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Lst>
  <p:notesMasterIdLst>
    <p:notesMasterId r:id="rId75"/>
  </p:notesMasterIdLst>
  <p:sldIdLst>
    <p:sldId id="256" r:id="rId2"/>
    <p:sldId id="693" r:id="rId3"/>
    <p:sldId id="259" r:id="rId4"/>
    <p:sldId id="555" r:id="rId5"/>
    <p:sldId id="682" r:id="rId6"/>
    <p:sldId id="634" r:id="rId7"/>
    <p:sldId id="683" r:id="rId8"/>
    <p:sldId id="684" r:id="rId9"/>
    <p:sldId id="686" r:id="rId10"/>
    <p:sldId id="691" r:id="rId11"/>
    <p:sldId id="687" r:id="rId12"/>
    <p:sldId id="643" r:id="rId13"/>
    <p:sldId id="640" r:id="rId14"/>
    <p:sldId id="644" r:id="rId15"/>
    <p:sldId id="645" r:id="rId16"/>
    <p:sldId id="646" r:id="rId17"/>
    <p:sldId id="647" r:id="rId18"/>
    <p:sldId id="648" r:id="rId19"/>
    <p:sldId id="650" r:id="rId20"/>
    <p:sldId id="651" r:id="rId21"/>
    <p:sldId id="653" r:id="rId22"/>
    <p:sldId id="658" r:id="rId23"/>
    <p:sldId id="631" r:id="rId24"/>
    <p:sldId id="661" r:id="rId25"/>
    <p:sldId id="662" r:id="rId26"/>
    <p:sldId id="663" r:id="rId27"/>
    <p:sldId id="672" r:id="rId28"/>
    <p:sldId id="674" r:id="rId29"/>
    <p:sldId id="692" r:id="rId30"/>
    <p:sldId id="675" r:id="rId31"/>
    <p:sldId id="690" r:id="rId32"/>
    <p:sldId id="665" r:id="rId33"/>
    <p:sldId id="632" r:id="rId34"/>
    <p:sldId id="621" r:id="rId35"/>
    <p:sldId id="668" r:id="rId36"/>
    <p:sldId id="688" r:id="rId37"/>
    <p:sldId id="399" r:id="rId38"/>
    <p:sldId id="584" r:id="rId39"/>
    <p:sldId id="400" r:id="rId40"/>
    <p:sldId id="649" r:id="rId41"/>
    <p:sldId id="681" r:id="rId42"/>
    <p:sldId id="659" r:id="rId43"/>
    <p:sldId id="664" r:id="rId44"/>
    <p:sldId id="641" r:id="rId45"/>
    <p:sldId id="676" r:id="rId46"/>
    <p:sldId id="677" r:id="rId47"/>
    <p:sldId id="678" r:id="rId48"/>
    <p:sldId id="679" r:id="rId49"/>
    <p:sldId id="667" r:id="rId50"/>
    <p:sldId id="689" r:id="rId51"/>
    <p:sldId id="652" r:id="rId52"/>
    <p:sldId id="639" r:id="rId53"/>
    <p:sldId id="602" r:id="rId54"/>
    <p:sldId id="635" r:id="rId55"/>
    <p:sldId id="636" r:id="rId56"/>
    <p:sldId id="637" r:id="rId57"/>
    <p:sldId id="359" r:id="rId58"/>
    <p:sldId id="550" r:id="rId59"/>
    <p:sldId id="593" r:id="rId60"/>
    <p:sldId id="588" r:id="rId61"/>
    <p:sldId id="567" r:id="rId62"/>
    <p:sldId id="591" r:id="rId63"/>
    <p:sldId id="589" r:id="rId64"/>
    <p:sldId id="592" r:id="rId65"/>
    <p:sldId id="604" r:id="rId66"/>
    <p:sldId id="603" r:id="rId67"/>
    <p:sldId id="617" r:id="rId68"/>
    <p:sldId id="523" r:id="rId69"/>
    <p:sldId id="590" r:id="rId70"/>
    <p:sldId id="569" r:id="rId71"/>
    <p:sldId id="574" r:id="rId72"/>
    <p:sldId id="619" r:id="rId73"/>
    <p:sldId id="620"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B7"/>
    <a:srgbClr val="00508C"/>
    <a:srgbClr val="0070C0"/>
    <a:srgbClr val="FF4141"/>
    <a:srgbClr val="4141FF"/>
    <a:srgbClr val="CC1D25"/>
    <a:srgbClr val="000092"/>
    <a:srgbClr val="FF00FF"/>
    <a:srgbClr val="F9A7D8"/>
    <a:srgbClr val="FFA1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91" autoAdjust="0"/>
    <p:restoredTop sz="94799" autoAdjust="0"/>
  </p:normalViewPr>
  <p:slideViewPr>
    <p:cSldViewPr snapToGrid="0">
      <p:cViewPr varScale="1">
        <p:scale>
          <a:sx n="70" d="100"/>
          <a:sy n="70" d="100"/>
        </p:scale>
        <p:origin x="21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538454-8889-4665-8064-DF2CA0B88A75}" type="datetimeFigureOut">
              <a:rPr lang="en-US" smtClean="0"/>
              <a:t>6/21/2016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1480D2-5CDA-445A-AA25-7147CCE1949E}" type="slidenum">
              <a:rPr lang="en-US" smtClean="0"/>
              <a:t>‹#›</a:t>
            </a:fld>
            <a:endParaRPr lang="en-US"/>
          </a:p>
        </p:txBody>
      </p:sp>
    </p:spTree>
    <p:extLst>
      <p:ext uri="{BB962C8B-B14F-4D97-AF65-F5344CB8AC3E}">
        <p14:creationId xmlns:p14="http://schemas.microsoft.com/office/powerpoint/2010/main" val="3837361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1480D2-5CDA-445A-AA25-7147CCE1949E}" type="slidenum">
              <a:rPr lang="en-US" smtClean="0"/>
              <a:t>1</a:t>
            </a:fld>
            <a:endParaRPr lang="en-US"/>
          </a:p>
        </p:txBody>
      </p:sp>
    </p:spTree>
    <p:extLst>
      <p:ext uri="{BB962C8B-B14F-4D97-AF65-F5344CB8AC3E}">
        <p14:creationId xmlns:p14="http://schemas.microsoft.com/office/powerpoint/2010/main" val="784583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1480D2-5CDA-445A-AA25-7147CCE1949E}" type="slidenum">
              <a:rPr lang="en-US" smtClean="0"/>
              <a:t>5</a:t>
            </a:fld>
            <a:endParaRPr lang="en-US"/>
          </a:p>
        </p:txBody>
      </p:sp>
    </p:spTree>
    <p:extLst>
      <p:ext uri="{BB962C8B-B14F-4D97-AF65-F5344CB8AC3E}">
        <p14:creationId xmlns:p14="http://schemas.microsoft.com/office/powerpoint/2010/main" val="1500043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1480D2-5CDA-445A-AA25-7147CCE1949E}" type="slidenum">
              <a:rPr lang="en-US" smtClean="0"/>
              <a:t>6</a:t>
            </a:fld>
            <a:endParaRPr lang="en-US"/>
          </a:p>
        </p:txBody>
      </p:sp>
    </p:spTree>
    <p:extLst>
      <p:ext uri="{BB962C8B-B14F-4D97-AF65-F5344CB8AC3E}">
        <p14:creationId xmlns:p14="http://schemas.microsoft.com/office/powerpoint/2010/main" val="1514055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1480D2-5CDA-445A-AA25-7147CCE1949E}" type="slidenum">
              <a:rPr lang="en-US" smtClean="0"/>
              <a:t>29</a:t>
            </a:fld>
            <a:endParaRPr lang="en-US"/>
          </a:p>
        </p:txBody>
      </p:sp>
    </p:spTree>
    <p:extLst>
      <p:ext uri="{BB962C8B-B14F-4D97-AF65-F5344CB8AC3E}">
        <p14:creationId xmlns:p14="http://schemas.microsoft.com/office/powerpoint/2010/main" val="125163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1480D2-5CDA-445A-AA25-7147CCE1949E}" type="slidenum">
              <a:rPr lang="en-US" smtClean="0"/>
              <a:t>41</a:t>
            </a:fld>
            <a:endParaRPr lang="en-US"/>
          </a:p>
        </p:txBody>
      </p:sp>
    </p:spTree>
    <p:extLst>
      <p:ext uri="{BB962C8B-B14F-4D97-AF65-F5344CB8AC3E}">
        <p14:creationId xmlns:p14="http://schemas.microsoft.com/office/powerpoint/2010/main" val="706854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1480D2-5CDA-445A-AA25-7147CCE1949E}" type="slidenum">
              <a:rPr lang="en-US" smtClean="0"/>
              <a:t>42</a:t>
            </a:fld>
            <a:endParaRPr lang="en-US"/>
          </a:p>
        </p:txBody>
      </p:sp>
    </p:spTree>
    <p:extLst>
      <p:ext uri="{BB962C8B-B14F-4D97-AF65-F5344CB8AC3E}">
        <p14:creationId xmlns:p14="http://schemas.microsoft.com/office/powerpoint/2010/main" val="1089160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sz="1800"/>
            </a:lvl1p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600">
                <a:solidFill>
                  <a:srgbClr val="FFFFFF"/>
                </a:solidFill>
              </a:defRPr>
            </a:lvl1pPr>
          </a:lstStyle>
          <a:p>
            <a:r>
              <a:rPr lang="en-US" dirty="0"/>
              <a:t>02/12/2016</a:t>
            </a:r>
          </a:p>
        </p:txBody>
      </p:sp>
      <p:sp>
        <p:nvSpPr>
          <p:cNvPr id="12" name="Footer Placeholder 4"/>
          <p:cNvSpPr>
            <a:spLocks noGrp="1"/>
          </p:cNvSpPr>
          <p:nvPr>
            <p:ph type="ftr" sz="quarter" idx="3"/>
          </p:nvPr>
        </p:nvSpPr>
        <p:spPr>
          <a:xfrm>
            <a:off x="3686185"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Next Generation Nuclear Physics  	Elena Long &lt;ellie@jlab.org&gt;</a:t>
            </a:r>
          </a:p>
        </p:txBody>
      </p:sp>
    </p:spTree>
    <p:extLst>
      <p:ext uri="{BB962C8B-B14F-4D97-AF65-F5344CB8AC3E}">
        <p14:creationId xmlns:p14="http://schemas.microsoft.com/office/powerpoint/2010/main" val="10213318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8"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600">
                <a:solidFill>
                  <a:srgbClr val="FFFFFF"/>
                </a:solidFill>
              </a:defRPr>
            </a:lvl1pPr>
          </a:lstStyle>
          <a:p>
            <a:r>
              <a:rPr lang="en-US" dirty="0"/>
              <a:t>02/12/2016</a:t>
            </a:r>
          </a:p>
        </p:txBody>
      </p:sp>
      <p:sp>
        <p:nvSpPr>
          <p:cNvPr id="9" name="Footer Placeholder 4"/>
          <p:cNvSpPr>
            <a:spLocks noGrp="1"/>
          </p:cNvSpPr>
          <p:nvPr>
            <p:ph type="ftr" sz="quarter" idx="3"/>
          </p:nvPr>
        </p:nvSpPr>
        <p:spPr>
          <a:xfrm>
            <a:off x="3686185"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Next Generation Nuclear Physics  	Elena Long &lt;ellie@jlab.org&gt;</a:t>
            </a:r>
          </a:p>
        </p:txBody>
      </p:sp>
    </p:spTree>
    <p:extLst>
      <p:ext uri="{BB962C8B-B14F-4D97-AF65-F5344CB8AC3E}">
        <p14:creationId xmlns:p14="http://schemas.microsoft.com/office/powerpoint/2010/main" val="58287582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10"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600">
                <a:solidFill>
                  <a:srgbClr val="FFFFFF"/>
                </a:solidFill>
              </a:defRPr>
            </a:lvl1pPr>
          </a:lstStyle>
          <a:p>
            <a:r>
              <a:rPr lang="en-US" dirty="0"/>
              <a:t>02/12/2016</a:t>
            </a:r>
          </a:p>
        </p:txBody>
      </p:sp>
      <p:sp>
        <p:nvSpPr>
          <p:cNvPr id="11" name="Footer Placeholder 4"/>
          <p:cNvSpPr>
            <a:spLocks noGrp="1"/>
          </p:cNvSpPr>
          <p:nvPr>
            <p:ph type="ftr" sz="quarter" idx="3"/>
          </p:nvPr>
        </p:nvSpPr>
        <p:spPr>
          <a:xfrm>
            <a:off x="3686185" y="6459785"/>
            <a:ext cx="6047362" cy="365125"/>
          </a:xfrm>
          <a:prstGeom prst="rect">
            <a:avLst/>
          </a:prstGeom>
        </p:spPr>
        <p:txBody>
          <a:bodyPr vert="horz" lIns="91440" tIns="45720" rIns="91440" bIns="45720" rtlCol="0" anchor="ctr"/>
          <a:lstStyle>
            <a:lvl1pPr algn="ctr">
              <a:defRPr lang="en-US" dirty="0" smtClean="0"/>
            </a:lvl1pPr>
          </a:lstStyle>
          <a:p>
            <a:r>
              <a:rPr lang="en-US" dirty="0"/>
              <a:t>Next Generation Nuclear Physics  	Elena Long &lt;ellie@jlab.org&gt;</a:t>
            </a:r>
          </a:p>
        </p:txBody>
      </p:sp>
    </p:spTree>
    <p:extLst>
      <p:ext uri="{BB962C8B-B14F-4D97-AF65-F5344CB8AC3E}">
        <p14:creationId xmlns:p14="http://schemas.microsoft.com/office/powerpoint/2010/main" val="61064390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sz="1800"/>
            </a:lvl1pPr>
          </a:lstStyle>
          <a:p>
            <a:fld id="{629637A9-119A-49DA-BD12-AAC58B377D80}" type="slidenum">
              <a:rPr lang="en-US" smtClean="0"/>
              <a:pPr/>
              <a:t>‹#›</a:t>
            </a:fld>
            <a:endParaRPr lang="en-US" dirty="0"/>
          </a:p>
        </p:txBody>
      </p:sp>
      <p:sp>
        <p:nvSpPr>
          <p:cNvPr id="8"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600">
                <a:solidFill>
                  <a:srgbClr val="FFFFFF"/>
                </a:solidFill>
              </a:defRPr>
            </a:lvl1pPr>
          </a:lstStyle>
          <a:p>
            <a:r>
              <a:rPr lang="en-US" dirty="0"/>
              <a:t>02/12/2016</a:t>
            </a:r>
          </a:p>
        </p:txBody>
      </p:sp>
      <p:sp>
        <p:nvSpPr>
          <p:cNvPr id="9" name="Footer Placeholder 4"/>
          <p:cNvSpPr>
            <a:spLocks noGrp="1"/>
          </p:cNvSpPr>
          <p:nvPr>
            <p:ph type="ftr" sz="quarter" idx="3"/>
          </p:nvPr>
        </p:nvSpPr>
        <p:spPr>
          <a:xfrm>
            <a:off x="3686185"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Next Generation Nuclear Physics  	Elena Long &lt;ellie@jlab.org&gt;</a:t>
            </a:r>
          </a:p>
        </p:txBody>
      </p:sp>
    </p:spTree>
    <p:extLst>
      <p:ext uri="{BB962C8B-B14F-4D97-AF65-F5344CB8AC3E}">
        <p14:creationId xmlns:p14="http://schemas.microsoft.com/office/powerpoint/2010/main" val="65651348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600">
                <a:solidFill>
                  <a:srgbClr val="FFFFFF"/>
                </a:solidFill>
              </a:defRPr>
            </a:lvl1pPr>
          </a:lstStyle>
          <a:p>
            <a:r>
              <a:rPr lang="en-US" dirty="0"/>
              <a:t>02/12/2016</a:t>
            </a:r>
          </a:p>
        </p:txBody>
      </p:sp>
      <p:sp>
        <p:nvSpPr>
          <p:cNvPr id="12" name="Footer Placeholder 4"/>
          <p:cNvSpPr>
            <a:spLocks noGrp="1"/>
          </p:cNvSpPr>
          <p:nvPr>
            <p:ph type="ftr" sz="quarter" idx="3"/>
          </p:nvPr>
        </p:nvSpPr>
        <p:spPr>
          <a:xfrm>
            <a:off x="3686185"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Next Generation Nuclear Physics  	Elena Long &lt;ellie@jlab.org&gt;</a:t>
            </a:r>
          </a:p>
        </p:txBody>
      </p:sp>
    </p:spTree>
    <p:extLst>
      <p:ext uri="{BB962C8B-B14F-4D97-AF65-F5344CB8AC3E}">
        <p14:creationId xmlns:p14="http://schemas.microsoft.com/office/powerpoint/2010/main" val="112831113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
        <p:nvSpPr>
          <p:cNvPr id="10" name="Date Placeholder 3"/>
          <p:cNvSpPr>
            <a:spLocks noGrp="1"/>
          </p:cNvSpPr>
          <p:nvPr>
            <p:ph type="dt" sz="half" idx="13"/>
          </p:nvPr>
        </p:nvSpPr>
        <p:spPr>
          <a:xfrm>
            <a:off x="1097280" y="6459785"/>
            <a:ext cx="247227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600">
                <a:solidFill>
                  <a:srgbClr val="FFFFFF"/>
                </a:solidFill>
              </a:defRPr>
            </a:lvl1pPr>
          </a:lstStyle>
          <a:p>
            <a:r>
              <a:rPr lang="en-US" dirty="0"/>
              <a:t>02/12/2016</a:t>
            </a:r>
          </a:p>
        </p:txBody>
      </p:sp>
      <p:sp>
        <p:nvSpPr>
          <p:cNvPr id="11" name="Footer Placeholder 4"/>
          <p:cNvSpPr>
            <a:spLocks noGrp="1"/>
          </p:cNvSpPr>
          <p:nvPr>
            <p:ph type="ftr" sz="quarter" idx="3"/>
          </p:nvPr>
        </p:nvSpPr>
        <p:spPr>
          <a:xfrm>
            <a:off x="3686185"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Next Generation Nuclear Physics  	Elena Long &lt;ellie@jlab.org&gt;</a:t>
            </a:r>
          </a:p>
        </p:txBody>
      </p:sp>
    </p:spTree>
    <p:extLst>
      <p:ext uri="{BB962C8B-B14F-4D97-AF65-F5344CB8AC3E}">
        <p14:creationId xmlns:p14="http://schemas.microsoft.com/office/powerpoint/2010/main" val="226471604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
        <p:nvSpPr>
          <p:cNvPr id="12" name="Date Placeholder 3"/>
          <p:cNvSpPr>
            <a:spLocks noGrp="1"/>
          </p:cNvSpPr>
          <p:nvPr>
            <p:ph type="dt" sz="half" idx="13"/>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02/12/2016</a:t>
            </a:r>
          </a:p>
        </p:txBody>
      </p:sp>
      <p:sp>
        <p:nvSpPr>
          <p:cNvPr id="13" name="Footer Placeholder 4"/>
          <p:cNvSpPr>
            <a:spLocks noGrp="1"/>
          </p:cNvSpPr>
          <p:nvPr>
            <p:ph type="ftr" sz="quarter" idx="14"/>
          </p:nvPr>
        </p:nvSpPr>
        <p:spPr>
          <a:xfrm>
            <a:off x="3686185"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Next Generation Nuclear Physics  	Elena Long &lt;ellie@jlab.org&gt;</a:t>
            </a:r>
          </a:p>
        </p:txBody>
      </p:sp>
    </p:spTree>
    <p:extLst>
      <p:ext uri="{BB962C8B-B14F-4D97-AF65-F5344CB8AC3E}">
        <p14:creationId xmlns:p14="http://schemas.microsoft.com/office/powerpoint/2010/main" val="339116870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
        <p:nvSpPr>
          <p:cNvPr id="7"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600">
                <a:solidFill>
                  <a:srgbClr val="FFFFFF"/>
                </a:solidFill>
              </a:defRPr>
            </a:lvl1pPr>
          </a:lstStyle>
          <a:p>
            <a:r>
              <a:rPr lang="en-US" dirty="0"/>
              <a:t>02/12/2016</a:t>
            </a:r>
          </a:p>
        </p:txBody>
      </p:sp>
      <p:sp>
        <p:nvSpPr>
          <p:cNvPr id="8" name="Footer Placeholder 4"/>
          <p:cNvSpPr>
            <a:spLocks noGrp="1"/>
          </p:cNvSpPr>
          <p:nvPr>
            <p:ph type="ftr" sz="quarter" idx="3"/>
          </p:nvPr>
        </p:nvSpPr>
        <p:spPr>
          <a:xfrm>
            <a:off x="3686185"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Next Generation Nuclear Physics  	Elena Long &lt;ellie@jlab.org&gt;</a:t>
            </a:r>
          </a:p>
        </p:txBody>
      </p:sp>
    </p:spTree>
    <p:extLst>
      <p:ext uri="{BB962C8B-B14F-4D97-AF65-F5344CB8AC3E}">
        <p14:creationId xmlns:p14="http://schemas.microsoft.com/office/powerpoint/2010/main" val="258503846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8"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600">
                <a:solidFill>
                  <a:srgbClr val="FFFFFF"/>
                </a:solidFill>
              </a:defRPr>
            </a:lvl1pPr>
          </a:lstStyle>
          <a:p>
            <a:r>
              <a:rPr lang="en-US" dirty="0"/>
              <a:t>02/12/2016</a:t>
            </a:r>
          </a:p>
        </p:txBody>
      </p:sp>
      <p:sp>
        <p:nvSpPr>
          <p:cNvPr id="11" name="Footer Placeholder 4"/>
          <p:cNvSpPr>
            <a:spLocks noGrp="1"/>
          </p:cNvSpPr>
          <p:nvPr>
            <p:ph type="ftr" sz="quarter" idx="3"/>
          </p:nvPr>
        </p:nvSpPr>
        <p:spPr>
          <a:xfrm>
            <a:off x="3686185"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Next Generation Nuclear Physics  	Elena Long &lt;ellie@jlab.org&gt;</a:t>
            </a:r>
          </a:p>
        </p:txBody>
      </p:sp>
    </p:spTree>
    <p:extLst>
      <p:ext uri="{BB962C8B-B14F-4D97-AF65-F5344CB8AC3E}">
        <p14:creationId xmlns:p14="http://schemas.microsoft.com/office/powerpoint/2010/main" val="288679709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r>
              <a:rPr lang="en-US" dirty="0"/>
              <a:t>02/12/2016</a:t>
            </a:r>
          </a:p>
        </p:txBody>
      </p:sp>
      <p:sp>
        <p:nvSpPr>
          <p:cNvPr id="6" name="Footer Placeholder 5"/>
          <p:cNvSpPr>
            <a:spLocks noGrp="1"/>
          </p:cNvSpPr>
          <p:nvPr>
            <p:ph type="ftr" sz="quarter" idx="11"/>
          </p:nvPr>
        </p:nvSpPr>
        <p:spPr>
          <a:xfrm>
            <a:off x="4247147" y="6459785"/>
            <a:ext cx="5835316" cy="365125"/>
          </a:xfrm>
        </p:spPr>
        <p:txBody>
          <a:bodyPr/>
          <a:lstStyle>
            <a:lvl1pPr algn="l">
              <a:defRPr>
                <a:solidFill>
                  <a:schemeClr val="tx2"/>
                </a:solidFill>
              </a:defRPr>
            </a:lvl1pPr>
          </a:lstStyle>
          <a:p>
            <a:r>
              <a:rPr lang="en-US" dirty="0"/>
              <a:t>Next Generation Nuclear Physics  	Elena Long &lt;ellie@jlab.org&gt;</a:t>
            </a:r>
          </a:p>
        </p:txBody>
      </p:sp>
      <p:sp>
        <p:nvSpPr>
          <p:cNvPr id="7" name="Slide Number Placeholder 6"/>
          <p:cNvSpPr>
            <a:spLocks noGrp="1"/>
          </p:cNvSpPr>
          <p:nvPr>
            <p:ph type="sldNum" sz="quarter" idx="12"/>
          </p:nvPr>
        </p:nvSpPr>
        <p:spPr>
          <a:xfrm>
            <a:off x="10274968" y="6459785"/>
            <a:ext cx="937515" cy="365125"/>
          </a:xfrm>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5293029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r>
              <a:rPr lang="en-US" dirty="0"/>
              <a:t>02/12/2016</a:t>
            </a:r>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
        <p:nvSpPr>
          <p:cNvPr id="10" name="Footer Placeholder 4"/>
          <p:cNvSpPr>
            <a:spLocks noGrp="1"/>
          </p:cNvSpPr>
          <p:nvPr>
            <p:ph type="ftr" sz="quarter" idx="3"/>
          </p:nvPr>
        </p:nvSpPr>
        <p:spPr>
          <a:xfrm>
            <a:off x="3686185"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Next Generation Nuclear Physics  	Elena Long &lt;ellie@jlab.org&gt;</a:t>
            </a:r>
          </a:p>
        </p:txBody>
      </p:sp>
    </p:spTree>
    <p:extLst>
      <p:ext uri="{BB962C8B-B14F-4D97-AF65-F5344CB8AC3E}">
        <p14:creationId xmlns:p14="http://schemas.microsoft.com/office/powerpoint/2010/main" val="124957374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02/12/2016</a:t>
            </a:r>
          </a:p>
        </p:txBody>
      </p:sp>
      <p:sp>
        <p:nvSpPr>
          <p:cNvPr id="5" name="Footer Placeholder 4"/>
          <p:cNvSpPr>
            <a:spLocks noGrp="1"/>
          </p:cNvSpPr>
          <p:nvPr>
            <p:ph type="ftr" sz="quarter" idx="3"/>
          </p:nvPr>
        </p:nvSpPr>
        <p:spPr>
          <a:xfrm>
            <a:off x="3686185"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Next Generation Nuclear Physics  	Elena Long &lt;ellie@jlab.org&gt;</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80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6952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fade/>
  </p:transition>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g"/><Relationship Id="rId4" Type="http://schemas.openxmlformats.org/officeDocument/2006/relationships/image" Target="../media/image72.jpg"/><Relationship Id="rId9" Type="http://schemas.openxmlformats.org/officeDocument/2006/relationships/image" Target="../media/image77.jpg"/></Relationships>
</file>

<file path=ppt/slides/_rels/slide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80.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79.png"/></Relationships>
</file>

<file path=ppt/slides/_rels/slide12.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110.png"/><Relationship Id="rId4" Type="http://schemas.openxmlformats.org/officeDocument/2006/relationships/image" Target="../media/image101.png"/></Relationships>
</file>

<file path=ppt/slides/_rels/slide14.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490.png"/><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83.emf"/></Relationships>
</file>

<file path=ppt/slides/_rels/slide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90.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381.png"/></Relationships>
</file>

<file path=ppt/slides/_rels/slide18.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440.png"/><Relationship Id="rId2" Type="http://schemas.openxmlformats.org/officeDocument/2006/relationships/image" Target="../media/image411.pn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430.png"/></Relationships>
</file>

<file path=ppt/slides/_rels/slide2.xml.rels><?xml version="1.0" encoding="UTF-8" standalone="yes"?>
<Relationships xmlns="http://schemas.openxmlformats.org/package/2006/relationships"><Relationship Id="rId13" Type="http://schemas.openxmlformats.org/officeDocument/2006/relationships/image" Target="../media/image15.jpg"/><Relationship Id="rId18" Type="http://schemas.openxmlformats.org/officeDocument/2006/relationships/image" Target="../media/image20.jpg"/><Relationship Id="rId26" Type="http://schemas.openxmlformats.org/officeDocument/2006/relationships/image" Target="../media/image28.jpg"/><Relationship Id="rId39" Type="http://schemas.openxmlformats.org/officeDocument/2006/relationships/image" Target="../media/image41.jpg"/><Relationship Id="rId3" Type="http://schemas.openxmlformats.org/officeDocument/2006/relationships/image" Target="../media/image5.jpg"/><Relationship Id="rId21" Type="http://schemas.openxmlformats.org/officeDocument/2006/relationships/image" Target="../media/image23.jpg"/><Relationship Id="rId34" Type="http://schemas.openxmlformats.org/officeDocument/2006/relationships/image" Target="../media/image36.jpg"/><Relationship Id="rId42" Type="http://schemas.openxmlformats.org/officeDocument/2006/relationships/image" Target="../media/image44.jpg"/><Relationship Id="rId47" Type="http://schemas.openxmlformats.org/officeDocument/2006/relationships/image" Target="../media/image49.jpg"/><Relationship Id="rId50" Type="http://schemas.openxmlformats.org/officeDocument/2006/relationships/image" Target="../media/image52.jpg"/><Relationship Id="rId7" Type="http://schemas.openxmlformats.org/officeDocument/2006/relationships/image" Target="../media/image9.jpg"/><Relationship Id="rId12" Type="http://schemas.openxmlformats.org/officeDocument/2006/relationships/image" Target="../media/image14.jpg"/><Relationship Id="rId17" Type="http://schemas.openxmlformats.org/officeDocument/2006/relationships/image" Target="../media/image19.jpg"/><Relationship Id="rId25" Type="http://schemas.openxmlformats.org/officeDocument/2006/relationships/image" Target="../media/image27.jpg"/><Relationship Id="rId33" Type="http://schemas.openxmlformats.org/officeDocument/2006/relationships/image" Target="../media/image35.jpg"/><Relationship Id="rId38" Type="http://schemas.openxmlformats.org/officeDocument/2006/relationships/image" Target="../media/image40.jpg"/><Relationship Id="rId46" Type="http://schemas.openxmlformats.org/officeDocument/2006/relationships/image" Target="../media/image48.jpg"/><Relationship Id="rId2" Type="http://schemas.openxmlformats.org/officeDocument/2006/relationships/image" Target="../media/image4.jpg"/><Relationship Id="rId16" Type="http://schemas.openxmlformats.org/officeDocument/2006/relationships/image" Target="../media/image18.jpg"/><Relationship Id="rId20" Type="http://schemas.openxmlformats.org/officeDocument/2006/relationships/image" Target="../media/image22.jpg"/><Relationship Id="rId29" Type="http://schemas.openxmlformats.org/officeDocument/2006/relationships/image" Target="../media/image31.jpg"/><Relationship Id="rId41"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13.jpg"/><Relationship Id="rId24" Type="http://schemas.openxmlformats.org/officeDocument/2006/relationships/image" Target="../media/image26.jpg"/><Relationship Id="rId32" Type="http://schemas.openxmlformats.org/officeDocument/2006/relationships/image" Target="../media/image34.jpg"/><Relationship Id="rId37" Type="http://schemas.openxmlformats.org/officeDocument/2006/relationships/image" Target="../media/image39.jpg"/><Relationship Id="rId40" Type="http://schemas.openxmlformats.org/officeDocument/2006/relationships/image" Target="../media/image42.jpg"/><Relationship Id="rId45" Type="http://schemas.openxmlformats.org/officeDocument/2006/relationships/image" Target="../media/image47.jpg"/><Relationship Id="rId5" Type="http://schemas.openxmlformats.org/officeDocument/2006/relationships/image" Target="../media/image7.jpg"/><Relationship Id="rId15" Type="http://schemas.openxmlformats.org/officeDocument/2006/relationships/image" Target="../media/image17.jpg"/><Relationship Id="rId23" Type="http://schemas.openxmlformats.org/officeDocument/2006/relationships/image" Target="../media/image25.jpg"/><Relationship Id="rId28" Type="http://schemas.openxmlformats.org/officeDocument/2006/relationships/image" Target="../media/image30.jpg"/><Relationship Id="rId36" Type="http://schemas.openxmlformats.org/officeDocument/2006/relationships/image" Target="../media/image38.jpg"/><Relationship Id="rId49" Type="http://schemas.openxmlformats.org/officeDocument/2006/relationships/image" Target="../media/image51.jpg"/><Relationship Id="rId10" Type="http://schemas.openxmlformats.org/officeDocument/2006/relationships/image" Target="../media/image12.jpg"/><Relationship Id="rId19" Type="http://schemas.openxmlformats.org/officeDocument/2006/relationships/image" Target="../media/image21.jpg"/><Relationship Id="rId31" Type="http://schemas.openxmlformats.org/officeDocument/2006/relationships/image" Target="../media/image33.jpg"/><Relationship Id="rId44" Type="http://schemas.openxmlformats.org/officeDocument/2006/relationships/image" Target="../media/image46.jpg"/><Relationship Id="rId52" Type="http://schemas.openxmlformats.org/officeDocument/2006/relationships/image" Target="../media/image2.png"/><Relationship Id="rId4" Type="http://schemas.openxmlformats.org/officeDocument/2006/relationships/image" Target="../media/image6.jpg"/><Relationship Id="rId9" Type="http://schemas.openxmlformats.org/officeDocument/2006/relationships/image" Target="../media/image11.jpg"/><Relationship Id="rId14" Type="http://schemas.openxmlformats.org/officeDocument/2006/relationships/image" Target="../media/image16.jpg"/><Relationship Id="rId22" Type="http://schemas.openxmlformats.org/officeDocument/2006/relationships/image" Target="../media/image24.jpg"/><Relationship Id="rId27" Type="http://schemas.openxmlformats.org/officeDocument/2006/relationships/image" Target="../media/image29.jpg"/><Relationship Id="rId30" Type="http://schemas.openxmlformats.org/officeDocument/2006/relationships/image" Target="../media/image32.jpg"/><Relationship Id="rId35" Type="http://schemas.openxmlformats.org/officeDocument/2006/relationships/image" Target="../media/image37.jpg"/><Relationship Id="rId43" Type="http://schemas.openxmlformats.org/officeDocument/2006/relationships/image" Target="../media/image45.jpg"/><Relationship Id="rId48" Type="http://schemas.openxmlformats.org/officeDocument/2006/relationships/image" Target="../media/image50.jpg"/><Relationship Id="rId8" Type="http://schemas.openxmlformats.org/officeDocument/2006/relationships/image" Target="../media/image10.jpg"/><Relationship Id="rId51" Type="http://schemas.openxmlformats.org/officeDocument/2006/relationships/image" Target="../media/image53.png"/></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image" Target="../media/image490.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2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58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600.png"/><Relationship Id="rId7" Type="http://schemas.openxmlformats.org/officeDocument/2006/relationships/image" Target="../media/image107.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330.png"/><Relationship Id="rId1" Type="http://schemas.openxmlformats.org/officeDocument/2006/relationships/slideLayout" Target="../slideLayouts/slideLayout2.xml"/><Relationship Id="rId4" Type="http://schemas.openxmlformats.org/officeDocument/2006/relationships/image" Target="../media/image431.png"/></Relationships>
</file>

<file path=ppt/slides/_rels/slide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721.png"/></Relationships>
</file>

<file path=ppt/slides/_rels/slide2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710.png"/><Relationship Id="rId7" Type="http://schemas.openxmlformats.org/officeDocument/2006/relationships/image" Target="../media/image116.png"/><Relationship Id="rId2" Type="http://schemas.openxmlformats.org/officeDocument/2006/relationships/image" Target="../media/image410.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741.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782.png"/><Relationship Id="rId7" Type="http://schemas.openxmlformats.org/officeDocument/2006/relationships/image" Target="../media/image116.png"/><Relationship Id="rId2" Type="http://schemas.openxmlformats.org/officeDocument/2006/relationships/image" Target="../media/image770.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811.png"/><Relationship Id="rId4" Type="http://schemas.openxmlformats.org/officeDocument/2006/relationships/image" Target="../media/image791.png"/></Relationships>
</file>

<file path=ppt/slides/_rels/slide32.xml.rels><?xml version="1.0" encoding="UTF-8" standalone="yes"?>
<Relationships xmlns="http://schemas.openxmlformats.org/package/2006/relationships"><Relationship Id="rId3" Type="http://schemas.openxmlformats.org/officeDocument/2006/relationships/image" Target="../media/image821.png"/><Relationship Id="rId2" Type="http://schemas.openxmlformats.org/officeDocument/2006/relationships/image" Target="../media/image191.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8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750.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35.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870.png"/><Relationship Id="rId1" Type="http://schemas.openxmlformats.org/officeDocument/2006/relationships/slideLayout" Target="../slideLayouts/slideLayout2.xml"/><Relationship Id="rId5" Type="http://schemas.openxmlformats.org/officeDocument/2006/relationships/image" Target="../media/image820.png"/><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39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240.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45.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image" Target="../media/image450.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713.png"/><Relationship Id="rId4" Type="http://schemas.openxmlformats.org/officeDocument/2006/relationships/image" Target="../media/image700.png"/></Relationships>
</file>

<file path=ppt/slides/_rels/slide46.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4.png"/><Relationship Id="rId3" Type="http://schemas.openxmlformats.org/officeDocument/2006/relationships/hyperlink" Target="http://www.phy.anl.gov/theory/movie-run.html" TargetMode="External"/><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11" Type="http://schemas.openxmlformats.org/officeDocument/2006/relationships/image" Target="../media/image54.gif"/><Relationship Id="rId15" Type="http://schemas.openxmlformats.org/officeDocument/2006/relationships/image" Target="../media/image16.png"/><Relationship Id="rId10" Type="http://schemas.openxmlformats.org/officeDocument/2006/relationships/image" Target="../media/image92.png"/><Relationship Id="rId9" Type="http://schemas.openxmlformats.org/officeDocument/2006/relationships/image" Target="../media/image1.png"/><Relationship Id="rId14"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openxmlformats.org/officeDocument/2006/relationships/image" Target="../media/image560.png"/><Relationship Id="rId3" Type="http://schemas.openxmlformats.org/officeDocument/2006/relationships/image" Target="../media/image135.emf"/><Relationship Id="rId7" Type="http://schemas.openxmlformats.org/officeDocument/2006/relationships/image" Target="../media/image138.emf"/><Relationship Id="rId2" Type="http://schemas.openxmlformats.org/officeDocument/2006/relationships/image" Target="../media/image490.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137.emf"/><Relationship Id="rId4" Type="http://schemas.openxmlformats.org/officeDocument/2006/relationships/image" Target="../media/image136.emf"/></Relationships>
</file>

<file path=ppt/slides/_rels/slide51.xml.rels><?xml version="1.0" encoding="UTF-8" standalone="yes"?>
<Relationships xmlns="http://schemas.openxmlformats.org/package/2006/relationships"><Relationship Id="rId2" Type="http://schemas.openxmlformats.org/officeDocument/2006/relationships/image" Target="../media/image48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0.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53.xml.rels><?xml version="1.0" encoding="UTF-8" standalone="yes"?>
<Relationships xmlns="http://schemas.openxmlformats.org/package/2006/relationships"><Relationship Id="rId3" Type="http://schemas.openxmlformats.org/officeDocument/2006/relationships/image" Target="../media/image780.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79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8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60.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50.png"/><Relationship Id="rId1" Type="http://schemas.openxmlformats.org/officeDocument/2006/relationships/slideLayout" Target="../slideLayouts/slideLayout2.xml"/><Relationship Id="rId5" Type="http://schemas.openxmlformats.org/officeDocument/2006/relationships/image" Target="../media/image280.png"/><Relationship Id="rId4" Type="http://schemas.openxmlformats.org/officeDocument/2006/relationships/image" Target="../media/image148.png"/></Relationships>
</file>

<file path=ppt/slides/_rels/slide6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7.jp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380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211.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190.png"/><Relationship Id="rId4" Type="http://schemas.openxmlformats.org/officeDocument/2006/relationships/image" Target="../media/image180.png"/></Relationships>
</file>

<file path=ppt/slides/_rels/slide6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660.png"/><Relationship Id="rId3" Type="http://schemas.openxmlformats.org/officeDocument/2006/relationships/image" Target="../media/image100.png"/><Relationship Id="rId7" Type="http://schemas.openxmlformats.org/officeDocument/2006/relationships/image" Target="../media/image155.png"/><Relationship Id="rId2" Type="http://schemas.openxmlformats.org/officeDocument/2006/relationships/image" Target="../media/image650.png"/><Relationship Id="rId1" Type="http://schemas.openxmlformats.org/officeDocument/2006/relationships/slideLayout" Target="../slideLayouts/slideLayout2.xml"/><Relationship Id="rId6" Type="http://schemas.openxmlformats.org/officeDocument/2006/relationships/image" Target="../media/image630.png"/><Relationship Id="rId5" Type="http://schemas.openxmlformats.org/officeDocument/2006/relationships/image" Target="../media/image136.emf"/><Relationship Id="rId4" Type="http://schemas.openxmlformats.org/officeDocument/2006/relationships/image" Target="../media/image620.png"/></Relationships>
</file>

<file path=ppt/slides/_rels/slide68.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670.png"/><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6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71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90.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7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720.png"/><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png"/></Relationships>
</file>

<file path=ppt/slides/_rels/slide71.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image" Target="../media/image159.png"/><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760.png"/></Relationships>
</file>

<file path=ppt/slides/_rels/slide72.xml.rels><?xml version="1.0" encoding="UTF-8" standalone="yes"?>
<Relationships xmlns="http://schemas.openxmlformats.org/package/2006/relationships"><Relationship Id="rId3" Type="http://schemas.openxmlformats.org/officeDocument/2006/relationships/image" Target="../media/image650.png"/><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740.png"/></Relationships>
</file>

<file path=ppt/slides/_rels/slide73.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1.png"/><Relationship Id="rId7"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10.png"/><Relationship Id="rId4" Type="http://schemas.openxmlformats.org/officeDocument/2006/relationships/image" Target="../media/image490.png"/><Relationship Id="rId9" Type="http://schemas.openxmlformats.org/officeDocument/2006/relationships/image" Target="../media/image59.jpe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g"/><Relationship Id="rId4" Type="http://schemas.openxmlformats.org/officeDocument/2006/relationships/image" Target="../media/image6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794" y="149908"/>
            <a:ext cx="8467593" cy="4112336"/>
          </a:xfrm>
          <a:prstGeom prst="rect">
            <a:avLst/>
          </a:prstGeom>
          <a:solidFill>
            <a:schemeClr val="bg1">
              <a:alpha val="20000"/>
            </a:schemeClr>
          </a:solidFill>
        </p:spPr>
      </p:pic>
      <p:sp>
        <p:nvSpPr>
          <p:cNvPr id="3" name="Subtitle 2"/>
          <p:cNvSpPr>
            <a:spLocks noGrp="1"/>
          </p:cNvSpPr>
          <p:nvPr>
            <p:ph type="subTitle" idx="1"/>
          </p:nvPr>
        </p:nvSpPr>
        <p:spPr>
          <a:xfrm>
            <a:off x="1100051" y="4455621"/>
            <a:ext cx="10058400" cy="1848864"/>
          </a:xfrm>
        </p:spPr>
        <p:txBody>
          <a:bodyPr>
            <a:normAutofit lnSpcReduction="10000"/>
          </a:bodyPr>
          <a:lstStyle/>
          <a:p>
            <a:r>
              <a:rPr lang="en-US" cap="none" dirty="0"/>
              <a:t>Elena Long</a:t>
            </a:r>
          </a:p>
          <a:p>
            <a:r>
              <a:rPr lang="en-US" cap="none" dirty="0"/>
              <a:t>Users Group Meeting</a:t>
            </a:r>
          </a:p>
          <a:p>
            <a:r>
              <a:rPr lang="en-US" cap="none" dirty="0"/>
              <a:t>Jefferson Lab</a:t>
            </a:r>
          </a:p>
          <a:p>
            <a:r>
              <a:rPr lang="en-US" cap="none" dirty="0"/>
              <a:t>June 21</a:t>
            </a:r>
            <a:r>
              <a:rPr lang="en-US" cap="none" baseline="30000" dirty="0"/>
              <a:t>st</a:t>
            </a:r>
            <a:r>
              <a:rPr lang="en-US" cap="none" dirty="0"/>
              <a:t>, 2016</a:t>
            </a:r>
          </a:p>
        </p:txBody>
      </p:sp>
      <p:sp>
        <p:nvSpPr>
          <p:cNvPr id="10" name="Slide Number Placeholder 9"/>
          <p:cNvSpPr>
            <a:spLocks noGrp="1"/>
          </p:cNvSpPr>
          <p:nvPr>
            <p:ph type="sldNum" sz="quarter" idx="12"/>
          </p:nvPr>
        </p:nvSpPr>
        <p:spPr/>
        <p:txBody>
          <a:bodyPr/>
          <a:lstStyle/>
          <a:p>
            <a:fld id="{4FAB73BC-B049-4115-A692-8D63A059BFB8}" type="slidenum">
              <a:rPr lang="en-US" smtClean="0"/>
              <a:t>1</a:t>
            </a:fld>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2768" y="6337760"/>
            <a:ext cx="1408148" cy="53587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0192" y="4842376"/>
            <a:ext cx="4115488" cy="1075353"/>
          </a:xfrm>
          <a:prstGeom prst="rect">
            <a:avLst/>
          </a:prstGeom>
        </p:spPr>
      </p:pic>
      <p:sp>
        <p:nvSpPr>
          <p:cNvPr id="5" name="Rectangle 4"/>
          <p:cNvSpPr/>
          <p:nvPr/>
        </p:nvSpPr>
        <p:spPr>
          <a:xfrm>
            <a:off x="2785403" y="0"/>
            <a:ext cx="9085984" cy="4262244"/>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normAutofit/>
          </a:bodyPr>
          <a:lstStyle/>
          <a:p>
            <a:r>
              <a:rPr lang="en-US" dirty="0"/>
              <a:t>Probing Short-Range Interactions with a Tensor Polarized Target</a:t>
            </a:r>
            <a:endParaRPr lang="en-US" b="1" dirty="0"/>
          </a:p>
        </p:txBody>
      </p:sp>
      <p:sp>
        <p:nvSpPr>
          <p:cNvPr id="13"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14"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
        <p:nvSpPr>
          <p:cNvPr id="12" name="Subtitle 2"/>
          <p:cNvSpPr txBox="1">
            <a:spLocks/>
          </p:cNvSpPr>
          <p:nvPr/>
        </p:nvSpPr>
        <p:spPr>
          <a:xfrm>
            <a:off x="8772390" y="5931377"/>
            <a:ext cx="3513617" cy="5391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cap="none" dirty="0"/>
              <a:t>go.aps.org/</a:t>
            </a:r>
            <a:r>
              <a:rPr lang="en-US" cap="none" dirty="0" err="1"/>
              <a:t>lgbtphysics</a:t>
            </a:r>
            <a:endParaRPr lang="en-US" cap="none" dirty="0"/>
          </a:p>
        </p:txBody>
      </p:sp>
    </p:spTree>
    <p:extLst>
      <p:ext uri="{BB962C8B-B14F-4D97-AF65-F5344CB8AC3E}">
        <p14:creationId xmlns:p14="http://schemas.microsoft.com/office/powerpoint/2010/main" val="239892639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 Status Update: UNH Side Projects</a:t>
            </a:r>
          </a:p>
        </p:txBody>
      </p:sp>
      <p:sp>
        <p:nvSpPr>
          <p:cNvPr id="3" name="Content Placeholder 2"/>
          <p:cNvSpPr>
            <a:spLocks noGrp="1"/>
          </p:cNvSpPr>
          <p:nvPr>
            <p:ph idx="1"/>
          </p:nvPr>
        </p:nvSpPr>
        <p:spPr>
          <a:xfrm>
            <a:off x="-21414" y="1798178"/>
            <a:ext cx="6168825" cy="4425201"/>
          </a:xfrm>
        </p:spPr>
        <p:txBody>
          <a:bodyPr>
            <a:normAutofit/>
          </a:bodyPr>
          <a:lstStyle/>
          <a:p>
            <a:pPr lvl="1"/>
            <a:r>
              <a:rPr lang="en-US" sz="2400" dirty="0"/>
              <a:t>NMR testing with room-temp </a:t>
            </a:r>
            <a:r>
              <a:rPr lang="en-US" sz="2400" dirty="0" err="1"/>
              <a:t>Halbach</a:t>
            </a:r>
            <a:r>
              <a:rPr lang="en-US" sz="2400" dirty="0"/>
              <a:t> Magnet</a:t>
            </a:r>
          </a:p>
          <a:p>
            <a:pPr lvl="2"/>
            <a:r>
              <a:rPr lang="en-US" sz="2000" dirty="0"/>
              <a:t>Up to 1.2T and 1.5cm of &lt;10</a:t>
            </a:r>
            <a:r>
              <a:rPr lang="en-US" sz="2000" baseline="30000" dirty="0"/>
              <a:t>-4</a:t>
            </a:r>
            <a:r>
              <a:rPr lang="en-US" sz="2000" dirty="0"/>
              <a:t> uniformity</a:t>
            </a:r>
          </a:p>
        </p:txBody>
      </p:sp>
      <p:sp>
        <p:nvSpPr>
          <p:cNvPr id="4" name="Slide Number Placeholder 3"/>
          <p:cNvSpPr>
            <a:spLocks noGrp="1"/>
          </p:cNvSpPr>
          <p:nvPr>
            <p:ph type="sldNum" sz="quarter" idx="12"/>
          </p:nvPr>
        </p:nvSpPr>
        <p:spPr/>
        <p:txBody>
          <a:bodyPr/>
          <a:lstStyle/>
          <a:p>
            <a:fld id="{629637A9-119A-49DA-BD12-AAC58B377D80}" type="slidenum">
              <a:rPr lang="en-US" smtClean="0"/>
              <a:pPr/>
              <a:t>10</a:t>
            </a:fld>
            <a:endParaRPr lang="en-US" dirty="0"/>
          </a:p>
        </p:txBody>
      </p:sp>
      <p:sp>
        <p:nvSpPr>
          <p:cNvPr id="17"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18"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
        <p:nvSpPr>
          <p:cNvPr id="19" name="Content Placeholder 2"/>
          <p:cNvSpPr txBox="1">
            <a:spLocks/>
          </p:cNvSpPr>
          <p:nvPr/>
        </p:nvSpPr>
        <p:spPr>
          <a:xfrm>
            <a:off x="6231606" y="1800450"/>
            <a:ext cx="4596051" cy="442520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US" sz="2400" dirty="0"/>
              <a:t>3D printed target sticks and cups</a:t>
            </a:r>
          </a:p>
          <a:p>
            <a:pPr lvl="2"/>
            <a:r>
              <a:rPr lang="en-US" sz="2000" dirty="0"/>
              <a:t>Design to object in a few hours</a:t>
            </a:r>
          </a:p>
          <a:p>
            <a:pPr lvl="2"/>
            <a:r>
              <a:rPr lang="en-US" sz="2000" dirty="0"/>
              <a:t>Heavily customized dual-head </a:t>
            </a:r>
            <a:r>
              <a:rPr lang="en-US" sz="2000" dirty="0" err="1"/>
              <a:t>Prusa</a:t>
            </a:r>
            <a:r>
              <a:rPr lang="en-US" sz="2000" dirty="0"/>
              <a:t> i3</a:t>
            </a:r>
          </a:p>
          <a:p>
            <a:pPr lvl="2"/>
            <a:r>
              <a:rPr lang="en-US" sz="2000" dirty="0"/>
              <a:t>Will be capable of printing FEP and </a:t>
            </a:r>
            <a:r>
              <a:rPr lang="en-US" sz="2000" dirty="0" err="1"/>
              <a:t>Kel</a:t>
            </a:r>
            <a:r>
              <a:rPr lang="en-US" sz="2000" dirty="0"/>
              <a:t>-F, along with traditional materials</a:t>
            </a:r>
          </a:p>
          <a:p>
            <a:pPr lvl="2"/>
            <a:r>
              <a:rPr lang="en-US" sz="2000" dirty="0"/>
              <a:t>Fine resolution, able to make r&lt;0.15mm holes</a:t>
            </a:r>
          </a:p>
        </p:txBody>
      </p:sp>
      <p:pic>
        <p:nvPicPr>
          <p:cNvPr id="9" name="Picture 8"/>
          <p:cNvPicPr>
            <a:picLocks noChangeAspect="1"/>
          </p:cNvPicPr>
          <p:nvPr/>
        </p:nvPicPr>
        <p:blipFill rotWithShape="1">
          <a:blip r:embed="rId2"/>
          <a:srcRect l="2651" t="12333" r="7485" b="26234"/>
          <a:stretch/>
        </p:blipFill>
        <p:spPr>
          <a:xfrm>
            <a:off x="110168" y="2580311"/>
            <a:ext cx="4087259" cy="1571685"/>
          </a:xfrm>
          <a:prstGeom prst="rect">
            <a:avLst/>
          </a:prstGeom>
        </p:spPr>
      </p:pic>
      <p:pic>
        <p:nvPicPr>
          <p:cNvPr id="20" name="Picture 19"/>
          <p:cNvPicPr>
            <a:picLocks noChangeAspect="1"/>
          </p:cNvPicPr>
          <p:nvPr/>
        </p:nvPicPr>
        <p:blipFill rotWithShape="1">
          <a:blip r:embed="rId3"/>
          <a:srcRect t="6437"/>
          <a:stretch/>
        </p:blipFill>
        <p:spPr>
          <a:xfrm>
            <a:off x="4243546" y="2571772"/>
            <a:ext cx="1787349" cy="1909404"/>
          </a:xfrm>
          <a:prstGeom prst="rect">
            <a:avLst/>
          </a:prstGeom>
        </p:spPr>
      </p:pic>
      <p:sp>
        <p:nvSpPr>
          <p:cNvPr id="12" name="Rectangle 11"/>
          <p:cNvSpPr/>
          <p:nvPr/>
        </p:nvSpPr>
        <p:spPr>
          <a:xfrm>
            <a:off x="-9673" y="6053262"/>
            <a:ext cx="4611776" cy="307777"/>
          </a:xfrm>
          <a:prstGeom prst="rect">
            <a:avLst/>
          </a:prstGeom>
        </p:spPr>
        <p:txBody>
          <a:bodyPr wrap="none">
            <a:spAutoFit/>
          </a:bodyPr>
          <a:lstStyle/>
          <a:p>
            <a:pPr algn="r"/>
            <a:r>
              <a:rPr lang="en-US" sz="1400" dirty="0"/>
              <a:t>X Zhang </a:t>
            </a:r>
            <a:r>
              <a:rPr lang="en-US" sz="1400" i="1" dirty="0"/>
              <a:t>et al</a:t>
            </a:r>
            <a:r>
              <a:rPr lang="en-US" sz="1400" dirty="0"/>
              <a:t>, COMSOL Users Conference Proceedings (2015)</a:t>
            </a:r>
          </a:p>
        </p:txBody>
      </p:sp>
      <p:pic>
        <p:nvPicPr>
          <p:cNvPr id="25" name="Picture 24"/>
          <p:cNvPicPr>
            <a:picLocks noChangeAspect="1"/>
          </p:cNvPicPr>
          <p:nvPr/>
        </p:nvPicPr>
        <p:blipFill rotWithShape="1">
          <a:blip r:embed="rId4"/>
          <a:srcRect l="15163" r="20858"/>
          <a:stretch/>
        </p:blipFill>
        <p:spPr>
          <a:xfrm>
            <a:off x="6617957" y="4167272"/>
            <a:ext cx="2461466" cy="2164069"/>
          </a:xfrm>
          <a:prstGeom prst="rect">
            <a:avLst/>
          </a:prstGeom>
        </p:spPr>
      </p:pic>
      <p:pic>
        <p:nvPicPr>
          <p:cNvPr id="22" name="Picture 21"/>
          <p:cNvPicPr>
            <a:picLocks noChangeAspect="1"/>
          </p:cNvPicPr>
          <p:nvPr/>
        </p:nvPicPr>
        <p:blipFill rotWithShape="1">
          <a:blip r:embed="rId5"/>
          <a:srcRect l="14815" r="24980"/>
          <a:stretch/>
        </p:blipFill>
        <p:spPr>
          <a:xfrm rot="5400000">
            <a:off x="8960959" y="4111107"/>
            <a:ext cx="2131648" cy="1991608"/>
          </a:xfrm>
          <a:prstGeom prst="rect">
            <a:avLst/>
          </a:prstGeom>
        </p:spPr>
      </p:pic>
      <p:pic>
        <p:nvPicPr>
          <p:cNvPr id="6" name="Picture 5"/>
          <p:cNvPicPr>
            <a:picLocks noChangeAspect="1"/>
          </p:cNvPicPr>
          <p:nvPr/>
        </p:nvPicPr>
        <p:blipFill rotWithShape="1">
          <a:blip r:embed="rId6"/>
          <a:srcRect l="16593" t="2490"/>
          <a:stretch/>
        </p:blipFill>
        <p:spPr>
          <a:xfrm>
            <a:off x="1656117" y="4139012"/>
            <a:ext cx="2827255" cy="1914250"/>
          </a:xfrm>
          <a:prstGeom prst="rect">
            <a:avLst/>
          </a:prstGeom>
        </p:spPr>
      </p:pic>
      <p:pic>
        <p:nvPicPr>
          <p:cNvPr id="13" name="Picture 12"/>
          <p:cNvPicPr>
            <a:picLocks noChangeAspect="1"/>
          </p:cNvPicPr>
          <p:nvPr/>
        </p:nvPicPr>
        <p:blipFill>
          <a:blip r:embed="rId7"/>
          <a:stretch>
            <a:fillRect/>
          </a:stretch>
        </p:blipFill>
        <p:spPr>
          <a:xfrm>
            <a:off x="1651180" y="3482699"/>
            <a:ext cx="4922861" cy="2654333"/>
          </a:xfrm>
          <a:prstGeom prst="rect">
            <a:avLst/>
          </a:prstGeom>
        </p:spPr>
      </p:pic>
      <p:pic>
        <p:nvPicPr>
          <p:cNvPr id="23" name="Picture 22"/>
          <p:cNvPicPr>
            <a:picLocks noChangeAspect="1"/>
          </p:cNvPicPr>
          <p:nvPr/>
        </p:nvPicPr>
        <p:blipFill rotWithShape="1">
          <a:blip r:embed="rId8"/>
          <a:srcRect l="16915" t="23111" r="22985" b="13882"/>
          <a:stretch/>
        </p:blipFill>
        <p:spPr>
          <a:xfrm rot="5400000">
            <a:off x="-507829" y="3967849"/>
            <a:ext cx="2701373" cy="1593046"/>
          </a:xfrm>
          <a:prstGeom prst="rect">
            <a:avLst/>
          </a:prstGeom>
        </p:spPr>
      </p:pic>
      <p:pic>
        <p:nvPicPr>
          <p:cNvPr id="5" name="Picture 4"/>
          <p:cNvPicPr>
            <a:picLocks noChangeAspect="1"/>
          </p:cNvPicPr>
          <p:nvPr/>
        </p:nvPicPr>
        <p:blipFill rotWithShape="1">
          <a:blip r:embed="rId9"/>
          <a:srcRect t="36470" r="9254" b="33274"/>
          <a:stretch/>
        </p:blipFill>
        <p:spPr>
          <a:xfrm rot="5400000">
            <a:off x="8444367" y="2570637"/>
            <a:ext cx="6328095" cy="1186823"/>
          </a:xfrm>
          <a:prstGeom prst="rect">
            <a:avLst/>
          </a:prstGeom>
        </p:spPr>
      </p:pic>
    </p:spTree>
    <p:extLst>
      <p:ext uri="{BB962C8B-B14F-4D97-AF65-F5344CB8AC3E}">
        <p14:creationId xmlns:p14="http://schemas.microsoft.com/office/powerpoint/2010/main" val="4021418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 Status Update</a:t>
            </a:r>
          </a:p>
        </p:txBody>
      </p:sp>
      <p:sp>
        <p:nvSpPr>
          <p:cNvPr id="4" name="Slide Number Placeholder 3"/>
          <p:cNvSpPr>
            <a:spLocks noGrp="1"/>
          </p:cNvSpPr>
          <p:nvPr>
            <p:ph type="sldNum" sz="quarter" idx="12"/>
          </p:nvPr>
        </p:nvSpPr>
        <p:spPr/>
        <p:txBody>
          <a:bodyPr/>
          <a:lstStyle/>
          <a:p>
            <a:fld id="{629637A9-119A-49DA-BD12-AAC58B377D80}" type="slidenum">
              <a:rPr lang="en-US" smtClean="0"/>
              <a:pPr/>
              <a:t>11</a:t>
            </a:fld>
            <a:endParaRPr lang="en-US" dirty="0"/>
          </a:p>
        </p:txBody>
      </p:sp>
      <mc:AlternateContent xmlns:mc="http://schemas.openxmlformats.org/markup-compatibility/2006" xmlns:a14="http://schemas.microsoft.com/office/drawing/2010/main">
        <mc:Choice Requires="a14">
          <p:sp>
            <p:nvSpPr>
              <p:cNvPr id="42" name="Content Placeholder 2"/>
              <p:cNvSpPr>
                <a:spLocks noGrp="1"/>
              </p:cNvSpPr>
              <p:nvPr>
                <p:ph idx="1"/>
              </p:nvPr>
            </p:nvSpPr>
            <p:spPr>
              <a:xfrm>
                <a:off x="1166195" y="1751611"/>
                <a:ext cx="8123583" cy="3439793"/>
              </a:xfrm>
            </p:spPr>
            <p:txBody>
              <a:bodyPr>
                <a:normAutofit/>
              </a:bodyPr>
              <a:lstStyle/>
              <a:p>
                <a:r>
                  <a:rPr lang="en-US" sz="2200" dirty="0"/>
                  <a:t>Progress made on measuring </a:t>
                </a:r>
                <a:r>
                  <a:rPr lang="en-US" sz="2400" dirty="0"/>
                  <a:t> </a:t>
                </a: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𝑃</m:t>
                        </m:r>
                      </m:e>
                      <m:sub>
                        <m:r>
                          <a:rPr lang="en-US" sz="2400" i="1">
                            <a:latin typeface="Cambria Math" panose="02040503050406030204" pitchFamily="18" charset="0"/>
                            <a:ea typeface="Cambria Math" panose="02040503050406030204" pitchFamily="18" charset="0"/>
                          </a:rPr>
                          <m:t>𝑧𝑧</m:t>
                        </m:r>
                      </m:sub>
                    </m:sSub>
                  </m:oMath>
                </a14:m>
                <a:r>
                  <a:rPr lang="en-US" sz="2200" dirty="0"/>
                  <a:t> through NMR line-shape analysis</a:t>
                </a:r>
              </a:p>
              <a:p>
                <a:r>
                  <a:rPr lang="en-US" sz="2000" dirty="0"/>
                  <a:t>Solid-state NMR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𝑃</m:t>
                        </m:r>
                      </m:e>
                      <m:sub>
                        <m:r>
                          <a:rPr lang="en-US" sz="2000" i="1">
                            <a:latin typeface="Cambria Math" panose="02040503050406030204" pitchFamily="18" charset="0"/>
                            <a:ea typeface="Cambria Math" panose="02040503050406030204" pitchFamily="18" charset="0"/>
                          </a:rPr>
                          <m:t>𝑧𝑧</m:t>
                        </m:r>
                      </m:sub>
                    </m:sSub>
                  </m:oMath>
                </a14:m>
                <a:r>
                  <a:rPr lang="en-US" sz="2000" dirty="0"/>
                  <a:t> can be confirmed with elastic scattering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rPr>
                          <m:t>20</m:t>
                        </m:r>
                      </m:sub>
                    </m:sSub>
                  </m:oMath>
                </a14:m>
                <a:r>
                  <a:rPr lang="en-US" sz="2000" dirty="0"/>
                  <a:t>)</a:t>
                </a:r>
              </a:p>
              <a:p>
                <a:pPr lvl="1"/>
                <a:endParaRPr lang="en-US" dirty="0"/>
              </a:p>
              <a:p>
                <a:pPr lvl="1"/>
                <a:endParaRPr lang="en-US" dirty="0"/>
              </a:p>
            </p:txBody>
          </p:sp>
        </mc:Choice>
        <mc:Fallback xmlns="">
          <p:sp>
            <p:nvSpPr>
              <p:cNvPr id="42" name="Content Placeholder 2"/>
              <p:cNvSpPr>
                <a:spLocks noGrp="1" noRot="1" noChangeAspect="1" noMove="1" noResize="1" noEditPoints="1" noAdjustHandles="1" noChangeArrowheads="1" noChangeShapeType="1" noTextEdit="1"/>
              </p:cNvSpPr>
              <p:nvPr>
                <p:ph idx="1"/>
              </p:nvPr>
            </p:nvSpPr>
            <p:spPr>
              <a:xfrm>
                <a:off x="1166195" y="1751611"/>
                <a:ext cx="8123583" cy="3439793"/>
              </a:xfrm>
              <a:blipFill rotWithShape="0">
                <a:blip r:embed="rId2"/>
                <a:stretch>
                  <a:fillRect l="-975" t="-1416"/>
                </a:stretch>
              </a:blipFill>
            </p:spPr>
            <p:txBody>
              <a:bodyPr/>
              <a:lstStyle/>
              <a:p>
                <a:r>
                  <a:rPr lang="en-US">
                    <a:noFill/>
                  </a:rPr>
                  <a:t> </a:t>
                </a:r>
              </a:p>
            </p:txBody>
          </p:sp>
        </mc:Fallback>
      </mc:AlternateContent>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84" y="2823953"/>
            <a:ext cx="8982965" cy="314038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32830"/>
          <a:stretch/>
        </p:blipFill>
        <p:spPr>
          <a:xfrm>
            <a:off x="8987043" y="52524"/>
            <a:ext cx="3138854" cy="1581284"/>
          </a:xfrm>
          <a:prstGeom prst="rect">
            <a:avLst/>
          </a:prstGeom>
        </p:spPr>
      </p:pic>
      <p:sp>
        <p:nvSpPr>
          <p:cNvPr id="10" name="Rectangle 9"/>
          <p:cNvSpPr/>
          <p:nvPr/>
        </p:nvSpPr>
        <p:spPr>
          <a:xfrm>
            <a:off x="0" y="4487"/>
            <a:ext cx="3425040" cy="954107"/>
          </a:xfrm>
          <a:prstGeom prst="rect">
            <a:avLst/>
          </a:prstGeom>
        </p:spPr>
        <p:txBody>
          <a:bodyPr wrap="none">
            <a:spAutoFit/>
          </a:bodyPr>
          <a:lstStyle/>
          <a:p>
            <a:r>
              <a:rPr lang="en-US" sz="1400" dirty="0"/>
              <a:t>D Keller, </a:t>
            </a:r>
            <a:r>
              <a:rPr lang="en-US" sz="1400" dirty="0" err="1"/>
              <a:t>PoS</a:t>
            </a:r>
            <a:r>
              <a:rPr lang="en-US" sz="1400" dirty="0"/>
              <a:t>(PSTP 2013) 010</a:t>
            </a:r>
          </a:p>
          <a:p>
            <a:r>
              <a:rPr lang="en-US" sz="1400" dirty="0"/>
              <a:t>D Keller, </a:t>
            </a:r>
            <a:r>
              <a:rPr lang="en-US" sz="1400" dirty="0" err="1"/>
              <a:t>HiX</a:t>
            </a:r>
            <a:r>
              <a:rPr lang="en-US" sz="1400" dirty="0"/>
              <a:t> Workshop (2014)</a:t>
            </a:r>
          </a:p>
          <a:p>
            <a:r>
              <a:rPr lang="en-US" sz="1400" dirty="0"/>
              <a:t>D Keller, J.</a:t>
            </a:r>
            <a:r>
              <a:rPr lang="en-US" sz="1400" dirty="0" err="1"/>
              <a:t>Phys</a:t>
            </a:r>
            <a:r>
              <a:rPr lang="en-US" sz="1400" dirty="0"/>
              <a:t>.:</a:t>
            </a:r>
            <a:r>
              <a:rPr lang="en-US" sz="1400" dirty="0" err="1"/>
              <a:t>Conf.Ser</a:t>
            </a:r>
            <a:r>
              <a:rPr lang="en-US" sz="1400" dirty="0"/>
              <a:t>. </a:t>
            </a:r>
            <a:r>
              <a:rPr lang="en-US" sz="1400" b="1" dirty="0"/>
              <a:t>543</a:t>
            </a:r>
            <a:r>
              <a:rPr lang="en-US" sz="1400" dirty="0"/>
              <a:t>, 012015 (2014)</a:t>
            </a:r>
          </a:p>
          <a:p>
            <a:r>
              <a:rPr lang="en-US" sz="1400" dirty="0"/>
              <a:t>UVA Tensor Enhancement on Butanol (2014)</a:t>
            </a:r>
          </a:p>
        </p:txBody>
      </p:sp>
      <p:sp>
        <p:nvSpPr>
          <p:cNvPr id="12"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13"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pic>
        <p:nvPicPr>
          <p:cNvPr id="5" name="Picture 4"/>
          <p:cNvPicPr>
            <a:picLocks noChangeAspect="1"/>
          </p:cNvPicPr>
          <p:nvPr/>
        </p:nvPicPr>
        <p:blipFill>
          <a:blip r:embed="rId5"/>
          <a:stretch>
            <a:fillRect/>
          </a:stretch>
        </p:blipFill>
        <p:spPr>
          <a:xfrm>
            <a:off x="9209317" y="2298033"/>
            <a:ext cx="2479705" cy="3304222"/>
          </a:xfrm>
          <a:prstGeom prst="rect">
            <a:avLst/>
          </a:prstGeom>
        </p:spPr>
      </p:pic>
    </p:spTree>
    <p:extLst>
      <p:ext uri="{BB962C8B-B14F-4D97-AF65-F5344CB8AC3E}">
        <p14:creationId xmlns:p14="http://schemas.microsoft.com/office/powerpoint/2010/main" val="368837498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a:t>C12-13-011: The Deuteron Tensor Structure Function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m:t>
                        </m:r>
                      </m:sub>
                    </m:sSub>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5152" t="-1880" b="-16068"/>
                </a:stretch>
              </a:blipFill>
            </p:spPr>
            <p:txBody>
              <a:bodyPr/>
              <a:lstStyle/>
              <a:p>
                <a:r>
                  <a:rPr lang="en-US">
                    <a:noFill/>
                  </a:rPr>
                  <a:t> </a:t>
                </a:r>
              </a:p>
            </p:txBody>
          </p:sp>
        </mc:Fallback>
      </mc:AlternateContent>
      <p:sp>
        <p:nvSpPr>
          <p:cNvPr id="3" name="Text Placeholder 2"/>
          <p:cNvSpPr>
            <a:spLocks noGrp="1"/>
          </p:cNvSpPr>
          <p:nvPr>
            <p:ph type="body" idx="1"/>
          </p:nvPr>
        </p:nvSpPr>
        <p:spPr>
          <a:xfrm>
            <a:off x="1097280" y="4453128"/>
            <a:ext cx="10058400" cy="1840096"/>
          </a:xfrm>
        </p:spPr>
        <p:txBody>
          <a:bodyPr>
            <a:normAutofit fontScale="92500" lnSpcReduction="10000"/>
          </a:bodyPr>
          <a:lstStyle/>
          <a:p>
            <a:r>
              <a:rPr lang="en-US" sz="2800" cap="none" dirty="0"/>
              <a:t>Spokespeople:</a:t>
            </a:r>
          </a:p>
          <a:p>
            <a:r>
              <a:rPr lang="en-US" sz="2800" cap="none" dirty="0"/>
              <a:t>K. Slifer*, O.R. </a:t>
            </a:r>
            <a:r>
              <a:rPr lang="en-US" sz="2800" cap="none" dirty="0" err="1"/>
              <a:t>Aramayo</a:t>
            </a:r>
            <a:r>
              <a:rPr lang="en-US" sz="2800" cap="none" dirty="0"/>
              <a:t>, J.P. Chen, N. </a:t>
            </a:r>
            <a:r>
              <a:rPr lang="en-US" sz="2800" cap="none" dirty="0" err="1"/>
              <a:t>Kalatarians</a:t>
            </a:r>
            <a:r>
              <a:rPr lang="en-US" sz="2800" cap="none" dirty="0"/>
              <a:t>, D. Keller, E. Long, P. Solvignon</a:t>
            </a:r>
          </a:p>
          <a:p>
            <a:r>
              <a:rPr lang="en-US" sz="2800" cap="none" dirty="0"/>
              <a:t>C1-Approved, A- Physics Rating</a:t>
            </a:r>
          </a:p>
        </p:txBody>
      </p:sp>
      <p:sp>
        <p:nvSpPr>
          <p:cNvPr id="4" name="Slide Number Placeholder 3"/>
          <p:cNvSpPr>
            <a:spLocks noGrp="1"/>
          </p:cNvSpPr>
          <p:nvPr>
            <p:ph type="sldNum" sz="quarter" idx="12"/>
          </p:nvPr>
        </p:nvSpPr>
        <p:spPr/>
        <p:txBody>
          <a:bodyPr/>
          <a:lstStyle/>
          <a:p>
            <a:fld id="{4FAB73BC-B049-4115-A692-8D63A059BFB8}" type="slidenum">
              <a:rPr lang="en-US" smtClean="0"/>
              <a:t>12</a:t>
            </a:fld>
            <a:endParaRPr lang="en-US" dirty="0"/>
          </a:p>
        </p:txBody>
      </p:sp>
      <p:sp>
        <p:nvSpPr>
          <p:cNvPr id="7"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8"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245404196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Functions</a:t>
            </a:r>
          </a:p>
        </p:txBody>
      </p:sp>
      <p:sp>
        <p:nvSpPr>
          <p:cNvPr id="4" name="Slide Number Placeholder 3"/>
          <p:cNvSpPr>
            <a:spLocks noGrp="1"/>
          </p:cNvSpPr>
          <p:nvPr>
            <p:ph type="sldNum" sz="quarter" idx="12"/>
          </p:nvPr>
        </p:nvSpPr>
        <p:spPr/>
        <p:txBody>
          <a:bodyPr/>
          <a:lstStyle/>
          <a:p>
            <a:fld id="{629637A9-119A-49DA-BD12-AAC58B377D80}" type="slidenum">
              <a:rPr lang="en-US" smtClean="0"/>
              <a:pPr/>
              <a:t>13</a:t>
            </a:fld>
            <a:endParaRPr lang="en-US" dirty="0"/>
          </a:p>
        </p:txBody>
      </p:sp>
      <p:grpSp>
        <p:nvGrpSpPr>
          <p:cNvPr id="39" name="Group 38"/>
          <p:cNvGrpSpPr/>
          <p:nvPr/>
        </p:nvGrpSpPr>
        <p:grpSpPr>
          <a:xfrm>
            <a:off x="1236797" y="2038483"/>
            <a:ext cx="7910843" cy="399084"/>
            <a:chOff x="1879911" y="3672189"/>
            <a:chExt cx="7910843" cy="399084"/>
          </a:xfrm>
        </p:grpSpPr>
        <mc:AlternateContent xmlns:mc="http://schemas.openxmlformats.org/markup-compatibility/2006" xmlns:a14="http://schemas.microsoft.com/office/drawing/2010/main">
          <mc:Choice Requires="a14">
            <p:sp>
              <p:nvSpPr>
                <p:cNvPr id="7" name="TextBox 6"/>
                <p:cNvSpPr txBox="1"/>
                <p:nvPr/>
              </p:nvSpPr>
              <p:spPr>
                <a:xfrm>
                  <a:off x="1879911" y="3672189"/>
                  <a:ext cx="2529219" cy="3990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𝑊</m:t>
                            </m:r>
                          </m:e>
                          <m:sub>
                            <m:r>
                              <a:rPr lang="en-US" sz="2400" i="1" smtClean="0">
                                <a:latin typeface="Cambria Math" panose="02040503050406030204" pitchFamily="18" charset="0"/>
                                <a:ea typeface="Cambria Math" panose="02040503050406030204" pitchFamily="18" charset="0"/>
                              </a:rPr>
                              <m:t>𝜇𝜈</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𝛼</m:t>
                            </m:r>
                            <m:r>
                              <a:rPr lang="en-US" sz="2400" b="0" i="1" smtClean="0">
                                <a:latin typeface="Cambria Math" panose="02040503050406030204" pitchFamily="18" charset="0"/>
                              </a:rPr>
                              <m:t>𝐹</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𝛽</m:t>
                            </m:r>
                            <m:r>
                              <a:rPr lang="en-US" sz="2400" b="0" i="1" smtClean="0">
                                <a:latin typeface="Cambria Math" panose="02040503050406030204" pitchFamily="18" charset="0"/>
                              </a:rPr>
                              <m:t>𝐹</m:t>
                            </m:r>
                          </m:e>
                          <m:sub>
                            <m:r>
                              <a:rPr lang="en-US" sz="2400" b="0" i="1" smtClean="0">
                                <a:latin typeface="Cambria Math" panose="02040503050406030204" pitchFamily="18" charset="0"/>
                              </a:rPr>
                              <m:t>2</m:t>
                            </m:r>
                          </m:sub>
                        </m:sSub>
                      </m:oMath>
                    </m:oMathPara>
                  </a14:m>
                  <a:endParaRPr lang="en-US"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1879911" y="3672189"/>
                  <a:ext cx="2529219" cy="399084"/>
                </a:xfrm>
                <a:prstGeom prst="rect">
                  <a:avLst/>
                </a:prstGeom>
                <a:blipFill rotWithShape="0">
                  <a:blip r:embed="rId3"/>
                  <a:stretch>
                    <a:fillRect l="-2169" r="-723" b="-26154"/>
                  </a:stretch>
                </a:blipFill>
              </p:spPr>
              <p:txBody>
                <a:bodyPr/>
                <a:lstStyle/>
                <a:p>
                  <a:r>
                    <a:rPr lang="en-US">
                      <a:noFill/>
                    </a:rPr>
                    <a:t> </a:t>
                  </a:r>
                </a:p>
              </p:txBody>
            </p:sp>
          </mc:Fallback>
        </mc:AlternateContent>
        <p:sp>
          <p:nvSpPr>
            <p:cNvPr id="33" name="TextBox 32"/>
            <p:cNvSpPr txBox="1"/>
            <p:nvPr/>
          </p:nvSpPr>
          <p:spPr>
            <a:xfrm>
              <a:off x="6463433" y="3687065"/>
              <a:ext cx="3327321" cy="369332"/>
            </a:xfrm>
            <a:prstGeom prst="rect">
              <a:avLst/>
            </a:prstGeom>
            <a:noFill/>
          </p:spPr>
          <p:txBody>
            <a:bodyPr wrap="none" rtlCol="0">
              <a:spAutoFit/>
            </a:bodyPr>
            <a:lstStyle/>
            <a:p>
              <a:r>
                <a:rPr lang="en-US" dirty="0"/>
                <a:t>Scattering on Unpolarized Targets</a:t>
              </a:r>
            </a:p>
          </p:txBody>
        </p:sp>
      </p:grpSp>
      <p:grpSp>
        <p:nvGrpSpPr>
          <p:cNvPr id="40" name="Group 39"/>
          <p:cNvGrpSpPr/>
          <p:nvPr/>
        </p:nvGrpSpPr>
        <p:grpSpPr>
          <a:xfrm>
            <a:off x="2146543" y="2541950"/>
            <a:ext cx="7386716" cy="369332"/>
            <a:chOff x="2789657" y="4175656"/>
            <a:chExt cx="7386716" cy="369332"/>
          </a:xfrm>
        </p:grpSpPr>
        <mc:AlternateContent xmlns:mc="http://schemas.openxmlformats.org/markup-compatibility/2006" xmlns:a14="http://schemas.microsoft.com/office/drawing/2010/main">
          <mc:Choice Requires="a14">
            <p:sp>
              <p:nvSpPr>
                <p:cNvPr id="27" name="TextBox 26"/>
                <p:cNvSpPr txBox="1"/>
                <p:nvPr/>
              </p:nvSpPr>
              <p:spPr>
                <a:xfrm>
                  <a:off x="2789657" y="4175656"/>
                  <a:ext cx="18392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𝑖</m:t>
                        </m:r>
                        <m:r>
                          <a:rPr lang="en-US" sz="2400" b="0" i="1" smtClean="0">
                            <a:latin typeface="Cambria Math" panose="02040503050406030204" pitchFamily="18" charset="0"/>
                            <a:ea typeface="Cambria Math" panose="02040503050406030204" pitchFamily="18" charset="0"/>
                          </a:rPr>
                          <m:t>𝛾</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𝑔</m:t>
                            </m:r>
                          </m:e>
                          <m:sub>
                            <m:r>
                              <a:rPr lang="en-US" sz="2400" b="0" i="1" smtClean="0">
                                <a:latin typeface="Cambria Math" panose="02040503050406030204" pitchFamily="18" charset="0"/>
                                <a:ea typeface="Cambria Math" panose="02040503050406030204" pitchFamily="18" charset="0"/>
                              </a:rPr>
                              <m:t>1</m:t>
                            </m:r>
                          </m:sub>
                        </m:sSub>
                        <m:r>
                          <a:rPr lang="en-US" sz="2400" b="0" i="1" smtClean="0">
                            <a:latin typeface="Cambria Math" panose="02040503050406030204" pitchFamily="18" charset="0"/>
                          </a:rPr>
                          <m:t>+</m:t>
                        </m:r>
                        <m:r>
                          <a:rPr lang="en-US" sz="2400" b="0" i="1" smtClean="0">
                            <a:latin typeface="Cambria Math" panose="02040503050406030204" pitchFamily="18" charset="0"/>
                          </a:rPr>
                          <m:t>𝑖</m:t>
                        </m:r>
                        <m:r>
                          <a:rPr lang="en-US" sz="2400" b="0" i="1" smtClean="0">
                            <a:latin typeface="Cambria Math" panose="02040503050406030204" pitchFamily="18" charset="0"/>
                            <a:ea typeface="Cambria Math" panose="02040503050406030204" pitchFamily="18" charset="0"/>
                          </a:rPr>
                          <m:t>𝛿</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𝑔</m:t>
                            </m:r>
                          </m:e>
                          <m:sub>
                            <m:r>
                              <a:rPr lang="en-US" sz="2400" b="0" i="1" smtClean="0">
                                <a:latin typeface="Cambria Math" panose="02040503050406030204" pitchFamily="18" charset="0"/>
                              </a:rPr>
                              <m:t>2</m:t>
                            </m:r>
                          </m:sub>
                        </m:sSub>
                      </m:oMath>
                    </m:oMathPara>
                  </a14:m>
                  <a:endParaRPr lang="en-US" sz="2400" dirty="0"/>
                </a:p>
              </p:txBody>
            </p:sp>
          </mc:Choice>
          <mc:Fallback xmlns="">
            <p:sp>
              <p:nvSpPr>
                <p:cNvPr id="27" name="TextBox 26"/>
                <p:cNvSpPr txBox="1">
                  <a:spLocks noRot="1" noChangeAspect="1" noMove="1" noResize="1" noEditPoints="1" noAdjustHandles="1" noChangeArrowheads="1" noChangeShapeType="1" noTextEdit="1"/>
                </p:cNvSpPr>
                <p:nvPr/>
              </p:nvSpPr>
              <p:spPr>
                <a:xfrm>
                  <a:off x="2789657" y="4175656"/>
                  <a:ext cx="1839286" cy="369332"/>
                </a:xfrm>
                <a:prstGeom prst="rect">
                  <a:avLst/>
                </a:prstGeom>
                <a:blipFill rotWithShape="0">
                  <a:blip r:embed="rId4"/>
                  <a:stretch>
                    <a:fillRect l="-2990" r="-1329" b="-26667"/>
                  </a:stretch>
                </a:blipFill>
              </p:spPr>
              <p:txBody>
                <a:bodyPr/>
                <a:lstStyle/>
                <a:p>
                  <a:r>
                    <a:rPr lang="en-US">
                      <a:noFill/>
                    </a:rPr>
                    <a:t> </a:t>
                  </a:r>
                </a:p>
              </p:txBody>
            </p:sp>
          </mc:Fallback>
        </mc:AlternateContent>
        <p:sp>
          <p:nvSpPr>
            <p:cNvPr id="34" name="TextBox 33"/>
            <p:cNvSpPr txBox="1"/>
            <p:nvPr/>
          </p:nvSpPr>
          <p:spPr>
            <a:xfrm>
              <a:off x="6463433" y="4175656"/>
              <a:ext cx="3712940" cy="369332"/>
            </a:xfrm>
            <a:prstGeom prst="rect">
              <a:avLst/>
            </a:prstGeom>
            <a:noFill/>
          </p:spPr>
          <p:txBody>
            <a:bodyPr wrap="none" rtlCol="0">
              <a:spAutoFit/>
            </a:bodyPr>
            <a:lstStyle/>
            <a:p>
              <a:r>
                <a:rPr lang="en-US" dirty="0"/>
                <a:t>Scattering on Vector Polarized Targets</a:t>
              </a:r>
            </a:p>
          </p:txBody>
        </p:sp>
      </p:grpSp>
      <p:grpSp>
        <p:nvGrpSpPr>
          <p:cNvPr id="41" name="Group 40"/>
          <p:cNvGrpSpPr/>
          <p:nvPr/>
        </p:nvGrpSpPr>
        <p:grpSpPr>
          <a:xfrm>
            <a:off x="2115585" y="3015665"/>
            <a:ext cx="7415995" cy="384208"/>
            <a:chOff x="2788847" y="4649371"/>
            <a:chExt cx="7415995" cy="384208"/>
          </a:xfrm>
        </p:grpSpPr>
        <mc:AlternateContent xmlns:mc="http://schemas.openxmlformats.org/markup-compatibility/2006" xmlns:a14="http://schemas.microsoft.com/office/drawing/2010/main">
          <mc:Choice Requires="a14">
            <p:sp>
              <p:nvSpPr>
                <p:cNvPr id="31" name="TextBox 30"/>
                <p:cNvSpPr txBox="1"/>
                <p:nvPr/>
              </p:nvSpPr>
              <p:spPr>
                <a:xfrm>
                  <a:off x="2788847" y="4649371"/>
                  <a:ext cx="32405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𝜀</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𝑏</m:t>
                            </m:r>
                          </m:e>
                          <m:sub>
                            <m:r>
                              <a:rPr lang="en-US" sz="2400" b="0" i="1" smtClean="0">
                                <a:latin typeface="Cambria Math" panose="02040503050406030204" pitchFamily="18" charset="0"/>
                                <a:ea typeface="Cambria Math" panose="02040503050406030204" pitchFamily="18" charset="0"/>
                              </a:rPr>
                              <m:t>1</m:t>
                            </m:r>
                          </m:sub>
                        </m:sSub>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𝜁</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𝜂</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𝑏</m:t>
                            </m:r>
                          </m:e>
                          <m:sub>
                            <m:r>
                              <a:rPr lang="en-US" sz="2400" b="0" i="1" smtClean="0">
                                <a:latin typeface="Cambria Math" panose="02040503050406030204" pitchFamily="18" charset="0"/>
                                <a:ea typeface="Cambria Math" panose="02040503050406030204" pitchFamily="18" charset="0"/>
                              </a:rPr>
                              <m:t>3</m:t>
                            </m:r>
                          </m:sub>
                        </m:sSub>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𝜅</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𝑏</m:t>
                            </m:r>
                          </m:e>
                          <m:sub>
                            <m:r>
                              <a:rPr lang="en-US" sz="2400" b="0" i="1" smtClean="0">
                                <a:latin typeface="Cambria Math" panose="02040503050406030204" pitchFamily="18" charset="0"/>
                                <a:ea typeface="Cambria Math" panose="02040503050406030204" pitchFamily="18" charset="0"/>
                              </a:rPr>
                              <m:t>4</m:t>
                            </m:r>
                          </m:sub>
                        </m:sSub>
                      </m:oMath>
                    </m:oMathPara>
                  </a14:m>
                  <a:endParaRPr lang="en-US" sz="2400" dirty="0"/>
                </a:p>
              </p:txBody>
            </p:sp>
          </mc:Choice>
          <mc:Fallback xmlns="">
            <p:sp>
              <p:nvSpPr>
                <p:cNvPr id="31" name="TextBox 30"/>
                <p:cNvSpPr txBox="1">
                  <a:spLocks noRot="1" noChangeAspect="1" noMove="1" noResize="1" noEditPoints="1" noAdjustHandles="1" noChangeArrowheads="1" noChangeShapeType="1" noTextEdit="1"/>
                </p:cNvSpPr>
                <p:nvPr/>
              </p:nvSpPr>
              <p:spPr>
                <a:xfrm>
                  <a:off x="2788847" y="4649371"/>
                  <a:ext cx="3240566" cy="369332"/>
                </a:xfrm>
                <a:prstGeom prst="rect">
                  <a:avLst/>
                </a:prstGeom>
                <a:blipFill rotWithShape="0">
                  <a:blip r:embed="rId5"/>
                  <a:stretch>
                    <a:fillRect r="-188" b="-32787"/>
                  </a:stretch>
                </a:blipFill>
              </p:spPr>
              <p:txBody>
                <a:bodyPr/>
                <a:lstStyle/>
                <a:p>
                  <a:r>
                    <a:rPr lang="en-US">
                      <a:noFill/>
                    </a:rPr>
                    <a:t> </a:t>
                  </a:r>
                </a:p>
              </p:txBody>
            </p:sp>
          </mc:Fallback>
        </mc:AlternateContent>
        <p:sp>
          <p:nvSpPr>
            <p:cNvPr id="36" name="TextBox 35"/>
            <p:cNvSpPr txBox="1"/>
            <p:nvPr/>
          </p:nvSpPr>
          <p:spPr>
            <a:xfrm>
              <a:off x="6463433" y="4664247"/>
              <a:ext cx="3741409" cy="369332"/>
            </a:xfrm>
            <a:prstGeom prst="rect">
              <a:avLst/>
            </a:prstGeom>
            <a:noFill/>
          </p:spPr>
          <p:txBody>
            <a:bodyPr wrap="none" rtlCol="0">
              <a:spAutoFit/>
            </a:bodyPr>
            <a:lstStyle/>
            <a:p>
              <a:r>
                <a:rPr lang="en-US" dirty="0"/>
                <a:t>Scattering on Tensor-Polarized Targets</a:t>
              </a:r>
            </a:p>
          </p:txBody>
        </p:sp>
      </p:grpSp>
      <p:sp>
        <p:nvSpPr>
          <p:cNvPr id="3" name="Rectangle 2"/>
          <p:cNvSpPr/>
          <p:nvPr/>
        </p:nvSpPr>
        <p:spPr>
          <a:xfrm>
            <a:off x="5578" y="6026124"/>
            <a:ext cx="3604961" cy="307777"/>
          </a:xfrm>
          <a:prstGeom prst="rect">
            <a:avLst/>
          </a:prstGeom>
        </p:spPr>
        <p:txBody>
          <a:bodyPr wrap="none">
            <a:spAutoFit/>
          </a:bodyPr>
          <a:lstStyle/>
          <a:p>
            <a:r>
              <a:rPr lang="en-US" sz="1400" dirty="0"/>
              <a:t>P </a:t>
            </a:r>
            <a:r>
              <a:rPr lang="en-US" sz="1400" dirty="0" err="1"/>
              <a:t>Hoodbhoy</a:t>
            </a:r>
            <a:r>
              <a:rPr lang="en-US" sz="1400" dirty="0"/>
              <a:t> </a:t>
            </a:r>
            <a:r>
              <a:rPr lang="en-US" sz="1400" i="1" dirty="0"/>
              <a:t>et al</a:t>
            </a:r>
            <a:r>
              <a:rPr lang="en-US" sz="1400" dirty="0"/>
              <a:t>, </a:t>
            </a:r>
            <a:r>
              <a:rPr lang="en-US" sz="1400" dirty="0" err="1"/>
              <a:t>Nucl</a:t>
            </a:r>
            <a:r>
              <a:rPr lang="en-US" sz="1400" dirty="0"/>
              <a:t>. Phys. </a:t>
            </a:r>
            <a:r>
              <a:rPr lang="en-US" sz="1400" b="1" dirty="0"/>
              <a:t>B312,</a:t>
            </a:r>
            <a:r>
              <a:rPr lang="en-US" sz="1400" dirty="0"/>
              <a:t> 571 (1989)</a:t>
            </a:r>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b="53394"/>
          <a:stretch/>
        </p:blipFill>
        <p:spPr>
          <a:xfrm>
            <a:off x="1745940" y="3769859"/>
            <a:ext cx="8154518" cy="977183"/>
          </a:xfrm>
          <a:prstGeom prst="rect">
            <a:avLst/>
          </a:prstGeom>
        </p:spPr>
      </p:pic>
      <p:sp>
        <p:nvSpPr>
          <p:cNvPr id="144" name="TextBox 143"/>
          <p:cNvSpPr txBox="1"/>
          <p:nvPr/>
        </p:nvSpPr>
        <p:spPr>
          <a:xfrm>
            <a:off x="7399432" y="6043119"/>
            <a:ext cx="4795196" cy="307777"/>
          </a:xfrm>
          <a:prstGeom prst="rect">
            <a:avLst/>
          </a:prstGeom>
          <a:noFill/>
        </p:spPr>
        <p:txBody>
          <a:bodyPr wrap="square" rtlCol="0">
            <a:spAutoFit/>
          </a:bodyPr>
          <a:lstStyle/>
          <a:p>
            <a:pPr algn="r"/>
            <a:r>
              <a:rPr lang="en-US" sz="1400" dirty="0"/>
              <a:t>A </a:t>
            </a:r>
            <a:r>
              <a:rPr lang="en-US" sz="1400" dirty="0" err="1"/>
              <a:t>Airapetian</a:t>
            </a:r>
            <a:r>
              <a:rPr lang="en-US" sz="1400" dirty="0"/>
              <a:t>, </a:t>
            </a:r>
            <a:r>
              <a:rPr lang="en-US" sz="1400" i="1" dirty="0"/>
              <a:t>et al</a:t>
            </a:r>
            <a:r>
              <a:rPr lang="en-US" sz="1400" dirty="0"/>
              <a:t>, PRL </a:t>
            </a:r>
            <a:r>
              <a:rPr lang="en-US" sz="1400" b="1" dirty="0"/>
              <a:t>95</a:t>
            </a:r>
            <a:r>
              <a:rPr lang="en-US" sz="1400" dirty="0"/>
              <a:t> 242001 (2005)</a:t>
            </a:r>
          </a:p>
        </p:txBody>
      </p:sp>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t="45788" b="30607"/>
          <a:stretch/>
        </p:blipFill>
        <p:spPr>
          <a:xfrm>
            <a:off x="1748215" y="4732166"/>
            <a:ext cx="8154518" cy="494928"/>
          </a:xfrm>
          <a:prstGeom prst="rect">
            <a:avLst/>
          </a:prstGeom>
        </p:spPr>
      </p:pic>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t="69286" b="217"/>
          <a:stretch/>
        </p:blipFill>
        <p:spPr>
          <a:xfrm>
            <a:off x="1750487" y="5227094"/>
            <a:ext cx="8154518" cy="639452"/>
          </a:xfrm>
          <a:prstGeom prst="rect">
            <a:avLst/>
          </a:prstGeom>
        </p:spPr>
      </p:pic>
      <p:sp>
        <p:nvSpPr>
          <p:cNvPr id="20"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23"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3084459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Tensor Structure Function,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m:t>
                        </m:r>
                      </m:sub>
                    </m:sSub>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2727" b="-23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766221"/>
                <a:ext cx="10058400" cy="4693563"/>
              </a:xfrm>
            </p:spPr>
            <p:txBody>
              <a:bodyPr>
                <a:norm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m:t>
                        </m:r>
                      </m:sub>
                    </m:sSub>
                    <m:r>
                      <a:rPr lang="en-US" i="1" smtClean="0">
                        <a:latin typeface="Cambria Math" panose="02040503050406030204" pitchFamily="18" charset="0"/>
                        <a:ea typeface="Cambria Math" panose="02040503050406030204" pitchFamily="18" charset="0"/>
                      </a:rPr>
                      <m:t>→</m:t>
                    </m:r>
                  </m:oMath>
                </a14:m>
                <a:r>
                  <a:rPr lang="en-US" dirty="0"/>
                  <a:t> Leading twist</a:t>
                </a:r>
              </a:p>
              <a:p>
                <a:pPr marL="0" indent="0" algn="ctr" fontAlgn="auto">
                  <a:buClr>
                    <a:schemeClr val="accent1">
                      <a:lumMod val="75000"/>
                    </a:schemeClr>
                  </a:buClr>
                  <a:buNone/>
                  <a:defRPr/>
                </a:pPr>
                <a:endParaRPr lang="en-US" i="1" dirty="0"/>
              </a:p>
              <a:p>
                <a:pPr marL="0" indent="0" algn="ctr" fontAlgn="auto">
                  <a:buClr>
                    <a:schemeClr val="accent1">
                      <a:lumMod val="75000"/>
                    </a:schemeClr>
                  </a:buClr>
                  <a:buNone/>
                  <a:defRPr/>
                </a:pPr>
                <a:endParaRPr lang="en-US" i="1" dirty="0"/>
              </a:p>
              <a:p>
                <a:pPr marL="0" indent="0" algn="ctr" fontAlgn="auto">
                  <a:buClr>
                    <a:schemeClr val="accent1">
                      <a:lumMod val="75000"/>
                    </a:schemeClr>
                  </a:buClr>
                  <a:buNone/>
                  <a:defRP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sub>
                    </m:sSub>
                  </m:oMath>
                </a14:m>
                <a:r>
                  <a:rPr lang="en-US" dirty="0"/>
                  <a:t> is the measure of quark distributions when the nucleus is in a particular spin state</a:t>
                </a:r>
              </a:p>
              <a:p>
                <a:pPr marL="0" indent="0" algn="ctr">
                  <a:buClr>
                    <a:schemeClr val="accent1">
                      <a:lumMod val="75000"/>
                    </a:schemeClr>
                  </a:buClr>
                  <a:buNone/>
                  <a:defRPr/>
                </a:pPr>
                <a:r>
                  <a:rPr lang="en-US" b="1" u="sng" dirty="0"/>
                  <a:t>Looks at nuclear effects at the resolution of quarks!</a:t>
                </a:r>
                <a:endParaRPr lang="en-US" dirty="0"/>
              </a:p>
              <a:p>
                <a:pPr marL="0" indent="0">
                  <a:buClr>
                    <a:schemeClr val="accent1">
                      <a:lumMod val="75000"/>
                    </a:schemeClr>
                  </a:buClr>
                  <a:buNone/>
                  <a:defRPr/>
                </a:pPr>
                <a:r>
                  <a:rPr lang="en-US" dirty="0"/>
                  <a:t>If there are no nuclear effects, then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sub>
                    </m:sSub>
                  </m:oMath>
                </a14:m>
                <a:r>
                  <a:rPr lang="en-US" dirty="0"/>
                  <a:t> vanishes.</a:t>
                </a:r>
              </a:p>
              <a:p>
                <a:pPr marL="0" indent="0">
                  <a:buClr>
                    <a:schemeClr val="accent1">
                      <a:lumMod val="75000"/>
                    </a:schemeClr>
                  </a:buClr>
                  <a:buNone/>
                  <a:defRPr/>
                </a:pPr>
                <a:endParaRPr lang="en-US" dirty="0"/>
              </a:p>
              <a:p>
                <a:pPr marL="0" indent="0">
                  <a:buClr>
                    <a:schemeClr val="accent1">
                      <a:lumMod val="75000"/>
                    </a:schemeClr>
                  </a:buClr>
                  <a:buNone/>
                  <a:defRPr/>
                </a:pPr>
                <a:endParaRPr lang="en-US" dirty="0"/>
              </a:p>
              <a:p>
                <a:pPr marL="0" indent="0">
                  <a:buClr>
                    <a:schemeClr val="accent1">
                      <a:lumMod val="75000"/>
                    </a:schemeClr>
                  </a:buClr>
                  <a:buNone/>
                  <a:defRPr/>
                </a:pPr>
                <a:endParaRPr lang="en-US" dirty="0"/>
              </a:p>
              <a:p>
                <a:pPr marL="0" indent="0">
                  <a:buClr>
                    <a:schemeClr val="accent1">
                      <a:lumMod val="75000"/>
                    </a:schemeClr>
                  </a:buClr>
                  <a:buNone/>
                  <a:defRPr/>
                </a:pPr>
                <a:r>
                  <a:rPr lang="en-US" dirty="0"/>
                  <a:t>Even with D-state admixture, it’s expected to be vanishingly small</a:t>
                </a:r>
              </a:p>
              <a:p>
                <a:pPr marL="0" indent="0" algn="ctr" fontAlgn="auto">
                  <a:buClr>
                    <a:schemeClr val="accent1">
                      <a:lumMod val="75000"/>
                    </a:schemeClr>
                  </a:buClr>
                  <a:buNone/>
                  <a:defRPr/>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766221"/>
                <a:ext cx="10058400" cy="4693563"/>
              </a:xfrm>
              <a:blipFill rotWithShape="0">
                <a:blip r:embed="rId3"/>
                <a:stretch>
                  <a:fillRect l="-1515" t="-142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14</a:t>
            </a:fld>
            <a:endParaRPr lang="en-US" dirty="0"/>
          </a:p>
        </p:txBody>
      </p:sp>
      <p:pic>
        <p:nvPicPr>
          <p:cNvPr id="19" name="Content Placeholder 4"/>
          <p:cNvPicPr>
            <a:picLocks noChangeAspect="1"/>
          </p:cNvPicPr>
          <p:nvPr/>
        </p:nvPicPr>
        <p:blipFill>
          <a:blip r:embed="rId4">
            <a:extLst>
              <a:ext uri="{28A0092B-C50C-407E-A947-70E740481C1C}">
                <a14:useLocalDpi xmlns:a14="http://schemas.microsoft.com/office/drawing/2010/main" val="0"/>
              </a:ext>
            </a:extLst>
          </a:blip>
          <a:srcRect t="3" r="59013" b="70253"/>
          <a:stretch>
            <a:fillRect/>
          </a:stretch>
        </p:blipFill>
        <p:spPr bwMode="auto">
          <a:xfrm>
            <a:off x="3773587" y="2087277"/>
            <a:ext cx="3119437"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25"/>
          <p:cNvGrpSpPr/>
          <p:nvPr/>
        </p:nvGrpSpPr>
        <p:grpSpPr>
          <a:xfrm>
            <a:off x="2026988" y="4468180"/>
            <a:ext cx="8141402" cy="1229317"/>
            <a:chOff x="2676223" y="2368995"/>
            <a:chExt cx="8141402" cy="1229317"/>
          </a:xfrm>
        </p:grpSpPr>
        <p:grpSp>
          <p:nvGrpSpPr>
            <p:cNvPr id="27" name="Group 26"/>
            <p:cNvGrpSpPr/>
            <p:nvPr/>
          </p:nvGrpSpPr>
          <p:grpSpPr>
            <a:xfrm>
              <a:off x="2676223" y="2368995"/>
              <a:ext cx="4525804" cy="1229317"/>
              <a:chOff x="3919726" y="2446232"/>
              <a:chExt cx="4525804" cy="1229317"/>
            </a:xfrm>
          </p:grpSpPr>
          <p:sp>
            <p:nvSpPr>
              <p:cNvPr id="30" name="TextBox 20"/>
              <p:cNvSpPr txBox="1">
                <a:spLocks noChangeArrowheads="1"/>
              </p:cNvSpPr>
              <p:nvPr/>
            </p:nvSpPr>
            <p:spPr bwMode="auto">
              <a:xfrm>
                <a:off x="5391150" y="2611438"/>
                <a:ext cx="633428" cy="101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a:solidFill>
                      <a:schemeClr val="tx1"/>
                    </a:solidFill>
                    <a:latin typeface="Corbel" panose="020B0503020204020204" pitchFamily="34" charset="0"/>
                  </a:defRPr>
                </a:lvl1pPr>
                <a:lvl2pPr marL="37931725" indent="-37474525">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eaLnBrk="1" hangingPunct="1"/>
                <a:r>
                  <a:rPr lang="en-US" sz="6000">
                    <a:solidFill>
                      <a:srgbClr val="000000"/>
                    </a:solidFill>
                    <a:latin typeface="Chalkboard"/>
                    <a:ea typeface="MS PGothic" panose="020B0600070205080204" pitchFamily="34" charset="-128"/>
                  </a:rPr>
                  <a:t>=</a:t>
                </a:r>
              </a:p>
            </p:txBody>
          </p:sp>
          <p:sp>
            <p:nvSpPr>
              <p:cNvPr id="31" name="Oval 30"/>
              <p:cNvSpPr>
                <a:spLocks noChangeArrowheads="1"/>
              </p:cNvSpPr>
              <p:nvPr/>
            </p:nvSpPr>
            <p:spPr bwMode="auto">
              <a:xfrm>
                <a:off x="6255783" y="2696228"/>
                <a:ext cx="777875" cy="763588"/>
              </a:xfrm>
              <a:prstGeom prst="ellipse">
                <a:avLst/>
              </a:prstGeom>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l="50000" t="50000" r="50000" b="50000"/>
                </a:path>
                <a:tileRect/>
              </a:gradFill>
              <a:ln w="9525">
                <a:solidFill>
                  <a:schemeClr val="tx1"/>
                </a:solidFill>
                <a:round/>
                <a:headEnd/>
                <a:tailEnd/>
              </a:ln>
            </p:spPr>
            <p:txBody>
              <a:bodyPr wrap="none" lIns="91401" tIns="45702" rIns="91401" bIns="45702" anchor="ct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dirty="0"/>
                  <a:t>n</a:t>
                </a:r>
              </a:p>
            </p:txBody>
          </p:sp>
          <p:sp>
            <p:nvSpPr>
              <p:cNvPr id="32" name="Oval 3"/>
              <p:cNvSpPr>
                <a:spLocks noChangeArrowheads="1"/>
              </p:cNvSpPr>
              <p:nvPr/>
            </p:nvSpPr>
            <p:spPr bwMode="auto">
              <a:xfrm>
                <a:off x="7667655" y="2696228"/>
                <a:ext cx="777875" cy="763588"/>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w="9525">
                <a:solidFill>
                  <a:schemeClr val="tx1"/>
                </a:solidFill>
                <a:round/>
                <a:headEnd/>
                <a:tailEnd/>
              </a:ln>
            </p:spPr>
            <p:txBody>
              <a:bodyPr wrap="none" lIns="91401" tIns="45702" rIns="91401" bIns="45702" anchor="ct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dirty="0"/>
                  <a:t>p</a:t>
                </a:r>
              </a:p>
            </p:txBody>
          </p:sp>
          <p:sp>
            <p:nvSpPr>
              <p:cNvPr id="33" name="TextBox 20"/>
              <p:cNvSpPr txBox="1">
                <a:spLocks noChangeArrowheads="1"/>
              </p:cNvSpPr>
              <p:nvPr/>
            </p:nvSpPr>
            <p:spPr bwMode="auto">
              <a:xfrm>
                <a:off x="7046913" y="2608263"/>
                <a:ext cx="633412"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a:solidFill>
                      <a:schemeClr val="tx1"/>
                    </a:solidFill>
                    <a:latin typeface="Corbel" panose="020B0503020204020204" pitchFamily="34" charset="0"/>
                  </a:defRPr>
                </a:lvl1pPr>
                <a:lvl2pPr marL="37931725" indent="-37474525">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eaLnBrk="1" hangingPunct="1"/>
                <a:r>
                  <a:rPr lang="en-US" sz="6000">
                    <a:solidFill>
                      <a:srgbClr val="000000"/>
                    </a:solidFill>
                    <a:latin typeface="Chalkboard"/>
                    <a:ea typeface="MS PGothic" panose="020B0600070205080204" pitchFamily="34" charset="-128"/>
                  </a:rPr>
                  <a:t>+</a:t>
                </a:r>
              </a:p>
            </p:txBody>
          </p:sp>
          <p:sp>
            <p:nvSpPr>
              <p:cNvPr id="34" name="Oval 33"/>
              <p:cNvSpPr>
                <a:spLocks noChangeArrowheads="1"/>
              </p:cNvSpPr>
              <p:nvPr/>
            </p:nvSpPr>
            <p:spPr bwMode="auto">
              <a:xfrm>
                <a:off x="3919726" y="2446232"/>
                <a:ext cx="1252317" cy="1229317"/>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w="9525">
                <a:solidFill>
                  <a:schemeClr val="tx1"/>
                </a:solidFill>
                <a:round/>
                <a:headEnd/>
                <a:tailEnd/>
              </a:ln>
            </p:spPr>
            <p:txBody>
              <a:bodyPr wrap="none" lIns="91401" tIns="45702" rIns="91401" bIns="45702" anchor="ct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dirty="0"/>
                  <a:t>Deuteron</a:t>
                </a:r>
              </a:p>
            </p:txBody>
          </p:sp>
        </p:grpSp>
        <p:sp>
          <p:nvSpPr>
            <p:cNvPr id="28" name="Right Arrow 27"/>
            <p:cNvSpPr/>
            <p:nvPr/>
          </p:nvSpPr>
          <p:spPr>
            <a:xfrm>
              <a:off x="7542259" y="2437742"/>
              <a:ext cx="1323833" cy="1091821"/>
            </a:xfrm>
            <a:prstGeom prst="rightArrow">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Rectangle 28"/>
                <p:cNvSpPr/>
                <p:nvPr/>
              </p:nvSpPr>
              <p:spPr>
                <a:xfrm>
                  <a:off x="8921272" y="2585618"/>
                  <a:ext cx="1896353"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400" i="1" smtClean="0">
                                <a:latin typeface="Cambria Math" panose="02040503050406030204" pitchFamily="18" charset="0"/>
                              </a:rPr>
                            </m:ctrlPr>
                          </m:sSubPr>
                          <m:e>
                            <m:r>
                              <a:rPr lang="en-US" sz="4400" i="1">
                                <a:latin typeface="Cambria Math" panose="02040503050406030204" pitchFamily="18" charset="0"/>
                              </a:rPr>
                              <m:t>𝑏</m:t>
                            </m:r>
                          </m:e>
                          <m:sub>
                            <m:r>
                              <a:rPr lang="en-US" sz="4400" i="1">
                                <a:latin typeface="Cambria Math" panose="02040503050406030204" pitchFamily="18" charset="0"/>
                              </a:rPr>
                              <m:t>1</m:t>
                            </m:r>
                          </m:sub>
                        </m:sSub>
                        <m:r>
                          <a:rPr lang="en-US" sz="4400" b="0" i="1" smtClean="0">
                            <a:latin typeface="Cambria Math" panose="02040503050406030204" pitchFamily="18" charset="0"/>
                          </a:rPr>
                          <m:t>=0</m:t>
                        </m:r>
                      </m:oMath>
                    </m:oMathPara>
                  </a14:m>
                  <a:endParaRPr lang="en-US" sz="4400" dirty="0"/>
                </a:p>
              </p:txBody>
            </p:sp>
          </mc:Choice>
          <mc:Fallback xmlns="">
            <p:sp>
              <p:nvSpPr>
                <p:cNvPr id="55" name="Rectangle 54"/>
                <p:cNvSpPr>
                  <a:spLocks noRot="1" noChangeAspect="1" noMove="1" noResize="1" noEditPoints="1" noAdjustHandles="1" noChangeArrowheads="1" noChangeShapeType="1" noTextEdit="1"/>
                </p:cNvSpPr>
                <p:nvPr/>
              </p:nvSpPr>
              <p:spPr>
                <a:xfrm>
                  <a:off x="8921272" y="2585618"/>
                  <a:ext cx="1896353" cy="769441"/>
                </a:xfrm>
                <a:prstGeom prst="rect">
                  <a:avLst/>
                </a:prstGeom>
                <a:blipFill rotWithShape="0">
                  <a:blip r:embed="rId5"/>
                  <a:stretch>
                    <a:fillRect/>
                  </a:stretch>
                </a:blipFill>
              </p:spPr>
              <p:txBody>
                <a:bodyPr/>
                <a:lstStyle/>
                <a:p>
                  <a:r>
                    <a:rPr lang="en-US">
                      <a:noFill/>
                    </a:rPr>
                    <a:t> </a:t>
                  </a:r>
                </a:p>
              </p:txBody>
            </p:sp>
          </mc:Fallback>
        </mc:AlternateContent>
      </p:grpSp>
      <p:sp>
        <p:nvSpPr>
          <p:cNvPr id="5" name="Rectangle 4"/>
          <p:cNvSpPr/>
          <p:nvPr/>
        </p:nvSpPr>
        <p:spPr>
          <a:xfrm>
            <a:off x="9130906" y="5769191"/>
            <a:ext cx="3061094" cy="523220"/>
          </a:xfrm>
          <a:prstGeom prst="rect">
            <a:avLst/>
          </a:prstGeom>
        </p:spPr>
        <p:txBody>
          <a:bodyPr wrap="none">
            <a:spAutoFit/>
          </a:bodyPr>
          <a:lstStyle/>
          <a:p>
            <a:pPr algn="r"/>
            <a:r>
              <a:rPr lang="en-US" sz="1400" dirty="0">
                <a:solidFill>
                  <a:srgbClr val="000000"/>
                </a:solidFill>
                <a:ea typeface="MS PGothic" panose="020B0600070205080204" pitchFamily="34" charset="-128"/>
              </a:rPr>
              <a:t>Khan &amp; </a:t>
            </a:r>
            <a:r>
              <a:rPr lang="en-US" sz="1400" dirty="0" err="1">
                <a:solidFill>
                  <a:srgbClr val="000000"/>
                </a:solidFill>
                <a:ea typeface="MS PGothic" panose="020B0600070205080204" pitchFamily="34" charset="-128"/>
              </a:rPr>
              <a:t>Hoodbhoy</a:t>
            </a:r>
            <a:r>
              <a:rPr lang="en-US" sz="1400" dirty="0">
                <a:solidFill>
                  <a:srgbClr val="000000"/>
                </a:solidFill>
                <a:ea typeface="MS PGothic" panose="020B0600070205080204" pitchFamily="34" charset="-128"/>
              </a:rPr>
              <a:t>, PRC </a:t>
            </a:r>
            <a:r>
              <a:rPr lang="en-US" sz="1400" b="1" dirty="0">
                <a:solidFill>
                  <a:srgbClr val="000000"/>
                </a:solidFill>
                <a:ea typeface="MS PGothic" panose="020B0600070205080204" pitchFamily="34" charset="-128"/>
              </a:rPr>
              <a:t>44</a:t>
            </a:r>
            <a:r>
              <a:rPr lang="en-US" sz="1400" dirty="0">
                <a:solidFill>
                  <a:srgbClr val="000000"/>
                </a:solidFill>
                <a:ea typeface="MS PGothic" panose="020B0600070205080204" pitchFamily="34" charset="-128"/>
              </a:rPr>
              <a:t> 1219 (1991)</a:t>
            </a:r>
          </a:p>
          <a:p>
            <a:pPr algn="r"/>
            <a:r>
              <a:rPr lang="en-US" sz="1400" dirty="0" err="1">
                <a:solidFill>
                  <a:srgbClr val="000000"/>
                </a:solidFill>
                <a:ea typeface="MS PGothic" panose="020B0600070205080204" pitchFamily="34" charset="-128"/>
              </a:rPr>
              <a:t>Umnikov</a:t>
            </a:r>
            <a:r>
              <a:rPr lang="en-US" sz="1400" dirty="0">
                <a:solidFill>
                  <a:srgbClr val="000000"/>
                </a:solidFill>
                <a:ea typeface="MS PGothic" panose="020B0600070205080204" pitchFamily="34" charset="-128"/>
              </a:rPr>
              <a:t>, Phys. Lett. B </a:t>
            </a:r>
            <a:r>
              <a:rPr lang="en-US" sz="1400" b="1" dirty="0">
                <a:solidFill>
                  <a:srgbClr val="000000"/>
                </a:solidFill>
                <a:ea typeface="MS PGothic" panose="020B0600070205080204" pitchFamily="34" charset="-128"/>
              </a:rPr>
              <a:t>391</a:t>
            </a:r>
            <a:r>
              <a:rPr lang="en-US" sz="1400" dirty="0">
                <a:solidFill>
                  <a:srgbClr val="000000"/>
                </a:solidFill>
                <a:ea typeface="MS PGothic" panose="020B0600070205080204" pitchFamily="34" charset="-128"/>
              </a:rPr>
              <a:t> 177 (1997)</a:t>
            </a:r>
            <a:endParaRPr lang="en-US" sz="1400" dirty="0"/>
          </a:p>
        </p:txBody>
      </p:sp>
      <p:sp>
        <p:nvSpPr>
          <p:cNvPr id="21"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22"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119906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a:t>Tensor Structure Function,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sub>
                    </m:sSub>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2727" b="-2310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15</a:t>
            </a:fld>
            <a:endParaRPr lang="en-US" dirty="0"/>
          </a:p>
        </p:txBody>
      </p:sp>
      <p:sp>
        <p:nvSpPr>
          <p:cNvPr id="11" name="TextBox 10"/>
          <p:cNvSpPr txBox="1"/>
          <p:nvPr/>
        </p:nvSpPr>
        <p:spPr>
          <a:xfrm>
            <a:off x="277461" y="2328857"/>
            <a:ext cx="4719918" cy="1815882"/>
          </a:xfrm>
          <a:prstGeom prst="rect">
            <a:avLst/>
          </a:prstGeom>
          <a:noFill/>
        </p:spPr>
        <p:txBody>
          <a:bodyPr wrap="square" rtlCol="0">
            <a:spAutoFit/>
          </a:bodyPr>
          <a:lstStyle/>
          <a:p>
            <a:pPr algn="ctr"/>
            <a:r>
              <a:rPr lang="en-US" sz="2800" dirty="0"/>
              <a:t>All conventional </a:t>
            </a:r>
            <a:r>
              <a:rPr lang="en-US" sz="2800" b="1" dirty="0"/>
              <a:t>models predict small or vanishing values of </a:t>
            </a:r>
            <a:r>
              <a:rPr lang="en-US" sz="2800" b="1" i="1" dirty="0"/>
              <a:t>b</a:t>
            </a:r>
            <a:r>
              <a:rPr lang="en-US" sz="2800" b="1" baseline="-25000" dirty="0"/>
              <a:t>1</a:t>
            </a:r>
            <a:r>
              <a:rPr lang="en-US" sz="2800" dirty="0"/>
              <a:t> </a:t>
            </a:r>
            <a:r>
              <a:rPr lang="en-US" sz="2800" dirty="0">
                <a:solidFill>
                  <a:schemeClr val="bg1"/>
                </a:solidFill>
              </a:rPr>
              <a:t>in contrast with the HERMES data</a:t>
            </a:r>
          </a:p>
        </p:txBody>
      </p:sp>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1183" y="1926579"/>
            <a:ext cx="6211110" cy="4288531"/>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1183" y="1926579"/>
            <a:ext cx="6211110" cy="4288531"/>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1183" y="1921768"/>
            <a:ext cx="6211110" cy="4288531"/>
          </a:xfrm>
          <a:prstGeom prst="rect">
            <a:avLst/>
          </a:prstGeom>
        </p:spPr>
      </p:pic>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183" y="1944642"/>
            <a:ext cx="6211110" cy="4288531"/>
          </a:xfrm>
          <a:prstGeom prst="rect">
            <a:avLst/>
          </a:prstGeom>
        </p:spPr>
      </p:pic>
      <p:sp>
        <p:nvSpPr>
          <p:cNvPr id="44" name="TextBox 43"/>
          <p:cNvSpPr txBox="1"/>
          <p:nvPr/>
        </p:nvSpPr>
        <p:spPr>
          <a:xfrm>
            <a:off x="278643" y="2328857"/>
            <a:ext cx="4719918" cy="3539430"/>
          </a:xfrm>
          <a:prstGeom prst="rect">
            <a:avLst/>
          </a:prstGeom>
          <a:noFill/>
        </p:spPr>
        <p:txBody>
          <a:bodyPr wrap="square" rtlCol="0">
            <a:spAutoFit/>
          </a:bodyPr>
          <a:lstStyle/>
          <a:p>
            <a:pPr algn="ctr"/>
            <a:r>
              <a:rPr lang="en-US" sz="2800" dirty="0"/>
              <a:t>All conventional </a:t>
            </a:r>
            <a:r>
              <a:rPr lang="en-US" sz="2800" b="1" dirty="0"/>
              <a:t>models predict small or vanishing values of </a:t>
            </a:r>
            <a:r>
              <a:rPr lang="en-US" sz="2800" b="1" i="1" dirty="0"/>
              <a:t>b</a:t>
            </a:r>
            <a:r>
              <a:rPr lang="en-US" sz="2800" b="1" baseline="-25000" dirty="0"/>
              <a:t>1</a:t>
            </a:r>
            <a:r>
              <a:rPr lang="en-US" sz="2800" dirty="0"/>
              <a:t> in contrast with the HERMES data</a:t>
            </a:r>
          </a:p>
          <a:p>
            <a:pPr algn="ctr"/>
            <a:endParaRPr lang="en-US" sz="2800" dirty="0"/>
          </a:p>
          <a:p>
            <a:pPr algn="ctr"/>
            <a:endParaRPr lang="en-US" sz="2800" dirty="0"/>
          </a:p>
          <a:p>
            <a:pPr algn="ctr"/>
            <a:r>
              <a:rPr lang="en-US" sz="2800" dirty="0"/>
              <a:t>Any measurement of a </a:t>
            </a:r>
            <a:r>
              <a:rPr lang="en-US" sz="2800" i="1" dirty="0"/>
              <a:t>b</a:t>
            </a:r>
            <a:r>
              <a:rPr lang="en-US" sz="2800" baseline="-25000" dirty="0"/>
              <a:t>1</a:t>
            </a:r>
            <a:r>
              <a:rPr lang="en-US" sz="2800" dirty="0"/>
              <a:t>&lt;0 indicates exotic physics</a:t>
            </a:r>
          </a:p>
        </p:txBody>
      </p:sp>
      <p:sp>
        <p:nvSpPr>
          <p:cNvPr id="33" name="Rectangle 32"/>
          <p:cNvSpPr/>
          <p:nvPr/>
        </p:nvSpPr>
        <p:spPr>
          <a:xfrm>
            <a:off x="0" y="6032378"/>
            <a:ext cx="2320828" cy="307777"/>
          </a:xfrm>
          <a:prstGeom prst="rect">
            <a:avLst/>
          </a:prstGeom>
        </p:spPr>
        <p:txBody>
          <a:bodyPr wrap="none">
            <a:spAutoFit/>
          </a:bodyPr>
          <a:lstStyle/>
          <a:p>
            <a:r>
              <a:rPr lang="en-US" sz="1400" dirty="0">
                <a:solidFill>
                  <a:srgbClr val="000000"/>
                </a:solidFill>
                <a:ea typeface="MS PGothic" panose="020B0600070205080204" pitchFamily="34" charset="-128"/>
              </a:rPr>
              <a:t>K Slifer </a:t>
            </a:r>
            <a:r>
              <a:rPr lang="en-US" sz="1400" i="1" dirty="0">
                <a:solidFill>
                  <a:srgbClr val="000000"/>
                </a:solidFill>
                <a:ea typeface="MS PGothic" panose="020B0600070205080204" pitchFamily="34" charset="-128"/>
              </a:rPr>
              <a:t>et al</a:t>
            </a:r>
            <a:r>
              <a:rPr lang="en-US" sz="1400" dirty="0">
                <a:solidFill>
                  <a:srgbClr val="000000"/>
                </a:solidFill>
                <a:ea typeface="MS PGothic" panose="020B0600070205080204" pitchFamily="34" charset="-128"/>
              </a:rPr>
              <a:t>, JLab E12-13-011</a:t>
            </a:r>
            <a:endParaRPr lang="en-US" sz="1400" dirty="0"/>
          </a:p>
        </p:txBody>
      </p:sp>
      <p:sp>
        <p:nvSpPr>
          <p:cNvPr id="13"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14"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1671707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0"/>
                                        </p:tgtEl>
                                      </p:cBhvr>
                                    </p:animEffect>
                                    <p:set>
                                      <p:cBhvr>
                                        <p:cTn id="20" dur="1" fill="hold">
                                          <p:stCondLst>
                                            <p:cond delay="499"/>
                                          </p:stCondLst>
                                        </p:cTn>
                                        <p:tgtEl>
                                          <p:spTgt spid="40"/>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1">
                                            <p:txEl>
                                              <p:pRg st="0" end="0"/>
                                            </p:txEl>
                                          </p:spTgt>
                                        </p:tgtEl>
                                      </p:cBhvr>
                                    </p:animEffect>
                                    <p:set>
                                      <p:cBhvr>
                                        <p:cTn id="23" dur="1" fill="hold">
                                          <p:stCondLst>
                                            <p:cond delay="499"/>
                                          </p:stCondLst>
                                        </p:cTn>
                                        <p:tgtEl>
                                          <p:spTgt spid="11">
                                            <p:txEl>
                                              <p:pRg st="0" end="0"/>
                                            </p:txEl>
                                          </p:spTgt>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44">
                                            <p:txEl>
                                              <p:pRg st="0" end="0"/>
                                            </p:txEl>
                                          </p:spTgt>
                                        </p:tgtEl>
                                        <p:attrNameLst>
                                          <p:attrName>style.visibility</p:attrName>
                                        </p:attrNameLst>
                                      </p:cBhvr>
                                      <p:to>
                                        <p:strVal val="visible"/>
                                      </p:to>
                                    </p:set>
                                    <p:animEffect transition="in" filter="fade">
                                      <p:cBhvr>
                                        <p:cTn id="26" dur="500"/>
                                        <p:tgtEl>
                                          <p:spTgt spid="44">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7"/>
                                        </p:tgtEl>
                                      </p:cBhvr>
                                    </p:animEffect>
                                    <p:set>
                                      <p:cBhvr>
                                        <p:cTn id="34" dur="1" fill="hold">
                                          <p:stCondLst>
                                            <p:cond delay="499"/>
                                          </p:stCondLst>
                                        </p:cTn>
                                        <p:tgtEl>
                                          <p:spTgt spid="37"/>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par>
                                <p:cTn id="38" presetID="10" presetClass="entr" presetSubtype="0" fill="hold" nodeType="withEffect">
                                  <p:stCondLst>
                                    <p:cond delay="0"/>
                                  </p:stCondLst>
                                  <p:childTnLst>
                                    <p:set>
                                      <p:cBhvr>
                                        <p:cTn id="39" dur="1" fill="hold">
                                          <p:stCondLst>
                                            <p:cond delay="0"/>
                                          </p:stCondLst>
                                        </p:cTn>
                                        <p:tgtEl>
                                          <p:spTgt spid="44">
                                            <p:txEl>
                                              <p:pRg st="3" end="3"/>
                                            </p:txEl>
                                          </p:spTgt>
                                        </p:tgtEl>
                                        <p:attrNameLst>
                                          <p:attrName>style.visibility</p:attrName>
                                        </p:attrNameLst>
                                      </p:cBhvr>
                                      <p:to>
                                        <p:strVal val="visible"/>
                                      </p:to>
                                    </p:set>
                                    <p:animEffect transition="in" filter="fade">
                                      <p:cBhvr>
                                        <p:cTn id="40" dur="500"/>
                                        <p:tgtEl>
                                          <p:spTgt spid="44">
                                            <p:txEl>
                                              <p:pRg st="3" end="3"/>
                                            </p:txEl>
                                          </p:spTgt>
                                        </p:tgtEl>
                                      </p:cBhvr>
                                    </p:animEffec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00563" y="5240741"/>
            <a:ext cx="9026327" cy="842495"/>
            <a:chOff x="1400563" y="5240741"/>
            <a:chExt cx="9026327" cy="842495"/>
          </a:xfrm>
        </p:grpSpPr>
        <p:sp>
          <p:nvSpPr>
            <p:cNvPr id="16" name="Rectangle 15"/>
            <p:cNvSpPr/>
            <p:nvPr/>
          </p:nvSpPr>
          <p:spPr>
            <a:xfrm>
              <a:off x="6366086" y="5240741"/>
              <a:ext cx="4060804" cy="430783"/>
            </a:xfrm>
            <a:prstGeom prst="rect">
              <a:avLst/>
            </a:prstGeom>
            <a:solidFill>
              <a:srgbClr val="FFFF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400563" y="5652453"/>
              <a:ext cx="5532497" cy="430783"/>
            </a:xfrm>
            <a:prstGeom prst="rect">
              <a:avLst/>
            </a:prstGeom>
            <a:solidFill>
              <a:srgbClr val="FFF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Close-Kumano Sum Rule</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097280" y="1845733"/>
                <a:ext cx="10058400" cy="4614051"/>
              </a:xfrm>
            </p:spPr>
            <p:txBody>
              <a:bodyPr>
                <a:normAutofit/>
              </a:bodyPr>
              <a:lstStyle/>
              <a:p>
                <a:pPr lvl="1"/>
                <a14:m>
                  <m:oMath xmlns:m="http://schemas.openxmlformats.org/officeDocument/2006/math">
                    <m:nary>
                      <m:naryPr>
                        <m:limLoc m:val="undOvr"/>
                        <m:subHide m:val="on"/>
                        <m:supHide m:val="on"/>
                        <m:ctrlPr>
                          <a:rPr lang="en-US" sz="2800" i="1" smtClean="0">
                            <a:latin typeface="Cambria Math" panose="02040503050406030204" pitchFamily="18" charset="0"/>
                          </a:rPr>
                        </m:ctrlPr>
                      </m:naryPr>
                      <m:sub/>
                      <m:sup/>
                      <m:e>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1</m:t>
                            </m:r>
                          </m:sub>
                        </m:sSub>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𝑥</m:t>
                            </m:r>
                          </m:e>
                        </m:d>
                        <m:r>
                          <a:rPr lang="en-US" sz="2800" b="0" i="1" smtClean="0">
                            <a:latin typeface="Cambria Math" panose="02040503050406030204" pitchFamily="18" charset="0"/>
                          </a:rPr>
                          <m:t>𝑑𝑥</m:t>
                        </m:r>
                        <m:r>
                          <a:rPr lang="en-US" sz="2800" b="0" i="1" smtClean="0">
                            <a:latin typeface="Cambria Math" panose="02040503050406030204" pitchFamily="18" charset="0"/>
                          </a:rPr>
                          <m:t>=0</m:t>
                        </m:r>
                      </m:e>
                    </m:nary>
                  </m:oMath>
                </a14:m>
                <a:endParaRPr lang="en-US" sz="2800" dirty="0"/>
              </a:p>
              <a:p>
                <a:pPr lvl="2"/>
                <a:r>
                  <a:rPr lang="en-US" sz="2400" dirty="0"/>
                  <a:t>Related to the electric quadrupole structure</a:t>
                </a:r>
              </a:p>
              <a:p>
                <a:pPr lvl="2"/>
                <a:r>
                  <a:rPr lang="en-US" sz="2400" dirty="0"/>
                  <a:t>Vanishes in any model with an unpolarized sea</a:t>
                </a:r>
              </a:p>
              <a:p>
                <a:pPr lvl="1"/>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36</m:t>
                        </m:r>
                      </m:den>
                    </m:f>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𝛿</m:t>
                        </m:r>
                      </m:e>
                      <m:sub>
                        <m:r>
                          <a:rPr lang="en-US" sz="2800" b="0" i="1" smtClean="0">
                            <a:latin typeface="Cambria Math" panose="02040503050406030204" pitchFamily="18" charset="0"/>
                          </a:rPr>
                          <m:t>𝑇</m:t>
                        </m:r>
                      </m:sub>
                    </m:sSub>
                    <m:r>
                      <a:rPr lang="en-US" sz="2800" b="0" i="1" smtClean="0">
                        <a:latin typeface="Cambria Math" panose="02040503050406030204" pitchFamily="18" charset="0"/>
                      </a:rPr>
                      <m:t>𝑤</m:t>
                    </m:r>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5</m:t>
                        </m:r>
                        <m:d>
                          <m:dPr>
                            <m:begChr m:val="{"/>
                            <m:endChr m:val="}"/>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𝑢</m:t>
                                </m:r>
                              </m:e>
                              <m:sub>
                                <m:r>
                                  <a:rPr lang="en-US" sz="2800" b="0" i="1" smtClean="0">
                                    <a:latin typeface="Cambria Math" panose="02040503050406030204" pitchFamily="18" charset="0"/>
                                  </a:rPr>
                                  <m:t>𝑣</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𝑑</m:t>
                                </m:r>
                              </m:e>
                              <m:sub>
                                <m:r>
                                  <a:rPr lang="en-US" sz="2800" b="0" i="1" smtClean="0">
                                    <a:latin typeface="Cambria Math" panose="02040503050406030204" pitchFamily="18" charset="0"/>
                                  </a:rPr>
                                  <m:t>𝑣</m:t>
                                </m:r>
                              </m:sub>
                            </m:sSub>
                          </m:e>
                        </m:d>
                      </m:e>
                    </m:d>
                    <m:r>
                      <a:rPr lang="en-US" sz="2800" b="0" i="1" smtClean="0">
                        <a:latin typeface="Cambria Math" panose="02040503050406030204" pitchFamily="18" charset="0"/>
                      </a:rPr>
                      <m:t>+4</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𝛼</m:t>
                        </m:r>
                      </m:e>
                      <m:sub>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𝑞</m:t>
                            </m:r>
                          </m:e>
                        </m:acc>
                      </m:sub>
                    </m:sSub>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2</m:t>
                        </m:r>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𝑢</m:t>
                            </m:r>
                          </m:e>
                        </m:acc>
                        <m:r>
                          <a:rPr lang="en-US" sz="2800" b="0" i="1" smtClean="0">
                            <a:latin typeface="Cambria Math" panose="02040503050406030204" pitchFamily="18" charset="0"/>
                          </a:rPr>
                          <m:t>+2</m:t>
                        </m:r>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𝑑</m:t>
                            </m:r>
                          </m:e>
                        </m:acc>
                        <m:r>
                          <a:rPr lang="en-US" sz="2800" b="0" i="1" smtClean="0">
                            <a:latin typeface="Cambria Math" panose="02040503050406030204" pitchFamily="18" charset="0"/>
                          </a:rPr>
                          <m:t>+</m:t>
                        </m:r>
                        <m:r>
                          <a:rPr lang="en-US" sz="2800" b="0" i="1" smtClean="0">
                            <a:latin typeface="Cambria Math" panose="02040503050406030204" pitchFamily="18" charset="0"/>
                          </a:rPr>
                          <m:t>𝑠</m:t>
                        </m:r>
                        <m:r>
                          <a:rPr lang="en-US" sz="2800" b="0" i="1" smtClean="0">
                            <a:latin typeface="Cambria Math" panose="02040503050406030204" pitchFamily="18" charset="0"/>
                          </a:rPr>
                          <m:t>+</m:t>
                        </m:r>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𝑠</m:t>
                            </m:r>
                          </m:e>
                        </m:acc>
                      </m:e>
                    </m:d>
                  </m:oMath>
                </a14:m>
                <a:endParaRPr lang="en-US" sz="2800" dirty="0"/>
              </a:p>
              <a:p>
                <a:pPr marL="201168" lvl="1" indent="0">
                  <a:buNone/>
                </a:pPr>
                <a:endParaRPr lang="en-US" sz="2800" dirty="0"/>
              </a:p>
              <a:p>
                <a:pPr lvl="1"/>
                <a:r>
                  <a:rPr lang="en-US" sz="3000" dirty="0"/>
                  <a:t>Looked at difference between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𝛼</m:t>
                        </m:r>
                      </m:e>
                      <m:sub>
                        <m:acc>
                          <m:accPr>
                            <m:chr m:val="̅"/>
                            <m:ctrlPr>
                              <a:rPr lang="en-US" sz="2800" i="1">
                                <a:latin typeface="Cambria Math" panose="02040503050406030204" pitchFamily="18" charset="0"/>
                              </a:rPr>
                            </m:ctrlPr>
                          </m:accPr>
                          <m:e>
                            <m:r>
                              <a:rPr lang="en-US" sz="2800" i="1">
                                <a:latin typeface="Cambria Math" panose="02040503050406030204" pitchFamily="18" charset="0"/>
                              </a:rPr>
                              <m:t>𝑞</m:t>
                            </m:r>
                          </m:e>
                        </m:acc>
                      </m:sub>
                    </m:sSub>
                    <m:r>
                      <a:rPr lang="en-US" sz="2800" b="0" i="1" smtClean="0">
                        <a:latin typeface="Cambria Math" panose="02040503050406030204" pitchFamily="18" charset="0"/>
                      </a:rPr>
                      <m:t>=0</m:t>
                    </m:r>
                  </m:oMath>
                </a14:m>
                <a:r>
                  <a:rPr lang="en-US" sz="2800" dirty="0"/>
                  <a:t> and floating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𝛼</m:t>
                        </m:r>
                      </m:e>
                      <m:sub>
                        <m:acc>
                          <m:accPr>
                            <m:chr m:val="̅"/>
                            <m:ctrlPr>
                              <a:rPr lang="en-US" sz="2800" i="1">
                                <a:latin typeface="Cambria Math" panose="02040503050406030204" pitchFamily="18" charset="0"/>
                              </a:rPr>
                            </m:ctrlPr>
                          </m:accPr>
                          <m:e>
                            <m:r>
                              <a:rPr lang="en-US" sz="2800" i="1">
                                <a:latin typeface="Cambria Math" panose="02040503050406030204" pitchFamily="18" charset="0"/>
                              </a:rPr>
                              <m:t>𝑞</m:t>
                            </m:r>
                          </m:e>
                        </m:acc>
                      </m:sub>
                    </m:sSub>
                  </m:oMath>
                </a14:m>
                <a:r>
                  <a:rPr lang="en-US" sz="2800" dirty="0"/>
                  <a:t> </a:t>
                </a:r>
              </a:p>
              <a:p>
                <a:pPr lvl="2"/>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𝛼</m:t>
                        </m:r>
                      </m:e>
                      <m:sub>
                        <m:acc>
                          <m:accPr>
                            <m:chr m:val="̅"/>
                            <m:ctrlPr>
                              <a:rPr lang="en-US" sz="2400" i="1">
                                <a:latin typeface="Cambria Math" panose="02040503050406030204" pitchFamily="18" charset="0"/>
                              </a:rPr>
                            </m:ctrlPr>
                          </m:accPr>
                          <m:e>
                            <m:r>
                              <a:rPr lang="en-US" sz="2400" i="1">
                                <a:latin typeface="Cambria Math" panose="02040503050406030204" pitchFamily="18" charset="0"/>
                              </a:rPr>
                              <m:t>𝑞</m:t>
                            </m:r>
                          </m:e>
                        </m:acc>
                      </m:sub>
                    </m:sSub>
                    <m:r>
                      <a:rPr lang="en-US" sz="2400" b="0" i="1" smtClean="0">
                        <a:latin typeface="Cambria Math" panose="02040503050406030204" pitchFamily="18" charset="0"/>
                      </a:rPr>
                      <m:t> </m:t>
                    </m:r>
                    <m:r>
                      <a:rPr lang="en-US" sz="2400" i="1" smtClean="0">
                        <a:latin typeface="Cambria Math" panose="02040503050406030204" pitchFamily="18" charset="0"/>
                        <a:ea typeface="Cambria Math" panose="02040503050406030204" pitchFamily="18" charset="0"/>
                      </a:rPr>
                      <m:t>~</m:t>
                    </m:r>
                  </m:oMath>
                </a14:m>
                <a:r>
                  <a:rPr lang="en-US" sz="2400" dirty="0"/>
                  <a:t> Tensor polarization of sea</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𝛼</m:t>
                        </m:r>
                      </m:e>
                      <m:sub>
                        <m:acc>
                          <m:accPr>
                            <m:chr m:val="̅"/>
                            <m:ctrlPr>
                              <a:rPr lang="en-US" sz="2800" i="1">
                                <a:latin typeface="Cambria Math" panose="02040503050406030204" pitchFamily="18" charset="0"/>
                              </a:rPr>
                            </m:ctrlPr>
                          </m:accPr>
                          <m:e>
                            <m:r>
                              <a:rPr lang="en-US" sz="2800" i="1">
                                <a:latin typeface="Cambria Math" panose="02040503050406030204" pitchFamily="18" charset="0"/>
                              </a:rPr>
                              <m:t>𝑞</m:t>
                            </m:r>
                          </m:e>
                        </m:acc>
                      </m:sub>
                    </m:sSub>
                    <m:r>
                      <a:rPr lang="en-US" sz="2800" i="1">
                        <a:latin typeface="Cambria Math" panose="02040503050406030204" pitchFamily="18" charset="0"/>
                      </a:rPr>
                      <m:t>=</m:t>
                    </m:r>
                    <m:r>
                      <a:rPr lang="en-US" sz="2800" b="0" i="1" smtClean="0">
                        <a:latin typeface="Cambria Math" panose="02040503050406030204" pitchFamily="18" charset="0"/>
                      </a:rPr>
                      <m:t>3.20</m:t>
                    </m:r>
                    <m:r>
                      <a:rPr lang="en-US" sz="2800" b="0" i="1" smtClean="0">
                        <a:latin typeface="Cambria Math" panose="02040503050406030204" pitchFamily="18" charset="0"/>
                        <a:ea typeface="Cambria Math" panose="02040503050406030204" pitchFamily="18" charset="0"/>
                      </a:rPr>
                      <m:t>±0.212</m:t>
                    </m:r>
                  </m:oMath>
                </a14:m>
                <a:r>
                  <a:rPr lang="en-US" sz="2800" dirty="0"/>
                  <a:t> improved </a:t>
                </a:r>
                <a14:m>
                  <m:oMath xmlns:m="http://schemas.openxmlformats.org/officeDocument/2006/math">
                    <m:sSup>
                      <m:sSupPr>
                        <m:ctrlPr>
                          <a:rPr lang="en-US" sz="2800" i="1" smtClean="0">
                            <a:latin typeface="Cambria Math" panose="02040503050406030204" pitchFamily="18" charset="0"/>
                          </a:rPr>
                        </m:ctrlPr>
                      </m:sSupPr>
                      <m:e>
                        <m:r>
                          <a:rPr lang="en-US" sz="2800" i="1" smtClean="0">
                            <a:latin typeface="Cambria Math" panose="02040503050406030204" pitchFamily="18" charset="0"/>
                            <a:ea typeface="Cambria Math" panose="02040503050406030204" pitchFamily="18" charset="0"/>
                          </a:rPr>
                          <m:t>𝜒</m:t>
                        </m:r>
                      </m:e>
                      <m:sup>
                        <m:r>
                          <a:rPr lang="en-US" sz="2800" b="0" i="1" smtClean="0">
                            <a:latin typeface="Cambria Math" panose="02040503050406030204" pitchFamily="18" charset="0"/>
                          </a:rPr>
                          <m:t>2</m:t>
                        </m:r>
                      </m:sup>
                    </m:sSup>
                  </m:oMath>
                </a14:m>
                <a:r>
                  <a:rPr lang="en-US" sz="2800" dirty="0"/>
                  <a:t>, indicating significant tensor polarization in antiquark distributions </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097280" y="1845733"/>
                <a:ext cx="10058400" cy="4614051"/>
              </a:xfrm>
              <a:blipFill>
                <a:blip r:embed="rId2"/>
                <a:stretch>
                  <a:fillRect l="-36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16</a:t>
            </a:fld>
            <a:endParaRPr lang="en-US" dirty="0"/>
          </a:p>
        </p:txBody>
      </p:sp>
      <p:grpSp>
        <p:nvGrpSpPr>
          <p:cNvPr id="7" name="Group 6"/>
          <p:cNvGrpSpPr/>
          <p:nvPr/>
        </p:nvGrpSpPr>
        <p:grpSpPr>
          <a:xfrm>
            <a:off x="2213113" y="3167270"/>
            <a:ext cx="2968487" cy="1047552"/>
            <a:chOff x="2213113" y="3167270"/>
            <a:chExt cx="2968487" cy="1047552"/>
          </a:xfrm>
        </p:grpSpPr>
        <p:sp>
          <p:nvSpPr>
            <p:cNvPr id="9" name="Rounded Rectangle 8"/>
            <p:cNvSpPr/>
            <p:nvPr/>
          </p:nvSpPr>
          <p:spPr>
            <a:xfrm>
              <a:off x="2213113" y="3167270"/>
              <a:ext cx="2968487" cy="636104"/>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262426" y="3845490"/>
              <a:ext cx="844590" cy="369332"/>
            </a:xfrm>
            <a:prstGeom prst="rect">
              <a:avLst/>
            </a:prstGeom>
            <a:noFill/>
          </p:spPr>
          <p:txBody>
            <a:bodyPr wrap="none" rtlCol="0">
              <a:spAutoFit/>
            </a:bodyPr>
            <a:lstStyle/>
            <a:p>
              <a:r>
                <a:rPr lang="en-US" dirty="0">
                  <a:solidFill>
                    <a:srgbClr val="0070C0"/>
                  </a:solidFill>
                </a:rPr>
                <a:t>Quarks</a:t>
              </a:r>
            </a:p>
          </p:txBody>
        </p:sp>
      </p:grpSp>
      <p:grpSp>
        <p:nvGrpSpPr>
          <p:cNvPr id="8" name="Group 7"/>
          <p:cNvGrpSpPr/>
          <p:nvPr/>
        </p:nvGrpSpPr>
        <p:grpSpPr>
          <a:xfrm>
            <a:off x="5559291" y="3160646"/>
            <a:ext cx="3372674" cy="1054176"/>
            <a:chOff x="5559291" y="3160646"/>
            <a:chExt cx="3372674" cy="1054176"/>
          </a:xfrm>
        </p:grpSpPr>
        <p:sp>
          <p:nvSpPr>
            <p:cNvPr id="10" name="Rounded Rectangle 9"/>
            <p:cNvSpPr/>
            <p:nvPr/>
          </p:nvSpPr>
          <p:spPr>
            <a:xfrm>
              <a:off x="5559291" y="3160646"/>
              <a:ext cx="3372674" cy="6361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782832" y="3845490"/>
              <a:ext cx="2908489" cy="369332"/>
            </a:xfrm>
            <a:prstGeom prst="rect">
              <a:avLst/>
            </a:prstGeom>
            <a:noFill/>
          </p:spPr>
          <p:txBody>
            <a:bodyPr wrap="none" rtlCol="0">
              <a:spAutoFit/>
            </a:bodyPr>
            <a:lstStyle/>
            <a:p>
              <a:r>
                <a:rPr lang="en-US" dirty="0">
                  <a:solidFill>
                    <a:srgbClr val="FF0000"/>
                  </a:solidFill>
                </a:rPr>
                <a:t>Sea Strange and Anti-Quarks</a:t>
              </a:r>
            </a:p>
          </p:txBody>
        </p:sp>
      </p:grpSp>
      <p:sp>
        <p:nvSpPr>
          <p:cNvPr id="14" name="Rectangle 13"/>
          <p:cNvSpPr/>
          <p:nvPr/>
        </p:nvSpPr>
        <p:spPr>
          <a:xfrm>
            <a:off x="0" y="6032378"/>
            <a:ext cx="2618345" cy="307777"/>
          </a:xfrm>
          <a:prstGeom prst="rect">
            <a:avLst/>
          </a:prstGeom>
        </p:spPr>
        <p:txBody>
          <a:bodyPr wrap="none">
            <a:spAutoFit/>
          </a:bodyPr>
          <a:lstStyle/>
          <a:p>
            <a:r>
              <a:rPr lang="en-US" sz="1400" dirty="0">
                <a:solidFill>
                  <a:srgbClr val="000000"/>
                </a:solidFill>
                <a:ea typeface="MS PGothic" panose="020B0600070205080204" pitchFamily="34" charset="-128"/>
              </a:rPr>
              <a:t>S Kumano, PRD </a:t>
            </a:r>
            <a:r>
              <a:rPr lang="en-US" sz="1400" b="1" dirty="0">
                <a:solidFill>
                  <a:srgbClr val="000000"/>
                </a:solidFill>
                <a:ea typeface="MS PGothic" panose="020B0600070205080204" pitchFamily="34" charset="-128"/>
              </a:rPr>
              <a:t>82</a:t>
            </a:r>
            <a:r>
              <a:rPr lang="en-US" sz="1400" dirty="0">
                <a:solidFill>
                  <a:srgbClr val="000000"/>
                </a:solidFill>
                <a:ea typeface="MS PGothic" panose="020B0600070205080204" pitchFamily="34" charset="-128"/>
              </a:rPr>
              <a:t> 017501 (2010)</a:t>
            </a:r>
            <a:endParaRPr lang="en-US" sz="1400" dirty="0"/>
          </a:p>
        </p:txBody>
      </p:sp>
      <p:sp>
        <p:nvSpPr>
          <p:cNvPr id="19"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20"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48621909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Close-Kumano Sum Rule</a:t>
            </a:r>
          </a:p>
        </p:txBody>
      </p:sp>
      <p:sp>
        <p:nvSpPr>
          <p:cNvPr id="4" name="Slide Number Placeholder 3"/>
          <p:cNvSpPr>
            <a:spLocks noGrp="1"/>
          </p:cNvSpPr>
          <p:nvPr>
            <p:ph type="sldNum" sz="quarter" idx="12"/>
          </p:nvPr>
        </p:nvSpPr>
        <p:spPr/>
        <p:txBody>
          <a:bodyPr/>
          <a:lstStyle/>
          <a:p>
            <a:fld id="{629637A9-119A-49DA-BD12-AAC58B377D80}" type="slidenum">
              <a:rPr lang="en-US" smtClean="0"/>
              <a:pPr/>
              <a:t>17</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415" y="1763864"/>
            <a:ext cx="6844957" cy="4561425"/>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4114625" y="3852351"/>
                <a:ext cx="15422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𝜒</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𝑑𝑜𝑓</m:t>
                      </m:r>
                      <m:r>
                        <a:rPr lang="en-US" b="0" i="1" smtClean="0">
                          <a:latin typeface="Cambria Math" panose="02040503050406030204" pitchFamily="18" charset="0"/>
                        </a:rPr>
                        <m:t>=2.83</m:t>
                      </m:r>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4114625" y="3852351"/>
                <a:ext cx="1542282" cy="276999"/>
              </a:xfrm>
              <a:prstGeom prst="rect">
                <a:avLst/>
              </a:prstGeom>
              <a:blipFill rotWithShape="0">
                <a:blip r:embed="rId3"/>
                <a:stretch>
                  <a:fillRect l="-3557" t="-4444" r="-3162"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885727" y="3018180"/>
                <a:ext cx="15422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rgbClr val="CC1D25"/>
                              </a:solidFill>
                              <a:latin typeface="Cambria Math" panose="02040503050406030204" pitchFamily="18" charset="0"/>
                            </a:rPr>
                          </m:ctrlPr>
                        </m:sSupPr>
                        <m:e>
                          <m:r>
                            <a:rPr lang="en-US" i="1" smtClean="0">
                              <a:solidFill>
                                <a:srgbClr val="CC1D25"/>
                              </a:solidFill>
                              <a:latin typeface="Cambria Math" panose="02040503050406030204" pitchFamily="18" charset="0"/>
                              <a:ea typeface="Cambria Math" panose="02040503050406030204" pitchFamily="18" charset="0"/>
                            </a:rPr>
                            <m:t>𝜒</m:t>
                          </m:r>
                        </m:e>
                        <m:sup>
                          <m:r>
                            <a:rPr lang="en-US" b="0" i="1" smtClean="0">
                              <a:solidFill>
                                <a:srgbClr val="CC1D25"/>
                              </a:solidFill>
                              <a:latin typeface="Cambria Math" panose="02040503050406030204" pitchFamily="18" charset="0"/>
                            </a:rPr>
                            <m:t>2</m:t>
                          </m:r>
                        </m:sup>
                      </m:sSup>
                      <m:r>
                        <a:rPr lang="en-US" b="0" i="1" smtClean="0">
                          <a:solidFill>
                            <a:srgbClr val="CC1D25"/>
                          </a:solidFill>
                          <a:latin typeface="Cambria Math" panose="02040503050406030204" pitchFamily="18" charset="0"/>
                        </a:rPr>
                        <m:t>/</m:t>
                      </m:r>
                      <m:r>
                        <a:rPr lang="en-US" b="0" i="1" smtClean="0">
                          <a:solidFill>
                            <a:srgbClr val="CC1D25"/>
                          </a:solidFill>
                          <a:latin typeface="Cambria Math" panose="02040503050406030204" pitchFamily="18" charset="0"/>
                        </a:rPr>
                        <m:t>𝑑𝑜𝑓</m:t>
                      </m:r>
                      <m:r>
                        <a:rPr lang="en-US" b="0" i="1" smtClean="0">
                          <a:solidFill>
                            <a:srgbClr val="CC1D25"/>
                          </a:solidFill>
                          <a:latin typeface="Cambria Math" panose="02040503050406030204" pitchFamily="18" charset="0"/>
                        </a:rPr>
                        <m:t>=1.57</m:t>
                      </m:r>
                    </m:oMath>
                  </m:oMathPara>
                </a14:m>
                <a:endParaRPr lang="en-US" dirty="0">
                  <a:solidFill>
                    <a:srgbClr val="CC1D25"/>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885727" y="3018180"/>
                <a:ext cx="1542282" cy="276999"/>
              </a:xfrm>
              <a:prstGeom prst="rect">
                <a:avLst/>
              </a:prstGeom>
              <a:blipFill rotWithShape="0">
                <a:blip r:embed="rId4"/>
                <a:stretch>
                  <a:fillRect l="-3162" t="-4348" r="-3557" b="-32609"/>
                </a:stretch>
              </a:blipFill>
            </p:spPr>
            <p:txBody>
              <a:bodyPr/>
              <a:lstStyle/>
              <a:p>
                <a:r>
                  <a:rPr lang="en-US">
                    <a:noFill/>
                  </a:rPr>
                  <a:t> </a:t>
                </a:r>
              </a:p>
            </p:txBody>
          </p:sp>
        </mc:Fallback>
      </mc:AlternateContent>
      <p:sp>
        <p:nvSpPr>
          <p:cNvPr id="15" name="Rectangle 14"/>
          <p:cNvSpPr/>
          <p:nvPr/>
        </p:nvSpPr>
        <p:spPr>
          <a:xfrm>
            <a:off x="0" y="6032378"/>
            <a:ext cx="2618345" cy="307777"/>
          </a:xfrm>
          <a:prstGeom prst="rect">
            <a:avLst/>
          </a:prstGeom>
        </p:spPr>
        <p:txBody>
          <a:bodyPr wrap="none">
            <a:spAutoFit/>
          </a:bodyPr>
          <a:lstStyle/>
          <a:p>
            <a:r>
              <a:rPr lang="en-US" sz="1400" dirty="0">
                <a:solidFill>
                  <a:srgbClr val="000000"/>
                </a:solidFill>
                <a:ea typeface="MS PGothic" panose="020B0600070205080204" pitchFamily="34" charset="-128"/>
              </a:rPr>
              <a:t>S Kumano, PRD </a:t>
            </a:r>
            <a:r>
              <a:rPr lang="en-US" sz="1400" b="1" dirty="0">
                <a:solidFill>
                  <a:srgbClr val="000000"/>
                </a:solidFill>
                <a:ea typeface="MS PGothic" panose="020B0600070205080204" pitchFamily="34" charset="-128"/>
              </a:rPr>
              <a:t>82</a:t>
            </a:r>
            <a:r>
              <a:rPr lang="en-US" sz="1400" dirty="0">
                <a:solidFill>
                  <a:srgbClr val="000000"/>
                </a:solidFill>
                <a:ea typeface="MS PGothic" panose="020B0600070205080204" pitchFamily="34" charset="-128"/>
              </a:rPr>
              <a:t> 017501 (2010)</a:t>
            </a:r>
            <a:endParaRPr lang="en-US" sz="1400" dirty="0"/>
          </a:p>
        </p:txBody>
      </p:sp>
      <p:sp>
        <p:nvSpPr>
          <p:cNvPr id="12"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16"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327739794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04730" y="4572000"/>
            <a:ext cx="5022574" cy="430783"/>
          </a:xfrm>
          <a:prstGeom prst="rect">
            <a:avLst/>
          </a:prstGeom>
          <a:solidFill>
            <a:srgbClr val="FFFF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6-Quark, Hidden Color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Autofit/>
              </a:bodyPr>
              <a:lstStyle/>
              <a:p>
                <a:pPr lvl="1"/>
                <a:r>
                  <a:rPr lang="en-US" sz="2800" dirty="0"/>
                  <a:t>Deuteron wave function can be expressed as</a:t>
                </a:r>
              </a:p>
              <a:p>
                <a:pPr lvl="2"/>
                <a14:m>
                  <m:oMath xmlns:m="http://schemas.openxmlformats.org/officeDocument/2006/math">
                    <m:d>
                      <m:dPr>
                        <m:begChr m:val=""/>
                        <m:endChr m:val="⟩"/>
                        <m:ctrlPr>
                          <a:rPr lang="en-US" sz="2800" i="1">
                            <a:latin typeface="Cambria Math" panose="02040503050406030204" pitchFamily="18" charset="0"/>
                          </a:rPr>
                        </m:ctrlPr>
                      </m:dPr>
                      <m:e>
                        <m:r>
                          <a:rPr lang="en-US" sz="2800" b="0" i="1" smtClean="0">
                            <a:latin typeface="Cambria Math" panose="02040503050406030204" pitchFamily="18" charset="0"/>
                          </a:rPr>
                          <m:t>|</m:t>
                        </m:r>
                        <m:r>
                          <a:rPr lang="en-US" sz="2800" i="1">
                            <a:latin typeface="Cambria Math" panose="02040503050406030204" pitchFamily="18" charset="0"/>
                          </a:rPr>
                          <m:t>6</m:t>
                        </m:r>
                        <m:r>
                          <a:rPr lang="en-US" sz="2800" i="1">
                            <a:latin typeface="Cambria Math" panose="02040503050406030204" pitchFamily="18" charset="0"/>
                          </a:rPr>
                          <m:t>𝑞</m:t>
                        </m:r>
                      </m:e>
                    </m:d>
                    <m:r>
                      <a:rPr lang="en-US" sz="2800" i="1">
                        <a:latin typeface="Cambria Math" panose="02040503050406030204" pitchFamily="18" charset="0"/>
                      </a:rPr>
                      <m:t>=</m:t>
                    </m:r>
                    <m:rad>
                      <m:radPr>
                        <m:degHide m:val="on"/>
                        <m:ctrlPr>
                          <a:rPr lang="en-US" sz="2800" i="1">
                            <a:latin typeface="Cambria Math" panose="02040503050406030204" pitchFamily="18" charset="0"/>
                          </a:rPr>
                        </m:ctrlPr>
                      </m:radPr>
                      <m:deg/>
                      <m:e>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9</m:t>
                            </m:r>
                          </m:den>
                        </m:f>
                      </m:e>
                    </m:rad>
                    <m:d>
                      <m:dPr>
                        <m:begChr m:val=""/>
                        <m:endChr m:val="⟩"/>
                        <m:ctrlPr>
                          <a:rPr lang="en-US" sz="2800" i="1">
                            <a:latin typeface="Cambria Math" panose="02040503050406030204" pitchFamily="18" charset="0"/>
                          </a:rPr>
                        </m:ctrlPr>
                      </m:dPr>
                      <m:e>
                        <m:r>
                          <a:rPr lang="en-US" sz="2800" b="0" i="1" smtClean="0">
                            <a:latin typeface="Cambria Math" panose="02040503050406030204" pitchFamily="18" charset="0"/>
                          </a:rPr>
                          <m:t>|</m:t>
                        </m:r>
                        <m:r>
                          <a:rPr lang="en-US" sz="2800" i="1">
                            <a:latin typeface="Cambria Math" panose="02040503050406030204" pitchFamily="18" charset="0"/>
                          </a:rPr>
                          <m:t>𝑁𝑁</m:t>
                        </m:r>
                      </m:e>
                    </m:d>
                    <m:r>
                      <a:rPr lang="en-US" sz="2800" i="1">
                        <a:latin typeface="Cambria Math" panose="02040503050406030204" pitchFamily="18" charset="0"/>
                      </a:rPr>
                      <m:t>+</m:t>
                    </m:r>
                    <m:rad>
                      <m:radPr>
                        <m:degHide m:val="on"/>
                        <m:ctrlPr>
                          <a:rPr lang="en-US" sz="2800" i="1">
                            <a:latin typeface="Cambria Math" panose="02040503050406030204" pitchFamily="18" charset="0"/>
                          </a:rPr>
                        </m:ctrlPr>
                      </m:radPr>
                      <m:deg/>
                      <m:e>
                        <m:f>
                          <m:fPr>
                            <m:ctrlPr>
                              <a:rPr lang="en-US" sz="2800" i="1">
                                <a:latin typeface="Cambria Math" panose="02040503050406030204" pitchFamily="18" charset="0"/>
                              </a:rPr>
                            </m:ctrlPr>
                          </m:fPr>
                          <m:num>
                            <m:r>
                              <a:rPr lang="en-US" sz="2800" i="1">
                                <a:latin typeface="Cambria Math" panose="02040503050406030204" pitchFamily="18" charset="0"/>
                              </a:rPr>
                              <m:t>4</m:t>
                            </m:r>
                          </m:num>
                          <m:den>
                            <m:r>
                              <a:rPr lang="en-US" sz="2800" i="1">
                                <a:latin typeface="Cambria Math" panose="02040503050406030204" pitchFamily="18" charset="0"/>
                              </a:rPr>
                              <m:t>45</m:t>
                            </m:r>
                          </m:den>
                        </m:f>
                      </m:e>
                    </m:rad>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m:t>
                        </m:r>
                      </m:e>
                    </m:d>
                    <m:r>
                      <a:rPr lang="en-US" sz="2800" b="0" i="1" smtClean="0">
                        <a:latin typeface="Cambria Math" panose="02040503050406030204" pitchFamily="18" charset="0"/>
                      </a:rPr>
                      <m:t>+</m:t>
                    </m:r>
                    <m:rad>
                      <m:radPr>
                        <m:degHide m:val="on"/>
                        <m:ctrlPr>
                          <a:rPr lang="en-US" sz="2800" i="1">
                            <a:latin typeface="Cambria Math" panose="02040503050406030204" pitchFamily="18" charset="0"/>
                          </a:rPr>
                        </m:ctrlPr>
                      </m:radPr>
                      <m:deg/>
                      <m:e>
                        <m:f>
                          <m:fPr>
                            <m:ctrlPr>
                              <a:rPr lang="en-US" sz="2800" i="1">
                                <a:latin typeface="Cambria Math" panose="02040503050406030204" pitchFamily="18" charset="0"/>
                              </a:rPr>
                            </m:ctrlPr>
                          </m:fPr>
                          <m:num>
                            <m:r>
                              <a:rPr lang="en-US" sz="2800" i="1">
                                <a:latin typeface="Cambria Math" panose="02040503050406030204" pitchFamily="18" charset="0"/>
                              </a:rPr>
                              <m:t>4</m:t>
                            </m:r>
                          </m:num>
                          <m:den>
                            <m:r>
                              <a:rPr lang="en-US" sz="2800" i="1">
                                <a:latin typeface="Cambria Math" panose="02040503050406030204" pitchFamily="18" charset="0"/>
                              </a:rPr>
                              <m:t>5</m:t>
                            </m:r>
                          </m:den>
                        </m:f>
                      </m:e>
                    </m:rad>
                    <m:d>
                      <m:dPr>
                        <m:begChr m:val=""/>
                        <m:endChr m:val="⟩"/>
                        <m:ctrlPr>
                          <a:rPr lang="en-US" sz="2800" i="1">
                            <a:latin typeface="Cambria Math" panose="02040503050406030204" pitchFamily="18" charset="0"/>
                          </a:rPr>
                        </m:ctrlPr>
                      </m:dPr>
                      <m:e>
                        <m:r>
                          <a:rPr lang="en-US" sz="2800" i="1">
                            <a:latin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𝐶𝐶</m:t>
                        </m:r>
                      </m:e>
                    </m:d>
                  </m:oMath>
                </a14:m>
                <a:endParaRPr lang="en-US" sz="2800" dirty="0"/>
              </a:p>
              <a:p>
                <a:pPr marL="201168" lvl="1" indent="0">
                  <a:buNone/>
                </a:pPr>
                <a:br>
                  <a:rPr lang="en-US" sz="2000" dirty="0"/>
                </a:br>
                <a:endParaRPr lang="en-US" sz="2000" dirty="0"/>
              </a:p>
              <a:p>
                <a:pPr lvl="1"/>
                <a:r>
                  <a:rPr lang="en-US" sz="2800" dirty="0"/>
                  <a:t>Early hidden color calculations gave small results, but author noted “as experimental techniques have improved dramatically, </a:t>
                </a:r>
                <a:br>
                  <a:rPr lang="en-US" sz="2800" dirty="0"/>
                </a:br>
                <a:r>
                  <a:rPr lang="en-US" sz="2800" dirty="0"/>
                  <a:t>the meaning of small has changed.”</a:t>
                </a:r>
              </a:p>
              <a:p>
                <a:pPr lvl="1"/>
                <a:r>
                  <a:rPr lang="en-US" sz="2800" dirty="0"/>
                  <a:t>Even though experimental upper limit of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𝑃</m:t>
                        </m:r>
                      </m:e>
                      <m:sub>
                        <m:r>
                          <a:rPr lang="en-US" sz="2800" b="0" i="1" smtClean="0">
                            <a:latin typeface="Cambria Math" panose="02040503050406030204" pitchFamily="18" charset="0"/>
                          </a:rPr>
                          <m:t>6</m:t>
                        </m:r>
                        <m:r>
                          <a:rPr lang="en-US" sz="2800" b="0" i="1" smtClean="0">
                            <a:latin typeface="Cambria Math" panose="02040503050406030204" pitchFamily="18" charset="0"/>
                          </a:rPr>
                          <m:t>𝑞</m:t>
                        </m:r>
                      </m:sub>
                    </m:sSub>
                    <m:r>
                      <a:rPr lang="en-US" sz="2800" b="0" i="1" smtClean="0">
                        <a:latin typeface="Cambria Math" panose="02040503050406030204" pitchFamily="18" charset="0"/>
                      </a:rPr>
                      <m:t>&lt;1.5%</m:t>
                    </m:r>
                  </m:oMath>
                </a14:m>
                <a:r>
                  <a:rPr lang="en-US" sz="2800" dirty="0"/>
                  <a:t>, a much smaller value (0.15%) can have a significant effect on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1</m:t>
                        </m:r>
                      </m:sub>
                    </m:sSub>
                  </m:oMath>
                </a14:m>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82" t="-2727" r="-2667" b="-530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18</a:t>
            </a:fld>
            <a:endParaRPr lang="en-US" dirty="0"/>
          </a:p>
        </p:txBody>
      </p:sp>
      <p:sp>
        <p:nvSpPr>
          <p:cNvPr id="8" name="Rectangle 7"/>
          <p:cNvSpPr/>
          <p:nvPr/>
        </p:nvSpPr>
        <p:spPr>
          <a:xfrm>
            <a:off x="0" y="6023187"/>
            <a:ext cx="2496774" cy="307777"/>
          </a:xfrm>
          <a:prstGeom prst="rect">
            <a:avLst/>
          </a:prstGeom>
        </p:spPr>
        <p:txBody>
          <a:bodyPr wrap="none">
            <a:spAutoFit/>
          </a:bodyPr>
          <a:lstStyle/>
          <a:p>
            <a:r>
              <a:rPr lang="en-US" sz="1400" dirty="0"/>
              <a:t>G Miller, PRC </a:t>
            </a:r>
            <a:r>
              <a:rPr lang="en-US" sz="1400" b="1" dirty="0"/>
              <a:t>89</a:t>
            </a:r>
            <a:r>
              <a:rPr lang="en-US" sz="1400" dirty="0"/>
              <a:t> 045203 (2014)</a:t>
            </a:r>
          </a:p>
        </p:txBody>
      </p:sp>
      <p:grpSp>
        <p:nvGrpSpPr>
          <p:cNvPr id="7" name="Group 6"/>
          <p:cNvGrpSpPr/>
          <p:nvPr/>
        </p:nvGrpSpPr>
        <p:grpSpPr>
          <a:xfrm>
            <a:off x="2928081" y="2928730"/>
            <a:ext cx="939681" cy="948501"/>
            <a:chOff x="2344983" y="2849217"/>
            <a:chExt cx="939681" cy="948501"/>
          </a:xfrm>
        </p:grpSpPr>
        <p:cxnSp>
          <p:nvCxnSpPr>
            <p:cNvPr id="10" name="Straight Arrow Connector 9"/>
            <p:cNvCxnSpPr/>
            <p:nvPr/>
          </p:nvCxnSpPr>
          <p:spPr>
            <a:xfrm flipV="1">
              <a:off x="2941980" y="2849217"/>
              <a:ext cx="107051" cy="3578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344983" y="3212943"/>
              <a:ext cx="939681" cy="584775"/>
            </a:xfrm>
            <a:prstGeom prst="rect">
              <a:avLst/>
            </a:prstGeom>
            <a:noFill/>
          </p:spPr>
          <p:txBody>
            <a:bodyPr wrap="none" rtlCol="0">
              <a:spAutoFit/>
            </a:bodyPr>
            <a:lstStyle/>
            <a:p>
              <a:pPr algn="ctr"/>
              <a:r>
                <a:rPr lang="en-US" sz="1600" dirty="0"/>
                <a:t>Nucleon-</a:t>
              </a:r>
            </a:p>
            <a:p>
              <a:pPr algn="ctr"/>
              <a:r>
                <a:rPr lang="en-US" sz="1600" dirty="0"/>
                <a:t>Nucleon</a:t>
              </a:r>
            </a:p>
          </p:txBody>
        </p:sp>
      </p:grpSp>
      <p:grpSp>
        <p:nvGrpSpPr>
          <p:cNvPr id="9" name="Group 8"/>
          <p:cNvGrpSpPr/>
          <p:nvPr/>
        </p:nvGrpSpPr>
        <p:grpSpPr>
          <a:xfrm>
            <a:off x="4737347" y="2928730"/>
            <a:ext cx="1127040" cy="748662"/>
            <a:chOff x="3730182" y="2849217"/>
            <a:chExt cx="1127040" cy="748662"/>
          </a:xfrm>
        </p:grpSpPr>
        <p:cxnSp>
          <p:nvCxnSpPr>
            <p:cNvPr id="13" name="Straight Arrow Connector 12"/>
            <p:cNvCxnSpPr/>
            <p:nvPr/>
          </p:nvCxnSpPr>
          <p:spPr>
            <a:xfrm flipV="1">
              <a:off x="4293700" y="2849217"/>
              <a:ext cx="47416" cy="4041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730182" y="3259325"/>
              <a:ext cx="1127040" cy="338554"/>
            </a:xfrm>
            <a:prstGeom prst="rect">
              <a:avLst/>
            </a:prstGeom>
            <a:noFill/>
          </p:spPr>
          <p:txBody>
            <a:bodyPr wrap="none" rtlCol="0">
              <a:spAutoFit/>
            </a:bodyPr>
            <a:lstStyle/>
            <a:p>
              <a:pPr algn="ctr"/>
              <a:r>
                <a:rPr lang="en-US" sz="1600" dirty="0"/>
                <a:t>Delta-Delta</a:t>
              </a:r>
            </a:p>
          </p:txBody>
        </p:sp>
      </p:grpSp>
      <p:grpSp>
        <p:nvGrpSpPr>
          <p:cNvPr id="11" name="Group 10"/>
          <p:cNvGrpSpPr/>
          <p:nvPr/>
        </p:nvGrpSpPr>
        <p:grpSpPr>
          <a:xfrm>
            <a:off x="6791859" y="2928730"/>
            <a:ext cx="1276311" cy="729579"/>
            <a:chOff x="5360624" y="2849217"/>
            <a:chExt cx="1276311" cy="729579"/>
          </a:xfrm>
        </p:grpSpPr>
        <p:cxnSp>
          <p:nvCxnSpPr>
            <p:cNvPr id="15" name="Straight Arrow Connector 14"/>
            <p:cNvCxnSpPr/>
            <p:nvPr/>
          </p:nvCxnSpPr>
          <p:spPr>
            <a:xfrm flipH="1" flipV="1">
              <a:off x="5540434" y="2849217"/>
              <a:ext cx="177872" cy="4041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60624" y="3240242"/>
              <a:ext cx="1276311" cy="338554"/>
            </a:xfrm>
            <a:prstGeom prst="rect">
              <a:avLst/>
            </a:prstGeom>
            <a:noFill/>
          </p:spPr>
          <p:txBody>
            <a:bodyPr wrap="none" rtlCol="0">
              <a:spAutoFit/>
            </a:bodyPr>
            <a:lstStyle/>
            <a:p>
              <a:pPr algn="ctr"/>
              <a:r>
                <a:rPr lang="en-US" sz="1600" dirty="0"/>
                <a:t>Hidden Color</a:t>
              </a:r>
            </a:p>
          </p:txBody>
        </p:sp>
      </p:grpSp>
      <p:grpSp>
        <p:nvGrpSpPr>
          <p:cNvPr id="12" name="Group 11"/>
          <p:cNvGrpSpPr/>
          <p:nvPr/>
        </p:nvGrpSpPr>
        <p:grpSpPr>
          <a:xfrm>
            <a:off x="7607126" y="4731111"/>
            <a:ext cx="3051605" cy="503499"/>
            <a:chOff x="7607126" y="4731111"/>
            <a:chExt cx="3051605" cy="503499"/>
          </a:xfrm>
        </p:grpSpPr>
        <p:cxnSp>
          <p:nvCxnSpPr>
            <p:cNvPr id="20" name="Straight Arrow Connector 19"/>
            <p:cNvCxnSpPr/>
            <p:nvPr/>
          </p:nvCxnSpPr>
          <p:spPr>
            <a:xfrm flipH="1">
              <a:off x="7739266" y="5002783"/>
              <a:ext cx="265036" cy="2318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607126" y="4731111"/>
              <a:ext cx="3051605" cy="338554"/>
            </a:xfrm>
            <a:prstGeom prst="rect">
              <a:avLst/>
            </a:prstGeom>
            <a:noFill/>
          </p:spPr>
          <p:txBody>
            <a:bodyPr wrap="none" rtlCol="0">
              <a:spAutoFit/>
            </a:bodyPr>
            <a:lstStyle/>
            <a:p>
              <a:pPr algn="ctr"/>
              <a:r>
                <a:rPr lang="en-US" sz="1600" dirty="0"/>
                <a:t>Probability of Hidden-Color Effects</a:t>
              </a:r>
            </a:p>
          </p:txBody>
        </p:sp>
      </p:grpSp>
      <p:sp>
        <p:nvSpPr>
          <p:cNvPr id="23"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24"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162235651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6-Quark, Hidden Color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845734"/>
                <a:ext cx="3487972" cy="4023360"/>
              </a:xfrm>
            </p:spPr>
            <p:txBody>
              <a:bodyPr>
                <a:normAutofit/>
              </a:bodyPr>
              <a:lstStyle/>
              <a:p>
                <a:pPr lvl="1"/>
                <a:r>
                  <a:rPr lang="en-US" sz="2800" dirty="0"/>
                  <a:t>6-quark, hidden color states predict large negative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1</m:t>
                        </m:r>
                      </m:sub>
                    </m:sSub>
                  </m:oMath>
                </a14:m>
                <a:r>
                  <a:rPr lang="en-US" sz="2800" dirty="0"/>
                  <a:t> at large </a:t>
                </a:r>
                <a14:m>
                  <m:oMath xmlns:m="http://schemas.openxmlformats.org/officeDocument/2006/math">
                    <m:r>
                      <a:rPr lang="en-US" sz="2800" b="0" i="1" smtClean="0">
                        <a:latin typeface="Cambria Math" panose="02040503050406030204" pitchFamily="18" charset="0"/>
                      </a:rPr>
                      <m:t>𝑥</m:t>
                    </m:r>
                  </m:oMath>
                </a14:m>
                <a:endParaRPr lang="en-US" sz="2800" dirty="0"/>
              </a:p>
              <a:p>
                <a:pPr lvl="1"/>
                <a:r>
                  <a:rPr lang="en-US" sz="2800" dirty="0"/>
                  <a:t>Using central values  R=1.2 </a:t>
                </a:r>
                <a:r>
                  <a:rPr lang="en-US" sz="2800" dirty="0" err="1"/>
                  <a:t>fm</a:t>
                </a:r>
                <a:r>
                  <a:rPr lang="en-US" sz="2800" dirty="0"/>
                  <a:t>, </a:t>
                </a:r>
                <a:br>
                  <a:rPr lang="en-US" sz="2800" dirty="0"/>
                </a:br>
                <a:r>
                  <a:rPr lang="en-US" sz="2800" dirty="0"/>
                  <a:t>m=338 MeV</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845734"/>
                <a:ext cx="3487972" cy="4023360"/>
              </a:xfrm>
              <a:blipFill rotWithShape="0">
                <a:blip r:embed="rId2"/>
                <a:stretch>
                  <a:fillRect l="-524" t="-2727" r="-419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a:xfrm>
            <a:off x="9900458" y="6473433"/>
            <a:ext cx="1312025" cy="365125"/>
          </a:xfrm>
        </p:spPr>
        <p:txBody>
          <a:bodyPr/>
          <a:lstStyle/>
          <a:p>
            <a:fld id="{629637A9-119A-49DA-BD12-AAC58B377D80}" type="slidenum">
              <a:rPr lang="en-US" smtClean="0"/>
              <a:pPr/>
              <a:t>19</a:t>
            </a:fld>
            <a:endParaRPr lang="en-US" dirty="0"/>
          </a:p>
        </p:txBody>
      </p:sp>
      <p:sp>
        <p:nvSpPr>
          <p:cNvPr id="8" name="Rectangle 7"/>
          <p:cNvSpPr/>
          <p:nvPr/>
        </p:nvSpPr>
        <p:spPr>
          <a:xfrm>
            <a:off x="0" y="6023187"/>
            <a:ext cx="2496774" cy="307777"/>
          </a:xfrm>
          <a:prstGeom prst="rect">
            <a:avLst/>
          </a:prstGeom>
        </p:spPr>
        <p:txBody>
          <a:bodyPr wrap="none">
            <a:spAutoFit/>
          </a:bodyPr>
          <a:lstStyle/>
          <a:p>
            <a:r>
              <a:rPr lang="en-US" sz="1400" dirty="0"/>
              <a:t>G Miller, PRC </a:t>
            </a:r>
            <a:r>
              <a:rPr lang="en-US" sz="1400" b="1" dirty="0"/>
              <a:t>89</a:t>
            </a:r>
            <a:r>
              <a:rPr lang="en-US" sz="1400" dirty="0"/>
              <a:t> 045203 (2014)</a:t>
            </a:r>
          </a:p>
        </p:txBody>
      </p:sp>
      <p:grpSp>
        <p:nvGrpSpPr>
          <p:cNvPr id="12" name="Group 11"/>
          <p:cNvGrpSpPr/>
          <p:nvPr/>
        </p:nvGrpSpPr>
        <p:grpSpPr>
          <a:xfrm>
            <a:off x="4666780" y="1849164"/>
            <a:ext cx="7462009" cy="4387863"/>
            <a:chOff x="4434764" y="1808220"/>
            <a:chExt cx="7462009" cy="4387863"/>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1" b="2342"/>
            <a:stretch/>
          </p:blipFill>
          <p:spPr>
            <a:xfrm>
              <a:off x="4434764" y="1808220"/>
              <a:ext cx="7462009" cy="4387863"/>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8733183" y="2325510"/>
                  <a:ext cx="1670201" cy="646331"/>
                </a:xfrm>
                <a:prstGeom prst="rect">
                  <a:avLst/>
                </a:prstGeom>
                <a:noFill/>
              </p:spPr>
              <p:txBody>
                <a:bodyPr wrap="none" rtlCol="0">
                  <a:spAutoFit/>
                </a:bodyPr>
                <a:lstStyle/>
                <a:p>
                  <a:r>
                    <a:rPr lang="en-US" dirty="0"/>
                    <a:t>Blue = Central</a:t>
                  </a:r>
                </a:p>
                <a:p>
                  <a:r>
                    <a:rPr lang="en-US" dirty="0"/>
                    <a:t>Others =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0.1</m:t>
                      </m:r>
                      <m:r>
                        <a:rPr lang="en-US" b="0" i="1" smtClean="0">
                          <a:latin typeface="Cambria Math" panose="02040503050406030204" pitchFamily="18" charset="0"/>
                          <a:ea typeface="Cambria Math" panose="02040503050406030204" pitchFamily="18" charset="0"/>
                        </a:rPr>
                        <m:t>𝑅</m:t>
                      </m:r>
                    </m:oMath>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733183" y="2325510"/>
                  <a:ext cx="1670201" cy="646331"/>
                </a:xfrm>
                <a:prstGeom prst="rect">
                  <a:avLst/>
                </a:prstGeom>
                <a:blipFill rotWithShape="0">
                  <a:blip r:embed="rId4"/>
                  <a:stretch>
                    <a:fillRect l="-3285" t="-4673" b="-13084"/>
                  </a:stretch>
                </a:blipFill>
              </p:spPr>
              <p:txBody>
                <a:bodyPr/>
                <a:lstStyle/>
                <a:p>
                  <a:r>
                    <a:rPr lang="en-US">
                      <a:noFill/>
                    </a:rPr>
                    <a:t> </a:t>
                  </a:r>
                </a:p>
              </p:txBody>
            </p:sp>
          </mc:Fallback>
        </mc:AlternateContent>
      </p:grpSp>
      <p:grpSp>
        <p:nvGrpSpPr>
          <p:cNvPr id="14" name="Group 13"/>
          <p:cNvGrpSpPr/>
          <p:nvPr/>
        </p:nvGrpSpPr>
        <p:grpSpPr>
          <a:xfrm>
            <a:off x="4579942" y="1746914"/>
            <a:ext cx="7498327" cy="4517408"/>
            <a:chOff x="4434764" y="1841337"/>
            <a:chExt cx="7422677" cy="3654110"/>
          </a:xfrm>
        </p:grpSpPr>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61" t="738" b="17935"/>
            <a:stretch/>
          </p:blipFill>
          <p:spPr>
            <a:xfrm>
              <a:off x="4434764" y="1841337"/>
              <a:ext cx="7422677" cy="3654110"/>
            </a:xfrm>
            <a:prstGeom prst="rect">
              <a:avLst/>
            </a:prstGeom>
            <a:blipFill>
              <a:blip r:embed="rId6"/>
              <a:tile tx="0" ty="0" sx="100000" sy="100000" flip="none" algn="tl"/>
            </a:blipFill>
          </p:spPr>
        </p:pic>
        <mc:AlternateContent xmlns:mc="http://schemas.openxmlformats.org/markup-compatibility/2006" xmlns:a14="http://schemas.microsoft.com/office/drawing/2010/main">
          <mc:Choice Requires="a14">
            <p:sp>
              <p:nvSpPr>
                <p:cNvPr id="13" name="TextBox 12"/>
                <p:cNvSpPr txBox="1"/>
                <p:nvPr/>
              </p:nvSpPr>
              <p:spPr>
                <a:xfrm>
                  <a:off x="8779152" y="2331716"/>
                  <a:ext cx="1718804" cy="646331"/>
                </a:xfrm>
                <a:prstGeom prst="rect">
                  <a:avLst/>
                </a:prstGeom>
                <a:noFill/>
              </p:spPr>
              <p:txBody>
                <a:bodyPr wrap="none" rtlCol="0">
                  <a:spAutoFit/>
                </a:bodyPr>
                <a:lstStyle/>
                <a:p>
                  <a:r>
                    <a:rPr lang="en-US" dirty="0"/>
                    <a:t>Blue = Central</a:t>
                  </a:r>
                </a:p>
                <a:p>
                  <a:r>
                    <a:rPr lang="en-US" dirty="0"/>
                    <a:t>Others =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0.1</m:t>
                      </m:r>
                      <m:r>
                        <a:rPr lang="en-US" b="0" i="1" smtClean="0">
                          <a:latin typeface="Cambria Math" panose="02040503050406030204" pitchFamily="18" charset="0"/>
                          <a:ea typeface="Cambria Math" panose="02040503050406030204" pitchFamily="18" charset="0"/>
                        </a:rPr>
                        <m:t>𝑀</m:t>
                      </m:r>
                    </m:oMath>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8779152" y="2331716"/>
                  <a:ext cx="1718804" cy="646331"/>
                </a:xfrm>
                <a:prstGeom prst="rect">
                  <a:avLst/>
                </a:prstGeom>
                <a:blipFill rotWithShape="0">
                  <a:blip r:embed="rId7"/>
                  <a:stretch>
                    <a:fillRect l="-2807" t="-3817"/>
                  </a:stretch>
                </a:blipFill>
              </p:spPr>
              <p:txBody>
                <a:bodyPr/>
                <a:lstStyle/>
                <a:p>
                  <a:r>
                    <a:rPr lang="en-US">
                      <a:noFill/>
                    </a:rPr>
                    <a:t> </a:t>
                  </a:r>
                </a:p>
              </p:txBody>
            </p:sp>
          </mc:Fallback>
        </mc:AlternateContent>
      </p:grpSp>
      <p:sp>
        <p:nvSpPr>
          <p:cNvPr id="15"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16"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1362879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29637A9-119A-49DA-BD12-AAC58B377D80}" type="slidenum">
              <a:rPr lang="en-US" smtClean="0"/>
              <a:pPr/>
              <a:t>2</a:t>
            </a:fld>
            <a:endParaRPr lang="en-US" dirty="0"/>
          </a:p>
        </p:txBody>
      </p:sp>
      <p:sp>
        <p:nvSpPr>
          <p:cNvPr id="7"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8"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grpSp>
        <p:nvGrpSpPr>
          <p:cNvPr id="59" name="Group 58"/>
          <p:cNvGrpSpPr/>
          <p:nvPr/>
        </p:nvGrpSpPr>
        <p:grpSpPr>
          <a:xfrm>
            <a:off x="10439" y="720292"/>
            <a:ext cx="12181561" cy="6134895"/>
            <a:chOff x="10439" y="905819"/>
            <a:chExt cx="13487302" cy="6792494"/>
          </a:xfrm>
        </p:grpSpPr>
        <p:pic>
          <p:nvPicPr>
            <p:cNvPr id="9" name="Picture 8"/>
            <p:cNvPicPr>
              <a:picLocks noChangeAspect="1"/>
            </p:cNvPicPr>
            <p:nvPr/>
          </p:nvPicPr>
          <p:blipFill>
            <a:blip r:embed="rId2"/>
            <a:stretch>
              <a:fillRect/>
            </a:stretch>
          </p:blipFill>
          <p:spPr>
            <a:xfrm>
              <a:off x="18756" y="6323430"/>
              <a:ext cx="1353241" cy="1353241"/>
            </a:xfrm>
            <a:prstGeom prst="rect">
              <a:avLst/>
            </a:prstGeom>
          </p:spPr>
        </p:pic>
        <p:pic>
          <p:nvPicPr>
            <p:cNvPr id="10" name="Picture 9"/>
            <p:cNvPicPr>
              <a:picLocks noChangeAspect="1"/>
            </p:cNvPicPr>
            <p:nvPr/>
          </p:nvPicPr>
          <p:blipFill>
            <a:blip r:embed="rId3"/>
            <a:stretch>
              <a:fillRect/>
            </a:stretch>
          </p:blipFill>
          <p:spPr>
            <a:xfrm>
              <a:off x="12126313" y="905819"/>
              <a:ext cx="1364921" cy="1364921"/>
            </a:xfrm>
            <a:prstGeom prst="rect">
              <a:avLst/>
            </a:prstGeom>
          </p:spPr>
        </p:pic>
        <p:pic>
          <p:nvPicPr>
            <p:cNvPr id="11" name="Picture 10"/>
            <p:cNvPicPr>
              <a:picLocks noChangeAspect="1"/>
            </p:cNvPicPr>
            <p:nvPr/>
          </p:nvPicPr>
          <p:blipFill>
            <a:blip r:embed="rId4"/>
            <a:stretch>
              <a:fillRect/>
            </a:stretch>
          </p:blipFill>
          <p:spPr>
            <a:xfrm>
              <a:off x="8151547" y="6326429"/>
              <a:ext cx="1353241" cy="1353241"/>
            </a:xfrm>
            <a:prstGeom prst="rect">
              <a:avLst/>
            </a:prstGeom>
          </p:spPr>
        </p:pic>
        <p:pic>
          <p:nvPicPr>
            <p:cNvPr id="12" name="Picture 11"/>
            <p:cNvPicPr>
              <a:picLocks noChangeAspect="1"/>
            </p:cNvPicPr>
            <p:nvPr/>
          </p:nvPicPr>
          <p:blipFill>
            <a:blip r:embed="rId5"/>
            <a:stretch>
              <a:fillRect/>
            </a:stretch>
          </p:blipFill>
          <p:spPr>
            <a:xfrm>
              <a:off x="6792470" y="6342903"/>
              <a:ext cx="1353241" cy="1353241"/>
            </a:xfrm>
            <a:prstGeom prst="rect">
              <a:avLst/>
            </a:prstGeom>
          </p:spPr>
        </p:pic>
        <p:pic>
          <p:nvPicPr>
            <p:cNvPr id="13" name="Picture 12"/>
            <p:cNvPicPr>
              <a:picLocks noChangeAspect="1"/>
            </p:cNvPicPr>
            <p:nvPr/>
          </p:nvPicPr>
          <p:blipFill>
            <a:blip r:embed="rId6"/>
            <a:stretch>
              <a:fillRect/>
            </a:stretch>
          </p:blipFill>
          <p:spPr>
            <a:xfrm>
              <a:off x="5433814" y="6345072"/>
              <a:ext cx="1353241" cy="1353241"/>
            </a:xfrm>
            <a:prstGeom prst="rect">
              <a:avLst/>
            </a:prstGeom>
          </p:spPr>
        </p:pic>
        <p:pic>
          <p:nvPicPr>
            <p:cNvPr id="14" name="Picture 13"/>
            <p:cNvPicPr>
              <a:picLocks noChangeAspect="1"/>
            </p:cNvPicPr>
            <p:nvPr/>
          </p:nvPicPr>
          <p:blipFill>
            <a:blip r:embed="rId7"/>
            <a:stretch>
              <a:fillRect/>
            </a:stretch>
          </p:blipFill>
          <p:spPr>
            <a:xfrm>
              <a:off x="4079875" y="6335735"/>
              <a:ext cx="1353241" cy="1353241"/>
            </a:xfrm>
            <a:prstGeom prst="rect">
              <a:avLst/>
            </a:prstGeom>
          </p:spPr>
        </p:pic>
        <p:pic>
          <p:nvPicPr>
            <p:cNvPr id="15" name="Picture 14"/>
            <p:cNvPicPr>
              <a:picLocks noChangeAspect="1"/>
            </p:cNvPicPr>
            <p:nvPr/>
          </p:nvPicPr>
          <p:blipFill>
            <a:blip r:embed="rId8"/>
            <a:stretch>
              <a:fillRect/>
            </a:stretch>
          </p:blipFill>
          <p:spPr>
            <a:xfrm>
              <a:off x="2725936" y="6334244"/>
              <a:ext cx="1353241" cy="1353241"/>
            </a:xfrm>
            <a:prstGeom prst="rect">
              <a:avLst/>
            </a:prstGeom>
          </p:spPr>
        </p:pic>
        <p:pic>
          <p:nvPicPr>
            <p:cNvPr id="16" name="Picture 15"/>
            <p:cNvPicPr>
              <a:picLocks noChangeAspect="1"/>
            </p:cNvPicPr>
            <p:nvPr/>
          </p:nvPicPr>
          <p:blipFill>
            <a:blip r:embed="rId9"/>
            <a:stretch>
              <a:fillRect/>
            </a:stretch>
          </p:blipFill>
          <p:spPr>
            <a:xfrm>
              <a:off x="1372905" y="6324836"/>
              <a:ext cx="1353241" cy="1353241"/>
            </a:xfrm>
            <a:prstGeom prst="rect">
              <a:avLst/>
            </a:prstGeom>
          </p:spPr>
        </p:pic>
        <p:pic>
          <p:nvPicPr>
            <p:cNvPr id="17" name="Picture 16"/>
            <p:cNvPicPr>
              <a:picLocks noChangeAspect="1"/>
            </p:cNvPicPr>
            <p:nvPr/>
          </p:nvPicPr>
          <p:blipFill>
            <a:blip r:embed="rId10"/>
            <a:stretch>
              <a:fillRect/>
            </a:stretch>
          </p:blipFill>
          <p:spPr>
            <a:xfrm>
              <a:off x="9496730" y="6328617"/>
              <a:ext cx="1353241" cy="1353241"/>
            </a:xfrm>
            <a:prstGeom prst="rect">
              <a:avLst/>
            </a:prstGeom>
          </p:spPr>
        </p:pic>
        <p:pic>
          <p:nvPicPr>
            <p:cNvPr id="18" name="Picture 17"/>
            <p:cNvPicPr>
              <a:picLocks noChangeAspect="1"/>
            </p:cNvPicPr>
            <p:nvPr/>
          </p:nvPicPr>
          <p:blipFill>
            <a:blip r:embed="rId11"/>
            <a:stretch>
              <a:fillRect/>
            </a:stretch>
          </p:blipFill>
          <p:spPr>
            <a:xfrm>
              <a:off x="10785009" y="5002857"/>
              <a:ext cx="1364921" cy="1364921"/>
            </a:xfrm>
            <a:prstGeom prst="rect">
              <a:avLst/>
            </a:prstGeom>
          </p:spPr>
        </p:pic>
        <p:pic>
          <p:nvPicPr>
            <p:cNvPr id="19" name="Picture 18"/>
            <p:cNvPicPr>
              <a:picLocks noChangeAspect="1"/>
            </p:cNvPicPr>
            <p:nvPr/>
          </p:nvPicPr>
          <p:blipFill>
            <a:blip r:embed="rId12"/>
            <a:stretch>
              <a:fillRect/>
            </a:stretch>
          </p:blipFill>
          <p:spPr>
            <a:xfrm>
              <a:off x="10805518" y="6335735"/>
              <a:ext cx="1353241" cy="1353241"/>
            </a:xfrm>
            <a:prstGeom prst="rect">
              <a:avLst/>
            </a:prstGeom>
          </p:spPr>
        </p:pic>
        <p:pic>
          <p:nvPicPr>
            <p:cNvPr id="20" name="Picture 19"/>
            <p:cNvPicPr>
              <a:picLocks noChangeAspect="1"/>
            </p:cNvPicPr>
            <p:nvPr/>
          </p:nvPicPr>
          <p:blipFill>
            <a:blip r:embed="rId13"/>
            <a:stretch>
              <a:fillRect/>
            </a:stretch>
          </p:blipFill>
          <p:spPr>
            <a:xfrm>
              <a:off x="10778121" y="3633576"/>
              <a:ext cx="1364921" cy="1364921"/>
            </a:xfrm>
            <a:prstGeom prst="rect">
              <a:avLst/>
            </a:prstGeom>
          </p:spPr>
        </p:pic>
        <p:pic>
          <p:nvPicPr>
            <p:cNvPr id="21" name="Picture 20"/>
            <p:cNvPicPr>
              <a:picLocks noChangeAspect="1"/>
            </p:cNvPicPr>
            <p:nvPr/>
          </p:nvPicPr>
          <p:blipFill>
            <a:blip r:embed="rId14"/>
            <a:stretch>
              <a:fillRect/>
            </a:stretch>
          </p:blipFill>
          <p:spPr>
            <a:xfrm>
              <a:off x="12118317" y="5004401"/>
              <a:ext cx="1353241" cy="1353241"/>
            </a:xfrm>
            <a:prstGeom prst="rect">
              <a:avLst/>
            </a:prstGeom>
          </p:spPr>
        </p:pic>
        <p:pic>
          <p:nvPicPr>
            <p:cNvPr id="22" name="Picture 21"/>
            <p:cNvPicPr>
              <a:picLocks noChangeAspect="1"/>
            </p:cNvPicPr>
            <p:nvPr/>
          </p:nvPicPr>
          <p:blipFill>
            <a:blip r:embed="rId15"/>
            <a:stretch>
              <a:fillRect/>
            </a:stretch>
          </p:blipFill>
          <p:spPr>
            <a:xfrm>
              <a:off x="12132152" y="3628991"/>
              <a:ext cx="1353241" cy="1353241"/>
            </a:xfrm>
            <a:prstGeom prst="rect">
              <a:avLst/>
            </a:prstGeom>
          </p:spPr>
        </p:pic>
        <p:pic>
          <p:nvPicPr>
            <p:cNvPr id="23" name="Picture 22"/>
            <p:cNvPicPr>
              <a:picLocks noChangeAspect="1"/>
            </p:cNvPicPr>
            <p:nvPr/>
          </p:nvPicPr>
          <p:blipFill>
            <a:blip r:embed="rId16"/>
            <a:stretch>
              <a:fillRect/>
            </a:stretch>
          </p:blipFill>
          <p:spPr>
            <a:xfrm>
              <a:off x="12144500" y="2276529"/>
              <a:ext cx="1353241" cy="1353241"/>
            </a:xfrm>
            <a:prstGeom prst="rect">
              <a:avLst/>
            </a:prstGeom>
          </p:spPr>
        </p:pic>
        <p:pic>
          <p:nvPicPr>
            <p:cNvPr id="24" name="Picture 23"/>
            <p:cNvPicPr>
              <a:picLocks noChangeAspect="1"/>
            </p:cNvPicPr>
            <p:nvPr/>
          </p:nvPicPr>
          <p:blipFill>
            <a:blip r:embed="rId17"/>
            <a:stretch>
              <a:fillRect/>
            </a:stretch>
          </p:blipFill>
          <p:spPr>
            <a:xfrm>
              <a:off x="11347" y="922256"/>
              <a:ext cx="1353241" cy="1353241"/>
            </a:xfrm>
            <a:prstGeom prst="rect">
              <a:avLst/>
            </a:prstGeom>
          </p:spPr>
        </p:pic>
        <p:pic>
          <p:nvPicPr>
            <p:cNvPr id="25" name="Picture 24"/>
            <p:cNvPicPr>
              <a:picLocks noChangeAspect="1"/>
            </p:cNvPicPr>
            <p:nvPr/>
          </p:nvPicPr>
          <p:blipFill>
            <a:blip r:embed="rId18"/>
            <a:stretch>
              <a:fillRect/>
            </a:stretch>
          </p:blipFill>
          <p:spPr>
            <a:xfrm>
              <a:off x="6756644" y="3614875"/>
              <a:ext cx="1353241" cy="1353241"/>
            </a:xfrm>
            <a:prstGeom prst="rect">
              <a:avLst/>
            </a:prstGeom>
          </p:spPr>
        </p:pic>
        <p:pic>
          <p:nvPicPr>
            <p:cNvPr id="26" name="Picture 25"/>
            <p:cNvPicPr>
              <a:picLocks noChangeAspect="1"/>
            </p:cNvPicPr>
            <p:nvPr/>
          </p:nvPicPr>
          <p:blipFill>
            <a:blip r:embed="rId19"/>
            <a:stretch>
              <a:fillRect/>
            </a:stretch>
          </p:blipFill>
          <p:spPr>
            <a:xfrm>
              <a:off x="5418606" y="3616928"/>
              <a:ext cx="1353241" cy="1353241"/>
            </a:xfrm>
            <a:prstGeom prst="rect">
              <a:avLst/>
            </a:prstGeom>
          </p:spPr>
        </p:pic>
        <p:pic>
          <p:nvPicPr>
            <p:cNvPr id="27" name="Picture 26"/>
            <p:cNvPicPr>
              <a:picLocks noChangeAspect="1"/>
            </p:cNvPicPr>
            <p:nvPr/>
          </p:nvPicPr>
          <p:blipFill>
            <a:blip r:embed="rId20"/>
            <a:stretch>
              <a:fillRect/>
            </a:stretch>
          </p:blipFill>
          <p:spPr>
            <a:xfrm>
              <a:off x="4079246" y="3626253"/>
              <a:ext cx="1353241" cy="1353241"/>
            </a:xfrm>
            <a:prstGeom prst="rect">
              <a:avLst/>
            </a:prstGeom>
          </p:spPr>
        </p:pic>
        <p:pic>
          <p:nvPicPr>
            <p:cNvPr id="28" name="Picture 27"/>
            <p:cNvPicPr>
              <a:picLocks noChangeAspect="1"/>
            </p:cNvPicPr>
            <p:nvPr/>
          </p:nvPicPr>
          <p:blipFill>
            <a:blip r:embed="rId21"/>
            <a:stretch>
              <a:fillRect/>
            </a:stretch>
          </p:blipFill>
          <p:spPr>
            <a:xfrm>
              <a:off x="10783744" y="2272920"/>
              <a:ext cx="1364921" cy="1364921"/>
            </a:xfrm>
            <a:prstGeom prst="rect">
              <a:avLst/>
            </a:prstGeom>
          </p:spPr>
        </p:pic>
        <p:pic>
          <p:nvPicPr>
            <p:cNvPr id="29" name="Picture 28"/>
            <p:cNvPicPr>
              <a:picLocks noChangeAspect="1"/>
            </p:cNvPicPr>
            <p:nvPr/>
          </p:nvPicPr>
          <p:blipFill>
            <a:blip r:embed="rId22"/>
            <a:stretch>
              <a:fillRect/>
            </a:stretch>
          </p:blipFill>
          <p:spPr>
            <a:xfrm>
              <a:off x="10802112" y="926266"/>
              <a:ext cx="1364921" cy="1364921"/>
            </a:xfrm>
            <a:prstGeom prst="rect">
              <a:avLst/>
            </a:prstGeom>
          </p:spPr>
        </p:pic>
        <p:pic>
          <p:nvPicPr>
            <p:cNvPr id="30" name="Picture 29"/>
            <p:cNvPicPr>
              <a:picLocks noChangeAspect="1"/>
            </p:cNvPicPr>
            <p:nvPr/>
          </p:nvPicPr>
          <p:blipFill>
            <a:blip r:embed="rId23"/>
            <a:stretch>
              <a:fillRect/>
            </a:stretch>
          </p:blipFill>
          <p:spPr>
            <a:xfrm>
              <a:off x="9450003" y="4981343"/>
              <a:ext cx="1364921" cy="1364921"/>
            </a:xfrm>
            <a:prstGeom prst="rect">
              <a:avLst/>
            </a:prstGeom>
          </p:spPr>
        </p:pic>
        <p:pic>
          <p:nvPicPr>
            <p:cNvPr id="31" name="Picture 30"/>
            <p:cNvPicPr>
              <a:picLocks noChangeAspect="1"/>
            </p:cNvPicPr>
            <p:nvPr/>
          </p:nvPicPr>
          <p:blipFill>
            <a:blip r:embed="rId24"/>
            <a:stretch>
              <a:fillRect/>
            </a:stretch>
          </p:blipFill>
          <p:spPr>
            <a:xfrm>
              <a:off x="2727548" y="3621353"/>
              <a:ext cx="1353241" cy="1353241"/>
            </a:xfrm>
            <a:prstGeom prst="rect">
              <a:avLst/>
            </a:prstGeom>
          </p:spPr>
        </p:pic>
        <p:pic>
          <p:nvPicPr>
            <p:cNvPr id="32" name="Picture 31"/>
            <p:cNvPicPr>
              <a:picLocks noChangeAspect="1"/>
            </p:cNvPicPr>
            <p:nvPr/>
          </p:nvPicPr>
          <p:blipFill>
            <a:blip r:embed="rId25"/>
            <a:stretch>
              <a:fillRect/>
            </a:stretch>
          </p:blipFill>
          <p:spPr>
            <a:xfrm>
              <a:off x="8132158" y="4980090"/>
              <a:ext cx="1364921" cy="1364921"/>
            </a:xfrm>
            <a:prstGeom prst="rect">
              <a:avLst/>
            </a:prstGeom>
          </p:spPr>
        </p:pic>
        <p:pic>
          <p:nvPicPr>
            <p:cNvPr id="33" name="Picture 32"/>
            <p:cNvPicPr>
              <a:picLocks noChangeAspect="1"/>
            </p:cNvPicPr>
            <p:nvPr/>
          </p:nvPicPr>
          <p:blipFill>
            <a:blip r:embed="rId26"/>
            <a:stretch>
              <a:fillRect/>
            </a:stretch>
          </p:blipFill>
          <p:spPr>
            <a:xfrm>
              <a:off x="1375100" y="3616928"/>
              <a:ext cx="1353241" cy="1353241"/>
            </a:xfrm>
            <a:prstGeom prst="rect">
              <a:avLst/>
            </a:prstGeom>
          </p:spPr>
        </p:pic>
        <p:pic>
          <p:nvPicPr>
            <p:cNvPr id="34" name="Picture 33"/>
            <p:cNvPicPr>
              <a:picLocks noChangeAspect="1"/>
            </p:cNvPicPr>
            <p:nvPr/>
          </p:nvPicPr>
          <p:blipFill>
            <a:blip r:embed="rId27"/>
            <a:stretch>
              <a:fillRect/>
            </a:stretch>
          </p:blipFill>
          <p:spPr>
            <a:xfrm>
              <a:off x="8122346" y="3608201"/>
              <a:ext cx="1371293" cy="1371293"/>
            </a:xfrm>
            <a:prstGeom prst="rect">
              <a:avLst/>
            </a:prstGeom>
          </p:spPr>
        </p:pic>
        <p:pic>
          <p:nvPicPr>
            <p:cNvPr id="35" name="Picture 34"/>
            <p:cNvPicPr>
              <a:picLocks noChangeAspect="1"/>
            </p:cNvPicPr>
            <p:nvPr/>
          </p:nvPicPr>
          <p:blipFill>
            <a:blip r:embed="rId28"/>
            <a:stretch>
              <a:fillRect/>
            </a:stretch>
          </p:blipFill>
          <p:spPr>
            <a:xfrm>
              <a:off x="29135" y="3616928"/>
              <a:ext cx="1353241" cy="1353241"/>
            </a:xfrm>
            <a:prstGeom prst="rect">
              <a:avLst/>
            </a:prstGeom>
          </p:spPr>
        </p:pic>
        <p:pic>
          <p:nvPicPr>
            <p:cNvPr id="36" name="Picture 35"/>
            <p:cNvPicPr>
              <a:picLocks noChangeAspect="1"/>
            </p:cNvPicPr>
            <p:nvPr/>
          </p:nvPicPr>
          <p:blipFill>
            <a:blip r:embed="rId29"/>
            <a:stretch>
              <a:fillRect/>
            </a:stretch>
          </p:blipFill>
          <p:spPr>
            <a:xfrm>
              <a:off x="9458329" y="2249170"/>
              <a:ext cx="1353241" cy="1353241"/>
            </a:xfrm>
            <a:prstGeom prst="rect">
              <a:avLst/>
            </a:prstGeom>
          </p:spPr>
        </p:pic>
        <p:pic>
          <p:nvPicPr>
            <p:cNvPr id="37" name="Picture 36"/>
            <p:cNvPicPr>
              <a:picLocks noChangeAspect="1"/>
            </p:cNvPicPr>
            <p:nvPr/>
          </p:nvPicPr>
          <p:blipFill>
            <a:blip r:embed="rId30"/>
            <a:stretch>
              <a:fillRect/>
            </a:stretch>
          </p:blipFill>
          <p:spPr>
            <a:xfrm>
              <a:off x="6767236" y="4973133"/>
              <a:ext cx="1364922" cy="1360372"/>
            </a:xfrm>
            <a:prstGeom prst="rect">
              <a:avLst/>
            </a:prstGeom>
          </p:spPr>
        </p:pic>
        <p:pic>
          <p:nvPicPr>
            <p:cNvPr id="38" name="Picture 37"/>
            <p:cNvPicPr>
              <a:picLocks noChangeAspect="1"/>
            </p:cNvPicPr>
            <p:nvPr/>
          </p:nvPicPr>
          <p:blipFill>
            <a:blip r:embed="rId31"/>
            <a:stretch>
              <a:fillRect/>
            </a:stretch>
          </p:blipFill>
          <p:spPr>
            <a:xfrm>
              <a:off x="5402470" y="4974359"/>
              <a:ext cx="1364921" cy="1364921"/>
            </a:xfrm>
            <a:prstGeom prst="rect">
              <a:avLst/>
            </a:prstGeom>
          </p:spPr>
        </p:pic>
        <p:pic>
          <p:nvPicPr>
            <p:cNvPr id="39" name="Picture 38"/>
            <p:cNvPicPr>
              <a:picLocks noChangeAspect="1"/>
            </p:cNvPicPr>
            <p:nvPr/>
          </p:nvPicPr>
          <p:blipFill>
            <a:blip r:embed="rId32"/>
            <a:stretch>
              <a:fillRect/>
            </a:stretch>
          </p:blipFill>
          <p:spPr>
            <a:xfrm>
              <a:off x="8115759" y="2254364"/>
              <a:ext cx="1353241" cy="1353241"/>
            </a:xfrm>
            <a:prstGeom prst="rect">
              <a:avLst/>
            </a:prstGeom>
          </p:spPr>
        </p:pic>
        <p:pic>
          <p:nvPicPr>
            <p:cNvPr id="40" name="Picture 39"/>
            <p:cNvPicPr>
              <a:picLocks noChangeAspect="1"/>
            </p:cNvPicPr>
            <p:nvPr/>
          </p:nvPicPr>
          <p:blipFill>
            <a:blip r:embed="rId33"/>
            <a:stretch>
              <a:fillRect/>
            </a:stretch>
          </p:blipFill>
          <p:spPr>
            <a:xfrm>
              <a:off x="4071247" y="4976239"/>
              <a:ext cx="1364921" cy="1364921"/>
            </a:xfrm>
            <a:prstGeom prst="rect">
              <a:avLst/>
            </a:prstGeom>
          </p:spPr>
        </p:pic>
        <p:pic>
          <p:nvPicPr>
            <p:cNvPr id="41" name="Picture 40"/>
            <p:cNvPicPr>
              <a:picLocks noChangeAspect="1"/>
            </p:cNvPicPr>
            <p:nvPr/>
          </p:nvPicPr>
          <p:blipFill>
            <a:blip r:embed="rId34"/>
            <a:stretch>
              <a:fillRect/>
            </a:stretch>
          </p:blipFill>
          <p:spPr>
            <a:xfrm>
              <a:off x="6773078" y="2252779"/>
              <a:ext cx="1353241" cy="1353241"/>
            </a:xfrm>
            <a:prstGeom prst="rect">
              <a:avLst/>
            </a:prstGeom>
          </p:spPr>
        </p:pic>
        <p:pic>
          <p:nvPicPr>
            <p:cNvPr id="42" name="Picture 41"/>
            <p:cNvPicPr>
              <a:picLocks noChangeAspect="1"/>
            </p:cNvPicPr>
            <p:nvPr/>
          </p:nvPicPr>
          <p:blipFill>
            <a:blip r:embed="rId35"/>
            <a:stretch>
              <a:fillRect/>
            </a:stretch>
          </p:blipFill>
          <p:spPr>
            <a:xfrm>
              <a:off x="5419948" y="2266238"/>
              <a:ext cx="1353241" cy="1353241"/>
            </a:xfrm>
            <a:prstGeom prst="rect">
              <a:avLst/>
            </a:prstGeom>
          </p:spPr>
        </p:pic>
        <p:pic>
          <p:nvPicPr>
            <p:cNvPr id="43" name="Picture 42"/>
            <p:cNvPicPr>
              <a:picLocks noChangeAspect="1"/>
            </p:cNvPicPr>
            <p:nvPr/>
          </p:nvPicPr>
          <p:blipFill>
            <a:blip r:embed="rId36"/>
            <a:stretch>
              <a:fillRect/>
            </a:stretch>
          </p:blipFill>
          <p:spPr>
            <a:xfrm>
              <a:off x="4068654" y="2274597"/>
              <a:ext cx="1353241" cy="1353241"/>
            </a:xfrm>
            <a:prstGeom prst="rect">
              <a:avLst/>
            </a:prstGeom>
          </p:spPr>
        </p:pic>
        <p:pic>
          <p:nvPicPr>
            <p:cNvPr id="44" name="Picture 43"/>
            <p:cNvPicPr>
              <a:picLocks noChangeAspect="1"/>
            </p:cNvPicPr>
            <p:nvPr/>
          </p:nvPicPr>
          <p:blipFill>
            <a:blip r:embed="rId37"/>
            <a:stretch>
              <a:fillRect/>
            </a:stretch>
          </p:blipFill>
          <p:spPr>
            <a:xfrm>
              <a:off x="2726006" y="2263687"/>
              <a:ext cx="1353241" cy="1353241"/>
            </a:xfrm>
            <a:prstGeom prst="rect">
              <a:avLst/>
            </a:prstGeom>
          </p:spPr>
        </p:pic>
        <p:pic>
          <p:nvPicPr>
            <p:cNvPr id="45" name="Picture 44"/>
            <p:cNvPicPr>
              <a:picLocks noChangeAspect="1"/>
            </p:cNvPicPr>
            <p:nvPr/>
          </p:nvPicPr>
          <p:blipFill>
            <a:blip r:embed="rId38"/>
            <a:stretch>
              <a:fillRect/>
            </a:stretch>
          </p:blipFill>
          <p:spPr>
            <a:xfrm>
              <a:off x="2741975" y="4974450"/>
              <a:ext cx="1364921" cy="1364921"/>
            </a:xfrm>
            <a:prstGeom prst="rect">
              <a:avLst/>
            </a:prstGeom>
          </p:spPr>
        </p:pic>
        <p:pic>
          <p:nvPicPr>
            <p:cNvPr id="46" name="Picture 45"/>
            <p:cNvPicPr>
              <a:picLocks noChangeAspect="1"/>
            </p:cNvPicPr>
            <p:nvPr/>
          </p:nvPicPr>
          <p:blipFill>
            <a:blip r:embed="rId39"/>
            <a:stretch>
              <a:fillRect/>
            </a:stretch>
          </p:blipFill>
          <p:spPr>
            <a:xfrm>
              <a:off x="1381144" y="2266128"/>
              <a:ext cx="1353241" cy="1353241"/>
            </a:xfrm>
            <a:prstGeom prst="rect">
              <a:avLst/>
            </a:prstGeom>
          </p:spPr>
        </p:pic>
        <p:pic>
          <p:nvPicPr>
            <p:cNvPr id="47" name="Picture 46"/>
            <p:cNvPicPr>
              <a:picLocks noChangeAspect="1"/>
            </p:cNvPicPr>
            <p:nvPr/>
          </p:nvPicPr>
          <p:blipFill>
            <a:blip r:embed="rId40"/>
            <a:stretch>
              <a:fillRect/>
            </a:stretch>
          </p:blipFill>
          <p:spPr>
            <a:xfrm>
              <a:off x="10439" y="2266128"/>
              <a:ext cx="1353241" cy="1353241"/>
            </a:xfrm>
            <a:prstGeom prst="rect">
              <a:avLst/>
            </a:prstGeom>
          </p:spPr>
        </p:pic>
        <p:pic>
          <p:nvPicPr>
            <p:cNvPr id="48" name="Picture 47"/>
            <p:cNvPicPr>
              <a:picLocks noChangeAspect="1"/>
            </p:cNvPicPr>
            <p:nvPr/>
          </p:nvPicPr>
          <p:blipFill>
            <a:blip r:embed="rId41"/>
            <a:stretch>
              <a:fillRect/>
            </a:stretch>
          </p:blipFill>
          <p:spPr>
            <a:xfrm>
              <a:off x="1371321" y="4976917"/>
              <a:ext cx="1364921" cy="1364921"/>
            </a:xfrm>
            <a:prstGeom prst="rect">
              <a:avLst/>
            </a:prstGeom>
          </p:spPr>
        </p:pic>
        <p:pic>
          <p:nvPicPr>
            <p:cNvPr id="49" name="Picture 48"/>
            <p:cNvPicPr>
              <a:picLocks noChangeAspect="1"/>
            </p:cNvPicPr>
            <p:nvPr/>
          </p:nvPicPr>
          <p:blipFill>
            <a:blip r:embed="rId42"/>
            <a:stretch>
              <a:fillRect/>
            </a:stretch>
          </p:blipFill>
          <p:spPr>
            <a:xfrm>
              <a:off x="9458815" y="922256"/>
              <a:ext cx="1353241" cy="1353241"/>
            </a:xfrm>
            <a:prstGeom prst="rect">
              <a:avLst/>
            </a:prstGeom>
          </p:spPr>
        </p:pic>
        <p:pic>
          <p:nvPicPr>
            <p:cNvPr id="50" name="Picture 49"/>
            <p:cNvPicPr>
              <a:picLocks noChangeAspect="1"/>
            </p:cNvPicPr>
            <p:nvPr/>
          </p:nvPicPr>
          <p:blipFill>
            <a:blip r:embed="rId43"/>
            <a:stretch>
              <a:fillRect/>
            </a:stretch>
          </p:blipFill>
          <p:spPr>
            <a:xfrm>
              <a:off x="11347" y="4968585"/>
              <a:ext cx="1364921" cy="1364921"/>
            </a:xfrm>
            <a:prstGeom prst="rect">
              <a:avLst/>
            </a:prstGeom>
          </p:spPr>
        </p:pic>
        <p:pic>
          <p:nvPicPr>
            <p:cNvPr id="51" name="Picture 50"/>
            <p:cNvPicPr>
              <a:picLocks noChangeAspect="1"/>
            </p:cNvPicPr>
            <p:nvPr/>
          </p:nvPicPr>
          <p:blipFill>
            <a:blip r:embed="rId44"/>
            <a:stretch>
              <a:fillRect/>
            </a:stretch>
          </p:blipFill>
          <p:spPr>
            <a:xfrm>
              <a:off x="8115760" y="927073"/>
              <a:ext cx="1353241" cy="1353241"/>
            </a:xfrm>
            <a:prstGeom prst="rect">
              <a:avLst/>
            </a:prstGeom>
          </p:spPr>
        </p:pic>
        <p:pic>
          <p:nvPicPr>
            <p:cNvPr id="52" name="Picture 51"/>
            <p:cNvPicPr>
              <a:picLocks noChangeAspect="1"/>
            </p:cNvPicPr>
            <p:nvPr/>
          </p:nvPicPr>
          <p:blipFill>
            <a:blip r:embed="rId45"/>
            <a:stretch>
              <a:fillRect/>
            </a:stretch>
          </p:blipFill>
          <p:spPr>
            <a:xfrm>
              <a:off x="6759972" y="922256"/>
              <a:ext cx="1353241" cy="1353241"/>
            </a:xfrm>
            <a:prstGeom prst="rect">
              <a:avLst/>
            </a:prstGeom>
          </p:spPr>
        </p:pic>
        <p:pic>
          <p:nvPicPr>
            <p:cNvPr id="53" name="Picture 52"/>
            <p:cNvPicPr>
              <a:picLocks noChangeAspect="1"/>
            </p:cNvPicPr>
            <p:nvPr/>
          </p:nvPicPr>
          <p:blipFill>
            <a:blip r:embed="rId46"/>
            <a:stretch>
              <a:fillRect/>
            </a:stretch>
          </p:blipFill>
          <p:spPr>
            <a:xfrm>
              <a:off x="5414150" y="922472"/>
              <a:ext cx="1353241" cy="1353241"/>
            </a:xfrm>
            <a:prstGeom prst="rect">
              <a:avLst/>
            </a:prstGeom>
          </p:spPr>
        </p:pic>
        <p:pic>
          <p:nvPicPr>
            <p:cNvPr id="54" name="Picture 53"/>
            <p:cNvPicPr>
              <a:picLocks noChangeAspect="1"/>
            </p:cNvPicPr>
            <p:nvPr/>
          </p:nvPicPr>
          <p:blipFill>
            <a:blip r:embed="rId47"/>
            <a:stretch>
              <a:fillRect/>
            </a:stretch>
          </p:blipFill>
          <p:spPr>
            <a:xfrm>
              <a:off x="9427517" y="3600547"/>
              <a:ext cx="1381899" cy="1381899"/>
            </a:xfrm>
            <a:prstGeom prst="rect">
              <a:avLst/>
            </a:prstGeom>
          </p:spPr>
        </p:pic>
        <p:pic>
          <p:nvPicPr>
            <p:cNvPr id="55" name="Picture 54"/>
            <p:cNvPicPr>
              <a:picLocks noChangeAspect="1"/>
            </p:cNvPicPr>
            <p:nvPr/>
          </p:nvPicPr>
          <p:blipFill>
            <a:blip r:embed="rId48"/>
            <a:stretch>
              <a:fillRect/>
            </a:stretch>
          </p:blipFill>
          <p:spPr>
            <a:xfrm>
              <a:off x="4057420" y="922256"/>
              <a:ext cx="1353241" cy="1353241"/>
            </a:xfrm>
            <a:prstGeom prst="rect">
              <a:avLst/>
            </a:prstGeom>
          </p:spPr>
        </p:pic>
        <p:pic>
          <p:nvPicPr>
            <p:cNvPr id="56" name="Picture 55"/>
            <p:cNvPicPr>
              <a:picLocks noChangeAspect="1"/>
            </p:cNvPicPr>
            <p:nvPr/>
          </p:nvPicPr>
          <p:blipFill>
            <a:blip r:embed="rId49"/>
            <a:stretch>
              <a:fillRect/>
            </a:stretch>
          </p:blipFill>
          <p:spPr>
            <a:xfrm>
              <a:off x="1364588" y="922255"/>
              <a:ext cx="1353241" cy="1353241"/>
            </a:xfrm>
            <a:prstGeom prst="rect">
              <a:avLst/>
            </a:prstGeom>
          </p:spPr>
        </p:pic>
        <p:pic>
          <p:nvPicPr>
            <p:cNvPr id="57" name="Picture 56"/>
            <p:cNvPicPr>
              <a:picLocks noChangeAspect="1"/>
            </p:cNvPicPr>
            <p:nvPr/>
          </p:nvPicPr>
          <p:blipFill>
            <a:blip r:embed="rId50"/>
            <a:stretch>
              <a:fillRect/>
            </a:stretch>
          </p:blipFill>
          <p:spPr>
            <a:xfrm>
              <a:off x="2715088" y="911348"/>
              <a:ext cx="1345073" cy="1363250"/>
            </a:xfrm>
            <a:prstGeom prst="rect">
              <a:avLst/>
            </a:prstGeom>
          </p:spPr>
        </p:pic>
      </p:grpSp>
      <p:pic>
        <p:nvPicPr>
          <p:cNvPr id="1026" name="Picture 2" descr="http://www.pulseorlandoclub.com/wp-content/uploads/2013/04/Pulse-Logo.png"/>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5223814" y="-39216"/>
            <a:ext cx="2134300" cy="71143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10971007" y="5627724"/>
            <a:ext cx="3238085" cy="1232261"/>
          </a:xfrm>
          <a:prstGeom prst="rect">
            <a:avLst/>
          </a:prstGeom>
        </p:spPr>
      </p:pic>
    </p:spTree>
    <p:extLst>
      <p:ext uri="{BB962C8B-B14F-4D97-AF65-F5344CB8AC3E}">
        <p14:creationId xmlns:p14="http://schemas.microsoft.com/office/powerpoint/2010/main" val="118336771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6-Quark, Hidden Color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845734"/>
                <a:ext cx="3487972" cy="4023360"/>
              </a:xfrm>
            </p:spPr>
            <p:txBody>
              <a:bodyPr>
                <a:normAutofit/>
              </a:bodyPr>
              <a:lstStyle/>
              <a:p>
                <a:pPr lvl="1"/>
                <a:r>
                  <a:rPr lang="en-US" sz="2800" dirty="0"/>
                  <a:t>First theory to reproduce anomalous HERMES result</a:t>
                </a:r>
              </a:p>
              <a:p>
                <a:pPr lvl="1"/>
                <a14:m>
                  <m:oMath xmlns:m="http://schemas.openxmlformats.org/officeDocument/2006/math">
                    <m:sSubSup>
                      <m:sSubSupPr>
                        <m:ctrlPr>
                          <a:rPr lang="en-US" sz="2800" i="1" smtClean="0">
                            <a:latin typeface="Cambria Math" panose="02040503050406030204" pitchFamily="18" charset="0"/>
                          </a:rPr>
                        </m:ctrlPr>
                      </m:sSubSupPr>
                      <m:e>
                        <m:r>
                          <a:rPr lang="en-US" sz="2800" b="0" i="1" smtClean="0">
                            <a:latin typeface="Cambria Math" panose="02040503050406030204" pitchFamily="18" charset="0"/>
                          </a:rPr>
                          <m:t>𝑏</m:t>
                        </m:r>
                      </m:e>
                      <m:sub>
                        <m:r>
                          <a:rPr lang="en-US" sz="2800" b="0" i="1" smtClean="0">
                            <a:latin typeface="Cambria Math" panose="02040503050406030204" pitchFamily="18" charset="0"/>
                          </a:rPr>
                          <m:t>1</m:t>
                        </m:r>
                      </m:sub>
                      <m:sup>
                        <m:r>
                          <a:rPr lang="en-US" sz="2800" i="1" smtClean="0">
                            <a:latin typeface="Cambria Math" panose="02040503050406030204" pitchFamily="18" charset="0"/>
                            <a:ea typeface="Cambria Math" panose="02040503050406030204" pitchFamily="18" charset="0"/>
                          </a:rPr>
                          <m:t>𝜋</m:t>
                        </m:r>
                      </m:sup>
                    </m:sSubSup>
                    <m:r>
                      <a:rPr lang="en-US" sz="2800" b="0" i="1" smtClean="0">
                        <a:latin typeface="Cambria Math" panose="02040503050406030204" pitchFamily="18" charset="0"/>
                      </a:rPr>
                      <m:t>+</m:t>
                    </m:r>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𝑏</m:t>
                        </m:r>
                      </m:e>
                      <m:sub>
                        <m:r>
                          <a:rPr lang="en-US" sz="2800" b="0" i="1" smtClean="0">
                            <a:latin typeface="Cambria Math" panose="02040503050406030204" pitchFamily="18" charset="0"/>
                          </a:rPr>
                          <m:t>1</m:t>
                        </m:r>
                      </m:sub>
                      <m:sup>
                        <m:r>
                          <a:rPr lang="en-US" sz="2800" b="0" i="1" smtClean="0">
                            <a:latin typeface="Cambria Math" panose="02040503050406030204" pitchFamily="18" charset="0"/>
                          </a:rPr>
                          <m:t>6</m:t>
                        </m:r>
                        <m:r>
                          <a:rPr lang="en-US" sz="2800" b="0" i="1" smtClean="0">
                            <a:latin typeface="Cambria Math" panose="02040503050406030204" pitchFamily="18" charset="0"/>
                          </a:rPr>
                          <m:t>𝑞</m:t>
                        </m:r>
                      </m:sup>
                    </m:sSubSup>
                    <m:r>
                      <a:rPr lang="en-US" sz="2800" b="0" i="1" smtClean="0">
                        <a:latin typeface="Cambria Math" panose="02040503050406030204" pitchFamily="18" charset="0"/>
                      </a:rPr>
                      <m:t> </m:t>
                    </m:r>
                  </m:oMath>
                </a14:m>
                <a:r>
                  <a:rPr lang="en-US" sz="2800" dirty="0"/>
                  <a:t>predictions made for upcoming JLab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1</m:t>
                        </m:r>
                      </m:sub>
                    </m:sSub>
                  </m:oMath>
                </a14:m>
                <a:r>
                  <a:rPr lang="en-US" sz="2800" dirty="0"/>
                  <a:t> measurement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845734"/>
                <a:ext cx="3487972" cy="4023360"/>
              </a:xfrm>
              <a:blipFill rotWithShape="0">
                <a:blip r:embed="rId2"/>
                <a:stretch>
                  <a:fillRect l="-524" t="-2727" r="-664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20</a:t>
            </a:fld>
            <a:endParaRPr lang="en-US" dirty="0"/>
          </a:p>
        </p:txBody>
      </p:sp>
      <p:sp>
        <p:nvSpPr>
          <p:cNvPr id="8" name="Rectangle 7"/>
          <p:cNvSpPr/>
          <p:nvPr/>
        </p:nvSpPr>
        <p:spPr>
          <a:xfrm>
            <a:off x="0" y="6023187"/>
            <a:ext cx="2496774" cy="307777"/>
          </a:xfrm>
          <a:prstGeom prst="rect">
            <a:avLst/>
          </a:prstGeom>
        </p:spPr>
        <p:txBody>
          <a:bodyPr wrap="none">
            <a:spAutoFit/>
          </a:bodyPr>
          <a:lstStyle/>
          <a:p>
            <a:r>
              <a:rPr lang="en-US" sz="1400" dirty="0"/>
              <a:t>G Miller, PRC </a:t>
            </a:r>
            <a:r>
              <a:rPr lang="en-US" sz="1400" b="1" dirty="0"/>
              <a:t>89</a:t>
            </a:r>
            <a:r>
              <a:rPr lang="en-US" sz="1400" dirty="0"/>
              <a:t> 045203 (2014)</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5494" y="1779474"/>
            <a:ext cx="7331520" cy="455149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494" y="1766464"/>
            <a:ext cx="7331520" cy="4543748"/>
          </a:xfrm>
          <a:prstGeom prst="rect">
            <a:avLst/>
          </a:prstGeom>
        </p:spPr>
      </p:pic>
      <p:sp>
        <p:nvSpPr>
          <p:cNvPr id="10"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11"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30050966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sub>
                    </m:sSub>
                  </m:oMath>
                </a14:m>
                <a:r>
                  <a:rPr lang="en-US" dirty="0"/>
                  <a:t> Kinematics</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2"/>
                <a:stretch>
                  <a:fillRect b="-2310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21</a:t>
            </a:fld>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7473" t="1569" b="63333"/>
          <a:stretch/>
        </p:blipFill>
        <p:spPr>
          <a:xfrm>
            <a:off x="0" y="1952680"/>
            <a:ext cx="5550014" cy="3992443"/>
          </a:xfrm>
          <a:prstGeom prst="rect">
            <a:avLst/>
          </a:prstGeom>
        </p:spPr>
      </p:pic>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1767824199"/>
                  </p:ext>
                </p:extLst>
              </p:nvPr>
            </p:nvGraphicFramePr>
            <p:xfrm>
              <a:off x="5550014" y="4107709"/>
              <a:ext cx="6641986" cy="2129600"/>
            </p:xfrm>
            <a:graphic>
              <a:graphicData uri="http://schemas.openxmlformats.org/drawingml/2006/table">
                <a:tbl>
                  <a:tblPr firstRow="1" bandRow="1">
                    <a:tableStyleId>{5C22544A-7EE6-4342-B048-85BDC9FD1C3A}</a:tableStyleId>
                  </a:tblPr>
                  <a:tblGrid>
                    <a:gridCol w="755484">
                      <a:extLst>
                        <a:ext uri="{9D8B030D-6E8A-4147-A177-3AD203B41FA5}">
                          <a16:colId xmlns:a16="http://schemas.microsoft.com/office/drawing/2014/main" val="3554205488"/>
                        </a:ext>
                      </a:extLst>
                    </a:gridCol>
                    <a:gridCol w="660078">
                      <a:extLst>
                        <a:ext uri="{9D8B030D-6E8A-4147-A177-3AD203B41FA5}">
                          <a16:colId xmlns:a16="http://schemas.microsoft.com/office/drawing/2014/main" val="3838328647"/>
                        </a:ext>
                      </a:extLst>
                    </a:gridCol>
                    <a:gridCol w="913853">
                      <a:extLst>
                        <a:ext uri="{9D8B030D-6E8A-4147-A177-3AD203B41FA5}">
                          <a16:colId xmlns:a16="http://schemas.microsoft.com/office/drawing/2014/main" val="2354390172"/>
                        </a:ext>
                      </a:extLst>
                    </a:gridCol>
                    <a:gridCol w="849923">
                      <a:extLst>
                        <a:ext uri="{9D8B030D-6E8A-4147-A177-3AD203B41FA5}">
                          <a16:colId xmlns:a16="http://schemas.microsoft.com/office/drawing/2014/main" val="3148074862"/>
                        </a:ext>
                      </a:extLst>
                    </a:gridCol>
                    <a:gridCol w="971904">
                      <a:extLst>
                        <a:ext uri="{9D8B030D-6E8A-4147-A177-3AD203B41FA5}">
                          <a16:colId xmlns:a16="http://schemas.microsoft.com/office/drawing/2014/main" val="2354661264"/>
                        </a:ext>
                      </a:extLst>
                    </a:gridCol>
                    <a:gridCol w="830248">
                      <a:extLst>
                        <a:ext uri="{9D8B030D-6E8A-4147-A177-3AD203B41FA5}">
                          <a16:colId xmlns:a16="http://schemas.microsoft.com/office/drawing/2014/main" val="1180576833"/>
                        </a:ext>
                      </a:extLst>
                    </a:gridCol>
                    <a:gridCol w="830248">
                      <a:extLst>
                        <a:ext uri="{9D8B030D-6E8A-4147-A177-3AD203B41FA5}">
                          <a16:colId xmlns:a16="http://schemas.microsoft.com/office/drawing/2014/main" val="3618341196"/>
                        </a:ext>
                      </a:extLst>
                    </a:gridCol>
                    <a:gridCol w="830248">
                      <a:extLst>
                        <a:ext uri="{9D8B030D-6E8A-4147-A177-3AD203B41FA5}">
                          <a16:colId xmlns:a16="http://schemas.microsoft.com/office/drawing/2014/main" val="2890300058"/>
                        </a:ext>
                      </a:extLst>
                    </a:gridCol>
                  </a:tblGrid>
                  <a:tr h="370840">
                    <a:tc>
                      <a:txBody>
                        <a:bodyPr/>
                        <a:lstStyle/>
                        <a:p>
                          <a:r>
                            <a:rPr lang="en-US" dirty="0"/>
                            <a:t>Det.</a:t>
                          </a:r>
                        </a:p>
                      </a:txBody>
                      <a:tcPr/>
                    </a:tc>
                    <a:tc>
                      <a:txBody>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1" i="1" smtClean="0">
                                        <a:latin typeface="Cambria Math" panose="02040503050406030204" pitchFamily="18" charset="0"/>
                                      </a:rPr>
                                      <m:t>𝑸</m:t>
                                    </m:r>
                                  </m:e>
                                  <m:sup>
                                    <m:r>
                                      <a:rPr lang="en-US" b="1" i="1" smtClean="0">
                                        <a:latin typeface="Cambria Math" panose="02040503050406030204" pitchFamily="18" charset="0"/>
                                      </a:rPr>
                                      <m:t>𝟐</m:t>
                                    </m:r>
                                  </m:sup>
                                </m:sSup>
                              </m:oMath>
                            </m:oMathPara>
                          </a14:m>
                          <a:endParaRPr lang="en-US" dirty="0"/>
                        </a:p>
                        <a:p>
                          <a:r>
                            <a:rPr lang="en-US" dirty="0"/>
                            <a:t>(GeV</a:t>
                          </a:r>
                          <a:r>
                            <a:rPr lang="en-US" baseline="30000" dirty="0"/>
                            <a:t>2</a:t>
                          </a:r>
                          <a:r>
                            <a:rPr lang="en-US" dirty="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𝑾</m:t>
                                </m:r>
                              </m:oMath>
                            </m:oMathPara>
                          </a14:m>
                          <a:endParaRPr lang="en-US" dirty="0"/>
                        </a:p>
                        <a:p>
                          <a:r>
                            <a:rPr lang="en-US" dirty="0"/>
                            <a:t>(GeV)</a:t>
                          </a: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𝑬</m:t>
                                    </m:r>
                                  </m:e>
                                  <m:sub>
                                    <m:r>
                                      <a:rPr lang="en-US" b="1" i="1" smtClean="0">
                                        <a:latin typeface="Cambria Math" panose="02040503050406030204" pitchFamily="18" charset="0"/>
                                      </a:rPr>
                                      <m:t>𝒆</m:t>
                                    </m:r>
                                    <m:r>
                                      <a:rPr lang="en-US" b="1" i="1" smtClean="0">
                                        <a:latin typeface="Cambria Math" panose="02040503050406030204" pitchFamily="18" charset="0"/>
                                      </a:rPr>
                                      <m:t>′</m:t>
                                    </m:r>
                                  </m:sub>
                                </m:sSub>
                              </m:oMath>
                            </m:oMathPara>
                          </a14:m>
                          <a:endParaRPr lang="en-US" dirty="0"/>
                        </a:p>
                        <a:p>
                          <a:r>
                            <a:rPr lang="en-US" dirty="0"/>
                            <a:t>(GeV)</a:t>
                          </a: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𝜽</m:t>
                                    </m:r>
                                  </m:e>
                                  <m:sub>
                                    <m:r>
                                      <a:rPr lang="en-US" b="1" i="1" smtClean="0">
                                        <a:latin typeface="Cambria Math" panose="02040503050406030204" pitchFamily="18" charset="0"/>
                                      </a:rPr>
                                      <m:t>𝒆</m:t>
                                    </m:r>
                                    <m:r>
                                      <a:rPr lang="en-US" b="1" i="1" smtClean="0">
                                        <a:latin typeface="Cambria Math" panose="02040503050406030204" pitchFamily="18" charset="0"/>
                                      </a:rPr>
                                      <m:t>′</m:t>
                                    </m:r>
                                  </m:sub>
                                </m:sSub>
                              </m:oMath>
                            </m:oMathPara>
                          </a14:m>
                          <a:endParaRPr lang="en-US" dirty="0"/>
                        </a:p>
                        <a:p>
                          <a:r>
                            <a:rPr lang="en-US" dirty="0"/>
                            <a:t>(</a:t>
                          </a:r>
                          <a:r>
                            <a:rPr lang="en-US" dirty="0" err="1"/>
                            <a:t>deg</a:t>
                          </a:r>
                          <a:r>
                            <a:rPr lang="en-US" dirty="0"/>
                            <a:t>)</a:t>
                          </a:r>
                        </a:p>
                      </a:txBody>
                      <a:tcPr/>
                    </a:tc>
                    <a:tc>
                      <a:txBody>
                        <a:bodyPr/>
                        <a:lstStyle/>
                        <a:p>
                          <a:r>
                            <a:rPr lang="en-US" dirty="0"/>
                            <a:t>Rate</a:t>
                          </a:r>
                        </a:p>
                        <a:p>
                          <a:r>
                            <a:rPr lang="en-US" dirty="0"/>
                            <a:t>(kHz)</a:t>
                          </a:r>
                        </a:p>
                      </a:txBody>
                      <a:tcPr/>
                    </a:tc>
                    <a:tc>
                      <a:txBody>
                        <a:bodyPr/>
                        <a:lstStyle/>
                        <a:p>
                          <a:r>
                            <a:rPr lang="en-US" dirty="0"/>
                            <a:t>Time</a:t>
                          </a:r>
                        </a:p>
                        <a:p>
                          <a:r>
                            <a:rPr lang="en-US" dirty="0"/>
                            <a:t>(Day)</a:t>
                          </a:r>
                        </a:p>
                      </a:txBody>
                      <a:tcPr/>
                    </a:tc>
                    <a:extLst>
                      <a:ext uri="{0D108BD9-81ED-4DB2-BD59-A6C34878D82A}">
                        <a16:rowId xmlns:a16="http://schemas.microsoft.com/office/drawing/2014/main" val="3176125613"/>
                      </a:ext>
                    </a:extLst>
                  </a:tr>
                  <a:tr h="370840">
                    <a:tc>
                      <a:txBody>
                        <a:bodyPr/>
                        <a:lstStyle/>
                        <a:p>
                          <a:pPr algn="ctr"/>
                          <a:r>
                            <a:rPr lang="en-US" dirty="0"/>
                            <a:t>SHMS</a:t>
                          </a:r>
                        </a:p>
                      </a:txBody>
                      <a:tcPr/>
                    </a:tc>
                    <a:tc>
                      <a:txBody>
                        <a:bodyPr/>
                        <a:lstStyle/>
                        <a:p>
                          <a:pPr algn="ctr"/>
                          <a:r>
                            <a:rPr lang="en-US" dirty="0"/>
                            <a:t>0.15</a:t>
                          </a:r>
                        </a:p>
                      </a:txBody>
                      <a:tcPr/>
                    </a:tc>
                    <a:tc>
                      <a:txBody>
                        <a:bodyPr/>
                        <a:lstStyle/>
                        <a:p>
                          <a:pPr algn="ctr"/>
                          <a:r>
                            <a:rPr lang="en-US" dirty="0"/>
                            <a:t>1.21</a:t>
                          </a:r>
                        </a:p>
                      </a:txBody>
                      <a:tcPr/>
                    </a:tc>
                    <a:tc>
                      <a:txBody>
                        <a:bodyPr/>
                        <a:lstStyle/>
                        <a:p>
                          <a:pPr algn="ctr"/>
                          <a:r>
                            <a:rPr lang="en-US" dirty="0"/>
                            <a:t>2.78</a:t>
                          </a:r>
                        </a:p>
                      </a:txBody>
                      <a:tcPr/>
                    </a:tc>
                    <a:tc>
                      <a:txBody>
                        <a:bodyPr/>
                        <a:lstStyle/>
                        <a:p>
                          <a:pPr algn="ctr"/>
                          <a:r>
                            <a:rPr lang="en-US" dirty="0"/>
                            <a:t>6.70</a:t>
                          </a:r>
                        </a:p>
                      </a:txBody>
                      <a:tcPr/>
                    </a:tc>
                    <a:tc>
                      <a:txBody>
                        <a:bodyPr/>
                        <a:lstStyle/>
                        <a:p>
                          <a:pPr algn="ctr"/>
                          <a:r>
                            <a:rPr lang="en-US" dirty="0"/>
                            <a:t>7.4</a:t>
                          </a:r>
                        </a:p>
                      </a:txBody>
                      <a:tcPr/>
                    </a:tc>
                    <a:tc>
                      <a:txBody>
                        <a:bodyPr/>
                        <a:lstStyle/>
                        <a:p>
                          <a:pPr algn="ctr"/>
                          <a:r>
                            <a:rPr lang="en-US" dirty="0"/>
                            <a:t>1.66</a:t>
                          </a:r>
                        </a:p>
                      </a:txBody>
                      <a:tcPr/>
                    </a:tc>
                    <a:tc>
                      <a:txBody>
                        <a:bodyPr/>
                        <a:lstStyle/>
                        <a:p>
                          <a:pPr algn="ctr"/>
                          <a:r>
                            <a:rPr lang="en-US" dirty="0"/>
                            <a:t>6</a:t>
                          </a:r>
                        </a:p>
                      </a:txBody>
                      <a:tcPr/>
                    </a:tc>
                    <a:extLst>
                      <a:ext uri="{0D108BD9-81ED-4DB2-BD59-A6C34878D82A}">
                        <a16:rowId xmlns:a16="http://schemas.microsoft.com/office/drawing/2014/main" val="1602285077"/>
                      </a:ext>
                    </a:extLst>
                  </a:tr>
                  <a:tr h="370840">
                    <a:tc>
                      <a:txBody>
                        <a:bodyPr/>
                        <a:lstStyle/>
                        <a:p>
                          <a:pPr algn="ctr"/>
                          <a:r>
                            <a:rPr lang="en-US" dirty="0"/>
                            <a:t>SHMS</a:t>
                          </a:r>
                        </a:p>
                      </a:txBody>
                      <a:tcPr/>
                    </a:tc>
                    <a:tc>
                      <a:txBody>
                        <a:bodyPr/>
                        <a:lstStyle/>
                        <a:p>
                          <a:pPr algn="ctr"/>
                          <a:r>
                            <a:rPr lang="en-US" dirty="0"/>
                            <a:t>0.30</a:t>
                          </a:r>
                        </a:p>
                      </a:txBody>
                      <a:tcPr/>
                    </a:tc>
                    <a:tc>
                      <a:txBody>
                        <a:bodyPr/>
                        <a:lstStyle/>
                        <a:p>
                          <a:pPr algn="ctr"/>
                          <a:r>
                            <a:rPr lang="en-US" dirty="0"/>
                            <a:t>2.00</a:t>
                          </a:r>
                        </a:p>
                      </a:txBody>
                      <a:tcPr/>
                    </a:tc>
                    <a:tc>
                      <a:txBody>
                        <a:bodyPr/>
                        <a:lstStyle/>
                        <a:p>
                          <a:pPr algn="ctr"/>
                          <a:r>
                            <a:rPr lang="en-US" dirty="0"/>
                            <a:t>2.36</a:t>
                          </a:r>
                        </a:p>
                      </a:txBody>
                      <a:tcPr/>
                    </a:tc>
                    <a:tc>
                      <a:txBody>
                        <a:bodyPr/>
                        <a:lstStyle/>
                        <a:p>
                          <a:pPr algn="ctr"/>
                          <a:r>
                            <a:rPr lang="en-US" dirty="0"/>
                            <a:t>7.45</a:t>
                          </a:r>
                        </a:p>
                      </a:txBody>
                      <a:tcPr/>
                    </a:tc>
                    <a:tc>
                      <a:txBody>
                        <a:bodyPr/>
                        <a:lstStyle/>
                        <a:p>
                          <a:pPr algn="ctr"/>
                          <a:r>
                            <a:rPr lang="en-US" dirty="0"/>
                            <a:t>9.0</a:t>
                          </a:r>
                        </a:p>
                      </a:txBody>
                      <a:tcPr/>
                    </a:tc>
                    <a:tc>
                      <a:txBody>
                        <a:bodyPr/>
                        <a:lstStyle/>
                        <a:p>
                          <a:pPr algn="ctr"/>
                          <a:r>
                            <a:rPr lang="en-US" dirty="0"/>
                            <a:t>0.79</a:t>
                          </a:r>
                        </a:p>
                      </a:txBody>
                      <a:tcPr/>
                    </a:tc>
                    <a:tc>
                      <a:txBody>
                        <a:bodyPr/>
                        <a:lstStyle/>
                        <a:p>
                          <a:pPr algn="ctr"/>
                          <a:r>
                            <a:rPr lang="en-US" dirty="0"/>
                            <a:t>9</a:t>
                          </a:r>
                        </a:p>
                      </a:txBody>
                      <a:tcPr/>
                    </a:tc>
                    <a:extLst>
                      <a:ext uri="{0D108BD9-81ED-4DB2-BD59-A6C34878D82A}">
                        <a16:rowId xmlns:a16="http://schemas.microsoft.com/office/drawing/2014/main" val="1747038127"/>
                      </a:ext>
                    </a:extLst>
                  </a:tr>
                  <a:tr h="370840">
                    <a:tc>
                      <a:txBody>
                        <a:bodyPr/>
                        <a:lstStyle/>
                        <a:p>
                          <a:pPr algn="ctr"/>
                          <a:r>
                            <a:rPr lang="en-US" dirty="0"/>
                            <a:t>SHMS</a:t>
                          </a:r>
                        </a:p>
                      </a:txBody>
                      <a:tcPr/>
                    </a:tc>
                    <a:tc>
                      <a:txBody>
                        <a:bodyPr/>
                        <a:lstStyle/>
                        <a:p>
                          <a:pPr algn="ctr"/>
                          <a:r>
                            <a:rPr lang="en-US" dirty="0"/>
                            <a:t>0.45</a:t>
                          </a:r>
                        </a:p>
                      </a:txBody>
                      <a:tcPr/>
                    </a:tc>
                    <a:tc>
                      <a:txBody>
                        <a:bodyPr/>
                        <a:lstStyle/>
                        <a:p>
                          <a:pPr algn="ctr"/>
                          <a:r>
                            <a:rPr lang="en-US" dirty="0"/>
                            <a:t>2.58</a:t>
                          </a:r>
                        </a:p>
                      </a:txBody>
                      <a:tcPr/>
                    </a:tc>
                    <a:tc>
                      <a:txBody>
                        <a:bodyPr/>
                        <a:lstStyle/>
                        <a:p>
                          <a:pPr algn="ctr"/>
                          <a:r>
                            <a:rPr lang="en-US" dirty="0"/>
                            <a:t>2.0</a:t>
                          </a:r>
                        </a:p>
                      </a:txBody>
                      <a:tcPr/>
                    </a:tc>
                    <a:tc>
                      <a:txBody>
                        <a:bodyPr/>
                        <a:lstStyle/>
                        <a:p>
                          <a:pPr algn="ctr"/>
                          <a:r>
                            <a:rPr lang="en-US" dirty="0"/>
                            <a:t>7.96</a:t>
                          </a:r>
                        </a:p>
                      </a:txBody>
                      <a:tcPr/>
                    </a:tc>
                    <a:tc>
                      <a:txBody>
                        <a:bodyPr/>
                        <a:lstStyle/>
                        <a:p>
                          <a:pPr algn="ctr"/>
                          <a:r>
                            <a:rPr lang="en-US" dirty="0"/>
                            <a:t>9.9</a:t>
                          </a:r>
                        </a:p>
                      </a:txBody>
                      <a:tcPr/>
                    </a:tc>
                    <a:tc>
                      <a:txBody>
                        <a:bodyPr/>
                        <a:lstStyle/>
                        <a:p>
                          <a:pPr algn="ctr"/>
                          <a:r>
                            <a:rPr lang="en-US" dirty="0"/>
                            <a:t>0.38</a:t>
                          </a:r>
                        </a:p>
                      </a:txBody>
                      <a:tcPr/>
                    </a:tc>
                    <a:tc>
                      <a:txBody>
                        <a:bodyPr/>
                        <a:lstStyle/>
                        <a:p>
                          <a:pPr algn="ctr"/>
                          <a:r>
                            <a:rPr lang="en-US" dirty="0"/>
                            <a:t>15</a:t>
                          </a:r>
                        </a:p>
                      </a:txBody>
                      <a:tcPr/>
                    </a:tc>
                    <a:extLst>
                      <a:ext uri="{0D108BD9-81ED-4DB2-BD59-A6C34878D82A}">
                        <a16:rowId xmlns:a16="http://schemas.microsoft.com/office/drawing/2014/main" val="1221760877"/>
                      </a:ext>
                    </a:extLst>
                  </a:tr>
                  <a:tr h="370840">
                    <a:tc>
                      <a:txBody>
                        <a:bodyPr/>
                        <a:lstStyle/>
                        <a:p>
                          <a:pPr algn="ctr"/>
                          <a:r>
                            <a:rPr lang="en-US" dirty="0"/>
                            <a:t>HMS</a:t>
                          </a:r>
                        </a:p>
                      </a:txBody>
                      <a:tcPr/>
                    </a:tc>
                    <a:tc>
                      <a:txBody>
                        <a:bodyPr/>
                        <a:lstStyle/>
                        <a:p>
                          <a:pPr algn="ctr"/>
                          <a:r>
                            <a:rPr lang="en-US" dirty="0"/>
                            <a:t>0.55</a:t>
                          </a:r>
                        </a:p>
                      </a:txBody>
                      <a:tcPr/>
                    </a:tc>
                    <a:tc>
                      <a:txBody>
                        <a:bodyPr/>
                        <a:lstStyle/>
                        <a:p>
                          <a:pPr algn="ctr"/>
                          <a:r>
                            <a:rPr lang="en-US" dirty="0"/>
                            <a:t>3.81</a:t>
                          </a:r>
                        </a:p>
                      </a:txBody>
                      <a:tcPr/>
                    </a:tc>
                    <a:tc>
                      <a:txBody>
                        <a:bodyPr/>
                        <a:lstStyle/>
                        <a:p>
                          <a:pPr algn="ctr"/>
                          <a:r>
                            <a:rPr lang="en-US" dirty="0"/>
                            <a:t>2.0</a:t>
                          </a:r>
                        </a:p>
                      </a:txBody>
                      <a:tcPr/>
                    </a:tc>
                    <a:tc>
                      <a:txBody>
                        <a:bodyPr/>
                        <a:lstStyle/>
                        <a:p>
                          <a:pPr algn="ctr"/>
                          <a:r>
                            <a:rPr lang="en-US" dirty="0"/>
                            <a:t>7.31</a:t>
                          </a:r>
                        </a:p>
                      </a:txBody>
                      <a:tcPr/>
                    </a:tc>
                    <a:tc>
                      <a:txBody>
                        <a:bodyPr/>
                        <a:lstStyle/>
                        <a:p>
                          <a:pPr algn="ctr"/>
                          <a:r>
                            <a:rPr lang="en-US" dirty="0"/>
                            <a:t>12.5</a:t>
                          </a:r>
                        </a:p>
                      </a:txBody>
                      <a:tcPr/>
                    </a:tc>
                    <a:tc>
                      <a:txBody>
                        <a:bodyPr/>
                        <a:lstStyle/>
                        <a:p>
                          <a:pPr algn="ctr"/>
                          <a:r>
                            <a:rPr lang="en-US" dirty="0"/>
                            <a:t>0.11</a:t>
                          </a:r>
                        </a:p>
                      </a:txBody>
                      <a:tcPr/>
                    </a:tc>
                    <a:tc>
                      <a:txBody>
                        <a:bodyPr/>
                        <a:lstStyle/>
                        <a:p>
                          <a:pPr algn="ctr"/>
                          <a:r>
                            <a:rPr lang="en-US" dirty="0"/>
                            <a:t>30</a:t>
                          </a:r>
                        </a:p>
                      </a:txBody>
                      <a:tcPr/>
                    </a:tc>
                    <a:extLst>
                      <a:ext uri="{0D108BD9-81ED-4DB2-BD59-A6C34878D82A}">
                        <a16:rowId xmlns:a16="http://schemas.microsoft.com/office/drawing/2014/main" val="1357267000"/>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1767824199"/>
                  </p:ext>
                </p:extLst>
              </p:nvPr>
            </p:nvGraphicFramePr>
            <p:xfrm>
              <a:off x="5550014" y="4107709"/>
              <a:ext cx="6641986" cy="2129600"/>
            </p:xfrm>
            <a:graphic>
              <a:graphicData uri="http://schemas.openxmlformats.org/drawingml/2006/table">
                <a:tbl>
                  <a:tblPr firstRow="1" bandRow="1">
                    <a:tableStyleId>{5C22544A-7EE6-4342-B048-85BDC9FD1C3A}</a:tableStyleId>
                  </a:tblPr>
                  <a:tblGrid>
                    <a:gridCol w="755484">
                      <a:extLst>
                        <a:ext uri="{9D8B030D-6E8A-4147-A177-3AD203B41FA5}">
                          <a16:colId xmlns:a16="http://schemas.microsoft.com/office/drawing/2014/main" val="3554205488"/>
                        </a:ext>
                      </a:extLst>
                    </a:gridCol>
                    <a:gridCol w="660078">
                      <a:extLst>
                        <a:ext uri="{9D8B030D-6E8A-4147-A177-3AD203B41FA5}">
                          <a16:colId xmlns:a16="http://schemas.microsoft.com/office/drawing/2014/main" val="3838328647"/>
                        </a:ext>
                      </a:extLst>
                    </a:gridCol>
                    <a:gridCol w="913853">
                      <a:extLst>
                        <a:ext uri="{9D8B030D-6E8A-4147-A177-3AD203B41FA5}">
                          <a16:colId xmlns:a16="http://schemas.microsoft.com/office/drawing/2014/main" val="2354390172"/>
                        </a:ext>
                      </a:extLst>
                    </a:gridCol>
                    <a:gridCol w="849923">
                      <a:extLst>
                        <a:ext uri="{9D8B030D-6E8A-4147-A177-3AD203B41FA5}">
                          <a16:colId xmlns:a16="http://schemas.microsoft.com/office/drawing/2014/main" val="3148074862"/>
                        </a:ext>
                      </a:extLst>
                    </a:gridCol>
                    <a:gridCol w="971904">
                      <a:extLst>
                        <a:ext uri="{9D8B030D-6E8A-4147-A177-3AD203B41FA5}">
                          <a16:colId xmlns:a16="http://schemas.microsoft.com/office/drawing/2014/main" val="2354661264"/>
                        </a:ext>
                      </a:extLst>
                    </a:gridCol>
                    <a:gridCol w="830248">
                      <a:extLst>
                        <a:ext uri="{9D8B030D-6E8A-4147-A177-3AD203B41FA5}">
                          <a16:colId xmlns:a16="http://schemas.microsoft.com/office/drawing/2014/main" val="1180576833"/>
                        </a:ext>
                      </a:extLst>
                    </a:gridCol>
                    <a:gridCol w="830248">
                      <a:extLst>
                        <a:ext uri="{9D8B030D-6E8A-4147-A177-3AD203B41FA5}">
                          <a16:colId xmlns:a16="http://schemas.microsoft.com/office/drawing/2014/main" val="3618341196"/>
                        </a:ext>
                      </a:extLst>
                    </a:gridCol>
                    <a:gridCol w="830248">
                      <a:extLst>
                        <a:ext uri="{9D8B030D-6E8A-4147-A177-3AD203B41FA5}">
                          <a16:colId xmlns:a16="http://schemas.microsoft.com/office/drawing/2014/main" val="2890300058"/>
                        </a:ext>
                      </a:extLst>
                    </a:gridCol>
                  </a:tblGrid>
                  <a:tr h="646240">
                    <a:tc>
                      <a:txBody>
                        <a:bodyPr/>
                        <a:lstStyle/>
                        <a:p>
                          <a:r>
                            <a:rPr lang="en-US" dirty="0" smtClean="0"/>
                            <a:t>Det.</a:t>
                          </a:r>
                          <a:endParaRPr lang="en-US" dirty="0"/>
                        </a:p>
                      </a:txBody>
                      <a:tcPr/>
                    </a:tc>
                    <a:tc>
                      <a:txBody>
                        <a:bodyPr/>
                        <a:lstStyle/>
                        <a:p>
                          <a:endParaRPr lang="en-US"/>
                        </a:p>
                      </a:txBody>
                      <a:tcPr>
                        <a:blipFill>
                          <a:blip r:embed="rId4"/>
                          <a:stretch>
                            <a:fillRect l="-115741" t="-4673" r="-799074" b="-241121"/>
                          </a:stretch>
                        </a:blipFill>
                      </a:tcPr>
                    </a:tc>
                    <a:tc>
                      <a:txBody>
                        <a:bodyPr/>
                        <a:lstStyle/>
                        <a:p>
                          <a:endParaRPr lang="en-US"/>
                        </a:p>
                      </a:txBody>
                      <a:tcPr>
                        <a:blipFill>
                          <a:blip r:embed="rId4"/>
                          <a:stretch>
                            <a:fillRect l="-155333" t="-4673" r="-475333" b="-241121"/>
                          </a:stretch>
                        </a:blipFill>
                      </a:tcPr>
                    </a:tc>
                    <a:tc>
                      <a:txBody>
                        <a:bodyPr/>
                        <a:lstStyle/>
                        <a:p>
                          <a:endParaRPr lang="en-US"/>
                        </a:p>
                      </a:txBody>
                      <a:tcPr>
                        <a:blipFill>
                          <a:blip r:embed="rId4"/>
                          <a:stretch>
                            <a:fillRect l="-273571" t="-4673" r="-409286" b="-241121"/>
                          </a:stretch>
                        </a:blipFill>
                      </a:tcPr>
                    </a:tc>
                    <a:tc>
                      <a:txBody>
                        <a:bodyPr/>
                        <a:lstStyle/>
                        <a:p>
                          <a:endParaRPr lang="en-US"/>
                        </a:p>
                      </a:txBody>
                      <a:tcPr>
                        <a:blipFill>
                          <a:blip r:embed="rId4"/>
                          <a:stretch>
                            <a:fillRect l="-328931" t="-4673" r="-260377" b="-241121"/>
                          </a:stretch>
                        </a:blipFill>
                      </a:tcPr>
                    </a:tc>
                    <a:tc>
                      <a:txBody>
                        <a:bodyPr/>
                        <a:lstStyle/>
                        <a:p>
                          <a:endParaRPr lang="en-US"/>
                        </a:p>
                      </a:txBody>
                      <a:tcPr>
                        <a:blipFill>
                          <a:blip r:embed="rId4"/>
                          <a:stretch>
                            <a:fillRect l="-497810" t="-4673" r="-202190" b="-241121"/>
                          </a:stretch>
                        </a:blipFill>
                      </a:tcPr>
                    </a:tc>
                    <a:tc>
                      <a:txBody>
                        <a:bodyPr/>
                        <a:lstStyle/>
                        <a:p>
                          <a:r>
                            <a:rPr lang="en-US" dirty="0" smtClean="0"/>
                            <a:t>Rate</a:t>
                          </a:r>
                        </a:p>
                        <a:p>
                          <a:r>
                            <a:rPr lang="en-US" dirty="0" smtClean="0"/>
                            <a:t>(kHz)</a:t>
                          </a:r>
                          <a:endParaRPr lang="en-US" dirty="0"/>
                        </a:p>
                      </a:txBody>
                      <a:tcPr/>
                    </a:tc>
                    <a:tc>
                      <a:txBody>
                        <a:bodyPr/>
                        <a:lstStyle/>
                        <a:p>
                          <a:r>
                            <a:rPr lang="en-US" dirty="0" smtClean="0"/>
                            <a:t>Time</a:t>
                          </a:r>
                        </a:p>
                        <a:p>
                          <a:r>
                            <a:rPr lang="en-US" dirty="0" smtClean="0"/>
                            <a:t>(Day)</a:t>
                          </a:r>
                          <a:endParaRPr lang="en-US" dirty="0"/>
                        </a:p>
                      </a:txBody>
                      <a:tcPr/>
                    </a:tc>
                    <a:extLst>
                      <a:ext uri="{0D108BD9-81ED-4DB2-BD59-A6C34878D82A}">
                        <a16:rowId xmlns:a16="http://schemas.microsoft.com/office/drawing/2014/main" val="3176125613"/>
                      </a:ext>
                    </a:extLst>
                  </a:tr>
                  <a:tr h="370840">
                    <a:tc>
                      <a:txBody>
                        <a:bodyPr/>
                        <a:lstStyle/>
                        <a:p>
                          <a:pPr algn="ctr"/>
                          <a:r>
                            <a:rPr lang="en-US" dirty="0" smtClean="0"/>
                            <a:t>SHMS</a:t>
                          </a:r>
                          <a:endParaRPr lang="en-US" dirty="0"/>
                        </a:p>
                      </a:txBody>
                      <a:tcPr/>
                    </a:tc>
                    <a:tc>
                      <a:txBody>
                        <a:bodyPr/>
                        <a:lstStyle/>
                        <a:p>
                          <a:pPr algn="ctr"/>
                          <a:r>
                            <a:rPr lang="en-US" dirty="0" smtClean="0"/>
                            <a:t>0.15</a:t>
                          </a:r>
                          <a:endParaRPr lang="en-US" dirty="0"/>
                        </a:p>
                      </a:txBody>
                      <a:tcPr/>
                    </a:tc>
                    <a:tc>
                      <a:txBody>
                        <a:bodyPr/>
                        <a:lstStyle/>
                        <a:p>
                          <a:pPr algn="ctr"/>
                          <a:r>
                            <a:rPr lang="en-US" dirty="0" smtClean="0"/>
                            <a:t>1.21</a:t>
                          </a:r>
                          <a:endParaRPr lang="en-US" dirty="0"/>
                        </a:p>
                      </a:txBody>
                      <a:tcPr/>
                    </a:tc>
                    <a:tc>
                      <a:txBody>
                        <a:bodyPr/>
                        <a:lstStyle/>
                        <a:p>
                          <a:pPr algn="ctr"/>
                          <a:r>
                            <a:rPr lang="en-US" dirty="0" smtClean="0"/>
                            <a:t>2.78</a:t>
                          </a:r>
                          <a:endParaRPr lang="en-US" dirty="0"/>
                        </a:p>
                      </a:txBody>
                      <a:tcPr/>
                    </a:tc>
                    <a:tc>
                      <a:txBody>
                        <a:bodyPr/>
                        <a:lstStyle/>
                        <a:p>
                          <a:pPr algn="ctr"/>
                          <a:r>
                            <a:rPr lang="en-US" dirty="0" smtClean="0"/>
                            <a:t>6.70</a:t>
                          </a:r>
                          <a:endParaRPr lang="en-US" dirty="0"/>
                        </a:p>
                      </a:txBody>
                      <a:tcPr/>
                    </a:tc>
                    <a:tc>
                      <a:txBody>
                        <a:bodyPr/>
                        <a:lstStyle/>
                        <a:p>
                          <a:pPr algn="ctr"/>
                          <a:r>
                            <a:rPr lang="en-US" dirty="0" smtClean="0"/>
                            <a:t>7.4</a:t>
                          </a:r>
                          <a:endParaRPr lang="en-US" dirty="0"/>
                        </a:p>
                      </a:txBody>
                      <a:tcPr/>
                    </a:tc>
                    <a:tc>
                      <a:txBody>
                        <a:bodyPr/>
                        <a:lstStyle/>
                        <a:p>
                          <a:pPr algn="ctr"/>
                          <a:r>
                            <a:rPr lang="en-US" dirty="0" smtClean="0"/>
                            <a:t>1.66</a:t>
                          </a:r>
                          <a:endParaRPr lang="en-US" dirty="0"/>
                        </a:p>
                      </a:txBody>
                      <a:tcPr/>
                    </a:tc>
                    <a:tc>
                      <a:txBody>
                        <a:bodyPr/>
                        <a:lstStyle/>
                        <a:p>
                          <a:pPr algn="ctr"/>
                          <a:r>
                            <a:rPr lang="en-US" dirty="0" smtClean="0"/>
                            <a:t>6</a:t>
                          </a:r>
                          <a:endParaRPr lang="en-US" dirty="0"/>
                        </a:p>
                      </a:txBody>
                      <a:tcPr/>
                    </a:tc>
                    <a:extLst>
                      <a:ext uri="{0D108BD9-81ED-4DB2-BD59-A6C34878D82A}">
                        <a16:rowId xmlns:a16="http://schemas.microsoft.com/office/drawing/2014/main" val="1602285077"/>
                      </a:ext>
                    </a:extLst>
                  </a:tr>
                  <a:tr h="370840">
                    <a:tc>
                      <a:txBody>
                        <a:bodyPr/>
                        <a:lstStyle/>
                        <a:p>
                          <a:pPr algn="ctr"/>
                          <a:r>
                            <a:rPr lang="en-US" dirty="0" smtClean="0"/>
                            <a:t>SHMS</a:t>
                          </a:r>
                          <a:endParaRPr lang="en-US" dirty="0"/>
                        </a:p>
                      </a:txBody>
                      <a:tcPr/>
                    </a:tc>
                    <a:tc>
                      <a:txBody>
                        <a:bodyPr/>
                        <a:lstStyle/>
                        <a:p>
                          <a:pPr algn="ctr"/>
                          <a:r>
                            <a:rPr lang="en-US" dirty="0" smtClean="0"/>
                            <a:t>0.30</a:t>
                          </a:r>
                          <a:endParaRPr lang="en-US" dirty="0"/>
                        </a:p>
                      </a:txBody>
                      <a:tcPr/>
                    </a:tc>
                    <a:tc>
                      <a:txBody>
                        <a:bodyPr/>
                        <a:lstStyle/>
                        <a:p>
                          <a:pPr algn="ctr"/>
                          <a:r>
                            <a:rPr lang="en-US" dirty="0" smtClean="0"/>
                            <a:t>2.00</a:t>
                          </a:r>
                          <a:endParaRPr lang="en-US" dirty="0"/>
                        </a:p>
                      </a:txBody>
                      <a:tcPr/>
                    </a:tc>
                    <a:tc>
                      <a:txBody>
                        <a:bodyPr/>
                        <a:lstStyle/>
                        <a:p>
                          <a:pPr algn="ctr"/>
                          <a:r>
                            <a:rPr lang="en-US" dirty="0" smtClean="0"/>
                            <a:t>2.36</a:t>
                          </a:r>
                          <a:endParaRPr lang="en-US" dirty="0"/>
                        </a:p>
                      </a:txBody>
                      <a:tcPr/>
                    </a:tc>
                    <a:tc>
                      <a:txBody>
                        <a:bodyPr/>
                        <a:lstStyle/>
                        <a:p>
                          <a:pPr algn="ctr"/>
                          <a:r>
                            <a:rPr lang="en-US" dirty="0" smtClean="0"/>
                            <a:t>7.45</a:t>
                          </a:r>
                          <a:endParaRPr lang="en-US" dirty="0"/>
                        </a:p>
                      </a:txBody>
                      <a:tcPr/>
                    </a:tc>
                    <a:tc>
                      <a:txBody>
                        <a:bodyPr/>
                        <a:lstStyle/>
                        <a:p>
                          <a:pPr algn="ctr"/>
                          <a:r>
                            <a:rPr lang="en-US" dirty="0" smtClean="0"/>
                            <a:t>9.0</a:t>
                          </a:r>
                          <a:endParaRPr lang="en-US" dirty="0"/>
                        </a:p>
                      </a:txBody>
                      <a:tcPr/>
                    </a:tc>
                    <a:tc>
                      <a:txBody>
                        <a:bodyPr/>
                        <a:lstStyle/>
                        <a:p>
                          <a:pPr algn="ctr"/>
                          <a:r>
                            <a:rPr lang="en-US" dirty="0" smtClean="0"/>
                            <a:t>0.79</a:t>
                          </a:r>
                          <a:endParaRPr lang="en-US" dirty="0"/>
                        </a:p>
                      </a:txBody>
                      <a:tcPr/>
                    </a:tc>
                    <a:tc>
                      <a:txBody>
                        <a:bodyPr/>
                        <a:lstStyle/>
                        <a:p>
                          <a:pPr algn="ctr"/>
                          <a:r>
                            <a:rPr lang="en-US" dirty="0" smtClean="0"/>
                            <a:t>9</a:t>
                          </a:r>
                          <a:endParaRPr lang="en-US" dirty="0"/>
                        </a:p>
                      </a:txBody>
                      <a:tcPr/>
                    </a:tc>
                    <a:extLst>
                      <a:ext uri="{0D108BD9-81ED-4DB2-BD59-A6C34878D82A}">
                        <a16:rowId xmlns:a16="http://schemas.microsoft.com/office/drawing/2014/main" val="1747038127"/>
                      </a:ext>
                    </a:extLst>
                  </a:tr>
                  <a:tr h="370840">
                    <a:tc>
                      <a:txBody>
                        <a:bodyPr/>
                        <a:lstStyle/>
                        <a:p>
                          <a:pPr algn="ctr"/>
                          <a:r>
                            <a:rPr lang="en-US" dirty="0" smtClean="0"/>
                            <a:t>SHMS</a:t>
                          </a:r>
                          <a:endParaRPr lang="en-US" dirty="0"/>
                        </a:p>
                      </a:txBody>
                      <a:tcPr/>
                    </a:tc>
                    <a:tc>
                      <a:txBody>
                        <a:bodyPr/>
                        <a:lstStyle/>
                        <a:p>
                          <a:pPr algn="ctr"/>
                          <a:r>
                            <a:rPr lang="en-US" dirty="0" smtClean="0"/>
                            <a:t>0.45</a:t>
                          </a:r>
                          <a:endParaRPr lang="en-US" dirty="0"/>
                        </a:p>
                      </a:txBody>
                      <a:tcPr/>
                    </a:tc>
                    <a:tc>
                      <a:txBody>
                        <a:bodyPr/>
                        <a:lstStyle/>
                        <a:p>
                          <a:pPr algn="ctr"/>
                          <a:r>
                            <a:rPr lang="en-US" dirty="0" smtClean="0"/>
                            <a:t>2.58</a:t>
                          </a:r>
                          <a:endParaRPr lang="en-US" dirty="0"/>
                        </a:p>
                      </a:txBody>
                      <a:tcPr/>
                    </a:tc>
                    <a:tc>
                      <a:txBody>
                        <a:bodyPr/>
                        <a:lstStyle/>
                        <a:p>
                          <a:pPr algn="ctr"/>
                          <a:r>
                            <a:rPr lang="en-US" dirty="0" smtClean="0"/>
                            <a:t>2.0</a:t>
                          </a:r>
                          <a:endParaRPr lang="en-US" dirty="0"/>
                        </a:p>
                      </a:txBody>
                      <a:tcPr/>
                    </a:tc>
                    <a:tc>
                      <a:txBody>
                        <a:bodyPr/>
                        <a:lstStyle/>
                        <a:p>
                          <a:pPr algn="ctr"/>
                          <a:r>
                            <a:rPr lang="en-US" dirty="0" smtClean="0"/>
                            <a:t>7.96</a:t>
                          </a:r>
                          <a:endParaRPr lang="en-US" dirty="0"/>
                        </a:p>
                      </a:txBody>
                      <a:tcPr/>
                    </a:tc>
                    <a:tc>
                      <a:txBody>
                        <a:bodyPr/>
                        <a:lstStyle/>
                        <a:p>
                          <a:pPr algn="ctr"/>
                          <a:r>
                            <a:rPr lang="en-US" dirty="0" smtClean="0"/>
                            <a:t>9.9</a:t>
                          </a:r>
                          <a:endParaRPr lang="en-US" dirty="0"/>
                        </a:p>
                      </a:txBody>
                      <a:tcPr/>
                    </a:tc>
                    <a:tc>
                      <a:txBody>
                        <a:bodyPr/>
                        <a:lstStyle/>
                        <a:p>
                          <a:pPr algn="ctr"/>
                          <a:r>
                            <a:rPr lang="en-US" dirty="0" smtClean="0"/>
                            <a:t>0.38</a:t>
                          </a:r>
                          <a:endParaRPr lang="en-US" dirty="0"/>
                        </a:p>
                      </a:txBody>
                      <a:tcPr/>
                    </a:tc>
                    <a:tc>
                      <a:txBody>
                        <a:bodyPr/>
                        <a:lstStyle/>
                        <a:p>
                          <a:pPr algn="ctr"/>
                          <a:r>
                            <a:rPr lang="en-US" dirty="0" smtClean="0"/>
                            <a:t>15</a:t>
                          </a:r>
                          <a:endParaRPr lang="en-US" dirty="0"/>
                        </a:p>
                      </a:txBody>
                      <a:tcPr/>
                    </a:tc>
                    <a:extLst>
                      <a:ext uri="{0D108BD9-81ED-4DB2-BD59-A6C34878D82A}">
                        <a16:rowId xmlns:a16="http://schemas.microsoft.com/office/drawing/2014/main" val="1221760877"/>
                      </a:ext>
                    </a:extLst>
                  </a:tr>
                  <a:tr h="370840">
                    <a:tc>
                      <a:txBody>
                        <a:bodyPr/>
                        <a:lstStyle/>
                        <a:p>
                          <a:pPr algn="ctr"/>
                          <a:r>
                            <a:rPr lang="en-US" dirty="0" smtClean="0"/>
                            <a:t>HMS</a:t>
                          </a:r>
                          <a:endParaRPr lang="en-US" dirty="0"/>
                        </a:p>
                      </a:txBody>
                      <a:tcPr/>
                    </a:tc>
                    <a:tc>
                      <a:txBody>
                        <a:bodyPr/>
                        <a:lstStyle/>
                        <a:p>
                          <a:pPr algn="ctr"/>
                          <a:r>
                            <a:rPr lang="en-US" dirty="0" smtClean="0"/>
                            <a:t>0.55</a:t>
                          </a:r>
                          <a:endParaRPr lang="en-US" dirty="0"/>
                        </a:p>
                      </a:txBody>
                      <a:tcPr/>
                    </a:tc>
                    <a:tc>
                      <a:txBody>
                        <a:bodyPr/>
                        <a:lstStyle/>
                        <a:p>
                          <a:pPr algn="ctr"/>
                          <a:r>
                            <a:rPr lang="en-US" dirty="0" smtClean="0"/>
                            <a:t>3.81</a:t>
                          </a:r>
                          <a:endParaRPr lang="en-US" dirty="0"/>
                        </a:p>
                      </a:txBody>
                      <a:tcPr/>
                    </a:tc>
                    <a:tc>
                      <a:txBody>
                        <a:bodyPr/>
                        <a:lstStyle/>
                        <a:p>
                          <a:pPr algn="ctr"/>
                          <a:r>
                            <a:rPr lang="en-US" dirty="0" smtClean="0"/>
                            <a:t>2.0</a:t>
                          </a:r>
                          <a:endParaRPr lang="en-US" dirty="0"/>
                        </a:p>
                      </a:txBody>
                      <a:tcPr/>
                    </a:tc>
                    <a:tc>
                      <a:txBody>
                        <a:bodyPr/>
                        <a:lstStyle/>
                        <a:p>
                          <a:pPr algn="ctr"/>
                          <a:r>
                            <a:rPr lang="en-US" dirty="0" smtClean="0"/>
                            <a:t>7.31</a:t>
                          </a:r>
                          <a:endParaRPr lang="en-US" dirty="0"/>
                        </a:p>
                      </a:txBody>
                      <a:tcPr/>
                    </a:tc>
                    <a:tc>
                      <a:txBody>
                        <a:bodyPr/>
                        <a:lstStyle/>
                        <a:p>
                          <a:pPr algn="ctr"/>
                          <a:r>
                            <a:rPr lang="en-US" dirty="0" smtClean="0"/>
                            <a:t>12.5</a:t>
                          </a:r>
                          <a:endParaRPr lang="en-US" dirty="0"/>
                        </a:p>
                      </a:txBody>
                      <a:tcPr/>
                    </a:tc>
                    <a:tc>
                      <a:txBody>
                        <a:bodyPr/>
                        <a:lstStyle/>
                        <a:p>
                          <a:pPr algn="ctr"/>
                          <a:r>
                            <a:rPr lang="en-US" dirty="0" smtClean="0"/>
                            <a:t>0.11</a:t>
                          </a:r>
                          <a:endParaRPr lang="en-US" dirty="0"/>
                        </a:p>
                      </a:txBody>
                      <a:tcPr/>
                    </a:tc>
                    <a:tc>
                      <a:txBody>
                        <a:bodyPr/>
                        <a:lstStyle/>
                        <a:p>
                          <a:pPr algn="ctr"/>
                          <a:r>
                            <a:rPr lang="en-US" dirty="0" smtClean="0"/>
                            <a:t>30</a:t>
                          </a:r>
                          <a:endParaRPr lang="en-US" dirty="0"/>
                        </a:p>
                      </a:txBody>
                      <a:tcPr/>
                    </a:tc>
                    <a:extLst>
                      <a:ext uri="{0D108BD9-81ED-4DB2-BD59-A6C34878D82A}">
                        <a16:rowId xmlns:a16="http://schemas.microsoft.com/office/drawing/2014/main" val="1357267000"/>
                      </a:ext>
                    </a:extLst>
                  </a:tr>
                </a:tbl>
              </a:graphicData>
            </a:graphic>
          </p:graphicFrame>
        </mc:Fallback>
      </mc:AlternateContent>
      <p:sp>
        <p:nvSpPr>
          <p:cNvPr id="15" name="Content Placeholder 31"/>
          <p:cNvSpPr>
            <a:spLocks noGrp="1"/>
          </p:cNvSpPr>
          <p:nvPr>
            <p:ph idx="1"/>
          </p:nvPr>
        </p:nvSpPr>
        <p:spPr>
          <a:xfrm>
            <a:off x="5550014" y="2619098"/>
            <a:ext cx="5253930" cy="2904016"/>
          </a:xfrm>
        </p:spPr>
        <p:txBody>
          <a:bodyPr>
            <a:normAutofit/>
          </a:bodyPr>
          <a:lstStyle/>
          <a:p>
            <a:pPr lvl="1"/>
            <a:r>
              <a:rPr lang="en-US" sz="2400" dirty="0"/>
              <a:t>Jefferson Lab’s Hall C</a:t>
            </a:r>
          </a:p>
          <a:p>
            <a:pPr lvl="1"/>
            <a:r>
              <a:rPr lang="en-US" sz="2400" dirty="0"/>
              <a:t>Unpolarized beam, tensor polarized target (longitudinal alignment)</a:t>
            </a:r>
          </a:p>
        </p:txBody>
      </p:sp>
      <p:grpSp>
        <p:nvGrpSpPr>
          <p:cNvPr id="16" name="Group 15"/>
          <p:cNvGrpSpPr/>
          <p:nvPr/>
        </p:nvGrpSpPr>
        <p:grpSpPr>
          <a:xfrm>
            <a:off x="5563594" y="631599"/>
            <a:ext cx="6193694" cy="2195727"/>
            <a:chOff x="1293495" y="2162495"/>
            <a:chExt cx="8079765" cy="2864361"/>
          </a:xfrm>
        </p:grpSpPr>
        <p:grpSp>
          <p:nvGrpSpPr>
            <p:cNvPr id="17" name="Group 16"/>
            <p:cNvGrpSpPr/>
            <p:nvPr/>
          </p:nvGrpSpPr>
          <p:grpSpPr>
            <a:xfrm>
              <a:off x="1293495" y="2162495"/>
              <a:ext cx="8079765" cy="2864361"/>
              <a:chOff x="1293495" y="2162495"/>
              <a:chExt cx="8079765" cy="2864361"/>
            </a:xfrm>
          </p:grpSpPr>
          <p:sp>
            <p:nvSpPr>
              <p:cNvPr id="19" name="TextBox 23"/>
              <p:cNvSpPr txBox="1">
                <a:spLocks noChangeArrowheads="1"/>
              </p:cNvSpPr>
              <p:nvPr/>
            </p:nvSpPr>
            <p:spPr bwMode="auto">
              <a:xfrm rot="19265500">
                <a:off x="7494347" y="2213384"/>
                <a:ext cx="801222" cy="40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defRPr/>
                </a:pPr>
                <a:r>
                  <a:rPr lang="en-US" sz="1400" dirty="0">
                    <a:latin typeface="+mn-lt"/>
                  </a:rPr>
                  <a:t>SHMS</a:t>
                </a:r>
                <a:endParaRPr lang="en-US" sz="1400" baseline="30000" dirty="0">
                  <a:latin typeface="+mn-lt"/>
                </a:endParaRPr>
              </a:p>
            </p:txBody>
          </p:sp>
          <p:grpSp>
            <p:nvGrpSpPr>
              <p:cNvPr id="20" name="Group 19"/>
              <p:cNvGrpSpPr/>
              <p:nvPr/>
            </p:nvGrpSpPr>
            <p:grpSpPr>
              <a:xfrm>
                <a:off x="1293495" y="2162495"/>
                <a:ext cx="8079765" cy="2864361"/>
                <a:chOff x="1293495" y="2162495"/>
                <a:chExt cx="8079765" cy="2864361"/>
              </a:xfrm>
            </p:grpSpPr>
            <p:cxnSp>
              <p:nvCxnSpPr>
                <p:cNvPr id="21" name="Straight Connector 20"/>
                <p:cNvCxnSpPr>
                  <a:endCxn id="22" idx="3"/>
                </p:cNvCxnSpPr>
                <p:nvPr/>
              </p:nvCxnSpPr>
              <p:spPr>
                <a:xfrm>
                  <a:off x="6280420" y="3638224"/>
                  <a:ext cx="2437962" cy="1388632"/>
                </a:xfrm>
                <a:prstGeom prst="line">
                  <a:avLst/>
                </a:prstGeom>
              </p:spPr>
              <p:style>
                <a:lnRef idx="1">
                  <a:schemeClr val="dk1"/>
                </a:lnRef>
                <a:fillRef idx="0">
                  <a:schemeClr val="dk1"/>
                </a:fillRef>
                <a:effectRef idx="0">
                  <a:schemeClr val="dk1"/>
                </a:effectRef>
                <a:fontRef idx="minor">
                  <a:schemeClr val="tx1"/>
                </a:fontRef>
              </p:style>
            </p:cxnSp>
            <p:sp>
              <p:nvSpPr>
                <p:cNvPr id="22" name="Rectangle 22"/>
                <p:cNvSpPr>
                  <a:spLocks noChangeArrowheads="1"/>
                </p:cNvSpPr>
                <p:nvPr/>
              </p:nvSpPr>
              <p:spPr bwMode="auto">
                <a:xfrm rot="1830035">
                  <a:off x="7533293" y="4503007"/>
                  <a:ext cx="1273178" cy="401500"/>
                </a:xfrm>
                <a:prstGeom prst="rect">
                  <a:avLst/>
                </a:prstGeom>
                <a:solidFill>
                  <a:schemeClr val="bg1"/>
                </a:solidFill>
                <a:ln w="9525">
                  <a:solidFill>
                    <a:srgbClr val="000000"/>
                  </a:solidFill>
                  <a:round/>
                  <a:headEnd/>
                  <a:tailEnd/>
                </a:ln>
                <a:extLst/>
              </p:spPr>
              <p:txBody>
                <a:bodyPr wrap="square">
                  <a:spAutoFit/>
                </a:bodyPr>
                <a:lstStyle>
                  <a:lvl1pPr>
                    <a:defRPr>
                      <a:solidFill>
                        <a:schemeClr val="tx1"/>
                      </a:solidFill>
                      <a:latin typeface="Corbel" panose="020B0503020204020204" pitchFamily="34" charset="0"/>
                    </a:defRPr>
                  </a:lvl1pPr>
                  <a:lvl2pPr marL="37931725" indent="-37474525">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eaLnBrk="1" hangingPunct="1"/>
                  <a:endParaRPr lang="en-US" sz="1400">
                    <a:solidFill>
                      <a:srgbClr val="000000"/>
                    </a:solidFill>
                    <a:latin typeface="Chalkboard"/>
                    <a:ea typeface="MS PGothic" panose="020B0600070205080204" pitchFamily="34" charset="-128"/>
                  </a:endParaRPr>
                </a:p>
              </p:txBody>
            </p:sp>
            <p:cxnSp>
              <p:nvCxnSpPr>
                <p:cNvPr id="23" name="Straight Connector 22"/>
                <p:cNvCxnSpPr>
                  <a:endCxn id="19" idx="3"/>
                </p:cNvCxnSpPr>
                <p:nvPr/>
              </p:nvCxnSpPr>
              <p:spPr>
                <a:xfrm flipV="1">
                  <a:off x="6289383" y="2162495"/>
                  <a:ext cx="1917310" cy="1457803"/>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6"/>
                <p:cNvCxnSpPr>
                  <a:cxnSpLocks noChangeShapeType="1"/>
                </p:cNvCxnSpPr>
                <p:nvPr/>
              </p:nvCxnSpPr>
              <p:spPr bwMode="auto">
                <a:xfrm>
                  <a:off x="2906236" y="3602237"/>
                  <a:ext cx="6440487" cy="0"/>
                </a:xfrm>
                <a:prstGeom prst="line">
                  <a:avLst/>
                </a:prstGeom>
                <a:noFill/>
                <a:ln w="9525">
                  <a:solidFill>
                    <a:schemeClr val="bg2">
                      <a:lumMod val="10000"/>
                    </a:schemeClr>
                  </a:solidFill>
                  <a:round/>
                  <a:headEnd/>
                  <a:tailEnd/>
                </a:ln>
                <a:extLst>
                  <a:ext uri="{909E8E84-426E-40DD-AFC4-6F175D3DCCD1}">
                    <a14:hiddenFill xmlns:a14="http://schemas.microsoft.com/office/drawing/2010/main">
                      <a:noFill/>
                    </a14:hiddenFill>
                  </a:ext>
                </a:extLst>
              </p:spPr>
            </p:cxnSp>
            <p:sp>
              <p:nvSpPr>
                <p:cNvPr id="25" name="TextBox 25"/>
                <p:cNvSpPr txBox="1">
                  <a:spLocks noChangeArrowheads="1"/>
                </p:cNvSpPr>
                <p:nvPr/>
              </p:nvSpPr>
              <p:spPr bwMode="auto">
                <a:xfrm>
                  <a:off x="5630043" y="3910292"/>
                  <a:ext cx="1111213" cy="68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400" dirty="0">
                      <a:latin typeface="+mn-lt"/>
                    </a:rPr>
                    <a:t>Polarized</a:t>
                  </a:r>
                </a:p>
                <a:p>
                  <a:pPr algn="ctr">
                    <a:defRPr/>
                  </a:pPr>
                  <a:r>
                    <a:rPr lang="en-US" sz="1400" dirty="0">
                      <a:latin typeface="+mn-lt"/>
                    </a:rPr>
                    <a:t>Target</a:t>
                  </a:r>
                </a:p>
              </p:txBody>
            </p:sp>
            <p:sp>
              <p:nvSpPr>
                <p:cNvPr id="26" name="TextBox 26"/>
                <p:cNvSpPr txBox="1">
                  <a:spLocks noChangeArrowheads="1"/>
                </p:cNvSpPr>
                <p:nvPr/>
              </p:nvSpPr>
              <p:spPr bwMode="auto">
                <a:xfrm rot="1904859">
                  <a:off x="7797667" y="4450603"/>
                  <a:ext cx="694574" cy="40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defRPr/>
                  </a:pPr>
                  <a:r>
                    <a:rPr lang="en-US" sz="1400" dirty="0">
                      <a:latin typeface="+mn-lt"/>
                    </a:rPr>
                    <a:t>HMS</a:t>
                  </a:r>
                  <a:endParaRPr lang="en-US" sz="1400" baseline="30000" dirty="0">
                    <a:latin typeface="+mn-lt"/>
                  </a:endParaRPr>
                </a:p>
              </p:txBody>
            </p:sp>
            <p:sp>
              <p:nvSpPr>
                <p:cNvPr id="27" name="Rectangle 29"/>
                <p:cNvSpPr>
                  <a:spLocks noChangeArrowheads="1"/>
                </p:cNvSpPr>
                <p:nvPr/>
              </p:nvSpPr>
              <p:spPr bwMode="auto">
                <a:xfrm>
                  <a:off x="4029077" y="3426855"/>
                  <a:ext cx="240881" cy="401452"/>
                </a:xfrm>
                <a:prstGeom prst="rect">
                  <a:avLst/>
                </a:prstGeom>
                <a:solidFill>
                  <a:srgbClr val="30ACE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defTabSz="912813">
                    <a:defRPr>
                      <a:solidFill>
                        <a:schemeClr val="tx1"/>
                      </a:solidFill>
                      <a:latin typeface="Corbel" panose="020B0503020204020204" pitchFamily="34" charset="0"/>
                    </a:defRPr>
                  </a:lvl1pPr>
                  <a:lvl2pPr marL="37931725" indent="-37474525" defTabSz="912813">
                    <a:defRPr>
                      <a:solidFill>
                        <a:schemeClr val="tx1"/>
                      </a:solidFill>
                      <a:latin typeface="Corbel" panose="020B0503020204020204" pitchFamily="34" charset="0"/>
                    </a:defRPr>
                  </a:lvl2pPr>
                  <a:lvl3pPr marL="1143000" indent="-228600" defTabSz="912813">
                    <a:defRPr>
                      <a:solidFill>
                        <a:schemeClr val="tx1"/>
                      </a:solidFill>
                      <a:latin typeface="Corbel" panose="020B0503020204020204" pitchFamily="34" charset="0"/>
                    </a:defRPr>
                  </a:lvl3pPr>
                  <a:lvl4pPr marL="1600200" indent="-228600" defTabSz="912813">
                    <a:defRPr>
                      <a:solidFill>
                        <a:schemeClr val="tx1"/>
                      </a:solidFill>
                      <a:latin typeface="Corbel" panose="020B0503020204020204" pitchFamily="34" charset="0"/>
                    </a:defRPr>
                  </a:lvl4pPr>
                  <a:lvl5pPr marL="2057400" indent="-228600" defTabSz="912813">
                    <a:defRPr>
                      <a:solidFill>
                        <a:schemeClr val="tx1"/>
                      </a:solidFill>
                      <a:latin typeface="Corbel" panose="020B0503020204020204" pitchFamily="34" charset="0"/>
                    </a:defRPr>
                  </a:lvl5pPr>
                  <a:lvl6pPr marL="2514600" indent="-228600" defTabSz="912813" fontAlgn="base">
                    <a:spcBef>
                      <a:spcPct val="0"/>
                    </a:spcBef>
                    <a:spcAft>
                      <a:spcPct val="0"/>
                    </a:spcAft>
                    <a:defRPr>
                      <a:solidFill>
                        <a:schemeClr val="tx1"/>
                      </a:solidFill>
                      <a:latin typeface="Corbel" panose="020B0503020204020204" pitchFamily="34" charset="0"/>
                    </a:defRPr>
                  </a:lvl6pPr>
                  <a:lvl7pPr marL="2971800" indent="-228600" defTabSz="912813" fontAlgn="base">
                    <a:spcBef>
                      <a:spcPct val="0"/>
                    </a:spcBef>
                    <a:spcAft>
                      <a:spcPct val="0"/>
                    </a:spcAft>
                    <a:defRPr>
                      <a:solidFill>
                        <a:schemeClr val="tx1"/>
                      </a:solidFill>
                      <a:latin typeface="Corbel" panose="020B0503020204020204" pitchFamily="34" charset="0"/>
                    </a:defRPr>
                  </a:lvl7pPr>
                  <a:lvl8pPr marL="3429000" indent="-228600" defTabSz="912813" fontAlgn="base">
                    <a:spcBef>
                      <a:spcPct val="0"/>
                    </a:spcBef>
                    <a:spcAft>
                      <a:spcPct val="0"/>
                    </a:spcAft>
                    <a:defRPr>
                      <a:solidFill>
                        <a:schemeClr val="tx1"/>
                      </a:solidFill>
                      <a:latin typeface="Corbel" panose="020B0503020204020204" pitchFamily="34" charset="0"/>
                    </a:defRPr>
                  </a:lvl8pPr>
                  <a:lvl9pPr marL="3886200" indent="-228600" defTabSz="912813" fontAlgn="base">
                    <a:spcBef>
                      <a:spcPct val="0"/>
                    </a:spcBef>
                    <a:spcAft>
                      <a:spcPct val="0"/>
                    </a:spcAft>
                    <a:defRPr>
                      <a:solidFill>
                        <a:schemeClr val="tx1"/>
                      </a:solidFill>
                      <a:latin typeface="Corbel" panose="020B0503020204020204" pitchFamily="34" charset="0"/>
                    </a:defRPr>
                  </a:lvl9pPr>
                </a:lstStyle>
                <a:p>
                  <a:pPr eaLnBrk="1" hangingPunct="1"/>
                  <a:endParaRPr lang="en-US" sz="1400">
                    <a:solidFill>
                      <a:srgbClr val="000000"/>
                    </a:solidFill>
                    <a:latin typeface="Chalkboard"/>
                    <a:ea typeface="MS PGothic" panose="020B0600070205080204" pitchFamily="34" charset="-128"/>
                  </a:endParaRPr>
                </a:p>
              </p:txBody>
            </p:sp>
            <p:sp>
              <p:nvSpPr>
                <p:cNvPr id="28" name="TextBox 30"/>
                <p:cNvSpPr txBox="1">
                  <a:spLocks noChangeArrowheads="1"/>
                </p:cNvSpPr>
                <p:nvPr/>
              </p:nvSpPr>
              <p:spPr bwMode="auto">
                <a:xfrm>
                  <a:off x="3734508" y="2731529"/>
                  <a:ext cx="846308" cy="68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400" dirty="0">
                      <a:latin typeface="+mn-lt"/>
                    </a:rPr>
                    <a:t>Slow</a:t>
                  </a:r>
                </a:p>
                <a:p>
                  <a:pPr>
                    <a:defRPr/>
                  </a:pPr>
                  <a:r>
                    <a:rPr lang="en-US" sz="1400" dirty="0">
                      <a:latin typeface="+mn-lt"/>
                    </a:rPr>
                    <a:t>Raster</a:t>
                  </a:r>
                </a:p>
              </p:txBody>
            </p:sp>
            <p:sp>
              <p:nvSpPr>
                <p:cNvPr id="29" name="Oval 23"/>
                <p:cNvSpPr>
                  <a:spLocks noChangeArrowheads="1"/>
                </p:cNvSpPr>
                <p:nvPr/>
              </p:nvSpPr>
              <p:spPr bwMode="auto">
                <a:xfrm>
                  <a:off x="6171881" y="3320921"/>
                  <a:ext cx="338869" cy="564584"/>
                </a:xfrm>
                <a:prstGeom prst="ellipse">
                  <a:avLst/>
                </a:prstGeom>
                <a:solidFill>
                  <a:srgbClr val="FFFFFF"/>
                </a:solidFill>
                <a:ln w="9525">
                  <a:solidFill>
                    <a:srgbClr val="000000"/>
                  </a:solidFill>
                  <a:round/>
                  <a:headEnd/>
                  <a:tailEnd/>
                </a:ln>
              </p:spPr>
              <p:txBody>
                <a:bodyPr wrap="none">
                  <a:spAutoFit/>
                </a:bodyPr>
                <a:lstStyle>
                  <a:lvl1pPr>
                    <a:defRPr>
                      <a:solidFill>
                        <a:schemeClr val="tx1"/>
                      </a:solidFill>
                      <a:latin typeface="Corbel" panose="020B0503020204020204" pitchFamily="34" charset="0"/>
                    </a:defRPr>
                  </a:lvl1pPr>
                  <a:lvl2pPr marL="37931725" indent="-37474525">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eaLnBrk="1" hangingPunct="1"/>
                  <a:endParaRPr lang="en-US" sz="1400">
                    <a:solidFill>
                      <a:srgbClr val="000000"/>
                    </a:solidFill>
                    <a:latin typeface="Chalkboard"/>
                    <a:ea typeface="MS PGothic" panose="020B0600070205080204" pitchFamily="34" charset="-128"/>
                  </a:endParaRPr>
                </a:p>
              </p:txBody>
            </p:sp>
            <p:sp>
              <p:nvSpPr>
                <p:cNvPr id="30" name="Rectangle 29"/>
                <p:cNvSpPr>
                  <a:spLocks noChangeArrowheads="1"/>
                </p:cNvSpPr>
                <p:nvPr/>
              </p:nvSpPr>
              <p:spPr bwMode="auto">
                <a:xfrm>
                  <a:off x="3403601" y="3433204"/>
                  <a:ext cx="240881" cy="40145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defTabSz="912813">
                    <a:defRPr>
                      <a:solidFill>
                        <a:schemeClr val="tx1"/>
                      </a:solidFill>
                      <a:latin typeface="Corbel" panose="020B0503020204020204" pitchFamily="34" charset="0"/>
                    </a:defRPr>
                  </a:lvl1pPr>
                  <a:lvl2pPr marL="37931725" indent="-37474525" defTabSz="912813">
                    <a:defRPr>
                      <a:solidFill>
                        <a:schemeClr val="tx1"/>
                      </a:solidFill>
                      <a:latin typeface="Corbel" panose="020B0503020204020204" pitchFamily="34" charset="0"/>
                    </a:defRPr>
                  </a:lvl2pPr>
                  <a:lvl3pPr marL="1143000" indent="-228600" defTabSz="912813">
                    <a:defRPr>
                      <a:solidFill>
                        <a:schemeClr val="tx1"/>
                      </a:solidFill>
                      <a:latin typeface="Corbel" panose="020B0503020204020204" pitchFamily="34" charset="0"/>
                    </a:defRPr>
                  </a:lvl3pPr>
                  <a:lvl4pPr marL="1600200" indent="-228600" defTabSz="912813">
                    <a:defRPr>
                      <a:solidFill>
                        <a:schemeClr val="tx1"/>
                      </a:solidFill>
                      <a:latin typeface="Corbel" panose="020B0503020204020204" pitchFamily="34" charset="0"/>
                    </a:defRPr>
                  </a:lvl4pPr>
                  <a:lvl5pPr marL="2057400" indent="-228600" defTabSz="912813">
                    <a:defRPr>
                      <a:solidFill>
                        <a:schemeClr val="tx1"/>
                      </a:solidFill>
                      <a:latin typeface="Corbel" panose="020B0503020204020204" pitchFamily="34" charset="0"/>
                    </a:defRPr>
                  </a:lvl5pPr>
                  <a:lvl6pPr marL="2514600" indent="-228600" defTabSz="912813" fontAlgn="base">
                    <a:spcBef>
                      <a:spcPct val="0"/>
                    </a:spcBef>
                    <a:spcAft>
                      <a:spcPct val="0"/>
                    </a:spcAft>
                    <a:defRPr>
                      <a:solidFill>
                        <a:schemeClr val="tx1"/>
                      </a:solidFill>
                      <a:latin typeface="Corbel" panose="020B0503020204020204" pitchFamily="34" charset="0"/>
                    </a:defRPr>
                  </a:lvl6pPr>
                  <a:lvl7pPr marL="2971800" indent="-228600" defTabSz="912813" fontAlgn="base">
                    <a:spcBef>
                      <a:spcPct val="0"/>
                    </a:spcBef>
                    <a:spcAft>
                      <a:spcPct val="0"/>
                    </a:spcAft>
                    <a:defRPr>
                      <a:solidFill>
                        <a:schemeClr val="tx1"/>
                      </a:solidFill>
                      <a:latin typeface="Corbel" panose="020B0503020204020204" pitchFamily="34" charset="0"/>
                    </a:defRPr>
                  </a:lvl7pPr>
                  <a:lvl8pPr marL="3429000" indent="-228600" defTabSz="912813" fontAlgn="base">
                    <a:spcBef>
                      <a:spcPct val="0"/>
                    </a:spcBef>
                    <a:spcAft>
                      <a:spcPct val="0"/>
                    </a:spcAft>
                    <a:defRPr>
                      <a:solidFill>
                        <a:schemeClr val="tx1"/>
                      </a:solidFill>
                      <a:latin typeface="Corbel" panose="020B0503020204020204" pitchFamily="34" charset="0"/>
                    </a:defRPr>
                  </a:lvl8pPr>
                  <a:lvl9pPr marL="3886200" indent="-228600" defTabSz="912813" fontAlgn="base">
                    <a:spcBef>
                      <a:spcPct val="0"/>
                    </a:spcBef>
                    <a:spcAft>
                      <a:spcPct val="0"/>
                    </a:spcAft>
                    <a:defRPr>
                      <a:solidFill>
                        <a:schemeClr val="tx1"/>
                      </a:solidFill>
                      <a:latin typeface="Corbel" panose="020B0503020204020204" pitchFamily="34" charset="0"/>
                    </a:defRPr>
                  </a:lvl9pPr>
                </a:lstStyle>
                <a:p>
                  <a:pPr eaLnBrk="1" hangingPunct="1"/>
                  <a:endParaRPr lang="en-US" sz="1400">
                    <a:solidFill>
                      <a:srgbClr val="000000"/>
                    </a:solidFill>
                    <a:latin typeface="Chalkboard"/>
                    <a:ea typeface="MS PGothic" panose="020B0600070205080204" pitchFamily="34" charset="-128"/>
                  </a:endParaRPr>
                </a:p>
              </p:txBody>
            </p:sp>
            <p:sp>
              <p:nvSpPr>
                <p:cNvPr id="31" name="TextBox 30"/>
                <p:cNvSpPr txBox="1">
                  <a:spLocks noChangeArrowheads="1"/>
                </p:cNvSpPr>
                <p:nvPr/>
              </p:nvSpPr>
              <p:spPr bwMode="auto">
                <a:xfrm>
                  <a:off x="3109034" y="3777691"/>
                  <a:ext cx="846308" cy="68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400" dirty="0">
                      <a:latin typeface="+mn-lt"/>
                    </a:rPr>
                    <a:t>Fast</a:t>
                  </a:r>
                </a:p>
                <a:p>
                  <a:pPr>
                    <a:defRPr/>
                  </a:pPr>
                  <a:r>
                    <a:rPr lang="en-US" sz="1400" dirty="0">
                      <a:latin typeface="+mn-lt"/>
                    </a:rPr>
                    <a:t>Raster</a:t>
                  </a:r>
                </a:p>
              </p:txBody>
            </p:sp>
            <p:sp>
              <p:nvSpPr>
                <p:cNvPr id="32" name="Rectangle 29"/>
                <p:cNvSpPr>
                  <a:spLocks noChangeArrowheads="1"/>
                </p:cNvSpPr>
                <p:nvPr/>
              </p:nvSpPr>
              <p:spPr bwMode="auto">
                <a:xfrm>
                  <a:off x="7429501" y="3437965"/>
                  <a:ext cx="725488" cy="401452"/>
                </a:xfrm>
                <a:prstGeom prst="rect">
                  <a:avLst/>
                </a:prstGeom>
                <a:solidFill>
                  <a:schemeClr val="accent6">
                    <a:lumMod val="75000"/>
                  </a:schemeClr>
                </a:solidFill>
                <a:ln>
                  <a:noFill/>
                </a:ln>
                <a:extLst/>
              </p:spPr>
              <p:txBody>
                <a:bodyPr lIns="91401" tIns="45702" rIns="91401" bIns="45702">
                  <a:spAutoFit/>
                </a:bodyPr>
                <a:lstStyle>
                  <a:lvl1pPr defTabSz="912813">
                    <a:defRPr sz="2000">
                      <a:solidFill>
                        <a:srgbClr val="000000"/>
                      </a:solidFill>
                      <a:latin typeface="Chalkboard" charset="0"/>
                      <a:ea typeface="ＭＳ Ｐゴシック" panose="020B0600070205080204" pitchFamily="34" charset="-128"/>
                    </a:defRPr>
                  </a:lvl1pPr>
                  <a:lvl2pPr marL="37931725" indent="-37474525" defTabSz="912813">
                    <a:defRPr sz="2000">
                      <a:solidFill>
                        <a:srgbClr val="000000"/>
                      </a:solidFill>
                      <a:latin typeface="Chalkboard" charset="0"/>
                      <a:ea typeface="ＭＳ Ｐゴシック" panose="020B0600070205080204" pitchFamily="34" charset="-128"/>
                    </a:defRPr>
                  </a:lvl2pPr>
                  <a:lvl3pPr defTabSz="912813">
                    <a:defRPr sz="2000">
                      <a:solidFill>
                        <a:srgbClr val="000000"/>
                      </a:solidFill>
                      <a:latin typeface="Chalkboard" charset="0"/>
                      <a:ea typeface="ＭＳ Ｐゴシック" panose="020B0600070205080204" pitchFamily="34" charset="-128"/>
                    </a:defRPr>
                  </a:lvl3pPr>
                  <a:lvl4pPr defTabSz="912813">
                    <a:defRPr sz="2000">
                      <a:solidFill>
                        <a:srgbClr val="000000"/>
                      </a:solidFill>
                      <a:latin typeface="Chalkboard" charset="0"/>
                      <a:ea typeface="ＭＳ Ｐゴシック" panose="020B0600070205080204" pitchFamily="34" charset="-128"/>
                    </a:defRPr>
                  </a:lvl4pPr>
                  <a:lvl5pPr defTabSz="912813">
                    <a:defRPr sz="2000">
                      <a:solidFill>
                        <a:srgbClr val="000000"/>
                      </a:solidFill>
                      <a:latin typeface="Chalkboard" charset="0"/>
                      <a:ea typeface="ＭＳ Ｐゴシック" panose="020B0600070205080204" pitchFamily="34" charset="-128"/>
                    </a:defRPr>
                  </a:lvl5pPr>
                  <a:lvl6pPr marL="2284413" indent="1588" defTabSz="912813"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defTabSz="912813"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defTabSz="912813"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defTabSz="912813"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defRPr/>
                  </a:pPr>
                  <a:endParaRPr lang="en-US" sz="1400"/>
                </a:p>
              </p:txBody>
            </p:sp>
            <p:sp>
              <p:nvSpPr>
                <p:cNvPr id="33" name="TextBox 30"/>
                <p:cNvSpPr txBox="1">
                  <a:spLocks noChangeArrowheads="1"/>
                </p:cNvSpPr>
                <p:nvPr/>
              </p:nvSpPr>
              <p:spPr bwMode="auto">
                <a:xfrm>
                  <a:off x="7447923" y="3042679"/>
                  <a:ext cx="702938" cy="40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400" dirty="0" err="1">
                      <a:latin typeface="+mn-lt"/>
                    </a:rPr>
                    <a:t>Lumi</a:t>
                  </a:r>
                  <a:endParaRPr lang="en-US" sz="1400" dirty="0">
                    <a:latin typeface="+mn-lt"/>
                  </a:endParaRPr>
                </a:p>
              </p:txBody>
            </p:sp>
            <p:sp>
              <p:nvSpPr>
                <p:cNvPr id="34" name="Right Bracket 33"/>
                <p:cNvSpPr/>
                <p:nvPr/>
              </p:nvSpPr>
              <p:spPr>
                <a:xfrm>
                  <a:off x="8729663" y="3494088"/>
                  <a:ext cx="285750" cy="252412"/>
                </a:xfrm>
                <a:prstGeom prst="rightBracket">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200"/>
                </a:p>
              </p:txBody>
            </p:sp>
            <p:sp>
              <p:nvSpPr>
                <p:cNvPr id="35" name="TextBox 30"/>
                <p:cNvSpPr txBox="1">
                  <a:spLocks noChangeArrowheads="1"/>
                </p:cNvSpPr>
                <p:nvPr/>
              </p:nvSpPr>
              <p:spPr bwMode="auto">
                <a:xfrm>
                  <a:off x="8390861" y="2805115"/>
                  <a:ext cx="982399" cy="68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400" dirty="0">
                      <a:latin typeface="+mn-lt"/>
                    </a:rPr>
                    <a:t>Faraday</a:t>
                  </a:r>
                  <a:br>
                    <a:rPr lang="en-US" sz="1400" dirty="0">
                      <a:latin typeface="+mn-lt"/>
                    </a:rPr>
                  </a:br>
                  <a:r>
                    <a:rPr lang="en-US" sz="1400" dirty="0">
                      <a:latin typeface="+mn-lt"/>
                    </a:rPr>
                    <a:t>Cup</a:t>
                  </a:r>
                </a:p>
              </p:txBody>
            </p:sp>
            <p:sp>
              <p:nvSpPr>
                <p:cNvPr id="36" name="TextBox 30"/>
                <p:cNvSpPr txBox="1">
                  <a:spLocks noChangeArrowheads="1"/>
                </p:cNvSpPr>
                <p:nvPr/>
              </p:nvSpPr>
              <p:spPr bwMode="auto">
                <a:xfrm>
                  <a:off x="1293495" y="3279315"/>
                  <a:ext cx="1391928" cy="68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400" dirty="0">
                      <a:latin typeface="+mn-lt"/>
                    </a:rPr>
                    <a:t>Unpolarized</a:t>
                  </a:r>
                </a:p>
                <a:p>
                  <a:pPr algn="ctr">
                    <a:defRPr/>
                  </a:pPr>
                  <a:r>
                    <a:rPr lang="en-US" sz="1400" dirty="0">
                      <a:latin typeface="+mn-lt"/>
                    </a:rPr>
                    <a:t>Beam</a:t>
                  </a:r>
                </a:p>
              </p:txBody>
            </p:sp>
          </p:grpSp>
        </p:grpSp>
        <p:sp>
          <p:nvSpPr>
            <p:cNvPr id="18" name="Rectangle 21"/>
            <p:cNvSpPr>
              <a:spLocks noChangeArrowheads="1"/>
            </p:cNvSpPr>
            <p:nvPr/>
          </p:nvSpPr>
          <p:spPr bwMode="auto">
            <a:xfrm rot="19194947">
              <a:off x="7400682" y="2221740"/>
              <a:ext cx="988551" cy="401500"/>
            </a:xfrm>
            <a:prstGeom prst="rect">
              <a:avLst/>
            </a:prstGeom>
            <a:solidFill>
              <a:schemeClr val="bg1"/>
            </a:solidFill>
            <a:ln w="9525">
              <a:solidFill>
                <a:srgbClr val="000000"/>
              </a:solidFill>
              <a:round/>
              <a:headEnd/>
              <a:tailEnd/>
            </a:ln>
            <a:extLst/>
          </p:spPr>
          <p:txBody>
            <a:bodyPr wrap="square">
              <a:spAutoFit/>
            </a:bodyPr>
            <a:lstStyle>
              <a:lvl1pPr>
                <a:defRPr>
                  <a:solidFill>
                    <a:schemeClr val="tx1"/>
                  </a:solidFill>
                  <a:latin typeface="Corbel" panose="020B0503020204020204" pitchFamily="34" charset="0"/>
                </a:defRPr>
              </a:lvl1pPr>
              <a:lvl2pPr marL="37931725" indent="-37474525">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eaLnBrk="1" hangingPunct="1"/>
              <a:r>
                <a:rPr lang="en-US" sz="1400" dirty="0">
                  <a:solidFill>
                    <a:srgbClr val="000000"/>
                  </a:solidFill>
                  <a:latin typeface="Chalkboard"/>
                  <a:ea typeface="MS PGothic" panose="020B0600070205080204" pitchFamily="34" charset="-128"/>
                </a:rPr>
                <a:t>SHMS</a:t>
              </a:r>
            </a:p>
          </p:txBody>
        </p:sp>
      </p:grpSp>
      <p:sp>
        <p:nvSpPr>
          <p:cNvPr id="37"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38"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175985455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Tensor Structure Function,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sub>
                    </m:sSub>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2727" b="-23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845734"/>
                <a:ext cx="4459578" cy="4023360"/>
              </a:xfrm>
            </p:spPr>
            <p:txBody>
              <a:bodyPr>
                <a:normAutofit/>
              </a:bodyPr>
              <a:lstStyle/>
              <a:p>
                <a:r>
                  <a:rPr lang="en-US" sz="2400" dirty="0"/>
                  <a:t>Measuring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1</m:t>
                        </m:r>
                      </m:sub>
                    </m:sSub>
                  </m:oMath>
                </a14:m>
                <a:r>
                  <a:rPr lang="en-US" sz="2400" dirty="0"/>
                  <a:t> will give insight into:</a:t>
                </a:r>
              </a:p>
              <a:p>
                <a:pPr algn="ctr">
                  <a:buClr>
                    <a:schemeClr val="tx1"/>
                  </a:buClr>
                  <a:buFont typeface="Arial" panose="020B0604020202020204" pitchFamily="34" charset="0"/>
                  <a:buChar char="•"/>
                </a:pPr>
                <a:r>
                  <a:rPr lang="en-US" dirty="0"/>
                  <a:t> Close-Kumano sum rule</a:t>
                </a:r>
                <a:r>
                  <a:rPr lang="en-US" baseline="30000" dirty="0"/>
                  <a:t>[1]</a:t>
                </a:r>
              </a:p>
              <a:p>
                <a:pPr algn="ctr">
                  <a:buClr>
                    <a:schemeClr val="tx1"/>
                  </a:buClr>
                  <a:buFont typeface="Arial" panose="020B0604020202020204" pitchFamily="34" charset="0"/>
                  <a:buChar char="•"/>
                </a:pPr>
                <a:r>
                  <a:rPr lang="en-US" dirty="0"/>
                  <a:t> 6-quark hidden color</a:t>
                </a:r>
                <a:r>
                  <a:rPr lang="en-US" baseline="30000" dirty="0"/>
                  <a:t>[2]</a:t>
                </a:r>
              </a:p>
              <a:p>
                <a:pPr algn="ctr">
                  <a:buClr>
                    <a:schemeClr val="tx1"/>
                  </a:buClr>
                  <a:buFont typeface="Arial" panose="020B0604020202020204" pitchFamily="34" charset="0"/>
                  <a:buChar char="•"/>
                </a:pPr>
                <a:r>
                  <a:rPr lang="en-US" dirty="0"/>
                  <a:t> OAM and spin crisis</a:t>
                </a:r>
                <a:r>
                  <a:rPr lang="en-US" baseline="30000" dirty="0"/>
                  <a:t>[3]</a:t>
                </a:r>
              </a:p>
              <a:p>
                <a:pPr algn="ctr">
                  <a:buClr>
                    <a:schemeClr val="tx1"/>
                  </a:buClr>
                  <a:buFont typeface="Arial" panose="020B0604020202020204" pitchFamily="34" charset="0"/>
                  <a:buChar char="•"/>
                </a:pPr>
                <a:r>
                  <a:rPr lang="en-US" dirty="0"/>
                  <a:t> </a:t>
                </a:r>
                <a:r>
                  <a:rPr lang="en-US" dirty="0" err="1"/>
                  <a:t>Pionic</a:t>
                </a:r>
                <a:r>
                  <a:rPr lang="en-US" dirty="0"/>
                  <a:t> effects</a:t>
                </a:r>
                <a:r>
                  <a:rPr lang="en-US" baseline="30000" dirty="0"/>
                  <a:t>[2,4]</a:t>
                </a:r>
              </a:p>
              <a:p>
                <a:pPr algn="ctr">
                  <a:buClr>
                    <a:schemeClr val="tx1"/>
                  </a:buClr>
                  <a:buFont typeface="Arial" panose="020B0604020202020204" pitchFamily="34" charset="0"/>
                  <a:buChar char="•"/>
                </a:pPr>
                <a:r>
                  <a:rPr lang="en-US" dirty="0"/>
                  <a:t> Polarized sea quarks</a:t>
                </a:r>
                <a:r>
                  <a:rPr lang="en-US" baseline="30000" dirty="0"/>
                  <a:t>[4]</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845734"/>
                <a:ext cx="4459578" cy="4023360"/>
              </a:xfrm>
              <a:blipFill rotWithShape="0">
                <a:blip r:embed="rId3"/>
                <a:stretch>
                  <a:fillRect l="-2049" t="-2121" r="-177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22</a:t>
            </a:fld>
            <a:endParaRPr lang="en-US" dirty="0"/>
          </a:p>
        </p:txBody>
      </p:sp>
      <p:sp>
        <p:nvSpPr>
          <p:cNvPr id="7" name="TextBox 6"/>
          <p:cNvSpPr txBox="1"/>
          <p:nvPr/>
        </p:nvSpPr>
        <p:spPr>
          <a:xfrm>
            <a:off x="419696" y="4672513"/>
            <a:ext cx="5706784" cy="923330"/>
          </a:xfrm>
          <a:prstGeom prst="rect">
            <a:avLst/>
          </a:prstGeom>
          <a:noFill/>
        </p:spPr>
        <p:txBody>
          <a:bodyPr wrap="square" rtlCol="0">
            <a:spAutoFit/>
          </a:bodyPr>
          <a:lstStyle/>
          <a:p>
            <a:pPr algn="ctr"/>
            <a:r>
              <a:rPr lang="en-US" b="1" dirty="0"/>
              <a:t>Approved</a:t>
            </a:r>
            <a:r>
              <a:rPr lang="en-US" dirty="0"/>
              <a:t> JLab Experiment C12-13-011</a:t>
            </a:r>
          </a:p>
          <a:p>
            <a:pPr algn="ctr"/>
            <a:r>
              <a:rPr lang="en-US" dirty="0"/>
              <a:t>Spokespersons: K. Slifer, E. Long, D. Keller, P. Solvignon, J.P. Chen, O.R. </a:t>
            </a:r>
            <a:r>
              <a:rPr lang="en-US" dirty="0" err="1"/>
              <a:t>Aramayo</a:t>
            </a:r>
            <a:r>
              <a:rPr lang="en-US" dirty="0"/>
              <a:t>, N. Kalantarians</a:t>
            </a:r>
          </a:p>
        </p:txBody>
      </p:sp>
      <p:sp>
        <p:nvSpPr>
          <p:cNvPr id="5" name="Rectangle 4"/>
          <p:cNvSpPr/>
          <p:nvPr/>
        </p:nvSpPr>
        <p:spPr>
          <a:xfrm>
            <a:off x="8397274" y="5810653"/>
            <a:ext cx="3794726" cy="523220"/>
          </a:xfrm>
          <a:prstGeom prst="rect">
            <a:avLst/>
          </a:prstGeom>
        </p:spPr>
        <p:txBody>
          <a:bodyPr wrap="square">
            <a:spAutoFit/>
          </a:bodyPr>
          <a:lstStyle/>
          <a:p>
            <a:r>
              <a:rPr lang="en-US" sz="1400" baseline="30000" dirty="0"/>
              <a:t>[3]</a:t>
            </a:r>
            <a:r>
              <a:rPr lang="en-US" sz="1400" dirty="0"/>
              <a:t> SK </a:t>
            </a:r>
            <a:r>
              <a:rPr lang="en-US" sz="1400" dirty="0" err="1"/>
              <a:t>Taneja</a:t>
            </a:r>
            <a:r>
              <a:rPr lang="en-US" sz="1400" dirty="0"/>
              <a:t> </a:t>
            </a:r>
            <a:r>
              <a:rPr lang="en-US" sz="1400" i="1" dirty="0"/>
              <a:t>et al</a:t>
            </a:r>
            <a:r>
              <a:rPr lang="en-US" sz="1400" dirty="0"/>
              <a:t>, Phys. Rev. </a:t>
            </a:r>
            <a:r>
              <a:rPr lang="en-US" sz="1400" b="1" dirty="0"/>
              <a:t>D86,</a:t>
            </a:r>
            <a:r>
              <a:rPr lang="en-US" sz="1400" dirty="0"/>
              <a:t> 036008 (2012)</a:t>
            </a:r>
          </a:p>
          <a:p>
            <a:r>
              <a:rPr lang="en-US" sz="1400" baseline="30000" dirty="0"/>
              <a:t>[4]</a:t>
            </a:r>
            <a:r>
              <a:rPr lang="en-US" sz="1400" dirty="0"/>
              <a:t> S Kumano, Phys. Rev. </a:t>
            </a:r>
            <a:r>
              <a:rPr lang="en-US" sz="1400" b="1" dirty="0"/>
              <a:t>D82,</a:t>
            </a:r>
            <a:r>
              <a:rPr lang="en-US" sz="1400" dirty="0"/>
              <a:t> 017501 (2010)</a:t>
            </a:r>
          </a:p>
        </p:txBody>
      </p:sp>
      <p:sp>
        <p:nvSpPr>
          <p:cNvPr id="8" name="Rectangle 7"/>
          <p:cNvSpPr/>
          <p:nvPr/>
        </p:nvSpPr>
        <p:spPr>
          <a:xfrm>
            <a:off x="-2140" y="5796023"/>
            <a:ext cx="6127107" cy="523220"/>
          </a:xfrm>
          <a:prstGeom prst="rect">
            <a:avLst/>
          </a:prstGeom>
        </p:spPr>
        <p:txBody>
          <a:bodyPr wrap="square">
            <a:spAutoFit/>
          </a:bodyPr>
          <a:lstStyle/>
          <a:p>
            <a:r>
              <a:rPr lang="en-US" sz="1400" baseline="30000" dirty="0"/>
              <a:t>[1]</a:t>
            </a:r>
            <a:r>
              <a:rPr lang="en-US" sz="1400" dirty="0"/>
              <a:t> FE Close, S Kumano, Phys. Rev. </a:t>
            </a:r>
            <a:r>
              <a:rPr lang="en-US" sz="1400" b="1" dirty="0"/>
              <a:t>D42,</a:t>
            </a:r>
            <a:r>
              <a:rPr lang="en-US" sz="1400" dirty="0"/>
              <a:t> 2377 (1990)</a:t>
            </a:r>
          </a:p>
          <a:p>
            <a:r>
              <a:rPr lang="en-US" sz="1400" baseline="30000" dirty="0"/>
              <a:t>[2]</a:t>
            </a:r>
            <a:r>
              <a:rPr lang="en-US" sz="1400" dirty="0"/>
              <a:t> G Miller, Phys. Rev. </a:t>
            </a:r>
            <a:r>
              <a:rPr lang="en-US" sz="1400" b="1" dirty="0"/>
              <a:t>C89,</a:t>
            </a:r>
            <a:r>
              <a:rPr lang="en-US" sz="1400" dirty="0"/>
              <a:t> 045203 (2014)</a:t>
            </a:r>
          </a:p>
        </p:txBody>
      </p:sp>
      <p:grpSp>
        <p:nvGrpSpPr>
          <p:cNvPr id="9" name="Group 8"/>
          <p:cNvGrpSpPr/>
          <p:nvPr/>
        </p:nvGrpSpPr>
        <p:grpSpPr>
          <a:xfrm>
            <a:off x="5952053" y="1782463"/>
            <a:ext cx="6002382" cy="4071282"/>
            <a:chOff x="5952053" y="1782463"/>
            <a:chExt cx="5708614" cy="3872025"/>
          </a:xfrm>
        </p:grpSpPr>
        <p:pic>
          <p:nvPicPr>
            <p:cNvPr id="6" name="Picture 5"/>
            <p:cNvPicPr>
              <a:picLocks noChangeAspect="1"/>
            </p:cNvPicPr>
            <p:nvPr/>
          </p:nvPicPr>
          <p:blipFill rotWithShape="1">
            <a:blip r:embed="rId4"/>
            <a:srcRect b="9185"/>
            <a:stretch/>
          </p:blipFill>
          <p:spPr>
            <a:xfrm>
              <a:off x="5952053" y="1782463"/>
              <a:ext cx="5708614" cy="3744278"/>
            </a:xfrm>
            <a:prstGeom prst="rect">
              <a:avLst/>
            </a:prstGeom>
          </p:spPr>
        </p:pic>
        <p:pic>
          <p:nvPicPr>
            <p:cNvPr id="15" name="Picture 14"/>
            <p:cNvPicPr>
              <a:picLocks noChangeAspect="1"/>
            </p:cNvPicPr>
            <p:nvPr/>
          </p:nvPicPr>
          <p:blipFill rotWithShape="1">
            <a:blip r:embed="rId4"/>
            <a:srcRect l="48534" t="90380" r="46991" b="3423"/>
            <a:stretch/>
          </p:blipFill>
          <p:spPr>
            <a:xfrm>
              <a:off x="9766044" y="5398994"/>
              <a:ext cx="255494" cy="255494"/>
            </a:xfrm>
            <a:prstGeom prst="rect">
              <a:avLst/>
            </a:prstGeom>
          </p:spPr>
        </p:pic>
      </p:grpSp>
      <p:sp>
        <p:nvSpPr>
          <p:cNvPr id="16"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17"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404247369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ctrTitle"/>
              </p:nvPr>
            </p:nvSpPr>
            <p:spPr/>
            <p:txBody>
              <a:bodyPr>
                <a:normAutofit fontScale="90000"/>
              </a:bodyPr>
              <a:lstStyle/>
              <a:p>
                <a:r>
                  <a:rPr lang="en-US" dirty="0"/>
                  <a:t>PR12-15-005: Quasi-Elastic and Elastic Deuteron Tensor Asymmetry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𝑧𝑧</m:t>
                        </m:r>
                      </m:sub>
                    </m:sSub>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ctrTitle"/>
              </p:nvPr>
            </p:nvSpPr>
            <p:spPr>
              <a:blipFill>
                <a:blip r:embed="rId2"/>
                <a:stretch>
                  <a:fillRect l="-4545" r="-4788" b="-1418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4FAB73BC-B049-4115-A692-8D63A059BFB8}" type="slidenum">
              <a:rPr lang="en-US" smtClean="0"/>
              <a:pPr/>
              <a:t>23</a:t>
            </a:fld>
            <a:endParaRPr lang="en-US" dirty="0"/>
          </a:p>
        </p:txBody>
      </p:sp>
      <p:sp>
        <p:nvSpPr>
          <p:cNvPr id="7" name="Text Placeholder 2"/>
          <p:cNvSpPr>
            <a:spLocks noGrp="1"/>
          </p:cNvSpPr>
          <p:nvPr>
            <p:ph type="subTitle" idx="1"/>
          </p:nvPr>
        </p:nvSpPr>
        <p:spPr>
          <a:xfrm>
            <a:off x="1100051" y="4455620"/>
            <a:ext cx="10058400" cy="1864497"/>
          </a:xfrm>
        </p:spPr>
        <p:txBody>
          <a:bodyPr>
            <a:normAutofit fontScale="92500" lnSpcReduction="20000"/>
          </a:bodyPr>
          <a:lstStyle/>
          <a:p>
            <a:r>
              <a:rPr lang="en-US" sz="2800" cap="none" dirty="0"/>
              <a:t>Spokespeople:</a:t>
            </a:r>
          </a:p>
          <a:p>
            <a:r>
              <a:rPr lang="en-US" sz="2800" cap="none" dirty="0"/>
              <a:t>E. Long*, K. Slifer, P. Solvignon, D. Day, D. Keller, </a:t>
            </a:r>
          </a:p>
          <a:p>
            <a:r>
              <a:rPr lang="en-US" sz="2800" cap="none" dirty="0"/>
              <a:t>D. Higinbotham</a:t>
            </a:r>
          </a:p>
          <a:p>
            <a:r>
              <a:rPr lang="en-US" sz="2800" cap="none" dirty="0"/>
              <a:t>C2-Approved</a:t>
            </a:r>
          </a:p>
        </p:txBody>
      </p:sp>
      <p:sp>
        <p:nvSpPr>
          <p:cNvPr id="10"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11"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grpSp>
        <p:nvGrpSpPr>
          <p:cNvPr id="6" name="Group 5"/>
          <p:cNvGrpSpPr/>
          <p:nvPr/>
        </p:nvGrpSpPr>
        <p:grpSpPr>
          <a:xfrm>
            <a:off x="8730384" y="2542032"/>
            <a:ext cx="3586623" cy="3423428"/>
            <a:chOff x="8730384" y="2542032"/>
            <a:chExt cx="3586623" cy="3423428"/>
          </a:xfrm>
        </p:grpSpPr>
        <p:pic>
          <p:nvPicPr>
            <p:cNvPr id="3" name="Picture 2"/>
            <p:cNvPicPr>
              <a:picLocks noChangeAspect="1"/>
            </p:cNvPicPr>
            <p:nvPr/>
          </p:nvPicPr>
          <p:blipFill rotWithShape="1">
            <a:blip r:embed="rId3"/>
            <a:srcRect l="32934" t="33245" r="16400" b="23378"/>
            <a:stretch/>
          </p:blipFill>
          <p:spPr>
            <a:xfrm>
              <a:off x="9582912" y="2542032"/>
              <a:ext cx="2316480" cy="2974848"/>
            </a:xfrm>
            <a:prstGeom prst="rect">
              <a:avLst/>
            </a:prstGeom>
          </p:spPr>
        </p:pic>
        <p:sp>
          <p:nvSpPr>
            <p:cNvPr id="5" name="TextBox 4"/>
            <p:cNvSpPr txBox="1"/>
            <p:nvPr/>
          </p:nvSpPr>
          <p:spPr>
            <a:xfrm>
              <a:off x="8730384" y="5596128"/>
              <a:ext cx="3586623" cy="369332"/>
            </a:xfrm>
            <a:prstGeom prst="rect">
              <a:avLst/>
            </a:prstGeom>
            <a:noFill/>
          </p:spPr>
          <p:txBody>
            <a:bodyPr wrap="none" rtlCol="0">
              <a:spAutoFit/>
            </a:bodyPr>
            <a:lstStyle/>
            <a:p>
              <a:r>
                <a:rPr lang="en-US" dirty="0"/>
                <a:t>“What can you get with </a:t>
              </a:r>
              <a:r>
                <a:rPr lang="en-US" i="1" dirty="0"/>
                <a:t>A</a:t>
              </a:r>
              <a:r>
                <a:rPr lang="en-US" i="1" baseline="-25000" dirty="0"/>
                <a:t>zz</a:t>
              </a:r>
              <a:r>
                <a:rPr lang="en-US" dirty="0"/>
                <a:t> at </a:t>
              </a:r>
              <a:r>
                <a:rPr lang="en-US" i="1" dirty="0"/>
                <a:t>x</a:t>
              </a:r>
              <a:r>
                <a:rPr lang="en-US" dirty="0"/>
                <a:t>&gt;1?”</a:t>
              </a:r>
            </a:p>
          </p:txBody>
        </p:sp>
      </p:grpSp>
    </p:spTree>
    <p:extLst>
      <p:ext uri="{BB962C8B-B14F-4D97-AF65-F5344CB8AC3E}">
        <p14:creationId xmlns:p14="http://schemas.microsoft.com/office/powerpoint/2010/main" val="2970466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482689" y="1763010"/>
            <a:ext cx="4948161" cy="4536909"/>
            <a:chOff x="6482689" y="1763010"/>
            <a:chExt cx="4948161" cy="4536909"/>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2224" b="6499"/>
            <a:stretch/>
          </p:blipFill>
          <p:spPr>
            <a:xfrm>
              <a:off x="6482689" y="1763010"/>
              <a:ext cx="4948161" cy="4240225"/>
            </a:xfrm>
            <a:prstGeom prst="rect">
              <a:avLst/>
            </a:prstGeom>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46567" t="94188" r="32543" b="-464"/>
            <a:stretch/>
          </p:blipFill>
          <p:spPr>
            <a:xfrm>
              <a:off x="7785513" y="6008371"/>
              <a:ext cx="1033671" cy="291548"/>
            </a:xfrm>
            <a:prstGeom prst="rect">
              <a:avLst/>
            </a:prstGeom>
          </p:spPr>
        </p:pic>
      </p:grpSp>
      <p:grpSp>
        <p:nvGrpSpPr>
          <p:cNvPr id="18" name="Group 17"/>
          <p:cNvGrpSpPr/>
          <p:nvPr/>
        </p:nvGrpSpPr>
        <p:grpSpPr>
          <a:xfrm>
            <a:off x="5612653" y="1750886"/>
            <a:ext cx="6610063" cy="4581674"/>
            <a:chOff x="6144924" y="1750886"/>
            <a:chExt cx="6610063" cy="4581674"/>
          </a:xfrm>
        </p:grpSpPr>
        <p:grpSp>
          <p:nvGrpSpPr>
            <p:cNvPr id="17" name="Group 16"/>
            <p:cNvGrpSpPr/>
            <p:nvPr/>
          </p:nvGrpSpPr>
          <p:grpSpPr>
            <a:xfrm>
              <a:off x="6144924" y="1750886"/>
              <a:ext cx="6610063" cy="4581674"/>
              <a:chOff x="6141497" y="1752970"/>
              <a:chExt cx="6610063" cy="4581674"/>
            </a:xfrm>
          </p:grpSpPr>
          <p:sp>
            <p:nvSpPr>
              <p:cNvPr id="11" name="Rectangle 10"/>
              <p:cNvSpPr/>
              <p:nvPr/>
            </p:nvSpPr>
            <p:spPr>
              <a:xfrm>
                <a:off x="6141497" y="1760044"/>
                <a:ext cx="6610063" cy="457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b="8248"/>
              <a:stretch/>
            </p:blipFill>
            <p:spPr>
              <a:xfrm>
                <a:off x="6555097" y="1752970"/>
                <a:ext cx="5414935" cy="4257486"/>
              </a:xfrm>
              <a:prstGeom prst="rect">
                <a:avLst/>
              </a:prstGeom>
            </p:spPr>
          </p:pic>
          <p:pic>
            <p:nvPicPr>
              <p:cNvPr id="31" name="Picture 30"/>
              <p:cNvPicPr>
                <a:picLocks noChangeAspect="1"/>
              </p:cNvPicPr>
              <p:nvPr/>
            </p:nvPicPr>
            <p:blipFill rotWithShape="1">
              <a:blip r:embed="rId3"/>
              <a:srcRect l="46928" t="91136" r="33761" b="1691"/>
              <a:stretch/>
            </p:blipFill>
            <p:spPr>
              <a:xfrm>
                <a:off x="7243542" y="5941472"/>
                <a:ext cx="1050229" cy="334256"/>
              </a:xfrm>
              <a:prstGeom prst="rect">
                <a:avLst/>
              </a:prstGeom>
            </p:spPr>
          </p:pic>
        </p:grpSp>
        <p:sp>
          <p:nvSpPr>
            <p:cNvPr id="30" name="Rectangle 29"/>
            <p:cNvSpPr/>
            <p:nvPr/>
          </p:nvSpPr>
          <p:spPr>
            <a:xfrm>
              <a:off x="8672177" y="5955572"/>
              <a:ext cx="3880037" cy="369332"/>
            </a:xfrm>
            <a:prstGeom prst="rect">
              <a:avLst/>
            </a:prstGeom>
          </p:spPr>
          <p:txBody>
            <a:bodyPr wrap="none">
              <a:spAutoFit/>
            </a:bodyPr>
            <a:lstStyle/>
            <a:p>
              <a:r>
                <a:rPr lang="en-US" dirty="0"/>
                <a:t>N. </a:t>
              </a:r>
              <a:r>
                <a:rPr lang="en-US" dirty="0" err="1"/>
                <a:t>Fomin</a:t>
              </a:r>
              <a:r>
                <a:rPr lang="en-US" dirty="0"/>
                <a:t>, </a:t>
              </a:r>
              <a:r>
                <a:rPr lang="en-US" i="1" dirty="0"/>
                <a:t>et al,</a:t>
              </a:r>
              <a:r>
                <a:rPr lang="en-US" dirty="0"/>
                <a:t> PRL </a:t>
              </a:r>
              <a:r>
                <a:rPr lang="en-US" b="1" dirty="0"/>
                <a:t>108</a:t>
              </a:r>
              <a:r>
                <a:rPr lang="en-US" dirty="0"/>
                <a:t>, 092502 (2012)</a:t>
              </a:r>
            </a:p>
          </p:txBody>
        </p:sp>
      </p:grpSp>
      <p:sp>
        <p:nvSpPr>
          <p:cNvPr id="2" name="Title 1"/>
          <p:cNvSpPr>
            <a:spLocks noGrp="1"/>
          </p:cNvSpPr>
          <p:nvPr>
            <p:ph type="title"/>
          </p:nvPr>
        </p:nvSpPr>
        <p:spPr/>
        <p:txBody>
          <a:bodyPr/>
          <a:lstStyle/>
          <a:p>
            <a:r>
              <a:rPr lang="en-US" dirty="0"/>
              <a:t>Deuteron Wavefunction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752970"/>
                <a:ext cx="4453612" cy="4468666"/>
              </a:xfrm>
            </p:spPr>
            <p:txBody>
              <a:bodyPr>
                <a:noAutofit/>
              </a:bodyPr>
              <a:lstStyle/>
              <a:p>
                <a:r>
                  <a:rPr lang="en-US" dirty="0"/>
                  <a:t>Is the deuteron wavefunction hard or soft?</a:t>
                </a:r>
              </a:p>
              <a:p>
                <a:pPr lvl="1"/>
                <a:r>
                  <a:rPr lang="en-US" dirty="0"/>
                  <a:t>AV18 is an example of a moderate-hard WF</a:t>
                </a:r>
              </a:p>
              <a:p>
                <a:pPr lvl="1"/>
                <a:r>
                  <a:rPr lang="en-US" dirty="0" err="1"/>
                  <a:t>CDBonn</a:t>
                </a:r>
                <a:r>
                  <a:rPr lang="en-US" dirty="0"/>
                  <a:t> is an example of a soft WF</a:t>
                </a:r>
              </a:p>
              <a:p>
                <a:r>
                  <a:rPr lang="en-US" dirty="0"/>
                  <a:t>Unpolarized deuterons need to be probed at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&gt;400</m:t>
                    </m:r>
                    <m:r>
                      <a:rPr lang="en-US" b="0" i="0" smtClean="0">
                        <a:latin typeface="Cambria Math" panose="02040503050406030204" pitchFamily="18" charset="0"/>
                      </a:rPr>
                      <m:t> </m:t>
                    </m:r>
                    <m:r>
                      <m:rPr>
                        <m:sty m:val="p"/>
                      </m:rPr>
                      <a:rPr lang="en-US" b="0" i="0" smtClean="0">
                        <a:latin typeface="Cambria Math" panose="02040503050406030204" pitchFamily="18" charset="0"/>
                      </a:rPr>
                      <m:t>MeV</m:t>
                    </m:r>
                  </m:oMath>
                </a14:m>
                <a:r>
                  <a:rPr lang="en-US" dirty="0"/>
                  <a:t> to distinguish between hard and soft WFs</a:t>
                </a:r>
              </a:p>
              <a:p>
                <a:pPr lvl="1"/>
                <a:r>
                  <a:rPr lang="en-US" dirty="0"/>
                  <a:t>Not practical</a:t>
                </a:r>
              </a:p>
              <a:p>
                <a:r>
                  <a:rPr lang="en-US" dirty="0"/>
                  <a:t>Currently no unambiguous experimental evidence for which is more valid</a:t>
                </a:r>
              </a:p>
              <a:p>
                <a:r>
                  <a:rPr lang="en-US" dirty="0"/>
                  <a:t>Tensor polarization enhances the </a:t>
                </a:r>
                <a:r>
                  <a:rPr lang="en-US" i="1" dirty="0"/>
                  <a:t>D</a:t>
                </a:r>
                <a:r>
                  <a:rPr lang="en-US" dirty="0"/>
                  <a:t>-state, allowing hard and soft WFs to be distinguished at lower momenta</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752970"/>
                <a:ext cx="4453612" cy="4468666"/>
              </a:xfrm>
              <a:blipFill>
                <a:blip r:embed="rId4"/>
                <a:stretch>
                  <a:fillRect l="-1368" t="-1501" r="-396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24</a:t>
            </a:fld>
            <a:endParaRPr lang="en-US" dirty="0"/>
          </a:p>
        </p:txBody>
      </p:sp>
      <p:sp>
        <p:nvSpPr>
          <p:cNvPr id="33" name="Rectangle 32"/>
          <p:cNvSpPr/>
          <p:nvPr/>
        </p:nvSpPr>
        <p:spPr>
          <a:xfrm>
            <a:off x="8818242" y="1809419"/>
            <a:ext cx="2374541" cy="3835461"/>
          </a:xfrm>
          <a:prstGeom prst="rect">
            <a:avLst/>
          </a:prstGeom>
          <a:solidFill>
            <a:srgbClr val="FFFF00">
              <a:alpha val="1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35"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3957739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1807" b="10974"/>
          <a:stretch/>
        </p:blipFill>
        <p:spPr>
          <a:xfrm>
            <a:off x="6237025" y="1769179"/>
            <a:ext cx="6147819" cy="4330700"/>
          </a:xfrm>
          <a:prstGeom prst="rect">
            <a:avLst/>
          </a:prstGeom>
        </p:spPr>
      </p:pic>
      <p:sp>
        <p:nvSpPr>
          <p:cNvPr id="2" name="Title 1"/>
          <p:cNvSpPr>
            <a:spLocks noGrp="1"/>
          </p:cNvSpPr>
          <p:nvPr>
            <p:ph type="title"/>
          </p:nvPr>
        </p:nvSpPr>
        <p:spPr/>
        <p:txBody>
          <a:bodyPr/>
          <a:lstStyle/>
          <a:p>
            <a:r>
              <a:rPr lang="en-US" dirty="0"/>
              <a:t>Deuteron Wavefunction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71062" y="1792726"/>
                <a:ext cx="5865966" cy="4023360"/>
              </a:xfrm>
            </p:spPr>
            <p:txBody>
              <a:bodyPr>
                <a:noAutofit/>
              </a:bodyPr>
              <a:lstStyle/>
              <a:p>
                <a:r>
                  <a:rPr lang="en-US" sz="1800" dirty="0"/>
                  <a:t>First calculated in the ‘70s, </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𝐴</m:t>
                        </m:r>
                      </m:e>
                      <m:sub>
                        <m:r>
                          <a:rPr lang="en-US" sz="1800" b="0" i="1" smtClean="0">
                            <a:latin typeface="Cambria Math" panose="02040503050406030204" pitchFamily="18" charset="0"/>
                          </a:rPr>
                          <m:t>𝑧𝑧</m:t>
                        </m:r>
                      </m:sub>
                    </m:sSub>
                  </m:oMath>
                </a14:m>
                <a:r>
                  <a:rPr lang="en-US" sz="1800" dirty="0"/>
                  <a:t> can be used in to discriminate between hard and soft </a:t>
                </a:r>
                <a:r>
                  <a:rPr lang="en-US" sz="1800" dirty="0" err="1"/>
                  <a:t>wavefunctions</a:t>
                </a:r>
                <a:r>
                  <a:rPr lang="en-US" sz="1800" dirty="0"/>
                  <a:t> </a:t>
                </a:r>
              </a:p>
              <a:p>
                <a:pPr algn="ctr"/>
                <a14:m>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𝐴</m:t>
                        </m:r>
                      </m:e>
                      <m:sub>
                        <m:r>
                          <a:rPr lang="en-US" sz="3200" b="0" i="1" smtClean="0">
                            <a:latin typeface="Cambria Math" panose="02040503050406030204" pitchFamily="18" charset="0"/>
                          </a:rPr>
                          <m:t>𝑧𝑧</m:t>
                        </m:r>
                      </m:sub>
                    </m:sSub>
                    <m:r>
                      <a:rPr lang="en-US" sz="3200" b="0" i="1" smtClean="0">
                        <a:latin typeface="Cambria Math" panose="02040503050406030204" pitchFamily="18" charset="0"/>
                        <a:ea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ea typeface="Cambria Math" panose="02040503050406030204" pitchFamily="18" charset="0"/>
                          </a:rPr>
                          <m:t>2</m:t>
                        </m:r>
                      </m:num>
                      <m:den>
                        <m:r>
                          <a:rPr lang="en-US" sz="3200" b="0" i="1" smtClean="0">
                            <a:latin typeface="Cambria Math" panose="02040503050406030204" pitchFamily="18" charset="0"/>
                            <a:ea typeface="Cambria Math" panose="02040503050406030204" pitchFamily="18" charset="0"/>
                          </a:rPr>
                          <m:t>𝑓</m:t>
                        </m:r>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𝑃</m:t>
                            </m:r>
                          </m:e>
                          <m:sub>
                            <m:r>
                              <a:rPr lang="en-US" sz="3200" b="0" i="1" smtClean="0">
                                <a:latin typeface="Cambria Math" panose="02040503050406030204" pitchFamily="18" charset="0"/>
                                <a:ea typeface="Cambria Math" panose="02040503050406030204" pitchFamily="18" charset="0"/>
                              </a:rPr>
                              <m:t>𝑧𝑧</m:t>
                            </m:r>
                          </m:sub>
                        </m:sSub>
                      </m:den>
                    </m:f>
                    <m:d>
                      <m:dPr>
                        <m:ctrlPr>
                          <a:rPr lang="en-US" sz="3200" b="0" i="1" smtClean="0">
                            <a:latin typeface="Cambria Math" panose="02040503050406030204" pitchFamily="18" charset="0"/>
                            <a:ea typeface="Cambria Math" panose="02040503050406030204" pitchFamily="18" charset="0"/>
                          </a:rPr>
                        </m:ctrlPr>
                      </m:dPr>
                      <m:e>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𝜎</m:t>
                                </m:r>
                              </m:e>
                              <m:sub>
                                <m:r>
                                  <a:rPr lang="en-US" sz="3200" b="0" i="1" smtClean="0">
                                    <a:latin typeface="Cambria Math" panose="02040503050406030204" pitchFamily="18" charset="0"/>
                                  </a:rPr>
                                  <m:t>𝑝</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𝜎</m:t>
                                </m:r>
                              </m:e>
                              <m:sub>
                                <m:r>
                                  <a:rPr lang="en-US" sz="3200" b="0" i="1" smtClean="0">
                                    <a:latin typeface="Cambria Math" panose="02040503050406030204" pitchFamily="18" charset="0"/>
                                  </a:rPr>
                                  <m:t>𝑢</m:t>
                                </m:r>
                              </m:sub>
                            </m:sSub>
                          </m:num>
                          <m:den>
                            <m:sSub>
                              <m:sSubPr>
                                <m:ctrlPr>
                                  <a:rPr lang="en-US" sz="3200" i="1">
                                    <a:latin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𝜎</m:t>
                                </m:r>
                              </m:e>
                              <m:sub>
                                <m:r>
                                  <a:rPr lang="en-US" sz="3200" i="1">
                                    <a:latin typeface="Cambria Math" panose="02040503050406030204" pitchFamily="18" charset="0"/>
                                  </a:rPr>
                                  <m:t>𝑢</m:t>
                                </m:r>
                              </m:sub>
                            </m:sSub>
                          </m:den>
                        </m:f>
                      </m:e>
                    </m:d>
                  </m:oMath>
                </a14:m>
                <a:endParaRPr lang="en-US" sz="3200" dirty="0"/>
              </a:p>
              <a:p>
                <a:r>
                  <a:rPr lang="en-US" sz="1800" dirty="0"/>
                  <a:t>In the impulse approximation,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𝐴</m:t>
                        </m:r>
                      </m:e>
                      <m:sub>
                        <m:r>
                          <a:rPr lang="en-US" sz="1800" i="1">
                            <a:latin typeface="Cambria Math" panose="02040503050406030204" pitchFamily="18" charset="0"/>
                          </a:rPr>
                          <m:t>𝑧𝑧</m:t>
                        </m:r>
                      </m:sub>
                    </m:sSub>
                  </m:oMath>
                </a14:m>
                <a:r>
                  <a:rPr lang="en-US" sz="1800" dirty="0"/>
                  <a:t> is directly related to the </a:t>
                </a:r>
                <a:r>
                  <a:rPr lang="en-US" sz="1800" i="1" dirty="0"/>
                  <a:t>S- </a:t>
                </a:r>
                <a:r>
                  <a:rPr lang="en-US" sz="1800" dirty="0"/>
                  <a:t>and </a:t>
                </a:r>
                <a:r>
                  <a:rPr lang="en-US" sz="1800" i="1" dirty="0"/>
                  <a:t>D</a:t>
                </a:r>
                <a:r>
                  <a:rPr lang="en-US" sz="1800" dirty="0"/>
                  <a:t>-states</a:t>
                </a:r>
              </a:p>
              <a:p>
                <a:endParaRPr lang="en-US" sz="1800" dirty="0"/>
              </a:p>
              <a:p>
                <a:endParaRPr lang="en-US" sz="1800" dirty="0"/>
              </a:p>
              <a:p>
                <a:endParaRPr lang="en-US" sz="1800" dirty="0"/>
              </a:p>
              <a:p>
                <a:r>
                  <a:rPr lang="en-US" sz="1800" dirty="0"/>
                  <a:t>Modern calculations indicate a large separation of hard and soft WFs begins just above the quasi-elastic peak at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&gt;1.3</m:t>
                    </m:r>
                  </m:oMath>
                </a14:m>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71062" y="1792726"/>
                <a:ext cx="5865966" cy="4023360"/>
              </a:xfrm>
              <a:blipFill>
                <a:blip r:embed="rId3"/>
                <a:stretch>
                  <a:fillRect l="-936" t="-1364" r="-1767" b="-393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25</a:t>
            </a:fld>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 y="4122454"/>
            <a:ext cx="4155414" cy="879572"/>
          </a:xfrm>
          <a:prstGeom prst="rect">
            <a:avLst/>
          </a:prstGeom>
        </p:spPr>
      </p:pic>
      <p:sp>
        <p:nvSpPr>
          <p:cNvPr id="13" name="Rectangle 12"/>
          <p:cNvSpPr/>
          <p:nvPr/>
        </p:nvSpPr>
        <p:spPr>
          <a:xfrm>
            <a:off x="0" y="5967892"/>
            <a:ext cx="5280420" cy="369332"/>
          </a:xfrm>
          <a:prstGeom prst="rect">
            <a:avLst/>
          </a:prstGeom>
        </p:spPr>
        <p:txBody>
          <a:bodyPr wrap="none">
            <a:spAutoFit/>
          </a:bodyPr>
          <a:lstStyle/>
          <a:p>
            <a:r>
              <a:rPr lang="en-US" dirty="0"/>
              <a:t>L.L. Frankfurt, M.I. Strikman, Phys. Rept. </a:t>
            </a:r>
            <a:r>
              <a:rPr lang="en-US" b="1" dirty="0"/>
              <a:t>76</a:t>
            </a:r>
            <a:r>
              <a:rPr lang="en-US" dirty="0"/>
              <a:t> 215 (1981)</a:t>
            </a:r>
          </a:p>
        </p:txBody>
      </p:sp>
      <p:pic>
        <p:nvPicPr>
          <p:cNvPr id="22" name="Picture 21"/>
          <p:cNvPicPr>
            <a:picLocks noChangeAspect="1"/>
          </p:cNvPicPr>
          <p:nvPr/>
        </p:nvPicPr>
        <p:blipFill rotWithShape="1">
          <a:blip r:embed="rId5"/>
          <a:srcRect l="65305" t="173" r="1097" b="66194"/>
          <a:stretch/>
        </p:blipFill>
        <p:spPr>
          <a:xfrm>
            <a:off x="-88156" y="1793115"/>
            <a:ext cx="6497257" cy="4487873"/>
          </a:xfrm>
          <a:prstGeom prst="rect">
            <a:avLst/>
          </a:prstGeom>
        </p:spPr>
      </p:pic>
      <p:sp>
        <p:nvSpPr>
          <p:cNvPr id="36" name="Rectangle 35"/>
          <p:cNvSpPr/>
          <p:nvPr/>
        </p:nvSpPr>
        <p:spPr>
          <a:xfrm>
            <a:off x="2491627" y="1682724"/>
            <a:ext cx="2155847" cy="461665"/>
          </a:xfrm>
          <a:prstGeom prst="rect">
            <a:avLst/>
          </a:prstGeom>
        </p:spPr>
        <p:txBody>
          <a:bodyPr wrap="none">
            <a:spAutoFit/>
          </a:bodyPr>
          <a:lstStyle/>
          <a:p>
            <a:pPr lvl="1"/>
            <a:r>
              <a:rPr lang="en-US" sz="2400" dirty="0"/>
              <a:t>Unpolarized</a:t>
            </a:r>
          </a:p>
        </p:txBody>
      </p:sp>
      <p:pic>
        <p:nvPicPr>
          <p:cNvPr id="23" name="Picture 22"/>
          <p:cNvPicPr>
            <a:picLocks noChangeAspect="1"/>
          </p:cNvPicPr>
          <p:nvPr/>
        </p:nvPicPr>
        <p:blipFill rotWithShape="1">
          <a:blip r:embed="rId5"/>
          <a:srcRect l="2950" t="63721" r="60385" b="2597"/>
          <a:stretch/>
        </p:blipFill>
        <p:spPr>
          <a:xfrm>
            <a:off x="-309488" y="1802631"/>
            <a:ext cx="7145875" cy="4529555"/>
          </a:xfrm>
          <a:prstGeom prst="rect">
            <a:avLst/>
          </a:prstGeom>
        </p:spPr>
      </p:pic>
      <p:grpSp>
        <p:nvGrpSpPr>
          <p:cNvPr id="6" name="Group 5"/>
          <p:cNvGrpSpPr/>
          <p:nvPr/>
        </p:nvGrpSpPr>
        <p:grpSpPr>
          <a:xfrm>
            <a:off x="6237027" y="1769179"/>
            <a:ext cx="5158854" cy="4568045"/>
            <a:chOff x="6237027" y="1769179"/>
            <a:chExt cx="5158854" cy="4568045"/>
          </a:xfrm>
        </p:grpSpPr>
        <p:grpSp>
          <p:nvGrpSpPr>
            <p:cNvPr id="5" name="Group 4"/>
            <p:cNvGrpSpPr/>
            <p:nvPr/>
          </p:nvGrpSpPr>
          <p:grpSpPr>
            <a:xfrm>
              <a:off x="6237027" y="1769179"/>
              <a:ext cx="5158854" cy="4540968"/>
              <a:chOff x="6237027" y="1769179"/>
              <a:chExt cx="5158854" cy="4540968"/>
            </a:xfrm>
          </p:grpSpPr>
          <p:sp>
            <p:nvSpPr>
              <p:cNvPr id="9" name="TextBox 8"/>
              <p:cNvSpPr txBox="1"/>
              <p:nvPr/>
            </p:nvSpPr>
            <p:spPr>
              <a:xfrm>
                <a:off x="10556470" y="2238357"/>
                <a:ext cx="742923" cy="496640"/>
              </a:xfrm>
              <a:prstGeom prst="rect">
                <a:avLst/>
              </a:prstGeom>
              <a:noFill/>
            </p:spPr>
            <p:txBody>
              <a:bodyPr wrap="none" rtlCol="0">
                <a:spAutoFit/>
              </a:bodyPr>
              <a:lstStyle/>
              <a:p>
                <a:r>
                  <a:rPr lang="en-US" dirty="0">
                    <a:solidFill>
                      <a:srgbClr val="4141FF"/>
                    </a:solidFill>
                  </a:rPr>
                  <a:t>AV18</a:t>
                </a:r>
              </a:p>
            </p:txBody>
          </p:sp>
          <p:sp>
            <p:nvSpPr>
              <p:cNvPr id="10" name="TextBox 9"/>
              <p:cNvSpPr txBox="1"/>
              <p:nvPr/>
            </p:nvSpPr>
            <p:spPr>
              <a:xfrm>
                <a:off x="10379883" y="5120052"/>
                <a:ext cx="941283" cy="369332"/>
              </a:xfrm>
              <a:prstGeom prst="rect">
                <a:avLst/>
              </a:prstGeom>
              <a:noFill/>
            </p:spPr>
            <p:txBody>
              <a:bodyPr wrap="none" rtlCol="0">
                <a:spAutoFit/>
              </a:bodyPr>
              <a:lstStyle/>
              <a:p>
                <a:r>
                  <a:rPr lang="en-US" dirty="0" err="1">
                    <a:solidFill>
                      <a:srgbClr val="4141FF"/>
                    </a:solidFill>
                  </a:rPr>
                  <a:t>CDBonn</a:t>
                </a:r>
                <a:endParaRPr lang="en-US" dirty="0">
                  <a:solidFill>
                    <a:srgbClr val="4141FF"/>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7027" y="1769179"/>
                <a:ext cx="5158854" cy="4540968"/>
              </a:xfrm>
              <a:prstGeom prst="rect">
                <a:avLst/>
              </a:prstGeom>
            </p:spPr>
          </p:pic>
        </p:grpSp>
        <p:sp>
          <p:nvSpPr>
            <p:cNvPr id="14" name="Rectangle 13"/>
            <p:cNvSpPr/>
            <p:nvPr/>
          </p:nvSpPr>
          <p:spPr>
            <a:xfrm>
              <a:off x="6366434" y="5967892"/>
              <a:ext cx="1269963" cy="369332"/>
            </a:xfrm>
            <a:prstGeom prst="rect">
              <a:avLst/>
            </a:prstGeom>
          </p:spPr>
          <p:txBody>
            <a:bodyPr wrap="none">
              <a:spAutoFit/>
            </a:bodyPr>
            <a:lstStyle/>
            <a:p>
              <a:r>
                <a:rPr lang="en-US" dirty="0"/>
                <a:t>M. Sargsian</a:t>
              </a:r>
            </a:p>
          </p:txBody>
        </p:sp>
      </p:grpSp>
      <p:sp>
        <p:nvSpPr>
          <p:cNvPr id="24" name="Rectangle 23"/>
          <p:cNvSpPr/>
          <p:nvPr/>
        </p:nvSpPr>
        <p:spPr>
          <a:xfrm>
            <a:off x="0" y="5956741"/>
            <a:ext cx="2222695" cy="369332"/>
          </a:xfrm>
          <a:prstGeom prst="rect">
            <a:avLst/>
          </a:prstGeom>
          <a:solidFill>
            <a:schemeClr val="bg1"/>
          </a:solidFill>
        </p:spPr>
        <p:txBody>
          <a:bodyPr wrap="square">
            <a:spAutoFit/>
          </a:bodyPr>
          <a:lstStyle/>
          <a:p>
            <a:r>
              <a:rPr lang="en-US" dirty="0"/>
              <a:t>H. </a:t>
            </a:r>
            <a:r>
              <a:rPr lang="en-US" dirty="0" err="1"/>
              <a:t>Arenhovel</a:t>
            </a:r>
            <a:endParaRPr lang="en-US" dirty="0"/>
          </a:p>
        </p:txBody>
      </p:sp>
      <p:grpSp>
        <p:nvGrpSpPr>
          <p:cNvPr id="35" name="Group 34"/>
          <p:cNvGrpSpPr/>
          <p:nvPr/>
        </p:nvGrpSpPr>
        <p:grpSpPr>
          <a:xfrm>
            <a:off x="5283219" y="2928101"/>
            <a:ext cx="651579" cy="369332"/>
            <a:chOff x="5283219" y="2749685"/>
            <a:chExt cx="651579" cy="369332"/>
          </a:xfrm>
        </p:grpSpPr>
        <p:cxnSp>
          <p:nvCxnSpPr>
            <p:cNvPr id="26" name="Straight Arrow Connector 25"/>
            <p:cNvCxnSpPr/>
            <p:nvPr/>
          </p:nvCxnSpPr>
          <p:spPr>
            <a:xfrm>
              <a:off x="5283219" y="2838893"/>
              <a:ext cx="0" cy="16979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352587" y="2749685"/>
              <a:ext cx="582211" cy="369332"/>
            </a:xfrm>
            <a:prstGeom prst="rect">
              <a:avLst/>
            </a:prstGeom>
            <a:noFill/>
          </p:spPr>
          <p:txBody>
            <a:bodyPr wrap="none" rtlCol="0">
              <a:spAutoFit/>
            </a:bodyPr>
            <a:lstStyle/>
            <a:p>
              <a:r>
                <a:rPr lang="en-US" dirty="0"/>
                <a:t>~1%</a:t>
              </a:r>
            </a:p>
          </p:txBody>
        </p:sp>
      </p:grpSp>
      <p:grpSp>
        <p:nvGrpSpPr>
          <p:cNvPr id="34" name="Group 33"/>
          <p:cNvGrpSpPr/>
          <p:nvPr/>
        </p:nvGrpSpPr>
        <p:grpSpPr>
          <a:xfrm>
            <a:off x="10789126" y="2704218"/>
            <a:ext cx="723060" cy="1418236"/>
            <a:chOff x="10789126" y="2704218"/>
            <a:chExt cx="723060" cy="1418236"/>
          </a:xfrm>
        </p:grpSpPr>
        <p:cxnSp>
          <p:nvCxnSpPr>
            <p:cNvPr id="29" name="Straight Arrow Connector 28"/>
            <p:cNvCxnSpPr/>
            <p:nvPr/>
          </p:nvCxnSpPr>
          <p:spPr>
            <a:xfrm>
              <a:off x="10789126" y="2704218"/>
              <a:ext cx="0" cy="141823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0812956" y="3180864"/>
              <a:ext cx="699230" cy="369332"/>
            </a:xfrm>
            <a:prstGeom prst="rect">
              <a:avLst/>
            </a:prstGeom>
            <a:solidFill>
              <a:schemeClr val="bg1"/>
            </a:solidFill>
          </p:spPr>
          <p:txBody>
            <a:bodyPr wrap="none" rtlCol="0">
              <a:spAutoFit/>
            </a:bodyPr>
            <a:lstStyle/>
            <a:p>
              <a:r>
                <a:rPr lang="en-US" dirty="0"/>
                <a:t>~60%</a:t>
              </a:r>
            </a:p>
          </p:txBody>
        </p:sp>
      </p:grpSp>
      <p:sp>
        <p:nvSpPr>
          <p:cNvPr id="37" name="Rectangle 36"/>
          <p:cNvSpPr/>
          <p:nvPr/>
        </p:nvSpPr>
        <p:spPr>
          <a:xfrm>
            <a:off x="2421007" y="1712461"/>
            <a:ext cx="2668359" cy="461665"/>
          </a:xfrm>
          <a:prstGeom prst="rect">
            <a:avLst/>
          </a:prstGeom>
        </p:spPr>
        <p:txBody>
          <a:bodyPr wrap="none">
            <a:spAutoFit/>
          </a:bodyPr>
          <a:lstStyle/>
          <a:p>
            <a:pPr lvl="1"/>
            <a:r>
              <a:rPr lang="en-US" sz="2400" dirty="0"/>
              <a:t>Vector Polarized</a:t>
            </a:r>
          </a:p>
        </p:txBody>
      </p:sp>
      <p:sp>
        <p:nvSpPr>
          <p:cNvPr id="27"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28"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grpSp>
        <p:nvGrpSpPr>
          <p:cNvPr id="20" name="Group 19"/>
          <p:cNvGrpSpPr/>
          <p:nvPr/>
        </p:nvGrpSpPr>
        <p:grpSpPr>
          <a:xfrm>
            <a:off x="-64407" y="2027236"/>
            <a:ext cx="4567528" cy="4014506"/>
            <a:chOff x="-64407" y="2027236"/>
            <a:chExt cx="4567528" cy="4014506"/>
          </a:xfrm>
        </p:grpSpPr>
        <p:grpSp>
          <p:nvGrpSpPr>
            <p:cNvPr id="16" name="Group 15"/>
            <p:cNvGrpSpPr/>
            <p:nvPr/>
          </p:nvGrpSpPr>
          <p:grpSpPr>
            <a:xfrm>
              <a:off x="-64407" y="2027236"/>
              <a:ext cx="4567528" cy="4014506"/>
              <a:chOff x="-88157" y="2027236"/>
              <a:chExt cx="4567528" cy="4014506"/>
            </a:xfrm>
          </p:grpSpPr>
          <p:grpSp>
            <p:nvGrpSpPr>
              <p:cNvPr id="15" name="Group 14"/>
              <p:cNvGrpSpPr/>
              <p:nvPr/>
            </p:nvGrpSpPr>
            <p:grpSpPr>
              <a:xfrm>
                <a:off x="-88157" y="2027236"/>
                <a:ext cx="4567528" cy="3754861"/>
                <a:chOff x="-88157" y="2013588"/>
                <a:chExt cx="4567528" cy="3754861"/>
              </a:xfrm>
            </p:grpSpPr>
            <p:sp>
              <p:nvSpPr>
                <p:cNvPr id="11" name="Rectangle 10"/>
                <p:cNvSpPr/>
                <p:nvPr/>
              </p:nvSpPr>
              <p:spPr>
                <a:xfrm>
                  <a:off x="-88157" y="2101755"/>
                  <a:ext cx="4564623" cy="3666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7"/>
                <a:stretch>
                  <a:fillRect/>
                </a:stretch>
              </p:blipFill>
              <p:spPr>
                <a:xfrm>
                  <a:off x="137466" y="2013588"/>
                  <a:ext cx="4341905" cy="3754861"/>
                </a:xfrm>
                <a:prstGeom prst="rect">
                  <a:avLst/>
                </a:prstGeom>
              </p:spPr>
            </p:pic>
          </p:grpSp>
          <p:sp>
            <p:nvSpPr>
              <p:cNvPr id="30" name="Rectangle 29"/>
              <p:cNvSpPr/>
              <p:nvPr/>
            </p:nvSpPr>
            <p:spPr>
              <a:xfrm>
                <a:off x="-33352" y="5672410"/>
                <a:ext cx="2820666" cy="369332"/>
              </a:xfrm>
              <a:prstGeom prst="rect">
                <a:avLst/>
              </a:prstGeom>
              <a:solidFill>
                <a:schemeClr val="bg1"/>
              </a:solidFill>
            </p:spPr>
            <p:txBody>
              <a:bodyPr wrap="square">
                <a:spAutoFit/>
              </a:bodyPr>
              <a:lstStyle/>
              <a:p>
                <a:r>
                  <a:rPr lang="en-US" dirty="0"/>
                  <a:t>H. Zhu, Ph. D Thesis. (2000)</a:t>
                </a:r>
              </a:p>
            </p:txBody>
          </p:sp>
        </p:grpSp>
        <p:grpSp>
          <p:nvGrpSpPr>
            <p:cNvPr id="33" name="Group 32"/>
            <p:cNvGrpSpPr/>
            <p:nvPr/>
          </p:nvGrpSpPr>
          <p:grpSpPr>
            <a:xfrm>
              <a:off x="2331394" y="3424885"/>
              <a:ext cx="608718" cy="369332"/>
              <a:chOff x="5278451" y="2749685"/>
              <a:chExt cx="608718" cy="369332"/>
            </a:xfrm>
          </p:grpSpPr>
          <p:cxnSp>
            <p:nvCxnSpPr>
              <p:cNvPr id="38" name="Straight Arrow Connector 37"/>
              <p:cNvCxnSpPr/>
              <p:nvPr/>
            </p:nvCxnSpPr>
            <p:spPr>
              <a:xfrm>
                <a:off x="5278451" y="2815708"/>
                <a:ext cx="0" cy="25567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304958" y="2749685"/>
                <a:ext cx="582211" cy="369332"/>
              </a:xfrm>
              <a:prstGeom prst="rect">
                <a:avLst/>
              </a:prstGeom>
              <a:noFill/>
            </p:spPr>
            <p:txBody>
              <a:bodyPr wrap="none" rtlCol="0">
                <a:spAutoFit/>
              </a:bodyPr>
              <a:lstStyle/>
              <a:p>
                <a:r>
                  <a:rPr lang="en-US" dirty="0"/>
                  <a:t>~1%</a:t>
                </a:r>
              </a:p>
            </p:txBody>
          </p:sp>
        </p:grpSp>
      </p:grpSp>
    </p:spTree>
    <p:extLst>
      <p:ext uri="{BB962C8B-B14F-4D97-AF65-F5344CB8AC3E}">
        <p14:creationId xmlns:p14="http://schemas.microsoft.com/office/powerpoint/2010/main" val="4050835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xit" presetSubtype="0" fill="hold"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par>
                                <p:cTn id="54" presetID="10" presetClass="entr" presetSubtype="0"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6" grpId="0"/>
      <p:bldP spid="24" grpId="0" animBg="1"/>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Relativistic </a:t>
            </a:r>
            <a:r>
              <a:rPr lang="en-US" i="1" dirty="0"/>
              <a:t>NN</a:t>
            </a:r>
            <a:r>
              <a:rPr lang="en-US" dirty="0"/>
              <a:t> Bound System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592416" y="1845734"/>
                <a:ext cx="6003236" cy="4023360"/>
              </a:xfrm>
            </p:spPr>
            <p:txBody>
              <a:bodyPr>
                <a:normAutofit/>
              </a:bodyPr>
              <a:lstStyle/>
              <a:p>
                <a:r>
                  <a:rPr lang="en-US" sz="2400" dirty="0"/>
                  <a:t>Relativistic calculations needed to understand underlying physics in short-range correlations at high momenta</a:t>
                </a:r>
              </a:p>
              <a:p>
                <a:r>
                  <a:rPr lang="en-US" sz="2400" dirty="0"/>
                  <a:t>Light Cone (LC) and Virtual Nucleon (VN) calculations are often used</a:t>
                </a:r>
              </a:p>
              <a:p>
                <a:r>
                  <a:rPr lang="en-US" sz="2400" dirty="0"/>
                  <a:t>Large momenta (</a:t>
                </a:r>
                <a14:m>
                  <m:oMath xmlns:m="http://schemas.openxmlformats.org/officeDocument/2006/math">
                    <m:r>
                      <a:rPr lang="en-US" sz="2400" i="1">
                        <a:latin typeface="Cambria Math" panose="02040503050406030204" pitchFamily="18" charset="0"/>
                      </a:rPr>
                      <m:t>&gt;500 </m:t>
                    </m:r>
                    <m:r>
                      <m:rPr>
                        <m:sty m:val="p"/>
                      </m:rPr>
                      <a:rPr lang="en-US" sz="2400">
                        <a:latin typeface="Cambria Math" panose="02040503050406030204" pitchFamily="18" charset="0"/>
                      </a:rPr>
                      <m:t>MeV</m:t>
                    </m:r>
                    <m:r>
                      <a:rPr lang="en-US" sz="2400">
                        <a:latin typeface="Cambria Math" panose="02040503050406030204" pitchFamily="18" charset="0"/>
                      </a:rPr>
                      <m:t>/</m:t>
                    </m:r>
                    <m:r>
                      <a:rPr lang="en-US" sz="2400" i="1">
                        <a:latin typeface="Cambria Math" panose="02040503050406030204" pitchFamily="18" charset="0"/>
                      </a:rPr>
                      <m:t>𝑐</m:t>
                    </m:r>
                  </m:oMath>
                </a14:m>
                <a:r>
                  <a:rPr lang="en-US" sz="2400" dirty="0"/>
                  <a:t>) needed to discriminate with unpolarized deuterons</a:t>
                </a:r>
              </a:p>
              <a:p>
                <a:r>
                  <a:rPr lang="en-US" sz="2400" dirty="0"/>
                  <a:t>With tensor polarized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𝑧𝑧</m:t>
                        </m:r>
                      </m:sub>
                    </m:sSub>
                  </m:oMath>
                </a14:m>
                <a:r>
                  <a:rPr lang="en-US" sz="2400" dirty="0"/>
                  <a:t> significant difference at much lower momenta (</a:t>
                </a:r>
                <a14:m>
                  <m:oMath xmlns:m="http://schemas.openxmlformats.org/officeDocument/2006/math">
                    <m:r>
                      <a:rPr lang="en-US" sz="2400" b="0" i="1" smtClean="0">
                        <a:latin typeface="Cambria Math" panose="02040503050406030204" pitchFamily="18" charset="0"/>
                      </a:rPr>
                      <m:t>&gt;300 </m:t>
                    </m:r>
                    <m:r>
                      <m:rPr>
                        <m:sty m:val="p"/>
                      </m:rPr>
                      <a:rPr lang="en-US" sz="2400" b="0" i="0" smtClean="0">
                        <a:latin typeface="Cambria Math" panose="02040503050406030204" pitchFamily="18" charset="0"/>
                      </a:rPr>
                      <m:t>MeV</m:t>
                    </m:r>
                    <m:r>
                      <a:rPr lang="en-US" sz="2400" b="0" i="0" smtClean="0">
                        <a:latin typeface="Cambria Math" panose="02040503050406030204" pitchFamily="18" charset="0"/>
                      </a:rPr>
                      <m:t>/</m:t>
                    </m:r>
                    <m:r>
                      <a:rPr lang="en-US" sz="2400" b="0" i="1" smtClean="0">
                        <a:latin typeface="Cambria Math" panose="02040503050406030204" pitchFamily="18" charset="0"/>
                      </a:rPr>
                      <m:t>𝑐</m:t>
                    </m:r>
                  </m:oMath>
                </a14:m>
                <a:r>
                  <a:rPr lang="en-US" sz="2400" dirty="0"/>
                  <a:t>) and </a:t>
                </a:r>
                <a14:m>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&gt;1.1</m:t>
                    </m:r>
                  </m:oMath>
                </a14:m>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592416" y="1845734"/>
                <a:ext cx="6003236" cy="4023360"/>
              </a:xfrm>
              <a:blipFill rotWithShape="0">
                <a:blip r:embed="rId2"/>
                <a:stretch>
                  <a:fillRect l="-1523" t="-2121" r="-304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26</a:t>
            </a:fld>
            <a:endParaRPr lang="en-US" dirty="0"/>
          </a:p>
        </p:txBody>
      </p:sp>
      <p:grpSp>
        <p:nvGrpSpPr>
          <p:cNvPr id="11" name="Group 10"/>
          <p:cNvGrpSpPr/>
          <p:nvPr/>
        </p:nvGrpSpPr>
        <p:grpSpPr>
          <a:xfrm>
            <a:off x="98391" y="1805978"/>
            <a:ext cx="5133903" cy="4460682"/>
            <a:chOff x="98391" y="1805978"/>
            <a:chExt cx="5133903" cy="4460682"/>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91" y="1805978"/>
              <a:ext cx="5067643" cy="4460682"/>
            </a:xfrm>
            <a:prstGeom prst="rect">
              <a:avLst/>
            </a:prstGeom>
          </p:spPr>
        </p:pic>
        <p:sp>
          <p:nvSpPr>
            <p:cNvPr id="9" name="TextBox 8"/>
            <p:cNvSpPr txBox="1"/>
            <p:nvPr/>
          </p:nvSpPr>
          <p:spPr>
            <a:xfrm>
              <a:off x="4512225" y="3602020"/>
              <a:ext cx="720069" cy="646331"/>
            </a:xfrm>
            <a:prstGeom prst="rect">
              <a:avLst/>
            </a:prstGeom>
            <a:noFill/>
          </p:spPr>
          <p:txBody>
            <a:bodyPr wrap="none" rtlCol="0">
              <a:spAutoFit/>
            </a:bodyPr>
            <a:lstStyle/>
            <a:p>
              <a:r>
                <a:rPr lang="en-US" dirty="0">
                  <a:solidFill>
                    <a:srgbClr val="FF4141"/>
                  </a:solidFill>
                </a:rPr>
                <a:t>Light </a:t>
              </a:r>
            </a:p>
            <a:p>
              <a:r>
                <a:rPr lang="en-US" dirty="0">
                  <a:solidFill>
                    <a:srgbClr val="FF4141"/>
                  </a:solidFill>
                </a:rPr>
                <a:t>Cone</a:t>
              </a:r>
            </a:p>
          </p:txBody>
        </p:sp>
        <p:sp>
          <p:nvSpPr>
            <p:cNvPr id="10" name="TextBox 9"/>
            <p:cNvSpPr txBox="1"/>
            <p:nvPr/>
          </p:nvSpPr>
          <p:spPr>
            <a:xfrm>
              <a:off x="2510893" y="4653414"/>
              <a:ext cx="965329" cy="646331"/>
            </a:xfrm>
            <a:prstGeom prst="rect">
              <a:avLst/>
            </a:prstGeom>
            <a:noFill/>
          </p:spPr>
          <p:txBody>
            <a:bodyPr wrap="none" rtlCol="0">
              <a:spAutoFit/>
            </a:bodyPr>
            <a:lstStyle/>
            <a:p>
              <a:pPr algn="ctr"/>
              <a:r>
                <a:rPr lang="en-US" dirty="0">
                  <a:solidFill>
                    <a:srgbClr val="4141FF"/>
                  </a:solidFill>
                </a:rPr>
                <a:t>Virtual</a:t>
              </a:r>
            </a:p>
            <a:p>
              <a:pPr algn="ctr"/>
              <a:r>
                <a:rPr lang="en-US" dirty="0">
                  <a:solidFill>
                    <a:srgbClr val="4141FF"/>
                  </a:solidFill>
                </a:rPr>
                <a:t>Nucleon</a:t>
              </a:r>
            </a:p>
          </p:txBody>
        </p:sp>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91" y="1966667"/>
            <a:ext cx="5133903" cy="4274594"/>
          </a:xfrm>
          <a:prstGeom prst="rect">
            <a:avLst/>
          </a:prstGeom>
        </p:spPr>
      </p:pic>
      <p:sp>
        <p:nvSpPr>
          <p:cNvPr id="5" name="TextBox 4"/>
          <p:cNvSpPr txBox="1"/>
          <p:nvPr/>
        </p:nvSpPr>
        <p:spPr>
          <a:xfrm>
            <a:off x="7488468" y="6002722"/>
            <a:ext cx="4703532" cy="338554"/>
          </a:xfrm>
          <a:prstGeom prst="rect">
            <a:avLst/>
          </a:prstGeom>
          <a:noFill/>
        </p:spPr>
        <p:txBody>
          <a:bodyPr wrap="none" rtlCol="0">
            <a:spAutoFit/>
          </a:bodyPr>
          <a:lstStyle/>
          <a:p>
            <a:r>
              <a:rPr lang="en-US" sz="1600" dirty="0"/>
              <a:t>M Sargsian, Tensor Spin Observables Workshop (2014)</a:t>
            </a:r>
          </a:p>
        </p:txBody>
      </p:sp>
      <p:sp>
        <p:nvSpPr>
          <p:cNvPr id="15"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16"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514472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xit" presetSubtype="0" fill="hold" nodeType="with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Elastic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20</m:t>
                        </m:r>
                      </m:sub>
                    </m:sSub>
                  </m:oMath>
                </a14:m>
                <a:r>
                  <a:rPr lang="en-US" dirty="0"/>
                  <a:t> - Calibration &amp; Measurement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2727" b="-2310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27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7489" y="1763864"/>
            <a:ext cx="6215992" cy="4545708"/>
          </a:xfrm>
          <a:prstGeom prst="rect">
            <a:avLst/>
          </a:prstGeom>
        </p:spPr>
      </p:pic>
      <mc:AlternateContent xmlns:mc="http://schemas.openxmlformats.org/markup-compatibility/2006" xmlns:a14="http://schemas.microsoft.com/office/drawing/2010/main">
        <mc:Choice Requires="a14">
          <p:sp>
            <p:nvSpPr>
              <p:cNvPr id="16" name="Content Placeholder 2"/>
              <p:cNvSpPr>
                <a:spLocks noGrp="1"/>
              </p:cNvSpPr>
              <p:nvPr>
                <p:ph idx="1"/>
              </p:nvPr>
            </p:nvSpPr>
            <p:spPr>
              <a:xfrm>
                <a:off x="1097280" y="2124026"/>
                <a:ext cx="4574650" cy="4023360"/>
              </a:xfrm>
            </p:spPr>
            <p:txBody>
              <a:bodyPr/>
              <a:lstStyle/>
              <a:p>
                <a:r>
                  <a:rPr lang="en-US" dirty="0"/>
                  <a:t>Simultaneous measurement of the elastic tensor analyzing power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20</m:t>
                        </m:r>
                      </m:sub>
                    </m:sSub>
                  </m:oMath>
                </a14:m>
                <a:endParaRPr lang="en-US" dirty="0"/>
              </a:p>
              <a:p>
                <a:r>
                  <a:rPr lang="en-US" dirty="0"/>
                  <a:t>At low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oMath>
                </a14:m>
                <a:r>
                  <a:rPr lang="en-US" dirty="0"/>
                  <a:t>,</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20</m:t>
                        </m:r>
                      </m:sub>
                    </m:sSub>
                  </m:oMath>
                </a14:m>
                <a:r>
                  <a:rPr lang="en-US" dirty="0"/>
                  <a:t> well known </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𝑧𝑧</m:t>
                        </m:r>
                      </m:sub>
                    </m:sSub>
                  </m:oMath>
                </a14:m>
                <a:r>
                  <a:rPr lang="en-US" dirty="0"/>
                  <a:t> can be extracted from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20</m:t>
                        </m:r>
                      </m:sub>
                    </m:sSub>
                  </m:oMath>
                </a14:m>
                <a:endParaRPr lang="en-US" dirty="0"/>
              </a:p>
              <a:p>
                <a:pPr lvl="1"/>
                <a:r>
                  <a:rPr lang="en-US" dirty="0"/>
                  <a:t>Completely independent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𝑧𝑧</m:t>
                        </m:r>
                      </m:sub>
                    </m:sSub>
                  </m:oMath>
                </a14:m>
                <a:r>
                  <a:rPr lang="en-US" dirty="0"/>
                  <a:t> measurement from NMR line-shape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𝑧𝑧</m:t>
                        </m:r>
                      </m:sub>
                    </m:sSub>
                  </m:oMath>
                </a14:m>
                <a:endParaRPr lang="en-US" i="1" dirty="0">
                  <a:latin typeface="Cambria Math" panose="02040503050406030204" pitchFamily="18" charset="0"/>
                </a:endParaRP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20</m:t>
                        </m:r>
                      </m:sub>
                    </m:sSub>
                  </m:oMath>
                </a14:m>
                <a:r>
                  <a:rPr lang="en-US" dirty="0"/>
                  <a:t> in the largest and highest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oMath>
                </a14:m>
                <a:r>
                  <a:rPr lang="en-US" dirty="0"/>
                  <a:t> range ever done in a single experiment</a:t>
                </a:r>
              </a:p>
              <a:p>
                <a:pPr lvl="1"/>
                <a:r>
                  <a:rPr lang="en-US" dirty="0"/>
                  <a:t>Import cross-check of Hall C high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oMath>
                </a14:m>
                <a:r>
                  <a:rPr lang="en-US" dirty="0"/>
                  <a:t> data</a:t>
                </a:r>
              </a:p>
            </p:txBody>
          </p:sp>
        </mc:Choice>
        <mc:Fallback xmlns="">
          <p:sp>
            <p:nvSpPr>
              <p:cNvPr id="16" name="Content Placeholder 2"/>
              <p:cNvSpPr>
                <a:spLocks noGrp="1" noRot="1" noChangeAspect="1" noMove="1" noResize="1" noEditPoints="1" noAdjustHandles="1" noChangeArrowheads="1" noChangeShapeType="1" noTextEdit="1"/>
              </p:cNvSpPr>
              <p:nvPr>
                <p:ph idx="1"/>
              </p:nvPr>
            </p:nvSpPr>
            <p:spPr>
              <a:xfrm>
                <a:off x="1097280" y="2124026"/>
                <a:ext cx="4574650" cy="4023360"/>
              </a:xfrm>
              <a:blipFill rotWithShape="0">
                <a:blip r:embed="rId4"/>
                <a:stretch>
                  <a:fillRect l="-1333" t="-1515" r="-400"/>
                </a:stretch>
              </a:blipFill>
            </p:spPr>
            <p:txBody>
              <a:bodyPr/>
              <a:lstStyle/>
              <a:p>
                <a:r>
                  <a:rPr lang="en-US">
                    <a:noFill/>
                  </a:rPr>
                  <a:t> </a:t>
                </a:r>
              </a:p>
            </p:txBody>
          </p:sp>
        </mc:Fallback>
      </mc:AlternateContent>
      <p:sp>
        <p:nvSpPr>
          <p:cNvPr id="3" name="Down Arrow 2"/>
          <p:cNvSpPr/>
          <p:nvPr/>
        </p:nvSpPr>
        <p:spPr>
          <a:xfrm>
            <a:off x="6639339" y="2491411"/>
            <a:ext cx="278296" cy="3710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7063194" y="2491411"/>
            <a:ext cx="4477425" cy="371061"/>
            <a:chOff x="7063194" y="2491411"/>
            <a:chExt cx="4477425" cy="371061"/>
          </a:xfrm>
        </p:grpSpPr>
        <p:sp>
          <p:nvSpPr>
            <p:cNvPr id="12" name="Down Arrow 11"/>
            <p:cNvSpPr/>
            <p:nvPr/>
          </p:nvSpPr>
          <p:spPr>
            <a:xfrm>
              <a:off x="7063194" y="2491411"/>
              <a:ext cx="278296" cy="371061"/>
            </a:xfrm>
            <a:prstGeom prst="downArrow">
              <a:avLst/>
            </a:prstGeom>
            <a:solidFill>
              <a:srgbClr val="FF00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8163125" y="2491411"/>
              <a:ext cx="278296" cy="371061"/>
            </a:xfrm>
            <a:prstGeom prst="downArrow">
              <a:avLst/>
            </a:prstGeom>
            <a:solidFill>
              <a:srgbClr val="FF00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10409581" y="2491411"/>
              <a:ext cx="278296" cy="371061"/>
            </a:xfrm>
            <a:prstGeom prst="downArrow">
              <a:avLst/>
            </a:prstGeom>
            <a:solidFill>
              <a:srgbClr val="FF00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11262323" y="2491411"/>
              <a:ext cx="278296" cy="371061"/>
            </a:xfrm>
            <a:prstGeom prst="downArrow">
              <a:avLst/>
            </a:prstGeom>
            <a:solidFill>
              <a:srgbClr val="FF00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18"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3472792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fade">
                                      <p:cBhvr>
                                        <p:cTn id="15" dur="500"/>
                                        <p:tgtEl>
                                          <p:spTgt spid="16">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fade">
                                      <p:cBhvr>
                                        <p:cTn id="18" dur="500"/>
                                        <p:tgtEl>
                                          <p:spTgt spid="16">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xEl>
                                              <p:pRg st="4" end="4"/>
                                            </p:txEl>
                                          </p:spTgt>
                                        </p:tgtEl>
                                        <p:attrNameLst>
                                          <p:attrName>style.visibility</p:attrName>
                                        </p:attrNameLst>
                                      </p:cBhvr>
                                      <p:to>
                                        <p:strVal val="visible"/>
                                      </p:to>
                                    </p:set>
                                    <p:animEffect transition="in" filter="fade">
                                      <p:cBhvr>
                                        <p:cTn id="24" dur="500"/>
                                        <p:tgtEl>
                                          <p:spTgt spid="16">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xEl>
                                              <p:pRg st="5" end="5"/>
                                            </p:txEl>
                                          </p:spTgt>
                                        </p:tgtEl>
                                        <p:attrNameLst>
                                          <p:attrName>style.visibility</p:attrName>
                                        </p:attrNameLst>
                                      </p:cBhvr>
                                      <p:to>
                                        <p:strVal val="visible"/>
                                      </p:to>
                                    </p:set>
                                    <p:animEffect transition="in" filter="fade">
                                      <p:cBhvr>
                                        <p:cTn id="29" dur="500"/>
                                        <p:tgtEl>
                                          <p:spTgt spid="16">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xEl>
                                              <p:pRg st="6" end="6"/>
                                            </p:txEl>
                                          </p:spTgt>
                                        </p:tgtEl>
                                        <p:attrNameLst>
                                          <p:attrName>style.visibility</p:attrName>
                                        </p:attrNameLst>
                                      </p:cBhvr>
                                      <p:to>
                                        <p:strVal val="visible"/>
                                      </p:to>
                                    </p:set>
                                    <p:animEffect transition="in" filter="fade">
                                      <p:cBhvr>
                                        <p:cTn id="32" dur="500"/>
                                        <p:tgtEl>
                                          <p:spTgt spid="16">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Kinematics</a:t>
            </a:r>
          </a:p>
        </p:txBody>
      </p:sp>
      <p:sp>
        <p:nvSpPr>
          <p:cNvPr id="4" name="Slide Number Placeholder 3"/>
          <p:cNvSpPr>
            <a:spLocks noGrp="1"/>
          </p:cNvSpPr>
          <p:nvPr>
            <p:ph type="sldNum" sz="quarter" idx="12"/>
          </p:nvPr>
        </p:nvSpPr>
        <p:spPr/>
        <p:txBody>
          <a:bodyPr/>
          <a:lstStyle/>
          <a:p>
            <a:fld id="{629637A9-119A-49DA-BD12-AAC58B377D80}" type="slidenum">
              <a:rPr lang="en-US" smtClean="0"/>
              <a:pPr/>
              <a:t>28</a:t>
            </a:fld>
            <a:endParaRPr lang="en-US" dirty="0"/>
          </a:p>
        </p:txBody>
      </p:sp>
      <p:pic>
        <p:nvPicPr>
          <p:cNvPr id="21" name="Picture 20"/>
          <p:cNvPicPr>
            <a:picLocks noChangeAspect="1"/>
          </p:cNvPicPr>
          <p:nvPr/>
        </p:nvPicPr>
        <p:blipFill rotWithShape="1">
          <a:blip r:embed="rId2"/>
          <a:srcRect l="2347" t="16259" r="1221" b="22981"/>
          <a:stretch/>
        </p:blipFill>
        <p:spPr>
          <a:xfrm>
            <a:off x="6104176" y="4020668"/>
            <a:ext cx="6098222" cy="2160255"/>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67" y="1954695"/>
            <a:ext cx="6109253" cy="4353982"/>
          </a:xfrm>
          <a:prstGeom prst="rect">
            <a:avLst/>
          </a:prstGeom>
        </p:spPr>
      </p:pic>
      <p:grpSp>
        <p:nvGrpSpPr>
          <p:cNvPr id="23" name="Group 22"/>
          <p:cNvGrpSpPr/>
          <p:nvPr/>
        </p:nvGrpSpPr>
        <p:grpSpPr>
          <a:xfrm>
            <a:off x="5357224" y="457278"/>
            <a:ext cx="6620829" cy="2535509"/>
            <a:chOff x="1891348" y="2151412"/>
            <a:chExt cx="7508483" cy="2875444"/>
          </a:xfrm>
        </p:grpSpPr>
        <p:grpSp>
          <p:nvGrpSpPr>
            <p:cNvPr id="24" name="Group 23"/>
            <p:cNvGrpSpPr/>
            <p:nvPr/>
          </p:nvGrpSpPr>
          <p:grpSpPr>
            <a:xfrm>
              <a:off x="1891348" y="2151412"/>
              <a:ext cx="7508483" cy="2875444"/>
              <a:chOff x="1891348" y="2151412"/>
              <a:chExt cx="7508483" cy="2875444"/>
            </a:xfrm>
          </p:grpSpPr>
          <p:sp>
            <p:nvSpPr>
              <p:cNvPr id="26" name="TextBox 23"/>
              <p:cNvSpPr txBox="1">
                <a:spLocks noChangeArrowheads="1"/>
              </p:cNvSpPr>
              <p:nvPr/>
            </p:nvSpPr>
            <p:spPr bwMode="auto">
              <a:xfrm rot="19265500">
                <a:off x="7476699" y="2204707"/>
                <a:ext cx="836517" cy="41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defRPr/>
                </a:pPr>
                <a:r>
                  <a:rPr lang="en-US" sz="1800" dirty="0">
                    <a:latin typeface="+mn-lt"/>
                  </a:rPr>
                  <a:t>SHMS</a:t>
                </a:r>
                <a:endParaRPr lang="en-US" sz="1800" baseline="30000" dirty="0">
                  <a:latin typeface="+mn-lt"/>
                </a:endParaRPr>
              </a:p>
            </p:txBody>
          </p:sp>
          <p:grpSp>
            <p:nvGrpSpPr>
              <p:cNvPr id="27" name="Group 26"/>
              <p:cNvGrpSpPr/>
              <p:nvPr/>
            </p:nvGrpSpPr>
            <p:grpSpPr>
              <a:xfrm>
                <a:off x="1891348" y="2151412"/>
                <a:ext cx="7508483" cy="2875444"/>
                <a:chOff x="1891348" y="2151412"/>
                <a:chExt cx="7508483" cy="2875444"/>
              </a:xfrm>
            </p:grpSpPr>
            <p:cxnSp>
              <p:nvCxnSpPr>
                <p:cNvPr id="28" name="Straight Connector 27"/>
                <p:cNvCxnSpPr>
                  <a:endCxn id="29" idx="3"/>
                </p:cNvCxnSpPr>
                <p:nvPr/>
              </p:nvCxnSpPr>
              <p:spPr>
                <a:xfrm>
                  <a:off x="6280420" y="3638224"/>
                  <a:ext cx="2437961" cy="1388632"/>
                </a:xfrm>
                <a:prstGeom prst="line">
                  <a:avLst/>
                </a:prstGeom>
              </p:spPr>
              <p:style>
                <a:lnRef idx="1">
                  <a:schemeClr val="dk1"/>
                </a:lnRef>
                <a:fillRef idx="0">
                  <a:schemeClr val="dk1"/>
                </a:fillRef>
                <a:effectRef idx="0">
                  <a:schemeClr val="dk1"/>
                </a:effectRef>
                <a:fontRef idx="minor">
                  <a:schemeClr val="tx1"/>
                </a:fontRef>
              </p:style>
            </p:cxnSp>
            <p:sp>
              <p:nvSpPr>
                <p:cNvPr id="29" name="Rectangle 22"/>
                <p:cNvSpPr>
                  <a:spLocks noChangeArrowheads="1"/>
                </p:cNvSpPr>
                <p:nvPr/>
              </p:nvSpPr>
              <p:spPr bwMode="auto">
                <a:xfrm rot="1830035">
                  <a:off x="7533292" y="4494333"/>
                  <a:ext cx="1273177" cy="418848"/>
                </a:xfrm>
                <a:prstGeom prst="rect">
                  <a:avLst/>
                </a:prstGeom>
                <a:solidFill>
                  <a:schemeClr val="bg1"/>
                </a:solidFill>
                <a:ln w="9525">
                  <a:solidFill>
                    <a:srgbClr val="000000"/>
                  </a:solidFill>
                  <a:round/>
                  <a:headEnd/>
                  <a:tailEnd/>
                </a:ln>
                <a:extLst/>
              </p:spPr>
              <p:txBody>
                <a:bodyPr wrap="square">
                  <a:spAutoFit/>
                </a:bodyPr>
                <a:lstStyle>
                  <a:lvl1pPr>
                    <a:defRPr>
                      <a:solidFill>
                        <a:schemeClr val="tx1"/>
                      </a:solidFill>
                      <a:latin typeface="Corbel" panose="020B0503020204020204" pitchFamily="34" charset="0"/>
                    </a:defRPr>
                  </a:lvl1pPr>
                  <a:lvl2pPr marL="37931725" indent="-37474525">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eaLnBrk="1" hangingPunct="1"/>
                  <a:endParaRPr lang="en-US">
                    <a:solidFill>
                      <a:srgbClr val="000000"/>
                    </a:solidFill>
                    <a:latin typeface="Chalkboard"/>
                    <a:ea typeface="MS PGothic" panose="020B0600070205080204" pitchFamily="34" charset="-128"/>
                  </a:endParaRPr>
                </a:p>
              </p:txBody>
            </p:sp>
            <p:cxnSp>
              <p:nvCxnSpPr>
                <p:cNvPr id="30" name="Straight Connector 29"/>
                <p:cNvCxnSpPr>
                  <a:endCxn id="26" idx="3"/>
                </p:cNvCxnSpPr>
                <p:nvPr/>
              </p:nvCxnSpPr>
              <p:spPr>
                <a:xfrm flipV="1">
                  <a:off x="6289383" y="2151412"/>
                  <a:ext cx="1931043" cy="1468887"/>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6"/>
                <p:cNvCxnSpPr>
                  <a:cxnSpLocks noChangeShapeType="1"/>
                </p:cNvCxnSpPr>
                <p:nvPr/>
              </p:nvCxnSpPr>
              <p:spPr bwMode="auto">
                <a:xfrm>
                  <a:off x="2906236" y="3602237"/>
                  <a:ext cx="6440487" cy="0"/>
                </a:xfrm>
                <a:prstGeom prst="line">
                  <a:avLst/>
                </a:prstGeom>
                <a:noFill/>
                <a:ln w="9525">
                  <a:solidFill>
                    <a:schemeClr val="bg2">
                      <a:lumMod val="10000"/>
                    </a:schemeClr>
                  </a:solidFill>
                  <a:round/>
                  <a:headEnd/>
                  <a:tailEnd/>
                </a:ln>
                <a:extLst>
                  <a:ext uri="{909E8E84-426E-40DD-AFC4-6F175D3DCCD1}">
                    <a14:hiddenFill xmlns:a14="http://schemas.microsoft.com/office/drawing/2010/main">
                      <a:noFill/>
                    </a14:hiddenFill>
                  </a:ext>
                </a:extLst>
              </p:spPr>
            </p:cxnSp>
            <p:sp>
              <p:nvSpPr>
                <p:cNvPr id="32" name="TextBox 25"/>
                <p:cNvSpPr txBox="1">
                  <a:spLocks noChangeArrowheads="1"/>
                </p:cNvSpPr>
                <p:nvPr/>
              </p:nvSpPr>
              <p:spPr bwMode="auto">
                <a:xfrm>
                  <a:off x="5332909" y="2310969"/>
                  <a:ext cx="1705481" cy="104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800" dirty="0">
                      <a:latin typeface="+mn-lt"/>
                    </a:rPr>
                    <a:t>Longitudinally</a:t>
                  </a:r>
                </a:p>
                <a:p>
                  <a:pPr algn="ctr">
                    <a:defRPr/>
                  </a:pPr>
                  <a:r>
                    <a:rPr lang="en-US" sz="1800" dirty="0">
                      <a:latin typeface="+mn-lt"/>
                    </a:rPr>
                    <a:t>Polarized</a:t>
                  </a:r>
                </a:p>
                <a:p>
                  <a:pPr algn="ctr">
                    <a:defRPr/>
                  </a:pPr>
                  <a:r>
                    <a:rPr lang="en-US" sz="1800" dirty="0">
                      <a:latin typeface="+mn-lt"/>
                    </a:rPr>
                    <a:t>Target</a:t>
                  </a:r>
                </a:p>
              </p:txBody>
            </p:sp>
            <p:sp>
              <p:nvSpPr>
                <p:cNvPr id="33" name="TextBox 26"/>
                <p:cNvSpPr txBox="1">
                  <a:spLocks noChangeArrowheads="1"/>
                </p:cNvSpPr>
                <p:nvPr/>
              </p:nvSpPr>
              <p:spPr bwMode="auto">
                <a:xfrm rot="1904859">
                  <a:off x="7786688" y="4441924"/>
                  <a:ext cx="716534" cy="41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defRPr/>
                  </a:pPr>
                  <a:r>
                    <a:rPr lang="en-US" sz="1800" dirty="0">
                      <a:latin typeface="+mn-lt"/>
                    </a:rPr>
                    <a:t>HMS</a:t>
                  </a:r>
                  <a:endParaRPr lang="en-US" sz="1800" baseline="30000" dirty="0">
                    <a:latin typeface="+mn-lt"/>
                  </a:endParaRPr>
                </a:p>
              </p:txBody>
            </p:sp>
            <p:sp>
              <p:nvSpPr>
                <p:cNvPr id="34" name="Rectangle 29"/>
                <p:cNvSpPr>
                  <a:spLocks noChangeArrowheads="1"/>
                </p:cNvSpPr>
                <p:nvPr/>
              </p:nvSpPr>
              <p:spPr bwMode="auto">
                <a:xfrm>
                  <a:off x="4029076" y="3426854"/>
                  <a:ext cx="209408" cy="418807"/>
                </a:xfrm>
                <a:prstGeom prst="rect">
                  <a:avLst/>
                </a:prstGeom>
                <a:solidFill>
                  <a:srgbClr val="30ACE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defTabSz="912813">
                    <a:defRPr>
                      <a:solidFill>
                        <a:schemeClr val="tx1"/>
                      </a:solidFill>
                      <a:latin typeface="Corbel" panose="020B0503020204020204" pitchFamily="34" charset="0"/>
                    </a:defRPr>
                  </a:lvl1pPr>
                  <a:lvl2pPr marL="37931725" indent="-37474525" defTabSz="912813">
                    <a:defRPr>
                      <a:solidFill>
                        <a:schemeClr val="tx1"/>
                      </a:solidFill>
                      <a:latin typeface="Corbel" panose="020B0503020204020204" pitchFamily="34" charset="0"/>
                    </a:defRPr>
                  </a:lvl2pPr>
                  <a:lvl3pPr marL="1143000" indent="-228600" defTabSz="912813">
                    <a:defRPr>
                      <a:solidFill>
                        <a:schemeClr val="tx1"/>
                      </a:solidFill>
                      <a:latin typeface="Corbel" panose="020B0503020204020204" pitchFamily="34" charset="0"/>
                    </a:defRPr>
                  </a:lvl3pPr>
                  <a:lvl4pPr marL="1600200" indent="-228600" defTabSz="912813">
                    <a:defRPr>
                      <a:solidFill>
                        <a:schemeClr val="tx1"/>
                      </a:solidFill>
                      <a:latin typeface="Corbel" panose="020B0503020204020204" pitchFamily="34" charset="0"/>
                    </a:defRPr>
                  </a:lvl4pPr>
                  <a:lvl5pPr marL="2057400" indent="-228600" defTabSz="912813">
                    <a:defRPr>
                      <a:solidFill>
                        <a:schemeClr val="tx1"/>
                      </a:solidFill>
                      <a:latin typeface="Corbel" panose="020B0503020204020204" pitchFamily="34" charset="0"/>
                    </a:defRPr>
                  </a:lvl5pPr>
                  <a:lvl6pPr marL="2514600" indent="-228600" defTabSz="912813" fontAlgn="base">
                    <a:spcBef>
                      <a:spcPct val="0"/>
                    </a:spcBef>
                    <a:spcAft>
                      <a:spcPct val="0"/>
                    </a:spcAft>
                    <a:defRPr>
                      <a:solidFill>
                        <a:schemeClr val="tx1"/>
                      </a:solidFill>
                      <a:latin typeface="Corbel" panose="020B0503020204020204" pitchFamily="34" charset="0"/>
                    </a:defRPr>
                  </a:lvl6pPr>
                  <a:lvl7pPr marL="2971800" indent="-228600" defTabSz="912813" fontAlgn="base">
                    <a:spcBef>
                      <a:spcPct val="0"/>
                    </a:spcBef>
                    <a:spcAft>
                      <a:spcPct val="0"/>
                    </a:spcAft>
                    <a:defRPr>
                      <a:solidFill>
                        <a:schemeClr val="tx1"/>
                      </a:solidFill>
                      <a:latin typeface="Corbel" panose="020B0503020204020204" pitchFamily="34" charset="0"/>
                    </a:defRPr>
                  </a:lvl7pPr>
                  <a:lvl8pPr marL="3429000" indent="-228600" defTabSz="912813" fontAlgn="base">
                    <a:spcBef>
                      <a:spcPct val="0"/>
                    </a:spcBef>
                    <a:spcAft>
                      <a:spcPct val="0"/>
                    </a:spcAft>
                    <a:defRPr>
                      <a:solidFill>
                        <a:schemeClr val="tx1"/>
                      </a:solidFill>
                      <a:latin typeface="Corbel" panose="020B0503020204020204" pitchFamily="34" charset="0"/>
                    </a:defRPr>
                  </a:lvl8pPr>
                  <a:lvl9pPr marL="3886200" indent="-228600" defTabSz="912813" fontAlgn="base">
                    <a:spcBef>
                      <a:spcPct val="0"/>
                    </a:spcBef>
                    <a:spcAft>
                      <a:spcPct val="0"/>
                    </a:spcAft>
                    <a:defRPr>
                      <a:solidFill>
                        <a:schemeClr val="tx1"/>
                      </a:solidFill>
                      <a:latin typeface="Corbel" panose="020B0503020204020204" pitchFamily="34" charset="0"/>
                    </a:defRPr>
                  </a:lvl9pPr>
                </a:lstStyle>
                <a:p>
                  <a:pPr eaLnBrk="1" hangingPunct="1"/>
                  <a:endParaRPr lang="en-US">
                    <a:solidFill>
                      <a:srgbClr val="000000"/>
                    </a:solidFill>
                    <a:latin typeface="Chalkboard"/>
                    <a:ea typeface="MS PGothic" panose="020B0600070205080204" pitchFamily="34" charset="-128"/>
                  </a:endParaRPr>
                </a:p>
              </p:txBody>
            </p:sp>
            <p:sp>
              <p:nvSpPr>
                <p:cNvPr id="35" name="TextBox 30"/>
                <p:cNvSpPr txBox="1">
                  <a:spLocks noChangeArrowheads="1"/>
                </p:cNvSpPr>
                <p:nvPr/>
              </p:nvSpPr>
              <p:spPr bwMode="auto">
                <a:xfrm>
                  <a:off x="3716825" y="2731529"/>
                  <a:ext cx="881674" cy="73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800" dirty="0">
                      <a:latin typeface="+mn-lt"/>
                    </a:rPr>
                    <a:t>Slow</a:t>
                  </a:r>
                </a:p>
                <a:p>
                  <a:pPr>
                    <a:defRPr/>
                  </a:pPr>
                  <a:r>
                    <a:rPr lang="en-US" sz="1800" dirty="0">
                      <a:latin typeface="+mn-lt"/>
                    </a:rPr>
                    <a:t>Raster</a:t>
                  </a:r>
                </a:p>
              </p:txBody>
            </p:sp>
            <p:sp>
              <p:nvSpPr>
                <p:cNvPr id="36" name="Oval 23"/>
                <p:cNvSpPr>
                  <a:spLocks noChangeArrowheads="1"/>
                </p:cNvSpPr>
                <p:nvPr/>
              </p:nvSpPr>
              <p:spPr bwMode="auto">
                <a:xfrm>
                  <a:off x="5962640" y="3320923"/>
                  <a:ext cx="590249" cy="588980"/>
                </a:xfrm>
                <a:prstGeom prst="ellipse">
                  <a:avLst/>
                </a:prstGeom>
                <a:solidFill>
                  <a:srgbClr val="FFFFFF"/>
                </a:solidFill>
                <a:ln w="9525">
                  <a:solidFill>
                    <a:srgbClr val="000000"/>
                  </a:solidFill>
                  <a:round/>
                  <a:headEnd/>
                  <a:tailEnd/>
                </a:ln>
              </p:spPr>
              <p:txBody>
                <a:bodyPr wrap="square">
                  <a:spAutoFit/>
                </a:bodyPr>
                <a:lstStyle>
                  <a:lvl1pPr>
                    <a:defRPr>
                      <a:solidFill>
                        <a:schemeClr val="tx1"/>
                      </a:solidFill>
                      <a:latin typeface="Corbel" panose="020B0503020204020204" pitchFamily="34" charset="0"/>
                    </a:defRPr>
                  </a:lvl1pPr>
                  <a:lvl2pPr marL="37931725" indent="-37474525">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eaLnBrk="1" hangingPunct="1"/>
                  <a:endParaRPr lang="en-US">
                    <a:solidFill>
                      <a:srgbClr val="000000"/>
                    </a:solidFill>
                    <a:latin typeface="Chalkboard"/>
                    <a:ea typeface="MS PGothic" panose="020B0600070205080204" pitchFamily="34" charset="-128"/>
                  </a:endParaRPr>
                </a:p>
              </p:txBody>
            </p:sp>
            <p:sp>
              <p:nvSpPr>
                <p:cNvPr id="37" name="Rectangle 29"/>
                <p:cNvSpPr>
                  <a:spLocks noChangeArrowheads="1"/>
                </p:cNvSpPr>
                <p:nvPr/>
              </p:nvSpPr>
              <p:spPr bwMode="auto">
                <a:xfrm>
                  <a:off x="3403601" y="3433202"/>
                  <a:ext cx="209408" cy="41880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defTabSz="912813">
                    <a:defRPr>
                      <a:solidFill>
                        <a:schemeClr val="tx1"/>
                      </a:solidFill>
                      <a:latin typeface="Corbel" panose="020B0503020204020204" pitchFamily="34" charset="0"/>
                    </a:defRPr>
                  </a:lvl1pPr>
                  <a:lvl2pPr marL="37931725" indent="-37474525" defTabSz="912813">
                    <a:defRPr>
                      <a:solidFill>
                        <a:schemeClr val="tx1"/>
                      </a:solidFill>
                      <a:latin typeface="Corbel" panose="020B0503020204020204" pitchFamily="34" charset="0"/>
                    </a:defRPr>
                  </a:lvl2pPr>
                  <a:lvl3pPr marL="1143000" indent="-228600" defTabSz="912813">
                    <a:defRPr>
                      <a:solidFill>
                        <a:schemeClr val="tx1"/>
                      </a:solidFill>
                      <a:latin typeface="Corbel" panose="020B0503020204020204" pitchFamily="34" charset="0"/>
                    </a:defRPr>
                  </a:lvl3pPr>
                  <a:lvl4pPr marL="1600200" indent="-228600" defTabSz="912813">
                    <a:defRPr>
                      <a:solidFill>
                        <a:schemeClr val="tx1"/>
                      </a:solidFill>
                      <a:latin typeface="Corbel" panose="020B0503020204020204" pitchFamily="34" charset="0"/>
                    </a:defRPr>
                  </a:lvl4pPr>
                  <a:lvl5pPr marL="2057400" indent="-228600" defTabSz="912813">
                    <a:defRPr>
                      <a:solidFill>
                        <a:schemeClr val="tx1"/>
                      </a:solidFill>
                      <a:latin typeface="Corbel" panose="020B0503020204020204" pitchFamily="34" charset="0"/>
                    </a:defRPr>
                  </a:lvl5pPr>
                  <a:lvl6pPr marL="2514600" indent="-228600" defTabSz="912813" fontAlgn="base">
                    <a:spcBef>
                      <a:spcPct val="0"/>
                    </a:spcBef>
                    <a:spcAft>
                      <a:spcPct val="0"/>
                    </a:spcAft>
                    <a:defRPr>
                      <a:solidFill>
                        <a:schemeClr val="tx1"/>
                      </a:solidFill>
                      <a:latin typeface="Corbel" panose="020B0503020204020204" pitchFamily="34" charset="0"/>
                    </a:defRPr>
                  </a:lvl6pPr>
                  <a:lvl7pPr marL="2971800" indent="-228600" defTabSz="912813" fontAlgn="base">
                    <a:spcBef>
                      <a:spcPct val="0"/>
                    </a:spcBef>
                    <a:spcAft>
                      <a:spcPct val="0"/>
                    </a:spcAft>
                    <a:defRPr>
                      <a:solidFill>
                        <a:schemeClr val="tx1"/>
                      </a:solidFill>
                      <a:latin typeface="Corbel" panose="020B0503020204020204" pitchFamily="34" charset="0"/>
                    </a:defRPr>
                  </a:lvl7pPr>
                  <a:lvl8pPr marL="3429000" indent="-228600" defTabSz="912813" fontAlgn="base">
                    <a:spcBef>
                      <a:spcPct val="0"/>
                    </a:spcBef>
                    <a:spcAft>
                      <a:spcPct val="0"/>
                    </a:spcAft>
                    <a:defRPr>
                      <a:solidFill>
                        <a:schemeClr val="tx1"/>
                      </a:solidFill>
                      <a:latin typeface="Corbel" panose="020B0503020204020204" pitchFamily="34" charset="0"/>
                    </a:defRPr>
                  </a:lvl8pPr>
                  <a:lvl9pPr marL="3886200" indent="-228600" defTabSz="912813" fontAlgn="base">
                    <a:spcBef>
                      <a:spcPct val="0"/>
                    </a:spcBef>
                    <a:spcAft>
                      <a:spcPct val="0"/>
                    </a:spcAft>
                    <a:defRPr>
                      <a:solidFill>
                        <a:schemeClr val="tx1"/>
                      </a:solidFill>
                      <a:latin typeface="Corbel" panose="020B0503020204020204" pitchFamily="34" charset="0"/>
                    </a:defRPr>
                  </a:lvl9pPr>
                </a:lstStyle>
                <a:p>
                  <a:pPr eaLnBrk="1" hangingPunct="1"/>
                  <a:endParaRPr lang="en-US">
                    <a:solidFill>
                      <a:srgbClr val="000000"/>
                    </a:solidFill>
                    <a:latin typeface="Chalkboard"/>
                    <a:ea typeface="MS PGothic" panose="020B0600070205080204" pitchFamily="34" charset="-128"/>
                  </a:endParaRPr>
                </a:p>
              </p:txBody>
            </p:sp>
            <p:sp>
              <p:nvSpPr>
                <p:cNvPr id="38" name="TextBox 30"/>
                <p:cNvSpPr txBox="1">
                  <a:spLocks noChangeArrowheads="1"/>
                </p:cNvSpPr>
                <p:nvPr/>
              </p:nvSpPr>
              <p:spPr bwMode="auto">
                <a:xfrm>
                  <a:off x="3091353" y="3777690"/>
                  <a:ext cx="881674" cy="73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800" dirty="0">
                      <a:latin typeface="+mn-lt"/>
                    </a:rPr>
                    <a:t>Fast</a:t>
                  </a:r>
                </a:p>
                <a:p>
                  <a:pPr>
                    <a:defRPr/>
                  </a:pPr>
                  <a:r>
                    <a:rPr lang="en-US" sz="1800" dirty="0">
                      <a:latin typeface="+mn-lt"/>
                    </a:rPr>
                    <a:t>Raster</a:t>
                  </a:r>
                </a:p>
              </p:txBody>
            </p:sp>
            <p:sp>
              <p:nvSpPr>
                <p:cNvPr id="39" name="Rectangle 29"/>
                <p:cNvSpPr>
                  <a:spLocks noChangeArrowheads="1"/>
                </p:cNvSpPr>
                <p:nvPr/>
              </p:nvSpPr>
              <p:spPr bwMode="auto">
                <a:xfrm>
                  <a:off x="7429502" y="3437966"/>
                  <a:ext cx="725487" cy="418807"/>
                </a:xfrm>
                <a:prstGeom prst="rect">
                  <a:avLst/>
                </a:prstGeom>
                <a:solidFill>
                  <a:schemeClr val="accent6">
                    <a:lumMod val="75000"/>
                  </a:schemeClr>
                </a:solidFill>
                <a:ln>
                  <a:noFill/>
                </a:ln>
                <a:extLst/>
              </p:spPr>
              <p:txBody>
                <a:bodyPr lIns="91401" tIns="45702" rIns="91401" bIns="45702">
                  <a:spAutoFit/>
                </a:bodyPr>
                <a:lstStyle>
                  <a:lvl1pPr defTabSz="912813">
                    <a:defRPr sz="2000">
                      <a:solidFill>
                        <a:srgbClr val="000000"/>
                      </a:solidFill>
                      <a:latin typeface="Chalkboard" charset="0"/>
                      <a:ea typeface="ＭＳ Ｐゴシック" panose="020B0600070205080204" pitchFamily="34" charset="-128"/>
                    </a:defRPr>
                  </a:lvl1pPr>
                  <a:lvl2pPr marL="37931725" indent="-37474525" defTabSz="912813">
                    <a:defRPr sz="2000">
                      <a:solidFill>
                        <a:srgbClr val="000000"/>
                      </a:solidFill>
                      <a:latin typeface="Chalkboard" charset="0"/>
                      <a:ea typeface="ＭＳ Ｐゴシック" panose="020B0600070205080204" pitchFamily="34" charset="-128"/>
                    </a:defRPr>
                  </a:lvl2pPr>
                  <a:lvl3pPr defTabSz="912813">
                    <a:defRPr sz="2000">
                      <a:solidFill>
                        <a:srgbClr val="000000"/>
                      </a:solidFill>
                      <a:latin typeface="Chalkboard" charset="0"/>
                      <a:ea typeface="ＭＳ Ｐゴシック" panose="020B0600070205080204" pitchFamily="34" charset="-128"/>
                    </a:defRPr>
                  </a:lvl3pPr>
                  <a:lvl4pPr defTabSz="912813">
                    <a:defRPr sz="2000">
                      <a:solidFill>
                        <a:srgbClr val="000000"/>
                      </a:solidFill>
                      <a:latin typeface="Chalkboard" charset="0"/>
                      <a:ea typeface="ＭＳ Ｐゴシック" panose="020B0600070205080204" pitchFamily="34" charset="-128"/>
                    </a:defRPr>
                  </a:lvl4pPr>
                  <a:lvl5pPr defTabSz="912813">
                    <a:defRPr sz="2000">
                      <a:solidFill>
                        <a:srgbClr val="000000"/>
                      </a:solidFill>
                      <a:latin typeface="Chalkboard" charset="0"/>
                      <a:ea typeface="ＭＳ Ｐゴシック" panose="020B0600070205080204" pitchFamily="34" charset="-128"/>
                    </a:defRPr>
                  </a:lvl5pPr>
                  <a:lvl6pPr marL="2284413" indent="1588" defTabSz="912813"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defTabSz="912813"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defTabSz="912813"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defTabSz="912813"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defRPr/>
                  </a:pPr>
                  <a:endParaRPr lang="en-US" sz="1800"/>
                </a:p>
              </p:txBody>
            </p:sp>
            <p:sp>
              <p:nvSpPr>
                <p:cNvPr id="40" name="TextBox 30"/>
                <p:cNvSpPr txBox="1">
                  <a:spLocks noChangeArrowheads="1"/>
                </p:cNvSpPr>
                <p:nvPr/>
              </p:nvSpPr>
              <p:spPr bwMode="auto">
                <a:xfrm>
                  <a:off x="7435668" y="3042679"/>
                  <a:ext cx="727442" cy="41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800" dirty="0" err="1">
                      <a:latin typeface="+mn-lt"/>
                    </a:rPr>
                    <a:t>Lumi</a:t>
                  </a:r>
                  <a:endParaRPr lang="en-US" sz="1800" dirty="0">
                    <a:latin typeface="+mn-lt"/>
                  </a:endParaRPr>
                </a:p>
              </p:txBody>
            </p:sp>
            <p:sp>
              <p:nvSpPr>
                <p:cNvPr id="41" name="Right Bracket 40"/>
                <p:cNvSpPr/>
                <p:nvPr/>
              </p:nvSpPr>
              <p:spPr>
                <a:xfrm>
                  <a:off x="8729663" y="3494088"/>
                  <a:ext cx="285750" cy="252412"/>
                </a:xfrm>
                <a:prstGeom prst="rightBracket">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600"/>
                </a:p>
              </p:txBody>
            </p:sp>
            <p:sp>
              <p:nvSpPr>
                <p:cNvPr id="42" name="TextBox 30"/>
                <p:cNvSpPr txBox="1">
                  <a:spLocks noChangeArrowheads="1"/>
                </p:cNvSpPr>
                <p:nvPr/>
              </p:nvSpPr>
              <p:spPr bwMode="auto">
                <a:xfrm>
                  <a:off x="8364288" y="2805112"/>
                  <a:ext cx="1035543" cy="73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800" dirty="0">
                      <a:latin typeface="+mn-lt"/>
                    </a:rPr>
                    <a:t>Faraday</a:t>
                  </a:r>
                  <a:br>
                    <a:rPr lang="en-US" sz="1800" dirty="0">
                      <a:latin typeface="+mn-lt"/>
                    </a:rPr>
                  </a:br>
                  <a:r>
                    <a:rPr lang="en-US" sz="1800" dirty="0">
                      <a:latin typeface="+mn-lt"/>
                    </a:rPr>
                    <a:t>Cup</a:t>
                  </a:r>
                </a:p>
              </p:txBody>
            </p:sp>
            <p:sp>
              <p:nvSpPr>
                <p:cNvPr id="43" name="TextBox 30"/>
                <p:cNvSpPr txBox="1">
                  <a:spLocks noChangeArrowheads="1"/>
                </p:cNvSpPr>
                <p:nvPr/>
              </p:nvSpPr>
              <p:spPr bwMode="auto">
                <a:xfrm>
                  <a:off x="1891348" y="2965429"/>
                  <a:ext cx="1494167" cy="73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800" dirty="0">
                      <a:latin typeface="+mn-lt"/>
                    </a:rPr>
                    <a:t>Unpolarized</a:t>
                  </a:r>
                </a:p>
                <a:p>
                  <a:pPr algn="ctr">
                    <a:defRPr/>
                  </a:pPr>
                  <a:r>
                    <a:rPr lang="en-US" sz="1800" dirty="0">
                      <a:latin typeface="+mn-lt"/>
                    </a:rPr>
                    <a:t>Beam</a:t>
                  </a:r>
                </a:p>
              </p:txBody>
            </p:sp>
          </p:grpSp>
        </p:grpSp>
        <p:sp>
          <p:nvSpPr>
            <p:cNvPr id="25" name="Rectangle 21"/>
            <p:cNvSpPr>
              <a:spLocks noChangeArrowheads="1"/>
            </p:cNvSpPr>
            <p:nvPr/>
          </p:nvSpPr>
          <p:spPr bwMode="auto">
            <a:xfrm rot="19194947">
              <a:off x="7400683" y="2213067"/>
              <a:ext cx="988552" cy="418848"/>
            </a:xfrm>
            <a:prstGeom prst="rect">
              <a:avLst/>
            </a:prstGeom>
            <a:solidFill>
              <a:schemeClr val="bg1"/>
            </a:solidFill>
            <a:ln w="9525">
              <a:solidFill>
                <a:srgbClr val="000000"/>
              </a:solidFill>
              <a:round/>
              <a:headEnd/>
              <a:tailEnd/>
            </a:ln>
            <a:extLst/>
          </p:spPr>
          <p:txBody>
            <a:bodyPr wrap="square">
              <a:spAutoFit/>
            </a:bodyPr>
            <a:lstStyle>
              <a:lvl1pPr>
                <a:defRPr>
                  <a:solidFill>
                    <a:schemeClr val="tx1"/>
                  </a:solidFill>
                  <a:latin typeface="Corbel" panose="020B0503020204020204" pitchFamily="34" charset="0"/>
                </a:defRPr>
              </a:lvl1pPr>
              <a:lvl2pPr marL="37931725" indent="-37474525">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eaLnBrk="1" hangingPunct="1"/>
              <a:r>
                <a:rPr lang="en-US" dirty="0">
                  <a:solidFill>
                    <a:srgbClr val="000000"/>
                  </a:solidFill>
                  <a:latin typeface="Chalkboard"/>
                  <a:ea typeface="MS PGothic" panose="020B0600070205080204" pitchFamily="34" charset="-128"/>
                </a:rPr>
                <a:t>SHMS</a:t>
              </a:r>
            </a:p>
          </p:txBody>
        </p:sp>
      </p:grpSp>
      <mc:AlternateContent xmlns:mc="http://schemas.openxmlformats.org/markup-compatibility/2006" xmlns:a14="http://schemas.microsoft.com/office/drawing/2010/main">
        <mc:Choice Requires="a14">
          <p:sp>
            <p:nvSpPr>
              <p:cNvPr id="44" name="Content Placeholder 31"/>
              <p:cNvSpPr>
                <a:spLocks noGrp="1"/>
              </p:cNvSpPr>
              <p:nvPr>
                <p:ph idx="1"/>
              </p:nvPr>
            </p:nvSpPr>
            <p:spPr>
              <a:xfrm>
                <a:off x="6147820" y="2780868"/>
                <a:ext cx="4986995" cy="4023360"/>
              </a:xfrm>
            </p:spPr>
            <p:txBody>
              <a:bodyPr>
                <a:normAutofit/>
              </a:bodyPr>
              <a:lstStyle/>
              <a:p>
                <a:pPr lvl="1"/>
                <a:r>
                  <a:rPr lang="en-US" sz="2400" dirty="0"/>
                  <a:t>Hall C with HMS &amp; SHMS</a:t>
                </a:r>
              </a:p>
              <a:p>
                <a:pPr lvl="1"/>
                <a:r>
                  <a:rPr lang="en-US" sz="2400" dirty="0"/>
                  <a:t>Identical equipment and technique as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1</m:t>
                        </m:r>
                      </m:sub>
                    </m:sSub>
                  </m:oMath>
                </a14:m>
                <a:r>
                  <a:rPr lang="en-US" sz="2400" dirty="0"/>
                  <a:t> (E12-13-011)</a:t>
                </a:r>
              </a:p>
            </p:txBody>
          </p:sp>
        </mc:Choice>
        <mc:Fallback xmlns="">
          <p:sp>
            <p:nvSpPr>
              <p:cNvPr id="44" name="Content Placeholder 31"/>
              <p:cNvSpPr>
                <a:spLocks noGrp="1" noRot="1" noChangeAspect="1" noMove="1" noResize="1" noEditPoints="1" noAdjustHandles="1" noChangeArrowheads="1" noChangeShapeType="1" noTextEdit="1"/>
              </p:cNvSpPr>
              <p:nvPr>
                <p:ph idx="1"/>
              </p:nvPr>
            </p:nvSpPr>
            <p:spPr>
              <a:xfrm>
                <a:off x="6147820" y="2780868"/>
                <a:ext cx="4986995" cy="4023360"/>
              </a:xfrm>
              <a:blipFill>
                <a:blip r:embed="rId4"/>
                <a:stretch>
                  <a:fillRect t="-2273"/>
                </a:stretch>
              </a:blipFill>
            </p:spPr>
            <p:txBody>
              <a:bodyPr/>
              <a:lstStyle/>
              <a:p>
                <a:r>
                  <a:rPr lang="en-US">
                    <a:noFill/>
                  </a:rPr>
                  <a:t> </a:t>
                </a:r>
              </a:p>
            </p:txBody>
          </p:sp>
        </mc:Fallback>
      </mc:AlternateContent>
      <p:sp>
        <p:nvSpPr>
          <p:cNvPr id="45"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46"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411054874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srcRect r="62646" b="63781"/>
          <a:stretch/>
        </p:blipFill>
        <p:spPr>
          <a:xfrm>
            <a:off x="22056" y="1956614"/>
            <a:ext cx="5293656" cy="3820702"/>
          </a:xfrm>
          <a:prstGeom prst="rect">
            <a:avLst/>
          </a:prstGeom>
        </p:spPr>
      </p:pic>
      <p:grpSp>
        <p:nvGrpSpPr>
          <p:cNvPr id="24" name="Group 23"/>
          <p:cNvGrpSpPr/>
          <p:nvPr/>
        </p:nvGrpSpPr>
        <p:grpSpPr>
          <a:xfrm>
            <a:off x="563745" y="1792224"/>
            <a:ext cx="5204032" cy="4026791"/>
            <a:chOff x="563745" y="1792224"/>
            <a:chExt cx="5204032" cy="4026791"/>
          </a:xfrm>
        </p:grpSpPr>
        <p:pic>
          <p:nvPicPr>
            <p:cNvPr id="26" name="Picture 25"/>
            <p:cNvPicPr>
              <a:picLocks noChangeAspect="1"/>
            </p:cNvPicPr>
            <p:nvPr/>
          </p:nvPicPr>
          <p:blipFill>
            <a:blip r:embed="rId4"/>
            <a:stretch>
              <a:fillRect/>
            </a:stretch>
          </p:blipFill>
          <p:spPr>
            <a:xfrm>
              <a:off x="563745" y="2158716"/>
              <a:ext cx="5204032" cy="3660299"/>
            </a:xfrm>
            <a:prstGeom prst="rect">
              <a:avLst/>
            </a:prstGeom>
          </p:spPr>
        </p:pic>
        <p:sp>
          <p:nvSpPr>
            <p:cNvPr id="27" name="TextBox 26"/>
            <p:cNvSpPr txBox="1"/>
            <p:nvPr/>
          </p:nvSpPr>
          <p:spPr>
            <a:xfrm>
              <a:off x="1755648" y="1792224"/>
              <a:ext cx="3665171" cy="369332"/>
            </a:xfrm>
            <a:prstGeom prst="rect">
              <a:avLst/>
            </a:prstGeom>
            <a:noFill/>
          </p:spPr>
          <p:txBody>
            <a:bodyPr wrap="none" rtlCol="0">
              <a:spAutoFit/>
            </a:bodyPr>
            <a:lstStyle/>
            <a:p>
              <a:r>
                <a:rPr lang="en-US" dirty="0"/>
                <a:t>Relativistic Model Discrimination &gt;6</a:t>
              </a:r>
              <a:r>
                <a:rPr lang="el-GR" dirty="0"/>
                <a:t>σ</a:t>
              </a:r>
              <a:endParaRPr lang="en-US" dirty="0"/>
            </a:p>
          </p:txBody>
        </p:sp>
      </p:grpSp>
      <p:pic>
        <p:nvPicPr>
          <p:cNvPr id="12" name="Picture 11"/>
          <p:cNvPicPr>
            <a:picLocks noChangeAspect="1"/>
          </p:cNvPicPr>
          <p:nvPr/>
        </p:nvPicPr>
        <p:blipFill>
          <a:blip r:embed="rId5"/>
          <a:stretch>
            <a:fillRect/>
          </a:stretch>
        </p:blipFill>
        <p:spPr>
          <a:xfrm>
            <a:off x="53238" y="5331087"/>
            <a:ext cx="1728671" cy="983639"/>
          </a:xfrm>
          <a:prstGeom prst="rect">
            <a:avLst/>
          </a:prstGeom>
        </p:spPr>
      </p:pic>
      <p:sp>
        <p:nvSpPr>
          <p:cNvPr id="4" name="Slide Number Placeholder 3"/>
          <p:cNvSpPr>
            <a:spLocks noGrp="1"/>
          </p:cNvSpPr>
          <p:nvPr>
            <p:ph type="sldNum" sz="quarter" idx="12"/>
          </p:nvPr>
        </p:nvSpPr>
        <p:spPr/>
        <p:txBody>
          <a:bodyPr/>
          <a:lstStyle/>
          <a:p>
            <a:fld id="{629637A9-119A-49DA-BD12-AAC58B377D80}" type="slidenum">
              <a:rPr lang="en-US" smtClean="0"/>
              <a:pPr/>
              <a:t>29</a:t>
            </a:fld>
            <a:endParaRPr lang="en-US" dirty="0"/>
          </a:p>
        </p:txBody>
      </p:sp>
      <p:sp>
        <p:nvSpPr>
          <p:cNvPr id="7" name="Title 1"/>
          <p:cNvSpPr>
            <a:spLocks noGrp="1"/>
          </p:cNvSpPr>
          <p:nvPr>
            <p:ph type="title"/>
          </p:nvPr>
        </p:nvSpPr>
        <p:spPr>
          <a:xfrm>
            <a:off x="1097280" y="286603"/>
            <a:ext cx="10058400" cy="1450757"/>
          </a:xfrm>
        </p:spPr>
        <p:txBody>
          <a:bodyPr>
            <a:normAutofit/>
          </a:bodyPr>
          <a:lstStyle/>
          <a:p>
            <a:r>
              <a:rPr lang="en-US" dirty="0"/>
              <a:t>Discriminating Power</a:t>
            </a:r>
          </a:p>
        </p:txBody>
      </p:sp>
      <p:sp>
        <p:nvSpPr>
          <p:cNvPr id="21" name="TextBox 20"/>
          <p:cNvSpPr txBox="1"/>
          <p:nvPr/>
        </p:nvSpPr>
        <p:spPr>
          <a:xfrm>
            <a:off x="3671258" y="5774740"/>
            <a:ext cx="1641411" cy="523220"/>
          </a:xfrm>
          <a:prstGeom prst="rect">
            <a:avLst/>
          </a:prstGeom>
          <a:noFill/>
        </p:spPr>
        <p:txBody>
          <a:bodyPr wrap="none" rtlCol="0">
            <a:spAutoFit/>
          </a:bodyPr>
          <a:lstStyle/>
          <a:p>
            <a:r>
              <a:rPr lang="en-US" sz="1400" dirty="0"/>
              <a:t>Solid = Quasi-elastic</a:t>
            </a:r>
          </a:p>
          <a:p>
            <a:r>
              <a:rPr lang="en-US" sz="1400" dirty="0"/>
              <a:t>Open = Elastic</a:t>
            </a:r>
          </a:p>
        </p:txBody>
      </p:sp>
      <p:sp>
        <p:nvSpPr>
          <p:cNvPr id="25" name="TextBox 24"/>
          <p:cNvSpPr txBox="1"/>
          <p:nvPr/>
        </p:nvSpPr>
        <p:spPr>
          <a:xfrm>
            <a:off x="9219952" y="6050144"/>
            <a:ext cx="2981329" cy="307777"/>
          </a:xfrm>
          <a:prstGeom prst="rect">
            <a:avLst/>
          </a:prstGeom>
          <a:noFill/>
        </p:spPr>
        <p:txBody>
          <a:bodyPr wrap="none" rtlCol="0">
            <a:spAutoFit/>
          </a:bodyPr>
          <a:lstStyle/>
          <a:p>
            <a:r>
              <a:rPr lang="en-US" sz="1400" dirty="0"/>
              <a:t>E Long, </a:t>
            </a:r>
            <a:r>
              <a:rPr lang="en-US" sz="1400" i="1" dirty="0"/>
              <a:t>et al</a:t>
            </a:r>
            <a:r>
              <a:rPr lang="en-US" sz="1400" dirty="0"/>
              <a:t>, Upcoming PAC44 </a:t>
            </a:r>
            <a:r>
              <a:rPr lang="en-US" sz="1400" dirty="0" err="1"/>
              <a:t>Prposal</a:t>
            </a:r>
            <a:endParaRPr lang="en-US" sz="1400" b="1" dirty="0"/>
          </a:p>
        </p:txBody>
      </p:sp>
      <p:sp>
        <p:nvSpPr>
          <p:cNvPr id="1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19"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pic>
        <p:nvPicPr>
          <p:cNvPr id="2" name="Picture 1"/>
          <p:cNvPicPr>
            <a:picLocks noChangeAspect="1"/>
          </p:cNvPicPr>
          <p:nvPr/>
        </p:nvPicPr>
        <p:blipFill>
          <a:blip r:embed="rId6"/>
          <a:stretch>
            <a:fillRect/>
          </a:stretch>
        </p:blipFill>
        <p:spPr>
          <a:xfrm>
            <a:off x="6853406" y="2119879"/>
            <a:ext cx="5271995" cy="3712080"/>
          </a:xfrm>
          <a:prstGeom prst="rect">
            <a:avLst/>
          </a:prstGeom>
        </p:spPr>
      </p:pic>
      <p:sp>
        <p:nvSpPr>
          <p:cNvPr id="10" name="TextBox 9"/>
          <p:cNvSpPr txBox="1"/>
          <p:nvPr/>
        </p:nvSpPr>
        <p:spPr>
          <a:xfrm>
            <a:off x="5388864" y="3572256"/>
            <a:ext cx="1483291" cy="523220"/>
          </a:xfrm>
          <a:prstGeom prst="rect">
            <a:avLst/>
          </a:prstGeom>
          <a:noFill/>
        </p:spPr>
        <p:txBody>
          <a:bodyPr wrap="none" rtlCol="0">
            <a:spAutoFit/>
          </a:bodyPr>
          <a:lstStyle/>
          <a:p>
            <a:r>
              <a:rPr lang="en-US" sz="2800" dirty="0"/>
              <a:t>- LC</a:t>
            </a:r>
            <a:r>
              <a:rPr lang="en-US" sz="2800" baseline="-25000" dirty="0"/>
              <a:t>AV18</a:t>
            </a:r>
            <a:r>
              <a:rPr lang="en-US" sz="2800" dirty="0"/>
              <a:t> =</a:t>
            </a:r>
          </a:p>
        </p:txBody>
      </p:sp>
      <p:sp>
        <p:nvSpPr>
          <p:cNvPr id="11" name="Rectangle 10"/>
          <p:cNvSpPr/>
          <p:nvPr/>
        </p:nvSpPr>
        <p:spPr>
          <a:xfrm>
            <a:off x="8534400" y="3328416"/>
            <a:ext cx="1840992" cy="54864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9954768" y="3261360"/>
            <a:ext cx="1840992" cy="149352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6481046" y="1798320"/>
            <a:ext cx="5194323" cy="4018323"/>
            <a:chOff x="6481046" y="1798320"/>
            <a:chExt cx="5194323" cy="4018323"/>
          </a:xfrm>
        </p:grpSpPr>
        <p:pic>
          <p:nvPicPr>
            <p:cNvPr id="30" name="Picture 29"/>
            <p:cNvPicPr>
              <a:picLocks noChangeAspect="1"/>
            </p:cNvPicPr>
            <p:nvPr/>
          </p:nvPicPr>
          <p:blipFill>
            <a:blip r:embed="rId7"/>
            <a:stretch>
              <a:fillRect/>
            </a:stretch>
          </p:blipFill>
          <p:spPr>
            <a:xfrm>
              <a:off x="6481046" y="2159581"/>
              <a:ext cx="5194323" cy="3657062"/>
            </a:xfrm>
            <a:prstGeom prst="rect">
              <a:avLst/>
            </a:prstGeom>
          </p:spPr>
        </p:pic>
        <p:sp>
          <p:nvSpPr>
            <p:cNvPr id="31" name="TextBox 30"/>
            <p:cNvSpPr txBox="1"/>
            <p:nvPr/>
          </p:nvSpPr>
          <p:spPr>
            <a:xfrm>
              <a:off x="7455408" y="1798320"/>
              <a:ext cx="3944478" cy="369332"/>
            </a:xfrm>
            <a:prstGeom prst="rect">
              <a:avLst/>
            </a:prstGeom>
            <a:noFill/>
          </p:spPr>
          <p:txBody>
            <a:bodyPr wrap="none" rtlCol="0">
              <a:spAutoFit/>
            </a:bodyPr>
            <a:lstStyle/>
            <a:p>
              <a:r>
                <a:rPr lang="en-US" dirty="0"/>
                <a:t>Wave Function Discrimination up to &gt;4</a:t>
              </a:r>
              <a:r>
                <a:rPr lang="el-GR" dirty="0"/>
                <a:t>σ</a:t>
              </a:r>
              <a:endParaRPr lang="en-US" dirty="0"/>
            </a:p>
          </p:txBody>
        </p:sp>
      </p:grpSp>
      <p:pic>
        <p:nvPicPr>
          <p:cNvPr id="13" name="Picture 12"/>
          <p:cNvPicPr>
            <a:picLocks noChangeAspect="1"/>
          </p:cNvPicPr>
          <p:nvPr/>
        </p:nvPicPr>
        <p:blipFill>
          <a:blip r:embed="rId8"/>
          <a:stretch>
            <a:fillRect/>
          </a:stretch>
        </p:blipFill>
        <p:spPr>
          <a:xfrm>
            <a:off x="1825327" y="5854819"/>
            <a:ext cx="1077893" cy="465629"/>
          </a:xfrm>
          <a:prstGeom prst="rect">
            <a:avLst/>
          </a:prstGeom>
        </p:spPr>
      </p:pic>
      <p:pic>
        <p:nvPicPr>
          <p:cNvPr id="3" name="Picture 2"/>
          <p:cNvPicPr>
            <a:picLocks noChangeAspect="1"/>
          </p:cNvPicPr>
          <p:nvPr/>
        </p:nvPicPr>
        <p:blipFill rotWithShape="1">
          <a:blip r:embed="rId9"/>
          <a:srcRect l="15484" b="14683"/>
          <a:stretch/>
        </p:blipFill>
        <p:spPr>
          <a:xfrm>
            <a:off x="5333999" y="4072652"/>
            <a:ext cx="1525800" cy="1080373"/>
          </a:xfrm>
          <a:prstGeom prst="rect">
            <a:avLst/>
          </a:prstGeom>
        </p:spPr>
      </p:pic>
      <p:sp>
        <p:nvSpPr>
          <p:cNvPr id="5" name="Rectangle 4"/>
          <p:cNvSpPr/>
          <p:nvPr/>
        </p:nvSpPr>
        <p:spPr>
          <a:xfrm>
            <a:off x="5063319" y="5199797"/>
            <a:ext cx="504968" cy="3411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557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8"/>
                                        </p:tgtEl>
                                      </p:cBhvr>
                                    </p:animEffect>
                                    <p:set>
                                      <p:cBhvr>
                                        <p:cTn id="53" dur="1" fill="hold">
                                          <p:stCondLst>
                                            <p:cond delay="499"/>
                                          </p:stCondLst>
                                        </p:cTn>
                                        <p:tgtEl>
                                          <p:spTgt spid="28"/>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animBg="1"/>
      <p:bldP spid="11" grpId="1" animBg="1"/>
      <p:bldP spid="28" grpId="0" animBg="1"/>
      <p:bldP spid="28" grpId="1"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Today’s Discussion</a:t>
            </a:r>
            <a:endParaRPr lang="en-US" b="1"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97172" y="1845733"/>
                <a:ext cx="10458616" cy="2291449"/>
              </a:xfrm>
            </p:spPr>
            <p:txBody>
              <a:bodyPr anchor="ctr">
                <a:normAutofit fontScale="85000" lnSpcReduction="20000"/>
              </a:bodyPr>
              <a:lstStyle/>
              <a:p>
                <a:pPr lvl="1"/>
                <a:r>
                  <a:rPr lang="en-US" sz="4000" dirty="0"/>
                  <a:t> Brief Introduction to Tensor Polarization</a:t>
                </a:r>
              </a:p>
              <a:p>
                <a:pPr lvl="1"/>
                <a:r>
                  <a:rPr lang="en-US" sz="4000" dirty="0"/>
                  <a:t> Deuteron Structure Function </a:t>
                </a:r>
                <a14:m>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𝑏</m:t>
                        </m:r>
                      </m:e>
                      <m:sub>
                        <m:r>
                          <a:rPr lang="en-US" sz="4000" b="0" i="1" smtClean="0">
                            <a:latin typeface="Cambria Math" panose="02040503050406030204" pitchFamily="18" charset="0"/>
                          </a:rPr>
                          <m:t>1</m:t>
                        </m:r>
                      </m:sub>
                    </m:sSub>
                  </m:oMath>
                </a14:m>
                <a:endParaRPr lang="en-US" sz="4000" dirty="0"/>
              </a:p>
              <a:p>
                <a:pPr lvl="1"/>
                <a:r>
                  <a:rPr lang="en-US" sz="4000" dirty="0"/>
                  <a:t> Elastic and Quasi-Elastic Tensor Asymmetry </a:t>
                </a:r>
                <a14:m>
                  <m:oMath xmlns:m="http://schemas.openxmlformats.org/officeDocument/2006/math">
                    <m:sSub>
                      <m:sSubPr>
                        <m:ctrlPr>
                          <a:rPr lang="en-US" sz="4000" i="1">
                            <a:latin typeface="Cambria Math" panose="02040503050406030204" pitchFamily="18" charset="0"/>
                          </a:rPr>
                        </m:ctrlPr>
                      </m:sSubPr>
                      <m:e>
                        <m:r>
                          <a:rPr lang="en-US" sz="4000" b="0" i="1" smtClean="0">
                            <a:latin typeface="Cambria Math" panose="02040503050406030204" pitchFamily="18" charset="0"/>
                          </a:rPr>
                          <m:t>𝐴</m:t>
                        </m:r>
                      </m:e>
                      <m:sub>
                        <m:r>
                          <a:rPr lang="en-US" sz="4000" b="0" i="1" smtClean="0">
                            <a:latin typeface="Cambria Math" panose="02040503050406030204" pitchFamily="18" charset="0"/>
                          </a:rPr>
                          <m:t>𝑧𝑧</m:t>
                        </m:r>
                      </m:sub>
                    </m:sSub>
                  </m:oMath>
                </a14:m>
                <a:endParaRPr lang="en-US" sz="4000" dirty="0"/>
              </a:p>
              <a:p>
                <a:pPr lvl="1"/>
                <a:r>
                  <a:rPr lang="en-US" sz="4000" dirty="0"/>
                  <a:t> Exotic </a:t>
                </a:r>
                <a:r>
                  <a:rPr lang="en-US" sz="4000" dirty="0" err="1"/>
                  <a:t>Gluonic</a:t>
                </a:r>
                <a:r>
                  <a:rPr lang="en-US" sz="4000" dirty="0"/>
                  <a:t> States from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r>
                      <a:rPr lang="en-US" sz="4000" b="0" i="0" smtClean="0">
                        <a:latin typeface="Cambria Math" panose="02040503050406030204" pitchFamily="18" charset="0"/>
                        <a:ea typeface="Cambria Math" panose="02040503050406030204" pitchFamily="18" charset="0"/>
                      </a:rPr>
                      <m:t> </m:t>
                    </m:r>
                    <m:sSub>
                      <m:sSubPr>
                        <m:ctrlPr>
                          <a:rPr lang="en-US" sz="4000" i="1">
                            <a:latin typeface="Cambria Math" panose="02040503050406030204" pitchFamily="18" charset="0"/>
                          </a:rPr>
                        </m:ctrlPr>
                      </m:sSubPr>
                      <m:e>
                        <m:r>
                          <a:rPr lang="en-US" sz="4000" b="0" i="1" smtClean="0">
                            <a:latin typeface="Cambria Math" panose="02040503050406030204" pitchFamily="18" charset="0"/>
                          </a:rPr>
                          <m:t>(</m:t>
                        </m:r>
                        <m:r>
                          <a:rPr lang="en-US" sz="4000" i="1">
                            <a:latin typeface="Cambria Math" panose="02040503050406030204" pitchFamily="18" charset="0"/>
                          </a:rPr>
                          <m:t>𝑏</m:t>
                        </m:r>
                      </m:e>
                      <m:sub>
                        <m:r>
                          <a:rPr lang="en-US" sz="4000" b="0" i="1" smtClean="0">
                            <a:latin typeface="Cambria Math" panose="02040503050406030204" pitchFamily="18" charset="0"/>
                          </a:rPr>
                          <m:t>4</m:t>
                        </m:r>
                      </m:sub>
                    </m:sSub>
                    <m:r>
                      <a:rPr lang="en-US" sz="4000" b="0" i="1" smtClean="0">
                        <a:latin typeface="Cambria Math" panose="02040503050406030204" pitchFamily="18" charset="0"/>
                      </a:rPr>
                      <m:t>)</m:t>
                    </m:r>
                  </m:oMath>
                </a14:m>
                <a:endParaRPr lang="en-US" sz="4000" dirty="0"/>
              </a:p>
              <a:p>
                <a:pPr lvl="1"/>
                <a:r>
                  <a:rPr lang="en-US" sz="4000" dirty="0"/>
                  <a:t> Future of Tensor Polarization at JLab</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97172" y="1845733"/>
                <a:ext cx="10458616" cy="2291449"/>
              </a:xfrm>
              <a:blipFill>
                <a:blip r:embed="rId2"/>
                <a:stretch>
                  <a:fillRect l="-641" t="-8245" b="-9043"/>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629637A9-119A-49DA-BD12-AAC58B377D80}" type="slidenum">
              <a:rPr lang="en-US" smtClean="0"/>
              <a:pPr/>
              <a:t>3</a:t>
            </a:fld>
            <a:endParaRPr lang="en-US" dirty="0"/>
          </a:p>
        </p:txBody>
      </p:sp>
      <p:cxnSp>
        <p:nvCxnSpPr>
          <p:cNvPr id="9" name="Straight Arrow Connector 8"/>
          <p:cNvCxnSpPr/>
          <p:nvPr/>
        </p:nvCxnSpPr>
        <p:spPr>
          <a:xfrm>
            <a:off x="975646" y="5798510"/>
            <a:ext cx="9925877"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Rectangle 9"/>
              <p:cNvSpPr/>
              <p:nvPr/>
            </p:nvSpPr>
            <p:spPr>
              <a:xfrm>
                <a:off x="352794" y="4228850"/>
                <a:ext cx="3048000" cy="1569660"/>
              </a:xfrm>
              <a:prstGeom prst="rect">
                <a:avLst/>
              </a:prstGeom>
            </p:spPr>
            <p:txBody>
              <a:bodyPr wrap="square">
                <a:spAutoFit/>
              </a:bodyPr>
              <a:lstStyle/>
              <a:p>
                <a:pPr marL="201168" lvl="1" indent="0">
                  <a:buNone/>
                </a:pPr>
                <a:r>
                  <a:rPr lang="en-US" sz="2400" dirty="0"/>
                  <a:t>DIS </a:t>
                </a:r>
                <a14:m>
                  <m:oMath xmlns:m="http://schemas.openxmlformats.org/officeDocument/2006/math">
                    <m:sSub>
                      <m:sSubPr>
                        <m:ctrlPr>
                          <a:rPr lang="en-US" sz="2400" i="1">
                            <a:latin typeface="Cambria Math" panose="02040503050406030204" pitchFamily="18" charset="0"/>
                            <a:sym typeface="Wingdings" panose="05000000000000000000" pitchFamily="2" charset="2"/>
                          </a:rPr>
                        </m:ctrlPr>
                      </m:sSubPr>
                      <m:e>
                        <m:r>
                          <a:rPr lang="en-US" sz="2400" i="1">
                            <a:latin typeface="Cambria Math" panose="02040503050406030204" pitchFamily="18" charset="0"/>
                            <a:ea typeface="Cambria Math" panose="02040503050406030204" pitchFamily="18" charset="0"/>
                            <a:sym typeface="Wingdings" panose="05000000000000000000" pitchFamily="2" charset="2"/>
                          </a:rPr>
                          <m:t>→</m:t>
                        </m:r>
                        <m:r>
                          <a:rPr lang="en-US" sz="2400" i="1">
                            <a:latin typeface="Cambria Math" panose="02040503050406030204" pitchFamily="18" charset="0"/>
                            <a:sym typeface="Wingdings" panose="05000000000000000000" pitchFamily="2" charset="2"/>
                          </a:rPr>
                          <m:t>𝑏</m:t>
                        </m:r>
                      </m:e>
                      <m:sub>
                        <m:r>
                          <a:rPr lang="en-US" sz="2400" i="1">
                            <a:latin typeface="Cambria Math" panose="02040503050406030204" pitchFamily="18" charset="0"/>
                            <a:sym typeface="Wingdings" panose="05000000000000000000" pitchFamily="2" charset="2"/>
                          </a:rPr>
                          <m:t>1</m:t>
                        </m:r>
                      </m:sub>
                    </m:sSub>
                    <m:r>
                      <a:rPr lang="en-US" sz="2400" i="1">
                        <a:latin typeface="Cambria Math" panose="02040503050406030204" pitchFamily="18" charset="0"/>
                        <a:ea typeface="Cambria Math" panose="02040503050406030204" pitchFamily="18" charset="0"/>
                        <a:sym typeface="Wingdings" panose="05000000000000000000" pitchFamily="2" charset="2"/>
                      </a:rPr>
                      <m:t>∝</m:t>
                    </m:r>
                    <m:sSub>
                      <m:sSubPr>
                        <m:ctrlPr>
                          <a:rPr lang="en-US" sz="2400" i="1">
                            <a:latin typeface="Cambria Math" panose="02040503050406030204" pitchFamily="18" charset="0"/>
                            <a:ea typeface="Cambria Math" panose="02040503050406030204" pitchFamily="18" charset="0"/>
                            <a:sym typeface="Wingdings" panose="05000000000000000000" pitchFamily="2" charset="2"/>
                          </a:rPr>
                        </m:ctrlPr>
                      </m:sSubPr>
                      <m:e>
                        <m:r>
                          <a:rPr lang="en-US" sz="2400" i="1">
                            <a:latin typeface="Cambria Math" panose="02040503050406030204" pitchFamily="18" charset="0"/>
                            <a:ea typeface="Cambria Math" panose="02040503050406030204" pitchFamily="18" charset="0"/>
                            <a:sym typeface="Wingdings" panose="05000000000000000000" pitchFamily="2" charset="2"/>
                          </a:rPr>
                          <m:t>𝐹</m:t>
                        </m:r>
                      </m:e>
                      <m:sub>
                        <m:r>
                          <a:rPr lang="en-US" sz="2400" i="1">
                            <a:latin typeface="Cambria Math" panose="02040503050406030204" pitchFamily="18" charset="0"/>
                            <a:ea typeface="Cambria Math" panose="02040503050406030204" pitchFamily="18" charset="0"/>
                            <a:sym typeface="Wingdings" panose="05000000000000000000" pitchFamily="2" charset="2"/>
                          </a:rPr>
                          <m:t>1</m:t>
                        </m:r>
                      </m:sub>
                    </m:sSub>
                    <m:sSub>
                      <m:sSubPr>
                        <m:ctrlPr>
                          <a:rPr lang="en-US" sz="2400" i="1">
                            <a:latin typeface="Cambria Math" panose="02040503050406030204" pitchFamily="18" charset="0"/>
                            <a:ea typeface="Cambria Math" panose="02040503050406030204" pitchFamily="18" charset="0"/>
                            <a:sym typeface="Wingdings" panose="05000000000000000000" pitchFamily="2" charset="2"/>
                          </a:rPr>
                        </m:ctrlPr>
                      </m:sSubPr>
                      <m:e>
                        <m:r>
                          <a:rPr lang="en-US" sz="2400" i="1">
                            <a:latin typeface="Cambria Math" panose="02040503050406030204" pitchFamily="18" charset="0"/>
                            <a:ea typeface="Cambria Math" panose="02040503050406030204" pitchFamily="18" charset="0"/>
                            <a:sym typeface="Wingdings" panose="05000000000000000000" pitchFamily="2" charset="2"/>
                          </a:rPr>
                          <m:t>𝐴</m:t>
                        </m:r>
                      </m:e>
                      <m:sub>
                        <m:r>
                          <a:rPr lang="en-US" sz="2400" i="1">
                            <a:latin typeface="Cambria Math" panose="02040503050406030204" pitchFamily="18" charset="0"/>
                            <a:ea typeface="Cambria Math" panose="02040503050406030204" pitchFamily="18" charset="0"/>
                            <a:sym typeface="Wingdings" panose="05000000000000000000" pitchFamily="2" charset="2"/>
                          </a:rPr>
                          <m:t>𝑧𝑧</m:t>
                        </m:r>
                      </m:sub>
                    </m:sSub>
                  </m:oMath>
                </a14:m>
                <a:r>
                  <a:rPr lang="en-US" sz="2400" dirty="0"/>
                  <a:t> </a:t>
                </a:r>
              </a:p>
              <a:p>
                <a:pPr lvl="1"/>
                <a:r>
                  <a:rPr lang="en-US" sz="2400" dirty="0"/>
                  <a:t>HERMES, upcoming at JLab</a:t>
                </a:r>
                <a:br>
                  <a:rPr lang="en-US" sz="2400" dirty="0"/>
                </a:br>
                <a:endParaRPr lang="en-US" sz="2400" dirty="0"/>
              </a:p>
            </p:txBody>
          </p:sp>
        </mc:Choice>
        <mc:Fallback xmlns="">
          <p:sp>
            <p:nvSpPr>
              <p:cNvPr id="10" name="Rectangle 9"/>
              <p:cNvSpPr>
                <a:spLocks noRot="1" noChangeAspect="1" noMove="1" noResize="1" noEditPoints="1" noAdjustHandles="1" noChangeArrowheads="1" noChangeShapeType="1" noTextEdit="1"/>
              </p:cNvSpPr>
              <p:nvPr/>
            </p:nvSpPr>
            <p:spPr>
              <a:xfrm>
                <a:off x="352794" y="4228850"/>
                <a:ext cx="3048000" cy="1569660"/>
              </a:xfrm>
              <a:prstGeom prst="rect">
                <a:avLst/>
              </a:prstGeom>
              <a:blipFill>
                <a:blip r:embed="rId3"/>
                <a:stretch>
                  <a:fillRect t="-31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358940" y="4164497"/>
                <a:ext cx="3445565" cy="1569660"/>
              </a:xfrm>
              <a:prstGeom prst="rect">
                <a:avLst/>
              </a:prstGeom>
            </p:spPr>
            <p:txBody>
              <a:bodyPr wrap="square">
                <a:spAutoFit/>
              </a:bodyPr>
              <a:lstStyle/>
              <a:p>
                <a:pPr marL="201168" lvl="1" indent="0">
                  <a:buNone/>
                </a:pPr>
                <a:r>
                  <a:rPr lang="en-US" sz="2400" dirty="0"/>
                  <a:t>QE </a:t>
                </a:r>
                <a14:m>
                  <m:oMath xmlns:m="http://schemas.openxmlformats.org/officeDocument/2006/math">
                    <m:sSub>
                      <m:sSubPr>
                        <m:ctrlPr>
                          <a:rPr lang="en-US" sz="2400" i="1">
                            <a:latin typeface="Cambria Math" panose="02040503050406030204" pitchFamily="18" charset="0"/>
                            <a:sym typeface="Wingdings" panose="05000000000000000000" pitchFamily="2" charset="2"/>
                          </a:rPr>
                        </m:ctrlPr>
                      </m:sSubPr>
                      <m:e>
                        <m:r>
                          <a:rPr lang="en-US" sz="2400" i="1">
                            <a:latin typeface="Cambria Math" panose="02040503050406030204" pitchFamily="18" charset="0"/>
                            <a:ea typeface="Cambria Math" panose="02040503050406030204" pitchFamily="18" charset="0"/>
                            <a:sym typeface="Wingdings" panose="05000000000000000000" pitchFamily="2" charset="2"/>
                          </a:rPr>
                          <m:t>→</m:t>
                        </m:r>
                        <m:r>
                          <a:rPr lang="en-US" sz="2400" i="1">
                            <a:latin typeface="Cambria Math" panose="02040503050406030204" pitchFamily="18" charset="0"/>
                            <a:sym typeface="Wingdings" panose="05000000000000000000" pitchFamily="2" charset="2"/>
                          </a:rPr>
                          <m:t>𝐴</m:t>
                        </m:r>
                      </m:e>
                      <m:sub>
                        <m:r>
                          <a:rPr lang="en-US" sz="2400" i="1">
                            <a:latin typeface="Cambria Math" panose="02040503050406030204" pitchFamily="18" charset="0"/>
                            <a:sym typeface="Wingdings" panose="05000000000000000000" pitchFamily="2" charset="2"/>
                          </a:rPr>
                          <m:t>𝑧𝑧</m:t>
                        </m:r>
                      </m:sub>
                    </m:sSub>
                  </m:oMath>
                </a14:m>
                <a:endParaRPr lang="en-US" sz="2400" dirty="0">
                  <a:sym typeface="Wingdings" panose="05000000000000000000" pitchFamily="2" charset="2"/>
                </a:endParaRPr>
              </a:p>
              <a:p>
                <a:pPr lvl="1"/>
                <a:r>
                  <a:rPr lang="en-US" sz="2400" dirty="0">
                    <a:sym typeface="Wingdings" panose="05000000000000000000" pitchFamily="2" charset="2"/>
                  </a:rPr>
                  <a:t>First measurement at JLab C2-approved</a:t>
                </a:r>
                <a:br>
                  <a:rPr lang="en-US" sz="2400" dirty="0">
                    <a:sym typeface="Wingdings" panose="05000000000000000000" pitchFamily="2" charset="2"/>
                  </a:rPr>
                </a:br>
                <a:endParaRPr lang="en-US" sz="2400" dirty="0">
                  <a:sym typeface="Wingdings" panose="05000000000000000000" pitchFamily="2" charset="2"/>
                </a:endParaRPr>
              </a:p>
            </p:txBody>
          </p:sp>
        </mc:Choice>
        <mc:Fallback xmlns="">
          <p:sp>
            <p:nvSpPr>
              <p:cNvPr id="11" name="Rectangle 10"/>
              <p:cNvSpPr>
                <a:spLocks noRot="1" noChangeAspect="1" noMove="1" noResize="1" noEditPoints="1" noAdjustHandles="1" noChangeArrowheads="1" noChangeShapeType="1" noTextEdit="1"/>
              </p:cNvSpPr>
              <p:nvPr/>
            </p:nvSpPr>
            <p:spPr>
              <a:xfrm>
                <a:off x="4358940" y="4164497"/>
                <a:ext cx="3445565" cy="1569660"/>
              </a:xfrm>
              <a:prstGeom prst="rect">
                <a:avLst/>
              </a:prstGeom>
              <a:blipFill>
                <a:blip r:embed="rId4"/>
                <a:stretch>
                  <a:fillRect t="-31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8190921" y="4060559"/>
                <a:ext cx="3015404" cy="1569660"/>
              </a:xfrm>
              <a:prstGeom prst="rect">
                <a:avLst/>
              </a:prstGeom>
            </p:spPr>
            <p:txBody>
              <a:bodyPr wrap="square">
                <a:spAutoFit/>
              </a:bodyPr>
              <a:lstStyle/>
              <a:p>
                <a:pPr marL="201168" lvl="1" indent="0">
                  <a:buNone/>
                </a:pPr>
                <a:r>
                  <a:rPr lang="en-US" sz="2400" dirty="0">
                    <a:sym typeface="Wingdings" panose="05000000000000000000" pitchFamily="2" charset="2"/>
                  </a:rPr>
                  <a:t>Elastic </a:t>
                </a:r>
                <a14:m>
                  <m:oMath xmlns:m="http://schemas.openxmlformats.org/officeDocument/2006/math">
                    <m:r>
                      <a:rPr lang="en-US" sz="2400" i="1">
                        <a:latin typeface="Cambria Math" panose="02040503050406030204" pitchFamily="18" charset="0"/>
                        <a:ea typeface="Cambria Math" panose="02040503050406030204" pitchFamily="18" charset="0"/>
                        <a:sym typeface="Wingdings" panose="05000000000000000000" pitchFamily="2" charset="2"/>
                      </a:rPr>
                      <m:t>→</m:t>
                    </m:r>
                    <m:sSub>
                      <m:sSubPr>
                        <m:ctrlPr>
                          <a:rPr lang="en-US" sz="2400" i="1">
                            <a:latin typeface="Cambria Math" panose="02040503050406030204" pitchFamily="18" charset="0"/>
                            <a:sym typeface="Wingdings" panose="05000000000000000000" pitchFamily="2" charset="2"/>
                          </a:rPr>
                        </m:ctrlPr>
                      </m:sSubPr>
                      <m:e>
                        <m:r>
                          <a:rPr lang="en-US" sz="2400" i="1">
                            <a:latin typeface="Cambria Math" panose="02040503050406030204" pitchFamily="18" charset="0"/>
                            <a:sym typeface="Wingdings" panose="05000000000000000000" pitchFamily="2" charset="2"/>
                          </a:rPr>
                          <m:t>𝑇</m:t>
                        </m:r>
                      </m:e>
                      <m:sub>
                        <m:r>
                          <a:rPr lang="en-US" sz="2400" i="1">
                            <a:latin typeface="Cambria Math" panose="02040503050406030204" pitchFamily="18" charset="0"/>
                            <a:sym typeface="Wingdings" panose="05000000000000000000" pitchFamily="2" charset="2"/>
                          </a:rPr>
                          <m:t>20</m:t>
                        </m:r>
                      </m:sub>
                    </m:sSub>
                    <m:r>
                      <a:rPr lang="en-US" sz="2400" i="1">
                        <a:latin typeface="Cambria Math" panose="02040503050406030204" pitchFamily="18" charset="0"/>
                        <a:ea typeface="Cambria Math" panose="02040503050406030204" pitchFamily="18" charset="0"/>
                        <a:sym typeface="Wingdings" panose="05000000000000000000" pitchFamily="2" charset="2"/>
                      </a:rPr>
                      <m:t>∝</m:t>
                    </m:r>
                    <m:sSub>
                      <m:sSubPr>
                        <m:ctrlPr>
                          <a:rPr lang="en-US" sz="2400" i="1">
                            <a:latin typeface="Cambria Math" panose="02040503050406030204" pitchFamily="18" charset="0"/>
                            <a:ea typeface="Cambria Math" panose="02040503050406030204" pitchFamily="18" charset="0"/>
                            <a:sym typeface="Wingdings" panose="05000000000000000000" pitchFamily="2" charset="2"/>
                          </a:rPr>
                        </m:ctrlPr>
                      </m:sSubPr>
                      <m:e>
                        <m:r>
                          <a:rPr lang="en-US" sz="2400" i="1">
                            <a:latin typeface="Cambria Math" panose="02040503050406030204" pitchFamily="18" charset="0"/>
                            <a:ea typeface="Cambria Math" panose="02040503050406030204" pitchFamily="18" charset="0"/>
                            <a:sym typeface="Wingdings" panose="05000000000000000000" pitchFamily="2" charset="2"/>
                          </a:rPr>
                          <m:t>𝐴</m:t>
                        </m:r>
                      </m:e>
                      <m:sub>
                        <m:r>
                          <a:rPr lang="en-US" sz="2400" i="1">
                            <a:latin typeface="Cambria Math" panose="02040503050406030204" pitchFamily="18" charset="0"/>
                            <a:ea typeface="Cambria Math" panose="02040503050406030204" pitchFamily="18" charset="0"/>
                            <a:sym typeface="Wingdings" panose="05000000000000000000" pitchFamily="2" charset="2"/>
                          </a:rPr>
                          <m:t>𝑧𝑧</m:t>
                        </m:r>
                      </m:sub>
                    </m:sSub>
                  </m:oMath>
                </a14:m>
                <a:r>
                  <a:rPr lang="en-US" sz="2400" dirty="0">
                    <a:sym typeface="Wingdings" panose="05000000000000000000" pitchFamily="2" charset="2"/>
                  </a:rPr>
                  <a:t> </a:t>
                </a:r>
              </a:p>
              <a:p>
                <a:pPr lvl="1"/>
                <a:r>
                  <a:rPr lang="en-US" sz="2400" dirty="0">
                    <a:sym typeface="Wingdings" panose="05000000000000000000" pitchFamily="2" charset="2"/>
                  </a:rPr>
                  <a:t>10 measurements from Bates, JLab, NIKHEF, and VEPP</a:t>
                </a:r>
              </a:p>
            </p:txBody>
          </p:sp>
        </mc:Choice>
        <mc:Fallback xmlns="">
          <p:sp>
            <p:nvSpPr>
              <p:cNvPr id="12" name="Rectangle 11"/>
              <p:cNvSpPr>
                <a:spLocks noRot="1" noChangeAspect="1" noMove="1" noResize="1" noEditPoints="1" noAdjustHandles="1" noChangeArrowheads="1" noChangeShapeType="1" noTextEdit="1"/>
              </p:cNvSpPr>
              <p:nvPr/>
            </p:nvSpPr>
            <p:spPr>
              <a:xfrm>
                <a:off x="8190921" y="4060559"/>
                <a:ext cx="3015404" cy="1569660"/>
              </a:xfrm>
              <a:prstGeom prst="rect">
                <a:avLst/>
              </a:prstGeom>
              <a:blipFill>
                <a:blip r:embed="rId5"/>
                <a:stretch>
                  <a:fillRect t="-3101" r="-405" b="-77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10901523" y="5814119"/>
                <a:ext cx="36343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𝑥</m:t>
                      </m:r>
                    </m:oMath>
                  </m:oMathPara>
                </a14:m>
                <a:endParaRPr lang="en-US" sz="3600" dirty="0"/>
              </a:p>
            </p:txBody>
          </p:sp>
        </mc:Choice>
        <mc:Fallback xmlns="">
          <p:sp>
            <p:nvSpPr>
              <p:cNvPr id="13" name="TextBox 12"/>
              <p:cNvSpPr txBox="1">
                <a:spLocks noRot="1" noChangeAspect="1" noMove="1" noResize="1" noEditPoints="1" noAdjustHandles="1" noChangeArrowheads="1" noChangeShapeType="1" noTextEdit="1"/>
              </p:cNvSpPr>
              <p:nvPr/>
            </p:nvSpPr>
            <p:spPr>
              <a:xfrm>
                <a:off x="10901523" y="5814119"/>
                <a:ext cx="363433" cy="55399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9698352" y="5862864"/>
                <a:ext cx="36343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2</m:t>
                      </m:r>
                    </m:oMath>
                  </m:oMathPara>
                </a14:m>
                <a:endParaRPr lang="en-US" sz="3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9698352" y="5862864"/>
                <a:ext cx="363433" cy="55399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5091319" y="5855891"/>
                <a:ext cx="18054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0.8−1.8</m:t>
                      </m:r>
                    </m:oMath>
                  </m:oMathPara>
                </a14:m>
                <a:endParaRPr lang="en-US" sz="3600" dirty="0"/>
              </a:p>
            </p:txBody>
          </p:sp>
        </mc:Choice>
        <mc:Fallback xmlns="">
          <p:sp>
            <p:nvSpPr>
              <p:cNvPr id="15" name="TextBox 14"/>
              <p:cNvSpPr txBox="1">
                <a:spLocks noRot="1" noChangeAspect="1" noMove="1" noResize="1" noEditPoints="1" noAdjustHandles="1" noChangeArrowheads="1" noChangeShapeType="1" noTextEdit="1"/>
              </p:cNvSpPr>
              <p:nvPr/>
            </p:nvSpPr>
            <p:spPr>
              <a:xfrm>
                <a:off x="5091319" y="5855891"/>
                <a:ext cx="1805414" cy="55399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880795" y="5855891"/>
                <a:ext cx="18054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&lt;0.5</m:t>
                      </m:r>
                    </m:oMath>
                  </m:oMathPara>
                </a14:m>
                <a:endParaRPr lang="en-US" sz="3600" dirty="0"/>
              </a:p>
            </p:txBody>
          </p:sp>
        </mc:Choice>
        <mc:Fallback xmlns="">
          <p:sp>
            <p:nvSpPr>
              <p:cNvPr id="16" name="TextBox 15"/>
              <p:cNvSpPr txBox="1">
                <a:spLocks noRot="1" noChangeAspect="1" noMove="1" noResize="1" noEditPoints="1" noAdjustHandles="1" noChangeArrowheads="1" noChangeShapeType="1" noTextEdit="1"/>
              </p:cNvSpPr>
              <p:nvPr/>
            </p:nvSpPr>
            <p:spPr>
              <a:xfrm>
                <a:off x="880795" y="5855891"/>
                <a:ext cx="1805414" cy="5539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80981" y="4962360"/>
                <a:ext cx="2536272" cy="830997"/>
              </a:xfrm>
              <a:prstGeom prst="rect">
                <a:avLst/>
              </a:prstGeom>
            </p:spPr>
            <p:txBody>
              <a:bodyPr wrap="none">
                <a:spAutoFit/>
              </a:bodyPr>
              <a:lstStyle/>
              <a:p>
                <a:r>
                  <a:rPr lang="en-US" sz="2400" dirty="0"/>
                  <a:t>                                , </a:t>
                </a:r>
              </a:p>
              <a:p>
                <a14:m>
                  <m:oMath xmlns:m="http://schemas.openxmlformats.org/officeDocument/2006/math">
                    <m:sSub>
                      <m:sSubPr>
                        <m:ctrlPr>
                          <a:rPr lang="en-US" sz="2400" i="1">
                            <a:latin typeface="Cambria Math" panose="02040503050406030204" pitchFamily="18" charset="0"/>
                            <a:sym typeface="Wingdings" panose="05000000000000000000" pitchFamily="2" charset="2"/>
                          </a:rPr>
                        </m:ctrlPr>
                      </m:sSubPr>
                      <m:e>
                        <m:r>
                          <a:rPr lang="en-US" sz="2400" i="1">
                            <a:latin typeface="Cambria Math" panose="02040503050406030204" pitchFamily="18" charset="0"/>
                            <a:sym typeface="Wingdings" panose="05000000000000000000" pitchFamily="2" charset="2"/>
                          </a:rPr>
                          <m:t>𝑏</m:t>
                        </m:r>
                      </m:e>
                      <m:sub>
                        <m:r>
                          <a:rPr lang="en-US" sz="2400" i="1">
                            <a:latin typeface="Cambria Math" panose="02040503050406030204" pitchFamily="18" charset="0"/>
                            <a:sym typeface="Wingdings" panose="05000000000000000000" pitchFamily="2" charset="2"/>
                          </a:rPr>
                          <m:t>4</m:t>
                        </m:r>
                      </m:sub>
                    </m:sSub>
                  </m:oMath>
                </a14:m>
                <a:r>
                  <a:rPr lang="en-US" sz="2400" dirty="0"/>
                  <a:t> LOI at JLab</a:t>
                </a:r>
              </a:p>
            </p:txBody>
          </p:sp>
        </mc:Choice>
        <mc:Fallback xmlns="">
          <p:sp>
            <p:nvSpPr>
              <p:cNvPr id="4" name="Rectangle 3"/>
              <p:cNvSpPr>
                <a:spLocks noRot="1" noChangeAspect="1" noMove="1" noResize="1" noEditPoints="1" noAdjustHandles="1" noChangeArrowheads="1" noChangeShapeType="1" noTextEdit="1"/>
              </p:cNvSpPr>
              <p:nvPr/>
            </p:nvSpPr>
            <p:spPr>
              <a:xfrm>
                <a:off x="780981" y="4962360"/>
                <a:ext cx="2536272" cy="830997"/>
              </a:xfrm>
              <a:prstGeom prst="rect">
                <a:avLst/>
              </a:prstGeom>
              <a:blipFill>
                <a:blip r:embed="rId10"/>
                <a:stretch>
                  <a:fillRect l="-721" t="-5882" r="-2885" b="-16176"/>
                </a:stretch>
              </a:blipFill>
            </p:spPr>
            <p:txBody>
              <a:bodyPr/>
              <a:lstStyle/>
              <a:p>
                <a:r>
                  <a:rPr lang="en-US">
                    <a:noFill/>
                  </a:rPr>
                  <a:t> </a:t>
                </a:r>
              </a:p>
            </p:txBody>
          </p:sp>
        </mc:Fallback>
      </mc:AlternateContent>
      <p:sp>
        <p:nvSpPr>
          <p:cNvPr id="17"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18"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2068388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fade">
                                      <p:cBhvr>
                                        <p:cTn id="46" dur="500"/>
                                        <p:tgtEl>
                                          <p:spTgt spid="3">
                                            <p:txEl>
                                              <p:pRg st="3" end="3"/>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4" end="4"/>
                                            </p:txEl>
                                          </p:spTgt>
                                        </p:tgtEl>
                                        <p:attrNameLst>
                                          <p:attrName>style.visibility</p:attrName>
                                        </p:attrNameLst>
                                      </p:cBhvr>
                                      <p:to>
                                        <p:strVal val="visible"/>
                                      </p:to>
                                    </p:set>
                                    <p:animEffect transition="in" filter="fade">
                                      <p:cBhvr>
                                        <p:cTn id="5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29637A9-119A-49DA-BD12-AAC58B377D80}" type="slidenum">
              <a:rPr lang="en-US" smtClean="0"/>
              <a:pPr/>
              <a:t>30</a:t>
            </a:fld>
            <a:endParaRPr lang="en-US" dirty="0"/>
          </a:p>
        </p:txBody>
      </p:sp>
      <mc:AlternateContent xmlns:mc="http://schemas.openxmlformats.org/markup-compatibility/2006" xmlns:a14="http://schemas.microsoft.com/office/drawing/2010/main">
        <mc:Choice Requires="a14">
          <p:sp>
            <p:nvSpPr>
              <p:cNvPr id="7" name="Title 1"/>
              <p:cNvSpPr>
                <a:spLocks noGrp="1"/>
              </p:cNvSpPr>
              <p:nvPr>
                <p:ph type="title"/>
              </p:nvPr>
            </p:nvSpPr>
            <p:spPr>
              <a:xfrm>
                <a:off x="1097280" y="286603"/>
                <a:ext cx="10058400" cy="1450757"/>
              </a:xfrm>
            </p:spPr>
            <p:txBody>
              <a:bodyPr>
                <a:normAutofit/>
              </a:bodyPr>
              <a:lstStyle/>
              <a:p>
                <a:r>
                  <a:rPr lang="en-US" dirty="0"/>
                  <a:t> </a:t>
                </a:r>
                <a:br>
                  <a:rPr lang="en-US" dirty="0"/>
                </a:b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𝑧𝑧</m:t>
                        </m:r>
                      </m:sub>
                    </m:sSub>
                  </m:oMath>
                </a14:m>
                <a:r>
                  <a:rPr lang="en-US" dirty="0"/>
                  <a:t> for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r>
                      <a:rPr lang="en-US" b="0" i="1" smtClean="0">
                        <a:latin typeface="Cambria Math" panose="02040503050406030204" pitchFamily="18" charset="0"/>
                      </a:rPr>
                      <m:t>&gt;1 </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GeV</m:t>
                        </m:r>
                      </m:e>
                      <m:sup>
                        <m:r>
                          <a:rPr lang="en-US" b="0" i="1" smtClean="0">
                            <a:latin typeface="Cambria Math" panose="02040503050406030204" pitchFamily="18" charset="0"/>
                          </a:rPr>
                          <m:t>2</m:t>
                        </m:r>
                      </m:sup>
                    </m:sSup>
                  </m:oMath>
                </a14:m>
                <a:r>
                  <a:rPr lang="en-US" dirty="0"/>
                  <a:t> with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𝑃</m:t>
                        </m:r>
                      </m:e>
                      <m:sub>
                        <m:r>
                          <a:rPr lang="en-US" i="1">
                            <a:latin typeface="Cambria Math" panose="02040503050406030204" pitchFamily="18" charset="0"/>
                          </a:rPr>
                          <m:t>𝑧𝑧</m:t>
                        </m:r>
                      </m:sub>
                    </m:sSub>
                    <m:r>
                      <a:rPr lang="en-US" b="0" i="1" smtClean="0">
                        <a:latin typeface="Cambria Math" panose="02040503050406030204" pitchFamily="18" charset="0"/>
                      </a:rPr>
                      <m:t>=30%</m:t>
                    </m:r>
                  </m:oMath>
                </a14:m>
                <a:endParaRPr lang="en-US" dirty="0"/>
              </a:p>
            </p:txBody>
          </p:sp>
        </mc:Choice>
        <mc:Fallback xmlns="">
          <p:sp>
            <p:nvSpPr>
              <p:cNvPr id="7" name="Title 1"/>
              <p:cNvSpPr>
                <a:spLocks noGrp="1" noRot="1" noChangeAspect="1" noMove="1" noResize="1" noEditPoints="1" noAdjustHandles="1" noChangeArrowheads="1" noChangeShapeType="1" noTextEdit="1"/>
              </p:cNvSpPr>
              <p:nvPr>
                <p:ph type="title"/>
              </p:nvPr>
            </p:nvSpPr>
            <p:spPr>
              <a:xfrm>
                <a:off x="1097280" y="286603"/>
                <a:ext cx="10058400" cy="1450757"/>
              </a:xfrm>
              <a:blipFill rotWithShape="0">
                <a:blip r:embed="rId2"/>
                <a:stretch>
                  <a:fillRect b="-23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748856" y="1961406"/>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=1.5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1748856" y="1961406"/>
                <a:ext cx="1654427" cy="307777"/>
              </a:xfrm>
              <a:prstGeom prst="rect">
                <a:avLst/>
              </a:prstGeom>
              <a:blipFill>
                <a:blip r:embed="rId3"/>
                <a:stretch>
                  <a:fillRect l="-4428" t="-4000" r="-1107" b="-2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687450" y="1961406"/>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=1.8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5687450" y="1961406"/>
                <a:ext cx="1654427" cy="307777"/>
              </a:xfrm>
              <a:prstGeom prst="rect">
                <a:avLst/>
              </a:prstGeom>
              <a:blipFill>
                <a:blip r:embed="rId4"/>
                <a:stretch>
                  <a:fillRect l="-4428" t="-4000" r="-1107" b="-2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9505618" y="1961405"/>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=2.9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9505618" y="1961405"/>
                <a:ext cx="1654427" cy="307777"/>
              </a:xfrm>
              <a:prstGeom prst="rect">
                <a:avLst/>
              </a:prstGeom>
              <a:blipFill>
                <a:blip r:embed="rId5"/>
                <a:stretch>
                  <a:fillRect l="-4412" t="-4000" r="-1103" b="-28000"/>
                </a:stretch>
              </a:blipFill>
            </p:spPr>
            <p:txBody>
              <a:bodyPr/>
              <a:lstStyle/>
              <a:p>
                <a:r>
                  <a:rPr lang="en-US">
                    <a:noFill/>
                  </a:rPr>
                  <a:t> </a:t>
                </a:r>
              </a:p>
            </p:txBody>
          </p:sp>
        </mc:Fallback>
      </mc:AlternateContent>
      <p:sp>
        <p:nvSpPr>
          <p:cNvPr id="21" name="TextBox 20"/>
          <p:cNvSpPr txBox="1"/>
          <p:nvPr/>
        </p:nvSpPr>
        <p:spPr>
          <a:xfrm>
            <a:off x="3671258" y="5774740"/>
            <a:ext cx="1641411" cy="523220"/>
          </a:xfrm>
          <a:prstGeom prst="rect">
            <a:avLst/>
          </a:prstGeom>
          <a:noFill/>
        </p:spPr>
        <p:txBody>
          <a:bodyPr wrap="none" rtlCol="0">
            <a:spAutoFit/>
          </a:bodyPr>
          <a:lstStyle/>
          <a:p>
            <a:r>
              <a:rPr lang="en-US" sz="1400" dirty="0"/>
              <a:t>Solid = Quasi-elastic</a:t>
            </a:r>
          </a:p>
          <a:p>
            <a:r>
              <a:rPr lang="en-US" sz="1400" dirty="0"/>
              <a:t>Open = Elastic</a:t>
            </a:r>
          </a:p>
        </p:txBody>
      </p:sp>
      <p:pic>
        <p:nvPicPr>
          <p:cNvPr id="3" name="Picture 2"/>
          <p:cNvPicPr>
            <a:picLocks noChangeAspect="1"/>
          </p:cNvPicPr>
          <p:nvPr/>
        </p:nvPicPr>
        <p:blipFill rotWithShape="1">
          <a:blip r:embed="rId6"/>
          <a:srcRect b="63781"/>
          <a:stretch/>
        </p:blipFill>
        <p:spPr>
          <a:xfrm>
            <a:off x="-14520" y="2258131"/>
            <a:ext cx="12311153" cy="3319125"/>
          </a:xfrm>
          <a:prstGeom prst="rect">
            <a:avLst/>
          </a:prstGeom>
        </p:spPr>
      </p:pic>
      <p:sp>
        <p:nvSpPr>
          <p:cNvPr id="25" name="TextBox 24"/>
          <p:cNvSpPr txBox="1"/>
          <p:nvPr/>
        </p:nvSpPr>
        <p:spPr>
          <a:xfrm>
            <a:off x="9219952" y="6050144"/>
            <a:ext cx="2981329" cy="307777"/>
          </a:xfrm>
          <a:prstGeom prst="rect">
            <a:avLst/>
          </a:prstGeom>
          <a:noFill/>
        </p:spPr>
        <p:txBody>
          <a:bodyPr wrap="none" rtlCol="0">
            <a:spAutoFit/>
          </a:bodyPr>
          <a:lstStyle/>
          <a:p>
            <a:r>
              <a:rPr lang="en-US" sz="1400" dirty="0"/>
              <a:t>E Long, </a:t>
            </a:r>
            <a:r>
              <a:rPr lang="en-US" sz="1400" i="1" dirty="0"/>
              <a:t>et al</a:t>
            </a:r>
            <a:r>
              <a:rPr lang="en-US" sz="1400" dirty="0"/>
              <a:t>, Upcoming PAC44 </a:t>
            </a:r>
            <a:r>
              <a:rPr lang="en-US" sz="1400" dirty="0" err="1"/>
              <a:t>Prposal</a:t>
            </a:r>
            <a:endParaRPr lang="en-US" sz="1400" b="1" dirty="0"/>
          </a:p>
        </p:txBody>
      </p:sp>
      <p:sp>
        <p:nvSpPr>
          <p:cNvPr id="1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19"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pic>
        <p:nvPicPr>
          <p:cNvPr id="24" name="Picture 23"/>
          <p:cNvPicPr>
            <a:picLocks noChangeAspect="1"/>
          </p:cNvPicPr>
          <p:nvPr/>
        </p:nvPicPr>
        <p:blipFill>
          <a:blip r:embed="rId7"/>
          <a:stretch>
            <a:fillRect/>
          </a:stretch>
        </p:blipFill>
        <p:spPr>
          <a:xfrm>
            <a:off x="53238" y="5272472"/>
            <a:ext cx="1728671" cy="983639"/>
          </a:xfrm>
          <a:prstGeom prst="rect">
            <a:avLst/>
          </a:prstGeom>
        </p:spPr>
      </p:pic>
      <p:pic>
        <p:nvPicPr>
          <p:cNvPr id="26" name="Picture 25"/>
          <p:cNvPicPr>
            <a:picLocks noChangeAspect="1"/>
          </p:cNvPicPr>
          <p:nvPr/>
        </p:nvPicPr>
        <p:blipFill>
          <a:blip r:embed="rId8"/>
          <a:stretch>
            <a:fillRect/>
          </a:stretch>
        </p:blipFill>
        <p:spPr>
          <a:xfrm>
            <a:off x="1825327" y="5854819"/>
            <a:ext cx="1077893" cy="465629"/>
          </a:xfrm>
          <a:prstGeom prst="rect">
            <a:avLst/>
          </a:prstGeom>
        </p:spPr>
      </p:pic>
    </p:spTree>
    <p:extLst>
      <p:ext uri="{BB962C8B-B14F-4D97-AF65-F5344CB8AC3E}">
        <p14:creationId xmlns:p14="http://schemas.microsoft.com/office/powerpoint/2010/main" val="261354963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29637A9-119A-49DA-BD12-AAC58B377D80}" type="slidenum">
              <a:rPr lang="en-US" smtClean="0"/>
              <a:pPr/>
              <a:t>31</a:t>
            </a:fld>
            <a:endParaRPr lang="en-US" dirty="0"/>
          </a:p>
        </p:txBody>
      </p:sp>
      <mc:AlternateContent xmlns:mc="http://schemas.openxmlformats.org/markup-compatibility/2006" xmlns:a14="http://schemas.microsoft.com/office/drawing/2010/main">
        <mc:Choice Requires="a14">
          <p:sp>
            <p:nvSpPr>
              <p:cNvPr id="7" name="Title 1"/>
              <p:cNvSpPr>
                <a:spLocks noGrp="1"/>
              </p:cNvSpPr>
              <p:nvPr>
                <p:ph type="title"/>
              </p:nvPr>
            </p:nvSpPr>
            <p:spPr>
              <a:xfrm>
                <a:off x="1097280" y="286603"/>
                <a:ext cx="10058400" cy="1450757"/>
              </a:xfrm>
            </p:spPr>
            <p:txBody>
              <a:bodyPr>
                <a:normAutofit/>
              </a:bodyPr>
              <a:lstStyle/>
              <a:p>
                <a:r>
                  <a:rPr lang="en-US" dirty="0"/>
                  <a:t> </a:t>
                </a:r>
                <a:br>
                  <a:rPr lang="en-US" dirty="0"/>
                </a:b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𝑧𝑧</m:t>
                        </m:r>
                      </m:sub>
                    </m:sSub>
                  </m:oMath>
                </a14:m>
                <a:r>
                  <a:rPr lang="en-US" dirty="0"/>
                  <a:t> for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r>
                      <a:rPr lang="en-US" b="0" i="1" smtClean="0">
                        <a:latin typeface="Cambria Math" panose="02040503050406030204" pitchFamily="18" charset="0"/>
                      </a:rPr>
                      <m:t>&lt;1 </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GeV</m:t>
                        </m:r>
                      </m:e>
                      <m:sup>
                        <m:r>
                          <a:rPr lang="en-US" b="0" i="1" smtClean="0">
                            <a:latin typeface="Cambria Math" panose="02040503050406030204" pitchFamily="18" charset="0"/>
                          </a:rPr>
                          <m:t>2</m:t>
                        </m:r>
                      </m:sup>
                    </m:sSup>
                  </m:oMath>
                </a14:m>
                <a:r>
                  <a:rPr lang="en-US" dirty="0"/>
                  <a:t> with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𝑃</m:t>
                        </m:r>
                      </m:e>
                      <m:sub>
                        <m:r>
                          <a:rPr lang="en-US" i="1">
                            <a:latin typeface="Cambria Math" panose="02040503050406030204" pitchFamily="18" charset="0"/>
                          </a:rPr>
                          <m:t>𝑧𝑧</m:t>
                        </m:r>
                      </m:sub>
                    </m:sSub>
                    <m:r>
                      <a:rPr lang="en-US" b="0" i="1" smtClean="0">
                        <a:latin typeface="Cambria Math" panose="02040503050406030204" pitchFamily="18" charset="0"/>
                      </a:rPr>
                      <m:t>=30%</m:t>
                    </m:r>
                  </m:oMath>
                </a14:m>
                <a:endParaRPr lang="en-US" dirty="0"/>
              </a:p>
            </p:txBody>
          </p:sp>
        </mc:Choice>
        <mc:Fallback xmlns="">
          <p:sp>
            <p:nvSpPr>
              <p:cNvPr id="7" name="Title 1"/>
              <p:cNvSpPr>
                <a:spLocks noGrp="1" noRot="1" noChangeAspect="1" noMove="1" noResize="1" noEditPoints="1" noAdjustHandles="1" noChangeArrowheads="1" noChangeShapeType="1" noTextEdit="1"/>
              </p:cNvSpPr>
              <p:nvPr>
                <p:ph type="title"/>
              </p:nvPr>
            </p:nvSpPr>
            <p:spPr>
              <a:xfrm>
                <a:off x="1097280" y="286603"/>
                <a:ext cx="10058400" cy="1450757"/>
              </a:xfrm>
              <a:blipFill>
                <a:blip r:embed="rId2"/>
                <a:stretch>
                  <a:fillRect b="-23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748856" y="1961406"/>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=0.2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1748856" y="1961406"/>
                <a:ext cx="1654427" cy="307777"/>
              </a:xfrm>
              <a:prstGeom prst="rect">
                <a:avLst/>
              </a:prstGeom>
              <a:blipFill>
                <a:blip r:embed="rId3"/>
                <a:stretch>
                  <a:fillRect l="-4428" t="-4000" r="-1107" b="-2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687450" y="1961406"/>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=0.3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5687450" y="1961406"/>
                <a:ext cx="1654427" cy="307777"/>
              </a:xfrm>
              <a:prstGeom prst="rect">
                <a:avLst/>
              </a:prstGeom>
              <a:blipFill>
                <a:blip r:embed="rId4"/>
                <a:stretch>
                  <a:fillRect l="-4428" t="-4000" r="-1107" b="-2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9505618" y="1961405"/>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=0.7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9505618" y="1961405"/>
                <a:ext cx="1654427" cy="307777"/>
              </a:xfrm>
              <a:prstGeom prst="rect">
                <a:avLst/>
              </a:prstGeom>
              <a:blipFill>
                <a:blip r:embed="rId5"/>
                <a:stretch>
                  <a:fillRect l="-4412" t="-4000" r="-1103" b="-28000"/>
                </a:stretch>
              </a:blipFill>
            </p:spPr>
            <p:txBody>
              <a:bodyPr/>
              <a:lstStyle/>
              <a:p>
                <a:r>
                  <a:rPr lang="en-US">
                    <a:noFill/>
                  </a:rPr>
                  <a:t> </a:t>
                </a:r>
              </a:p>
            </p:txBody>
          </p:sp>
        </mc:Fallback>
      </mc:AlternateContent>
      <p:sp>
        <p:nvSpPr>
          <p:cNvPr id="21" name="TextBox 20"/>
          <p:cNvSpPr txBox="1"/>
          <p:nvPr/>
        </p:nvSpPr>
        <p:spPr>
          <a:xfrm>
            <a:off x="3671258" y="5774740"/>
            <a:ext cx="1641411" cy="523220"/>
          </a:xfrm>
          <a:prstGeom prst="rect">
            <a:avLst/>
          </a:prstGeom>
          <a:noFill/>
        </p:spPr>
        <p:txBody>
          <a:bodyPr wrap="none" rtlCol="0">
            <a:spAutoFit/>
          </a:bodyPr>
          <a:lstStyle/>
          <a:p>
            <a:r>
              <a:rPr lang="en-US" sz="1400" dirty="0"/>
              <a:t>Solid = Quasi-elastic</a:t>
            </a:r>
          </a:p>
          <a:p>
            <a:r>
              <a:rPr lang="en-US" sz="1400" dirty="0"/>
              <a:t>Open = Elastic</a:t>
            </a:r>
          </a:p>
        </p:txBody>
      </p:sp>
      <p:sp>
        <p:nvSpPr>
          <p:cNvPr id="19" name="TextBox 18"/>
          <p:cNvSpPr txBox="1"/>
          <p:nvPr/>
        </p:nvSpPr>
        <p:spPr>
          <a:xfrm>
            <a:off x="9219952" y="6050144"/>
            <a:ext cx="2981329" cy="307777"/>
          </a:xfrm>
          <a:prstGeom prst="rect">
            <a:avLst/>
          </a:prstGeom>
          <a:noFill/>
        </p:spPr>
        <p:txBody>
          <a:bodyPr wrap="none" rtlCol="0">
            <a:spAutoFit/>
          </a:bodyPr>
          <a:lstStyle/>
          <a:p>
            <a:r>
              <a:rPr lang="en-US" sz="1400" dirty="0"/>
              <a:t>E Long, </a:t>
            </a:r>
            <a:r>
              <a:rPr lang="en-US" sz="1400" i="1" dirty="0"/>
              <a:t>et al</a:t>
            </a:r>
            <a:r>
              <a:rPr lang="en-US" sz="1400" dirty="0"/>
              <a:t>, Upcoming PAC44 </a:t>
            </a:r>
            <a:r>
              <a:rPr lang="en-US" sz="1400" dirty="0" err="1"/>
              <a:t>Prposal</a:t>
            </a:r>
            <a:endParaRPr lang="en-US" sz="1400" b="1" dirty="0"/>
          </a:p>
        </p:txBody>
      </p:sp>
      <p:pic>
        <p:nvPicPr>
          <p:cNvPr id="3" name="Picture 2"/>
          <p:cNvPicPr>
            <a:picLocks noChangeAspect="1"/>
          </p:cNvPicPr>
          <p:nvPr/>
        </p:nvPicPr>
        <p:blipFill rotWithShape="1">
          <a:blip r:embed="rId6"/>
          <a:srcRect t="38721" b="25060"/>
          <a:stretch/>
        </p:blipFill>
        <p:spPr>
          <a:xfrm>
            <a:off x="-14520" y="2258131"/>
            <a:ext cx="12311153" cy="3319125"/>
          </a:xfrm>
          <a:prstGeom prst="rect">
            <a:avLst/>
          </a:prstGeom>
        </p:spPr>
      </p:pic>
      <p:sp>
        <p:nvSpPr>
          <p:cNvPr id="1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24"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pic>
        <p:nvPicPr>
          <p:cNvPr id="25" name="Picture 24"/>
          <p:cNvPicPr>
            <a:picLocks noChangeAspect="1"/>
          </p:cNvPicPr>
          <p:nvPr/>
        </p:nvPicPr>
        <p:blipFill>
          <a:blip r:embed="rId7"/>
          <a:stretch>
            <a:fillRect/>
          </a:stretch>
        </p:blipFill>
        <p:spPr>
          <a:xfrm>
            <a:off x="53238" y="5272472"/>
            <a:ext cx="1728671" cy="983639"/>
          </a:xfrm>
          <a:prstGeom prst="rect">
            <a:avLst/>
          </a:prstGeom>
        </p:spPr>
      </p:pic>
      <p:pic>
        <p:nvPicPr>
          <p:cNvPr id="26" name="Picture 25"/>
          <p:cNvPicPr>
            <a:picLocks noChangeAspect="1"/>
          </p:cNvPicPr>
          <p:nvPr/>
        </p:nvPicPr>
        <p:blipFill>
          <a:blip r:embed="rId8"/>
          <a:stretch>
            <a:fillRect/>
          </a:stretch>
        </p:blipFill>
        <p:spPr>
          <a:xfrm>
            <a:off x="1825327" y="5854819"/>
            <a:ext cx="1077893" cy="465629"/>
          </a:xfrm>
          <a:prstGeom prst="rect">
            <a:avLst/>
          </a:prstGeom>
        </p:spPr>
      </p:pic>
    </p:spTree>
    <p:extLst>
      <p:ext uri="{BB962C8B-B14F-4D97-AF65-F5344CB8AC3E}">
        <p14:creationId xmlns:p14="http://schemas.microsoft.com/office/powerpoint/2010/main" val="54892137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First Measurement of Quasi-Elastic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𝑧𝑧</m:t>
                        </m:r>
                      </m:sub>
                    </m:sSub>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2727" b="-2310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32</a:t>
            </a:fld>
            <a:endParaRPr lang="en-US" dirty="0"/>
          </a:p>
        </p:txBody>
      </p:sp>
      <p:sp>
        <p:nvSpPr>
          <p:cNvPr id="33" name="Content Placeholder 2"/>
          <p:cNvSpPr txBox="1">
            <a:spLocks/>
          </p:cNvSpPr>
          <p:nvPr/>
        </p:nvSpPr>
        <p:spPr>
          <a:xfrm>
            <a:off x="8056787" y="299870"/>
            <a:ext cx="3399183" cy="126919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endParaRPr lang="en-US" sz="2400" dirty="0"/>
          </a:p>
        </p:txBody>
      </p:sp>
      <mc:AlternateContent xmlns:mc="http://schemas.openxmlformats.org/markup-compatibility/2006" xmlns:a14="http://schemas.microsoft.com/office/drawing/2010/main">
        <mc:Choice Requires="a14">
          <p:sp>
            <p:nvSpPr>
              <p:cNvPr id="12" name="Content Placeholder 2"/>
              <p:cNvSpPr>
                <a:spLocks noGrp="1"/>
              </p:cNvSpPr>
              <p:nvPr>
                <p:ph idx="1"/>
              </p:nvPr>
            </p:nvSpPr>
            <p:spPr>
              <a:xfrm>
                <a:off x="6348456" y="1737375"/>
                <a:ext cx="5711023" cy="4540867"/>
              </a:xfrm>
            </p:spPr>
            <p:txBody>
              <a:bodyPr>
                <a:noAutofit/>
              </a:bodyPr>
              <a:lstStyle/>
              <a:p>
                <a:r>
                  <a:rPr lang="en-US" dirty="0"/>
                  <a:t>Sensitive to effects that are very difficult to measure with unpolarized or vector polarized deuterons</a:t>
                </a:r>
              </a:p>
              <a:p>
                <a:r>
                  <a:rPr lang="en-US" dirty="0"/>
                  <a:t>Huge 10-100% asymmetry</a:t>
                </a:r>
              </a:p>
              <a:p>
                <a:pPr marL="91440" lvl="1" indent="-91440">
                  <a:spcBef>
                    <a:spcPts val="1200"/>
                  </a:spcBef>
                  <a:spcAft>
                    <a:spcPts val="200"/>
                  </a:spcAft>
                  <a:buSzPct val="100000"/>
                  <a:buFont typeface="Calibri" panose="020F0502020204030204" pitchFamily="34" charset="0"/>
                  <a:buChar char=" "/>
                </a:pPr>
                <a:r>
                  <a:rPr lang="en-US" sz="2000" dirty="0">
                    <a:sym typeface="Wingdings" panose="05000000000000000000" pitchFamily="2" charset="2"/>
                  </a:rPr>
                  <a:t>Measuring </a:t>
                </a:r>
                <a14:m>
                  <m:oMath xmlns:m="http://schemas.openxmlformats.org/officeDocument/2006/math">
                    <m:sSub>
                      <m:sSubPr>
                        <m:ctrlPr>
                          <a:rPr lang="en-US" sz="2000" i="1">
                            <a:latin typeface="Cambria Math" panose="02040503050406030204" pitchFamily="18" charset="0"/>
                            <a:sym typeface="Wingdings" panose="05000000000000000000" pitchFamily="2" charset="2"/>
                          </a:rPr>
                        </m:ctrlPr>
                      </m:sSubPr>
                      <m:e>
                        <m:r>
                          <a:rPr lang="en-US" sz="2000" i="1">
                            <a:latin typeface="Cambria Math" panose="02040503050406030204" pitchFamily="18" charset="0"/>
                            <a:sym typeface="Wingdings" panose="05000000000000000000" pitchFamily="2" charset="2"/>
                          </a:rPr>
                          <m:t>𝐴</m:t>
                        </m:r>
                      </m:e>
                      <m:sub>
                        <m:r>
                          <a:rPr lang="en-US" sz="2000" i="1">
                            <a:latin typeface="Cambria Math" panose="02040503050406030204" pitchFamily="18" charset="0"/>
                            <a:sym typeface="Wingdings" panose="05000000000000000000" pitchFamily="2" charset="2"/>
                          </a:rPr>
                          <m:t>𝑧𝑧</m:t>
                        </m:r>
                      </m:sub>
                    </m:sSub>
                  </m:oMath>
                </a14:m>
                <a:r>
                  <a:rPr lang="en-US" sz="2000" dirty="0">
                    <a:sym typeface="Wingdings" panose="05000000000000000000" pitchFamily="2" charset="2"/>
                  </a:rPr>
                  <a:t> over a range in </a:t>
                </a:r>
                <a14:m>
                  <m:oMath xmlns:m="http://schemas.openxmlformats.org/officeDocument/2006/math">
                    <m:r>
                      <a:rPr lang="en-US" sz="2000" i="1">
                        <a:latin typeface="Cambria Math" panose="02040503050406030204" pitchFamily="18" charset="0"/>
                        <a:sym typeface="Wingdings" panose="05000000000000000000" pitchFamily="2" charset="2"/>
                      </a:rPr>
                      <m:t>𝑥</m:t>
                    </m:r>
                  </m:oMath>
                </a14:m>
                <a:r>
                  <a:rPr lang="en-US" sz="2000" dirty="0">
                    <a:sym typeface="Wingdings" panose="05000000000000000000" pitchFamily="2" charset="2"/>
                  </a:rPr>
                  <a:t> and </a:t>
                </a:r>
                <a14:m>
                  <m:oMath xmlns:m="http://schemas.openxmlformats.org/officeDocument/2006/math">
                    <m:sSup>
                      <m:sSupPr>
                        <m:ctrlPr>
                          <a:rPr lang="en-US" sz="2000" i="1">
                            <a:latin typeface="Cambria Math" panose="02040503050406030204" pitchFamily="18" charset="0"/>
                            <a:sym typeface="Wingdings" panose="05000000000000000000" pitchFamily="2" charset="2"/>
                          </a:rPr>
                        </m:ctrlPr>
                      </m:sSupPr>
                      <m:e>
                        <m:r>
                          <a:rPr lang="en-US" sz="2000" i="1">
                            <a:latin typeface="Cambria Math" panose="02040503050406030204" pitchFamily="18" charset="0"/>
                            <a:sym typeface="Wingdings" panose="05000000000000000000" pitchFamily="2" charset="2"/>
                          </a:rPr>
                          <m:t>𝑄</m:t>
                        </m:r>
                      </m:e>
                      <m:sup>
                        <m:r>
                          <a:rPr lang="en-US" sz="2000" i="1">
                            <a:latin typeface="Cambria Math" panose="02040503050406030204" pitchFamily="18" charset="0"/>
                            <a:sym typeface="Wingdings" panose="05000000000000000000" pitchFamily="2" charset="2"/>
                          </a:rPr>
                          <m:t>2</m:t>
                        </m:r>
                      </m:sup>
                    </m:sSup>
                  </m:oMath>
                </a14:m>
                <a:r>
                  <a:rPr lang="en-US" sz="2000" dirty="0">
                    <a:sym typeface="Wingdings" panose="05000000000000000000" pitchFamily="2" charset="2"/>
                  </a:rPr>
                  <a:t> provides insight to</a:t>
                </a:r>
              </a:p>
              <a:p>
                <a:pPr lvl="1"/>
                <a:r>
                  <a:rPr lang="en-US" dirty="0"/>
                  <a:t>Hard/Soft </a:t>
                </a:r>
                <a:r>
                  <a:rPr lang="en-US" dirty="0" err="1"/>
                  <a:t>Wavefunctions</a:t>
                </a:r>
                <a:r>
                  <a:rPr lang="en-US" dirty="0"/>
                  <a:t> </a:t>
                </a:r>
                <a:r>
                  <a:rPr lang="en-US" baseline="30000" dirty="0"/>
                  <a:t>[2]</a:t>
                </a:r>
              </a:p>
              <a:p>
                <a:pPr lvl="2"/>
                <a:r>
                  <a:rPr lang="en-US" sz="1800" dirty="0"/>
                  <a:t>Nature of </a:t>
                </a:r>
                <a:r>
                  <a:rPr lang="en-US" sz="1800" i="1" dirty="0"/>
                  <a:t>NN</a:t>
                </a:r>
                <a:r>
                  <a:rPr lang="en-US" sz="1800" dirty="0"/>
                  <a:t> Forces, SRCs &amp; </a:t>
                </a:r>
                <a:r>
                  <a:rPr lang="en-US" sz="1800" i="1" dirty="0" err="1"/>
                  <a:t>pn</a:t>
                </a:r>
                <a:r>
                  <a:rPr lang="en-US" sz="1800" dirty="0"/>
                  <a:t> dominance </a:t>
                </a:r>
                <a:r>
                  <a:rPr lang="en-US" sz="1800" baseline="30000" dirty="0"/>
                  <a:t>[3]</a:t>
                </a:r>
              </a:p>
              <a:p>
                <a:pPr lvl="1"/>
                <a:r>
                  <a:rPr lang="en-US" dirty="0"/>
                  <a:t>Relativistic </a:t>
                </a:r>
                <a:r>
                  <a:rPr lang="en-US" i="1" dirty="0"/>
                  <a:t>NN</a:t>
                </a:r>
                <a:r>
                  <a:rPr lang="en-US" dirty="0"/>
                  <a:t> Dynamics </a:t>
                </a:r>
                <a:r>
                  <a:rPr lang="en-US" baseline="30000" dirty="0"/>
                  <a:t>[4]</a:t>
                </a:r>
              </a:p>
              <a:p>
                <a:pPr lvl="1"/>
                <a:r>
                  <a:rPr lang="en-US" dirty="0"/>
                  <a:t>On-Shell/Off-Shell FSI Effects </a:t>
                </a:r>
                <a:r>
                  <a:rPr lang="en-US" baseline="30000" dirty="0"/>
                  <a:t>[5]</a:t>
                </a:r>
              </a:p>
              <a:p>
                <a:r>
                  <a:rPr lang="en-US" dirty="0"/>
                  <a:t>Decades of theoretical interest that we can only now probe with a high-luminosity tensor-polarized target</a:t>
                </a:r>
              </a:p>
              <a:p>
                <a:r>
                  <a:rPr lang="en-US" dirty="0"/>
                  <a:t>Importance ranges from understanding short-range correlations to the equations of state of neutron stars</a:t>
                </a:r>
              </a:p>
              <a:p>
                <a:pPr lvl="1"/>
                <a:endParaRPr lang="en-US" dirty="0"/>
              </a:p>
            </p:txBody>
          </p:sp>
        </mc:Choice>
        <mc:Fallback xmlns="">
          <p:sp>
            <p:nvSpPr>
              <p:cNvPr id="12" name="Content Placeholder 2"/>
              <p:cNvSpPr>
                <a:spLocks noGrp="1" noRot="1" noChangeAspect="1" noMove="1" noResize="1" noEditPoints="1" noAdjustHandles="1" noChangeArrowheads="1" noChangeShapeType="1" noTextEdit="1"/>
              </p:cNvSpPr>
              <p:nvPr>
                <p:ph idx="1"/>
              </p:nvPr>
            </p:nvSpPr>
            <p:spPr>
              <a:xfrm>
                <a:off x="6348456" y="1737375"/>
                <a:ext cx="5711023" cy="4540867"/>
              </a:xfrm>
              <a:blipFill>
                <a:blip r:embed="rId3"/>
                <a:stretch>
                  <a:fillRect l="-1067" t="-1342" r="-961" b="-2953"/>
                </a:stretch>
              </a:blipFill>
            </p:spPr>
            <p:txBody>
              <a:bodyPr/>
              <a:lstStyle/>
              <a:p>
                <a:r>
                  <a:rPr lang="en-US">
                    <a:noFill/>
                  </a:rPr>
                  <a:t> </a:t>
                </a:r>
              </a:p>
            </p:txBody>
          </p:sp>
        </mc:Fallback>
      </mc:AlternateContent>
      <p:sp>
        <p:nvSpPr>
          <p:cNvPr id="13" name="Rectangle 12"/>
          <p:cNvSpPr/>
          <p:nvPr/>
        </p:nvSpPr>
        <p:spPr>
          <a:xfrm>
            <a:off x="-6353" y="6922"/>
            <a:ext cx="3678959" cy="307777"/>
          </a:xfrm>
          <a:prstGeom prst="rect">
            <a:avLst/>
          </a:prstGeom>
        </p:spPr>
        <p:txBody>
          <a:bodyPr wrap="square">
            <a:spAutoFit/>
          </a:bodyPr>
          <a:lstStyle/>
          <a:p>
            <a:r>
              <a:rPr lang="en-US" sz="1400" baseline="30000" dirty="0"/>
              <a:t>[2]</a:t>
            </a:r>
            <a:r>
              <a:rPr lang="en-US" sz="1400" dirty="0"/>
              <a:t> L Frankfurt, M Strikman, Phys. Rept. </a:t>
            </a:r>
            <a:r>
              <a:rPr lang="en-US" sz="1400" b="1" dirty="0"/>
              <a:t>160, </a:t>
            </a:r>
            <a:r>
              <a:rPr lang="en-US" sz="1400" dirty="0"/>
              <a:t>235</a:t>
            </a:r>
            <a:endParaRPr lang="en-US" sz="1400" baseline="30000" dirty="0"/>
          </a:p>
        </p:txBody>
      </p:sp>
      <p:sp>
        <p:nvSpPr>
          <p:cNvPr id="14" name="Rectangle 13"/>
          <p:cNvSpPr/>
          <p:nvPr/>
        </p:nvSpPr>
        <p:spPr>
          <a:xfrm>
            <a:off x="-225" y="246930"/>
            <a:ext cx="4451383" cy="307777"/>
          </a:xfrm>
          <a:prstGeom prst="rect">
            <a:avLst/>
          </a:prstGeom>
        </p:spPr>
        <p:txBody>
          <a:bodyPr wrap="square">
            <a:spAutoFit/>
          </a:bodyPr>
          <a:lstStyle/>
          <a:p>
            <a:r>
              <a:rPr lang="en-US" sz="1400" baseline="30000" dirty="0"/>
              <a:t>[3]</a:t>
            </a:r>
            <a:r>
              <a:rPr lang="en-US" sz="1400" dirty="0"/>
              <a:t> J Arrington </a:t>
            </a:r>
            <a:r>
              <a:rPr lang="en-US" sz="1400" i="1" dirty="0"/>
              <a:t>et al</a:t>
            </a:r>
            <a:r>
              <a:rPr lang="en-US" sz="1400" dirty="0"/>
              <a:t>, </a:t>
            </a:r>
            <a:r>
              <a:rPr lang="en-US" sz="1400" dirty="0" err="1"/>
              <a:t>Prog</a:t>
            </a:r>
            <a:r>
              <a:rPr lang="en-US" sz="1400" dirty="0"/>
              <a:t>. Part. </a:t>
            </a:r>
            <a:r>
              <a:rPr lang="en-US" sz="1400" dirty="0" err="1"/>
              <a:t>Nucl</a:t>
            </a:r>
            <a:r>
              <a:rPr lang="en-US" sz="1400" dirty="0"/>
              <a:t>. Phys. </a:t>
            </a:r>
            <a:r>
              <a:rPr lang="en-US" sz="1400" b="1" dirty="0"/>
              <a:t>67,</a:t>
            </a:r>
            <a:r>
              <a:rPr lang="en-US" sz="1400" dirty="0"/>
              <a:t> 898 (2012)</a:t>
            </a:r>
          </a:p>
        </p:txBody>
      </p:sp>
      <mc:AlternateContent xmlns:mc="http://schemas.openxmlformats.org/markup-compatibility/2006" xmlns:a14="http://schemas.microsoft.com/office/drawing/2010/main">
        <mc:Choice Requires="a14">
          <p:sp>
            <p:nvSpPr>
              <p:cNvPr id="16" name="Rectangle 15"/>
              <p:cNvSpPr/>
              <p:nvPr/>
            </p:nvSpPr>
            <p:spPr>
              <a:xfrm>
                <a:off x="5131558" y="150221"/>
                <a:ext cx="7049068" cy="830997"/>
              </a:xfrm>
              <a:prstGeom prst="rect">
                <a:avLst/>
              </a:prstGeom>
            </p:spPr>
            <p:txBody>
              <a:bodyPr wrap="square">
                <a:spAutoFit/>
              </a:bodyPr>
              <a:lstStyle/>
              <a:p>
                <a:pPr algn="ctr"/>
                <a:r>
                  <a:rPr lang="en-US" sz="2400" b="1" dirty="0"/>
                  <a:t>Bonus:</a:t>
                </a:r>
                <a:r>
                  <a:rPr lang="en-US" sz="2400" dirty="0"/>
                  <a:t>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20</m:t>
                        </m:r>
                      </m:sub>
                    </m:sSub>
                  </m:oMath>
                </a14:m>
                <a:r>
                  <a:rPr lang="en-US" sz="2400" dirty="0"/>
                  <a:t> for largest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𝑄</m:t>
                        </m:r>
                      </m:e>
                      <m:sup>
                        <m:r>
                          <a:rPr lang="en-US" sz="2400" i="1">
                            <a:latin typeface="Cambria Math" panose="02040503050406030204" pitchFamily="18" charset="0"/>
                          </a:rPr>
                          <m:t>2</m:t>
                        </m:r>
                      </m:sup>
                    </m:sSup>
                  </m:oMath>
                </a14:m>
                <a:r>
                  <a:rPr lang="en-US" sz="2400" dirty="0"/>
                  <a:t> range in a single experiment, region of systematic discrepancy, highest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𝑄</m:t>
                        </m:r>
                      </m:e>
                      <m:sup>
                        <m:r>
                          <a:rPr lang="en-US" sz="2400" i="1">
                            <a:latin typeface="Cambria Math" panose="02040503050406030204" pitchFamily="18" charset="0"/>
                          </a:rPr>
                          <m:t>2</m:t>
                        </m:r>
                      </m:sup>
                    </m:sSup>
                  </m:oMath>
                </a14:m>
                <a:r>
                  <a:rPr lang="en-US" sz="2400" dirty="0"/>
                  <a:t> measured</a:t>
                </a:r>
              </a:p>
            </p:txBody>
          </p:sp>
        </mc:Choice>
        <mc:Fallback xmlns="">
          <p:sp>
            <p:nvSpPr>
              <p:cNvPr id="16" name="Rectangle 15"/>
              <p:cNvSpPr>
                <a:spLocks noRot="1" noChangeAspect="1" noMove="1" noResize="1" noEditPoints="1" noAdjustHandles="1" noChangeArrowheads="1" noChangeShapeType="1" noTextEdit="1"/>
              </p:cNvSpPr>
              <p:nvPr/>
            </p:nvSpPr>
            <p:spPr>
              <a:xfrm>
                <a:off x="5131558" y="150221"/>
                <a:ext cx="7049068" cy="830997"/>
              </a:xfrm>
              <a:prstGeom prst="rect">
                <a:avLst/>
              </a:prstGeom>
              <a:blipFill>
                <a:blip r:embed="rId4"/>
                <a:stretch>
                  <a:fillRect l="-692" t="-5882" r="-1298" b="-16176"/>
                </a:stretch>
              </a:blipFill>
            </p:spPr>
            <p:txBody>
              <a:bodyPr/>
              <a:lstStyle/>
              <a:p>
                <a:r>
                  <a:rPr lang="en-US">
                    <a:noFill/>
                  </a:rPr>
                  <a:t> </a:t>
                </a:r>
              </a:p>
            </p:txBody>
          </p:sp>
        </mc:Fallback>
      </mc:AlternateContent>
      <p:sp>
        <p:nvSpPr>
          <p:cNvPr id="19" name="TextBox 18"/>
          <p:cNvSpPr txBox="1"/>
          <p:nvPr/>
        </p:nvSpPr>
        <p:spPr>
          <a:xfrm>
            <a:off x="1036" y="484863"/>
            <a:ext cx="4532010" cy="307777"/>
          </a:xfrm>
          <a:prstGeom prst="rect">
            <a:avLst/>
          </a:prstGeom>
          <a:noFill/>
        </p:spPr>
        <p:txBody>
          <a:bodyPr wrap="none" rtlCol="0">
            <a:spAutoFit/>
          </a:bodyPr>
          <a:lstStyle/>
          <a:p>
            <a:r>
              <a:rPr lang="en-US" sz="1400" baseline="30000" dirty="0"/>
              <a:t>[4]</a:t>
            </a:r>
            <a:r>
              <a:rPr lang="en-US" sz="1400" dirty="0"/>
              <a:t> Sargsian, Strikman, J. Phys.: Conf. Ser. </a:t>
            </a:r>
            <a:r>
              <a:rPr lang="en-US" sz="1400" b="1" dirty="0"/>
              <a:t>543</a:t>
            </a:r>
            <a:r>
              <a:rPr lang="en-US" sz="1400" dirty="0"/>
              <a:t>, 012099 (2014)</a:t>
            </a:r>
            <a:endParaRPr lang="en-US" sz="1400" dirty="0">
              <a:solidFill>
                <a:srgbClr val="000000"/>
              </a:solidFill>
              <a:ea typeface="MS PGothic" panose="020B0600070205080204" pitchFamily="34" charset="-128"/>
            </a:endParaRPr>
          </a:p>
        </p:txBody>
      </p:sp>
      <p:sp>
        <p:nvSpPr>
          <p:cNvPr id="15" name="TextBox 14"/>
          <p:cNvSpPr txBox="1"/>
          <p:nvPr/>
        </p:nvSpPr>
        <p:spPr>
          <a:xfrm>
            <a:off x="0" y="6032465"/>
            <a:ext cx="3292633" cy="307777"/>
          </a:xfrm>
          <a:prstGeom prst="rect">
            <a:avLst/>
          </a:prstGeom>
          <a:noFill/>
        </p:spPr>
        <p:txBody>
          <a:bodyPr wrap="none" rtlCol="0">
            <a:spAutoFit/>
          </a:bodyPr>
          <a:lstStyle/>
          <a:p>
            <a:r>
              <a:rPr lang="en-US" sz="1400" baseline="30000" dirty="0"/>
              <a:t>[1]</a:t>
            </a:r>
            <a:r>
              <a:rPr lang="en-US" sz="1400" dirty="0"/>
              <a:t> E. Long, </a:t>
            </a:r>
            <a:r>
              <a:rPr lang="en-US" sz="1400" i="1" dirty="0"/>
              <a:t>et al</a:t>
            </a:r>
            <a:r>
              <a:rPr lang="en-US" sz="1400" dirty="0"/>
              <a:t>, Upcoming PAC44 Proposal</a:t>
            </a:r>
          </a:p>
        </p:txBody>
      </p:sp>
      <p:sp>
        <p:nvSpPr>
          <p:cNvPr id="20" name="Rectangle 19"/>
          <p:cNvSpPr/>
          <p:nvPr/>
        </p:nvSpPr>
        <p:spPr>
          <a:xfrm>
            <a:off x="-4081" y="732532"/>
            <a:ext cx="3678959" cy="307777"/>
          </a:xfrm>
          <a:prstGeom prst="rect">
            <a:avLst/>
          </a:prstGeom>
        </p:spPr>
        <p:txBody>
          <a:bodyPr wrap="square">
            <a:spAutoFit/>
          </a:bodyPr>
          <a:lstStyle/>
          <a:p>
            <a:r>
              <a:rPr lang="en-US" sz="1400" baseline="30000" dirty="0"/>
              <a:t>[5]</a:t>
            </a:r>
            <a:r>
              <a:rPr lang="en-US" sz="1400" dirty="0"/>
              <a:t> W Cosyn, M Sargsian, arXiv:1407.1653</a:t>
            </a:r>
          </a:p>
        </p:txBody>
      </p:sp>
      <p:sp>
        <p:nvSpPr>
          <p:cNvPr id="17"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21"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pic>
        <p:nvPicPr>
          <p:cNvPr id="3" name="Picture 2"/>
          <p:cNvPicPr>
            <a:picLocks noChangeAspect="1"/>
          </p:cNvPicPr>
          <p:nvPr/>
        </p:nvPicPr>
        <p:blipFill>
          <a:blip r:embed="rId5"/>
          <a:stretch>
            <a:fillRect/>
          </a:stretch>
        </p:blipFill>
        <p:spPr>
          <a:xfrm>
            <a:off x="72334" y="1802888"/>
            <a:ext cx="6092251" cy="4289633"/>
          </a:xfrm>
          <a:prstGeom prst="rect">
            <a:avLst/>
          </a:prstGeom>
        </p:spPr>
      </p:pic>
    </p:spTree>
    <p:extLst>
      <p:ext uri="{BB962C8B-B14F-4D97-AF65-F5344CB8AC3E}">
        <p14:creationId xmlns:p14="http://schemas.microsoft.com/office/powerpoint/2010/main" val="3488585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xEl>
                                              <p:pRg st="4" end="4"/>
                                            </p:txEl>
                                          </p:spTgt>
                                        </p:tgtEl>
                                        <p:attrNameLst>
                                          <p:attrName>style.visibility</p:attrName>
                                        </p:attrNameLst>
                                      </p:cBhvr>
                                      <p:to>
                                        <p:strVal val="visible"/>
                                      </p:to>
                                    </p:set>
                                    <p:animEffect transition="in" filter="fade">
                                      <p:cBhvr>
                                        <p:cTn id="30" dur="500"/>
                                        <p:tgtEl>
                                          <p:spTgt spid="12">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xEl>
                                              <p:pRg st="5" end="5"/>
                                            </p:txEl>
                                          </p:spTgt>
                                        </p:tgtEl>
                                        <p:attrNameLst>
                                          <p:attrName>style.visibility</p:attrName>
                                        </p:attrNameLst>
                                      </p:cBhvr>
                                      <p:to>
                                        <p:strVal val="visible"/>
                                      </p:to>
                                    </p:set>
                                    <p:animEffect transition="in" filter="fade">
                                      <p:cBhvr>
                                        <p:cTn id="38" dur="500"/>
                                        <p:tgtEl>
                                          <p:spTgt spid="12">
                                            <p:txEl>
                                              <p:pRg st="5" end="5"/>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xEl>
                                              <p:pRg st="6" end="6"/>
                                            </p:txEl>
                                          </p:spTgt>
                                        </p:tgtEl>
                                        <p:attrNameLst>
                                          <p:attrName>style.visibility</p:attrName>
                                        </p:attrNameLst>
                                      </p:cBhvr>
                                      <p:to>
                                        <p:strVal val="visible"/>
                                      </p:to>
                                    </p:set>
                                    <p:animEffect transition="in" filter="fade">
                                      <p:cBhvr>
                                        <p:cTn id="46" dur="500"/>
                                        <p:tgtEl>
                                          <p:spTgt spid="12">
                                            <p:txEl>
                                              <p:pRg st="6" end="6"/>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2">
                                            <p:txEl>
                                              <p:pRg st="7" end="7"/>
                                            </p:txEl>
                                          </p:spTgt>
                                        </p:tgtEl>
                                        <p:attrNameLst>
                                          <p:attrName>style.visibility</p:attrName>
                                        </p:attrNameLst>
                                      </p:cBhvr>
                                      <p:to>
                                        <p:strVal val="visible"/>
                                      </p:to>
                                    </p:set>
                                    <p:animEffect transition="in" filter="fade">
                                      <p:cBhvr>
                                        <p:cTn id="54" dur="500"/>
                                        <p:tgtEl>
                                          <p:spTgt spid="12">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2">
                                            <p:txEl>
                                              <p:pRg st="8" end="8"/>
                                            </p:txEl>
                                          </p:spTgt>
                                        </p:tgtEl>
                                        <p:attrNameLst>
                                          <p:attrName>style.visibility</p:attrName>
                                        </p:attrNameLst>
                                      </p:cBhvr>
                                      <p:to>
                                        <p:strVal val="visible"/>
                                      </p:to>
                                    </p:set>
                                    <p:animEffect transition="in" filter="fade">
                                      <p:cBhvr>
                                        <p:cTn id="59" dur="500"/>
                                        <p:tgtEl>
                                          <p:spTgt spid="12">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3" grpId="0"/>
      <p:bldP spid="14" grpId="0"/>
      <p:bldP spid="16" grpId="0"/>
      <p:bldP spid="19"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LOI12-14-001: Search for Exotic </a:t>
            </a:r>
            <a:r>
              <a:rPr lang="en-US" dirty="0" err="1"/>
              <a:t>Gluonic</a:t>
            </a:r>
            <a:r>
              <a:rPr lang="en-US" dirty="0"/>
              <a:t> States in the Nucleus</a:t>
            </a:r>
          </a:p>
        </p:txBody>
      </p:sp>
      <p:sp>
        <p:nvSpPr>
          <p:cNvPr id="4" name="Slide Number Placeholder 3"/>
          <p:cNvSpPr>
            <a:spLocks noGrp="1"/>
          </p:cNvSpPr>
          <p:nvPr>
            <p:ph type="sldNum" sz="quarter" idx="12"/>
          </p:nvPr>
        </p:nvSpPr>
        <p:spPr/>
        <p:txBody>
          <a:bodyPr/>
          <a:lstStyle/>
          <a:p>
            <a:fld id="{4FAB73BC-B049-4115-A692-8D63A059BFB8}" type="slidenum">
              <a:rPr lang="en-US" smtClean="0"/>
              <a:pPr/>
              <a:t>33</a:t>
            </a:fld>
            <a:endParaRPr lang="en-US" dirty="0"/>
          </a:p>
        </p:txBody>
      </p:sp>
      <p:sp>
        <p:nvSpPr>
          <p:cNvPr id="7" name="Text Placeholder 2"/>
          <p:cNvSpPr>
            <a:spLocks noGrp="1"/>
          </p:cNvSpPr>
          <p:nvPr>
            <p:ph type="subTitle" idx="1"/>
          </p:nvPr>
        </p:nvSpPr>
        <p:spPr>
          <a:xfrm>
            <a:off x="1100051" y="4455621"/>
            <a:ext cx="10058400" cy="1600622"/>
          </a:xfrm>
        </p:spPr>
        <p:txBody>
          <a:bodyPr>
            <a:normAutofit/>
          </a:bodyPr>
          <a:lstStyle/>
          <a:p>
            <a:r>
              <a:rPr lang="en-US" sz="2800" cap="none" dirty="0"/>
              <a:t>Authors:</a:t>
            </a:r>
          </a:p>
          <a:p>
            <a:r>
              <a:rPr lang="en-US" sz="2800" cap="none" dirty="0"/>
              <a:t>J. Maxwell*, W. Detmold, R. Jaffe, R. Milner, D. Crabb, D. Day, D. Keller, O.A. Rondon, M. Jones, C. Keith, J. Pierce</a:t>
            </a:r>
          </a:p>
        </p:txBody>
      </p:sp>
      <p:sp>
        <p:nvSpPr>
          <p:cNvPr id="10"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11"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23980159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Tensor Structure Function,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4</m:t>
                        </m:r>
                      </m:sub>
                    </m:sSub>
                  </m:oMath>
                </a14:m>
                <a:r>
                  <a:rPr lang="en-US" dirty="0"/>
                  <a:t> (or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2727" b="-2310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34</a:t>
            </a:fld>
            <a:endParaRPr lang="en-US" dirty="0"/>
          </a:p>
        </p:txBody>
      </p:sp>
      <p:sp>
        <p:nvSpPr>
          <p:cNvPr id="9" name="Rectangle 8"/>
          <p:cNvSpPr/>
          <p:nvPr/>
        </p:nvSpPr>
        <p:spPr>
          <a:xfrm>
            <a:off x="1302" y="6099112"/>
            <a:ext cx="3668825" cy="307777"/>
          </a:xfrm>
          <a:prstGeom prst="rect">
            <a:avLst/>
          </a:prstGeom>
        </p:spPr>
        <p:txBody>
          <a:bodyPr wrap="none">
            <a:spAutoFit/>
          </a:bodyPr>
          <a:lstStyle/>
          <a:p>
            <a:r>
              <a:rPr lang="en-US" sz="1400" dirty="0"/>
              <a:t>R Jaffe, A Manohar, Phys. Lett. B</a:t>
            </a:r>
            <a:r>
              <a:rPr lang="en-US" sz="1400" b="1" dirty="0"/>
              <a:t> 223,</a:t>
            </a:r>
            <a:r>
              <a:rPr lang="en-US" sz="1400" dirty="0"/>
              <a:t>218 (1989)</a:t>
            </a:r>
          </a:p>
        </p:txBody>
      </p:sp>
      <p:sp>
        <p:nvSpPr>
          <p:cNvPr id="10" name="Rectangle 9"/>
          <p:cNvSpPr/>
          <p:nvPr/>
        </p:nvSpPr>
        <p:spPr>
          <a:xfrm>
            <a:off x="9614022" y="6031841"/>
            <a:ext cx="2587375" cy="307777"/>
          </a:xfrm>
          <a:prstGeom prst="rect">
            <a:avLst/>
          </a:prstGeom>
        </p:spPr>
        <p:txBody>
          <a:bodyPr wrap="none">
            <a:spAutoFit/>
          </a:bodyPr>
          <a:lstStyle/>
          <a:p>
            <a:r>
              <a:rPr lang="en-US" sz="1400" dirty="0"/>
              <a:t>J. Maxwell, </a:t>
            </a:r>
            <a:r>
              <a:rPr lang="en-US" sz="1400" i="1" dirty="0"/>
              <a:t>et al</a:t>
            </a:r>
            <a:r>
              <a:rPr lang="en-US" sz="1400" dirty="0"/>
              <a:t>, JLab LOI-14-001</a:t>
            </a:r>
          </a:p>
        </p:txBody>
      </p:sp>
      <mc:AlternateContent xmlns:mc="http://schemas.openxmlformats.org/markup-compatibility/2006">
        <mc:Choice xmlns:a14="http://schemas.microsoft.com/office/drawing/2010/main" Requires="a14">
          <p:sp>
            <p:nvSpPr>
              <p:cNvPr id="11" name="Rectangle 10"/>
              <p:cNvSpPr/>
              <p:nvPr/>
            </p:nvSpPr>
            <p:spPr>
              <a:xfrm>
                <a:off x="454546" y="1893097"/>
                <a:ext cx="6277558" cy="3816429"/>
              </a:xfrm>
              <a:prstGeom prst="rect">
                <a:avLst/>
              </a:prstGeom>
            </p:spPr>
            <p:txBody>
              <a:bodyPr wrap="square">
                <a:spAutoFit/>
              </a:bodyPr>
              <a:lstStyle/>
              <a:p>
                <a:pPr marL="342900" indent="-342900">
                  <a:buFont typeface="Arial" panose="020B0604020202020204" pitchFamily="34" charset="0"/>
                  <a:buChar char="•"/>
                </a:pPr>
                <a:r>
                  <a:rPr lang="en-US" sz="2200" dirty="0"/>
                  <a:t>Hadronic double helicity flip structure function, </a:t>
                </a:r>
                <a14:m>
                  <m:oMath xmlns:m="http://schemas.openxmlformats.org/officeDocument/2006/math">
                    <m:r>
                      <m:rPr>
                        <m:sty m:val="p"/>
                      </m:rPr>
                      <a:rPr lang="el-GR" sz="2200" i="1" smtClean="0">
                        <a:latin typeface="Cambria Math" panose="02040503050406030204" pitchFamily="18" charset="0"/>
                        <a:ea typeface="Cambria Math" panose="02040503050406030204" pitchFamily="18" charset="0"/>
                      </a:rPr>
                      <m:t>Δ</m:t>
                    </m:r>
                    <m:d>
                      <m:dPr>
                        <m:ctrlPr>
                          <a:rPr lang="en-US" sz="2200" b="0" i="1" smtClean="0">
                            <a:latin typeface="Cambria Math" panose="02040503050406030204" pitchFamily="18" charset="0"/>
                            <a:ea typeface="Cambria Math" panose="02040503050406030204" pitchFamily="18" charset="0"/>
                          </a:rPr>
                        </m:ctrlPr>
                      </m:dPr>
                      <m:e>
                        <m:r>
                          <a:rPr lang="en-US" sz="2200" b="0" i="1" smtClean="0">
                            <a:latin typeface="Cambria Math" panose="02040503050406030204" pitchFamily="18" charset="0"/>
                            <a:ea typeface="Cambria Math" panose="02040503050406030204" pitchFamily="18" charset="0"/>
                          </a:rPr>
                          <m:t>𝑥</m:t>
                        </m:r>
                        <m:r>
                          <a:rPr lang="en-US" sz="2200" b="0" i="1" smtClean="0">
                            <a:latin typeface="Cambria Math" panose="02040503050406030204" pitchFamily="18" charset="0"/>
                            <a:ea typeface="Cambria Math" panose="02040503050406030204" pitchFamily="18" charset="0"/>
                          </a:rPr>
                          <m:t>,</m:t>
                        </m:r>
                        <m:sSup>
                          <m:sSupPr>
                            <m:ctrlPr>
                              <a:rPr lang="en-US" sz="2200" b="0" i="1" smtClean="0">
                                <a:latin typeface="Cambria Math" panose="02040503050406030204" pitchFamily="18" charset="0"/>
                                <a:ea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𝑄</m:t>
                            </m:r>
                          </m:e>
                          <m:sup>
                            <m:r>
                              <a:rPr lang="en-US" sz="2200" b="0" i="1" smtClean="0">
                                <a:latin typeface="Cambria Math" panose="02040503050406030204" pitchFamily="18" charset="0"/>
                                <a:ea typeface="Cambria Math" panose="02040503050406030204" pitchFamily="18" charset="0"/>
                              </a:rPr>
                              <m:t>2</m:t>
                            </m:r>
                          </m:sup>
                        </m:sSup>
                      </m:e>
                    </m:d>
                    <m:r>
                      <a:rPr lang="en-US" sz="2200" b="0" i="1" smtClean="0">
                        <a:latin typeface="Cambria Math" panose="02040503050406030204" pitchFamily="18" charset="0"/>
                        <a:ea typeface="Cambria Math" panose="02040503050406030204" pitchFamily="18" charset="0"/>
                      </a:rPr>
                      <m:t>=</m:t>
                    </m:r>
                    <m:sSub>
                      <m:sSubPr>
                        <m:ctrlPr>
                          <a:rPr lang="en-US" sz="2200" b="0" i="1" smtClean="0">
                            <a:latin typeface="Cambria Math" panose="02040503050406030204" pitchFamily="18" charset="0"/>
                            <a:ea typeface="Cambria Math" panose="02040503050406030204" pitchFamily="18" charset="0"/>
                          </a:rPr>
                        </m:ctrlPr>
                      </m:sSubPr>
                      <m:e>
                        <m:r>
                          <a:rPr lang="en-US" sz="2200" b="0" i="1" smtClean="0">
                            <a:latin typeface="Cambria Math" panose="02040503050406030204" pitchFamily="18" charset="0"/>
                            <a:ea typeface="Cambria Math" panose="02040503050406030204" pitchFamily="18" charset="0"/>
                          </a:rPr>
                          <m:t>𝑏</m:t>
                        </m:r>
                      </m:e>
                      <m:sub>
                        <m:r>
                          <a:rPr lang="en-US" sz="2200" b="0" i="1" smtClean="0">
                            <a:latin typeface="Cambria Math" panose="02040503050406030204" pitchFamily="18" charset="0"/>
                            <a:ea typeface="Cambria Math" panose="02040503050406030204" pitchFamily="18" charset="0"/>
                          </a:rPr>
                          <m:t>4</m:t>
                        </m:r>
                      </m:sub>
                    </m:sSub>
                  </m:oMath>
                </a14:m>
                <a:r>
                  <a:rPr lang="en-US" sz="2200" dirty="0"/>
                  <a:t> </a:t>
                </a:r>
              </a:p>
              <a:p>
                <a:pPr marL="342900" indent="-342900">
                  <a:buFont typeface="Arial" panose="020B0604020202020204" pitchFamily="34" charset="0"/>
                  <a:buChar char="•"/>
                </a:pPr>
                <a:r>
                  <a:rPr lang="en-US" sz="2200" dirty="0"/>
                  <a:t>Unpolarized beam on transversely-aligned target</a:t>
                </a:r>
              </a:p>
              <a:p>
                <a:pPr marL="342900" indent="-342900">
                  <a:buFont typeface="Arial" panose="020B0604020202020204" pitchFamily="34" charset="0"/>
                  <a:buChar char="•"/>
                </a:pPr>
                <a:r>
                  <a:rPr lang="en-US" sz="2200" dirty="0"/>
                  <a:t>Insensitive to bound nucleons or </a:t>
                </a:r>
                <a:r>
                  <a:rPr lang="en-US" sz="2200" dirty="0" err="1"/>
                  <a:t>pions</a:t>
                </a:r>
                <a:endParaRPr lang="en-US" sz="2200" dirty="0"/>
              </a:p>
              <a:p>
                <a:pPr marL="342900" indent="-342900">
                  <a:buFont typeface="Arial" panose="020B0604020202020204" pitchFamily="34" charset="0"/>
                  <a:buChar char="•"/>
                </a:pPr>
                <a:r>
                  <a:rPr lang="en-US" sz="2200" dirty="0"/>
                  <a:t>Any non-zero value indicates exotic </a:t>
                </a:r>
                <a:r>
                  <a:rPr lang="en-US" sz="2200" dirty="0" err="1"/>
                  <a:t>gluonic</a:t>
                </a:r>
                <a:r>
                  <a:rPr lang="en-US" sz="2200" dirty="0"/>
                  <a:t> components</a:t>
                </a:r>
              </a:p>
              <a:p>
                <a:pPr marL="342900" indent="-342900">
                  <a:buFont typeface="Arial" panose="020B0604020202020204" pitchFamily="34" charset="0"/>
                  <a:buChar char="•"/>
                </a:pPr>
                <a:r>
                  <a:rPr lang="en-US" sz="2200" dirty="0"/>
                  <a:t>New lattice QCD result for first moment of ∆(x, Q2) in a φ meson is preliminary, but very promising (arXiv:1606.04505)</a:t>
                </a:r>
              </a:p>
              <a:p>
                <a:pPr marL="342900" indent="-342900">
                  <a:buFont typeface="Arial" panose="020B0604020202020204" pitchFamily="34" charset="0"/>
                  <a:buChar char="•"/>
                </a:pPr>
                <a:r>
                  <a:rPr lang="en-US" sz="2200" dirty="0"/>
                  <a:t>Encouraged for full proposal submission, updated LOI submitted</a:t>
                </a:r>
              </a:p>
            </p:txBody>
          </p:sp>
        </mc:Choice>
        <mc:Fallback>
          <p:sp>
            <p:nvSpPr>
              <p:cNvPr id="11" name="Rectangle 10"/>
              <p:cNvSpPr>
                <a:spLocks noRot="1" noChangeAspect="1" noMove="1" noResize="1" noEditPoints="1" noAdjustHandles="1" noChangeArrowheads="1" noChangeShapeType="1" noTextEdit="1"/>
              </p:cNvSpPr>
              <p:nvPr/>
            </p:nvSpPr>
            <p:spPr>
              <a:xfrm>
                <a:off x="454546" y="1893097"/>
                <a:ext cx="6277558" cy="3816429"/>
              </a:xfrm>
              <a:prstGeom prst="rect">
                <a:avLst/>
              </a:prstGeom>
              <a:blipFill>
                <a:blip r:embed="rId3"/>
                <a:stretch>
                  <a:fillRect l="-1166" t="-1118" b="-2236"/>
                </a:stretch>
              </a:blipFill>
            </p:spPr>
            <p:txBody>
              <a:bodyPr/>
              <a:lstStyle/>
              <a:p>
                <a:r>
                  <a:rPr lang="en-US">
                    <a:noFill/>
                  </a:rPr>
                  <a:t> </a:t>
                </a:r>
              </a:p>
            </p:txBody>
          </p:sp>
        </mc:Fallback>
      </mc:AlternateContent>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3965" y="1850345"/>
            <a:ext cx="4189813" cy="4200598"/>
          </a:xfrm>
          <a:prstGeom prst="rect">
            <a:avLst/>
          </a:prstGeom>
        </p:spPr>
      </p:pic>
      <p:sp>
        <p:nvSpPr>
          <p:cNvPr id="15"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16"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239940212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374711" y="1834810"/>
                <a:ext cx="4695599" cy="4426291"/>
              </a:xfrm>
            </p:spPr>
            <p:txBody>
              <a:bodyPr>
                <a:noAutofit/>
              </a:bodyPr>
              <a:lstStyle/>
              <a:p>
                <a:r>
                  <a:rPr lang="en-US" sz="1800" dirty="0"/>
                  <a:t>Physics accessible with a tensor polarized target:</a:t>
                </a:r>
              </a:p>
              <a:p>
                <a:pPr lvl="2"/>
                <a:r>
                  <a:rPr lang="en-US" sz="1600" dirty="0"/>
                  <a:t>Orbital Angular Momentum </a:t>
                </a:r>
                <a:br>
                  <a:rPr lang="en-US" sz="1600" dirty="0"/>
                </a:br>
                <a:r>
                  <a:rPr lang="en-US" sz="1600" dirty="0"/>
                  <a:t>&amp; Spin Crisis</a:t>
                </a:r>
              </a:p>
              <a:p>
                <a:pPr lvl="2"/>
                <a:r>
                  <a:rPr lang="en-US" sz="1600" dirty="0" err="1"/>
                  <a:t>Gravitomagnetic</a:t>
                </a:r>
                <a:r>
                  <a:rPr lang="en-US" sz="1600" dirty="0"/>
                  <a:t> Form Factors</a:t>
                </a:r>
              </a:p>
              <a:p>
                <a:pPr lvl="2"/>
                <a:r>
                  <a:rPr lang="en-US" sz="1600" dirty="0" err="1"/>
                  <a:t>Pionic</a:t>
                </a:r>
                <a:r>
                  <a:rPr lang="en-US" sz="1600" dirty="0"/>
                  <a:t> Effects</a:t>
                </a:r>
              </a:p>
              <a:p>
                <a:pPr lvl="2"/>
                <a:r>
                  <a:rPr lang="en-US" sz="1600" dirty="0"/>
                  <a:t>Polarized Sea Quarks</a:t>
                </a:r>
              </a:p>
              <a:p>
                <a:pPr lvl="2"/>
                <a:r>
                  <a:rPr lang="en-US" sz="1600" dirty="0"/>
                  <a:t>Tensor polarized antiquarks</a:t>
                </a:r>
              </a:p>
              <a:p>
                <a:pPr lvl="2"/>
                <a:r>
                  <a:rPr lang="en-US" sz="1600" dirty="0"/>
                  <a:t>Linking traditional nuclear physics and quark-gluon picture</a:t>
                </a:r>
              </a:p>
              <a:p>
                <a:pPr lvl="2"/>
                <a:r>
                  <a:rPr lang="en-US" sz="1600" dirty="0"/>
                  <a:t>Final State Interactions</a:t>
                </a:r>
              </a:p>
              <a:p>
                <a:pPr lvl="2"/>
                <a:r>
                  <a:rPr lang="en-US" sz="1600" dirty="0" err="1"/>
                  <a:t>Gluonic</a:t>
                </a:r>
                <a:r>
                  <a:rPr lang="en-US" sz="1600" dirty="0"/>
                  <a:t> Effects</a:t>
                </a:r>
              </a:p>
              <a:p>
                <a:pPr lvl="2"/>
                <a:r>
                  <a:rPr lang="en-US" sz="1600" b="1" dirty="0"/>
                  <a:t>New tensor structure functions </a:t>
                </a:r>
                <a:r>
                  <a:rPr lang="en-US" sz="1600" b="1" dirty="0">
                    <a:sym typeface="Wingdings" panose="05000000000000000000" pitchFamily="2" charset="2"/>
                  </a:rPr>
                  <a:t> </a:t>
                </a:r>
                <a14:m>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𝒃</m:t>
                        </m:r>
                      </m:e>
                      <m:sub>
                        <m:r>
                          <a:rPr lang="en-US" sz="1600" b="1" i="1" smtClean="0">
                            <a:latin typeface="Cambria Math" panose="02040503050406030204" pitchFamily="18" charset="0"/>
                          </a:rPr>
                          <m:t>𝟐</m:t>
                        </m:r>
                      </m:sub>
                    </m:sSub>
                  </m:oMath>
                </a14:m>
                <a:r>
                  <a:rPr lang="en-US" sz="1600" b="1" dirty="0"/>
                  <a:t>, </a:t>
                </a:r>
                <a14:m>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𝒃</m:t>
                        </m:r>
                      </m:e>
                      <m:sub>
                        <m:r>
                          <a:rPr lang="en-US" sz="1600" b="1" i="1" smtClean="0">
                            <a:latin typeface="Cambria Math" panose="02040503050406030204" pitchFamily="18" charset="0"/>
                          </a:rPr>
                          <m:t>𝟑</m:t>
                        </m:r>
                      </m:sub>
                    </m:sSub>
                  </m:oMath>
                </a14:m>
                <a:endParaRPr lang="en-US" sz="1600" b="1" dirty="0"/>
              </a:p>
              <a:p>
                <a:pPr lvl="2"/>
                <a:r>
                  <a:rPr lang="en-US" sz="1600" b="1" dirty="0"/>
                  <a:t>Tensor DVCS </a:t>
                </a:r>
                <a:r>
                  <a:rPr lang="en-US" sz="1600" b="1" dirty="0">
                    <a:sym typeface="Wingdings" panose="05000000000000000000" pitchFamily="2" charset="2"/>
                  </a:rPr>
                  <a:t> Test sum rules, new helicity term</a:t>
                </a:r>
                <a:endParaRPr lang="en-US" sz="1600" b="1" dirty="0"/>
              </a:p>
              <a:p>
                <a:pPr lvl="2"/>
                <a:r>
                  <a:rPr lang="en-US" sz="1600" b="1" dirty="0"/>
                  <a:t>Tensor </a:t>
                </a:r>
                <a:r>
                  <a:rPr lang="en-US" sz="1600" b="1" dirty="0" err="1"/>
                  <a:t>Drell</a:t>
                </a:r>
                <a:r>
                  <a:rPr lang="en-US" sz="1600" b="1" dirty="0"/>
                  <a:t>-Yan </a:t>
                </a:r>
                <a:r>
                  <a:rPr lang="en-US" sz="1600" b="1" dirty="0">
                    <a:sym typeface="Wingdings" panose="05000000000000000000" pitchFamily="2" charset="2"/>
                  </a:rPr>
                  <a:t> 60 new structure functions</a:t>
                </a:r>
                <a:endParaRPr lang="en-US" sz="1600" b="1" dirty="0"/>
              </a:p>
              <a:p>
                <a:pPr lvl="2"/>
                <a:r>
                  <a:rPr lang="en-US" sz="1600" dirty="0"/>
                  <a:t>…and more!</a:t>
                </a:r>
              </a:p>
              <a:p>
                <a:endParaRPr lang="en-US" sz="1400" dirty="0"/>
              </a:p>
              <a:p>
                <a:pPr lvl="1"/>
                <a:endParaRPr lang="en-US" sz="1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374711" y="1834810"/>
                <a:ext cx="4695599" cy="4426291"/>
              </a:xfrm>
              <a:blipFill>
                <a:blip r:embed="rId2"/>
                <a:stretch>
                  <a:fillRect l="-1169" t="-1377" r="-2208"/>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The Future of Tensor Polarization</a:t>
            </a:r>
          </a:p>
        </p:txBody>
      </p:sp>
      <p:sp>
        <p:nvSpPr>
          <p:cNvPr id="4" name="Slide Number Placeholder 3"/>
          <p:cNvSpPr>
            <a:spLocks noGrp="1"/>
          </p:cNvSpPr>
          <p:nvPr>
            <p:ph type="sldNum" sz="quarter" idx="12"/>
          </p:nvPr>
        </p:nvSpPr>
        <p:spPr/>
        <p:txBody>
          <a:bodyPr/>
          <a:lstStyle/>
          <a:p>
            <a:fld id="{629637A9-119A-49DA-BD12-AAC58B377D80}" type="slidenum">
              <a:rPr lang="en-US" smtClean="0"/>
              <a:pPr/>
              <a:t>35</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35" y="3175001"/>
            <a:ext cx="3857876" cy="3086100"/>
          </a:xfrm>
          <a:prstGeom prst="rect">
            <a:avLst/>
          </a:prstGeom>
        </p:spPr>
      </p:pic>
      <p:pic>
        <p:nvPicPr>
          <p:cNvPr id="6" name="Picture 5"/>
          <p:cNvPicPr>
            <a:picLocks noChangeAspect="1"/>
          </p:cNvPicPr>
          <p:nvPr/>
        </p:nvPicPr>
        <p:blipFill rotWithShape="1">
          <a:blip r:embed="rId4"/>
          <a:srcRect l="32482" t="2219" r="33194" b="136"/>
          <a:stretch/>
        </p:blipFill>
        <p:spPr>
          <a:xfrm>
            <a:off x="9180814" y="1825507"/>
            <a:ext cx="2751312" cy="4400466"/>
          </a:xfrm>
          <a:prstGeom prst="rect">
            <a:avLst/>
          </a:prstGeom>
        </p:spPr>
      </p:pic>
      <mc:AlternateContent xmlns:mc="http://schemas.openxmlformats.org/markup-compatibility/2006" xmlns:a14="http://schemas.microsoft.com/office/drawing/2010/main">
        <mc:Choice Requires="a14">
          <p:sp>
            <p:nvSpPr>
              <p:cNvPr id="15" name="Content Placeholder 2"/>
              <p:cNvSpPr txBox="1">
                <a:spLocks/>
              </p:cNvSpPr>
              <p:nvPr/>
            </p:nvSpPr>
            <p:spPr>
              <a:xfrm>
                <a:off x="54041" y="1821364"/>
                <a:ext cx="4558748" cy="157332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900" dirty="0"/>
                  <a:t>Growing tensor program:</a:t>
                </a:r>
              </a:p>
              <a:p>
                <a:pPr lvl="1"/>
                <a:r>
                  <a:rPr lang="en-US" sz="1700" dirty="0"/>
                  <a:t>DIS </a:t>
                </a:r>
                <a14:m>
                  <m:oMath xmlns:m="http://schemas.openxmlformats.org/officeDocument/2006/math">
                    <m:sSub>
                      <m:sSubPr>
                        <m:ctrlPr>
                          <a:rPr lang="en-US" sz="1700" i="1" smtClean="0">
                            <a:latin typeface="Cambria Math" panose="02040503050406030204" pitchFamily="18" charset="0"/>
                          </a:rPr>
                        </m:ctrlPr>
                      </m:sSubPr>
                      <m:e>
                        <m:r>
                          <a:rPr lang="en-US" sz="1700" i="1" smtClean="0">
                            <a:latin typeface="Cambria Math" panose="02040503050406030204" pitchFamily="18" charset="0"/>
                          </a:rPr>
                          <m:t>𝑏</m:t>
                        </m:r>
                      </m:e>
                      <m:sub>
                        <m:r>
                          <a:rPr lang="en-US" sz="1700" i="1" smtClean="0">
                            <a:latin typeface="Cambria Math" panose="02040503050406030204" pitchFamily="18" charset="0"/>
                          </a:rPr>
                          <m:t>1</m:t>
                        </m:r>
                      </m:sub>
                    </m:sSub>
                  </m:oMath>
                </a14:m>
                <a:r>
                  <a:rPr lang="en-US" sz="1700" dirty="0"/>
                  <a:t> already approved (C12-13-011)</a:t>
                </a:r>
              </a:p>
              <a:p>
                <a:pPr lvl="1"/>
                <a:r>
                  <a:rPr lang="en-US" sz="1700" dirty="0"/>
                  <a:t>QE and Elastic </a:t>
                </a:r>
                <a14:m>
                  <m:oMath xmlns:m="http://schemas.openxmlformats.org/officeDocument/2006/math">
                    <m:sSub>
                      <m:sSubPr>
                        <m:ctrlPr>
                          <a:rPr lang="en-US" sz="1700" i="1">
                            <a:latin typeface="Cambria Math" panose="02040503050406030204" pitchFamily="18" charset="0"/>
                          </a:rPr>
                        </m:ctrlPr>
                      </m:sSubPr>
                      <m:e>
                        <m:r>
                          <a:rPr lang="en-US" sz="1700" b="0" i="1" smtClean="0">
                            <a:latin typeface="Cambria Math" panose="02040503050406030204" pitchFamily="18" charset="0"/>
                          </a:rPr>
                          <m:t>𝐴</m:t>
                        </m:r>
                      </m:e>
                      <m:sub>
                        <m:r>
                          <a:rPr lang="en-US" sz="1700" b="0" i="1" smtClean="0">
                            <a:latin typeface="Cambria Math" panose="02040503050406030204" pitchFamily="18" charset="0"/>
                          </a:rPr>
                          <m:t>𝑧𝑧</m:t>
                        </m:r>
                      </m:sub>
                    </m:sSub>
                  </m:oMath>
                </a14:m>
                <a:r>
                  <a:rPr lang="en-US" sz="1700" dirty="0"/>
                  <a:t> C2-approved (PR12-15-005)</a:t>
                </a:r>
              </a:p>
              <a:p>
                <a:pPr lvl="1"/>
                <a:r>
                  <a:rPr lang="en-US" sz="1700" dirty="0"/>
                  <a:t>Exotic gluon states through </a:t>
                </a:r>
                <a14:m>
                  <m:oMath xmlns:m="http://schemas.openxmlformats.org/officeDocument/2006/math">
                    <m:r>
                      <a:rPr lang="en-US" sz="1700" i="1" smtClean="0">
                        <a:latin typeface="Cambria Math" panose="02040503050406030204" pitchFamily="18" charset="0"/>
                        <a:ea typeface="Cambria Math" panose="02040503050406030204" pitchFamily="18" charset="0"/>
                      </a:rPr>
                      <m:t>∆</m:t>
                    </m:r>
                  </m:oMath>
                </a14:m>
                <a:r>
                  <a:rPr lang="en-US" sz="1700" dirty="0"/>
                  <a:t> (LOI12-14-001)</a:t>
                </a:r>
              </a:p>
            </p:txBody>
          </p:sp>
        </mc:Choice>
        <mc:Fallback xmlns="">
          <p:sp>
            <p:nvSpPr>
              <p:cNvPr id="15" name="Content Placeholder 2"/>
              <p:cNvSpPr txBox="1">
                <a:spLocks noRot="1" noChangeAspect="1" noMove="1" noResize="1" noEditPoints="1" noAdjustHandles="1" noChangeArrowheads="1" noChangeShapeType="1" noTextEdit="1"/>
              </p:cNvSpPr>
              <p:nvPr/>
            </p:nvSpPr>
            <p:spPr>
              <a:xfrm>
                <a:off x="54041" y="1821364"/>
                <a:ext cx="4558748" cy="1573327"/>
              </a:xfrm>
              <a:prstGeom prst="rect">
                <a:avLst/>
              </a:prstGeom>
              <a:blipFill>
                <a:blip r:embed="rId5"/>
                <a:stretch>
                  <a:fillRect l="-1337" t="-3876" r="-668"/>
                </a:stretch>
              </a:blipFill>
            </p:spPr>
            <p:txBody>
              <a:bodyPr/>
              <a:lstStyle/>
              <a:p>
                <a:r>
                  <a:rPr lang="en-US">
                    <a:noFill/>
                  </a:rPr>
                  <a:t> </a:t>
                </a:r>
              </a:p>
            </p:txBody>
          </p:sp>
        </mc:Fallback>
      </mc:AlternateContent>
      <p:sp>
        <p:nvSpPr>
          <p:cNvPr id="7" name="Rectangle 6"/>
          <p:cNvSpPr/>
          <p:nvPr/>
        </p:nvSpPr>
        <p:spPr>
          <a:xfrm>
            <a:off x="7762839" y="2232"/>
            <a:ext cx="4429161" cy="646331"/>
          </a:xfrm>
          <a:prstGeom prst="rect">
            <a:avLst/>
          </a:prstGeom>
        </p:spPr>
        <p:txBody>
          <a:bodyPr wrap="none">
            <a:spAutoFit/>
          </a:bodyPr>
          <a:lstStyle/>
          <a:p>
            <a:r>
              <a:rPr lang="en-US" dirty="0"/>
              <a:t>J. Phys.: Conf. Ser. 543 011001-012015 (2014)</a:t>
            </a:r>
          </a:p>
          <a:p>
            <a:r>
              <a:rPr lang="en-US" dirty="0"/>
              <a:t>http://iopscience.iop.org/1742-6596/543/1</a:t>
            </a:r>
          </a:p>
        </p:txBody>
      </p:sp>
      <p:sp>
        <p:nvSpPr>
          <p:cNvPr id="11"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14"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274198917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29637A9-119A-49DA-BD12-AAC58B377D80}" type="slidenum">
              <a:rPr lang="en-US" smtClean="0"/>
              <a:pPr/>
              <a:t>36</a:t>
            </a:fld>
            <a:endParaRPr lang="en-US" dirty="0"/>
          </a:p>
        </p:txBody>
      </p:sp>
      <p:sp>
        <p:nvSpPr>
          <p:cNvPr id="14" name="Title 1"/>
          <p:cNvSpPr>
            <a:spLocks noGrp="1"/>
          </p:cNvSpPr>
          <p:nvPr>
            <p:ph type="title"/>
          </p:nvPr>
        </p:nvSpPr>
        <p:spPr>
          <a:xfrm>
            <a:off x="1097280" y="286603"/>
            <a:ext cx="10058400" cy="1450757"/>
          </a:xfrm>
        </p:spPr>
        <p:txBody>
          <a:bodyPr/>
          <a:lstStyle/>
          <a:p>
            <a:r>
              <a:rPr lang="en-US" dirty="0"/>
              <a:t>JLab12 Tensor Program (So far…)</a:t>
            </a:r>
          </a:p>
        </p:txBody>
      </p:sp>
      <p:grpSp>
        <p:nvGrpSpPr>
          <p:cNvPr id="18" name="Group 17"/>
          <p:cNvGrpSpPr/>
          <p:nvPr/>
        </p:nvGrpSpPr>
        <p:grpSpPr>
          <a:xfrm>
            <a:off x="251312" y="1862840"/>
            <a:ext cx="11406282" cy="4403847"/>
            <a:chOff x="372335" y="1862840"/>
            <a:chExt cx="11406282" cy="4403847"/>
          </a:xfrm>
        </p:grpSpPr>
        <p:grpSp>
          <p:nvGrpSpPr>
            <p:cNvPr id="13" name="Group 12"/>
            <p:cNvGrpSpPr/>
            <p:nvPr/>
          </p:nvGrpSpPr>
          <p:grpSpPr>
            <a:xfrm>
              <a:off x="372335" y="1862840"/>
              <a:ext cx="11406282" cy="4245637"/>
              <a:chOff x="571576" y="2069484"/>
              <a:chExt cx="8394642" cy="3124648"/>
            </a:xfrm>
          </p:grpSpPr>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
                        </a14:imgEffect>
                      </a14:imgLayer>
                    </a14:imgProps>
                  </a:ext>
                  <a:ext uri="{28A0092B-C50C-407E-A947-70E740481C1C}">
                    <a14:useLocalDpi xmlns:a14="http://schemas.microsoft.com/office/drawing/2010/main" val="0"/>
                  </a:ext>
                </a:extLst>
              </a:blip>
              <a:srcRect l="12116" t="3318" r="5043" b="14218"/>
              <a:stretch/>
            </p:blipFill>
            <p:spPr>
              <a:xfrm>
                <a:off x="1482436" y="2355273"/>
                <a:ext cx="1593274" cy="2410692"/>
              </a:xfrm>
              <a:prstGeom prst="rect">
                <a:avLst/>
              </a:prstGeom>
            </p:spPr>
          </p:pic>
          <p:pic>
            <p:nvPicPr>
              <p:cNvPr id="10" name="Picture 9"/>
              <p:cNvPicPr>
                <a:picLocks noChangeAspect="1"/>
              </p:cNvPicPr>
              <p:nvPr/>
            </p:nvPicPr>
            <p:blipFill rotWithShape="1">
              <a:blip r:embed="rId4"/>
              <a:srcRect r="1351" b="6031"/>
              <a:stretch/>
            </p:blipFill>
            <p:spPr>
              <a:xfrm>
                <a:off x="571576" y="2069484"/>
                <a:ext cx="4861036" cy="309237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5142" t="2660" r="3813" b="15957"/>
              <a:stretch/>
            </p:blipFill>
            <p:spPr>
              <a:xfrm>
                <a:off x="2191871" y="2891118"/>
                <a:ext cx="6763870" cy="2057400"/>
              </a:xfrm>
              <a:prstGeom prst="rect">
                <a:avLst/>
              </a:prstGeom>
            </p:spPr>
          </p:pic>
          <p:sp>
            <p:nvSpPr>
              <p:cNvPr id="11" name="Rectangle 10"/>
              <p:cNvSpPr/>
              <p:nvPr/>
            </p:nvSpPr>
            <p:spPr>
              <a:xfrm>
                <a:off x="1411942" y="2084293"/>
                <a:ext cx="7543800" cy="285077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432612" y="4944967"/>
                <a:ext cx="3533606" cy="249165"/>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 1.2    1.3    1.4     1.5    1.6     1.7    1.8    1.9     2.0    2.1</a:t>
                </a:r>
              </a:p>
            </p:txBody>
          </p:sp>
        </p:grpSp>
        <p:pic>
          <p:nvPicPr>
            <p:cNvPr id="17" name="Picture 16"/>
            <p:cNvPicPr>
              <a:picLocks noChangeAspect="1"/>
            </p:cNvPicPr>
            <p:nvPr/>
          </p:nvPicPr>
          <p:blipFill rotWithShape="1">
            <a:blip r:embed="rId4"/>
            <a:srcRect l="68482" t="94169" r="1351"/>
            <a:stretch/>
          </p:blipFill>
          <p:spPr>
            <a:xfrm>
              <a:off x="8536648" y="6005971"/>
              <a:ext cx="2019822" cy="260716"/>
            </a:xfrm>
            <a:prstGeom prst="rect">
              <a:avLst/>
            </a:prstGeom>
          </p:spPr>
        </p:pic>
      </p:grpSp>
      <p:sp>
        <p:nvSpPr>
          <p:cNvPr id="15"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16"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91988145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
        <p:nvSpPr>
          <p:cNvPr id="3" name="Subtitle 2"/>
          <p:cNvSpPr>
            <a:spLocks noGrp="1"/>
          </p:cNvSpPr>
          <p:nvPr>
            <p:ph type="subTitle" idx="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pPr/>
              <a:t>37</a:t>
            </a:fld>
            <a:endParaRPr lang="en-US" dirty="0"/>
          </a:p>
        </p:txBody>
      </p:sp>
      <p:sp>
        <p:nvSpPr>
          <p:cNvPr id="7"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8"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80994781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38</a:t>
            </a:fld>
            <a:endParaRPr lang="en-US" dirty="0"/>
          </a:p>
        </p:txBody>
      </p:sp>
      <p:sp>
        <p:nvSpPr>
          <p:cNvPr id="5"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6"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157171870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Backup Slides</a:t>
            </a:r>
          </a:p>
        </p:txBody>
      </p:sp>
      <p:sp>
        <p:nvSpPr>
          <p:cNvPr id="3" name="Subtitle 2"/>
          <p:cNvSpPr>
            <a:spLocks noGrp="1"/>
          </p:cNvSpPr>
          <p:nvPr>
            <p:ph type="subTitle" idx="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pPr/>
              <a:t>39</a:t>
            </a:fld>
            <a:endParaRPr lang="en-US" dirty="0"/>
          </a:p>
        </p:txBody>
      </p:sp>
      <p:sp>
        <p:nvSpPr>
          <p:cNvPr id="7"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8"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2321959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Brief Introduction to Tensor Polarization</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4</a:t>
            </a:fld>
            <a:endParaRPr lang="en-US" dirty="0"/>
          </a:p>
        </p:txBody>
      </p:sp>
      <p:sp>
        <p:nvSpPr>
          <p:cNvPr id="7"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8"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196617476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6-Quark, Hidden Color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845734"/>
                <a:ext cx="3487972" cy="4023360"/>
              </a:xfrm>
            </p:spPr>
            <p:txBody>
              <a:bodyPr>
                <a:normAutofit/>
              </a:bodyPr>
              <a:lstStyle/>
              <a:p>
                <a:pPr lvl="1"/>
                <a:r>
                  <a:rPr lang="en-US" sz="2800" dirty="0" err="1"/>
                  <a:t>Pionic</a:t>
                </a:r>
                <a:r>
                  <a:rPr lang="en-US" sz="2800" dirty="0"/>
                  <a:t> effects alone would violate Close-Kumano Sum Rule </a:t>
                </a:r>
                <a14:m>
                  <m:oMath xmlns:m="http://schemas.openxmlformats.org/officeDocument/2006/math">
                    <m:nary>
                      <m:naryPr>
                        <m:limLoc m:val="undOvr"/>
                        <m:subHide m:val="on"/>
                        <m:supHide m:val="on"/>
                        <m:ctrlPr>
                          <a:rPr lang="en-US" sz="2800" i="1">
                            <a:latin typeface="Cambria Math" panose="02040503050406030204" pitchFamily="18" charset="0"/>
                          </a:rPr>
                        </m:ctrlPr>
                      </m:naryPr>
                      <m:sub/>
                      <m:sup/>
                      <m:e>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i="1">
                                <a:latin typeface="Cambria Math" panose="02040503050406030204" pitchFamily="18" charset="0"/>
                              </a:rPr>
                              <m:t>1</m:t>
                            </m:r>
                          </m:sub>
                        </m:sSub>
                        <m:d>
                          <m:dPr>
                            <m:ctrlPr>
                              <a:rPr lang="en-US" sz="2800" i="1">
                                <a:latin typeface="Cambria Math" panose="02040503050406030204" pitchFamily="18" charset="0"/>
                              </a:rPr>
                            </m:ctrlPr>
                          </m:dPr>
                          <m:e>
                            <m:r>
                              <a:rPr lang="en-US" sz="2800" i="1">
                                <a:latin typeface="Cambria Math" panose="02040503050406030204" pitchFamily="18" charset="0"/>
                              </a:rPr>
                              <m:t>𝑥</m:t>
                            </m:r>
                          </m:e>
                        </m:d>
                        <m:r>
                          <a:rPr lang="en-US" sz="2800" i="1">
                            <a:latin typeface="Cambria Math" panose="02040503050406030204" pitchFamily="18" charset="0"/>
                          </a:rPr>
                          <m:t>𝑑𝑥</m:t>
                        </m:r>
                        <m:r>
                          <a:rPr lang="en-US" sz="2800" i="1">
                            <a:latin typeface="Cambria Math" panose="02040503050406030204" pitchFamily="18" charset="0"/>
                          </a:rPr>
                          <m:t>=0</m:t>
                        </m:r>
                      </m:e>
                    </m:nary>
                  </m:oMath>
                </a14:m>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845734"/>
                <a:ext cx="3487972" cy="4023360"/>
              </a:xfrm>
              <a:blipFill rotWithShape="0">
                <a:blip r:embed="rId2"/>
                <a:stretch>
                  <a:fillRect l="-524" t="-2727" r="-52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40</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5006" y="1772341"/>
            <a:ext cx="7241490" cy="4548945"/>
          </a:xfrm>
          <a:prstGeom prst="rect">
            <a:avLst/>
          </a:prstGeom>
        </p:spPr>
      </p:pic>
      <p:sp>
        <p:nvSpPr>
          <p:cNvPr id="8" name="Rectangle 7"/>
          <p:cNvSpPr/>
          <p:nvPr/>
        </p:nvSpPr>
        <p:spPr>
          <a:xfrm>
            <a:off x="0" y="6023187"/>
            <a:ext cx="2496774" cy="307777"/>
          </a:xfrm>
          <a:prstGeom prst="rect">
            <a:avLst/>
          </a:prstGeom>
        </p:spPr>
        <p:txBody>
          <a:bodyPr wrap="none">
            <a:spAutoFit/>
          </a:bodyPr>
          <a:lstStyle/>
          <a:p>
            <a:r>
              <a:rPr lang="en-US" sz="1400" dirty="0"/>
              <a:t>G Miller, PRC </a:t>
            </a:r>
            <a:r>
              <a:rPr lang="en-US" sz="1400" b="1" dirty="0"/>
              <a:t>89</a:t>
            </a:r>
            <a:r>
              <a:rPr lang="en-US" sz="1400" dirty="0"/>
              <a:t> 045203 (2014)</a:t>
            </a:r>
          </a:p>
        </p:txBody>
      </p:sp>
    </p:spTree>
    <p:extLst>
      <p:ext uri="{BB962C8B-B14F-4D97-AF65-F5344CB8AC3E}">
        <p14:creationId xmlns:p14="http://schemas.microsoft.com/office/powerpoint/2010/main" val="266558387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 y="1761648"/>
            <a:ext cx="6069486" cy="4271941"/>
          </a:xfrm>
          <a:prstGeom prst="rect">
            <a:avLst/>
          </a:prstGeom>
        </p:spPr>
      </p:pic>
      <p:sp>
        <p:nvSpPr>
          <p:cNvPr id="4" name="Slide Number Placeholder 3"/>
          <p:cNvSpPr>
            <a:spLocks noGrp="1"/>
          </p:cNvSpPr>
          <p:nvPr>
            <p:ph type="sldNum" sz="quarter" idx="12"/>
          </p:nvPr>
        </p:nvSpPr>
        <p:spPr/>
        <p:txBody>
          <a:bodyPr/>
          <a:lstStyle/>
          <a:p>
            <a:fld id="{629637A9-119A-49DA-BD12-AAC58B377D80}" type="slidenum">
              <a:rPr lang="en-US" smtClean="0"/>
              <a:pPr/>
              <a:t>41</a:t>
            </a:fld>
            <a:endParaRPr lang="en-US" dirty="0"/>
          </a:p>
        </p:txBody>
      </p:sp>
      <p:sp>
        <p:nvSpPr>
          <p:cNvPr id="69" name="Title 1"/>
          <p:cNvSpPr>
            <a:spLocks noGrp="1"/>
          </p:cNvSpPr>
          <p:nvPr>
            <p:ph type="title"/>
          </p:nvPr>
        </p:nvSpPr>
        <p:spPr>
          <a:xfrm>
            <a:off x="1097280" y="286603"/>
            <a:ext cx="10058400" cy="1450757"/>
          </a:xfrm>
        </p:spPr>
        <p:txBody>
          <a:bodyPr/>
          <a:lstStyle/>
          <a:p>
            <a:r>
              <a:rPr lang="en-US" dirty="0"/>
              <a:t>Summary</a:t>
            </a:r>
          </a:p>
        </p:txBody>
      </p:sp>
      <p:sp>
        <p:nvSpPr>
          <p:cNvPr id="2" name="Rectangle 1"/>
          <p:cNvSpPr/>
          <p:nvPr/>
        </p:nvSpPr>
        <p:spPr>
          <a:xfrm>
            <a:off x="5970807" y="1946532"/>
            <a:ext cx="6101924" cy="4154984"/>
          </a:xfrm>
          <a:prstGeom prst="rect">
            <a:avLst/>
          </a:prstGeom>
        </p:spPr>
        <p:txBody>
          <a:bodyPr wrap="square">
            <a:spAutoFit/>
          </a:bodyPr>
          <a:lstStyle/>
          <a:p>
            <a:pPr algn="ctr"/>
            <a:endParaRPr lang="en-US" sz="2400" dirty="0"/>
          </a:p>
          <a:p>
            <a:pPr algn="ctr"/>
            <a:r>
              <a:rPr lang="en-US" sz="2400" b="1" dirty="0"/>
              <a:t>“The measurement proposed here arises from a well-developed context, presents a clear objective, and enjoys strong theory support. It would further explore the nature of short-range </a:t>
            </a:r>
            <a:r>
              <a:rPr lang="en-US" sz="2400" b="1" i="1" dirty="0" err="1"/>
              <a:t>pn</a:t>
            </a:r>
            <a:r>
              <a:rPr lang="en-US" sz="2400" b="1" dirty="0"/>
              <a:t> correlations in nuclei, the discovery of which has been one of the most important results of the JLab 6 </a:t>
            </a:r>
            <a:r>
              <a:rPr lang="en-US" sz="2400" b="1" dirty="0" err="1"/>
              <a:t>GeV</a:t>
            </a:r>
            <a:r>
              <a:rPr lang="en-US" sz="2400" b="1" dirty="0"/>
              <a:t> nuclear program.”</a:t>
            </a:r>
          </a:p>
          <a:p>
            <a:pPr algn="r"/>
            <a:r>
              <a:rPr lang="en-US" sz="2400" dirty="0"/>
              <a:t>-JLab PAC42 &amp; PAC43 Theory TACs</a:t>
            </a:r>
          </a:p>
          <a:p>
            <a:pPr algn="r"/>
            <a:r>
              <a:rPr lang="en-US" sz="2400" dirty="0"/>
              <a:t>(C. Weiss, R. </a:t>
            </a:r>
            <a:r>
              <a:rPr lang="en-US" sz="2400" dirty="0" err="1"/>
              <a:t>Schiavilla</a:t>
            </a:r>
            <a:r>
              <a:rPr lang="en-US" sz="2400" dirty="0"/>
              <a:t>, J.W. Van </a:t>
            </a:r>
            <a:r>
              <a:rPr lang="en-US" sz="2400" dirty="0" err="1"/>
              <a:t>Orden</a:t>
            </a:r>
            <a:r>
              <a:rPr lang="en-US" sz="2400" dirty="0"/>
              <a:t>)</a:t>
            </a:r>
          </a:p>
          <a:p>
            <a:pPr algn="ctr"/>
            <a:endParaRPr lang="en-US" sz="2400" dirty="0"/>
          </a:p>
        </p:txBody>
      </p:sp>
      <p:sp>
        <p:nvSpPr>
          <p:cNvPr id="19" name="TextBox 18"/>
          <p:cNvSpPr txBox="1"/>
          <p:nvPr/>
        </p:nvSpPr>
        <p:spPr>
          <a:xfrm>
            <a:off x="177800" y="5868694"/>
            <a:ext cx="4357283" cy="738664"/>
          </a:xfrm>
          <a:prstGeom prst="rect">
            <a:avLst/>
          </a:prstGeom>
          <a:noFill/>
        </p:spPr>
        <p:txBody>
          <a:bodyPr wrap="none" rtlCol="0">
            <a:spAutoFit/>
          </a:bodyPr>
          <a:lstStyle/>
          <a:p>
            <a:r>
              <a:rPr lang="en-US" sz="1400" dirty="0"/>
              <a:t>E. Long, </a:t>
            </a:r>
            <a:r>
              <a:rPr lang="en-US" sz="1400" i="1" dirty="0"/>
              <a:t>et al</a:t>
            </a:r>
            <a:r>
              <a:rPr lang="en-US" sz="1400" dirty="0"/>
              <a:t>, JLab PR12-15-005</a:t>
            </a:r>
          </a:p>
          <a:p>
            <a:r>
              <a:rPr lang="en-US" sz="1400" dirty="0"/>
              <a:t>Sargsian, Strikman, J. Phys.: Conf. Ser. </a:t>
            </a:r>
            <a:r>
              <a:rPr lang="en-US" sz="1400" b="1" dirty="0"/>
              <a:t>543</a:t>
            </a:r>
            <a:r>
              <a:rPr lang="en-US" sz="1400" dirty="0"/>
              <a:t>, 012099 (2014)</a:t>
            </a:r>
            <a:endParaRPr lang="en-US" sz="1400" dirty="0">
              <a:solidFill>
                <a:srgbClr val="000000"/>
              </a:solidFill>
              <a:ea typeface="MS PGothic" panose="020B0600070205080204" pitchFamily="34" charset="-128"/>
            </a:endParaRPr>
          </a:p>
          <a:p>
            <a:endParaRPr lang="en-US" sz="1400" dirty="0"/>
          </a:p>
        </p:txBody>
      </p:sp>
    </p:spTree>
    <p:extLst>
      <p:ext uri="{BB962C8B-B14F-4D97-AF65-F5344CB8AC3E}">
        <p14:creationId xmlns:p14="http://schemas.microsoft.com/office/powerpoint/2010/main" val="42597122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Deuteron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874444"/>
                <a:ext cx="5714337" cy="4727903"/>
              </a:xfrm>
            </p:spPr>
            <p:txBody>
              <a:bodyPr>
                <a:normAutofit/>
              </a:bodyPr>
              <a:lstStyle/>
              <a:p>
                <a:r>
                  <a:rPr lang="en-US" sz="2400" dirty="0"/>
                  <a:t>Simplest composite nuclear system</a:t>
                </a:r>
              </a:p>
              <a:p>
                <a:r>
                  <a:rPr lang="en-US" sz="2400" dirty="0"/>
                  <a:t>However, understanding of deuteron at short distances remains unsatisfying</a:t>
                </a:r>
              </a:p>
              <a:p>
                <a:pPr lvl="1"/>
                <a:r>
                  <a:rPr lang="en-US" sz="2000" dirty="0"/>
                  <a:t>A well-constrained theoretical model is necessary for understanding tensor interactions underlying short-range correlations and </a:t>
                </a:r>
                <a:r>
                  <a:rPr lang="en-US" sz="2000" i="1" dirty="0" err="1"/>
                  <a:t>pn</a:t>
                </a:r>
                <a:r>
                  <a:rPr lang="en-US" sz="2000" dirty="0"/>
                  <a:t>-dominance</a:t>
                </a:r>
              </a:p>
              <a:p>
                <a:r>
                  <a:rPr lang="en-US" sz="2400" dirty="0"/>
                  <a:t>Short-range deuteron structure can be probed using choice in kinematics (</a:t>
                </a:r>
                <a14:m>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&gt;1</m:t>
                    </m:r>
                  </m:oMath>
                </a14:m>
                <a:r>
                  <a:rPr lang="en-US" sz="2400" dirty="0"/>
                  <a:t>) and by enhancing the </a:t>
                </a:r>
                <a:r>
                  <a:rPr lang="en-US" sz="2400" i="1" dirty="0"/>
                  <a:t>D</a:t>
                </a:r>
                <a:r>
                  <a:rPr lang="en-US" sz="2400" dirty="0"/>
                  <a:t>-state through tensor polarization</a:t>
                </a:r>
              </a:p>
              <a:p>
                <a:pPr lvl="1"/>
                <a:r>
                  <a:rPr lang="en-US" sz="2000" dirty="0"/>
                  <a:t>This proposal uses a combination of both techniques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874444"/>
                <a:ext cx="5714337" cy="4727903"/>
              </a:xfrm>
              <a:blipFill rotWithShape="0">
                <a:blip r:embed="rId3"/>
                <a:stretch>
                  <a:fillRect l="-1601" t="-1804" r="-3735"/>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42</a:t>
            </a:fld>
            <a:endParaRPr lang="en-US" dirty="0"/>
          </a:p>
        </p:txBody>
      </p:sp>
      <p:sp>
        <p:nvSpPr>
          <p:cNvPr id="40" name="TextBox 39"/>
          <p:cNvSpPr txBox="1"/>
          <p:nvPr/>
        </p:nvSpPr>
        <p:spPr>
          <a:xfrm>
            <a:off x="9583597" y="6014924"/>
            <a:ext cx="2603853" cy="307777"/>
          </a:xfrm>
          <a:prstGeom prst="rect">
            <a:avLst/>
          </a:prstGeom>
          <a:noFill/>
        </p:spPr>
        <p:txBody>
          <a:bodyPr wrap="none" rtlCol="0">
            <a:spAutoFit/>
          </a:bodyPr>
          <a:lstStyle/>
          <a:p>
            <a:pPr algn="r"/>
            <a:r>
              <a:rPr lang="en-US" sz="1400" dirty="0"/>
              <a:t>J Forest, </a:t>
            </a:r>
            <a:r>
              <a:rPr lang="en-US" sz="1400" i="1" dirty="0"/>
              <a:t>et al</a:t>
            </a:r>
            <a:r>
              <a:rPr lang="en-US" sz="1400" dirty="0"/>
              <a:t>, PRC</a:t>
            </a:r>
            <a:r>
              <a:rPr lang="en-US" sz="1400" b="1" dirty="0"/>
              <a:t> 54</a:t>
            </a:r>
            <a:r>
              <a:rPr lang="en-US" sz="1400" dirty="0"/>
              <a:t> 646 (1996)</a:t>
            </a:r>
            <a:endParaRPr lang="en-US" sz="1400" dirty="0">
              <a:solidFill>
                <a:schemeClr val="accent2">
                  <a:lumMod val="60000"/>
                  <a:lumOff val="40000"/>
                </a:scheme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4013" y="2717094"/>
            <a:ext cx="4432890" cy="2152859"/>
          </a:xfrm>
          <a:prstGeom prst="rect">
            <a:avLst/>
          </a:prstGeom>
        </p:spPr>
      </p:pic>
    </p:spTree>
    <p:extLst>
      <p:ext uri="{BB962C8B-B14F-4D97-AF65-F5344CB8AC3E}">
        <p14:creationId xmlns:p14="http://schemas.microsoft.com/office/powerpoint/2010/main" val="1522601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State Interactions</a:t>
            </a:r>
          </a:p>
        </p:txBody>
      </p:sp>
      <p:sp>
        <p:nvSpPr>
          <p:cNvPr id="3" name="Content Placeholder 2"/>
          <p:cNvSpPr>
            <a:spLocks noGrp="1"/>
          </p:cNvSpPr>
          <p:nvPr>
            <p:ph idx="1"/>
          </p:nvPr>
        </p:nvSpPr>
        <p:spPr>
          <a:xfrm>
            <a:off x="1097280" y="2137282"/>
            <a:ext cx="3807731" cy="4023360"/>
          </a:xfrm>
        </p:spPr>
        <p:txBody>
          <a:bodyPr>
            <a:normAutofit/>
          </a:bodyPr>
          <a:lstStyle/>
          <a:p>
            <a:r>
              <a:rPr lang="en-US" sz="2400" dirty="0"/>
              <a:t>To determine nucleonic components of the deuteron WF, FSI must be understood</a:t>
            </a:r>
          </a:p>
          <a:p>
            <a:r>
              <a:rPr lang="en-US" sz="2400" dirty="0"/>
              <a:t>Minimum and maximum effects from FSI have been calculated by W. Cosyn</a:t>
            </a:r>
          </a:p>
          <a:p>
            <a:r>
              <a:rPr lang="en-US" sz="2400" dirty="0"/>
              <a:t>Even with FSI, large discrepancy based on WF input</a:t>
            </a:r>
          </a:p>
        </p:txBody>
      </p:sp>
      <p:sp>
        <p:nvSpPr>
          <p:cNvPr id="4" name="Slide Number Placeholder 3"/>
          <p:cNvSpPr>
            <a:spLocks noGrp="1"/>
          </p:cNvSpPr>
          <p:nvPr>
            <p:ph type="sldNum" sz="quarter" idx="12"/>
          </p:nvPr>
        </p:nvSpPr>
        <p:spPr/>
        <p:txBody>
          <a:bodyPr/>
          <a:lstStyle/>
          <a:p>
            <a:fld id="{629637A9-119A-49DA-BD12-AAC58B377D80}" type="slidenum">
              <a:rPr lang="en-US" smtClean="0"/>
              <a:pPr/>
              <a:t>43</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011" y="1964738"/>
            <a:ext cx="7233981" cy="4012730"/>
          </a:xfrm>
          <a:prstGeom prst="rect">
            <a:avLst/>
          </a:prstGeom>
        </p:spPr>
      </p:pic>
      <p:grpSp>
        <p:nvGrpSpPr>
          <p:cNvPr id="12" name="Group 11"/>
          <p:cNvGrpSpPr/>
          <p:nvPr/>
        </p:nvGrpSpPr>
        <p:grpSpPr>
          <a:xfrm>
            <a:off x="5956853" y="4969565"/>
            <a:ext cx="1300272" cy="584775"/>
            <a:chOff x="6301410" y="4810539"/>
            <a:chExt cx="1300272" cy="584775"/>
          </a:xfrm>
        </p:grpSpPr>
        <p:cxnSp>
          <p:nvCxnSpPr>
            <p:cNvPr id="6" name="Straight Connector 5"/>
            <p:cNvCxnSpPr/>
            <p:nvPr/>
          </p:nvCxnSpPr>
          <p:spPr>
            <a:xfrm>
              <a:off x="6301410" y="4969565"/>
              <a:ext cx="437321"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308036" y="5227981"/>
              <a:ext cx="437321"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745357" y="4810539"/>
              <a:ext cx="856325" cy="584775"/>
            </a:xfrm>
            <a:prstGeom prst="rect">
              <a:avLst/>
            </a:prstGeom>
            <a:noFill/>
          </p:spPr>
          <p:txBody>
            <a:bodyPr wrap="none" rtlCol="0">
              <a:spAutoFit/>
            </a:bodyPr>
            <a:lstStyle/>
            <a:p>
              <a:r>
                <a:rPr lang="en-US" sz="1600" dirty="0"/>
                <a:t>AV18</a:t>
              </a:r>
            </a:p>
            <a:p>
              <a:r>
                <a:rPr lang="en-US" sz="1600" dirty="0" err="1"/>
                <a:t>CDBonn</a:t>
              </a:r>
              <a:endParaRPr lang="en-US" sz="1600" dirty="0"/>
            </a:p>
          </p:txBody>
        </p:sp>
      </p:grpSp>
    </p:spTree>
    <p:extLst>
      <p:ext uri="{BB962C8B-B14F-4D97-AF65-F5344CB8AC3E}">
        <p14:creationId xmlns:p14="http://schemas.microsoft.com/office/powerpoint/2010/main" val="1606584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 Tensor Observables</a:t>
            </a:r>
          </a:p>
        </p:txBody>
      </p:sp>
      <p:sp>
        <p:nvSpPr>
          <p:cNvPr id="4" name="Slide Number Placeholder 3"/>
          <p:cNvSpPr>
            <a:spLocks noGrp="1"/>
          </p:cNvSpPr>
          <p:nvPr>
            <p:ph type="sldNum" sz="quarter" idx="12"/>
          </p:nvPr>
        </p:nvSpPr>
        <p:spPr/>
        <p:txBody>
          <a:bodyPr/>
          <a:lstStyle/>
          <a:p>
            <a:fld id="{629637A9-119A-49DA-BD12-AAC58B377D80}" type="slidenum">
              <a:rPr lang="en-US" smtClean="0"/>
              <a:pPr/>
              <a:t>44</a:t>
            </a:fld>
            <a:endParaRPr lang="en-US" dirty="0"/>
          </a:p>
        </p:txBody>
      </p:sp>
      <p:sp>
        <p:nvSpPr>
          <p:cNvPr id="144" name="TextBox 143"/>
          <p:cNvSpPr txBox="1"/>
          <p:nvPr/>
        </p:nvSpPr>
        <p:spPr>
          <a:xfrm>
            <a:off x="7399432" y="6043119"/>
            <a:ext cx="4795196" cy="307777"/>
          </a:xfrm>
          <a:prstGeom prst="rect">
            <a:avLst/>
          </a:prstGeom>
          <a:noFill/>
        </p:spPr>
        <p:txBody>
          <a:bodyPr wrap="square" rtlCol="0">
            <a:spAutoFit/>
          </a:bodyPr>
          <a:lstStyle/>
          <a:p>
            <a:pPr algn="r"/>
            <a:r>
              <a:rPr lang="en-US" sz="1400" dirty="0"/>
              <a:t>A </a:t>
            </a:r>
            <a:r>
              <a:rPr lang="en-US" sz="1400" dirty="0" err="1"/>
              <a:t>Airapetian</a:t>
            </a:r>
            <a:r>
              <a:rPr lang="en-US" sz="1400" dirty="0"/>
              <a:t>, </a:t>
            </a:r>
            <a:r>
              <a:rPr lang="en-US" sz="1400" i="1" dirty="0"/>
              <a:t>et al</a:t>
            </a:r>
            <a:r>
              <a:rPr lang="en-US" sz="1400" dirty="0"/>
              <a:t>, PRL </a:t>
            </a:r>
            <a:r>
              <a:rPr lang="en-US" sz="1400" b="1" dirty="0"/>
              <a:t>95</a:t>
            </a:r>
            <a:r>
              <a:rPr lang="en-US" sz="1400" dirty="0"/>
              <a:t> 242001 (2005)</a:t>
            </a:r>
          </a:p>
        </p:txBody>
      </p:sp>
      <mc:AlternateContent xmlns:mc="http://schemas.openxmlformats.org/markup-compatibility/2006" xmlns:a14="http://schemas.microsoft.com/office/drawing/2010/main">
        <mc:Choice Requires="a14">
          <p:sp>
            <p:nvSpPr>
              <p:cNvPr id="29" name="Content Placeholder 2"/>
              <p:cNvSpPr txBox="1">
                <a:spLocks/>
              </p:cNvSpPr>
              <p:nvPr/>
            </p:nvSpPr>
            <p:spPr>
              <a:xfrm>
                <a:off x="1097280" y="1737360"/>
                <a:ext cx="9650233" cy="768094"/>
              </a:xfrm>
              <a:prstGeom prst="rect">
                <a:avLst/>
              </a:prstGeom>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US" sz="2400" dirty="0"/>
                  <a:t>HERMES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1</m:t>
                        </m:r>
                      </m:sub>
                    </m:sSub>
                  </m:oMath>
                </a14:m>
                <a:r>
                  <a:rPr lang="en-US" sz="2400" dirty="0"/>
                  <a:t> -- First tensor structure function measurement</a:t>
                </a:r>
              </a:p>
            </p:txBody>
          </p:sp>
        </mc:Choice>
        <mc:Fallback xmlns="">
          <p:sp>
            <p:nvSpPr>
              <p:cNvPr id="29" name="Content Placeholder 2"/>
              <p:cNvSpPr txBox="1">
                <a:spLocks noRot="1" noChangeAspect="1" noMove="1" noResize="1" noEditPoints="1" noAdjustHandles="1" noChangeArrowheads="1" noChangeShapeType="1" noTextEdit="1"/>
              </p:cNvSpPr>
              <p:nvPr/>
            </p:nvSpPr>
            <p:spPr>
              <a:xfrm>
                <a:off x="1097280" y="1737360"/>
                <a:ext cx="9650233" cy="768094"/>
              </a:xfrm>
              <a:prstGeom prst="rect">
                <a:avLst/>
              </a:prstGeom>
              <a:blipFill rotWithShape="0">
                <a:blip r:embed="rId2"/>
                <a:stretch>
                  <a:fillRect/>
                </a:stretch>
              </a:blipFill>
            </p:spPr>
            <p:txBody>
              <a:bodyPr/>
              <a:lstStyle/>
              <a:p>
                <a:r>
                  <a:rPr lang="en-US">
                    <a:noFill/>
                  </a:rPr>
                  <a:t> </a:t>
                </a:r>
              </a:p>
            </p:txBody>
          </p:sp>
        </mc:Fallback>
      </mc:AlternateContent>
      <p:grpSp>
        <p:nvGrpSpPr>
          <p:cNvPr id="14" name="Group 13"/>
          <p:cNvGrpSpPr/>
          <p:nvPr/>
        </p:nvGrpSpPr>
        <p:grpSpPr>
          <a:xfrm>
            <a:off x="7288658" y="2458296"/>
            <a:ext cx="3620145" cy="3631982"/>
            <a:chOff x="6599545" y="2458296"/>
            <a:chExt cx="3620145" cy="3631982"/>
          </a:xfrm>
        </p:grpSpPr>
        <p:pic>
          <p:nvPicPr>
            <p:cNvPr id="30" name="Picture 5"/>
            <p:cNvPicPr>
              <a:picLocks noChangeAspect="1"/>
            </p:cNvPicPr>
            <p:nvPr/>
          </p:nvPicPr>
          <p:blipFill rotWithShape="1">
            <a:blip r:embed="rId3">
              <a:extLst>
                <a:ext uri="{28A0092B-C50C-407E-A947-70E740481C1C}">
                  <a14:useLocalDpi xmlns:a14="http://schemas.microsoft.com/office/drawing/2010/main" val="0"/>
                </a:ext>
              </a:extLst>
            </a:blip>
            <a:srcRect l="7332" b="7852"/>
            <a:stretch/>
          </p:blipFill>
          <p:spPr bwMode="auto">
            <a:xfrm>
              <a:off x="6921661" y="2458296"/>
              <a:ext cx="3298029" cy="334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8"/>
            <p:cNvSpPr txBox="1">
              <a:spLocks noChangeArrowheads="1"/>
            </p:cNvSpPr>
            <p:nvPr/>
          </p:nvSpPr>
          <p:spPr bwMode="auto">
            <a:xfrm>
              <a:off x="9662037" y="5690168"/>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eaLnBrk="1" hangingPunct="1"/>
              <a:r>
                <a:rPr lang="en-US" altLang="en-US" sz="2000" b="1" i="1"/>
                <a:t>x</a:t>
              </a:r>
              <a:endParaRPr lang="en-US" altLang="en-US" sz="2000" b="1" i="1" baseline="30000"/>
            </a:p>
          </p:txBody>
        </p:sp>
        <p:sp>
          <p:nvSpPr>
            <p:cNvPr id="13" name="Rectangle 12"/>
            <p:cNvSpPr/>
            <p:nvPr/>
          </p:nvSpPr>
          <p:spPr>
            <a:xfrm>
              <a:off x="6756166" y="2505454"/>
              <a:ext cx="211795" cy="1355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6"/>
            <p:cNvSpPr txBox="1">
              <a:spLocks noChangeArrowheads="1"/>
            </p:cNvSpPr>
            <p:nvPr/>
          </p:nvSpPr>
          <p:spPr bwMode="auto">
            <a:xfrm rot="16200000">
              <a:off x="6103127" y="3258155"/>
              <a:ext cx="13929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eaLnBrk="1" hangingPunct="1"/>
              <a:r>
                <a:rPr lang="en-US" altLang="en-US" sz="2000" b="1" i="1" dirty="0"/>
                <a:t>Q</a:t>
              </a:r>
              <a:r>
                <a:rPr lang="en-US" altLang="en-US" sz="2000" b="1" baseline="30000" dirty="0"/>
                <a:t>2</a:t>
              </a:r>
              <a:r>
                <a:rPr lang="en-US" altLang="en-US" sz="2000" b="1" dirty="0"/>
                <a:t> (GeV/</a:t>
              </a:r>
              <a:r>
                <a:rPr lang="en-US" altLang="en-US" sz="2000" b="1" i="1" dirty="0"/>
                <a:t>c</a:t>
              </a:r>
              <a:r>
                <a:rPr lang="en-US" altLang="en-US" sz="2000" b="1" dirty="0"/>
                <a:t>)</a:t>
              </a:r>
              <a:r>
                <a:rPr lang="en-US" altLang="en-US" sz="2000" b="1" baseline="30000" dirty="0"/>
                <a:t>2</a:t>
              </a:r>
            </a:p>
          </p:txBody>
        </p:sp>
      </p:grpSp>
      <p:grpSp>
        <p:nvGrpSpPr>
          <p:cNvPr id="18" name="Group 17"/>
          <p:cNvGrpSpPr/>
          <p:nvPr/>
        </p:nvGrpSpPr>
        <p:grpSpPr>
          <a:xfrm>
            <a:off x="598495" y="2752554"/>
            <a:ext cx="5726857" cy="3258963"/>
            <a:chOff x="0" y="2260758"/>
            <a:chExt cx="5726857" cy="3258963"/>
          </a:xfrm>
        </p:grpSpPr>
        <p:grpSp>
          <p:nvGrpSpPr>
            <p:cNvPr id="19" name="Group 18"/>
            <p:cNvGrpSpPr/>
            <p:nvPr/>
          </p:nvGrpSpPr>
          <p:grpSpPr>
            <a:xfrm>
              <a:off x="0" y="2260758"/>
              <a:ext cx="5726857" cy="3258963"/>
              <a:chOff x="-1392438" y="-215653"/>
              <a:chExt cx="5726857" cy="3258963"/>
            </a:xfrm>
          </p:grpSpPr>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b="62073"/>
              <a:stretch/>
            </p:blipFill>
            <p:spPr>
              <a:xfrm>
                <a:off x="-1392438" y="-215653"/>
                <a:ext cx="5726857" cy="2601044"/>
              </a:xfrm>
              <a:prstGeom prst="rect">
                <a:avLst/>
              </a:prstGeom>
            </p:spPr>
          </p:pic>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21086" t="90793"/>
              <a:stretch/>
            </p:blipFill>
            <p:spPr>
              <a:xfrm>
                <a:off x="-185530" y="2411896"/>
                <a:ext cx="4519327" cy="631414"/>
              </a:xfrm>
              <a:prstGeom prst="rect">
                <a:avLst/>
              </a:prstGeom>
            </p:spPr>
          </p:pic>
        </p:grpSp>
        <p:sp>
          <p:nvSpPr>
            <p:cNvPr id="20" name="Rectangle 19"/>
            <p:cNvSpPr/>
            <p:nvPr/>
          </p:nvSpPr>
          <p:spPr>
            <a:xfrm>
              <a:off x="66260" y="4744278"/>
              <a:ext cx="1031020" cy="459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663649" y="2748333"/>
            <a:ext cx="5752117" cy="3263184"/>
            <a:chOff x="5756973" y="668978"/>
            <a:chExt cx="5752117" cy="3263184"/>
          </a:xfrm>
        </p:grpSpPr>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t="37611" b="23835"/>
            <a:stretch/>
          </p:blipFill>
          <p:spPr>
            <a:xfrm>
              <a:off x="5769603" y="668978"/>
              <a:ext cx="5726857" cy="2644065"/>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23065" t="90972"/>
            <a:stretch/>
          </p:blipFill>
          <p:spPr>
            <a:xfrm>
              <a:off x="7103165" y="3313043"/>
              <a:ext cx="4405925" cy="619119"/>
            </a:xfrm>
            <a:prstGeom prst="rect">
              <a:avLst/>
            </a:prstGeom>
          </p:spPr>
        </p:pic>
        <p:sp>
          <p:nvSpPr>
            <p:cNvPr id="26" name="Rectangle 25"/>
            <p:cNvSpPr/>
            <p:nvPr/>
          </p:nvSpPr>
          <p:spPr>
            <a:xfrm>
              <a:off x="5756973" y="3162866"/>
              <a:ext cx="328316" cy="459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277452" y="668978"/>
              <a:ext cx="587174" cy="459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7481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29637A9-119A-49DA-BD12-AAC58B377D80}" type="slidenum">
              <a:rPr lang="en-US" smtClean="0"/>
              <a:pPr/>
              <a:t>45</a:t>
            </a:fld>
            <a:endParaRPr lang="en-US" dirty="0"/>
          </a:p>
        </p:txBody>
      </p:sp>
      <mc:AlternateContent xmlns:mc="http://schemas.openxmlformats.org/markup-compatibility/2006" xmlns:a14="http://schemas.microsoft.com/office/drawing/2010/main">
        <mc:Choice Requires="a14">
          <p:sp>
            <p:nvSpPr>
              <p:cNvPr id="7" name="Title 1"/>
              <p:cNvSpPr>
                <a:spLocks noGrp="1"/>
              </p:cNvSpPr>
              <p:nvPr>
                <p:ph type="title"/>
              </p:nvPr>
            </p:nvSpPr>
            <p:spPr>
              <a:xfrm>
                <a:off x="1097280" y="286603"/>
                <a:ext cx="10058400" cy="1450757"/>
              </a:xfrm>
            </p:spPr>
            <p:txBody>
              <a:bodyPr>
                <a:normAutofit/>
              </a:bodyPr>
              <a:lstStyle/>
              <a:p>
                <a:r>
                  <a:rPr lang="en-US" dirty="0"/>
                  <a:t> </a:t>
                </a:r>
                <a:br>
                  <a:rPr lang="en-US" dirty="0"/>
                </a:b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𝑧𝑧</m:t>
                        </m:r>
                      </m:sub>
                    </m:sSub>
                  </m:oMath>
                </a14:m>
                <a:r>
                  <a:rPr lang="en-US" dirty="0"/>
                  <a:t> for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r>
                      <a:rPr lang="en-US" b="0" i="1" smtClean="0">
                        <a:latin typeface="Cambria Math" panose="02040503050406030204" pitchFamily="18" charset="0"/>
                      </a:rPr>
                      <m:t>&lt;1 </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GeV</m:t>
                        </m:r>
                      </m:e>
                      <m:sup>
                        <m:r>
                          <a:rPr lang="en-US" b="0" i="1" smtClean="0">
                            <a:latin typeface="Cambria Math" panose="02040503050406030204" pitchFamily="18" charset="0"/>
                          </a:rPr>
                          <m:t>2</m:t>
                        </m:r>
                      </m:sup>
                    </m:sSup>
                  </m:oMath>
                </a14:m>
                <a:r>
                  <a:rPr lang="en-US" dirty="0"/>
                  <a:t> with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𝑧𝑧</m:t>
                        </m:r>
                      </m:sub>
                    </m:sSub>
                    <m:r>
                      <a:rPr lang="en-US" i="1">
                        <a:latin typeface="Cambria Math" panose="02040503050406030204" pitchFamily="18" charset="0"/>
                      </a:rPr>
                      <m:t>=30%</m:t>
                    </m:r>
                  </m:oMath>
                </a14:m>
                <a:endParaRPr lang="en-US" dirty="0"/>
              </a:p>
            </p:txBody>
          </p:sp>
        </mc:Choice>
        <mc:Fallback xmlns="">
          <p:sp>
            <p:nvSpPr>
              <p:cNvPr id="7" name="Title 1"/>
              <p:cNvSpPr>
                <a:spLocks noGrp="1" noRot="1" noChangeAspect="1" noMove="1" noResize="1" noEditPoints="1" noAdjustHandles="1" noChangeArrowheads="1" noChangeShapeType="1" noTextEdit="1"/>
              </p:cNvSpPr>
              <p:nvPr>
                <p:ph type="title"/>
              </p:nvPr>
            </p:nvSpPr>
            <p:spPr>
              <a:xfrm>
                <a:off x="1097280" y="286603"/>
                <a:ext cx="10058400" cy="1450757"/>
              </a:xfrm>
              <a:blipFill rotWithShape="0">
                <a:blip r:embed="rId2"/>
                <a:stretch>
                  <a:fillRect b="-23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748856" y="2084236"/>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=0.7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1748856" y="2084236"/>
                <a:ext cx="1654427" cy="307777"/>
              </a:xfrm>
              <a:prstGeom prst="rect">
                <a:avLst/>
              </a:prstGeom>
              <a:blipFill rotWithShape="0">
                <a:blip r:embed="rId3"/>
                <a:stretch>
                  <a:fillRect l="-4428" t="-4000" r="-1107" b="-2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687450" y="2084236"/>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=0.3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5687450" y="2084236"/>
                <a:ext cx="1654427" cy="307777"/>
              </a:xfrm>
              <a:prstGeom prst="rect">
                <a:avLst/>
              </a:prstGeom>
              <a:blipFill rotWithShape="0">
                <a:blip r:embed="rId4"/>
                <a:stretch>
                  <a:fillRect l="-4428" t="-4000" r="-1107" b="-2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9505618" y="2084235"/>
                <a:ext cx="16544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=0.2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GeV</m:t>
                          </m:r>
                        </m:e>
                        <m:sup>
                          <m:r>
                            <a:rPr lang="en-US" sz="2000" b="0" i="1" smtClean="0">
                              <a:latin typeface="Cambria Math" panose="02040503050406030204" pitchFamily="18" charset="0"/>
                            </a:rPr>
                            <m:t>2</m:t>
                          </m:r>
                        </m:sup>
                      </m:sSup>
                    </m:oMath>
                  </m:oMathPara>
                </a14:m>
                <a:endParaRPr lang="en-US" sz="2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9505618" y="2084235"/>
                <a:ext cx="1654427" cy="307777"/>
              </a:xfrm>
              <a:prstGeom prst="rect">
                <a:avLst/>
              </a:prstGeom>
              <a:blipFill rotWithShape="0">
                <a:blip r:embed="rId5"/>
                <a:stretch>
                  <a:fillRect l="-4412" t="-4000" r="-1103" b="-28000"/>
                </a:stretch>
              </a:blipFill>
            </p:spPr>
            <p:txBody>
              <a:bodyPr/>
              <a:lstStyle/>
              <a:p>
                <a:r>
                  <a:rPr lang="en-US">
                    <a:noFill/>
                  </a:rPr>
                  <a:t> </a:t>
                </a:r>
              </a:p>
            </p:txBody>
          </p:sp>
        </mc:Fallback>
      </mc:AlternateContent>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18" y="2435221"/>
            <a:ext cx="12012685" cy="3173320"/>
          </a:xfrm>
          <a:prstGeom prst="rect">
            <a:avLst/>
          </a:prstGeom>
        </p:spPr>
      </p:pic>
      <p:sp>
        <p:nvSpPr>
          <p:cNvPr id="3" name="TextBox 2"/>
          <p:cNvSpPr txBox="1"/>
          <p:nvPr/>
        </p:nvSpPr>
        <p:spPr>
          <a:xfrm>
            <a:off x="5823546" y="5894162"/>
            <a:ext cx="3373680" cy="369332"/>
          </a:xfrm>
          <a:prstGeom prst="rect">
            <a:avLst/>
          </a:prstGeom>
          <a:noFill/>
        </p:spPr>
        <p:txBody>
          <a:bodyPr wrap="none" rtlCol="0">
            <a:spAutoFit/>
          </a:bodyPr>
          <a:lstStyle/>
          <a:p>
            <a:r>
              <a:rPr lang="en-US" dirty="0"/>
              <a:t>* More calculation coming soon…</a:t>
            </a:r>
          </a:p>
        </p:txBody>
      </p:sp>
      <p:sp>
        <p:nvSpPr>
          <p:cNvPr id="12" name="TextBox 11"/>
          <p:cNvSpPr txBox="1"/>
          <p:nvPr/>
        </p:nvSpPr>
        <p:spPr>
          <a:xfrm>
            <a:off x="0" y="5815684"/>
            <a:ext cx="1641411" cy="523220"/>
          </a:xfrm>
          <a:prstGeom prst="rect">
            <a:avLst/>
          </a:prstGeom>
          <a:noFill/>
        </p:spPr>
        <p:txBody>
          <a:bodyPr wrap="none" rtlCol="0">
            <a:spAutoFit/>
          </a:bodyPr>
          <a:lstStyle/>
          <a:p>
            <a:r>
              <a:rPr lang="en-US" sz="1400" dirty="0"/>
              <a:t>Solid = Quasi-elastic</a:t>
            </a:r>
          </a:p>
          <a:p>
            <a:r>
              <a:rPr lang="en-US" sz="1400" dirty="0"/>
              <a:t>Open = Elastic</a:t>
            </a:r>
          </a:p>
        </p:txBody>
      </p:sp>
    </p:spTree>
    <p:extLst>
      <p:ext uri="{BB962C8B-B14F-4D97-AF65-F5344CB8AC3E}">
        <p14:creationId xmlns:p14="http://schemas.microsoft.com/office/powerpoint/2010/main" val="68173588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Systematics</a:t>
            </a:r>
          </a:p>
        </p:txBody>
      </p:sp>
      <p:sp>
        <p:nvSpPr>
          <p:cNvPr id="4" name="Slide Number Placeholder 3"/>
          <p:cNvSpPr>
            <a:spLocks noGrp="1"/>
          </p:cNvSpPr>
          <p:nvPr>
            <p:ph type="sldNum" sz="quarter" idx="12"/>
          </p:nvPr>
        </p:nvSpPr>
        <p:spPr/>
        <p:txBody>
          <a:bodyPr/>
          <a:lstStyle/>
          <a:p>
            <a:fld id="{629637A9-119A-49DA-BD12-AAC58B377D80}" type="slidenum">
              <a:rPr lang="en-US" smtClean="0"/>
              <a:pPr/>
              <a:t>46</a:t>
            </a:fld>
            <a:endParaRPr lang="en-US" dirty="0"/>
          </a:p>
        </p:txBody>
      </p:sp>
      <p:pic>
        <p:nvPicPr>
          <p:cNvPr id="3" name="Picture 2"/>
          <p:cNvPicPr>
            <a:picLocks noChangeAspect="1"/>
          </p:cNvPicPr>
          <p:nvPr/>
        </p:nvPicPr>
        <p:blipFill rotWithShape="1">
          <a:blip r:embed="rId2"/>
          <a:srcRect l="1365" t="18237" r="980" b="13666"/>
          <a:stretch/>
        </p:blipFill>
        <p:spPr>
          <a:xfrm>
            <a:off x="300834" y="1737360"/>
            <a:ext cx="11651291" cy="4567905"/>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8834760" y="286603"/>
                <a:ext cx="3117365" cy="1200329"/>
              </a:xfrm>
              <a:prstGeom prst="rect">
                <a:avLst/>
              </a:prstGeom>
              <a:noFill/>
            </p:spPr>
            <p:txBody>
              <a:bodyPr wrap="square" rtlCol="0">
                <a:spAutoFit/>
              </a:bodyPr>
              <a:lstStyle/>
              <a:p>
                <a:r>
                  <a:rPr lang="en-US" sz="2400" dirty="0"/>
                  <a:t>More than 10x less sensitive to systematics than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1</m:t>
                        </m:r>
                      </m:sub>
                    </m:sSub>
                  </m:oMath>
                </a14:m>
                <a:endParaRPr lang="en-US" sz="2400" dirty="0"/>
              </a:p>
            </p:txBody>
          </p:sp>
        </mc:Choice>
        <mc:Fallback xmlns="">
          <p:sp>
            <p:nvSpPr>
              <p:cNvPr id="5" name="TextBox 4"/>
              <p:cNvSpPr txBox="1">
                <a:spLocks noRot="1" noChangeAspect="1" noMove="1" noResize="1" noEditPoints="1" noAdjustHandles="1" noChangeArrowheads="1" noChangeShapeType="1" noTextEdit="1"/>
              </p:cNvSpPr>
              <p:nvPr/>
            </p:nvSpPr>
            <p:spPr>
              <a:xfrm>
                <a:off x="8834760" y="286603"/>
                <a:ext cx="3117365" cy="1200329"/>
              </a:xfrm>
              <a:prstGeom prst="rect">
                <a:avLst/>
              </a:prstGeom>
              <a:blipFill rotWithShape="0">
                <a:blip r:embed="rId3"/>
                <a:stretch>
                  <a:fillRect l="-2930" t="-4061" r="-3906" b="-10660"/>
                </a:stretch>
              </a:blipFill>
            </p:spPr>
            <p:txBody>
              <a:bodyPr/>
              <a:lstStyle/>
              <a:p>
                <a:r>
                  <a:rPr lang="en-US">
                    <a:noFill/>
                  </a:rPr>
                  <a:t> </a:t>
                </a:r>
              </a:p>
            </p:txBody>
          </p:sp>
        </mc:Fallback>
      </mc:AlternateContent>
    </p:spTree>
    <p:extLst>
      <p:ext uri="{BB962C8B-B14F-4D97-AF65-F5344CB8AC3E}">
        <p14:creationId xmlns:p14="http://schemas.microsoft.com/office/powerpoint/2010/main" val="2403376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Overhead</a:t>
            </a:r>
          </a:p>
        </p:txBody>
      </p:sp>
      <p:sp>
        <p:nvSpPr>
          <p:cNvPr id="4" name="Slide Number Placeholder 3"/>
          <p:cNvSpPr>
            <a:spLocks noGrp="1"/>
          </p:cNvSpPr>
          <p:nvPr>
            <p:ph type="sldNum" sz="quarter" idx="12"/>
          </p:nvPr>
        </p:nvSpPr>
        <p:spPr/>
        <p:txBody>
          <a:bodyPr/>
          <a:lstStyle/>
          <a:p>
            <a:fld id="{629637A9-119A-49DA-BD12-AAC58B377D80}" type="slidenum">
              <a:rPr lang="en-US" smtClean="0"/>
              <a:pPr/>
              <a:t>47</a:t>
            </a:fld>
            <a:endParaRPr lang="en-US" dirty="0"/>
          </a:p>
        </p:txBody>
      </p:sp>
      <p:pic>
        <p:nvPicPr>
          <p:cNvPr id="7" name="Content Placeholder 6"/>
          <p:cNvPicPr>
            <a:picLocks noGrp="1" noChangeAspect="1"/>
          </p:cNvPicPr>
          <p:nvPr>
            <p:ph idx="1"/>
          </p:nvPr>
        </p:nvPicPr>
        <p:blipFill rotWithShape="1">
          <a:blip r:embed="rId2"/>
          <a:srcRect l="1422" t="1872" r="4118" b="19599"/>
          <a:stretch/>
        </p:blipFill>
        <p:spPr>
          <a:xfrm>
            <a:off x="1151373" y="1764895"/>
            <a:ext cx="9758902" cy="4561338"/>
          </a:xfrm>
          <a:prstGeom prst="rect">
            <a:avLst/>
          </a:prstGeom>
        </p:spPr>
      </p:pic>
    </p:spTree>
    <p:extLst>
      <p:ext uri="{BB962C8B-B14F-4D97-AF65-F5344CB8AC3E}">
        <p14:creationId xmlns:p14="http://schemas.microsoft.com/office/powerpoint/2010/main" val="605493394"/>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and Opportunities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79" y="1737360"/>
                <a:ext cx="10058401" cy="4587239"/>
              </a:xfrm>
            </p:spPr>
            <p:txBody>
              <a:bodyPr anchor="ctr">
                <a:normAutofit/>
              </a:bodyPr>
              <a:lstStyle/>
              <a:p>
                <a:pPr lvl="1"/>
                <a:r>
                  <a:rPr lang="en-US" sz="2800" dirty="0"/>
                  <a:t>Tensor polarized target in development with dedication from multiple labs</a:t>
                </a:r>
              </a:p>
              <a:p>
                <a:pPr lvl="1"/>
                <a:r>
                  <a:rPr lang="en-US" sz="2800" dirty="0"/>
                  <a:t>Stray SHMS fields will have negligible effect on target</a:t>
                </a:r>
              </a:p>
              <a:p>
                <a:pPr lvl="1"/>
                <a:r>
                  <a:rPr lang="en-US" sz="2800" dirty="0"/>
                  <a:t>Data recoverable in rare event of target material shifting</a:t>
                </a:r>
              </a:p>
              <a:p>
                <a:pPr marL="201168" lvl="1" indent="0">
                  <a:buNone/>
                </a:pPr>
                <a:endParaRPr lang="en-US" sz="2800" dirty="0"/>
              </a:p>
              <a:p>
                <a:pPr lvl="1"/>
                <a:r>
                  <a:rPr lang="en-US" sz="2800" dirty="0"/>
                  <a:t>Very large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𝐴</m:t>
                        </m:r>
                      </m:e>
                      <m:sub>
                        <m:r>
                          <a:rPr lang="en-US" sz="2800" b="0" i="1" smtClean="0">
                            <a:latin typeface="Cambria Math" panose="02040503050406030204" pitchFamily="18" charset="0"/>
                          </a:rPr>
                          <m:t>𝑧𝑧</m:t>
                        </m:r>
                      </m:sub>
                    </m:sSub>
                  </m:oMath>
                </a14:m>
                <a:r>
                  <a:rPr lang="en-US" sz="2800" dirty="0"/>
                  <a:t> asymmetry (10-120%) </a:t>
                </a:r>
              </a:p>
              <a:p>
                <a:pPr lvl="1"/>
                <a:r>
                  <a:rPr lang="en-US" sz="2800" dirty="0"/>
                  <a:t>Identical equipment and technique as </a:t>
                </a:r>
                <a14:m>
                  <m:oMath xmlns:m="http://schemas.openxmlformats.org/officeDocument/2006/math">
                    <m:sSub>
                      <m:sSubPr>
                        <m:ctrlPr>
                          <a:rPr lang="en-US" sz="2800" i="1">
                            <a:latin typeface="Cambria Math" panose="02040503050406030204" pitchFamily="18" charset="0"/>
                          </a:rPr>
                        </m:ctrlPr>
                      </m:sSubPr>
                      <m:e>
                        <m:r>
                          <a:rPr lang="en-US" sz="2800" b="0" i="1">
                            <a:latin typeface="Cambria Math" panose="02040503050406030204" pitchFamily="18" charset="0"/>
                          </a:rPr>
                          <m:t>𝑏</m:t>
                        </m:r>
                      </m:e>
                      <m:sub>
                        <m:r>
                          <a:rPr lang="en-US" sz="2800" b="0" i="1">
                            <a:latin typeface="Cambria Math" panose="02040503050406030204" pitchFamily="18" charset="0"/>
                          </a:rPr>
                          <m:t>1</m:t>
                        </m:r>
                      </m:sub>
                    </m:sSub>
                  </m:oMath>
                </a14:m>
                <a:endParaRPr lang="en-US" sz="2800" b="0" dirty="0"/>
              </a:p>
              <a:p>
                <a:pPr lvl="1"/>
                <a:r>
                  <a:rPr lang="en-US" sz="2800" dirty="0"/>
                  <a:t>More than an order of magnitude less dependent on systematics than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i="1">
                            <a:latin typeface="Cambria Math" panose="02040503050406030204" pitchFamily="18" charset="0"/>
                          </a:rPr>
                          <m:t>1</m:t>
                        </m:r>
                      </m:sub>
                    </m:sSub>
                  </m:oMath>
                </a14:m>
                <a:endParaRPr lang="en-US" sz="2800" dirty="0"/>
              </a:p>
              <a:p>
                <a:pPr lvl="2"/>
                <a:r>
                  <a:rPr lang="en-US" sz="2400" dirty="0"/>
                  <a:t>Perfect testing ground for fully understanding and controlling systematics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79" y="1737360"/>
                <a:ext cx="10058401" cy="4587239"/>
              </a:xfrm>
              <a:blipFill rotWithShape="0">
                <a:blip r:embed="rId2"/>
                <a:stretch>
                  <a:fillRect l="-182" t="-399" b="-119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48</a:t>
            </a:fld>
            <a:endParaRPr lang="en-US" dirty="0"/>
          </a:p>
        </p:txBody>
      </p:sp>
      <p:cxnSp>
        <p:nvCxnSpPr>
          <p:cNvPr id="11" name="Straight Connector 10"/>
          <p:cNvCxnSpPr/>
          <p:nvPr/>
        </p:nvCxnSpPr>
        <p:spPr>
          <a:xfrm>
            <a:off x="1187355" y="3821376"/>
            <a:ext cx="996832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1805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793358" y="2332382"/>
            <a:ext cx="1524000" cy="2136588"/>
            <a:chOff x="9793358" y="2332382"/>
            <a:chExt cx="1524000" cy="2136588"/>
          </a:xfrm>
        </p:grpSpPr>
        <p:sp>
          <p:nvSpPr>
            <p:cNvPr id="5" name="Rectangle 4"/>
            <p:cNvSpPr/>
            <p:nvPr/>
          </p:nvSpPr>
          <p:spPr>
            <a:xfrm>
              <a:off x="9793358" y="2332382"/>
              <a:ext cx="1493248" cy="225287"/>
            </a:xfrm>
            <a:prstGeom prst="rect">
              <a:avLst/>
            </a:prstGeom>
            <a:solidFill>
              <a:srgbClr val="92D05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24110" y="3103950"/>
              <a:ext cx="1493248" cy="225287"/>
            </a:xfrm>
            <a:prstGeom prst="rect">
              <a:avLst/>
            </a:prstGeom>
            <a:solidFill>
              <a:srgbClr val="92D05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824110" y="4243683"/>
              <a:ext cx="1493248" cy="225287"/>
            </a:xfrm>
            <a:prstGeom prst="rect">
              <a:avLst/>
            </a:prstGeom>
            <a:solidFill>
              <a:srgbClr val="92D05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9824109" y="5184633"/>
            <a:ext cx="1493248" cy="983671"/>
            <a:chOff x="9824109" y="5184633"/>
            <a:chExt cx="1493248" cy="983671"/>
          </a:xfrm>
        </p:grpSpPr>
        <p:sp>
          <p:nvSpPr>
            <p:cNvPr id="19" name="Rectangle 18"/>
            <p:cNvSpPr/>
            <p:nvPr/>
          </p:nvSpPr>
          <p:spPr>
            <a:xfrm>
              <a:off x="9824109" y="5184633"/>
              <a:ext cx="1493248" cy="225287"/>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824109" y="5943017"/>
              <a:ext cx="1493248" cy="225287"/>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Theoretical Interest</a:t>
            </a:r>
          </a:p>
        </p:txBody>
      </p:sp>
      <p:sp>
        <p:nvSpPr>
          <p:cNvPr id="4" name="Slide Number Placeholder 3"/>
          <p:cNvSpPr>
            <a:spLocks noGrp="1"/>
          </p:cNvSpPr>
          <p:nvPr>
            <p:ph type="sldNum" sz="quarter" idx="12"/>
          </p:nvPr>
        </p:nvSpPr>
        <p:spPr/>
        <p:txBody>
          <a:bodyPr/>
          <a:lstStyle/>
          <a:p>
            <a:fld id="{629637A9-119A-49DA-BD12-AAC58B377D80}" type="slidenum">
              <a:rPr lang="en-US" smtClean="0"/>
              <a:pPr/>
              <a:t>49</a:t>
            </a:fld>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55374" y="1752969"/>
                <a:ext cx="10742212" cy="4873119"/>
              </a:xfrm>
            </p:spPr>
            <p:txBody>
              <a:bodyPr>
                <a:normAutofit fontScale="92500" lnSpcReduction="20000"/>
              </a:bodyPr>
              <a:lstStyle/>
              <a:p>
                <a:r>
                  <a:rPr lang="en-US" altLang="en-US" sz="1900" dirty="0"/>
                  <a:t>“</a:t>
                </a:r>
                <a:r>
                  <a:rPr lang="en-US" sz="1900" dirty="0"/>
                  <a:t>A measurement of Azz will provide important information on whether the deuteron wavefunction is hard or soft, as well as on relativistic effects. These are important for the progress of our understanding of the short-range dynamics of nuclear interactions, which have relevance ranging from short-range correlations in nuclei to the equations of state of neutron stars.”							- M. Sargsian</a:t>
                </a:r>
              </a:p>
              <a:p>
                <a:r>
                  <a:rPr lang="en-US" sz="1900" dirty="0"/>
                  <a:t>“</a:t>
                </a:r>
                <a14:m>
                  <m:oMath xmlns:m="http://schemas.openxmlformats.org/officeDocument/2006/math">
                    <m:sSub>
                      <m:sSubPr>
                        <m:ctrlPr>
                          <a:rPr lang="en-US" sz="1900" i="1" smtClean="0">
                            <a:latin typeface="Cambria Math" panose="02040503050406030204" pitchFamily="18" charset="0"/>
                          </a:rPr>
                        </m:ctrlPr>
                      </m:sSubPr>
                      <m:e>
                        <m:r>
                          <a:rPr lang="en-US" sz="1900" b="0" i="1" smtClean="0">
                            <a:latin typeface="Cambria Math" panose="02040503050406030204" pitchFamily="18" charset="0"/>
                          </a:rPr>
                          <m:t>𝐴</m:t>
                        </m:r>
                      </m:e>
                      <m:sub>
                        <m:r>
                          <a:rPr lang="en-US" sz="1900" b="0" i="1" smtClean="0">
                            <a:latin typeface="Cambria Math" panose="02040503050406030204" pitchFamily="18" charset="0"/>
                          </a:rPr>
                          <m:t>𝑧𝑧</m:t>
                        </m:r>
                      </m:sub>
                    </m:sSub>
                  </m:oMath>
                </a14:m>
                <a:r>
                  <a:rPr lang="en-US" sz="1900" dirty="0"/>
                  <a:t> is a unique method to measure the ratio of </a:t>
                </a:r>
                <a:r>
                  <a:rPr lang="en-US" sz="1900" i="1" dirty="0"/>
                  <a:t>S-</a:t>
                </a:r>
                <a:r>
                  <a:rPr lang="en-US" sz="1900" dirty="0"/>
                  <a:t> and </a:t>
                </a:r>
                <a:r>
                  <a:rPr lang="en-US" sz="1900" i="1" dirty="0"/>
                  <a:t>D</a:t>
                </a:r>
                <a:r>
                  <a:rPr lang="en-US" sz="1900" dirty="0"/>
                  <a:t>-waves in the deuteron at short distances and hence test the spin structure of short-range correlations. It is also the most sensitive observable to test different approaches to the description of relativistic dynamics.”						– M. Strikman</a:t>
                </a:r>
              </a:p>
              <a:p>
                <a:r>
                  <a:rPr lang="en-US" sz="1900" dirty="0"/>
                  <a:t>“What interests me most in this proposal is that it can teach us about the nature of the nucleon-nucleon force at short distances and with an observable sensitive to non-nucleonic contributions there is also room for surprising results. Additionally, on the theory side, this measurement would also provide an incentive for additional calculations and studies on top of the testing of various existing models, which is always a good thing.”</a:t>
                </a:r>
                <a:br>
                  <a:rPr lang="en-US" sz="1900" dirty="0"/>
                </a:br>
                <a:r>
                  <a:rPr lang="en-US" sz="1900" dirty="0"/>
                  <a:t>										-W. Cosyn</a:t>
                </a:r>
              </a:p>
              <a:p>
                <a:r>
                  <a:rPr lang="en-US" sz="1900" dirty="0"/>
                  <a:t>“Previous low </a:t>
                </a:r>
                <a14:m>
                  <m:oMath xmlns:m="http://schemas.openxmlformats.org/officeDocument/2006/math">
                    <m:sSup>
                      <m:sSupPr>
                        <m:ctrlPr>
                          <a:rPr lang="en-US" sz="1900" i="1" smtClean="0">
                            <a:latin typeface="Cambria Math" panose="02040503050406030204" pitchFamily="18" charset="0"/>
                          </a:rPr>
                        </m:ctrlPr>
                      </m:sSupPr>
                      <m:e>
                        <m:r>
                          <a:rPr lang="en-US" sz="1900" b="0" i="1" smtClean="0">
                            <a:latin typeface="Cambria Math" panose="02040503050406030204" pitchFamily="18" charset="0"/>
                          </a:rPr>
                          <m:t>𝑄</m:t>
                        </m:r>
                      </m:e>
                      <m:sup>
                        <m:r>
                          <a:rPr lang="en-US" sz="1900" b="0" i="1" smtClean="0">
                            <a:latin typeface="Cambria Math" panose="02040503050406030204" pitchFamily="18" charset="0"/>
                          </a:rPr>
                          <m:t>2</m:t>
                        </m:r>
                      </m:sup>
                    </m:sSup>
                  </m:oMath>
                </a14:m>
                <a:r>
                  <a:rPr lang="en-US" sz="1900" dirty="0"/>
                  <a:t> measurements seemed to indicate that the asymmetries are far less sensitive to reaction mechanisms than the cross sections; so while the new calculations are not yet available, it is clear that the asymmetries will produce unique constraints on our understanding of the deuteron.”</a:t>
                </a:r>
                <a:br>
                  <a:rPr lang="en-US" sz="1900" dirty="0"/>
                </a:br>
                <a:r>
                  <a:rPr lang="en-US" sz="1900" dirty="0"/>
                  <a:t>										- W. Van </a:t>
                </a:r>
                <a:r>
                  <a:rPr lang="en-US" sz="1900" dirty="0" err="1"/>
                  <a:t>Orden</a:t>
                </a:r>
                <a:endParaRPr lang="en-US" sz="1900" dirty="0"/>
              </a:p>
              <a:p>
                <a:r>
                  <a:rPr lang="en-US" sz="1900" dirty="0"/>
                  <a:t>“This proposal really challenges theorists to better understand the meaning of nuclear wave functions in a situation that demands a relativistic treatment. I plan on working to understand this reaction during the upcoming summer.”									- G. A. Miller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55374" y="1752969"/>
                <a:ext cx="10742212" cy="4873119"/>
              </a:xfrm>
              <a:blipFill rotWithShape="0">
                <a:blip r:embed="rId2"/>
                <a:stretch>
                  <a:fillRect l="-511" t="-2128" r="-1249"/>
                </a:stretch>
              </a:blipFill>
            </p:spPr>
            <p:txBody>
              <a:bodyPr/>
              <a:lstStyle/>
              <a:p>
                <a:r>
                  <a:rPr lang="en-US">
                    <a:noFill/>
                  </a:rPr>
                  <a:t> </a:t>
                </a:r>
              </a:p>
            </p:txBody>
          </p:sp>
        </mc:Fallback>
      </mc:AlternateContent>
    </p:spTree>
    <p:extLst>
      <p:ext uri="{BB962C8B-B14F-4D97-AF65-F5344CB8AC3E}">
        <p14:creationId xmlns:p14="http://schemas.microsoft.com/office/powerpoint/2010/main" val="1374605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Tensor Polarization</a:t>
            </a:r>
          </a:p>
        </p:txBody>
      </p:sp>
      <p:sp>
        <p:nvSpPr>
          <p:cNvPr id="3" name="Content Placeholder 2"/>
          <p:cNvSpPr>
            <a:spLocks noGrp="1"/>
          </p:cNvSpPr>
          <p:nvPr>
            <p:ph idx="1"/>
          </p:nvPr>
        </p:nvSpPr>
        <p:spPr>
          <a:xfrm>
            <a:off x="1097280" y="1845734"/>
            <a:ext cx="10058400" cy="4491566"/>
          </a:xfrm>
        </p:spPr>
        <p:txBody>
          <a:bodyPr>
            <a:normAutofit/>
          </a:bodyPr>
          <a:lstStyle/>
          <a:p>
            <a:r>
              <a:rPr lang="en-US" dirty="0"/>
              <a:t>For tensor polarization, need spin-1 particles</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629637A9-119A-49DA-BD12-AAC58B377D80}" type="slidenum">
              <a:rPr lang="en-US" smtClean="0"/>
              <a:pPr/>
              <a:t>5</a:t>
            </a:fld>
            <a:endParaRPr lang="en-US" dirty="0"/>
          </a:p>
        </p:txBody>
      </p:sp>
      <p:grpSp>
        <p:nvGrpSpPr>
          <p:cNvPr id="30" name="Group 29"/>
          <p:cNvGrpSpPr/>
          <p:nvPr/>
        </p:nvGrpSpPr>
        <p:grpSpPr>
          <a:xfrm>
            <a:off x="3719504" y="2591068"/>
            <a:ext cx="1699326" cy="1529024"/>
            <a:chOff x="2345029" y="2529000"/>
            <a:chExt cx="1628685" cy="1465461"/>
          </a:xfrm>
        </p:grpSpPr>
        <p:grpSp>
          <p:nvGrpSpPr>
            <p:cNvPr id="15" name="Group 14"/>
            <p:cNvGrpSpPr/>
            <p:nvPr/>
          </p:nvGrpSpPr>
          <p:grpSpPr>
            <a:xfrm>
              <a:off x="2485815" y="3041306"/>
              <a:ext cx="1487899" cy="953155"/>
              <a:chOff x="3767087" y="4861841"/>
              <a:chExt cx="1487899" cy="953155"/>
            </a:xfrm>
          </p:grpSpPr>
          <p:grpSp>
            <p:nvGrpSpPr>
              <p:cNvPr id="16" name="Group 15"/>
              <p:cNvGrpSpPr/>
              <p:nvPr/>
            </p:nvGrpSpPr>
            <p:grpSpPr>
              <a:xfrm>
                <a:off x="3767087" y="5005137"/>
                <a:ext cx="549419" cy="676615"/>
                <a:chOff x="3767087" y="4548375"/>
                <a:chExt cx="549419" cy="1133377"/>
              </a:xfrm>
            </p:grpSpPr>
            <p:sp>
              <p:nvSpPr>
                <p:cNvPr id="19" name="Oval 18"/>
                <p:cNvSpPr/>
                <p:nvPr/>
              </p:nvSpPr>
              <p:spPr>
                <a:xfrm>
                  <a:off x="3767087" y="4548375"/>
                  <a:ext cx="549419" cy="13079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V="1">
                  <a:off x="3767087" y="4625789"/>
                  <a:ext cx="549419" cy="981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767087" y="4625789"/>
                  <a:ext cx="549419" cy="1018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767087" y="5550957"/>
                  <a:ext cx="549419" cy="13079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4380487" y="4861841"/>
                <a:ext cx="874499" cy="353979"/>
              </a:xfrm>
              <a:prstGeom prst="rect">
                <a:avLst/>
              </a:prstGeom>
              <a:noFill/>
            </p:spPr>
            <p:txBody>
              <a:bodyPr wrap="none" rtlCol="0">
                <a:spAutoFit/>
              </a:bodyPr>
              <a:lstStyle/>
              <a:p>
                <a:pPr algn="ctr"/>
                <a:r>
                  <a:rPr lang="en-US" i="1" dirty="0"/>
                  <a:t>m </a:t>
                </a:r>
                <a:r>
                  <a:rPr lang="en-US" dirty="0"/>
                  <a:t>= +½ </a:t>
                </a:r>
              </a:p>
            </p:txBody>
          </p:sp>
          <p:sp>
            <p:nvSpPr>
              <p:cNvPr id="18" name="TextBox 17"/>
              <p:cNvSpPr txBox="1"/>
              <p:nvPr/>
            </p:nvSpPr>
            <p:spPr>
              <a:xfrm>
                <a:off x="4396747" y="5461017"/>
                <a:ext cx="831481" cy="353979"/>
              </a:xfrm>
              <a:prstGeom prst="rect">
                <a:avLst/>
              </a:prstGeom>
              <a:noFill/>
            </p:spPr>
            <p:txBody>
              <a:bodyPr wrap="none" rtlCol="0">
                <a:spAutoFit/>
              </a:bodyPr>
              <a:lstStyle/>
              <a:p>
                <a:pPr algn="ctr"/>
                <a:r>
                  <a:rPr lang="en-US" i="1" dirty="0"/>
                  <a:t>m </a:t>
                </a:r>
                <a:r>
                  <a:rPr lang="en-US" dirty="0"/>
                  <a:t>= -½ </a:t>
                </a:r>
              </a:p>
            </p:txBody>
          </p:sp>
        </p:grpSp>
        <p:sp>
          <p:nvSpPr>
            <p:cNvPr id="28" name="TextBox 27"/>
            <p:cNvSpPr txBox="1"/>
            <p:nvPr/>
          </p:nvSpPr>
          <p:spPr>
            <a:xfrm>
              <a:off x="2345029" y="2529000"/>
              <a:ext cx="830989" cy="619462"/>
            </a:xfrm>
            <a:prstGeom prst="rect">
              <a:avLst/>
            </a:prstGeom>
            <a:noFill/>
          </p:spPr>
          <p:txBody>
            <a:bodyPr wrap="none" rtlCol="0">
              <a:spAutoFit/>
            </a:bodyPr>
            <a:lstStyle/>
            <a:p>
              <a:pPr algn="ctr"/>
              <a:r>
                <a:rPr lang="en-US" dirty="0"/>
                <a:t>Spin-½</a:t>
              </a:r>
            </a:p>
            <a:p>
              <a:pPr algn="ctr"/>
              <a:r>
                <a:rPr lang="en-US" dirty="0"/>
                <a:t>System</a:t>
              </a:r>
            </a:p>
          </p:txBody>
        </p:sp>
      </p:grpSp>
      <p:sp>
        <p:nvSpPr>
          <p:cNvPr id="38" name="TextBox 37"/>
          <p:cNvSpPr txBox="1"/>
          <p:nvPr/>
        </p:nvSpPr>
        <p:spPr>
          <a:xfrm>
            <a:off x="-18750" y="6024272"/>
            <a:ext cx="6062365" cy="307777"/>
          </a:xfrm>
          <a:prstGeom prst="rect">
            <a:avLst/>
          </a:prstGeom>
          <a:noFill/>
        </p:spPr>
        <p:txBody>
          <a:bodyPr wrap="none" rtlCol="0">
            <a:spAutoFit/>
          </a:bodyPr>
          <a:lstStyle/>
          <a:p>
            <a:r>
              <a:rPr lang="en-US" sz="1400" dirty="0"/>
              <a:t>Animations by SC Pieper, </a:t>
            </a:r>
            <a:r>
              <a:rPr lang="en-US" sz="1400" i="1" dirty="0"/>
              <a:t>et al</a:t>
            </a:r>
            <a:r>
              <a:rPr lang="en-US" sz="1400" dirty="0"/>
              <a:t>, </a:t>
            </a:r>
            <a:r>
              <a:rPr lang="en-US" sz="1400" dirty="0">
                <a:solidFill>
                  <a:schemeClr val="accent2">
                    <a:lumMod val="60000"/>
                    <a:lumOff val="40000"/>
                  </a:schemeClr>
                </a:solidFill>
                <a:hlinkClick r:id="rId3"/>
              </a:rPr>
              <a:t>http://www.phy.anl.gov/theory/movie-run.html</a:t>
            </a:r>
            <a:r>
              <a:rPr lang="en-US" sz="1400" dirty="0">
                <a:solidFill>
                  <a:schemeClr val="accent2">
                    <a:lumMod val="60000"/>
                    <a:lumOff val="40000"/>
                  </a:schemeClr>
                </a:solidFill>
              </a:rPr>
              <a:t> </a:t>
            </a:r>
          </a:p>
        </p:txBody>
      </p:sp>
      <p:grpSp>
        <p:nvGrpSpPr>
          <p:cNvPr id="36" name="Group 35"/>
          <p:cNvGrpSpPr/>
          <p:nvPr/>
        </p:nvGrpSpPr>
        <p:grpSpPr>
          <a:xfrm>
            <a:off x="6573391" y="2182412"/>
            <a:ext cx="1660738" cy="2247060"/>
            <a:chOff x="4349069" y="2182413"/>
            <a:chExt cx="1566984" cy="2120206"/>
          </a:xfrm>
        </p:grpSpPr>
        <p:grpSp>
          <p:nvGrpSpPr>
            <p:cNvPr id="31" name="Group 30"/>
            <p:cNvGrpSpPr/>
            <p:nvPr/>
          </p:nvGrpSpPr>
          <p:grpSpPr>
            <a:xfrm>
              <a:off x="4483405" y="2738766"/>
              <a:ext cx="1432648" cy="1563853"/>
              <a:chOff x="4483400" y="2738767"/>
              <a:chExt cx="1432650" cy="1563854"/>
            </a:xfrm>
          </p:grpSpPr>
          <p:sp>
            <p:nvSpPr>
              <p:cNvPr id="11" name="Oval 10"/>
              <p:cNvSpPr/>
              <p:nvPr/>
            </p:nvSpPr>
            <p:spPr>
              <a:xfrm>
                <a:off x="4485974" y="2844363"/>
                <a:ext cx="549419" cy="1581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cxnSp>
            <p:nvCxnSpPr>
              <p:cNvPr id="12" name="Straight Arrow Connector 11"/>
              <p:cNvCxnSpPr/>
              <p:nvPr/>
            </p:nvCxnSpPr>
            <p:spPr>
              <a:xfrm flipV="1">
                <a:off x="4485974" y="2937962"/>
                <a:ext cx="549419" cy="1186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485974" y="2937962"/>
                <a:ext cx="549419" cy="12316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485974" y="4056560"/>
                <a:ext cx="549419" cy="1581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TextBox 9"/>
              <p:cNvSpPr txBox="1"/>
              <p:nvPr/>
            </p:nvSpPr>
            <p:spPr>
              <a:xfrm>
                <a:off x="5162516" y="3954139"/>
                <a:ext cx="732358" cy="348482"/>
              </a:xfrm>
              <a:prstGeom prst="rect">
                <a:avLst/>
              </a:prstGeom>
              <a:noFill/>
            </p:spPr>
            <p:txBody>
              <a:bodyPr wrap="none" rtlCol="0">
                <a:spAutoFit/>
              </a:bodyPr>
              <a:lstStyle/>
              <a:p>
                <a:pPr algn="r"/>
                <a:r>
                  <a:rPr lang="en-US" dirty="0"/>
                  <a:t>m = -1</a:t>
                </a:r>
              </a:p>
            </p:txBody>
          </p:sp>
          <p:sp>
            <p:nvSpPr>
              <p:cNvPr id="25" name="Rectangle 24"/>
              <p:cNvSpPr/>
              <p:nvPr/>
            </p:nvSpPr>
            <p:spPr>
              <a:xfrm>
                <a:off x="4695821" y="3544748"/>
                <a:ext cx="128588" cy="74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3" name="Oval 22"/>
              <p:cNvSpPr/>
              <p:nvPr/>
            </p:nvSpPr>
            <p:spPr>
              <a:xfrm>
                <a:off x="4483400" y="3463983"/>
                <a:ext cx="549419" cy="1581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6" name="TextBox 25"/>
              <p:cNvSpPr txBox="1"/>
              <p:nvPr/>
            </p:nvSpPr>
            <p:spPr>
              <a:xfrm>
                <a:off x="5141342" y="2738767"/>
                <a:ext cx="774708" cy="348482"/>
              </a:xfrm>
              <a:prstGeom prst="rect">
                <a:avLst/>
              </a:prstGeom>
              <a:noFill/>
            </p:spPr>
            <p:txBody>
              <a:bodyPr wrap="none" rtlCol="0">
                <a:spAutoFit/>
              </a:bodyPr>
              <a:lstStyle/>
              <a:p>
                <a:pPr algn="r"/>
                <a:r>
                  <a:rPr lang="en-US" dirty="0"/>
                  <a:t>m = +1</a:t>
                </a:r>
              </a:p>
            </p:txBody>
          </p:sp>
          <p:sp>
            <p:nvSpPr>
              <p:cNvPr id="27" name="TextBox 26"/>
              <p:cNvSpPr txBox="1"/>
              <p:nvPr/>
            </p:nvSpPr>
            <p:spPr>
              <a:xfrm>
                <a:off x="5195797" y="3363810"/>
                <a:ext cx="665806" cy="348482"/>
              </a:xfrm>
              <a:prstGeom prst="rect">
                <a:avLst/>
              </a:prstGeom>
              <a:noFill/>
            </p:spPr>
            <p:txBody>
              <a:bodyPr wrap="none" rtlCol="0">
                <a:spAutoFit/>
              </a:bodyPr>
              <a:lstStyle/>
              <a:p>
                <a:pPr algn="r"/>
                <a:r>
                  <a:rPr lang="en-US" dirty="0"/>
                  <a:t>m = 0</a:t>
                </a:r>
              </a:p>
            </p:txBody>
          </p:sp>
        </p:grpSp>
        <p:sp>
          <p:nvSpPr>
            <p:cNvPr id="29" name="TextBox 28"/>
            <p:cNvSpPr txBox="1"/>
            <p:nvPr/>
          </p:nvSpPr>
          <p:spPr>
            <a:xfrm>
              <a:off x="4349069" y="2182413"/>
              <a:ext cx="818085" cy="609843"/>
            </a:xfrm>
            <a:prstGeom prst="rect">
              <a:avLst/>
            </a:prstGeom>
            <a:noFill/>
          </p:spPr>
          <p:txBody>
            <a:bodyPr wrap="none" rtlCol="0">
              <a:spAutoFit/>
            </a:bodyPr>
            <a:lstStyle/>
            <a:p>
              <a:pPr algn="r"/>
              <a:r>
                <a:rPr lang="en-US" dirty="0"/>
                <a:t>Spin-1</a:t>
              </a:r>
            </a:p>
            <a:p>
              <a:pPr algn="r"/>
              <a:r>
                <a:rPr lang="en-US" dirty="0"/>
                <a:t>System</a:t>
              </a:r>
            </a:p>
          </p:txBody>
        </p:sp>
      </p:grpSp>
      <p:grpSp>
        <p:nvGrpSpPr>
          <p:cNvPr id="37" name="Group 36"/>
          <p:cNvGrpSpPr/>
          <p:nvPr/>
        </p:nvGrpSpPr>
        <p:grpSpPr>
          <a:xfrm>
            <a:off x="2908105" y="4884477"/>
            <a:ext cx="2161489" cy="1319364"/>
            <a:chOff x="677503" y="1003042"/>
            <a:chExt cx="2669123" cy="1629221"/>
          </a:xfrm>
        </p:grpSpPr>
        <mc:AlternateContent xmlns:mc="http://schemas.openxmlformats.org/markup-compatibility/2006" xmlns:a14="http://schemas.microsoft.com/office/drawing/2010/main">
          <mc:Choice Requires="a14">
            <p:sp>
              <p:nvSpPr>
                <p:cNvPr id="39" name="TextBox 38"/>
                <p:cNvSpPr txBox="1"/>
                <p:nvPr/>
              </p:nvSpPr>
              <p:spPr>
                <a:xfrm>
                  <a:off x="677503" y="1003042"/>
                  <a:ext cx="2669123" cy="380060"/>
                </a:xfrm>
                <a:prstGeom prst="rect">
                  <a:avLst/>
                </a:prstGeom>
                <a:noFill/>
              </p:spPr>
              <p:txBody>
                <a:bodyPr wrap="none" lIns="0" tIns="0" rIns="0" bIns="0" rtlCol="0">
                  <a:spAutoFit/>
                </a:bodyPr>
                <a:lstStyle/>
                <a:p>
                  <a:r>
                    <a:rPr lang="en-US" sz="2000" dirty="0"/>
                    <a:t>Vector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𝑧</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m:t>
                          </m:r>
                        </m:sub>
                      </m:sSub>
                    </m:oMath>
                  </a14:m>
                  <a:endParaRPr lang="en-US" sz="2000" dirty="0"/>
                </a:p>
              </p:txBody>
            </p:sp>
          </mc:Choice>
          <mc:Fallback xmlns="">
            <p:sp>
              <p:nvSpPr>
                <p:cNvPr id="42" name="TextBox 41"/>
                <p:cNvSpPr txBox="1">
                  <a:spLocks noRot="1" noChangeAspect="1" noMove="1" noResize="1" noEditPoints="1" noAdjustHandles="1" noChangeArrowheads="1" noChangeShapeType="1" noTextEdit="1"/>
                </p:cNvSpPr>
                <p:nvPr/>
              </p:nvSpPr>
              <p:spPr>
                <a:xfrm>
                  <a:off x="677503" y="1003042"/>
                  <a:ext cx="3022366" cy="430887"/>
                </a:xfrm>
                <a:prstGeom prst="rect">
                  <a:avLst/>
                </a:prstGeom>
                <a:blipFill rotWithShape="0">
                  <a:blip r:embed="rId8"/>
                  <a:stretch>
                    <a:fillRect l="-7258" t="-23944" b="-49296"/>
                  </a:stretch>
                </a:blipFill>
              </p:spPr>
              <p:txBody>
                <a:bodyPr/>
                <a:lstStyle/>
                <a:p>
                  <a:r>
                    <a:rPr lang="en-US">
                      <a:noFill/>
                    </a:rPr>
                    <a:t> </a:t>
                  </a:r>
                </a:p>
              </p:txBody>
            </p:sp>
          </mc:Fallback>
        </mc:AlternateContent>
        <p:grpSp>
          <p:nvGrpSpPr>
            <p:cNvPr id="43" name="Group 42"/>
            <p:cNvGrpSpPr/>
            <p:nvPr/>
          </p:nvGrpSpPr>
          <p:grpSpPr>
            <a:xfrm>
              <a:off x="1050622" y="1264050"/>
              <a:ext cx="1914639" cy="1368213"/>
              <a:chOff x="1063874" y="1264050"/>
              <a:chExt cx="1914639" cy="1368213"/>
            </a:xfrm>
          </p:grpSpPr>
          <p:sp>
            <p:nvSpPr>
              <p:cNvPr id="44" name="TextBox 43"/>
              <p:cNvSpPr txBox="1"/>
              <p:nvPr/>
            </p:nvSpPr>
            <p:spPr>
              <a:xfrm>
                <a:off x="1815879" y="1264050"/>
                <a:ext cx="548710" cy="1368213"/>
              </a:xfrm>
              <a:prstGeom prst="rect">
                <a:avLst/>
              </a:prstGeom>
              <a:noFill/>
            </p:spPr>
            <p:txBody>
              <a:bodyPr wrap="none" rtlCol="0">
                <a:spAutoFit/>
              </a:bodyPr>
              <a:lstStyle/>
              <a:p>
                <a:r>
                  <a:rPr lang="en-US" sz="6600" dirty="0"/>
                  <a:t>-</a:t>
                </a:r>
              </a:p>
            </p:txBody>
          </p:sp>
          <p:grpSp>
            <p:nvGrpSpPr>
              <p:cNvPr id="45" name="Group 44"/>
              <p:cNvGrpSpPr/>
              <p:nvPr/>
            </p:nvGrpSpPr>
            <p:grpSpPr>
              <a:xfrm>
                <a:off x="1063874" y="1683892"/>
                <a:ext cx="705707" cy="669979"/>
                <a:chOff x="-74520" y="1810707"/>
                <a:chExt cx="1512748" cy="1436161"/>
              </a:xfrm>
            </p:grpSpPr>
            <p:pic>
              <p:nvPicPr>
                <p:cNvPr id="50" name="Picture 49"/>
                <p:cNvPicPr>
                  <a:picLocks noChangeAspect="1"/>
                </p:cNvPicPr>
                <p:nvPr/>
              </p:nvPicPr>
              <p:blipFill rotWithShape="1">
                <a:blip r:embed="rId9">
                  <a:extLst>
                    <a:ext uri="{28A0092B-C50C-407E-A947-70E740481C1C}">
                      <a14:useLocalDpi xmlns:a14="http://schemas.microsoft.com/office/drawing/2010/main" val="0"/>
                    </a:ext>
                  </a:extLst>
                </a:blip>
                <a:srcRect r="54059"/>
                <a:stretch/>
              </p:blipFill>
              <p:spPr>
                <a:xfrm rot="2249605">
                  <a:off x="-74520" y="1810707"/>
                  <a:ext cx="1346657" cy="1423596"/>
                </a:xfrm>
                <a:prstGeom prst="rect">
                  <a:avLst/>
                </a:prstGeom>
              </p:spPr>
            </p:pic>
            <p:sp>
              <p:nvSpPr>
                <p:cNvPr id="51" name="Up Arrow 50"/>
                <p:cNvSpPr/>
                <p:nvPr/>
              </p:nvSpPr>
              <p:spPr>
                <a:xfrm>
                  <a:off x="1183527" y="1843945"/>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Up Arrow 51"/>
                <p:cNvSpPr/>
                <p:nvPr/>
              </p:nvSpPr>
              <p:spPr>
                <a:xfrm>
                  <a:off x="1175448" y="2628392"/>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46" name="Group 45"/>
              <p:cNvGrpSpPr/>
              <p:nvPr/>
            </p:nvGrpSpPr>
            <p:grpSpPr>
              <a:xfrm>
                <a:off x="2272806" y="1683571"/>
                <a:ext cx="705707" cy="669979"/>
                <a:chOff x="2163443" y="1822630"/>
                <a:chExt cx="1512748" cy="1436161"/>
              </a:xfrm>
            </p:grpSpPr>
            <p:pic>
              <p:nvPicPr>
                <p:cNvPr id="47" name="Picture 46"/>
                <p:cNvPicPr>
                  <a:picLocks noChangeAspect="1"/>
                </p:cNvPicPr>
                <p:nvPr/>
              </p:nvPicPr>
              <p:blipFill rotWithShape="1">
                <a:blip r:embed="rId9">
                  <a:extLst>
                    <a:ext uri="{28A0092B-C50C-407E-A947-70E740481C1C}">
                      <a14:useLocalDpi xmlns:a14="http://schemas.microsoft.com/office/drawing/2010/main" val="0"/>
                    </a:ext>
                  </a:extLst>
                </a:blip>
                <a:srcRect r="54059"/>
                <a:stretch/>
              </p:blipFill>
              <p:spPr>
                <a:xfrm rot="2249605">
                  <a:off x="2163443" y="1822630"/>
                  <a:ext cx="1346657" cy="1423596"/>
                </a:xfrm>
                <a:prstGeom prst="rect">
                  <a:avLst/>
                </a:prstGeom>
              </p:spPr>
            </p:pic>
            <p:sp>
              <p:nvSpPr>
                <p:cNvPr id="48" name="Up Arrow 47"/>
                <p:cNvSpPr/>
                <p:nvPr/>
              </p:nvSpPr>
              <p:spPr>
                <a:xfrm rot="10800000">
                  <a:off x="3421490" y="1855868"/>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 name="Up Arrow 48"/>
                <p:cNvSpPr/>
                <p:nvPr/>
              </p:nvSpPr>
              <p:spPr>
                <a:xfrm rot="10800000">
                  <a:off x="3413411" y="2640315"/>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grpSp>
      <p:grpSp>
        <p:nvGrpSpPr>
          <p:cNvPr id="53" name="Group 52"/>
          <p:cNvGrpSpPr/>
          <p:nvPr/>
        </p:nvGrpSpPr>
        <p:grpSpPr>
          <a:xfrm>
            <a:off x="6615601" y="4889900"/>
            <a:ext cx="3134310" cy="1176669"/>
            <a:chOff x="59180" y="2558177"/>
            <a:chExt cx="3870414" cy="1453014"/>
          </a:xfrm>
        </p:grpSpPr>
        <mc:AlternateContent xmlns:mc="http://schemas.openxmlformats.org/markup-compatibility/2006" xmlns:a14="http://schemas.microsoft.com/office/drawing/2010/main">
          <mc:Choice Requires="a14">
            <p:sp>
              <p:nvSpPr>
                <p:cNvPr id="54" name="TextBox 53"/>
                <p:cNvSpPr txBox="1"/>
                <p:nvPr/>
              </p:nvSpPr>
              <p:spPr>
                <a:xfrm>
                  <a:off x="59180" y="2558177"/>
                  <a:ext cx="3795205" cy="380060"/>
                </a:xfrm>
                <a:prstGeom prst="rect">
                  <a:avLst/>
                </a:prstGeom>
                <a:noFill/>
              </p:spPr>
              <p:txBody>
                <a:bodyPr wrap="none" lIns="0" tIns="0" rIns="0" bIns="0" rtlCol="0">
                  <a:spAutoFit/>
                </a:bodyPr>
                <a:lstStyle/>
                <a:p>
                  <a:r>
                    <a:rPr lang="en-US" sz="2000" dirty="0"/>
                    <a:t>Tensor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𝑧𝑧</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m:t>
                          </m:r>
                          <m:r>
                            <a:rPr lang="en-US" sz="2000" b="0" i="1" smtClean="0">
                              <a:latin typeface="Cambria Math" panose="02040503050406030204" pitchFamily="18" charset="0"/>
                            </a:rPr>
                            <m:t>𝑝</m:t>
                          </m:r>
                        </m:e>
                        <m:sub>
                          <m:r>
                            <a:rPr lang="en-US" sz="2000" b="0" i="1" smtClean="0">
                              <a:latin typeface="Cambria Math" panose="02040503050406030204" pitchFamily="18" charset="0"/>
                            </a:rPr>
                            <m:t>+</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m:t>
                          </m:r>
                        </m:sub>
                      </m:sSub>
                      <m:r>
                        <a:rPr lang="en-US" sz="2000" b="0" i="1" smtClean="0">
                          <a:latin typeface="Cambria Math" panose="02040503050406030204" pitchFamily="18" charset="0"/>
                        </a:rPr>
                        <m:t>)−2</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0</m:t>
                          </m:r>
                        </m:sub>
                      </m:sSub>
                    </m:oMath>
                  </a14:m>
                  <a:endParaRPr lang="en-US" sz="2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59180" y="2558177"/>
                  <a:ext cx="4300921" cy="430887"/>
                </a:xfrm>
                <a:prstGeom prst="rect">
                  <a:avLst/>
                </a:prstGeom>
                <a:blipFill rotWithShape="0">
                  <a:blip r:embed="rId10"/>
                  <a:stretch>
                    <a:fillRect l="-5106" t="-24286" b="-51429"/>
                  </a:stretch>
                </a:blipFill>
              </p:spPr>
              <p:txBody>
                <a:bodyPr/>
                <a:lstStyle/>
                <a:p>
                  <a:r>
                    <a:rPr lang="en-US">
                      <a:noFill/>
                    </a:rPr>
                    <a:t> </a:t>
                  </a:r>
                </a:p>
              </p:txBody>
            </p:sp>
          </mc:Fallback>
        </mc:AlternateContent>
        <p:grpSp>
          <p:nvGrpSpPr>
            <p:cNvPr id="55" name="Group 54"/>
            <p:cNvGrpSpPr/>
            <p:nvPr/>
          </p:nvGrpSpPr>
          <p:grpSpPr>
            <a:xfrm>
              <a:off x="190155" y="2985031"/>
              <a:ext cx="3739439" cy="1026160"/>
              <a:chOff x="-101389" y="3223567"/>
              <a:chExt cx="3739439" cy="1026160"/>
            </a:xfrm>
          </p:grpSpPr>
          <p:sp>
            <p:nvSpPr>
              <p:cNvPr id="56" name="TextBox 55"/>
              <p:cNvSpPr txBox="1"/>
              <p:nvPr/>
            </p:nvSpPr>
            <p:spPr>
              <a:xfrm>
                <a:off x="-101389" y="3223567"/>
                <a:ext cx="3062642" cy="1026160"/>
              </a:xfrm>
              <a:prstGeom prst="rect">
                <a:avLst/>
              </a:prstGeom>
              <a:noFill/>
            </p:spPr>
            <p:txBody>
              <a:bodyPr wrap="none" rtlCol="0">
                <a:spAutoFit/>
              </a:bodyPr>
              <a:lstStyle/>
              <a:p>
                <a:r>
                  <a:rPr lang="en-US" sz="4800" dirty="0"/>
                  <a:t>(    +    )-2</a:t>
                </a:r>
              </a:p>
            </p:txBody>
          </p:sp>
          <p:grpSp>
            <p:nvGrpSpPr>
              <p:cNvPr id="57" name="Group 56"/>
              <p:cNvGrpSpPr/>
              <p:nvPr/>
            </p:nvGrpSpPr>
            <p:grpSpPr>
              <a:xfrm>
                <a:off x="2843109" y="3460365"/>
                <a:ext cx="794941" cy="664117"/>
                <a:chOff x="4366236" y="4184062"/>
                <a:chExt cx="1704028" cy="1423596"/>
              </a:xfrm>
            </p:grpSpPr>
            <p:pic>
              <p:nvPicPr>
                <p:cNvPr id="66" name="Picture 65"/>
                <p:cNvPicPr>
                  <a:picLocks noChangeAspect="1"/>
                </p:cNvPicPr>
                <p:nvPr/>
              </p:nvPicPr>
              <p:blipFill rotWithShape="1">
                <a:blip r:embed="rId9">
                  <a:extLst>
                    <a:ext uri="{28A0092B-C50C-407E-A947-70E740481C1C}">
                      <a14:useLocalDpi xmlns:a14="http://schemas.microsoft.com/office/drawing/2010/main" val="0"/>
                    </a:ext>
                  </a:extLst>
                </a:blip>
                <a:srcRect l="54080" r="8840"/>
                <a:stretch/>
              </p:blipFill>
              <p:spPr>
                <a:xfrm rot="2249605">
                  <a:off x="4366236" y="4184062"/>
                  <a:ext cx="1086903" cy="1423596"/>
                </a:xfrm>
                <a:prstGeom prst="rect">
                  <a:avLst/>
                </a:prstGeom>
              </p:spPr>
            </p:pic>
            <p:sp>
              <p:nvSpPr>
                <p:cNvPr id="67" name="Up Arrow 66"/>
                <p:cNvSpPr/>
                <p:nvPr/>
              </p:nvSpPr>
              <p:spPr>
                <a:xfrm>
                  <a:off x="5519419" y="4543476"/>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 name="Up Arrow 67"/>
                <p:cNvSpPr/>
                <p:nvPr/>
              </p:nvSpPr>
              <p:spPr>
                <a:xfrm rot="10800000">
                  <a:off x="5815563" y="4543476"/>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8" name="Group 57"/>
              <p:cNvGrpSpPr/>
              <p:nvPr/>
            </p:nvGrpSpPr>
            <p:grpSpPr>
              <a:xfrm>
                <a:off x="181450" y="3449606"/>
                <a:ext cx="705707" cy="669979"/>
                <a:chOff x="-74520" y="1810707"/>
                <a:chExt cx="1512748" cy="1436161"/>
              </a:xfrm>
            </p:grpSpPr>
            <p:pic>
              <p:nvPicPr>
                <p:cNvPr id="63" name="Picture 62"/>
                <p:cNvPicPr>
                  <a:picLocks noChangeAspect="1"/>
                </p:cNvPicPr>
                <p:nvPr/>
              </p:nvPicPr>
              <p:blipFill rotWithShape="1">
                <a:blip r:embed="rId9">
                  <a:extLst>
                    <a:ext uri="{28A0092B-C50C-407E-A947-70E740481C1C}">
                      <a14:useLocalDpi xmlns:a14="http://schemas.microsoft.com/office/drawing/2010/main" val="0"/>
                    </a:ext>
                  </a:extLst>
                </a:blip>
                <a:srcRect r="54059"/>
                <a:stretch/>
              </p:blipFill>
              <p:spPr>
                <a:xfrm rot="2249605">
                  <a:off x="-74520" y="1810707"/>
                  <a:ext cx="1346657" cy="1423596"/>
                </a:xfrm>
                <a:prstGeom prst="rect">
                  <a:avLst/>
                </a:prstGeom>
              </p:spPr>
            </p:pic>
            <p:sp>
              <p:nvSpPr>
                <p:cNvPr id="64" name="Up Arrow 63"/>
                <p:cNvSpPr/>
                <p:nvPr/>
              </p:nvSpPr>
              <p:spPr>
                <a:xfrm>
                  <a:off x="1183527" y="1843945"/>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 name="Up Arrow 64"/>
                <p:cNvSpPr/>
                <p:nvPr/>
              </p:nvSpPr>
              <p:spPr>
                <a:xfrm>
                  <a:off x="1175448" y="2628392"/>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9" name="Group 58"/>
              <p:cNvGrpSpPr/>
              <p:nvPr/>
            </p:nvGrpSpPr>
            <p:grpSpPr>
              <a:xfrm>
                <a:off x="1275570" y="3444859"/>
                <a:ext cx="705707" cy="669979"/>
                <a:chOff x="2163443" y="1822630"/>
                <a:chExt cx="1512748" cy="1436161"/>
              </a:xfrm>
            </p:grpSpPr>
            <p:pic>
              <p:nvPicPr>
                <p:cNvPr id="60" name="Picture 59"/>
                <p:cNvPicPr>
                  <a:picLocks noChangeAspect="1"/>
                </p:cNvPicPr>
                <p:nvPr/>
              </p:nvPicPr>
              <p:blipFill rotWithShape="1">
                <a:blip r:embed="rId9">
                  <a:extLst>
                    <a:ext uri="{28A0092B-C50C-407E-A947-70E740481C1C}">
                      <a14:useLocalDpi xmlns:a14="http://schemas.microsoft.com/office/drawing/2010/main" val="0"/>
                    </a:ext>
                  </a:extLst>
                </a:blip>
                <a:srcRect r="54059"/>
                <a:stretch/>
              </p:blipFill>
              <p:spPr>
                <a:xfrm rot="2249605">
                  <a:off x="2163443" y="1822630"/>
                  <a:ext cx="1346657" cy="1423596"/>
                </a:xfrm>
                <a:prstGeom prst="rect">
                  <a:avLst/>
                </a:prstGeom>
              </p:spPr>
            </p:pic>
            <p:sp>
              <p:nvSpPr>
                <p:cNvPr id="61" name="Up Arrow 60"/>
                <p:cNvSpPr/>
                <p:nvPr/>
              </p:nvSpPr>
              <p:spPr>
                <a:xfrm rot="10800000">
                  <a:off x="3421490" y="1855868"/>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Up Arrow 61"/>
                <p:cNvSpPr/>
                <p:nvPr/>
              </p:nvSpPr>
              <p:spPr>
                <a:xfrm rot="10800000">
                  <a:off x="3413411" y="2640315"/>
                  <a:ext cx="254701" cy="61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grpSp>
      <p:sp>
        <p:nvSpPr>
          <p:cNvPr id="76" name="TextBox 75"/>
          <p:cNvSpPr txBox="1"/>
          <p:nvPr/>
        </p:nvSpPr>
        <p:spPr>
          <a:xfrm>
            <a:off x="373119" y="2858964"/>
            <a:ext cx="2719060" cy="1477328"/>
          </a:xfrm>
          <a:prstGeom prst="rect">
            <a:avLst/>
          </a:prstGeom>
          <a:noFill/>
        </p:spPr>
        <p:txBody>
          <a:bodyPr wrap="square" rtlCol="0">
            <a:spAutoFit/>
          </a:bodyPr>
          <a:lstStyle/>
          <a:p>
            <a:pPr algn="ctr"/>
            <a:r>
              <a:rPr lang="en-US" dirty="0"/>
              <a:t>Development of a high luminosity, high tensor polarized target has promise as a novel probe of nuclear physics</a:t>
            </a:r>
          </a:p>
        </p:txBody>
      </p:sp>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91962" y="2255364"/>
            <a:ext cx="5045408" cy="2522705"/>
          </a:xfrm>
          <a:prstGeom prst="rect">
            <a:avLst/>
          </a:prstGeom>
        </p:spPr>
      </p:pic>
      <p:grpSp>
        <p:nvGrpSpPr>
          <p:cNvPr id="6" name="Group 5"/>
          <p:cNvGrpSpPr/>
          <p:nvPr/>
        </p:nvGrpSpPr>
        <p:grpSpPr>
          <a:xfrm>
            <a:off x="8723398" y="2752974"/>
            <a:ext cx="3439221" cy="1710642"/>
            <a:chOff x="8723398" y="2752974"/>
            <a:chExt cx="3439221" cy="1710642"/>
          </a:xfrm>
        </p:grpSpPr>
        <mc:AlternateContent xmlns:mc="http://schemas.openxmlformats.org/markup-compatibility/2006" xmlns:a14="http://schemas.microsoft.com/office/drawing/2010/main">
          <mc:Choice Requires="a14">
            <p:sp>
              <p:nvSpPr>
                <p:cNvPr id="78" name="TextBox 77"/>
                <p:cNvSpPr txBox="1"/>
                <p:nvPr/>
              </p:nvSpPr>
              <p:spPr>
                <a:xfrm>
                  <a:off x="8770491" y="3761462"/>
                  <a:ext cx="3372783"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m:t>
                            </m:r>
                            <m:r>
                              <a:rPr lang="en-US" sz="1600" b="0" i="1" smtClean="0">
                                <a:latin typeface="Cambria Math" panose="02040503050406030204" pitchFamily="18" charset="0"/>
                              </a:rPr>
                              <m:t>𝑝</m:t>
                            </m:r>
                          </m:e>
                          <m:sub>
                            <m:r>
                              <a:rPr lang="en-US" sz="1600" b="0" i="1" smtClean="0">
                                <a:latin typeface="Cambria Math" panose="02040503050406030204" pitchFamily="18" charset="0"/>
                              </a:rPr>
                              <m:t>+</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m:t>
                            </m:r>
                          </m:sub>
                        </m:sSub>
                        <m:r>
                          <a:rPr lang="en-US" sz="1600" b="0" i="1" smtClean="0">
                            <a:latin typeface="Cambria Math" panose="02040503050406030204" pitchFamily="18" charset="0"/>
                          </a:rPr>
                          <m:t>)=0.5, </m:t>
                        </m:r>
                        <m:sSub>
                          <m:sSubPr>
                            <m:ctrlPr>
                              <a:rPr lang="en-US" sz="1600" i="1">
                                <a:latin typeface="Cambria Math" panose="02040503050406030204" pitchFamily="18" charset="0"/>
                              </a:rPr>
                            </m:ctrlPr>
                          </m:sSubPr>
                          <m:e>
                            <m:r>
                              <a:rPr lang="en-US" sz="1600" b="0" i="1" smtClean="0">
                                <a:latin typeface="Cambria Math" panose="02040503050406030204" pitchFamily="18" charset="0"/>
                              </a:rPr>
                              <m:t>        </m:t>
                            </m:r>
                            <m:r>
                              <a:rPr lang="en-US" sz="1600" i="1">
                                <a:latin typeface="Cambria Math" panose="02040503050406030204" pitchFamily="18" charset="0"/>
                              </a:rPr>
                              <m:t>𝑝</m:t>
                            </m:r>
                          </m:e>
                          <m:sub>
                            <m:r>
                              <a:rPr lang="en-US" sz="1600" i="1">
                                <a:latin typeface="Cambria Math" panose="02040503050406030204" pitchFamily="18" charset="0"/>
                              </a:rPr>
                              <m:t>0</m:t>
                            </m:r>
                          </m:sub>
                        </m:sSub>
                        <m:r>
                          <a:rPr lang="en-US" sz="1600" b="0" i="1" smtClean="0">
                            <a:latin typeface="Cambria Math" panose="02040503050406030204" pitchFamily="18" charset="0"/>
                          </a:rPr>
                          <m:t>=0.5, </m:t>
                        </m:r>
                        <m:sSub>
                          <m:sSubPr>
                            <m:ctrlPr>
                              <a:rPr lang="en-US" sz="1600" i="1">
                                <a:latin typeface="Cambria Math" panose="02040503050406030204" pitchFamily="18" charset="0"/>
                              </a:rPr>
                            </m:ctrlPr>
                          </m:sSubPr>
                          <m:e>
                            <m:r>
                              <a:rPr lang="en-US" sz="1600" b="0" i="1" smtClean="0">
                                <a:latin typeface="Cambria Math" panose="02040503050406030204" pitchFamily="18" charset="0"/>
                              </a:rPr>
                              <m:t>  </m:t>
                            </m:r>
                            <m:r>
                              <a:rPr lang="en-US" sz="1600" i="1">
                                <a:latin typeface="Cambria Math" panose="02040503050406030204" pitchFamily="18" charset="0"/>
                              </a:rPr>
                              <m:t>𝑃</m:t>
                            </m:r>
                          </m:e>
                          <m:sub>
                            <m:r>
                              <a:rPr lang="en-US" sz="1600" i="1">
                                <a:latin typeface="Cambria Math" panose="02040503050406030204" pitchFamily="18" charset="0"/>
                              </a:rPr>
                              <m:t>𝑧𝑧</m:t>
                            </m:r>
                          </m:sub>
                        </m:sSub>
                        <m:r>
                          <a:rPr lang="en-US" sz="1600" b="0" i="1" smtClean="0">
                            <a:latin typeface="Cambria Math" panose="02040503050406030204" pitchFamily="18" charset="0"/>
                          </a:rPr>
                          <m:t>=−1</m:t>
                        </m:r>
                      </m:oMath>
                    </m:oMathPara>
                  </a14:m>
                  <a:endParaRPr lang="en-US" sz="1600" dirty="0"/>
                </a:p>
              </p:txBody>
            </p:sp>
          </mc:Choice>
          <mc:Fallback xmlns="">
            <p:sp>
              <p:nvSpPr>
                <p:cNvPr id="78" name="TextBox 77"/>
                <p:cNvSpPr txBox="1">
                  <a:spLocks noRot="1" noChangeAspect="1" noMove="1" noResize="1" noEditPoints="1" noAdjustHandles="1" noChangeArrowheads="1" noChangeShapeType="1" noTextEdit="1"/>
                </p:cNvSpPr>
                <p:nvPr/>
              </p:nvSpPr>
              <p:spPr>
                <a:xfrm>
                  <a:off x="8770491" y="3761462"/>
                  <a:ext cx="3372783" cy="246221"/>
                </a:xfrm>
                <a:prstGeom prst="rect">
                  <a:avLst/>
                </a:prstGeom>
                <a:blipFill>
                  <a:blip r:embed="rId12"/>
                  <a:stretch>
                    <a:fillRect l="-1808" r="-723" b="-3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8786631" y="4217395"/>
                  <a:ext cx="337598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m:t>
                            </m:r>
                            <m:r>
                              <a:rPr lang="en-US" sz="1600" b="0" i="1" smtClean="0">
                                <a:latin typeface="Cambria Math" panose="02040503050406030204" pitchFamily="18" charset="0"/>
                              </a:rPr>
                              <m:t>𝑝</m:t>
                            </m:r>
                          </m:e>
                          <m:sub>
                            <m:r>
                              <a:rPr lang="en-US" sz="1600" b="0" i="1" smtClean="0">
                                <a:latin typeface="Cambria Math" panose="02040503050406030204" pitchFamily="18" charset="0"/>
                              </a:rPr>
                              <m:t>+</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m:t>
                            </m:r>
                          </m:sub>
                        </m:sSub>
                        <m:r>
                          <a:rPr lang="en-US" sz="1600" b="0" i="1" smtClean="0">
                            <a:latin typeface="Cambria Math" panose="02040503050406030204" pitchFamily="18" charset="0"/>
                          </a:rPr>
                          <m:t>)=0, </m:t>
                        </m:r>
                        <m:sSub>
                          <m:sSubPr>
                            <m:ctrlPr>
                              <a:rPr lang="en-US" sz="1600" i="1">
                                <a:latin typeface="Cambria Math" panose="02040503050406030204" pitchFamily="18" charset="0"/>
                              </a:rPr>
                            </m:ctrlPr>
                          </m:sSubPr>
                          <m:e>
                            <m:r>
                              <a:rPr lang="en-US" sz="1600" b="0" i="1" smtClean="0">
                                <a:latin typeface="Cambria Math" panose="02040503050406030204" pitchFamily="18" charset="0"/>
                              </a:rPr>
                              <m:t>           </m:t>
                            </m:r>
                            <m:r>
                              <a:rPr lang="en-US" sz="1600" i="1">
                                <a:latin typeface="Cambria Math" panose="02040503050406030204" pitchFamily="18" charset="0"/>
                              </a:rPr>
                              <m:t>𝑝</m:t>
                            </m:r>
                          </m:e>
                          <m:sub>
                            <m:r>
                              <a:rPr lang="en-US" sz="1600" i="1">
                                <a:latin typeface="Cambria Math" panose="02040503050406030204" pitchFamily="18" charset="0"/>
                              </a:rPr>
                              <m:t>0</m:t>
                            </m:r>
                          </m:sub>
                        </m:sSub>
                        <m:r>
                          <a:rPr lang="en-US" sz="1600" b="0" i="1" smtClean="0">
                            <a:latin typeface="Cambria Math" panose="02040503050406030204" pitchFamily="18" charset="0"/>
                          </a:rPr>
                          <m:t>=1, </m:t>
                        </m:r>
                        <m:sSub>
                          <m:sSubPr>
                            <m:ctrlPr>
                              <a:rPr lang="en-US" sz="1600" i="1">
                                <a:latin typeface="Cambria Math" panose="02040503050406030204" pitchFamily="18" charset="0"/>
                              </a:rPr>
                            </m:ctrlPr>
                          </m:sSubPr>
                          <m:e>
                            <m:r>
                              <a:rPr lang="en-US" sz="1600" b="0" i="1" smtClean="0">
                                <a:latin typeface="Cambria Math" panose="02040503050406030204" pitchFamily="18" charset="0"/>
                              </a:rPr>
                              <m:t>      </m:t>
                            </m:r>
                            <m:r>
                              <a:rPr lang="en-US" sz="1600" i="1">
                                <a:latin typeface="Cambria Math" panose="02040503050406030204" pitchFamily="18" charset="0"/>
                              </a:rPr>
                              <m:t>𝑃</m:t>
                            </m:r>
                          </m:e>
                          <m:sub>
                            <m:r>
                              <a:rPr lang="en-US" sz="1600" i="1">
                                <a:latin typeface="Cambria Math" panose="02040503050406030204" pitchFamily="18" charset="0"/>
                              </a:rPr>
                              <m:t>𝑧𝑧</m:t>
                            </m:r>
                          </m:sub>
                        </m:sSub>
                        <m:r>
                          <a:rPr lang="en-US" sz="1600" b="0" i="1" smtClean="0">
                            <a:latin typeface="Cambria Math" panose="02040503050406030204" pitchFamily="18" charset="0"/>
                          </a:rPr>
                          <m:t>=−2</m:t>
                        </m:r>
                      </m:oMath>
                    </m:oMathPara>
                  </a14:m>
                  <a:endParaRPr lang="en-US" sz="1600" dirty="0"/>
                </a:p>
              </p:txBody>
            </p:sp>
          </mc:Choice>
          <mc:Fallback xmlns="">
            <p:sp>
              <p:nvSpPr>
                <p:cNvPr id="79" name="TextBox 78"/>
                <p:cNvSpPr txBox="1">
                  <a:spLocks noRot="1" noChangeAspect="1" noMove="1" noResize="1" noEditPoints="1" noAdjustHandles="1" noChangeArrowheads="1" noChangeShapeType="1" noTextEdit="1"/>
                </p:cNvSpPr>
                <p:nvPr/>
              </p:nvSpPr>
              <p:spPr>
                <a:xfrm>
                  <a:off x="8786631" y="4217395"/>
                  <a:ext cx="3375988" cy="246221"/>
                </a:xfrm>
                <a:prstGeom prst="rect">
                  <a:avLst/>
                </a:prstGeom>
                <a:blipFill>
                  <a:blip r:embed="rId13"/>
                  <a:stretch>
                    <a:fillRect l="-1625" r="-903" b="-3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8734076" y="2752974"/>
                  <a:ext cx="337598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m:t>
                            </m:r>
                            <m:r>
                              <a:rPr lang="en-US" sz="1600" b="0" i="1" smtClean="0">
                                <a:latin typeface="Cambria Math" panose="02040503050406030204" pitchFamily="18" charset="0"/>
                              </a:rPr>
                              <m:t>𝑝</m:t>
                            </m:r>
                          </m:e>
                          <m:sub>
                            <m:r>
                              <a:rPr lang="en-US" sz="1600" b="0" i="1" smtClean="0">
                                <a:latin typeface="Cambria Math" panose="02040503050406030204" pitchFamily="18" charset="0"/>
                              </a:rPr>
                              <m:t>+</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m:t>
                            </m:r>
                          </m:sub>
                        </m:sSub>
                        <m:r>
                          <a:rPr lang="en-US" sz="1600" b="0" i="1" smtClean="0">
                            <a:latin typeface="Cambria Math" panose="02040503050406030204" pitchFamily="18" charset="0"/>
                          </a:rPr>
                          <m:t>)=1, </m:t>
                        </m:r>
                        <m:sSub>
                          <m:sSubPr>
                            <m:ctrlPr>
                              <a:rPr lang="en-US" sz="1600" i="1">
                                <a:latin typeface="Cambria Math" panose="02040503050406030204" pitchFamily="18" charset="0"/>
                              </a:rPr>
                            </m:ctrlPr>
                          </m:sSubPr>
                          <m:e>
                            <m:r>
                              <a:rPr lang="en-US" sz="1600" b="0" i="1" smtClean="0">
                                <a:latin typeface="Cambria Math" panose="02040503050406030204" pitchFamily="18" charset="0"/>
                              </a:rPr>
                              <m:t>           </m:t>
                            </m:r>
                            <m:r>
                              <a:rPr lang="en-US" sz="1600" i="1">
                                <a:latin typeface="Cambria Math" panose="02040503050406030204" pitchFamily="18" charset="0"/>
                              </a:rPr>
                              <m:t>𝑝</m:t>
                            </m:r>
                          </m:e>
                          <m:sub>
                            <m:r>
                              <a:rPr lang="en-US" sz="1600" i="1">
                                <a:latin typeface="Cambria Math" panose="02040503050406030204" pitchFamily="18" charset="0"/>
                              </a:rPr>
                              <m:t>0</m:t>
                            </m:r>
                          </m:sub>
                        </m:sSub>
                        <m:r>
                          <a:rPr lang="en-US" sz="1600" b="0" i="1" smtClean="0">
                            <a:latin typeface="Cambria Math" panose="02040503050406030204" pitchFamily="18" charset="0"/>
                          </a:rPr>
                          <m:t>=0, </m:t>
                        </m:r>
                        <m:sSub>
                          <m:sSubPr>
                            <m:ctrlPr>
                              <a:rPr lang="en-US" sz="1600" i="1">
                                <a:latin typeface="Cambria Math" panose="02040503050406030204" pitchFamily="18" charset="0"/>
                              </a:rPr>
                            </m:ctrlPr>
                          </m:sSubPr>
                          <m:e>
                            <m:r>
                              <a:rPr lang="en-US" sz="1600" b="0" i="1" smtClean="0">
                                <a:latin typeface="Cambria Math" panose="02040503050406030204" pitchFamily="18" charset="0"/>
                              </a:rPr>
                              <m:t>      </m:t>
                            </m:r>
                            <m:r>
                              <a:rPr lang="en-US" sz="1600" i="1">
                                <a:latin typeface="Cambria Math" panose="02040503050406030204" pitchFamily="18" charset="0"/>
                              </a:rPr>
                              <m:t>𝑃</m:t>
                            </m:r>
                          </m:e>
                          <m:sub>
                            <m:r>
                              <a:rPr lang="en-US" sz="1600" i="1">
                                <a:latin typeface="Cambria Math" panose="02040503050406030204" pitchFamily="18" charset="0"/>
                              </a:rPr>
                              <m:t>𝑧𝑧</m:t>
                            </m:r>
                          </m:sub>
                        </m:sSub>
                        <m:r>
                          <a:rPr lang="en-US" sz="1600" b="0" i="1" smtClean="0">
                            <a:latin typeface="Cambria Math" panose="02040503050406030204" pitchFamily="18" charset="0"/>
                          </a:rPr>
                          <m:t>=+1</m:t>
                        </m:r>
                      </m:oMath>
                    </m:oMathPara>
                  </a14:m>
                  <a:endParaRPr lang="en-US" sz="1600" dirty="0"/>
                </a:p>
              </p:txBody>
            </p:sp>
          </mc:Choice>
          <mc:Fallback xmlns="">
            <p:sp>
              <p:nvSpPr>
                <p:cNvPr id="80" name="TextBox 79"/>
                <p:cNvSpPr txBox="1">
                  <a:spLocks noRot="1" noChangeAspect="1" noMove="1" noResize="1" noEditPoints="1" noAdjustHandles="1" noChangeArrowheads="1" noChangeShapeType="1" noTextEdit="1"/>
                </p:cNvSpPr>
                <p:nvPr/>
              </p:nvSpPr>
              <p:spPr>
                <a:xfrm>
                  <a:off x="8734076" y="2752974"/>
                  <a:ext cx="3375988" cy="246221"/>
                </a:xfrm>
                <a:prstGeom prst="rect">
                  <a:avLst/>
                </a:prstGeom>
                <a:blipFill>
                  <a:blip r:embed="rId14"/>
                  <a:stretch>
                    <a:fillRect l="-1805" r="-722" b="-3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p:cNvSpPr txBox="1"/>
                <p:nvPr/>
              </p:nvSpPr>
              <p:spPr>
                <a:xfrm>
                  <a:off x="8723398" y="3275106"/>
                  <a:ext cx="3294428" cy="246221"/>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m:t>
                                </m:r>
                              </m:sub>
                            </m:sSub>
                          </m:e>
                        </m:d>
                        <m:r>
                          <a:rPr lang="en-US" sz="1600" b="0" i="1" smtClean="0">
                            <a:latin typeface="Cambria Math" panose="02040503050406030204" pitchFamily="18" charset="0"/>
                          </a:rPr>
                          <m:t>=2/3,</m:t>
                        </m:r>
                        <m:sSub>
                          <m:sSubPr>
                            <m:ctrlPr>
                              <a:rPr lang="en-US" sz="1600" i="1">
                                <a:latin typeface="Cambria Math" panose="02040503050406030204" pitchFamily="18" charset="0"/>
                              </a:rPr>
                            </m:ctrlPr>
                          </m:sSubPr>
                          <m:e>
                            <m:r>
                              <a:rPr lang="en-US" sz="1600" b="0" i="1" smtClean="0">
                                <a:latin typeface="Cambria Math" panose="02040503050406030204" pitchFamily="18" charset="0"/>
                              </a:rPr>
                              <m:t>     </m:t>
                            </m:r>
                            <m:r>
                              <a:rPr lang="en-US" sz="1600" i="1">
                                <a:latin typeface="Cambria Math" panose="02040503050406030204" pitchFamily="18" charset="0"/>
                              </a:rPr>
                              <m:t>𝑝</m:t>
                            </m:r>
                          </m:e>
                          <m:sub>
                            <m:r>
                              <a:rPr lang="en-US" sz="1600" i="1">
                                <a:latin typeface="Cambria Math" panose="02040503050406030204" pitchFamily="18" charset="0"/>
                              </a:rPr>
                              <m:t>0</m:t>
                            </m:r>
                          </m:sub>
                        </m:sSub>
                        <m:r>
                          <a:rPr lang="en-US" sz="1600" b="0" i="1" smtClean="0">
                            <a:latin typeface="Cambria Math" panose="02040503050406030204" pitchFamily="18" charset="0"/>
                          </a:rPr>
                          <m:t>=1/3, </m:t>
                        </m:r>
                        <m:sSub>
                          <m:sSubPr>
                            <m:ctrlPr>
                              <a:rPr lang="en-US" sz="1600" i="1">
                                <a:latin typeface="Cambria Math" panose="02040503050406030204" pitchFamily="18" charset="0"/>
                              </a:rPr>
                            </m:ctrlPr>
                          </m:sSubPr>
                          <m:e>
                            <m:r>
                              <a:rPr lang="en-US" sz="1600" b="0" i="1" smtClean="0">
                                <a:latin typeface="Cambria Math" panose="02040503050406030204" pitchFamily="18" charset="0"/>
                              </a:rPr>
                              <m:t>  </m:t>
                            </m:r>
                            <m:r>
                              <a:rPr lang="en-US" sz="1600" i="1">
                                <a:latin typeface="Cambria Math" panose="02040503050406030204" pitchFamily="18" charset="0"/>
                              </a:rPr>
                              <m:t>𝑃</m:t>
                            </m:r>
                          </m:e>
                          <m:sub>
                            <m:r>
                              <a:rPr lang="en-US" sz="1600" i="1">
                                <a:latin typeface="Cambria Math" panose="02040503050406030204" pitchFamily="18" charset="0"/>
                              </a:rPr>
                              <m:t>𝑧𝑧</m:t>
                            </m:r>
                          </m:sub>
                        </m:sSub>
                        <m:r>
                          <a:rPr lang="en-US" sz="1600" b="0" i="1" smtClean="0">
                            <a:latin typeface="Cambria Math" panose="02040503050406030204" pitchFamily="18" charset="0"/>
                          </a:rPr>
                          <m:t>=0</m:t>
                        </m:r>
                      </m:oMath>
                    </m:oMathPara>
                  </a14:m>
                  <a:endParaRPr lang="en-US" sz="1600" dirty="0"/>
                </a:p>
              </p:txBody>
            </p:sp>
          </mc:Choice>
          <mc:Fallback xmlns="">
            <p:sp>
              <p:nvSpPr>
                <p:cNvPr id="81" name="TextBox 80"/>
                <p:cNvSpPr txBox="1">
                  <a:spLocks noRot="1" noChangeAspect="1" noMove="1" noResize="1" noEditPoints="1" noAdjustHandles="1" noChangeArrowheads="1" noChangeShapeType="1" noTextEdit="1"/>
                </p:cNvSpPr>
                <p:nvPr/>
              </p:nvSpPr>
              <p:spPr>
                <a:xfrm>
                  <a:off x="8723398" y="3275106"/>
                  <a:ext cx="3294428" cy="246221"/>
                </a:xfrm>
                <a:prstGeom prst="rect">
                  <a:avLst/>
                </a:prstGeom>
                <a:blipFill>
                  <a:blip r:embed="rId15"/>
                  <a:stretch>
                    <a:fillRect r="-1111" b="-31707"/>
                  </a:stretch>
                </a:blipFill>
              </p:spPr>
              <p:txBody>
                <a:bodyPr/>
                <a:lstStyle/>
                <a:p>
                  <a:r>
                    <a:rPr lang="en-US">
                      <a:noFill/>
                    </a:rPr>
                    <a:t> </a:t>
                  </a:r>
                </a:p>
              </p:txBody>
            </p:sp>
          </mc:Fallback>
        </mc:AlternateContent>
      </p:grpSp>
      <p:sp>
        <p:nvSpPr>
          <p:cNvPr id="71"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72"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3817320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7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Tensor Structure Function,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sub>
                    </m:sSub>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2727" b="-23109"/>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a:t>Measured by ratio method</a:t>
            </a:r>
          </a:p>
        </p:txBody>
      </p:sp>
      <p:sp>
        <p:nvSpPr>
          <p:cNvPr id="4" name="Slide Number Placeholder 3"/>
          <p:cNvSpPr>
            <a:spLocks noGrp="1"/>
          </p:cNvSpPr>
          <p:nvPr>
            <p:ph type="sldNum" sz="quarter" idx="12"/>
          </p:nvPr>
        </p:nvSpPr>
        <p:spPr/>
        <p:txBody>
          <a:bodyPr/>
          <a:lstStyle/>
          <a:p>
            <a:fld id="{629637A9-119A-49DA-BD12-AAC58B377D80}" type="slidenum">
              <a:rPr lang="en-US" smtClean="0"/>
              <a:pPr/>
              <a:t>50</a:t>
            </a:fld>
            <a:endParaRPr lang="en-US" dirty="0"/>
          </a:p>
        </p:txBody>
      </p:sp>
      <p:pic>
        <p:nvPicPr>
          <p:cNvPr id="9" name="Picture 5"/>
          <p:cNvPicPr>
            <a:picLocks noChangeAspect="1"/>
          </p:cNvPicPr>
          <p:nvPr/>
        </p:nvPicPr>
        <p:blipFill>
          <a:blip r:embed="rId3">
            <a:extLst>
              <a:ext uri="{28A0092B-C50C-407E-A947-70E740481C1C}">
                <a14:useLocalDpi xmlns:a14="http://schemas.microsoft.com/office/drawing/2010/main" val="0"/>
              </a:ext>
            </a:extLst>
          </a:blip>
          <a:srcRect t="11417" b="69810"/>
          <a:stretch>
            <a:fillRect/>
          </a:stretch>
        </p:blipFill>
        <p:spPr bwMode="auto">
          <a:xfrm>
            <a:off x="1227361" y="2244975"/>
            <a:ext cx="4383271" cy="82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p:cNvPicPr>
          <p:nvPr/>
        </p:nvPicPr>
        <p:blipFill>
          <a:blip r:embed="rId4">
            <a:extLst>
              <a:ext uri="{28A0092B-C50C-407E-A947-70E740481C1C}">
                <a14:useLocalDpi xmlns:a14="http://schemas.microsoft.com/office/drawing/2010/main" val="0"/>
              </a:ext>
            </a:extLst>
          </a:blip>
          <a:srcRect t="43497" b="35854"/>
          <a:stretch>
            <a:fillRect/>
          </a:stretch>
        </p:blipFill>
        <p:spPr bwMode="auto">
          <a:xfrm>
            <a:off x="1426600" y="2995986"/>
            <a:ext cx="3984792" cy="82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p:cNvPicPr>
          <p:nvPr/>
        </p:nvPicPr>
        <p:blipFill>
          <a:blip r:embed="rId5">
            <a:extLst>
              <a:ext uri="{28A0092B-C50C-407E-A947-70E740481C1C}">
                <a14:useLocalDpi xmlns:a14="http://schemas.microsoft.com/office/drawing/2010/main" val="0"/>
              </a:ext>
            </a:extLst>
          </a:blip>
          <a:srcRect l="-476" t="73898" r="476" b="3159"/>
          <a:stretch>
            <a:fillRect/>
          </a:stretch>
        </p:blipFill>
        <p:spPr bwMode="auto">
          <a:xfrm>
            <a:off x="1520613" y="3701276"/>
            <a:ext cx="3984792" cy="91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67473" t="1569" b="63333"/>
          <a:stretch/>
        </p:blipFill>
        <p:spPr>
          <a:xfrm>
            <a:off x="6856674" y="2203954"/>
            <a:ext cx="4959669" cy="3567774"/>
          </a:xfrm>
          <a:prstGeom prst="rect">
            <a:avLst/>
          </a:prstGeom>
        </p:spPr>
      </p:pic>
      <p:pic>
        <p:nvPicPr>
          <p:cNvPr id="12" name="Picture 13"/>
          <p:cNvPicPr>
            <a:picLocks noChangeAspect="1"/>
          </p:cNvPicPr>
          <p:nvPr/>
        </p:nvPicPr>
        <p:blipFill>
          <a:blip r:embed="rId7">
            <a:extLst>
              <a:ext uri="{28A0092B-C50C-407E-A947-70E740481C1C}">
                <a14:useLocalDpi xmlns:a14="http://schemas.microsoft.com/office/drawing/2010/main" val="0"/>
              </a:ext>
            </a:extLst>
          </a:blip>
          <a:srcRect t="21614" b="1184"/>
          <a:stretch>
            <a:fillRect/>
          </a:stretch>
        </p:blipFill>
        <p:spPr bwMode="auto">
          <a:xfrm>
            <a:off x="0" y="4530747"/>
            <a:ext cx="730885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Box 4"/>
              <p:cNvSpPr txBox="1"/>
              <p:nvPr/>
            </p:nvSpPr>
            <p:spPr>
              <a:xfrm>
                <a:off x="4960958" y="3712191"/>
                <a:ext cx="1625253"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3</m:t>
                          </m:r>
                        </m:num>
                        <m:den>
                          <m:r>
                            <a:rPr lang="en-US" sz="2400" b="0" i="1" smtClean="0">
                              <a:latin typeface="Cambria Math" panose="02040503050406030204" pitchFamily="18" charset="0"/>
                            </a:rPr>
                            <m:t>2</m:t>
                          </m:r>
                        </m:den>
                      </m:f>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1</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𝑧𝑧</m:t>
                          </m:r>
                        </m:sub>
                      </m:sSub>
                    </m:oMath>
                  </m:oMathPara>
                </a14:m>
                <a:endParaRPr lang="en-US" sz="2400" dirty="0"/>
              </a:p>
            </p:txBody>
          </p:sp>
        </mc:Choice>
        <mc:Fallback xmlns="">
          <p:sp>
            <p:nvSpPr>
              <p:cNvPr id="5" name="TextBox 4"/>
              <p:cNvSpPr txBox="1">
                <a:spLocks noRot="1" noChangeAspect="1" noMove="1" noResize="1" noEditPoints="1" noAdjustHandles="1" noChangeArrowheads="1" noChangeShapeType="1" noTextEdit="1"/>
              </p:cNvSpPr>
              <p:nvPr/>
            </p:nvSpPr>
            <p:spPr>
              <a:xfrm>
                <a:off x="4960958" y="3712191"/>
                <a:ext cx="1625253" cy="691471"/>
              </a:xfrm>
              <a:prstGeom prst="rect">
                <a:avLst/>
              </a:prstGeom>
              <a:blipFill rotWithShape="0">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73113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OAM and Angular Momentum Sum Rule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1739717"/>
                <a:ext cx="12192000" cy="4720067"/>
              </a:xfrm>
            </p:spPr>
            <p:txBody>
              <a:bodyPr>
                <a:noAutofit/>
              </a:bodyPr>
              <a:lstStyle/>
              <a:p>
                <a:pPr lvl="1"/>
                <a:r>
                  <a:rPr lang="en-US" sz="2800" dirty="0"/>
                  <a:t>Deuteron angular momentum dominated by the GPD </a:t>
                </a:r>
                <a14:m>
                  <m:oMath xmlns:m="http://schemas.openxmlformats.org/officeDocument/2006/math">
                    <m:r>
                      <a:rPr lang="en-US" sz="2800" b="0" i="1" smtClean="0">
                        <a:latin typeface="Cambria Math" panose="02040503050406030204" pitchFamily="18" charset="0"/>
                      </a:rPr>
                      <m:t>𝐻</m:t>
                    </m:r>
                  </m:oMath>
                </a14:m>
                <a:endParaRPr lang="en-US" sz="2800" dirty="0"/>
              </a:p>
              <a:p>
                <a:pPr lvl="2"/>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𝐽</m:t>
                        </m:r>
                      </m:e>
                      <m:sub>
                        <m:r>
                          <a:rPr lang="en-US" sz="2400" b="0" i="1" smtClean="0">
                            <a:latin typeface="Cambria Math" panose="02040503050406030204" pitchFamily="18" charset="0"/>
                          </a:rPr>
                          <m:t>𝑞</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nary>
                      <m:naryPr>
                        <m:limLoc m:val="undOvr"/>
                        <m:subHide m:val="on"/>
                        <m:supHide m:val="on"/>
                        <m:ctrlPr>
                          <a:rPr lang="en-US" sz="2400" b="0" i="1" smtClean="0">
                            <a:latin typeface="Cambria Math" panose="02040503050406030204" pitchFamily="18" charset="0"/>
                          </a:rPr>
                        </m:ctrlPr>
                      </m:naryPr>
                      <m:sub/>
                      <m:sup/>
                      <m:e>
                        <m:r>
                          <a:rPr lang="en-US" sz="2400" b="0" i="1" smtClean="0">
                            <a:latin typeface="Cambria Math" panose="02040503050406030204" pitchFamily="18" charset="0"/>
                          </a:rPr>
                          <m:t>𝑑𝑥𝑥</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𝐻</m:t>
                            </m:r>
                          </m:e>
                          <m:sub>
                            <m:r>
                              <a:rPr lang="en-US" sz="2400" b="0" i="1" smtClean="0">
                                <a:latin typeface="Cambria Math" panose="02040503050406030204" pitchFamily="18" charset="0"/>
                              </a:rPr>
                              <m:t>2</m:t>
                            </m:r>
                          </m:sub>
                          <m:sup>
                            <m:r>
                              <a:rPr lang="en-US" sz="2400" b="0" i="1" smtClean="0">
                                <a:latin typeface="Cambria Math" panose="02040503050406030204" pitchFamily="18" charset="0"/>
                              </a:rPr>
                              <m:t>𝑞</m:t>
                            </m:r>
                          </m:sup>
                        </m:sSubSup>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,0,0)</m:t>
                        </m:r>
                      </m:e>
                    </m:nary>
                  </m:oMath>
                </a14:m>
                <a:endParaRPr lang="en-US" sz="2400" dirty="0"/>
              </a:p>
              <a:p>
                <a:pPr lvl="2"/>
                <a:r>
                  <a:rPr lang="en-US" sz="2400" dirty="0"/>
                  <a:t>DVCS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m:t>
                        </m:r>
                        <m:r>
                          <a:rPr lang="en-US" sz="2400" b="0" i="1" smtClean="0">
                            <a:latin typeface="Cambria Math" panose="02040503050406030204" pitchFamily="18" charset="0"/>
                          </a:rPr>
                          <m:t>𝐴</m:t>
                        </m:r>
                      </m:e>
                      <m:sub>
                        <m:r>
                          <a:rPr lang="en-US" sz="2400" b="0" i="1" smtClean="0">
                            <a:latin typeface="Cambria Math" panose="02040503050406030204" pitchFamily="18" charset="0"/>
                          </a:rPr>
                          <m:t>𝑈𝑇</m:t>
                        </m:r>
                      </m:sub>
                    </m:sSub>
                    <m:r>
                      <a:rPr lang="en-US" sz="2400" b="0" i="1" smtClean="0">
                        <a:latin typeface="Cambria Math" panose="02040503050406030204" pitchFamily="18" charset="0"/>
                      </a:rPr>
                      <m:t>)</m:t>
                    </m:r>
                  </m:oMath>
                </a14:m>
                <a:r>
                  <a:rPr lang="en-US" sz="2400" dirty="0"/>
                  <a:t> on tensor-polarized deuterons would be an ideal observable to test this sum rule</a:t>
                </a:r>
              </a:p>
              <a:p>
                <a:pPr lvl="1"/>
                <a:r>
                  <a:rPr lang="en-US" sz="2800" dirty="0"/>
                  <a:t>Sum rule can calculate normal nuclear effects with high precision, </a:t>
                </a:r>
                <a:br>
                  <a:rPr lang="en-US" sz="2800" dirty="0"/>
                </a:br>
                <a:r>
                  <a:rPr lang="en-US" sz="2800" dirty="0"/>
                  <a:t>giving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𝐻</m:t>
                        </m:r>
                      </m:e>
                      <m:sub>
                        <m:r>
                          <a:rPr lang="en-US" sz="2800" i="1">
                            <a:latin typeface="Cambria Math" panose="02040503050406030204" pitchFamily="18" charset="0"/>
                          </a:rPr>
                          <m:t>2</m:t>
                        </m:r>
                      </m:sub>
                    </m:sSub>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𝐻</m:t>
                    </m:r>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𝐸</m:t>
                    </m:r>
                  </m:oMath>
                </a14:m>
                <a:endParaRPr lang="en-US" sz="2800" dirty="0"/>
              </a:p>
              <a:p>
                <a:pPr lvl="1"/>
                <a:r>
                  <a:rPr lang="en-US" sz="2800" dirty="0"/>
                  <a:t>Any measured deviation might shed light on elusive gluon angular momentum components</a:t>
                </a:r>
              </a:p>
              <a:p>
                <a:pPr lvl="1"/>
                <a:r>
                  <a:rPr lang="en-US" sz="2800" dirty="0"/>
                  <a:t>Measurement of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𝐻</m:t>
                        </m:r>
                      </m:e>
                      <m:sub>
                        <m:r>
                          <a:rPr lang="en-US" sz="2800" b="0" i="1" smtClean="0">
                            <a:latin typeface="Cambria Math" panose="02040503050406030204" pitchFamily="18" charset="0"/>
                          </a:rPr>
                          <m:t>5</m:t>
                        </m:r>
                      </m:sub>
                    </m:sSub>
                    <m:r>
                      <a:rPr lang="en-US"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smtClean="0">
                        <a:latin typeface="Cambria Math" panose="02040503050406030204" pitchFamily="18" charset="0"/>
                      </a:rPr>
                      <m:t>,0,0)</m:t>
                    </m:r>
                  </m:oMath>
                </a14:m>
                <a:r>
                  <a:rPr lang="en-US" sz="2800" dirty="0"/>
                  <a:t> will provide necessary information for assumptions in the above sum rule and relates to </a:t>
                </a:r>
                <a:r>
                  <a:rPr lang="en-US" sz="2800" dirty="0" err="1"/>
                  <a:t>gravitomagnetic</a:t>
                </a:r>
                <a:r>
                  <a:rPr lang="en-US" sz="2800" dirty="0"/>
                  <a:t> form factors</a:t>
                </a:r>
              </a:p>
              <a:p>
                <a:pPr lvl="2"/>
                <a14:m>
                  <m:oMath xmlns:m="http://schemas.openxmlformats.org/officeDocument/2006/math">
                    <m:nary>
                      <m:naryPr>
                        <m:limLoc m:val="undOvr"/>
                        <m:subHide m:val="on"/>
                        <m:supHide m:val="on"/>
                        <m:ctrlPr>
                          <a:rPr lang="en-US" sz="2400" i="1" smtClean="0">
                            <a:latin typeface="Cambria Math" panose="02040503050406030204" pitchFamily="18" charset="0"/>
                          </a:rPr>
                        </m:ctrlPr>
                      </m:naryPr>
                      <m:sub/>
                      <m:sup/>
                      <m:e>
                        <m:r>
                          <a:rPr lang="en-US" sz="2400" b="0" i="1" smtClean="0">
                            <a:latin typeface="Cambria Math" panose="02040503050406030204" pitchFamily="18" charset="0"/>
                          </a:rPr>
                          <m:t>𝑑𝑥𝑥</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𝐻</m:t>
                            </m:r>
                          </m:e>
                          <m:sub>
                            <m:r>
                              <a:rPr lang="en-US" sz="2400" b="0" i="1" smtClean="0">
                                <a:latin typeface="Cambria Math" panose="02040503050406030204" pitchFamily="18" charset="0"/>
                              </a:rPr>
                              <m:t>5</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𝜉</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𝑡</m:t>
                            </m:r>
                          </m:e>
                        </m:d>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𝑡</m:t>
                            </m:r>
                          </m:num>
                          <m:den>
                            <m:r>
                              <a:rPr lang="en-US" sz="2400" b="0" i="1" smtClean="0">
                                <a:latin typeface="Cambria Math" panose="02040503050406030204" pitchFamily="18" charset="0"/>
                                <a:ea typeface="Cambria Math" panose="02040503050406030204" pitchFamily="18" charset="0"/>
                              </a:rPr>
                              <m:t>8</m:t>
                            </m:r>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𝑀</m:t>
                                </m:r>
                              </m:e>
                              <m:sub>
                                <m:r>
                                  <a:rPr lang="en-US" sz="2400" b="0" i="1" smtClean="0">
                                    <a:latin typeface="Cambria Math" panose="02040503050406030204" pitchFamily="18" charset="0"/>
                                    <a:ea typeface="Cambria Math" panose="02040503050406030204" pitchFamily="18" charset="0"/>
                                  </a:rPr>
                                  <m:t>𝐷</m:t>
                                </m:r>
                              </m:sub>
                              <m:sup>
                                <m:r>
                                  <a:rPr lang="en-US" sz="2400" b="0" i="1" smtClean="0">
                                    <a:latin typeface="Cambria Math" panose="02040503050406030204" pitchFamily="18" charset="0"/>
                                    <a:ea typeface="Cambria Math" panose="02040503050406030204" pitchFamily="18" charset="0"/>
                                  </a:rPr>
                                  <m:t>2</m:t>
                                </m:r>
                              </m:sup>
                            </m:sSubSup>
                          </m:den>
                        </m:f>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𝒢</m:t>
                            </m:r>
                          </m:e>
                          <m:sub>
                            <m:r>
                              <a:rPr lang="en-US" sz="2400" b="0" i="1" smtClean="0">
                                <a:latin typeface="Cambria Math" panose="02040503050406030204" pitchFamily="18" charset="0"/>
                                <a:ea typeface="Cambria Math" panose="02040503050406030204" pitchFamily="18" charset="0"/>
                              </a:rPr>
                              <m:t>6</m:t>
                            </m:r>
                          </m:sub>
                        </m:sSub>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𝑡</m:t>
                            </m:r>
                          </m:e>
                        </m:d>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2</m:t>
                            </m:r>
                          </m:den>
                        </m:f>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𝒢</m:t>
                            </m:r>
                          </m:e>
                          <m:sub>
                            <m:r>
                              <a:rPr lang="en-US" sz="2400" b="0" i="1" smtClean="0">
                                <a:latin typeface="Cambria Math" panose="02040503050406030204" pitchFamily="18" charset="0"/>
                                <a:ea typeface="Cambria Math" panose="02040503050406030204" pitchFamily="18" charset="0"/>
                              </a:rPr>
                              <m:t>7</m:t>
                            </m:r>
                          </m:sub>
                        </m:sSub>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𝑡</m:t>
                        </m:r>
                        <m:r>
                          <a:rPr lang="en-US" sz="2400" b="0" i="1" smtClean="0">
                            <a:latin typeface="Cambria Math" panose="02040503050406030204" pitchFamily="18" charset="0"/>
                            <a:ea typeface="Cambria Math" panose="02040503050406030204" pitchFamily="18" charset="0"/>
                          </a:rPr>
                          <m:t>)</m:t>
                        </m:r>
                      </m:e>
                    </m:nary>
                  </m:oMath>
                </a14:m>
                <a:r>
                  <a:rPr lang="en-US" sz="2400"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1739717"/>
                <a:ext cx="12192000" cy="4720067"/>
              </a:xfrm>
              <a:blipFill rotWithShape="0">
                <a:blip r:embed="rId2"/>
                <a:stretch>
                  <a:fillRect l="-150" t="-2194" r="-60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51</a:t>
            </a:fld>
            <a:endParaRPr lang="en-US" dirty="0"/>
          </a:p>
        </p:txBody>
      </p:sp>
      <p:sp>
        <p:nvSpPr>
          <p:cNvPr id="7" name="Rectangle 6"/>
          <p:cNvSpPr/>
          <p:nvPr/>
        </p:nvSpPr>
        <p:spPr>
          <a:xfrm>
            <a:off x="9201052" y="6023187"/>
            <a:ext cx="2990948" cy="307777"/>
          </a:xfrm>
          <a:prstGeom prst="rect">
            <a:avLst/>
          </a:prstGeom>
        </p:spPr>
        <p:txBody>
          <a:bodyPr wrap="none">
            <a:spAutoFit/>
          </a:bodyPr>
          <a:lstStyle/>
          <a:p>
            <a:pPr algn="r"/>
            <a:r>
              <a:rPr lang="en-US" sz="1400" dirty="0"/>
              <a:t>SK </a:t>
            </a:r>
            <a:r>
              <a:rPr lang="en-US" sz="1400" dirty="0" err="1"/>
              <a:t>Taneja</a:t>
            </a:r>
            <a:r>
              <a:rPr lang="en-US" sz="1400" dirty="0"/>
              <a:t>, </a:t>
            </a:r>
            <a:r>
              <a:rPr lang="en-US" sz="1400" i="1" dirty="0"/>
              <a:t>et al</a:t>
            </a:r>
            <a:r>
              <a:rPr lang="en-US" sz="1400" dirty="0"/>
              <a:t>, PRD </a:t>
            </a:r>
            <a:r>
              <a:rPr lang="en-US" sz="1400" b="1" dirty="0"/>
              <a:t>86</a:t>
            </a:r>
            <a:r>
              <a:rPr lang="en-US" sz="1400" dirty="0"/>
              <a:t> 036008 (2012)</a:t>
            </a:r>
          </a:p>
        </p:txBody>
      </p:sp>
    </p:spTree>
    <p:extLst>
      <p:ext uri="{BB962C8B-B14F-4D97-AF65-F5344CB8AC3E}">
        <p14:creationId xmlns:p14="http://schemas.microsoft.com/office/powerpoint/2010/main" val="2308848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9" name="Title 1"/>
              <p:cNvSpPr>
                <a:spLocks noGrp="1"/>
              </p:cNvSpPr>
              <p:nvPr>
                <p:ph type="title"/>
              </p:nvPr>
            </p:nvSpPr>
            <p:spPr>
              <a:xfrm>
                <a:off x="1097280" y="286603"/>
                <a:ext cx="10058400" cy="1450757"/>
              </a:xfrm>
            </p:spPr>
            <p:txBody>
              <a:bodyPr/>
              <a:lstStyle/>
              <a:p>
                <a:r>
                  <a:rPr lang="en-US" dirty="0"/>
                  <a:t>Quasi-Elastic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𝑧𝑧</m:t>
                        </m:r>
                      </m:sub>
                    </m:sSub>
                  </m:oMath>
                </a14:m>
                <a:endParaRPr lang="en-US" dirty="0"/>
              </a:p>
            </p:txBody>
          </p:sp>
        </mc:Choice>
        <mc:Fallback xmlns="">
          <p:sp>
            <p:nvSpPr>
              <p:cNvPr id="69" name="Title 1"/>
              <p:cNvSpPr>
                <a:spLocks noGrp="1" noRot="1" noChangeAspect="1" noMove="1" noResize="1" noEditPoints="1" noAdjustHandles="1" noChangeArrowheads="1" noChangeShapeType="1" noTextEdit="1"/>
              </p:cNvSpPr>
              <p:nvPr>
                <p:ph type="title"/>
              </p:nvPr>
            </p:nvSpPr>
            <p:spPr>
              <a:xfrm>
                <a:off x="1097280" y="286603"/>
                <a:ext cx="10058400" cy="1450757"/>
              </a:xfrm>
              <a:blipFill rotWithShape="0">
                <a:blip r:embed="rId3"/>
                <a:stretch>
                  <a:fillRect l="-2727" b="-23109"/>
                </a:stretch>
              </a:blipFill>
            </p:spPr>
            <p:txBody>
              <a:bodyPr/>
              <a:lstStyle/>
              <a:p>
                <a:r>
                  <a:rPr lang="en-US">
                    <a:noFill/>
                  </a:rPr>
                  <a:t> </a:t>
                </a:r>
              </a:p>
            </p:txBody>
          </p:sp>
        </mc:Fallback>
      </mc:AlternateContent>
      <p:sp>
        <p:nvSpPr>
          <p:cNvPr id="2" name="Rectangle 1"/>
          <p:cNvSpPr/>
          <p:nvPr/>
        </p:nvSpPr>
        <p:spPr>
          <a:xfrm>
            <a:off x="6311833" y="1946532"/>
            <a:ext cx="5760897" cy="4524315"/>
          </a:xfrm>
          <a:prstGeom prst="rect">
            <a:avLst/>
          </a:prstGeom>
        </p:spPr>
        <p:txBody>
          <a:bodyPr wrap="square">
            <a:spAutoFit/>
          </a:bodyPr>
          <a:lstStyle/>
          <a:p>
            <a:pPr algn="ctr"/>
            <a:r>
              <a:rPr lang="en-US" sz="2400" dirty="0"/>
              <a:t>Encouraged for full submission by PAC42</a:t>
            </a:r>
          </a:p>
          <a:p>
            <a:pPr algn="ctr"/>
            <a:endParaRPr lang="en-US" sz="2400" dirty="0"/>
          </a:p>
          <a:p>
            <a:pPr algn="ctr"/>
            <a:r>
              <a:rPr lang="en-US" sz="2400" b="1" dirty="0"/>
              <a:t>“The measurement proposed here arises from a well-developed context, presents a clear objective, and enjoys strong theory support. It would further explore the nature of short-range </a:t>
            </a:r>
            <a:r>
              <a:rPr lang="en-US" sz="2400" b="1" i="1" dirty="0" err="1"/>
              <a:t>pn</a:t>
            </a:r>
            <a:r>
              <a:rPr lang="en-US" sz="2400" b="1" dirty="0"/>
              <a:t> correlations in nuclei, the discovery of which has been one of the most important results of the JLab 6 </a:t>
            </a:r>
            <a:r>
              <a:rPr lang="en-US" sz="2400" b="1" dirty="0" err="1"/>
              <a:t>GeV</a:t>
            </a:r>
            <a:r>
              <a:rPr lang="en-US" sz="2400" b="1" dirty="0"/>
              <a:t> nuclear program.”</a:t>
            </a:r>
          </a:p>
          <a:p>
            <a:pPr algn="ctr"/>
            <a:r>
              <a:rPr lang="en-US" sz="2400" dirty="0"/>
              <a:t>-JLab PAC42 Theory Advisory Committee</a:t>
            </a:r>
          </a:p>
          <a:p>
            <a:pPr algn="ctr"/>
            <a:endParaRPr lang="en-US" sz="2400" dirty="0"/>
          </a:p>
        </p:txBody>
      </p:sp>
      <p:sp>
        <p:nvSpPr>
          <p:cNvPr id="19" name="TextBox 18"/>
          <p:cNvSpPr txBox="1"/>
          <p:nvPr/>
        </p:nvSpPr>
        <p:spPr>
          <a:xfrm>
            <a:off x="177800" y="5868694"/>
            <a:ext cx="4357283" cy="738664"/>
          </a:xfrm>
          <a:prstGeom prst="rect">
            <a:avLst/>
          </a:prstGeom>
          <a:noFill/>
        </p:spPr>
        <p:txBody>
          <a:bodyPr wrap="none" rtlCol="0">
            <a:spAutoFit/>
          </a:bodyPr>
          <a:lstStyle/>
          <a:p>
            <a:r>
              <a:rPr lang="en-US" sz="1400" dirty="0"/>
              <a:t>E. Long, </a:t>
            </a:r>
            <a:r>
              <a:rPr lang="en-US" sz="1400" i="1" dirty="0"/>
              <a:t>et al</a:t>
            </a:r>
            <a:r>
              <a:rPr lang="en-US" sz="1400" dirty="0"/>
              <a:t>, JLab LOI12-14-002</a:t>
            </a:r>
          </a:p>
          <a:p>
            <a:r>
              <a:rPr lang="en-US" sz="1400" dirty="0"/>
              <a:t>Sargsian, Strikman, J. Phys.: Conf. Ser. </a:t>
            </a:r>
            <a:r>
              <a:rPr lang="en-US" sz="1400" b="1" dirty="0"/>
              <a:t>543</a:t>
            </a:r>
            <a:r>
              <a:rPr lang="en-US" sz="1400" dirty="0"/>
              <a:t>, 012099 (2014)</a:t>
            </a:r>
            <a:endParaRPr lang="en-US" sz="1400" dirty="0">
              <a:solidFill>
                <a:srgbClr val="000000"/>
              </a:solidFill>
              <a:ea typeface="MS PGothic" panose="020B0600070205080204" pitchFamily="34" charset="-128"/>
            </a:endParaRPr>
          </a:p>
          <a:p>
            <a:endParaRPr lang="en-US" sz="1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027" y="1797408"/>
            <a:ext cx="6188240" cy="4270214"/>
          </a:xfrm>
          <a:prstGeom prst="rect">
            <a:avLst/>
          </a:prstGeom>
        </p:spPr>
      </p:pic>
    </p:spTree>
    <p:extLst>
      <p:ext uri="{BB962C8B-B14F-4D97-AF65-F5344CB8AC3E}">
        <p14:creationId xmlns:p14="http://schemas.microsoft.com/office/powerpoint/2010/main" val="145074064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Elastic Tensor Observables</a:t>
            </a:r>
          </a:p>
        </p:txBody>
      </p:sp>
      <p:sp>
        <p:nvSpPr>
          <p:cNvPr id="13" name="TextBox 12"/>
          <p:cNvSpPr txBox="1"/>
          <p:nvPr/>
        </p:nvSpPr>
        <p:spPr>
          <a:xfrm>
            <a:off x="735" y="6021623"/>
            <a:ext cx="4795196" cy="307777"/>
          </a:xfrm>
          <a:prstGeom prst="rect">
            <a:avLst/>
          </a:prstGeom>
          <a:noFill/>
        </p:spPr>
        <p:txBody>
          <a:bodyPr wrap="square" rtlCol="0">
            <a:spAutoFit/>
          </a:bodyPr>
          <a:lstStyle/>
          <a:p>
            <a:r>
              <a:rPr lang="en-US" sz="1400" dirty="0"/>
              <a:t>R Gilman, F Gross, J. Phys. G </a:t>
            </a:r>
            <a:r>
              <a:rPr lang="en-US" sz="1400" b="1" dirty="0"/>
              <a:t>28</a:t>
            </a:r>
            <a:r>
              <a:rPr lang="en-US" sz="1400" dirty="0"/>
              <a:t> R37 (2002)</a:t>
            </a:r>
          </a:p>
        </p:txBody>
      </p:sp>
      <p:grpSp>
        <p:nvGrpSpPr>
          <p:cNvPr id="8" name="Group 7"/>
          <p:cNvGrpSpPr/>
          <p:nvPr/>
        </p:nvGrpSpPr>
        <p:grpSpPr>
          <a:xfrm>
            <a:off x="2033216" y="1774981"/>
            <a:ext cx="9353299" cy="3340359"/>
            <a:chOff x="1327958" y="2033397"/>
            <a:chExt cx="9353299" cy="3340359"/>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6338" r="38914" b="14376"/>
            <a:stretch/>
          </p:blipFill>
          <p:spPr>
            <a:xfrm>
              <a:off x="1327958" y="2269832"/>
              <a:ext cx="5236615" cy="3103924"/>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94070"/>
            <a:stretch/>
          </p:blipFill>
          <p:spPr>
            <a:xfrm>
              <a:off x="2108757" y="2033397"/>
              <a:ext cx="8572500" cy="232131"/>
            </a:xfrm>
            <a:prstGeom prst="rect">
              <a:avLst/>
            </a:prstGeom>
          </p:spPr>
        </p:pic>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70134" t="6337" b="14712"/>
            <a:stretch/>
          </p:blipFill>
          <p:spPr>
            <a:xfrm>
              <a:off x="6564573" y="2269746"/>
              <a:ext cx="2560237" cy="3090758"/>
            </a:xfrm>
            <a:prstGeom prst="rect">
              <a:avLst/>
            </a:prstGeom>
          </p:spPr>
        </p:pic>
      </p:grpSp>
      <p:grpSp>
        <p:nvGrpSpPr>
          <p:cNvPr id="15" name="Group 14"/>
          <p:cNvGrpSpPr/>
          <p:nvPr/>
        </p:nvGrpSpPr>
        <p:grpSpPr>
          <a:xfrm>
            <a:off x="2033216" y="5590757"/>
            <a:ext cx="7796852" cy="582589"/>
            <a:chOff x="1327958" y="5353877"/>
            <a:chExt cx="7796852" cy="582589"/>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85455" r="38914" b="12133"/>
            <a:stretch/>
          </p:blipFill>
          <p:spPr>
            <a:xfrm>
              <a:off x="1327958" y="5367129"/>
              <a:ext cx="5236615" cy="94427"/>
            </a:xfrm>
            <a:prstGeom prst="rect">
              <a:avLst/>
            </a:prstGeom>
          </p:spPr>
        </p:pic>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70134" t="85118"/>
            <a:stretch/>
          </p:blipFill>
          <p:spPr>
            <a:xfrm>
              <a:off x="6564573" y="5353877"/>
              <a:ext cx="2560237" cy="582589"/>
            </a:xfrm>
            <a:prstGeom prst="rect">
              <a:avLst/>
            </a:prstGeom>
          </p:spPr>
        </p:pic>
      </p:grpSp>
      <mc:AlternateContent xmlns:mc="http://schemas.openxmlformats.org/markup-compatibility/2006" xmlns:a14="http://schemas.microsoft.com/office/drawing/2010/main">
        <mc:Choice Requires="a14">
          <p:sp>
            <p:nvSpPr>
              <p:cNvPr id="5" name="TextBox 4"/>
              <p:cNvSpPr txBox="1"/>
              <p:nvPr/>
            </p:nvSpPr>
            <p:spPr>
              <a:xfrm>
                <a:off x="2033216" y="5000844"/>
                <a:ext cx="7058343" cy="584775"/>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VEPP-3		        Internal gas		1.65-4.26	 </a:t>
                </a:r>
                <a14:m>
                  <m:oMath xmlns:m="http://schemas.openxmlformats.org/officeDocument/2006/math">
                    <m:sSub>
                      <m:sSubPr>
                        <m:ctrlPr>
                          <a:rPr lang="en-US" sz="1600" i="1" smtClean="0">
                            <a:latin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cs typeface="Times New Roman" panose="02020603050405020304" pitchFamily="18" charset="0"/>
                          </a:rPr>
                          <m:t>𝑇</m:t>
                        </m:r>
                      </m:e>
                      <m:sub>
                        <m:r>
                          <a:rPr lang="en-US" sz="1600" b="0" i="1" smtClean="0">
                            <a:latin typeface="Cambria Math" panose="02040503050406030204" pitchFamily="18" charset="0"/>
                            <a:cs typeface="Times New Roman" panose="02020603050405020304" pitchFamily="18" charset="0"/>
                          </a:rPr>
                          <m:t>20</m:t>
                        </m:r>
                      </m:sub>
                    </m:sSub>
                    <m:r>
                      <a:rPr lang="en-US" sz="1600" b="0" i="1" smtClean="0">
                        <a:latin typeface="Cambria Math" panose="02040503050406030204" pitchFamily="18" charset="0"/>
                        <a:cs typeface="Times New Roman" panose="02020603050405020304" pitchFamily="18" charset="0"/>
                      </a:rPr>
                      <m:t>, </m:t>
                    </m:r>
                    <m:sSub>
                      <m:sSubPr>
                        <m:ctrlPr>
                          <a:rPr lang="en-US" sz="1600" b="0" i="1" smtClean="0">
                            <a:latin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cs typeface="Times New Roman" panose="02020603050405020304" pitchFamily="18" charset="0"/>
                          </a:rPr>
                          <m:t>𝑇</m:t>
                        </m:r>
                      </m:e>
                      <m:sub>
                        <m:r>
                          <a:rPr lang="en-US" sz="1600" b="0" i="1" smtClean="0">
                            <a:latin typeface="Cambria Math" panose="02040503050406030204" pitchFamily="18" charset="0"/>
                            <a:cs typeface="Times New Roman" panose="02020603050405020304" pitchFamily="18" charset="0"/>
                          </a:rPr>
                          <m:t>21</m:t>
                        </m:r>
                      </m:sub>
                    </m:sSub>
                  </m:oMath>
                </a14:m>
                <a:r>
                  <a:rPr lang="en-US" sz="1600" dirty="0">
                    <a:latin typeface="Times New Roman" panose="02020603050405020304" pitchFamily="18" charset="0"/>
                    <a:cs typeface="Times New Roman" panose="02020603050405020304" pitchFamily="18" charset="0"/>
                  </a:rPr>
                  <a:t>	      6			2003</a:t>
                </a:r>
              </a:p>
              <a:p>
                <a:r>
                  <a:rPr lang="en-US" sz="1600" dirty="0">
                    <a:latin typeface="Times New Roman" panose="02020603050405020304" pitchFamily="18" charset="0"/>
                    <a:cs typeface="Times New Roman" panose="02020603050405020304" pitchFamily="18" charset="0"/>
                  </a:rPr>
                  <a:t>Bates			        Internal gas		0.42-0.89	 </a:t>
                </a:r>
                <a14:m>
                  <m:oMath xmlns:m="http://schemas.openxmlformats.org/officeDocument/2006/math">
                    <m:sSub>
                      <m:sSubPr>
                        <m:ctrlPr>
                          <a:rPr lang="en-US" sz="1600" i="1">
                            <a:latin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cs typeface="Times New Roman" panose="02020603050405020304" pitchFamily="18" charset="0"/>
                          </a:rPr>
                          <m:t>𝑇</m:t>
                        </m:r>
                      </m:e>
                      <m:sub>
                        <m:r>
                          <a:rPr lang="en-US" sz="1600" i="1">
                            <a:latin typeface="Cambria Math" panose="02040503050406030204" pitchFamily="18" charset="0"/>
                            <a:cs typeface="Times New Roman" panose="02020603050405020304" pitchFamily="18" charset="0"/>
                          </a:rPr>
                          <m:t>20</m:t>
                        </m:r>
                      </m:sub>
                    </m:sSub>
                    <m:r>
                      <a:rPr lang="en-US" sz="1600" i="1">
                        <a:latin typeface="Cambria Math" panose="02040503050406030204" pitchFamily="18" charset="0"/>
                        <a:cs typeface="Times New Roman" panose="02020603050405020304" pitchFamily="18" charset="0"/>
                      </a:rPr>
                      <m:t>, </m:t>
                    </m:r>
                    <m:sSub>
                      <m:sSubPr>
                        <m:ctrlPr>
                          <a:rPr lang="en-US" sz="1600" i="1">
                            <a:latin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cs typeface="Times New Roman" panose="02020603050405020304" pitchFamily="18" charset="0"/>
                          </a:rPr>
                          <m:t>𝑇</m:t>
                        </m:r>
                      </m:e>
                      <m:sub>
                        <m:r>
                          <a:rPr lang="en-US" sz="1600" i="1">
                            <a:latin typeface="Cambria Math" panose="02040503050406030204" pitchFamily="18" charset="0"/>
                            <a:cs typeface="Times New Roman" panose="02020603050405020304" pitchFamily="18" charset="0"/>
                          </a:rPr>
                          <m:t>21</m:t>
                        </m:r>
                      </m:sub>
                    </m:sSub>
                  </m:oMath>
                </a14:m>
                <a:r>
                  <a:rPr lang="en-US" sz="1600" dirty="0">
                    <a:latin typeface="Times New Roman" panose="02020603050405020304" pitchFamily="18" charset="0"/>
                    <a:cs typeface="Times New Roman" panose="02020603050405020304" pitchFamily="18" charset="0"/>
                  </a:rPr>
                  <a:t>	      9			2011</a:t>
                </a:r>
              </a:p>
            </p:txBody>
          </p:sp>
        </mc:Choice>
        <mc:Fallback xmlns="">
          <p:sp>
            <p:nvSpPr>
              <p:cNvPr id="5" name="TextBox 4"/>
              <p:cNvSpPr txBox="1">
                <a:spLocks noRot="1" noChangeAspect="1" noMove="1" noResize="1" noEditPoints="1" noAdjustHandles="1" noChangeArrowheads="1" noChangeShapeType="1" noTextEdit="1"/>
              </p:cNvSpPr>
              <p:nvPr/>
            </p:nvSpPr>
            <p:spPr>
              <a:xfrm>
                <a:off x="2033216" y="5000844"/>
                <a:ext cx="7058343" cy="584775"/>
              </a:xfrm>
              <a:prstGeom prst="rect">
                <a:avLst/>
              </a:prstGeom>
              <a:blipFill rotWithShape="0">
                <a:blip r:embed="rId3"/>
                <a:stretch>
                  <a:fillRect l="-519" t="-3125" b="-12500"/>
                </a:stretch>
              </a:blipFill>
            </p:spPr>
            <p:txBody>
              <a:bodyPr/>
              <a:lstStyle/>
              <a:p>
                <a:r>
                  <a:rPr lang="en-US">
                    <a:noFill/>
                  </a:rPr>
                  <a:t> </a:t>
                </a:r>
              </a:p>
            </p:txBody>
          </p:sp>
        </mc:Fallback>
      </mc:AlternateContent>
    </p:spTree>
    <p:extLst>
      <p:ext uri="{BB962C8B-B14F-4D97-AF65-F5344CB8AC3E}">
        <p14:creationId xmlns:p14="http://schemas.microsoft.com/office/powerpoint/2010/main" val="246666936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Frankfurt and </a:t>
            </a:r>
            <a:r>
              <a:rPr lang="en-US" dirty="0" err="1"/>
              <a:t>Strikman</a:t>
            </a:r>
            <a:r>
              <a:rPr lang="en-US" dirty="0"/>
              <a:t> Light Cone Calculations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4300" y="1845734"/>
                <a:ext cx="4991100" cy="4023360"/>
              </a:xfrm>
            </p:spPr>
            <p:txBody>
              <a:bodyPr anchor="ctr">
                <a:normAutofit/>
              </a:bodyPr>
              <a:lstStyle/>
              <a:p>
                <a:pPr lvl="1"/>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𝑧𝑧</m:t>
                        </m:r>
                      </m:sub>
                    </m:sSub>
                    <m:r>
                      <a:rPr lang="en-US" sz="2400" b="0" i="1" smtClean="0">
                        <a:latin typeface="Cambria Math" panose="02040503050406030204" pitchFamily="18" charset="0"/>
                        <a:ea typeface="Cambria Math" panose="02040503050406030204" pitchFamily="18" charset="0"/>
                      </a:rPr>
                      <m:t>=</m:t>
                    </m:r>
                    <m:d>
                      <m:dPr>
                        <m:ctrlPr>
                          <a:rPr lang="en-US" sz="240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3</m:t>
                        </m:r>
                        <m:f>
                          <m:fPr>
                            <m:ctrlPr>
                              <a:rPr lang="en-US" sz="2400" i="1" smtClean="0">
                                <a:latin typeface="Cambria Math" panose="02040503050406030204" pitchFamily="18" charset="0"/>
                                <a:ea typeface="Cambria Math" panose="02040503050406030204" pitchFamily="18" charset="0"/>
                              </a:rPr>
                            </m:ctrlPr>
                          </m:fPr>
                          <m:num>
                            <m:f>
                              <m:fPr>
                                <m:ctrlPr>
                                  <a:rPr lang="en-US" sz="240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2</m:t>
                                </m:r>
                              </m:den>
                            </m:f>
                            <m:sSubSup>
                              <m:sSubSupPr>
                                <m:ctrlPr>
                                  <a:rPr lang="en-US" sz="240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𝑘</m:t>
                                </m:r>
                              </m:e>
                              <m:sub>
                                <m:r>
                                  <a:rPr lang="en-US" sz="2400" i="1" smtClean="0">
                                    <a:latin typeface="Cambria Math" panose="02040503050406030204" pitchFamily="18" charset="0"/>
                                    <a:ea typeface="Cambria Math" panose="02040503050406030204" pitchFamily="18" charset="0"/>
                                  </a:rPr>
                                  <m:t>⊥</m:t>
                                </m:r>
                              </m:sub>
                              <m:sup>
                                <m:r>
                                  <a:rPr lang="en-US" sz="2400" b="0" i="1" smtClean="0">
                                    <a:latin typeface="Cambria Math" panose="02040503050406030204" pitchFamily="18" charset="0"/>
                                    <a:ea typeface="Cambria Math" panose="02040503050406030204" pitchFamily="18" charset="0"/>
                                  </a:rPr>
                                  <m:t>2</m:t>
                                </m:r>
                              </m:sup>
                            </m:sSubSup>
                            <m:r>
                              <a:rPr lang="en-US" sz="2400" b="0" i="1" smtClean="0">
                                <a:latin typeface="Cambria Math" panose="02040503050406030204" pitchFamily="18" charset="0"/>
                                <a:ea typeface="Cambria Math" panose="02040503050406030204" pitchFamily="18" charset="0"/>
                              </a:rPr>
                              <m:t>−</m:t>
                            </m:r>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𝑘</m:t>
                                </m:r>
                              </m:e>
                              <m:sub>
                                <m:r>
                                  <a:rPr lang="en-US" sz="2400" b="0" i="1" smtClean="0">
                                    <a:latin typeface="Cambria Math" panose="02040503050406030204" pitchFamily="18" charset="0"/>
                                    <a:ea typeface="Cambria Math" panose="02040503050406030204" pitchFamily="18" charset="0"/>
                                  </a:rPr>
                                  <m:t>𝑧</m:t>
                                </m:r>
                              </m:sub>
                              <m:sup>
                                <m:r>
                                  <a:rPr lang="en-US" sz="2400" b="0" i="1" smtClean="0">
                                    <a:latin typeface="Cambria Math" panose="02040503050406030204" pitchFamily="18" charset="0"/>
                                    <a:ea typeface="Cambria Math" panose="02040503050406030204" pitchFamily="18" charset="0"/>
                                  </a:rPr>
                                  <m:t>2</m:t>
                                </m:r>
                              </m:sup>
                            </m:sSubSup>
                          </m:num>
                          <m:den>
                            <m:sSup>
                              <m:sSupPr>
                                <m:ctrlPr>
                                  <a:rPr lang="en-US" sz="240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𝑘</m:t>
                                </m:r>
                              </m:e>
                              <m:sup>
                                <m:r>
                                  <a:rPr lang="en-US" sz="2400" b="0" i="1" smtClean="0">
                                    <a:latin typeface="Cambria Math" panose="02040503050406030204" pitchFamily="18" charset="0"/>
                                    <a:ea typeface="Cambria Math" panose="02040503050406030204" pitchFamily="18" charset="0"/>
                                  </a:rPr>
                                  <m:t>2</m:t>
                                </m:r>
                              </m:sup>
                            </m:sSup>
                          </m:den>
                        </m:f>
                      </m:e>
                    </m:d>
                    <m:f>
                      <m:fPr>
                        <m:ctrlPr>
                          <a:rPr lang="en-US" sz="2400" i="1" smtClean="0">
                            <a:latin typeface="Cambria Math" panose="02040503050406030204" pitchFamily="18" charset="0"/>
                            <a:ea typeface="Cambria Math" panose="02040503050406030204" pitchFamily="18" charset="0"/>
                          </a:rPr>
                        </m:ctrlPr>
                      </m:fPr>
                      <m:num>
                        <m:f>
                          <m:fPr>
                            <m:ctrlPr>
                              <a:rPr lang="en-US" sz="240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2</m:t>
                            </m:r>
                          </m:den>
                        </m:f>
                        <m:sSup>
                          <m:sSupPr>
                            <m:ctrlPr>
                              <a:rPr lang="en-US" sz="240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𝑤</m:t>
                            </m:r>
                          </m:e>
                          <m:sup>
                            <m:r>
                              <a:rPr lang="en-US" sz="2400" b="0" i="1" smtClean="0">
                                <a:latin typeface="Cambria Math" panose="02040503050406030204" pitchFamily="18" charset="0"/>
                                <a:ea typeface="Cambria Math" panose="02040503050406030204" pitchFamily="18" charset="0"/>
                              </a:rPr>
                              <m:t>2</m:t>
                            </m:r>
                          </m:sup>
                        </m:sSup>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𝑘</m:t>
                            </m:r>
                          </m:e>
                        </m:d>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𝑢</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𝑘</m:t>
                            </m:r>
                          </m:e>
                        </m:d>
                        <m:r>
                          <a:rPr lang="en-US" sz="2400" b="0" i="1" smtClean="0">
                            <a:latin typeface="Cambria Math" panose="02040503050406030204" pitchFamily="18" charset="0"/>
                            <a:ea typeface="Cambria Math" panose="02040503050406030204" pitchFamily="18" charset="0"/>
                          </a:rPr>
                          <m:t>𝑤</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𝑘</m:t>
                        </m:r>
                        <m:r>
                          <a:rPr lang="en-US" sz="2400" b="0" i="1" smtClean="0">
                            <a:latin typeface="Cambria Math" panose="02040503050406030204" pitchFamily="18" charset="0"/>
                            <a:ea typeface="Cambria Math" panose="02040503050406030204" pitchFamily="18" charset="0"/>
                          </a:rPr>
                          <m:t>)</m:t>
                        </m:r>
                        <m:rad>
                          <m:radPr>
                            <m:degHide m:val="on"/>
                            <m:ctrlPr>
                              <a:rPr lang="en-US" sz="2400" b="0" i="1" smtClean="0">
                                <a:latin typeface="Cambria Math" panose="02040503050406030204" pitchFamily="18" charset="0"/>
                                <a:ea typeface="Cambria Math" panose="02040503050406030204" pitchFamily="18" charset="0"/>
                              </a:rPr>
                            </m:ctrlPr>
                          </m:radPr>
                          <m:deg/>
                          <m:e>
                            <m:r>
                              <a:rPr lang="en-US" sz="2400" b="0" i="1" smtClean="0">
                                <a:latin typeface="Cambria Math" panose="02040503050406030204" pitchFamily="18" charset="0"/>
                                <a:ea typeface="Cambria Math" panose="02040503050406030204" pitchFamily="18" charset="0"/>
                              </a:rPr>
                              <m:t>2</m:t>
                            </m:r>
                          </m:e>
                        </m:rad>
                      </m:num>
                      <m:den>
                        <m:sSup>
                          <m:sSupPr>
                            <m:ctrlPr>
                              <a:rPr lang="en-US" sz="240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𝑢</m:t>
                            </m:r>
                          </m:e>
                          <m:sup>
                            <m:r>
                              <a:rPr lang="en-US" sz="2400" b="0" i="1" smtClean="0">
                                <a:latin typeface="Cambria Math" panose="02040503050406030204" pitchFamily="18" charset="0"/>
                                <a:ea typeface="Cambria Math" panose="02040503050406030204" pitchFamily="18" charset="0"/>
                              </a:rPr>
                              <m:t>2</m:t>
                            </m:r>
                          </m:sup>
                        </m:sSup>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𝑘</m:t>
                            </m:r>
                          </m:e>
                        </m:d>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𝑤</m:t>
                            </m:r>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𝑘</m:t>
                        </m:r>
                        <m:r>
                          <a:rPr lang="en-US" sz="2400" b="0" i="1" smtClean="0">
                            <a:latin typeface="Cambria Math" panose="02040503050406030204" pitchFamily="18" charset="0"/>
                            <a:ea typeface="Cambria Math" panose="02040503050406030204" pitchFamily="18" charset="0"/>
                          </a:rPr>
                          <m:t>)</m:t>
                        </m:r>
                      </m:den>
                    </m:f>
                  </m:oMath>
                </a14:m>
                <a:endParaRPr lang="en-US" sz="2400" dirty="0"/>
              </a:p>
              <a:p>
                <a:pPr lvl="2"/>
                <a14:m>
                  <m:oMath xmlns:m="http://schemas.openxmlformats.org/officeDocument/2006/math">
                    <m:r>
                      <a:rPr lang="en-US" sz="1800" b="0" i="1" smtClean="0">
                        <a:latin typeface="Cambria Math" panose="02040503050406030204" pitchFamily="18" charset="0"/>
                      </a:rPr>
                      <m:t>𝑢</m:t>
                    </m:r>
                    <m:r>
                      <a:rPr lang="en-US" sz="1800" b="0" i="1" smtClean="0">
                        <a:latin typeface="Cambria Math" panose="02040503050406030204" pitchFamily="18" charset="0"/>
                      </a:rPr>
                      <m:t>(</m:t>
                    </m:r>
                    <m:r>
                      <a:rPr lang="en-US" sz="1800" b="0" i="1" smtClean="0">
                        <a:latin typeface="Cambria Math" panose="02040503050406030204" pitchFamily="18" charset="0"/>
                      </a:rPr>
                      <m:t>𝑘</m:t>
                    </m:r>
                    <m:r>
                      <a:rPr lang="en-US" sz="1800" b="0" i="1" smtClean="0">
                        <a:latin typeface="Cambria Math" panose="02040503050406030204" pitchFamily="18" charset="0"/>
                      </a:rPr>
                      <m:t>)</m:t>
                    </m:r>
                  </m:oMath>
                </a14:m>
                <a:r>
                  <a:rPr lang="en-US" sz="1800" dirty="0"/>
                  <a:t> is the momentum-dependent S state</a:t>
                </a:r>
              </a:p>
              <a:p>
                <a:pPr lvl="2"/>
                <a14:m>
                  <m:oMath xmlns:m="http://schemas.openxmlformats.org/officeDocument/2006/math">
                    <m:r>
                      <a:rPr lang="en-US" sz="1800" b="0" i="1" smtClean="0">
                        <a:latin typeface="Cambria Math" panose="02040503050406030204" pitchFamily="18" charset="0"/>
                      </a:rPr>
                      <m:t>𝑤</m:t>
                    </m:r>
                    <m:r>
                      <a:rPr lang="en-US" sz="1800" i="1">
                        <a:latin typeface="Cambria Math" panose="02040503050406030204" pitchFamily="18" charset="0"/>
                      </a:rPr>
                      <m:t>(</m:t>
                    </m:r>
                    <m:r>
                      <a:rPr lang="en-US" sz="1800" i="1">
                        <a:latin typeface="Cambria Math" panose="02040503050406030204" pitchFamily="18" charset="0"/>
                      </a:rPr>
                      <m:t>𝑘</m:t>
                    </m:r>
                    <m:r>
                      <a:rPr lang="en-US" sz="1800" i="1">
                        <a:latin typeface="Cambria Math" panose="02040503050406030204" pitchFamily="18" charset="0"/>
                      </a:rPr>
                      <m:t>)</m:t>
                    </m:r>
                  </m:oMath>
                </a14:m>
                <a:r>
                  <a:rPr lang="en-US" sz="1800" dirty="0"/>
                  <a:t> is the momentum-dependent D state</a:t>
                </a:r>
              </a:p>
              <a:p>
                <a:pPr lvl="1"/>
                <a:r>
                  <a:rPr lang="en-US" sz="2400" dirty="0"/>
                  <a:t>Recent study indicates dependence on choice of NN potential</a:t>
                </a:r>
              </a:p>
              <a:p>
                <a:pPr lvl="2"/>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4300" y="1845734"/>
                <a:ext cx="4991100" cy="4023360"/>
              </a:xfrm>
              <a:blipFill rotWithShape="0">
                <a:blip r:embed="rId2"/>
                <a:stretch>
                  <a:fillRect r="-244"/>
                </a:stretch>
              </a:blipFill>
            </p:spPr>
            <p:txBody>
              <a:bodyPr/>
              <a:lstStyle/>
              <a:p>
                <a:r>
                  <a:rPr lang="en-US">
                    <a:noFill/>
                  </a:rPr>
                  <a:t> </a:t>
                </a:r>
              </a:p>
            </p:txBody>
          </p:sp>
        </mc:Fallback>
      </mc:AlternateContent>
      <p:sp>
        <p:nvSpPr>
          <p:cNvPr id="11" name="TextBox 10"/>
          <p:cNvSpPr txBox="1"/>
          <p:nvPr/>
        </p:nvSpPr>
        <p:spPr>
          <a:xfrm>
            <a:off x="-18750" y="5964768"/>
            <a:ext cx="5280420" cy="369332"/>
          </a:xfrm>
          <a:prstGeom prst="rect">
            <a:avLst/>
          </a:prstGeom>
          <a:noFill/>
        </p:spPr>
        <p:txBody>
          <a:bodyPr wrap="none" rtlCol="0">
            <a:spAutoFit/>
          </a:bodyPr>
          <a:lstStyle/>
          <a:p>
            <a:r>
              <a:rPr lang="en-US" dirty="0"/>
              <a:t>L.L. Frankfurt, M.I. </a:t>
            </a:r>
            <a:r>
              <a:rPr lang="en-US" dirty="0" err="1"/>
              <a:t>Strikman</a:t>
            </a:r>
            <a:r>
              <a:rPr lang="en-US" dirty="0"/>
              <a:t>, Phys. Rept. </a:t>
            </a:r>
            <a:r>
              <a:rPr lang="en-US" b="1" dirty="0"/>
              <a:t>76</a:t>
            </a:r>
            <a:r>
              <a:rPr lang="en-US" dirty="0"/>
              <a:t> (1981) 215</a:t>
            </a: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1807" b="10974"/>
          <a:stretch/>
        </p:blipFill>
        <p:spPr>
          <a:xfrm>
            <a:off x="5187108" y="1845734"/>
            <a:ext cx="6147819" cy="4330700"/>
          </a:xfrm>
          <a:prstGeom prst="rect">
            <a:avLst/>
          </a:prstGeom>
        </p:spPr>
      </p:pic>
    </p:spTree>
    <p:extLst>
      <p:ext uri="{BB962C8B-B14F-4D97-AF65-F5344CB8AC3E}">
        <p14:creationId xmlns:p14="http://schemas.microsoft.com/office/powerpoint/2010/main" val="134337912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Connection to</a:t>
            </a:r>
            <a:br>
              <a:rPr lang="en-US" dirty="0"/>
            </a:br>
            <a:r>
              <a:rPr lang="en-US" dirty="0"/>
              <a:t>Short Range Correlations</a:t>
            </a:r>
          </a:p>
        </p:txBody>
      </p:sp>
      <p:sp>
        <p:nvSpPr>
          <p:cNvPr id="3" name="Content Placeholder 2"/>
          <p:cNvSpPr>
            <a:spLocks noGrp="1"/>
          </p:cNvSpPr>
          <p:nvPr>
            <p:ph idx="1"/>
          </p:nvPr>
        </p:nvSpPr>
        <p:spPr>
          <a:xfrm>
            <a:off x="7770276" y="153482"/>
            <a:ext cx="3926542" cy="1533691"/>
          </a:xfrm>
        </p:spPr>
        <p:txBody>
          <a:bodyPr>
            <a:normAutofit/>
          </a:bodyPr>
          <a:lstStyle/>
          <a:p>
            <a:r>
              <a:rPr lang="en-US" sz="2400" dirty="0"/>
              <a:t>Short range correlations caused by tensor force – why not probe it through tensor polarization?</a:t>
            </a:r>
          </a:p>
        </p:txBody>
      </p:sp>
      <p:sp>
        <p:nvSpPr>
          <p:cNvPr id="46" name="TextBox 45"/>
          <p:cNvSpPr txBox="1"/>
          <p:nvPr/>
        </p:nvSpPr>
        <p:spPr>
          <a:xfrm>
            <a:off x="0" y="6014484"/>
            <a:ext cx="4867743" cy="646331"/>
          </a:xfrm>
          <a:prstGeom prst="rect">
            <a:avLst/>
          </a:prstGeom>
          <a:noFill/>
        </p:spPr>
        <p:txBody>
          <a:bodyPr wrap="none" rtlCol="0">
            <a:spAutoFit/>
          </a:bodyPr>
          <a:lstStyle/>
          <a:p>
            <a:r>
              <a:rPr lang="en-US" dirty="0"/>
              <a:t>N. </a:t>
            </a:r>
            <a:r>
              <a:rPr lang="en-US" dirty="0" err="1"/>
              <a:t>Fomin</a:t>
            </a:r>
            <a:r>
              <a:rPr lang="en-US" dirty="0"/>
              <a:t> et al., Phys. Rev. </a:t>
            </a:r>
            <a:r>
              <a:rPr lang="en-US" dirty="0" err="1"/>
              <a:t>Lett</a:t>
            </a:r>
            <a:r>
              <a:rPr lang="en-US" dirty="0"/>
              <a:t>. </a:t>
            </a:r>
            <a:r>
              <a:rPr lang="en-US" b="1" dirty="0"/>
              <a:t>108</a:t>
            </a:r>
            <a:r>
              <a:rPr lang="en-US" dirty="0"/>
              <a:t> (2012) 092505</a:t>
            </a:r>
          </a:p>
          <a:p>
            <a:endParaRPr lang="en-US" dirty="0"/>
          </a:p>
        </p:txBody>
      </p:sp>
      <p:grpSp>
        <p:nvGrpSpPr>
          <p:cNvPr id="12" name="Group 11"/>
          <p:cNvGrpSpPr/>
          <p:nvPr/>
        </p:nvGrpSpPr>
        <p:grpSpPr>
          <a:xfrm>
            <a:off x="6257110" y="1833922"/>
            <a:ext cx="5574030" cy="3903753"/>
            <a:chOff x="406400" y="2083839"/>
            <a:chExt cx="5067300" cy="3903753"/>
          </a:xfrm>
        </p:grpSpPr>
        <p:sp>
          <p:nvSpPr>
            <p:cNvPr id="13" name="Rectangle 12"/>
            <p:cNvSpPr/>
            <p:nvPr/>
          </p:nvSpPr>
          <p:spPr>
            <a:xfrm>
              <a:off x="406400" y="2083839"/>
              <a:ext cx="5067300" cy="3903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327" y="2092432"/>
              <a:ext cx="3971392" cy="3835911"/>
            </a:xfrm>
            <a:prstGeom prst="rect">
              <a:avLst/>
            </a:prstGeom>
          </p:spPr>
        </p:pic>
      </p:grpSp>
      <p:sp>
        <p:nvSpPr>
          <p:cNvPr id="15" name="TextBox 14"/>
          <p:cNvSpPr txBox="1"/>
          <p:nvPr/>
        </p:nvSpPr>
        <p:spPr>
          <a:xfrm>
            <a:off x="6421381" y="6014484"/>
            <a:ext cx="5770619" cy="369332"/>
          </a:xfrm>
          <a:prstGeom prst="rect">
            <a:avLst/>
          </a:prstGeom>
          <a:noFill/>
        </p:spPr>
        <p:txBody>
          <a:bodyPr wrap="none" rtlCol="0">
            <a:spAutoFit/>
          </a:bodyPr>
          <a:lstStyle/>
          <a:p>
            <a:r>
              <a:rPr lang="en-US" dirty="0"/>
              <a:t>L.L. Frankfurt et al., Int. J. Mod. Phys. A23 (2008) 2991-3055</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803" y="1748243"/>
            <a:ext cx="5036867" cy="4276583"/>
          </a:xfrm>
          <a:prstGeom prst="rect">
            <a:avLst/>
          </a:prstGeom>
        </p:spPr>
      </p:pic>
    </p:spTree>
    <p:extLst>
      <p:ext uri="{BB962C8B-B14F-4D97-AF65-F5344CB8AC3E}">
        <p14:creationId xmlns:p14="http://schemas.microsoft.com/office/powerpoint/2010/main" val="1630490399"/>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Connection to</a:t>
            </a:r>
            <a:br>
              <a:rPr lang="en-US" dirty="0"/>
            </a:br>
            <a:r>
              <a:rPr lang="en-US" dirty="0"/>
              <a:t>Short Range Correlations</a:t>
            </a:r>
          </a:p>
        </p:txBody>
      </p:sp>
      <p:sp>
        <p:nvSpPr>
          <p:cNvPr id="3" name="Content Placeholder 2"/>
          <p:cNvSpPr>
            <a:spLocks noGrp="1"/>
          </p:cNvSpPr>
          <p:nvPr>
            <p:ph idx="1"/>
          </p:nvPr>
        </p:nvSpPr>
        <p:spPr>
          <a:xfrm>
            <a:off x="7770276" y="153482"/>
            <a:ext cx="3926542" cy="1533691"/>
          </a:xfrm>
        </p:spPr>
        <p:txBody>
          <a:bodyPr>
            <a:normAutofit/>
          </a:bodyPr>
          <a:lstStyle/>
          <a:p>
            <a:r>
              <a:rPr lang="en-US" sz="2400" dirty="0"/>
              <a:t>Short range correlations caused by tensor force – why not probe it through tensor polarization?</a:t>
            </a:r>
          </a:p>
        </p:txBody>
      </p:sp>
      <p:grpSp>
        <p:nvGrpSpPr>
          <p:cNvPr id="12" name="Group 11"/>
          <p:cNvGrpSpPr/>
          <p:nvPr/>
        </p:nvGrpSpPr>
        <p:grpSpPr>
          <a:xfrm>
            <a:off x="6257110" y="1833922"/>
            <a:ext cx="5574030" cy="3903753"/>
            <a:chOff x="406400" y="2083839"/>
            <a:chExt cx="5067300" cy="3903753"/>
          </a:xfrm>
        </p:grpSpPr>
        <p:sp>
          <p:nvSpPr>
            <p:cNvPr id="13" name="Rectangle 12"/>
            <p:cNvSpPr/>
            <p:nvPr/>
          </p:nvSpPr>
          <p:spPr>
            <a:xfrm>
              <a:off x="406400" y="2083839"/>
              <a:ext cx="5067300" cy="3903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327" y="2092432"/>
              <a:ext cx="3971392" cy="3835911"/>
            </a:xfrm>
            <a:prstGeom prst="rect">
              <a:avLst/>
            </a:prstGeom>
          </p:spPr>
        </p:pic>
      </p:grpSp>
      <p:sp>
        <p:nvSpPr>
          <p:cNvPr id="15" name="TextBox 14"/>
          <p:cNvSpPr txBox="1"/>
          <p:nvPr/>
        </p:nvSpPr>
        <p:spPr>
          <a:xfrm>
            <a:off x="6421381" y="6014484"/>
            <a:ext cx="5770619" cy="369332"/>
          </a:xfrm>
          <a:prstGeom prst="rect">
            <a:avLst/>
          </a:prstGeom>
          <a:noFill/>
        </p:spPr>
        <p:txBody>
          <a:bodyPr wrap="none" rtlCol="0">
            <a:spAutoFit/>
          </a:bodyPr>
          <a:lstStyle/>
          <a:p>
            <a:r>
              <a:rPr lang="en-US" dirty="0"/>
              <a:t>L.L. Frankfurt et al., Int. J. Mod. Phys. A23 (2008) 2991-3055</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38" y="1870481"/>
            <a:ext cx="6181085" cy="4265276"/>
          </a:xfrm>
          <a:prstGeom prst="rect">
            <a:avLst/>
          </a:prstGeom>
        </p:spPr>
      </p:pic>
    </p:spTree>
    <p:extLst>
      <p:ext uri="{BB962C8B-B14F-4D97-AF65-F5344CB8AC3E}">
        <p14:creationId xmlns:p14="http://schemas.microsoft.com/office/powerpoint/2010/main" val="336908535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149351" y="902495"/>
            <a:ext cx="7704137" cy="769938"/>
          </a:xfrm>
        </p:spPr>
        <p:txBody>
          <a:bodyPr>
            <a:normAutofit fontScale="90000"/>
          </a:bodyPr>
          <a:lstStyle/>
          <a:p>
            <a:r>
              <a:rPr lang="en-US" dirty="0">
                <a:ln>
                  <a:noFill/>
                </a:ln>
              </a:rPr>
              <a:t>Tensor Polarization Measurement</a:t>
            </a:r>
          </a:p>
        </p:txBody>
      </p:sp>
      <p:sp>
        <p:nvSpPr>
          <p:cNvPr id="41987" name="Content Placeholder 2"/>
          <p:cNvSpPr>
            <a:spLocks noGrp="1"/>
          </p:cNvSpPr>
          <p:nvPr>
            <p:ph idx="1"/>
          </p:nvPr>
        </p:nvSpPr>
        <p:spPr>
          <a:xfrm>
            <a:off x="4797426" y="1870076"/>
            <a:ext cx="4219575" cy="3624263"/>
          </a:xfrm>
        </p:spPr>
        <p:txBody>
          <a:bodyPr/>
          <a:lstStyle/>
          <a:p>
            <a:r>
              <a:rPr lang="en-US" dirty="0"/>
              <a:t>Vector optimize with microwaves</a:t>
            </a:r>
          </a:p>
          <a:p>
            <a:r>
              <a:rPr lang="en-US" dirty="0"/>
              <a:t>Fit peaks with convolution</a:t>
            </a:r>
          </a:p>
          <a:p>
            <a:r>
              <a:rPr lang="en-US" dirty="0"/>
              <a:t>Tensor optimize with RF</a:t>
            </a:r>
          </a:p>
          <a:p>
            <a:r>
              <a:rPr lang="en-US" dirty="0"/>
              <a:t>Measure change in peaks using Riemann Sum segments</a:t>
            </a:r>
          </a:p>
        </p:txBody>
      </p:sp>
      <p:sp>
        <p:nvSpPr>
          <p:cNvPr id="4198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49077BC2-3778-4E08-94AC-1ABFD28DC79A}" type="slidenum">
              <a:rPr lang="en-US"/>
              <a:pPr fontAlgn="base">
                <a:spcBef>
                  <a:spcPct val="0"/>
                </a:spcBef>
                <a:spcAft>
                  <a:spcPct val="0"/>
                </a:spcAft>
              </a:pPr>
              <a:t>57</a:t>
            </a:fld>
            <a:endParaRPr lang="en-US"/>
          </a:p>
        </p:txBody>
      </p:sp>
      <p:pic>
        <p:nvPicPr>
          <p:cNvPr id="4198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6525" y="4429126"/>
            <a:ext cx="57213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651" y="2316814"/>
            <a:ext cx="3901296" cy="299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TextBox 7"/>
          <p:cNvSpPr txBox="1">
            <a:spLocks noChangeArrowheads="1"/>
          </p:cNvSpPr>
          <p:nvPr/>
        </p:nvSpPr>
        <p:spPr bwMode="auto">
          <a:xfrm>
            <a:off x="4743451" y="5443539"/>
            <a:ext cx="2562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algn="ctr" eaLnBrk="1" hangingPunct="1"/>
            <a:r>
              <a:rPr lang="en-US"/>
              <a:t>Ratio of instantaneous </a:t>
            </a:r>
            <a:br>
              <a:rPr lang="en-US"/>
            </a:br>
            <a:r>
              <a:rPr lang="en-US"/>
              <a:t>to initial NMR signal area</a:t>
            </a:r>
            <a:endParaRPr lang="en-US" sz="2800"/>
          </a:p>
        </p:txBody>
      </p:sp>
      <p:sp>
        <p:nvSpPr>
          <p:cNvPr id="41992" name="TextBox 8"/>
          <p:cNvSpPr txBox="1">
            <a:spLocks noChangeArrowheads="1"/>
          </p:cNvSpPr>
          <p:nvPr/>
        </p:nvSpPr>
        <p:spPr bwMode="auto">
          <a:xfrm>
            <a:off x="7542214" y="5446715"/>
            <a:ext cx="25939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algn="ctr" eaLnBrk="1" hangingPunct="1"/>
            <a:r>
              <a:rPr lang="en-US"/>
              <a:t>Percentage of initial peak</a:t>
            </a:r>
            <a:br>
              <a:rPr lang="en-US"/>
            </a:br>
            <a:r>
              <a:rPr lang="en-US"/>
              <a:t>shifted any time</a:t>
            </a:r>
            <a:br>
              <a:rPr lang="en-US"/>
            </a:br>
            <a:r>
              <a:rPr lang="en-US"/>
              <a:t>(from reduced side)</a:t>
            </a:r>
            <a:endParaRPr lang="en-US" sz="2800"/>
          </a:p>
        </p:txBody>
      </p:sp>
      <p:sp>
        <p:nvSpPr>
          <p:cNvPr id="41993" name="TextBox 9"/>
          <p:cNvSpPr txBox="1">
            <a:spLocks noChangeArrowheads="1"/>
          </p:cNvSpPr>
          <p:nvPr/>
        </p:nvSpPr>
        <p:spPr bwMode="auto">
          <a:xfrm>
            <a:off x="10299701" y="5445127"/>
            <a:ext cx="17637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algn="ctr" eaLnBrk="1" hangingPunct="1"/>
            <a:r>
              <a:rPr lang="en-US"/>
              <a:t>Available tensor </a:t>
            </a:r>
            <a:br>
              <a:rPr lang="en-US"/>
            </a:br>
            <a:r>
              <a:rPr lang="en-US"/>
              <a:t>enhancement</a:t>
            </a:r>
            <a:endParaRPr lang="en-US" sz="2800"/>
          </a:p>
        </p:txBody>
      </p:sp>
      <p:cxnSp>
        <p:nvCxnSpPr>
          <p:cNvPr id="11" name="Straight Arrow Connector 10"/>
          <p:cNvCxnSpPr/>
          <p:nvPr/>
        </p:nvCxnSpPr>
        <p:spPr>
          <a:xfrm flipH="1">
            <a:off x="6015039" y="5132389"/>
            <a:ext cx="369887" cy="33020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8878888" y="5132389"/>
            <a:ext cx="44450" cy="334962"/>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0020301" y="5116515"/>
            <a:ext cx="701675" cy="327025"/>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1722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Brute Force Tensor Polarization</a:t>
            </a:r>
          </a:p>
        </p:txBody>
      </p:sp>
      <p:sp>
        <p:nvSpPr>
          <p:cNvPr id="3" name="Content Placeholder 2"/>
          <p:cNvSpPr>
            <a:spLocks noGrp="1"/>
          </p:cNvSpPr>
          <p:nvPr>
            <p:ph idx="1"/>
          </p:nvPr>
        </p:nvSpPr>
        <p:spPr/>
        <p:txBody>
          <a:bodyPr/>
          <a:lstStyle/>
          <a:p>
            <a:r>
              <a:rPr lang="en-US" dirty="0"/>
              <a:t>When vector polarizing deuterium, some amount of tensor polarization occurs</a:t>
            </a:r>
          </a:p>
          <a:p>
            <a:r>
              <a:rPr lang="en-US" dirty="0"/>
              <a:t>Higher vector polarization </a:t>
            </a:r>
            <a:r>
              <a:rPr lang="en-US" dirty="0">
                <a:sym typeface="Wingdings" panose="05000000000000000000" pitchFamily="2" charset="2"/>
              </a:rPr>
              <a:t> Higher tensor polarization</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45842"/>
          <a:stretch/>
        </p:blipFill>
        <p:spPr>
          <a:xfrm>
            <a:off x="2674669" y="2624667"/>
            <a:ext cx="6903621" cy="3632543"/>
          </a:xfrm>
          <a:prstGeom prst="rect">
            <a:avLst/>
          </a:prstGeom>
        </p:spPr>
      </p:pic>
    </p:spTree>
    <p:extLst>
      <p:ext uri="{BB962C8B-B14F-4D97-AF65-F5344CB8AC3E}">
        <p14:creationId xmlns:p14="http://schemas.microsoft.com/office/powerpoint/2010/main" val="1724138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Systematics Estimate for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𝑧𝑧</m:t>
                        </m:r>
                      </m:sub>
                    </m:sSub>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2727" b="-23109"/>
                </a:stretch>
              </a:blipFill>
            </p:spPr>
            <p:txBody>
              <a:bodyPr/>
              <a:lstStyle/>
              <a:p>
                <a:r>
                  <a:rPr lang="en-US">
                    <a:noFill/>
                  </a:rPr>
                  <a:t> </a:t>
                </a:r>
              </a:p>
            </p:txBody>
          </p:sp>
        </mc:Fallback>
      </mc:AlternateContent>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47939" y="1797050"/>
            <a:ext cx="8156450" cy="4502150"/>
          </a:xfrm>
        </p:spPr>
      </p:pic>
      <p:sp>
        <p:nvSpPr>
          <p:cNvPr id="4" name="Slide Number Placeholder 3"/>
          <p:cNvSpPr>
            <a:spLocks noGrp="1"/>
          </p:cNvSpPr>
          <p:nvPr>
            <p:ph type="sldNum" sz="quarter" idx="12"/>
          </p:nvPr>
        </p:nvSpPr>
        <p:spPr/>
        <p:txBody>
          <a:bodyPr/>
          <a:lstStyle/>
          <a:p>
            <a:fld id="{629637A9-119A-49DA-BD12-AAC58B377D80}" type="slidenum">
              <a:rPr lang="en-US" smtClean="0"/>
              <a:pPr/>
              <a:t>59</a:t>
            </a:fld>
            <a:endParaRPr lang="en-US" dirty="0"/>
          </a:p>
        </p:txBody>
      </p:sp>
    </p:spTree>
    <p:extLst>
      <p:ext uri="{BB962C8B-B14F-4D97-AF65-F5344CB8AC3E}">
        <p14:creationId xmlns:p14="http://schemas.microsoft.com/office/powerpoint/2010/main" val="409129334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Tensor Polarization Techniques</a:t>
            </a:r>
          </a:p>
        </p:txBody>
      </p:sp>
      <p:sp>
        <p:nvSpPr>
          <p:cNvPr id="4" name="Slide Number Placeholder 3"/>
          <p:cNvSpPr>
            <a:spLocks noGrp="1"/>
          </p:cNvSpPr>
          <p:nvPr>
            <p:ph type="sldNum" sz="quarter" idx="12"/>
          </p:nvPr>
        </p:nvSpPr>
        <p:spPr/>
        <p:txBody>
          <a:bodyPr/>
          <a:lstStyle/>
          <a:p>
            <a:fld id="{629637A9-119A-49DA-BD12-AAC58B377D80}" type="slidenum">
              <a:rPr lang="en-US" smtClean="0"/>
              <a:pPr/>
              <a:t>6</a:t>
            </a:fld>
            <a:endParaRPr lang="en-US" dirty="0"/>
          </a:p>
        </p:txBody>
      </p:sp>
      <p:sp>
        <p:nvSpPr>
          <p:cNvPr id="70" name="Content Placeholder 2"/>
          <p:cNvSpPr>
            <a:spLocks noGrp="1"/>
          </p:cNvSpPr>
          <p:nvPr>
            <p:ph idx="1"/>
          </p:nvPr>
        </p:nvSpPr>
        <p:spPr>
          <a:xfrm>
            <a:off x="5226806" y="1845733"/>
            <a:ext cx="5928874" cy="3784153"/>
          </a:xfrm>
        </p:spPr>
        <p:txBody>
          <a:bodyPr anchor="ctr">
            <a:normAutofit fontScale="70000" lnSpcReduction="20000"/>
          </a:bodyPr>
          <a:lstStyle/>
          <a:p>
            <a:pPr lvl="1"/>
            <a:r>
              <a:rPr lang="en-US" sz="4000" b="1" dirty="0"/>
              <a:t>Unpolarized Target + </a:t>
            </a:r>
            <a:r>
              <a:rPr lang="en-US" sz="4000" b="1" dirty="0" err="1"/>
              <a:t>Polarimeter</a:t>
            </a:r>
            <a:endParaRPr lang="en-US" sz="4000" b="1" dirty="0"/>
          </a:p>
          <a:p>
            <a:pPr lvl="2"/>
            <a:r>
              <a:rPr lang="en-US" sz="3600" dirty="0"/>
              <a:t>D</a:t>
            </a:r>
            <a:r>
              <a:rPr lang="en-US" sz="3600" baseline="-25000" dirty="0"/>
              <a:t>2</a:t>
            </a:r>
            <a:r>
              <a:rPr lang="en-US" sz="3600" dirty="0"/>
              <a:t>O waterfall</a:t>
            </a:r>
            <a:r>
              <a:rPr lang="en-US" sz="3600" baseline="30000" dirty="0"/>
              <a:t>[1]</a:t>
            </a:r>
          </a:p>
          <a:p>
            <a:pPr lvl="2"/>
            <a:r>
              <a:rPr lang="en-US" sz="3600" dirty="0"/>
              <a:t>Liquid D</a:t>
            </a:r>
            <a:r>
              <a:rPr lang="en-US" sz="3600" baseline="-25000" dirty="0"/>
              <a:t>2</a:t>
            </a:r>
            <a:r>
              <a:rPr lang="en-US" sz="3600" baseline="30000" dirty="0"/>
              <a:t>[2]</a:t>
            </a:r>
          </a:p>
          <a:p>
            <a:pPr lvl="2"/>
            <a:r>
              <a:rPr lang="en-US" sz="3600" dirty="0"/>
              <a:t>Medium-high luminosity, no polarization enhancement</a:t>
            </a:r>
          </a:p>
          <a:p>
            <a:pPr lvl="1"/>
            <a:r>
              <a:rPr lang="en-US" sz="4000" b="1" dirty="0"/>
              <a:t>Gas Jet/Storage Cell Target</a:t>
            </a:r>
            <a:r>
              <a:rPr lang="en-US" sz="4000" baseline="30000" dirty="0"/>
              <a:t>[3]</a:t>
            </a:r>
          </a:p>
          <a:p>
            <a:pPr lvl="2"/>
            <a:r>
              <a:rPr lang="en-US" sz="3600" dirty="0"/>
              <a:t>Low luminosity, very high tensor polarization</a:t>
            </a:r>
          </a:p>
          <a:p>
            <a:pPr lvl="1"/>
            <a:r>
              <a:rPr lang="en-US" sz="4000" b="1" dirty="0"/>
              <a:t>Solid Polarized DNP Target</a:t>
            </a:r>
            <a:r>
              <a:rPr lang="en-US" sz="4000" baseline="30000" dirty="0"/>
              <a:t>[4]</a:t>
            </a:r>
          </a:p>
          <a:p>
            <a:pPr lvl="2"/>
            <a:r>
              <a:rPr lang="en-US" sz="3600" dirty="0"/>
              <a:t>High luminosity, polarization enhancement, large dilution at high x</a:t>
            </a:r>
          </a:p>
        </p:txBody>
      </p:sp>
      <p:sp>
        <p:nvSpPr>
          <p:cNvPr id="3" name="TextBox 2"/>
          <p:cNvSpPr txBox="1"/>
          <p:nvPr/>
        </p:nvSpPr>
        <p:spPr>
          <a:xfrm>
            <a:off x="8801272" y="5813128"/>
            <a:ext cx="3390440" cy="523220"/>
          </a:xfrm>
          <a:prstGeom prst="rect">
            <a:avLst/>
          </a:prstGeom>
          <a:noFill/>
        </p:spPr>
        <p:txBody>
          <a:bodyPr wrap="square" rtlCol="0">
            <a:spAutoFit/>
          </a:bodyPr>
          <a:lstStyle/>
          <a:p>
            <a:r>
              <a:rPr lang="en-US" sz="1400" baseline="30000" dirty="0"/>
              <a:t>[3]</a:t>
            </a:r>
            <a:r>
              <a:rPr lang="en-US" sz="1400" dirty="0"/>
              <a:t> AV </a:t>
            </a:r>
            <a:r>
              <a:rPr lang="en-US" sz="1400" dirty="0" err="1"/>
              <a:t>Evstugneev</a:t>
            </a:r>
            <a:r>
              <a:rPr lang="en-US" sz="1400" dirty="0"/>
              <a:t>, </a:t>
            </a:r>
            <a:r>
              <a:rPr lang="en-US" sz="1400" i="1" dirty="0"/>
              <a:t>et al</a:t>
            </a:r>
            <a:r>
              <a:rPr lang="en-US" sz="1400" dirty="0"/>
              <a:t>, NIM A </a:t>
            </a:r>
            <a:r>
              <a:rPr lang="en-US" sz="1400" b="1" dirty="0"/>
              <a:t>238</a:t>
            </a:r>
            <a:r>
              <a:rPr lang="en-US" sz="1400" dirty="0"/>
              <a:t> 12 (1985)</a:t>
            </a:r>
          </a:p>
          <a:p>
            <a:r>
              <a:rPr lang="en-US" sz="1400" baseline="30000" dirty="0"/>
              <a:t>[4]</a:t>
            </a:r>
            <a:r>
              <a:rPr lang="en-US" sz="1400" dirty="0"/>
              <a:t> B Boden, </a:t>
            </a:r>
            <a:r>
              <a:rPr lang="en-US" sz="1400" i="1" dirty="0"/>
              <a:t> et al</a:t>
            </a:r>
            <a:r>
              <a:rPr lang="en-US" sz="1400" dirty="0"/>
              <a:t>, Z. Phys. C </a:t>
            </a:r>
            <a:r>
              <a:rPr lang="en-US" sz="1400" b="1" dirty="0"/>
              <a:t>49</a:t>
            </a:r>
            <a:r>
              <a:rPr lang="en-US" sz="1400" dirty="0"/>
              <a:t> 175 (1991)</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1434"/>
            <a:ext cx="5406211" cy="291274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27" y="1880289"/>
            <a:ext cx="5475963" cy="4109694"/>
          </a:xfrm>
          <a:prstGeom prst="rect">
            <a:avLst/>
          </a:prstGeom>
        </p:spPr>
      </p:pic>
      <p:grpSp>
        <p:nvGrpSpPr>
          <p:cNvPr id="8" name="Group 7"/>
          <p:cNvGrpSpPr/>
          <p:nvPr/>
        </p:nvGrpSpPr>
        <p:grpSpPr>
          <a:xfrm>
            <a:off x="-69752" y="1857702"/>
            <a:ext cx="5475963" cy="4389437"/>
            <a:chOff x="-69752" y="1857702"/>
            <a:chExt cx="5475963" cy="4389437"/>
          </a:xfrm>
        </p:grpSpPr>
        <p:sp>
          <p:nvSpPr>
            <p:cNvPr id="7" name="Rectangle 6"/>
            <p:cNvSpPr/>
            <p:nvPr/>
          </p:nvSpPr>
          <p:spPr>
            <a:xfrm>
              <a:off x="-69752" y="1880289"/>
              <a:ext cx="5475963" cy="4315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5"/>
            <p:cNvPicPr>
              <a:picLocks noChangeAspect="1"/>
            </p:cNvPicPr>
            <p:nvPr/>
          </p:nvPicPr>
          <p:blipFill>
            <a:blip r:embed="rId5">
              <a:extLst>
                <a:ext uri="{28A0092B-C50C-407E-A947-70E740481C1C}">
                  <a14:useLocalDpi xmlns:a14="http://schemas.microsoft.com/office/drawing/2010/main" val="0"/>
                </a:ext>
              </a:extLst>
            </a:blip>
            <a:srcRect l="3770" t="5856" r="1266" b="441"/>
            <a:stretch>
              <a:fillRect/>
            </a:stretch>
          </p:blipFill>
          <p:spPr bwMode="auto">
            <a:xfrm>
              <a:off x="744237" y="1857702"/>
              <a:ext cx="45085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p:cNvSpPr txBox="1"/>
          <p:nvPr/>
        </p:nvSpPr>
        <p:spPr>
          <a:xfrm>
            <a:off x="5050404" y="5815400"/>
            <a:ext cx="3390440" cy="523220"/>
          </a:xfrm>
          <a:prstGeom prst="rect">
            <a:avLst/>
          </a:prstGeom>
          <a:noFill/>
        </p:spPr>
        <p:txBody>
          <a:bodyPr wrap="square" rtlCol="0">
            <a:spAutoFit/>
          </a:bodyPr>
          <a:lstStyle/>
          <a:p>
            <a:r>
              <a:rPr lang="en-US" sz="1400" baseline="30000" dirty="0"/>
              <a:t>[1]</a:t>
            </a:r>
            <a:r>
              <a:rPr lang="en-US" sz="1400" dirty="0"/>
              <a:t> ME Schulze, </a:t>
            </a:r>
            <a:r>
              <a:rPr lang="en-US" sz="1400" i="1" dirty="0"/>
              <a:t>et al</a:t>
            </a:r>
            <a:r>
              <a:rPr lang="en-US" sz="1400" dirty="0"/>
              <a:t>, PRL </a:t>
            </a:r>
            <a:r>
              <a:rPr lang="en-US" sz="1400" b="1" dirty="0"/>
              <a:t>52</a:t>
            </a:r>
            <a:r>
              <a:rPr lang="en-US" sz="1400" dirty="0"/>
              <a:t> 597 (1984)</a:t>
            </a:r>
          </a:p>
          <a:p>
            <a:r>
              <a:rPr lang="en-US" sz="1400" baseline="30000" dirty="0"/>
              <a:t>[2]</a:t>
            </a:r>
            <a:r>
              <a:rPr lang="en-US" sz="1400" dirty="0"/>
              <a:t> D Abbot, </a:t>
            </a:r>
            <a:r>
              <a:rPr lang="en-US" sz="1400" i="1" dirty="0"/>
              <a:t>et al</a:t>
            </a:r>
            <a:r>
              <a:rPr lang="en-US" sz="1400" dirty="0"/>
              <a:t>, PRL </a:t>
            </a:r>
            <a:r>
              <a:rPr lang="en-US" sz="1400" b="1" dirty="0"/>
              <a:t>84</a:t>
            </a:r>
            <a:r>
              <a:rPr lang="en-US" sz="1400" dirty="0"/>
              <a:t> 5053 (2000)</a:t>
            </a:r>
          </a:p>
        </p:txBody>
      </p:sp>
      <p:sp>
        <p:nvSpPr>
          <p:cNvPr id="1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15"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3547834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
                                            <p:txEl>
                                              <p:pRg st="0" end="0"/>
                                            </p:txEl>
                                          </p:spTgt>
                                        </p:tgtEl>
                                        <p:attrNameLst>
                                          <p:attrName>style.visibility</p:attrName>
                                        </p:attrNameLst>
                                      </p:cBhvr>
                                      <p:to>
                                        <p:strVal val="visible"/>
                                      </p:to>
                                    </p:set>
                                    <p:animEffect transition="in" filter="fade">
                                      <p:cBhvr>
                                        <p:cTn id="7" dur="500"/>
                                        <p:tgtEl>
                                          <p:spTgt spid="7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0">
                                            <p:txEl>
                                              <p:pRg st="1" end="1"/>
                                            </p:txEl>
                                          </p:spTgt>
                                        </p:tgtEl>
                                        <p:attrNameLst>
                                          <p:attrName>style.visibility</p:attrName>
                                        </p:attrNameLst>
                                      </p:cBhvr>
                                      <p:to>
                                        <p:strVal val="visible"/>
                                      </p:to>
                                    </p:set>
                                    <p:animEffect transition="in" filter="fade">
                                      <p:cBhvr>
                                        <p:cTn id="13" dur="500"/>
                                        <p:tgtEl>
                                          <p:spTgt spid="70">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500"/>
                                        <p:tgtEl>
                                          <p:spTgt spid="13">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0">
                                            <p:txEl>
                                              <p:pRg st="2" end="2"/>
                                            </p:txEl>
                                          </p:spTgt>
                                        </p:tgtEl>
                                        <p:attrNameLst>
                                          <p:attrName>style.visibility</p:attrName>
                                        </p:attrNameLst>
                                      </p:cBhvr>
                                      <p:to>
                                        <p:strVal val="visible"/>
                                      </p:to>
                                    </p:set>
                                    <p:animEffect transition="in" filter="fade">
                                      <p:cBhvr>
                                        <p:cTn id="19" dur="500"/>
                                        <p:tgtEl>
                                          <p:spTgt spid="70">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500"/>
                                        <p:tgtEl>
                                          <p:spTgt spid="13">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0">
                                            <p:txEl>
                                              <p:pRg st="3" end="3"/>
                                            </p:txEl>
                                          </p:spTgt>
                                        </p:tgtEl>
                                        <p:attrNameLst>
                                          <p:attrName>style.visibility</p:attrName>
                                        </p:attrNameLst>
                                      </p:cBhvr>
                                      <p:to>
                                        <p:strVal val="visible"/>
                                      </p:to>
                                    </p:set>
                                    <p:animEffect transition="in" filter="fade">
                                      <p:cBhvr>
                                        <p:cTn id="25" dur="500"/>
                                        <p:tgtEl>
                                          <p:spTgt spid="7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0">
                                            <p:txEl>
                                              <p:pRg st="4" end="4"/>
                                            </p:txEl>
                                          </p:spTgt>
                                        </p:tgtEl>
                                        <p:attrNameLst>
                                          <p:attrName>style.visibility</p:attrName>
                                        </p:attrNameLst>
                                      </p:cBhvr>
                                      <p:to>
                                        <p:strVal val="visible"/>
                                      </p:to>
                                    </p:set>
                                    <p:animEffect transition="in" filter="fade">
                                      <p:cBhvr>
                                        <p:cTn id="30" dur="500"/>
                                        <p:tgtEl>
                                          <p:spTgt spid="70">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500"/>
                                        <p:tgtEl>
                                          <p:spTgt spid="3">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nodeType="withEffect">
                                  <p:stCondLst>
                                    <p:cond delay="0"/>
                                  </p:stCondLst>
                                  <p:childTnLst>
                                    <p:set>
                                      <p:cBhvr>
                                        <p:cTn id="38" dur="1" fill="hold">
                                          <p:stCondLst>
                                            <p:cond delay="0"/>
                                          </p:stCondLst>
                                        </p:cTn>
                                        <p:tgtEl>
                                          <p:spTgt spid="70">
                                            <p:txEl>
                                              <p:pRg st="5" end="5"/>
                                            </p:txEl>
                                          </p:spTgt>
                                        </p:tgtEl>
                                        <p:attrNameLst>
                                          <p:attrName>style.visibility</p:attrName>
                                        </p:attrNameLst>
                                      </p:cBhvr>
                                      <p:to>
                                        <p:strVal val="visible"/>
                                      </p:to>
                                    </p:set>
                                    <p:animEffect transition="in" filter="fade">
                                      <p:cBhvr>
                                        <p:cTn id="39" dur="500"/>
                                        <p:tgtEl>
                                          <p:spTgt spid="70">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0">
                                            <p:txEl>
                                              <p:pRg st="6" end="6"/>
                                            </p:txEl>
                                          </p:spTgt>
                                        </p:tgtEl>
                                        <p:attrNameLst>
                                          <p:attrName>style.visibility</p:attrName>
                                        </p:attrNameLst>
                                      </p:cBhvr>
                                      <p:to>
                                        <p:strVal val="visible"/>
                                      </p:to>
                                    </p:set>
                                    <p:animEffect transition="in" filter="fade">
                                      <p:cBhvr>
                                        <p:cTn id="44" dur="500"/>
                                        <p:tgtEl>
                                          <p:spTgt spid="70">
                                            <p:txEl>
                                              <p:pRg st="6" end="6"/>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fade">
                                      <p:cBhvr>
                                        <p:cTn id="47" dur="500"/>
                                        <p:tgtEl>
                                          <p:spTgt spid="3">
                                            <p:txEl>
                                              <p:pRg st="1" end="1"/>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par>
                                <p:cTn id="51" presetID="10" presetClass="entr" presetSubtype="0" fill="hold" nodeType="withEffect">
                                  <p:stCondLst>
                                    <p:cond delay="0"/>
                                  </p:stCondLst>
                                  <p:childTnLst>
                                    <p:set>
                                      <p:cBhvr>
                                        <p:cTn id="52" dur="1" fill="hold">
                                          <p:stCondLst>
                                            <p:cond delay="0"/>
                                          </p:stCondLst>
                                        </p:cTn>
                                        <p:tgtEl>
                                          <p:spTgt spid="70">
                                            <p:txEl>
                                              <p:pRg st="7" end="7"/>
                                            </p:txEl>
                                          </p:spTgt>
                                        </p:tgtEl>
                                        <p:attrNameLst>
                                          <p:attrName>style.visibility</p:attrName>
                                        </p:attrNameLst>
                                      </p:cBhvr>
                                      <p:to>
                                        <p:strVal val="visible"/>
                                      </p:to>
                                    </p:set>
                                    <p:animEffect transition="in" filter="fade">
                                      <p:cBhvr>
                                        <p:cTn id="53" dur="500"/>
                                        <p:tgtEl>
                                          <p:spTgt spid="7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59800" y="456453"/>
            <a:ext cx="2794000" cy="406400"/>
          </a:xfrm>
          <a:prstGeom prst="rect">
            <a:avLst/>
          </a:prstGeom>
          <a:solidFill>
            <a:srgbClr val="FFFF0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5326531" y="1295399"/>
            <a:ext cx="4755931" cy="1338726"/>
            <a:chOff x="5326531" y="1142999"/>
            <a:chExt cx="4755931" cy="1338726"/>
          </a:xfrm>
        </p:grpSpPr>
        <p:sp>
          <p:nvSpPr>
            <p:cNvPr id="8" name="Rectangle 7"/>
            <p:cNvSpPr/>
            <p:nvPr/>
          </p:nvSpPr>
          <p:spPr>
            <a:xfrm>
              <a:off x="5644777" y="1142999"/>
              <a:ext cx="3082364" cy="366059"/>
            </a:xfrm>
            <a:prstGeom prst="rect">
              <a:avLst/>
            </a:prstGeom>
            <a:solidFill>
              <a:srgbClr val="FFFF0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326531" y="2115666"/>
              <a:ext cx="4755931" cy="366059"/>
            </a:xfrm>
            <a:prstGeom prst="rect">
              <a:avLst/>
            </a:prstGeom>
            <a:solidFill>
              <a:srgbClr val="FFFF0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7490012" y="2822382"/>
            <a:ext cx="3739928" cy="366059"/>
          </a:xfrm>
          <a:prstGeom prst="rect">
            <a:avLst/>
          </a:prstGeom>
          <a:solidFill>
            <a:srgbClr val="FFFF0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745505" y="5809846"/>
            <a:ext cx="3242153" cy="366059"/>
          </a:xfrm>
          <a:prstGeom prst="rect">
            <a:avLst/>
          </a:prstGeom>
          <a:solidFill>
            <a:srgbClr val="FFFF0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Interest from Theorists</a:t>
            </a:r>
          </a:p>
        </p:txBody>
      </p:sp>
      <p:sp>
        <p:nvSpPr>
          <p:cNvPr id="7" name="Slide Number Placeholder 6"/>
          <p:cNvSpPr>
            <a:spLocks noGrp="1"/>
          </p:cNvSpPr>
          <p:nvPr>
            <p:ph type="sldNum" sz="quarter" idx="12"/>
          </p:nvPr>
        </p:nvSpPr>
        <p:spPr/>
        <p:txBody>
          <a:bodyPr/>
          <a:lstStyle/>
          <a:p>
            <a:fld id="{4FAB73BC-B049-4115-A692-8D63A059BFB8}" type="slidenum">
              <a:rPr lang="en-US" smtClean="0"/>
              <a:pPr/>
              <a:t>60</a:t>
            </a:fld>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247147" y="12700"/>
                <a:ext cx="7843254" cy="6629400"/>
              </a:xfrm>
            </p:spPr>
            <p:txBody>
              <a:bodyPr anchor="ctr">
                <a:noAutofit/>
              </a:bodyPr>
              <a:lstStyle/>
              <a:p>
                <a:r>
                  <a:rPr lang="en-US" sz="2400" dirty="0"/>
                  <a:t>M. </a:t>
                </a:r>
                <a:r>
                  <a:rPr lang="en-US" sz="2400" dirty="0" err="1"/>
                  <a:t>Strikman</a:t>
                </a:r>
                <a:r>
                  <a:rPr lang="en-US" sz="2400" dirty="0"/>
                  <a:t> and M. Sargsian have already been involved in providing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𝑧𝑧</m:t>
                        </m:r>
                      </m:sub>
                    </m:sSub>
                  </m:oMath>
                </a14:m>
                <a:r>
                  <a:rPr lang="en-US" sz="2400" dirty="0"/>
                  <a:t> calculations</a:t>
                </a:r>
              </a:p>
              <a:p>
                <a:r>
                  <a:rPr lang="en-US" sz="2400" dirty="0"/>
                  <a:t>“This is an important measurement. Accessing the large x region will provide insights on the </a:t>
                </a:r>
                <a:r>
                  <a:rPr lang="en-US" sz="2400" dirty="0" err="1"/>
                  <a:t>partonic</a:t>
                </a:r>
                <a:r>
                  <a:rPr lang="en-US" sz="2400" dirty="0"/>
                  <a:t> structure of the D-wave dominated deuteron tensor structure function,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1</m:t>
                        </m:r>
                      </m:sub>
                    </m:sSub>
                  </m:oMath>
                </a14:m>
                <a:r>
                  <a:rPr lang="en-US" sz="2400" dirty="0"/>
                  <a:t>.  This process should be calculated more thoroughly.” – S. Liuti</a:t>
                </a:r>
              </a:p>
              <a:p>
                <a:pPr marL="0" indent="0">
                  <a:buNone/>
                </a:pPr>
                <a:r>
                  <a:rPr lang="en-US" sz="2400" dirty="0"/>
                  <a:t>“This measurement was a highlighted need early at </a:t>
                </a:r>
                <a:r>
                  <a:rPr lang="en-US" sz="2400" dirty="0" err="1"/>
                  <a:t>Jlab</a:t>
                </a:r>
                <a:r>
                  <a:rPr lang="en-US" sz="2400" dirty="0"/>
                  <a:t>. A new measurement at higher </a:t>
                </a:r>
                <a14:m>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𝑄</m:t>
                        </m:r>
                      </m:e>
                      <m:sup>
                        <m:r>
                          <a:rPr lang="en-US" sz="2400" b="0" i="1" smtClean="0">
                            <a:latin typeface="Cambria Math" panose="02040503050406030204" pitchFamily="18" charset="0"/>
                          </a:rPr>
                          <m:t>2</m:t>
                        </m:r>
                      </m:sup>
                    </m:sSup>
                  </m:oMath>
                </a14:m>
                <a:r>
                  <a:rPr lang="en-US" sz="2400" dirty="0"/>
                  <a:t> would be very interesting. In principle such could test my model. I could calculate the influence of my 6-quark configurations on elastic scattering.” – G. Miller</a:t>
                </a:r>
              </a:p>
              <a:p>
                <a:pPr marL="0" indent="0">
                  <a:buNone/>
                </a:pPr>
                <a:r>
                  <a:rPr lang="en-US" sz="2400" dirty="0"/>
                  <a:t>“I hope to do some calculations soon and could easily do them for the kinematics in your proposal.” – W. </a:t>
                </a:r>
                <a:r>
                  <a:rPr lang="en-US" sz="2400" dirty="0" err="1"/>
                  <a:t>Cosyn</a:t>
                </a:r>
                <a:endParaRPr lang="en-US" sz="2400" dirty="0"/>
              </a:p>
              <a:p>
                <a:pPr marL="0" indent="0">
                  <a:buNone/>
                </a:pPr>
                <a:r>
                  <a:rPr lang="en-US" sz="2400" dirty="0"/>
                  <a:t>W. Van </a:t>
                </a:r>
                <a:r>
                  <a:rPr lang="en-US" sz="2400" dirty="0" err="1"/>
                  <a:t>Orden</a:t>
                </a:r>
                <a:r>
                  <a:rPr lang="en-US" sz="2400" dirty="0"/>
                  <a:t> has agreed to look into tensor polarization observables at low </a:t>
                </a:r>
                <a14:m>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𝑄</m:t>
                        </m:r>
                      </m:e>
                      <m:sup>
                        <m:r>
                          <a:rPr lang="en-US" sz="2400" b="0" i="1" smtClean="0">
                            <a:latin typeface="Cambria Math" panose="02040503050406030204" pitchFamily="18" charset="0"/>
                          </a:rPr>
                          <m:t>2</m:t>
                        </m:r>
                      </m:sup>
                    </m:sSup>
                  </m:oMath>
                </a14:m>
                <a:r>
                  <a:rPr lang="en-US" sz="2400" dirty="0"/>
                  <a:t> using a variety of NN potentials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247147" y="12700"/>
                <a:ext cx="7843254" cy="6629400"/>
              </a:xfrm>
              <a:blipFill rotWithShape="0">
                <a:blip r:embed="rId2"/>
                <a:stretch>
                  <a:fillRect l="-2411" r="-2644"/>
                </a:stretch>
              </a:blipFill>
            </p:spPr>
            <p:txBody>
              <a:bodyPr/>
              <a:lstStyle/>
              <a:p>
                <a:r>
                  <a:rPr lang="en-US">
                    <a:noFill/>
                  </a:rPr>
                  <a:t> </a:t>
                </a:r>
              </a:p>
            </p:txBody>
          </p:sp>
        </mc:Fallback>
      </mc:AlternateContent>
    </p:spTree>
    <p:extLst>
      <p:ext uri="{BB962C8B-B14F-4D97-AF65-F5344CB8AC3E}">
        <p14:creationId xmlns:p14="http://schemas.microsoft.com/office/powerpoint/2010/main" val="458339012"/>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Rates for D(</a:t>
            </a:r>
            <a:r>
              <a:rPr lang="en-US" dirty="0" err="1"/>
              <a:t>e,e</a:t>
            </a:r>
            <a:r>
              <a:rPr lang="en-US" dirty="0"/>
              <a:t>’)X</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737360"/>
                <a:ext cx="6067805" cy="4317752"/>
              </a:xfrm>
            </p:spPr>
            <p:txBody>
              <a:bodyPr anchor="ctr">
                <a:norm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m:rPr>
                            <m:sty m:val="p"/>
                          </m:rPr>
                          <a:rPr lang="en-US" b="0" i="0" smtClean="0">
                            <a:latin typeface="Cambria Math" panose="02040503050406030204" pitchFamily="18" charset="0"/>
                          </a:rPr>
                          <m:t>Pol</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𝒜</m:t>
                    </m:r>
                    <m:d>
                      <m:dPr>
                        <m:begChr m:val="["/>
                        <m:endChr m:val="]"/>
                        <m:ctrlPr>
                          <a:rPr lang="en-US" b="0"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rPr>
                              <m:t>He</m:t>
                            </m:r>
                          </m:sub>
                        </m:sSub>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m:rPr>
                                <m:sty m:val="p"/>
                              </m:rPr>
                              <a:rPr lang="en-US">
                                <a:latin typeface="Cambria Math" panose="02040503050406030204" pitchFamily="18" charset="0"/>
                              </a:rPr>
                              <m:t>He</m:t>
                            </m:r>
                          </m:sub>
                          <m:sup>
                            <m:r>
                              <a:rPr lang="en-US" i="1">
                                <a:latin typeface="Cambria Math" panose="02040503050406030204" pitchFamily="18" charset="0"/>
                              </a:rPr>
                              <m:t>𝑢</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rPr>
                              <m:t>N</m:t>
                            </m:r>
                          </m:sub>
                        </m:sSub>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m:rPr>
                                <m:sty m:val="p"/>
                              </m:rPr>
                              <a:rPr lang="en-US">
                                <a:latin typeface="Cambria Math" panose="02040503050406030204" pitchFamily="18" charset="0"/>
                              </a:rPr>
                              <m:t>N</m:t>
                            </m:r>
                          </m:sub>
                          <m:sup>
                            <m:r>
                              <a:rPr lang="en-US" i="1">
                                <a:latin typeface="Cambria Math" panose="02040503050406030204" pitchFamily="18" charset="0"/>
                              </a:rPr>
                              <m:t>𝑢</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rPr>
                              <m:t>D</m:t>
                            </m:r>
                          </m:sub>
                        </m:sSub>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m:rPr>
                                <m:sty m:val="p"/>
                              </m:rPr>
                              <a:rPr lang="en-US">
                                <a:latin typeface="Cambria Math" panose="02040503050406030204" pitchFamily="18" charset="0"/>
                              </a:rPr>
                              <m:t>D</m:t>
                            </m:r>
                          </m:sub>
                          <m:sup>
                            <m:r>
                              <a:rPr lang="en-US" i="1">
                                <a:latin typeface="Cambria Math" panose="02040503050406030204" pitchFamily="18" charset="0"/>
                              </a:rPr>
                              <m:t>𝑢</m:t>
                            </m:r>
                          </m:sup>
                        </m:sSubSup>
                        <m:d>
                          <m:dPr>
                            <m:ctrlPr>
                              <a:rPr lang="en-US" i="1" smtClean="0">
                                <a:latin typeface="Cambria Math" panose="02040503050406030204" pitchFamily="18" charset="0"/>
                              </a:rPr>
                            </m:ctrlPr>
                          </m:dPr>
                          <m:e>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𝑧𝑧</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𝑧𝑧</m:t>
                                </m:r>
                              </m:sub>
                            </m:sSub>
                          </m:e>
                        </m:d>
                      </m:e>
                    </m:d>
                  </m:oMath>
                </a14:m>
                <a:endParaRPr lang="en-US" dirty="0"/>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m:rPr>
                            <m:sty m:val="p"/>
                          </m:rPr>
                          <a:rPr lang="en-US" b="0" i="0" smtClean="0">
                            <a:latin typeface="Cambria Math" panose="02040503050406030204" pitchFamily="18" charset="0"/>
                          </a:rPr>
                          <m:t>Unpol</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𝒜</m:t>
                    </m:r>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rPr>
                              <m:t>He</m:t>
                            </m:r>
                          </m:sub>
                        </m:sSub>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m:rPr>
                                <m:sty m:val="p"/>
                              </m:rPr>
                              <a:rPr lang="en-US">
                                <a:latin typeface="Cambria Math" panose="02040503050406030204" pitchFamily="18" charset="0"/>
                              </a:rPr>
                              <m:t>He</m:t>
                            </m:r>
                          </m:sub>
                          <m:sup>
                            <m:r>
                              <a:rPr lang="en-US" i="1">
                                <a:latin typeface="Cambria Math" panose="02040503050406030204" pitchFamily="18" charset="0"/>
                              </a:rPr>
                              <m:t>𝑢</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rPr>
                              <m:t>N</m:t>
                            </m:r>
                          </m:sub>
                        </m:sSub>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m:rPr>
                                <m:sty m:val="p"/>
                              </m:rPr>
                              <a:rPr lang="en-US">
                                <a:latin typeface="Cambria Math" panose="02040503050406030204" pitchFamily="18" charset="0"/>
                              </a:rPr>
                              <m:t>N</m:t>
                            </m:r>
                          </m:sub>
                          <m:sup>
                            <m:r>
                              <a:rPr lang="en-US" i="1">
                                <a:latin typeface="Cambria Math" panose="02040503050406030204" pitchFamily="18" charset="0"/>
                              </a:rPr>
                              <m:t>𝑢</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rPr>
                              <m:t>D</m:t>
                            </m:r>
                          </m:sub>
                        </m:sSub>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m:rPr>
                                <m:sty m:val="p"/>
                              </m:rPr>
                              <a:rPr lang="en-US">
                                <a:latin typeface="Cambria Math" panose="02040503050406030204" pitchFamily="18" charset="0"/>
                              </a:rPr>
                              <m:t>D</m:t>
                            </m:r>
                          </m:sub>
                          <m:sup>
                            <m:r>
                              <a:rPr lang="en-US" i="1">
                                <a:latin typeface="Cambria Math" panose="02040503050406030204" pitchFamily="18" charset="0"/>
                              </a:rPr>
                              <m:t>𝑢</m:t>
                            </m:r>
                          </m:sup>
                        </m:sSubSup>
                      </m:e>
                    </m:d>
                  </m:oMath>
                </a14:m>
                <a:endParaRPr lang="en-US" dirty="0"/>
              </a:p>
              <a:p>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𝑅𝑡</m:t>
                    </m:r>
                  </m:oMath>
                </a14:m>
                <a:endParaRPr lang="en-US" dirty="0"/>
              </a:p>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𝑧𝑧</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𝑑𝑖𝑙</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𝑧𝑧</m:t>
                            </m:r>
                          </m:sub>
                        </m:sSub>
                      </m:den>
                    </m:f>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m:rPr>
                                    <m:sty m:val="p"/>
                                  </m:rPr>
                                  <a:rPr lang="en-US" b="0" i="0" smtClean="0">
                                    <a:latin typeface="Cambria Math" panose="02040503050406030204" pitchFamily="18" charset="0"/>
                                  </a:rPr>
                                  <m:t>Pol</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m:rPr>
                                    <m:sty m:val="p"/>
                                  </m:rPr>
                                  <a:rPr lang="en-US" b="0" i="0" smtClean="0">
                                    <a:latin typeface="Cambria Math" panose="02040503050406030204" pitchFamily="18" charset="0"/>
                                  </a:rPr>
                                  <m:t>Unpol</m:t>
                                </m:r>
                              </m:sub>
                            </m:sSub>
                          </m:den>
                        </m:f>
                        <m:r>
                          <a:rPr lang="en-US" b="0" i="1" smtClean="0">
                            <a:latin typeface="Cambria Math" panose="02040503050406030204" pitchFamily="18" charset="0"/>
                          </a:rPr>
                          <m:t>−1</m:t>
                        </m:r>
                      </m:e>
                    </m:d>
                  </m:oMath>
                </a14:m>
                <a:endParaRPr lang="en-US" dirty="0"/>
              </a:p>
              <a:p>
                <a14:m>
                  <m:oMath xmlns:m="http://schemas.openxmlformats.org/officeDocument/2006/math">
                    <m:r>
                      <a:rPr lang="en-US" i="1" smtClean="0">
                        <a:latin typeface="Cambria Math" panose="02040503050406030204" pitchFamily="18" charset="0"/>
                        <a:ea typeface="Cambria Math" panose="02040503050406030204" pitchFamily="18" charset="0"/>
                      </a:rPr>
                      <m:t>𝛿</m:t>
                    </m:r>
                    <m:sSubSup>
                      <m:sSubSupPr>
                        <m:ctrlPr>
                          <a:rPr lang="en-US"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𝑧𝑧</m:t>
                        </m:r>
                      </m:sub>
                      <m:sup>
                        <m:r>
                          <m:rPr>
                            <m:sty m:val="p"/>
                          </m:rPr>
                          <a:rPr lang="en-US" b="0" i="0" smtClean="0">
                            <a:latin typeface="Cambria Math" panose="02040503050406030204" pitchFamily="18" charset="0"/>
                            <a:ea typeface="Cambria Math" panose="02040503050406030204" pitchFamily="18" charset="0"/>
                          </a:rPr>
                          <m:t>stat</m:t>
                        </m:r>
                      </m:sup>
                    </m:sSub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num>
                      <m:den>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𝑑𝑖𝑙</m:t>
                            </m:r>
                          </m:sub>
                        </m:sSub>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𝑧𝑧</m:t>
                            </m:r>
                          </m:sub>
                        </m:sSub>
                      </m:den>
                    </m:f>
                    <m:rad>
                      <m:radPr>
                        <m:degHide m:val="on"/>
                        <m:ctrlPr>
                          <a:rPr lang="en-US" i="1" smtClean="0">
                            <a:latin typeface="Cambria Math" panose="02040503050406030204" pitchFamily="18" charset="0"/>
                          </a:rPr>
                        </m:ctrlPr>
                      </m:radPr>
                      <m:deg/>
                      <m:e>
                        <m:sSup>
                          <m:sSupPr>
                            <m:ctrlPr>
                              <a:rPr lang="en-US" i="1" smtClean="0">
                                <a:latin typeface="Cambria Math" panose="02040503050406030204" pitchFamily="18" charset="0"/>
                              </a:rPr>
                            </m:ctrlPr>
                          </m:sSupPr>
                          <m:e>
                            <m:d>
                              <m:dPr>
                                <m:ctrlPr>
                                  <a:rPr lang="en-US" i="1" smtClean="0">
                                    <a:latin typeface="Cambria Math" panose="02040503050406030204" pitchFamily="18" charset="0"/>
                                  </a:rPr>
                                </m:ctrlPr>
                              </m:dPr>
                              <m:e>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m:rPr>
                                            <m:sty m:val="p"/>
                                          </m:rPr>
                                          <a:rPr lang="en-US" b="0" i="0" smtClean="0">
                                            <a:latin typeface="Cambria Math" panose="02040503050406030204" pitchFamily="18" charset="0"/>
                                          </a:rPr>
                                          <m:t>Unpol</m:t>
                                        </m:r>
                                      </m:sub>
                                    </m:sSub>
                                  </m:den>
                                </m:f>
                                <m:rad>
                                  <m:radPr>
                                    <m:degHide m:val="on"/>
                                    <m:ctrlPr>
                                      <a:rPr lang="en-US" i="1" smtClean="0">
                                        <a:latin typeface="Cambria Math" panose="02040503050406030204" pitchFamily="18" charset="0"/>
                                      </a:rPr>
                                    </m:ctrlPr>
                                  </m:radPr>
                                  <m:deg/>
                                  <m:e>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m:rPr>
                                            <m:sty m:val="p"/>
                                          </m:rPr>
                                          <a:rPr lang="en-US" b="0" i="0" smtClean="0">
                                            <a:latin typeface="Cambria Math" panose="02040503050406030204" pitchFamily="18" charset="0"/>
                                          </a:rPr>
                                          <m:t>Pol</m:t>
                                        </m:r>
                                      </m:sub>
                                    </m:sSub>
                                  </m:e>
                                </m:rad>
                              </m:e>
                            </m:d>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𝑁</m:t>
                                        </m:r>
                                      </m:e>
                                      <m:sub>
                                        <m:r>
                                          <m:rPr>
                                            <m:sty m:val="p"/>
                                          </m:rPr>
                                          <a:rPr lang="en-US" b="0" i="0" smtClean="0">
                                            <a:latin typeface="Cambria Math" panose="02040503050406030204" pitchFamily="18" charset="0"/>
                                          </a:rPr>
                                          <m:t>P</m:t>
                                        </m:r>
                                        <m:r>
                                          <m:rPr>
                                            <m:sty m:val="p"/>
                                          </m:rPr>
                                          <a:rPr lang="en-US">
                                            <a:latin typeface="Cambria Math" panose="02040503050406030204" pitchFamily="18" charset="0"/>
                                          </a:rPr>
                                          <m:t>ol</m:t>
                                        </m:r>
                                      </m:sub>
                                    </m:sSub>
                                  </m:num>
                                  <m:den>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𝑁</m:t>
                                        </m:r>
                                      </m:e>
                                      <m:sub>
                                        <m:r>
                                          <m:rPr>
                                            <m:sty m:val="p"/>
                                          </m:rPr>
                                          <a:rPr lang="en-US" b="0" i="0" smtClean="0">
                                            <a:latin typeface="Cambria Math" panose="02040503050406030204" pitchFamily="18" charset="0"/>
                                          </a:rPr>
                                          <m:t>Unpol</m:t>
                                        </m:r>
                                      </m:sub>
                                      <m:sup>
                                        <m:r>
                                          <a:rPr lang="en-US" b="0" i="1" smtClean="0">
                                            <a:latin typeface="Cambria Math" panose="02040503050406030204" pitchFamily="18" charset="0"/>
                                          </a:rPr>
                                          <m:t>2</m:t>
                                        </m:r>
                                      </m:sup>
                                    </m:sSubSup>
                                  </m:den>
                                </m:f>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𝑁</m:t>
                                        </m:r>
                                      </m:e>
                                      <m:sub>
                                        <m:r>
                                          <m:rPr>
                                            <m:sty m:val="p"/>
                                          </m:rPr>
                                          <a:rPr lang="en-US" b="0" i="0" smtClean="0">
                                            <a:latin typeface="Cambria Math" panose="02040503050406030204" pitchFamily="18" charset="0"/>
                                          </a:rPr>
                                          <m:t>Unp</m:t>
                                        </m:r>
                                        <m:r>
                                          <m:rPr>
                                            <m:sty m:val="p"/>
                                          </m:rPr>
                                          <a:rPr lang="en-US">
                                            <a:latin typeface="Cambria Math" panose="02040503050406030204" pitchFamily="18" charset="0"/>
                                          </a:rPr>
                                          <m:t>ol</m:t>
                                        </m:r>
                                      </m:sub>
                                    </m:sSub>
                                  </m:e>
                                </m:rad>
                              </m:e>
                            </m:d>
                          </m:e>
                          <m:sup>
                            <m:r>
                              <a:rPr lang="en-US" i="1">
                                <a:latin typeface="Cambria Math" panose="02040503050406030204" pitchFamily="18" charset="0"/>
                              </a:rPr>
                              <m:t>2</m:t>
                            </m:r>
                          </m:sup>
                        </m:sSup>
                      </m:e>
                    </m:rad>
                  </m:oMath>
                </a14:m>
                <a:endParaRPr lang="en-US" dirty="0"/>
              </a:p>
              <a:p>
                <a:pPr lvl="1"/>
                <a:r>
                  <a:rPr lang="en-US" sz="2200" dirty="0"/>
                  <a:t>Used combination of P. </a:t>
                </a:r>
                <a:r>
                  <a:rPr lang="en-US" sz="2200" dirty="0" err="1"/>
                  <a:t>Bosted</a:t>
                </a:r>
                <a:r>
                  <a:rPr lang="en-US" sz="2200" dirty="0"/>
                  <a:t> and M. Sargsian code to calculate unpolarized cross sections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737360"/>
                <a:ext cx="6067805" cy="4317752"/>
              </a:xfrm>
              <a:blipFill rotWithShape="0">
                <a:blip r:embed="rId2"/>
                <a:stretch>
                  <a:fillRect l="-251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61</a:t>
            </a:fld>
            <a:endParaRPr lang="en-US" dirty="0"/>
          </a:p>
        </p:txBody>
      </p:sp>
      <p:sp>
        <p:nvSpPr>
          <p:cNvPr id="7" name="TextBox 6"/>
          <p:cNvSpPr txBox="1"/>
          <p:nvPr/>
        </p:nvSpPr>
        <p:spPr>
          <a:xfrm>
            <a:off x="-5008" y="5968778"/>
            <a:ext cx="5148508" cy="369332"/>
          </a:xfrm>
          <a:prstGeom prst="rect">
            <a:avLst/>
          </a:prstGeom>
          <a:noFill/>
        </p:spPr>
        <p:txBody>
          <a:bodyPr wrap="square" rtlCol="0">
            <a:spAutoFit/>
          </a:bodyPr>
          <a:lstStyle/>
          <a:p>
            <a:r>
              <a:rPr lang="en-US" dirty="0"/>
              <a:t>E. Long, Technical Note, JLAB-TN-13-029 </a:t>
            </a:r>
          </a:p>
        </p:txBody>
      </p:sp>
      <mc:AlternateContent xmlns:mc="http://schemas.openxmlformats.org/markup-compatibility/2006" xmlns:a14="http://schemas.microsoft.com/office/drawing/2010/main">
        <mc:Choice Requires="a14">
          <p:sp>
            <p:nvSpPr>
              <p:cNvPr id="11" name="TextBox 10"/>
              <p:cNvSpPr txBox="1"/>
              <p:nvPr/>
            </p:nvSpPr>
            <p:spPr>
              <a:xfrm>
                <a:off x="5092701" y="465011"/>
                <a:ext cx="2138680" cy="1525739"/>
              </a:xfrm>
              <a:prstGeom prst="rect">
                <a:avLst/>
              </a:prstGeom>
              <a:noFill/>
            </p:spPr>
            <p:txBody>
              <a:bodyPr wrap="square" rtlCol="0">
                <a:spAutoFit/>
              </a:bodyPr>
              <a:lstStyle/>
              <a:p>
                <a:r>
                  <a:rPr lang="en-US" dirty="0"/>
                  <a:t>Assumptions:</a:t>
                </a:r>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𝑧𝑧</m:t>
                          </m:r>
                        </m:sub>
                      </m:sSub>
                      <m:r>
                        <a:rPr lang="en-US" b="0" i="1" smtClean="0">
                          <a:latin typeface="Cambria Math" panose="02040503050406030204" pitchFamily="18" charset="0"/>
                        </a:rPr>
                        <m:t>=30%</m:t>
                      </m:r>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𝑓</m:t>
                          </m:r>
                        </m:sub>
                      </m:sSub>
                      <m:r>
                        <a:rPr lang="en-US" b="0" i="1" smtClean="0">
                          <a:latin typeface="Cambria Math" panose="02040503050406030204" pitchFamily="18" charset="0"/>
                        </a:rPr>
                        <m:t>=65%</m:t>
                      </m:r>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m:rPr>
                              <m:sty m:val="p"/>
                            </m:rPr>
                            <a:rPr lang="en-US" b="0" i="0" smtClean="0">
                              <a:latin typeface="Cambria Math" panose="02040503050406030204" pitchFamily="18" charset="0"/>
                            </a:rPr>
                            <m:t>tgt</m:t>
                          </m:r>
                        </m:sub>
                      </m:sSub>
                      <m:r>
                        <a:rPr lang="en-US" b="0" i="1" smtClean="0">
                          <a:latin typeface="Cambria Math" panose="02040503050406030204" pitchFamily="18" charset="0"/>
                        </a:rPr>
                        <m:t>=3 </m:t>
                      </m:r>
                      <m:r>
                        <m:rPr>
                          <m:sty m:val="p"/>
                        </m:rPr>
                        <a:rPr lang="en-US" b="0" i="0" smtClean="0">
                          <a:latin typeface="Cambria Math" panose="02040503050406030204" pitchFamily="18" charset="0"/>
                        </a:rPr>
                        <m:t>cm</m:t>
                      </m:r>
                    </m:oMath>
                  </m:oMathPara>
                </a14:m>
                <a:endParaRPr lang="en-US" b="0" dirty="0"/>
              </a:p>
              <a:p>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5092701" y="465011"/>
                <a:ext cx="2138680" cy="1525739"/>
              </a:xfrm>
              <a:prstGeom prst="rect">
                <a:avLst/>
              </a:prstGeom>
              <a:blipFill rotWithShape="0">
                <a:blip r:embed="rId3"/>
                <a:stretch>
                  <a:fillRect l="-2279" t="-1992"/>
                </a:stretch>
              </a:blipFill>
            </p:spPr>
            <p:txBody>
              <a:bodyPr/>
              <a:lstStyle/>
              <a:p>
                <a:r>
                  <a:rPr lang="en-US">
                    <a:noFill/>
                  </a:rPr>
                  <a:t> </a:t>
                </a:r>
              </a:p>
            </p:txBody>
          </p:sp>
        </mc:Fallback>
      </mc:AlternateContent>
      <p:sp>
        <p:nvSpPr>
          <p:cNvPr id="13" name="TextBox 12"/>
          <p:cNvSpPr txBox="1"/>
          <p:nvPr/>
        </p:nvSpPr>
        <p:spPr>
          <a:xfrm>
            <a:off x="7241285" y="558316"/>
            <a:ext cx="4950715" cy="1477328"/>
          </a:xfrm>
          <a:prstGeom prst="rect">
            <a:avLst/>
          </a:prstGeom>
          <a:noFill/>
        </p:spPr>
        <p:txBody>
          <a:bodyPr wrap="square" rtlCol="0">
            <a:spAutoFit/>
          </a:bodyPr>
          <a:lstStyle/>
          <a:p>
            <a:r>
              <a:rPr lang="en-US" dirty="0"/>
              <a:t>P.E. </a:t>
            </a:r>
            <a:r>
              <a:rPr lang="en-US" dirty="0" err="1"/>
              <a:t>Bosted</a:t>
            </a:r>
            <a:r>
              <a:rPr lang="en-US" dirty="0"/>
              <a:t>, V. </a:t>
            </a:r>
            <a:r>
              <a:rPr lang="en-US" dirty="0" err="1"/>
              <a:t>Mamyan</a:t>
            </a:r>
            <a:r>
              <a:rPr lang="en-US" dirty="0"/>
              <a:t>, arXiv:1203.2262</a:t>
            </a:r>
          </a:p>
          <a:p>
            <a:r>
              <a:rPr lang="en-US" dirty="0"/>
              <a:t>M. Sargsian, Private Communication</a:t>
            </a:r>
          </a:p>
          <a:p>
            <a:r>
              <a:rPr lang="en-US" dirty="0"/>
              <a:t>N. </a:t>
            </a:r>
            <a:r>
              <a:rPr lang="en-US" dirty="0" err="1"/>
              <a:t>Fomin</a:t>
            </a:r>
            <a:r>
              <a:rPr lang="en-US" dirty="0"/>
              <a:t>, et al., Phys. Rev. </a:t>
            </a:r>
            <a:r>
              <a:rPr lang="en-US" dirty="0" err="1"/>
              <a:t>Lett</a:t>
            </a:r>
            <a:r>
              <a:rPr lang="en-US" dirty="0"/>
              <a:t>. 108 (2012) 092502</a:t>
            </a:r>
          </a:p>
          <a:p>
            <a:r>
              <a:rPr lang="en-US" dirty="0"/>
              <a:t>N. </a:t>
            </a:r>
            <a:r>
              <a:rPr lang="en-US" dirty="0" err="1"/>
              <a:t>Fomin</a:t>
            </a:r>
            <a:r>
              <a:rPr lang="en-US" dirty="0"/>
              <a:t>, et al., Phys. Rev. </a:t>
            </a:r>
            <a:r>
              <a:rPr lang="en-US" dirty="0" err="1"/>
              <a:t>Lett</a:t>
            </a:r>
            <a:r>
              <a:rPr lang="en-US" dirty="0"/>
              <a:t>. 105 (2010) 212502</a:t>
            </a:r>
          </a:p>
          <a:p>
            <a:endParaRPr lang="en-US" dirty="0"/>
          </a:p>
        </p:txBody>
      </p:sp>
      <p:grpSp>
        <p:nvGrpSpPr>
          <p:cNvPr id="5" name="Group 4"/>
          <p:cNvGrpSpPr/>
          <p:nvPr/>
        </p:nvGrpSpPr>
        <p:grpSpPr>
          <a:xfrm>
            <a:off x="7231381" y="2112425"/>
            <a:ext cx="4884212" cy="3993323"/>
            <a:chOff x="7241285" y="1798198"/>
            <a:chExt cx="4884212" cy="3993323"/>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1285" y="1798198"/>
              <a:ext cx="4884212" cy="3993323"/>
            </a:xfrm>
            <a:prstGeom prst="rect">
              <a:avLst/>
            </a:prstGeom>
          </p:spPr>
        </p:pic>
        <mc:AlternateContent xmlns:mc="http://schemas.openxmlformats.org/markup-compatibility/2006" xmlns:a14="http://schemas.microsoft.com/office/drawing/2010/main">
          <mc:Choice Requires="a14">
            <p:sp>
              <p:nvSpPr>
                <p:cNvPr id="16" name="Content Placeholder 2"/>
                <p:cNvSpPr txBox="1">
                  <a:spLocks/>
                </p:cNvSpPr>
                <p:nvPr/>
              </p:nvSpPr>
              <p:spPr>
                <a:xfrm>
                  <a:off x="8250187" y="1933792"/>
                  <a:ext cx="2621013" cy="300650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Compared with data similar to </a:t>
                  </a:r>
                  <a:r>
                    <a:rPr lang="en-US" dirty="0" err="1"/>
                    <a:t>Azz</a:t>
                  </a:r>
                  <a:r>
                    <a:rPr lang="en-US" dirty="0"/>
                    <a:t> range</a:t>
                  </a:r>
                  <a:br>
                    <a:rPr lang="en-US" dirty="0"/>
                  </a:br>
                  <a:br>
                    <a:rPr lang="en-US" dirty="0"/>
                  </a:br>
                  <a:br>
                    <a:rPr lang="en-US" dirty="0"/>
                  </a:br>
                  <a:br>
                    <a:rPr lang="en-US" dirty="0"/>
                  </a:br>
                  <a:br>
                    <a:rPr lang="en-US" dirty="0"/>
                  </a:br>
                  <a:endParaRPr lang="en-US" dirty="0"/>
                </a:p>
                <a:p>
                  <a:pPr lvl="1"/>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rPr>
                            <m:t>𝐸</m:t>
                          </m:r>
                        </m:e>
                        <m:sub>
                          <m:r>
                            <a:rPr lang="en-US" i="1" smtClean="0">
                              <a:latin typeface="Cambria Math" panose="02040503050406030204" pitchFamily="18" charset="0"/>
                            </a:rPr>
                            <m:t>0</m:t>
                          </m:r>
                        </m:sub>
                      </m:sSub>
                      <m:r>
                        <a:rPr lang="en-US" i="1" smtClean="0">
                          <a:latin typeface="Cambria Math" panose="02040503050406030204" pitchFamily="18" charset="0"/>
                        </a:rPr>
                        <m:t>=5.766 </m:t>
                      </m:r>
                      <m:r>
                        <m:rPr>
                          <m:sty m:val="p"/>
                        </m:rPr>
                        <a:rPr lang="en-US" smtClean="0">
                          <a:latin typeface="Cambria Math" panose="02040503050406030204" pitchFamily="18" charset="0"/>
                        </a:rPr>
                        <m:t>GeV</m:t>
                      </m:r>
                    </m:oMath>
                  </a14:m>
                  <a:endParaRPr lang="en-US" dirty="0"/>
                </a:p>
                <a:p>
                  <a:pPr lvl="1"/>
                  <a14:m>
                    <m:oMath xmlns:m="http://schemas.openxmlformats.org/officeDocument/2006/math">
                      <m:r>
                        <a:rPr lang="en-US" i="1" smtClean="0">
                          <a:latin typeface="Cambria Math" panose="02040503050406030204" pitchFamily="18" charset="0"/>
                        </a:rPr>
                        <m:t>𝐸</m:t>
                      </m:r>
                      <m:r>
                        <a:rPr lang="en-US" i="1" smtClean="0">
                          <a:latin typeface="Cambria Math" panose="02040503050406030204" pitchFamily="18" charset="0"/>
                        </a:rPr>
                        <m:t>′=4.8 </m:t>
                      </m:r>
                      <m:r>
                        <m:rPr>
                          <m:sty m:val="p"/>
                        </m:rPr>
                        <a:rPr lang="en-US">
                          <a:latin typeface="Cambria Math" panose="02040503050406030204" pitchFamily="18" charset="0"/>
                        </a:rPr>
                        <m:t>GeV</m:t>
                      </m:r>
                    </m:oMath>
                  </a14:m>
                  <a:endParaRPr lang="en-US" dirty="0"/>
                </a:p>
                <a:p>
                  <a:pPr lvl="1"/>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i="1" smtClean="0">
                              <a:latin typeface="Cambria Math" panose="02040503050406030204" pitchFamily="18" charset="0"/>
                            </a:rPr>
                            <m:t>𝑒</m:t>
                          </m:r>
                          <m:r>
                            <a:rPr lang="en-US" i="1" smtClean="0">
                              <a:latin typeface="Cambria Math" panose="02040503050406030204" pitchFamily="18" charset="0"/>
                            </a:rPr>
                            <m:t>′</m:t>
                          </m:r>
                        </m:sub>
                      </m:sSub>
                      <m:r>
                        <a:rPr lang="en-US" i="1" smtClean="0">
                          <a:latin typeface="Cambria Math" panose="02040503050406030204" pitchFamily="18" charset="0"/>
                        </a:rPr>
                        <m:t>=</m:t>
                      </m:r>
                      <m:sSup>
                        <m:sSupPr>
                          <m:ctrlPr>
                            <a:rPr lang="en-US" i="1" smtClean="0">
                              <a:latin typeface="Cambria Math" panose="02040503050406030204" pitchFamily="18" charset="0"/>
                            </a:rPr>
                          </m:ctrlPr>
                        </m:sSupPr>
                        <m:e>
                          <m:r>
                            <a:rPr lang="en-US" i="1" smtClean="0">
                              <a:latin typeface="Cambria Math" panose="02040503050406030204" pitchFamily="18" charset="0"/>
                            </a:rPr>
                            <m:t>18.0</m:t>
                          </m:r>
                        </m:e>
                        <m:sup>
                          <m:r>
                            <a:rPr lang="en-US" i="1">
                              <a:latin typeface="Cambria Math" panose="02040503050406030204" pitchFamily="18" charset="0"/>
                              <a:ea typeface="Cambria Math" panose="02040503050406030204" pitchFamily="18" charset="0"/>
                            </a:rPr>
                            <m:t>∘</m:t>
                          </m:r>
                        </m:sup>
                      </m:sSup>
                    </m:oMath>
                  </a14:m>
                  <a:endParaRPr lang="en-US" dirty="0"/>
                </a:p>
              </p:txBody>
            </p:sp>
          </mc:Choice>
          <mc:Fallback xmlns="">
            <p:sp>
              <p:nvSpPr>
                <p:cNvPr id="16" name="Content Placeholder 2"/>
                <p:cNvSpPr txBox="1">
                  <a:spLocks noRot="1" noChangeAspect="1" noMove="1" noResize="1" noEditPoints="1" noAdjustHandles="1" noChangeArrowheads="1" noChangeShapeType="1" noTextEdit="1"/>
                </p:cNvSpPr>
                <p:nvPr/>
              </p:nvSpPr>
              <p:spPr>
                <a:xfrm>
                  <a:off x="8250187" y="1933792"/>
                  <a:ext cx="2621013" cy="3006508"/>
                </a:xfrm>
                <a:prstGeom prst="rect">
                  <a:avLst/>
                </a:prstGeom>
                <a:blipFill rotWithShape="0">
                  <a:blip r:embed="rId5"/>
                  <a:stretch>
                    <a:fillRect l="-2558" t="-2231" b="-1623"/>
                  </a:stretch>
                </a:blipFill>
              </p:spPr>
              <p:txBody>
                <a:bodyPr/>
                <a:lstStyle/>
                <a:p>
                  <a:r>
                    <a:rPr lang="en-US">
                      <a:noFill/>
                    </a:rPr>
                    <a:t> </a:t>
                  </a:r>
                </a:p>
              </p:txBody>
            </p:sp>
          </mc:Fallback>
        </mc:AlternateContent>
      </p:grpSp>
    </p:spTree>
    <p:extLst>
      <p:ext uri="{BB962C8B-B14F-4D97-AF65-F5344CB8AC3E}">
        <p14:creationId xmlns:p14="http://schemas.microsoft.com/office/powerpoint/2010/main" val="660372429"/>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6593" y="2717053"/>
            <a:ext cx="5257800" cy="572247"/>
            <a:chOff x="996593" y="2717053"/>
            <a:chExt cx="5257800" cy="572247"/>
          </a:xfrm>
        </p:grpSpPr>
        <p:sp>
          <p:nvSpPr>
            <p:cNvPr id="8" name="Rectangle 7"/>
            <p:cNvSpPr/>
            <p:nvPr/>
          </p:nvSpPr>
          <p:spPr>
            <a:xfrm>
              <a:off x="3460393" y="2717053"/>
              <a:ext cx="2794000" cy="292847"/>
            </a:xfrm>
            <a:prstGeom prst="rect">
              <a:avLst/>
            </a:prstGeom>
            <a:solidFill>
              <a:srgbClr val="FFFF0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96593" y="3009900"/>
              <a:ext cx="1924407" cy="279400"/>
            </a:xfrm>
            <a:prstGeom prst="rect">
              <a:avLst/>
            </a:prstGeom>
            <a:solidFill>
              <a:srgbClr val="FFFF0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Dilution Factor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39801" y="1845734"/>
                <a:ext cx="5365392" cy="4389966"/>
              </a:xfrm>
            </p:spPr>
            <p:txBody>
              <a:bodyPr anchor="ctr">
                <a:normAutofit/>
              </a:bodyPr>
              <a:lstStyle/>
              <a:p>
                <a:r>
                  <a:rPr lang="en-US" dirty="0"/>
                  <a:t>“…the background from interaction with nuclei increases as </a:t>
                </a:r>
                <a14:m>
                  <m:oMath xmlns:m="http://schemas.openxmlformats.org/officeDocument/2006/math">
                    <m:r>
                      <a:rPr lang="en-US"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oMath>
                </a14:m>
                <a:r>
                  <a:rPr lang="en-US" dirty="0"/>
                  <a:t> increases. For example, for a D</a:t>
                </a:r>
                <a:r>
                  <a:rPr lang="en-US" baseline="30000" dirty="0"/>
                  <a:t>12</a:t>
                </a:r>
                <a:r>
                  <a:rPr lang="en-US" dirty="0"/>
                  <a:t>C target the ratio of the cross sections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𝐴</m:t>
                        </m:r>
                      </m:sub>
                    </m:sSub>
                  </m:oMath>
                </a14:m>
                <a:r>
                  <a:rPr lang="en-US" dirty="0"/>
                  <a:t> for A=</a:t>
                </a:r>
                <a:r>
                  <a:rPr lang="en-US" baseline="30000" dirty="0"/>
                  <a:t>12</a:t>
                </a:r>
                <a:r>
                  <a:rPr lang="en-US" dirty="0"/>
                  <a:t>C and A=D is of the order of 40 for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~1.3</m:t>
                    </m:r>
                  </m:oMath>
                </a14:m>
                <a:r>
                  <a:rPr lang="en-US" dirty="0"/>
                  <a:t> and increases with </a:t>
                </a:r>
                <a14:m>
                  <m:oMath xmlns:m="http://schemas.openxmlformats.org/officeDocument/2006/math">
                    <m:r>
                      <a:rPr lang="en-US" b="0" i="1" smtClean="0">
                        <a:latin typeface="Cambria Math" panose="02040503050406030204" pitchFamily="18" charset="0"/>
                      </a:rPr>
                      <m:t>𝑥</m:t>
                    </m:r>
                  </m:oMath>
                </a14:m>
                <a:r>
                  <a:rPr lang="en-US" dirty="0"/>
                  <a:t>.”</a:t>
                </a:r>
                <a:br>
                  <a:rPr lang="en-US" dirty="0"/>
                </a:br>
                <a:r>
                  <a:rPr lang="en-US" dirty="0"/>
                  <a:t>      - L.L. Frankfurt, M.I. </a:t>
                </a:r>
                <a:r>
                  <a:rPr lang="en-US" dirty="0" err="1"/>
                  <a:t>Strikman</a:t>
                </a:r>
                <a:r>
                  <a:rPr lang="en-US" dirty="0"/>
                  <a:t>, </a:t>
                </a:r>
                <a:br>
                  <a:rPr lang="en-US" dirty="0"/>
                </a:br>
                <a:r>
                  <a:rPr lang="en-US" dirty="0"/>
                  <a:t>        Phys. Rept. </a:t>
                </a:r>
                <a:r>
                  <a:rPr lang="en-US" b="1" dirty="0"/>
                  <a:t>160</a:t>
                </a:r>
                <a:r>
                  <a:rPr lang="en-US" dirty="0"/>
                  <a:t> (1988) 235</a:t>
                </a:r>
                <a:br>
                  <a:rPr lang="en-US" dirty="0"/>
                </a:br>
                <a:endParaRPr lang="en-US" dirty="0"/>
              </a:p>
              <a:p>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𝑑𝑖𝑙</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ℒ</m:t>
                            </m:r>
                          </m:e>
                          <m:sub>
                            <m:r>
                              <m:rPr>
                                <m:sty m:val="p"/>
                              </m:rPr>
                              <a:rPr lang="en-US" sz="2800" b="0" i="0" smtClean="0">
                                <a:latin typeface="Cambria Math" panose="02040503050406030204" pitchFamily="18" charset="0"/>
                              </a:rPr>
                              <m:t>D</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𝜎</m:t>
                            </m:r>
                          </m:e>
                          <m:sub>
                            <m:r>
                              <m:rPr>
                                <m:sty m:val="p"/>
                              </m:rPr>
                              <a:rPr lang="en-US" sz="2800" b="0" i="0" smtClean="0">
                                <a:latin typeface="Cambria Math" panose="02040503050406030204" pitchFamily="18" charset="0"/>
                              </a:rPr>
                              <m:t>D</m:t>
                            </m:r>
                          </m:sub>
                        </m:sSub>
                      </m:num>
                      <m:den>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ℒ</m:t>
                            </m:r>
                          </m:e>
                          <m:sub>
                            <m:r>
                              <m:rPr>
                                <m:sty m:val="p"/>
                              </m:rPr>
                              <a:rPr lang="en-US" sz="2800" b="0" i="0" smtClean="0">
                                <a:latin typeface="Cambria Math" panose="02040503050406030204" pitchFamily="18" charset="0"/>
                              </a:rPr>
                              <m:t>N</m:t>
                            </m:r>
                          </m:sub>
                        </m:sSub>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𝜎</m:t>
                            </m:r>
                          </m:e>
                          <m:sub>
                            <m:r>
                              <m:rPr>
                                <m:sty m:val="p"/>
                              </m:rPr>
                              <a:rPr lang="en-US" sz="2800" b="0" i="0" smtClean="0">
                                <a:latin typeface="Cambria Math" panose="02040503050406030204" pitchFamily="18" charset="0"/>
                              </a:rPr>
                              <m:t>N</m:t>
                            </m:r>
                          </m:sub>
                        </m:sSub>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ℒ</m:t>
                            </m:r>
                          </m:e>
                          <m:sub>
                            <m:r>
                              <m:rPr>
                                <m:sty m:val="p"/>
                              </m:rPr>
                              <a:rPr lang="en-US" sz="2800" b="0" i="0" smtClean="0">
                                <a:latin typeface="Cambria Math" panose="02040503050406030204" pitchFamily="18" charset="0"/>
                              </a:rPr>
                              <m:t>He</m:t>
                            </m:r>
                          </m:sub>
                        </m:sSub>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𝜎</m:t>
                            </m:r>
                          </m:e>
                          <m:sub>
                            <m:r>
                              <m:rPr>
                                <m:sty m:val="p"/>
                              </m:rPr>
                              <a:rPr lang="en-US" sz="2800" b="0" i="0" smtClean="0">
                                <a:latin typeface="Cambria Math" panose="02040503050406030204" pitchFamily="18" charset="0"/>
                              </a:rPr>
                              <m:t>He</m:t>
                            </m:r>
                          </m:sub>
                        </m:sSub>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ℒ</m:t>
                            </m:r>
                          </m:e>
                          <m:sub>
                            <m:r>
                              <m:rPr>
                                <m:sty m:val="p"/>
                              </m:rPr>
                              <a:rPr lang="en-US" sz="2800" i="0">
                                <a:latin typeface="Cambria Math" panose="02040503050406030204" pitchFamily="18" charset="0"/>
                              </a:rPr>
                              <m:t>D</m:t>
                            </m:r>
                          </m:sub>
                        </m:sSub>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𝜎</m:t>
                            </m:r>
                          </m:e>
                          <m:sub>
                            <m:r>
                              <m:rPr>
                                <m:sty m:val="p"/>
                              </m:rPr>
                              <a:rPr lang="en-US" sz="2800" i="0">
                                <a:latin typeface="Cambria Math" panose="02040503050406030204" pitchFamily="18" charset="0"/>
                              </a:rPr>
                              <m:t>D</m:t>
                            </m:r>
                          </m:sub>
                        </m:sSub>
                        <m:r>
                          <a:rPr lang="en-US" sz="2800" b="0" i="1" smtClean="0">
                            <a:latin typeface="Cambria Math" panose="02040503050406030204" pitchFamily="18" charset="0"/>
                          </a:rPr>
                          <m:t>+</m:t>
                        </m:r>
                        <m:nary>
                          <m:naryPr>
                            <m:chr m:val="∑"/>
                            <m:subHide m:val="on"/>
                            <m:supHide m:val="on"/>
                            <m:ctrlPr>
                              <a:rPr lang="en-US" sz="2800" b="0" i="1" smtClean="0">
                                <a:latin typeface="Cambria Math" panose="02040503050406030204" pitchFamily="18" charset="0"/>
                              </a:rPr>
                            </m:ctrlPr>
                          </m:naryPr>
                          <m:sub/>
                          <m:sup/>
                          <m:e>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ℒ</m:t>
                                </m:r>
                              </m:e>
                              <m:sub>
                                <m:r>
                                  <m:rPr>
                                    <m:sty m:val="p"/>
                                  </m:rPr>
                                  <a:rPr lang="en-US" sz="2800" b="0" i="0" smtClean="0">
                                    <a:latin typeface="Cambria Math" panose="02040503050406030204" pitchFamily="18" charset="0"/>
                                  </a:rPr>
                                  <m:t>A</m:t>
                                </m:r>
                              </m:sub>
                            </m:sSub>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𝜎</m:t>
                                </m:r>
                              </m:e>
                              <m:sub>
                                <m:r>
                                  <m:rPr>
                                    <m:sty m:val="p"/>
                                  </m:rPr>
                                  <a:rPr lang="en-US" sz="2800" b="0" i="0" smtClean="0">
                                    <a:latin typeface="Cambria Math" panose="02040503050406030204" pitchFamily="18" charset="0"/>
                                  </a:rPr>
                                  <m:t>A</m:t>
                                </m:r>
                              </m:sub>
                            </m:sSub>
                          </m:e>
                        </m:nary>
                      </m:den>
                    </m:f>
                  </m:oMath>
                </a14:m>
                <a:endParaRPr lang="en-US" sz="2800" dirty="0"/>
              </a:p>
              <a:p>
                <a:br>
                  <a:rPr lang="en-US" dirty="0"/>
                </a:br>
                <a:r>
                  <a:rPr lang="en-US" dirty="0"/>
                  <a:t>With the 12 </a:t>
                </a:r>
                <a:r>
                  <a:rPr lang="en-US" dirty="0" err="1"/>
                  <a:t>GeV</a:t>
                </a:r>
                <a:r>
                  <a:rPr lang="en-US" dirty="0"/>
                  <a:t> upgrade and the new SHMS, this measurement becomes possible even with the low dilution factor at high </a:t>
                </a:r>
                <a14:m>
                  <m:oMath xmlns:m="http://schemas.openxmlformats.org/officeDocument/2006/math">
                    <m:r>
                      <a:rPr lang="en-US" b="0" i="1" smtClean="0">
                        <a:latin typeface="Cambria Math" panose="02040503050406030204" pitchFamily="18" charset="0"/>
                      </a:rPr>
                      <m:t>𝑥</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39801" y="1845734"/>
                <a:ext cx="5365392" cy="4389966"/>
              </a:xfrm>
              <a:blipFill rotWithShape="0">
                <a:blip r:embed="rId2"/>
                <a:stretch>
                  <a:fillRect l="-1136" t="-972" r="-3295" b="-194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62</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093" y="2318593"/>
            <a:ext cx="4907290" cy="3444247"/>
          </a:xfrm>
          <a:prstGeom prst="rect">
            <a:avLst/>
          </a:prstGeom>
        </p:spPr>
      </p:pic>
    </p:spTree>
    <p:extLst>
      <p:ext uri="{BB962C8B-B14F-4D97-AF65-F5344CB8AC3E}">
        <p14:creationId xmlns:p14="http://schemas.microsoft.com/office/powerpoint/2010/main" val="2222732815"/>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 Development in Progress</a:t>
            </a:r>
          </a:p>
        </p:txBody>
      </p:sp>
      <p:sp>
        <p:nvSpPr>
          <p:cNvPr id="3" name="Content Placeholder 2"/>
          <p:cNvSpPr>
            <a:spLocks noGrp="1"/>
          </p:cNvSpPr>
          <p:nvPr>
            <p:ph idx="1"/>
          </p:nvPr>
        </p:nvSpPr>
        <p:spPr>
          <a:xfrm>
            <a:off x="-21412" y="1798179"/>
            <a:ext cx="4947920" cy="1883076"/>
          </a:xfrm>
        </p:spPr>
        <p:txBody>
          <a:bodyPr>
            <a:normAutofit/>
          </a:bodyPr>
          <a:lstStyle/>
          <a:p>
            <a:pPr lvl="1"/>
            <a:r>
              <a:rPr lang="en-US" sz="2400" dirty="0" err="1"/>
              <a:t>UVa</a:t>
            </a:r>
            <a:r>
              <a:rPr lang="en-US" sz="2400" dirty="0"/>
              <a:t> Target Lab has successfully polarized </a:t>
            </a:r>
            <a:r>
              <a:rPr lang="en-US" sz="2400" dirty="0" err="1"/>
              <a:t>deuterated</a:t>
            </a:r>
            <a:r>
              <a:rPr lang="en-US" sz="2400" dirty="0"/>
              <a:t> </a:t>
            </a:r>
            <a:r>
              <a:rPr lang="en-US" sz="2400" dirty="0" err="1"/>
              <a:t>butanol</a:t>
            </a:r>
            <a:r>
              <a:rPr lang="en-US" sz="2400" dirty="0"/>
              <a:t> in April</a:t>
            </a:r>
          </a:p>
          <a:p>
            <a:pPr lvl="1"/>
            <a:endParaRPr lang="en-US" sz="2000" dirty="0"/>
          </a:p>
          <a:p>
            <a:pPr lvl="1"/>
            <a:endParaRPr lang="en-US" sz="2000" dirty="0"/>
          </a:p>
          <a:p>
            <a:pPr lvl="1"/>
            <a:endParaRPr lang="en-US" sz="2000" dirty="0"/>
          </a:p>
        </p:txBody>
      </p:sp>
      <p:sp>
        <p:nvSpPr>
          <p:cNvPr id="4" name="Slide Number Placeholder 3"/>
          <p:cNvSpPr>
            <a:spLocks noGrp="1"/>
          </p:cNvSpPr>
          <p:nvPr>
            <p:ph type="sldNum" sz="quarter" idx="12"/>
          </p:nvPr>
        </p:nvSpPr>
        <p:spPr/>
        <p:txBody>
          <a:bodyPr/>
          <a:lstStyle/>
          <a:p>
            <a:fld id="{629637A9-119A-49DA-BD12-AAC58B377D80}" type="slidenum">
              <a:rPr lang="en-US" smtClean="0"/>
              <a:pPr/>
              <a:t>63</a:t>
            </a:fld>
            <a:endParaRPr lang="en-US" dirty="0"/>
          </a:p>
        </p:txBody>
      </p:sp>
      <p:sp>
        <p:nvSpPr>
          <p:cNvPr id="10" name="TextBox 9"/>
          <p:cNvSpPr txBox="1"/>
          <p:nvPr/>
        </p:nvSpPr>
        <p:spPr>
          <a:xfrm>
            <a:off x="-2497" y="5968778"/>
            <a:ext cx="2227508" cy="369332"/>
          </a:xfrm>
          <a:prstGeom prst="rect">
            <a:avLst/>
          </a:prstGeom>
          <a:noFill/>
        </p:spPr>
        <p:txBody>
          <a:bodyPr wrap="square" rtlCol="0">
            <a:spAutoFit/>
          </a:bodyPr>
          <a:lstStyle/>
          <a:p>
            <a:r>
              <a:rPr lang="en-US" dirty="0"/>
              <a:t>Courtesy of D. Keller</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3187" y="78377"/>
            <a:ext cx="2921095" cy="2190823"/>
          </a:xfrm>
          <a:prstGeom prst="rect">
            <a:avLst/>
          </a:prstGeom>
          <a:ln>
            <a:noFill/>
          </a:ln>
          <a:effectLst>
            <a:outerShdw blurRad="190500" algn="tl" rotWithShape="0">
              <a:srgbClr val="000000">
                <a:alpha val="70000"/>
              </a:srgbClr>
            </a:outerShdw>
          </a:effectLst>
        </p:spPr>
      </p:pic>
      <p:sp>
        <p:nvSpPr>
          <p:cNvPr id="15" name="Content Placeholder 2"/>
          <p:cNvSpPr txBox="1">
            <a:spLocks/>
          </p:cNvSpPr>
          <p:nvPr/>
        </p:nvSpPr>
        <p:spPr>
          <a:xfrm>
            <a:off x="5356130" y="1758989"/>
            <a:ext cx="3970750" cy="188307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US" sz="2400" dirty="0"/>
              <a:t>UNH Target Lab is ramping up, first cool-down in January, successfully reached 7T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88" y="2709348"/>
            <a:ext cx="4257341" cy="323099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0665" y="3214270"/>
            <a:ext cx="5291736" cy="3007648"/>
          </a:xfrm>
          <a:prstGeom prst="rect">
            <a:avLst/>
          </a:prstGeom>
        </p:spPr>
      </p:pic>
    </p:spTree>
    <p:extLst>
      <p:ext uri="{BB962C8B-B14F-4D97-AF65-F5344CB8AC3E}">
        <p14:creationId xmlns:p14="http://schemas.microsoft.com/office/powerpoint/2010/main" val="1957093103"/>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Details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845734"/>
                <a:ext cx="10058400" cy="1126066"/>
              </a:xfrm>
            </p:spPr>
            <p:txBody>
              <a:bodyPr>
                <a:normAutofit/>
              </a:bodyPr>
              <a:lstStyle/>
              <a:p>
                <a:pPr lvl="1"/>
                <a:r>
                  <a:rPr lang="en-US" sz="2800" dirty="0"/>
                  <a:t>D(</a:t>
                </a:r>
                <a:r>
                  <a:rPr lang="en-US" sz="2800" dirty="0" err="1"/>
                  <a:t>e,e</a:t>
                </a:r>
                <a:r>
                  <a:rPr lang="en-US" sz="2800" dirty="0"/>
                  <a:t>’)X with 90nA beam current</a:t>
                </a:r>
              </a:p>
              <a:p>
                <a:pPr lvl="1"/>
                <a:r>
                  <a:rPr lang="en-US" sz="2800" dirty="0"/>
                  <a:t>Same equipment as C1-approved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i="1">
                            <a:latin typeface="Cambria Math" panose="02040503050406030204" pitchFamily="18" charset="0"/>
                          </a:rPr>
                          <m:t>1</m:t>
                        </m:r>
                      </m:sub>
                    </m:sSub>
                  </m:oMath>
                </a14:m>
                <a:r>
                  <a:rPr lang="en-US" sz="2800" dirty="0"/>
                  <a:t> (E12-13-011) experiment</a:t>
                </a:r>
                <a:endParaRPr lang="en-US" sz="2400"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845734"/>
                <a:ext cx="10058400" cy="1126066"/>
              </a:xfrm>
              <a:blipFill rotWithShape="0">
                <a:blip r:embed="rId2"/>
                <a:stretch>
                  <a:fillRect l="-182" t="-973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64</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82" y="2895260"/>
            <a:ext cx="11083636" cy="3277279"/>
          </a:xfrm>
          <a:prstGeom prst="rect">
            <a:avLst/>
          </a:prstGeom>
        </p:spPr>
      </p:pic>
    </p:spTree>
    <p:extLst>
      <p:ext uri="{BB962C8B-B14F-4D97-AF65-F5344CB8AC3E}">
        <p14:creationId xmlns:p14="http://schemas.microsoft.com/office/powerpoint/2010/main" val="2084710771"/>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Elastic Tensor Observables</a:t>
            </a:r>
          </a:p>
        </p:txBody>
      </p:sp>
      <p:sp>
        <p:nvSpPr>
          <p:cNvPr id="4" name="Slide Number Placeholder 3"/>
          <p:cNvSpPr>
            <a:spLocks noGrp="1"/>
          </p:cNvSpPr>
          <p:nvPr>
            <p:ph type="sldNum" sz="quarter" idx="12"/>
          </p:nvPr>
        </p:nvSpPr>
        <p:spPr/>
        <p:txBody>
          <a:bodyPr/>
          <a:lstStyle/>
          <a:p>
            <a:fld id="{629637A9-119A-49DA-BD12-AAC58B377D80}" type="slidenum">
              <a:rPr lang="en-US" smtClean="0"/>
              <a:pPr/>
              <a:t>65</a:t>
            </a:fld>
            <a:endParaRPr lang="en-US" dirty="0"/>
          </a:p>
        </p:txBody>
      </p:sp>
      <p:sp>
        <p:nvSpPr>
          <p:cNvPr id="13" name="TextBox 12"/>
          <p:cNvSpPr txBox="1"/>
          <p:nvPr/>
        </p:nvSpPr>
        <p:spPr>
          <a:xfrm>
            <a:off x="735" y="6021623"/>
            <a:ext cx="4795196" cy="307777"/>
          </a:xfrm>
          <a:prstGeom prst="rect">
            <a:avLst/>
          </a:prstGeom>
          <a:noFill/>
        </p:spPr>
        <p:txBody>
          <a:bodyPr wrap="square" rtlCol="0">
            <a:spAutoFit/>
          </a:bodyPr>
          <a:lstStyle/>
          <a:p>
            <a:r>
              <a:rPr lang="en-US" sz="1400" dirty="0"/>
              <a:t>RJ Holt, R Gilman, Rep. </a:t>
            </a:r>
            <a:r>
              <a:rPr lang="en-US" sz="1400" dirty="0" err="1"/>
              <a:t>Prog</a:t>
            </a:r>
            <a:r>
              <a:rPr lang="en-US" sz="1400" dirty="0"/>
              <a:t>. Phys. </a:t>
            </a:r>
            <a:r>
              <a:rPr lang="en-US" sz="1400" b="1" dirty="0"/>
              <a:t>75</a:t>
            </a:r>
            <a:r>
              <a:rPr lang="en-US" sz="1400" dirty="0"/>
              <a:t> 086301 (2012)</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6808" y="1773595"/>
            <a:ext cx="7316559" cy="4522963"/>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461176" y="2021634"/>
                <a:ext cx="3443187" cy="693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𝐴</m:t>
                      </m:r>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𝐺</m:t>
                          </m:r>
                        </m:e>
                        <m:sub>
                          <m:r>
                            <a:rPr lang="en-US" sz="2400" b="0" i="1" smtClean="0">
                              <a:latin typeface="Cambria Math" panose="02040503050406030204" pitchFamily="18" charset="0"/>
                            </a:rPr>
                            <m:t>𝐶</m:t>
                          </m:r>
                        </m:sub>
                        <m:sup>
                          <m:r>
                            <a:rPr lang="en-US" sz="2400" b="0" i="1" smtClean="0">
                              <a:latin typeface="Cambria Math" panose="02040503050406030204" pitchFamily="18" charset="0"/>
                            </a:rPr>
                            <m:t>2</m:t>
                          </m:r>
                        </m:sup>
                      </m:sSubSup>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2</m:t>
                          </m:r>
                        </m:num>
                        <m:den>
                          <m:r>
                            <a:rPr lang="en-US" sz="2400" b="0" i="1" smtClean="0">
                              <a:latin typeface="Cambria Math" panose="02040503050406030204" pitchFamily="18" charset="0"/>
                            </a:rPr>
                            <m:t>3</m:t>
                          </m:r>
                        </m:den>
                      </m:f>
                      <m:r>
                        <a:rPr lang="en-US" sz="2400" b="0" i="1" smtClean="0">
                          <a:latin typeface="Cambria Math" panose="02040503050406030204" pitchFamily="18" charset="0"/>
                          <a:ea typeface="Cambria Math" panose="02040503050406030204" pitchFamily="18" charset="0"/>
                        </a:rPr>
                        <m:t>𝜂</m:t>
                      </m:r>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𝐺</m:t>
                          </m:r>
                        </m:e>
                        <m:sub>
                          <m:r>
                            <a:rPr lang="en-US" sz="2400" b="0" i="1" smtClean="0">
                              <a:latin typeface="Cambria Math" panose="02040503050406030204" pitchFamily="18" charset="0"/>
                              <a:ea typeface="Cambria Math" panose="02040503050406030204" pitchFamily="18" charset="0"/>
                            </a:rPr>
                            <m:t>𝑀</m:t>
                          </m:r>
                        </m:sub>
                        <m:sup>
                          <m:r>
                            <a:rPr lang="en-US" sz="2400" b="0" i="1" smtClean="0">
                              <a:latin typeface="Cambria Math" panose="02040503050406030204" pitchFamily="18" charset="0"/>
                              <a:ea typeface="Cambria Math" panose="02040503050406030204" pitchFamily="18" charset="0"/>
                            </a:rPr>
                            <m:t>2</m:t>
                          </m:r>
                        </m:sup>
                      </m:sSubSup>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8</m:t>
                          </m:r>
                        </m:num>
                        <m:den>
                          <m:r>
                            <a:rPr lang="en-US" sz="2400" b="0" i="1" smtClean="0">
                              <a:latin typeface="Cambria Math" panose="02040503050406030204" pitchFamily="18" charset="0"/>
                              <a:ea typeface="Cambria Math" panose="02040503050406030204" pitchFamily="18" charset="0"/>
                            </a:rPr>
                            <m:t>9</m:t>
                          </m:r>
                        </m:den>
                      </m:f>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𝜂</m:t>
                          </m:r>
                        </m:e>
                        <m:sup>
                          <m:r>
                            <a:rPr lang="en-US" sz="2400" b="0" i="1" smtClean="0">
                              <a:latin typeface="Cambria Math" panose="02040503050406030204" pitchFamily="18" charset="0"/>
                              <a:ea typeface="Cambria Math" panose="02040503050406030204" pitchFamily="18" charset="0"/>
                            </a:rPr>
                            <m:t>2</m:t>
                          </m:r>
                        </m:sup>
                      </m:sSup>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𝐺</m:t>
                          </m:r>
                        </m:e>
                        <m:sub>
                          <m:r>
                            <a:rPr lang="en-US" sz="2400" b="0" i="1" smtClean="0">
                              <a:latin typeface="Cambria Math" panose="02040503050406030204" pitchFamily="18" charset="0"/>
                              <a:ea typeface="Cambria Math" panose="02040503050406030204" pitchFamily="18" charset="0"/>
                            </a:rPr>
                            <m:t>𝑄</m:t>
                          </m:r>
                        </m:sub>
                        <m:sup>
                          <m:r>
                            <a:rPr lang="en-US" sz="2400" b="0" i="1" smtClean="0">
                              <a:latin typeface="Cambria Math" panose="02040503050406030204" pitchFamily="18" charset="0"/>
                              <a:ea typeface="Cambria Math" panose="02040503050406030204" pitchFamily="18" charset="0"/>
                            </a:rPr>
                            <m:t>2</m:t>
                          </m:r>
                        </m:sup>
                      </m:sSubSup>
                    </m:oMath>
                  </m:oMathPara>
                </a14:m>
                <a:endParaRPr lang="en-US"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461176" y="2021634"/>
                <a:ext cx="3443187" cy="693844"/>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67804" y="2868816"/>
                <a:ext cx="2435218" cy="6924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𝐵</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4</m:t>
                          </m:r>
                        </m:num>
                        <m:den>
                          <m:r>
                            <a:rPr lang="en-US" sz="2400" b="0" i="1" smtClean="0">
                              <a:latin typeface="Cambria Math" panose="02040503050406030204" pitchFamily="18" charset="0"/>
                            </a:rPr>
                            <m:t>3</m:t>
                          </m:r>
                        </m:den>
                      </m:f>
                      <m:r>
                        <a:rPr lang="en-US" sz="2400" b="0" i="1" smtClean="0">
                          <a:latin typeface="Cambria Math" panose="02040503050406030204" pitchFamily="18" charset="0"/>
                          <a:ea typeface="Cambria Math" panose="02040503050406030204" pitchFamily="18" charset="0"/>
                        </a:rPr>
                        <m:t>𝜂</m:t>
                      </m:r>
                      <m:r>
                        <a:rPr lang="en-US" sz="2400" b="0" i="1" smtClean="0">
                          <a:latin typeface="Cambria Math" panose="02040503050406030204" pitchFamily="18" charset="0"/>
                          <a:ea typeface="Cambria Math" panose="02040503050406030204" pitchFamily="18" charset="0"/>
                        </a:rPr>
                        <m:t>(1+</m:t>
                      </m:r>
                      <m:r>
                        <a:rPr lang="en-US" sz="2400" i="1">
                          <a:latin typeface="Cambria Math" panose="02040503050406030204" pitchFamily="18" charset="0"/>
                          <a:ea typeface="Cambria Math" panose="02040503050406030204" pitchFamily="18" charset="0"/>
                        </a:rPr>
                        <m:t>𝜂</m:t>
                      </m:r>
                      <m:r>
                        <a:rPr lang="en-US" sz="2400" b="0" i="1" smtClean="0">
                          <a:latin typeface="Cambria Math" panose="02040503050406030204" pitchFamily="18" charset="0"/>
                          <a:ea typeface="Cambria Math" panose="02040503050406030204" pitchFamily="18" charset="0"/>
                        </a:rPr>
                        <m:t>)</m:t>
                      </m:r>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𝐺</m:t>
                          </m:r>
                        </m:e>
                        <m:sub>
                          <m:r>
                            <a:rPr lang="en-US" sz="2400" b="0" i="1" smtClean="0">
                              <a:latin typeface="Cambria Math" panose="02040503050406030204" pitchFamily="18" charset="0"/>
                              <a:ea typeface="Cambria Math" panose="02040503050406030204" pitchFamily="18" charset="0"/>
                            </a:rPr>
                            <m:t>𝑀</m:t>
                          </m:r>
                        </m:sub>
                        <m:sup>
                          <m:r>
                            <a:rPr lang="en-US" sz="2400" b="0" i="1" smtClean="0">
                              <a:latin typeface="Cambria Math" panose="02040503050406030204" pitchFamily="18" charset="0"/>
                              <a:ea typeface="Cambria Math" panose="02040503050406030204" pitchFamily="18" charset="0"/>
                            </a:rPr>
                            <m:t>2</m:t>
                          </m:r>
                        </m:sup>
                      </m:sSubSup>
                    </m:oMath>
                  </m:oMathPara>
                </a14:m>
                <a:endParaRPr lang="en-US" sz="2400" dirty="0"/>
              </a:p>
            </p:txBody>
          </p:sp>
        </mc:Choice>
        <mc:Fallback xmlns="">
          <p:sp>
            <p:nvSpPr>
              <p:cNvPr id="26" name="TextBox 25"/>
              <p:cNvSpPr txBox="1">
                <a:spLocks noRot="1" noChangeAspect="1" noMove="1" noResize="1" noEditPoints="1" noAdjustHandles="1" noChangeArrowheads="1" noChangeShapeType="1" noTextEdit="1"/>
              </p:cNvSpPr>
              <p:nvPr/>
            </p:nvSpPr>
            <p:spPr>
              <a:xfrm>
                <a:off x="467804" y="2868816"/>
                <a:ext cx="2435218" cy="692497"/>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339979" y="3773721"/>
                <a:ext cx="3675429" cy="108388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rPr>
                            <m:t>20</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Sup>
                            <m:sSubSupPr>
                              <m:ctrlPr>
                                <a:rPr lang="en-US" sz="2000" i="1">
                                  <a:latin typeface="Cambria Math" panose="02040503050406030204" pitchFamily="18" charset="0"/>
                                </a:rPr>
                              </m:ctrlPr>
                            </m:sSubSupPr>
                            <m:e>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8</m:t>
                                  </m:r>
                                </m:num>
                                <m:den>
                                  <m:r>
                                    <a:rPr lang="en-US" sz="2000" i="1">
                                      <a:latin typeface="Cambria Math" panose="02040503050406030204" pitchFamily="18" charset="0"/>
                                      <a:ea typeface="Cambria Math" panose="02040503050406030204" pitchFamily="18" charset="0"/>
                                    </a:rPr>
                                    <m:t>9</m:t>
                                  </m:r>
                                </m:den>
                              </m:f>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𝜂</m:t>
                                  </m:r>
                                </m:e>
                                <m:sup>
                                  <m:r>
                                    <a:rPr lang="en-US" sz="2000" i="1">
                                      <a:latin typeface="Cambria Math" panose="02040503050406030204" pitchFamily="18" charset="0"/>
                                      <a:ea typeface="Cambria Math" panose="02040503050406030204" pitchFamily="18" charset="0"/>
                                    </a:rPr>
                                    <m:t>2</m:t>
                                  </m:r>
                                </m:sup>
                              </m:sSup>
                              <m:r>
                                <a:rPr lang="en-US" sz="2000" i="1">
                                  <a:latin typeface="Cambria Math" panose="02040503050406030204" pitchFamily="18" charset="0"/>
                                </a:rPr>
                                <m:t>𝐺</m:t>
                              </m:r>
                            </m:e>
                            <m:sub>
                              <m:r>
                                <a:rPr lang="en-US" sz="2000" i="1">
                                  <a:latin typeface="Cambria Math" panose="02040503050406030204" pitchFamily="18" charset="0"/>
                                </a:rPr>
                                <m:t>𝐶</m:t>
                              </m:r>
                            </m:sub>
                            <m:sup>
                              <m:r>
                                <a:rPr lang="en-US" sz="2000" i="1">
                                  <a:latin typeface="Cambria Math" panose="02040503050406030204" pitchFamily="18" charset="0"/>
                                </a:rPr>
                                <m:t>2</m:t>
                              </m:r>
                            </m:sup>
                          </m:sSubSup>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b="0" i="1" smtClean="0">
                                  <a:latin typeface="Cambria Math" panose="02040503050406030204" pitchFamily="18" charset="0"/>
                                </a:rPr>
                                <m:t>8</m:t>
                              </m:r>
                            </m:num>
                            <m:den>
                              <m:r>
                                <a:rPr lang="en-US" sz="2000" i="1">
                                  <a:latin typeface="Cambria Math" panose="02040503050406030204" pitchFamily="18" charset="0"/>
                                </a:rPr>
                                <m:t>3</m:t>
                              </m:r>
                            </m:den>
                          </m:f>
                          <m:r>
                            <a:rPr lang="en-US" sz="2000" i="1">
                              <a:latin typeface="Cambria Math" panose="02040503050406030204" pitchFamily="18" charset="0"/>
                              <a:ea typeface="Cambria Math" panose="02040503050406030204" pitchFamily="18" charset="0"/>
                            </a:rPr>
                            <m:t>𝜂</m:t>
                          </m:r>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𝐺</m:t>
                              </m:r>
                            </m:e>
                            <m:sub>
                              <m:r>
                                <a:rPr lang="en-US" sz="2000" b="0" i="1" smtClean="0">
                                  <a:latin typeface="Cambria Math" panose="02040503050406030204" pitchFamily="18" charset="0"/>
                                  <a:ea typeface="Cambria Math" panose="02040503050406030204" pitchFamily="18" charset="0"/>
                                </a:rPr>
                                <m:t>𝐶</m:t>
                              </m:r>
                            </m:sub>
                          </m:sSub>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𝐺</m:t>
                              </m:r>
                            </m:e>
                            <m:sub>
                              <m:r>
                                <a:rPr lang="en-US" sz="2000" b="0" i="1" smtClean="0">
                                  <a:latin typeface="Cambria Math" panose="02040503050406030204" pitchFamily="18" charset="0"/>
                                  <a:ea typeface="Cambria Math" panose="02040503050406030204" pitchFamily="18" charset="0"/>
                                </a:rPr>
                                <m:t>𝑄</m:t>
                              </m:r>
                            </m:sub>
                          </m:sSub>
                        </m:num>
                        <m:den>
                          <m:rad>
                            <m:radPr>
                              <m:degHide m:val="on"/>
                              <m:ctrlPr>
                                <a:rPr lang="en-US" sz="2000" b="0" i="1" smtClean="0">
                                  <a:latin typeface="Cambria Math" panose="02040503050406030204" pitchFamily="18" charset="0"/>
                                </a:rPr>
                              </m:ctrlPr>
                            </m:radPr>
                            <m:deg/>
                            <m:e>
                              <m:r>
                                <a:rPr lang="en-US" sz="2000" b="0" i="1" smtClean="0">
                                  <a:latin typeface="Cambria Math" panose="02040503050406030204" pitchFamily="18" charset="0"/>
                                </a:rPr>
                                <m:t>2</m:t>
                              </m:r>
                            </m:e>
                          </m:rad>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𝐴</m:t>
                              </m:r>
                              <m:r>
                                <a:rPr lang="en-US" sz="2000" b="0" i="1" smtClean="0">
                                  <a:latin typeface="Cambria Math" panose="02040503050406030204" pitchFamily="18" charset="0"/>
                                </a:rPr>
                                <m:t>+</m:t>
                              </m:r>
                              <m:r>
                                <a:rPr lang="en-US" sz="2000" b="0" i="1" smtClean="0">
                                  <a:latin typeface="Cambria Math" panose="02040503050406030204" pitchFamily="18" charset="0"/>
                                </a:rPr>
                                <m:t>𝐵</m:t>
                              </m:r>
                              <m:func>
                                <m:funcPr>
                                  <m:ctrlPr>
                                    <a:rPr lang="en-US" sz="2000" i="1">
                                      <a:latin typeface="Cambria Math" panose="02040503050406030204" pitchFamily="18" charset="0"/>
                                      <a:ea typeface="Cambria Math" panose="02040503050406030204" pitchFamily="18" charset="0"/>
                                    </a:rPr>
                                  </m:ctrlPr>
                                </m:funcPr>
                                <m:fName>
                                  <m:r>
                                    <m:rPr>
                                      <m:sty m:val="p"/>
                                    </m:rPr>
                                    <a:rPr lang="en-US" sz="2000">
                                      <a:latin typeface="Cambria Math" panose="02040503050406030204" pitchFamily="18" charset="0"/>
                                      <a:ea typeface="Cambria Math" panose="02040503050406030204" pitchFamily="18" charset="0"/>
                                    </a:rPr>
                                    <m:t>tan</m:t>
                                  </m:r>
                                  <m:r>
                                    <a:rPr lang="en-US" sz="2000" i="1" baseline="30000">
                                      <a:latin typeface="Cambria Math" panose="02040503050406030204" pitchFamily="18" charset="0"/>
                                      <a:ea typeface="Cambria Math" panose="02040503050406030204" pitchFamily="18" charset="0"/>
                                    </a:rPr>
                                    <m:t>2</m:t>
                                  </m:r>
                                </m:fName>
                                <m:e>
                                  <m:d>
                                    <m:dPr>
                                      <m:ctrlPr>
                                        <a:rPr lang="en-US" sz="2000" i="1">
                                          <a:latin typeface="Cambria Math" panose="02040503050406030204" pitchFamily="18" charset="0"/>
                                          <a:ea typeface="Cambria Math" panose="02040503050406030204" pitchFamily="18" charset="0"/>
                                        </a:rPr>
                                      </m:ctrlPr>
                                    </m:dPr>
                                    <m:e>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𝜃</m:t>
                                          </m:r>
                                        </m:num>
                                        <m:den>
                                          <m:r>
                                            <a:rPr lang="en-US" sz="2000" i="1">
                                              <a:latin typeface="Cambria Math" panose="02040503050406030204" pitchFamily="18" charset="0"/>
                                              <a:ea typeface="Cambria Math" panose="02040503050406030204" pitchFamily="18" charset="0"/>
                                            </a:rPr>
                                            <m:t>2</m:t>
                                          </m:r>
                                        </m:den>
                                      </m:f>
                                    </m:e>
                                  </m:d>
                                </m:e>
                              </m:func>
                            </m:e>
                          </m:d>
                        </m:den>
                      </m:f>
                      <m:r>
                        <a:rPr lang="en-US" sz="2000" b="0" i="0" smtClean="0">
                          <a:latin typeface="Cambria Math" panose="02040503050406030204" pitchFamily="18" charset="0"/>
                        </a:rPr>
                        <m:t>+</m:t>
                      </m:r>
                    </m:oMath>
                  </m:oMathPara>
                </a14:m>
                <a:endParaRPr lang="en-US" sz="2000" b="0" i="0" dirty="0">
                  <a:latin typeface="Cambria Math" panose="02040503050406030204" pitchFamily="18"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339979" y="3773721"/>
                <a:ext cx="3675429" cy="1083886"/>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385885" y="4917603"/>
                <a:ext cx="3370923" cy="13977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rPr>
                          </m:ctrlPr>
                        </m:fPr>
                        <m:num>
                          <m:f>
                            <m:fPr>
                              <m:ctrlPr>
                                <a:rPr lang="en-US" sz="2000" i="1">
                                  <a:latin typeface="Cambria Math" panose="02040503050406030204" pitchFamily="18" charset="0"/>
                                </a:rPr>
                              </m:ctrlPr>
                            </m:fPr>
                            <m:num>
                              <m:r>
                                <a:rPr lang="en-US" sz="2000" i="1">
                                  <a:latin typeface="Cambria Math" panose="02040503050406030204" pitchFamily="18" charset="0"/>
                                </a:rPr>
                                <m:t>2</m:t>
                              </m:r>
                            </m:num>
                            <m:den>
                              <m:r>
                                <a:rPr lang="en-US" sz="2000" i="1">
                                  <a:latin typeface="Cambria Math" panose="02040503050406030204" pitchFamily="18" charset="0"/>
                                </a:rPr>
                                <m:t>3</m:t>
                              </m:r>
                            </m:den>
                          </m:f>
                          <m:r>
                            <a:rPr lang="en-US" sz="2000" i="1">
                              <a:latin typeface="Cambria Math" panose="02040503050406030204" pitchFamily="18" charset="0"/>
                              <a:ea typeface="Cambria Math" panose="02040503050406030204" pitchFamily="18" charset="0"/>
                            </a:rPr>
                            <m:t>𝜂</m:t>
                          </m:r>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𝐺</m:t>
                              </m:r>
                            </m:e>
                            <m:sub>
                              <m:r>
                                <a:rPr lang="en-US" sz="2000" i="1">
                                  <a:latin typeface="Cambria Math" panose="02040503050406030204" pitchFamily="18" charset="0"/>
                                  <a:ea typeface="Cambria Math" panose="02040503050406030204" pitchFamily="18" charset="0"/>
                                </a:rPr>
                                <m:t>𝑀</m:t>
                              </m:r>
                            </m:sub>
                            <m:sup>
                              <m:r>
                                <a:rPr lang="en-US" sz="2000" i="1">
                                  <a:latin typeface="Cambria Math" panose="02040503050406030204" pitchFamily="18" charset="0"/>
                                  <a:ea typeface="Cambria Math" panose="02040503050406030204" pitchFamily="18" charset="0"/>
                                </a:rPr>
                                <m:t>2</m:t>
                              </m:r>
                            </m:sup>
                          </m:sSubSup>
                          <m:d>
                            <m:dPr>
                              <m:begChr m:val="["/>
                              <m:endChr m:val="]"/>
                              <m:ctrlPr>
                                <a:rPr lang="en-US" sz="2000" i="1">
                                  <a:latin typeface="Cambria Math" panose="02040503050406030204" pitchFamily="18" charset="0"/>
                                  <a:ea typeface="Cambria Math" panose="02040503050406030204" pitchFamily="18" charset="0"/>
                                </a:rPr>
                              </m:ctrlPr>
                            </m:dPr>
                            <m:e>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2</m:t>
                                  </m:r>
                                </m:den>
                              </m:f>
                              <m:r>
                                <a:rPr lang="en-US" sz="2000" i="1">
                                  <a:latin typeface="Cambria Math" panose="02040503050406030204" pitchFamily="18" charset="0"/>
                                  <a:ea typeface="Cambria Math" panose="02040503050406030204" pitchFamily="18" charset="0"/>
                                </a:rPr>
                                <m:t>+</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1+</m:t>
                                  </m:r>
                                  <m:r>
                                    <a:rPr lang="en-US" sz="2000" i="1">
                                      <a:latin typeface="Cambria Math" panose="02040503050406030204" pitchFamily="18" charset="0"/>
                                      <a:ea typeface="Cambria Math" panose="02040503050406030204" pitchFamily="18" charset="0"/>
                                    </a:rPr>
                                    <m:t>𝜂</m:t>
                                  </m:r>
                                </m:e>
                              </m:d>
                              <m:func>
                                <m:funcPr>
                                  <m:ctrlPr>
                                    <a:rPr lang="en-US" sz="2000" i="1">
                                      <a:latin typeface="Cambria Math" panose="02040503050406030204" pitchFamily="18" charset="0"/>
                                      <a:ea typeface="Cambria Math" panose="02040503050406030204" pitchFamily="18" charset="0"/>
                                    </a:rPr>
                                  </m:ctrlPr>
                                </m:funcPr>
                                <m:fName>
                                  <m:r>
                                    <m:rPr>
                                      <m:sty m:val="p"/>
                                    </m:rPr>
                                    <a:rPr lang="en-US" sz="2000">
                                      <a:latin typeface="Cambria Math" panose="02040503050406030204" pitchFamily="18" charset="0"/>
                                      <a:ea typeface="Cambria Math" panose="02040503050406030204" pitchFamily="18" charset="0"/>
                                    </a:rPr>
                                    <m:t>tan</m:t>
                                  </m:r>
                                  <m:r>
                                    <a:rPr lang="en-US" sz="2000" i="1" baseline="30000">
                                      <a:latin typeface="Cambria Math" panose="02040503050406030204" pitchFamily="18" charset="0"/>
                                      <a:ea typeface="Cambria Math" panose="02040503050406030204" pitchFamily="18" charset="0"/>
                                    </a:rPr>
                                    <m:t>2</m:t>
                                  </m:r>
                                </m:fName>
                                <m:e>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𝜃</m:t>
                                  </m:r>
                                  <m:r>
                                    <a:rPr lang="en-US" sz="2000" i="1">
                                      <a:latin typeface="Cambria Math" panose="02040503050406030204" pitchFamily="18" charset="0"/>
                                      <a:ea typeface="Cambria Math" panose="02040503050406030204" pitchFamily="18" charset="0"/>
                                    </a:rPr>
                                    <m:t>/2)</m:t>
                                  </m:r>
                                </m:e>
                              </m:func>
                            </m:e>
                          </m:d>
                        </m:num>
                        <m:den>
                          <m:rad>
                            <m:radPr>
                              <m:degHide m:val="on"/>
                              <m:ctrlPr>
                                <a:rPr lang="en-US" sz="2000" i="1">
                                  <a:latin typeface="Cambria Math" panose="02040503050406030204" pitchFamily="18" charset="0"/>
                                </a:rPr>
                              </m:ctrlPr>
                            </m:radPr>
                            <m:deg/>
                            <m:e>
                              <m:r>
                                <a:rPr lang="en-US" sz="2000" i="1">
                                  <a:latin typeface="Cambria Math" panose="02040503050406030204" pitchFamily="18" charset="0"/>
                                </a:rPr>
                                <m:t>2</m:t>
                              </m:r>
                            </m:e>
                          </m:rad>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𝐴</m:t>
                              </m:r>
                              <m:r>
                                <a:rPr lang="en-US" sz="2000" i="1">
                                  <a:latin typeface="Cambria Math" panose="02040503050406030204" pitchFamily="18" charset="0"/>
                                </a:rPr>
                                <m:t>+</m:t>
                              </m:r>
                              <m:r>
                                <a:rPr lang="en-US" sz="2000" i="1">
                                  <a:latin typeface="Cambria Math" panose="02040503050406030204" pitchFamily="18" charset="0"/>
                                </a:rPr>
                                <m:t>𝐵</m:t>
                              </m:r>
                              <m:func>
                                <m:funcPr>
                                  <m:ctrlPr>
                                    <a:rPr lang="en-US" sz="2000" i="1">
                                      <a:latin typeface="Cambria Math" panose="02040503050406030204" pitchFamily="18" charset="0"/>
                                      <a:ea typeface="Cambria Math" panose="02040503050406030204" pitchFamily="18" charset="0"/>
                                    </a:rPr>
                                  </m:ctrlPr>
                                </m:funcPr>
                                <m:fName>
                                  <m:r>
                                    <m:rPr>
                                      <m:sty m:val="p"/>
                                    </m:rPr>
                                    <a:rPr lang="en-US" sz="2000">
                                      <a:latin typeface="Cambria Math" panose="02040503050406030204" pitchFamily="18" charset="0"/>
                                      <a:ea typeface="Cambria Math" panose="02040503050406030204" pitchFamily="18" charset="0"/>
                                    </a:rPr>
                                    <m:t>tan</m:t>
                                  </m:r>
                                  <m:r>
                                    <a:rPr lang="en-US" sz="2000" i="1" baseline="30000">
                                      <a:latin typeface="Cambria Math" panose="02040503050406030204" pitchFamily="18" charset="0"/>
                                      <a:ea typeface="Cambria Math" panose="02040503050406030204" pitchFamily="18" charset="0"/>
                                    </a:rPr>
                                    <m:t>2</m:t>
                                  </m:r>
                                </m:fName>
                                <m:e>
                                  <m:d>
                                    <m:dPr>
                                      <m:ctrlPr>
                                        <a:rPr lang="en-US" sz="2000" i="1">
                                          <a:latin typeface="Cambria Math" panose="02040503050406030204" pitchFamily="18" charset="0"/>
                                          <a:ea typeface="Cambria Math" panose="02040503050406030204" pitchFamily="18" charset="0"/>
                                        </a:rPr>
                                      </m:ctrlPr>
                                    </m:dPr>
                                    <m:e>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𝜃</m:t>
                                          </m:r>
                                        </m:num>
                                        <m:den>
                                          <m:r>
                                            <a:rPr lang="en-US" sz="2000" i="1">
                                              <a:latin typeface="Cambria Math" panose="02040503050406030204" pitchFamily="18" charset="0"/>
                                              <a:ea typeface="Cambria Math" panose="02040503050406030204" pitchFamily="18" charset="0"/>
                                            </a:rPr>
                                            <m:t>2</m:t>
                                          </m:r>
                                        </m:den>
                                      </m:f>
                                    </m:e>
                                  </m:d>
                                </m:e>
                              </m:func>
                            </m:e>
                          </m:d>
                        </m:den>
                      </m:f>
                    </m:oMath>
                  </m:oMathPara>
                </a14:m>
                <a:endParaRPr lang="en-US" sz="2000" dirty="0"/>
              </a:p>
              <a:p>
                <a:endParaRPr lang="en-US" sz="2000" dirty="0"/>
              </a:p>
            </p:txBody>
          </p:sp>
        </mc:Choice>
        <mc:Fallback xmlns="">
          <p:sp>
            <p:nvSpPr>
              <p:cNvPr id="12" name="TextBox 11"/>
              <p:cNvSpPr txBox="1">
                <a:spLocks noRot="1" noChangeAspect="1" noMove="1" noResize="1" noEditPoints="1" noAdjustHandles="1" noChangeArrowheads="1" noChangeShapeType="1" noTextEdit="1"/>
              </p:cNvSpPr>
              <p:nvPr/>
            </p:nvSpPr>
            <p:spPr>
              <a:xfrm>
                <a:off x="1385885" y="4917603"/>
                <a:ext cx="3370923" cy="139775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9075633" y="1403475"/>
                <a:ext cx="29461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=7 </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fm</m:t>
                          </m:r>
                        </m:e>
                        <m:sup>
                          <m:r>
                            <a:rPr lang="en-US" b="0" i="1" smtClean="0">
                              <a:latin typeface="Cambria Math" panose="02040503050406030204" pitchFamily="18" charset="0"/>
                            </a:rPr>
                            <m:t>−1</m:t>
                          </m:r>
                        </m:sup>
                      </m:s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𝑄</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=1.9</m:t>
                      </m:r>
                      <m:sSup>
                        <m:sSupPr>
                          <m:ctrlPr>
                            <a:rPr lang="en-US" b="0" i="1" smtClean="0">
                              <a:latin typeface="Cambria Math" panose="02040503050406030204" pitchFamily="18" charset="0"/>
                              <a:ea typeface="Cambria Math" panose="02040503050406030204" pitchFamily="18" charset="0"/>
                            </a:rPr>
                          </m:ctrlPr>
                        </m:sSupPr>
                        <m:e>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GeV</m:t>
                          </m:r>
                        </m:e>
                        <m:sup>
                          <m:r>
                            <a:rPr lang="en-US" b="0" i="1" smtClean="0">
                              <a:latin typeface="Cambria Math" panose="02040503050406030204" pitchFamily="18" charset="0"/>
                              <a:ea typeface="Cambria Math" panose="02040503050406030204" pitchFamily="18" charset="0"/>
                            </a:rPr>
                            <m:t>2</m:t>
                          </m:r>
                        </m:sup>
                      </m:sSup>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9075633" y="1403475"/>
                <a:ext cx="2946191" cy="276999"/>
              </a:xfrm>
              <a:prstGeom prst="rect">
                <a:avLst/>
              </a:prstGeom>
              <a:blipFill rotWithShape="0">
                <a:blip r:embed="rId7"/>
                <a:stretch>
                  <a:fillRect l="-2070" t="-4348" r="-414" b="-28261"/>
                </a:stretch>
              </a:blipFill>
            </p:spPr>
            <p:txBody>
              <a:bodyPr/>
              <a:lstStyle/>
              <a:p>
                <a:r>
                  <a:rPr lang="en-US">
                    <a:noFill/>
                  </a:rPr>
                  <a:t> </a:t>
                </a:r>
              </a:p>
            </p:txBody>
          </p:sp>
        </mc:Fallback>
      </mc:AlternateContent>
    </p:spTree>
    <p:extLst>
      <p:ext uri="{BB962C8B-B14F-4D97-AF65-F5344CB8AC3E}">
        <p14:creationId xmlns:p14="http://schemas.microsoft.com/office/powerpoint/2010/main" val="3979796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 grpId="0"/>
      <p:bldP spid="27" grpId="0"/>
      <p:bldP spid="12"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Elastic Tensor Observables</a:t>
            </a:r>
          </a:p>
        </p:txBody>
      </p:sp>
      <p:sp>
        <p:nvSpPr>
          <p:cNvPr id="4" name="Slide Number Placeholder 3"/>
          <p:cNvSpPr>
            <a:spLocks noGrp="1"/>
          </p:cNvSpPr>
          <p:nvPr>
            <p:ph type="sldNum" sz="quarter" idx="12"/>
          </p:nvPr>
        </p:nvSpPr>
        <p:spPr/>
        <p:txBody>
          <a:bodyPr/>
          <a:lstStyle/>
          <a:p>
            <a:fld id="{629637A9-119A-49DA-BD12-AAC58B377D80}" type="slidenum">
              <a:rPr lang="en-US" smtClean="0"/>
              <a:pPr/>
              <a:t>66</a:t>
            </a:fld>
            <a:endParaRPr lang="en-US" dirty="0"/>
          </a:p>
        </p:txBody>
      </p:sp>
      <p:sp>
        <p:nvSpPr>
          <p:cNvPr id="13" name="TextBox 12"/>
          <p:cNvSpPr txBox="1"/>
          <p:nvPr/>
        </p:nvSpPr>
        <p:spPr>
          <a:xfrm>
            <a:off x="735" y="6021623"/>
            <a:ext cx="4795196" cy="307777"/>
          </a:xfrm>
          <a:prstGeom prst="rect">
            <a:avLst/>
          </a:prstGeom>
          <a:noFill/>
        </p:spPr>
        <p:txBody>
          <a:bodyPr wrap="square" rtlCol="0">
            <a:spAutoFit/>
          </a:bodyPr>
          <a:lstStyle/>
          <a:p>
            <a:r>
              <a:rPr lang="en-US" sz="1400" dirty="0"/>
              <a:t>RJ Holt, R Gilman, Rep. </a:t>
            </a:r>
            <a:r>
              <a:rPr lang="en-US" sz="1400" dirty="0" err="1"/>
              <a:t>Prog</a:t>
            </a:r>
            <a:r>
              <a:rPr lang="en-US" sz="1400" dirty="0"/>
              <a:t>. Phys. </a:t>
            </a:r>
            <a:r>
              <a:rPr lang="en-US" sz="1400" b="1" dirty="0"/>
              <a:t>75</a:t>
            </a:r>
            <a:r>
              <a:rPr lang="en-US" sz="1400" dirty="0"/>
              <a:t> 086301 (2012)</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76" y="1956790"/>
            <a:ext cx="6151352" cy="3858648"/>
          </a:xfrm>
          <a:prstGeom prst="rect">
            <a:avLst/>
          </a:prstGeom>
        </p:spPr>
      </p:pic>
      <p:grpSp>
        <p:nvGrpSpPr>
          <p:cNvPr id="25" name="Group 24"/>
          <p:cNvGrpSpPr/>
          <p:nvPr/>
        </p:nvGrpSpPr>
        <p:grpSpPr>
          <a:xfrm>
            <a:off x="6484786" y="1655708"/>
            <a:ext cx="5707039" cy="4455229"/>
            <a:chOff x="6484786" y="1655708"/>
            <a:chExt cx="5707039" cy="4455229"/>
          </a:xfrm>
        </p:grpSpPr>
        <p:grpSp>
          <p:nvGrpSpPr>
            <p:cNvPr id="6" name="Group 5"/>
            <p:cNvGrpSpPr/>
            <p:nvPr/>
          </p:nvGrpSpPr>
          <p:grpSpPr>
            <a:xfrm>
              <a:off x="6484786" y="1655708"/>
              <a:ext cx="5707039" cy="3896953"/>
              <a:chOff x="6484786" y="1655708"/>
              <a:chExt cx="5707039" cy="3896953"/>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2547"/>
              <a:stretch/>
            </p:blipFill>
            <p:spPr>
              <a:xfrm>
                <a:off x="6484786" y="2030924"/>
                <a:ext cx="5622189" cy="3521737"/>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23020" t="87802" r="10273" b="6932"/>
              <a:stretch/>
            </p:blipFill>
            <p:spPr>
              <a:xfrm>
                <a:off x="7778852" y="1801483"/>
                <a:ext cx="3750365" cy="212035"/>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50268" t="93101" r="37946" b="645"/>
              <a:stretch/>
            </p:blipFill>
            <p:spPr>
              <a:xfrm>
                <a:off x="11529217" y="1655708"/>
                <a:ext cx="662608" cy="251792"/>
              </a:xfrm>
              <a:prstGeom prst="rect">
                <a:avLst/>
              </a:prstGeom>
            </p:spPr>
          </p:pic>
        </p:grpSp>
        <p:sp>
          <p:nvSpPr>
            <p:cNvPr id="11" name="TextBox 10"/>
            <p:cNvSpPr txBox="1"/>
            <p:nvPr/>
          </p:nvSpPr>
          <p:spPr>
            <a:xfrm>
              <a:off x="7540314" y="5531297"/>
              <a:ext cx="593432" cy="369332"/>
            </a:xfrm>
            <a:prstGeom prst="rect">
              <a:avLst/>
            </a:prstGeom>
            <a:noFill/>
          </p:spPr>
          <p:txBody>
            <a:bodyPr wrap="none" rtlCol="0">
              <a:spAutoFit/>
            </a:bodyPr>
            <a:lstStyle/>
            <a:p>
              <a:r>
                <a:rPr lang="en-US" dirty="0"/>
                <a:t>0.20</a:t>
              </a:r>
            </a:p>
          </p:txBody>
        </p:sp>
        <p:sp>
          <p:nvSpPr>
            <p:cNvPr id="18" name="TextBox 17"/>
            <p:cNvSpPr txBox="1"/>
            <p:nvPr/>
          </p:nvSpPr>
          <p:spPr>
            <a:xfrm>
              <a:off x="8289059" y="5537924"/>
              <a:ext cx="593432" cy="369332"/>
            </a:xfrm>
            <a:prstGeom prst="rect">
              <a:avLst/>
            </a:prstGeom>
            <a:noFill/>
          </p:spPr>
          <p:txBody>
            <a:bodyPr wrap="none" rtlCol="0">
              <a:spAutoFit/>
            </a:bodyPr>
            <a:lstStyle/>
            <a:p>
              <a:r>
                <a:rPr lang="en-US" dirty="0"/>
                <a:t>0.39</a:t>
              </a:r>
            </a:p>
          </p:txBody>
        </p:sp>
        <p:sp>
          <p:nvSpPr>
            <p:cNvPr id="20" name="TextBox 19"/>
            <p:cNvSpPr txBox="1"/>
            <p:nvPr/>
          </p:nvSpPr>
          <p:spPr>
            <a:xfrm>
              <a:off x="8984798" y="5531299"/>
              <a:ext cx="593432" cy="369332"/>
            </a:xfrm>
            <a:prstGeom prst="rect">
              <a:avLst/>
            </a:prstGeom>
            <a:noFill/>
          </p:spPr>
          <p:txBody>
            <a:bodyPr wrap="none" rtlCol="0">
              <a:spAutoFit/>
            </a:bodyPr>
            <a:lstStyle/>
            <a:p>
              <a:r>
                <a:rPr lang="en-US" dirty="0"/>
                <a:t>0.59</a:t>
              </a:r>
            </a:p>
          </p:txBody>
        </p:sp>
        <p:sp>
          <p:nvSpPr>
            <p:cNvPr id="21" name="TextBox 20"/>
            <p:cNvSpPr txBox="1"/>
            <p:nvPr/>
          </p:nvSpPr>
          <p:spPr>
            <a:xfrm>
              <a:off x="9687162" y="5531300"/>
              <a:ext cx="593432" cy="369332"/>
            </a:xfrm>
            <a:prstGeom prst="rect">
              <a:avLst/>
            </a:prstGeom>
            <a:noFill/>
          </p:spPr>
          <p:txBody>
            <a:bodyPr wrap="none" rtlCol="0">
              <a:spAutoFit/>
            </a:bodyPr>
            <a:lstStyle/>
            <a:p>
              <a:r>
                <a:rPr lang="en-US" dirty="0"/>
                <a:t>0.79</a:t>
              </a:r>
            </a:p>
          </p:txBody>
        </p:sp>
        <p:sp>
          <p:nvSpPr>
            <p:cNvPr id="22" name="TextBox 21"/>
            <p:cNvSpPr txBox="1"/>
            <p:nvPr/>
          </p:nvSpPr>
          <p:spPr>
            <a:xfrm>
              <a:off x="10382901" y="5537928"/>
              <a:ext cx="593432" cy="369332"/>
            </a:xfrm>
            <a:prstGeom prst="rect">
              <a:avLst/>
            </a:prstGeom>
            <a:noFill/>
          </p:spPr>
          <p:txBody>
            <a:bodyPr wrap="none" rtlCol="0">
              <a:spAutoFit/>
            </a:bodyPr>
            <a:lstStyle/>
            <a:p>
              <a:r>
                <a:rPr lang="en-US" dirty="0"/>
                <a:t>0.99</a:t>
              </a:r>
            </a:p>
          </p:txBody>
        </p:sp>
        <p:sp>
          <p:nvSpPr>
            <p:cNvPr id="23" name="TextBox 22"/>
            <p:cNvSpPr txBox="1"/>
            <p:nvPr/>
          </p:nvSpPr>
          <p:spPr>
            <a:xfrm>
              <a:off x="11066005" y="5537924"/>
              <a:ext cx="593432" cy="369332"/>
            </a:xfrm>
            <a:prstGeom prst="rect">
              <a:avLst/>
            </a:prstGeom>
            <a:noFill/>
          </p:spPr>
          <p:txBody>
            <a:bodyPr wrap="none" rtlCol="0">
              <a:spAutoFit/>
            </a:bodyPr>
            <a:lstStyle/>
            <a:p>
              <a:r>
                <a:rPr lang="en-US" dirty="0"/>
                <a:t>1.18</a:t>
              </a:r>
            </a:p>
          </p:txBody>
        </p:sp>
        <p:sp>
          <p:nvSpPr>
            <p:cNvPr id="24" name="TextBox 23"/>
            <p:cNvSpPr txBox="1"/>
            <p:nvPr/>
          </p:nvSpPr>
          <p:spPr>
            <a:xfrm>
              <a:off x="11202707" y="5741605"/>
              <a:ext cx="939681" cy="369332"/>
            </a:xfrm>
            <a:prstGeom prst="rect">
              <a:avLst/>
            </a:prstGeom>
            <a:noFill/>
          </p:spPr>
          <p:txBody>
            <a:bodyPr wrap="none" rtlCol="0">
              <a:spAutoFit/>
            </a:bodyPr>
            <a:lstStyle/>
            <a:p>
              <a:r>
                <a:rPr lang="en-US" b="1" dirty="0"/>
                <a:t>Q (GeV)</a:t>
              </a:r>
            </a:p>
          </p:txBody>
        </p:sp>
      </p:grpSp>
      <p:sp>
        <p:nvSpPr>
          <p:cNvPr id="26" name="TextBox 25"/>
          <p:cNvSpPr txBox="1"/>
          <p:nvPr/>
        </p:nvSpPr>
        <p:spPr>
          <a:xfrm>
            <a:off x="7399432" y="6043119"/>
            <a:ext cx="4795196" cy="307777"/>
          </a:xfrm>
          <a:prstGeom prst="rect">
            <a:avLst/>
          </a:prstGeom>
          <a:noFill/>
        </p:spPr>
        <p:txBody>
          <a:bodyPr wrap="square" rtlCol="0">
            <a:spAutoFit/>
          </a:bodyPr>
          <a:lstStyle/>
          <a:p>
            <a:pPr algn="r"/>
            <a:r>
              <a:rPr lang="en-US" sz="1400" dirty="0"/>
              <a:t>C Zhang, </a:t>
            </a:r>
            <a:r>
              <a:rPr lang="en-US" sz="1400" i="1" dirty="0"/>
              <a:t>et al</a:t>
            </a:r>
            <a:r>
              <a:rPr lang="en-US" sz="1400" dirty="0"/>
              <a:t>, PRL </a:t>
            </a:r>
            <a:r>
              <a:rPr lang="en-US" sz="1400" b="1" dirty="0"/>
              <a:t>107</a:t>
            </a:r>
            <a:r>
              <a:rPr lang="en-US" sz="1400" dirty="0"/>
              <a:t> 252501 (2011)</a:t>
            </a:r>
          </a:p>
        </p:txBody>
      </p:sp>
    </p:spTree>
    <p:extLst>
      <p:ext uri="{BB962C8B-B14F-4D97-AF65-F5344CB8AC3E}">
        <p14:creationId xmlns:p14="http://schemas.microsoft.com/office/powerpoint/2010/main" val="4033542251"/>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Quasi-Elastic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𝑧𝑧</m:t>
                        </m:r>
                      </m:sub>
                    </m:sSub>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2727" b="-2310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67</a:t>
            </a:fld>
            <a:endParaRPr lang="en-US" dirty="0"/>
          </a:p>
        </p:txBody>
      </p:sp>
      <p:sp>
        <p:nvSpPr>
          <p:cNvPr id="14" name="Rectangle 13"/>
          <p:cNvSpPr/>
          <p:nvPr/>
        </p:nvSpPr>
        <p:spPr>
          <a:xfrm>
            <a:off x="8186346" y="6018979"/>
            <a:ext cx="4028923" cy="307777"/>
          </a:xfrm>
          <a:prstGeom prst="rect">
            <a:avLst/>
          </a:prstGeom>
        </p:spPr>
        <p:txBody>
          <a:bodyPr wrap="none">
            <a:spAutoFit/>
          </a:bodyPr>
          <a:lstStyle/>
          <a:p>
            <a:pPr algn="r"/>
            <a:r>
              <a:rPr lang="en-US" sz="1400" dirty="0">
                <a:solidFill>
                  <a:srgbClr val="000000"/>
                </a:solidFill>
                <a:ea typeface="MS PGothic" panose="020B0600070205080204" pitchFamily="34" charset="-128"/>
              </a:rPr>
              <a:t>L. Frankfurt, M. Strikman, Phys. Rept. </a:t>
            </a:r>
            <a:r>
              <a:rPr lang="en-US" sz="1400" b="1" dirty="0">
                <a:solidFill>
                  <a:srgbClr val="000000"/>
                </a:solidFill>
                <a:ea typeface="MS PGothic" panose="020B0600070205080204" pitchFamily="34" charset="-128"/>
              </a:rPr>
              <a:t>160</a:t>
            </a:r>
            <a:r>
              <a:rPr lang="en-US" sz="1400" dirty="0">
                <a:solidFill>
                  <a:srgbClr val="000000"/>
                </a:solidFill>
                <a:ea typeface="MS PGothic" panose="020B0600070205080204" pitchFamily="34" charset="-128"/>
              </a:rPr>
              <a:t> 235 (1988)</a:t>
            </a:r>
            <a:endParaRPr lang="en-US" sz="1400"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176" y="1832482"/>
            <a:ext cx="4644719" cy="4360559"/>
          </a:xfrm>
          <a:prstGeom prst="rect">
            <a:avLst/>
          </a:prstGeom>
        </p:spPr>
      </p:pic>
      <p:sp>
        <p:nvSpPr>
          <p:cNvPr id="16" name="TextBox 15"/>
          <p:cNvSpPr txBox="1"/>
          <p:nvPr/>
        </p:nvSpPr>
        <p:spPr>
          <a:xfrm>
            <a:off x="735" y="6008371"/>
            <a:ext cx="4795196" cy="307777"/>
          </a:xfrm>
          <a:prstGeom prst="rect">
            <a:avLst/>
          </a:prstGeom>
          <a:noFill/>
        </p:spPr>
        <p:txBody>
          <a:bodyPr wrap="square" rtlCol="0">
            <a:spAutoFit/>
          </a:bodyPr>
          <a:lstStyle/>
          <a:p>
            <a:r>
              <a:rPr lang="en-US" sz="1400" dirty="0"/>
              <a:t>R Gilman, F Gross, J. Phys. G </a:t>
            </a:r>
            <a:r>
              <a:rPr lang="en-US" sz="1400" b="1" dirty="0"/>
              <a:t>28</a:t>
            </a:r>
            <a:r>
              <a:rPr lang="en-US" sz="1400" dirty="0"/>
              <a:t> R37 (2002)</a:t>
            </a:r>
          </a:p>
        </p:txBody>
      </p:sp>
      <mc:AlternateContent xmlns:mc="http://schemas.openxmlformats.org/markup-compatibility/2006" xmlns:a14="http://schemas.microsoft.com/office/drawing/2010/main">
        <mc:Choice Requires="a14">
          <p:sp>
            <p:nvSpPr>
              <p:cNvPr id="18" name="Rectangle 17"/>
              <p:cNvSpPr/>
              <p:nvPr/>
            </p:nvSpPr>
            <p:spPr>
              <a:xfrm>
                <a:off x="7190793" y="4360583"/>
                <a:ext cx="4545562" cy="1344663"/>
              </a:xfrm>
              <a:prstGeom prst="rect">
                <a:avLst/>
              </a:prstGeom>
            </p:spPr>
            <p:txBody>
              <a:bodyPr wrap="square">
                <a:spAutoFit/>
              </a:bodyPr>
              <a:lstStyle/>
              <a:p>
                <a:pPr lvl="1"/>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i="1">
                              <a:latin typeface="Cambria Math" panose="02040503050406030204" pitchFamily="18" charset="0"/>
                            </a:rPr>
                            <m:t>𝐴</m:t>
                          </m:r>
                        </m:e>
                        <m:sub>
                          <m:r>
                            <a:rPr lang="en-US" sz="3200" i="1">
                              <a:latin typeface="Cambria Math" panose="02040503050406030204" pitchFamily="18" charset="0"/>
                            </a:rPr>
                            <m:t>𝑧𝑧</m:t>
                          </m:r>
                        </m:sub>
                      </m:sSub>
                      <m:r>
                        <a:rPr lang="en-US" sz="3200" i="1" smtClean="0">
                          <a:latin typeface="Cambria Math" panose="02040503050406030204" pitchFamily="18" charset="0"/>
                          <a:ea typeface="Cambria Math" panose="02040503050406030204" pitchFamily="18" charset="0"/>
                        </a:rPr>
                        <m:t>∝</m:t>
                      </m:r>
                      <m:f>
                        <m:fPr>
                          <m:ctrlPr>
                            <a:rPr lang="en-US" sz="3200" i="1">
                              <a:latin typeface="Cambria Math" panose="02040503050406030204" pitchFamily="18" charset="0"/>
                              <a:ea typeface="Cambria Math" panose="02040503050406030204" pitchFamily="18" charset="0"/>
                            </a:rPr>
                          </m:ctrlPr>
                        </m:fPr>
                        <m:num>
                          <m:f>
                            <m:fPr>
                              <m:ctrlPr>
                                <a:rPr lang="en-US" sz="3200" i="1">
                                  <a:latin typeface="Cambria Math" panose="02040503050406030204" pitchFamily="18" charset="0"/>
                                  <a:ea typeface="Cambria Math" panose="02040503050406030204" pitchFamily="18" charset="0"/>
                                </a:rPr>
                              </m:ctrlPr>
                            </m:fPr>
                            <m:num>
                              <m:r>
                                <a:rPr lang="en-US" sz="3200" i="1">
                                  <a:latin typeface="Cambria Math" panose="02040503050406030204" pitchFamily="18" charset="0"/>
                                  <a:ea typeface="Cambria Math" panose="02040503050406030204" pitchFamily="18" charset="0"/>
                                </a:rPr>
                                <m:t>1</m:t>
                              </m:r>
                            </m:num>
                            <m:den>
                              <m:r>
                                <a:rPr lang="en-US" sz="3200" i="1">
                                  <a:latin typeface="Cambria Math" panose="02040503050406030204" pitchFamily="18" charset="0"/>
                                  <a:ea typeface="Cambria Math" panose="02040503050406030204" pitchFamily="18" charset="0"/>
                                </a:rPr>
                                <m:t>2</m:t>
                              </m:r>
                            </m:den>
                          </m:f>
                          <m:sSup>
                            <m:sSupPr>
                              <m:ctrlPr>
                                <a:rPr lang="en-US" sz="320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𝑤</m:t>
                              </m:r>
                            </m:e>
                            <m:sup>
                              <m:r>
                                <a:rPr lang="en-US" sz="3200" i="1">
                                  <a:latin typeface="Cambria Math" panose="02040503050406030204" pitchFamily="18" charset="0"/>
                                  <a:ea typeface="Cambria Math" panose="02040503050406030204" pitchFamily="18" charset="0"/>
                                </a:rPr>
                                <m:t>2</m:t>
                              </m:r>
                            </m:sup>
                          </m:sSup>
                          <m:r>
                            <a:rPr lang="en-US" sz="3200" i="1">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𝑢𝑤</m:t>
                          </m:r>
                          <m:rad>
                            <m:radPr>
                              <m:degHide m:val="on"/>
                              <m:ctrlPr>
                                <a:rPr lang="en-US" sz="3200" b="0" i="1" smtClean="0">
                                  <a:latin typeface="Cambria Math" panose="02040503050406030204" pitchFamily="18" charset="0"/>
                                  <a:ea typeface="Cambria Math" panose="02040503050406030204" pitchFamily="18" charset="0"/>
                                </a:rPr>
                              </m:ctrlPr>
                            </m:radPr>
                            <m:deg/>
                            <m:e>
                              <m:r>
                                <a:rPr lang="en-US" sz="3200" b="0" i="1" smtClean="0">
                                  <a:latin typeface="Cambria Math" panose="02040503050406030204" pitchFamily="18" charset="0"/>
                                  <a:ea typeface="Cambria Math" panose="02040503050406030204" pitchFamily="18" charset="0"/>
                                </a:rPr>
                                <m:t>2</m:t>
                              </m:r>
                            </m:e>
                          </m:rad>
                        </m:num>
                        <m:den>
                          <m:sSup>
                            <m:sSupPr>
                              <m:ctrlPr>
                                <a:rPr lang="en-US" sz="3200" i="1">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𝑢</m:t>
                              </m:r>
                            </m:e>
                            <m:sup>
                              <m:r>
                                <a:rPr lang="en-US" sz="3200" i="1">
                                  <a:latin typeface="Cambria Math" panose="02040503050406030204" pitchFamily="18" charset="0"/>
                                  <a:ea typeface="Cambria Math" panose="02040503050406030204" pitchFamily="18" charset="0"/>
                                </a:rPr>
                                <m:t>2</m:t>
                              </m:r>
                            </m:sup>
                          </m:sSup>
                          <m:r>
                            <a:rPr lang="en-US" sz="3200" i="1">
                              <a:latin typeface="Cambria Math" panose="02040503050406030204" pitchFamily="18" charset="0"/>
                              <a:ea typeface="Cambria Math" panose="02040503050406030204" pitchFamily="18" charset="0"/>
                            </a:rPr>
                            <m:t>+</m:t>
                          </m:r>
                          <m:sSup>
                            <m:sSupPr>
                              <m:ctrlPr>
                                <a:rPr lang="en-US" sz="3200" i="1">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𝑤</m:t>
                              </m:r>
                            </m:e>
                            <m:sup>
                              <m:r>
                                <a:rPr lang="en-US" sz="3200" i="1">
                                  <a:latin typeface="Cambria Math" panose="02040503050406030204" pitchFamily="18" charset="0"/>
                                  <a:ea typeface="Cambria Math" panose="02040503050406030204" pitchFamily="18" charset="0"/>
                                </a:rPr>
                                <m:t>2</m:t>
                              </m:r>
                            </m:sup>
                          </m:sSup>
                        </m:den>
                      </m:f>
                    </m:oMath>
                  </m:oMathPara>
                </a14:m>
                <a:endParaRPr lang="en-US" sz="3600" dirty="0"/>
              </a:p>
            </p:txBody>
          </p:sp>
        </mc:Choice>
        <mc:Fallback xmlns="">
          <p:sp>
            <p:nvSpPr>
              <p:cNvPr id="18" name="Rectangle 17"/>
              <p:cNvSpPr>
                <a:spLocks noRot="1" noChangeAspect="1" noMove="1" noResize="1" noEditPoints="1" noAdjustHandles="1" noChangeArrowheads="1" noChangeShapeType="1" noTextEdit="1"/>
              </p:cNvSpPr>
              <p:nvPr/>
            </p:nvSpPr>
            <p:spPr>
              <a:xfrm>
                <a:off x="7190793" y="4360583"/>
                <a:ext cx="4545562" cy="1344663"/>
              </a:xfrm>
              <a:prstGeom prst="rect">
                <a:avLst/>
              </a:prstGeom>
              <a:blipFill rotWithShape="0">
                <a:blip r:embed="rId4"/>
                <a:stretch>
                  <a:fillRect/>
                </a:stretch>
              </a:blipFill>
            </p:spPr>
            <p:txBody>
              <a:bodyPr/>
              <a:lstStyle/>
              <a:p>
                <a:r>
                  <a:rPr lang="en-US">
                    <a:noFill/>
                  </a:rPr>
                  <a:t> </a:t>
                </a:r>
              </a:p>
            </p:txBody>
          </p:sp>
        </mc:Fallback>
      </mc:AlternateContent>
      <p:pic>
        <p:nvPicPr>
          <p:cNvPr id="19" name="Picture 6"/>
          <p:cNvPicPr>
            <a:picLocks noChangeAspect="1"/>
          </p:cNvPicPr>
          <p:nvPr/>
        </p:nvPicPr>
        <p:blipFill>
          <a:blip r:embed="rId5">
            <a:extLst>
              <a:ext uri="{28A0092B-C50C-407E-A947-70E740481C1C}">
                <a14:useLocalDpi xmlns:a14="http://schemas.microsoft.com/office/drawing/2010/main" val="0"/>
              </a:ext>
            </a:extLst>
          </a:blip>
          <a:srcRect t="43497" b="35854"/>
          <a:stretch>
            <a:fillRect/>
          </a:stretch>
        </p:blipFill>
        <p:spPr bwMode="auto">
          <a:xfrm>
            <a:off x="7471178" y="3533586"/>
            <a:ext cx="3984792" cy="82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0" name="Content Placeholder 2"/>
              <p:cNvSpPr txBox="1">
                <a:spLocks/>
              </p:cNvSpPr>
              <p:nvPr/>
            </p:nvSpPr>
            <p:spPr>
              <a:xfrm>
                <a:off x="6467060" y="1845734"/>
                <a:ext cx="5724939"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US" sz="2400" dirty="0"/>
                  <a:t>Repeat same experiment, only look at </a:t>
                </a:r>
                <a14:m>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rPr>
                          <m:t>𝐴</m:t>
                        </m:r>
                      </m:e>
                      <m:sub>
                        <m:r>
                          <a:rPr lang="en-US" sz="2400" i="1" smtClean="0">
                            <a:latin typeface="Cambria Math" panose="02040503050406030204" pitchFamily="18" charset="0"/>
                          </a:rPr>
                          <m:t>𝑧𝑧</m:t>
                        </m:r>
                      </m:sub>
                    </m:sSub>
                  </m:oMath>
                </a14:m>
                <a:r>
                  <a:rPr lang="en-US" sz="2400" dirty="0"/>
                  <a:t> in the quasi-elastic region</a:t>
                </a:r>
              </a:p>
              <a:p>
                <a:pPr lvl="2"/>
                <a:r>
                  <a:rPr lang="en-US" sz="2000" dirty="0"/>
                  <a:t>DIS </a:t>
                </a:r>
                <a14:m>
                  <m:oMath xmlns:m="http://schemas.openxmlformats.org/officeDocument/2006/math">
                    <m:sSub>
                      <m:sSubPr>
                        <m:ctrlPr>
                          <a:rPr lang="en-US" sz="2000" i="1" smtClean="0">
                            <a:latin typeface="Cambria Math" panose="02040503050406030204" pitchFamily="18" charset="0"/>
                            <a:sym typeface="Wingdings" panose="05000000000000000000" pitchFamily="2" charset="2"/>
                          </a:rPr>
                        </m:ctrlPr>
                      </m:sSubPr>
                      <m:e>
                        <m:r>
                          <a:rPr lang="en-US" sz="2000" i="1" smtClean="0">
                            <a:latin typeface="Cambria Math" panose="02040503050406030204" pitchFamily="18" charset="0"/>
                            <a:ea typeface="Cambria Math" panose="02040503050406030204" pitchFamily="18" charset="0"/>
                            <a:sym typeface="Wingdings" panose="05000000000000000000" pitchFamily="2" charset="2"/>
                          </a:rPr>
                          <m:t>→</m:t>
                        </m:r>
                        <m:r>
                          <a:rPr lang="en-US" sz="2000" b="0" i="1" smtClean="0">
                            <a:latin typeface="Cambria Math" panose="02040503050406030204" pitchFamily="18" charset="0"/>
                            <a:sym typeface="Wingdings" panose="05000000000000000000" pitchFamily="2" charset="2"/>
                          </a:rPr>
                          <m:t>𝑏</m:t>
                        </m:r>
                      </m:e>
                      <m:sub>
                        <m:r>
                          <a:rPr lang="en-US" sz="2000" b="0" i="1" smtClean="0">
                            <a:latin typeface="Cambria Math" panose="02040503050406030204" pitchFamily="18" charset="0"/>
                            <a:sym typeface="Wingdings" panose="05000000000000000000" pitchFamily="2" charset="2"/>
                          </a:rPr>
                          <m:t>1</m:t>
                        </m:r>
                      </m:sub>
                    </m:sSub>
                    <m:r>
                      <a:rPr lang="en-US" sz="2000" b="0" i="1" smtClean="0">
                        <a:latin typeface="Cambria Math" panose="02040503050406030204" pitchFamily="18" charset="0"/>
                        <a:ea typeface="Cambria Math" panose="02040503050406030204" pitchFamily="18" charset="0"/>
                        <a:sym typeface="Wingdings" panose="05000000000000000000" pitchFamily="2" charset="2"/>
                      </a:rPr>
                      <m:t>∝</m:t>
                    </m:r>
                    <m:sSub>
                      <m:sSubPr>
                        <m:ctrlPr>
                          <a:rPr lang="en-US" sz="2000" b="0" i="1" smtClean="0">
                            <a:latin typeface="Cambria Math" panose="02040503050406030204" pitchFamily="18" charset="0"/>
                            <a:ea typeface="Cambria Math" panose="02040503050406030204" pitchFamily="18" charset="0"/>
                            <a:sym typeface="Wingdings" panose="05000000000000000000" pitchFamily="2" charset="2"/>
                          </a:rPr>
                        </m:ctrlPr>
                      </m:sSubPr>
                      <m:e>
                        <m:r>
                          <a:rPr lang="en-US" sz="2000" b="0" i="1" smtClean="0">
                            <a:latin typeface="Cambria Math" panose="02040503050406030204" pitchFamily="18" charset="0"/>
                            <a:ea typeface="Cambria Math" panose="02040503050406030204" pitchFamily="18" charset="0"/>
                            <a:sym typeface="Wingdings" panose="05000000000000000000" pitchFamily="2" charset="2"/>
                          </a:rPr>
                          <m:t>𝐹</m:t>
                        </m:r>
                      </m:e>
                      <m:sub>
                        <m:r>
                          <a:rPr lang="en-US" sz="2000" b="0" i="1" smtClean="0">
                            <a:latin typeface="Cambria Math" panose="02040503050406030204" pitchFamily="18" charset="0"/>
                            <a:ea typeface="Cambria Math" panose="02040503050406030204" pitchFamily="18" charset="0"/>
                            <a:sym typeface="Wingdings" panose="05000000000000000000" pitchFamily="2" charset="2"/>
                          </a:rPr>
                          <m:t>1</m:t>
                        </m:r>
                      </m:sub>
                    </m:sSub>
                    <m:sSub>
                      <m:sSubPr>
                        <m:ctrlPr>
                          <a:rPr lang="en-US" sz="2000" b="0" i="1" smtClean="0">
                            <a:latin typeface="Cambria Math" panose="02040503050406030204" pitchFamily="18" charset="0"/>
                            <a:ea typeface="Cambria Math" panose="02040503050406030204" pitchFamily="18" charset="0"/>
                            <a:sym typeface="Wingdings" panose="05000000000000000000" pitchFamily="2" charset="2"/>
                          </a:rPr>
                        </m:ctrlPr>
                      </m:sSubPr>
                      <m:e>
                        <m:r>
                          <a:rPr lang="en-US" sz="2000" b="0" i="1" smtClean="0">
                            <a:latin typeface="Cambria Math" panose="02040503050406030204" pitchFamily="18" charset="0"/>
                            <a:ea typeface="Cambria Math" panose="02040503050406030204" pitchFamily="18" charset="0"/>
                            <a:sym typeface="Wingdings" panose="05000000000000000000" pitchFamily="2" charset="2"/>
                          </a:rPr>
                          <m:t>𝐴</m:t>
                        </m:r>
                      </m:e>
                      <m:sub>
                        <m:r>
                          <a:rPr lang="en-US" sz="2000" b="0" i="1" smtClean="0">
                            <a:latin typeface="Cambria Math" panose="02040503050406030204" pitchFamily="18" charset="0"/>
                            <a:ea typeface="Cambria Math" panose="02040503050406030204" pitchFamily="18" charset="0"/>
                            <a:sym typeface="Wingdings" panose="05000000000000000000" pitchFamily="2" charset="2"/>
                          </a:rPr>
                          <m:t>𝑧𝑧</m:t>
                        </m:r>
                      </m:sub>
                    </m:sSub>
                  </m:oMath>
                </a14:m>
                <a:r>
                  <a:rPr lang="en-US" sz="2000" dirty="0"/>
                  <a:t>; QE </a:t>
                </a:r>
                <a14:m>
                  <m:oMath xmlns:m="http://schemas.openxmlformats.org/officeDocument/2006/math">
                    <m:sSub>
                      <m:sSubPr>
                        <m:ctrlPr>
                          <a:rPr lang="en-US" sz="2000" i="1" smtClean="0">
                            <a:latin typeface="Cambria Math" panose="02040503050406030204" pitchFamily="18" charset="0"/>
                            <a:sym typeface="Wingdings" panose="05000000000000000000" pitchFamily="2" charset="2"/>
                          </a:rPr>
                        </m:ctrlPr>
                      </m:sSubPr>
                      <m:e>
                        <m:r>
                          <a:rPr lang="en-US" sz="2000" i="1">
                            <a:latin typeface="Cambria Math" panose="02040503050406030204" pitchFamily="18" charset="0"/>
                            <a:ea typeface="Cambria Math" panose="02040503050406030204" pitchFamily="18" charset="0"/>
                            <a:sym typeface="Wingdings" panose="05000000000000000000" pitchFamily="2" charset="2"/>
                          </a:rPr>
                          <m:t>→</m:t>
                        </m:r>
                        <m:r>
                          <a:rPr lang="en-US" sz="2000" b="0" i="1" smtClean="0">
                            <a:latin typeface="Cambria Math" panose="02040503050406030204" pitchFamily="18" charset="0"/>
                            <a:sym typeface="Wingdings" panose="05000000000000000000" pitchFamily="2" charset="2"/>
                          </a:rPr>
                          <m:t>𝐴</m:t>
                        </m:r>
                      </m:e>
                      <m:sub>
                        <m:r>
                          <a:rPr lang="en-US" sz="2000" b="0" i="1" smtClean="0">
                            <a:latin typeface="Cambria Math" panose="02040503050406030204" pitchFamily="18" charset="0"/>
                            <a:sym typeface="Wingdings" panose="05000000000000000000" pitchFamily="2" charset="2"/>
                          </a:rPr>
                          <m:t>𝑧𝑧</m:t>
                        </m:r>
                      </m:sub>
                    </m:sSub>
                  </m:oMath>
                </a14:m>
                <a:r>
                  <a:rPr lang="en-US" sz="2000" dirty="0">
                    <a:sym typeface="Wingdings" panose="05000000000000000000" pitchFamily="2" charset="2"/>
                  </a:rPr>
                  <a:t>; Elastic </a:t>
                </a:r>
                <a14:m>
                  <m:oMath xmlns:m="http://schemas.openxmlformats.org/officeDocument/2006/math">
                    <m:r>
                      <a:rPr lang="en-US" sz="2000" i="1">
                        <a:latin typeface="Cambria Math" panose="02040503050406030204" pitchFamily="18" charset="0"/>
                        <a:ea typeface="Cambria Math" panose="02040503050406030204" pitchFamily="18" charset="0"/>
                        <a:sym typeface="Wingdings" panose="05000000000000000000" pitchFamily="2" charset="2"/>
                      </a:rPr>
                      <m:t>→</m:t>
                    </m:r>
                    <m:sSub>
                      <m:sSubPr>
                        <m:ctrlPr>
                          <a:rPr lang="en-US" sz="2000" i="1" smtClean="0">
                            <a:latin typeface="Cambria Math" panose="02040503050406030204" pitchFamily="18" charset="0"/>
                            <a:sym typeface="Wingdings" panose="05000000000000000000" pitchFamily="2" charset="2"/>
                          </a:rPr>
                        </m:ctrlPr>
                      </m:sSubPr>
                      <m:e>
                        <m:r>
                          <a:rPr lang="en-US" sz="2000" b="0" i="1" smtClean="0">
                            <a:latin typeface="Cambria Math" panose="02040503050406030204" pitchFamily="18" charset="0"/>
                            <a:sym typeface="Wingdings" panose="05000000000000000000" pitchFamily="2" charset="2"/>
                          </a:rPr>
                          <m:t>𝑇</m:t>
                        </m:r>
                      </m:e>
                      <m:sub>
                        <m:r>
                          <a:rPr lang="en-US" sz="2000" b="0" i="1" smtClean="0">
                            <a:latin typeface="Cambria Math" panose="02040503050406030204" pitchFamily="18" charset="0"/>
                            <a:sym typeface="Wingdings" panose="05000000000000000000" pitchFamily="2" charset="2"/>
                          </a:rPr>
                          <m:t>20</m:t>
                        </m:r>
                      </m:sub>
                    </m:sSub>
                    <m:r>
                      <a:rPr lang="en-US" sz="2000" b="0" i="1" smtClean="0">
                        <a:latin typeface="Cambria Math" panose="02040503050406030204" pitchFamily="18" charset="0"/>
                        <a:ea typeface="Cambria Math" panose="02040503050406030204" pitchFamily="18" charset="0"/>
                        <a:sym typeface="Wingdings" panose="05000000000000000000" pitchFamily="2" charset="2"/>
                      </a:rPr>
                      <m:t>∝</m:t>
                    </m:r>
                    <m:sSub>
                      <m:sSubPr>
                        <m:ctrlPr>
                          <a:rPr lang="en-US" sz="2000" b="0" i="1" smtClean="0">
                            <a:latin typeface="Cambria Math" panose="02040503050406030204" pitchFamily="18" charset="0"/>
                            <a:ea typeface="Cambria Math" panose="02040503050406030204" pitchFamily="18" charset="0"/>
                            <a:sym typeface="Wingdings" panose="05000000000000000000" pitchFamily="2" charset="2"/>
                          </a:rPr>
                        </m:ctrlPr>
                      </m:sSubPr>
                      <m:e>
                        <m:r>
                          <a:rPr lang="en-US" sz="2000" b="0" i="1" smtClean="0">
                            <a:latin typeface="Cambria Math" panose="02040503050406030204" pitchFamily="18" charset="0"/>
                            <a:ea typeface="Cambria Math" panose="02040503050406030204" pitchFamily="18" charset="0"/>
                            <a:sym typeface="Wingdings" panose="05000000000000000000" pitchFamily="2" charset="2"/>
                          </a:rPr>
                          <m:t>𝐴</m:t>
                        </m:r>
                      </m:e>
                      <m:sub>
                        <m:r>
                          <a:rPr lang="en-US" sz="2000" b="0" i="1" smtClean="0">
                            <a:latin typeface="Cambria Math" panose="02040503050406030204" pitchFamily="18" charset="0"/>
                            <a:ea typeface="Cambria Math" panose="02040503050406030204" pitchFamily="18" charset="0"/>
                            <a:sym typeface="Wingdings" panose="05000000000000000000" pitchFamily="2" charset="2"/>
                          </a:rPr>
                          <m:t>𝑧𝑧</m:t>
                        </m:r>
                      </m:sub>
                    </m:sSub>
                  </m:oMath>
                </a14:m>
                <a:r>
                  <a:rPr lang="en-US" sz="2000" dirty="0">
                    <a:sym typeface="Wingdings" panose="05000000000000000000" pitchFamily="2" charset="2"/>
                  </a:rPr>
                  <a:t> </a:t>
                </a:r>
                <a:endParaRPr lang="en-US" sz="2000" dirty="0"/>
              </a:p>
              <a:p>
                <a:pPr lvl="1"/>
                <a:r>
                  <a:rPr lang="en-US" sz="2400" dirty="0"/>
                  <a:t>Can give insight to short range deuteron structure</a:t>
                </a:r>
              </a:p>
            </p:txBody>
          </p:sp>
        </mc:Choice>
        <mc:Fallback xmlns="">
          <p:sp>
            <p:nvSpPr>
              <p:cNvPr id="20" name="Content Placeholder 2"/>
              <p:cNvSpPr txBox="1">
                <a:spLocks noRot="1" noChangeAspect="1" noMove="1" noResize="1" noEditPoints="1" noAdjustHandles="1" noChangeArrowheads="1" noChangeShapeType="1" noTextEdit="1"/>
              </p:cNvSpPr>
              <p:nvPr/>
            </p:nvSpPr>
            <p:spPr>
              <a:xfrm>
                <a:off x="6467060" y="1845734"/>
                <a:ext cx="5724939" cy="4023360"/>
              </a:xfrm>
              <a:prstGeom prst="rect">
                <a:avLst/>
              </a:prstGeom>
              <a:blipFill rotWithShape="0">
                <a:blip r:embed="rId6"/>
                <a:stretch>
                  <a:fillRect t="-2273"/>
                </a:stretch>
              </a:blipFill>
            </p:spPr>
            <p:txBody>
              <a:bodyPr/>
              <a:lstStyle/>
              <a:p>
                <a:r>
                  <a:rPr lang="en-US">
                    <a:noFill/>
                  </a:rPr>
                  <a:t> </a:t>
                </a:r>
              </a:p>
            </p:txBody>
          </p:sp>
        </mc:Fallback>
      </mc:AlternateContent>
      <p:sp>
        <p:nvSpPr>
          <p:cNvPr id="3" name="Rectangle 2"/>
          <p:cNvSpPr/>
          <p:nvPr/>
        </p:nvSpPr>
        <p:spPr>
          <a:xfrm>
            <a:off x="7513369" y="5816118"/>
            <a:ext cx="4705134" cy="307777"/>
          </a:xfrm>
          <a:prstGeom prst="rect">
            <a:avLst/>
          </a:prstGeom>
        </p:spPr>
        <p:txBody>
          <a:bodyPr wrap="none">
            <a:spAutoFit/>
          </a:bodyPr>
          <a:lstStyle/>
          <a:p>
            <a:pPr algn="r"/>
            <a:r>
              <a:rPr lang="en-US" sz="1400" dirty="0"/>
              <a:t>M Sargsian, M Strikman, J. Phys.: Conf. Ser. </a:t>
            </a:r>
            <a:r>
              <a:rPr lang="en-US" sz="1400" b="1" dirty="0"/>
              <a:t>543</a:t>
            </a:r>
            <a:r>
              <a:rPr lang="en-US" sz="1400" dirty="0"/>
              <a:t>, 012099 (2014)</a:t>
            </a:r>
            <a:endParaRPr lang="en-US" sz="1400" dirty="0">
              <a:solidFill>
                <a:srgbClr val="000000"/>
              </a:solidFill>
              <a:ea typeface="MS PGothic" panose="020B0600070205080204" pitchFamily="34" charset="-128"/>
            </a:endParaRPr>
          </a:p>
        </p:txBody>
      </p:sp>
      <p:grpSp>
        <p:nvGrpSpPr>
          <p:cNvPr id="8" name="Group 7"/>
          <p:cNvGrpSpPr/>
          <p:nvPr/>
        </p:nvGrpSpPr>
        <p:grpSpPr>
          <a:xfrm>
            <a:off x="571298" y="1758073"/>
            <a:ext cx="6192655" cy="4572094"/>
            <a:chOff x="571298" y="1758073"/>
            <a:chExt cx="6192655" cy="4572094"/>
          </a:xfrm>
        </p:grpSpPr>
        <p:grpSp>
          <p:nvGrpSpPr>
            <p:cNvPr id="7" name="Group 6"/>
            <p:cNvGrpSpPr/>
            <p:nvPr/>
          </p:nvGrpSpPr>
          <p:grpSpPr>
            <a:xfrm>
              <a:off x="571298" y="1758073"/>
              <a:ext cx="6192655" cy="4572094"/>
              <a:chOff x="571298" y="1758073"/>
              <a:chExt cx="6192655" cy="4572094"/>
            </a:xfrm>
          </p:grpSpPr>
          <p:grpSp>
            <p:nvGrpSpPr>
              <p:cNvPr id="6" name="Group 5"/>
              <p:cNvGrpSpPr/>
              <p:nvPr/>
            </p:nvGrpSpPr>
            <p:grpSpPr>
              <a:xfrm>
                <a:off x="571298" y="1758073"/>
                <a:ext cx="6192655" cy="4572094"/>
                <a:chOff x="571298" y="1758073"/>
                <a:chExt cx="6192655" cy="4572094"/>
              </a:xfrm>
            </p:grpSpPr>
            <p:grpSp>
              <p:nvGrpSpPr>
                <p:cNvPr id="12" name="Group 11"/>
                <p:cNvGrpSpPr/>
                <p:nvPr/>
              </p:nvGrpSpPr>
              <p:grpSpPr>
                <a:xfrm>
                  <a:off x="571298" y="1758073"/>
                  <a:ext cx="6192655" cy="4572094"/>
                  <a:chOff x="571298" y="1758073"/>
                  <a:chExt cx="6192655" cy="4572094"/>
                </a:xfrm>
              </p:grpSpPr>
              <p:grpSp>
                <p:nvGrpSpPr>
                  <p:cNvPr id="13" name="Group 12"/>
                  <p:cNvGrpSpPr/>
                  <p:nvPr/>
                </p:nvGrpSpPr>
                <p:grpSpPr>
                  <a:xfrm>
                    <a:off x="571298" y="1758073"/>
                    <a:ext cx="6192655" cy="4430692"/>
                    <a:chOff x="662609" y="2746007"/>
                    <a:chExt cx="5611459" cy="3294935"/>
                  </a:xfrm>
                </p:grpSpPr>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t="1726" b="7770"/>
                    <a:stretch/>
                  </p:blipFill>
                  <p:spPr>
                    <a:xfrm>
                      <a:off x="662609" y="2746007"/>
                      <a:ext cx="5539409" cy="3294935"/>
                    </a:xfrm>
                    <a:prstGeom prst="rect">
                      <a:avLst/>
                    </a:prstGeom>
                  </p:spPr>
                </p:pic>
                <p:sp>
                  <p:nvSpPr>
                    <p:cNvPr id="22" name="TextBox 21"/>
                    <p:cNvSpPr txBox="1"/>
                    <p:nvPr/>
                  </p:nvSpPr>
                  <p:spPr>
                    <a:xfrm>
                      <a:off x="5324962" y="3235116"/>
                      <a:ext cx="673198" cy="369332"/>
                    </a:xfrm>
                    <a:prstGeom prst="rect">
                      <a:avLst/>
                    </a:prstGeom>
                    <a:noFill/>
                  </p:spPr>
                  <p:txBody>
                    <a:bodyPr wrap="none" rtlCol="0">
                      <a:spAutoFit/>
                    </a:bodyPr>
                    <a:lstStyle/>
                    <a:p>
                      <a:r>
                        <a:rPr lang="en-US" dirty="0">
                          <a:solidFill>
                            <a:srgbClr val="4141FF"/>
                          </a:solidFill>
                        </a:rPr>
                        <a:t>AV18</a:t>
                      </a:r>
                    </a:p>
                  </p:txBody>
                </p:sp>
                <p:sp>
                  <p:nvSpPr>
                    <p:cNvPr id="23" name="TextBox 22"/>
                    <p:cNvSpPr txBox="1"/>
                    <p:nvPr/>
                  </p:nvSpPr>
                  <p:spPr>
                    <a:xfrm>
                      <a:off x="5358498" y="4186042"/>
                      <a:ext cx="673198" cy="369332"/>
                    </a:xfrm>
                    <a:prstGeom prst="rect">
                      <a:avLst/>
                    </a:prstGeom>
                    <a:noFill/>
                  </p:spPr>
                  <p:txBody>
                    <a:bodyPr wrap="none" rtlCol="0">
                      <a:spAutoFit/>
                    </a:bodyPr>
                    <a:lstStyle/>
                    <a:p>
                      <a:r>
                        <a:rPr lang="en-US" dirty="0">
                          <a:solidFill>
                            <a:srgbClr val="FF4141"/>
                          </a:solidFill>
                        </a:rPr>
                        <a:t>AV18</a:t>
                      </a:r>
                    </a:p>
                  </p:txBody>
                </p:sp>
                <p:sp>
                  <p:nvSpPr>
                    <p:cNvPr id="24" name="TextBox 23"/>
                    <p:cNvSpPr txBox="1"/>
                    <p:nvPr/>
                  </p:nvSpPr>
                  <p:spPr>
                    <a:xfrm>
                      <a:off x="5379271" y="4586475"/>
                      <a:ext cx="894797" cy="369332"/>
                    </a:xfrm>
                    <a:prstGeom prst="rect">
                      <a:avLst/>
                    </a:prstGeom>
                    <a:noFill/>
                  </p:spPr>
                  <p:txBody>
                    <a:bodyPr wrap="none" rtlCol="0">
                      <a:spAutoFit/>
                    </a:bodyPr>
                    <a:lstStyle/>
                    <a:p>
                      <a:r>
                        <a:rPr lang="en-US" dirty="0" err="1">
                          <a:solidFill>
                            <a:srgbClr val="4141FF"/>
                          </a:solidFill>
                        </a:rPr>
                        <a:t>cdBonn</a:t>
                      </a:r>
                      <a:endParaRPr lang="en-US" dirty="0">
                        <a:solidFill>
                          <a:srgbClr val="4141FF"/>
                        </a:solidFill>
                      </a:endParaRPr>
                    </a:p>
                  </p:txBody>
                </p:sp>
                <p:sp>
                  <p:nvSpPr>
                    <p:cNvPr id="25" name="TextBox 24"/>
                    <p:cNvSpPr txBox="1"/>
                    <p:nvPr/>
                  </p:nvSpPr>
                  <p:spPr>
                    <a:xfrm>
                      <a:off x="5355771" y="5078517"/>
                      <a:ext cx="894797" cy="369332"/>
                    </a:xfrm>
                    <a:prstGeom prst="rect">
                      <a:avLst/>
                    </a:prstGeom>
                    <a:noFill/>
                  </p:spPr>
                  <p:txBody>
                    <a:bodyPr wrap="none" rtlCol="0">
                      <a:spAutoFit/>
                    </a:bodyPr>
                    <a:lstStyle/>
                    <a:p>
                      <a:r>
                        <a:rPr lang="en-US" dirty="0" err="1">
                          <a:solidFill>
                            <a:srgbClr val="FF4141"/>
                          </a:solidFill>
                        </a:rPr>
                        <a:t>cdBonn</a:t>
                      </a:r>
                      <a:endParaRPr lang="en-US" dirty="0">
                        <a:solidFill>
                          <a:srgbClr val="FF4141"/>
                        </a:solidFill>
                      </a:endParaRPr>
                    </a:p>
                  </p:txBody>
                </p:sp>
              </p:grpSp>
              <mc:AlternateContent xmlns:mc="http://schemas.openxmlformats.org/markup-compatibility/2006" xmlns:a14="http://schemas.microsoft.com/office/drawing/2010/main">
                <mc:Choice Requires="a14">
                  <p:sp>
                    <p:nvSpPr>
                      <p:cNvPr id="17" name="TextBox 16"/>
                      <p:cNvSpPr txBox="1"/>
                      <p:nvPr/>
                    </p:nvSpPr>
                    <p:spPr>
                      <a:xfrm>
                        <a:off x="6207271" y="6053168"/>
                        <a:ext cx="18594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oMath>
                          </m:oMathPara>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6207271" y="6053168"/>
                        <a:ext cx="185948" cy="276999"/>
                      </a:xfrm>
                      <a:prstGeom prst="rect">
                        <a:avLst/>
                      </a:prstGeom>
                      <a:blipFill rotWithShape="0">
                        <a:blip r:embed="rId8"/>
                        <a:stretch>
                          <a:fillRect l="-19355" r="-16129"/>
                        </a:stretch>
                      </a:blipFill>
                    </p:spPr>
                    <p:txBody>
                      <a:bodyPr/>
                      <a:lstStyle/>
                      <a:p>
                        <a:r>
                          <a:rPr lang="en-US">
                            <a:noFill/>
                          </a:rPr>
                          <a:t> </a:t>
                        </a:r>
                      </a:p>
                    </p:txBody>
                  </p:sp>
                </mc:Fallback>
              </mc:AlternateContent>
            </p:grpSp>
            <p:sp>
              <p:nvSpPr>
                <p:cNvPr id="5" name="Rectangle 4"/>
                <p:cNvSpPr/>
                <p:nvPr/>
              </p:nvSpPr>
              <p:spPr>
                <a:xfrm>
                  <a:off x="4782283" y="4164706"/>
                  <a:ext cx="212797" cy="257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p:nvSpPr>
            <p:spPr>
              <a:xfrm>
                <a:off x="4147729" y="5125742"/>
                <a:ext cx="364303" cy="413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4095056" y="3104053"/>
              <a:ext cx="878767" cy="646331"/>
            </a:xfrm>
            <a:prstGeom prst="rect">
              <a:avLst/>
            </a:prstGeom>
            <a:noFill/>
          </p:spPr>
          <p:txBody>
            <a:bodyPr wrap="none" rtlCol="0">
              <a:spAutoFit/>
            </a:bodyPr>
            <a:lstStyle/>
            <a:p>
              <a:r>
                <a:rPr lang="en-US" dirty="0">
                  <a:solidFill>
                    <a:srgbClr val="FF4141"/>
                  </a:solidFill>
                </a:rPr>
                <a:t>Light </a:t>
              </a:r>
            </a:p>
            <a:p>
              <a:r>
                <a:rPr lang="en-US" dirty="0">
                  <a:solidFill>
                    <a:srgbClr val="FF4141"/>
                  </a:solidFill>
                </a:rPr>
                <a:t>    Cone</a:t>
              </a:r>
            </a:p>
          </p:txBody>
        </p:sp>
        <p:sp>
          <p:nvSpPr>
            <p:cNvPr id="31" name="TextBox 30"/>
            <p:cNvSpPr txBox="1"/>
            <p:nvPr/>
          </p:nvSpPr>
          <p:spPr>
            <a:xfrm>
              <a:off x="3332528" y="3911292"/>
              <a:ext cx="965329" cy="646331"/>
            </a:xfrm>
            <a:prstGeom prst="rect">
              <a:avLst/>
            </a:prstGeom>
            <a:noFill/>
          </p:spPr>
          <p:txBody>
            <a:bodyPr wrap="none" rtlCol="0">
              <a:spAutoFit/>
            </a:bodyPr>
            <a:lstStyle/>
            <a:p>
              <a:pPr algn="ctr"/>
              <a:r>
                <a:rPr lang="en-US" dirty="0">
                  <a:solidFill>
                    <a:srgbClr val="4141FF"/>
                  </a:solidFill>
                </a:rPr>
                <a:t>Virtual</a:t>
              </a:r>
            </a:p>
            <a:p>
              <a:pPr algn="ctr"/>
              <a:r>
                <a:rPr lang="en-US" dirty="0">
                  <a:solidFill>
                    <a:srgbClr val="4141FF"/>
                  </a:solidFill>
                </a:rPr>
                <a:t>Nucleon</a:t>
              </a:r>
            </a:p>
          </p:txBody>
        </p:sp>
      </p:grpSp>
    </p:spTree>
    <p:extLst>
      <p:ext uri="{BB962C8B-B14F-4D97-AF65-F5344CB8AC3E}">
        <p14:creationId xmlns:p14="http://schemas.microsoft.com/office/powerpoint/2010/main" val="870518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fade">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fade">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par>
                                <p:cTn id="36" presetID="10" presetClass="entr" presetSubtype="0" fill="hold" grpId="1"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par>
                                <p:cTn id="42" presetID="10"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6" grpId="1"/>
      <p:bldP spid="18" grpId="0"/>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a:t> </a:t>
                </a:r>
                <a:br>
                  <a:rPr lang="en-US" dirty="0"/>
                </a:br>
                <a:r>
                  <a:rPr lang="en-US" dirty="0"/>
                  <a:t>Quasi-Elastic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𝑧𝑧</m:t>
                        </m:r>
                      </m:sub>
                    </m:sSub>
                  </m:oMath>
                </a14:m>
                <a:r>
                  <a:rPr lang="en-US" dirty="0"/>
                  <a:t> Experimental Set-Up</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2727" b="-2310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68</a:t>
            </a:fld>
            <a:endParaRPr lang="en-US" dirty="0"/>
          </a:p>
        </p:txBody>
      </p:sp>
      <p:grpSp>
        <p:nvGrpSpPr>
          <p:cNvPr id="49" name="Group 48"/>
          <p:cNvGrpSpPr/>
          <p:nvPr/>
        </p:nvGrpSpPr>
        <p:grpSpPr>
          <a:xfrm>
            <a:off x="-45292" y="2976290"/>
            <a:ext cx="6620829" cy="2535509"/>
            <a:chOff x="1891348" y="2151412"/>
            <a:chExt cx="7508483" cy="2875444"/>
          </a:xfrm>
        </p:grpSpPr>
        <p:grpSp>
          <p:nvGrpSpPr>
            <p:cNvPr id="50" name="Group 49"/>
            <p:cNvGrpSpPr/>
            <p:nvPr/>
          </p:nvGrpSpPr>
          <p:grpSpPr>
            <a:xfrm>
              <a:off x="1891348" y="2151412"/>
              <a:ext cx="7508483" cy="2875444"/>
              <a:chOff x="1891348" y="2151412"/>
              <a:chExt cx="7508483" cy="2875444"/>
            </a:xfrm>
          </p:grpSpPr>
          <p:sp>
            <p:nvSpPr>
              <p:cNvPr id="52" name="TextBox 23"/>
              <p:cNvSpPr txBox="1">
                <a:spLocks noChangeArrowheads="1"/>
              </p:cNvSpPr>
              <p:nvPr/>
            </p:nvSpPr>
            <p:spPr bwMode="auto">
              <a:xfrm rot="19265500">
                <a:off x="7476699" y="2204707"/>
                <a:ext cx="836517" cy="41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defRPr/>
                </a:pPr>
                <a:r>
                  <a:rPr lang="en-US" sz="1800" dirty="0">
                    <a:latin typeface="+mn-lt"/>
                  </a:rPr>
                  <a:t>SHMS</a:t>
                </a:r>
                <a:endParaRPr lang="en-US" sz="1800" baseline="30000" dirty="0">
                  <a:latin typeface="+mn-lt"/>
                </a:endParaRPr>
              </a:p>
            </p:txBody>
          </p:sp>
          <p:grpSp>
            <p:nvGrpSpPr>
              <p:cNvPr id="53" name="Group 52"/>
              <p:cNvGrpSpPr/>
              <p:nvPr/>
            </p:nvGrpSpPr>
            <p:grpSpPr>
              <a:xfrm>
                <a:off x="1891348" y="2151412"/>
                <a:ext cx="7508483" cy="2875444"/>
                <a:chOff x="1891348" y="2151412"/>
                <a:chExt cx="7508483" cy="2875444"/>
              </a:xfrm>
            </p:grpSpPr>
            <p:cxnSp>
              <p:nvCxnSpPr>
                <p:cNvPr id="54" name="Straight Connector 53"/>
                <p:cNvCxnSpPr>
                  <a:endCxn id="55" idx="3"/>
                </p:cNvCxnSpPr>
                <p:nvPr/>
              </p:nvCxnSpPr>
              <p:spPr>
                <a:xfrm>
                  <a:off x="6280420" y="3638224"/>
                  <a:ext cx="2437961" cy="1388632"/>
                </a:xfrm>
                <a:prstGeom prst="line">
                  <a:avLst/>
                </a:prstGeom>
              </p:spPr>
              <p:style>
                <a:lnRef idx="1">
                  <a:schemeClr val="dk1"/>
                </a:lnRef>
                <a:fillRef idx="0">
                  <a:schemeClr val="dk1"/>
                </a:fillRef>
                <a:effectRef idx="0">
                  <a:schemeClr val="dk1"/>
                </a:effectRef>
                <a:fontRef idx="minor">
                  <a:schemeClr val="tx1"/>
                </a:fontRef>
              </p:style>
            </p:cxnSp>
            <p:sp>
              <p:nvSpPr>
                <p:cNvPr id="55" name="Rectangle 22"/>
                <p:cNvSpPr>
                  <a:spLocks noChangeArrowheads="1"/>
                </p:cNvSpPr>
                <p:nvPr/>
              </p:nvSpPr>
              <p:spPr bwMode="auto">
                <a:xfrm rot="1830035">
                  <a:off x="7533292" y="4494333"/>
                  <a:ext cx="1273177" cy="418848"/>
                </a:xfrm>
                <a:prstGeom prst="rect">
                  <a:avLst/>
                </a:prstGeom>
                <a:solidFill>
                  <a:schemeClr val="bg1"/>
                </a:solidFill>
                <a:ln w="9525">
                  <a:solidFill>
                    <a:srgbClr val="000000"/>
                  </a:solidFill>
                  <a:round/>
                  <a:headEnd/>
                  <a:tailEnd/>
                </a:ln>
                <a:extLst/>
              </p:spPr>
              <p:txBody>
                <a:bodyPr wrap="square">
                  <a:spAutoFit/>
                </a:bodyPr>
                <a:lstStyle>
                  <a:lvl1pPr>
                    <a:defRPr>
                      <a:solidFill>
                        <a:schemeClr val="tx1"/>
                      </a:solidFill>
                      <a:latin typeface="Corbel" panose="020B0503020204020204" pitchFamily="34" charset="0"/>
                    </a:defRPr>
                  </a:lvl1pPr>
                  <a:lvl2pPr marL="37931725" indent="-37474525">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eaLnBrk="1" hangingPunct="1"/>
                  <a:endParaRPr lang="en-US">
                    <a:solidFill>
                      <a:srgbClr val="000000"/>
                    </a:solidFill>
                    <a:latin typeface="Chalkboard"/>
                    <a:ea typeface="MS PGothic" panose="020B0600070205080204" pitchFamily="34" charset="-128"/>
                  </a:endParaRPr>
                </a:p>
              </p:txBody>
            </p:sp>
            <p:cxnSp>
              <p:nvCxnSpPr>
                <p:cNvPr id="56" name="Straight Connector 55"/>
                <p:cNvCxnSpPr>
                  <a:endCxn id="52" idx="3"/>
                </p:cNvCxnSpPr>
                <p:nvPr/>
              </p:nvCxnSpPr>
              <p:spPr>
                <a:xfrm flipV="1">
                  <a:off x="6289383" y="2151412"/>
                  <a:ext cx="1931043" cy="146888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6"/>
                <p:cNvCxnSpPr>
                  <a:cxnSpLocks noChangeShapeType="1"/>
                </p:cNvCxnSpPr>
                <p:nvPr/>
              </p:nvCxnSpPr>
              <p:spPr bwMode="auto">
                <a:xfrm>
                  <a:off x="2906236" y="3602237"/>
                  <a:ext cx="6440487" cy="0"/>
                </a:xfrm>
                <a:prstGeom prst="line">
                  <a:avLst/>
                </a:prstGeom>
                <a:noFill/>
                <a:ln w="9525">
                  <a:solidFill>
                    <a:schemeClr val="bg2">
                      <a:lumMod val="10000"/>
                    </a:schemeClr>
                  </a:solidFill>
                  <a:round/>
                  <a:headEnd/>
                  <a:tailEnd/>
                </a:ln>
                <a:extLst>
                  <a:ext uri="{909E8E84-426E-40DD-AFC4-6F175D3DCCD1}">
                    <a14:hiddenFill xmlns:a14="http://schemas.microsoft.com/office/drawing/2010/main">
                      <a:noFill/>
                    </a14:hiddenFill>
                  </a:ext>
                </a:extLst>
              </p:spPr>
            </p:cxnSp>
            <p:sp>
              <p:nvSpPr>
                <p:cNvPr id="58" name="TextBox 25"/>
                <p:cNvSpPr txBox="1">
                  <a:spLocks noChangeArrowheads="1"/>
                </p:cNvSpPr>
                <p:nvPr/>
              </p:nvSpPr>
              <p:spPr bwMode="auto">
                <a:xfrm>
                  <a:off x="5595705" y="2585246"/>
                  <a:ext cx="1179885" cy="73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800" dirty="0">
                      <a:latin typeface="+mn-lt"/>
                    </a:rPr>
                    <a:t>Polarized</a:t>
                  </a:r>
                </a:p>
                <a:p>
                  <a:pPr algn="ctr">
                    <a:defRPr/>
                  </a:pPr>
                  <a:r>
                    <a:rPr lang="en-US" sz="1800" dirty="0">
                      <a:latin typeface="+mn-lt"/>
                    </a:rPr>
                    <a:t>Target</a:t>
                  </a:r>
                </a:p>
              </p:txBody>
            </p:sp>
            <p:sp>
              <p:nvSpPr>
                <p:cNvPr id="59" name="TextBox 26"/>
                <p:cNvSpPr txBox="1">
                  <a:spLocks noChangeArrowheads="1"/>
                </p:cNvSpPr>
                <p:nvPr/>
              </p:nvSpPr>
              <p:spPr bwMode="auto">
                <a:xfrm rot="1904859">
                  <a:off x="7786688" y="4441924"/>
                  <a:ext cx="716534" cy="41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defRPr/>
                  </a:pPr>
                  <a:r>
                    <a:rPr lang="en-US" sz="1800" dirty="0">
                      <a:latin typeface="+mn-lt"/>
                    </a:rPr>
                    <a:t>HMS</a:t>
                  </a:r>
                  <a:endParaRPr lang="en-US" sz="1800" baseline="30000" dirty="0">
                    <a:latin typeface="+mn-lt"/>
                  </a:endParaRPr>
                </a:p>
              </p:txBody>
            </p:sp>
            <p:sp>
              <p:nvSpPr>
                <p:cNvPr id="60" name="Rectangle 29"/>
                <p:cNvSpPr>
                  <a:spLocks noChangeArrowheads="1"/>
                </p:cNvSpPr>
                <p:nvPr/>
              </p:nvSpPr>
              <p:spPr bwMode="auto">
                <a:xfrm>
                  <a:off x="4029076" y="3426854"/>
                  <a:ext cx="209408" cy="418807"/>
                </a:xfrm>
                <a:prstGeom prst="rect">
                  <a:avLst/>
                </a:prstGeom>
                <a:solidFill>
                  <a:srgbClr val="30ACE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defTabSz="912813">
                    <a:defRPr>
                      <a:solidFill>
                        <a:schemeClr val="tx1"/>
                      </a:solidFill>
                      <a:latin typeface="Corbel" panose="020B0503020204020204" pitchFamily="34" charset="0"/>
                    </a:defRPr>
                  </a:lvl1pPr>
                  <a:lvl2pPr marL="37931725" indent="-37474525" defTabSz="912813">
                    <a:defRPr>
                      <a:solidFill>
                        <a:schemeClr val="tx1"/>
                      </a:solidFill>
                      <a:latin typeface="Corbel" panose="020B0503020204020204" pitchFamily="34" charset="0"/>
                    </a:defRPr>
                  </a:lvl2pPr>
                  <a:lvl3pPr marL="1143000" indent="-228600" defTabSz="912813">
                    <a:defRPr>
                      <a:solidFill>
                        <a:schemeClr val="tx1"/>
                      </a:solidFill>
                      <a:latin typeface="Corbel" panose="020B0503020204020204" pitchFamily="34" charset="0"/>
                    </a:defRPr>
                  </a:lvl3pPr>
                  <a:lvl4pPr marL="1600200" indent="-228600" defTabSz="912813">
                    <a:defRPr>
                      <a:solidFill>
                        <a:schemeClr val="tx1"/>
                      </a:solidFill>
                      <a:latin typeface="Corbel" panose="020B0503020204020204" pitchFamily="34" charset="0"/>
                    </a:defRPr>
                  </a:lvl4pPr>
                  <a:lvl5pPr marL="2057400" indent="-228600" defTabSz="912813">
                    <a:defRPr>
                      <a:solidFill>
                        <a:schemeClr val="tx1"/>
                      </a:solidFill>
                      <a:latin typeface="Corbel" panose="020B0503020204020204" pitchFamily="34" charset="0"/>
                    </a:defRPr>
                  </a:lvl5pPr>
                  <a:lvl6pPr marL="2514600" indent="-228600" defTabSz="912813" fontAlgn="base">
                    <a:spcBef>
                      <a:spcPct val="0"/>
                    </a:spcBef>
                    <a:spcAft>
                      <a:spcPct val="0"/>
                    </a:spcAft>
                    <a:defRPr>
                      <a:solidFill>
                        <a:schemeClr val="tx1"/>
                      </a:solidFill>
                      <a:latin typeface="Corbel" panose="020B0503020204020204" pitchFamily="34" charset="0"/>
                    </a:defRPr>
                  </a:lvl6pPr>
                  <a:lvl7pPr marL="2971800" indent="-228600" defTabSz="912813" fontAlgn="base">
                    <a:spcBef>
                      <a:spcPct val="0"/>
                    </a:spcBef>
                    <a:spcAft>
                      <a:spcPct val="0"/>
                    </a:spcAft>
                    <a:defRPr>
                      <a:solidFill>
                        <a:schemeClr val="tx1"/>
                      </a:solidFill>
                      <a:latin typeface="Corbel" panose="020B0503020204020204" pitchFamily="34" charset="0"/>
                    </a:defRPr>
                  </a:lvl7pPr>
                  <a:lvl8pPr marL="3429000" indent="-228600" defTabSz="912813" fontAlgn="base">
                    <a:spcBef>
                      <a:spcPct val="0"/>
                    </a:spcBef>
                    <a:spcAft>
                      <a:spcPct val="0"/>
                    </a:spcAft>
                    <a:defRPr>
                      <a:solidFill>
                        <a:schemeClr val="tx1"/>
                      </a:solidFill>
                      <a:latin typeface="Corbel" panose="020B0503020204020204" pitchFamily="34" charset="0"/>
                    </a:defRPr>
                  </a:lvl8pPr>
                  <a:lvl9pPr marL="3886200" indent="-228600" defTabSz="912813" fontAlgn="base">
                    <a:spcBef>
                      <a:spcPct val="0"/>
                    </a:spcBef>
                    <a:spcAft>
                      <a:spcPct val="0"/>
                    </a:spcAft>
                    <a:defRPr>
                      <a:solidFill>
                        <a:schemeClr val="tx1"/>
                      </a:solidFill>
                      <a:latin typeface="Corbel" panose="020B0503020204020204" pitchFamily="34" charset="0"/>
                    </a:defRPr>
                  </a:lvl9pPr>
                </a:lstStyle>
                <a:p>
                  <a:pPr eaLnBrk="1" hangingPunct="1"/>
                  <a:endParaRPr lang="en-US">
                    <a:solidFill>
                      <a:srgbClr val="000000"/>
                    </a:solidFill>
                    <a:latin typeface="Chalkboard"/>
                    <a:ea typeface="MS PGothic" panose="020B0600070205080204" pitchFamily="34" charset="-128"/>
                  </a:endParaRPr>
                </a:p>
              </p:txBody>
            </p:sp>
            <p:sp>
              <p:nvSpPr>
                <p:cNvPr id="61" name="TextBox 30"/>
                <p:cNvSpPr txBox="1">
                  <a:spLocks noChangeArrowheads="1"/>
                </p:cNvSpPr>
                <p:nvPr/>
              </p:nvSpPr>
              <p:spPr bwMode="auto">
                <a:xfrm>
                  <a:off x="3716825" y="2731529"/>
                  <a:ext cx="881674" cy="73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800" dirty="0">
                      <a:latin typeface="+mn-lt"/>
                    </a:rPr>
                    <a:t>Slow</a:t>
                  </a:r>
                </a:p>
                <a:p>
                  <a:pPr>
                    <a:defRPr/>
                  </a:pPr>
                  <a:r>
                    <a:rPr lang="en-US" sz="1800" dirty="0">
                      <a:latin typeface="+mn-lt"/>
                    </a:rPr>
                    <a:t>Raster</a:t>
                  </a:r>
                </a:p>
              </p:txBody>
            </p:sp>
            <p:sp>
              <p:nvSpPr>
                <p:cNvPr id="62" name="Oval 23"/>
                <p:cNvSpPr>
                  <a:spLocks noChangeArrowheads="1"/>
                </p:cNvSpPr>
                <p:nvPr/>
              </p:nvSpPr>
              <p:spPr bwMode="auto">
                <a:xfrm>
                  <a:off x="6171880" y="3320923"/>
                  <a:ext cx="294593" cy="588980"/>
                </a:xfrm>
                <a:prstGeom prst="ellipse">
                  <a:avLst/>
                </a:prstGeom>
                <a:solidFill>
                  <a:srgbClr val="FFFFFF"/>
                </a:solidFill>
                <a:ln w="9525">
                  <a:solidFill>
                    <a:srgbClr val="000000"/>
                  </a:solidFill>
                  <a:round/>
                  <a:headEnd/>
                  <a:tailEnd/>
                </a:ln>
              </p:spPr>
              <p:txBody>
                <a:bodyPr wrap="none">
                  <a:spAutoFit/>
                </a:bodyPr>
                <a:lstStyle>
                  <a:lvl1pPr>
                    <a:defRPr>
                      <a:solidFill>
                        <a:schemeClr val="tx1"/>
                      </a:solidFill>
                      <a:latin typeface="Corbel" panose="020B0503020204020204" pitchFamily="34" charset="0"/>
                    </a:defRPr>
                  </a:lvl1pPr>
                  <a:lvl2pPr marL="37931725" indent="-37474525">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eaLnBrk="1" hangingPunct="1"/>
                  <a:endParaRPr lang="en-US">
                    <a:solidFill>
                      <a:srgbClr val="000000"/>
                    </a:solidFill>
                    <a:latin typeface="Chalkboard"/>
                    <a:ea typeface="MS PGothic" panose="020B0600070205080204" pitchFamily="34" charset="-128"/>
                  </a:endParaRPr>
                </a:p>
              </p:txBody>
            </p:sp>
            <p:sp>
              <p:nvSpPr>
                <p:cNvPr id="63" name="Rectangle 29"/>
                <p:cNvSpPr>
                  <a:spLocks noChangeArrowheads="1"/>
                </p:cNvSpPr>
                <p:nvPr/>
              </p:nvSpPr>
              <p:spPr bwMode="auto">
                <a:xfrm>
                  <a:off x="3403601" y="3433202"/>
                  <a:ext cx="209408" cy="41880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defTabSz="912813">
                    <a:defRPr>
                      <a:solidFill>
                        <a:schemeClr val="tx1"/>
                      </a:solidFill>
                      <a:latin typeface="Corbel" panose="020B0503020204020204" pitchFamily="34" charset="0"/>
                    </a:defRPr>
                  </a:lvl1pPr>
                  <a:lvl2pPr marL="37931725" indent="-37474525" defTabSz="912813">
                    <a:defRPr>
                      <a:solidFill>
                        <a:schemeClr val="tx1"/>
                      </a:solidFill>
                      <a:latin typeface="Corbel" panose="020B0503020204020204" pitchFamily="34" charset="0"/>
                    </a:defRPr>
                  </a:lvl2pPr>
                  <a:lvl3pPr marL="1143000" indent="-228600" defTabSz="912813">
                    <a:defRPr>
                      <a:solidFill>
                        <a:schemeClr val="tx1"/>
                      </a:solidFill>
                      <a:latin typeface="Corbel" panose="020B0503020204020204" pitchFamily="34" charset="0"/>
                    </a:defRPr>
                  </a:lvl3pPr>
                  <a:lvl4pPr marL="1600200" indent="-228600" defTabSz="912813">
                    <a:defRPr>
                      <a:solidFill>
                        <a:schemeClr val="tx1"/>
                      </a:solidFill>
                      <a:latin typeface="Corbel" panose="020B0503020204020204" pitchFamily="34" charset="0"/>
                    </a:defRPr>
                  </a:lvl4pPr>
                  <a:lvl5pPr marL="2057400" indent="-228600" defTabSz="912813">
                    <a:defRPr>
                      <a:solidFill>
                        <a:schemeClr val="tx1"/>
                      </a:solidFill>
                      <a:latin typeface="Corbel" panose="020B0503020204020204" pitchFamily="34" charset="0"/>
                    </a:defRPr>
                  </a:lvl5pPr>
                  <a:lvl6pPr marL="2514600" indent="-228600" defTabSz="912813" fontAlgn="base">
                    <a:spcBef>
                      <a:spcPct val="0"/>
                    </a:spcBef>
                    <a:spcAft>
                      <a:spcPct val="0"/>
                    </a:spcAft>
                    <a:defRPr>
                      <a:solidFill>
                        <a:schemeClr val="tx1"/>
                      </a:solidFill>
                      <a:latin typeface="Corbel" panose="020B0503020204020204" pitchFamily="34" charset="0"/>
                    </a:defRPr>
                  </a:lvl6pPr>
                  <a:lvl7pPr marL="2971800" indent="-228600" defTabSz="912813" fontAlgn="base">
                    <a:spcBef>
                      <a:spcPct val="0"/>
                    </a:spcBef>
                    <a:spcAft>
                      <a:spcPct val="0"/>
                    </a:spcAft>
                    <a:defRPr>
                      <a:solidFill>
                        <a:schemeClr val="tx1"/>
                      </a:solidFill>
                      <a:latin typeface="Corbel" panose="020B0503020204020204" pitchFamily="34" charset="0"/>
                    </a:defRPr>
                  </a:lvl7pPr>
                  <a:lvl8pPr marL="3429000" indent="-228600" defTabSz="912813" fontAlgn="base">
                    <a:spcBef>
                      <a:spcPct val="0"/>
                    </a:spcBef>
                    <a:spcAft>
                      <a:spcPct val="0"/>
                    </a:spcAft>
                    <a:defRPr>
                      <a:solidFill>
                        <a:schemeClr val="tx1"/>
                      </a:solidFill>
                      <a:latin typeface="Corbel" panose="020B0503020204020204" pitchFamily="34" charset="0"/>
                    </a:defRPr>
                  </a:lvl8pPr>
                  <a:lvl9pPr marL="3886200" indent="-228600" defTabSz="912813" fontAlgn="base">
                    <a:spcBef>
                      <a:spcPct val="0"/>
                    </a:spcBef>
                    <a:spcAft>
                      <a:spcPct val="0"/>
                    </a:spcAft>
                    <a:defRPr>
                      <a:solidFill>
                        <a:schemeClr val="tx1"/>
                      </a:solidFill>
                      <a:latin typeface="Corbel" panose="020B0503020204020204" pitchFamily="34" charset="0"/>
                    </a:defRPr>
                  </a:lvl9pPr>
                </a:lstStyle>
                <a:p>
                  <a:pPr eaLnBrk="1" hangingPunct="1"/>
                  <a:endParaRPr lang="en-US">
                    <a:solidFill>
                      <a:srgbClr val="000000"/>
                    </a:solidFill>
                    <a:latin typeface="Chalkboard"/>
                    <a:ea typeface="MS PGothic" panose="020B0600070205080204" pitchFamily="34" charset="-128"/>
                  </a:endParaRPr>
                </a:p>
              </p:txBody>
            </p:sp>
            <p:sp>
              <p:nvSpPr>
                <p:cNvPr id="64" name="TextBox 30"/>
                <p:cNvSpPr txBox="1">
                  <a:spLocks noChangeArrowheads="1"/>
                </p:cNvSpPr>
                <p:nvPr/>
              </p:nvSpPr>
              <p:spPr bwMode="auto">
                <a:xfrm>
                  <a:off x="3091353" y="3777690"/>
                  <a:ext cx="881674" cy="73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800" dirty="0">
                      <a:latin typeface="+mn-lt"/>
                    </a:rPr>
                    <a:t>Fast</a:t>
                  </a:r>
                </a:p>
                <a:p>
                  <a:pPr>
                    <a:defRPr/>
                  </a:pPr>
                  <a:r>
                    <a:rPr lang="en-US" sz="1800" dirty="0">
                      <a:latin typeface="+mn-lt"/>
                    </a:rPr>
                    <a:t>Raster</a:t>
                  </a:r>
                </a:p>
              </p:txBody>
            </p:sp>
            <p:sp>
              <p:nvSpPr>
                <p:cNvPr id="65" name="Rectangle 29"/>
                <p:cNvSpPr>
                  <a:spLocks noChangeArrowheads="1"/>
                </p:cNvSpPr>
                <p:nvPr/>
              </p:nvSpPr>
              <p:spPr bwMode="auto">
                <a:xfrm>
                  <a:off x="7429502" y="3437966"/>
                  <a:ext cx="725487" cy="418807"/>
                </a:xfrm>
                <a:prstGeom prst="rect">
                  <a:avLst/>
                </a:prstGeom>
                <a:solidFill>
                  <a:schemeClr val="accent6">
                    <a:lumMod val="75000"/>
                  </a:schemeClr>
                </a:solidFill>
                <a:ln>
                  <a:noFill/>
                </a:ln>
                <a:extLst/>
              </p:spPr>
              <p:txBody>
                <a:bodyPr lIns="91401" tIns="45702" rIns="91401" bIns="45702">
                  <a:spAutoFit/>
                </a:bodyPr>
                <a:lstStyle>
                  <a:lvl1pPr defTabSz="912813">
                    <a:defRPr sz="2000">
                      <a:solidFill>
                        <a:srgbClr val="000000"/>
                      </a:solidFill>
                      <a:latin typeface="Chalkboard" charset="0"/>
                      <a:ea typeface="ＭＳ Ｐゴシック" panose="020B0600070205080204" pitchFamily="34" charset="-128"/>
                    </a:defRPr>
                  </a:lvl1pPr>
                  <a:lvl2pPr marL="37931725" indent="-37474525" defTabSz="912813">
                    <a:defRPr sz="2000">
                      <a:solidFill>
                        <a:srgbClr val="000000"/>
                      </a:solidFill>
                      <a:latin typeface="Chalkboard" charset="0"/>
                      <a:ea typeface="ＭＳ Ｐゴシック" panose="020B0600070205080204" pitchFamily="34" charset="-128"/>
                    </a:defRPr>
                  </a:lvl2pPr>
                  <a:lvl3pPr defTabSz="912813">
                    <a:defRPr sz="2000">
                      <a:solidFill>
                        <a:srgbClr val="000000"/>
                      </a:solidFill>
                      <a:latin typeface="Chalkboard" charset="0"/>
                      <a:ea typeface="ＭＳ Ｐゴシック" panose="020B0600070205080204" pitchFamily="34" charset="-128"/>
                    </a:defRPr>
                  </a:lvl3pPr>
                  <a:lvl4pPr defTabSz="912813">
                    <a:defRPr sz="2000">
                      <a:solidFill>
                        <a:srgbClr val="000000"/>
                      </a:solidFill>
                      <a:latin typeface="Chalkboard" charset="0"/>
                      <a:ea typeface="ＭＳ Ｐゴシック" panose="020B0600070205080204" pitchFamily="34" charset="-128"/>
                    </a:defRPr>
                  </a:lvl4pPr>
                  <a:lvl5pPr defTabSz="912813">
                    <a:defRPr sz="2000">
                      <a:solidFill>
                        <a:srgbClr val="000000"/>
                      </a:solidFill>
                      <a:latin typeface="Chalkboard" charset="0"/>
                      <a:ea typeface="ＭＳ Ｐゴシック" panose="020B0600070205080204" pitchFamily="34" charset="-128"/>
                    </a:defRPr>
                  </a:lvl5pPr>
                  <a:lvl6pPr marL="2284413" indent="1588" defTabSz="912813"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defTabSz="912813"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defTabSz="912813"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defTabSz="912813"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defRPr/>
                  </a:pPr>
                  <a:endParaRPr lang="en-US" sz="1800"/>
                </a:p>
              </p:txBody>
            </p:sp>
            <p:sp>
              <p:nvSpPr>
                <p:cNvPr id="66" name="TextBox 30"/>
                <p:cNvSpPr txBox="1">
                  <a:spLocks noChangeArrowheads="1"/>
                </p:cNvSpPr>
                <p:nvPr/>
              </p:nvSpPr>
              <p:spPr bwMode="auto">
                <a:xfrm>
                  <a:off x="7435668" y="3042679"/>
                  <a:ext cx="727442" cy="41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800" dirty="0" err="1">
                      <a:latin typeface="+mn-lt"/>
                    </a:rPr>
                    <a:t>Lumi</a:t>
                  </a:r>
                  <a:endParaRPr lang="en-US" sz="1800" dirty="0">
                    <a:latin typeface="+mn-lt"/>
                  </a:endParaRPr>
                </a:p>
              </p:txBody>
            </p:sp>
            <p:sp>
              <p:nvSpPr>
                <p:cNvPr id="67" name="Right Bracket 66"/>
                <p:cNvSpPr/>
                <p:nvPr/>
              </p:nvSpPr>
              <p:spPr>
                <a:xfrm>
                  <a:off x="8729663" y="3494088"/>
                  <a:ext cx="285750" cy="252412"/>
                </a:xfrm>
                <a:prstGeom prst="rightBracket">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600"/>
                </a:p>
              </p:txBody>
            </p:sp>
            <p:sp>
              <p:nvSpPr>
                <p:cNvPr id="68" name="TextBox 30"/>
                <p:cNvSpPr txBox="1">
                  <a:spLocks noChangeArrowheads="1"/>
                </p:cNvSpPr>
                <p:nvPr/>
              </p:nvSpPr>
              <p:spPr bwMode="auto">
                <a:xfrm>
                  <a:off x="8364288" y="2805112"/>
                  <a:ext cx="1035543" cy="73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800" dirty="0">
                      <a:latin typeface="+mn-lt"/>
                    </a:rPr>
                    <a:t>Faraday</a:t>
                  </a:r>
                  <a:br>
                    <a:rPr lang="en-US" sz="1800" dirty="0">
                      <a:latin typeface="+mn-lt"/>
                    </a:rPr>
                  </a:br>
                  <a:r>
                    <a:rPr lang="en-US" sz="1800" dirty="0">
                      <a:latin typeface="+mn-lt"/>
                    </a:rPr>
                    <a:t>Cup</a:t>
                  </a:r>
                </a:p>
              </p:txBody>
            </p:sp>
            <p:sp>
              <p:nvSpPr>
                <p:cNvPr id="69" name="TextBox 30"/>
                <p:cNvSpPr txBox="1">
                  <a:spLocks noChangeArrowheads="1"/>
                </p:cNvSpPr>
                <p:nvPr/>
              </p:nvSpPr>
              <p:spPr bwMode="auto">
                <a:xfrm>
                  <a:off x="1891348" y="2965429"/>
                  <a:ext cx="1494167" cy="73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800" dirty="0">
                      <a:latin typeface="+mn-lt"/>
                    </a:rPr>
                    <a:t>Unpolarized</a:t>
                  </a:r>
                </a:p>
                <a:p>
                  <a:pPr algn="ctr">
                    <a:defRPr/>
                  </a:pPr>
                  <a:r>
                    <a:rPr lang="en-US" sz="1800" dirty="0">
                      <a:latin typeface="+mn-lt"/>
                    </a:rPr>
                    <a:t>Beam</a:t>
                  </a:r>
                </a:p>
              </p:txBody>
            </p:sp>
          </p:grpSp>
        </p:grpSp>
        <p:sp>
          <p:nvSpPr>
            <p:cNvPr id="51" name="Rectangle 21"/>
            <p:cNvSpPr>
              <a:spLocks noChangeArrowheads="1"/>
            </p:cNvSpPr>
            <p:nvPr/>
          </p:nvSpPr>
          <p:spPr bwMode="auto">
            <a:xfrm rot="19194947">
              <a:off x="7400683" y="2213067"/>
              <a:ext cx="988552" cy="418848"/>
            </a:xfrm>
            <a:prstGeom prst="rect">
              <a:avLst/>
            </a:prstGeom>
            <a:solidFill>
              <a:schemeClr val="bg1"/>
            </a:solidFill>
            <a:ln w="9525">
              <a:solidFill>
                <a:srgbClr val="000000"/>
              </a:solidFill>
              <a:round/>
              <a:headEnd/>
              <a:tailEnd/>
            </a:ln>
            <a:extLst/>
          </p:spPr>
          <p:txBody>
            <a:bodyPr wrap="square">
              <a:spAutoFit/>
            </a:bodyPr>
            <a:lstStyle>
              <a:lvl1pPr>
                <a:defRPr>
                  <a:solidFill>
                    <a:schemeClr val="tx1"/>
                  </a:solidFill>
                  <a:latin typeface="Corbel" panose="020B0503020204020204" pitchFamily="34" charset="0"/>
                </a:defRPr>
              </a:lvl1pPr>
              <a:lvl2pPr marL="37931725" indent="-37474525">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eaLnBrk="1" hangingPunct="1"/>
              <a:r>
                <a:rPr lang="en-US" dirty="0">
                  <a:solidFill>
                    <a:srgbClr val="000000"/>
                  </a:solidFill>
                  <a:latin typeface="Chalkboard"/>
                  <a:ea typeface="MS PGothic" panose="020B0600070205080204" pitchFamily="34" charset="-128"/>
                </a:rPr>
                <a:t>SHMS</a:t>
              </a:r>
            </a:p>
          </p:txBody>
        </p:sp>
      </p:grpSp>
      <mc:AlternateContent xmlns:mc="http://schemas.openxmlformats.org/markup-compatibility/2006" xmlns:a14="http://schemas.microsoft.com/office/drawing/2010/main">
        <mc:Choice Requires="a14">
          <p:sp>
            <p:nvSpPr>
              <p:cNvPr id="32" name="Content Placeholder 31"/>
              <p:cNvSpPr>
                <a:spLocks noGrp="1"/>
              </p:cNvSpPr>
              <p:nvPr>
                <p:ph idx="1"/>
              </p:nvPr>
            </p:nvSpPr>
            <p:spPr>
              <a:xfrm>
                <a:off x="1081380" y="1895868"/>
                <a:ext cx="10058400" cy="4023360"/>
              </a:xfrm>
            </p:spPr>
            <p:txBody>
              <a:bodyPr>
                <a:normAutofit/>
              </a:bodyPr>
              <a:lstStyle/>
              <a:p>
                <a:pPr lvl="1"/>
                <a:r>
                  <a:rPr lang="en-US" sz="2400" dirty="0"/>
                  <a:t>Hall C</a:t>
                </a:r>
              </a:p>
              <a:p>
                <a:pPr lvl="1"/>
                <a:r>
                  <a:rPr lang="en-US" sz="2400" dirty="0"/>
                  <a:t>Identical equipment as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1</m:t>
                        </m:r>
                      </m:sub>
                    </m:sSub>
                  </m:oMath>
                </a14:m>
                <a:r>
                  <a:rPr lang="en-US" sz="2400" dirty="0"/>
                  <a:t> (E12-13-011)</a:t>
                </a:r>
              </a:p>
              <a:p>
                <a:pPr lvl="1"/>
                <a:r>
                  <a:rPr lang="en-US" sz="2400" dirty="0"/>
                  <a:t>(Mostly??)</a:t>
                </a:r>
              </a:p>
            </p:txBody>
          </p:sp>
        </mc:Choice>
        <mc:Fallback xmlns="">
          <p:sp>
            <p:nvSpPr>
              <p:cNvPr id="32" name="Content Placeholder 31"/>
              <p:cNvSpPr>
                <a:spLocks noGrp="1" noRot="1" noChangeAspect="1" noMove="1" noResize="1" noEditPoints="1" noAdjustHandles="1" noChangeArrowheads="1" noChangeShapeType="1" noTextEdit="1"/>
              </p:cNvSpPr>
              <p:nvPr>
                <p:ph idx="1"/>
              </p:nvPr>
            </p:nvSpPr>
            <p:spPr>
              <a:xfrm>
                <a:off x="1081380" y="1895868"/>
                <a:ext cx="10058400" cy="4023360"/>
              </a:xfrm>
              <a:blipFill rotWithShape="0">
                <a:blip r:embed="rId3"/>
                <a:stretch>
                  <a:fillRect t="-2273"/>
                </a:stretch>
              </a:blipFill>
            </p:spPr>
            <p:txBody>
              <a:bodyPr/>
              <a:lstStyle/>
              <a:p>
                <a:r>
                  <a:rPr lang="en-US">
                    <a:noFill/>
                  </a:rPr>
                  <a:t> </a:t>
                </a:r>
              </a:p>
            </p:txBody>
          </p:sp>
        </mc:Fallback>
      </mc:AlternateContent>
      <p:pic>
        <p:nvPicPr>
          <p:cNvPr id="7" name="Picture 5" descr="Screen shot 2011-08-21 at 9.20.42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45404" y="1992030"/>
            <a:ext cx="5249461" cy="398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2386339" y="4273936"/>
            <a:ext cx="1622613" cy="1469771"/>
            <a:chOff x="2691139" y="4070736"/>
            <a:chExt cx="1622613" cy="1469771"/>
          </a:xfrm>
        </p:grpSpPr>
        <p:sp>
          <p:nvSpPr>
            <p:cNvPr id="31" name="TextBox 30"/>
            <p:cNvSpPr txBox="1">
              <a:spLocks noChangeArrowheads="1"/>
            </p:cNvSpPr>
            <p:nvPr/>
          </p:nvSpPr>
          <p:spPr bwMode="auto">
            <a:xfrm>
              <a:off x="2821293" y="4859745"/>
              <a:ext cx="665488"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800" dirty="0">
                  <a:latin typeface="+mn-lt"/>
                </a:rPr>
                <a:t>LAD?</a:t>
              </a:r>
            </a:p>
          </p:txBody>
        </p:sp>
        <p:grpSp>
          <p:nvGrpSpPr>
            <p:cNvPr id="6" name="Group 5"/>
            <p:cNvGrpSpPr/>
            <p:nvPr/>
          </p:nvGrpSpPr>
          <p:grpSpPr>
            <a:xfrm>
              <a:off x="2691139" y="4070736"/>
              <a:ext cx="1622613" cy="1469771"/>
              <a:chOff x="2627624" y="4137618"/>
              <a:chExt cx="1410605" cy="1277735"/>
            </a:xfrm>
          </p:grpSpPr>
          <p:sp>
            <p:nvSpPr>
              <p:cNvPr id="3" name="Oval 2"/>
              <p:cNvSpPr/>
              <p:nvPr/>
            </p:nvSpPr>
            <p:spPr>
              <a:xfrm>
                <a:off x="2921567" y="4137618"/>
                <a:ext cx="1116662" cy="1032598"/>
              </a:xfrm>
              <a:custGeom>
                <a:avLst/>
                <a:gdLst>
                  <a:gd name="connsiteX0" fmla="*/ 0 w 2151964"/>
                  <a:gd name="connsiteY0" fmla="*/ 1075982 h 2151964"/>
                  <a:gd name="connsiteX1" fmla="*/ 1075982 w 2151964"/>
                  <a:gd name="connsiteY1" fmla="*/ 0 h 2151964"/>
                  <a:gd name="connsiteX2" fmla="*/ 2151964 w 2151964"/>
                  <a:gd name="connsiteY2" fmla="*/ 1075982 h 2151964"/>
                  <a:gd name="connsiteX3" fmla="*/ 1075982 w 2151964"/>
                  <a:gd name="connsiteY3" fmla="*/ 2151964 h 2151964"/>
                  <a:gd name="connsiteX4" fmla="*/ 0 w 2151964"/>
                  <a:gd name="connsiteY4" fmla="*/ 1075982 h 2151964"/>
                  <a:gd name="connsiteX0" fmla="*/ 0 w 1210479"/>
                  <a:gd name="connsiteY0" fmla="*/ 1105891 h 2211782"/>
                  <a:gd name="connsiteX1" fmla="*/ 1075982 w 1210479"/>
                  <a:gd name="connsiteY1" fmla="*/ 29909 h 2211782"/>
                  <a:gd name="connsiteX2" fmla="*/ 1075982 w 1210479"/>
                  <a:gd name="connsiteY2" fmla="*/ 2181873 h 2211782"/>
                  <a:gd name="connsiteX3" fmla="*/ 0 w 1210479"/>
                  <a:gd name="connsiteY3" fmla="*/ 1105891 h 2211782"/>
                  <a:gd name="connsiteX0" fmla="*/ 0 w 1075982"/>
                  <a:gd name="connsiteY0" fmla="*/ 0 h 1105891"/>
                  <a:gd name="connsiteX1" fmla="*/ 1075982 w 1075982"/>
                  <a:gd name="connsiteY1" fmla="*/ 1075982 h 1105891"/>
                  <a:gd name="connsiteX2" fmla="*/ 0 w 1075982"/>
                  <a:gd name="connsiteY2" fmla="*/ 0 h 1105891"/>
                  <a:gd name="connsiteX0" fmla="*/ 0 w 1075982"/>
                  <a:gd name="connsiteY0" fmla="*/ 0 h 1105891"/>
                  <a:gd name="connsiteX1" fmla="*/ 166483 w 1075982"/>
                  <a:gd name="connsiteY1" fmla="*/ 155303 h 1105891"/>
                  <a:gd name="connsiteX2" fmla="*/ 1075982 w 1075982"/>
                  <a:gd name="connsiteY2" fmla="*/ 1075982 h 1105891"/>
                  <a:gd name="connsiteX3" fmla="*/ 0 w 1075982"/>
                  <a:gd name="connsiteY3" fmla="*/ 0 h 1105891"/>
                  <a:gd name="connsiteX0" fmla="*/ 41692 w 1118969"/>
                  <a:gd name="connsiteY0" fmla="*/ 73092 h 1149095"/>
                  <a:gd name="connsiteX1" fmla="*/ 241513 w 1118969"/>
                  <a:gd name="connsiteY1" fmla="*/ 99808 h 1149095"/>
                  <a:gd name="connsiteX2" fmla="*/ 1117674 w 1118969"/>
                  <a:gd name="connsiteY2" fmla="*/ 1149074 h 1149095"/>
                  <a:gd name="connsiteX3" fmla="*/ 41692 w 1118969"/>
                  <a:gd name="connsiteY3" fmla="*/ 73092 h 1149095"/>
                  <a:gd name="connsiteX0" fmla="*/ 39896 w 1117173"/>
                  <a:gd name="connsiteY0" fmla="*/ 68589 h 1144592"/>
                  <a:gd name="connsiteX1" fmla="*/ 239717 w 1117173"/>
                  <a:gd name="connsiteY1" fmla="*/ 95305 h 1144592"/>
                  <a:gd name="connsiteX2" fmla="*/ 1115878 w 1117173"/>
                  <a:gd name="connsiteY2" fmla="*/ 1144571 h 1144592"/>
                  <a:gd name="connsiteX3" fmla="*/ 39896 w 1117173"/>
                  <a:gd name="connsiteY3" fmla="*/ 68589 h 1144592"/>
                  <a:gd name="connsiteX0" fmla="*/ 2 w 1077279"/>
                  <a:gd name="connsiteY0" fmla="*/ 82 h 1076085"/>
                  <a:gd name="connsiteX1" fmla="*/ 199823 w 1077279"/>
                  <a:gd name="connsiteY1" fmla="*/ 26798 h 1076085"/>
                  <a:gd name="connsiteX2" fmla="*/ 1075984 w 1077279"/>
                  <a:gd name="connsiteY2" fmla="*/ 1076064 h 1076085"/>
                  <a:gd name="connsiteX3" fmla="*/ 2 w 1077279"/>
                  <a:gd name="connsiteY3" fmla="*/ 82 h 1076085"/>
                  <a:gd name="connsiteX0" fmla="*/ 2 w 1077279"/>
                  <a:gd name="connsiteY0" fmla="*/ 82 h 1076085"/>
                  <a:gd name="connsiteX1" fmla="*/ 199823 w 1077279"/>
                  <a:gd name="connsiteY1" fmla="*/ 26798 h 1076085"/>
                  <a:gd name="connsiteX2" fmla="*/ 1075984 w 1077279"/>
                  <a:gd name="connsiteY2" fmla="*/ 1076064 h 1076085"/>
                  <a:gd name="connsiteX3" fmla="*/ 2 w 1077279"/>
                  <a:gd name="connsiteY3" fmla="*/ 82 h 1076085"/>
                  <a:gd name="connsiteX0" fmla="*/ 2 w 1077279"/>
                  <a:gd name="connsiteY0" fmla="*/ 39535 h 1115538"/>
                  <a:gd name="connsiteX1" fmla="*/ 199823 w 1077279"/>
                  <a:gd name="connsiteY1" fmla="*/ 66251 h 1115538"/>
                  <a:gd name="connsiteX2" fmla="*/ 1075984 w 1077279"/>
                  <a:gd name="connsiteY2" fmla="*/ 1115517 h 1115538"/>
                  <a:gd name="connsiteX3" fmla="*/ 2 w 1077279"/>
                  <a:gd name="connsiteY3" fmla="*/ 39535 h 1115538"/>
                  <a:gd name="connsiteX0" fmla="*/ 1 w 1101399"/>
                  <a:gd name="connsiteY0" fmla="*/ 29436 h 1181920"/>
                  <a:gd name="connsiteX1" fmla="*/ 223634 w 1101399"/>
                  <a:gd name="connsiteY1" fmla="*/ 132352 h 1181920"/>
                  <a:gd name="connsiteX2" fmla="*/ 1099795 w 1101399"/>
                  <a:gd name="connsiteY2" fmla="*/ 1181618 h 1181920"/>
                  <a:gd name="connsiteX3" fmla="*/ 1 w 1101399"/>
                  <a:gd name="connsiteY3" fmla="*/ 29436 h 1181920"/>
                  <a:gd name="connsiteX0" fmla="*/ 817 w 1102215"/>
                  <a:gd name="connsiteY0" fmla="*/ 29436 h 1181920"/>
                  <a:gd name="connsiteX1" fmla="*/ 224450 w 1102215"/>
                  <a:gd name="connsiteY1" fmla="*/ 132352 h 1181920"/>
                  <a:gd name="connsiteX2" fmla="*/ 1100611 w 1102215"/>
                  <a:gd name="connsiteY2" fmla="*/ 1181618 h 1181920"/>
                  <a:gd name="connsiteX3" fmla="*/ 817 w 1102215"/>
                  <a:gd name="connsiteY3" fmla="*/ 29436 h 1181920"/>
                  <a:gd name="connsiteX0" fmla="*/ 835 w 1073290"/>
                  <a:gd name="connsiteY0" fmla="*/ 46523 h 1089171"/>
                  <a:gd name="connsiteX1" fmla="*/ 195893 w 1073290"/>
                  <a:gd name="connsiteY1" fmla="*/ 39902 h 1089171"/>
                  <a:gd name="connsiteX2" fmla="*/ 1072054 w 1073290"/>
                  <a:gd name="connsiteY2" fmla="*/ 1089168 h 1089171"/>
                  <a:gd name="connsiteX3" fmla="*/ 835 w 1073290"/>
                  <a:gd name="connsiteY3" fmla="*/ 46523 h 1089171"/>
                  <a:gd name="connsiteX0" fmla="*/ 835 w 1073290"/>
                  <a:gd name="connsiteY0" fmla="*/ 6621 h 1049269"/>
                  <a:gd name="connsiteX1" fmla="*/ 195893 w 1073290"/>
                  <a:gd name="connsiteY1" fmla="*/ 0 h 1049269"/>
                  <a:gd name="connsiteX2" fmla="*/ 1072054 w 1073290"/>
                  <a:gd name="connsiteY2" fmla="*/ 1049266 h 1049269"/>
                  <a:gd name="connsiteX3" fmla="*/ 835 w 1073290"/>
                  <a:gd name="connsiteY3" fmla="*/ 6621 h 1049269"/>
                  <a:gd name="connsiteX0" fmla="*/ 835 w 1145815"/>
                  <a:gd name="connsiteY0" fmla="*/ 6621 h 1113021"/>
                  <a:gd name="connsiteX1" fmla="*/ 195893 w 1145815"/>
                  <a:gd name="connsiteY1" fmla="*/ 0 h 1113021"/>
                  <a:gd name="connsiteX2" fmla="*/ 957891 w 1145815"/>
                  <a:gd name="connsiteY2" fmla="*/ 890587 h 1113021"/>
                  <a:gd name="connsiteX3" fmla="*/ 1072054 w 1145815"/>
                  <a:gd name="connsiteY3" fmla="*/ 1049266 h 1113021"/>
                  <a:gd name="connsiteX4" fmla="*/ 835 w 1145815"/>
                  <a:gd name="connsiteY4" fmla="*/ 6621 h 1113021"/>
                  <a:gd name="connsiteX0" fmla="*/ 965 w 1204689"/>
                  <a:gd name="connsiteY0" fmla="*/ 6621 h 1098271"/>
                  <a:gd name="connsiteX1" fmla="*/ 196023 w 1204689"/>
                  <a:gd name="connsiteY1" fmla="*/ 0 h 1098271"/>
                  <a:gd name="connsiteX2" fmla="*/ 1091371 w 1204689"/>
                  <a:gd name="connsiteY2" fmla="*/ 833437 h 1098271"/>
                  <a:gd name="connsiteX3" fmla="*/ 1072184 w 1204689"/>
                  <a:gd name="connsiteY3" fmla="*/ 1049266 h 1098271"/>
                  <a:gd name="connsiteX4" fmla="*/ 965 w 1204689"/>
                  <a:gd name="connsiteY4" fmla="*/ 6621 h 1098271"/>
                  <a:gd name="connsiteX0" fmla="*/ 965 w 1204689"/>
                  <a:gd name="connsiteY0" fmla="*/ 6621 h 1098271"/>
                  <a:gd name="connsiteX1" fmla="*/ 196023 w 1204689"/>
                  <a:gd name="connsiteY1" fmla="*/ 0 h 1098271"/>
                  <a:gd name="connsiteX2" fmla="*/ 1091371 w 1204689"/>
                  <a:gd name="connsiteY2" fmla="*/ 833437 h 1098271"/>
                  <a:gd name="connsiteX3" fmla="*/ 1072184 w 1204689"/>
                  <a:gd name="connsiteY3" fmla="*/ 1049266 h 1098271"/>
                  <a:gd name="connsiteX4" fmla="*/ 965 w 1204689"/>
                  <a:gd name="connsiteY4" fmla="*/ 6621 h 1098271"/>
                  <a:gd name="connsiteX0" fmla="*/ 1292 w 1205016"/>
                  <a:gd name="connsiteY0" fmla="*/ 6621 h 1098271"/>
                  <a:gd name="connsiteX1" fmla="*/ 196350 w 1205016"/>
                  <a:gd name="connsiteY1" fmla="*/ 0 h 1098271"/>
                  <a:gd name="connsiteX2" fmla="*/ 1091698 w 1205016"/>
                  <a:gd name="connsiteY2" fmla="*/ 833437 h 1098271"/>
                  <a:gd name="connsiteX3" fmla="*/ 1072511 w 1205016"/>
                  <a:gd name="connsiteY3" fmla="*/ 1049266 h 1098271"/>
                  <a:gd name="connsiteX4" fmla="*/ 1292 w 1205016"/>
                  <a:gd name="connsiteY4" fmla="*/ 6621 h 1098271"/>
                  <a:gd name="connsiteX0" fmla="*/ 1292 w 1154035"/>
                  <a:gd name="connsiteY0" fmla="*/ 6621 h 1049266"/>
                  <a:gd name="connsiteX1" fmla="*/ 196350 w 1154035"/>
                  <a:gd name="connsiteY1" fmla="*/ 0 h 1049266"/>
                  <a:gd name="connsiteX2" fmla="*/ 1091698 w 1154035"/>
                  <a:gd name="connsiteY2" fmla="*/ 833437 h 1049266"/>
                  <a:gd name="connsiteX3" fmla="*/ 1072511 w 1154035"/>
                  <a:gd name="connsiteY3" fmla="*/ 1049266 h 1049266"/>
                  <a:gd name="connsiteX4" fmla="*/ 1292 w 1154035"/>
                  <a:gd name="connsiteY4" fmla="*/ 6621 h 1049266"/>
                  <a:gd name="connsiteX0" fmla="*/ 1292 w 1091698"/>
                  <a:gd name="connsiteY0" fmla="*/ 6621 h 1049266"/>
                  <a:gd name="connsiteX1" fmla="*/ 196350 w 1091698"/>
                  <a:gd name="connsiteY1" fmla="*/ 0 h 1049266"/>
                  <a:gd name="connsiteX2" fmla="*/ 1091698 w 1091698"/>
                  <a:gd name="connsiteY2" fmla="*/ 833437 h 1049266"/>
                  <a:gd name="connsiteX3" fmla="*/ 1072511 w 1091698"/>
                  <a:gd name="connsiteY3" fmla="*/ 1049266 h 1049266"/>
                  <a:gd name="connsiteX4" fmla="*/ 1292 w 1091698"/>
                  <a:gd name="connsiteY4" fmla="*/ 6621 h 1049266"/>
                  <a:gd name="connsiteX0" fmla="*/ 1292 w 1075904"/>
                  <a:gd name="connsiteY0" fmla="*/ 6621 h 1049266"/>
                  <a:gd name="connsiteX1" fmla="*/ 196350 w 1075904"/>
                  <a:gd name="connsiteY1" fmla="*/ 0 h 1049266"/>
                  <a:gd name="connsiteX2" fmla="*/ 1067886 w 1075904"/>
                  <a:gd name="connsiteY2" fmla="*/ 885825 h 1049266"/>
                  <a:gd name="connsiteX3" fmla="*/ 1072511 w 1075904"/>
                  <a:gd name="connsiteY3" fmla="*/ 1049266 h 1049266"/>
                  <a:gd name="connsiteX4" fmla="*/ 1292 w 1075904"/>
                  <a:gd name="connsiteY4" fmla="*/ 6621 h 1049266"/>
                  <a:gd name="connsiteX0" fmla="*/ 1285 w 1080086"/>
                  <a:gd name="connsiteY0" fmla="*/ 6621 h 1268341"/>
                  <a:gd name="connsiteX1" fmla="*/ 196343 w 1080086"/>
                  <a:gd name="connsiteY1" fmla="*/ 0 h 1268341"/>
                  <a:gd name="connsiteX2" fmla="*/ 1067879 w 1080086"/>
                  <a:gd name="connsiteY2" fmla="*/ 885825 h 1268341"/>
                  <a:gd name="connsiteX3" fmla="*/ 1077267 w 1080086"/>
                  <a:gd name="connsiteY3" fmla="*/ 1268341 h 1268341"/>
                  <a:gd name="connsiteX4" fmla="*/ 1285 w 1080086"/>
                  <a:gd name="connsiteY4" fmla="*/ 6621 h 1268341"/>
                  <a:gd name="connsiteX0" fmla="*/ 1285 w 1082220"/>
                  <a:gd name="connsiteY0" fmla="*/ 6621 h 1268341"/>
                  <a:gd name="connsiteX1" fmla="*/ 196343 w 1082220"/>
                  <a:gd name="connsiteY1" fmla="*/ 0 h 1268341"/>
                  <a:gd name="connsiteX2" fmla="*/ 1067879 w 1082220"/>
                  <a:gd name="connsiteY2" fmla="*/ 885825 h 1268341"/>
                  <a:gd name="connsiteX3" fmla="*/ 1077267 w 1082220"/>
                  <a:gd name="connsiteY3" fmla="*/ 1268341 h 1268341"/>
                  <a:gd name="connsiteX4" fmla="*/ 1285 w 1082220"/>
                  <a:gd name="connsiteY4" fmla="*/ 6621 h 1268341"/>
                  <a:gd name="connsiteX0" fmla="*/ 1285 w 1077987"/>
                  <a:gd name="connsiteY0" fmla="*/ 6621 h 1268341"/>
                  <a:gd name="connsiteX1" fmla="*/ 196343 w 1077987"/>
                  <a:gd name="connsiteY1" fmla="*/ 0 h 1268341"/>
                  <a:gd name="connsiteX2" fmla="*/ 1067879 w 1077987"/>
                  <a:gd name="connsiteY2" fmla="*/ 885825 h 1268341"/>
                  <a:gd name="connsiteX3" fmla="*/ 1077267 w 1077987"/>
                  <a:gd name="connsiteY3" fmla="*/ 1268341 h 1268341"/>
                  <a:gd name="connsiteX4" fmla="*/ 1285 w 1077987"/>
                  <a:gd name="connsiteY4" fmla="*/ 6621 h 1268341"/>
                  <a:gd name="connsiteX0" fmla="*/ 1285 w 1077987"/>
                  <a:gd name="connsiteY0" fmla="*/ 6621 h 1039741"/>
                  <a:gd name="connsiteX1" fmla="*/ 196343 w 1077987"/>
                  <a:gd name="connsiteY1" fmla="*/ 0 h 1039741"/>
                  <a:gd name="connsiteX2" fmla="*/ 1067879 w 1077987"/>
                  <a:gd name="connsiteY2" fmla="*/ 885825 h 1039741"/>
                  <a:gd name="connsiteX3" fmla="*/ 1077267 w 1077987"/>
                  <a:gd name="connsiteY3" fmla="*/ 1039741 h 1039741"/>
                  <a:gd name="connsiteX4" fmla="*/ 1285 w 1077987"/>
                  <a:gd name="connsiteY4" fmla="*/ 6621 h 1039741"/>
                  <a:gd name="connsiteX0" fmla="*/ 1285 w 1077987"/>
                  <a:gd name="connsiteY0" fmla="*/ 6621 h 1039741"/>
                  <a:gd name="connsiteX1" fmla="*/ 196343 w 1077987"/>
                  <a:gd name="connsiteY1" fmla="*/ 0 h 1039741"/>
                  <a:gd name="connsiteX2" fmla="*/ 1067879 w 1077987"/>
                  <a:gd name="connsiteY2" fmla="*/ 885825 h 1039741"/>
                  <a:gd name="connsiteX3" fmla="*/ 1077267 w 1077987"/>
                  <a:gd name="connsiteY3" fmla="*/ 1039741 h 1039741"/>
                  <a:gd name="connsiteX4" fmla="*/ 1285 w 1077987"/>
                  <a:gd name="connsiteY4" fmla="*/ 6621 h 1039741"/>
                  <a:gd name="connsiteX0" fmla="*/ 1285 w 1077987"/>
                  <a:gd name="connsiteY0" fmla="*/ 6621 h 1039741"/>
                  <a:gd name="connsiteX1" fmla="*/ 196343 w 1077987"/>
                  <a:gd name="connsiteY1" fmla="*/ 0 h 1039741"/>
                  <a:gd name="connsiteX2" fmla="*/ 1067879 w 1077987"/>
                  <a:gd name="connsiteY2" fmla="*/ 885825 h 1039741"/>
                  <a:gd name="connsiteX3" fmla="*/ 1077267 w 1077987"/>
                  <a:gd name="connsiteY3" fmla="*/ 1039741 h 1039741"/>
                  <a:gd name="connsiteX4" fmla="*/ 1285 w 1077987"/>
                  <a:gd name="connsiteY4" fmla="*/ 6621 h 1039741"/>
                  <a:gd name="connsiteX0" fmla="*/ 1285 w 1086881"/>
                  <a:gd name="connsiteY0" fmla="*/ 6621 h 1039741"/>
                  <a:gd name="connsiteX1" fmla="*/ 196343 w 1086881"/>
                  <a:gd name="connsiteY1" fmla="*/ 0 h 1039741"/>
                  <a:gd name="connsiteX2" fmla="*/ 1082167 w 1086881"/>
                  <a:gd name="connsiteY2" fmla="*/ 842962 h 1039741"/>
                  <a:gd name="connsiteX3" fmla="*/ 1077267 w 1086881"/>
                  <a:gd name="connsiteY3" fmla="*/ 1039741 h 1039741"/>
                  <a:gd name="connsiteX4" fmla="*/ 1285 w 1086881"/>
                  <a:gd name="connsiteY4" fmla="*/ 6621 h 1039741"/>
                  <a:gd name="connsiteX0" fmla="*/ 1227 w 1120160"/>
                  <a:gd name="connsiteY0" fmla="*/ 11384 h 1039741"/>
                  <a:gd name="connsiteX1" fmla="*/ 229622 w 1120160"/>
                  <a:gd name="connsiteY1" fmla="*/ 0 h 1039741"/>
                  <a:gd name="connsiteX2" fmla="*/ 1115446 w 1120160"/>
                  <a:gd name="connsiteY2" fmla="*/ 842962 h 1039741"/>
                  <a:gd name="connsiteX3" fmla="*/ 1110546 w 1120160"/>
                  <a:gd name="connsiteY3" fmla="*/ 1039741 h 1039741"/>
                  <a:gd name="connsiteX4" fmla="*/ 1227 w 1120160"/>
                  <a:gd name="connsiteY4" fmla="*/ 11384 h 1039741"/>
                  <a:gd name="connsiteX0" fmla="*/ 44 w 1118977"/>
                  <a:gd name="connsiteY0" fmla="*/ 11384 h 1039741"/>
                  <a:gd name="connsiteX1" fmla="*/ 228439 w 1118977"/>
                  <a:gd name="connsiteY1" fmla="*/ 0 h 1039741"/>
                  <a:gd name="connsiteX2" fmla="*/ 1114263 w 1118977"/>
                  <a:gd name="connsiteY2" fmla="*/ 842962 h 1039741"/>
                  <a:gd name="connsiteX3" fmla="*/ 1109363 w 1118977"/>
                  <a:gd name="connsiteY3" fmla="*/ 1039741 h 1039741"/>
                  <a:gd name="connsiteX4" fmla="*/ 44 w 1118977"/>
                  <a:gd name="connsiteY4" fmla="*/ 11384 h 1039741"/>
                  <a:gd name="connsiteX0" fmla="*/ 44 w 1118977"/>
                  <a:gd name="connsiteY0" fmla="*/ 11384 h 1039741"/>
                  <a:gd name="connsiteX1" fmla="*/ 228439 w 1118977"/>
                  <a:gd name="connsiteY1" fmla="*/ 0 h 1039741"/>
                  <a:gd name="connsiteX2" fmla="*/ 1114263 w 1118977"/>
                  <a:gd name="connsiteY2" fmla="*/ 842962 h 1039741"/>
                  <a:gd name="connsiteX3" fmla="*/ 1109363 w 1118977"/>
                  <a:gd name="connsiteY3" fmla="*/ 1039741 h 1039741"/>
                  <a:gd name="connsiteX4" fmla="*/ 44 w 1118977"/>
                  <a:gd name="connsiteY4" fmla="*/ 11384 h 1039741"/>
                  <a:gd name="connsiteX0" fmla="*/ 44 w 1118977"/>
                  <a:gd name="connsiteY0" fmla="*/ 5037 h 1033394"/>
                  <a:gd name="connsiteX1" fmla="*/ 228439 w 1118977"/>
                  <a:gd name="connsiteY1" fmla="*/ 5559 h 1033394"/>
                  <a:gd name="connsiteX2" fmla="*/ 1114263 w 1118977"/>
                  <a:gd name="connsiteY2" fmla="*/ 836615 h 1033394"/>
                  <a:gd name="connsiteX3" fmla="*/ 1109363 w 1118977"/>
                  <a:gd name="connsiteY3" fmla="*/ 1033394 h 1033394"/>
                  <a:gd name="connsiteX4" fmla="*/ 44 w 1118977"/>
                  <a:gd name="connsiteY4" fmla="*/ 5037 h 1033394"/>
                  <a:gd name="connsiteX0" fmla="*/ 44 w 1118977"/>
                  <a:gd name="connsiteY0" fmla="*/ 6242 h 1034599"/>
                  <a:gd name="connsiteX1" fmla="*/ 218914 w 1118977"/>
                  <a:gd name="connsiteY1" fmla="*/ 2001 h 1034599"/>
                  <a:gd name="connsiteX2" fmla="*/ 1114263 w 1118977"/>
                  <a:gd name="connsiteY2" fmla="*/ 837820 h 1034599"/>
                  <a:gd name="connsiteX3" fmla="*/ 1109363 w 1118977"/>
                  <a:gd name="connsiteY3" fmla="*/ 1034599 h 1034599"/>
                  <a:gd name="connsiteX4" fmla="*/ 44 w 1118977"/>
                  <a:gd name="connsiteY4" fmla="*/ 6242 h 1034599"/>
                  <a:gd name="connsiteX0" fmla="*/ 44 w 1118977"/>
                  <a:gd name="connsiteY0" fmla="*/ 4241 h 1032598"/>
                  <a:gd name="connsiteX1" fmla="*/ 218914 w 1118977"/>
                  <a:gd name="connsiteY1" fmla="*/ 0 h 1032598"/>
                  <a:gd name="connsiteX2" fmla="*/ 1114263 w 1118977"/>
                  <a:gd name="connsiteY2" fmla="*/ 835819 h 1032598"/>
                  <a:gd name="connsiteX3" fmla="*/ 1109363 w 1118977"/>
                  <a:gd name="connsiteY3" fmla="*/ 1032598 h 1032598"/>
                  <a:gd name="connsiteX4" fmla="*/ 44 w 1118977"/>
                  <a:gd name="connsiteY4" fmla="*/ 4241 h 1032598"/>
                  <a:gd name="connsiteX0" fmla="*/ 44 w 1118977"/>
                  <a:gd name="connsiteY0" fmla="*/ 5815 h 1034172"/>
                  <a:gd name="connsiteX1" fmla="*/ 218914 w 1118977"/>
                  <a:gd name="connsiteY1" fmla="*/ 1574 h 1034172"/>
                  <a:gd name="connsiteX2" fmla="*/ 1114263 w 1118977"/>
                  <a:gd name="connsiteY2" fmla="*/ 837393 h 1034172"/>
                  <a:gd name="connsiteX3" fmla="*/ 1109363 w 1118977"/>
                  <a:gd name="connsiteY3" fmla="*/ 1034172 h 1034172"/>
                  <a:gd name="connsiteX4" fmla="*/ 44 w 1118977"/>
                  <a:gd name="connsiteY4" fmla="*/ 5815 h 1034172"/>
                  <a:gd name="connsiteX0" fmla="*/ 44 w 1118977"/>
                  <a:gd name="connsiteY0" fmla="*/ 4241 h 1032598"/>
                  <a:gd name="connsiteX1" fmla="*/ 218914 w 1118977"/>
                  <a:gd name="connsiteY1" fmla="*/ 0 h 1032598"/>
                  <a:gd name="connsiteX2" fmla="*/ 1114263 w 1118977"/>
                  <a:gd name="connsiteY2" fmla="*/ 835819 h 1032598"/>
                  <a:gd name="connsiteX3" fmla="*/ 1109363 w 1118977"/>
                  <a:gd name="connsiteY3" fmla="*/ 1032598 h 1032598"/>
                  <a:gd name="connsiteX4" fmla="*/ 44 w 1118977"/>
                  <a:gd name="connsiteY4" fmla="*/ 4241 h 1032598"/>
                  <a:gd name="connsiteX0" fmla="*/ 44 w 1114344"/>
                  <a:gd name="connsiteY0" fmla="*/ 4241 h 1032598"/>
                  <a:gd name="connsiteX1" fmla="*/ 218914 w 1114344"/>
                  <a:gd name="connsiteY1" fmla="*/ 0 h 1032598"/>
                  <a:gd name="connsiteX2" fmla="*/ 1114263 w 1114344"/>
                  <a:gd name="connsiteY2" fmla="*/ 835819 h 1032598"/>
                  <a:gd name="connsiteX3" fmla="*/ 1109363 w 1114344"/>
                  <a:gd name="connsiteY3" fmla="*/ 1032598 h 1032598"/>
                  <a:gd name="connsiteX4" fmla="*/ 44 w 1114344"/>
                  <a:gd name="connsiteY4" fmla="*/ 4241 h 1032598"/>
                  <a:gd name="connsiteX0" fmla="*/ 44 w 1116662"/>
                  <a:gd name="connsiteY0" fmla="*/ 4241 h 1032598"/>
                  <a:gd name="connsiteX1" fmla="*/ 218914 w 1116662"/>
                  <a:gd name="connsiteY1" fmla="*/ 0 h 1032598"/>
                  <a:gd name="connsiteX2" fmla="*/ 1114263 w 1116662"/>
                  <a:gd name="connsiteY2" fmla="*/ 835819 h 1032598"/>
                  <a:gd name="connsiteX3" fmla="*/ 1116507 w 1116662"/>
                  <a:gd name="connsiteY3" fmla="*/ 1032598 h 1032598"/>
                  <a:gd name="connsiteX4" fmla="*/ 44 w 1116662"/>
                  <a:gd name="connsiteY4" fmla="*/ 4241 h 103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662" h="1032598">
                    <a:moveTo>
                      <a:pt x="44" y="4241"/>
                    </a:moveTo>
                    <a:cubicBezTo>
                      <a:pt x="106429" y="813"/>
                      <a:pt x="147545" y="3001"/>
                      <a:pt x="218914" y="0"/>
                    </a:cubicBezTo>
                    <a:cubicBezTo>
                      <a:pt x="254598" y="375928"/>
                      <a:pt x="511036" y="775241"/>
                      <a:pt x="1114263" y="835819"/>
                    </a:cubicBezTo>
                    <a:cubicBezTo>
                      <a:pt x="1115033" y="898778"/>
                      <a:pt x="1117266" y="889414"/>
                      <a:pt x="1116507" y="1032598"/>
                    </a:cubicBezTo>
                    <a:cubicBezTo>
                      <a:pt x="691885" y="1013858"/>
                      <a:pt x="-6329" y="817294"/>
                      <a:pt x="44" y="4241"/>
                    </a:cubicBezTo>
                    <a:close/>
                  </a:path>
                </a:pathLst>
              </a:cu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5" name="Rectangle 4"/>
              <p:cNvSpPr/>
              <p:nvPr/>
            </p:nvSpPr>
            <p:spPr>
              <a:xfrm>
                <a:off x="3232233" y="4681538"/>
                <a:ext cx="115487" cy="1777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508C"/>
                    </a:solidFill>
                  </a:rPr>
                  <a:t>?</a:t>
                </a:r>
              </a:p>
            </p:txBody>
          </p:sp>
          <p:sp>
            <p:nvSpPr>
              <p:cNvPr id="34" name="TextBox 33"/>
              <p:cNvSpPr txBox="1">
                <a:spLocks noChangeArrowheads="1"/>
              </p:cNvSpPr>
              <p:nvPr/>
            </p:nvSpPr>
            <p:spPr bwMode="auto">
              <a:xfrm>
                <a:off x="2905892" y="5094308"/>
                <a:ext cx="253838" cy="32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800" dirty="0">
                    <a:latin typeface="+mn-lt"/>
                  </a:rPr>
                  <a:t>?</a:t>
                </a:r>
              </a:p>
            </p:txBody>
          </p:sp>
          <p:sp>
            <p:nvSpPr>
              <p:cNvPr id="35" name="TextBox 34"/>
              <p:cNvSpPr txBox="1">
                <a:spLocks noChangeArrowheads="1"/>
              </p:cNvSpPr>
              <p:nvPr/>
            </p:nvSpPr>
            <p:spPr bwMode="auto">
              <a:xfrm>
                <a:off x="2627624" y="4576608"/>
                <a:ext cx="253838" cy="32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800" dirty="0">
                    <a:latin typeface="+mn-lt"/>
                  </a:rPr>
                  <a:t>?</a:t>
                </a:r>
              </a:p>
            </p:txBody>
          </p:sp>
          <p:sp>
            <p:nvSpPr>
              <p:cNvPr id="36" name="TextBox 35"/>
              <p:cNvSpPr txBox="1">
                <a:spLocks noChangeArrowheads="1"/>
              </p:cNvSpPr>
              <p:nvPr/>
            </p:nvSpPr>
            <p:spPr bwMode="auto">
              <a:xfrm>
                <a:off x="2768522" y="4329679"/>
                <a:ext cx="253838" cy="32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800" dirty="0">
                    <a:latin typeface="+mn-lt"/>
                  </a:rPr>
                  <a:t>?</a:t>
                </a:r>
              </a:p>
            </p:txBody>
          </p:sp>
          <p:sp>
            <p:nvSpPr>
              <p:cNvPr id="37" name="TextBox 36"/>
              <p:cNvSpPr txBox="1">
                <a:spLocks noChangeArrowheads="1"/>
              </p:cNvSpPr>
              <p:nvPr/>
            </p:nvSpPr>
            <p:spPr bwMode="auto">
              <a:xfrm>
                <a:off x="2640962" y="4920370"/>
                <a:ext cx="253838" cy="32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800" dirty="0">
                    <a:latin typeface="+mn-lt"/>
                  </a:rPr>
                  <a:t>?</a:t>
                </a:r>
              </a:p>
            </p:txBody>
          </p:sp>
          <p:sp>
            <p:nvSpPr>
              <p:cNvPr id="38" name="TextBox 37"/>
              <p:cNvSpPr txBox="1">
                <a:spLocks noChangeArrowheads="1"/>
              </p:cNvSpPr>
              <p:nvPr/>
            </p:nvSpPr>
            <p:spPr bwMode="auto">
              <a:xfrm>
                <a:off x="3297763" y="5061761"/>
                <a:ext cx="253838" cy="32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1" tIns="45702" rIns="91401" bIns="45702">
                <a:spAutoFit/>
              </a:bodyPr>
              <a:lstStyle>
                <a:lvl1pPr>
                  <a:defRPr sz="2000">
                    <a:solidFill>
                      <a:srgbClr val="000000"/>
                    </a:solidFill>
                    <a:latin typeface="Chalkboard" charset="0"/>
                    <a:ea typeface="ＭＳ Ｐゴシック" panose="020B0600070205080204" pitchFamily="34" charset="-128"/>
                  </a:defRPr>
                </a:lvl1pPr>
                <a:lvl2pPr marL="37931725" indent="-37474525">
                  <a:defRPr sz="2000">
                    <a:solidFill>
                      <a:srgbClr val="000000"/>
                    </a:solidFill>
                    <a:latin typeface="Chalkboard" charset="0"/>
                    <a:ea typeface="ＭＳ Ｐゴシック" panose="020B0600070205080204" pitchFamily="34" charset="-128"/>
                  </a:defRPr>
                </a:lvl2pPr>
                <a:lvl3pPr>
                  <a:defRPr sz="2000">
                    <a:solidFill>
                      <a:srgbClr val="000000"/>
                    </a:solidFill>
                    <a:latin typeface="Chalkboard" charset="0"/>
                    <a:ea typeface="ＭＳ Ｐゴシック" panose="020B0600070205080204" pitchFamily="34" charset="-128"/>
                  </a:defRPr>
                </a:lvl3pPr>
                <a:lvl4pPr>
                  <a:defRPr sz="2000">
                    <a:solidFill>
                      <a:srgbClr val="000000"/>
                    </a:solidFill>
                    <a:latin typeface="Chalkboard" charset="0"/>
                    <a:ea typeface="ＭＳ Ｐゴシック" panose="020B0600070205080204" pitchFamily="34" charset="-128"/>
                  </a:defRPr>
                </a:lvl4pPr>
                <a:lvl5pPr>
                  <a:defRPr sz="2000">
                    <a:solidFill>
                      <a:srgbClr val="000000"/>
                    </a:solidFill>
                    <a:latin typeface="Chalkboard" charset="0"/>
                    <a:ea typeface="ＭＳ Ｐゴシック" panose="020B0600070205080204" pitchFamily="34" charset="-128"/>
                  </a:defRPr>
                </a:lvl5pPr>
                <a:lvl6pPr marL="22844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6pPr>
                <a:lvl7pPr marL="27416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7pPr>
                <a:lvl8pPr marL="31988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8pPr>
                <a:lvl9pPr marL="3656013" indent="1588" eaLnBrk="0" fontAlgn="base" hangingPunct="0">
                  <a:spcBef>
                    <a:spcPct val="0"/>
                  </a:spcBef>
                  <a:spcAft>
                    <a:spcPct val="0"/>
                  </a:spcAft>
                  <a:defRPr sz="2000">
                    <a:solidFill>
                      <a:srgbClr val="000000"/>
                    </a:solidFill>
                    <a:latin typeface="Chalkboard" charset="0"/>
                    <a:ea typeface="ＭＳ Ｐゴシック" panose="020B0600070205080204" pitchFamily="34" charset="-128"/>
                  </a:defRPr>
                </a:lvl9pPr>
              </a:lstStyle>
              <a:p>
                <a:pPr algn="ctr">
                  <a:defRPr/>
                </a:pPr>
                <a:r>
                  <a:rPr lang="en-US" sz="1800" dirty="0">
                    <a:latin typeface="+mn-lt"/>
                  </a:rPr>
                  <a:t>?</a:t>
                </a:r>
              </a:p>
            </p:txBody>
          </p:sp>
        </p:grpSp>
      </p:grpSp>
      <p:pic>
        <p:nvPicPr>
          <p:cNvPr id="8" name="Picture 7"/>
          <p:cNvPicPr>
            <a:picLocks noChangeAspect="1"/>
          </p:cNvPicPr>
          <p:nvPr/>
        </p:nvPicPr>
        <p:blipFill rotWithShape="1">
          <a:blip r:embed="rId5"/>
          <a:srcRect l="18744" t="2643" r="19225" b="7499"/>
          <a:stretch/>
        </p:blipFill>
        <p:spPr>
          <a:xfrm>
            <a:off x="6604222" y="1887608"/>
            <a:ext cx="5371312" cy="4374574"/>
          </a:xfrm>
          <a:prstGeom prst="rect">
            <a:avLst/>
          </a:prstGeom>
        </p:spPr>
      </p:pic>
      <p:sp>
        <p:nvSpPr>
          <p:cNvPr id="10" name="Rectangle 9"/>
          <p:cNvSpPr/>
          <p:nvPr/>
        </p:nvSpPr>
        <p:spPr>
          <a:xfrm>
            <a:off x="6981826" y="3289389"/>
            <a:ext cx="503278" cy="2692842"/>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a:p>
            <a:pPr algn="ctr"/>
            <a:r>
              <a:rPr lang="en-US" dirty="0"/>
              <a:t>???</a:t>
            </a:r>
          </a:p>
          <a:p>
            <a:pPr algn="ctr"/>
            <a:r>
              <a:rPr lang="en-US" dirty="0"/>
              <a:t>???</a:t>
            </a:r>
          </a:p>
          <a:p>
            <a:pPr algn="ctr"/>
            <a:r>
              <a:rPr lang="en-US" dirty="0"/>
              <a:t>???</a:t>
            </a:r>
          </a:p>
          <a:p>
            <a:pPr algn="ctr"/>
            <a:r>
              <a:rPr lang="en-US" dirty="0"/>
              <a:t>???</a:t>
            </a:r>
          </a:p>
          <a:p>
            <a:pPr algn="ctr"/>
            <a:r>
              <a:rPr lang="en-US" dirty="0"/>
              <a:t>???</a:t>
            </a:r>
          </a:p>
          <a:p>
            <a:pPr algn="ctr"/>
            <a:r>
              <a:rPr lang="en-US" dirty="0"/>
              <a:t>???</a:t>
            </a:r>
          </a:p>
          <a:p>
            <a:pPr algn="ctr"/>
            <a:r>
              <a:rPr lang="en-US" dirty="0"/>
              <a:t>???</a:t>
            </a:r>
          </a:p>
          <a:p>
            <a:pPr algn="ctr"/>
            <a:r>
              <a:rPr lang="en-US" dirty="0"/>
              <a:t>???</a:t>
            </a:r>
          </a:p>
          <a:p>
            <a:pPr algn="ctr"/>
            <a:r>
              <a:rPr lang="en-US" dirty="0"/>
              <a:t>???</a:t>
            </a:r>
          </a:p>
        </p:txBody>
      </p:sp>
      <p:sp>
        <p:nvSpPr>
          <p:cNvPr id="42" name="Rectangle 41"/>
          <p:cNvSpPr/>
          <p:nvPr/>
        </p:nvSpPr>
        <p:spPr>
          <a:xfrm>
            <a:off x="7486718" y="3288511"/>
            <a:ext cx="524666" cy="2692842"/>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a:p>
            <a:pPr algn="ctr"/>
            <a:r>
              <a:rPr lang="en-US" dirty="0"/>
              <a:t>???</a:t>
            </a:r>
          </a:p>
          <a:p>
            <a:pPr algn="ctr"/>
            <a:r>
              <a:rPr lang="en-US" dirty="0"/>
              <a:t>???</a:t>
            </a:r>
          </a:p>
          <a:p>
            <a:pPr algn="ctr"/>
            <a:r>
              <a:rPr lang="en-US" dirty="0"/>
              <a:t>???</a:t>
            </a:r>
          </a:p>
          <a:p>
            <a:pPr algn="ctr"/>
            <a:r>
              <a:rPr lang="en-US" dirty="0"/>
              <a:t>???</a:t>
            </a:r>
          </a:p>
          <a:p>
            <a:pPr algn="ctr"/>
            <a:r>
              <a:rPr lang="en-US" dirty="0"/>
              <a:t>???</a:t>
            </a:r>
          </a:p>
          <a:p>
            <a:pPr algn="ctr"/>
            <a:r>
              <a:rPr lang="en-US" dirty="0"/>
              <a:t>???</a:t>
            </a:r>
          </a:p>
          <a:p>
            <a:pPr algn="ctr"/>
            <a:r>
              <a:rPr lang="en-US" dirty="0"/>
              <a:t>???</a:t>
            </a:r>
          </a:p>
          <a:p>
            <a:pPr algn="ctr"/>
            <a:r>
              <a:rPr lang="en-US" dirty="0"/>
              <a:t>???</a:t>
            </a:r>
          </a:p>
          <a:p>
            <a:pPr algn="ctr"/>
            <a:r>
              <a:rPr lang="en-US" dirty="0"/>
              <a:t>???</a:t>
            </a:r>
          </a:p>
        </p:txBody>
      </p:sp>
      <p:sp>
        <p:nvSpPr>
          <p:cNvPr id="43" name="Rectangle 42"/>
          <p:cNvSpPr/>
          <p:nvPr/>
        </p:nvSpPr>
        <p:spPr>
          <a:xfrm>
            <a:off x="109198" y="6018979"/>
            <a:ext cx="4028923" cy="307777"/>
          </a:xfrm>
          <a:prstGeom prst="rect">
            <a:avLst/>
          </a:prstGeom>
        </p:spPr>
        <p:txBody>
          <a:bodyPr wrap="none">
            <a:spAutoFit/>
          </a:bodyPr>
          <a:lstStyle/>
          <a:p>
            <a:pPr algn="r"/>
            <a:r>
              <a:rPr lang="en-US" sz="1400" dirty="0">
                <a:solidFill>
                  <a:srgbClr val="000000"/>
                </a:solidFill>
                <a:ea typeface="MS PGothic" panose="020B0600070205080204" pitchFamily="34" charset="-128"/>
              </a:rPr>
              <a:t>L. Frankfurt, M. Strikman, Phys. Rept. </a:t>
            </a:r>
            <a:r>
              <a:rPr lang="en-US" sz="1400" b="1" dirty="0">
                <a:solidFill>
                  <a:srgbClr val="000000"/>
                </a:solidFill>
                <a:ea typeface="MS PGothic" panose="020B0600070205080204" pitchFamily="34" charset="-128"/>
              </a:rPr>
              <a:t>160</a:t>
            </a:r>
            <a:r>
              <a:rPr lang="en-US" sz="1400" dirty="0">
                <a:solidFill>
                  <a:srgbClr val="000000"/>
                </a:solidFill>
                <a:ea typeface="MS PGothic" panose="020B0600070205080204" pitchFamily="34" charset="-128"/>
              </a:rPr>
              <a:t> 235 (1988)</a:t>
            </a:r>
            <a:endParaRPr lang="en-US" sz="1400" dirty="0"/>
          </a:p>
        </p:txBody>
      </p:sp>
    </p:spTree>
    <p:extLst>
      <p:ext uri="{BB962C8B-B14F-4D97-AF65-F5344CB8AC3E}">
        <p14:creationId xmlns:p14="http://schemas.microsoft.com/office/powerpoint/2010/main" val="1735740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fade">
                                      <p:cBhvr>
                                        <p:cTn id="17" dur="500"/>
                                        <p:tgtEl>
                                          <p:spTgt spid="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2">
                                            <p:txEl>
                                              <p:pRg st="2" end="2"/>
                                            </p:txEl>
                                          </p:spTgt>
                                        </p:tgtEl>
                                        <p:attrNameLst>
                                          <p:attrName>style.visibility</p:attrName>
                                        </p:attrNameLst>
                                      </p:cBhvr>
                                      <p:to>
                                        <p:strVal val="visible"/>
                                      </p:to>
                                    </p:set>
                                    <p:animEffect transition="in" filter="fade">
                                      <p:cBhvr>
                                        <p:cTn id="30" dur="500"/>
                                        <p:tgtEl>
                                          <p:spTgt spid="3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p:bldP spid="10" grpId="0" animBg="1"/>
      <p:bldP spid="42" grpId="0" animBg="1"/>
      <p:bldP spid="4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703" t="22537" r="1518" b="24592"/>
          <a:stretch/>
        </p:blipFill>
        <p:spPr>
          <a:xfrm>
            <a:off x="4711606" y="120408"/>
            <a:ext cx="7363232" cy="223848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2541287"/>
            <a:ext cx="12116625" cy="3489003"/>
          </a:xfrm>
          <a:prstGeom prst="rect">
            <a:avLst/>
          </a:prstGeom>
        </p:spPr>
      </p:pic>
      <p:sp>
        <p:nvSpPr>
          <p:cNvPr id="2" name="Title 1"/>
          <p:cNvSpPr>
            <a:spLocks noGrp="1"/>
          </p:cNvSpPr>
          <p:nvPr>
            <p:ph type="title"/>
          </p:nvPr>
        </p:nvSpPr>
        <p:spPr/>
        <p:txBody>
          <a:bodyPr/>
          <a:lstStyle/>
          <a:p>
            <a:r>
              <a:rPr lang="en-US" dirty="0"/>
              <a:t>Kinematics</a:t>
            </a:r>
          </a:p>
        </p:txBody>
      </p:sp>
      <p:sp>
        <p:nvSpPr>
          <p:cNvPr id="4" name="Slide Number Placeholder 3"/>
          <p:cNvSpPr>
            <a:spLocks noGrp="1"/>
          </p:cNvSpPr>
          <p:nvPr>
            <p:ph type="sldNum" sz="quarter" idx="12"/>
          </p:nvPr>
        </p:nvSpPr>
        <p:spPr/>
        <p:txBody>
          <a:bodyPr/>
          <a:lstStyle/>
          <a:p>
            <a:fld id="{629637A9-119A-49DA-BD12-AAC58B377D80}" type="slidenum">
              <a:rPr lang="en-US" smtClean="0"/>
              <a:pPr/>
              <a:t>69</a:t>
            </a:fld>
            <a:endParaRPr lang="en-US" dirty="0"/>
          </a:p>
        </p:txBody>
      </p:sp>
      <p:sp>
        <p:nvSpPr>
          <p:cNvPr id="3" name="TextBox 2"/>
          <p:cNvSpPr txBox="1"/>
          <p:nvPr/>
        </p:nvSpPr>
        <p:spPr>
          <a:xfrm>
            <a:off x="1245704" y="3379305"/>
            <a:ext cx="1354153" cy="369332"/>
          </a:xfrm>
          <a:prstGeom prst="rect">
            <a:avLst/>
          </a:prstGeom>
          <a:noFill/>
        </p:spPr>
        <p:txBody>
          <a:bodyPr wrap="none" rtlCol="0">
            <a:spAutoFit/>
          </a:bodyPr>
          <a:lstStyle/>
          <a:p>
            <a:r>
              <a:rPr lang="en-US" dirty="0"/>
              <a:t>1.5 (GeV/</a:t>
            </a:r>
            <a:r>
              <a:rPr lang="en-US" i="1" dirty="0"/>
              <a:t>c</a:t>
            </a:r>
            <a:r>
              <a:rPr lang="en-US" dirty="0"/>
              <a:t>)</a:t>
            </a:r>
            <a:r>
              <a:rPr lang="en-US" baseline="30000" dirty="0"/>
              <a:t>2</a:t>
            </a:r>
          </a:p>
        </p:txBody>
      </p:sp>
      <p:sp>
        <p:nvSpPr>
          <p:cNvPr id="13" name="TextBox 12"/>
          <p:cNvSpPr txBox="1"/>
          <p:nvPr/>
        </p:nvSpPr>
        <p:spPr>
          <a:xfrm>
            <a:off x="1446368" y="4101122"/>
            <a:ext cx="476412" cy="369332"/>
          </a:xfrm>
          <a:prstGeom prst="rect">
            <a:avLst/>
          </a:prstGeom>
          <a:noFill/>
        </p:spPr>
        <p:txBody>
          <a:bodyPr wrap="none" rtlCol="0">
            <a:spAutoFit/>
          </a:bodyPr>
          <a:lstStyle/>
          <a:p>
            <a:r>
              <a:rPr lang="en-US" dirty="0"/>
              <a:t>0.7</a:t>
            </a:r>
            <a:endParaRPr lang="en-US" baseline="30000" dirty="0"/>
          </a:p>
        </p:txBody>
      </p:sp>
      <p:sp>
        <p:nvSpPr>
          <p:cNvPr id="15" name="TextBox 14"/>
          <p:cNvSpPr txBox="1"/>
          <p:nvPr/>
        </p:nvSpPr>
        <p:spPr>
          <a:xfrm>
            <a:off x="1446368" y="4744829"/>
            <a:ext cx="476412" cy="369332"/>
          </a:xfrm>
          <a:prstGeom prst="rect">
            <a:avLst/>
          </a:prstGeom>
          <a:noFill/>
        </p:spPr>
        <p:txBody>
          <a:bodyPr wrap="none" rtlCol="0">
            <a:spAutoFit/>
          </a:bodyPr>
          <a:lstStyle/>
          <a:p>
            <a:r>
              <a:rPr lang="en-US" dirty="0"/>
              <a:t>0.3</a:t>
            </a:r>
            <a:endParaRPr lang="en-US" baseline="30000" dirty="0"/>
          </a:p>
        </p:txBody>
      </p:sp>
      <p:sp>
        <p:nvSpPr>
          <p:cNvPr id="14" name="TextBox 13"/>
          <p:cNvSpPr txBox="1"/>
          <p:nvPr/>
        </p:nvSpPr>
        <p:spPr>
          <a:xfrm>
            <a:off x="0" y="6027718"/>
            <a:ext cx="2536528" cy="307777"/>
          </a:xfrm>
          <a:prstGeom prst="rect">
            <a:avLst/>
          </a:prstGeom>
          <a:noFill/>
        </p:spPr>
        <p:txBody>
          <a:bodyPr wrap="none" rtlCol="0">
            <a:spAutoFit/>
          </a:bodyPr>
          <a:lstStyle/>
          <a:p>
            <a:r>
              <a:rPr lang="en-US" sz="1400" dirty="0"/>
              <a:t>E. Long, </a:t>
            </a:r>
            <a:r>
              <a:rPr lang="en-US" sz="1400" i="1" dirty="0"/>
              <a:t>et al</a:t>
            </a:r>
            <a:r>
              <a:rPr lang="en-US" sz="1400" dirty="0"/>
              <a:t>, JLab LOI12-14-002</a:t>
            </a:r>
          </a:p>
        </p:txBody>
      </p:sp>
      <p:sp>
        <p:nvSpPr>
          <p:cNvPr id="8" name="TextBox 7"/>
          <p:cNvSpPr txBox="1"/>
          <p:nvPr/>
        </p:nvSpPr>
        <p:spPr>
          <a:xfrm>
            <a:off x="4343400" y="838200"/>
            <a:ext cx="362600" cy="461665"/>
          </a:xfrm>
          <a:prstGeom prst="rect">
            <a:avLst/>
          </a:prstGeom>
          <a:noFill/>
        </p:spPr>
        <p:txBody>
          <a:bodyPr wrap="none" rtlCol="0">
            <a:spAutoFit/>
          </a:bodyPr>
          <a:lstStyle/>
          <a:p>
            <a:r>
              <a:rPr lang="en-US" sz="2400" dirty="0"/>
              <a:t>A</a:t>
            </a:r>
          </a:p>
        </p:txBody>
      </p:sp>
      <p:sp>
        <p:nvSpPr>
          <p:cNvPr id="18" name="TextBox 17"/>
          <p:cNvSpPr txBox="1"/>
          <p:nvPr/>
        </p:nvSpPr>
        <p:spPr>
          <a:xfrm>
            <a:off x="4343400" y="1155700"/>
            <a:ext cx="351378" cy="461665"/>
          </a:xfrm>
          <a:prstGeom prst="rect">
            <a:avLst/>
          </a:prstGeom>
          <a:noFill/>
        </p:spPr>
        <p:txBody>
          <a:bodyPr wrap="none" rtlCol="0">
            <a:spAutoFit/>
          </a:bodyPr>
          <a:lstStyle/>
          <a:p>
            <a:r>
              <a:rPr lang="en-US" sz="2400" dirty="0"/>
              <a:t>B</a:t>
            </a:r>
          </a:p>
        </p:txBody>
      </p:sp>
      <p:sp>
        <p:nvSpPr>
          <p:cNvPr id="19" name="TextBox 18"/>
          <p:cNvSpPr txBox="1"/>
          <p:nvPr/>
        </p:nvSpPr>
        <p:spPr>
          <a:xfrm>
            <a:off x="4343400" y="1663700"/>
            <a:ext cx="348172" cy="461665"/>
          </a:xfrm>
          <a:prstGeom prst="rect">
            <a:avLst/>
          </a:prstGeom>
          <a:noFill/>
        </p:spPr>
        <p:txBody>
          <a:bodyPr wrap="none" rtlCol="0">
            <a:spAutoFit/>
          </a:bodyPr>
          <a:lstStyle/>
          <a:p>
            <a:r>
              <a:rPr lang="en-US" sz="2400" dirty="0"/>
              <a:t>C</a:t>
            </a:r>
          </a:p>
        </p:txBody>
      </p:sp>
      <p:sp>
        <p:nvSpPr>
          <p:cNvPr id="20" name="TextBox 19"/>
          <p:cNvSpPr txBox="1"/>
          <p:nvPr/>
        </p:nvSpPr>
        <p:spPr>
          <a:xfrm>
            <a:off x="4572000" y="1460500"/>
            <a:ext cx="378630" cy="830997"/>
          </a:xfrm>
          <a:prstGeom prst="rect">
            <a:avLst/>
          </a:prstGeom>
          <a:noFill/>
        </p:spPr>
        <p:txBody>
          <a:bodyPr wrap="none" rtlCol="0">
            <a:spAutoFit/>
          </a:bodyPr>
          <a:lstStyle/>
          <a:p>
            <a:r>
              <a:rPr lang="en-US" sz="4800" dirty="0"/>
              <a:t>{</a:t>
            </a:r>
          </a:p>
        </p:txBody>
      </p:sp>
      <mc:AlternateContent xmlns:mc="http://schemas.openxmlformats.org/markup-compatibility/2006" xmlns:a14="http://schemas.microsoft.com/office/drawing/2010/main">
        <mc:Choice Requires="a14">
          <p:sp>
            <p:nvSpPr>
              <p:cNvPr id="9" name="TextBox 8"/>
              <p:cNvSpPr txBox="1"/>
              <p:nvPr/>
            </p:nvSpPr>
            <p:spPr>
              <a:xfrm>
                <a:off x="1056102" y="1840139"/>
                <a:ext cx="2861745" cy="619080"/>
              </a:xfrm>
              <a:prstGeom prst="rect">
                <a:avLst/>
              </a:prstGeom>
              <a:noFill/>
            </p:spPr>
            <p:txBody>
              <a:bodyPr wrap="none" lIns="0" tIns="0" rIns="0" bIns="0" rtlCol="0">
                <a:spAutoFit/>
              </a:bodyPr>
              <a:lstStyle/>
              <a:p>
                <a:r>
                  <a:rPr lang="en-US" sz="2000" b="0" dirty="0"/>
                  <a:t> </a:t>
                </a:r>
                <a14:m>
                  <m:oMath xmlns:m="http://schemas.openxmlformats.org/officeDocument/2006/math">
                    <m:r>
                      <a:rPr lang="en-US" sz="2000" b="0" i="1" smtClean="0">
                        <a:latin typeface="Cambria Math" panose="02040503050406030204" pitchFamily="18" charset="0"/>
                      </a:rPr>
                      <m:t>𝐼</m:t>
                    </m:r>
                    <m:r>
                      <a:rPr lang="en-US" sz="2000" b="0" i="1" smtClean="0">
                        <a:latin typeface="Cambria Math" panose="02040503050406030204" pitchFamily="18" charset="0"/>
                      </a:rPr>
                      <m:t>=90 </m:t>
                    </m:r>
                    <m:r>
                      <m:rPr>
                        <m:sty m:val="p"/>
                      </m:rPr>
                      <a:rPr lang="en-US" sz="2000" b="0" i="0" smtClean="0">
                        <a:latin typeface="Cambria Math" panose="02040503050406030204" pitchFamily="18" charset="0"/>
                        <a:ea typeface="Cambria Math" panose="02040503050406030204" pitchFamily="18" charset="0"/>
                      </a:rPr>
                      <m:t>nA</m:t>
                    </m:r>
                  </m:oMath>
                </a14:m>
                <a:endParaRPr lang="en-US" sz="1600" dirty="0"/>
              </a:p>
              <a:p>
                <a:r>
                  <a:rPr lang="en-US" sz="2000" dirty="0">
                    <a:ea typeface="Cambria Math" panose="02040503050406030204" pitchFamily="18" charset="0"/>
                  </a:rPr>
                  <a:t> </a:t>
                </a:r>
                <a14:m>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ℒ</m:t>
                        </m:r>
                      </m:e>
                      <m:sub>
                        <m:r>
                          <a:rPr lang="en-US" sz="2000" b="0" i="1" smtClean="0">
                            <a:latin typeface="Cambria Math" panose="02040503050406030204" pitchFamily="18" charset="0"/>
                            <a:ea typeface="Cambria Math" panose="02040503050406030204" pitchFamily="18" charset="0"/>
                          </a:rPr>
                          <m:t>𝐷</m:t>
                        </m:r>
                      </m:sub>
                    </m:sSub>
                    <m:r>
                      <a:rPr lang="en-US" sz="2000" b="0" i="1" smtClean="0">
                        <a:latin typeface="Cambria Math" panose="02040503050406030204" pitchFamily="18" charset="0"/>
                        <a:ea typeface="Cambria Math" panose="02040503050406030204" pitchFamily="18" charset="0"/>
                      </a:rPr>
                      <m:t>=1.3×</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10</m:t>
                        </m:r>
                      </m:e>
                      <m:sup>
                        <m:r>
                          <a:rPr lang="en-US" sz="2000" b="0" i="1" smtClean="0">
                            <a:latin typeface="Cambria Math" panose="02040503050406030204" pitchFamily="18" charset="0"/>
                            <a:ea typeface="Cambria Math" panose="02040503050406030204" pitchFamily="18" charset="0"/>
                          </a:rPr>
                          <m:t>35</m:t>
                        </m:r>
                      </m:sup>
                    </m:sSup>
                    <m:r>
                      <a:rPr lang="en-US" sz="2000" b="0" i="1" smtClean="0">
                        <a:latin typeface="Cambria Math" panose="02040503050406030204" pitchFamily="18" charset="0"/>
                        <a:ea typeface="Cambria Math" panose="02040503050406030204" pitchFamily="18" charset="0"/>
                      </a:rPr>
                      <m:t> </m:t>
                    </m:r>
                    <m:sSup>
                      <m:sSupPr>
                        <m:ctrlPr>
                          <a:rPr lang="en-US" sz="2000" b="0" i="1" smtClean="0">
                            <a:latin typeface="Cambria Math" panose="02040503050406030204" pitchFamily="18" charset="0"/>
                            <a:ea typeface="Cambria Math" panose="02040503050406030204" pitchFamily="18" charset="0"/>
                          </a:rPr>
                        </m:ctrlPr>
                      </m:sSupPr>
                      <m:e>
                        <m:r>
                          <m:rPr>
                            <m:sty m:val="p"/>
                          </m:rPr>
                          <a:rPr lang="en-US" sz="2000" b="0" i="0" smtClean="0">
                            <a:latin typeface="Cambria Math" panose="02040503050406030204" pitchFamily="18" charset="0"/>
                            <a:ea typeface="Cambria Math" panose="02040503050406030204" pitchFamily="18" charset="0"/>
                          </a:rPr>
                          <m:t>cm</m:t>
                        </m:r>
                      </m:e>
                      <m:sup>
                        <m:r>
                          <a:rPr lang="en-US" sz="2000" b="0" i="1" smtClean="0">
                            <a:latin typeface="Cambria Math" panose="02040503050406030204" pitchFamily="18" charset="0"/>
                            <a:ea typeface="Cambria Math" panose="02040503050406030204" pitchFamily="18" charset="0"/>
                          </a:rPr>
                          <m:t>−1</m:t>
                        </m:r>
                      </m:sup>
                    </m:sSup>
                    <m:sSup>
                      <m:sSupPr>
                        <m:ctrlPr>
                          <a:rPr lang="en-US" sz="2000" b="0" i="1" smtClean="0">
                            <a:latin typeface="Cambria Math" panose="02040503050406030204" pitchFamily="18" charset="0"/>
                            <a:ea typeface="Cambria Math" panose="02040503050406030204" pitchFamily="18" charset="0"/>
                          </a:rPr>
                        </m:ctrlPr>
                      </m:sSupPr>
                      <m:e>
                        <m:r>
                          <m:rPr>
                            <m:sty m:val="p"/>
                          </m:rPr>
                          <a:rPr lang="en-US" sz="2000" b="0" i="0" smtClean="0">
                            <a:latin typeface="Cambria Math" panose="02040503050406030204" pitchFamily="18" charset="0"/>
                            <a:ea typeface="Cambria Math" panose="02040503050406030204" pitchFamily="18" charset="0"/>
                          </a:rPr>
                          <m:t>s</m:t>
                        </m:r>
                      </m:e>
                      <m:sup>
                        <m:r>
                          <a:rPr lang="en-US" sz="2000" b="0" i="1" smtClean="0">
                            <a:latin typeface="Cambria Math" panose="02040503050406030204" pitchFamily="18" charset="0"/>
                            <a:ea typeface="Cambria Math" panose="02040503050406030204" pitchFamily="18" charset="0"/>
                          </a:rPr>
                          <m:t>−1</m:t>
                        </m:r>
                      </m:sup>
                    </m:sSup>
                  </m:oMath>
                </a14:m>
                <a:endParaRPr lang="en-US" sz="2000" dirty="0"/>
              </a:p>
            </p:txBody>
          </p:sp>
        </mc:Choice>
        <mc:Fallback xmlns="">
          <p:sp>
            <p:nvSpPr>
              <p:cNvPr id="9" name="TextBox 8"/>
              <p:cNvSpPr txBox="1">
                <a:spLocks noRot="1" noChangeAspect="1" noMove="1" noResize="1" noEditPoints="1" noAdjustHandles="1" noChangeArrowheads="1" noChangeShapeType="1" noTextEdit="1"/>
              </p:cNvSpPr>
              <p:nvPr/>
            </p:nvSpPr>
            <p:spPr>
              <a:xfrm>
                <a:off x="1056102" y="1840139"/>
                <a:ext cx="2861745" cy="619080"/>
              </a:xfrm>
              <a:prstGeom prst="rect">
                <a:avLst/>
              </a:prstGeom>
              <a:blipFill rotWithShape="0">
                <a:blip r:embed="rId4"/>
                <a:stretch>
                  <a:fillRect l="-1064" r="-851" b="-7921"/>
                </a:stretch>
              </a:blipFill>
            </p:spPr>
            <p:txBody>
              <a:bodyPr/>
              <a:lstStyle/>
              <a:p>
                <a:r>
                  <a:rPr lang="en-US">
                    <a:noFill/>
                  </a:rPr>
                  <a:t> </a:t>
                </a:r>
              </a:p>
            </p:txBody>
          </p:sp>
        </mc:Fallback>
      </mc:AlternateContent>
    </p:spTree>
    <p:extLst>
      <p:ext uri="{BB962C8B-B14F-4D97-AF65-F5344CB8AC3E}">
        <p14:creationId xmlns:p14="http://schemas.microsoft.com/office/powerpoint/2010/main" val="272987257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Tensor Structure Function,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sub>
                    </m:sSub>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2727" b="-23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34119" y="1910123"/>
                <a:ext cx="5459105" cy="3439793"/>
              </a:xfrm>
            </p:spPr>
            <p:txBody>
              <a:bodyPr>
                <a:normAutofit/>
              </a:bodyPr>
              <a:lstStyle/>
              <a:p>
                <a:pPr lvl="1"/>
                <a:r>
                  <a:rPr lang="en-US" sz="2000" dirty="0"/>
                  <a:t>Dynamic Nuclear Polarization of ND</a:t>
                </a:r>
                <a:r>
                  <a:rPr lang="en-US" sz="2000" baseline="-25000" dirty="0"/>
                  <a:t>3</a:t>
                </a:r>
              </a:p>
              <a:p>
                <a:pPr lvl="1"/>
                <a:r>
                  <a:rPr lang="en-US" sz="2000" dirty="0"/>
                  <a:t>Approved experiments for </a:t>
                </a:r>
                <a14:m>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𝑃</m:t>
                        </m:r>
                      </m:e>
                      <m:sub>
                        <m:r>
                          <a:rPr lang="en-US" sz="3200" b="0" i="1" smtClean="0">
                            <a:latin typeface="Cambria Math" panose="02040503050406030204" pitchFamily="18" charset="0"/>
                          </a:rPr>
                          <m:t>𝑧𝑧</m:t>
                        </m:r>
                      </m:sub>
                    </m:sSub>
                    <m:r>
                      <a:rPr lang="en-US" sz="3200" b="0" i="1" smtClean="0">
                        <a:latin typeface="Cambria Math" panose="02040503050406030204" pitchFamily="18" charset="0"/>
                      </a:rPr>
                      <m:t> </m:t>
                    </m:r>
                    <m:r>
                      <a:rPr lang="en-US" sz="320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 30%</m:t>
                    </m:r>
                  </m:oMath>
                </a14:m>
                <a:endParaRPr lang="en-US" sz="3200" dirty="0"/>
              </a:p>
              <a:p>
                <a:pPr lvl="1"/>
                <a:r>
                  <a:rPr lang="en-US" sz="2000" dirty="0"/>
                  <a:t>5 Tesla at 1 K</a:t>
                </a:r>
              </a:p>
              <a:p>
                <a:pPr lvl="1"/>
                <a:endParaRPr lang="en-US" dirty="0"/>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34119" y="1910123"/>
                <a:ext cx="5459105" cy="3439793"/>
              </a:xfrm>
              <a:blipFill>
                <a:blip r:embed="rId3"/>
                <a:stretch>
                  <a:fillRect t="-194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7</a:t>
            </a:fld>
            <a:endParaRPr lang="en-US" dirty="0"/>
          </a:p>
        </p:txBody>
      </p:sp>
      <p:grpSp>
        <p:nvGrpSpPr>
          <p:cNvPr id="18" name="Group 17"/>
          <p:cNvGrpSpPr/>
          <p:nvPr/>
        </p:nvGrpSpPr>
        <p:grpSpPr>
          <a:xfrm>
            <a:off x="8441026" y="1814517"/>
            <a:ext cx="4508500" cy="4389437"/>
            <a:chOff x="8250526" y="1776417"/>
            <a:chExt cx="4508500" cy="4389437"/>
          </a:xfrm>
        </p:grpSpPr>
        <p:grpSp>
          <p:nvGrpSpPr>
            <p:cNvPr id="14" name="Group 13"/>
            <p:cNvGrpSpPr/>
            <p:nvPr/>
          </p:nvGrpSpPr>
          <p:grpSpPr>
            <a:xfrm>
              <a:off x="8250526" y="1776417"/>
              <a:ext cx="4508500" cy="4389437"/>
              <a:chOff x="7943121" y="1910123"/>
              <a:chExt cx="4508500" cy="4389437"/>
            </a:xfrm>
          </p:grpSpPr>
          <p:pic>
            <p:nvPicPr>
              <p:cNvPr id="7" name="Picture 5"/>
              <p:cNvPicPr>
                <a:picLocks noChangeAspect="1"/>
              </p:cNvPicPr>
              <p:nvPr/>
            </p:nvPicPr>
            <p:blipFill>
              <a:blip r:embed="rId4">
                <a:extLst>
                  <a:ext uri="{28A0092B-C50C-407E-A947-70E740481C1C}">
                    <a14:useLocalDpi xmlns:a14="http://schemas.microsoft.com/office/drawing/2010/main" val="0"/>
                  </a:ext>
                </a:extLst>
              </a:blip>
              <a:srcRect l="3770" t="5856" r="1266" b="441"/>
              <a:stretch>
                <a:fillRect/>
              </a:stretch>
            </p:blipFill>
            <p:spPr bwMode="auto">
              <a:xfrm>
                <a:off x="7943121" y="1910123"/>
                <a:ext cx="45085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1417300" y="2726200"/>
                <a:ext cx="876300" cy="1096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070820" y="3492500"/>
                <a:ext cx="714780" cy="20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5"/>
            <p:cNvPicPr>
              <a:picLocks noChangeAspect="1"/>
            </p:cNvPicPr>
            <p:nvPr/>
          </p:nvPicPr>
          <p:blipFill rotWithShape="1">
            <a:blip r:embed="rId4">
              <a:extLst>
                <a:ext uri="{28A0092B-C50C-407E-A947-70E740481C1C}">
                  <a14:useLocalDpi xmlns:a14="http://schemas.microsoft.com/office/drawing/2010/main" val="0"/>
                </a:ext>
              </a:extLst>
            </a:blip>
            <a:srcRect l="71865" t="39149" r="6467" b="54616"/>
            <a:stretch/>
          </p:blipFill>
          <p:spPr bwMode="auto">
            <a:xfrm>
              <a:off x="10556470" y="2623888"/>
              <a:ext cx="1028701" cy="29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20"/>
          <p:cNvGrpSpPr/>
          <p:nvPr/>
        </p:nvGrpSpPr>
        <p:grpSpPr>
          <a:xfrm>
            <a:off x="2719310" y="3073401"/>
            <a:ext cx="5453224" cy="3079886"/>
            <a:chOff x="3237712" y="3206394"/>
            <a:chExt cx="4934821" cy="2787101"/>
          </a:xfrm>
        </p:grpSpPr>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t="45842"/>
            <a:stretch/>
          </p:blipFill>
          <p:spPr>
            <a:xfrm>
              <a:off x="3237712" y="3396894"/>
              <a:ext cx="4934821" cy="2596601"/>
            </a:xfrm>
            <a:prstGeom prst="rect">
              <a:avLst/>
            </a:prstGeom>
          </p:spPr>
        </p:pic>
        <p:sp>
          <p:nvSpPr>
            <p:cNvPr id="20" name="TextBox 19"/>
            <p:cNvSpPr txBox="1"/>
            <p:nvPr/>
          </p:nvSpPr>
          <p:spPr>
            <a:xfrm>
              <a:off x="4305300" y="3206394"/>
              <a:ext cx="3286412" cy="369332"/>
            </a:xfrm>
            <a:prstGeom prst="rect">
              <a:avLst/>
            </a:prstGeom>
            <a:noFill/>
          </p:spPr>
          <p:txBody>
            <a:bodyPr wrap="none" rtlCol="0">
              <a:spAutoFit/>
            </a:bodyPr>
            <a:lstStyle/>
            <a:p>
              <a:r>
                <a:rPr lang="en-US" dirty="0"/>
                <a:t>“Brute Force” Tensor Polarization</a:t>
              </a:r>
            </a:p>
          </p:txBody>
        </p:sp>
      </p:grpSp>
      <p:pic>
        <p:nvPicPr>
          <p:cNvPr id="24"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00458" y="5887"/>
            <a:ext cx="2308632" cy="173147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p:cNvGrpSpPr/>
          <p:nvPr/>
        </p:nvGrpSpPr>
        <p:grpSpPr>
          <a:xfrm>
            <a:off x="3490168" y="4037583"/>
            <a:ext cx="3498008" cy="1680633"/>
            <a:chOff x="3937000" y="3816350"/>
            <a:chExt cx="3165475" cy="1520866"/>
          </a:xfrm>
        </p:grpSpPr>
        <p:cxnSp>
          <p:nvCxnSpPr>
            <p:cNvPr id="6" name="Straight Arrow Connector 5"/>
            <p:cNvCxnSpPr/>
            <p:nvPr/>
          </p:nvCxnSpPr>
          <p:spPr>
            <a:xfrm flipH="1">
              <a:off x="3937000" y="3829878"/>
              <a:ext cx="316547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080250" y="3816350"/>
              <a:ext cx="0" cy="15208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22"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25"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4148231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29637A9-119A-49DA-BD12-AAC58B377D80}" type="slidenum">
              <a:rPr lang="en-US" smtClean="0"/>
              <a:pPr/>
              <a:t>70</a:t>
            </a:fld>
            <a:endParaRPr lang="en-US" dirty="0"/>
          </a:p>
        </p:txBody>
      </p:sp>
      <mc:AlternateContent xmlns:mc="http://schemas.openxmlformats.org/markup-compatibility/2006" xmlns:a14="http://schemas.microsoft.com/office/drawing/2010/main">
        <mc:Choice Requires="a14">
          <p:sp>
            <p:nvSpPr>
              <p:cNvPr id="7" name="Title 1"/>
              <p:cNvSpPr>
                <a:spLocks noGrp="1"/>
              </p:cNvSpPr>
              <p:nvPr>
                <p:ph type="title"/>
              </p:nvPr>
            </p:nvSpPr>
            <p:spPr>
              <a:xfrm>
                <a:off x="1097280" y="286603"/>
                <a:ext cx="10058400" cy="1450757"/>
              </a:xfrm>
            </p:spPr>
            <p:txBody>
              <a:bodyPr/>
              <a:lstStyle/>
              <a:p>
                <a:r>
                  <a:rPr lang="en-US" dirty="0"/>
                  <a:t> </a:t>
                </a:r>
                <a:br>
                  <a:rPr lang="en-US" dirty="0"/>
                </a:br>
                <a:r>
                  <a:rPr lang="en-US" dirty="0"/>
                  <a:t>Quasi-Elastic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𝑧𝑧</m:t>
                        </m:r>
                      </m:sub>
                    </m:sSub>
                  </m:oMath>
                </a14:m>
                <a:endParaRPr lang="en-US" dirty="0"/>
              </a:p>
            </p:txBody>
          </p:sp>
        </mc:Choice>
        <mc:Fallback xmlns="">
          <p:sp>
            <p:nvSpPr>
              <p:cNvPr id="7" name="Title 1"/>
              <p:cNvSpPr>
                <a:spLocks noGrp="1" noRot="1" noChangeAspect="1" noMove="1" noResize="1" noEditPoints="1" noAdjustHandles="1" noChangeArrowheads="1" noChangeShapeType="1" noTextEdit="1"/>
              </p:cNvSpPr>
              <p:nvPr>
                <p:ph type="title"/>
              </p:nvPr>
            </p:nvSpPr>
            <p:spPr>
              <a:xfrm>
                <a:off x="1097280" y="286603"/>
                <a:ext cx="10058400" cy="1450757"/>
              </a:xfrm>
              <a:blipFill rotWithShape="0">
                <a:blip r:embed="rId2"/>
                <a:stretch>
                  <a:fillRect l="-2727" b="-23109"/>
                </a:stretch>
              </a:blipFill>
            </p:spPr>
            <p:txBody>
              <a:bodyPr/>
              <a:lstStyle/>
              <a:p>
                <a:r>
                  <a:rPr lang="en-US">
                    <a:noFill/>
                  </a:rPr>
                  <a:t> </a:t>
                </a:r>
              </a:p>
            </p:txBody>
          </p:sp>
        </mc:Fallback>
      </mc:AlternateContent>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665" y="2031030"/>
            <a:ext cx="6015271" cy="416753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3665" y="1983442"/>
            <a:ext cx="5992634" cy="4215127"/>
          </a:xfrm>
          <a:prstGeom prst="rect">
            <a:avLst/>
          </a:prstGeom>
        </p:spPr>
      </p:pic>
      <p:sp>
        <p:nvSpPr>
          <p:cNvPr id="3" name="Rectangle 2"/>
          <p:cNvSpPr/>
          <p:nvPr/>
        </p:nvSpPr>
        <p:spPr>
          <a:xfrm>
            <a:off x="1097279" y="2432050"/>
            <a:ext cx="2588905" cy="869950"/>
          </a:xfrm>
          <a:prstGeom prst="rect">
            <a:avLst/>
          </a:prstGeom>
          <a:solidFill>
            <a:srgbClr val="FFFF00">
              <a:alpha val="3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p:cNvSpPr txBox="1"/>
          <p:nvPr/>
        </p:nvSpPr>
        <p:spPr>
          <a:xfrm>
            <a:off x="0" y="6027718"/>
            <a:ext cx="2536528" cy="307777"/>
          </a:xfrm>
          <a:prstGeom prst="rect">
            <a:avLst/>
          </a:prstGeom>
          <a:noFill/>
        </p:spPr>
        <p:txBody>
          <a:bodyPr wrap="none" rtlCol="0">
            <a:spAutoFit/>
          </a:bodyPr>
          <a:lstStyle/>
          <a:p>
            <a:r>
              <a:rPr lang="en-US" sz="1400" dirty="0"/>
              <a:t>E. Long, </a:t>
            </a:r>
            <a:r>
              <a:rPr lang="en-US" sz="1400" i="1" dirty="0"/>
              <a:t>et al</a:t>
            </a:r>
            <a:r>
              <a:rPr lang="en-US" sz="1400" dirty="0"/>
              <a:t>, JLab LOI12-14-002</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2" y="1985875"/>
            <a:ext cx="6104883" cy="4212693"/>
          </a:xfrm>
          <a:prstGeom prst="rect">
            <a:avLst/>
          </a:prstGeom>
        </p:spPr>
      </p:pic>
    </p:spTree>
    <p:extLst>
      <p:ext uri="{BB962C8B-B14F-4D97-AF65-F5344CB8AC3E}">
        <p14:creationId xmlns:p14="http://schemas.microsoft.com/office/powerpoint/2010/main" val="28986465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09362" y="138646"/>
            <a:ext cx="5791593" cy="307648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17"/>
          <p:cNvSpPr/>
          <p:nvPr/>
        </p:nvSpPr>
        <p:spPr>
          <a:xfrm>
            <a:off x="11691257" y="127245"/>
            <a:ext cx="440198" cy="2589830"/>
          </a:xfrm>
          <a:prstGeom prst="rect">
            <a:avLst/>
          </a:prstGeom>
          <a:solidFill>
            <a:srgbClr val="FF00FF">
              <a:alpha val="30000"/>
            </a:srgbClr>
          </a:solid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r="51949" b="11497"/>
          <a:stretch/>
        </p:blipFill>
        <p:spPr>
          <a:xfrm>
            <a:off x="6309362" y="138646"/>
            <a:ext cx="5822093" cy="3087881"/>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Quasi-Elastic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𝑧𝑧</m:t>
                        </m:r>
                      </m:sub>
                    </m:sSub>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2727" b="-23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39633" y="1737360"/>
                <a:ext cx="6719523" cy="4587239"/>
              </a:xfrm>
            </p:spPr>
            <p:txBody>
              <a:bodyPr anchor="ctr">
                <a:normAutofit/>
              </a:bodyPr>
              <a:lstStyle/>
              <a:p>
                <a:pPr lvl="1"/>
                <a:r>
                  <a:rPr lang="en-US" sz="2800" dirty="0"/>
                  <a:t>Very large asymmetry</a:t>
                </a:r>
              </a:p>
              <a:p>
                <a:pPr lvl="1"/>
                <a:r>
                  <a:rPr lang="en-US" sz="2800" dirty="0"/>
                  <a:t>Identical equipment as </a:t>
                </a:r>
                <a14:m>
                  <m:oMath xmlns:m="http://schemas.openxmlformats.org/officeDocument/2006/math">
                    <m:sSub>
                      <m:sSubPr>
                        <m:ctrlPr>
                          <a:rPr lang="en-US" sz="2800" i="1">
                            <a:latin typeface="Cambria Math" panose="02040503050406030204" pitchFamily="18" charset="0"/>
                          </a:rPr>
                        </m:ctrlPr>
                      </m:sSubPr>
                      <m:e>
                        <m:r>
                          <a:rPr lang="en-US" sz="2800" b="0" i="1">
                            <a:latin typeface="Cambria Math" panose="02040503050406030204" pitchFamily="18" charset="0"/>
                          </a:rPr>
                          <m:t>𝑏</m:t>
                        </m:r>
                      </m:e>
                      <m:sub>
                        <m:r>
                          <a:rPr lang="en-US" sz="2800" b="0" i="1">
                            <a:latin typeface="Cambria Math" panose="02040503050406030204" pitchFamily="18" charset="0"/>
                          </a:rPr>
                          <m:t>1</m:t>
                        </m:r>
                      </m:sub>
                    </m:sSub>
                  </m:oMath>
                </a14:m>
                <a:r>
                  <a:rPr lang="en-US" sz="2800" dirty="0"/>
                  <a:t> (?? + tagging??), less dependent on systematics</a:t>
                </a:r>
              </a:p>
              <a:p>
                <a:pPr lvl="1"/>
                <a:r>
                  <a:rPr lang="en-US" sz="2800" dirty="0"/>
                  <a:t>Direct access to the tensor component of the deuteron, which is necessary to understand SRC</a:t>
                </a:r>
              </a:p>
              <a:p>
                <a:pPr lvl="1"/>
                <a:r>
                  <a:rPr lang="en-US" sz="2800" dirty="0"/>
                  <a:t>Potential for parasitic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20</m:t>
                        </m:r>
                      </m:sub>
                    </m:sSub>
                  </m:oMath>
                </a14:m>
                <a:r>
                  <a:rPr lang="en-US" sz="2800" dirty="0"/>
                  <a:t> measurement</a:t>
                </a:r>
              </a:p>
              <a:p>
                <a:pPr lvl="2"/>
                <a:r>
                  <a:rPr lang="en-US" sz="2400" dirty="0"/>
                  <a:t>Can also be used to calibrate target polarization at low </a:t>
                </a:r>
                <a14:m>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𝑄</m:t>
                        </m:r>
                      </m:e>
                      <m:sup>
                        <m:r>
                          <a:rPr lang="en-US" sz="2400" b="0" i="1" smtClean="0">
                            <a:latin typeface="Cambria Math" panose="02040503050406030204" pitchFamily="18" charset="0"/>
                          </a:rPr>
                          <m:t>2</m:t>
                        </m:r>
                      </m:sup>
                    </m:sSup>
                  </m:oMath>
                </a14:m>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39633" y="1737360"/>
                <a:ext cx="6719523" cy="4587239"/>
              </a:xfrm>
              <a:blipFill rotWithShape="0">
                <a:blip r:embed="rId4"/>
                <a:stretch>
                  <a:fillRect l="-272" r="-163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71</a:t>
            </a:fld>
            <a:endParaRPr lang="en-US" dirty="0"/>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5410" y="3214835"/>
            <a:ext cx="4939790" cy="3098654"/>
          </a:xfrm>
          <a:prstGeom prst="rect">
            <a:avLst/>
          </a:prstGeom>
        </p:spPr>
      </p:pic>
      <p:grpSp>
        <p:nvGrpSpPr>
          <p:cNvPr id="11" name="Group 10"/>
          <p:cNvGrpSpPr/>
          <p:nvPr/>
        </p:nvGrpSpPr>
        <p:grpSpPr>
          <a:xfrm>
            <a:off x="8703257" y="3273287"/>
            <a:ext cx="1577574" cy="2769704"/>
            <a:chOff x="8028190" y="5130800"/>
            <a:chExt cx="1908862" cy="685805"/>
          </a:xfrm>
        </p:grpSpPr>
        <p:cxnSp>
          <p:nvCxnSpPr>
            <p:cNvPr id="12" name="Straight Arrow Connector 11"/>
            <p:cNvCxnSpPr/>
            <p:nvPr/>
          </p:nvCxnSpPr>
          <p:spPr>
            <a:xfrm flipV="1">
              <a:off x="8028190" y="5130805"/>
              <a:ext cx="0" cy="685800"/>
            </a:xfrm>
            <a:prstGeom prst="straightConnector1">
              <a:avLst/>
            </a:prstGeom>
            <a:ln w="38100">
              <a:solidFill>
                <a:srgbClr val="FF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845094" y="5130800"/>
              <a:ext cx="0" cy="685800"/>
            </a:xfrm>
            <a:prstGeom prst="straightConnector1">
              <a:avLst/>
            </a:prstGeom>
            <a:ln w="38100">
              <a:solidFill>
                <a:srgbClr val="FF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9937052" y="5130800"/>
              <a:ext cx="0" cy="685800"/>
            </a:xfrm>
            <a:prstGeom prst="straightConnector1">
              <a:avLst/>
            </a:prstGeom>
            <a:ln w="38100">
              <a:solidFill>
                <a:srgbClr val="FF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0" y="5868694"/>
            <a:ext cx="4004814" cy="523220"/>
          </a:xfrm>
          <a:prstGeom prst="rect">
            <a:avLst/>
          </a:prstGeom>
          <a:noFill/>
        </p:spPr>
        <p:txBody>
          <a:bodyPr wrap="none" rtlCol="0">
            <a:spAutoFit/>
          </a:bodyPr>
          <a:lstStyle/>
          <a:p>
            <a:r>
              <a:rPr lang="en-US" sz="1400" dirty="0"/>
              <a:t>E. Long, </a:t>
            </a:r>
            <a:r>
              <a:rPr lang="en-US" sz="1400" i="1" dirty="0"/>
              <a:t>et al</a:t>
            </a:r>
            <a:r>
              <a:rPr lang="en-US" sz="1400" dirty="0"/>
              <a:t>, JLab LOI12-14-002</a:t>
            </a:r>
          </a:p>
          <a:p>
            <a:r>
              <a:rPr lang="en-US" sz="1400" dirty="0"/>
              <a:t>RJ Holt, R Gilman, Rep. </a:t>
            </a:r>
            <a:r>
              <a:rPr lang="en-US" sz="1400" dirty="0" err="1"/>
              <a:t>Prog</a:t>
            </a:r>
            <a:r>
              <a:rPr lang="en-US" sz="1400" dirty="0"/>
              <a:t>. Phys. </a:t>
            </a:r>
            <a:r>
              <a:rPr lang="en-US" sz="1400" b="1" dirty="0"/>
              <a:t>75</a:t>
            </a:r>
            <a:r>
              <a:rPr lang="en-US" sz="1400" dirty="0"/>
              <a:t> 086301 (2012)</a:t>
            </a:r>
          </a:p>
        </p:txBody>
      </p:sp>
    </p:spTree>
    <p:extLst>
      <p:ext uri="{BB962C8B-B14F-4D97-AF65-F5344CB8AC3E}">
        <p14:creationId xmlns:p14="http://schemas.microsoft.com/office/powerpoint/2010/main" val="1036692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22">
                                            <p:txEl>
                                              <p:pRg st="0" end="0"/>
                                            </p:txEl>
                                          </p:spTgt>
                                        </p:tgtEl>
                                        <p:attrNameLst>
                                          <p:attrName>style.visibility</p:attrName>
                                        </p:attrNameLst>
                                      </p:cBhvr>
                                      <p:to>
                                        <p:strVal val="visible"/>
                                      </p:to>
                                    </p:set>
                                    <p:animEffect transition="in" filter="fade">
                                      <p:cBhvr>
                                        <p:cTn id="33" dur="500"/>
                                        <p:tgtEl>
                                          <p:spTgt spid="2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nodeType="withEffect">
                                  <p:stCondLst>
                                    <p:cond delay="0"/>
                                  </p:stCondLst>
                                  <p:childTnLst>
                                    <p:set>
                                      <p:cBhvr>
                                        <p:cTn id="45" dur="1" fill="hold">
                                          <p:stCondLst>
                                            <p:cond delay="0"/>
                                          </p:stCondLst>
                                        </p:cTn>
                                        <p:tgtEl>
                                          <p:spTgt spid="22">
                                            <p:txEl>
                                              <p:pRg st="1" end="1"/>
                                            </p:txEl>
                                          </p:spTgt>
                                        </p:tgtEl>
                                        <p:attrNameLst>
                                          <p:attrName>style.visibility</p:attrName>
                                        </p:attrNameLst>
                                      </p:cBhvr>
                                      <p:to>
                                        <p:strVal val="visible"/>
                                      </p:to>
                                    </p:set>
                                    <p:animEffect transition="in" filter="fade">
                                      <p:cBhvr>
                                        <p:cTn id="46" dur="500"/>
                                        <p:tgtEl>
                                          <p:spTgt spid="22">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animEffect transition="in" filter="fade">
                                      <p:cBhvr>
                                        <p:cTn id="5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29637A9-119A-49DA-BD12-AAC58B377D80}" type="slidenum">
              <a:rPr lang="en-US" smtClean="0"/>
              <a:pPr/>
              <a:t>72</a:t>
            </a:fld>
            <a:endParaRPr lang="en-US" dirty="0"/>
          </a:p>
        </p:txBody>
      </p:sp>
      <mc:AlternateContent xmlns:mc="http://schemas.openxmlformats.org/markup-compatibility/2006" xmlns:a14="http://schemas.microsoft.com/office/drawing/2010/main">
        <mc:Choice Requires="a14">
          <p:sp>
            <p:nvSpPr>
              <p:cNvPr id="69" name="Title 1"/>
              <p:cNvSpPr>
                <a:spLocks noGrp="1"/>
              </p:cNvSpPr>
              <p:nvPr>
                <p:ph type="title"/>
              </p:nvPr>
            </p:nvSpPr>
            <p:spPr>
              <a:xfrm>
                <a:off x="1097280" y="286603"/>
                <a:ext cx="10058400" cy="1450757"/>
              </a:xfrm>
            </p:spPr>
            <p:txBody>
              <a:bodyPr/>
              <a:lstStyle/>
              <a:p>
                <a:r>
                  <a:rPr lang="en-US" dirty="0"/>
                  <a:t>Quasi-Elastic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𝑧𝑧</m:t>
                        </m:r>
                      </m:sub>
                    </m:sSub>
                  </m:oMath>
                </a14:m>
                <a:endParaRPr lang="en-US" dirty="0"/>
              </a:p>
            </p:txBody>
          </p:sp>
        </mc:Choice>
        <mc:Fallback xmlns="">
          <p:sp>
            <p:nvSpPr>
              <p:cNvPr id="69" name="Title 1"/>
              <p:cNvSpPr>
                <a:spLocks noGrp="1" noRot="1" noChangeAspect="1" noMove="1" noResize="1" noEditPoints="1" noAdjustHandles="1" noChangeArrowheads="1" noChangeShapeType="1" noTextEdit="1"/>
              </p:cNvSpPr>
              <p:nvPr>
                <p:ph type="title"/>
              </p:nvPr>
            </p:nvSpPr>
            <p:spPr>
              <a:xfrm>
                <a:off x="1097280" y="286603"/>
                <a:ext cx="10058400" cy="1450757"/>
              </a:xfrm>
              <a:blipFill rotWithShape="0">
                <a:blip r:embed="rId3"/>
                <a:stretch>
                  <a:fillRect l="-2727" b="-23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6311833" y="1946532"/>
                <a:ext cx="5880167" cy="3785652"/>
              </a:xfrm>
              <a:prstGeom prst="rect">
                <a:avLst/>
              </a:prstGeom>
            </p:spPr>
            <p:txBody>
              <a:bodyPr wrap="square">
                <a:spAutoFit/>
              </a:bodyPr>
              <a:lstStyle/>
              <a:p>
                <a:pPr algn="ctr"/>
                <a:r>
                  <a:rPr lang="en-US" sz="2400" dirty="0"/>
                  <a:t>First measurement of quasi-elastic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𝑧𝑧</m:t>
                        </m:r>
                      </m:sub>
                    </m:sSub>
                  </m:oMath>
                </a14:m>
                <a:r>
                  <a:rPr lang="en-US" sz="2400" dirty="0"/>
                  <a:t> will give insight into:</a:t>
                </a:r>
              </a:p>
              <a:p>
                <a:pPr algn="ctr"/>
                <a:endParaRPr lang="en-US" sz="2400" dirty="0"/>
              </a:p>
              <a:p>
                <a:pPr marL="285750" indent="-285750" algn="ctr">
                  <a:buFont typeface="Arial" panose="020B0604020202020204" pitchFamily="34" charset="0"/>
                  <a:buChar char="•"/>
                </a:pPr>
                <a:r>
                  <a:rPr lang="en-US" sz="2400" dirty="0"/>
                  <a:t>SRCs &amp; </a:t>
                </a:r>
                <a:r>
                  <a:rPr lang="en-US" sz="2400" dirty="0" err="1"/>
                  <a:t>pn</a:t>
                </a:r>
                <a:r>
                  <a:rPr lang="en-US" sz="2400" dirty="0"/>
                  <a:t> dominance</a:t>
                </a:r>
                <a:r>
                  <a:rPr lang="en-US" sz="2400" baseline="30000" dirty="0"/>
                  <a:t>[3]</a:t>
                </a:r>
                <a:r>
                  <a:rPr lang="en-US" sz="2400" dirty="0"/>
                  <a:t> </a:t>
                </a:r>
                <a:br>
                  <a:rPr lang="en-US" sz="2400" dirty="0"/>
                </a:br>
                <a:endParaRPr lang="en-US" sz="2400" dirty="0"/>
              </a:p>
              <a:p>
                <a:pPr marL="285750" indent="-285750" algn="ctr">
                  <a:buFont typeface="Arial" panose="020B0604020202020204" pitchFamily="34" charset="0"/>
                  <a:buChar char="•"/>
                </a:pPr>
                <a:r>
                  <a:rPr lang="en-US" sz="2400" dirty="0"/>
                  <a:t>Differentiate light cone and VN models</a:t>
                </a:r>
                <a:r>
                  <a:rPr lang="en-US" sz="2400" baseline="30000" dirty="0"/>
                  <a:t>[1,2]</a:t>
                </a:r>
                <a:br>
                  <a:rPr lang="en-US" sz="2400" baseline="30000" dirty="0"/>
                </a:br>
                <a:endParaRPr lang="en-US" sz="2400" baseline="30000" dirty="0"/>
              </a:p>
              <a:p>
                <a:pPr marL="285750" indent="-285750" algn="ctr">
                  <a:buFont typeface="Arial" panose="020B0604020202020204" pitchFamily="34" charset="0"/>
                  <a:buChar char="•"/>
                </a:pPr>
                <a:r>
                  <a:rPr lang="en-US" sz="2400" dirty="0"/>
                  <a:t>Better understanding of deuteron </a:t>
                </a:r>
                <a:r>
                  <a:rPr lang="en-US" sz="2400" dirty="0" err="1"/>
                  <a:t>wf</a:t>
                </a:r>
                <a:r>
                  <a:rPr lang="en-US" sz="2400" baseline="30000" dirty="0"/>
                  <a:t>[4]</a:t>
                </a:r>
                <a:br>
                  <a:rPr lang="en-US" sz="2400" baseline="30000" dirty="0"/>
                </a:br>
                <a:endParaRPr lang="en-US" sz="2400" baseline="30000" dirty="0"/>
              </a:p>
              <a:p>
                <a:pPr marL="285750" indent="-285750" algn="ctr">
                  <a:buFont typeface="Arial" panose="020B0604020202020204" pitchFamily="34" charset="0"/>
                  <a:buChar char="•"/>
                </a:pPr>
                <a:r>
                  <a:rPr lang="en-US" sz="2400" dirty="0"/>
                  <a:t>Final state interaction models</a:t>
                </a:r>
                <a:r>
                  <a:rPr lang="en-US" sz="2400" baseline="30000" dirty="0"/>
                  <a:t>[5]</a:t>
                </a:r>
                <a:br>
                  <a:rPr lang="en-US" sz="2400" baseline="30000" dirty="0"/>
                </a:br>
                <a:endParaRPr lang="en-US" sz="2400" baseline="30000" dirty="0"/>
              </a:p>
            </p:txBody>
          </p:sp>
        </mc:Choice>
        <mc:Fallback xmlns="">
          <p:sp>
            <p:nvSpPr>
              <p:cNvPr id="2" name="Rectangle 1"/>
              <p:cNvSpPr>
                <a:spLocks noRot="1" noChangeAspect="1" noMove="1" noResize="1" noEditPoints="1" noAdjustHandles="1" noChangeArrowheads="1" noChangeShapeType="1" noTextEdit="1"/>
              </p:cNvSpPr>
              <p:nvPr/>
            </p:nvSpPr>
            <p:spPr>
              <a:xfrm>
                <a:off x="6311833" y="1946532"/>
                <a:ext cx="5880167" cy="3785652"/>
              </a:xfrm>
              <a:prstGeom prst="rect">
                <a:avLst/>
              </a:prstGeom>
              <a:blipFill rotWithShape="0">
                <a:blip r:embed="rId4"/>
                <a:stretch>
                  <a:fillRect t="-1288"/>
                </a:stretch>
              </a:blipFill>
            </p:spPr>
            <p:txBody>
              <a:bodyPr/>
              <a:lstStyle/>
              <a:p>
                <a:r>
                  <a:rPr lang="en-US">
                    <a:noFill/>
                  </a:rPr>
                  <a:t> </a:t>
                </a:r>
              </a:p>
            </p:txBody>
          </p:sp>
        </mc:Fallback>
      </mc:AlternateContent>
      <p:sp>
        <p:nvSpPr>
          <p:cNvPr id="3" name="Rectangle 2"/>
          <p:cNvSpPr/>
          <p:nvPr/>
        </p:nvSpPr>
        <p:spPr>
          <a:xfrm>
            <a:off x="8619058" y="5807239"/>
            <a:ext cx="3678959" cy="523220"/>
          </a:xfrm>
          <a:prstGeom prst="rect">
            <a:avLst/>
          </a:prstGeom>
        </p:spPr>
        <p:txBody>
          <a:bodyPr wrap="square">
            <a:spAutoFit/>
          </a:bodyPr>
          <a:lstStyle/>
          <a:p>
            <a:r>
              <a:rPr lang="en-US" sz="1400" baseline="30000" dirty="0"/>
              <a:t>[4]</a:t>
            </a:r>
            <a:r>
              <a:rPr lang="en-US" sz="1400" dirty="0"/>
              <a:t> L Frankfurt, M Strikman, Phys. Rept. </a:t>
            </a:r>
            <a:r>
              <a:rPr lang="en-US" sz="1400" b="1" dirty="0"/>
              <a:t>160, </a:t>
            </a:r>
            <a:r>
              <a:rPr lang="en-US" sz="1400" dirty="0"/>
              <a:t>235</a:t>
            </a:r>
            <a:endParaRPr lang="en-US" sz="1400" baseline="30000" dirty="0"/>
          </a:p>
          <a:p>
            <a:r>
              <a:rPr lang="en-US" sz="1400" baseline="30000" dirty="0"/>
              <a:t>[5]</a:t>
            </a:r>
            <a:r>
              <a:rPr lang="en-US" sz="1400" dirty="0"/>
              <a:t> W Cosyn, M Sargsian, arXiv:1407.1653</a:t>
            </a:r>
          </a:p>
        </p:txBody>
      </p:sp>
      <p:sp>
        <p:nvSpPr>
          <p:cNvPr id="19" name="Rectangle 18"/>
          <p:cNvSpPr/>
          <p:nvPr/>
        </p:nvSpPr>
        <p:spPr>
          <a:xfrm>
            <a:off x="4435309" y="6033590"/>
            <a:ext cx="4451383" cy="307777"/>
          </a:xfrm>
          <a:prstGeom prst="rect">
            <a:avLst/>
          </a:prstGeom>
        </p:spPr>
        <p:txBody>
          <a:bodyPr wrap="square">
            <a:spAutoFit/>
          </a:bodyPr>
          <a:lstStyle/>
          <a:p>
            <a:r>
              <a:rPr lang="en-US" sz="1400" baseline="30000" dirty="0"/>
              <a:t>[3]</a:t>
            </a:r>
            <a:r>
              <a:rPr lang="en-US" sz="1400" dirty="0"/>
              <a:t> J Arrington </a:t>
            </a:r>
            <a:r>
              <a:rPr lang="en-US" sz="1400" i="1" dirty="0"/>
              <a:t>et al</a:t>
            </a:r>
            <a:r>
              <a:rPr lang="en-US" sz="1400" dirty="0"/>
              <a:t>, </a:t>
            </a:r>
            <a:r>
              <a:rPr lang="en-US" sz="1400" dirty="0" err="1"/>
              <a:t>Prog</a:t>
            </a:r>
            <a:r>
              <a:rPr lang="en-US" sz="1400" dirty="0"/>
              <a:t>. Part. </a:t>
            </a:r>
            <a:r>
              <a:rPr lang="en-US" sz="1400" dirty="0" err="1"/>
              <a:t>Nucl</a:t>
            </a:r>
            <a:r>
              <a:rPr lang="en-US" sz="1400" dirty="0"/>
              <a:t>. Phys. </a:t>
            </a:r>
            <a:r>
              <a:rPr lang="en-US" sz="1400" b="1" dirty="0"/>
              <a:t>67,</a:t>
            </a:r>
            <a:r>
              <a:rPr lang="en-US" sz="1400" dirty="0"/>
              <a:t> 898 (2012)</a:t>
            </a:r>
          </a:p>
        </p:txBody>
      </p:sp>
      <p:sp>
        <p:nvSpPr>
          <p:cNvPr id="20" name="TextBox 19"/>
          <p:cNvSpPr txBox="1"/>
          <p:nvPr/>
        </p:nvSpPr>
        <p:spPr>
          <a:xfrm>
            <a:off x="0" y="5868694"/>
            <a:ext cx="4597734" cy="738664"/>
          </a:xfrm>
          <a:prstGeom prst="rect">
            <a:avLst/>
          </a:prstGeom>
          <a:noFill/>
        </p:spPr>
        <p:txBody>
          <a:bodyPr wrap="none" rtlCol="0">
            <a:spAutoFit/>
          </a:bodyPr>
          <a:lstStyle/>
          <a:p>
            <a:r>
              <a:rPr lang="en-US" sz="1400" baseline="30000" dirty="0"/>
              <a:t>[1]</a:t>
            </a:r>
            <a:r>
              <a:rPr lang="en-US" sz="1400" dirty="0"/>
              <a:t> E. Long, </a:t>
            </a:r>
            <a:r>
              <a:rPr lang="en-US" sz="1400" i="1" dirty="0"/>
              <a:t>et al</a:t>
            </a:r>
            <a:r>
              <a:rPr lang="en-US" sz="1400" dirty="0"/>
              <a:t>, JLab LOI12-14-002</a:t>
            </a:r>
          </a:p>
          <a:p>
            <a:r>
              <a:rPr lang="en-US" sz="1400" baseline="30000" dirty="0"/>
              <a:t>[2]</a:t>
            </a:r>
            <a:r>
              <a:rPr lang="en-US" sz="1400" dirty="0"/>
              <a:t> Sargsian, Strikman, J. Phys.: Conf. Ser. </a:t>
            </a:r>
            <a:r>
              <a:rPr lang="en-US" sz="1400" b="1" dirty="0"/>
              <a:t>543</a:t>
            </a:r>
            <a:r>
              <a:rPr lang="en-US" sz="1400" dirty="0"/>
              <a:t>, 012099 (2014)</a:t>
            </a:r>
            <a:endParaRPr lang="en-US" sz="1400" dirty="0">
              <a:solidFill>
                <a:srgbClr val="000000"/>
              </a:solidFill>
              <a:ea typeface="MS PGothic" panose="020B0600070205080204" pitchFamily="34" charset="-128"/>
            </a:endParaRPr>
          </a:p>
          <a:p>
            <a:endParaRPr lang="en-US" sz="1400"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278" y="1999540"/>
            <a:ext cx="6022828" cy="4156071"/>
          </a:xfrm>
          <a:prstGeom prst="rect">
            <a:avLst/>
          </a:prstGeom>
        </p:spPr>
      </p:pic>
    </p:spTree>
    <p:extLst>
      <p:ext uri="{BB962C8B-B14F-4D97-AF65-F5344CB8AC3E}">
        <p14:creationId xmlns:p14="http://schemas.microsoft.com/office/powerpoint/2010/main" val="107883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5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fade">
                                      <p:cBhvr>
                                        <p:cTn id="33" dur="500"/>
                                        <p:tgtEl>
                                          <p:spTgt spid="2">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78" y="1999540"/>
            <a:ext cx="6022828" cy="4156071"/>
          </a:xfrm>
          <a:prstGeom prst="rect">
            <a:avLst/>
          </a:prstGeom>
        </p:spPr>
      </p:pic>
      <p:sp>
        <p:nvSpPr>
          <p:cNvPr id="4" name="Slide Number Placeholder 3"/>
          <p:cNvSpPr>
            <a:spLocks noGrp="1"/>
          </p:cNvSpPr>
          <p:nvPr>
            <p:ph type="sldNum" sz="quarter" idx="12"/>
          </p:nvPr>
        </p:nvSpPr>
        <p:spPr/>
        <p:txBody>
          <a:bodyPr/>
          <a:lstStyle/>
          <a:p>
            <a:fld id="{629637A9-119A-49DA-BD12-AAC58B377D80}" type="slidenum">
              <a:rPr lang="en-US" smtClean="0"/>
              <a:pPr/>
              <a:t>73</a:t>
            </a:fld>
            <a:endParaRPr lang="en-US" dirty="0"/>
          </a:p>
        </p:txBody>
      </p:sp>
      <mc:AlternateContent xmlns:mc="http://schemas.openxmlformats.org/markup-compatibility/2006" xmlns:a14="http://schemas.microsoft.com/office/drawing/2010/main">
        <mc:Choice Requires="a14">
          <p:sp>
            <p:nvSpPr>
              <p:cNvPr id="69" name="Title 1"/>
              <p:cNvSpPr>
                <a:spLocks noGrp="1"/>
              </p:cNvSpPr>
              <p:nvPr>
                <p:ph type="title"/>
              </p:nvPr>
            </p:nvSpPr>
            <p:spPr>
              <a:xfrm>
                <a:off x="1097280" y="286603"/>
                <a:ext cx="10058400" cy="1450757"/>
              </a:xfrm>
            </p:spPr>
            <p:txBody>
              <a:bodyPr/>
              <a:lstStyle/>
              <a:p>
                <a:r>
                  <a:rPr lang="en-US" dirty="0"/>
                  <a:t>Quasi-Elastic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𝑧𝑧</m:t>
                        </m:r>
                      </m:sub>
                    </m:sSub>
                  </m:oMath>
                </a14:m>
                <a:endParaRPr lang="en-US" dirty="0"/>
              </a:p>
            </p:txBody>
          </p:sp>
        </mc:Choice>
        <mc:Fallback xmlns="">
          <p:sp>
            <p:nvSpPr>
              <p:cNvPr id="69" name="Title 1"/>
              <p:cNvSpPr>
                <a:spLocks noGrp="1" noRot="1" noChangeAspect="1" noMove="1" noResize="1" noEditPoints="1" noAdjustHandles="1" noChangeArrowheads="1" noChangeShapeType="1" noTextEdit="1"/>
              </p:cNvSpPr>
              <p:nvPr>
                <p:ph type="title"/>
              </p:nvPr>
            </p:nvSpPr>
            <p:spPr>
              <a:xfrm>
                <a:off x="1097280" y="286603"/>
                <a:ext cx="10058400" cy="1450757"/>
              </a:xfrm>
              <a:blipFill rotWithShape="0">
                <a:blip r:embed="rId3"/>
                <a:stretch>
                  <a:fillRect l="-2727" b="-23109"/>
                </a:stretch>
              </a:blipFill>
            </p:spPr>
            <p:txBody>
              <a:bodyPr/>
              <a:lstStyle/>
              <a:p>
                <a:r>
                  <a:rPr lang="en-US">
                    <a:noFill/>
                  </a:rPr>
                  <a:t> </a:t>
                </a:r>
              </a:p>
            </p:txBody>
          </p:sp>
        </mc:Fallback>
      </mc:AlternateContent>
      <p:sp>
        <p:nvSpPr>
          <p:cNvPr id="2" name="Rectangle 1"/>
          <p:cNvSpPr/>
          <p:nvPr/>
        </p:nvSpPr>
        <p:spPr>
          <a:xfrm>
            <a:off x="6311833" y="1946532"/>
            <a:ext cx="5760897" cy="4524315"/>
          </a:xfrm>
          <a:prstGeom prst="rect">
            <a:avLst/>
          </a:prstGeom>
        </p:spPr>
        <p:txBody>
          <a:bodyPr wrap="square">
            <a:spAutoFit/>
          </a:bodyPr>
          <a:lstStyle/>
          <a:p>
            <a:pPr algn="ctr"/>
            <a:r>
              <a:rPr lang="en-US" sz="2400" dirty="0"/>
              <a:t>Encouraged for full submission by PAC42</a:t>
            </a:r>
          </a:p>
          <a:p>
            <a:pPr algn="ctr"/>
            <a:endParaRPr lang="en-US" sz="2400" dirty="0"/>
          </a:p>
          <a:p>
            <a:pPr algn="ctr"/>
            <a:r>
              <a:rPr lang="en-US" sz="2400" b="1" dirty="0"/>
              <a:t>“The measurement proposed here arises from a well-developed context, presents a clear objective, and enjoys strong theory support. It would further explore the nature of short-range </a:t>
            </a:r>
            <a:r>
              <a:rPr lang="en-US" sz="2400" b="1" i="1" dirty="0" err="1"/>
              <a:t>pn</a:t>
            </a:r>
            <a:r>
              <a:rPr lang="en-US" sz="2400" b="1" dirty="0"/>
              <a:t> correlations in nuclei, the discovery of which has been one of the most important results of the JLab 6 </a:t>
            </a:r>
            <a:r>
              <a:rPr lang="en-US" sz="2400" b="1" dirty="0" err="1"/>
              <a:t>GeV</a:t>
            </a:r>
            <a:r>
              <a:rPr lang="en-US" sz="2400" b="1" dirty="0"/>
              <a:t> nuclear program.”</a:t>
            </a:r>
          </a:p>
          <a:p>
            <a:pPr algn="ctr"/>
            <a:r>
              <a:rPr lang="en-US" sz="2400" dirty="0"/>
              <a:t>-JLab PAC42 Theory Advisory Committee</a:t>
            </a:r>
          </a:p>
          <a:p>
            <a:pPr algn="ctr"/>
            <a:endParaRPr lang="en-US" sz="2400" dirty="0"/>
          </a:p>
        </p:txBody>
      </p:sp>
      <p:sp>
        <p:nvSpPr>
          <p:cNvPr id="19" name="TextBox 18"/>
          <p:cNvSpPr txBox="1"/>
          <p:nvPr/>
        </p:nvSpPr>
        <p:spPr>
          <a:xfrm>
            <a:off x="177800" y="5868694"/>
            <a:ext cx="4357283" cy="738664"/>
          </a:xfrm>
          <a:prstGeom prst="rect">
            <a:avLst/>
          </a:prstGeom>
          <a:noFill/>
        </p:spPr>
        <p:txBody>
          <a:bodyPr wrap="none" rtlCol="0">
            <a:spAutoFit/>
          </a:bodyPr>
          <a:lstStyle/>
          <a:p>
            <a:r>
              <a:rPr lang="en-US" sz="1400" dirty="0"/>
              <a:t>E. Long, </a:t>
            </a:r>
            <a:r>
              <a:rPr lang="en-US" sz="1400" i="1" dirty="0"/>
              <a:t>et al</a:t>
            </a:r>
            <a:r>
              <a:rPr lang="en-US" sz="1400" dirty="0"/>
              <a:t>, JLab LOI12-14-002</a:t>
            </a:r>
          </a:p>
          <a:p>
            <a:r>
              <a:rPr lang="en-US" sz="1400" dirty="0"/>
              <a:t>Sargsian, Strikman, J. Phys.: Conf. Ser. </a:t>
            </a:r>
            <a:r>
              <a:rPr lang="en-US" sz="1400" b="1" dirty="0"/>
              <a:t>543</a:t>
            </a:r>
            <a:r>
              <a:rPr lang="en-US" sz="1400" dirty="0"/>
              <a:t>, 012099 (2014)</a:t>
            </a:r>
            <a:endParaRPr lang="en-US" sz="1400" dirty="0">
              <a:solidFill>
                <a:srgbClr val="000000"/>
              </a:solidFill>
              <a:ea typeface="MS PGothic" panose="020B0600070205080204" pitchFamily="34" charset="-128"/>
            </a:endParaRPr>
          </a:p>
          <a:p>
            <a:endParaRPr lang="en-US" sz="1400" dirty="0"/>
          </a:p>
        </p:txBody>
      </p:sp>
    </p:spTree>
    <p:extLst>
      <p:ext uri="{BB962C8B-B14F-4D97-AF65-F5344CB8AC3E}">
        <p14:creationId xmlns:p14="http://schemas.microsoft.com/office/powerpoint/2010/main" val="4155781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47218" t="45858" r="1035" b="10135"/>
          <a:stretch/>
        </p:blipFill>
        <p:spPr>
          <a:xfrm>
            <a:off x="1760146" y="3245619"/>
            <a:ext cx="4909960" cy="2344644"/>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7056" b="7758"/>
          <a:stretch/>
        </p:blipFill>
        <p:spPr>
          <a:xfrm rot="10800000" flipH="1">
            <a:off x="1225648" y="3128932"/>
            <a:ext cx="6082416" cy="2288531"/>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Tensor Structure Function,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sub>
                    </m:sSub>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4"/>
                <a:stretch>
                  <a:fillRect l="-2727" b="-2310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29637A9-119A-49DA-BD12-AAC58B377D80}" type="slidenum">
              <a:rPr lang="en-US" smtClean="0"/>
              <a:pPr/>
              <a:t>8</a:t>
            </a:fld>
            <a:endParaRPr lang="en-US" dirty="0"/>
          </a:p>
        </p:txBody>
      </p:sp>
      <p:sp>
        <p:nvSpPr>
          <p:cNvPr id="13" name="Rectangle 12"/>
          <p:cNvSpPr/>
          <p:nvPr/>
        </p:nvSpPr>
        <p:spPr>
          <a:xfrm>
            <a:off x="2843" y="5819987"/>
            <a:ext cx="3424977" cy="523220"/>
          </a:xfrm>
          <a:prstGeom prst="rect">
            <a:avLst/>
          </a:prstGeom>
        </p:spPr>
        <p:txBody>
          <a:bodyPr wrap="none">
            <a:spAutoFit/>
          </a:bodyPr>
          <a:lstStyle/>
          <a:p>
            <a:r>
              <a:rPr lang="en-US" sz="1400" dirty="0"/>
              <a:t>D Keller, </a:t>
            </a:r>
            <a:r>
              <a:rPr lang="en-US" sz="1400" dirty="0" err="1"/>
              <a:t>HiX</a:t>
            </a:r>
            <a:r>
              <a:rPr lang="en-US" sz="1400" dirty="0"/>
              <a:t> Workshop (2014)</a:t>
            </a:r>
          </a:p>
          <a:p>
            <a:r>
              <a:rPr lang="en-US" sz="1400" dirty="0"/>
              <a:t>UVA Tensor Enhancement on Butanol (2014)</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115" t="39479" r="51986" b="7248"/>
          <a:stretch/>
        </p:blipFill>
        <p:spPr>
          <a:xfrm>
            <a:off x="8090672" y="1853938"/>
            <a:ext cx="3743924" cy="2551259"/>
          </a:xfrm>
          <a:prstGeom prst="rect">
            <a:avLst/>
          </a:prstGeom>
        </p:spPr>
      </p:pic>
      <p:sp>
        <p:nvSpPr>
          <p:cNvPr id="14" name="TextBox 13"/>
          <p:cNvSpPr txBox="1"/>
          <p:nvPr/>
        </p:nvSpPr>
        <p:spPr>
          <a:xfrm>
            <a:off x="2454189" y="2526459"/>
            <a:ext cx="3630674" cy="369332"/>
          </a:xfrm>
          <a:prstGeom prst="rect">
            <a:avLst/>
          </a:prstGeom>
          <a:noFill/>
        </p:spPr>
        <p:txBody>
          <a:bodyPr wrap="none" rtlCol="0">
            <a:spAutoFit/>
          </a:bodyPr>
          <a:lstStyle/>
          <a:p>
            <a:r>
              <a:rPr lang="en-US" dirty="0"/>
              <a:t>“Hole Burning” Tensor Enhancement</a:t>
            </a:r>
          </a:p>
        </p:txBody>
      </p:sp>
      <p:grpSp>
        <p:nvGrpSpPr>
          <p:cNvPr id="19" name="Group 18"/>
          <p:cNvGrpSpPr/>
          <p:nvPr/>
        </p:nvGrpSpPr>
        <p:grpSpPr>
          <a:xfrm>
            <a:off x="3370360" y="5061874"/>
            <a:ext cx="1666524" cy="608812"/>
            <a:chOff x="4735512" y="5727700"/>
            <a:chExt cx="1666524" cy="608812"/>
          </a:xfrm>
        </p:grpSpPr>
        <p:cxnSp>
          <p:nvCxnSpPr>
            <p:cNvPr id="9" name="Straight Connector 8"/>
            <p:cNvCxnSpPr/>
            <p:nvPr/>
          </p:nvCxnSpPr>
          <p:spPr>
            <a:xfrm>
              <a:off x="5108575" y="5727700"/>
              <a:ext cx="0" cy="463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032500" y="5727700"/>
              <a:ext cx="0" cy="463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4735512" y="6121068"/>
                  <a:ext cx="7400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𝜐</m:t>
                            </m:r>
                          </m:e>
                          <m:sub>
                            <m:r>
                              <a:rPr lang="en-US" sz="1400" b="0" i="1" smtClean="0">
                                <a:latin typeface="Cambria Math" panose="02040503050406030204" pitchFamily="18" charset="0"/>
                              </a:rPr>
                              <m:t>𝐷</m:t>
                            </m:r>
                          </m:sub>
                        </m:sSub>
                        <m:r>
                          <a:rPr lang="en-US" sz="1400" b="0" i="1" smtClean="0">
                            <a:latin typeface="Cambria Math" panose="02040503050406030204" pitchFamily="18" charset="0"/>
                          </a:rPr>
                          <m:t>−3</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𝜐</m:t>
                            </m:r>
                          </m:e>
                          <m:sub>
                            <m:r>
                              <a:rPr lang="en-US" sz="1400" b="0" i="1" smtClean="0">
                                <a:latin typeface="Cambria Math" panose="02040503050406030204" pitchFamily="18" charset="0"/>
                              </a:rPr>
                              <m:t>𝐷</m:t>
                            </m:r>
                          </m:sub>
                        </m:sSub>
                      </m:oMath>
                    </m:oMathPara>
                  </a14:m>
                  <a:endParaRPr lang="en-US" sz="1400" dirty="0"/>
                </a:p>
              </p:txBody>
            </p:sp>
          </mc:Choice>
          <mc:Fallback xmlns="">
            <p:sp>
              <p:nvSpPr>
                <p:cNvPr id="17" name="TextBox 16"/>
                <p:cNvSpPr txBox="1">
                  <a:spLocks noRot="1" noChangeAspect="1" noMove="1" noResize="1" noEditPoints="1" noAdjustHandles="1" noChangeArrowheads="1" noChangeShapeType="1" noTextEdit="1"/>
                </p:cNvSpPr>
                <p:nvPr/>
              </p:nvSpPr>
              <p:spPr>
                <a:xfrm>
                  <a:off x="4735512" y="6121068"/>
                  <a:ext cx="740011" cy="215444"/>
                </a:xfrm>
                <a:prstGeom prst="rect">
                  <a:avLst/>
                </a:prstGeom>
                <a:blipFill rotWithShape="0">
                  <a:blip r:embed="rId6"/>
                  <a:stretch>
                    <a:fillRect l="-3306" r="-826"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662025" y="6106338"/>
                  <a:ext cx="74001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𝜐</m:t>
                            </m:r>
                          </m:e>
                          <m:sub>
                            <m:r>
                              <a:rPr lang="en-US" sz="1400" b="0" i="1" smtClean="0">
                                <a:latin typeface="Cambria Math" panose="02040503050406030204" pitchFamily="18" charset="0"/>
                              </a:rPr>
                              <m:t>𝐷</m:t>
                            </m:r>
                          </m:sub>
                        </m:sSub>
                        <m:r>
                          <a:rPr lang="en-US" sz="1400" b="0" i="1" smtClean="0">
                            <a:latin typeface="Cambria Math" panose="02040503050406030204" pitchFamily="18" charset="0"/>
                          </a:rPr>
                          <m:t>+3</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𝜐</m:t>
                            </m:r>
                          </m:e>
                          <m:sub>
                            <m:r>
                              <a:rPr lang="en-US" sz="1400" b="0" i="1" smtClean="0">
                                <a:latin typeface="Cambria Math" panose="02040503050406030204" pitchFamily="18" charset="0"/>
                              </a:rPr>
                              <m:t>𝐷</m:t>
                            </m:r>
                          </m:sub>
                        </m:sSub>
                      </m:oMath>
                    </m:oMathPara>
                  </a14:m>
                  <a:endParaRPr lang="en-US" sz="1400" dirty="0"/>
                </a:p>
              </p:txBody>
            </p:sp>
          </mc:Choice>
          <mc:Fallback xmlns="">
            <p:sp>
              <p:nvSpPr>
                <p:cNvPr id="18" name="TextBox 17"/>
                <p:cNvSpPr txBox="1">
                  <a:spLocks noRot="1" noChangeAspect="1" noMove="1" noResize="1" noEditPoints="1" noAdjustHandles="1" noChangeArrowheads="1" noChangeShapeType="1" noTextEdit="1"/>
                </p:cNvSpPr>
                <p:nvPr/>
              </p:nvSpPr>
              <p:spPr>
                <a:xfrm>
                  <a:off x="5662025" y="6106338"/>
                  <a:ext cx="740011" cy="215444"/>
                </a:xfrm>
                <a:prstGeom prst="rect">
                  <a:avLst/>
                </a:prstGeom>
                <a:blipFill rotWithShape="0">
                  <a:blip r:embed="rId7"/>
                  <a:stretch>
                    <a:fillRect l="-3306" r="-826" b="-11111"/>
                  </a:stretch>
                </a:blipFill>
              </p:spPr>
              <p:txBody>
                <a:bodyPr/>
                <a:lstStyle/>
                <a:p>
                  <a:r>
                    <a:rPr lang="en-US">
                      <a:noFill/>
                    </a:rPr>
                    <a:t> </a:t>
                  </a:r>
                </a:p>
              </p:txBody>
            </p:sp>
          </mc:Fallback>
        </mc:AlternateContent>
      </p:grpSp>
      <p:grpSp>
        <p:nvGrpSpPr>
          <p:cNvPr id="38" name="Group 37"/>
          <p:cNvGrpSpPr/>
          <p:nvPr/>
        </p:nvGrpSpPr>
        <p:grpSpPr>
          <a:xfrm>
            <a:off x="655387" y="2829768"/>
            <a:ext cx="6055345" cy="2407067"/>
            <a:chOff x="2020539" y="3495594"/>
            <a:chExt cx="6055345" cy="2407067"/>
          </a:xfrm>
        </p:grpSpPr>
        <p:grpSp>
          <p:nvGrpSpPr>
            <p:cNvPr id="37" name="Group 36"/>
            <p:cNvGrpSpPr/>
            <p:nvPr/>
          </p:nvGrpSpPr>
          <p:grpSpPr>
            <a:xfrm>
              <a:off x="3132918" y="3495594"/>
              <a:ext cx="4942966" cy="360819"/>
              <a:chOff x="3132918" y="3495594"/>
              <a:chExt cx="4942966" cy="360819"/>
            </a:xfrm>
          </p:grpSpPr>
          <p:sp>
            <p:nvSpPr>
              <p:cNvPr id="20" name="TextBox 19"/>
              <p:cNvSpPr txBox="1"/>
              <p:nvPr/>
            </p:nvSpPr>
            <p:spPr>
              <a:xfrm>
                <a:off x="3132918" y="3579414"/>
                <a:ext cx="458780" cy="276999"/>
              </a:xfrm>
              <a:prstGeom prst="rect">
                <a:avLst/>
              </a:prstGeom>
              <a:noFill/>
            </p:spPr>
            <p:txBody>
              <a:bodyPr wrap="none" rtlCol="0">
                <a:spAutoFit/>
              </a:bodyPr>
              <a:lstStyle/>
              <a:p>
                <a:r>
                  <a:rPr lang="en-US" sz="1200" dirty="0"/>
                  <a:t>32.4</a:t>
                </a:r>
              </a:p>
            </p:txBody>
          </p:sp>
          <p:sp>
            <p:nvSpPr>
              <p:cNvPr id="21" name="TextBox 20"/>
              <p:cNvSpPr txBox="1"/>
              <p:nvPr/>
            </p:nvSpPr>
            <p:spPr>
              <a:xfrm>
                <a:off x="3896743" y="3579414"/>
                <a:ext cx="458780" cy="276999"/>
              </a:xfrm>
              <a:prstGeom prst="rect">
                <a:avLst/>
              </a:prstGeom>
              <a:noFill/>
            </p:spPr>
            <p:txBody>
              <a:bodyPr wrap="none" rtlCol="0">
                <a:spAutoFit/>
              </a:bodyPr>
              <a:lstStyle/>
              <a:p>
                <a:r>
                  <a:rPr lang="en-US" sz="1200" dirty="0"/>
                  <a:t>32.5</a:t>
                </a:r>
              </a:p>
            </p:txBody>
          </p:sp>
          <p:sp>
            <p:nvSpPr>
              <p:cNvPr id="22" name="TextBox 21"/>
              <p:cNvSpPr txBox="1"/>
              <p:nvPr/>
            </p:nvSpPr>
            <p:spPr>
              <a:xfrm>
                <a:off x="4654763" y="3579414"/>
                <a:ext cx="458780" cy="276999"/>
              </a:xfrm>
              <a:prstGeom prst="rect">
                <a:avLst/>
              </a:prstGeom>
              <a:noFill/>
            </p:spPr>
            <p:txBody>
              <a:bodyPr wrap="none" rtlCol="0">
                <a:spAutoFit/>
              </a:bodyPr>
              <a:lstStyle/>
              <a:p>
                <a:r>
                  <a:rPr lang="en-US" sz="1200" dirty="0"/>
                  <a:t>32.6</a:t>
                </a:r>
              </a:p>
            </p:txBody>
          </p:sp>
          <p:sp>
            <p:nvSpPr>
              <p:cNvPr id="23" name="TextBox 22"/>
              <p:cNvSpPr txBox="1"/>
              <p:nvPr/>
            </p:nvSpPr>
            <p:spPr>
              <a:xfrm>
                <a:off x="5442440" y="3579414"/>
                <a:ext cx="458780" cy="276999"/>
              </a:xfrm>
              <a:prstGeom prst="rect">
                <a:avLst/>
              </a:prstGeom>
              <a:noFill/>
            </p:spPr>
            <p:txBody>
              <a:bodyPr wrap="none" rtlCol="0">
                <a:spAutoFit/>
              </a:bodyPr>
              <a:lstStyle/>
              <a:p>
                <a:r>
                  <a:rPr lang="en-US" sz="1200" dirty="0"/>
                  <a:t>32.7</a:t>
                </a:r>
              </a:p>
            </p:txBody>
          </p:sp>
          <p:sp>
            <p:nvSpPr>
              <p:cNvPr id="24" name="TextBox 23"/>
              <p:cNvSpPr txBox="1"/>
              <p:nvPr/>
            </p:nvSpPr>
            <p:spPr>
              <a:xfrm>
                <a:off x="6190497" y="3579414"/>
                <a:ext cx="458780" cy="276999"/>
              </a:xfrm>
              <a:prstGeom prst="rect">
                <a:avLst/>
              </a:prstGeom>
              <a:noFill/>
            </p:spPr>
            <p:txBody>
              <a:bodyPr wrap="none" rtlCol="0">
                <a:spAutoFit/>
              </a:bodyPr>
              <a:lstStyle/>
              <a:p>
                <a:r>
                  <a:rPr lang="en-US" sz="1200" dirty="0"/>
                  <a:t>32.8</a:t>
                </a:r>
              </a:p>
            </p:txBody>
          </p:sp>
          <p:sp>
            <p:nvSpPr>
              <p:cNvPr id="25" name="TextBox 24"/>
              <p:cNvSpPr txBox="1"/>
              <p:nvPr/>
            </p:nvSpPr>
            <p:spPr>
              <a:xfrm>
                <a:off x="6985458" y="3579414"/>
                <a:ext cx="458780" cy="276999"/>
              </a:xfrm>
              <a:prstGeom prst="rect">
                <a:avLst/>
              </a:prstGeom>
              <a:noFill/>
            </p:spPr>
            <p:txBody>
              <a:bodyPr wrap="none" rtlCol="0">
                <a:spAutoFit/>
              </a:bodyPr>
              <a:lstStyle/>
              <a:p>
                <a:r>
                  <a:rPr lang="en-US" sz="1200" dirty="0"/>
                  <a:t>32.9</a:t>
                </a:r>
              </a:p>
            </p:txBody>
          </p:sp>
          <p:sp>
            <p:nvSpPr>
              <p:cNvPr id="27" name="TextBox 26"/>
              <p:cNvSpPr txBox="1"/>
              <p:nvPr/>
            </p:nvSpPr>
            <p:spPr>
              <a:xfrm>
                <a:off x="7602678" y="3495594"/>
                <a:ext cx="473206" cy="276999"/>
              </a:xfrm>
              <a:prstGeom prst="rect">
                <a:avLst/>
              </a:prstGeom>
              <a:noFill/>
            </p:spPr>
            <p:txBody>
              <a:bodyPr wrap="none" rtlCol="0">
                <a:spAutoFit/>
              </a:bodyPr>
              <a:lstStyle/>
              <a:p>
                <a:r>
                  <a:rPr lang="en-US" sz="1200" dirty="0"/>
                  <a:t>MHz</a:t>
                </a:r>
              </a:p>
            </p:txBody>
          </p:sp>
        </p:grpSp>
        <p:grpSp>
          <p:nvGrpSpPr>
            <p:cNvPr id="36" name="Group 35"/>
            <p:cNvGrpSpPr/>
            <p:nvPr/>
          </p:nvGrpSpPr>
          <p:grpSpPr>
            <a:xfrm>
              <a:off x="2020539" y="3961770"/>
              <a:ext cx="634693" cy="1940891"/>
              <a:chOff x="2020539" y="3961770"/>
              <a:chExt cx="634693" cy="1940891"/>
            </a:xfrm>
          </p:grpSpPr>
          <mc:AlternateContent xmlns:mc="http://schemas.openxmlformats.org/markup-compatibility/2006" xmlns:a14="http://schemas.microsoft.com/office/drawing/2010/main">
            <mc:Choice Requires="a14">
              <p:sp>
                <p:nvSpPr>
                  <p:cNvPr id="29" name="TextBox 28"/>
                  <p:cNvSpPr txBox="1"/>
                  <p:nvPr/>
                </p:nvSpPr>
                <p:spPr>
                  <a:xfrm rot="16200000">
                    <a:off x="1906790" y="5416757"/>
                    <a:ext cx="412164" cy="184666"/>
                  </a:xfrm>
                  <a:prstGeom prst="rect">
                    <a:avLst/>
                  </a:prstGeom>
                  <a:noFill/>
                </p:spPr>
                <p:txBody>
                  <a:bodyPr wrap="none" lIns="0" tIns="0" rIns="0" bIns="0" rtlCol="0">
                    <a:spAutoFit/>
                  </a:bodyPr>
                  <a:lstStyle/>
                  <a:p>
                    <a14:m>
                      <m:oMath xmlns:m="http://schemas.openxmlformats.org/officeDocument/2006/math">
                        <m:r>
                          <a:rPr lang="en-US" sz="1200" b="0" i="1" smtClean="0">
                            <a:latin typeface="Cambria Math" panose="02040503050406030204" pitchFamily="18" charset="0"/>
                          </a:rPr>
                          <m:t>𝑘</m:t>
                        </m:r>
                        <m:r>
                          <a:rPr lang="en-US" sz="1200" b="0" i="1" smtClean="0">
                            <a:latin typeface="Cambria Math" panose="02040503050406030204" pitchFamily="18" charset="0"/>
                            <a:ea typeface="Cambria Math" panose="02040503050406030204" pitchFamily="18" charset="0"/>
                          </a:rPr>
                          <m:t>∙</m:t>
                        </m:r>
                      </m:oMath>
                    </a14:m>
                    <a:r>
                      <a:rPr lang="en-US" sz="1200" dirty="0"/>
                      <a:t> mV</a:t>
                    </a:r>
                  </a:p>
                </p:txBody>
              </p:sp>
            </mc:Choice>
            <mc:Fallback xmlns="">
              <p:sp>
                <p:nvSpPr>
                  <p:cNvPr id="29" name="TextBox 28"/>
                  <p:cNvSpPr txBox="1">
                    <a:spLocks noRot="1" noChangeAspect="1" noMove="1" noResize="1" noEditPoints="1" noAdjustHandles="1" noChangeArrowheads="1" noChangeShapeType="1" noTextEdit="1"/>
                  </p:cNvSpPr>
                  <p:nvPr/>
                </p:nvSpPr>
                <p:spPr>
                  <a:xfrm rot="16200000">
                    <a:off x="1906790" y="5416757"/>
                    <a:ext cx="412164" cy="184666"/>
                  </a:xfrm>
                  <a:prstGeom prst="rect">
                    <a:avLst/>
                  </a:prstGeom>
                  <a:blipFill rotWithShape="0">
                    <a:blip r:embed="rId8"/>
                    <a:stretch>
                      <a:fillRect l="-26667" t="-22388" r="-53333" b="-14925"/>
                    </a:stretch>
                  </a:blipFill>
                </p:spPr>
                <p:txBody>
                  <a:bodyPr/>
                  <a:lstStyle/>
                  <a:p>
                    <a:r>
                      <a:rPr lang="en-US">
                        <a:noFill/>
                      </a:rPr>
                      <a:t> </a:t>
                    </a:r>
                  </a:p>
                </p:txBody>
              </p:sp>
            </mc:Fallback>
          </mc:AlternateContent>
          <p:grpSp>
            <p:nvGrpSpPr>
              <p:cNvPr id="35" name="Group 34"/>
              <p:cNvGrpSpPr/>
              <p:nvPr/>
            </p:nvGrpSpPr>
            <p:grpSpPr>
              <a:xfrm>
                <a:off x="2228512" y="3961770"/>
                <a:ext cx="426720" cy="1940891"/>
                <a:chOff x="2220892" y="3961770"/>
                <a:chExt cx="426720" cy="1940891"/>
              </a:xfrm>
            </p:grpSpPr>
            <p:sp>
              <p:nvSpPr>
                <p:cNvPr id="30" name="TextBox 29"/>
                <p:cNvSpPr txBox="1"/>
                <p:nvPr/>
              </p:nvSpPr>
              <p:spPr>
                <a:xfrm>
                  <a:off x="2220892" y="3961770"/>
                  <a:ext cx="426720" cy="276999"/>
                </a:xfrm>
                <a:prstGeom prst="rect">
                  <a:avLst/>
                </a:prstGeom>
                <a:noFill/>
              </p:spPr>
              <p:txBody>
                <a:bodyPr wrap="none" rtlCol="0">
                  <a:spAutoFit/>
                </a:bodyPr>
                <a:lstStyle/>
                <a:p>
                  <a:r>
                    <a:rPr lang="en-US" sz="1200" dirty="0"/>
                    <a:t>-0.4</a:t>
                  </a:r>
                </a:p>
              </p:txBody>
            </p:sp>
            <p:sp>
              <p:nvSpPr>
                <p:cNvPr id="31" name="TextBox 30"/>
                <p:cNvSpPr txBox="1"/>
                <p:nvPr/>
              </p:nvSpPr>
              <p:spPr>
                <a:xfrm>
                  <a:off x="2220892" y="4378205"/>
                  <a:ext cx="426720" cy="276999"/>
                </a:xfrm>
                <a:prstGeom prst="rect">
                  <a:avLst/>
                </a:prstGeom>
                <a:noFill/>
              </p:spPr>
              <p:txBody>
                <a:bodyPr wrap="none" rtlCol="0">
                  <a:spAutoFit/>
                </a:bodyPr>
                <a:lstStyle/>
                <a:p>
                  <a:r>
                    <a:rPr lang="en-US" sz="1200" dirty="0"/>
                    <a:t>-0.3</a:t>
                  </a:r>
                </a:p>
              </p:txBody>
            </p:sp>
            <p:sp>
              <p:nvSpPr>
                <p:cNvPr id="32" name="TextBox 31"/>
                <p:cNvSpPr txBox="1"/>
                <p:nvPr/>
              </p:nvSpPr>
              <p:spPr>
                <a:xfrm>
                  <a:off x="2220892" y="4794024"/>
                  <a:ext cx="426720" cy="276999"/>
                </a:xfrm>
                <a:prstGeom prst="rect">
                  <a:avLst/>
                </a:prstGeom>
                <a:noFill/>
              </p:spPr>
              <p:txBody>
                <a:bodyPr wrap="none" rtlCol="0">
                  <a:spAutoFit/>
                </a:bodyPr>
                <a:lstStyle/>
                <a:p>
                  <a:r>
                    <a:rPr lang="en-US" sz="1200" dirty="0"/>
                    <a:t>-0.2</a:t>
                  </a:r>
                </a:p>
              </p:txBody>
            </p:sp>
            <p:sp>
              <p:nvSpPr>
                <p:cNvPr id="33" name="TextBox 32"/>
                <p:cNvSpPr txBox="1"/>
                <p:nvPr/>
              </p:nvSpPr>
              <p:spPr>
                <a:xfrm>
                  <a:off x="2220892" y="5209843"/>
                  <a:ext cx="426720" cy="276999"/>
                </a:xfrm>
                <a:prstGeom prst="rect">
                  <a:avLst/>
                </a:prstGeom>
                <a:noFill/>
              </p:spPr>
              <p:txBody>
                <a:bodyPr wrap="none" rtlCol="0">
                  <a:spAutoFit/>
                </a:bodyPr>
                <a:lstStyle/>
                <a:p>
                  <a:r>
                    <a:rPr lang="en-US" sz="1200" dirty="0"/>
                    <a:t>-0.1</a:t>
                  </a:r>
                </a:p>
              </p:txBody>
            </p:sp>
            <p:sp>
              <p:nvSpPr>
                <p:cNvPr id="34" name="TextBox 33"/>
                <p:cNvSpPr txBox="1"/>
                <p:nvPr/>
              </p:nvSpPr>
              <p:spPr>
                <a:xfrm>
                  <a:off x="2243752" y="5625662"/>
                  <a:ext cx="380232" cy="276999"/>
                </a:xfrm>
                <a:prstGeom prst="rect">
                  <a:avLst/>
                </a:prstGeom>
                <a:noFill/>
              </p:spPr>
              <p:txBody>
                <a:bodyPr wrap="none" rtlCol="0">
                  <a:spAutoFit/>
                </a:bodyPr>
                <a:lstStyle/>
                <a:p>
                  <a:r>
                    <a:rPr lang="en-US" sz="1200" dirty="0"/>
                    <a:t>0.0</a:t>
                  </a:r>
                </a:p>
              </p:txBody>
            </p:sp>
          </p:grpSp>
        </p:grpSp>
      </p:grpSp>
      <p:pic>
        <p:nvPicPr>
          <p:cNvPr id="39"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900458" y="5887"/>
            <a:ext cx="2308632" cy="173147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3599435" y="2858078"/>
            <a:ext cx="1558795" cy="1824438"/>
            <a:chOff x="5231287" y="3485804"/>
            <a:chExt cx="1558795" cy="1824438"/>
          </a:xfrm>
        </p:grpSpPr>
        <p:sp>
          <p:nvSpPr>
            <p:cNvPr id="7" name="Down Arrow 6"/>
            <p:cNvSpPr/>
            <p:nvPr/>
          </p:nvSpPr>
          <p:spPr>
            <a:xfrm>
              <a:off x="5231287" y="3485804"/>
              <a:ext cx="242820" cy="5212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own Arrow 39"/>
            <p:cNvSpPr/>
            <p:nvPr/>
          </p:nvSpPr>
          <p:spPr>
            <a:xfrm>
              <a:off x="6547262" y="4788993"/>
              <a:ext cx="242820" cy="5212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7875173" y="4474213"/>
            <a:ext cx="4050570" cy="1754326"/>
          </a:xfrm>
          <a:prstGeom prst="rect">
            <a:avLst/>
          </a:prstGeom>
        </p:spPr>
        <p:txBody>
          <a:bodyPr wrap="square">
            <a:spAutoFit/>
          </a:bodyPr>
          <a:lstStyle/>
          <a:p>
            <a:pPr lvl="1"/>
            <a:r>
              <a:rPr lang="en-US" dirty="0"/>
              <a:t>Techniques in R&amp;D:</a:t>
            </a:r>
          </a:p>
          <a:p>
            <a:pPr lvl="2"/>
            <a:r>
              <a:rPr lang="en-US" dirty="0"/>
              <a:t>1) Selective Semi-Saturation</a:t>
            </a:r>
          </a:p>
          <a:p>
            <a:pPr lvl="2"/>
            <a:r>
              <a:rPr lang="en-US" dirty="0"/>
              <a:t>2) Time Dependence of Sample </a:t>
            </a:r>
          </a:p>
          <a:p>
            <a:pPr lvl="2"/>
            <a:r>
              <a:rPr lang="en-US" dirty="0"/>
              <a:t>     Rotation</a:t>
            </a:r>
          </a:p>
          <a:p>
            <a:pPr lvl="2"/>
            <a:r>
              <a:rPr lang="en-US" dirty="0"/>
              <a:t>3) Material Crystallization</a:t>
            </a:r>
          </a:p>
          <a:p>
            <a:pPr lvl="2"/>
            <a:r>
              <a:rPr lang="en-US" dirty="0"/>
              <a:t>4) Alternative Materials</a:t>
            </a:r>
          </a:p>
        </p:txBody>
      </p:sp>
      <p:sp>
        <p:nvSpPr>
          <p:cNvPr id="42"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43"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3236661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fade">
                                      <p:cBhvr>
                                        <p:cTn id="32" dur="500"/>
                                        <p:tgtEl>
                                          <p:spTgt spid="13">
                                            <p:txEl>
                                              <p:pRg st="1" end="1"/>
                                            </p:txEl>
                                          </p:spTgt>
                                        </p:tgtEl>
                                      </p:cBhvr>
                                    </p:animEffect>
                                  </p:childTnLst>
                                </p:cTn>
                              </p:par>
                              <p:par>
                                <p:cTn id="33" presetID="10" presetClass="exit" presetSubtype="0" fill="hold" nodeType="withEffect">
                                  <p:stCondLst>
                                    <p:cond delay="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 Status Update</a:t>
            </a:r>
          </a:p>
        </p:txBody>
      </p:sp>
      <p:sp>
        <p:nvSpPr>
          <p:cNvPr id="3" name="Content Placeholder 2"/>
          <p:cNvSpPr>
            <a:spLocks noGrp="1"/>
          </p:cNvSpPr>
          <p:nvPr>
            <p:ph idx="1"/>
          </p:nvPr>
        </p:nvSpPr>
        <p:spPr>
          <a:xfrm>
            <a:off x="-21413" y="1798179"/>
            <a:ext cx="5083743" cy="1883076"/>
          </a:xfrm>
        </p:spPr>
        <p:txBody>
          <a:bodyPr>
            <a:normAutofit/>
          </a:bodyPr>
          <a:lstStyle/>
          <a:p>
            <a:pPr lvl="1"/>
            <a:r>
              <a:rPr lang="en-US" sz="2400" dirty="0"/>
              <a:t>Results from UVA are promising, preliminary </a:t>
            </a:r>
            <a:r>
              <a:rPr lang="en-US" sz="2400" dirty="0" err="1"/>
              <a:t>Pzz</a:t>
            </a:r>
            <a:r>
              <a:rPr lang="en-US" sz="2400" dirty="0"/>
              <a:t>=30% on butanol recently achieved with full analysis in progress</a:t>
            </a:r>
          </a:p>
          <a:p>
            <a:pPr lvl="1"/>
            <a:endParaRPr lang="en-US" sz="2000" dirty="0"/>
          </a:p>
          <a:p>
            <a:pPr lvl="1"/>
            <a:endParaRPr lang="en-US" sz="2000" dirty="0"/>
          </a:p>
          <a:p>
            <a:pPr lvl="1"/>
            <a:endParaRPr lang="en-US" sz="2000" dirty="0"/>
          </a:p>
        </p:txBody>
      </p:sp>
      <p:sp>
        <p:nvSpPr>
          <p:cNvPr id="4" name="Slide Number Placeholder 3"/>
          <p:cNvSpPr>
            <a:spLocks noGrp="1"/>
          </p:cNvSpPr>
          <p:nvPr>
            <p:ph type="sldNum" sz="quarter" idx="12"/>
          </p:nvPr>
        </p:nvSpPr>
        <p:spPr/>
        <p:txBody>
          <a:bodyPr/>
          <a:lstStyle/>
          <a:p>
            <a:fld id="{629637A9-119A-49DA-BD12-AAC58B377D80}" type="slidenum">
              <a:rPr lang="en-US" smtClean="0"/>
              <a:pPr/>
              <a:t>9</a:t>
            </a:fld>
            <a:endParaRPr lang="en-US" dirty="0"/>
          </a:p>
        </p:txBody>
      </p:sp>
      <p:sp>
        <p:nvSpPr>
          <p:cNvPr id="15" name="Content Placeholder 2"/>
          <p:cNvSpPr txBox="1">
            <a:spLocks/>
          </p:cNvSpPr>
          <p:nvPr/>
        </p:nvSpPr>
        <p:spPr>
          <a:xfrm>
            <a:off x="5407650" y="1781522"/>
            <a:ext cx="3484560" cy="355715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US" sz="2400" dirty="0"/>
              <a:t>UNH target lab is nearing complete, successfully tested magnet, NMR, horizontal He fridge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2739" y="3084829"/>
            <a:ext cx="2897864" cy="219925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3039" y="89362"/>
            <a:ext cx="3114766" cy="177033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3183"/>
          <a:stretch/>
        </p:blipFill>
        <p:spPr>
          <a:xfrm>
            <a:off x="63204" y="3264302"/>
            <a:ext cx="2279594" cy="294270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2669" y="3403202"/>
            <a:ext cx="2922683" cy="219201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2309664" y="5408691"/>
            <a:ext cx="3425040" cy="954107"/>
          </a:xfrm>
          <a:prstGeom prst="rect">
            <a:avLst/>
          </a:prstGeom>
        </p:spPr>
        <p:txBody>
          <a:bodyPr wrap="none">
            <a:spAutoFit/>
          </a:bodyPr>
          <a:lstStyle/>
          <a:p>
            <a:pPr algn="r"/>
            <a:r>
              <a:rPr lang="en-US" sz="1400" dirty="0"/>
              <a:t>D Keller, </a:t>
            </a:r>
            <a:r>
              <a:rPr lang="en-US" sz="1400" dirty="0" err="1"/>
              <a:t>PoS</a:t>
            </a:r>
            <a:r>
              <a:rPr lang="en-US" sz="1400" dirty="0"/>
              <a:t>(PSTP 2013) 010</a:t>
            </a:r>
          </a:p>
          <a:p>
            <a:pPr algn="r"/>
            <a:r>
              <a:rPr lang="en-US" sz="1400" dirty="0"/>
              <a:t>D Keller, </a:t>
            </a:r>
            <a:r>
              <a:rPr lang="en-US" sz="1400" dirty="0" err="1"/>
              <a:t>HiX</a:t>
            </a:r>
            <a:r>
              <a:rPr lang="en-US" sz="1400" dirty="0"/>
              <a:t> Workshop (2014)</a:t>
            </a:r>
          </a:p>
          <a:p>
            <a:pPr algn="r"/>
            <a:r>
              <a:rPr lang="en-US" sz="1400" dirty="0"/>
              <a:t>D Keller, J.</a:t>
            </a:r>
            <a:r>
              <a:rPr lang="en-US" sz="1400" dirty="0" err="1"/>
              <a:t>Phys</a:t>
            </a:r>
            <a:r>
              <a:rPr lang="en-US" sz="1400" dirty="0"/>
              <a:t>.:</a:t>
            </a:r>
            <a:r>
              <a:rPr lang="en-US" sz="1400" dirty="0" err="1"/>
              <a:t>Conf.Ser</a:t>
            </a:r>
            <a:r>
              <a:rPr lang="en-US" sz="1400" dirty="0"/>
              <a:t>. </a:t>
            </a:r>
            <a:r>
              <a:rPr lang="en-US" sz="1400" b="1" dirty="0"/>
              <a:t>543</a:t>
            </a:r>
            <a:r>
              <a:rPr lang="en-US" sz="1400" dirty="0"/>
              <a:t>, 012015 (2014)</a:t>
            </a:r>
          </a:p>
          <a:p>
            <a:pPr algn="r"/>
            <a:r>
              <a:rPr lang="en-US" sz="1400" dirty="0"/>
              <a:t>UVA Tensor Enhancement on Butanol (2014)</a:t>
            </a:r>
          </a:p>
        </p:txBody>
      </p:sp>
      <p:pic>
        <p:nvPicPr>
          <p:cNvPr id="10" name="Picture 9"/>
          <p:cNvPicPr>
            <a:picLocks noChangeAspect="1"/>
          </p:cNvPicPr>
          <p:nvPr/>
        </p:nvPicPr>
        <p:blipFill>
          <a:blip r:embed="rId6"/>
          <a:stretch>
            <a:fillRect/>
          </a:stretch>
        </p:blipFill>
        <p:spPr>
          <a:xfrm>
            <a:off x="8847941" y="4062988"/>
            <a:ext cx="3144959" cy="2140260"/>
          </a:xfrm>
          <a:prstGeom prst="rect">
            <a:avLst/>
          </a:prstGeom>
        </p:spPr>
      </p:pic>
      <p:pic>
        <p:nvPicPr>
          <p:cNvPr id="16" name="Picture 15"/>
          <p:cNvPicPr>
            <a:picLocks noChangeAspect="1"/>
          </p:cNvPicPr>
          <p:nvPr/>
        </p:nvPicPr>
        <p:blipFill>
          <a:blip r:embed="rId7"/>
          <a:stretch>
            <a:fillRect/>
          </a:stretch>
        </p:blipFill>
        <p:spPr>
          <a:xfrm>
            <a:off x="8892210" y="1960224"/>
            <a:ext cx="3064852" cy="1874404"/>
          </a:xfrm>
          <a:prstGeom prst="rect">
            <a:avLst/>
          </a:prstGeom>
        </p:spPr>
      </p:pic>
      <p:sp>
        <p:nvSpPr>
          <p:cNvPr id="17"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r>
              <a:rPr lang="en-US" dirty="0"/>
              <a:t>06/21/16</a:t>
            </a:r>
          </a:p>
        </p:txBody>
      </p:sp>
      <p:sp>
        <p:nvSpPr>
          <p:cNvPr id="18" name="Footer Placeholder 4"/>
          <p:cNvSpPr>
            <a:spLocks noGrp="1"/>
          </p:cNvSpPr>
          <p:nvPr>
            <p:ph type="ftr" sz="quarter" idx="3"/>
          </p:nvPr>
        </p:nvSpPr>
        <p:spPr>
          <a:xfrm>
            <a:off x="3727129" y="6459785"/>
            <a:ext cx="6047362" cy="365125"/>
          </a:xfrm>
          <a:prstGeom prst="rect">
            <a:avLst/>
          </a:prstGeom>
        </p:spPr>
        <p:txBody>
          <a:bodyPr vert="horz" lIns="91440" tIns="45720" rIns="91440" bIns="45720" rtlCol="0" anchor="ctr"/>
          <a:lstStyle>
            <a:lvl1pPr algn="ctr">
              <a:defRPr sz="1600" cap="none" baseline="0">
                <a:solidFill>
                  <a:srgbClr val="FFFFFF"/>
                </a:solidFill>
              </a:defRPr>
            </a:lvl1pPr>
          </a:lstStyle>
          <a:p>
            <a:r>
              <a:rPr lang="en-US" dirty="0"/>
              <a:t>Users Group Meeting			  	Elena Long &lt;ellie@jlab.org&gt;</a:t>
            </a:r>
          </a:p>
        </p:txBody>
      </p:sp>
    </p:spTree>
    <p:extLst>
      <p:ext uri="{BB962C8B-B14F-4D97-AF65-F5344CB8AC3E}">
        <p14:creationId xmlns:p14="http://schemas.microsoft.com/office/powerpoint/2010/main" val="3723355232"/>
      </p:ext>
    </p:extLst>
  </p:cSld>
  <p:clrMapOvr>
    <a:masterClrMapping/>
  </p:clrMapOvr>
  <p:transition>
    <p:fade/>
  </p:transition>
</p:sld>
</file>

<file path=ppt/theme/theme1.xml><?xml version="1.0" encoding="utf-8"?>
<a:theme xmlns:a="http://schemas.openxmlformats.org/drawingml/2006/main" name="Retrospect">
  <a:themeElements>
    <a:clrScheme name="Custom 5">
      <a:dk1>
        <a:sysClr val="windowText" lastClr="000000"/>
      </a:dk1>
      <a:lt1>
        <a:sysClr val="window" lastClr="FFFFFF"/>
      </a:lt1>
      <a:dk2>
        <a:srgbClr val="344068"/>
      </a:dk2>
      <a:lt2>
        <a:srgbClr val="D9E0E6"/>
      </a:lt2>
      <a:accent1>
        <a:srgbClr val="0070C0"/>
      </a:accent1>
      <a:accent2>
        <a:srgbClr val="000092"/>
      </a:accent2>
      <a:accent3>
        <a:srgbClr val="28C4CC"/>
      </a:accent3>
      <a:accent4>
        <a:srgbClr val="42BA97"/>
      </a:accent4>
      <a:accent5>
        <a:srgbClr val="3E8853"/>
      </a:accent5>
      <a:accent6>
        <a:srgbClr val="62A39F"/>
      </a:accent6>
      <a:hlink>
        <a:srgbClr val="2424FF"/>
      </a:hlink>
      <a:folHlink>
        <a:srgbClr val="2424F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14132</TotalTime>
  <Words>3054</Words>
  <Application>Microsoft Office PowerPoint</Application>
  <PresentationFormat>Widescreen</PresentationFormat>
  <Paragraphs>826</Paragraphs>
  <Slides>73</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73</vt:i4>
      </vt:variant>
    </vt:vector>
  </HeadingPairs>
  <TitlesOfParts>
    <vt:vector size="84" baseType="lpstr">
      <vt:lpstr>MS PGothic</vt:lpstr>
      <vt:lpstr>MS PGothic</vt:lpstr>
      <vt:lpstr>Arial</vt:lpstr>
      <vt:lpstr>Calibri</vt:lpstr>
      <vt:lpstr>Calibri Light</vt:lpstr>
      <vt:lpstr>Cambria Math</vt:lpstr>
      <vt:lpstr>Chalkboard</vt:lpstr>
      <vt:lpstr>Corbel</vt:lpstr>
      <vt:lpstr>Times New Roman</vt:lpstr>
      <vt:lpstr>Wingdings</vt:lpstr>
      <vt:lpstr>Retrospect</vt:lpstr>
      <vt:lpstr>Probing Short-Range Interactions with a Tensor Polarized Target</vt:lpstr>
      <vt:lpstr>PowerPoint Presentation</vt:lpstr>
      <vt:lpstr>Today’s Discussion</vt:lpstr>
      <vt:lpstr>A Brief Introduction to Tensor Polarization</vt:lpstr>
      <vt:lpstr>Tensor Polarization</vt:lpstr>
      <vt:lpstr>Tensor Polarization Techniques</vt:lpstr>
      <vt:lpstr>Tensor Structure Function, b_1</vt:lpstr>
      <vt:lpstr>Tensor Structure Function, b_1</vt:lpstr>
      <vt:lpstr>Target Status Update</vt:lpstr>
      <vt:lpstr>Target Status Update: UNH Side Projects</vt:lpstr>
      <vt:lpstr>Target Status Update</vt:lpstr>
      <vt:lpstr>C12-13-011: The Deuteron Tensor Structure Function b_1</vt:lpstr>
      <vt:lpstr>Structure Functions</vt:lpstr>
      <vt:lpstr>Tensor Structure Function, b_1</vt:lpstr>
      <vt:lpstr>Tensor Structure Function, b_1</vt:lpstr>
      <vt:lpstr>Close-Kumano Sum Rule</vt:lpstr>
      <vt:lpstr>Close-Kumano Sum Rule</vt:lpstr>
      <vt:lpstr>6-Quark, Hidden Color</vt:lpstr>
      <vt:lpstr>6-Quark, Hidden Color</vt:lpstr>
      <vt:lpstr>6-Quark, Hidden Color</vt:lpstr>
      <vt:lpstr>b_1 Kinematics</vt:lpstr>
      <vt:lpstr>Tensor Structure Function, b_1</vt:lpstr>
      <vt:lpstr>PR12-15-005: Quasi-Elastic and Elastic Deuteron Tensor Asymmetry A_zz</vt:lpstr>
      <vt:lpstr>Deuteron Wavefunction</vt:lpstr>
      <vt:lpstr>Deuteron Wavefunction</vt:lpstr>
      <vt:lpstr>Relativistic NN Bound System</vt:lpstr>
      <vt:lpstr>Elastic T_20 - Calibration &amp; Measurement</vt:lpstr>
      <vt:lpstr>Kinematics</vt:lpstr>
      <vt:lpstr>Discriminating Power</vt:lpstr>
      <vt:lpstr>  A_zz for Q^2&gt;1 GeV^2 with P_zz=30%</vt:lpstr>
      <vt:lpstr>  A_zz for Q^2&lt;1 GeV^2 with P_zz=30%</vt:lpstr>
      <vt:lpstr>First Measurement of Quasi-Elastic A_zz</vt:lpstr>
      <vt:lpstr>LOI12-14-001: Search for Exotic Gluonic States in the Nucleus</vt:lpstr>
      <vt:lpstr>Tensor Structure Function, b_4 (or ∆)</vt:lpstr>
      <vt:lpstr>The Future of Tensor Polarization</vt:lpstr>
      <vt:lpstr>JLab12 Tensor Program (So far…)</vt:lpstr>
      <vt:lpstr>Thank you</vt:lpstr>
      <vt:lpstr>PowerPoint Presentation</vt:lpstr>
      <vt:lpstr>Backup Slides</vt:lpstr>
      <vt:lpstr>6-Quark, Hidden Color</vt:lpstr>
      <vt:lpstr>Summary</vt:lpstr>
      <vt:lpstr>Deuteron</vt:lpstr>
      <vt:lpstr>Final State Interactions</vt:lpstr>
      <vt:lpstr>DIS Tensor Observables</vt:lpstr>
      <vt:lpstr>  A_zz for Q^2&lt;1 GeV^2 with P_zz=30%</vt:lpstr>
      <vt:lpstr>Systematics</vt:lpstr>
      <vt:lpstr>Overhead</vt:lpstr>
      <vt:lpstr>Challenges and Opportunities</vt:lpstr>
      <vt:lpstr>Theoretical Interest</vt:lpstr>
      <vt:lpstr>Tensor Structure Function, b_1</vt:lpstr>
      <vt:lpstr>OAM and Angular Momentum Sum Rule</vt:lpstr>
      <vt:lpstr>Quasi-Elastic A_zz</vt:lpstr>
      <vt:lpstr>Elastic Tensor Observables</vt:lpstr>
      <vt:lpstr>Frankfurt and Strikman Light Cone Calculations</vt:lpstr>
      <vt:lpstr>Connection to Short Range Correlations</vt:lpstr>
      <vt:lpstr>Connection to Short Range Correlations</vt:lpstr>
      <vt:lpstr>Tensor Polarization Measurement</vt:lpstr>
      <vt:lpstr>Brute Force Tensor Polarization</vt:lpstr>
      <vt:lpstr>Systematics Estimate for A_zz</vt:lpstr>
      <vt:lpstr>Interest from Theorists</vt:lpstr>
      <vt:lpstr>Rates for D(e,e’)X</vt:lpstr>
      <vt:lpstr>Dilution Factor</vt:lpstr>
      <vt:lpstr>Target Development in Progress</vt:lpstr>
      <vt:lpstr>Experimental Details</vt:lpstr>
      <vt:lpstr>Elastic Tensor Observables</vt:lpstr>
      <vt:lpstr>Elastic Tensor Observables</vt:lpstr>
      <vt:lpstr>Quasi-Elastic A_zz</vt:lpstr>
      <vt:lpstr>  Quasi-Elastic A_zz Experimental Set-Up</vt:lpstr>
      <vt:lpstr>Kinematics</vt:lpstr>
      <vt:lpstr>  Quasi-Elastic A_zz</vt:lpstr>
      <vt:lpstr>Quasi-Elastic A_zz</vt:lpstr>
      <vt:lpstr>Quasi-Elastic A_zz</vt:lpstr>
      <vt:lpstr>Quasi-Elastic A_zz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E08-005: Ay0 in Quasi-Elastic 3He(e,e’n) Scattering</dc:title>
  <dc:creator>Elena Long</dc:creator>
  <cp:lastModifiedBy>Elena Long</cp:lastModifiedBy>
  <cp:revision>1031</cp:revision>
  <dcterms:created xsi:type="dcterms:W3CDTF">2013-12-10T16:21:31Z</dcterms:created>
  <dcterms:modified xsi:type="dcterms:W3CDTF">2016-06-21T14:22:08Z</dcterms:modified>
</cp:coreProperties>
</file>