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9"/>
  </p:notesMasterIdLst>
  <p:handoutMasterIdLst>
    <p:handoutMasterId r:id="rId30"/>
  </p:handoutMasterIdLst>
  <p:sldIdLst>
    <p:sldId id="392" r:id="rId3"/>
    <p:sldId id="334" r:id="rId4"/>
    <p:sldId id="434" r:id="rId5"/>
    <p:sldId id="411" r:id="rId6"/>
    <p:sldId id="423" r:id="rId7"/>
    <p:sldId id="444" r:id="rId8"/>
    <p:sldId id="441" r:id="rId9"/>
    <p:sldId id="412" r:id="rId10"/>
    <p:sldId id="413" r:id="rId11"/>
    <p:sldId id="417" r:id="rId12"/>
    <p:sldId id="435" r:id="rId13"/>
    <p:sldId id="436" r:id="rId14"/>
    <p:sldId id="442" r:id="rId15"/>
    <p:sldId id="443" r:id="rId16"/>
    <p:sldId id="424" r:id="rId17"/>
    <p:sldId id="416" r:id="rId18"/>
    <p:sldId id="439" r:id="rId19"/>
    <p:sldId id="440" r:id="rId20"/>
    <p:sldId id="426" r:id="rId21"/>
    <p:sldId id="432" r:id="rId22"/>
    <p:sldId id="428" r:id="rId23"/>
    <p:sldId id="437" r:id="rId24"/>
    <p:sldId id="425" r:id="rId25"/>
    <p:sldId id="429" r:id="rId26"/>
    <p:sldId id="433" r:id="rId27"/>
    <p:sldId id="430" r:id="rId28"/>
  </p:sldIdLst>
  <p:sldSz cx="9144000" cy="6858000" type="screen4x3"/>
  <p:notesSz cx="69469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9196" autoAdjust="0"/>
  </p:normalViewPr>
  <p:slideViewPr>
    <p:cSldViewPr snapToGrid="0" snapToObjects="1" showGuides="1">
      <p:cViewPr>
        <p:scale>
          <a:sx n="102" d="100"/>
          <a:sy n="102" d="100"/>
        </p:scale>
        <p:origin x="-870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4853509165013"/>
          <c:y val="2.5000000000000001E-2"/>
          <c:w val="0.86394042208138622"/>
          <c:h val="0.903580489938757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Recordable Case Rate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 (2nd qtr)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0.96</c:v>
                </c:pt>
                <c:pt idx="1">
                  <c:v>0.84</c:v>
                </c:pt>
                <c:pt idx="2">
                  <c:v>1.3</c:v>
                </c:pt>
                <c:pt idx="3">
                  <c:v>0.95</c:v>
                </c:pt>
                <c:pt idx="4">
                  <c:v>0.38</c:v>
                </c:pt>
                <c:pt idx="5">
                  <c:v>0.32</c:v>
                </c:pt>
                <c:pt idx="6">
                  <c:v>1.3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35A-4E02-BC1C-78CF71C7E6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Days Away, Restricted or Transferred Case Rate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 (2nd qtr)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0.43</c:v>
                </c:pt>
                <c:pt idx="1">
                  <c:v>0.27</c:v>
                </c:pt>
                <c:pt idx="2">
                  <c:v>0.69</c:v>
                </c:pt>
                <c:pt idx="3">
                  <c:v>0.74</c:v>
                </c:pt>
                <c:pt idx="4">
                  <c:v>0.38</c:v>
                </c:pt>
                <c:pt idx="5">
                  <c:v>0.16</c:v>
                </c:pt>
                <c:pt idx="6">
                  <c:v>0.78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35A-4E02-BC1C-78CF71C7E6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090368"/>
        <c:axId val="34092160"/>
      </c:lineChart>
      <c:catAx>
        <c:axId val="34090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4092160"/>
        <c:crosses val="autoZero"/>
        <c:auto val="1"/>
        <c:lblAlgn val="ctr"/>
        <c:lblOffset val="100"/>
        <c:noMultiLvlLbl val="0"/>
      </c:catAx>
      <c:valAx>
        <c:axId val="34092160"/>
        <c:scaling>
          <c:orientation val="minMax"/>
          <c:max val="6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>
                    <a:latin typeface="Arial" pitchFamily="34" charset="0"/>
                    <a:cs typeface="Arial" pitchFamily="34" charset="0"/>
                  </a:defRPr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# Cases/200,000 Hours Worked</a:t>
                </a:r>
              </a:p>
            </c:rich>
          </c:tx>
          <c:layout>
            <c:manualLayout>
              <c:xMode val="edge"/>
              <c:yMode val="edge"/>
              <c:x val="5.1386168192390586E-2"/>
              <c:y val="0.1917264508603091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409036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49690021978959947"/>
          <c:y val="0.25674686497521143"/>
          <c:w val="0.50174476666026502"/>
          <c:h val="0.16164041994750655"/>
        </c:manualLayout>
      </c:layout>
      <c:overlay val="0"/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0.14555</cdr:x>
      <cdr:y>0.68781</cdr:y>
    </cdr:from>
    <cdr:to>
      <cdr:x>0.24555</cdr:x>
      <cdr:y>0.74495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364138" y="3773580"/>
          <a:ext cx="937260" cy="3134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DART Goal</a:t>
          </a:r>
        </a:p>
      </cdr:txBody>
    </cdr:sp>
  </cdr:relSizeAnchor>
  <cdr:relSizeAnchor xmlns:cdr="http://schemas.openxmlformats.org/drawingml/2006/chartDrawing">
    <cdr:from>
      <cdr:x>0.17886</cdr:x>
      <cdr:y>0.72896</cdr:y>
    </cdr:from>
    <cdr:to>
      <cdr:x>0.19552</cdr:x>
      <cdr:y>0.88889</cdr:y>
    </cdr:to>
    <cdr:sp macro="" textlink="">
      <cdr:nvSpPr>
        <cdr:cNvPr id="8" name="Straight Arrow Connector 7"/>
        <cdr:cNvSpPr/>
      </cdr:nvSpPr>
      <cdr:spPr bwMode="auto">
        <a:xfrm xmlns:a="http://schemas.openxmlformats.org/drawingml/2006/main" rot="5400000">
          <a:off x="1315737" y="4360006"/>
          <a:ext cx="877440" cy="156148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15875" cap="flat" cmpd="sng" algn="ctr">
          <a:solidFill>
            <a:srgbClr val="C00000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0.25537</cdr:x>
      <cdr:y>0.63512</cdr:y>
    </cdr:from>
    <cdr:to>
      <cdr:x>0.35537</cdr:x>
      <cdr:y>0.69226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393481" y="3484549"/>
          <a:ext cx="937260" cy="3134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TRC Goal</a:t>
          </a:r>
        </a:p>
      </cdr:txBody>
    </cdr:sp>
  </cdr:relSizeAnchor>
  <cdr:relSizeAnchor xmlns:cdr="http://schemas.openxmlformats.org/drawingml/2006/chartDrawing">
    <cdr:from>
      <cdr:x>0.23171</cdr:x>
      <cdr:y>0.67593</cdr:y>
    </cdr:from>
    <cdr:to>
      <cdr:x>0.30285</cdr:x>
      <cdr:y>0.83333</cdr:y>
    </cdr:to>
    <cdr:sp macro="" textlink="">
      <cdr:nvSpPr>
        <cdr:cNvPr id="10" name="Straight Arrow Connector 9"/>
        <cdr:cNvSpPr/>
      </cdr:nvSpPr>
      <cdr:spPr bwMode="auto">
        <a:xfrm xmlns:a="http://schemas.openxmlformats.org/drawingml/2006/main" rot="5400000">
          <a:off x="2073274" y="3806826"/>
          <a:ext cx="863602" cy="666750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15875" cap="flat" cmpd="sng" algn="ctr">
          <a:solidFill>
            <a:srgbClr val="000099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03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F4A41-6AAD-4E05-BD56-388310816083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9"/>
            <a:ext cx="3009900" cy="4603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9"/>
            <a:ext cx="3009900" cy="4603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7AAFA-9540-4D60-919F-318B8DE97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70" y="1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6/17/2016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7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795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84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9988" y="695325"/>
            <a:ext cx="4606925" cy="3455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8224C-8770-4CF2-A1E4-A246CB135B8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75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9988" y="695325"/>
            <a:ext cx="4606925" cy="3455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8224C-8770-4CF2-A1E4-A246CB135B8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25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9523E-340A-48C4-92C8-64E29C526E3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9988" y="695325"/>
            <a:ext cx="4606925" cy="3455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8224C-8770-4CF2-A1E4-A246CB135B8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3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D57BF-9709-4F95-A032-C1177D04A7B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10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BMcK</a:t>
            </a:r>
            <a:r>
              <a:rPr lang="en-US" dirty="0" smtClean="0"/>
              <a:t> updated 05Feb; Added photo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tf</a:t>
            </a:r>
            <a:r>
              <a:rPr lang="en-US" baseline="0" dirty="0" smtClean="0"/>
              <a:t>);</a:t>
            </a:r>
          </a:p>
          <a:p>
            <a:r>
              <a:rPr lang="en-US" baseline="0" dirty="0" smtClean="0"/>
              <a:t>AL edits 06Feb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D57BF-9709-4F95-A032-C1177D04A7B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53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9988" y="695325"/>
            <a:ext cx="4606925" cy="3455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8224C-8770-4CF2-A1E4-A246CB135B8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753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82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0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37376"/>
            <a:ext cx="9143999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June 2016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June 2016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June 2016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541588" y="6431939"/>
            <a:ext cx="408781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June 2016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0" baseline="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fld id="{289A48E6-6138-495E-B1F2-EDECA2E4C1D4}" type="slidenum">
              <a:rPr lang="en-US" sz="1000" b="0" baseline="0" smtClean="0">
                <a:solidFill>
                  <a:srgbClr val="FFFFFF"/>
                </a:solidFill>
                <a:latin typeface="Arial" charset="0"/>
                <a:cs typeface="Arial" charset="0"/>
              </a:rPr>
              <a:t>‹#›</a:t>
            </a:fld>
            <a:endParaRPr lang="en-US" sz="1000" b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0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6/17/2016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8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April 2015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64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6/17/2016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0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3.wdp"/><Relationship Id="rId10" Type="http://schemas.openxmlformats.org/officeDocument/2006/relationships/image" Target="../media/image32.png"/><Relationship Id="rId4" Type="http://schemas.openxmlformats.org/officeDocument/2006/relationships/image" Target="../media/image28.jpe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g"/><Relationship Id="rId9" Type="http://schemas.openxmlformats.org/officeDocument/2006/relationships/image" Target="../media/image16.png"/><Relationship Id="rId1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6200" y="6096000"/>
            <a:ext cx="8001000" cy="8592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Hugh Montgomery</a:t>
            </a:r>
            <a:endParaRPr lang="en-US" sz="2200" b="1" dirty="0">
              <a:solidFill>
                <a:srgbClr val="FFFFFF"/>
              </a:solidFill>
              <a:cs typeface="Arial" charset="0"/>
            </a:endParaRPr>
          </a:p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cs typeface="Arial" charset="0"/>
              </a:rPr>
              <a:t>Jefferson Lab Users Meeting,  June 21, 2016</a:t>
            </a:r>
          </a:p>
          <a:p>
            <a:pPr eaLnBrk="0" hangingPunct="0"/>
            <a:endParaRPr lang="en-US" sz="1400" b="1" dirty="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66800" y="-1524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Jefferson Lab Status</a:t>
            </a:r>
            <a:endParaRPr lang="en-US" sz="3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stewartm\Desktop\2D4A40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4" t="7267" r="862" b="13078"/>
          <a:stretch/>
        </p:blipFill>
        <p:spPr bwMode="auto">
          <a:xfrm>
            <a:off x="-3372" y="625707"/>
            <a:ext cx="9147372" cy="547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29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6"/>
          <p:cNvSpPr>
            <a:spLocks noChangeArrowheads="1"/>
          </p:cNvSpPr>
          <p:nvPr/>
        </p:nvSpPr>
        <p:spPr bwMode="auto">
          <a:xfrm>
            <a:off x="0" y="-59108"/>
            <a:ext cx="9144000" cy="69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8" tIns="45634" rIns="91268" bIns="45634"/>
          <a:lstStyle/>
          <a:p>
            <a:pPr algn="ctr">
              <a:lnSpc>
                <a:spcPts val="3000"/>
              </a:lnSpc>
            </a:pP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96"/>
          <p:cNvSpPr>
            <a:spLocks noChangeArrowheads="1"/>
          </p:cNvSpPr>
          <p:nvPr/>
        </p:nvSpPr>
        <p:spPr bwMode="auto">
          <a:xfrm>
            <a:off x="0" y="206760"/>
            <a:ext cx="9144000" cy="47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8" tIns="45634" rIns="91268" bIns="45634"/>
          <a:lstStyle/>
          <a:p>
            <a:pPr algn="ctr">
              <a:lnSpc>
                <a:spcPts val="3000"/>
              </a:lnSpc>
            </a:pPr>
            <a:r>
              <a:rPr lang="en-US" sz="3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Lab Directed Research and Development (LDRD)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4566" y="932326"/>
            <a:ext cx="8814867" cy="57577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</a:pPr>
            <a:r>
              <a:rPr lang="en-US" sz="1600" dirty="0" err="1" smtClean="0">
                <a:solidFill>
                  <a:prstClr val="black"/>
                </a:solidFill>
              </a:rPr>
              <a:t>JLab’s</a:t>
            </a:r>
            <a:r>
              <a:rPr lang="en-US" sz="1600" dirty="0" smtClean="0">
                <a:solidFill>
                  <a:prstClr val="black"/>
                </a:solidFill>
              </a:rPr>
              <a:t> LDRD program is now well into its third year</a:t>
            </a:r>
          </a:p>
          <a:p>
            <a:pPr marL="457200" indent="-457200">
              <a:lnSpc>
                <a:spcPct val="110000"/>
              </a:lnSpc>
            </a:pPr>
            <a:endParaRPr lang="en-US" sz="800" dirty="0" smtClean="0">
              <a:solidFill>
                <a:prstClr val="black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en-US" sz="1600" dirty="0" smtClean="0">
                <a:solidFill>
                  <a:prstClr val="black"/>
                </a:solidFill>
              </a:rPr>
              <a:t>Five of the six projects begun in FY14 or FY15 have been completed and the results have made a substantive contribution to future science at the laboratory</a:t>
            </a:r>
          </a:p>
          <a:p>
            <a:pPr marL="457200" indent="-457200">
              <a:lnSpc>
                <a:spcPct val="110000"/>
              </a:lnSpc>
            </a:pPr>
            <a:endParaRPr lang="en-US" sz="800" dirty="0">
              <a:solidFill>
                <a:prstClr val="black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en-US" sz="1600" dirty="0" smtClean="0">
                <a:solidFill>
                  <a:prstClr val="black"/>
                </a:solidFill>
              </a:rPr>
              <a:t>The FY16 program includes</a:t>
            </a:r>
          </a:p>
          <a:p>
            <a:pPr marL="976313" lvl="1" indent="-457200">
              <a:lnSpc>
                <a:spcPct val="110000"/>
              </a:lnSpc>
            </a:pPr>
            <a:r>
              <a:rPr lang="en-US" sz="1600" dirty="0" smtClean="0">
                <a:solidFill>
                  <a:prstClr val="black"/>
                </a:solidFill>
              </a:rPr>
              <a:t>The sixth project, which started in FY15 (Enhancing Simulation Capability for Electron Cooling in MEIC Project – He Zhang) was approved for completion in FY16</a:t>
            </a:r>
          </a:p>
          <a:p>
            <a:pPr marL="976313" lvl="1" indent="-457200">
              <a:lnSpc>
                <a:spcPct val="110000"/>
              </a:lnSpc>
            </a:pPr>
            <a:r>
              <a:rPr lang="en-US" sz="1600" dirty="0" smtClean="0">
                <a:solidFill>
                  <a:prstClr val="black"/>
                </a:solidFill>
              </a:rPr>
              <a:t>Two new projects that were chosen from among the eight proposals received for FY16 and are now in progress:</a:t>
            </a:r>
          </a:p>
          <a:p>
            <a:pPr marL="1482725" lvl="2" indent="-457200">
              <a:lnSpc>
                <a:spcPct val="110000"/>
              </a:lnSpc>
            </a:pPr>
            <a:r>
              <a:rPr lang="en-US" sz="1600" dirty="0" smtClean="0">
                <a:solidFill>
                  <a:prstClr val="black"/>
                </a:solidFill>
              </a:rPr>
              <a:t>Generation and Characterization of Magnetized Bunched Electron Beam from DC </a:t>
            </a:r>
            <a:r>
              <a:rPr lang="en-US" sz="1600" dirty="0" err="1" smtClean="0">
                <a:solidFill>
                  <a:prstClr val="black"/>
                </a:solidFill>
              </a:rPr>
              <a:t>Photogun</a:t>
            </a:r>
            <a:r>
              <a:rPr lang="en-US" sz="1600" dirty="0" smtClean="0">
                <a:solidFill>
                  <a:prstClr val="black"/>
                </a:solidFill>
              </a:rPr>
              <a:t> for MEIC Cooler (Matt </a:t>
            </a:r>
            <a:r>
              <a:rPr lang="en-US" sz="1600" dirty="0" err="1" smtClean="0">
                <a:solidFill>
                  <a:prstClr val="black"/>
                </a:solidFill>
              </a:rPr>
              <a:t>Poelker</a:t>
            </a:r>
            <a:r>
              <a:rPr lang="en-US" sz="1600" dirty="0" smtClean="0">
                <a:solidFill>
                  <a:prstClr val="black"/>
                </a:solidFill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</a:rPr>
              <a:t>Riad</a:t>
            </a:r>
            <a:r>
              <a:rPr lang="en-US" sz="1600" dirty="0" smtClean="0">
                <a:solidFill>
                  <a:prstClr val="black"/>
                </a:solidFill>
              </a:rPr>
              <a:t> Suleiman)</a:t>
            </a:r>
          </a:p>
          <a:p>
            <a:pPr marL="1482725" lvl="2" indent="-457200">
              <a:lnSpc>
                <a:spcPct val="110000"/>
              </a:lnSpc>
            </a:pPr>
            <a:r>
              <a:rPr lang="en-US" sz="1600" dirty="0" smtClean="0">
                <a:solidFill>
                  <a:prstClr val="black"/>
                </a:solidFill>
              </a:rPr>
              <a:t>Nuclear Gluons with Charm at EIC (Christian Weiss)</a:t>
            </a:r>
          </a:p>
          <a:p>
            <a:pPr marL="976313" lvl="1" indent="-457200">
              <a:lnSpc>
                <a:spcPct val="110000"/>
              </a:lnSpc>
            </a:pPr>
            <a:r>
              <a:rPr lang="en-US" sz="1600" dirty="0">
                <a:solidFill>
                  <a:prstClr val="black"/>
                </a:solidFill>
              </a:rPr>
              <a:t>The FY16 budget for the three projects now underway totals $644,954 (&lt;1% of our  DOE funding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</a:p>
          <a:p>
            <a:pPr marL="976313" lvl="1" indent="-457200">
              <a:lnSpc>
                <a:spcPct val="110000"/>
              </a:lnSpc>
            </a:pPr>
            <a:endParaRPr lang="en-US" sz="800" dirty="0">
              <a:solidFill>
                <a:prstClr val="black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en-US" sz="1600" dirty="0" smtClean="0">
                <a:solidFill>
                  <a:prstClr val="black"/>
                </a:solidFill>
              </a:rPr>
              <a:t>A total of eight proposals have been received for FY17 (including continuation of two of the FY16 projects); evaluation is now underway</a:t>
            </a:r>
          </a:p>
          <a:p>
            <a:pPr marL="457200" indent="-457200">
              <a:lnSpc>
                <a:spcPct val="110000"/>
              </a:lnSpc>
            </a:pPr>
            <a:endParaRPr lang="en-US" sz="700" dirty="0" smtClean="0">
              <a:solidFill>
                <a:prstClr val="black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en-US" sz="1600" dirty="0" smtClean="0">
                <a:solidFill>
                  <a:prstClr val="black"/>
                </a:solidFill>
              </a:rPr>
              <a:t>The LDRD program continues to play an important role in preparing for the future of the laboratory and in recognizing quality young staff; we are following its evolution with deep interest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Advisory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241" y="929390"/>
            <a:ext cx="8528179" cy="5196773"/>
          </a:xfrm>
        </p:spPr>
        <p:txBody>
          <a:bodyPr>
            <a:noAutofit/>
          </a:bodyPr>
          <a:lstStyle/>
          <a:p>
            <a:r>
              <a:rPr lang="en-US" b="1" dirty="0" smtClean="0"/>
              <a:t>Charter</a:t>
            </a:r>
          </a:p>
          <a:p>
            <a:pPr marL="346075" indent="0">
              <a:buNone/>
            </a:pPr>
            <a:r>
              <a:rPr lang="en-US" dirty="0" smtClean="0"/>
              <a:t>The </a:t>
            </a:r>
            <a:r>
              <a:rPr lang="en-US" dirty="0"/>
              <a:t>Jefferson Lab Accelerator Advisory Committee is asked to look at activities related to CEBAF Operations, the Jefferson Lab EIC proposal, and accelerator-related R&amp;D.  </a:t>
            </a:r>
            <a:r>
              <a:rPr lang="en-US" dirty="0" smtClean="0"/>
              <a:t>There </a:t>
            </a:r>
            <a:r>
              <a:rPr lang="en-US" dirty="0"/>
              <a:t>are three primary topics for review and </a:t>
            </a:r>
            <a:r>
              <a:rPr lang="en-US" dirty="0" smtClean="0"/>
              <a:t>discussion: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		1</a:t>
            </a:r>
            <a:r>
              <a:rPr lang="en-US" dirty="0"/>
              <a:t>. CEBAF Operations</a:t>
            </a:r>
          </a:p>
          <a:p>
            <a:pPr marL="0" indent="0">
              <a:buNone/>
            </a:pPr>
            <a:r>
              <a:rPr lang="en-US" dirty="0" smtClean="0"/>
              <a:t>			2</a:t>
            </a:r>
            <a:r>
              <a:rPr lang="en-US" dirty="0"/>
              <a:t>. Jefferson Lab EIC</a:t>
            </a:r>
          </a:p>
          <a:p>
            <a:pPr marL="0" indent="0">
              <a:buNone/>
            </a:pPr>
            <a:r>
              <a:rPr lang="en-US" dirty="0" smtClean="0"/>
              <a:t>			3</a:t>
            </a:r>
            <a:r>
              <a:rPr lang="en-US" dirty="0"/>
              <a:t>. Accelerator-related R&amp;D</a:t>
            </a:r>
          </a:p>
          <a:p>
            <a:endParaRPr lang="en-US" dirty="0" smtClean="0"/>
          </a:p>
          <a:p>
            <a:r>
              <a:rPr lang="en-US" b="1" dirty="0" smtClean="0"/>
              <a:t>Committee</a:t>
            </a:r>
          </a:p>
          <a:p>
            <a:pPr marL="0" indent="0">
              <a:buNone/>
            </a:pPr>
            <a:r>
              <a:rPr lang="en-US" dirty="0" smtClean="0"/>
              <a:t>			Chair</a:t>
            </a:r>
            <a:r>
              <a:rPr lang="en-US" dirty="0"/>
              <a:t>: </a:t>
            </a:r>
            <a:r>
              <a:rPr lang="en-US" dirty="0" smtClean="0"/>
              <a:t>Norbert </a:t>
            </a:r>
            <a:r>
              <a:rPr lang="en-US" dirty="0"/>
              <a:t>Holtkamp (SLAC, Chair)              </a:t>
            </a:r>
          </a:p>
          <a:p>
            <a:pPr marL="0" indent="0">
              <a:buNone/>
              <a:tabLst>
                <a:tab pos="2055813" algn="l"/>
              </a:tabLst>
            </a:pPr>
            <a:r>
              <a:rPr lang="en-US" dirty="0"/>
              <a:t>	</a:t>
            </a:r>
            <a:r>
              <a:rPr lang="en-US" dirty="0" smtClean="0"/>
              <a:t>Oliver </a:t>
            </a:r>
            <a:r>
              <a:rPr lang="en-US" dirty="0"/>
              <a:t>Bruning (CERN)			</a:t>
            </a:r>
          </a:p>
          <a:p>
            <a:pPr marL="0" indent="0">
              <a:buNone/>
              <a:tabLst>
                <a:tab pos="2055813" algn="l"/>
              </a:tabLst>
            </a:pPr>
            <a:r>
              <a:rPr lang="en-US" dirty="0"/>
              <a:t>	</a:t>
            </a:r>
            <a:r>
              <a:rPr lang="en-US" dirty="0" smtClean="0"/>
              <a:t>Wolfram </a:t>
            </a:r>
            <a:r>
              <a:rPr lang="en-US" dirty="0"/>
              <a:t>Fischer (BNL)			</a:t>
            </a:r>
            <a:endParaRPr lang="en-US" dirty="0" smtClean="0"/>
          </a:p>
          <a:p>
            <a:pPr marL="0" indent="0">
              <a:buNone/>
              <a:tabLst>
                <a:tab pos="2055813" algn="l"/>
              </a:tabLst>
            </a:pPr>
            <a:r>
              <a:rPr lang="en-US" dirty="0"/>
              <a:t>	</a:t>
            </a:r>
            <a:r>
              <a:rPr lang="en-US" dirty="0" smtClean="0"/>
              <a:t>Richard </a:t>
            </a:r>
            <a:r>
              <a:rPr lang="en-US" dirty="0"/>
              <a:t>Milner (MIT)					</a:t>
            </a:r>
            <a:endParaRPr lang="en-US" dirty="0" smtClean="0"/>
          </a:p>
          <a:p>
            <a:pPr marL="0" indent="0">
              <a:buNone/>
              <a:tabLst>
                <a:tab pos="2055813" algn="l"/>
              </a:tabLst>
            </a:pPr>
            <a:r>
              <a:rPr lang="en-US" dirty="0"/>
              <a:t>	</a:t>
            </a:r>
            <a:r>
              <a:rPr lang="en-US" dirty="0" smtClean="0"/>
              <a:t>Yoshishige </a:t>
            </a:r>
            <a:r>
              <a:rPr lang="en-US" dirty="0"/>
              <a:t>Yamasaki (MSU-FRIB</a:t>
            </a:r>
            <a:r>
              <a:rPr lang="en-US" dirty="0" smtClean="0"/>
              <a:t>)</a:t>
            </a:r>
          </a:p>
          <a:p>
            <a:pPr marL="0" indent="0">
              <a:buNone/>
              <a:tabLst>
                <a:tab pos="2055813" algn="l"/>
              </a:tabLst>
            </a:pPr>
            <a:r>
              <a:rPr lang="en-US" dirty="0"/>
              <a:t>	</a:t>
            </a:r>
            <a:r>
              <a:rPr lang="en-US" dirty="0" smtClean="0"/>
              <a:t>Eric </a:t>
            </a:r>
            <a:r>
              <a:rPr lang="en-US" dirty="0"/>
              <a:t>Prebys (FNAL</a:t>
            </a:r>
            <a:r>
              <a:rPr lang="en-US" dirty="0" smtClean="0"/>
              <a:t>)</a:t>
            </a:r>
          </a:p>
          <a:p>
            <a:pPr marL="0" indent="0">
              <a:buNone/>
              <a:tabLst>
                <a:tab pos="2055813" algn="l"/>
              </a:tabLst>
            </a:pP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Marion </a:t>
            </a:r>
            <a:r>
              <a:rPr lang="en-US" dirty="0"/>
              <a:t>White (ANL)		</a:t>
            </a:r>
          </a:p>
        </p:txBody>
      </p:sp>
    </p:spTree>
    <p:extLst>
      <p:ext uri="{BB962C8B-B14F-4D97-AF65-F5344CB8AC3E}">
        <p14:creationId xmlns:p14="http://schemas.microsoft.com/office/powerpoint/2010/main" val="308075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76200"/>
            <a:ext cx="9144001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Lab </a:t>
            </a:r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Technology: Theory &amp; Computation</a:t>
            </a:r>
            <a:endParaRPr lang="en-US" sz="2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34391" y="946269"/>
            <a:ext cx="8991600" cy="5509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SzPct val="120000"/>
              <a:defRPr/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Times New Roman" pitchFamily="18" charset="0"/>
                <a:cs typeface="+mn-cs"/>
              </a:rPr>
              <a:t>Provide world-leading theoretical support for the experimental program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Times New Roman" pitchFamily="18" charset="0"/>
                <a:cs typeface="+mn-cs"/>
              </a:rPr>
              <a:t>:</a:t>
            </a:r>
            <a:endParaRPr lang="en-US" sz="2000" b="1" dirty="0">
              <a:solidFill>
                <a:srgbClr val="000000"/>
              </a:solidFill>
              <a:latin typeface="Calibri"/>
              <a:ea typeface="Times New Roman" pitchFamily="18" charset="0"/>
              <a:cs typeface="+mn-cs"/>
            </a:endParaRPr>
          </a:p>
          <a:p>
            <a:pPr marL="685800" lvl="1" indent="-339725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alibri"/>
                <a:cs typeface="+mn-cs"/>
              </a:rPr>
              <a:t>Phenomenological support across broad scientific agenda </a:t>
            </a:r>
          </a:p>
          <a:p>
            <a:pPr marL="685800" lvl="1" indent="-339725" fontAlgn="auto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alibri"/>
                <a:ea typeface="Times New Roman" pitchFamily="18" charset="0"/>
                <a:cs typeface="+mn-cs"/>
              </a:rPr>
              <a:t>Lattice QCD as </a:t>
            </a:r>
            <a:r>
              <a:rPr lang="en-US" sz="1800" dirty="0" smtClean="0">
                <a:latin typeface="Calibri"/>
                <a:ea typeface="Times New Roman" pitchFamily="18" charset="0"/>
                <a:cs typeface="+mn-cs"/>
              </a:rPr>
              <a:t>method </a:t>
            </a:r>
            <a:r>
              <a:rPr lang="en-US" sz="1800" dirty="0">
                <a:latin typeface="Calibri"/>
                <a:ea typeface="Times New Roman" pitchFamily="18" charset="0"/>
                <a:cs typeface="+mn-cs"/>
              </a:rPr>
              <a:t>to unambiguously establish </a:t>
            </a:r>
            <a:r>
              <a:rPr lang="en-US" sz="1800" dirty="0" smtClean="0">
                <a:latin typeface="Calibri"/>
                <a:ea typeface="Times New Roman" pitchFamily="18" charset="0"/>
                <a:cs typeface="+mn-cs"/>
              </a:rPr>
              <a:t>predictions </a:t>
            </a:r>
            <a:r>
              <a:rPr lang="en-US" sz="1800" dirty="0">
                <a:latin typeface="Calibri"/>
                <a:ea typeface="Times New Roman" pitchFamily="18" charset="0"/>
                <a:cs typeface="+mn-cs"/>
              </a:rPr>
              <a:t>of QCD vs. </a:t>
            </a:r>
            <a:r>
              <a:rPr lang="en-US" sz="1800" dirty="0" smtClean="0">
                <a:latin typeface="Calibri"/>
                <a:ea typeface="Times New Roman" pitchFamily="18" charset="0"/>
                <a:cs typeface="+mn-cs"/>
              </a:rPr>
              <a:t>experiment:</a:t>
            </a:r>
          </a:p>
          <a:p>
            <a:pPr marL="1143000" lvl="2" indent="-339725" fontAlgn="auto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̶"/>
              <a:defRPr/>
            </a:pPr>
            <a:r>
              <a:rPr lang="en-US" sz="1600" dirty="0" smtClean="0">
                <a:latin typeface="Calibri"/>
                <a:ea typeface="Times New Roman" pitchFamily="18" charset="0"/>
                <a:cs typeface="+mn-cs"/>
              </a:rPr>
              <a:t>Capability computing </a:t>
            </a:r>
            <a:r>
              <a:rPr lang="en-US" sz="1600" dirty="0">
                <a:latin typeface="Calibri"/>
                <a:ea typeface="Times New Roman" pitchFamily="18" charset="0"/>
                <a:cs typeface="+mn-cs"/>
              </a:rPr>
              <a:t>allocations at supercomputer centers</a:t>
            </a:r>
          </a:p>
          <a:p>
            <a:pPr marL="1143000" lvl="2" indent="-339725" fontAlgn="auto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̶"/>
              <a:defRPr/>
            </a:pPr>
            <a:r>
              <a:rPr lang="en-US" sz="1600" dirty="0" smtClean="0">
                <a:latin typeface="Calibri"/>
                <a:ea typeface="Times New Roman" pitchFamily="18" charset="0"/>
                <a:cs typeface="+mn-cs"/>
              </a:rPr>
              <a:t>10 years experience operating/managing local capacity computing facility for LQCD users </a:t>
            </a:r>
          </a:p>
          <a:p>
            <a:pPr marL="1143000" lvl="2" indent="-3397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̶"/>
              <a:defRPr/>
            </a:pPr>
            <a:r>
              <a:rPr lang="en-US" sz="1600" b="1" dirty="0" smtClean="0">
                <a:solidFill>
                  <a:srgbClr val="C00000"/>
                </a:solidFill>
                <a:latin typeface="Calibri"/>
                <a:ea typeface="Times New Roman" pitchFamily="18" charset="0"/>
                <a:cs typeface="+mn-cs"/>
              </a:rPr>
              <a:t>Dedicated LQCD computing project at </a:t>
            </a:r>
            <a:r>
              <a:rPr lang="en-US" sz="1600" b="1" dirty="0" err="1" smtClean="0">
                <a:solidFill>
                  <a:srgbClr val="C00000"/>
                </a:solidFill>
                <a:latin typeface="Calibri"/>
                <a:ea typeface="Times New Roman" pitchFamily="18" charset="0"/>
                <a:cs typeface="+mn-cs"/>
              </a:rPr>
              <a:t>JLab</a:t>
            </a:r>
            <a:endParaRPr lang="en-US" sz="1600" b="1" dirty="0" smtClean="0">
              <a:solidFill>
                <a:srgbClr val="C00000"/>
              </a:solidFill>
              <a:latin typeface="Calibri"/>
              <a:ea typeface="Times New Roman" pitchFamily="18" charset="0"/>
              <a:cs typeface="+mn-cs"/>
            </a:endParaRPr>
          </a:p>
          <a:p>
            <a:pPr marL="1143000" lvl="2" indent="-339725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/>
            </a:pPr>
            <a:r>
              <a:rPr lang="en-US" sz="1600" dirty="0" smtClean="0">
                <a:latin typeface="Calibri"/>
                <a:cs typeface="+mn-cs"/>
              </a:rPr>
              <a:t>Current </a:t>
            </a:r>
            <a:r>
              <a:rPr lang="en-US" sz="1600" dirty="0">
                <a:latin typeface="Calibri"/>
                <a:cs typeface="+mn-cs"/>
              </a:rPr>
              <a:t>LQCD </a:t>
            </a:r>
            <a:r>
              <a:rPr lang="en-US" sz="1600" dirty="0" err="1">
                <a:latin typeface="Calibri"/>
                <a:cs typeface="+mn-cs"/>
              </a:rPr>
              <a:t>SciDAC</a:t>
            </a:r>
            <a:r>
              <a:rPr lang="en-US" sz="1600" dirty="0">
                <a:latin typeface="Calibri"/>
                <a:cs typeface="+mn-cs"/>
              </a:rPr>
              <a:t> project ends in </a:t>
            </a:r>
            <a:r>
              <a:rPr lang="en-US" sz="1600" dirty="0" smtClean="0">
                <a:latin typeface="Calibri"/>
                <a:cs typeface="+mn-cs"/>
              </a:rPr>
              <a:t>mid-FY17</a:t>
            </a:r>
            <a:endParaRPr lang="en-US" sz="1800" dirty="0" smtClean="0">
              <a:latin typeface="Calibri"/>
              <a:cs typeface="+mn-cs"/>
            </a:endParaRPr>
          </a:p>
          <a:p>
            <a:pPr marL="1600200" lvl="3" indent="-3397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800" dirty="0" smtClean="0">
              <a:latin typeface="Calibri"/>
              <a:cs typeface="+mn-cs"/>
            </a:endParaRPr>
          </a:p>
          <a:p>
            <a:pPr marL="685800" lvl="1" indent="-339725" fontAlgn="auto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err="1" smtClean="0">
                <a:latin typeface="Calibri"/>
                <a:cs typeface="+mn-cs"/>
              </a:rPr>
              <a:t>Exascale</a:t>
            </a:r>
            <a:r>
              <a:rPr lang="en-US" sz="1800" dirty="0" smtClean="0">
                <a:latin typeface="Calibri"/>
                <a:cs typeface="+mn-cs"/>
              </a:rPr>
              <a:t> </a:t>
            </a:r>
            <a:r>
              <a:rPr lang="en-US" sz="1800" dirty="0">
                <a:latin typeface="Calibri"/>
                <a:cs typeface="+mn-cs"/>
              </a:rPr>
              <a:t>2025 </a:t>
            </a:r>
            <a:r>
              <a:rPr lang="en-US" sz="1800" dirty="0" smtClean="0">
                <a:latin typeface="Calibri"/>
                <a:cs typeface="+mn-cs"/>
              </a:rPr>
              <a:t>project: DOE initiative to build/deploy </a:t>
            </a:r>
            <a:r>
              <a:rPr lang="en-US" sz="1800" dirty="0" err="1" smtClean="0">
                <a:latin typeface="Calibri"/>
                <a:cs typeface="+mn-cs"/>
              </a:rPr>
              <a:t>exascale</a:t>
            </a:r>
            <a:r>
              <a:rPr lang="en-US" sz="1800" dirty="0" smtClean="0">
                <a:latin typeface="Calibri"/>
                <a:cs typeface="+mn-cs"/>
              </a:rPr>
              <a:t> machine by 2025-2027</a:t>
            </a:r>
          </a:p>
          <a:p>
            <a:pPr marL="1143000" lvl="2" indent="-339725" fontAlgn="auto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̶"/>
              <a:defRPr/>
            </a:pPr>
            <a:r>
              <a:rPr lang="en-US" sz="1600" dirty="0" smtClean="0">
                <a:latin typeface="Calibri"/>
                <a:cs typeface="+mn-cs"/>
              </a:rPr>
              <a:t>Led by ASCR and NNSA</a:t>
            </a:r>
          </a:p>
          <a:p>
            <a:pPr marL="1143000" lvl="2" indent="-339725" fontAlgn="auto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̶"/>
              <a:defRPr/>
            </a:pPr>
            <a:r>
              <a:rPr lang="en-US" sz="1600" dirty="0" smtClean="0">
                <a:latin typeface="Calibri"/>
                <a:cs typeface="+mn-cs"/>
              </a:rPr>
              <a:t>For NP, computing is increasingly important for theory, experiment, and accelerators </a:t>
            </a:r>
          </a:p>
          <a:p>
            <a:pPr marL="1143000" lvl="2" indent="-339725" fontAlgn="auto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̶"/>
              <a:defRPr/>
            </a:pPr>
            <a:r>
              <a:rPr lang="en-US" sz="1600" dirty="0" smtClean="0">
                <a:latin typeface="Calibri"/>
                <a:cs typeface="+mn-cs"/>
              </a:rPr>
              <a:t>At this stage, software application developments are emphasized</a:t>
            </a:r>
          </a:p>
          <a:p>
            <a:pPr marL="1143000" lvl="2" indent="-339725" fontAlgn="auto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̶"/>
              <a:defRPr/>
            </a:pPr>
            <a:r>
              <a:rPr lang="en-US" sz="1600" dirty="0" smtClean="0">
                <a:latin typeface="Calibri"/>
                <a:cs typeface="+mn-cs"/>
              </a:rPr>
              <a:t>~12 application areas selected for R&amp;D using FY16 funds</a:t>
            </a:r>
          </a:p>
          <a:p>
            <a:pPr marL="1600200" lvl="3" indent="-339725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srgbClr val="C00000"/>
                </a:solidFill>
                <a:latin typeface="Calibri"/>
              </a:rPr>
              <a:t>LQCD advanced</a:t>
            </a:r>
          </a:p>
          <a:p>
            <a:pPr marL="1143000" lvl="2" indent="-339725" fontAlgn="auto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̶"/>
              <a:defRPr/>
            </a:pPr>
            <a:r>
              <a:rPr lang="en-US" sz="1600" dirty="0" smtClean="0">
                <a:latin typeface="Calibri"/>
                <a:cs typeface="+mn-cs"/>
              </a:rPr>
              <a:t>A coherent ONP approach would be desirable</a:t>
            </a:r>
          </a:p>
          <a:p>
            <a:pPr marL="1600200" lvl="3" indent="-3397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/>
                <a:cs typeface="+mn-cs"/>
              </a:rPr>
              <a:t>Jefferson Lab in strong position to make unique contributions</a:t>
            </a:r>
          </a:p>
          <a:p>
            <a:pPr marL="685800" lvl="1" indent="-339725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Calibri"/>
              </a:rPr>
              <a:t>Computation Collaboration</a:t>
            </a:r>
          </a:p>
          <a:p>
            <a:pPr marL="1143000" lvl="2" indent="-339725">
              <a:buFont typeface="Arial" panose="020B0604020202020204" pitchFamily="34" charset="0"/>
              <a:buChar char="̶"/>
              <a:defRPr/>
            </a:pPr>
            <a:r>
              <a:rPr lang="en-US" b="1" dirty="0" smtClean="0">
                <a:solidFill>
                  <a:srgbClr val="C00000"/>
                </a:solidFill>
                <a:latin typeface="Calibri"/>
                <a:cs typeface="+mn-cs"/>
              </a:rPr>
              <a:t>Advanced Discussions with Old Dominion University</a:t>
            </a:r>
          </a:p>
          <a:p>
            <a:pPr marL="1143000" lvl="2" indent="-3397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1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3200" dirty="0" smtClean="0"/>
              <a:t>Accelerator Technology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20"/>
              </p:ext>
            </p:extLst>
          </p:nvPr>
        </p:nvGraphicFramePr>
        <p:xfrm>
          <a:off x="228600" y="1699452"/>
          <a:ext cx="8762999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654"/>
                <a:gridCol w="3617533"/>
                <a:gridCol w="383381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FRIB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LCLS-II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user facility at MSU for rare isotope studies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GeV superconducting </a:t>
                      </a:r>
                      <a:r>
                        <a:rPr lang="en-US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linac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existing SLAC tunnel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Collaboration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MSU, State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Michigan, DOE-SC;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Jefferson Lab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ANL, Cornell, FNAL, LBNL, SLAC, Jefferson Lab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JLab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Scope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Cryogenics</a:t>
                      </a:r>
                      <a:r>
                        <a:rPr lang="en-US" sz="12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design, procurement, fabrication, integration.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aseline="0" dirty="0" err="1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Cryomodule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engineering &amp; design finalization.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 err="1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Cryoplant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design &amp; acquisition.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 err="1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Cryomodule</a:t>
                      </a:r>
                      <a:r>
                        <a:rPr lang="en-US" sz="12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cavities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half of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linac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2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R&amp;D, LLRF, machine physics.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2K </a:t>
                      </a:r>
                      <a:r>
                        <a:rPr lang="en-US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Coldbox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Compressors contract awarded.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4K plant in fabrication.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Beta 0.041 design complete. 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Beta 0.29 design well underway.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SRF cavity contracts placed.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Prototype </a:t>
                      </a:r>
                      <a:r>
                        <a:rPr lang="en-US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cryomodule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assembly in progress.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CD-2/3 Approve Construction Start – Spring 2016.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1518" t="13471" r="5157" b="19421"/>
          <a:stretch>
            <a:fillRect/>
          </a:stretch>
        </p:blipFill>
        <p:spPr bwMode="auto">
          <a:xfrm>
            <a:off x="2209800" y="4334362"/>
            <a:ext cx="2286000" cy="2014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Rectangle 13"/>
          <p:cNvSpPr/>
          <p:nvPr/>
        </p:nvSpPr>
        <p:spPr>
          <a:xfrm>
            <a:off x="356060" y="901239"/>
            <a:ext cx="8620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120000"/>
              <a:defRPr/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Maintain and enhance world leadership in SRF,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polarized e- source, ERL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 and cryogenic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technology:   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Partner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in SRF-based accelerator construction projects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12719" b="10028"/>
          <a:stretch/>
        </p:blipFill>
        <p:spPr bwMode="auto">
          <a:xfrm>
            <a:off x="5486400" y="4347659"/>
            <a:ext cx="3108691" cy="20531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11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6"/>
          <p:cNvSpPr>
            <a:spLocks noChangeArrowheads="1"/>
          </p:cNvSpPr>
          <p:nvPr/>
        </p:nvSpPr>
        <p:spPr bwMode="auto">
          <a:xfrm>
            <a:off x="0" y="0"/>
            <a:ext cx="7267575" cy="6923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 GeV Upgrade Project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381000" y="9906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9" name="Group 348"/>
          <p:cNvGrpSpPr/>
          <p:nvPr/>
        </p:nvGrpSpPr>
        <p:grpSpPr>
          <a:xfrm>
            <a:off x="117471" y="903985"/>
            <a:ext cx="5064129" cy="1763016"/>
            <a:chOff x="137622" y="903985"/>
            <a:chExt cx="5064129" cy="1763016"/>
          </a:xfrm>
        </p:grpSpPr>
        <p:sp>
          <p:nvSpPr>
            <p:cNvPr id="350" name="Rectangle 349"/>
            <p:cNvSpPr/>
            <p:nvPr/>
          </p:nvSpPr>
          <p:spPr bwMode="auto">
            <a:xfrm>
              <a:off x="147732" y="903985"/>
              <a:ext cx="4979517" cy="1763016"/>
            </a:xfrm>
            <a:prstGeom prst="rect">
              <a:avLst/>
            </a:prstGeom>
            <a:solidFill>
              <a:srgbClr val="FFEDC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</a:effec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1" name="Text Box 3"/>
            <p:cNvSpPr txBox="1">
              <a:spLocks noChangeArrowheads="1"/>
            </p:cNvSpPr>
            <p:nvPr/>
          </p:nvSpPr>
          <p:spPr bwMode="auto">
            <a:xfrm>
              <a:off x="137622" y="914400"/>
              <a:ext cx="5064129" cy="169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Scope </a:t>
              </a:r>
              <a:r>
                <a:rPr lang="en-US" sz="1600" b="1" u="sng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(~98% complete)</a:t>
              </a:r>
              <a:r>
                <a:rPr lang="en-US" sz="2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91440" indent="-27432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Doubling the accelerator beam energy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</a:p>
            <a:p>
              <a:pPr marL="91440" indent="-27432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experimental Hall D and beam line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DONE</a:t>
              </a:r>
            </a:p>
            <a:p>
              <a:pPr marL="91440" indent="-27432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Civil construction including utilities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16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</a:p>
            <a:p>
              <a:pPr marL="91440" indent="-27432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Upgrades to Experimental </a:t>
              </a: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Halls B &amp; C </a:t>
              </a: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16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~94%</a:t>
              </a:r>
            </a:p>
            <a:p>
              <a:pPr marL="548640" lvl="1" indent="-27432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Halls B &amp; C Detectors – DONE </a:t>
              </a:r>
            </a:p>
          </p:txBody>
        </p:sp>
      </p:grpSp>
      <p:pic>
        <p:nvPicPr>
          <p:cNvPr id="352" name="Picture 351" descr="DSC_0093 SHMS April 2015.JPG"/>
          <p:cNvPicPr>
            <a:picLocks noChangeAspect="1"/>
          </p:cNvPicPr>
          <p:nvPr/>
        </p:nvPicPr>
        <p:blipFill rotWithShape="1">
          <a:blip r:embed="rId2" cstate="print"/>
          <a:srcRect l="4438" t="3249" r="8220" b="11037"/>
          <a:stretch/>
        </p:blipFill>
        <p:spPr>
          <a:xfrm>
            <a:off x="2899897" y="4246660"/>
            <a:ext cx="3276944" cy="21300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3" name="Picture 35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2463" r="6353"/>
          <a:stretch/>
        </p:blipFill>
        <p:spPr bwMode="auto">
          <a:xfrm>
            <a:off x="3696917" y="2572139"/>
            <a:ext cx="1512676" cy="1523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4" name="Picture 3" descr="M:\12GeVUpgrade\Posters\Pictures\Hall C\Sigma Phi Magnets\160208 D_InnerShieldStaged_Q2andDBoreInBkgd_09Feb20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0" t="14232" r="14294"/>
          <a:stretch/>
        </p:blipFill>
        <p:spPr bwMode="auto">
          <a:xfrm>
            <a:off x="76200" y="4262562"/>
            <a:ext cx="2715903" cy="20779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2" descr="M:\12GeVUpgrade\Posters\Pictures\Hall C\Sigma Phi Magnets\160209 WeldingDipoleShieldFlange2_09Feb2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61408"/>
            <a:ext cx="1944996" cy="14587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35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947" y="866327"/>
            <a:ext cx="2847115" cy="22578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7" name="Picture 356" descr="M:\Proj_Mgmnt\12GeV Upgrade\Monthly Reports\Photos\2016\Mar 2016\Hall B Photo 1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538" y="2977887"/>
            <a:ext cx="2895600" cy="2051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8" name="Picture 357"/>
          <p:cNvPicPr>
            <a:picLocks noChangeAspect="1"/>
          </p:cNvPicPr>
          <p:nvPr/>
        </p:nvPicPr>
        <p:blipFill rotWithShape="1">
          <a:blip r:embed="rId10"/>
          <a:srcRect l="10091" r="7811"/>
          <a:stretch/>
        </p:blipFill>
        <p:spPr>
          <a:xfrm>
            <a:off x="5943599" y="5120640"/>
            <a:ext cx="1583455" cy="1442057"/>
          </a:xfrm>
          <a:prstGeom prst="roundRect">
            <a:avLst>
              <a:gd name="adj" fmla="val 0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9" name="TextBox 358"/>
          <p:cNvSpPr txBox="1"/>
          <p:nvPr/>
        </p:nvSpPr>
        <p:spPr>
          <a:xfrm>
            <a:off x="7267575" y="2487"/>
            <a:ext cx="1773242" cy="707886"/>
          </a:xfrm>
          <a:prstGeom prst="rect">
            <a:avLst/>
          </a:prstGeom>
          <a:solidFill>
            <a:srgbClr val="FFEDC9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TPC = $338M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 = </a:t>
            </a:r>
            <a:r>
              <a:rPr lang="en-US" sz="2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$9M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87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6"/>
          <p:cNvSpPr>
            <a:spLocks noChangeArrowheads="1"/>
          </p:cNvSpPr>
          <p:nvPr/>
        </p:nvSpPr>
        <p:spPr bwMode="auto">
          <a:xfrm>
            <a:off x="0" y="0"/>
            <a:ext cx="9144000" cy="69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Utilities Infrastructure Modernization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37" y="838200"/>
            <a:ext cx="8649863" cy="556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►"/>
            </a:pPr>
            <a:r>
              <a:rPr lang="en-US" sz="1500" b="1" dirty="0">
                <a:solidFill>
                  <a:srgbClr val="003399"/>
                </a:solidFill>
              </a:rPr>
              <a:t>Successful Annual review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►"/>
            </a:pPr>
            <a:r>
              <a:rPr lang="en-US" sz="1500" b="1" dirty="0">
                <a:solidFill>
                  <a:srgbClr val="003399"/>
                </a:solidFill>
              </a:rPr>
              <a:t>Overall Progress </a:t>
            </a:r>
            <a:r>
              <a:rPr lang="en-US" sz="1500" b="1" dirty="0">
                <a:solidFill>
                  <a:srgbClr val="003399"/>
                </a:solidFill>
                <a:sym typeface="Wingdings" panose="05000000000000000000" pitchFamily="2" charset="2"/>
              </a:rPr>
              <a:t> 82% complete</a:t>
            </a:r>
            <a:endParaRPr lang="en-US" sz="1500" dirty="0">
              <a:solidFill>
                <a:srgbClr val="003399"/>
              </a:solidFill>
            </a:endParaRPr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600" dirty="0"/>
          </a:p>
          <a:p>
            <a:pPr marL="914400" lvl="1" indent="-457200">
              <a:buNone/>
            </a:pPr>
            <a:endParaRPr lang="en-US" sz="1600" b="1" dirty="0"/>
          </a:p>
        </p:txBody>
      </p:sp>
      <p:pic>
        <p:nvPicPr>
          <p:cNvPr id="6" name="Picture 5" descr="F:\Coms project photos\COMS photo book 3\Village greenery\049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51" t="14864" r="17833" b="34932"/>
          <a:stretch/>
        </p:blipFill>
        <p:spPr bwMode="auto">
          <a:xfrm>
            <a:off x="-8202" y="1507081"/>
            <a:ext cx="3839973" cy="2559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163" y="1847615"/>
            <a:ext cx="3187246" cy="2146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SPROUS~1.JLA\AppData\Local\Temp\IMG_0654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675" y="3884206"/>
            <a:ext cx="3898446" cy="2566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:\Users\SPROUS~1.JLA\AppData\Local\Temp\IMG_0650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82" b="6075"/>
          <a:stretch/>
        </p:blipFill>
        <p:spPr bwMode="auto">
          <a:xfrm>
            <a:off x="5362575" y="3933320"/>
            <a:ext cx="3851379" cy="2566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6937" y="1553198"/>
            <a:ext cx="3705226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Communications – Substantially Complete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32802" y="1121240"/>
            <a:ext cx="2896606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CTF Building / Equipment – 60% complete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704" y="788598"/>
            <a:ext cx="2409010" cy="32158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8201" y="6150472"/>
            <a:ext cx="375036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CTF Cooling Tower – 85% Complete</a:t>
            </a:r>
          </a:p>
        </p:txBody>
      </p:sp>
      <p:sp>
        <p:nvSpPr>
          <p:cNvPr id="20" name="Left-Up Arrow 19"/>
          <p:cNvSpPr/>
          <p:nvPr/>
        </p:nvSpPr>
        <p:spPr>
          <a:xfrm rot="5400000" flipH="1">
            <a:off x="5092241" y="263750"/>
            <a:ext cx="623792" cy="2818224"/>
          </a:xfrm>
          <a:prstGeom prst="leftUpArrow">
            <a:avLst>
              <a:gd name="adj1" fmla="val 0"/>
              <a:gd name="adj2" fmla="val 8838"/>
              <a:gd name="adj3" fmla="val 17727"/>
            </a:avLst>
          </a:prstGeom>
          <a:solidFill>
            <a:srgbClr val="0000FF"/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Callout 37"/>
          <p:cNvSpPr/>
          <p:nvPr/>
        </p:nvSpPr>
        <p:spPr>
          <a:xfrm>
            <a:off x="4032802" y="4630846"/>
            <a:ext cx="1458767" cy="997268"/>
          </a:xfrm>
          <a:prstGeom prst="rightArrowCallout">
            <a:avLst>
              <a:gd name="adj1" fmla="val 8464"/>
              <a:gd name="adj2" fmla="val 14550"/>
              <a:gd name="adj3" fmla="val 25000"/>
              <a:gd name="adj4" fmla="val 78967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Computer Center Cooling &amp; Power – 87% Complete</a:t>
            </a:r>
          </a:p>
        </p:txBody>
      </p:sp>
    </p:spTree>
    <p:extLst>
      <p:ext uri="{BB962C8B-B14F-4D97-AF65-F5344CB8AC3E}">
        <p14:creationId xmlns:p14="http://schemas.microsoft.com/office/powerpoint/2010/main" val="104548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6"/>
          <p:cNvSpPr>
            <a:spLocks noChangeArrowheads="1"/>
          </p:cNvSpPr>
          <p:nvPr/>
        </p:nvSpPr>
        <p:spPr bwMode="auto">
          <a:xfrm>
            <a:off x="0" y="152400"/>
            <a:ext cx="9144000" cy="47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8" tIns="45634" rIns="91268" bIns="45634"/>
          <a:lstStyle/>
          <a:p>
            <a:pPr algn="ctr">
              <a:lnSpc>
                <a:spcPts val="3000"/>
              </a:lnSpc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Critical Vulnerabilities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&amp; Spares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23731"/>
            <a:ext cx="8915400" cy="548329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800" dirty="0" err="1" smtClean="0"/>
              <a:t>Cryoplant</a:t>
            </a:r>
            <a:r>
              <a:rPr lang="en-US" sz="2800" dirty="0" smtClean="0"/>
              <a:t> is 20+ years old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sz="2800" dirty="0" smtClean="0"/>
              <a:t>We had one serious failure (CC4 compressor)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sz="2800" dirty="0" smtClean="0"/>
              <a:t>Attempting repair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sz="2800" dirty="0"/>
              <a:t>Technology is </a:t>
            </a:r>
            <a:r>
              <a:rPr lang="en-US" sz="2800" dirty="0" smtClean="0"/>
              <a:t>irreplaceable, CEBAF, SNS impact</a:t>
            </a:r>
            <a:endParaRPr lang="en-US" sz="2800" dirty="0"/>
          </a:p>
          <a:p>
            <a:pPr marL="914400" lvl="1" indent="-457200">
              <a:lnSpc>
                <a:spcPct val="120000"/>
              </a:lnSpc>
            </a:pPr>
            <a:r>
              <a:rPr lang="en-US" sz="2800" dirty="0" smtClean="0"/>
              <a:t>Draft plan, $4M, $10M, (modern Cold Box and compressors in discussions with ONP</a:t>
            </a:r>
          </a:p>
          <a:p>
            <a:pPr lvl="1">
              <a:lnSpc>
                <a:spcPct val="120000"/>
              </a:lnSpc>
            </a:pPr>
            <a:endParaRPr lang="en-US" sz="2800" dirty="0" smtClean="0"/>
          </a:p>
          <a:p>
            <a:pPr>
              <a:lnSpc>
                <a:spcPct val="120000"/>
              </a:lnSpc>
            </a:pPr>
            <a:r>
              <a:rPr lang="en-US" sz="2800" dirty="0" smtClean="0"/>
              <a:t>Spares Program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sz="2800" dirty="0" err="1" smtClean="0"/>
              <a:t>eg</a:t>
            </a:r>
            <a:r>
              <a:rPr lang="en-US" sz="2800" dirty="0" smtClean="0"/>
              <a:t> Klystrons </a:t>
            </a:r>
          </a:p>
          <a:p>
            <a:pPr lvl="1">
              <a:lnSpc>
                <a:spcPct val="120000"/>
              </a:lnSpc>
            </a:pPr>
            <a:endParaRPr lang="en-US" sz="2800" dirty="0" smtClean="0"/>
          </a:p>
          <a:p>
            <a:pPr>
              <a:lnSpc>
                <a:spcPct val="120000"/>
              </a:lnSpc>
            </a:pPr>
            <a:r>
              <a:rPr lang="en-US" sz="2800" dirty="0" smtClean="0"/>
              <a:t>Gradient </a:t>
            </a:r>
            <a:r>
              <a:rPr lang="en-US" sz="2800" dirty="0"/>
              <a:t>Maintenance Program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sz="2800" dirty="0"/>
              <a:t>C50 program </a:t>
            </a:r>
            <a:r>
              <a:rPr lang="en-US" sz="2800" dirty="0">
                <a:sym typeface="Wingdings" panose="05000000000000000000" pitchFamily="2" charset="2"/>
              </a:rPr>
              <a:t> (C75) </a:t>
            </a:r>
            <a:r>
              <a:rPr lang="en-US" sz="2800" dirty="0" err="1">
                <a:sym typeface="Wingdings" panose="05000000000000000000" pitchFamily="2" charset="2"/>
              </a:rPr>
              <a:t>Cryomodule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smtClean="0">
                <a:sym typeface="Wingdings" panose="05000000000000000000" pitchFamily="2" charset="2"/>
              </a:rPr>
              <a:t>refurbishment</a:t>
            </a:r>
          </a:p>
          <a:p>
            <a:pPr marL="457200" lvl="1" indent="0" algn="ctr">
              <a:lnSpc>
                <a:spcPct val="120000"/>
              </a:lnSpc>
              <a:buNone/>
            </a:pPr>
            <a:endParaRPr lang="en-US" sz="2800" dirty="0" smtClean="0">
              <a:sym typeface="Wingdings" panose="05000000000000000000" pitchFamily="2" charset="2"/>
            </a:endParaRPr>
          </a:p>
          <a:p>
            <a:pPr marL="457200" lvl="1" indent="0" algn="ctr">
              <a:lnSpc>
                <a:spcPct val="120000"/>
              </a:lnSpc>
              <a:buNone/>
            </a:pPr>
            <a:r>
              <a:rPr lang="en-US" sz="2800" dirty="0" smtClean="0"/>
              <a:t>Multi Million dollar program broached in Office of Nuclear Physics </a:t>
            </a:r>
          </a:p>
          <a:p>
            <a:pPr marL="457200" lvl="1" indent="0" algn="ctr">
              <a:lnSpc>
                <a:spcPct val="120000"/>
              </a:lnSpc>
              <a:buNone/>
            </a:pPr>
            <a:r>
              <a:rPr lang="en-US" sz="2800" dirty="0" smtClean="0"/>
              <a:t>Budget Briefing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438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89" y="1229710"/>
            <a:ext cx="8767011" cy="5055680"/>
          </a:xfrm>
        </p:spPr>
        <p:txBody>
          <a:bodyPr>
            <a:noAutofit/>
          </a:bodyPr>
          <a:lstStyle/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000" b="1" dirty="0" smtClean="0"/>
              <a:t>Omnibus FY16</a:t>
            </a:r>
            <a:r>
              <a:rPr lang="en-US" sz="2000" dirty="0" smtClean="0"/>
              <a:t>: </a:t>
            </a:r>
            <a:r>
              <a:rPr lang="en-US" sz="2000" dirty="0" err="1" smtClean="0"/>
              <a:t>JLab</a:t>
            </a:r>
            <a:r>
              <a:rPr lang="en-US" sz="2000" dirty="0" smtClean="0"/>
              <a:t>  allocation is $1.5M below Pres. budget. </a:t>
            </a:r>
          </a:p>
          <a:p>
            <a:pPr marL="1030288" lvl="1" indent="-461963">
              <a:spcAft>
                <a:spcPts val="500"/>
              </a:spcAft>
              <a:buFont typeface="Arial" panose="020B0604020202020204" pitchFamily="34" charset="0"/>
              <a:buChar char="̶"/>
            </a:pPr>
            <a:r>
              <a:rPr lang="en-US" dirty="0" smtClean="0"/>
              <a:t>Keep 16 weeks running; Retain staff</a:t>
            </a:r>
          </a:p>
          <a:p>
            <a:pPr marL="1030288" lvl="1" indent="-461963">
              <a:spcAft>
                <a:spcPts val="500"/>
              </a:spcAft>
              <a:buFont typeface="Arial" panose="020B0604020202020204" pitchFamily="34" charset="0"/>
              <a:buChar char="̶"/>
            </a:pPr>
            <a:r>
              <a:rPr lang="en-US" dirty="0" smtClean="0"/>
              <a:t>Delay some activities, accelerator spares </a:t>
            </a:r>
            <a:r>
              <a:rPr lang="en-US" dirty="0" smtClean="0">
                <a:sym typeface="Wingdings 3"/>
              </a:rPr>
              <a:t> increased risk, little margin</a:t>
            </a:r>
          </a:p>
          <a:p>
            <a:pPr marL="457200" indent="-457200">
              <a:spcAft>
                <a:spcPts val="500"/>
              </a:spcAft>
              <a:buNone/>
              <a:tabLst>
                <a:tab pos="914400" algn="l"/>
              </a:tabLst>
            </a:pPr>
            <a:endParaRPr lang="en-US" sz="800" dirty="0" smtClean="0">
              <a:sym typeface="Wingdings 3"/>
            </a:endParaRPr>
          </a:p>
          <a:p>
            <a:pPr marL="457200" indent="-457200">
              <a:spcAft>
                <a:spcPts val="500"/>
              </a:spcAft>
              <a:tabLst>
                <a:tab pos="914400" algn="l"/>
              </a:tabLst>
            </a:pPr>
            <a:r>
              <a:rPr lang="en-US" sz="2000" b="1" dirty="0" smtClean="0"/>
              <a:t>FY2017</a:t>
            </a:r>
          </a:p>
          <a:p>
            <a:pPr marL="1025525" lvl="1" indent="-511175">
              <a:spcAft>
                <a:spcPts val="500"/>
              </a:spcAft>
            </a:pPr>
            <a:r>
              <a:rPr lang="en-US" dirty="0" smtClean="0"/>
              <a:t>Pres</a:t>
            </a:r>
            <a:r>
              <a:rPr lang="en-US" dirty="0"/>
              <a:t>. Budget release Feb. 9: NP at $</a:t>
            </a:r>
            <a:r>
              <a:rPr lang="en-US" dirty="0" smtClean="0"/>
              <a:t>636M, </a:t>
            </a:r>
            <a:r>
              <a:rPr lang="en-US" dirty="0"/>
              <a:t>an increase of </a:t>
            </a:r>
            <a:r>
              <a:rPr lang="en-US" dirty="0" smtClean="0"/>
              <a:t>$18M (3%)</a:t>
            </a:r>
          </a:p>
          <a:p>
            <a:pPr marL="1425575" lvl="2" indent="-398463">
              <a:spcAft>
                <a:spcPts val="500"/>
              </a:spcAft>
            </a:pPr>
            <a:r>
              <a:rPr lang="en-US" dirty="0" smtClean="0"/>
              <a:t>Major increases in isotope program ($8M) and RHIC/BNL ($7.5M)</a:t>
            </a:r>
          </a:p>
          <a:p>
            <a:pPr marL="1425575" lvl="2" indent="-398463">
              <a:spcAft>
                <a:spcPts val="500"/>
              </a:spcAft>
            </a:pPr>
            <a:r>
              <a:rPr lang="en-US" dirty="0" err="1" smtClean="0"/>
              <a:t>JLab</a:t>
            </a:r>
            <a:r>
              <a:rPr lang="en-US" dirty="0" smtClean="0"/>
              <a:t> ops up $5.5M but insufficient for full operation</a:t>
            </a:r>
          </a:p>
          <a:p>
            <a:pPr marL="1025525" lvl="1" indent="-511175">
              <a:spcAft>
                <a:spcPts val="500"/>
              </a:spcAft>
            </a:pPr>
            <a:r>
              <a:rPr lang="en-US" dirty="0" smtClean="0">
                <a:solidFill>
                  <a:prstClr val="black"/>
                </a:solidFill>
              </a:rPr>
              <a:t>Senate mark: $636M</a:t>
            </a:r>
            <a:endParaRPr lang="en-US" dirty="0">
              <a:solidFill>
                <a:prstClr val="black"/>
              </a:solidFill>
            </a:endParaRPr>
          </a:p>
          <a:p>
            <a:pPr marL="1425575" lvl="2" indent="-398463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 smtClean="0">
                <a:solidFill>
                  <a:prstClr val="black"/>
                </a:solidFill>
              </a:rPr>
              <a:t>Language for FRIB construction and RHIC ops</a:t>
            </a:r>
          </a:p>
          <a:p>
            <a:pPr marL="1027113" lvl="1" indent="-512763">
              <a:spcAft>
                <a:spcPts val="500"/>
              </a:spcAft>
            </a:pPr>
            <a:r>
              <a:rPr lang="en-US" dirty="0" smtClean="0">
                <a:solidFill>
                  <a:prstClr val="black"/>
                </a:solidFill>
              </a:rPr>
              <a:t>House Mark: $620M</a:t>
            </a:r>
          </a:p>
          <a:p>
            <a:pPr marL="1425575" lvl="2" indent="-398463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 smtClean="0">
                <a:solidFill>
                  <a:prstClr val="black"/>
                </a:solidFill>
              </a:rPr>
              <a:t>Language for FRIB construction, RHIC and CEBAF ops</a:t>
            </a:r>
            <a:r>
              <a:rPr lang="en-US" sz="2000" dirty="0">
                <a:solidFill>
                  <a:srgbClr val="002060"/>
                </a:solidFill>
              </a:rPr>
              <a:t>	</a:t>
            </a:r>
            <a:r>
              <a:rPr lang="en-US" sz="2000" dirty="0" smtClean="0">
                <a:solidFill>
                  <a:srgbClr val="002060"/>
                </a:solidFill>
              </a:rPr>
              <a:t>		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pPr lvl="0" defTabSz="914400">
              <a:lnSpc>
                <a:spcPts val="3000"/>
              </a:lnSpc>
              <a:spcBef>
                <a:spcPts val="0"/>
              </a:spcBef>
            </a:pPr>
            <a:r>
              <a:rPr lang="en-US" sz="3200" dirty="0">
                <a:solidFill>
                  <a:prstClr val="black"/>
                </a:solidFill>
                <a:ea typeface="+mn-ea"/>
              </a:rPr>
              <a:t>Budget: </a:t>
            </a:r>
            <a:r>
              <a:rPr lang="en-US" sz="3200" dirty="0" smtClean="0">
                <a:solidFill>
                  <a:prstClr val="black"/>
                </a:solidFill>
                <a:ea typeface="+mn-ea"/>
              </a:rPr>
              <a:t>FY16; </a:t>
            </a:r>
            <a:r>
              <a:rPr lang="en-US" sz="3200" dirty="0">
                <a:solidFill>
                  <a:prstClr val="black"/>
                </a:solidFill>
                <a:ea typeface="+mn-ea"/>
              </a:rPr>
              <a:t>FY17 </a:t>
            </a:r>
            <a:r>
              <a:rPr lang="en-US" sz="3200" dirty="0" smtClean="0">
                <a:solidFill>
                  <a:prstClr val="black"/>
                </a:solidFill>
                <a:ea typeface="+mn-ea"/>
              </a:rPr>
              <a:t>Discussion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6772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3200" dirty="0" err="1" smtClean="0"/>
              <a:t>JLab</a:t>
            </a:r>
            <a:r>
              <a:rPr lang="en-US" sz="3200" dirty="0" smtClean="0"/>
              <a:t> Operations Budget ONP Briefing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328"/>
            <a:ext cx="8229600" cy="5243804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120000"/>
              </a:lnSpc>
            </a:pPr>
            <a:r>
              <a:rPr lang="en-US" sz="2400" dirty="0" smtClean="0"/>
              <a:t>During FY01-FY12, CEBAF ops averaged 34.5 weeks/year      (best year FY05 at 42 weeks)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/>
          </a:p>
          <a:p>
            <a:pPr marL="457200" indent="-457200">
              <a:lnSpc>
                <a:spcPct val="120000"/>
              </a:lnSpc>
            </a:pPr>
            <a:r>
              <a:rPr lang="en-US" sz="2400" dirty="0" smtClean="0"/>
              <a:t>For 12 GeV era we estimate “optimal” operations at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	</a:t>
            </a:r>
            <a:r>
              <a:rPr lang="en-US" sz="2400" dirty="0" smtClean="0"/>
              <a:t>37 weeks per year</a:t>
            </a:r>
            <a:r>
              <a:rPr lang="en-US" dirty="0" smtClean="0"/>
              <a:t> 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 smtClean="0"/>
          </a:p>
          <a:p>
            <a:pPr marL="457200" indent="-457200">
              <a:lnSpc>
                <a:spcPct val="120000"/>
              </a:lnSpc>
            </a:pPr>
            <a:r>
              <a:rPr lang="en-US" sz="2400" dirty="0" smtClean="0"/>
              <a:t>FY17 Pres. Budget includes </a:t>
            </a:r>
            <a:r>
              <a:rPr lang="en-US" sz="2400" dirty="0" err="1" smtClean="0"/>
              <a:t>JLab</a:t>
            </a:r>
            <a:r>
              <a:rPr lang="en-US" sz="2400" dirty="0" smtClean="0"/>
              <a:t> ops at $104M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	</a:t>
            </a:r>
            <a:r>
              <a:rPr lang="en-US" sz="2400" dirty="0" smtClean="0"/>
              <a:t>- 	would fund 23 weeks (+ 3 weeks from 12 GeV project)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/>
          </a:p>
          <a:p>
            <a:pPr marL="457200" indent="-457200">
              <a:lnSpc>
                <a:spcPct val="120000"/>
              </a:lnSpc>
            </a:pPr>
            <a:r>
              <a:rPr lang="en-US" sz="2400" dirty="0" smtClean="0"/>
              <a:t>FY18+ at cost of living implies 23 weeks/year running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	</a:t>
            </a:r>
            <a:r>
              <a:rPr lang="en-US" sz="2400" dirty="0" smtClean="0"/>
              <a:t>(62% of optimal)</a:t>
            </a:r>
          </a:p>
          <a:p>
            <a:pPr>
              <a:lnSpc>
                <a:spcPct val="120000"/>
              </a:lnSpc>
            </a:pPr>
            <a:endParaRPr lang="en-US" sz="2400" dirty="0" smtClean="0"/>
          </a:p>
          <a:p>
            <a:pPr marL="457200" indent="-457200">
              <a:lnSpc>
                <a:spcPct val="120000"/>
              </a:lnSpc>
            </a:pPr>
            <a:r>
              <a:rPr lang="en-US" sz="2400" dirty="0" smtClean="0"/>
              <a:t>We propose FY18+ at 30 weeks/year (81%), will require ~$6M increase in operations budget.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4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4635"/>
            <a:ext cx="9143999" cy="5907238"/>
            <a:chOff x="530775" y="832931"/>
            <a:chExt cx="8156025" cy="5268984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4722831" y="1474531"/>
              <a:ext cx="0" cy="4627384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Rectangle 9"/>
            <p:cNvSpPr/>
            <p:nvPr/>
          </p:nvSpPr>
          <p:spPr>
            <a:xfrm>
              <a:off x="636485" y="2903284"/>
              <a:ext cx="748074" cy="329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Hall 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1622" y="5661203"/>
              <a:ext cx="748074" cy="329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Hall D</a:t>
              </a: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6494002" y="1474531"/>
              <a:ext cx="0" cy="4627384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263727" y="1474531"/>
              <a:ext cx="0" cy="4627384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957382" y="1466459"/>
              <a:ext cx="0" cy="4635453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Rectangle 14"/>
            <p:cNvSpPr/>
            <p:nvPr/>
          </p:nvSpPr>
          <p:spPr bwMode="auto">
            <a:xfrm>
              <a:off x="530775" y="883733"/>
              <a:ext cx="8156025" cy="5218182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36485" y="2057341"/>
              <a:ext cx="1297119" cy="329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Accelerator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71622" y="3885905"/>
              <a:ext cx="748074" cy="329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Hall B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1622" y="4741897"/>
              <a:ext cx="748074" cy="329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Hall C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191055" y="2011088"/>
              <a:ext cx="56362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81270" y="2175005"/>
              <a:ext cx="49356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174413" y="2872146"/>
              <a:ext cx="56362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64628" y="3036065"/>
              <a:ext cx="49356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77345" y="3870120"/>
              <a:ext cx="56362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67560" y="4208876"/>
              <a:ext cx="49356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177345" y="4748906"/>
              <a:ext cx="56362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167560" y="5047076"/>
              <a:ext cx="49356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177345" y="5651074"/>
              <a:ext cx="56362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167560" y="5814991"/>
              <a:ext cx="49356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2085961" y="1757714"/>
              <a:ext cx="0" cy="4344201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0" name="Group 29"/>
            <p:cNvGrpSpPr/>
            <p:nvPr/>
          </p:nvGrpSpPr>
          <p:grpSpPr>
            <a:xfrm>
              <a:off x="530775" y="1041967"/>
              <a:ext cx="8156025" cy="5059946"/>
              <a:chOff x="-238028" y="1230277"/>
              <a:chExt cx="6431523" cy="4613528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566628" y="1604390"/>
                <a:ext cx="892069" cy="2753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Fiscal Year</a:t>
                </a:r>
              </a:p>
            </p:txBody>
          </p:sp>
          <p:cxnSp>
            <p:nvCxnSpPr>
              <p:cNvPr id="98" name="Straight Connector 97"/>
              <p:cNvCxnSpPr/>
              <p:nvPr/>
            </p:nvCxnSpPr>
            <p:spPr bwMode="auto">
              <a:xfrm>
                <a:off x="-238028" y="1868129"/>
                <a:ext cx="6427235" cy="0"/>
              </a:xfrm>
              <a:prstGeom prst="line">
                <a:avLst/>
              </a:prstGeom>
              <a:solidFill>
                <a:srgbClr val="4F81BD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9" name="Rectangle 98"/>
              <p:cNvSpPr/>
              <p:nvPr/>
            </p:nvSpPr>
            <p:spPr>
              <a:xfrm>
                <a:off x="2088038" y="1604390"/>
                <a:ext cx="490683" cy="3003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2016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3487370" y="1604390"/>
                <a:ext cx="490683" cy="3003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2017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4892914" y="1604390"/>
                <a:ext cx="490683" cy="3003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  <p:grpSp>
            <p:nvGrpSpPr>
              <p:cNvPr id="102" name="Group 101"/>
              <p:cNvGrpSpPr/>
              <p:nvPr/>
            </p:nvGrpSpPr>
            <p:grpSpPr>
              <a:xfrm>
                <a:off x="2018072" y="1680011"/>
                <a:ext cx="698090" cy="4163791"/>
                <a:chOff x="3982065" y="954258"/>
                <a:chExt cx="698090" cy="4163791"/>
              </a:xfrm>
            </p:grpSpPr>
            <p:cxnSp>
              <p:nvCxnSpPr>
                <p:cNvPr id="134" name="Straight Connector 133"/>
                <p:cNvCxnSpPr/>
                <p:nvPr/>
              </p:nvCxnSpPr>
              <p:spPr bwMode="auto">
                <a:xfrm>
                  <a:off x="3982065" y="954258"/>
                  <a:ext cx="0" cy="4163791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5" name="Straight Connector 134"/>
                <p:cNvCxnSpPr/>
                <p:nvPr/>
              </p:nvCxnSpPr>
              <p:spPr bwMode="auto">
                <a:xfrm>
                  <a:off x="4331110" y="954258"/>
                  <a:ext cx="0" cy="416379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6" name="Straight Connector 135"/>
                <p:cNvCxnSpPr/>
                <p:nvPr/>
              </p:nvCxnSpPr>
              <p:spPr bwMode="auto">
                <a:xfrm>
                  <a:off x="4680155" y="954258"/>
                  <a:ext cx="0" cy="4163791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3" name="Group 102"/>
              <p:cNvGrpSpPr/>
              <p:nvPr/>
            </p:nvGrpSpPr>
            <p:grpSpPr>
              <a:xfrm>
                <a:off x="3416709" y="1646369"/>
                <a:ext cx="698090" cy="4197436"/>
                <a:chOff x="3982065" y="920616"/>
                <a:chExt cx="698090" cy="4197436"/>
              </a:xfrm>
            </p:grpSpPr>
            <p:cxnSp>
              <p:nvCxnSpPr>
                <p:cNvPr id="131" name="Straight Connector 130"/>
                <p:cNvCxnSpPr/>
                <p:nvPr/>
              </p:nvCxnSpPr>
              <p:spPr bwMode="auto">
                <a:xfrm>
                  <a:off x="3982065" y="920616"/>
                  <a:ext cx="0" cy="4188778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2" name="Straight Connector 131"/>
                <p:cNvCxnSpPr/>
                <p:nvPr/>
              </p:nvCxnSpPr>
              <p:spPr bwMode="auto">
                <a:xfrm>
                  <a:off x="4331110" y="954258"/>
                  <a:ext cx="0" cy="416379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3" name="Straight Connector 132"/>
                <p:cNvCxnSpPr/>
                <p:nvPr/>
              </p:nvCxnSpPr>
              <p:spPr bwMode="auto">
                <a:xfrm>
                  <a:off x="4680155" y="954258"/>
                  <a:ext cx="0" cy="416379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4" name="Group 103"/>
              <p:cNvGrpSpPr/>
              <p:nvPr/>
            </p:nvGrpSpPr>
            <p:grpSpPr>
              <a:xfrm>
                <a:off x="4815348" y="1680011"/>
                <a:ext cx="698090" cy="4163794"/>
                <a:chOff x="3982065" y="954258"/>
                <a:chExt cx="698090" cy="4163794"/>
              </a:xfrm>
            </p:grpSpPr>
            <p:cxnSp>
              <p:nvCxnSpPr>
                <p:cNvPr id="128" name="Straight Connector 127"/>
                <p:cNvCxnSpPr/>
                <p:nvPr/>
              </p:nvCxnSpPr>
              <p:spPr bwMode="auto">
                <a:xfrm>
                  <a:off x="3982065" y="954258"/>
                  <a:ext cx="0" cy="4163791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9" name="Straight Connector 128"/>
                <p:cNvCxnSpPr/>
                <p:nvPr/>
              </p:nvCxnSpPr>
              <p:spPr bwMode="auto">
                <a:xfrm>
                  <a:off x="4331110" y="954258"/>
                  <a:ext cx="0" cy="416379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0" name="Straight Connector 129"/>
                <p:cNvCxnSpPr/>
                <p:nvPr/>
              </p:nvCxnSpPr>
              <p:spPr bwMode="auto">
                <a:xfrm>
                  <a:off x="4680155" y="954258"/>
                  <a:ext cx="0" cy="416379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05" name="Straight Connector 104"/>
              <p:cNvCxnSpPr/>
              <p:nvPr/>
            </p:nvCxnSpPr>
            <p:spPr bwMode="auto">
              <a:xfrm>
                <a:off x="-238028" y="1617318"/>
                <a:ext cx="6427235" cy="0"/>
              </a:xfrm>
              <a:prstGeom prst="line">
                <a:avLst/>
              </a:prstGeom>
              <a:solidFill>
                <a:srgbClr val="4F81BD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06" name="Group 105"/>
              <p:cNvGrpSpPr/>
              <p:nvPr/>
            </p:nvGrpSpPr>
            <p:grpSpPr>
              <a:xfrm>
                <a:off x="2359762" y="1389040"/>
                <a:ext cx="711444" cy="190484"/>
                <a:chOff x="3982065" y="1057201"/>
                <a:chExt cx="711444" cy="190484"/>
              </a:xfrm>
            </p:grpSpPr>
            <p:cxnSp>
              <p:nvCxnSpPr>
                <p:cNvPr id="125" name="Straight Connector 124"/>
                <p:cNvCxnSpPr/>
                <p:nvPr/>
              </p:nvCxnSpPr>
              <p:spPr bwMode="auto">
                <a:xfrm>
                  <a:off x="3982065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6" name="Straight Connector 125"/>
                <p:cNvCxnSpPr/>
                <p:nvPr/>
              </p:nvCxnSpPr>
              <p:spPr bwMode="auto">
                <a:xfrm>
                  <a:off x="4331110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7" name="Straight Connector 126"/>
                <p:cNvCxnSpPr/>
                <p:nvPr/>
              </p:nvCxnSpPr>
              <p:spPr bwMode="auto">
                <a:xfrm>
                  <a:off x="4693509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7" name="Group 106"/>
              <p:cNvGrpSpPr/>
              <p:nvPr/>
            </p:nvGrpSpPr>
            <p:grpSpPr>
              <a:xfrm>
                <a:off x="3759573" y="1398276"/>
                <a:ext cx="704767" cy="190484"/>
                <a:chOff x="3982065" y="1057201"/>
                <a:chExt cx="704767" cy="190484"/>
              </a:xfrm>
            </p:grpSpPr>
            <p:cxnSp>
              <p:nvCxnSpPr>
                <p:cNvPr id="122" name="Straight Connector 121"/>
                <p:cNvCxnSpPr/>
                <p:nvPr/>
              </p:nvCxnSpPr>
              <p:spPr bwMode="auto">
                <a:xfrm>
                  <a:off x="3982065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3" name="Straight Connector 122"/>
                <p:cNvCxnSpPr/>
                <p:nvPr/>
              </p:nvCxnSpPr>
              <p:spPr bwMode="auto">
                <a:xfrm>
                  <a:off x="4331110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4" name="Straight Connector 123"/>
                <p:cNvCxnSpPr/>
                <p:nvPr/>
              </p:nvCxnSpPr>
              <p:spPr bwMode="auto">
                <a:xfrm>
                  <a:off x="4686832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8" name="Group 107"/>
              <p:cNvGrpSpPr/>
              <p:nvPr/>
            </p:nvGrpSpPr>
            <p:grpSpPr>
              <a:xfrm>
                <a:off x="5171993" y="1398276"/>
                <a:ext cx="687883" cy="190484"/>
                <a:chOff x="4005626" y="1057201"/>
                <a:chExt cx="687883" cy="190484"/>
              </a:xfrm>
            </p:grpSpPr>
            <p:cxnSp>
              <p:nvCxnSpPr>
                <p:cNvPr id="119" name="Straight Connector 118"/>
                <p:cNvCxnSpPr/>
                <p:nvPr/>
              </p:nvCxnSpPr>
              <p:spPr bwMode="auto">
                <a:xfrm>
                  <a:off x="4005626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0" name="Straight Connector 119"/>
                <p:cNvCxnSpPr/>
                <p:nvPr/>
              </p:nvCxnSpPr>
              <p:spPr bwMode="auto">
                <a:xfrm>
                  <a:off x="4346126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1" name="Straight Connector 120"/>
                <p:cNvCxnSpPr/>
                <p:nvPr/>
              </p:nvCxnSpPr>
              <p:spPr bwMode="auto">
                <a:xfrm>
                  <a:off x="4693509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9" name="Group 108"/>
              <p:cNvGrpSpPr/>
              <p:nvPr/>
            </p:nvGrpSpPr>
            <p:grpSpPr>
              <a:xfrm>
                <a:off x="545191" y="1230277"/>
                <a:ext cx="5648304" cy="392488"/>
                <a:chOff x="393216" y="5981716"/>
                <a:chExt cx="5648304" cy="392488"/>
              </a:xfrm>
            </p:grpSpPr>
            <p:sp>
              <p:nvSpPr>
                <p:cNvPr id="111" name="Rectangle 110"/>
                <p:cNvSpPr/>
                <p:nvPr/>
              </p:nvSpPr>
              <p:spPr>
                <a:xfrm>
                  <a:off x="393216" y="6073841"/>
                  <a:ext cx="1099526" cy="275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Calendar Year</a:t>
                  </a: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198398" y="6073841"/>
                  <a:ext cx="490683" cy="3003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2016</a:t>
                  </a: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3581825" y="6073841"/>
                  <a:ext cx="490683" cy="3003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2017</a:t>
                  </a: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5017798" y="6073841"/>
                  <a:ext cx="490683" cy="3003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2018</a:t>
                  </a:r>
                </a:p>
              </p:txBody>
            </p:sp>
            <p:cxnSp>
              <p:nvCxnSpPr>
                <p:cNvPr id="115" name="Straight Connector 114"/>
                <p:cNvCxnSpPr/>
                <p:nvPr/>
              </p:nvCxnSpPr>
              <p:spPr bwMode="auto">
                <a:xfrm>
                  <a:off x="1858944" y="6153632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6" name="Straight Connector 115"/>
                <p:cNvCxnSpPr/>
                <p:nvPr/>
              </p:nvCxnSpPr>
              <p:spPr bwMode="auto">
                <a:xfrm>
                  <a:off x="3256504" y="6151556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7" name="Straight Connector 116"/>
                <p:cNvCxnSpPr/>
                <p:nvPr/>
              </p:nvCxnSpPr>
              <p:spPr bwMode="auto">
                <a:xfrm>
                  <a:off x="4671693" y="6151556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8" name="Straight Connector 117"/>
                <p:cNvCxnSpPr/>
                <p:nvPr/>
              </p:nvCxnSpPr>
              <p:spPr bwMode="auto">
                <a:xfrm>
                  <a:off x="6041520" y="5981716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10" name="Straight Connector 109"/>
              <p:cNvCxnSpPr/>
              <p:nvPr/>
            </p:nvCxnSpPr>
            <p:spPr bwMode="auto">
              <a:xfrm>
                <a:off x="-238028" y="1370286"/>
                <a:ext cx="6427235" cy="0"/>
              </a:xfrm>
              <a:prstGeom prst="line">
                <a:avLst/>
              </a:prstGeom>
              <a:solidFill>
                <a:srgbClr val="4F81BD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1" name="Rectangle 30"/>
            <p:cNvSpPr/>
            <p:nvPr/>
          </p:nvSpPr>
          <p:spPr>
            <a:xfrm>
              <a:off x="1944483" y="3837801"/>
              <a:ext cx="4284705" cy="247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CLAS12 Construction/Installation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931428" y="2055308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960171" y="2901832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783423" y="4697505"/>
              <a:ext cx="2506072" cy="247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SHMS Construction/Installation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177345" y="4039543"/>
              <a:ext cx="56362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0775" y="832931"/>
              <a:ext cx="8156025" cy="329427"/>
            </a:xfrm>
            <a:prstGeom prst="rect">
              <a:avLst/>
            </a:prstGeom>
            <a:solidFill>
              <a:sysClr val="windowText" lastClr="00000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CEBAF Three-Year  Schedule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0027" y="872068"/>
              <a:ext cx="742354" cy="247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Feb 2016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352800" y="4063929"/>
              <a:ext cx="1119823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Non-CLAS12 Ops*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177345" y="4894676"/>
              <a:ext cx="56362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689708" y="5638800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174413" y="2705891"/>
              <a:ext cx="56362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>
              <a:off x="2971800" y="4086485"/>
              <a:ext cx="2628464" cy="0"/>
            </a:xfrm>
            <a:prstGeom prst="straightConnector1">
              <a:avLst/>
            </a:prstGeom>
            <a:solidFill>
              <a:srgbClr val="4F81BD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>
              <a:off x="2957382" y="4958602"/>
              <a:ext cx="2002789" cy="0"/>
            </a:xfrm>
            <a:prstGeom prst="straightConnector1">
              <a:avLst/>
            </a:prstGeom>
            <a:solidFill>
              <a:srgbClr val="4F81BD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3607180" y="4343400"/>
              <a:ext cx="566217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Rectangle 44"/>
            <p:cNvSpPr/>
            <p:nvPr/>
          </p:nvSpPr>
          <p:spPr>
            <a:xfrm>
              <a:off x="2838980" y="2590800"/>
              <a:ext cx="1442507" cy="247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SBS Construction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>
              <a:off x="2971800" y="2854960"/>
              <a:ext cx="2341261" cy="0"/>
            </a:xfrm>
            <a:prstGeom prst="straightConnector1">
              <a:avLst/>
            </a:prstGeom>
            <a:solidFill>
              <a:srgbClr val="4F81BD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950" y="3319463"/>
              <a:ext cx="3810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3931" y="2444367"/>
              <a:ext cx="30480" cy="213360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8382023" y="4212196"/>
              <a:ext cx="52540" cy="13411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7633" y="5765485"/>
              <a:ext cx="68687" cy="268225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1950" y="4241052"/>
              <a:ext cx="68687" cy="268225"/>
            </a:xfrm>
            <a:prstGeom prst="rect">
              <a:avLst/>
            </a:prstGeom>
          </p:spPr>
        </p:pic>
        <p:cxnSp>
          <p:nvCxnSpPr>
            <p:cNvPr id="52" name="Straight Connector 51"/>
            <p:cNvCxnSpPr/>
            <p:nvPr/>
          </p:nvCxnSpPr>
          <p:spPr bwMode="auto">
            <a:xfrm flipV="1">
              <a:off x="3051474" y="5899839"/>
              <a:ext cx="310896" cy="1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3503415" y="5900470"/>
              <a:ext cx="448056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 flipV="1">
              <a:off x="4724400" y="5911413"/>
              <a:ext cx="384048" cy="1587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5386512" y="5909996"/>
              <a:ext cx="539496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6" name="Rectangle 55"/>
            <p:cNvSpPr/>
            <p:nvPr/>
          </p:nvSpPr>
          <p:spPr>
            <a:xfrm>
              <a:off x="6598746" y="5825843"/>
              <a:ext cx="52540" cy="13411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43619" y="4935161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635611" y="4943112"/>
              <a:ext cx="533603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Comm.</a:t>
              </a: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>
              <a:off x="4960171" y="5195048"/>
              <a:ext cx="149672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5378561" y="5195621"/>
              <a:ext cx="539496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6761" y="5091952"/>
              <a:ext cx="68687" cy="268225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6615694" y="5119872"/>
              <a:ext cx="52540" cy="13411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 bwMode="auto">
            <a:xfrm>
              <a:off x="5615650" y="4338371"/>
              <a:ext cx="302407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flipV="1">
              <a:off x="4723755" y="2320057"/>
              <a:ext cx="384048" cy="1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3510866" y="2326428"/>
              <a:ext cx="448056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>
              <a:off x="5378561" y="2319071"/>
              <a:ext cx="539496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 flipV="1">
              <a:off x="3063986" y="2324100"/>
              <a:ext cx="310896" cy="1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8" name="Rectangle 67"/>
            <p:cNvSpPr/>
            <p:nvPr/>
          </p:nvSpPr>
          <p:spPr>
            <a:xfrm>
              <a:off x="4978395" y="5616995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cxnSp>
          <p:nvCxnSpPr>
            <p:cNvPr id="69" name="Straight Connector 68"/>
            <p:cNvCxnSpPr/>
            <p:nvPr/>
          </p:nvCxnSpPr>
          <p:spPr bwMode="auto">
            <a:xfrm>
              <a:off x="3510866" y="3178482"/>
              <a:ext cx="448056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flipV="1">
              <a:off x="3063986" y="3176154"/>
              <a:ext cx="310896" cy="1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Rectangle 70"/>
            <p:cNvSpPr/>
            <p:nvPr/>
          </p:nvSpPr>
          <p:spPr>
            <a:xfrm>
              <a:off x="3085999" y="2826683"/>
              <a:ext cx="835292" cy="3111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Opportunistic</a:t>
              </a:r>
            </a:p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cxnSp>
          <p:nvCxnSpPr>
            <p:cNvPr id="72" name="Straight Connector 71"/>
            <p:cNvCxnSpPr/>
            <p:nvPr/>
          </p:nvCxnSpPr>
          <p:spPr bwMode="auto">
            <a:xfrm flipV="1">
              <a:off x="4723755" y="3178798"/>
              <a:ext cx="384048" cy="1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>
              <a:off x="5378561" y="3177812"/>
              <a:ext cx="539496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>
              <a:off x="5615650" y="4338761"/>
              <a:ext cx="149672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5" name="Rectangle 74"/>
            <p:cNvSpPr/>
            <p:nvPr/>
          </p:nvSpPr>
          <p:spPr>
            <a:xfrm>
              <a:off x="5457916" y="4070728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085999" y="1957730"/>
              <a:ext cx="835292" cy="3111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Opportunistic</a:t>
              </a:r>
            </a:p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085999" y="5522845"/>
              <a:ext cx="835292" cy="3111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Opportunistic</a:t>
              </a:r>
            </a:p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cxnSp>
          <p:nvCxnSpPr>
            <p:cNvPr id="78" name="Straight Connector 77"/>
            <p:cNvCxnSpPr/>
            <p:nvPr/>
          </p:nvCxnSpPr>
          <p:spPr bwMode="auto">
            <a:xfrm>
              <a:off x="6492901" y="2321536"/>
              <a:ext cx="42976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7166319" y="2318477"/>
              <a:ext cx="484632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0" name="Rectangle 79"/>
            <p:cNvSpPr/>
            <p:nvPr/>
          </p:nvSpPr>
          <p:spPr>
            <a:xfrm>
              <a:off x="6682417" y="4070728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682417" y="2919453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647294" y="2055681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689708" y="4951063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cxnSp>
          <p:nvCxnSpPr>
            <p:cNvPr id="84" name="Straight Connector 83"/>
            <p:cNvCxnSpPr/>
            <p:nvPr/>
          </p:nvCxnSpPr>
          <p:spPr bwMode="auto">
            <a:xfrm>
              <a:off x="6492901" y="3188229"/>
              <a:ext cx="42976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7166319" y="3185170"/>
              <a:ext cx="484632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6492901" y="4341168"/>
              <a:ext cx="42976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7166319" y="4338109"/>
              <a:ext cx="484632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>
              <a:off x="6492901" y="5207860"/>
              <a:ext cx="42976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 bwMode="auto">
            <a:xfrm>
              <a:off x="7166319" y="5204801"/>
              <a:ext cx="484632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>
              <a:off x="6492901" y="5915526"/>
              <a:ext cx="42976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7166319" y="5912467"/>
              <a:ext cx="484632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 bwMode="auto">
            <a:xfrm>
              <a:off x="8107772" y="2318477"/>
              <a:ext cx="15544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8110820" y="3184716"/>
              <a:ext cx="15544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 bwMode="auto">
            <a:xfrm>
              <a:off x="8107772" y="4334440"/>
              <a:ext cx="15544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 bwMode="auto">
            <a:xfrm>
              <a:off x="8110820" y="5201775"/>
              <a:ext cx="15544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8105536" y="5907745"/>
              <a:ext cx="15544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7" name="Group 136"/>
          <p:cNvGrpSpPr/>
          <p:nvPr/>
        </p:nvGrpSpPr>
        <p:grpSpPr>
          <a:xfrm>
            <a:off x="3254369" y="6037809"/>
            <a:ext cx="5740401" cy="279944"/>
            <a:chOff x="1905000" y="6324600"/>
            <a:chExt cx="5740401" cy="279944"/>
          </a:xfrm>
        </p:grpSpPr>
        <p:sp>
          <p:nvSpPr>
            <p:cNvPr id="138" name="Rectangle 137"/>
            <p:cNvSpPr/>
            <p:nvPr/>
          </p:nvSpPr>
          <p:spPr>
            <a:xfrm>
              <a:off x="2124438" y="6324600"/>
              <a:ext cx="204895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Beam for Commissioning</a:t>
              </a: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410694" y="6327545"/>
              <a:ext cx="147348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Beam for Physics</a:t>
              </a: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1905000" y="6449467"/>
              <a:ext cx="4324132" cy="13632"/>
              <a:chOff x="1905000" y="6449467"/>
              <a:chExt cx="4324132" cy="13632"/>
            </a:xfrm>
          </p:grpSpPr>
          <p:cxnSp>
            <p:nvCxnSpPr>
              <p:cNvPr id="142" name="Straight Connector 141"/>
              <p:cNvCxnSpPr/>
              <p:nvPr/>
            </p:nvCxnSpPr>
            <p:spPr bwMode="auto">
              <a:xfrm>
                <a:off x="1905000" y="6449467"/>
                <a:ext cx="270237" cy="0"/>
              </a:xfrm>
              <a:prstGeom prst="line">
                <a:avLst/>
              </a:prstGeom>
              <a:solidFill>
                <a:schemeClr val="accent1"/>
              </a:solidFill>
              <a:ln w="1270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 bwMode="auto">
              <a:xfrm>
                <a:off x="4191000" y="6463099"/>
                <a:ext cx="270237" cy="0"/>
              </a:xfrm>
              <a:prstGeom prst="line">
                <a:avLst/>
              </a:prstGeom>
              <a:solidFill>
                <a:schemeClr val="accent1"/>
              </a:solidFill>
              <a:ln w="1270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 bwMode="auto">
              <a:xfrm>
                <a:off x="5948200" y="6457577"/>
                <a:ext cx="280932" cy="0"/>
              </a:xfrm>
              <a:prstGeom prst="line">
                <a:avLst/>
              </a:prstGeom>
              <a:solidFill>
                <a:schemeClr val="accent1"/>
              </a:solidFill>
              <a:ln w="1270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1" name="Rectangle 140"/>
            <p:cNvSpPr/>
            <p:nvPr/>
          </p:nvSpPr>
          <p:spPr>
            <a:xfrm>
              <a:off x="6178333" y="6327545"/>
              <a:ext cx="14670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Non-CLAS12 Ops</a:t>
              </a:r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119854" y="6022916"/>
            <a:ext cx="2563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 Potential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PRad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Summer 2016 run</a:t>
            </a:r>
          </a:p>
        </p:txBody>
      </p:sp>
    </p:spTree>
    <p:extLst>
      <p:ext uri="{BB962C8B-B14F-4D97-AF65-F5344CB8AC3E}">
        <p14:creationId xmlns:p14="http://schemas.microsoft.com/office/powerpoint/2010/main" val="120212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00104"/>
            <a:ext cx="7772400" cy="5486400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pPr marL="457200" indent="-457200"/>
            <a:r>
              <a:rPr lang="en-US" sz="2800" dirty="0" smtClean="0"/>
              <a:t>Laboratory Highlights</a:t>
            </a:r>
          </a:p>
          <a:p>
            <a:pPr marL="457200" indent="-457200"/>
            <a:endParaRPr lang="en-US" sz="2800" dirty="0"/>
          </a:p>
          <a:p>
            <a:pPr marL="457200" indent="-457200"/>
            <a:r>
              <a:rPr lang="en-US" sz="2800" dirty="0" smtClean="0"/>
              <a:t>12 GeV </a:t>
            </a:r>
            <a:r>
              <a:rPr lang="en-US" sz="2800" dirty="0"/>
              <a:t>CEBAF Upgrade </a:t>
            </a:r>
            <a:r>
              <a:rPr lang="en-US" sz="2800" dirty="0" smtClean="0"/>
              <a:t>Project</a:t>
            </a:r>
          </a:p>
          <a:p>
            <a:pPr marL="457200" indent="-457200">
              <a:buNone/>
            </a:pPr>
            <a:endParaRPr lang="en-US" sz="2800" dirty="0"/>
          </a:p>
          <a:p>
            <a:pPr marL="457200" indent="-457200"/>
            <a:r>
              <a:rPr lang="en-US" sz="2800" dirty="0" smtClean="0"/>
              <a:t>Funding and Operations</a:t>
            </a:r>
          </a:p>
          <a:p>
            <a:pPr marL="0" indent="0">
              <a:buNone/>
            </a:pPr>
            <a:endParaRPr lang="en-US" sz="2800" dirty="0"/>
          </a:p>
          <a:p>
            <a:pPr marL="457200" indent="-457200"/>
            <a:r>
              <a:rPr lang="en-US" sz="2800" dirty="0" smtClean="0"/>
              <a:t>Director’s Perspective</a:t>
            </a:r>
          </a:p>
          <a:p>
            <a:pPr marL="457200" indent="-457200"/>
            <a:endParaRPr lang="en-US" sz="2800" dirty="0"/>
          </a:p>
          <a:p>
            <a:pPr marL="457200" indent="-457200"/>
            <a:r>
              <a:rPr lang="en-US" sz="2800" dirty="0" smtClean="0"/>
              <a:t>Something extra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46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99714"/>
          </a:xfrm>
        </p:spPr>
        <p:txBody>
          <a:bodyPr/>
          <a:lstStyle/>
          <a:p>
            <a:r>
              <a:rPr lang="en-US" sz="3600" dirty="0" smtClean="0"/>
              <a:t>Spring/Summer 2016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59" y="959109"/>
            <a:ext cx="8713076" cy="5413700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Hall A</a:t>
            </a:r>
          </a:p>
          <a:p>
            <a:pPr marL="914400" lvl="1" indent="-457200"/>
            <a:r>
              <a:rPr lang="en-US" sz="2100" dirty="0" smtClean="0"/>
              <a:t>DVCS</a:t>
            </a:r>
          </a:p>
          <a:p>
            <a:pPr marL="1258888" lvl="2" indent="-344488"/>
            <a:r>
              <a:rPr lang="en-US" sz="2100" dirty="0" smtClean="0"/>
              <a:t>Substantial data in Q</a:t>
            </a:r>
            <a:r>
              <a:rPr lang="en-US" sz="2100" baseline="30000" dirty="0" smtClean="0"/>
              <a:t>2</a:t>
            </a:r>
            <a:r>
              <a:rPr lang="en-US" sz="2100" dirty="0" smtClean="0"/>
              <a:t> scans</a:t>
            </a:r>
          </a:p>
          <a:p>
            <a:pPr marL="914400" lvl="1" indent="-457200"/>
            <a:r>
              <a:rPr lang="en-US" sz="2100" dirty="0" err="1" smtClean="0"/>
              <a:t>GMp</a:t>
            </a:r>
            <a:endParaRPr lang="en-US" sz="2100" dirty="0" smtClean="0"/>
          </a:p>
          <a:p>
            <a:pPr marL="1258888" lvl="2" indent="-344488"/>
            <a:r>
              <a:rPr lang="en-US" sz="2100" dirty="0" smtClean="0"/>
              <a:t>~1% statistics at Q</a:t>
            </a:r>
            <a:r>
              <a:rPr lang="en-US" sz="2100" baseline="30000" dirty="0" smtClean="0"/>
              <a:t>2</a:t>
            </a:r>
            <a:r>
              <a:rPr lang="en-US" sz="2100" dirty="0" smtClean="0"/>
              <a:t>~5, 12 GeV</a:t>
            </a:r>
            <a:r>
              <a:rPr lang="en-US" sz="2100" baseline="30000" dirty="0" smtClean="0"/>
              <a:t>2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Hall B</a:t>
            </a:r>
          </a:p>
          <a:p>
            <a:pPr marL="914400" lvl="1" indent="-457200"/>
            <a:r>
              <a:rPr lang="en-US" sz="2100" dirty="0" smtClean="0"/>
              <a:t>Heavy Photon Search (test run)</a:t>
            </a:r>
          </a:p>
          <a:p>
            <a:pPr marL="914400" lvl="1" indent="-457200"/>
            <a:r>
              <a:rPr lang="en-US" sz="2100" dirty="0" smtClean="0"/>
              <a:t>Detector worked well, silicon operated at 0.5 mm from beam</a:t>
            </a:r>
          </a:p>
          <a:p>
            <a:pPr marL="914400" lvl="1" indent="-457200"/>
            <a:r>
              <a:rPr lang="en-US" sz="2100" dirty="0" smtClean="0"/>
              <a:t>Recorded ~77% of targeted 2.1 GeV data </a:t>
            </a:r>
            <a:r>
              <a:rPr lang="en-US" sz="2100" dirty="0" smtClean="0">
                <a:sym typeface="Wingdings 3"/>
              </a:rPr>
              <a:t> publishable results</a:t>
            </a:r>
            <a:endParaRPr lang="en-US" sz="2100" dirty="0">
              <a:sym typeface="Wingdings 3"/>
            </a:endParaRPr>
          </a:p>
          <a:p>
            <a:pPr marL="914400" lvl="1" indent="-457200"/>
            <a:r>
              <a:rPr lang="en-US" sz="2100" dirty="0" smtClean="0">
                <a:sym typeface="Wingdings 3"/>
              </a:rPr>
              <a:t>Single Hall Low Energy Run, PRAD run successful</a:t>
            </a:r>
          </a:p>
          <a:p>
            <a:pPr marL="914400" lvl="1" indent="-457200"/>
            <a:endParaRPr lang="en-US" sz="2100" dirty="0" smtClean="0">
              <a:sym typeface="Wingdings 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Hall </a:t>
            </a:r>
            <a:r>
              <a:rPr lang="en-US" sz="2600" dirty="0" smtClean="0"/>
              <a:t>C</a:t>
            </a:r>
            <a:endParaRPr lang="en-US" sz="2600" dirty="0"/>
          </a:p>
          <a:p>
            <a:pPr marL="914400" lvl="1" indent="-457200"/>
            <a:r>
              <a:rPr lang="en-US" sz="2100" dirty="0" smtClean="0"/>
              <a:t>(Tune) Beam Test Successful</a:t>
            </a:r>
          </a:p>
          <a:p>
            <a:pPr lvl="1"/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Hall D</a:t>
            </a:r>
          </a:p>
          <a:p>
            <a:pPr marL="914400" lvl="1" indent="-457200"/>
            <a:r>
              <a:rPr lang="en-US" sz="2100" dirty="0" smtClean="0"/>
              <a:t>GlueX (commissioning)</a:t>
            </a:r>
          </a:p>
          <a:p>
            <a:pPr marL="914400" lvl="1" indent="-457200"/>
            <a:r>
              <a:rPr lang="en-US" sz="2100" dirty="0" smtClean="0"/>
              <a:t>Magnet refrigeration reconfigured</a:t>
            </a:r>
          </a:p>
          <a:p>
            <a:pPr marL="1258888" lvl="2" indent="-344488"/>
            <a:r>
              <a:rPr lang="en-US" sz="2100" dirty="0" smtClean="0"/>
              <a:t>Stable operation for most of run at 1200 amps</a:t>
            </a:r>
          </a:p>
          <a:p>
            <a:pPr marL="1258888" lvl="2" indent="-344488"/>
            <a:r>
              <a:rPr lang="en-US" sz="2100" dirty="0" smtClean="0"/>
              <a:t>Stable operation for ~6 days at 1345 amps</a:t>
            </a:r>
          </a:p>
          <a:p>
            <a:pPr marL="914400" lvl="1" indent="-457200"/>
            <a:r>
              <a:rPr lang="en-US" sz="2100" dirty="0" smtClean="0"/>
              <a:t>Detector and Data Acquisition worked well</a:t>
            </a:r>
          </a:p>
          <a:p>
            <a:pPr marL="914400" lvl="1" indent="-457200"/>
            <a:r>
              <a:rPr lang="en-US" sz="2100" dirty="0" smtClean="0">
                <a:sym typeface="Wingdings 3"/>
              </a:rPr>
              <a:t> </a:t>
            </a:r>
            <a:r>
              <a:rPr lang="en-US" sz="2100" dirty="0">
                <a:sym typeface="Wingdings 3"/>
              </a:rPr>
              <a:t>publishable </a:t>
            </a:r>
            <a:r>
              <a:rPr lang="en-US" sz="2100" dirty="0" smtClean="0">
                <a:sym typeface="Wingdings 3"/>
              </a:rPr>
              <a:t>results</a:t>
            </a:r>
          </a:p>
          <a:p>
            <a:pPr marL="914400" lvl="1" indent="-457200"/>
            <a:endParaRPr lang="en-US" sz="2100" dirty="0" smtClean="0">
              <a:sym typeface="Wingdings 3"/>
            </a:endParaRPr>
          </a:p>
          <a:p>
            <a:pPr marL="457200" indent="-457200"/>
            <a:r>
              <a:rPr lang="en-US" sz="2100" dirty="0" smtClean="0">
                <a:sym typeface="Wingdings 3"/>
              </a:rPr>
              <a:t>Low Energy </a:t>
            </a:r>
            <a:r>
              <a:rPr lang="en-US" sz="2100" dirty="0" err="1" smtClean="0">
                <a:sym typeface="Wingdings 3"/>
              </a:rPr>
              <a:t>Recirculator</a:t>
            </a:r>
            <a:r>
              <a:rPr lang="en-US" sz="2100" dirty="0" smtClean="0">
                <a:sym typeface="Wingdings 3"/>
              </a:rPr>
              <a:t> Facility</a:t>
            </a:r>
          </a:p>
          <a:p>
            <a:pPr marL="914400" lvl="1" indent="-457200"/>
            <a:r>
              <a:rPr lang="en-US" sz="2100" dirty="0" smtClean="0">
                <a:sym typeface="Wingdings 3"/>
              </a:rPr>
              <a:t>DARKLIGHT Test run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03387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6"/>
          <p:cNvSpPr>
            <a:spLocks noChangeArrowheads="1"/>
          </p:cNvSpPr>
          <p:nvPr/>
        </p:nvSpPr>
        <p:spPr bwMode="auto">
          <a:xfrm>
            <a:off x="0" y="0"/>
            <a:ext cx="9144000" cy="69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Electron Ion Collider at Jefferson Lab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" y="803702"/>
            <a:ext cx="4419600" cy="570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600" b="1" u="sng" dirty="0" err="1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JLab</a:t>
            </a:r>
            <a:r>
              <a:rPr lang="en-US" sz="1600" b="1" u="sng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EIC Figure 8 Concept</a:t>
            </a:r>
          </a:p>
          <a:p>
            <a:pPr defTabSz="457200">
              <a:defRPr/>
            </a:pPr>
            <a:endParaRPr lang="en-US" sz="600" b="1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4163" indent="-284163" defTabSz="457200">
              <a:buFontTx/>
              <a:buBlip>
                <a:blip r:embed="rId2"/>
              </a:buBlip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Initial configuration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:</a:t>
            </a:r>
          </a:p>
          <a:p>
            <a:pPr lvl="1" indent="-171450" defTabSz="45720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3-10 GeV on 20-100 GeV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ep/eA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collider</a:t>
            </a:r>
          </a:p>
          <a:p>
            <a:pPr lvl="1" indent="-171450" defTabSz="45720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Optimized for high ion beam polarization:</a:t>
            </a:r>
          </a:p>
          <a:p>
            <a:pPr marL="1028700" lvl="2" indent="-285750" defTabSz="457200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polarized deuterons</a:t>
            </a:r>
          </a:p>
          <a:p>
            <a:pPr marL="461963" lvl="1" indent="-176213" defTabSz="45720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Luminosity: </a:t>
            </a:r>
          </a:p>
          <a:p>
            <a:pPr marL="1028700" lvl="2" indent="-285750" defTabSz="457200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up to few x 10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34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e-nucleons cm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-2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-1 </a:t>
            </a:r>
          </a:p>
          <a:p>
            <a:pPr marL="284163" lvl="2" indent="-284163" defTabSz="457200">
              <a:spcAft>
                <a:spcPts val="60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Low technical risk</a:t>
            </a:r>
          </a:p>
          <a:p>
            <a:pPr marL="284163" lvl="2" indent="-284163" defTabSz="457200">
              <a:buFontTx/>
              <a:buBlip>
                <a:blip r:embed="rId2"/>
              </a:buBlip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Upgradable to higher energies </a:t>
            </a:r>
          </a:p>
          <a:p>
            <a:pPr marL="0" lvl="2" defTabSz="457200"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	250 GeV protons + 20 GeV electrons</a:t>
            </a:r>
          </a:p>
          <a:p>
            <a:pPr marL="0" lvl="2" defTabSz="457200">
              <a:defRPr/>
            </a:pPr>
            <a:endParaRPr lang="en-US" sz="6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4163" lvl="2" indent="-284163" defTabSz="457200">
              <a:buSzPct val="100000"/>
              <a:buFontTx/>
              <a:buBlip>
                <a:blip r:embed="rId2"/>
              </a:buBlip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Flexible timeframe for Construction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	</a:t>
            </a:r>
          </a:p>
          <a:p>
            <a:pPr marL="0" lvl="2" defTabSz="457200">
              <a:buSzPct val="70000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	consistent w/running 12 GeV CEBAF</a:t>
            </a:r>
          </a:p>
          <a:p>
            <a:pPr marL="0" lvl="2" defTabSz="457200">
              <a:buSzPct val="70000"/>
              <a:defRPr/>
            </a:pPr>
            <a:endParaRPr lang="en-US" sz="6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4163" lvl="2" indent="-284163" defTabSz="457200"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Thorough cost estimate completed</a:t>
            </a:r>
          </a:p>
          <a:p>
            <a:pPr marL="0" lvl="2" defTabSz="457200">
              <a:spcAft>
                <a:spcPts val="6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	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presented to NSAC EIC Review</a:t>
            </a:r>
          </a:p>
          <a:p>
            <a:pPr marL="284163" lvl="2" indent="-284163" defTabSz="457200">
              <a:buFontTx/>
              <a:buBlip>
                <a:blip r:embed="rId2"/>
              </a:buBlip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Cost effective operations</a:t>
            </a:r>
          </a:p>
          <a:p>
            <a:pPr marL="171450" lvl="0" indent="-171450" defTabSz="457200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Font typeface="Wingdings 3"/>
              <a:buChar char="&quot;"/>
              <a:defRPr/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  Fulfills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White Paper Requirements</a:t>
            </a:r>
          </a:p>
          <a:p>
            <a:pPr marL="171450" lvl="2" indent="-171450" defTabSz="457200">
              <a:buFont typeface="Wingdings 3"/>
              <a:buChar char="&quot;"/>
              <a:defRPr/>
            </a:pP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  <a:sym typeface="Wingdings 3"/>
            </a:endParaRPr>
          </a:p>
          <a:p>
            <a:pPr defTabSz="457200">
              <a:defRPr/>
            </a:pPr>
            <a:r>
              <a:rPr lang="en-US" sz="1600" b="1" u="sng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Current Activities</a:t>
            </a:r>
          </a:p>
          <a:p>
            <a:pPr defTabSz="457200">
              <a:defRPr/>
            </a:pPr>
            <a:endParaRPr lang="en-US" sz="600" b="1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4163" indent="-284163" defTabSz="457200">
              <a:buFontTx/>
              <a:buBlip>
                <a:blip r:embed="rId2"/>
              </a:buBlip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Site evaluation (VA funds)</a:t>
            </a:r>
          </a:p>
          <a:p>
            <a:pPr marL="284163" indent="-284163" defTabSz="457200">
              <a:buBlip>
                <a:blip r:embed="rId2"/>
              </a:buBlip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Accelerator, detector R&amp;D (DOE and VA funds)</a:t>
            </a:r>
          </a:p>
          <a:p>
            <a:pPr marL="284163" lvl="0" indent="-284163" defTabSz="457200">
              <a:buBlip>
                <a:blip r:embed="rId2"/>
              </a:buBlip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Design optimization (examine alternatives)</a:t>
            </a:r>
          </a:p>
          <a:p>
            <a:pPr marL="284163" lvl="0" indent="-284163" defTabSz="457200">
              <a:buBlip>
                <a:blip r:embed="rId2"/>
              </a:buBlip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Cost reduction</a:t>
            </a:r>
            <a:endParaRPr lang="en-US" sz="1400" dirty="0">
              <a:solidFill>
                <a:prstClr val="black"/>
              </a:solidFill>
              <a:ea typeface="ＭＳ Ｐゴシック" pitchFamily="1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4572000" cy="28514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4419600"/>
            <a:ext cx="4419600" cy="13619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Long Range Plan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impact on Electron Ion Collider</a:t>
            </a:r>
          </a:p>
          <a:p>
            <a:pPr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Users Organization/Meetings</a:t>
            </a:r>
          </a:p>
          <a:p>
            <a:pPr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National Academy Study</a:t>
            </a:r>
          </a:p>
          <a:p>
            <a:pPr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Enhanced explicit EIC Accelerator R&amp;D</a:t>
            </a:r>
          </a:p>
          <a:p>
            <a:pPr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Increased interest in collaboration with Jefferson Lab</a:t>
            </a:r>
          </a:p>
        </p:txBody>
      </p:sp>
    </p:spTree>
    <p:extLst>
      <p:ext uri="{BB962C8B-B14F-4D97-AF65-F5344CB8AC3E}">
        <p14:creationId xmlns:p14="http://schemas.microsoft.com/office/powerpoint/2010/main" val="36158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Commonwealth of Virginia Funding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0451" y="1517072"/>
            <a:ext cx="845404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5EA4"/>
                </a:solidFill>
                <a:latin typeface="Arial"/>
                <a:cs typeface="Arial"/>
              </a:rPr>
              <a:t>Special Request $4.2M in the FY15 - FY16 biennium to help improve Virginia’s competitive position for the Electron Ion Collider: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61963" indent="-46196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$3.7M in FY16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to complete the site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studies</a:t>
            </a:r>
          </a:p>
          <a:p>
            <a:pPr marL="461963" indent="-461963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61963" indent="-46196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$0.25M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in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FY16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to attract a leading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scientist to Virginia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5EA4"/>
                </a:solidFill>
                <a:latin typeface="Arial"/>
                <a:cs typeface="Arial"/>
              </a:rPr>
              <a:t>Included in the Commonwealth of Virginia Budget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b="1" dirty="0" smtClean="0">
              <a:solidFill>
                <a:srgbClr val="005EA4"/>
              </a:solidFill>
              <a:latin typeface="Arial"/>
              <a:cs typeface="Arial"/>
            </a:endParaRPr>
          </a:p>
          <a:p>
            <a:pPr marL="461963" indent="-46196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5EA4"/>
                </a:solidFill>
                <a:latin typeface="Arial"/>
                <a:cs typeface="Arial"/>
              </a:rPr>
              <a:t>Request FY17-18 biennium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5EA4"/>
              </a:solidFill>
              <a:latin typeface="Arial"/>
              <a:cs typeface="Arial"/>
            </a:endParaRP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$2.4M for Accel. R&amp;D with aim to further reduce technical risk has thus far been retained in the Commonwealth Budget.</a:t>
            </a:r>
          </a:p>
          <a:p>
            <a:pPr marL="461963" indent="-461963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6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7366"/>
          </a:xfrm>
        </p:spPr>
        <p:txBody>
          <a:bodyPr/>
          <a:lstStyle/>
          <a:p>
            <a:r>
              <a:rPr lang="en-US" sz="3600" dirty="0"/>
              <a:t>Jefferson Lab 2026 Campus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1526" y="852649"/>
            <a:ext cx="3880800" cy="5621304"/>
          </a:xfrm>
        </p:spPr>
        <p:txBody>
          <a:bodyPr>
            <a:noAutofit/>
          </a:bodyPr>
          <a:lstStyle/>
          <a:p>
            <a:pPr marL="119063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300" b="1" u="sng" dirty="0"/>
              <a:t>PROJECTS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ESH&amp;Q Building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Core Computing Sustainability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Cryogenics Equipment Upgrade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Physics Technical Support Building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Central Materials Storage Area Expansion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Shipping &amp; Receiving Building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Facilities Operations Building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Water Reuse Capture &amp; Tank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Lab Road Improvements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Property Storage Building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Site Storm Water Management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Accelerator Storage Building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Cryogenics Infrastructure Modernization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CEBAF Center Renovation: Wings A, B, C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EEL Modernization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CEBAF Center Office Expansion</a:t>
            </a:r>
          </a:p>
          <a:p>
            <a:pPr marL="460375" indent="-341313"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US" sz="1300" dirty="0"/>
              <a:t>UESC</a:t>
            </a:r>
          </a:p>
          <a:p>
            <a:pPr marL="460375" indent="-341313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300" dirty="0"/>
              <a:t>Jefferson Lab Electron Ion Collider (JLEIC)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6714" y="775927"/>
            <a:ext cx="5491051" cy="563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66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0113"/>
          </a:xfrm>
        </p:spPr>
        <p:txBody>
          <a:bodyPr/>
          <a:lstStyle/>
          <a:p>
            <a:r>
              <a:rPr lang="en-US" sz="3600" dirty="0"/>
              <a:t>Director’s Perspective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7" y="860520"/>
            <a:ext cx="8992746" cy="54996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800" dirty="0"/>
          </a:p>
          <a:p>
            <a:pPr marL="690563" indent="-401638">
              <a:buFont typeface="Wingdings" panose="05000000000000000000" pitchFamily="2" charset="2"/>
              <a:buChar char="q"/>
            </a:pPr>
            <a:r>
              <a:rPr lang="en-US" sz="1900" b="1" dirty="0"/>
              <a:t>Emphases</a:t>
            </a:r>
            <a:endParaRPr lang="en-US" sz="1750" b="1" dirty="0"/>
          </a:p>
          <a:p>
            <a:pPr marL="1087438" lvl="1" indent="-396875">
              <a:buFont typeface="Arial" panose="020B0604020202020204" pitchFamily="34" charset="0"/>
              <a:buChar char="–"/>
            </a:pPr>
            <a:r>
              <a:rPr lang="en-US" sz="1750" dirty="0"/>
              <a:t>Core Nuclear Physics </a:t>
            </a:r>
          </a:p>
          <a:p>
            <a:pPr marL="1487488" lvl="2" indent="-339725">
              <a:buFont typeface="Wingdings" panose="05000000000000000000" pitchFamily="2" charset="2"/>
              <a:buChar char="§"/>
            </a:pPr>
            <a:r>
              <a:rPr lang="en-US" sz="1750" dirty="0"/>
              <a:t>Finish the upgrade project, safely, on time, and within budget.</a:t>
            </a:r>
          </a:p>
          <a:p>
            <a:pPr marL="1487488" lvl="2" indent="-339725">
              <a:buFont typeface="Wingdings" panose="05000000000000000000" pitchFamily="2" charset="2"/>
              <a:buChar char="§"/>
            </a:pPr>
            <a:r>
              <a:rPr lang="en-US" sz="1750" dirty="0"/>
              <a:t>Full-time operations. </a:t>
            </a:r>
            <a:r>
              <a:rPr lang="en-US" sz="1750" dirty="0">
                <a:solidFill>
                  <a:srgbClr val="C00000"/>
                </a:solidFill>
              </a:rPr>
              <a:t>Operations budgets continue to be a concern here.</a:t>
            </a:r>
          </a:p>
          <a:p>
            <a:pPr marL="1487488" lvl="2" indent="-339725">
              <a:buFont typeface="Wingdings" panose="05000000000000000000" pitchFamily="2" charset="2"/>
              <a:buChar char="§"/>
            </a:pPr>
            <a:r>
              <a:rPr lang="en-US" sz="1750" dirty="0"/>
              <a:t>Reliability and Risk Mitigation</a:t>
            </a:r>
          </a:p>
          <a:p>
            <a:pPr marL="1487488" lvl="2" indent="-33972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750" dirty="0"/>
              <a:t>Advance new NP projects beyond the upgrade</a:t>
            </a:r>
          </a:p>
          <a:p>
            <a:pPr marL="1087438" lvl="1" indent="-396875">
              <a:buFont typeface="Arial" panose="020B0604020202020204" pitchFamily="34" charset="0"/>
              <a:buChar char="–"/>
            </a:pPr>
            <a:r>
              <a:rPr lang="en-US" sz="1750" dirty="0"/>
              <a:t>Develop Jefferson Lab EIC design: </a:t>
            </a:r>
          </a:p>
          <a:p>
            <a:pPr marL="1487488" lvl="2" indent="-339725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031875" algn="l"/>
              </a:tabLst>
            </a:pPr>
            <a:r>
              <a:rPr lang="en-US" sz="1750" dirty="0"/>
              <a:t>Technical Designs, Collaboration, (Land now secured)</a:t>
            </a:r>
          </a:p>
          <a:p>
            <a:pPr marL="1082675" lvl="1" indent="-392113">
              <a:buFont typeface="Arial" panose="020B0604020202020204" pitchFamily="34" charset="0"/>
              <a:buChar char="–"/>
            </a:pPr>
            <a:r>
              <a:rPr lang="en-US" sz="1750" dirty="0"/>
              <a:t>Technology Collaborations </a:t>
            </a:r>
          </a:p>
          <a:p>
            <a:pPr marL="1487488" lvl="2" indent="-339725">
              <a:buFont typeface="Wingdings" panose="05000000000000000000" pitchFamily="2" charset="2"/>
              <a:buChar char="§"/>
            </a:pPr>
            <a:r>
              <a:rPr lang="en-US" sz="1750" dirty="0"/>
              <a:t>Large projects, like FRIB and LCLS-II, within context of NP – management is key</a:t>
            </a:r>
          </a:p>
          <a:p>
            <a:pPr marL="1487488" lvl="2" indent="-33972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50" dirty="0"/>
              <a:t>Computational Physics</a:t>
            </a:r>
          </a:p>
          <a:p>
            <a:pPr marL="1082675" lvl="1" indent="-392113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1750" dirty="0"/>
              <a:t>LERF Initiatives, 1</a:t>
            </a:r>
            <a:r>
              <a:rPr lang="en-US" sz="1750" baseline="30000" dirty="0"/>
              <a:t>st</a:t>
            </a:r>
            <a:r>
              <a:rPr lang="en-US" sz="1750" dirty="0"/>
              <a:t> Tests for Nuclear Physics Operations</a:t>
            </a:r>
          </a:p>
          <a:p>
            <a:pPr marL="1082675" lvl="1" indent="-392113">
              <a:buFont typeface="Arial" panose="020B0604020202020204" pitchFamily="34" charset="0"/>
              <a:buChar char="–"/>
            </a:pPr>
            <a:r>
              <a:rPr lang="en-US" sz="1750" dirty="0"/>
              <a:t>Management/Personnel</a:t>
            </a:r>
          </a:p>
          <a:p>
            <a:pPr marL="1487488" lvl="2" indent="-339725">
              <a:buFont typeface="Wingdings" panose="05000000000000000000" pitchFamily="2" charset="2"/>
              <a:buChar char="§"/>
            </a:pPr>
            <a:r>
              <a:rPr lang="en-US" sz="1750" dirty="0"/>
              <a:t>Operations Functions are vital to the functioning of the lab</a:t>
            </a:r>
          </a:p>
          <a:p>
            <a:pPr marL="1487488" lvl="2" indent="-339725">
              <a:buFont typeface="Wingdings" panose="05000000000000000000" pitchFamily="2" charset="2"/>
              <a:buChar char="§"/>
            </a:pPr>
            <a:r>
              <a:rPr lang="en-US" sz="1750" dirty="0"/>
              <a:t>New Appointments</a:t>
            </a:r>
          </a:p>
          <a:p>
            <a:pPr marL="1087438" lvl="1" indent="-396875">
              <a:buFont typeface="Arial" panose="020B0604020202020204" pitchFamily="34" charset="0"/>
              <a:buChar char="–"/>
            </a:pPr>
            <a:endParaRPr lang="en-US" sz="800" dirty="0"/>
          </a:p>
          <a:p>
            <a:pPr marL="690563" indent="-400050">
              <a:buFont typeface="Wingdings" panose="05000000000000000000" pitchFamily="2" charset="2"/>
              <a:buChar char="q"/>
            </a:pPr>
            <a:r>
              <a:rPr lang="en-US" sz="1900" b="1" dirty="0"/>
              <a:t>Recent Engagements</a:t>
            </a:r>
          </a:p>
          <a:p>
            <a:pPr marL="1082675" lvl="1" indent="-392113"/>
            <a:r>
              <a:rPr lang="en-US" sz="1750" dirty="0"/>
              <a:t>Top Down Cyber Security – Multi Factor Access </a:t>
            </a:r>
          </a:p>
          <a:p>
            <a:pPr marL="1082675" lvl="1" indent="-392113"/>
            <a:r>
              <a:rPr lang="en-US" sz="1750" dirty="0"/>
              <a:t>Ethics program improvements</a:t>
            </a:r>
          </a:p>
          <a:p>
            <a:pPr marL="1082675" lvl="1" indent="-392113"/>
            <a:r>
              <a:rPr lang="en-US" sz="1750" dirty="0"/>
              <a:t>Diversity &amp; Inclusion (Integrated Diversity and Inclusion Management)</a:t>
            </a:r>
          </a:p>
          <a:p>
            <a:pPr marL="233363" indent="0" algn="ctr">
              <a:buNone/>
            </a:pPr>
            <a:endParaRPr lang="en-US" sz="1750" dirty="0">
              <a:solidFill>
                <a:srgbClr val="C00000"/>
              </a:solidFill>
            </a:endParaRPr>
          </a:p>
          <a:p>
            <a:pPr marL="233363" indent="0" algn="ctr">
              <a:buNone/>
            </a:pPr>
            <a:r>
              <a:rPr lang="en-US" sz="2400" b="1" i="1" dirty="0">
                <a:solidFill>
                  <a:srgbClr val="C00000"/>
                </a:solidFill>
              </a:rPr>
              <a:t>Jefferson Lab continues to be an exciting place…</a:t>
            </a:r>
          </a:p>
        </p:txBody>
      </p:sp>
    </p:spTree>
    <p:extLst>
      <p:ext uri="{BB962C8B-B14F-4D97-AF65-F5344CB8AC3E}">
        <p14:creationId xmlns:p14="http://schemas.microsoft.com/office/powerpoint/2010/main" val="112808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9" t="3886" r="5473" b="4643"/>
          <a:stretch/>
        </p:blipFill>
        <p:spPr bwMode="auto">
          <a:xfrm>
            <a:off x="4403751" y="754629"/>
            <a:ext cx="4740249" cy="3182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\\jlabem\em\Photo Library\Recently Added\160226_NNS_Career Day\IMG_427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5638" y="3376911"/>
            <a:ext cx="4792254" cy="3194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6"/>
          <p:cNvSpPr>
            <a:spLocks noChangeArrowheads="1"/>
          </p:cNvSpPr>
          <p:nvPr/>
        </p:nvSpPr>
        <p:spPr bwMode="auto">
          <a:xfrm>
            <a:off x="0" y="14631"/>
            <a:ext cx="9144000" cy="69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8" tIns="45634" rIns="91268" bIns="45634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Science Education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9" b="6869"/>
          <a:stretch/>
        </p:blipFill>
        <p:spPr>
          <a:xfrm>
            <a:off x="112676" y="756144"/>
            <a:ext cx="4363790" cy="2806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4476466" y="3080024"/>
            <a:ext cx="4667534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Virginia Regional Middle School Science Bowl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03751" y="6121201"/>
            <a:ext cx="4740250" cy="3385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Engineering Career Day with Newport News Shipyard</a:t>
            </a:r>
          </a:p>
        </p:txBody>
      </p:sp>
      <p:pic>
        <p:nvPicPr>
          <p:cNvPr id="6147" name="Picture 3" descr="\\jlabem\em\Photo Library\Recently Added\160302_MyBrothrzKeepr_event\12795192_10153302974646423_8740390211651586704_o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008" y="3215804"/>
            <a:ext cx="4529970" cy="3370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" y="6121201"/>
            <a:ext cx="4513823" cy="3385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My Brother’s Keeper Initiative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3080024"/>
            <a:ext cx="4476466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Virginia Regional High School Science Bowl </a:t>
            </a:r>
          </a:p>
        </p:txBody>
      </p:sp>
    </p:spTree>
    <p:extLst>
      <p:ext uri="{BB962C8B-B14F-4D97-AF65-F5344CB8AC3E}">
        <p14:creationId xmlns:p14="http://schemas.microsoft.com/office/powerpoint/2010/main" val="12511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6"/>
          <p:cNvSpPr>
            <a:spLocks noChangeArrowheads="1"/>
          </p:cNvSpPr>
          <p:nvPr/>
        </p:nvSpPr>
        <p:spPr bwMode="auto">
          <a:xfrm>
            <a:off x="0" y="0"/>
            <a:ext cx="9144000" cy="69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   JLab Open House – April 30, 2016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4082" y="875325"/>
            <a:ext cx="5186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…~12,000 visitors agree!   </a:t>
            </a:r>
          </a:p>
        </p:txBody>
      </p:sp>
      <p:pic>
        <p:nvPicPr>
          <p:cNvPr id="2058" name="Picture 10" descr="\\jlabem\em\Photo Library\Recently Added\160430_Open House\Dulcie Holland photos\untitled-1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2"/>
          <a:stretch/>
        </p:blipFill>
        <p:spPr bwMode="auto">
          <a:xfrm>
            <a:off x="3177287" y="3952273"/>
            <a:ext cx="3452363" cy="2557350"/>
          </a:xfrm>
          <a:prstGeom prst="rect">
            <a:avLst/>
          </a:prstGeom>
          <a:ln>
            <a:noFill/>
          </a:ln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\\jlabem\em\Photo Library\Recently Added\160430_Open House\Dulcie Holland photos\untitled-4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28"/>
          <a:stretch/>
        </p:blipFill>
        <p:spPr bwMode="auto">
          <a:xfrm>
            <a:off x="-7314" y="1426465"/>
            <a:ext cx="3556366" cy="2503863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\\jlabem\em\Photo Library\Recently Added\160430_Open House\Dulcie Holland photos\untitled-2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61" r="41517" b="8310"/>
          <a:stretch/>
        </p:blipFill>
        <p:spPr bwMode="auto">
          <a:xfrm>
            <a:off x="3407734" y="1426465"/>
            <a:ext cx="2002266" cy="2586379"/>
          </a:xfrm>
          <a:prstGeom prst="rect">
            <a:avLst/>
          </a:prstGeom>
          <a:ln>
            <a:noFill/>
          </a:ln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\\jlabem\em\Photo Library\Recently Added\160430_Open House\Dulcie Holland photos\untitled-3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0"/>
          <a:stretch/>
        </p:blipFill>
        <p:spPr bwMode="auto">
          <a:xfrm>
            <a:off x="-7315" y="4021823"/>
            <a:ext cx="3468119" cy="2422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499"/>
          <a:stretch/>
        </p:blipFill>
        <p:spPr bwMode="auto">
          <a:xfrm>
            <a:off x="6350363" y="3952273"/>
            <a:ext cx="2808267" cy="2445207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07"/>
          <a:stretch/>
        </p:blipFill>
        <p:spPr bwMode="auto">
          <a:xfrm>
            <a:off x="5186476" y="1411835"/>
            <a:ext cx="3972153" cy="2586379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96" t="17844"/>
          <a:stretch/>
        </p:blipFill>
        <p:spPr bwMode="auto">
          <a:xfrm rot="904104" flipH="1">
            <a:off x="-380742" y="910633"/>
            <a:ext cx="1470158" cy="12979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27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342887"/>
              </p:ext>
            </p:extLst>
          </p:nvPr>
        </p:nvGraphicFramePr>
        <p:xfrm>
          <a:off x="76200" y="838200"/>
          <a:ext cx="8915400" cy="5494485"/>
        </p:xfrm>
        <a:graphic>
          <a:graphicData uri="http://schemas.openxmlformats.org/drawingml/2006/table">
            <a:tbl>
              <a:tblPr firstRow="1" bandRow="1"/>
              <a:tblGrid>
                <a:gridCol w="8915400"/>
              </a:tblGrid>
              <a:tr h="549448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Created to build and Operate the Continuous Electron Beam Accelerator Facility (CEBAF), world-unique user facility for Nuclear Physics: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Mission is to gain a deeper understanding of the structure of matter </a:t>
                      </a:r>
                    </a:p>
                    <a:p>
                      <a:pPr marL="1200150" marR="0" lvl="2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Through advances in fundamental research in nuclear physics </a:t>
                      </a:r>
                    </a:p>
                    <a:p>
                      <a:pPr marL="1657350" marR="0" lvl="3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Through advances in accelerator science and technology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CEBAF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In operation since 1995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1,510 Active Users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178 Completed Experiments to date;  70 have been approved for the future 12 GeV program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Produces ~1/3 of US PhDs in Nuclear Physics (531 PhDs granted, 195 more in progress)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7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Managed for DOE by Jefferson Science Associates, LLC (JSA)</a:t>
                      </a:r>
                      <a:endParaRPr kumimoji="0" lang="en-US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7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Human Capital: </a:t>
                      </a:r>
                    </a:p>
                    <a:p>
                      <a:pPr marL="744538" marR="0" lvl="1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686 FTEs </a:t>
                      </a:r>
                    </a:p>
                    <a:p>
                      <a:pPr marL="744538" marR="0" lvl="1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 Joint faculty;  21 Post docs; 7 Undergraduate, 37 Graduate students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7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K-12 Science Education program serves as national model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11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Site is 169 Acres, and includes: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70 Buildings &amp; Trailers; 876K SF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Replacement Plant Value: $397M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76199" y="21265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Jefferson Lab At-A-Glance 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037709" y="3355430"/>
            <a:ext cx="3003196" cy="29449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9399" y="5506760"/>
            <a:ext cx="320040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2575"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FY 2015:</a:t>
            </a:r>
          </a:p>
          <a:p>
            <a:pPr marL="112713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Total Lab Operating Costs:           $157.8M</a:t>
            </a:r>
          </a:p>
          <a:p>
            <a:pPr marL="112713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Total DOE NP Costs:   	             $129.0M</a:t>
            </a:r>
          </a:p>
          <a:p>
            <a:pPr marL="112713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SPP and DOE non-NP Costs:  </a:t>
            </a:r>
            <a:r>
              <a:rPr lang="en-US" sz="1200" dirty="0" smtClean="0">
                <a:solidFill>
                  <a:prstClr val="black"/>
                </a:solidFill>
                <a:latin typeface="Arial"/>
              </a:rPr>
              <a:t>    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$ </a:t>
            </a:r>
            <a:r>
              <a:rPr lang="en-US" sz="1200" dirty="0" smtClean="0">
                <a:solidFill>
                  <a:prstClr val="black"/>
                </a:solidFill>
                <a:latin typeface="Arial"/>
              </a:rPr>
              <a:t> 28.8M</a:t>
            </a:r>
            <a:endParaRPr lang="en-US" sz="1200" dirty="0">
              <a:solidFill>
                <a:prstClr val="black"/>
              </a:solidFill>
              <a:latin typeface="Arial"/>
            </a:endParaRPr>
          </a:p>
          <a:p>
            <a:pPr marL="282575"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	</a:t>
            </a:r>
            <a:endParaRPr lang="en-US" sz="12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2"/>
          <a:stretch/>
        </p:blipFill>
        <p:spPr bwMode="auto">
          <a:xfrm>
            <a:off x="6093384" y="3301455"/>
            <a:ext cx="2862357" cy="296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08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6"/>
          <p:cNvSpPr>
            <a:spLocks noChangeArrowheads="1"/>
          </p:cNvSpPr>
          <p:nvPr/>
        </p:nvSpPr>
        <p:spPr bwMode="auto">
          <a:xfrm>
            <a:off x="0" y="0"/>
            <a:ext cx="9144000" cy="69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Jefferson Lab Safety History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901582"/>
              </p:ext>
            </p:extLst>
          </p:nvPr>
        </p:nvGraphicFramePr>
        <p:xfrm>
          <a:off x="-381000" y="914400"/>
          <a:ext cx="9429902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>
            <a:off x="990600" y="5486400"/>
            <a:ext cx="7696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99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990600" y="5791200"/>
            <a:ext cx="7696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9" name="Content Placeholder 5"/>
          <p:cNvSpPr txBox="1">
            <a:spLocks/>
          </p:cNvSpPr>
          <p:nvPr/>
        </p:nvSpPr>
        <p:spPr>
          <a:xfrm>
            <a:off x="1143000" y="1074775"/>
            <a:ext cx="7391400" cy="7584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168275" indent="-168275" defTabSz="457200">
              <a:spcBef>
                <a:spcPts val="0"/>
              </a:spcBef>
              <a:spcAft>
                <a:spcPts val="400"/>
              </a:spcAft>
              <a:buSzPct val="120000"/>
              <a:buFont typeface="Wingdings" panose="05000000000000000000" pitchFamily="2" charset="2"/>
              <a:buChar char="§"/>
            </a:pPr>
            <a:r>
              <a:rPr lang="en-US" sz="1300" b="1" dirty="0">
                <a:solidFill>
                  <a:srgbClr val="0000FF"/>
                </a:solidFill>
              </a:rPr>
              <a:t>1.5 Million + Hours Worked without Recordable Injury (October  2014 – January 2016)</a:t>
            </a:r>
          </a:p>
          <a:p>
            <a:pPr marL="168275" indent="-168275">
              <a:buSzPct val="120000"/>
              <a:buFont typeface="Wingdings" panose="05000000000000000000" pitchFamily="2" charset="2"/>
              <a:buChar char="§"/>
            </a:pPr>
            <a:r>
              <a:rPr lang="en-US" sz="1300" b="1" dirty="0">
                <a:solidFill>
                  <a:srgbClr val="0000FF"/>
                </a:solidFill>
              </a:rPr>
              <a:t>Recent events serve as reminders to report injuries in a timely fashion, stay focused on  situational awareness, and when conditions change, pause and re-evaluate </a:t>
            </a:r>
          </a:p>
          <a:p>
            <a:pPr marL="228600" indent="-228600" defTabSz="457200">
              <a:buSzPct val="120000"/>
            </a:pPr>
            <a:endParaRPr lang="en-US" sz="13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8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6"/>
          <p:cNvSpPr>
            <a:spLocks noChangeArrowheads="1"/>
          </p:cNvSpPr>
          <p:nvPr/>
        </p:nvSpPr>
        <p:spPr bwMode="auto">
          <a:xfrm>
            <a:off x="0" y="0"/>
            <a:ext cx="9144000" cy="69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Integrated D&amp;I Management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505" y="863210"/>
            <a:ext cx="1602033" cy="1986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858476" y="1127041"/>
            <a:ext cx="629443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03225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 Diversity logo created by D&amp;I Council </a:t>
            </a:r>
          </a:p>
          <a:p>
            <a:pPr marL="403225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D&amp;I Council partnering with HR to co-facilitate D&amp;I Training </a:t>
            </a:r>
          </a:p>
          <a:p>
            <a:pPr marL="403225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awareness is now an element of Core </a:t>
            </a:r>
            <a:r>
              <a:rPr lang="en-US" sz="1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Expectations in our staff annual evaluations </a:t>
            </a:r>
            <a:endParaRPr lang="en-US" sz="1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54"/>
          <a:stretch/>
        </p:blipFill>
        <p:spPr>
          <a:xfrm>
            <a:off x="5311692" y="3682103"/>
            <a:ext cx="3750423" cy="2252388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5513696" y="2173481"/>
            <a:ext cx="641444" cy="1441809"/>
          </a:xfrm>
          <a:prstGeom prst="straightConnector1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26" y="3181861"/>
            <a:ext cx="5149901" cy="3230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40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914400"/>
          </a:xfrm>
        </p:spPr>
        <p:txBody>
          <a:bodyPr/>
          <a:lstStyle/>
          <a:p>
            <a:r>
              <a:rPr lang="en-US" dirty="0"/>
              <a:t>Accolades and Kudos!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026774"/>
            <a:ext cx="2748194" cy="553212"/>
          </a:xfrm>
        </p:spPr>
        <p:txBody>
          <a:bodyPr>
            <a:normAutofit/>
          </a:bodyPr>
          <a:lstStyle/>
          <a:p>
            <a:pPr marL="0" indent="0" algn="ctr" fontAlgn="t"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APS Fellowships:</a:t>
            </a:r>
            <a:endParaRPr lang="en-US" sz="1600" dirty="0" smtClean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5353" y="3879311"/>
            <a:ext cx="3374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DOE </a:t>
            </a:r>
          </a:p>
          <a:p>
            <a:pPr algn="ctr"/>
            <a:r>
              <a:rPr lang="en-US" sz="11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Early Career Award</a:t>
            </a:r>
          </a:p>
        </p:txBody>
      </p:sp>
      <p:pic>
        <p:nvPicPr>
          <p:cNvPr id="28" name="Picture 2" descr="\\jlabem\em\Photo Library\People\Solvignon_P_131219\jpg\JLB_64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r="6319" b="30477"/>
          <a:stretch/>
        </p:blipFill>
        <p:spPr bwMode="auto">
          <a:xfrm>
            <a:off x="1538745" y="4368825"/>
            <a:ext cx="1050917" cy="126997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102565" y="2796570"/>
            <a:ext cx="1419225" cy="754053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 defTabSz="457200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Kostas </a:t>
            </a:r>
            <a:r>
              <a:rPr lang="en-US" sz="1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Orginos</a:t>
            </a: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(Jefferson Lab &amp; College 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W&amp;M)</a:t>
            </a:r>
          </a:p>
          <a:p>
            <a:pPr algn="ctr" defTabSz="457200"/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841893" y="2806560"/>
            <a:ext cx="1554999" cy="584775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 defTabSz="457200"/>
            <a:r>
              <a:rPr lang="en-US" sz="11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Xiaochao</a:t>
            </a:r>
            <a:r>
              <a:rPr lang="en-US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Zheng </a:t>
            </a:r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(University  of Virginia)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4521124" y="3753319"/>
            <a:ext cx="1745041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t">
              <a:buFont typeface="Arial"/>
              <a:buNone/>
            </a:pPr>
            <a:r>
              <a:rPr lang="en-US" sz="1100" b="1" dirty="0" smtClean="0">
                <a:solidFill>
                  <a:srgbClr val="0070C0"/>
                </a:solidFill>
              </a:rPr>
              <a:t>SESAPS 2015</a:t>
            </a:r>
            <a:endParaRPr lang="en-US" sz="1100" dirty="0" smtClean="0">
              <a:solidFill>
                <a:srgbClr val="0070C0"/>
              </a:solidFill>
            </a:endParaRPr>
          </a:p>
          <a:p>
            <a:pPr marL="0" indent="0">
              <a:buFont typeface="Arial"/>
              <a:buNone/>
            </a:pPr>
            <a:endParaRPr lang="en-US" sz="1200" b="1" dirty="0" smtClean="0">
              <a:solidFill>
                <a:srgbClr val="0070C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40348" y="5688361"/>
            <a:ext cx="1719072" cy="584775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 defTabSz="457200"/>
            <a:r>
              <a:rPr lang="en-US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Anatoly </a:t>
            </a:r>
            <a:r>
              <a:rPr lang="en-US" sz="11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Radyushkin</a:t>
            </a:r>
            <a:endParaRPr lang="en-US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(Jefferson </a:t>
            </a:r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&amp; ODU)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585239" y="5669699"/>
            <a:ext cx="1617950" cy="738664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 defTabSz="457200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Dirk </a:t>
            </a:r>
            <a:r>
              <a:rPr lang="en-US" sz="1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Walecka</a:t>
            </a:r>
            <a:endParaRPr lang="en-US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(Jefferson </a:t>
            </a:r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</a:t>
            </a:r>
          </a:p>
          <a:p>
            <a:pPr algn="ctr" defTabSz="457200"/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Emeritus/W&amp;M)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6176264" y="3910313"/>
            <a:ext cx="2310242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t">
              <a:spcBef>
                <a:spcPts val="0"/>
              </a:spcBef>
              <a:buFont typeface="Arial"/>
              <a:buNone/>
            </a:pPr>
            <a:r>
              <a:rPr lang="en-US" sz="1100" b="1" dirty="0" smtClean="0">
                <a:solidFill>
                  <a:srgbClr val="0070C0"/>
                </a:solidFill>
              </a:rPr>
              <a:t>APS DNP</a:t>
            </a:r>
          </a:p>
          <a:p>
            <a:pPr marL="0" indent="0" algn="ctr" fontAlgn="t">
              <a:spcBef>
                <a:spcPts val="0"/>
              </a:spcBef>
              <a:buFont typeface="Arial"/>
              <a:buNone/>
            </a:pP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050" b="1" dirty="0" smtClean="0">
                <a:solidFill>
                  <a:srgbClr val="0070C0"/>
                </a:solidFill>
              </a:rPr>
              <a:t>Mentoring Award</a:t>
            </a:r>
            <a:endParaRPr lang="en-US" sz="1050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200" b="1" dirty="0" smtClean="0">
              <a:solidFill>
                <a:srgbClr val="0070C0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1" t="2557" r="16025" b="35941"/>
          <a:stretch/>
        </p:blipFill>
        <p:spPr>
          <a:xfrm>
            <a:off x="6857150" y="4368826"/>
            <a:ext cx="1073314" cy="12699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/>
          <p:cNvSpPr/>
          <p:nvPr/>
        </p:nvSpPr>
        <p:spPr>
          <a:xfrm>
            <a:off x="-83979" y="5688361"/>
            <a:ext cx="1530231" cy="723275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McKeown</a:t>
            </a:r>
          </a:p>
          <a:p>
            <a:pPr lvl="0" algn="ctr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(Jefferson Lab </a:t>
            </a:r>
            <a:endParaRPr lang="en-US" sz="1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Director </a:t>
            </a:r>
          </a:p>
          <a:p>
            <a:pPr lvl="0" algn="ctr"/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Science)</a:t>
            </a: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4295" r="15698" b="12111"/>
          <a:stretch/>
        </p:blipFill>
        <p:spPr bwMode="auto">
          <a:xfrm>
            <a:off x="68417" y="4180210"/>
            <a:ext cx="1209877" cy="148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-251937" y="3655769"/>
            <a:ext cx="19912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Breakthrough </a:t>
            </a:r>
            <a:endParaRPr lang="en-US" sz="11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Prize </a:t>
            </a:r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1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</a:t>
            </a:r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72547" y="5688361"/>
            <a:ext cx="1738553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2" algn="ctr">
              <a:tabLst>
                <a:tab pos="3205163" algn="l"/>
              </a:tabLst>
            </a:pP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Patricia Solvignon </a:t>
            </a:r>
          </a:p>
          <a:p>
            <a:pPr marL="0" lvl="2" algn="ctr">
              <a:tabLst>
                <a:tab pos="3205163" algn="l"/>
              </a:tabLst>
            </a:pP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 </a:t>
            </a:r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faculty/Univ.</a:t>
            </a:r>
          </a:p>
          <a:p>
            <a:pPr marL="0" lvl="2" algn="ctr">
              <a:tabLst>
                <a:tab pos="3205163" algn="l"/>
              </a:tabLst>
            </a:pPr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Hampshire</a:t>
            </a:r>
            <a:r>
              <a: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 r="9319"/>
          <a:stretch/>
        </p:blipFill>
        <p:spPr bwMode="auto">
          <a:xfrm>
            <a:off x="2814265" y="4368825"/>
            <a:ext cx="1034620" cy="12699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245515" y="5688361"/>
            <a:ext cx="2133600" cy="5693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2" algn="ctr">
              <a:tabLst>
                <a:tab pos="3205163" algn="l"/>
              </a:tabLst>
            </a:pPr>
            <a:r>
              <a:rPr lang="en-US" sz="11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Grigory</a:t>
            </a:r>
            <a:r>
              <a:rPr lang="en-US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Eremeev</a:t>
            </a:r>
            <a:endParaRPr lang="en-US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algn="ctr">
              <a:tabLst>
                <a:tab pos="3205163" algn="l"/>
              </a:tabLst>
            </a:pPr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(Jefferson Lab </a:t>
            </a:r>
          </a:p>
          <a:p>
            <a:pPr marL="0" lvl="2" algn="ctr">
              <a:tabLst>
                <a:tab pos="3205163" algn="l"/>
              </a:tabLst>
            </a:pPr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Scientist)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8584"/>
          <a:stretch/>
        </p:blipFill>
        <p:spPr>
          <a:xfrm>
            <a:off x="3800592" y="1424969"/>
            <a:ext cx="1383438" cy="127761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 32"/>
          <p:cNvSpPr/>
          <p:nvPr/>
        </p:nvSpPr>
        <p:spPr>
          <a:xfrm>
            <a:off x="3758914" y="2796421"/>
            <a:ext cx="1487095" cy="584775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 defTabSz="457200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Blunden</a:t>
            </a:r>
          </a:p>
          <a:p>
            <a:pPr algn="ctr" defTabSz="45720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(Univ. of Manitoba)</a:t>
            </a:r>
          </a:p>
          <a:p>
            <a:pPr algn="ctr" defTabSz="457200"/>
            <a:endParaRPr lang="en-US" sz="1100" dirty="0">
              <a:solidFill>
                <a:prstClr val="black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3531" r="64331" b="42289"/>
          <a:stretch/>
        </p:blipFill>
        <p:spPr>
          <a:xfrm>
            <a:off x="5737675" y="1424931"/>
            <a:ext cx="1317956" cy="127708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 34"/>
          <p:cNvSpPr/>
          <p:nvPr/>
        </p:nvSpPr>
        <p:spPr>
          <a:xfrm>
            <a:off x="5656178" y="2796421"/>
            <a:ext cx="1499617" cy="584775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 defTabSz="457200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 </a:t>
            </a:r>
            <a:r>
              <a:rPr lang="en-US" sz="1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Piasetzky</a:t>
            </a:r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(Tel Aviv University)</a:t>
            </a:r>
          </a:p>
          <a:p>
            <a:pPr algn="ctr" defTabSz="457200"/>
            <a:endParaRPr lang="en-US" sz="1100" dirty="0">
              <a:solidFill>
                <a:prstClr val="black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43" t="11198" b="28047"/>
          <a:stretch/>
        </p:blipFill>
        <p:spPr>
          <a:xfrm>
            <a:off x="2036612" y="1415746"/>
            <a:ext cx="1210335" cy="12868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2" descr="http://www.wm.edu/news/images/2016/content/plumeri-content/orginos-thumb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05886" y="1415745"/>
            <a:ext cx="1277081" cy="12770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7559689" y="2806008"/>
            <a:ext cx="1422814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t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 </a:t>
            </a:r>
            <a:r>
              <a:rPr lang="en-US" sz="1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Poelker</a:t>
            </a:r>
            <a:endParaRPr lang="en-US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 fontAlgn="t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(Jefferson Lab)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9" t="13425" r="14898" b="52291"/>
          <a:stretch/>
        </p:blipFill>
        <p:spPr>
          <a:xfrm>
            <a:off x="7609277" y="1415207"/>
            <a:ext cx="1323638" cy="12776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/>
          <p:cNvSpPr/>
          <p:nvPr/>
        </p:nvSpPr>
        <p:spPr>
          <a:xfrm>
            <a:off x="5237270" y="5681326"/>
            <a:ext cx="1749981" cy="415498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Lawrence </a:t>
            </a:r>
            <a:r>
              <a:rPr lang="en-US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Weinstein </a:t>
            </a:r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(Old Dominion Univ.) 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5365" y="3929759"/>
            <a:ext cx="12891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t"/>
            <a:r>
              <a:rPr lang="en-US" sz="10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Jesse W. </a:t>
            </a:r>
            <a:r>
              <a:rPr lang="en-US" sz="10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</a:p>
          <a:p>
            <a:pPr lvl="0" algn="ctr" fontAlgn="t"/>
            <a:r>
              <a:rPr lang="en-US" sz="10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10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Prize</a:t>
            </a:r>
            <a:endParaRPr lang="en-US" sz="105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219552" y="3929758"/>
            <a:ext cx="15608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t"/>
            <a:r>
              <a:rPr lang="en-US" sz="10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B. </a:t>
            </a:r>
            <a:r>
              <a:rPr lang="en-US" sz="105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Pegram</a:t>
            </a:r>
            <a:r>
              <a:rPr lang="en-US" sz="10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Award</a:t>
            </a:r>
            <a:endParaRPr lang="en-US" sz="105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960" y="4368827"/>
            <a:ext cx="1117935" cy="12699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/>
          <p:cNvSpPr/>
          <p:nvPr/>
        </p:nvSpPr>
        <p:spPr>
          <a:xfrm>
            <a:off x="7991650" y="5681948"/>
            <a:ext cx="1159023" cy="569387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Hyde</a:t>
            </a:r>
          </a:p>
          <a:p>
            <a:pPr lvl="0" algn="ctr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(Old Dominion Univ.)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086574" y="3542073"/>
            <a:ext cx="10640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srgbClr val="0070C0"/>
              </a:solidFill>
            </a:endParaRPr>
          </a:p>
          <a:p>
            <a:pPr algn="ctr"/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Outstanding Faculty Award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b="4731"/>
          <a:stretch/>
        </p:blipFill>
        <p:spPr>
          <a:xfrm>
            <a:off x="8149993" y="4368827"/>
            <a:ext cx="922888" cy="12699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b="19208"/>
          <a:stretch/>
        </p:blipFill>
        <p:spPr>
          <a:xfrm>
            <a:off x="4140237" y="4368827"/>
            <a:ext cx="1159417" cy="12699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367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Personnel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9390"/>
            <a:ext cx="8229600" cy="5441430"/>
          </a:xfrm>
        </p:spPr>
        <p:txBody>
          <a:bodyPr>
            <a:noAutofit/>
          </a:bodyPr>
          <a:lstStyle/>
          <a:p>
            <a:r>
              <a:rPr lang="en-US" b="1" dirty="0" smtClean="0"/>
              <a:t>Electron Ion Collider Physics Leadership</a:t>
            </a:r>
            <a:endParaRPr lang="en-US" b="1" dirty="0"/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Rik Yoshida </a:t>
            </a:r>
            <a:r>
              <a:rPr lang="en-US" dirty="0" smtClean="0"/>
              <a:t>(ex ZEUS, ATLAS, ANL) joined Jefferson Lab as leader of our EIC Physics Group</a:t>
            </a:r>
          </a:p>
          <a:p>
            <a:pPr lvl="1"/>
            <a:endParaRPr lang="en-US" sz="900" dirty="0" smtClean="0"/>
          </a:p>
          <a:p>
            <a:r>
              <a:rPr lang="en-US" b="1" dirty="0" smtClean="0"/>
              <a:t>Head of Theory</a:t>
            </a:r>
          </a:p>
          <a:p>
            <a:pPr lvl="1"/>
            <a:r>
              <a:rPr lang="en-US" dirty="0" smtClean="0"/>
              <a:t>Position was advertised</a:t>
            </a:r>
          </a:p>
          <a:p>
            <a:pPr lvl="1"/>
            <a:r>
              <a:rPr lang="en-US" dirty="0" smtClean="0"/>
              <a:t>Co-chairs </a:t>
            </a:r>
            <a:r>
              <a:rPr lang="en-US" b="1" dirty="0" smtClean="0">
                <a:solidFill>
                  <a:srgbClr val="C00000"/>
                </a:solidFill>
              </a:rPr>
              <a:t>Joe Carlson, LANL &amp; </a:t>
            </a:r>
            <a:r>
              <a:rPr lang="en-US" b="1" dirty="0">
                <a:solidFill>
                  <a:srgbClr val="C00000"/>
                </a:solidFill>
              </a:rPr>
              <a:t>Bob </a:t>
            </a:r>
            <a:r>
              <a:rPr lang="en-US" b="1" dirty="0" smtClean="0">
                <a:solidFill>
                  <a:srgbClr val="C00000"/>
                </a:solidFill>
              </a:rPr>
              <a:t>McKeown, Jefferson Lab</a:t>
            </a:r>
            <a:endParaRPr lang="en-US" dirty="0" smtClean="0"/>
          </a:p>
          <a:p>
            <a:pPr lvl="1"/>
            <a:r>
              <a:rPr lang="en-US" dirty="0" smtClean="0"/>
              <a:t>Members  </a:t>
            </a:r>
            <a:r>
              <a:rPr lang="en-US" dirty="0"/>
              <a:t>Charlotte Elster (Ohio U.), Franz Gross (Jefferson Lab emeritus), Frithjof Karsch (Bielefeld U. &amp; BNL), Krishna Rajagopal (MIT), and Feng Yuan (LBNL)</a:t>
            </a:r>
            <a:r>
              <a:rPr lang="en-US" dirty="0" smtClean="0"/>
              <a:t> </a:t>
            </a:r>
            <a:endParaRPr lang="en-US" sz="900" dirty="0" smtClean="0"/>
          </a:p>
          <a:p>
            <a:pPr lvl="1"/>
            <a:r>
              <a:rPr lang="en-US" dirty="0" smtClean="0"/>
              <a:t>Search is well advanced</a:t>
            </a:r>
          </a:p>
          <a:p>
            <a:pPr lvl="1"/>
            <a:endParaRPr lang="en-US" sz="800" dirty="0" smtClean="0"/>
          </a:p>
          <a:p>
            <a:pPr lvl="1"/>
            <a:endParaRPr lang="en-US" sz="800" dirty="0"/>
          </a:p>
          <a:p>
            <a:pPr lvl="1"/>
            <a:endParaRPr lang="en-US" sz="800" dirty="0"/>
          </a:p>
          <a:p>
            <a:pPr marL="0" indent="0" algn="ctr">
              <a:buNone/>
            </a:pPr>
            <a:r>
              <a:rPr lang="en-US" b="1" dirty="0" smtClean="0">
                <a:solidFill>
                  <a:srgbClr val="C00000"/>
                </a:solidFill>
              </a:rPr>
              <a:t>I would like to recognize the contributions that Mike Pennington has given to the Lab and User Community and to our physics during his tenure at Jefferson Lab.</a:t>
            </a:r>
          </a:p>
          <a:p>
            <a:pPr marL="0" indent="0" algn="ctr">
              <a:buNone/>
            </a:pPr>
            <a:endParaRPr lang="en-US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C00000"/>
                </a:solidFill>
              </a:rPr>
              <a:t>Celebratory Workshop on Thursday and Friday this week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0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6"/>
          <p:cNvSpPr>
            <a:spLocks noChangeArrowheads="1"/>
          </p:cNvSpPr>
          <p:nvPr/>
        </p:nvSpPr>
        <p:spPr bwMode="auto">
          <a:xfrm>
            <a:off x="0" y="83976"/>
            <a:ext cx="9144000" cy="60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69913" lvl="2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5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Leadership Enhancement </a:t>
            </a:r>
            <a:endParaRPr lang="en-US" sz="355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7"/>
          <p:cNvSpPr txBox="1">
            <a:spLocks/>
          </p:cNvSpPr>
          <p:nvPr/>
        </p:nvSpPr>
        <p:spPr>
          <a:xfrm>
            <a:off x="252111" y="950974"/>
            <a:ext cx="6148689" cy="5332781"/>
          </a:xfrm>
          <a:prstGeom prst="rect">
            <a:avLst/>
          </a:prstGeom>
        </p:spPr>
        <p:txBody>
          <a:bodyPr/>
          <a:lstStyle/>
          <a:p>
            <a:pPr algn="l" eaLnBrk="1" hangingPunct="1">
              <a:spcBef>
                <a:spcPts val="0"/>
              </a:spcBef>
              <a:spcAft>
                <a:spcPts val="2000"/>
              </a:spcAft>
              <a:buClr>
                <a:srgbClr val="006600"/>
              </a:buClr>
              <a:buSzPct val="125000"/>
              <a:defRPr/>
            </a:pPr>
            <a:endParaRPr lang="en-US" sz="1400" kern="0" dirty="0">
              <a:solidFill>
                <a:srgbClr val="000000"/>
              </a:solidFill>
              <a:latin typeface="Arial"/>
            </a:endParaRPr>
          </a:p>
          <a:p>
            <a:pPr marL="342046" lvl="2" indent="-342900">
              <a:spcAft>
                <a:spcPts val="12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 pitchFamily="34" charset="0"/>
                <a:sym typeface="Wingdings" pitchFamily="2" charset="2"/>
              </a:rPr>
              <a:t>New </a:t>
            </a:r>
            <a:r>
              <a:rPr lang="en-US" sz="1600" kern="0" dirty="0">
                <a:solidFill>
                  <a:srgbClr val="000000"/>
                </a:solidFill>
                <a:latin typeface="Arial"/>
                <a:cs typeface="Arial" pitchFamily="34" charset="0"/>
                <a:sym typeface="Wingdings" pitchFamily="2" charset="2"/>
              </a:rPr>
              <a:t>Chief Operating Officer </a:t>
            </a:r>
            <a:endParaRPr lang="en-US" sz="1600" kern="0" dirty="0" smtClean="0">
              <a:solidFill>
                <a:srgbClr val="000000"/>
              </a:solidFill>
              <a:latin typeface="Arial"/>
              <a:cs typeface="Arial" pitchFamily="34" charset="0"/>
              <a:sym typeface="Wingdings" pitchFamily="2" charset="2"/>
            </a:endParaRPr>
          </a:p>
          <a:p>
            <a:pPr marL="798605" lvl="3" indent="-342259" algn="just">
              <a:spcAft>
                <a:spcPts val="1200"/>
              </a:spcAft>
              <a:buSzPct val="110000"/>
              <a:buFont typeface="Wingdings" panose="05000000000000000000" pitchFamily="2" charset="2"/>
              <a:buChar char="§"/>
            </a:pPr>
            <a:endParaRPr lang="en-US" sz="200" kern="0" dirty="0">
              <a:solidFill>
                <a:srgbClr val="000000"/>
              </a:solidFill>
              <a:latin typeface="Arial"/>
              <a:cs typeface="Arial" pitchFamily="34" charset="0"/>
              <a:sym typeface="Wingdings" pitchFamily="2" charset="2"/>
            </a:endParaRPr>
          </a:p>
          <a:p>
            <a:pPr marL="798605" lvl="3" indent="-342259" algn="just">
              <a:spcAft>
                <a:spcPts val="1200"/>
              </a:spcAft>
              <a:buSzPct val="110000"/>
              <a:buFont typeface="Wingdings" panose="05000000000000000000" pitchFamily="2" charset="2"/>
              <a:buChar char="§"/>
            </a:pPr>
            <a:r>
              <a:rPr lang="en-US" sz="1600" kern="0" dirty="0" smtClean="0">
                <a:latin typeface="Arial"/>
                <a:cs typeface="Arial" pitchFamily="34" charset="0"/>
                <a:sym typeface="Wingdings" pitchFamily="2" charset="2"/>
              </a:rPr>
              <a:t>Michael </a:t>
            </a:r>
            <a:r>
              <a:rPr lang="en-US" sz="1600" kern="0" dirty="0">
                <a:latin typeface="Arial"/>
                <a:cs typeface="Arial" pitchFamily="34" charset="0"/>
                <a:sym typeface="Wingdings" pitchFamily="2" charset="2"/>
              </a:rPr>
              <a:t>Maier, formerly PAE Vice President for Space System Operations, has accepted the position of COO effective May 2, 2016</a:t>
            </a:r>
            <a:r>
              <a:rPr lang="en-US" sz="1600" kern="0" dirty="0" smtClean="0">
                <a:latin typeface="Arial"/>
                <a:cs typeface="Arial" pitchFamily="34" charset="0"/>
                <a:sym typeface="Wingdings" pitchFamily="2" charset="2"/>
              </a:rPr>
              <a:t>.</a:t>
            </a:r>
          </a:p>
          <a:p>
            <a:pPr marL="798605" lvl="3" indent="-342259" algn="just">
              <a:spcAft>
                <a:spcPts val="1200"/>
              </a:spcAft>
              <a:buSzPct val="110000"/>
              <a:buFont typeface="Wingdings" panose="05000000000000000000" pitchFamily="2" charset="2"/>
              <a:buChar char="§"/>
            </a:pPr>
            <a:endParaRPr lang="en-US" sz="1400" kern="0" dirty="0">
              <a:latin typeface="Arial"/>
              <a:cs typeface="Arial" pitchFamily="34" charset="0"/>
              <a:sym typeface="Wingdings" pitchFamily="2" charset="2"/>
            </a:endParaRPr>
          </a:p>
          <a:p>
            <a:pPr marL="285750" lvl="2" indent="-285750" algn="just">
              <a:spcAft>
                <a:spcPts val="1200"/>
              </a:spcAft>
              <a:buSzPct val="110000"/>
              <a:buFont typeface="Arial" panose="020B0604020202020204" pitchFamily="34" charset="0"/>
              <a:buChar char="•"/>
            </a:pPr>
            <a:endParaRPr lang="en-US" sz="1400" kern="0" dirty="0" smtClean="0">
              <a:latin typeface="Arial"/>
              <a:cs typeface="Arial" pitchFamily="34" charset="0"/>
              <a:sym typeface="Wingdings" pitchFamily="2" charset="2"/>
            </a:endParaRPr>
          </a:p>
          <a:p>
            <a:pPr marL="344488" lvl="2" indent="-344488" algn="just">
              <a:spcAft>
                <a:spcPts val="12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1600" kern="0" dirty="0" smtClean="0">
                <a:latin typeface="Arial"/>
                <a:cs typeface="Arial" pitchFamily="34" charset="0"/>
                <a:sym typeface="Wingdings" pitchFamily="2" charset="2"/>
              </a:rPr>
              <a:t>Chief Planning Officer</a:t>
            </a:r>
            <a:endParaRPr lang="en-US" sz="1600" kern="0" dirty="0">
              <a:latin typeface="Arial"/>
              <a:cs typeface="Arial" pitchFamily="34" charset="0"/>
              <a:sym typeface="Wingdings" pitchFamily="2" charset="2"/>
            </a:endParaRPr>
          </a:p>
          <a:p>
            <a:pPr marL="798605" lvl="3" indent="-342259" algn="just">
              <a:spcAft>
                <a:spcPts val="1200"/>
              </a:spcAft>
              <a:buSzPct val="110000"/>
              <a:buFont typeface="Wingdings" panose="05000000000000000000" pitchFamily="2" charset="2"/>
              <a:buChar char="§"/>
            </a:pPr>
            <a:endParaRPr lang="en-US" sz="200" kern="0" dirty="0">
              <a:latin typeface="Arial"/>
              <a:cs typeface="Arial" pitchFamily="34" charset="0"/>
              <a:sym typeface="Wingdings" pitchFamily="2" charset="2"/>
            </a:endParaRPr>
          </a:p>
          <a:p>
            <a:pPr marL="798605" lvl="3" indent="-342259" algn="just">
              <a:spcAft>
                <a:spcPts val="1200"/>
              </a:spcAft>
              <a:buSzPct val="110000"/>
              <a:buFont typeface="Wingdings" panose="05000000000000000000" pitchFamily="2" charset="2"/>
              <a:buChar char="§"/>
            </a:pPr>
            <a:r>
              <a:rPr lang="en-US" sz="1600" kern="0" dirty="0">
                <a:latin typeface="Arial"/>
                <a:cs typeface="Arial" pitchFamily="34" charset="0"/>
                <a:sym typeface="Wingdings" pitchFamily="2" charset="2"/>
              </a:rPr>
              <a:t>Allison Lung, 12 GeV Upgrade Deputy Project Manager, has accepted the positon of Chief Planning Officer effective May 2, 2016  a new position generated as a result of the recruitment process to strengthen the directorate and facilitate </a:t>
            </a:r>
            <a:r>
              <a:rPr lang="en-US" sz="1600" kern="0" dirty="0" smtClean="0">
                <a:latin typeface="Arial"/>
                <a:cs typeface="Arial" pitchFamily="34" charset="0"/>
                <a:sym typeface="Wingdings" pitchFamily="2" charset="2"/>
              </a:rPr>
              <a:t>Jefferson Lab </a:t>
            </a:r>
            <a:r>
              <a:rPr lang="en-US" sz="1600" kern="0" dirty="0">
                <a:latin typeface="Arial"/>
                <a:cs typeface="Arial" pitchFamily="34" charset="0"/>
                <a:sym typeface="Wingdings" pitchFamily="2" charset="2"/>
              </a:rPr>
              <a:t>expansion.</a:t>
            </a:r>
          </a:p>
          <a:p>
            <a:pPr marL="798605" lvl="3" indent="-342259">
              <a:spcAft>
                <a:spcPts val="1200"/>
              </a:spcAft>
              <a:buSzPct val="110000"/>
              <a:buFont typeface="Wingdings" panose="05000000000000000000" pitchFamily="2" charset="2"/>
              <a:buChar char="§"/>
            </a:pPr>
            <a:endParaRPr lang="en-US" sz="1400" kern="0" dirty="0">
              <a:latin typeface="Arial"/>
              <a:cs typeface="Arial" pitchFamily="34" charset="0"/>
              <a:sym typeface="Wingdings" pitchFamily="2" charset="2"/>
            </a:endParaRPr>
          </a:p>
          <a:p>
            <a:pPr marL="341405" lvl="2" indent="-342259">
              <a:spcAft>
                <a:spcPts val="12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rgbClr val="0000FF"/>
                </a:solidFill>
                <a:latin typeface="Arial"/>
                <a:cs typeface="Arial" pitchFamily="34" charset="0"/>
                <a:sym typeface="Wingdings" pitchFamily="2" charset="2"/>
              </a:rPr>
              <a:t>Both </a:t>
            </a:r>
            <a:r>
              <a:rPr lang="en-US" sz="1600" b="1" kern="0" dirty="0" smtClean="0">
                <a:solidFill>
                  <a:srgbClr val="0000FF"/>
                </a:solidFill>
                <a:latin typeface="Arial"/>
                <a:cs typeface="Arial" pitchFamily="34" charset="0"/>
                <a:sym typeface="Wingdings" pitchFamily="2" charset="2"/>
              </a:rPr>
              <a:t>DOE  </a:t>
            </a:r>
            <a:r>
              <a:rPr lang="en-US" sz="1600" b="1" kern="0" dirty="0">
                <a:solidFill>
                  <a:srgbClr val="0000FF"/>
                </a:solidFill>
                <a:latin typeface="Arial"/>
                <a:cs typeface="Arial" pitchFamily="34" charset="0"/>
                <a:sym typeface="Wingdings" pitchFamily="2" charset="2"/>
              </a:rPr>
              <a:t>Approved Key Contractual Positions  </a:t>
            </a:r>
          </a:p>
        </p:txBody>
      </p:sp>
      <p:pic>
        <p:nvPicPr>
          <p:cNvPr id="2051" name="Picture 3" descr="\\jlabem\em\Photo Library\People\Lung_A_150326\IMG_733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" t="14103" r="39103" b="7509"/>
          <a:stretch/>
        </p:blipFill>
        <p:spPr bwMode="auto">
          <a:xfrm rot="5400000">
            <a:off x="6494999" y="3644405"/>
            <a:ext cx="2560638" cy="2251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81"/>
          <a:stretch/>
        </p:blipFill>
        <p:spPr bwMode="auto">
          <a:xfrm>
            <a:off x="6676738" y="1031560"/>
            <a:ext cx="2196149" cy="2329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Straight Connector 100"/>
          <p:cNvCxnSpPr/>
          <p:nvPr/>
        </p:nvCxnSpPr>
        <p:spPr bwMode="auto">
          <a:xfrm flipH="1">
            <a:off x="2236146" y="2358390"/>
            <a:ext cx="109488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Rectangle 89"/>
          <p:cNvSpPr/>
          <p:nvPr/>
        </p:nvSpPr>
        <p:spPr bwMode="auto">
          <a:xfrm>
            <a:off x="3351856" y="1463040"/>
            <a:ext cx="2343150" cy="381000"/>
          </a:xfrm>
          <a:prstGeom prst="rect">
            <a:avLst/>
          </a:prstGeom>
          <a:gradFill>
            <a:gsLst>
              <a:gs pos="0">
                <a:srgbClr val="DDEBCF">
                  <a:alpha val="45000"/>
                </a:srgbClr>
              </a:gs>
              <a:gs pos="50000">
                <a:srgbClr val="9CB86E">
                  <a:alpha val="29000"/>
                </a:srgbClr>
              </a:gs>
              <a:gs pos="100000">
                <a:srgbClr val="156B13">
                  <a:alpha val="39000"/>
                </a:srgbClr>
              </a:gs>
            </a:gsLst>
            <a:lin ang="5400000" scaled="0"/>
          </a:gra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1" name="Rectangle 130"/>
          <p:cNvSpPr/>
          <p:nvPr/>
        </p:nvSpPr>
        <p:spPr bwMode="auto">
          <a:xfrm>
            <a:off x="3331028" y="2072640"/>
            <a:ext cx="2295526" cy="1416306"/>
          </a:xfrm>
          <a:prstGeom prst="rect">
            <a:avLst/>
          </a:prstGeom>
          <a:gradFill>
            <a:gsLst>
              <a:gs pos="0">
                <a:srgbClr val="DDEBCF">
                  <a:alpha val="45000"/>
                </a:srgbClr>
              </a:gs>
              <a:gs pos="50000">
                <a:srgbClr val="9CB86E">
                  <a:alpha val="29000"/>
                </a:srgbClr>
              </a:gs>
              <a:gs pos="100000">
                <a:srgbClr val="156B13">
                  <a:alpha val="39000"/>
                </a:srgbClr>
              </a:gs>
            </a:gsLst>
            <a:lin ang="5400000" scaled="0"/>
          </a:gra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93" name="Straight Connector 92"/>
          <p:cNvCxnSpPr/>
          <p:nvPr/>
        </p:nvCxnSpPr>
        <p:spPr bwMode="auto">
          <a:xfrm>
            <a:off x="4472297" y="3488946"/>
            <a:ext cx="0" cy="8982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 rot="16200000" flipH="1">
            <a:off x="7656210" y="4206240"/>
            <a:ext cx="304800" cy="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1229833" y="4053840"/>
            <a:ext cx="3" cy="3294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Jefferson Lab Organization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06778" y="2130475"/>
            <a:ext cx="1143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900"/>
              </a:lnSpc>
            </a:pPr>
            <a:r>
              <a: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Director</a:t>
            </a:r>
          </a:p>
          <a:p>
            <a:pPr algn="ctr" defTabSz="457200">
              <a:lnSpc>
                <a:spcPts val="900"/>
              </a:lnSpc>
            </a:pPr>
            <a:r>
              <a: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H. Montgomery</a:t>
            </a:r>
          </a:p>
        </p:txBody>
      </p:sp>
      <p:cxnSp>
        <p:nvCxnSpPr>
          <p:cNvPr id="80" name="Straight Connector 79"/>
          <p:cNvCxnSpPr/>
          <p:nvPr/>
        </p:nvCxnSpPr>
        <p:spPr bwMode="auto">
          <a:xfrm>
            <a:off x="1229833" y="4053840"/>
            <a:ext cx="657550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6" name="Group 15"/>
          <p:cNvGrpSpPr/>
          <p:nvPr/>
        </p:nvGrpSpPr>
        <p:grpSpPr>
          <a:xfrm>
            <a:off x="475306" y="1758315"/>
            <a:ext cx="1759424" cy="1369661"/>
            <a:chOff x="457200" y="1628775"/>
            <a:chExt cx="1759424" cy="1369661"/>
          </a:xfrm>
        </p:grpSpPr>
        <p:sp>
          <p:nvSpPr>
            <p:cNvPr id="127" name="Rectangle 126"/>
            <p:cNvSpPr/>
            <p:nvPr/>
          </p:nvSpPr>
          <p:spPr bwMode="auto">
            <a:xfrm>
              <a:off x="457200" y="1628775"/>
              <a:ext cx="1371600" cy="381000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39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457200" y="2133600"/>
              <a:ext cx="1371600" cy="381000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39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457200" y="2617436"/>
              <a:ext cx="1371600" cy="381000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39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3401" y="1628775"/>
              <a:ext cx="12954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Accelerator Science</a:t>
              </a:r>
            </a:p>
            <a:p>
              <a:pPr algn="ctr" defTabSz="457200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Advisory Comm.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3400" y="2126931"/>
              <a:ext cx="12954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Nuclear Physics</a:t>
              </a:r>
            </a:p>
            <a:p>
              <a:pPr algn="ctr" defTabSz="457200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Program Adv. Comm.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4420" y="2695030"/>
              <a:ext cx="1257301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University Relations</a:t>
              </a:r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>
              <a:off x="2216624" y="1822131"/>
              <a:ext cx="0" cy="100771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1828800" y="1822131"/>
              <a:ext cx="381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1828800" y="2361393"/>
              <a:ext cx="381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>
              <a:off x="1828800" y="2829842"/>
              <a:ext cx="381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1" name="TextBox 90"/>
          <p:cNvSpPr txBox="1"/>
          <p:nvPr/>
        </p:nvSpPr>
        <p:spPr>
          <a:xfrm>
            <a:off x="3330084" y="1463040"/>
            <a:ext cx="234314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JSA Board of Directors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Chair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237592" y="4369109"/>
            <a:ext cx="1170035" cy="733425"/>
            <a:chOff x="8085332" y="4742993"/>
            <a:chExt cx="801063" cy="733425"/>
          </a:xfrm>
        </p:grpSpPr>
        <p:sp>
          <p:nvSpPr>
            <p:cNvPr id="151" name="Rectangle 150"/>
            <p:cNvSpPr/>
            <p:nvPr/>
          </p:nvSpPr>
          <p:spPr bwMode="auto">
            <a:xfrm>
              <a:off x="8086295" y="4742993"/>
              <a:ext cx="800100" cy="733425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39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085332" y="4953385"/>
              <a:ext cx="79717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Laboratory</a:t>
              </a:r>
            </a:p>
            <a:p>
              <a:pPr algn="ctr" defTabSz="457200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Operations</a:t>
              </a:r>
            </a:p>
          </p:txBody>
        </p:sp>
      </p:grpSp>
      <p:cxnSp>
        <p:nvCxnSpPr>
          <p:cNvPr id="122" name="Straight Connector 121"/>
          <p:cNvCxnSpPr/>
          <p:nvPr/>
        </p:nvCxnSpPr>
        <p:spPr bwMode="auto">
          <a:xfrm rot="5400000">
            <a:off x="4390644" y="1949196"/>
            <a:ext cx="21031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 flipH="1">
            <a:off x="5695004" y="1640012"/>
            <a:ext cx="69494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>
            <a:off x="7080362" y="1850018"/>
            <a:ext cx="0" cy="2183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Rectangle 103"/>
          <p:cNvSpPr/>
          <p:nvPr/>
        </p:nvSpPr>
        <p:spPr bwMode="auto">
          <a:xfrm>
            <a:off x="6394562" y="1478543"/>
            <a:ext cx="1371600" cy="381000"/>
          </a:xfrm>
          <a:prstGeom prst="rect">
            <a:avLst/>
          </a:prstGeom>
          <a:gradFill>
            <a:gsLst>
              <a:gs pos="0">
                <a:srgbClr val="DDEBCF">
                  <a:alpha val="45000"/>
                </a:srgbClr>
              </a:gs>
              <a:gs pos="50000">
                <a:srgbClr val="9CB86E">
                  <a:alpha val="29000"/>
                </a:srgbClr>
              </a:gs>
              <a:gs pos="100000">
                <a:srgbClr val="156B13">
                  <a:alpha val="39000"/>
                </a:srgbClr>
              </a:gs>
            </a:gsLst>
            <a:lin ang="5400000" scaled="0"/>
          </a:gra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470763" y="1478543"/>
            <a:ext cx="1295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JSA Finance &amp; Audit Committee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394562" y="2077933"/>
            <a:ext cx="1371600" cy="381000"/>
            <a:chOff x="6290731" y="1672168"/>
            <a:chExt cx="1371600" cy="381000"/>
          </a:xfrm>
        </p:grpSpPr>
        <p:sp>
          <p:nvSpPr>
            <p:cNvPr id="106" name="Rectangle 105"/>
            <p:cNvSpPr/>
            <p:nvPr/>
          </p:nvSpPr>
          <p:spPr bwMode="auto">
            <a:xfrm>
              <a:off x="6290731" y="1672168"/>
              <a:ext cx="1371600" cy="381000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39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331764" y="1741038"/>
              <a:ext cx="1295400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Internal Audit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8377" y="234434"/>
            <a:ext cx="167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i="1" dirty="0">
                <a:solidFill>
                  <a:srgbClr val="000000"/>
                </a:solidFill>
              </a:rPr>
              <a:t>Effective 5/2/16</a:t>
            </a:r>
          </a:p>
        </p:txBody>
      </p:sp>
      <p:grpSp>
        <p:nvGrpSpPr>
          <p:cNvPr id="124" name="Group 123"/>
          <p:cNvGrpSpPr/>
          <p:nvPr/>
        </p:nvGrpSpPr>
        <p:grpSpPr>
          <a:xfrm>
            <a:off x="660172" y="4387215"/>
            <a:ext cx="4405543" cy="733425"/>
            <a:chOff x="5800638" y="4742993"/>
            <a:chExt cx="3016250" cy="733425"/>
          </a:xfrm>
        </p:grpSpPr>
        <p:sp>
          <p:nvSpPr>
            <p:cNvPr id="125" name="Rectangle 124"/>
            <p:cNvSpPr/>
            <p:nvPr/>
          </p:nvSpPr>
          <p:spPr bwMode="auto">
            <a:xfrm>
              <a:off x="8016788" y="4742993"/>
              <a:ext cx="800100" cy="733425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39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016788" y="4953385"/>
              <a:ext cx="79717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Laboratory</a:t>
              </a:r>
            </a:p>
            <a:p>
              <a:pPr algn="ctr" defTabSz="457200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Programs</a:t>
              </a:r>
            </a:p>
          </p:txBody>
        </p:sp>
        <p:sp>
          <p:nvSpPr>
            <p:cNvPr id="136" name="Rectangle 135"/>
            <p:cNvSpPr/>
            <p:nvPr/>
          </p:nvSpPr>
          <p:spPr bwMode="auto">
            <a:xfrm>
              <a:off x="5800638" y="4742993"/>
              <a:ext cx="800100" cy="733425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39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804155" y="4953385"/>
              <a:ext cx="79717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Laboratory</a:t>
              </a:r>
            </a:p>
            <a:p>
              <a:pPr algn="ctr" defTabSz="457200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Planning</a:t>
              </a:r>
            </a:p>
          </p:txBody>
        </p:sp>
      </p:grpSp>
      <p:sp>
        <p:nvSpPr>
          <p:cNvPr id="150" name="TextBox 149"/>
          <p:cNvSpPr txBox="1"/>
          <p:nvPr/>
        </p:nvSpPr>
        <p:spPr>
          <a:xfrm>
            <a:off x="3952613" y="2472258"/>
            <a:ext cx="10081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900"/>
              </a:lnSpc>
            </a:pPr>
            <a:r>
              <a: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Deputy Director</a:t>
            </a:r>
          </a:p>
          <a:p>
            <a:pPr algn="ctr" defTabSz="457200">
              <a:lnSpc>
                <a:spcPts val="900"/>
              </a:lnSpc>
            </a:pPr>
            <a:r>
              <a: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Science &amp; Tech</a:t>
            </a:r>
          </a:p>
          <a:p>
            <a:pPr algn="ctr" defTabSz="457200">
              <a:lnSpc>
                <a:spcPts val="900"/>
              </a:lnSpc>
            </a:pPr>
            <a:r>
              <a: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R. </a:t>
            </a:r>
            <a:r>
              <a:rPr lang="en-US" sz="85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McKeown</a:t>
            </a:r>
            <a:endParaRPr lang="en-US" sz="85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4468504" y="2966442"/>
            <a:ext cx="129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900"/>
              </a:lnSpc>
            </a:pPr>
            <a:r>
              <a: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Chief Operating </a:t>
            </a:r>
          </a:p>
          <a:p>
            <a:pPr algn="ctr" defTabSz="457200">
              <a:lnSpc>
                <a:spcPts val="900"/>
              </a:lnSpc>
            </a:pPr>
            <a:r>
              <a: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Officer</a:t>
            </a:r>
          </a:p>
          <a:p>
            <a:pPr algn="ctr" defTabSz="457200">
              <a:lnSpc>
                <a:spcPts val="900"/>
              </a:lnSpc>
            </a:pPr>
            <a:r>
              <a: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M. Maier</a:t>
            </a:r>
          </a:p>
          <a:p>
            <a:pPr algn="ctr" defTabSz="457200">
              <a:lnSpc>
                <a:spcPts val="900"/>
              </a:lnSpc>
            </a:pPr>
            <a:endParaRPr lang="en-US" sz="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3167416" y="2966442"/>
            <a:ext cx="129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900"/>
              </a:lnSpc>
            </a:pPr>
            <a:r>
              <a: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Chief Planning</a:t>
            </a:r>
          </a:p>
          <a:p>
            <a:pPr algn="ctr" defTabSz="457200">
              <a:lnSpc>
                <a:spcPts val="900"/>
              </a:lnSpc>
            </a:pPr>
            <a:r>
              <a: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Officer</a:t>
            </a:r>
          </a:p>
          <a:p>
            <a:pPr algn="ctr" defTabSz="457200">
              <a:lnSpc>
                <a:spcPts val="900"/>
              </a:lnSpc>
            </a:pPr>
            <a:r>
              <a: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A. Lung</a:t>
            </a:r>
          </a:p>
          <a:p>
            <a:pPr algn="ctr" defTabSz="457200">
              <a:lnSpc>
                <a:spcPts val="900"/>
              </a:lnSpc>
            </a:pPr>
            <a:endParaRPr lang="en-US" sz="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4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3225</TotalTime>
  <Words>2149</Words>
  <Application>Microsoft Office PowerPoint</Application>
  <PresentationFormat>On-screen Show (4:3)</PresentationFormat>
  <Paragraphs>467</Paragraphs>
  <Slides>26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JLabPowerpointMain</vt:lpstr>
      <vt:lpstr>2_JLabPowerpointMain</vt:lpstr>
      <vt:lpstr>PowerPoint Presentation</vt:lpstr>
      <vt:lpstr>Outline</vt:lpstr>
      <vt:lpstr>PowerPoint Presentation</vt:lpstr>
      <vt:lpstr>PowerPoint Presentation</vt:lpstr>
      <vt:lpstr>PowerPoint Presentation</vt:lpstr>
      <vt:lpstr>Accolades and Kudos! </vt:lpstr>
      <vt:lpstr>Personnel News</vt:lpstr>
      <vt:lpstr>PowerPoint Presentation</vt:lpstr>
      <vt:lpstr>PowerPoint Presentation</vt:lpstr>
      <vt:lpstr>PowerPoint Presentation</vt:lpstr>
      <vt:lpstr>Accelerator Advisory Committee</vt:lpstr>
      <vt:lpstr>PowerPoint Presentation</vt:lpstr>
      <vt:lpstr>Accelerator Technology</vt:lpstr>
      <vt:lpstr>PowerPoint Presentation</vt:lpstr>
      <vt:lpstr>PowerPoint Presentation</vt:lpstr>
      <vt:lpstr>PowerPoint Presentation</vt:lpstr>
      <vt:lpstr>Budget: FY16; FY17 Discussion</vt:lpstr>
      <vt:lpstr>JLab Operations Budget ONP Briefing</vt:lpstr>
      <vt:lpstr>PowerPoint Presentation</vt:lpstr>
      <vt:lpstr>Spring/Summer 2016</vt:lpstr>
      <vt:lpstr>PowerPoint Presentation</vt:lpstr>
      <vt:lpstr>PowerPoint Presentation</vt:lpstr>
      <vt:lpstr>Jefferson Lab 2026 Campus Plan</vt:lpstr>
      <vt:lpstr>Director’s Perspective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stewartm</cp:lastModifiedBy>
  <cp:revision>180</cp:revision>
  <cp:lastPrinted>2016-06-16T19:21:05Z</cp:lastPrinted>
  <dcterms:created xsi:type="dcterms:W3CDTF">2013-08-22T19:51:08Z</dcterms:created>
  <dcterms:modified xsi:type="dcterms:W3CDTF">2016-06-17T13:22:30Z</dcterms:modified>
</cp:coreProperties>
</file>