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 id="2147483751" r:id="rId3"/>
    <p:sldMasterId id="2147483738" r:id="rId4"/>
  </p:sldMasterIdLst>
  <p:notesMasterIdLst>
    <p:notesMasterId r:id="rId32"/>
  </p:notesMasterIdLst>
  <p:handoutMasterIdLst>
    <p:handoutMasterId r:id="rId33"/>
  </p:handoutMasterIdLst>
  <p:sldIdLst>
    <p:sldId id="256" r:id="rId5"/>
    <p:sldId id="479" r:id="rId6"/>
    <p:sldId id="478" r:id="rId7"/>
    <p:sldId id="481" r:id="rId8"/>
    <p:sldId id="482" r:id="rId9"/>
    <p:sldId id="469" r:id="rId10"/>
    <p:sldId id="468" r:id="rId11"/>
    <p:sldId id="480" r:id="rId12"/>
    <p:sldId id="486" r:id="rId13"/>
    <p:sldId id="487" r:id="rId14"/>
    <p:sldId id="488" r:id="rId15"/>
    <p:sldId id="489" r:id="rId16"/>
    <p:sldId id="490" r:id="rId17"/>
    <p:sldId id="483" r:id="rId18"/>
    <p:sldId id="470" r:id="rId19"/>
    <p:sldId id="471" r:id="rId20"/>
    <p:sldId id="472" r:id="rId21"/>
    <p:sldId id="473" r:id="rId22"/>
    <p:sldId id="474" r:id="rId23"/>
    <p:sldId id="475" r:id="rId24"/>
    <p:sldId id="457" r:id="rId25"/>
    <p:sldId id="428" r:id="rId26"/>
    <p:sldId id="446" r:id="rId27"/>
    <p:sldId id="444" r:id="rId28"/>
    <p:sldId id="484" r:id="rId29"/>
    <p:sldId id="485" r:id="rId30"/>
    <p:sldId id="476"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a:srgbClr val="F1EB93"/>
    <a:srgbClr val="F1E68D"/>
    <a:srgbClr val="F1EB97"/>
    <a:srgbClr val="F1EBC1"/>
    <a:srgbClr val="FFE9C1"/>
    <a:srgbClr val="FFE3B2"/>
    <a:srgbClr val="FFF8C1"/>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990" autoAdjust="0"/>
  </p:normalViewPr>
  <p:slideViewPr>
    <p:cSldViewPr snapToGrid="0">
      <p:cViewPr varScale="1">
        <p:scale>
          <a:sx n="78" d="100"/>
          <a:sy n="78" d="100"/>
        </p:scale>
        <p:origin x="103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56"/>
    </p:cViewPr>
  </p:sorterViewPr>
  <p:notesViewPr>
    <p:cSldViewPr snapToGrid="0">
      <p:cViewPr varScale="1">
        <p:scale>
          <a:sx n="51" d="100"/>
          <a:sy n="51" d="100"/>
        </p:scale>
        <p:origin x="-190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8" y="0"/>
            <a:ext cx="3169920" cy="480060"/>
          </a:xfrm>
          <a:prstGeom prst="rect">
            <a:avLst/>
          </a:prstGeom>
        </p:spPr>
        <p:txBody>
          <a:bodyPr vert="horz" lIns="96653" tIns="48327" rIns="96653" bIns="48327" rtlCol="0"/>
          <a:lstStyle>
            <a:lvl1pPr algn="r">
              <a:defRPr sz="1200"/>
            </a:lvl1pPr>
          </a:lstStyle>
          <a:p>
            <a:fld id="{AA069B78-0AAF-4ED1-9822-102F4FD64802}" type="datetimeFigureOut">
              <a:rPr lang="en-US" smtClean="0"/>
              <a:pPr/>
              <a:t>6/19/2017</a:t>
            </a:fld>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3" tIns="48327" rIns="96653" bIns="48327" rtlCol="0" anchor="b"/>
          <a:lstStyle>
            <a:lvl1pPr algn="r">
              <a:defRPr sz="1200"/>
            </a:lvl1pPr>
          </a:lstStyle>
          <a:p>
            <a:fld id="{485BF255-6AA5-47A8-B8C8-A255B2D7A591}" type="slidenum">
              <a:rPr lang="en-US" smtClean="0"/>
              <a:pPr/>
              <a:t>‹#›</a:t>
            </a:fld>
            <a:endParaRPr lang="en-US"/>
          </a:p>
        </p:txBody>
      </p:sp>
    </p:spTree>
    <p:extLst>
      <p:ext uri="{BB962C8B-B14F-4D97-AF65-F5344CB8AC3E}">
        <p14:creationId xmlns:p14="http://schemas.microsoft.com/office/powerpoint/2010/main" val="4117632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53" tIns="48327" rIns="96653" bIns="48327" rtlCol="0"/>
          <a:lstStyle>
            <a:lvl1pPr algn="r">
              <a:defRPr sz="1200"/>
            </a:lvl1pPr>
          </a:lstStyle>
          <a:p>
            <a:fld id="{47D92E2A-5110-4645-A68D-1E3B9B46B112}" type="datetimeFigureOut">
              <a:rPr lang="en-US" smtClean="0"/>
              <a:pPr/>
              <a:t>6/19/2017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3" tIns="48327" rIns="96653" bIns="48327" rtlCol="0" anchor="b"/>
          <a:lstStyle>
            <a:lvl1pPr algn="r">
              <a:defRPr sz="1200"/>
            </a:lvl1pPr>
          </a:lstStyle>
          <a:p>
            <a:fld id="{D396381A-F256-4FCC-A8A9-171E310B2DB3}" type="slidenum">
              <a:rPr lang="en-US" smtClean="0"/>
              <a:pPr/>
              <a:t>‹#›</a:t>
            </a:fld>
            <a:endParaRPr lang="en-US" dirty="0"/>
          </a:p>
        </p:txBody>
      </p:sp>
    </p:spTree>
    <p:extLst>
      <p:ext uri="{BB962C8B-B14F-4D97-AF65-F5344CB8AC3E}">
        <p14:creationId xmlns:p14="http://schemas.microsoft.com/office/powerpoint/2010/main" val="261244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96381A-F256-4FCC-A8A9-171E310B2DB3}" type="slidenum">
              <a:rPr lang="en-US" smtClean="0"/>
              <a:pPr/>
              <a:t>2</a:t>
            </a:fld>
            <a:endParaRPr lang="en-US" dirty="0"/>
          </a:p>
        </p:txBody>
      </p:sp>
    </p:spTree>
    <p:extLst>
      <p:ext uri="{BB962C8B-B14F-4D97-AF65-F5344CB8AC3E}">
        <p14:creationId xmlns:p14="http://schemas.microsoft.com/office/powerpoint/2010/main" val="220661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7</a:t>
            </a:fld>
            <a:endParaRPr lang="en-US"/>
          </a:p>
        </p:txBody>
      </p:sp>
    </p:spTree>
    <p:extLst>
      <p:ext uri="{BB962C8B-B14F-4D97-AF65-F5344CB8AC3E}">
        <p14:creationId xmlns:p14="http://schemas.microsoft.com/office/powerpoint/2010/main" val="36187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b="1">
                <a:solidFill>
                  <a:schemeClr val="tx1"/>
                </a:solidFill>
                <a:latin typeface="Times New Roman" charset="0"/>
                <a:ea typeface="ＭＳ Ｐゴシック" charset="0"/>
                <a:cs typeface="ＭＳ Ｐゴシック" charset="0"/>
              </a:defRPr>
            </a:lvl1pPr>
            <a:lvl2pPr marL="742950" indent="-285750" defTabSz="927100">
              <a:defRPr sz="2400" b="1">
                <a:solidFill>
                  <a:schemeClr val="tx1"/>
                </a:solidFill>
                <a:latin typeface="Times New Roman" charset="0"/>
                <a:ea typeface="ＭＳ Ｐゴシック" charset="0"/>
              </a:defRPr>
            </a:lvl2pPr>
            <a:lvl3pPr marL="1143000" indent="-228600" defTabSz="927100">
              <a:defRPr sz="2400" b="1">
                <a:solidFill>
                  <a:schemeClr val="tx1"/>
                </a:solidFill>
                <a:latin typeface="Times New Roman" charset="0"/>
                <a:ea typeface="ＭＳ Ｐゴシック" charset="0"/>
              </a:defRPr>
            </a:lvl3pPr>
            <a:lvl4pPr marL="1600200" indent="-228600" defTabSz="927100">
              <a:defRPr sz="2400" b="1">
                <a:solidFill>
                  <a:schemeClr val="tx1"/>
                </a:solidFill>
                <a:latin typeface="Times New Roman" charset="0"/>
                <a:ea typeface="ＭＳ Ｐゴシック" charset="0"/>
              </a:defRPr>
            </a:lvl4pPr>
            <a:lvl5pPr marL="2057400" indent="-228600" defTabSz="927100">
              <a:defRPr sz="2400" b="1">
                <a:solidFill>
                  <a:schemeClr val="tx1"/>
                </a:solidFill>
                <a:latin typeface="Times New Roman" charset="0"/>
                <a:ea typeface="ＭＳ Ｐゴシック" charset="0"/>
              </a:defRPr>
            </a:lvl5pPr>
            <a:lvl6pPr marL="25146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9pPr>
          </a:lstStyle>
          <a:p>
            <a:fld id="{B8570BDD-E255-6045-87C9-C1652B425E6E}" type="slidenum">
              <a:rPr lang="en-US" sz="1200" b="0"/>
              <a:pPr/>
              <a:t>15</a:t>
            </a:fld>
            <a:endParaRPr lang="en-US" sz="1200" b="0"/>
          </a:p>
        </p:txBody>
      </p:sp>
      <p:sp>
        <p:nvSpPr>
          <p:cNvPr id="9218" name="Rectangle 2"/>
          <p:cNvSpPr>
            <a:spLocks noGrp="1" noRot="1" noChangeAspect="1" noChangeArrowheads="1" noTextEdit="1"/>
          </p:cNvSpPr>
          <p:nvPr>
            <p:ph type="sldImg"/>
          </p:nvPr>
        </p:nvSpPr>
        <p:spPr>
          <a:xfrm>
            <a:off x="1185863" y="695325"/>
            <a:ext cx="4635500" cy="3476625"/>
          </a:xfrm>
          <a:ln/>
        </p:spPr>
      </p:sp>
      <p:sp>
        <p:nvSpPr>
          <p:cNvPr id="9219" name="Rectangle 3"/>
          <p:cNvSpPr>
            <a:spLocks noGrp="1" noChangeArrowheads="1"/>
          </p:cNvSpPr>
          <p:nvPr>
            <p:ph type="body" idx="1"/>
          </p:nvPr>
        </p:nvSpPr>
        <p:spPr>
          <a:xfrm>
            <a:off x="933450" y="4403725"/>
            <a:ext cx="51308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938" tIns="46468" rIns="92938" bIns="46468"/>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0527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20</a:t>
            </a:fld>
            <a:endParaRPr lang="en-US" dirty="0"/>
          </a:p>
        </p:txBody>
      </p:sp>
    </p:spTree>
    <p:extLst>
      <p:ext uri="{BB962C8B-B14F-4D97-AF65-F5344CB8AC3E}">
        <p14:creationId xmlns:p14="http://schemas.microsoft.com/office/powerpoint/2010/main" val="273720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22</a:t>
            </a:fld>
            <a:endParaRPr lang="en-US" dirty="0"/>
          </a:p>
        </p:txBody>
      </p:sp>
    </p:spTree>
    <p:extLst>
      <p:ext uri="{BB962C8B-B14F-4D97-AF65-F5344CB8AC3E}">
        <p14:creationId xmlns:p14="http://schemas.microsoft.com/office/powerpoint/2010/main" val="385510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24</a:t>
            </a:fld>
            <a:endParaRPr lang="en-US" dirty="0"/>
          </a:p>
        </p:txBody>
      </p:sp>
    </p:spTree>
    <p:extLst>
      <p:ext uri="{BB962C8B-B14F-4D97-AF65-F5344CB8AC3E}">
        <p14:creationId xmlns:p14="http://schemas.microsoft.com/office/powerpoint/2010/main" val="287289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25</a:t>
            </a:fld>
            <a:endParaRPr lang="en-US" dirty="0"/>
          </a:p>
        </p:txBody>
      </p:sp>
    </p:spTree>
    <p:extLst>
      <p:ext uri="{BB962C8B-B14F-4D97-AF65-F5344CB8AC3E}">
        <p14:creationId xmlns:p14="http://schemas.microsoft.com/office/powerpoint/2010/main" val="123251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an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914400"/>
          </a:xfrm>
          <a:prstGeom prst="rect">
            <a:avLst/>
          </a:prstGeom>
        </p:spPr>
        <p:txBody>
          <a:bodyPr/>
          <a:lstStyle>
            <a:lvl1pPr>
              <a:defRPr sz="3200" b="1">
                <a:solidFill>
                  <a:srgbClr val="0066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429000"/>
            <a:ext cx="6400800" cy="990600"/>
          </a:xfrm>
          <a:prstGeom prst="rect">
            <a:avLst/>
          </a:prstGeom>
        </p:spPr>
        <p:txBody>
          <a:bodyPr>
            <a:normAutofit/>
          </a:bodyPr>
          <a:lstStyle>
            <a:lvl1pPr marL="0" indent="0" algn="ctr">
              <a:buNone/>
              <a:defRPr sz="2800" b="1">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13"/>
          <p:cNvSpPr>
            <a:spLocks noGrp="1"/>
          </p:cNvSpPr>
          <p:nvPr>
            <p:ph type="body" sz="quarter" idx="10" hasCustomPrompt="1"/>
          </p:nvPr>
        </p:nvSpPr>
        <p:spPr>
          <a:xfrm>
            <a:off x="1371600" y="5257800"/>
            <a:ext cx="6705600" cy="1066800"/>
          </a:xfrm>
          <a:prstGeom prst="rect">
            <a:avLst/>
          </a:prstGeom>
        </p:spPr>
        <p:txBody>
          <a:bodyPr/>
          <a:lstStyle>
            <a:lvl1pPr marL="342900" marR="0" indent="-342900" algn="ctr" defTabSz="914400" rtl="0" eaLnBrk="1" fontAlgn="auto" latinLnBrk="0" hangingPunct="1">
              <a:lnSpc>
                <a:spcPct val="100000"/>
              </a:lnSpc>
              <a:spcBef>
                <a:spcPct val="0"/>
              </a:spcBef>
              <a:spcAft>
                <a:spcPts val="0"/>
              </a:spcAft>
              <a:buClrTx/>
              <a:buSzTx/>
              <a:buFont typeface="Arial" pitchFamily="34" charset="0"/>
              <a:buNone/>
              <a:tabLst/>
              <a:defRPr sz="2000" b="1">
                <a:solidFill>
                  <a:srgbClr val="006600"/>
                </a:solidFill>
              </a:defRPr>
            </a:lvl1pPr>
            <a:lvl4pPr marL="1600200" marR="0" indent="-228600" algn="l" defTabSz="914400" rtl="0" eaLnBrk="1" fontAlgn="auto" latinLnBrk="0" hangingPunct="1">
              <a:lnSpc>
                <a:spcPct val="100000"/>
              </a:lnSpc>
              <a:spcBef>
                <a:spcPct val="20000"/>
              </a:spcBef>
              <a:spcAft>
                <a:spcPts val="0"/>
              </a:spcAft>
              <a:buClrTx/>
              <a:buSzTx/>
              <a:buFont typeface="Arial" pitchFamily="34" charset="0"/>
              <a:buNone/>
              <a:tabLst/>
              <a:defRPr b="1">
                <a:solidFill>
                  <a:srgbClr val="006600"/>
                </a:solidFill>
              </a:defRPr>
            </a:lvl4pPr>
          </a:lstStyle>
          <a:p>
            <a:r>
              <a:rPr lang="en-US" dirty="0" smtClean="0"/>
              <a:t>Click to add subtitle</a:t>
            </a:r>
          </a:p>
          <a:p>
            <a:pPr lvl="3"/>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8291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E13A7C4-1FC4-4C70-B702-8CB561E4D34D}" type="slidenum">
              <a:rPr lang="en-US" smtClean="0"/>
              <a:t>‹#›</a:t>
            </a:fld>
            <a:endParaRPr lang="en-US"/>
          </a:p>
        </p:txBody>
      </p:sp>
    </p:spTree>
    <p:extLst>
      <p:ext uri="{BB962C8B-B14F-4D97-AF65-F5344CB8AC3E}">
        <p14:creationId xmlns:p14="http://schemas.microsoft.com/office/powerpoint/2010/main" val="354584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im-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8440"/>
            <a:ext cx="7772400" cy="914400"/>
          </a:xfrm>
          <a:prstGeom prst="rect">
            <a:avLst/>
          </a:prstGeom>
        </p:spPr>
        <p:txBody>
          <a:bodyPr/>
          <a:lstStyle>
            <a:lvl1pPr>
              <a:defRPr sz="2400" b="1">
                <a:solidFill>
                  <a:srgbClr val="0066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2778760"/>
            <a:ext cx="6400800" cy="990600"/>
          </a:xfrm>
          <a:prstGeom prst="rect">
            <a:avLst/>
          </a:prstGeom>
        </p:spPr>
        <p:txBody>
          <a:bodyPr>
            <a:normAutofit/>
          </a:bodyPr>
          <a:lstStyle>
            <a:lvl1pPr marL="0" indent="0" algn="ctr">
              <a:buNone/>
              <a:defRPr sz="1800" b="0">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1375794" y="3979569"/>
            <a:ext cx="6392411" cy="1015663"/>
          </a:xfrm>
          <a:prstGeom prst="rect">
            <a:avLst/>
          </a:prstGeom>
          <a:noFill/>
        </p:spPr>
        <p:txBody>
          <a:bodyPr wrap="square" rtlCol="0">
            <a:spAutoFit/>
          </a:bodyPr>
          <a:lstStyle/>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Dr. </a:t>
            </a: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Timothy </a:t>
            </a: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J. Hallman</a:t>
            </a:r>
          </a:p>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Associate Director for Nuclear Physics</a:t>
            </a:r>
          </a:p>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DOE Office of Science</a:t>
            </a:r>
            <a:endParaRPr lang="en-US" sz="2000" dirty="0"/>
          </a:p>
        </p:txBody>
      </p:sp>
      <p:grpSp>
        <p:nvGrpSpPr>
          <p:cNvPr id="12" name="Group 11"/>
          <p:cNvGrpSpPr/>
          <p:nvPr userDrawn="1"/>
        </p:nvGrpSpPr>
        <p:grpSpPr>
          <a:xfrm>
            <a:off x="671876" y="5212536"/>
            <a:ext cx="7952648" cy="1393496"/>
            <a:chOff x="595676" y="5222034"/>
            <a:chExt cx="7952648" cy="1393496"/>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7034" t="1497" r="-447" b="1090"/>
            <a:stretch/>
          </p:blipFill>
          <p:spPr>
            <a:xfrm>
              <a:off x="595676" y="5222034"/>
              <a:ext cx="1691390" cy="1374966"/>
            </a:xfrm>
            <a:prstGeom prst="rect">
              <a:avLst/>
            </a:prstGeom>
            <a:ln w="28575">
              <a:solidFill>
                <a:schemeClr val="tx1"/>
              </a:solidFill>
            </a:ln>
          </p:spPr>
        </p:pic>
        <p:pic>
          <p:nvPicPr>
            <p:cNvPr id="14" name="Picture 13" descr="ATLAS_nj386569f7_online.jpg"/>
            <p:cNvPicPr>
              <a:picLocks noChangeAspect="1"/>
            </p:cNvPicPr>
            <p:nvPr userDrawn="1"/>
          </p:nvPicPr>
          <p:blipFill rotWithShape="1">
            <a:blip r:embed="rId3">
              <a:extLst>
                <a:ext uri="{28A0092B-C50C-407E-A947-70E740481C1C}">
                  <a14:useLocalDpi xmlns:a14="http://schemas.microsoft.com/office/drawing/2010/main" val="0"/>
                </a:ext>
              </a:extLst>
            </a:blip>
            <a:srcRect t="608" r="63375" b="1872"/>
            <a:stretch/>
          </p:blipFill>
          <p:spPr>
            <a:xfrm>
              <a:off x="2182466" y="5229129"/>
              <a:ext cx="1543076" cy="1379306"/>
            </a:xfrm>
            <a:prstGeom prst="rect">
              <a:avLst/>
            </a:prstGeom>
            <a:ln w="28575">
              <a:solidFill>
                <a:schemeClr val="tx1"/>
              </a:solidFill>
            </a:ln>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1772" y="5229129"/>
              <a:ext cx="1566552" cy="1386401"/>
            </a:xfrm>
            <a:prstGeom prst="rect">
              <a:avLst/>
            </a:prstGeom>
            <a:ln w="28575">
              <a:solidFill>
                <a:schemeClr val="tx1"/>
              </a:solidFill>
            </a:ln>
          </p:spPr>
        </p:pic>
        <p:pic>
          <p:nvPicPr>
            <p:cNvPr id="16" name="Picture 7"/>
            <p:cNvPicPr>
              <a:picLocks noChangeAspect="1" noChangeArrowheads="1"/>
            </p:cNvPicPr>
            <p:nvPr userDrawn="1"/>
          </p:nvPicPr>
          <p:blipFill>
            <a:blip r:embed="rId5" cstate="print"/>
            <a:srcRect r="2756"/>
            <a:stretch>
              <a:fillRect/>
            </a:stretch>
          </p:blipFill>
          <p:spPr bwMode="auto">
            <a:xfrm>
              <a:off x="3649326" y="5229129"/>
              <a:ext cx="1959828" cy="1386401"/>
            </a:xfrm>
            <a:prstGeom prst="rect">
              <a:avLst/>
            </a:prstGeom>
            <a:noFill/>
            <a:ln w="28575">
              <a:solidFill>
                <a:schemeClr val="tx1"/>
              </a:solidFill>
              <a:miter lim="800000"/>
              <a:headEnd/>
              <a:tailEnd/>
            </a:ln>
          </p:spPr>
        </p:pic>
        <p:pic>
          <p:nvPicPr>
            <p:cNvPr id="17" name="Picture 16"/>
            <p:cNvPicPr>
              <a:picLocks noChangeAspect="1"/>
            </p:cNvPicPr>
            <p:nvPr userDrawn="1"/>
          </p:nvPicPr>
          <p:blipFill rotWithShape="1">
            <a:blip r:embed="rId6"/>
            <a:srcRect t="8102" r="8607"/>
            <a:stretch/>
          </p:blipFill>
          <p:spPr>
            <a:xfrm>
              <a:off x="5207738" y="5229129"/>
              <a:ext cx="1782174" cy="1386400"/>
            </a:xfrm>
            <a:prstGeom prst="rect">
              <a:avLst/>
            </a:prstGeom>
            <a:ln w="28575">
              <a:solidFill>
                <a:schemeClr val="tx1"/>
              </a:solid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FFD62-BA53-4942-98F1-BDCBB35CC20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 bottom - blank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524FD-BBAA-492B-9E74-32F3B260E0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E bottom - blank - not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63000" y="6388608"/>
            <a:ext cx="381000" cy="469392"/>
          </a:xfrm>
        </p:spPr>
        <p:txBody>
          <a:bodyPr/>
          <a:lstStyle/>
          <a:p>
            <a:pPr>
              <a:defRPr/>
            </a:pPr>
            <a:fld id="{1F8A97BA-DB9B-4291-87AE-AF89EA7F18B7}"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 bottom - box -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1" i="0" baseline="0"/>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E bottom - box - not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0" i="0" baseline="0"/>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
        <p:nvSpPr>
          <p:cNvPr id="5" name="Content Placeholder 2"/>
          <p:cNvSpPr>
            <a:spLocks noGrp="1"/>
          </p:cNvSpPr>
          <p:nvPr>
            <p:ph idx="1"/>
          </p:nvPr>
        </p:nvSpPr>
        <p:spPr>
          <a:xfrm>
            <a:off x="320722" y="972403"/>
            <a:ext cx="8345605" cy="5073555"/>
          </a:xfrm>
          <a:prstGeom prst="rect">
            <a:avLst/>
          </a:prstGeom>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1" i="0" baseline="0"/>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7.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orizontal-logo-green-text.jpg"/>
          <p:cNvPicPr>
            <a:picLocks noChangeAspect="1"/>
          </p:cNvPicPr>
          <p:nvPr/>
        </p:nvPicPr>
        <p:blipFill>
          <a:blip r:embed="rId4" cstate="print"/>
          <a:srcRect/>
          <a:stretch>
            <a:fillRect/>
          </a:stretch>
        </p:blipFill>
        <p:spPr bwMode="auto">
          <a:xfrm>
            <a:off x="2362200" y="152400"/>
            <a:ext cx="4470400" cy="747727"/>
          </a:xfrm>
          <a:prstGeom prst="rect">
            <a:avLst/>
          </a:prstGeom>
          <a:noFill/>
          <a:ln w="9525">
            <a:noFill/>
            <a:miter lim="800000"/>
            <a:headEnd/>
            <a:tailEnd/>
          </a:ln>
        </p:spPr>
      </p:pic>
      <p:sp>
        <p:nvSpPr>
          <p:cNvPr id="8" name="Rectangle 25"/>
          <p:cNvSpPr>
            <a:spLocks noChangeArrowheads="1"/>
          </p:cNvSpPr>
          <p:nvPr/>
        </p:nvSpPr>
        <p:spPr bwMode="auto">
          <a:xfrm>
            <a:off x="0" y="9906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defTabSz="966788"/>
            <a:endParaRPr lang="en-US" sz="1900" u="sng" dirty="0"/>
          </a:p>
        </p:txBody>
      </p:sp>
    </p:spTree>
  </p:cSld>
  <p:clrMap bg1="lt1" tx1="dk1" bg2="lt2" tx2="dk2" accent1="accent1" accent2="accent2" accent3="accent3" accent4="accent4" accent5="accent5" accent6="accent6" hlink="hlink" folHlink="folHlink"/>
  <p:sldLayoutIdLst>
    <p:sldLayoutId id="2147483649" r:id="rId1"/>
    <p:sldLayoutId id="214748368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642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 name="Slide Number Placeholder 5"/>
          <p:cNvSpPr>
            <a:spLocks noGrp="1"/>
          </p:cNvSpPr>
          <p:nvPr>
            <p:ph type="sldNum" sz="quarter" idx="4"/>
          </p:nvPr>
        </p:nvSpPr>
        <p:spPr>
          <a:xfrm>
            <a:off x="8763000" y="6386513"/>
            <a:ext cx="381000" cy="471487"/>
          </a:xfrm>
          <a:prstGeom prst="rect">
            <a:avLst/>
          </a:prstGeom>
        </p:spPr>
        <p:txBody>
          <a:bodyPr vert="horz" lIns="91440" tIns="45720" rIns="91440" bIns="45720" rtlCol="0" anchor="ctr"/>
          <a:lstStyle>
            <a:lvl1pPr algn="r" fontAlgn="auto">
              <a:spcBef>
                <a:spcPts val="0"/>
              </a:spcBef>
              <a:spcAft>
                <a:spcPts val="0"/>
              </a:spcAft>
              <a:defRPr sz="1000">
                <a:solidFill>
                  <a:srgbClr val="106636"/>
                </a:solidFill>
                <a:latin typeface="Arial" pitchFamily="34" charset="0"/>
                <a:cs typeface="Arial" pitchFamily="34" charset="0"/>
              </a:defRPr>
            </a:lvl1pPr>
          </a:lstStyle>
          <a:p>
            <a:pPr>
              <a:defRPr/>
            </a:pPr>
            <a:fld id="{1F8A97BA-DB9B-4291-87AE-AF89EA7F18B7}" type="slidenum">
              <a:rPr lang="en-US" smtClean="0"/>
              <a:pPr>
                <a:defRPr/>
              </a:pPr>
              <a:t>‹#›</a:t>
            </a:fld>
            <a:endParaRPr lang="en-US" dirty="0"/>
          </a:p>
        </p:txBody>
      </p:sp>
      <p:pic>
        <p:nvPicPr>
          <p:cNvPr id="1030" name="Picture 9" descr="horizontal-logo-green-text.jpg"/>
          <p:cNvPicPr>
            <a:picLocks noChangeAspect="1"/>
          </p:cNvPicPr>
          <p:nvPr/>
        </p:nvPicPr>
        <p:blipFill>
          <a:blip r:embed="rId14" cstate="print"/>
          <a:srcRect/>
          <a:stretch>
            <a:fillRect/>
          </a:stretch>
        </p:blipFill>
        <p:spPr bwMode="auto">
          <a:xfrm>
            <a:off x="457200" y="6354763"/>
            <a:ext cx="2438400" cy="407987"/>
          </a:xfrm>
          <a:prstGeom prst="rect">
            <a:avLst/>
          </a:prstGeom>
          <a:noFill/>
          <a:ln w="9525">
            <a:noFill/>
            <a:miter lim="800000"/>
            <a:headEnd/>
            <a:tailEnd/>
          </a:ln>
        </p:spPr>
      </p:pic>
      <p:sp>
        <p:nvSpPr>
          <p:cNvPr id="7" name="Footer Placeholder 1"/>
          <p:cNvSpPr txBox="1">
            <a:spLocks/>
          </p:cNvSpPr>
          <p:nvPr userDrawn="1"/>
        </p:nvSpPr>
        <p:spPr>
          <a:xfrm>
            <a:off x="4020024" y="6492875"/>
            <a:ext cx="1954056"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noProof="0" dirty="0" err="1" smtClean="0">
                <a:ln>
                  <a:noFill/>
                </a:ln>
                <a:solidFill>
                  <a:srgbClr val="106636"/>
                </a:solidFill>
                <a:effectLst/>
                <a:uLnTx/>
                <a:uFillTx/>
                <a:latin typeface="Arial" charset="0"/>
                <a:ea typeface="+mn-ea"/>
                <a:cs typeface="+mn-cs"/>
              </a:rPr>
              <a:t>JLab</a:t>
            </a:r>
            <a:r>
              <a:rPr kumimoji="0" lang="en-US" sz="1200" b="0" i="0" u="none" strike="noStrike" kern="1200" cap="none" spc="0" normalizeH="0" baseline="0" noProof="0" dirty="0" smtClean="0">
                <a:ln>
                  <a:noFill/>
                </a:ln>
                <a:solidFill>
                  <a:srgbClr val="106636"/>
                </a:solidFill>
                <a:effectLst/>
                <a:uLnTx/>
                <a:uFillTx/>
                <a:latin typeface="Arial" charset="0"/>
                <a:ea typeface="+mn-ea"/>
                <a:cs typeface="+mn-cs"/>
              </a:rPr>
              <a:t> User Meeting</a:t>
            </a:r>
            <a:r>
              <a:rPr kumimoji="0" lang="en-US" sz="1200" b="0" i="0" u="none" strike="noStrike" kern="1200" cap="none" spc="0" normalizeH="0" noProof="0" dirty="0" smtClean="0">
                <a:ln>
                  <a:noFill/>
                </a:ln>
                <a:solidFill>
                  <a:srgbClr val="106636"/>
                </a:solidFill>
                <a:effectLst/>
                <a:uLnTx/>
                <a:uFillTx/>
                <a:latin typeface="Arial" charset="0"/>
                <a:ea typeface="+mn-ea"/>
                <a:cs typeface="+mn-cs"/>
              </a:rPr>
              <a:t>		</a:t>
            </a:r>
            <a:endParaRPr kumimoji="0" lang="en-US" sz="1200" b="0" i="0" u="none" strike="noStrike" kern="1200" cap="none" spc="0" normalizeH="0" baseline="0" noProof="0" dirty="0">
              <a:ln>
                <a:noFill/>
              </a:ln>
              <a:solidFill>
                <a:srgbClr val="106636"/>
              </a:solidFill>
              <a:effectLst/>
              <a:uLnTx/>
              <a:uFillTx/>
              <a:latin typeface="Arial" charset="0"/>
              <a:ea typeface="+mn-ea"/>
              <a:cs typeface="+mn-cs"/>
            </a:endParaRPr>
          </a:p>
        </p:txBody>
      </p:sp>
      <p:sp>
        <p:nvSpPr>
          <p:cNvPr id="8" name="Footer Placeholder 1"/>
          <p:cNvSpPr txBox="1">
            <a:spLocks/>
          </p:cNvSpPr>
          <p:nvPr userDrawn="1"/>
        </p:nvSpPr>
        <p:spPr>
          <a:xfrm>
            <a:off x="6687797" y="6487414"/>
            <a:ext cx="168246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06636"/>
                </a:solidFill>
                <a:effectLst/>
                <a:uLnTx/>
                <a:uFillTx/>
                <a:latin typeface="Arial" charset="0"/>
                <a:ea typeface="+mn-ea"/>
                <a:cs typeface="+mn-cs"/>
              </a:rPr>
              <a:t>June </a:t>
            </a:r>
            <a:r>
              <a:rPr kumimoji="0" lang="en-US" sz="1200" b="0" i="0" u="none" strike="noStrike" kern="1200" cap="none" spc="0" normalizeH="0" baseline="0" noProof="0" dirty="0" smtClean="0">
                <a:ln>
                  <a:noFill/>
                </a:ln>
                <a:solidFill>
                  <a:srgbClr val="106636"/>
                </a:solidFill>
                <a:effectLst/>
                <a:uLnTx/>
                <a:uFillTx/>
                <a:latin typeface="Arial" charset="0"/>
                <a:ea typeface="+mn-ea"/>
                <a:cs typeface="+mn-cs"/>
              </a:rPr>
              <a:t>19, </a:t>
            </a:r>
            <a:r>
              <a:rPr kumimoji="0" lang="en-US" sz="1200" b="0" i="0" u="none" strike="noStrike" kern="1200" cap="none" spc="0" normalizeH="0" baseline="0" noProof="0" dirty="0" smtClean="0">
                <a:ln>
                  <a:noFill/>
                </a:ln>
                <a:solidFill>
                  <a:srgbClr val="106636"/>
                </a:solidFill>
                <a:effectLst/>
                <a:uLnTx/>
                <a:uFillTx/>
                <a:latin typeface="Arial" charset="0"/>
                <a:ea typeface="+mn-ea"/>
                <a:cs typeface="+mn-cs"/>
              </a:rPr>
              <a:t>2017</a:t>
            </a:r>
            <a:endParaRPr kumimoji="0" lang="en-US" sz="1200" b="0" i="0" u="none" strike="noStrike" kern="1200" cap="none" spc="0" normalizeH="0" baseline="0" noProof="0" dirty="0">
              <a:ln>
                <a:noFill/>
              </a:ln>
              <a:solidFill>
                <a:srgbClr val="106636"/>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26" r:id="rId1"/>
    <p:sldLayoutId id="2147483728" r:id="rId2"/>
    <p:sldLayoutId id="2147483725" r:id="rId3"/>
    <p:sldLayoutId id="2147483729" r:id="rId4"/>
    <p:sldLayoutId id="2147483727" r:id="rId5"/>
    <p:sldLayoutId id="2147483733" r:id="rId6"/>
    <p:sldLayoutId id="2147483763" r:id="rId7"/>
    <p:sldLayoutId id="2147483750" r:id="rId8"/>
    <p:sldLayoutId id="2147483736" r:id="rId9"/>
    <p:sldLayoutId id="2147483764" r:id="rId10"/>
    <p:sldLayoutId id="2147483767"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FFD62-BA53-4942-98F1-BDCBB35CC2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524FD-BBAA-492B-9E74-32F3B260E0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em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cience.energy.gov/~/media/grants/pdf/foas/2016/SC_FOA_000164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citation.aip.org/content/aip/journal/rsi/88/5/10.1063/1.4983578" TargetMode="External"/><Relationship Id="rId2" Type="http://schemas.openxmlformats.org/officeDocument/2006/relationships/hyperlink" Target="mailto:sclayton@lanl.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791" y="1630108"/>
            <a:ext cx="8064500" cy="914400"/>
          </a:xfrm>
        </p:spPr>
        <p:txBody>
          <a:bodyPr/>
          <a:lstStyle/>
          <a:p>
            <a:r>
              <a:rPr lang="en-US" b="0" dirty="0" smtClean="0"/>
              <a:t>Perspectives from DOE NP</a:t>
            </a:r>
            <a:endParaRPr lang="en-US" b="0" dirty="0"/>
          </a:p>
        </p:txBody>
      </p:sp>
      <p:sp>
        <p:nvSpPr>
          <p:cNvPr id="3" name="Subtitle 2"/>
          <p:cNvSpPr>
            <a:spLocks noGrp="1"/>
          </p:cNvSpPr>
          <p:nvPr>
            <p:ph type="subTitle" idx="1"/>
          </p:nvPr>
        </p:nvSpPr>
        <p:spPr>
          <a:xfrm>
            <a:off x="1307641" y="2637091"/>
            <a:ext cx="6400800" cy="990600"/>
          </a:xfrm>
        </p:spPr>
        <p:txBody>
          <a:bodyPr>
            <a:normAutofit/>
          </a:bodyPr>
          <a:lstStyle/>
          <a:p>
            <a:r>
              <a:rPr lang="en-US" sz="2000" dirty="0" smtClean="0"/>
              <a:t>JLAB User Meeting</a:t>
            </a:r>
          </a:p>
          <a:p>
            <a:r>
              <a:rPr lang="en-US" sz="2000" dirty="0" smtClean="0"/>
              <a:t>June 19, 2017</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2018 Impacts</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10</a:t>
            </a:fld>
            <a:endParaRPr lang="en-US" dirty="0"/>
          </a:p>
        </p:txBody>
      </p:sp>
      <p:sp>
        <p:nvSpPr>
          <p:cNvPr id="4" name="TextBox 3"/>
          <p:cNvSpPr txBox="1"/>
          <p:nvPr/>
        </p:nvSpPr>
        <p:spPr>
          <a:xfrm>
            <a:off x="643944" y="321078"/>
            <a:ext cx="8119056" cy="6760825"/>
          </a:xfrm>
          <a:prstGeom prst="rect">
            <a:avLst/>
          </a:prstGeom>
          <a:noFill/>
        </p:spPr>
        <p:txBody>
          <a:bodyPr wrap="square" rtlCol="0">
            <a:spAutoFit/>
          </a:bodyPr>
          <a:lstStyle/>
          <a:p>
            <a:pPr marL="342900" indent="-342900">
              <a:spcBef>
                <a:spcPts val="600"/>
              </a:spcBef>
              <a:spcAft>
                <a:spcPts val="800"/>
              </a:spcAft>
              <a:buFont typeface="Arial" panose="020B0604020202020204" pitchFamily="34" charset="0"/>
              <a:buChar char="•"/>
            </a:pPr>
            <a:endParaRPr lang="en-US" sz="2000" dirty="0"/>
          </a:p>
          <a:p>
            <a:pPr>
              <a:spcBef>
                <a:spcPts val="600"/>
              </a:spcBef>
              <a:spcAft>
                <a:spcPts val="800"/>
              </a:spcAft>
            </a:pPr>
            <a:r>
              <a:rPr lang="en-US" sz="2000" dirty="0"/>
              <a:t> </a:t>
            </a:r>
            <a:r>
              <a:rPr lang="en-US" sz="2000" b="1" dirty="0"/>
              <a:t>Medium Energy: </a:t>
            </a:r>
            <a:endParaRPr lang="en-US" sz="2000" dirty="0"/>
          </a:p>
          <a:p>
            <a:pPr marL="342900" indent="-342900">
              <a:spcBef>
                <a:spcPts val="600"/>
              </a:spcBef>
              <a:spcAft>
                <a:spcPts val="800"/>
              </a:spcAft>
              <a:buFont typeface="Arial" panose="020B0604020202020204" pitchFamily="34" charset="0"/>
              <a:buChar char="•"/>
            </a:pPr>
            <a:r>
              <a:rPr lang="en-US" sz="2000" dirty="0" smtClean="0"/>
              <a:t>Continuous </a:t>
            </a:r>
            <a:r>
              <a:rPr lang="en-US" sz="2000" dirty="0"/>
              <a:t>Electron Beam Facility (Scientific User Facility) operates at 10 weeks (28.7% utilization) </a:t>
            </a:r>
          </a:p>
          <a:p>
            <a:pPr marL="342900" indent="-342900">
              <a:spcBef>
                <a:spcPts val="600"/>
              </a:spcBef>
              <a:spcAft>
                <a:spcPts val="800"/>
              </a:spcAft>
              <a:buFont typeface="Arial" panose="020B0604020202020204" pitchFamily="34" charset="0"/>
              <a:buChar char="•"/>
            </a:pPr>
            <a:r>
              <a:rPr lang="en-US" sz="2000" dirty="0" smtClean="0"/>
              <a:t>No </a:t>
            </a:r>
            <a:r>
              <a:rPr lang="en-US" sz="2000" dirty="0"/>
              <a:t>CEBAF capital equipment, accelerator improvement project, facility accelerator R&amp;D or general purpose plant funding provided to </a:t>
            </a:r>
            <a:r>
              <a:rPr lang="en-US" sz="2000" dirty="0" err="1"/>
              <a:t>Jlab</a:t>
            </a:r>
            <a:r>
              <a:rPr lang="en-US" sz="2000" dirty="0"/>
              <a:t> </a:t>
            </a:r>
          </a:p>
          <a:p>
            <a:pPr marL="342900" indent="-342900">
              <a:spcBef>
                <a:spcPts val="600"/>
              </a:spcBef>
              <a:spcAft>
                <a:spcPts val="800"/>
              </a:spcAft>
              <a:buFont typeface="Arial" panose="020B0604020202020204" pitchFamily="34" charset="0"/>
              <a:buChar char="•"/>
            </a:pPr>
            <a:r>
              <a:rPr lang="en-US" sz="2000" dirty="0" smtClean="0"/>
              <a:t>Up </a:t>
            </a:r>
            <a:r>
              <a:rPr lang="en-US" sz="2000" dirty="0"/>
              <a:t>to 100 FTE reduction-in-force at </a:t>
            </a:r>
            <a:r>
              <a:rPr lang="en-US" sz="2000" dirty="0" err="1"/>
              <a:t>Jlab</a:t>
            </a:r>
            <a:r>
              <a:rPr lang="en-US" sz="2000" dirty="0"/>
              <a:t> </a:t>
            </a:r>
          </a:p>
          <a:p>
            <a:pPr marL="342900" indent="-342900">
              <a:spcBef>
                <a:spcPts val="600"/>
              </a:spcBef>
              <a:spcAft>
                <a:spcPts val="800"/>
              </a:spcAft>
              <a:buFont typeface="Arial" panose="020B0604020202020204" pitchFamily="34" charset="0"/>
              <a:buChar char="•"/>
            </a:pPr>
            <a:r>
              <a:rPr lang="en-US" sz="2000" dirty="0" smtClean="0"/>
              <a:t>No </a:t>
            </a:r>
            <a:r>
              <a:rPr lang="en-US" sz="2000" dirty="0"/>
              <a:t>initiation of the Moller MIE, which received Critical Decision 0 approval in 12/16. </a:t>
            </a:r>
          </a:p>
          <a:p>
            <a:pPr marL="342900" indent="-342900">
              <a:spcBef>
                <a:spcPts val="600"/>
              </a:spcBef>
              <a:spcAft>
                <a:spcPts val="800"/>
              </a:spcAft>
              <a:buFont typeface="Arial" panose="020B0604020202020204" pitchFamily="34" charset="0"/>
              <a:buChar char="•"/>
            </a:pPr>
            <a:r>
              <a:rPr lang="pt-BR" sz="2000" dirty="0" smtClean="0"/>
              <a:t>No </a:t>
            </a:r>
            <a:r>
              <a:rPr lang="pt-BR" sz="2000" dirty="0"/>
              <a:t>medium energy experimental program at FNAL </a:t>
            </a:r>
          </a:p>
          <a:p>
            <a:pPr marL="342900" indent="-342900">
              <a:spcBef>
                <a:spcPts val="600"/>
              </a:spcBef>
              <a:spcAft>
                <a:spcPts val="800"/>
              </a:spcAft>
              <a:buFont typeface="Arial" panose="020B0604020202020204" pitchFamily="34" charset="0"/>
              <a:buChar char="•"/>
            </a:pPr>
            <a:r>
              <a:rPr lang="en-US" sz="2000" dirty="0" smtClean="0"/>
              <a:t>No </a:t>
            </a:r>
            <a:r>
              <a:rPr lang="en-US" sz="2000" dirty="0"/>
              <a:t>RHIC Spin Program </a:t>
            </a:r>
          </a:p>
          <a:p>
            <a:pPr marL="342900" indent="-342900">
              <a:spcBef>
                <a:spcPts val="600"/>
              </a:spcBef>
              <a:spcAft>
                <a:spcPts val="800"/>
              </a:spcAft>
              <a:buFont typeface="Arial" panose="020B0604020202020204" pitchFamily="34" charset="0"/>
              <a:buChar char="•"/>
            </a:pPr>
            <a:r>
              <a:rPr lang="en-US" sz="2000" dirty="0" smtClean="0"/>
              <a:t>No </a:t>
            </a:r>
            <a:r>
              <a:rPr lang="en-US" sz="2000" dirty="0"/>
              <a:t>MIT Research and Engineering Center (University Center of Excellence) </a:t>
            </a:r>
          </a:p>
          <a:p>
            <a:pPr marL="342900" indent="-342900">
              <a:spcBef>
                <a:spcPts val="600"/>
              </a:spcBef>
              <a:spcAft>
                <a:spcPts val="800"/>
              </a:spcAft>
              <a:buFont typeface="Arial" panose="020B0604020202020204" pitchFamily="34" charset="0"/>
              <a:buChar char="•"/>
            </a:pPr>
            <a:r>
              <a:rPr lang="en-US" sz="2000" dirty="0" smtClean="0"/>
              <a:t>Remaining </a:t>
            </a:r>
            <a:r>
              <a:rPr lang="en-US" sz="2000" dirty="0"/>
              <a:t>research reduced 24.5% </a:t>
            </a:r>
          </a:p>
          <a:p>
            <a:pPr marL="342900" indent="-342900">
              <a:spcBef>
                <a:spcPts val="600"/>
              </a:spcBef>
              <a:spcAft>
                <a:spcPts val="8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6891168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FY2018 Impacts</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11</a:t>
            </a:fld>
            <a:endParaRPr lang="en-US" dirty="0"/>
          </a:p>
        </p:txBody>
      </p:sp>
      <p:sp>
        <p:nvSpPr>
          <p:cNvPr id="4" name="TextBox 3"/>
          <p:cNvSpPr txBox="1"/>
          <p:nvPr/>
        </p:nvSpPr>
        <p:spPr>
          <a:xfrm>
            <a:off x="692473" y="391450"/>
            <a:ext cx="7954617" cy="6247864"/>
          </a:xfrm>
          <a:prstGeom prst="rect">
            <a:avLst/>
          </a:prstGeom>
          <a:noFill/>
        </p:spPr>
        <p:txBody>
          <a:bodyPr wrap="square" rtlCol="0">
            <a:spAutoFit/>
          </a:bodyPr>
          <a:lstStyle/>
          <a:p>
            <a:pPr>
              <a:spcBef>
                <a:spcPts val="600"/>
              </a:spcBef>
              <a:spcAft>
                <a:spcPts val="600"/>
              </a:spcAft>
            </a:pPr>
            <a:endParaRPr lang="en-US" sz="2000" dirty="0"/>
          </a:p>
          <a:p>
            <a:pPr>
              <a:spcBef>
                <a:spcPts val="600"/>
              </a:spcBef>
              <a:spcAft>
                <a:spcPts val="600"/>
              </a:spcAft>
            </a:pPr>
            <a:r>
              <a:rPr lang="en-US" sz="2000" dirty="0"/>
              <a:t> </a:t>
            </a:r>
            <a:r>
              <a:rPr lang="en-US" sz="2000" b="1" dirty="0"/>
              <a:t>Heavy Ion Program: </a:t>
            </a:r>
            <a:endParaRPr lang="en-US" sz="2000" dirty="0"/>
          </a:p>
          <a:p>
            <a:pPr marL="342900" indent="-342900">
              <a:spcBef>
                <a:spcPts val="600"/>
              </a:spcBef>
              <a:spcAft>
                <a:spcPts val="600"/>
              </a:spcAft>
              <a:buFont typeface="Arial" panose="020B0604020202020204" pitchFamily="34" charset="0"/>
              <a:buChar char="•"/>
            </a:pPr>
            <a:r>
              <a:rPr lang="en-US" sz="2000" dirty="0" smtClean="0"/>
              <a:t>No </a:t>
            </a:r>
            <a:r>
              <a:rPr lang="en-US" sz="2000" dirty="0"/>
              <a:t>U.S. participation in LHC Heavy Ion Program; M&amp;O common funds and computing commitments cancelled; No ALICE Barrel Tracking Upgrade </a:t>
            </a:r>
          </a:p>
          <a:p>
            <a:pPr marL="342900" indent="-342900">
              <a:spcBef>
                <a:spcPts val="600"/>
              </a:spcBef>
              <a:spcAft>
                <a:spcPts val="600"/>
              </a:spcAft>
              <a:buFont typeface="Arial" panose="020B0604020202020204" pitchFamily="34" charset="0"/>
              <a:buChar char="•"/>
            </a:pPr>
            <a:r>
              <a:rPr lang="en-US" sz="2000" dirty="0" smtClean="0"/>
              <a:t>Relativistic </a:t>
            </a:r>
            <a:r>
              <a:rPr lang="en-US" sz="2000" dirty="0"/>
              <a:t>Heavy Ion Collider (Scientific User Facility) operations at 10 weeks (66.7% utilization); run is combined for a single run to span the FY18/FY19 boundary </a:t>
            </a:r>
          </a:p>
          <a:p>
            <a:pPr marL="342900" indent="-342900">
              <a:spcBef>
                <a:spcPts val="600"/>
              </a:spcBef>
              <a:spcAft>
                <a:spcPts val="600"/>
              </a:spcAft>
              <a:buFont typeface="Arial" panose="020B0604020202020204" pitchFamily="34" charset="0"/>
              <a:buChar char="•"/>
            </a:pPr>
            <a:r>
              <a:rPr lang="en-US" sz="2000" dirty="0" smtClean="0"/>
              <a:t>No </a:t>
            </a:r>
            <a:r>
              <a:rPr lang="en-US" sz="2000" dirty="0"/>
              <a:t>capital equipment, accelerator improvement project, facility accelerator R&amp;D funding provided to RHIC </a:t>
            </a:r>
          </a:p>
          <a:p>
            <a:pPr marL="342900" indent="-342900">
              <a:spcBef>
                <a:spcPts val="600"/>
              </a:spcBef>
              <a:spcAft>
                <a:spcPts val="600"/>
              </a:spcAft>
              <a:buFont typeface="Arial" panose="020B0604020202020204" pitchFamily="34" charset="0"/>
              <a:buChar char="•"/>
            </a:pPr>
            <a:r>
              <a:rPr lang="en-US" sz="2000" dirty="0" smtClean="0"/>
              <a:t>Up </a:t>
            </a:r>
            <a:r>
              <a:rPr lang="en-US" sz="2000" dirty="0"/>
              <a:t>to 100 FTE reduction in force at RHIC </a:t>
            </a:r>
          </a:p>
          <a:p>
            <a:pPr marL="342900" indent="-342900">
              <a:spcBef>
                <a:spcPts val="600"/>
              </a:spcBef>
              <a:spcAft>
                <a:spcPts val="600"/>
              </a:spcAft>
              <a:buFont typeface="Arial" panose="020B0604020202020204" pitchFamily="34" charset="0"/>
              <a:buChar char="•"/>
            </a:pPr>
            <a:r>
              <a:rPr lang="en-US" sz="2000" dirty="0" smtClean="0"/>
              <a:t>No </a:t>
            </a:r>
            <a:r>
              <a:rPr lang="en-US" sz="2000" dirty="0"/>
              <a:t>initiation of </a:t>
            </a:r>
            <a:r>
              <a:rPr lang="en-US" sz="2000" dirty="0" err="1"/>
              <a:t>sPHENIX</a:t>
            </a:r>
            <a:r>
              <a:rPr lang="en-US" sz="2000" dirty="0"/>
              <a:t> MIE, which received Critical Decision approval in September 2016 </a:t>
            </a:r>
          </a:p>
          <a:p>
            <a:pPr marL="342900" indent="-342900">
              <a:spcBef>
                <a:spcPts val="600"/>
              </a:spcBef>
              <a:spcAft>
                <a:spcPts val="600"/>
              </a:spcAft>
              <a:buFont typeface="Arial" panose="020B0604020202020204" pitchFamily="34" charset="0"/>
              <a:buChar char="•"/>
            </a:pPr>
            <a:r>
              <a:rPr lang="en-US" sz="2000" dirty="0" smtClean="0"/>
              <a:t>All </a:t>
            </a:r>
            <a:r>
              <a:rPr lang="en-US" sz="2000" dirty="0"/>
              <a:t>Heavy Ion National Laboratory Research efforts are reduced by 24.5% </a:t>
            </a:r>
          </a:p>
          <a:p>
            <a:pPr>
              <a:spcBef>
                <a:spcPts val="600"/>
              </a:spcBef>
              <a:spcAft>
                <a:spcPts val="600"/>
              </a:spcAft>
            </a:pPr>
            <a:endParaRPr lang="en-US" sz="2000" dirty="0"/>
          </a:p>
        </p:txBody>
      </p:sp>
    </p:spTree>
    <p:extLst>
      <p:ext uri="{BB962C8B-B14F-4D97-AF65-F5344CB8AC3E}">
        <p14:creationId xmlns:p14="http://schemas.microsoft.com/office/powerpoint/2010/main" val="28355282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2018 Impacts</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12</a:t>
            </a:fld>
            <a:endParaRPr lang="en-US" dirty="0"/>
          </a:p>
        </p:txBody>
      </p:sp>
      <p:sp>
        <p:nvSpPr>
          <p:cNvPr id="4" name="TextBox 3"/>
          <p:cNvSpPr txBox="1"/>
          <p:nvPr/>
        </p:nvSpPr>
        <p:spPr>
          <a:xfrm>
            <a:off x="141668" y="479298"/>
            <a:ext cx="8912180" cy="5858014"/>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endParaRPr lang="en-US" dirty="0"/>
          </a:p>
          <a:p>
            <a:pPr>
              <a:spcBef>
                <a:spcPts val="400"/>
              </a:spcBef>
              <a:spcAft>
                <a:spcPts val="400"/>
              </a:spcAft>
            </a:pPr>
            <a:r>
              <a:rPr lang="en-US" dirty="0"/>
              <a:t> </a:t>
            </a:r>
            <a:r>
              <a:rPr lang="en-US" b="1" dirty="0"/>
              <a:t>Nuclear Structure and Astrophysics and Fundamental Symmetries: </a:t>
            </a:r>
            <a:endParaRPr lang="en-US" dirty="0"/>
          </a:p>
          <a:p>
            <a:pPr marL="285750" indent="-285750">
              <a:spcBef>
                <a:spcPts val="400"/>
              </a:spcBef>
              <a:spcAft>
                <a:spcPts val="400"/>
              </a:spcAft>
              <a:buFont typeface="Arial" panose="020B0604020202020204" pitchFamily="34" charset="0"/>
              <a:buChar char="•"/>
            </a:pPr>
            <a:r>
              <a:rPr lang="en-US" dirty="0" smtClean="0"/>
              <a:t>Argonne </a:t>
            </a:r>
            <a:r>
              <a:rPr lang="en-US" dirty="0"/>
              <a:t>Tandem </a:t>
            </a:r>
            <a:r>
              <a:rPr lang="en-US" dirty="0" err="1"/>
              <a:t>Linac</a:t>
            </a:r>
            <a:r>
              <a:rPr lang="en-US" dirty="0"/>
              <a:t> Accelerator Facility (Scientific User Facility) at 23 weeks at 5 days/week (39.7% utilization). </a:t>
            </a:r>
          </a:p>
          <a:p>
            <a:pPr marL="285750" indent="-285750">
              <a:spcBef>
                <a:spcPts val="400"/>
              </a:spcBef>
              <a:spcAft>
                <a:spcPts val="400"/>
              </a:spcAft>
              <a:buFont typeface="Arial" panose="020B0604020202020204" pitchFamily="34" charset="0"/>
              <a:buChar char="•"/>
            </a:pPr>
            <a:r>
              <a:rPr lang="en-US" dirty="0" smtClean="0"/>
              <a:t>No </a:t>
            </a:r>
            <a:r>
              <a:rPr lang="en-US" dirty="0"/>
              <a:t>capital equipment, accelerator improvement project funding provided to ATLAS. </a:t>
            </a:r>
          </a:p>
          <a:p>
            <a:pPr marL="285750" indent="-285750">
              <a:spcBef>
                <a:spcPts val="400"/>
              </a:spcBef>
              <a:spcAft>
                <a:spcPts val="400"/>
              </a:spcAft>
              <a:buFont typeface="Arial" panose="020B0604020202020204" pitchFamily="34" charset="0"/>
              <a:buChar char="•"/>
            </a:pPr>
            <a:r>
              <a:rPr lang="en-US" dirty="0" smtClean="0"/>
              <a:t>FRIB </a:t>
            </a:r>
            <a:r>
              <a:rPr lang="en-US" dirty="0"/>
              <a:t>construction profile reduced; FRIB operations funding not initiated in 2018. </a:t>
            </a:r>
          </a:p>
          <a:p>
            <a:pPr marL="285750" indent="-285750">
              <a:spcBef>
                <a:spcPts val="400"/>
              </a:spcBef>
              <a:spcAft>
                <a:spcPts val="400"/>
              </a:spcAft>
              <a:buFont typeface="Arial" panose="020B0604020202020204" pitchFamily="34" charset="0"/>
              <a:buChar char="•"/>
            </a:pPr>
            <a:r>
              <a:rPr lang="en-US" dirty="0" smtClean="0"/>
              <a:t>GRETA </a:t>
            </a:r>
            <a:r>
              <a:rPr lang="en-US" dirty="0"/>
              <a:t>MIE, initiated in FY 2017, pursued at reduced pace. </a:t>
            </a:r>
          </a:p>
          <a:p>
            <a:pPr marL="285750" indent="-285750">
              <a:spcBef>
                <a:spcPts val="400"/>
              </a:spcBef>
              <a:spcAft>
                <a:spcPts val="400"/>
              </a:spcAft>
              <a:buFont typeface="Arial" panose="020B0604020202020204" pitchFamily="34" charset="0"/>
              <a:buChar char="•"/>
            </a:pPr>
            <a:r>
              <a:rPr lang="en-US" dirty="0" smtClean="0"/>
              <a:t>No </a:t>
            </a:r>
            <a:r>
              <a:rPr lang="en-US" dirty="0"/>
              <a:t>SECAR instrumentation effort for FRIB </a:t>
            </a:r>
          </a:p>
          <a:p>
            <a:pPr marL="285750" indent="-285750">
              <a:spcBef>
                <a:spcPts val="400"/>
              </a:spcBef>
              <a:spcAft>
                <a:spcPts val="400"/>
              </a:spcAft>
              <a:buFont typeface="Arial" panose="020B0604020202020204" pitchFamily="34" charset="0"/>
              <a:buChar char="•"/>
            </a:pPr>
            <a:r>
              <a:rPr lang="en-US" dirty="0" smtClean="0"/>
              <a:t>Operations </a:t>
            </a:r>
            <a:r>
              <a:rPr lang="en-US" dirty="0"/>
              <a:t>of 88 inch cyclotron at LBNL paused </a:t>
            </a:r>
          </a:p>
          <a:p>
            <a:pPr marL="285750" indent="-285750">
              <a:spcBef>
                <a:spcPts val="400"/>
              </a:spcBef>
              <a:spcAft>
                <a:spcPts val="400"/>
              </a:spcAft>
              <a:buFont typeface="Arial" panose="020B0604020202020204" pitchFamily="34" charset="0"/>
              <a:buChar char="•"/>
            </a:pPr>
            <a:endParaRPr lang="en-US" dirty="0"/>
          </a:p>
          <a:p>
            <a:pPr marL="285750" indent="-285750">
              <a:spcBef>
                <a:spcPts val="400"/>
              </a:spcBef>
              <a:spcAft>
                <a:spcPts val="400"/>
              </a:spcAft>
              <a:buFont typeface="Arial" panose="020B0604020202020204" pitchFamily="34" charset="0"/>
              <a:buChar char="•"/>
            </a:pPr>
            <a:r>
              <a:rPr lang="en-US" dirty="0" smtClean="0"/>
              <a:t>Operations </a:t>
            </a:r>
            <a:r>
              <a:rPr lang="en-US" dirty="0"/>
              <a:t>of TAMU and Duke HIGS facilities (both University Centers of Excellence) paused; reductions in force possible; no equipment funding provided </a:t>
            </a:r>
          </a:p>
          <a:p>
            <a:pPr marL="285750" indent="-285750">
              <a:spcBef>
                <a:spcPts val="400"/>
              </a:spcBef>
              <a:spcAft>
                <a:spcPts val="400"/>
              </a:spcAft>
              <a:buFont typeface="Arial" panose="020B0604020202020204" pitchFamily="34" charset="0"/>
              <a:buChar char="•"/>
            </a:pPr>
            <a:r>
              <a:rPr lang="en-US" dirty="0" smtClean="0"/>
              <a:t>No </a:t>
            </a:r>
            <a:r>
              <a:rPr lang="en-US" dirty="0"/>
              <a:t>Next Generation </a:t>
            </a:r>
            <a:r>
              <a:rPr lang="en-US" dirty="0" err="1"/>
              <a:t>Neutrinoless</a:t>
            </a:r>
            <a:r>
              <a:rPr lang="en-US" dirty="0"/>
              <a:t> Double Beta Decay R&amp;D </a:t>
            </a:r>
          </a:p>
          <a:p>
            <a:pPr marL="285750" indent="-285750">
              <a:spcBef>
                <a:spcPts val="400"/>
              </a:spcBef>
              <a:spcAft>
                <a:spcPts val="400"/>
              </a:spcAft>
              <a:buFont typeface="Arial" panose="020B0604020202020204" pitchFamily="34" charset="0"/>
              <a:buChar char="•"/>
            </a:pPr>
            <a:r>
              <a:rPr lang="en-US" dirty="0" smtClean="0"/>
              <a:t>No </a:t>
            </a:r>
            <a:r>
              <a:rPr lang="en-US" dirty="0" err="1"/>
              <a:t>nEDM</a:t>
            </a:r>
            <a:r>
              <a:rPr lang="en-US" dirty="0"/>
              <a:t> R&amp;D </a:t>
            </a:r>
          </a:p>
          <a:p>
            <a:pPr marL="285750" indent="-285750">
              <a:spcBef>
                <a:spcPts val="400"/>
              </a:spcBef>
              <a:spcAft>
                <a:spcPts val="400"/>
              </a:spcAft>
              <a:buFont typeface="Arial" panose="020B0604020202020204" pitchFamily="34" charset="0"/>
              <a:buChar char="•"/>
            </a:pPr>
            <a:r>
              <a:rPr lang="en-US" dirty="0" smtClean="0"/>
              <a:t>All </a:t>
            </a:r>
            <a:r>
              <a:rPr lang="en-US" dirty="0"/>
              <a:t>other Low Energy University and Laboratory research efforts are reduced by 24.5%. </a:t>
            </a:r>
          </a:p>
          <a:p>
            <a:pPr marL="285750" indent="-285750">
              <a:spcBef>
                <a:spcPts val="400"/>
              </a:spcBef>
              <a:spcAft>
                <a:spcPts val="400"/>
              </a:spcAft>
              <a:buFont typeface="Arial" panose="020B0604020202020204" pitchFamily="34" charset="0"/>
              <a:buChar char="•"/>
            </a:pPr>
            <a:endParaRPr lang="en-US" dirty="0"/>
          </a:p>
        </p:txBody>
      </p:sp>
    </p:spTree>
    <p:extLst>
      <p:ext uri="{BB962C8B-B14F-4D97-AF65-F5344CB8AC3E}">
        <p14:creationId xmlns:p14="http://schemas.microsoft.com/office/powerpoint/2010/main" val="27881677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FY2018 Impacts</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13</a:t>
            </a:fld>
            <a:endParaRPr lang="en-US" dirty="0"/>
          </a:p>
        </p:txBody>
      </p:sp>
      <p:sp>
        <p:nvSpPr>
          <p:cNvPr id="4" name="TextBox 3"/>
          <p:cNvSpPr txBox="1"/>
          <p:nvPr/>
        </p:nvSpPr>
        <p:spPr>
          <a:xfrm>
            <a:off x="257175" y="38152"/>
            <a:ext cx="8629650" cy="6350456"/>
          </a:xfrm>
          <a:prstGeom prst="rect">
            <a:avLst/>
          </a:prstGeom>
          <a:noFill/>
        </p:spPr>
        <p:txBody>
          <a:bodyPr wrap="square" rtlCol="0">
            <a:spAutoFit/>
          </a:bodyPr>
          <a:lstStyle/>
          <a:p>
            <a:pPr>
              <a:spcBef>
                <a:spcPts val="1000"/>
              </a:spcBef>
              <a:spcAft>
                <a:spcPts val="1000"/>
              </a:spcAft>
            </a:pPr>
            <a:endParaRPr lang="en-US" sz="2000" dirty="0"/>
          </a:p>
          <a:p>
            <a:pPr marL="342900" indent="-342900">
              <a:spcBef>
                <a:spcPts val="1000"/>
              </a:spcBef>
              <a:spcAft>
                <a:spcPts val="1000"/>
              </a:spcAft>
              <a:buFont typeface="Arial" panose="020B0604020202020204" pitchFamily="34" charset="0"/>
              <a:buChar char="•"/>
            </a:pPr>
            <a:endParaRPr lang="en-US" sz="2000" dirty="0"/>
          </a:p>
          <a:p>
            <a:pPr>
              <a:spcBef>
                <a:spcPts val="1000"/>
              </a:spcBef>
              <a:spcAft>
                <a:spcPts val="1000"/>
              </a:spcAft>
            </a:pPr>
            <a:r>
              <a:rPr lang="en-US" sz="2000" b="1" dirty="0"/>
              <a:t>Theory, Nuclear Data, </a:t>
            </a:r>
            <a:r>
              <a:rPr lang="en-US" sz="2000" b="1" dirty="0" err="1"/>
              <a:t>Scidac</a:t>
            </a:r>
            <a:r>
              <a:rPr lang="en-US" sz="2000" b="1" dirty="0"/>
              <a:t> </a:t>
            </a:r>
            <a:endParaRPr lang="en-US" sz="2000" dirty="0"/>
          </a:p>
          <a:p>
            <a:pPr marL="342900" indent="-342900">
              <a:spcBef>
                <a:spcPts val="1000"/>
              </a:spcBef>
              <a:spcAft>
                <a:spcPts val="1000"/>
              </a:spcAft>
              <a:buFont typeface="Arial" panose="020B0604020202020204" pitchFamily="34" charset="0"/>
              <a:buChar char="•"/>
            </a:pPr>
            <a:r>
              <a:rPr lang="en-US" sz="2000" dirty="0" smtClean="0"/>
              <a:t>No </a:t>
            </a:r>
            <a:r>
              <a:rPr lang="en-US" sz="2000" dirty="0"/>
              <a:t>participation in NP/HEP LQCD project effort </a:t>
            </a:r>
          </a:p>
          <a:p>
            <a:pPr marL="342900" indent="-342900">
              <a:spcBef>
                <a:spcPts val="1000"/>
              </a:spcBef>
              <a:spcAft>
                <a:spcPts val="1000"/>
              </a:spcAft>
              <a:buFont typeface="Arial" panose="020B0604020202020204" pitchFamily="34" charset="0"/>
              <a:buChar char="•"/>
            </a:pPr>
            <a:r>
              <a:rPr lang="en-US" sz="2000" dirty="0" smtClean="0"/>
              <a:t>Research </a:t>
            </a:r>
            <a:r>
              <a:rPr lang="en-US" sz="2000" dirty="0"/>
              <a:t>reduced by 24.5% </a:t>
            </a:r>
          </a:p>
          <a:p>
            <a:pPr marL="342900" indent="-342900">
              <a:spcBef>
                <a:spcPts val="1000"/>
              </a:spcBef>
              <a:spcAft>
                <a:spcPts val="1000"/>
              </a:spcAft>
              <a:buFont typeface="Arial" panose="020B0604020202020204" pitchFamily="34" charset="0"/>
              <a:buChar char="•"/>
            </a:pPr>
            <a:endParaRPr lang="en-US" sz="2000" dirty="0"/>
          </a:p>
          <a:p>
            <a:pPr>
              <a:spcBef>
                <a:spcPts val="1000"/>
              </a:spcBef>
              <a:spcAft>
                <a:spcPts val="1000"/>
              </a:spcAft>
            </a:pPr>
            <a:r>
              <a:rPr lang="en-US" sz="2000" b="1" dirty="0"/>
              <a:t>DOE Isotope Program: </a:t>
            </a:r>
            <a:endParaRPr lang="en-US" sz="2000" dirty="0"/>
          </a:p>
          <a:p>
            <a:pPr marL="342900" indent="-342900">
              <a:spcBef>
                <a:spcPts val="1000"/>
              </a:spcBef>
              <a:spcAft>
                <a:spcPts val="1000"/>
              </a:spcAft>
              <a:buFont typeface="Arial" panose="020B0604020202020204" pitchFamily="34" charset="0"/>
              <a:buChar char="•"/>
            </a:pPr>
            <a:r>
              <a:rPr lang="en-US" sz="2000" dirty="0" smtClean="0"/>
              <a:t>Research </a:t>
            </a:r>
            <a:r>
              <a:rPr lang="en-US" sz="2000" dirty="0"/>
              <a:t>reduced by 24.5% </a:t>
            </a:r>
          </a:p>
          <a:p>
            <a:pPr marL="342900" indent="-342900">
              <a:spcBef>
                <a:spcPts val="1000"/>
              </a:spcBef>
              <a:spcAft>
                <a:spcPts val="1000"/>
              </a:spcAft>
              <a:buFont typeface="Arial" panose="020B0604020202020204" pitchFamily="34" charset="0"/>
              <a:buChar char="•"/>
            </a:pPr>
            <a:r>
              <a:rPr lang="en-US" sz="2000" dirty="0" smtClean="0"/>
              <a:t>Mission </a:t>
            </a:r>
            <a:r>
              <a:rPr lang="en-US" sz="2000" dirty="0"/>
              <a:t>readiness of isotope production facilities reduced </a:t>
            </a:r>
          </a:p>
          <a:p>
            <a:pPr marL="342900" indent="-342900">
              <a:spcBef>
                <a:spcPts val="1000"/>
              </a:spcBef>
              <a:spcAft>
                <a:spcPts val="1000"/>
              </a:spcAft>
              <a:buFont typeface="Arial" panose="020B0604020202020204" pitchFamily="34" charset="0"/>
              <a:buChar char="•"/>
            </a:pPr>
            <a:r>
              <a:rPr lang="en-US" sz="2000" dirty="0" smtClean="0"/>
              <a:t>Stable </a:t>
            </a:r>
            <a:r>
              <a:rPr lang="en-US" sz="2000" dirty="0"/>
              <a:t>Isotope Production Facility Major Item of Equipment, initiated in FY2017, is pursued at a slower pace. </a:t>
            </a:r>
          </a:p>
          <a:p>
            <a:pPr marL="342900" indent="-342900">
              <a:spcBef>
                <a:spcPts val="1000"/>
              </a:spcBef>
              <a:spcAft>
                <a:spcPts val="10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8258580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14</a:t>
            </a:fld>
            <a:endParaRPr lang="en-US" dirty="0"/>
          </a:p>
        </p:txBody>
      </p:sp>
      <p:sp>
        <p:nvSpPr>
          <p:cNvPr id="4" name="TextBox 3"/>
          <p:cNvSpPr txBox="1"/>
          <p:nvPr/>
        </p:nvSpPr>
        <p:spPr>
          <a:xfrm>
            <a:off x="579550" y="1893194"/>
            <a:ext cx="8183450" cy="3046988"/>
          </a:xfrm>
          <a:prstGeom prst="rect">
            <a:avLst/>
          </a:prstGeom>
          <a:noFill/>
        </p:spPr>
        <p:txBody>
          <a:bodyPr wrap="square" rtlCol="0">
            <a:spAutoFit/>
          </a:bodyPr>
          <a:lstStyle/>
          <a:p>
            <a:r>
              <a:rPr lang="en-US" sz="2400" dirty="0" smtClean="0"/>
              <a:t>One feature of the FY 2017 enacted appropriation is that all research lines were put at the  level of the FY 2017 President’s Budget Request</a:t>
            </a:r>
          </a:p>
          <a:p>
            <a:endParaRPr lang="en-US" sz="2400" dirty="0"/>
          </a:p>
          <a:p>
            <a:r>
              <a:rPr lang="en-US" sz="2400" dirty="0" smtClean="0"/>
              <a:t>Since the overall bottom-line was less than the FY2017 PBR, other lines had to be reduced accordingly</a:t>
            </a:r>
          </a:p>
          <a:p>
            <a:endParaRPr lang="en-US" sz="2400" dirty="0"/>
          </a:p>
          <a:p>
            <a:endParaRPr lang="en-US" sz="2400" dirty="0"/>
          </a:p>
        </p:txBody>
      </p:sp>
    </p:spTree>
    <p:extLst>
      <p:ext uri="{BB962C8B-B14F-4D97-AF65-F5344CB8AC3E}">
        <p14:creationId xmlns:p14="http://schemas.microsoft.com/office/powerpoint/2010/main" val="20393910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6913" t="6751"/>
          <a:stretch/>
        </p:blipFill>
        <p:spPr>
          <a:xfrm>
            <a:off x="552266" y="1410695"/>
            <a:ext cx="4161022" cy="3623860"/>
          </a:xfrm>
          <a:prstGeom prst="rect">
            <a:avLst/>
          </a:prstGeom>
        </p:spPr>
      </p:pic>
      <p:sp>
        <p:nvSpPr>
          <p:cNvPr id="8196" name="Text Box 14"/>
          <p:cNvSpPr txBox="1">
            <a:spLocks noChangeArrowheads="1"/>
          </p:cNvSpPr>
          <p:nvPr/>
        </p:nvSpPr>
        <p:spPr bwMode="auto">
          <a:xfrm>
            <a:off x="2651631" y="1011537"/>
            <a:ext cx="16621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2000" b="0" dirty="0">
                <a:latin typeface="Helvetica" charset="0"/>
                <a:cs typeface="Helvetica" charset="0"/>
              </a:rPr>
              <a:t>Au + Au runs</a:t>
            </a:r>
          </a:p>
        </p:txBody>
      </p:sp>
      <p:sp>
        <p:nvSpPr>
          <p:cNvPr id="8197" name="Text Box 17"/>
          <p:cNvSpPr txBox="1">
            <a:spLocks noChangeArrowheads="1"/>
          </p:cNvSpPr>
          <p:nvPr/>
        </p:nvSpPr>
        <p:spPr bwMode="auto">
          <a:xfrm rot="-5400000">
            <a:off x="-1415256" y="2851944"/>
            <a:ext cx="34163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200">
                <a:latin typeface="Helvetica" charset="0"/>
                <a:cs typeface="Helvetica" charset="0"/>
              </a:rPr>
              <a:t>Integrated nucleon-pair luminosity L</a:t>
            </a:r>
            <a:r>
              <a:rPr lang="en-US" sz="1200" baseline="-25000">
                <a:latin typeface="Helvetica" charset="0"/>
                <a:cs typeface="Helvetica" charset="0"/>
              </a:rPr>
              <a:t>NN</a:t>
            </a:r>
            <a:r>
              <a:rPr lang="en-US" sz="1200">
                <a:latin typeface="Helvetica" charset="0"/>
                <a:cs typeface="Helvetica" charset="0"/>
              </a:rPr>
              <a:t> [pb</a:t>
            </a:r>
            <a:r>
              <a:rPr lang="en-US" sz="1200" baseline="30000">
                <a:latin typeface="Helvetica" charset="0"/>
                <a:cs typeface="Helvetica" charset="0"/>
              </a:rPr>
              <a:t>-1</a:t>
            </a:r>
            <a:r>
              <a:rPr lang="en-US" sz="1200">
                <a:latin typeface="Helvetica" charset="0"/>
                <a:cs typeface="Helvetica" charset="0"/>
              </a:rPr>
              <a:t>]</a:t>
            </a:r>
          </a:p>
        </p:txBody>
      </p:sp>
      <p:sp>
        <p:nvSpPr>
          <p:cNvPr id="8199" name="Text Box 16"/>
          <p:cNvSpPr txBox="1">
            <a:spLocks noChangeArrowheads="1"/>
          </p:cNvSpPr>
          <p:nvPr/>
        </p:nvSpPr>
        <p:spPr bwMode="auto">
          <a:xfrm rot="-5400000">
            <a:off x="3572669" y="2907507"/>
            <a:ext cx="22987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200">
                <a:latin typeface="Helvetica" charset="0"/>
                <a:cs typeface="Helvetica" charset="0"/>
              </a:rPr>
              <a:t>Integrated luminosity L [pb</a:t>
            </a:r>
            <a:r>
              <a:rPr lang="en-US" sz="1200" baseline="30000">
                <a:latin typeface="Helvetica" charset="0"/>
                <a:cs typeface="Helvetica" charset="0"/>
              </a:rPr>
              <a:t>-1</a:t>
            </a:r>
            <a:r>
              <a:rPr lang="en-US" sz="1200">
                <a:latin typeface="Helvetica" charset="0"/>
                <a:cs typeface="Helvetica" charset="0"/>
              </a:rPr>
              <a:t>]</a:t>
            </a:r>
          </a:p>
        </p:txBody>
      </p:sp>
      <p:sp>
        <p:nvSpPr>
          <p:cNvPr id="8200" name="Rectangle 3"/>
          <p:cNvSpPr>
            <a:spLocks noChangeArrowheads="1"/>
          </p:cNvSpPr>
          <p:nvPr/>
        </p:nvSpPr>
        <p:spPr bwMode="auto">
          <a:xfrm>
            <a:off x="7416800" y="1468438"/>
            <a:ext cx="114300" cy="1143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0">
              <a:latin typeface="Helvetica" charset="0"/>
              <a:cs typeface="Helvetica" charset="0"/>
            </a:endParaRPr>
          </a:p>
        </p:txBody>
      </p:sp>
      <p:sp>
        <p:nvSpPr>
          <p:cNvPr id="8201" name="TextBox 14"/>
          <p:cNvSpPr txBox="1">
            <a:spLocks noChangeArrowheads="1"/>
          </p:cNvSpPr>
          <p:nvPr/>
        </p:nvSpPr>
        <p:spPr bwMode="auto">
          <a:xfrm>
            <a:off x="3945289" y="2059409"/>
            <a:ext cx="524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200" dirty="0">
                <a:solidFill>
                  <a:srgbClr val="0000FF"/>
                </a:solidFill>
                <a:latin typeface="Helvetica" charset="0"/>
                <a:cs typeface="Helvetica" charset="0"/>
              </a:rPr>
              <a:t>2014</a:t>
            </a:r>
          </a:p>
        </p:txBody>
      </p:sp>
      <p:sp>
        <p:nvSpPr>
          <p:cNvPr id="8203" name="Content Placeholder 1"/>
          <p:cNvSpPr>
            <a:spLocks noGrp="1"/>
          </p:cNvSpPr>
          <p:nvPr>
            <p:ph idx="1"/>
          </p:nvPr>
        </p:nvSpPr>
        <p:spPr>
          <a:xfrm>
            <a:off x="144221" y="5153025"/>
            <a:ext cx="9155596" cy="1714500"/>
          </a:xfrm>
        </p:spPr>
        <p:txBody>
          <a:bodyPr>
            <a:normAutofit/>
          </a:bodyPr>
          <a:lstStyle/>
          <a:p>
            <a:pPr>
              <a:defRPr/>
            </a:pPr>
            <a:r>
              <a:rPr lang="en-US" sz="1800" b="0" dirty="0" smtClean="0">
                <a:latin typeface="Helvetica" charset="0"/>
              </a:rPr>
              <a:t>Consistently high facility </a:t>
            </a:r>
            <a:r>
              <a:rPr lang="en-US" sz="1800" b="0" dirty="0">
                <a:latin typeface="Helvetica" charset="0"/>
              </a:rPr>
              <a:t>availability </a:t>
            </a:r>
            <a:r>
              <a:rPr lang="en-US" sz="1800" b="0" dirty="0" smtClean="0">
                <a:latin typeface="Helvetica" charset="0"/>
              </a:rPr>
              <a:t>( ~ </a:t>
            </a:r>
            <a:r>
              <a:rPr lang="en-US" sz="1800" b="0" dirty="0">
                <a:latin typeface="Helvetica" charset="0"/>
              </a:rPr>
              <a:t>85</a:t>
            </a:r>
            <a:r>
              <a:rPr lang="en-US" sz="1800" b="0" dirty="0" smtClean="0">
                <a:latin typeface="Helvetica" charset="0"/>
              </a:rPr>
              <a:t>%)</a:t>
            </a:r>
          </a:p>
          <a:p>
            <a:pPr>
              <a:defRPr/>
            </a:pPr>
            <a:r>
              <a:rPr lang="en-US" sz="1800" b="0" dirty="0">
                <a:sym typeface="Arial" charset="0"/>
              </a:rPr>
              <a:t>No other facility worldwide, existing or planned, </a:t>
            </a:r>
            <a:r>
              <a:rPr lang="en-US" sz="1800" b="0" dirty="0" smtClean="0">
                <a:sym typeface="Arial" charset="0"/>
              </a:rPr>
              <a:t>rivals </a:t>
            </a:r>
            <a:r>
              <a:rPr lang="en-US" sz="1800" b="0" dirty="0">
                <a:sym typeface="Arial" charset="0"/>
              </a:rPr>
              <a:t>RHIC in </a:t>
            </a:r>
            <a:r>
              <a:rPr lang="en-US" sz="1800" b="0" dirty="0" smtClean="0">
                <a:sym typeface="Arial" charset="0"/>
              </a:rPr>
              <a:t>science reach and </a:t>
            </a:r>
            <a:r>
              <a:rPr lang="en-US" sz="1800" b="0" dirty="0">
                <a:sym typeface="Arial" charset="0"/>
              </a:rPr>
              <a:t>versatility as a heavy ion collider. It is the only polarized proton collider in the world.</a:t>
            </a:r>
          </a:p>
          <a:p>
            <a:pPr>
              <a:defRPr/>
            </a:pPr>
            <a:endParaRPr lang="en-US" sz="1800" b="0" dirty="0" smtClean="0">
              <a:latin typeface="Helvetica" charset="0"/>
            </a:endParaRPr>
          </a:p>
          <a:p>
            <a:pPr>
              <a:defRPr/>
            </a:pPr>
            <a:endParaRPr lang="en-US" sz="1800" b="0" dirty="0" smtClean="0">
              <a:latin typeface="Helvetica" charset="0"/>
            </a:endParaRPr>
          </a:p>
        </p:txBody>
      </p:sp>
      <p:pic>
        <p:nvPicPr>
          <p:cNvPr id="18" name="Picture 6" descr="http://www.bnl.gov/rhic/images/RHIC-tunnel-300px.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5822" y="828675"/>
            <a:ext cx="2425344" cy="1298137"/>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a:spLocks noChangeArrowheads="1"/>
          </p:cNvSpPr>
          <p:nvPr/>
        </p:nvSpPr>
        <p:spPr bwMode="auto">
          <a:xfrm>
            <a:off x="1709898" y="2268723"/>
            <a:ext cx="698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800" dirty="0" smtClean="0">
                <a:solidFill>
                  <a:srgbClr val="0000FF"/>
                </a:solidFill>
                <a:latin typeface="Helvetica" charset="0"/>
                <a:cs typeface="Helvetica" charset="0"/>
              </a:rPr>
              <a:t>2016</a:t>
            </a:r>
            <a:endParaRPr lang="en-US" sz="1800" dirty="0">
              <a:solidFill>
                <a:srgbClr val="0000FF"/>
              </a:solidFill>
              <a:latin typeface="Helvetica" charset="0"/>
              <a:cs typeface="Helvetica" charset="0"/>
            </a:endParaRPr>
          </a:p>
        </p:txBody>
      </p:sp>
      <p:sp>
        <p:nvSpPr>
          <p:cNvPr id="17" name="TextBox 16"/>
          <p:cNvSpPr txBox="1"/>
          <p:nvPr/>
        </p:nvSpPr>
        <p:spPr>
          <a:xfrm>
            <a:off x="435221" y="157071"/>
            <a:ext cx="8332730"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RHIC Machine Performance Continues to Set New Records</a:t>
            </a:r>
          </a:p>
        </p:txBody>
      </p:sp>
      <p:sp>
        <p:nvSpPr>
          <p:cNvPr id="16" name="Rectangle 15"/>
          <p:cNvSpPr>
            <a:spLocks/>
          </p:cNvSpPr>
          <p:nvPr/>
        </p:nvSpPr>
        <p:spPr bwMode="auto">
          <a:xfrm>
            <a:off x="4974246" y="828675"/>
            <a:ext cx="403078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171450" indent="-171450">
              <a:spcAft>
                <a:spcPts val="1200"/>
              </a:spcAft>
              <a:buFont typeface="Wingdings" pitchFamily="2" charset="2"/>
              <a:buChar char="§"/>
            </a:pPr>
            <a:r>
              <a:rPr lang="en-US" sz="1400" dirty="0" smtClean="0">
                <a:latin typeface="+mn-lt"/>
              </a:rPr>
              <a:t>In FY 2018, RHIC operates for 10 weeks. Beam time in FY 2018 is combined with planned operation in FY 2019 to improved operational efficiency.</a:t>
            </a:r>
          </a:p>
          <a:p>
            <a:pPr marL="171450" indent="-171450">
              <a:spcAft>
                <a:spcPts val="1200"/>
              </a:spcAft>
              <a:buFont typeface="Wingdings" pitchFamily="2" charset="2"/>
              <a:buChar char="§"/>
            </a:pPr>
            <a:r>
              <a:rPr lang="en-US" sz="1400" dirty="0" smtClean="0">
                <a:latin typeface="+mn-lt"/>
              </a:rPr>
              <a:t>The </a:t>
            </a:r>
            <a:r>
              <a:rPr lang="en-US" sz="1400" dirty="0">
                <a:latin typeface="+mn-lt"/>
              </a:rPr>
              <a:t>FY </a:t>
            </a:r>
            <a:r>
              <a:rPr lang="en-US" sz="1400" dirty="0" smtClean="0">
                <a:latin typeface="+mn-lt"/>
              </a:rPr>
              <a:t>2018 request supports data taking to confirm the explanation of never-before-seen phenomena </a:t>
            </a:r>
            <a:r>
              <a:rPr lang="en-US" sz="1400" dirty="0">
                <a:latin typeface="+mn-lt"/>
              </a:rPr>
              <a:t>in quark gluon plasma </a:t>
            </a:r>
            <a:r>
              <a:rPr lang="en-US" sz="1400" dirty="0" smtClean="0">
                <a:latin typeface="+mn-lt"/>
              </a:rPr>
              <a:t>formation and preparations to search for a critical point between the phases of nuclear matter</a:t>
            </a:r>
            <a:r>
              <a:rPr lang="en-US" sz="1400" dirty="0" smtClean="0">
                <a:solidFill>
                  <a:srgbClr val="FF0000"/>
                </a:solidFill>
                <a:latin typeface="+mn-lt"/>
              </a:rPr>
              <a:t>.</a:t>
            </a:r>
          </a:p>
        </p:txBody>
      </p:sp>
      <p:pic>
        <p:nvPicPr>
          <p:cNvPr id="19" name="Picture 18"/>
          <p:cNvPicPr>
            <a:picLocks noChangeAspect="1"/>
          </p:cNvPicPr>
          <p:nvPr/>
        </p:nvPicPr>
        <p:blipFill>
          <a:blip r:embed="rId5"/>
          <a:stretch>
            <a:fillRect/>
          </a:stretch>
        </p:blipFill>
        <p:spPr>
          <a:xfrm>
            <a:off x="5734740" y="2824582"/>
            <a:ext cx="2524156" cy="2464187"/>
          </a:xfrm>
          <a:prstGeom prst="rect">
            <a:avLst/>
          </a:prstGeom>
        </p:spPr>
      </p:pic>
      <p:sp>
        <p:nvSpPr>
          <p:cNvPr id="2" name="TextBox 1"/>
          <p:cNvSpPr txBox="1"/>
          <p:nvPr/>
        </p:nvSpPr>
        <p:spPr>
          <a:xfrm>
            <a:off x="2826972" y="2668004"/>
            <a:ext cx="1537874" cy="954107"/>
          </a:xfrm>
          <a:prstGeom prst="rect">
            <a:avLst/>
          </a:prstGeom>
          <a:noFill/>
        </p:spPr>
        <p:txBody>
          <a:bodyPr wrap="square" rtlCol="0">
            <a:spAutoFit/>
          </a:bodyPr>
          <a:lstStyle/>
          <a:p>
            <a:r>
              <a:rPr lang="en-US" sz="1400" dirty="0" smtClean="0">
                <a:solidFill>
                  <a:srgbClr val="FF0000"/>
                </a:solidFill>
                <a:latin typeface="+mn-lt"/>
              </a:rPr>
              <a:t>Higher luminosity in Run 16 than in all other </a:t>
            </a:r>
            <a:r>
              <a:rPr lang="en-US" sz="1400" dirty="0">
                <a:solidFill>
                  <a:srgbClr val="FF0000"/>
                </a:solidFill>
                <a:latin typeface="+mn-lt"/>
              </a:rPr>
              <a:t>R</a:t>
            </a:r>
            <a:r>
              <a:rPr lang="en-US" sz="1400" dirty="0" smtClean="0">
                <a:solidFill>
                  <a:srgbClr val="FF0000"/>
                </a:solidFill>
                <a:latin typeface="+mn-lt"/>
              </a:rPr>
              <a:t>HIC runs combined</a:t>
            </a:r>
            <a:endParaRPr lang="en-US" sz="1400" dirty="0">
              <a:solidFill>
                <a:srgbClr val="FF0000"/>
              </a:solidFill>
              <a:latin typeface="+mn-lt"/>
            </a:endParaRPr>
          </a:p>
        </p:txBody>
      </p:sp>
      <p:cxnSp>
        <p:nvCxnSpPr>
          <p:cNvPr id="4" name="Straight Arrow Connector 3"/>
          <p:cNvCxnSpPr/>
          <p:nvPr/>
        </p:nvCxnSpPr>
        <p:spPr>
          <a:xfrm flipH="1" flipV="1">
            <a:off x="2905570" y="2266782"/>
            <a:ext cx="307649" cy="4687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2"/>
          <p:cNvSpPr>
            <a:spLocks noGrp="1"/>
          </p:cNvSpPr>
          <p:nvPr>
            <p:ph type="sldNum" sz="quarter" idx="10"/>
          </p:nvPr>
        </p:nvSpPr>
        <p:spPr>
          <a:xfrm>
            <a:off x="8763000" y="6388608"/>
            <a:ext cx="381000" cy="469392"/>
          </a:xfrm>
        </p:spPr>
        <p:txBody>
          <a:bodyPr/>
          <a:lstStyle/>
          <a:p>
            <a:pPr>
              <a:defRPr/>
            </a:pPr>
            <a:r>
              <a:rPr lang="en-US" dirty="0" smtClean="0"/>
              <a:t>15</a:t>
            </a:r>
            <a:endParaRPr lang="en-US" dirty="0"/>
          </a:p>
        </p:txBody>
      </p:sp>
    </p:spTree>
    <p:extLst>
      <p:ext uri="{BB962C8B-B14F-4D97-AF65-F5344CB8AC3E}">
        <p14:creationId xmlns:p14="http://schemas.microsoft.com/office/powerpoint/2010/main" val="98421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584" y="880963"/>
            <a:ext cx="4055811" cy="229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8724936" y="6492875"/>
            <a:ext cx="381000" cy="365125"/>
          </a:xfrm>
          <a:prstGeom prst="rect">
            <a:avLst/>
          </a:prstGeom>
        </p:spPr>
        <p:txBody>
          <a:bodyPr/>
          <a:lstStyle/>
          <a:p>
            <a:fld id="{68F455FD-F83C-4433-AE11-4D89943CC4D6}" type="slidenum">
              <a:rPr lang="en-US" smtClean="0"/>
              <a:pPr/>
              <a:t>16</a:t>
            </a:fld>
            <a:endParaRPr lang="en-US" dirty="0"/>
          </a:p>
        </p:txBody>
      </p:sp>
      <p:sp>
        <p:nvSpPr>
          <p:cNvPr id="4" name="TextBox 3"/>
          <p:cNvSpPr txBox="1"/>
          <p:nvPr/>
        </p:nvSpPr>
        <p:spPr>
          <a:xfrm>
            <a:off x="-39671" y="125048"/>
            <a:ext cx="9177900" cy="461665"/>
          </a:xfrm>
          <a:prstGeom prst="rect">
            <a:avLst/>
          </a:prstGeom>
          <a:noFill/>
        </p:spPr>
        <p:txBody>
          <a:bodyPr wrap="square" rtlCol="0">
            <a:spAutoFit/>
          </a:bodyPr>
          <a:lstStyle/>
          <a:p>
            <a:pPr algn="ctr"/>
            <a:r>
              <a:rPr lang="en-US" sz="2400" dirty="0">
                <a:solidFill>
                  <a:srgbClr val="006600"/>
                </a:solidFill>
              </a:rPr>
              <a:t>Continuous Electron Beam Accelerator </a:t>
            </a:r>
            <a:r>
              <a:rPr lang="en-US" sz="2400" dirty="0" smtClean="0">
                <a:solidFill>
                  <a:srgbClr val="006600"/>
                </a:solidFill>
              </a:rPr>
              <a:t>Facility</a:t>
            </a:r>
            <a:endParaRPr lang="en-US" sz="2400" dirty="0">
              <a:solidFill>
                <a:srgbClr val="006600"/>
              </a:solidFill>
              <a:latin typeface="Arial" panose="020B0604020202020204" pitchFamily="34" charset="0"/>
              <a:cs typeface="Arial" panose="020B0604020202020204" pitchFamily="34" charset="0"/>
            </a:endParaRPr>
          </a:p>
        </p:txBody>
      </p:sp>
      <p:sp>
        <p:nvSpPr>
          <p:cNvPr id="6" name="TextBox 12"/>
          <p:cNvSpPr txBox="1">
            <a:spLocks noChangeArrowheads="1"/>
          </p:cNvSpPr>
          <p:nvPr/>
        </p:nvSpPr>
        <p:spPr bwMode="auto">
          <a:xfrm>
            <a:off x="4505120" y="3529630"/>
            <a:ext cx="4350737" cy="2477593"/>
          </a:xfrm>
          <a:prstGeom prst="rect">
            <a:avLst/>
          </a:prstGeom>
          <a:noFill/>
          <a:ln w="9525">
            <a:noFill/>
            <a:miter lim="800000"/>
            <a:headEnd/>
            <a:tailEnd/>
          </a:ln>
          <a:scene3d>
            <a:camera prst="orthographicFront"/>
            <a:lightRig rig="threePt" dir="t"/>
          </a:scene3d>
          <a:sp3d>
            <a:bevelT/>
            <a:bevelB/>
          </a:sp3d>
        </p:spPr>
        <p:txBody>
          <a:bodyPr wrap="square" lIns="91432" tIns="45716" rIns="91432" bIns="45716">
            <a:spAutoFit/>
          </a:bodyPr>
          <a:lstStyle/>
          <a:p>
            <a:pPr>
              <a:spcAft>
                <a:spcPts val="600"/>
              </a:spcAft>
            </a:pPr>
            <a:r>
              <a:rPr lang="en-US" sz="1400" b="1" dirty="0">
                <a:solidFill>
                  <a:prstClr val="black"/>
                </a:solidFill>
                <a:latin typeface="+mn-lt"/>
                <a:cs typeface="Arial" pitchFamily="34" charset="0"/>
              </a:rPr>
              <a:t>With the </a:t>
            </a:r>
            <a:r>
              <a:rPr lang="en-US" sz="1400" b="1" dirty="0" smtClean="0">
                <a:solidFill>
                  <a:prstClr val="black"/>
                </a:solidFill>
                <a:latin typeface="+mn-lt"/>
                <a:cs typeface="Arial" pitchFamily="34" charset="0"/>
              </a:rPr>
              <a:t>completed 12 </a:t>
            </a:r>
            <a:r>
              <a:rPr lang="en-US" sz="1400" b="1" dirty="0">
                <a:solidFill>
                  <a:prstClr val="black"/>
                </a:solidFill>
                <a:latin typeface="+mn-lt"/>
                <a:cs typeface="Arial" pitchFamily="34" charset="0"/>
              </a:rPr>
              <a:t>GeV CEBAF Upgrade, </a:t>
            </a:r>
            <a:r>
              <a:rPr lang="en-US" sz="1400" b="1" dirty="0" smtClean="0">
                <a:solidFill>
                  <a:prstClr val="black"/>
                </a:solidFill>
                <a:latin typeface="+mn-lt"/>
                <a:cs typeface="Arial" pitchFamily="34" charset="0"/>
              </a:rPr>
              <a:t>researchers begin experiments to:</a:t>
            </a:r>
            <a:endParaRPr lang="en-US" sz="1400" b="1" dirty="0">
              <a:solidFill>
                <a:prstClr val="black"/>
              </a:solidFill>
              <a:latin typeface="+mn-lt"/>
              <a:cs typeface="Arial" pitchFamily="34" charset="0"/>
            </a:endParaRPr>
          </a:p>
          <a:p>
            <a:pPr marL="174609" indent="-174609">
              <a:spcAft>
                <a:spcPts val="600"/>
              </a:spcAft>
              <a:buFont typeface="Wingdings" pitchFamily="2" charset="2"/>
              <a:buChar char="§"/>
            </a:pPr>
            <a:r>
              <a:rPr lang="en-US" sz="1400" dirty="0">
                <a:solidFill>
                  <a:prstClr val="black"/>
                </a:solidFill>
                <a:latin typeface="+mn-lt"/>
                <a:cs typeface="Arial" pitchFamily="34" charset="0"/>
              </a:rPr>
              <a:t>S</a:t>
            </a:r>
            <a:r>
              <a:rPr lang="en-US" sz="1400" dirty="0" smtClean="0">
                <a:solidFill>
                  <a:prstClr val="black"/>
                </a:solidFill>
                <a:latin typeface="+mn-lt"/>
                <a:cs typeface="Arial" pitchFamily="34" charset="0"/>
              </a:rPr>
              <a:t>earch </a:t>
            </a:r>
            <a:r>
              <a:rPr lang="en-US" sz="1400" dirty="0">
                <a:solidFill>
                  <a:prstClr val="black"/>
                </a:solidFill>
                <a:latin typeface="+mn-lt"/>
                <a:cs typeface="Arial" pitchFamily="34" charset="0"/>
              </a:rPr>
              <a:t>for exotic new </a:t>
            </a:r>
            <a:r>
              <a:rPr lang="en-US" sz="1400" dirty="0" smtClean="0">
                <a:solidFill>
                  <a:prstClr val="black"/>
                </a:solidFill>
                <a:latin typeface="+mn-lt"/>
                <a:cs typeface="Arial" pitchFamily="34" charset="0"/>
              </a:rPr>
              <a:t>quark-anti-quark </a:t>
            </a:r>
            <a:r>
              <a:rPr lang="en-US" sz="1400" dirty="0">
                <a:solidFill>
                  <a:prstClr val="black"/>
                </a:solidFill>
                <a:latin typeface="+mn-lt"/>
                <a:cs typeface="Arial" pitchFamily="34" charset="0"/>
              </a:rPr>
              <a:t>particles to advance our understanding of the strong </a:t>
            </a:r>
            <a:r>
              <a:rPr lang="en-US" sz="1400" dirty="0" smtClean="0">
                <a:solidFill>
                  <a:prstClr val="black"/>
                </a:solidFill>
                <a:latin typeface="+mn-lt"/>
                <a:cs typeface="Arial" pitchFamily="34" charset="0"/>
              </a:rPr>
              <a:t>force.</a:t>
            </a:r>
            <a:endParaRPr lang="en-US" sz="1400" dirty="0">
              <a:solidFill>
                <a:prstClr val="black"/>
              </a:solidFill>
              <a:latin typeface="+mn-lt"/>
              <a:cs typeface="Arial" pitchFamily="34" charset="0"/>
            </a:endParaRPr>
          </a:p>
          <a:p>
            <a:pPr marL="174609" indent="-174609">
              <a:spcAft>
                <a:spcPts val="600"/>
              </a:spcAft>
              <a:buFont typeface="Wingdings" pitchFamily="2" charset="2"/>
              <a:buChar char="§"/>
            </a:pPr>
            <a:r>
              <a:rPr lang="en-US" sz="1400" dirty="0" smtClean="0">
                <a:solidFill>
                  <a:prstClr val="black"/>
                </a:solidFill>
                <a:latin typeface="+mn-lt"/>
                <a:cs typeface="Arial" pitchFamily="34" charset="0"/>
              </a:rPr>
              <a:t>Find evidence </a:t>
            </a:r>
            <a:r>
              <a:rPr lang="en-US" sz="1400" dirty="0">
                <a:solidFill>
                  <a:prstClr val="black"/>
                </a:solidFill>
                <a:latin typeface="+mn-lt"/>
                <a:cs typeface="Arial" pitchFamily="34" charset="0"/>
              </a:rPr>
              <a:t>of new physics from sensitive searches for violations of nature’s fundamental </a:t>
            </a:r>
            <a:r>
              <a:rPr lang="en-US" sz="1400" dirty="0" smtClean="0">
                <a:solidFill>
                  <a:prstClr val="black"/>
                </a:solidFill>
                <a:latin typeface="+mn-lt"/>
                <a:cs typeface="Arial" pitchFamily="34" charset="0"/>
              </a:rPr>
              <a:t>symmetries.</a:t>
            </a:r>
            <a:endParaRPr lang="en-US" sz="1400" dirty="0">
              <a:solidFill>
                <a:prstClr val="black"/>
              </a:solidFill>
              <a:latin typeface="+mn-lt"/>
              <a:cs typeface="Arial" pitchFamily="34" charset="0"/>
            </a:endParaRPr>
          </a:p>
          <a:p>
            <a:pPr marL="174609" indent="-174609">
              <a:spcAft>
                <a:spcPts val="600"/>
              </a:spcAft>
              <a:buFont typeface="Wingdings" pitchFamily="2" charset="2"/>
              <a:buChar char="§"/>
            </a:pPr>
            <a:r>
              <a:rPr lang="en-US" sz="1400" dirty="0" smtClean="0">
                <a:solidFill>
                  <a:prstClr val="black"/>
                </a:solidFill>
                <a:latin typeface="+mn-lt"/>
                <a:cs typeface="Arial" pitchFamily="34" charset="0"/>
              </a:rPr>
              <a:t>Gain a microscopic </a:t>
            </a:r>
            <a:r>
              <a:rPr lang="en-US" sz="1400" dirty="0">
                <a:solidFill>
                  <a:prstClr val="black"/>
                </a:solidFill>
                <a:latin typeface="+mn-lt"/>
                <a:cs typeface="Arial" pitchFamily="34" charset="0"/>
              </a:rPr>
              <a:t>understanding of the internal structure of the proton, including the origin of its spin, and how this structure is modified  when the proton is inside a </a:t>
            </a:r>
            <a:r>
              <a:rPr lang="en-US" sz="1400" dirty="0" smtClean="0">
                <a:solidFill>
                  <a:prstClr val="black"/>
                </a:solidFill>
                <a:latin typeface="+mn-lt"/>
                <a:cs typeface="Arial" pitchFamily="34" charset="0"/>
              </a:rPr>
              <a:t>nucleus. begin</a:t>
            </a:r>
            <a:endParaRPr lang="en-US" sz="1400" dirty="0">
              <a:solidFill>
                <a:prstClr val="black"/>
              </a:solidFill>
              <a:latin typeface="+mn-lt"/>
              <a:cs typeface="Arial" pitchFamily="34" charset="0"/>
            </a:endParaRPr>
          </a:p>
        </p:txBody>
      </p:sp>
      <p:sp>
        <p:nvSpPr>
          <p:cNvPr id="7" name="TextBox 6"/>
          <p:cNvSpPr txBox="1"/>
          <p:nvPr/>
        </p:nvSpPr>
        <p:spPr>
          <a:xfrm>
            <a:off x="227242" y="1119864"/>
            <a:ext cx="4139528" cy="1969770"/>
          </a:xfrm>
          <a:prstGeom prst="rect">
            <a:avLst/>
          </a:prstGeom>
          <a:noFill/>
        </p:spPr>
        <p:txBody>
          <a:bodyPr wrap="square" rtlCol="0">
            <a:spAutoFit/>
          </a:bodyPr>
          <a:lstStyle/>
          <a:p>
            <a:pPr>
              <a:spcAft>
                <a:spcPts val="600"/>
              </a:spcAft>
            </a:pPr>
            <a:r>
              <a:rPr lang="en-US" sz="1400" b="1" dirty="0" smtClean="0">
                <a:latin typeface="+mn-lt"/>
              </a:rPr>
              <a:t>12 GeV CEBAF Upgrade Science Program is initiated: </a:t>
            </a:r>
          </a:p>
          <a:p>
            <a:pPr marL="228600" indent="-228600">
              <a:spcAft>
                <a:spcPts val="600"/>
              </a:spcAft>
              <a:buFont typeface="Wingdings" pitchFamily="2" charset="2"/>
              <a:buChar char="§"/>
            </a:pPr>
            <a:r>
              <a:rPr lang="en-US" sz="1400" dirty="0" smtClean="0">
                <a:latin typeface="+mn-lt"/>
              </a:rPr>
              <a:t>The CEBAF science program restarts its first science data taking operations following the completion of the 12 GeV Upgrade.  </a:t>
            </a:r>
          </a:p>
          <a:p>
            <a:pPr marL="228600" indent="-228600">
              <a:spcAft>
                <a:spcPts val="600"/>
              </a:spcAft>
              <a:buFont typeface="Wingdings" pitchFamily="2" charset="2"/>
              <a:buChar char="§"/>
            </a:pPr>
            <a:r>
              <a:rPr lang="en-US" sz="1400" dirty="0" smtClean="0">
                <a:latin typeface="+mn-lt"/>
              </a:rPr>
              <a:t>While concurrent operation of the 4 experimental halls is constrained by resources, sequential data taking in the four experimental halls, including the recently constructed Hall D, gets underway.</a:t>
            </a:r>
            <a:endParaRPr lang="en-US" sz="1400" dirty="0" smtClean="0">
              <a:solidFill>
                <a:prstClr val="black"/>
              </a:solidFill>
              <a:latin typeface="+mn-lt"/>
              <a:cs typeface="Arial" pitchFamily="34" charset="0"/>
            </a:endParaRPr>
          </a:p>
        </p:txBody>
      </p:sp>
      <p:sp>
        <p:nvSpPr>
          <p:cNvPr id="10" name="TextBox 9"/>
          <p:cNvSpPr txBox="1"/>
          <p:nvPr/>
        </p:nvSpPr>
        <p:spPr>
          <a:xfrm>
            <a:off x="247095" y="781087"/>
            <a:ext cx="3933506" cy="307777"/>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400"/>
              </a:spcAft>
            </a:pPr>
            <a:r>
              <a:rPr lang="en-US" altLang="en-US" sz="1400" b="1" dirty="0" smtClean="0">
                <a:latin typeface="Arial" panose="020B0604020202020204" pitchFamily="34" charset="0"/>
                <a:cs typeface="Arial" panose="020B0604020202020204" pitchFamily="34" charset="0"/>
              </a:rPr>
              <a:t>CEBAF operates for 10 weeks in FY 2018</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847" r="3396"/>
          <a:stretch/>
        </p:blipFill>
        <p:spPr>
          <a:xfrm>
            <a:off x="330253" y="3115634"/>
            <a:ext cx="3767189" cy="2415499"/>
          </a:xfrm>
          <a:prstGeom prst="rect">
            <a:avLst/>
          </a:prstGeom>
          <a:ln>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734" t="40786" r="1904"/>
          <a:stretch/>
        </p:blipFill>
        <p:spPr>
          <a:xfrm>
            <a:off x="419066" y="4691296"/>
            <a:ext cx="2716012" cy="1408602"/>
          </a:xfrm>
          <a:prstGeom prst="rect">
            <a:avLst/>
          </a:prstGeom>
        </p:spPr>
      </p:pic>
      <p:sp>
        <p:nvSpPr>
          <p:cNvPr id="11" name="TextBox 10"/>
          <p:cNvSpPr txBox="1"/>
          <p:nvPr/>
        </p:nvSpPr>
        <p:spPr>
          <a:xfrm>
            <a:off x="5591300" y="3190515"/>
            <a:ext cx="2920312" cy="276999"/>
          </a:xfrm>
          <a:prstGeom prst="rect">
            <a:avLst/>
          </a:prstGeom>
          <a:noFill/>
        </p:spPr>
        <p:txBody>
          <a:bodyPr wrap="square" rtlCol="0">
            <a:spAutoFit/>
          </a:bodyPr>
          <a:lstStyle/>
          <a:p>
            <a:r>
              <a:rPr lang="en-US" sz="1200" dirty="0" smtClean="0">
                <a:latin typeface="+mn-lt"/>
              </a:rPr>
              <a:t>Hall B Time of Flight Detector</a:t>
            </a:r>
            <a:endParaRPr lang="en-US" sz="1200" dirty="0">
              <a:latin typeface="+mn-lt"/>
            </a:endParaRPr>
          </a:p>
        </p:txBody>
      </p:sp>
      <p:sp>
        <p:nvSpPr>
          <p:cNvPr id="14" name="TextBox 13"/>
          <p:cNvSpPr txBox="1"/>
          <p:nvPr/>
        </p:nvSpPr>
        <p:spPr>
          <a:xfrm>
            <a:off x="3223891" y="5629343"/>
            <a:ext cx="1281229" cy="461665"/>
          </a:xfrm>
          <a:prstGeom prst="rect">
            <a:avLst/>
          </a:prstGeom>
          <a:solidFill>
            <a:schemeClr val="bg1"/>
          </a:solidFill>
        </p:spPr>
        <p:txBody>
          <a:bodyPr wrap="square" rtlCol="0">
            <a:spAutoFit/>
          </a:bodyPr>
          <a:lstStyle/>
          <a:p>
            <a:r>
              <a:rPr lang="en-US" sz="1200" dirty="0" smtClean="0">
                <a:latin typeface="+mn-lt"/>
              </a:rPr>
              <a:t>Hall D Solenoidal Spectrometer</a:t>
            </a:r>
            <a:endParaRPr lang="en-US" sz="1200" dirty="0">
              <a:latin typeface="+mn-lt"/>
            </a:endParaRPr>
          </a:p>
        </p:txBody>
      </p:sp>
    </p:spTree>
    <p:extLst>
      <p:ext uri="{BB962C8B-B14F-4D97-AF65-F5344CB8AC3E}">
        <p14:creationId xmlns:p14="http://schemas.microsoft.com/office/powerpoint/2010/main" val="15274954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7333" y="6492875"/>
            <a:ext cx="381000" cy="365125"/>
          </a:xfrm>
          <a:prstGeom prst="rect">
            <a:avLst/>
          </a:prstGeom>
        </p:spPr>
        <p:txBody>
          <a:bodyPr/>
          <a:lstStyle/>
          <a:p>
            <a:fld id="{68F455FD-F83C-4433-AE11-4D89943CC4D6}" type="slidenum">
              <a:rPr lang="en-US" smtClean="0"/>
              <a:pPr/>
              <a:t>17</a:t>
            </a:fld>
            <a:endParaRPr lang="en-US" dirty="0"/>
          </a:p>
        </p:txBody>
      </p:sp>
      <p:sp>
        <p:nvSpPr>
          <p:cNvPr id="4" name="TextBox 3"/>
          <p:cNvSpPr txBox="1"/>
          <p:nvPr/>
        </p:nvSpPr>
        <p:spPr>
          <a:xfrm>
            <a:off x="164427" y="173759"/>
            <a:ext cx="8871284" cy="3896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2400" dirty="0" smtClean="0">
                <a:solidFill>
                  <a:srgbClr val="106636"/>
                </a:solidFill>
                <a:latin typeface="Arial" pitchFamily="34" charset="0"/>
                <a:ea typeface="+mj-ea"/>
                <a:cs typeface="Arial" pitchFamily="34" charset="0"/>
              </a:rPr>
              <a:t>Facility </a:t>
            </a:r>
            <a:r>
              <a:rPr lang="en-US" sz="2400" dirty="0">
                <a:solidFill>
                  <a:srgbClr val="106636"/>
                </a:solidFill>
                <a:latin typeface="Arial" pitchFamily="34" charset="0"/>
                <a:ea typeface="+mj-ea"/>
                <a:cs typeface="Arial" pitchFamily="34" charset="0"/>
              </a:rPr>
              <a:t>for Rare Isotope </a:t>
            </a:r>
            <a:r>
              <a:rPr lang="en-US" sz="2400" dirty="0" smtClean="0">
                <a:solidFill>
                  <a:srgbClr val="106636"/>
                </a:solidFill>
                <a:latin typeface="Arial" pitchFamily="34" charset="0"/>
                <a:ea typeface="+mj-ea"/>
                <a:cs typeface="Arial" pitchFamily="34" charset="0"/>
              </a:rPr>
              <a:t>Beams is &gt; 77% Complete</a:t>
            </a:r>
            <a:endParaRPr lang="en-US" sz="2400" dirty="0">
              <a:solidFill>
                <a:srgbClr val="106636"/>
              </a:solidFill>
              <a:latin typeface="Arial" pitchFamily="34" charset="0"/>
              <a:ea typeface="+mj-ea"/>
              <a:cs typeface="Arial" pitchFamily="34" charset="0"/>
            </a:endParaRPr>
          </a:p>
        </p:txBody>
      </p:sp>
      <p:sp>
        <p:nvSpPr>
          <p:cNvPr id="5" name="TextBox 4"/>
          <p:cNvSpPr txBox="1"/>
          <p:nvPr/>
        </p:nvSpPr>
        <p:spPr>
          <a:xfrm>
            <a:off x="3653531" y="4107923"/>
            <a:ext cx="5490469" cy="2046714"/>
          </a:xfrm>
          <a:prstGeom prst="rect">
            <a:avLst/>
          </a:prstGeom>
          <a:noFill/>
        </p:spPr>
        <p:txBody>
          <a:bodyPr wrap="square" rtlCol="0">
            <a:spAutoFit/>
          </a:bodyPr>
          <a:lstStyle>
            <a:defPPr>
              <a:defRPr lang="en-US"/>
            </a:defPPr>
            <a:lvl1pPr>
              <a:spcAft>
                <a:spcPts val="600"/>
              </a:spcAft>
              <a:defRPr sz="1400" b="1"/>
            </a:lvl1pPr>
          </a:lstStyle>
          <a:p>
            <a:r>
              <a:rPr lang="en-US" dirty="0">
                <a:latin typeface="+mn-lt"/>
              </a:rPr>
              <a:t> </a:t>
            </a:r>
            <a:r>
              <a:rPr lang="en-US" dirty="0" smtClean="0">
                <a:latin typeface="+mn-lt"/>
              </a:rPr>
              <a:t>The FY2018 Request supports:</a:t>
            </a:r>
          </a:p>
          <a:p>
            <a:pPr marL="228600" indent="-228600">
              <a:buFont typeface="Wingdings" pitchFamily="2" charset="2"/>
              <a:buChar char="§"/>
            </a:pPr>
            <a:r>
              <a:rPr lang="en-US" b="0" dirty="0" smtClean="0">
                <a:latin typeface="+mn-lt"/>
              </a:rPr>
              <a:t>Completing work on the fabrication and assembly of the cryogenics plant and distribution system.</a:t>
            </a:r>
          </a:p>
          <a:p>
            <a:pPr marL="228600" indent="-228600">
              <a:buFont typeface="Wingdings" pitchFamily="2" charset="2"/>
              <a:buChar char="§"/>
            </a:pPr>
            <a:r>
              <a:rPr lang="en-US" b="0" dirty="0" smtClean="0">
                <a:latin typeface="+mn-lt"/>
              </a:rPr>
              <a:t>Remaining major procurements; fabrication, assembly and installation of technical systems including </a:t>
            </a:r>
            <a:r>
              <a:rPr lang="en-US" b="0" dirty="0" err="1" smtClean="0">
                <a:latin typeface="+mn-lt"/>
              </a:rPr>
              <a:t>cryo</a:t>
            </a:r>
            <a:r>
              <a:rPr lang="en-US" b="0" dirty="0" smtClean="0">
                <a:latin typeface="+mn-lt"/>
              </a:rPr>
              <a:t>-modules and experimental systems. </a:t>
            </a:r>
          </a:p>
          <a:p>
            <a:pPr marL="228600" indent="-228600">
              <a:buFont typeface="Wingdings" pitchFamily="2" charset="2"/>
              <a:buChar char="§"/>
            </a:pPr>
            <a:r>
              <a:rPr lang="en-US" b="0" dirty="0" smtClean="0">
                <a:latin typeface="+mn-lt"/>
              </a:rPr>
              <a:t>Completing the commissioning of the FRIB ion source, and beginning the commissioning of the linear accelerator (</a:t>
            </a:r>
            <a:r>
              <a:rPr lang="en-US" b="0" dirty="0" err="1" smtClean="0">
                <a:latin typeface="+mn-lt"/>
              </a:rPr>
              <a:t>linac</a:t>
            </a:r>
            <a:r>
              <a:rPr lang="en-US" b="0" dirty="0" smtClean="0">
                <a:latin typeface="+mn-lt"/>
              </a:rPr>
              <a:t>) system. </a:t>
            </a:r>
          </a:p>
        </p:txBody>
      </p:sp>
      <p:sp>
        <p:nvSpPr>
          <p:cNvPr id="6" name="Rectangle 4"/>
          <p:cNvSpPr txBox="1">
            <a:spLocks noChangeAspect="1" noChangeArrowheads="1"/>
          </p:cNvSpPr>
          <p:nvPr/>
        </p:nvSpPr>
        <p:spPr>
          <a:xfrm>
            <a:off x="280302" y="937824"/>
            <a:ext cx="3291840" cy="521681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Aft>
                <a:spcPts val="0"/>
              </a:spcAft>
              <a:defRPr/>
            </a:pPr>
            <a:r>
              <a:rPr lang="en-US" sz="1600" dirty="0" smtClean="0">
                <a:solidFill>
                  <a:prstClr val="black"/>
                </a:solidFill>
                <a:cs typeface="Arial" pitchFamily="34" charset="0"/>
              </a:rPr>
              <a:t>FRIB </a:t>
            </a:r>
            <a:r>
              <a:rPr lang="en-US" sz="1600" dirty="0">
                <a:solidFill>
                  <a:prstClr val="black"/>
                </a:solidFill>
                <a:cs typeface="Arial" pitchFamily="34" charset="0"/>
              </a:rPr>
              <a:t>will increase the number of isotopes with known properties from ~2,000 observed over the last </a:t>
            </a:r>
            <a:r>
              <a:rPr lang="en-US" sz="1600" dirty="0" smtClean="0">
                <a:solidFill>
                  <a:prstClr val="black"/>
                </a:solidFill>
                <a:cs typeface="Arial" pitchFamily="34" charset="0"/>
              </a:rPr>
              <a:t>century </a:t>
            </a:r>
            <a:r>
              <a:rPr lang="en-US" sz="1600" dirty="0">
                <a:solidFill>
                  <a:prstClr val="black"/>
                </a:solidFill>
                <a:cs typeface="Arial" pitchFamily="34" charset="0"/>
              </a:rPr>
              <a:t>to ~5,000 and will </a:t>
            </a:r>
            <a:r>
              <a:rPr lang="en-US" sz="1600" dirty="0" smtClean="0">
                <a:solidFill>
                  <a:prstClr val="black"/>
                </a:solidFill>
                <a:cs typeface="Arial" pitchFamily="34" charset="0"/>
              </a:rPr>
              <a:t>provide world-leading </a:t>
            </a:r>
            <a:r>
              <a:rPr lang="en-US" sz="1600" dirty="0">
                <a:solidFill>
                  <a:prstClr val="black"/>
                </a:solidFill>
                <a:cs typeface="Arial" pitchFamily="34" charset="0"/>
              </a:rPr>
              <a:t>capabilities for </a:t>
            </a:r>
            <a:r>
              <a:rPr lang="en-US" sz="1600" dirty="0" smtClean="0">
                <a:solidFill>
                  <a:prstClr val="black"/>
                </a:solidFill>
                <a:cs typeface="Arial" pitchFamily="34" charset="0"/>
              </a:rPr>
              <a:t>research </a:t>
            </a:r>
            <a:r>
              <a:rPr lang="en-US" sz="1600" dirty="0">
                <a:solidFill>
                  <a:prstClr val="black"/>
                </a:solidFill>
                <a:cs typeface="Arial" pitchFamily="34" charset="0"/>
              </a:rPr>
              <a:t>on:</a:t>
            </a:r>
          </a:p>
          <a:p>
            <a:pPr marL="173736" indent="-173736" eaLnBrk="0" fontAlgn="base" hangingPunct="0">
              <a:spcAft>
                <a:spcPts val="0"/>
              </a:spcAft>
              <a:buFont typeface="Arial" charset="0"/>
              <a:buNone/>
              <a:defRPr/>
            </a:pPr>
            <a:endParaRPr lang="en-US" sz="800" dirty="0">
              <a:solidFill>
                <a:prstClr val="black"/>
              </a:solidFill>
              <a:cs typeface="Arial" pitchFamily="34" charset="0"/>
            </a:endParaRPr>
          </a:p>
          <a:p>
            <a:pPr marL="173736" indent="-173736" eaLnBrk="0" fontAlgn="base" hangingPunct="0">
              <a:spcAft>
                <a:spcPts val="200"/>
              </a:spcAft>
              <a:defRPr/>
            </a:pPr>
            <a:r>
              <a:rPr lang="en-US" sz="1600" dirty="0">
                <a:solidFill>
                  <a:prstClr val="black"/>
                </a:solidFill>
                <a:cs typeface="Arial" pitchFamily="34" charset="0"/>
              </a:rPr>
              <a:t>Nuclear Structure</a:t>
            </a:r>
          </a:p>
          <a:p>
            <a:pPr marL="336550" lvl="1" indent="-173038" eaLnBrk="0" fontAlgn="base" hangingPunct="0">
              <a:spcAft>
                <a:spcPts val="200"/>
              </a:spcAft>
              <a:buFont typeface="Wingdings" pitchFamily="2" charset="2"/>
              <a:buChar char="§"/>
              <a:defRPr/>
            </a:pPr>
            <a:r>
              <a:rPr lang="en-US" sz="1400" dirty="0">
                <a:solidFill>
                  <a:prstClr val="black"/>
                </a:solidFill>
                <a:cs typeface="Arial" pitchFamily="34" charset="0"/>
              </a:rPr>
              <a:t>The </a:t>
            </a:r>
            <a:r>
              <a:rPr lang="en-US" sz="1400" dirty="0" smtClean="0">
                <a:solidFill>
                  <a:prstClr val="black"/>
                </a:solidFill>
                <a:cs typeface="Arial" pitchFamily="34" charset="0"/>
              </a:rPr>
              <a:t>limits </a:t>
            </a:r>
            <a:r>
              <a:rPr lang="en-US" sz="1400" dirty="0">
                <a:solidFill>
                  <a:prstClr val="black"/>
                </a:solidFill>
                <a:cs typeface="Arial" pitchFamily="34" charset="0"/>
              </a:rPr>
              <a:t>of existence for </a:t>
            </a:r>
            <a:r>
              <a:rPr lang="en-US" sz="1400" dirty="0" smtClean="0">
                <a:solidFill>
                  <a:prstClr val="black"/>
                </a:solidFill>
                <a:cs typeface="Arial" pitchFamily="34" charset="0"/>
              </a:rPr>
              <a:t>nuclei</a:t>
            </a:r>
            <a:endParaRPr lang="en-US" sz="1400" dirty="0">
              <a:solidFill>
                <a:prstClr val="black"/>
              </a:solidFill>
              <a:cs typeface="Arial" pitchFamily="34" charset="0"/>
            </a:endParaRPr>
          </a:p>
          <a:p>
            <a:pPr marL="336550" lvl="1" indent="-173038" eaLnBrk="0" fontAlgn="base" hangingPunct="0">
              <a:spcAft>
                <a:spcPts val="200"/>
              </a:spcAft>
              <a:buFont typeface="Wingdings" pitchFamily="2" charset="2"/>
              <a:buChar char="§"/>
              <a:defRPr/>
            </a:pPr>
            <a:r>
              <a:rPr lang="en-US" sz="1400" dirty="0">
                <a:solidFill>
                  <a:prstClr val="black"/>
                </a:solidFill>
                <a:cs typeface="Arial" pitchFamily="34" charset="0"/>
              </a:rPr>
              <a:t>Nuclei </a:t>
            </a:r>
            <a:r>
              <a:rPr lang="en-US" sz="1400" dirty="0" smtClean="0">
                <a:solidFill>
                  <a:prstClr val="black"/>
                </a:solidFill>
                <a:cs typeface="Arial" pitchFamily="34" charset="0"/>
              </a:rPr>
              <a:t>that have </a:t>
            </a:r>
            <a:r>
              <a:rPr lang="en-US" sz="1400" dirty="0">
                <a:solidFill>
                  <a:prstClr val="black"/>
                </a:solidFill>
                <a:cs typeface="Arial" pitchFamily="34" charset="0"/>
              </a:rPr>
              <a:t>neutron skins</a:t>
            </a:r>
          </a:p>
          <a:p>
            <a:pPr marL="336550" lvl="1" indent="-173038" eaLnBrk="0" fontAlgn="base" hangingPunct="0">
              <a:spcAft>
                <a:spcPts val="200"/>
              </a:spcAft>
              <a:buFont typeface="Wingdings" pitchFamily="2" charset="2"/>
              <a:buChar char="§"/>
              <a:defRPr/>
            </a:pPr>
            <a:r>
              <a:rPr lang="en-US" sz="1400" dirty="0">
                <a:solidFill>
                  <a:prstClr val="black"/>
                </a:solidFill>
                <a:cs typeface="Arial" pitchFamily="34" charset="0"/>
              </a:rPr>
              <a:t>S</a:t>
            </a:r>
            <a:r>
              <a:rPr lang="en-US" sz="1400" dirty="0" smtClean="0">
                <a:solidFill>
                  <a:prstClr val="black"/>
                </a:solidFill>
                <a:cs typeface="Arial" pitchFamily="34" charset="0"/>
              </a:rPr>
              <a:t>ynthesis </a:t>
            </a:r>
            <a:r>
              <a:rPr lang="en-US" sz="1400" dirty="0">
                <a:solidFill>
                  <a:prstClr val="black"/>
                </a:solidFill>
                <a:cs typeface="Arial" pitchFamily="34" charset="0"/>
              </a:rPr>
              <a:t>of super heavy </a:t>
            </a:r>
            <a:r>
              <a:rPr lang="en-US" sz="1400" dirty="0" smtClean="0">
                <a:solidFill>
                  <a:prstClr val="black"/>
                </a:solidFill>
                <a:cs typeface="Arial" pitchFamily="34" charset="0"/>
              </a:rPr>
              <a:t>elements</a:t>
            </a:r>
            <a:endParaRPr lang="en-US" sz="1400" dirty="0">
              <a:solidFill>
                <a:prstClr val="black"/>
              </a:solidFill>
              <a:cs typeface="Arial" pitchFamily="34" charset="0"/>
            </a:endParaRPr>
          </a:p>
          <a:p>
            <a:pPr marL="173736" indent="-173736" eaLnBrk="0" fontAlgn="base" hangingPunct="0">
              <a:spcAft>
                <a:spcPts val="200"/>
              </a:spcAft>
              <a:defRPr/>
            </a:pPr>
            <a:r>
              <a:rPr lang="en-US" sz="1600" dirty="0">
                <a:solidFill>
                  <a:prstClr val="black"/>
                </a:solidFill>
                <a:cs typeface="Arial" pitchFamily="34" charset="0"/>
              </a:rPr>
              <a:t>Nuclear Astrophysics</a:t>
            </a:r>
          </a:p>
          <a:p>
            <a:pPr marL="336550" lvl="1" indent="-173038" eaLnBrk="0" fontAlgn="base" hangingPunct="0">
              <a:spcAft>
                <a:spcPts val="200"/>
              </a:spcAft>
              <a:buFont typeface="Wingdings" pitchFamily="2" charset="2"/>
              <a:buChar char="§"/>
              <a:defRPr/>
            </a:pPr>
            <a:r>
              <a:rPr lang="en-US" sz="1400" dirty="0">
                <a:solidFill>
                  <a:prstClr val="black"/>
                </a:solidFill>
                <a:cs typeface="Arial" pitchFamily="34" charset="0"/>
              </a:rPr>
              <a:t>The origin of the heavy elements and explosive nucleo-synthesis</a:t>
            </a:r>
          </a:p>
          <a:p>
            <a:pPr marL="336550" lvl="1" indent="-173038" eaLnBrk="0" fontAlgn="base" hangingPunct="0">
              <a:spcAft>
                <a:spcPts val="200"/>
              </a:spcAft>
              <a:buFont typeface="Wingdings" pitchFamily="2" charset="2"/>
              <a:buChar char="§"/>
              <a:defRPr/>
            </a:pPr>
            <a:r>
              <a:rPr lang="en-US" sz="1400" dirty="0">
                <a:solidFill>
                  <a:prstClr val="black"/>
                </a:solidFill>
                <a:cs typeface="Arial" pitchFamily="34" charset="0"/>
              </a:rPr>
              <a:t>Composition of neutron star crusts</a:t>
            </a:r>
          </a:p>
          <a:p>
            <a:pPr marL="173736" indent="-173736" eaLnBrk="0" fontAlgn="base" hangingPunct="0">
              <a:spcAft>
                <a:spcPts val="200"/>
              </a:spcAft>
              <a:defRPr/>
            </a:pPr>
            <a:r>
              <a:rPr lang="en-US" sz="1600" dirty="0">
                <a:solidFill>
                  <a:prstClr val="black"/>
                </a:solidFill>
                <a:cs typeface="Arial" pitchFamily="34" charset="0"/>
              </a:rPr>
              <a:t>Fundamental Symmetries</a:t>
            </a:r>
          </a:p>
          <a:p>
            <a:pPr marL="336550" lvl="1" indent="-173038" eaLnBrk="0" fontAlgn="base" hangingPunct="0">
              <a:spcAft>
                <a:spcPts val="200"/>
              </a:spcAft>
              <a:buFont typeface="Wingdings" pitchFamily="2" charset="2"/>
              <a:buChar char="§"/>
              <a:defRPr/>
            </a:pPr>
            <a:r>
              <a:rPr lang="en-US" sz="1400" dirty="0">
                <a:solidFill>
                  <a:prstClr val="black"/>
                </a:solidFill>
                <a:cs typeface="Arial" pitchFamily="34" charset="0"/>
              </a:rPr>
              <a:t>Tests of fundamental symmetries, </a:t>
            </a:r>
            <a:r>
              <a:rPr lang="en-US" sz="1400" dirty="0" smtClean="0">
                <a:solidFill>
                  <a:prstClr val="black"/>
                </a:solidFill>
                <a:cs typeface="Arial" pitchFamily="34" charset="0"/>
              </a:rPr>
              <a:t/>
            </a:r>
            <a:br>
              <a:rPr lang="en-US" sz="1400" dirty="0" smtClean="0">
                <a:solidFill>
                  <a:prstClr val="black"/>
                </a:solidFill>
                <a:cs typeface="Arial" pitchFamily="34" charset="0"/>
              </a:rPr>
            </a:br>
            <a:r>
              <a:rPr lang="en-US" sz="1400" dirty="0" smtClean="0">
                <a:solidFill>
                  <a:prstClr val="black"/>
                </a:solidFill>
                <a:cs typeface="Arial" pitchFamily="34" charset="0"/>
              </a:rPr>
              <a:t>Atomic </a:t>
            </a:r>
            <a:r>
              <a:rPr lang="en-US" sz="1400" dirty="0">
                <a:solidFill>
                  <a:prstClr val="black"/>
                </a:solidFill>
                <a:cs typeface="Arial" pitchFamily="34" charset="0"/>
              </a:rPr>
              <a:t>EDMs, Weak </a:t>
            </a:r>
            <a:r>
              <a:rPr lang="en-US" sz="1400" dirty="0" smtClean="0">
                <a:solidFill>
                  <a:prstClr val="black"/>
                </a:solidFill>
                <a:cs typeface="Arial" pitchFamily="34" charset="0"/>
              </a:rPr>
              <a:t>Charge</a:t>
            </a:r>
          </a:p>
          <a:p>
            <a:pPr marL="163512" lvl="1" eaLnBrk="0" fontAlgn="base" hangingPunct="0">
              <a:spcAft>
                <a:spcPts val="0"/>
              </a:spcAft>
              <a:defRPr/>
            </a:pPr>
            <a:endParaRPr lang="en-US" sz="600" dirty="0">
              <a:solidFill>
                <a:prstClr val="black"/>
              </a:solidFill>
              <a:cs typeface="Arial" pitchFamily="34" charset="0"/>
            </a:endParaRPr>
          </a:p>
          <a:p>
            <a:pPr marL="0" lvl="1" indent="-173736" eaLnBrk="0" hangingPunct="0">
              <a:spcAft>
                <a:spcPts val="0"/>
              </a:spcAft>
            </a:pPr>
            <a:r>
              <a:rPr lang="en-US" sz="1600" dirty="0">
                <a:solidFill>
                  <a:prstClr val="black"/>
                </a:solidFill>
                <a:cs typeface="Arial" pitchFamily="34" charset="0"/>
              </a:rPr>
              <a:t>This research will provide the basis for a </a:t>
            </a:r>
            <a:r>
              <a:rPr lang="en-US" sz="1600" dirty="0" smtClean="0">
                <a:solidFill>
                  <a:prstClr val="black"/>
                </a:solidFill>
                <a:cs typeface="Arial" pitchFamily="34" charset="0"/>
              </a:rPr>
              <a:t>predictive model </a:t>
            </a:r>
            <a:r>
              <a:rPr lang="en-US" sz="1600" dirty="0">
                <a:solidFill>
                  <a:prstClr val="black"/>
                </a:solidFill>
                <a:cs typeface="Arial" pitchFamily="34" charset="0"/>
              </a:rPr>
              <a:t>of nuclei and how they interact</a:t>
            </a:r>
            <a:r>
              <a:rPr lang="en-US" sz="1600" dirty="0" smtClean="0">
                <a:solidFill>
                  <a:prstClr val="black"/>
                </a:solidFill>
                <a:cs typeface="Arial" pitchFamily="34" charset="0"/>
              </a:rPr>
              <a:t>.</a:t>
            </a:r>
            <a:endParaRPr lang="en-US" sz="1600" dirty="0">
              <a:solidFill>
                <a:prstClr val="black"/>
              </a:solidFill>
              <a:cs typeface="Arial" pitchFamily="34" charset="0"/>
            </a:endParaRPr>
          </a:p>
        </p:txBody>
      </p:sp>
      <p:pic>
        <p:nvPicPr>
          <p:cNvPr id="8" name="Picture 3" descr="\\schome.osc.doe.gov\wolfej\My Documents\My Pictures\FRIB2-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05" r="3964"/>
          <a:stretch/>
        </p:blipFill>
        <p:spPr bwMode="auto">
          <a:xfrm>
            <a:off x="3851238" y="812003"/>
            <a:ext cx="4916095" cy="2635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97981" y="3447754"/>
            <a:ext cx="5222608" cy="584775"/>
          </a:xfrm>
          <a:prstGeom prst="rect">
            <a:avLst/>
          </a:prstGeom>
          <a:noFill/>
        </p:spPr>
        <p:txBody>
          <a:bodyPr wrap="square" rtlCol="0">
            <a:spAutoFit/>
          </a:bodyPr>
          <a:lstStyle/>
          <a:p>
            <a:r>
              <a:rPr lang="en-US" sz="1600" dirty="0" smtClean="0">
                <a:latin typeface="+mn-lt"/>
              </a:rPr>
              <a:t>FRIB is </a:t>
            </a:r>
            <a:r>
              <a:rPr lang="en-US" sz="1600" dirty="0" err="1" smtClean="0">
                <a:latin typeface="+mn-lt"/>
              </a:rPr>
              <a:t>rebaselined</a:t>
            </a:r>
            <a:r>
              <a:rPr lang="en-US" sz="1600" dirty="0" smtClean="0">
                <a:latin typeface="+mn-lt"/>
              </a:rPr>
              <a:t> in FY2018 to reflect reduced construction funding</a:t>
            </a:r>
            <a:endParaRPr lang="en-US" sz="1600" dirty="0">
              <a:latin typeface="+mn-lt"/>
            </a:endParaRPr>
          </a:p>
        </p:txBody>
      </p:sp>
    </p:spTree>
    <p:extLst>
      <p:ext uri="{BB962C8B-B14F-4D97-AF65-F5344CB8AC3E}">
        <p14:creationId xmlns:p14="http://schemas.microsoft.com/office/powerpoint/2010/main" val="25452291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4348" y="137578"/>
            <a:ext cx="6541471" cy="461665"/>
          </a:xfrm>
          <a:prstGeom prst="rect">
            <a:avLst/>
          </a:prstGeom>
          <a:noFill/>
        </p:spPr>
        <p:txBody>
          <a:bodyPr wrap="none" rtlCol="0">
            <a:spAutoFit/>
          </a:bodyPr>
          <a:lstStyle/>
          <a:p>
            <a:pPr algn="ctr"/>
            <a:r>
              <a:rPr lang="en-US" sz="2400" dirty="0">
                <a:solidFill>
                  <a:srgbClr val="006600"/>
                </a:solidFill>
                <a:latin typeface="Arial" panose="020B0604020202020204" pitchFamily="34" charset="0"/>
                <a:cs typeface="Arial" panose="020B0604020202020204" pitchFamily="34" charset="0"/>
              </a:rPr>
              <a:t>Gamma-Ray Energy Tracking Array (GRETA)  </a:t>
            </a:r>
          </a:p>
        </p:txBody>
      </p:sp>
      <p:sp>
        <p:nvSpPr>
          <p:cNvPr id="8" name="Rectangle 7"/>
          <p:cNvSpPr>
            <a:spLocks/>
          </p:cNvSpPr>
          <p:nvPr/>
        </p:nvSpPr>
        <p:spPr bwMode="auto">
          <a:xfrm>
            <a:off x="249105" y="840284"/>
            <a:ext cx="398926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225425" indent="-225425">
              <a:spcAft>
                <a:spcPts val="1200"/>
              </a:spcAft>
              <a:buFont typeface="Wingdings" pitchFamily="2" charset="2"/>
              <a:buChar char="§"/>
            </a:pPr>
            <a:r>
              <a:rPr lang="en-US" sz="1600" dirty="0">
                <a:latin typeface="+mn-lt"/>
              </a:rPr>
              <a:t>The </a:t>
            </a:r>
            <a:r>
              <a:rPr lang="en-US" sz="1600" dirty="0" smtClean="0">
                <a:latin typeface="+mn-lt"/>
              </a:rPr>
              <a:t> FY 2018 Request continues the Gamma Ray Energy Tracking Array (GRETA) </a:t>
            </a:r>
            <a:r>
              <a:rPr lang="en-US" sz="1600" dirty="0">
                <a:latin typeface="+mn-lt"/>
              </a:rPr>
              <a:t>Major Item of Equipment (MIE</a:t>
            </a:r>
            <a:r>
              <a:rPr lang="en-US" sz="1600" dirty="0" smtClean="0">
                <a:latin typeface="+mn-lt"/>
              </a:rPr>
              <a:t>) initiated in FY 2017, </a:t>
            </a:r>
            <a:r>
              <a:rPr lang="en-US" sz="1600" dirty="0">
                <a:latin typeface="+mn-lt"/>
              </a:rPr>
              <a:t>a premiere gamma-ray tracking device that will exploit </a:t>
            </a:r>
            <a:r>
              <a:rPr lang="en-US" sz="1600" dirty="0" smtClean="0">
                <a:latin typeface="+mn-lt"/>
              </a:rPr>
              <a:t>the new capabilities </a:t>
            </a:r>
            <a:r>
              <a:rPr lang="en-US" sz="1600" dirty="0">
                <a:latin typeface="+mn-lt"/>
              </a:rPr>
              <a:t>of FRIB. </a:t>
            </a:r>
            <a:endParaRPr lang="en-US" sz="1600" dirty="0" smtClean="0">
              <a:latin typeface="+mn-lt"/>
            </a:endParaRPr>
          </a:p>
          <a:p>
            <a:pPr marL="225425" indent="-225425">
              <a:spcAft>
                <a:spcPts val="1200"/>
              </a:spcAft>
              <a:buFont typeface="Wingdings" pitchFamily="2" charset="2"/>
              <a:buChar char="§"/>
            </a:pPr>
            <a:r>
              <a:rPr lang="en-US" sz="1600" dirty="0" smtClean="0">
                <a:latin typeface="+mn-lt"/>
              </a:rPr>
              <a:t>GRETA </a:t>
            </a:r>
            <a:r>
              <a:rPr lang="en-US" sz="1600" dirty="0">
                <a:latin typeface="+mn-lt"/>
              </a:rPr>
              <a:t>was identified by </a:t>
            </a:r>
            <a:r>
              <a:rPr lang="en-US" sz="1600" dirty="0" smtClean="0">
                <a:latin typeface="+mn-lt"/>
              </a:rPr>
              <a:t>NSAC as </a:t>
            </a:r>
            <a:r>
              <a:rPr lang="en-US" sz="1600" dirty="0">
                <a:latin typeface="+mn-lt"/>
              </a:rPr>
              <a:t>an instrument that will “revolutionize gamma-ray spectroscopy and provide sensitivity improvements of several orders of magnitude</a:t>
            </a:r>
            <a:r>
              <a:rPr lang="en-US" sz="1600" dirty="0" smtClean="0">
                <a:latin typeface="+mn-lt"/>
              </a:rPr>
              <a:t>.”</a:t>
            </a:r>
          </a:p>
          <a:p>
            <a:pPr marL="225425" indent="-225425">
              <a:spcAft>
                <a:spcPts val="1200"/>
              </a:spcAft>
              <a:buFont typeface="Wingdings" pitchFamily="2" charset="2"/>
              <a:buChar char="§"/>
            </a:pPr>
            <a:r>
              <a:rPr lang="en-US" sz="1600" dirty="0" smtClean="0">
                <a:latin typeface="+mn-lt"/>
              </a:rPr>
              <a:t>GRETA will advance </a:t>
            </a:r>
            <a:r>
              <a:rPr lang="en-US" sz="1600" dirty="0">
                <a:latin typeface="+mn-lt"/>
              </a:rPr>
              <a:t>the rare-isotope science </a:t>
            </a:r>
            <a:r>
              <a:rPr lang="en-US" sz="1600" dirty="0" smtClean="0">
                <a:latin typeface="+mn-lt"/>
              </a:rPr>
              <a:t>at FRIB and </a:t>
            </a:r>
            <a:r>
              <a:rPr lang="en-US" sz="1600" dirty="0">
                <a:latin typeface="+mn-lt"/>
              </a:rPr>
              <a:t>investigate reactions of </a:t>
            </a:r>
            <a:r>
              <a:rPr lang="en-US" sz="1600" dirty="0" smtClean="0">
                <a:latin typeface="+mn-lt"/>
              </a:rPr>
              <a:t>importance </a:t>
            </a:r>
            <a:r>
              <a:rPr lang="en-US" sz="1600" dirty="0">
                <a:latin typeface="+mn-lt"/>
              </a:rPr>
              <a:t>for nuclear structure and nuclear astrophysics. </a:t>
            </a:r>
            <a:endParaRPr lang="en-US" sz="1600" dirty="0" smtClean="0">
              <a:latin typeface="+mn-lt"/>
            </a:endParaRPr>
          </a:p>
          <a:p>
            <a:pPr marL="225425" indent="-225425">
              <a:spcAft>
                <a:spcPts val="1200"/>
              </a:spcAft>
              <a:buFont typeface="Wingdings" pitchFamily="2" charset="2"/>
              <a:buChar char="§"/>
            </a:pPr>
            <a:r>
              <a:rPr lang="en-US" altLang="en-US" sz="1600" dirty="0">
                <a:latin typeface="+mn-lt"/>
                <a:cs typeface="Arial" panose="020B0604020202020204" pitchFamily="34" charset="0"/>
              </a:rPr>
              <a:t>FY </a:t>
            </a:r>
            <a:r>
              <a:rPr lang="en-US" altLang="en-US" sz="1600" dirty="0" smtClean="0">
                <a:latin typeface="+mn-lt"/>
                <a:cs typeface="Arial" panose="020B0604020202020204" pitchFamily="34" charset="0"/>
              </a:rPr>
              <a:t>2018 </a:t>
            </a:r>
            <a:r>
              <a:rPr lang="en-US" altLang="en-US" sz="1600" dirty="0">
                <a:latin typeface="+mn-lt"/>
                <a:cs typeface="Arial" panose="020B0604020202020204" pitchFamily="34" charset="0"/>
              </a:rPr>
              <a:t>Request: $</a:t>
            </a:r>
            <a:r>
              <a:rPr lang="en-US" altLang="en-US" sz="1600" dirty="0" smtClean="0">
                <a:latin typeface="+mn-lt"/>
                <a:cs typeface="Arial" panose="020B0604020202020204" pitchFamily="34" charset="0"/>
              </a:rPr>
              <a:t>0.2M</a:t>
            </a:r>
            <a:br>
              <a:rPr lang="en-US" altLang="en-US" sz="1600" dirty="0" smtClean="0">
                <a:latin typeface="+mn-lt"/>
                <a:cs typeface="Arial" panose="020B0604020202020204" pitchFamily="34" charset="0"/>
              </a:rPr>
            </a:br>
            <a:r>
              <a:rPr lang="en-US" altLang="en-US" sz="1600" dirty="0" smtClean="0">
                <a:latin typeface="+mn-lt"/>
                <a:cs typeface="Arial" panose="020B0604020202020204" pitchFamily="34" charset="0"/>
              </a:rPr>
              <a:t>Est. </a:t>
            </a:r>
            <a:r>
              <a:rPr lang="en-US" altLang="en-US" sz="1600" dirty="0">
                <a:latin typeface="+mn-lt"/>
                <a:cs typeface="Arial" panose="020B0604020202020204" pitchFamily="34" charset="0"/>
              </a:rPr>
              <a:t>Total Project Cost: $52M-$</a:t>
            </a:r>
            <a:r>
              <a:rPr lang="en-US" altLang="en-US" sz="1600" dirty="0" smtClean="0">
                <a:latin typeface="+mn-lt"/>
                <a:cs typeface="Arial" panose="020B0604020202020204" pitchFamily="34" charset="0"/>
              </a:rPr>
              <a:t>67M</a:t>
            </a:r>
          </a:p>
          <a:p>
            <a:pPr marL="225425" indent="-225425">
              <a:spcAft>
                <a:spcPts val="1200"/>
              </a:spcAft>
              <a:buFont typeface="Wingdings" pitchFamily="2" charset="2"/>
              <a:buChar char="§"/>
            </a:pPr>
            <a:r>
              <a:rPr lang="en-US" altLang="en-US" sz="1600" dirty="0" smtClean="0">
                <a:latin typeface="+mn-lt"/>
                <a:cs typeface="Arial" panose="020B0604020202020204" pitchFamily="34" charset="0"/>
              </a:rPr>
              <a:t>The estimated </a:t>
            </a:r>
            <a:r>
              <a:rPr lang="en-US" altLang="en-US" sz="1600" dirty="0">
                <a:latin typeface="+mn-lt"/>
                <a:cs typeface="Arial" panose="020B0604020202020204" pitchFamily="34" charset="0"/>
              </a:rPr>
              <a:t>cost and schedule will be re-evaluated in the context of </a:t>
            </a:r>
            <a:r>
              <a:rPr lang="en-US" altLang="en-US" sz="1600" dirty="0" smtClean="0">
                <a:latin typeface="+mn-lt"/>
                <a:cs typeface="Arial" panose="020B0604020202020204" pitchFamily="34" charset="0"/>
              </a:rPr>
              <a:t>funds available in the FY 2018 budget</a:t>
            </a:r>
            <a:endParaRPr lang="en-US" altLang="en-US" sz="1600" dirty="0">
              <a:latin typeface="+mn-lt"/>
              <a:cs typeface="Arial" panose="020B0604020202020204" pitchFamily="34" charset="0"/>
            </a:endParaRPr>
          </a:p>
          <a:p>
            <a:pPr marL="225425" indent="-225425">
              <a:spcAft>
                <a:spcPts val="1200"/>
              </a:spcAft>
              <a:buFont typeface="Wingdings" pitchFamily="2" charset="2"/>
              <a:buChar char="§"/>
            </a:pPr>
            <a:endParaRPr lang="en-US" altLang="en-US" sz="1600" dirty="0">
              <a:latin typeface="+mn-lt"/>
              <a:cs typeface="Arial" panose="020B0604020202020204" pitchFamily="34" charset="0"/>
            </a:endParaRPr>
          </a:p>
        </p:txBody>
      </p:sp>
      <p:sp>
        <p:nvSpPr>
          <p:cNvPr id="9" name="Slide Number Placeholder 3"/>
          <p:cNvSpPr txBox="1">
            <a:spLocks/>
          </p:cNvSpPr>
          <p:nvPr/>
        </p:nvSpPr>
        <p:spPr>
          <a:xfrm>
            <a:off x="8491926" y="6351588"/>
            <a:ext cx="476250" cy="365125"/>
          </a:xfrm>
          <a:prstGeom prst="rect">
            <a:avLst/>
          </a:prstGeom>
        </p:spPr>
        <p:txBody>
          <a:bodyPr vert="horz" lIns="91440" tIns="45720" rIns="91440" bIns="45720" rtlCol="0" anchor="ctr"/>
          <a:lstStyle>
            <a:defPPr>
              <a:defRPr lang="en-US"/>
            </a:defPPr>
            <a:lvl1pPr algn="r" fontAlgn="auto">
              <a:spcBef>
                <a:spcPts val="0"/>
              </a:spcBef>
              <a:spcAft>
                <a:spcPts val="0"/>
              </a:spcAft>
              <a:defRPr sz="1200">
                <a:solidFill>
                  <a:srgbClr val="106636"/>
                </a:solidFill>
                <a:latin typeface="Arial" pitchFamily="34" charset="0"/>
                <a:cs typeface="Arial" pitchFamily="34" charset="0"/>
              </a:defRPr>
            </a:lvl1pPr>
          </a:lstStyle>
          <a:p>
            <a:endParaRPr lang="en-US" dirty="0"/>
          </a:p>
        </p:txBody>
      </p:sp>
      <p:grpSp>
        <p:nvGrpSpPr>
          <p:cNvPr id="7" name="Group 6"/>
          <p:cNvGrpSpPr/>
          <p:nvPr/>
        </p:nvGrpSpPr>
        <p:grpSpPr>
          <a:xfrm>
            <a:off x="4624742" y="811377"/>
            <a:ext cx="4122670" cy="5618093"/>
            <a:chOff x="4315246" y="811377"/>
            <a:chExt cx="4122670" cy="5618093"/>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246" y="3777710"/>
              <a:ext cx="412267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246" y="811377"/>
              <a:ext cx="4122670" cy="29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6146" idx="2"/>
            </p:cNvCxnSpPr>
            <p:nvPr/>
          </p:nvCxnSpPr>
          <p:spPr>
            <a:xfrm>
              <a:off x="6376581" y="3751852"/>
              <a:ext cx="448425" cy="59506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0"/>
          </p:nvPr>
        </p:nvSpPr>
        <p:spPr>
          <a:xfrm>
            <a:off x="8763000" y="6398440"/>
            <a:ext cx="381000" cy="469392"/>
          </a:xfrm>
        </p:spPr>
        <p:txBody>
          <a:bodyPr/>
          <a:lstStyle/>
          <a:p>
            <a:pPr>
              <a:defRPr/>
            </a:pPr>
            <a:fld id="{1F8A97BA-DB9B-4291-87AE-AF89EA7F18B7}" type="slidenum">
              <a:rPr lang="en-US" smtClean="0"/>
              <a:pPr>
                <a:defRPr/>
              </a:pPr>
              <a:t>18</a:t>
            </a:fld>
            <a:endParaRPr lang="en-US" dirty="0"/>
          </a:p>
        </p:txBody>
      </p:sp>
    </p:spTree>
    <p:extLst>
      <p:ext uri="{BB962C8B-B14F-4D97-AF65-F5344CB8AC3E}">
        <p14:creationId xmlns:p14="http://schemas.microsoft.com/office/powerpoint/2010/main" val="2660157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6208" y="137578"/>
            <a:ext cx="5897769" cy="461665"/>
          </a:xfrm>
          <a:prstGeom prst="rect">
            <a:avLst/>
          </a:prstGeom>
          <a:noFill/>
        </p:spPr>
        <p:txBody>
          <a:bodyPr wrap="none" rtlCol="0">
            <a:spAutoFit/>
          </a:bodyPr>
          <a:lstStyle/>
          <a:p>
            <a:pPr algn="ctr"/>
            <a:r>
              <a:rPr lang="en-US" sz="2400" dirty="0" smtClean="0">
                <a:solidFill>
                  <a:srgbClr val="006600"/>
                </a:solidFill>
                <a:latin typeface="Arial" panose="020B0604020202020204" pitchFamily="34" charset="0"/>
                <a:cs typeface="Arial" panose="020B0604020202020204" pitchFamily="34" charset="0"/>
              </a:rPr>
              <a:t>Stable Isotope Production Facility (SIPF)  </a:t>
            </a:r>
            <a:endParaRPr lang="en-US" sz="2400" dirty="0">
              <a:solidFill>
                <a:srgbClr val="006600"/>
              </a:solidFill>
              <a:latin typeface="Arial" panose="020B0604020202020204" pitchFamily="34" charset="0"/>
              <a:cs typeface="Arial" panose="020B0604020202020204" pitchFamily="34" charset="0"/>
            </a:endParaRPr>
          </a:p>
        </p:txBody>
      </p:sp>
      <p:sp>
        <p:nvSpPr>
          <p:cNvPr id="9" name="Slide Number Placeholder 3"/>
          <p:cNvSpPr txBox="1">
            <a:spLocks/>
          </p:cNvSpPr>
          <p:nvPr/>
        </p:nvSpPr>
        <p:spPr>
          <a:xfrm>
            <a:off x="8491926" y="6351588"/>
            <a:ext cx="476250" cy="365125"/>
          </a:xfrm>
          <a:prstGeom prst="rect">
            <a:avLst/>
          </a:prstGeom>
        </p:spPr>
        <p:txBody>
          <a:bodyPr vert="horz" lIns="91440" tIns="45720" rIns="91440" bIns="45720" rtlCol="0" anchor="ctr"/>
          <a:lstStyle>
            <a:defPPr>
              <a:defRPr lang="en-US"/>
            </a:defPPr>
            <a:lvl1pPr algn="r" fontAlgn="auto">
              <a:spcBef>
                <a:spcPts val="0"/>
              </a:spcBef>
              <a:spcAft>
                <a:spcPts val="0"/>
              </a:spcAft>
              <a:defRPr sz="1200">
                <a:solidFill>
                  <a:srgbClr val="106636"/>
                </a:solidFill>
                <a:latin typeface="Arial" pitchFamily="34" charset="0"/>
                <a:cs typeface="Arial" pitchFamily="34" charset="0"/>
              </a:defRPr>
            </a:lvl1p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390" y="996004"/>
            <a:ext cx="4612650" cy="345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0" y="1103704"/>
            <a:ext cx="8940040" cy="5001075"/>
            <a:chOff x="0" y="1103704"/>
            <a:chExt cx="8940040" cy="5001075"/>
          </a:xfrm>
        </p:grpSpPr>
        <p:sp>
          <p:nvSpPr>
            <p:cNvPr id="8" name="Rectangle 7"/>
            <p:cNvSpPr>
              <a:spLocks/>
            </p:cNvSpPr>
            <p:nvPr/>
          </p:nvSpPr>
          <p:spPr bwMode="auto">
            <a:xfrm>
              <a:off x="0" y="1103704"/>
              <a:ext cx="412359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171450" indent="-171450">
                <a:spcAft>
                  <a:spcPts val="600"/>
                </a:spcAft>
                <a:buFont typeface="Wingdings" pitchFamily="2" charset="2"/>
                <a:buChar char="§"/>
              </a:pPr>
              <a:r>
                <a:rPr lang="en-US" sz="1600" dirty="0" smtClean="0">
                  <a:latin typeface="+mn-lt"/>
                </a:rPr>
                <a:t>The FY 2018 Request initiates the Stable Isotope Production Facility (SIPF) MIE, which restores </a:t>
              </a:r>
              <a:r>
                <a:rPr lang="en-US" sz="1600" dirty="0">
                  <a:latin typeface="+mn-lt"/>
                </a:rPr>
                <a:t>domestic capability </a:t>
              </a:r>
              <a:r>
                <a:rPr lang="en-US" sz="1600" dirty="0" smtClean="0">
                  <a:latin typeface="+mn-lt"/>
                </a:rPr>
                <a:t>lacking </a:t>
              </a:r>
              <a:r>
                <a:rPr lang="en-US" sz="1600" dirty="0">
                  <a:latin typeface="+mn-lt"/>
                </a:rPr>
                <a:t>since </a:t>
              </a:r>
              <a:r>
                <a:rPr lang="en-US" sz="1600" dirty="0" smtClean="0">
                  <a:latin typeface="+mn-lt"/>
                </a:rPr>
                <a:t>1998: </a:t>
              </a:r>
            </a:p>
            <a:p>
              <a:pPr marL="365760" lvl="1" indent="-182880">
                <a:spcAft>
                  <a:spcPts val="600"/>
                </a:spcAft>
                <a:buFont typeface="Arial" panose="020B0604020202020204" pitchFamily="34" charset="0"/>
                <a:buChar char="-"/>
              </a:pPr>
              <a:r>
                <a:rPr lang="en-US" sz="1400" dirty="0" smtClean="0">
                  <a:latin typeface="+mn-lt"/>
                </a:rPr>
                <a:t>Renewed </a:t>
              </a:r>
              <a:r>
                <a:rPr lang="en-US" sz="1400" dirty="0">
                  <a:latin typeface="+mn-lt"/>
                </a:rPr>
                <a:t>enrichment capability </a:t>
              </a:r>
              <a:r>
                <a:rPr lang="en-US" sz="1400" dirty="0" smtClean="0">
                  <a:latin typeface="+mn-lt"/>
                </a:rPr>
                <a:t>that will </a:t>
              </a:r>
              <a:r>
                <a:rPr lang="en-US" sz="1400" dirty="0">
                  <a:latin typeface="+mn-lt"/>
                </a:rPr>
                <a:t>benefit nuclear and physical sciences, industrial manufacturing, homeland security, and medicine</a:t>
              </a:r>
              <a:r>
                <a:rPr lang="en-US" sz="1400" dirty="0" smtClean="0">
                  <a:latin typeface="+mn-lt"/>
                </a:rPr>
                <a:t>.</a:t>
              </a:r>
            </a:p>
            <a:p>
              <a:pPr marL="365760" lvl="1" indent="-182880">
                <a:spcAft>
                  <a:spcPts val="600"/>
                </a:spcAft>
                <a:buFont typeface="Arial" panose="020B0604020202020204" pitchFamily="34" charset="0"/>
                <a:buChar char="-"/>
              </a:pPr>
              <a:r>
                <a:rPr lang="en-US" sz="1400" dirty="0" smtClean="0">
                  <a:latin typeface="+mn-lt"/>
                </a:rPr>
                <a:t>Nurtured </a:t>
              </a:r>
              <a:r>
                <a:rPr lang="en-US" sz="1400" dirty="0">
                  <a:latin typeface="+mn-lt"/>
                </a:rPr>
                <a:t>U.S. expertise in centrifuge technology and isotope </a:t>
              </a:r>
              <a:r>
                <a:rPr lang="en-US" sz="1400" dirty="0" smtClean="0">
                  <a:latin typeface="+mn-lt"/>
                </a:rPr>
                <a:t>enrichment, useful </a:t>
              </a:r>
              <a:r>
                <a:rPr lang="en-US" sz="1400" dirty="0">
                  <a:latin typeface="+mn-lt"/>
                </a:rPr>
                <a:t>for a variety of peaceful-use activities.</a:t>
              </a:r>
            </a:p>
            <a:p>
              <a:pPr marL="365760" lvl="1" indent="-182880">
                <a:spcAft>
                  <a:spcPts val="600"/>
                </a:spcAft>
                <a:buFont typeface="Arial" panose="020B0604020202020204" pitchFamily="34" charset="0"/>
                <a:buChar char="-"/>
              </a:pPr>
              <a:r>
                <a:rPr lang="en-US" sz="1400" dirty="0" smtClean="0">
                  <a:latin typeface="+mn-lt"/>
                </a:rPr>
                <a:t>Capability to address </a:t>
              </a:r>
              <a:r>
                <a:rPr lang="en-US" sz="1400" dirty="0">
                  <a:latin typeface="+mn-lt"/>
                </a:rPr>
                <a:t>U.S. </a:t>
              </a:r>
              <a:r>
                <a:rPr lang="en-US" sz="1400" dirty="0" smtClean="0">
                  <a:latin typeface="+mn-lt"/>
                </a:rPr>
                <a:t>needs for </a:t>
              </a:r>
              <a:r>
                <a:rPr lang="en-US" sz="1400" dirty="0">
                  <a:latin typeface="+mn-lt"/>
                </a:rPr>
                <a:t>high priority isotopes needed </a:t>
              </a:r>
              <a:r>
                <a:rPr lang="en-US" sz="1400" dirty="0" smtClean="0">
                  <a:latin typeface="+mn-lt"/>
                </a:rPr>
                <a:t>for research, feedstock material </a:t>
              </a:r>
              <a:r>
                <a:rPr lang="en-US" sz="1400" dirty="0">
                  <a:latin typeface="+mn-lt"/>
                </a:rPr>
                <a:t>for Mo-99 </a:t>
              </a:r>
              <a:r>
                <a:rPr lang="en-US" sz="1400" dirty="0" smtClean="0">
                  <a:latin typeface="+mn-lt"/>
                </a:rPr>
                <a:t>production, and more.</a:t>
              </a:r>
            </a:p>
            <a:p>
              <a:pPr marL="365760" lvl="1" indent="-182880">
                <a:spcAft>
                  <a:spcPts val="600"/>
                </a:spcAft>
                <a:buFont typeface="Arial" panose="020B0604020202020204" pitchFamily="34" charset="0"/>
                <a:buChar char="-"/>
              </a:pPr>
              <a:r>
                <a:rPr lang="en-US" sz="1400" dirty="0" smtClean="0">
                  <a:latin typeface="+mn-lt"/>
                </a:rPr>
                <a:t>Removes </a:t>
              </a:r>
              <a:r>
                <a:rPr lang="en-US" sz="1400" dirty="0">
                  <a:latin typeface="+mn-lt"/>
                </a:rPr>
                <a:t>U.S. </a:t>
              </a:r>
              <a:r>
                <a:rPr lang="en-US" sz="1400" dirty="0" smtClean="0">
                  <a:latin typeface="+mn-lt"/>
                </a:rPr>
                <a:t>dependence on off-shore suppliers of </a:t>
              </a:r>
              <a:r>
                <a:rPr lang="en-US" sz="1400" dirty="0" err="1" smtClean="0">
                  <a:latin typeface="+mn-lt"/>
                </a:rPr>
                <a:t>of</a:t>
              </a:r>
              <a:r>
                <a:rPr lang="en-US" sz="1400" dirty="0" smtClean="0">
                  <a:latin typeface="+mn-lt"/>
                </a:rPr>
                <a:t> enriched stable isotopes</a:t>
              </a:r>
            </a:p>
          </p:txBody>
        </p:sp>
        <p:sp>
          <p:nvSpPr>
            <p:cNvPr id="11" name="Rectangle 10"/>
            <p:cNvSpPr>
              <a:spLocks/>
            </p:cNvSpPr>
            <p:nvPr/>
          </p:nvSpPr>
          <p:spPr bwMode="auto">
            <a:xfrm>
              <a:off x="105508" y="4950617"/>
              <a:ext cx="883453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365760" lvl="1" indent="-182880">
                <a:spcAft>
                  <a:spcPts val="300"/>
                </a:spcAft>
                <a:buFont typeface="Arial" panose="020B0604020202020204" pitchFamily="34" charset="0"/>
                <a:buChar char="-"/>
              </a:pPr>
              <a:r>
                <a:rPr lang="en-US" altLang="en-US" sz="1400" kern="0" dirty="0">
                  <a:latin typeface="+mn-lt"/>
                </a:rPr>
                <a:t>R</a:t>
              </a:r>
              <a:r>
                <a:rPr lang="en-US" altLang="en-US" sz="1400" kern="0" dirty="0" smtClean="0">
                  <a:latin typeface="+mn-lt"/>
                </a:rPr>
                <a:t>esponds </a:t>
              </a:r>
              <a:r>
                <a:rPr lang="en-US" altLang="en-US" sz="1400" kern="0" dirty="0">
                  <a:latin typeface="+mn-lt"/>
                </a:rPr>
                <a:t>to </a:t>
              </a:r>
              <a:r>
                <a:rPr lang="en-US" altLang="en-US" sz="1400" kern="0" dirty="0" smtClean="0">
                  <a:latin typeface="+mn-lt"/>
                </a:rPr>
                <a:t>the Persistent Recommendation of the Nuclear </a:t>
              </a:r>
              <a:r>
                <a:rPr lang="en-US" altLang="en-US" sz="1400" kern="0" dirty="0">
                  <a:latin typeface="+mn-lt"/>
                </a:rPr>
                <a:t>Science Advisory Committee </a:t>
              </a:r>
              <a:r>
                <a:rPr lang="en-US" altLang="en-US" sz="1400" kern="0" dirty="0" smtClean="0">
                  <a:latin typeface="+mn-lt"/>
                </a:rPr>
                <a:t>for Isotopes </a:t>
              </a:r>
              <a:r>
                <a:rPr lang="en-US" altLang="en-US" sz="1400" kern="0" dirty="0">
                  <a:latin typeface="+mn-lt"/>
                </a:rPr>
                <a:t>(</a:t>
              </a:r>
              <a:r>
                <a:rPr lang="en-US" altLang="en-US" sz="1400" kern="0" dirty="0" smtClean="0">
                  <a:latin typeface="+mn-lt"/>
                </a:rPr>
                <a:t>NSACI)</a:t>
              </a:r>
              <a:endParaRPr lang="en-US" altLang="en-US" sz="1400" dirty="0">
                <a:latin typeface="+mn-lt"/>
              </a:endParaRPr>
            </a:p>
            <a:p>
              <a:pPr marL="746125" lvl="2" indent="-188913">
                <a:spcAft>
                  <a:spcPts val="300"/>
                </a:spcAft>
                <a:buFont typeface="Courier New" panose="02070309020205020404" pitchFamily="49" charset="0"/>
                <a:buChar char="o"/>
              </a:pPr>
              <a:r>
                <a:rPr lang="en-US" altLang="en-US" sz="1400" kern="0" dirty="0">
                  <a:latin typeface="+mn-lt"/>
                </a:rPr>
                <a:t>2009 Recommendation: “</a:t>
              </a:r>
              <a:r>
                <a:rPr lang="en-US" sz="1400" kern="0" dirty="0">
                  <a:latin typeface="+mn-lt"/>
                </a:rPr>
                <a:t>Construct and operate an electromagnetic isotope separator facility for stable and long-lived radioactive isotopes.”</a:t>
              </a:r>
            </a:p>
            <a:p>
              <a:pPr marL="746125" lvl="2" indent="-188913">
                <a:spcAft>
                  <a:spcPts val="300"/>
                </a:spcAft>
                <a:buFont typeface="Courier New" panose="02070309020205020404" pitchFamily="49" charset="0"/>
                <a:buChar char="o"/>
              </a:pPr>
              <a:r>
                <a:rPr lang="en-US" altLang="en-US" sz="1400" kern="0" dirty="0">
                  <a:latin typeface="+mn-lt"/>
                </a:rPr>
                <a:t>2015 Long Range Plan: “</a:t>
              </a:r>
              <a:r>
                <a:rPr lang="en-US" sz="1400" kern="0" dirty="0">
                  <a:latin typeface="+mn-lt"/>
                </a:rPr>
                <a:t>We recommend completion and the establishment of effective, full intensity operations of the stable isotope separation capability at ORNL</a:t>
              </a:r>
              <a:r>
                <a:rPr lang="en-US" sz="1400" kern="0" dirty="0" smtClean="0">
                  <a:latin typeface="+mn-lt"/>
                </a:rPr>
                <a:t>.”</a:t>
              </a:r>
              <a:endParaRPr lang="en-US" sz="1400" kern="0" dirty="0">
                <a:latin typeface="+mn-lt"/>
              </a:endParaRPr>
            </a:p>
          </p:txBody>
        </p:sp>
      </p:grpSp>
      <p:sp>
        <p:nvSpPr>
          <p:cNvPr id="2" name="TextBox 1"/>
          <p:cNvSpPr txBox="1"/>
          <p:nvPr/>
        </p:nvSpPr>
        <p:spPr>
          <a:xfrm>
            <a:off x="5020636" y="4483090"/>
            <a:ext cx="3621056" cy="307777"/>
          </a:xfrm>
          <a:prstGeom prst="rect">
            <a:avLst/>
          </a:prstGeom>
          <a:noFill/>
        </p:spPr>
        <p:txBody>
          <a:bodyPr wrap="none" rtlCol="0">
            <a:spAutoFit/>
          </a:bodyPr>
          <a:lstStyle/>
          <a:p>
            <a:r>
              <a:rPr lang="en-US" sz="1400" dirty="0" smtClean="0">
                <a:latin typeface="+mn-lt"/>
              </a:rPr>
              <a:t>Stable Isotope Pilot Production Facility at ORNL</a:t>
            </a:r>
            <a:endParaRPr lang="en-US" sz="1400" dirty="0">
              <a:latin typeface="+mn-lt"/>
            </a:endParaRPr>
          </a:p>
        </p:txBody>
      </p:sp>
      <p:sp>
        <p:nvSpPr>
          <p:cNvPr id="4" name="Slide Number Placeholder 3"/>
          <p:cNvSpPr>
            <a:spLocks noGrp="1"/>
          </p:cNvSpPr>
          <p:nvPr>
            <p:ph type="sldNum" sz="quarter" idx="10"/>
          </p:nvPr>
        </p:nvSpPr>
        <p:spPr/>
        <p:txBody>
          <a:bodyPr/>
          <a:lstStyle/>
          <a:p>
            <a:pPr>
              <a:defRPr/>
            </a:pPr>
            <a:fld id="{1F8A97BA-DB9B-4291-87AE-AF89EA7F18B7}" type="slidenum">
              <a:rPr lang="en-US" smtClean="0"/>
              <a:pPr>
                <a:defRPr/>
              </a:pPr>
              <a:t>19</a:t>
            </a:fld>
            <a:endParaRPr lang="en-US" dirty="0"/>
          </a:p>
        </p:txBody>
      </p:sp>
    </p:spTree>
    <p:extLst>
      <p:ext uri="{BB962C8B-B14F-4D97-AF65-F5344CB8AC3E}">
        <p14:creationId xmlns:p14="http://schemas.microsoft.com/office/powerpoint/2010/main" val="38256362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News</a:t>
            </a:r>
            <a:endParaRPr lang="en-US" dirty="0"/>
          </a:p>
        </p:txBody>
      </p:sp>
      <p:sp>
        <p:nvSpPr>
          <p:cNvPr id="3" name="Slide Number Placeholder 2"/>
          <p:cNvSpPr>
            <a:spLocks noGrp="1"/>
          </p:cNvSpPr>
          <p:nvPr>
            <p:ph type="sldNum" sz="quarter" idx="10"/>
          </p:nvPr>
        </p:nvSpPr>
        <p:spPr>
          <a:xfrm>
            <a:off x="8664677" y="6388608"/>
            <a:ext cx="381000" cy="469392"/>
          </a:xfrm>
        </p:spPr>
        <p:txBody>
          <a:bodyPr/>
          <a:lstStyle/>
          <a:p>
            <a:pPr>
              <a:defRPr/>
            </a:pPr>
            <a:fld id="{1F8A97BA-DB9B-4291-87AE-AF89EA7F18B7}" type="slidenum">
              <a:rPr lang="en-US" smtClean="0"/>
              <a:pPr>
                <a:defRPr/>
              </a:pPr>
              <a:t>2</a:t>
            </a:fld>
            <a:endParaRPr lang="en-US" dirty="0"/>
          </a:p>
        </p:txBody>
      </p:sp>
      <p:pic>
        <p:nvPicPr>
          <p:cNvPr id="4" name="Picture 4" descr="https://photos-1.dropbox.com/t/2/AADvnk7P88elqleIIr82f_usIQGcMFMs1GPjf1UCFgYy3A/12/19848097/jpeg/32x32/3/1496372400/0/2/CUORE_02jun17.pdf/EObv7g4Y6KgBIAIoAg/9MZ6Uu3k3CqRf_RiBICbakFd45uM9W7efm-lq4J1Dvc%2CxViJwwoB4LNXkIC5MJMbhUzKQJPWsAfBbWYdBLiaSLk%2C3ZJ3Bbo2hzxYTrk2-nmivbxBImp5mSAaGdCSnUHIAms?size=178x178&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884" y="991674"/>
            <a:ext cx="6884537" cy="516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755" y="869274"/>
            <a:ext cx="4159245" cy="4832092"/>
          </a:xfrm>
          <a:prstGeom prst="rect">
            <a:avLst/>
          </a:prstGeom>
          <a:noFill/>
          <a:ln>
            <a:noFill/>
          </a:ln>
        </p:spPr>
        <p:txBody>
          <a:bodyPr wrap="square" rtlCol="0">
            <a:spAutoFit/>
          </a:bodyPr>
          <a:lstStyle/>
          <a:p>
            <a:pPr>
              <a:spcBef>
                <a:spcPts val="0"/>
              </a:spcBef>
              <a:spcAft>
                <a:spcPts val="600"/>
              </a:spcAft>
            </a:pPr>
            <a:r>
              <a:rPr lang="en-US" dirty="0" smtClean="0"/>
              <a:t>Recommendations:</a:t>
            </a:r>
            <a:endParaRPr lang="en-US" dirty="0"/>
          </a:p>
          <a:p>
            <a:pPr marL="280988" indent="-280988">
              <a:spcBef>
                <a:spcPts val="0"/>
              </a:spcBef>
              <a:spcAft>
                <a:spcPts val="600"/>
              </a:spcAft>
              <a:buFont typeface="+mj-lt"/>
              <a:buAutoNum type="arabicPeriod"/>
            </a:pPr>
            <a:r>
              <a:rPr lang="en-US" dirty="0" smtClean="0"/>
              <a:t>Capitalize on investments made to maintain U.S. leadership in nuclear science.</a:t>
            </a:r>
          </a:p>
          <a:p>
            <a:pPr marL="280988" indent="-280988">
              <a:spcBef>
                <a:spcPts val="0"/>
              </a:spcBef>
              <a:spcAft>
                <a:spcPts val="600"/>
              </a:spcAft>
              <a:buFont typeface="+mj-lt"/>
              <a:buAutoNum type="arabicPeriod"/>
            </a:pPr>
            <a:r>
              <a:rPr lang="en-US" dirty="0" smtClean="0"/>
              <a:t>Develop and deploy a U.S.-led ton-scale neutrino-less double beta decay experiment.</a:t>
            </a:r>
          </a:p>
          <a:p>
            <a:pPr marL="280988" indent="-280988">
              <a:spcBef>
                <a:spcPts val="0"/>
              </a:spcBef>
              <a:spcAft>
                <a:spcPts val="600"/>
              </a:spcAft>
              <a:buFont typeface="+mj-lt"/>
              <a:buAutoNum type="arabicPeriod"/>
            </a:pPr>
            <a:r>
              <a:rPr lang="en-US" dirty="0" smtClean="0"/>
              <a:t>Construct a high-energy high-luminosity polarized electron-ion collider (EIC) as the highest priority for new construction following the completion of FRIB.</a:t>
            </a:r>
          </a:p>
          <a:p>
            <a:pPr marL="280988" indent="-280988">
              <a:spcBef>
                <a:spcPts val="0"/>
              </a:spcBef>
              <a:spcAft>
                <a:spcPts val="600"/>
              </a:spcAft>
              <a:buFont typeface="+mj-lt"/>
              <a:buAutoNum type="arabicPeriod"/>
            </a:pPr>
            <a:r>
              <a:rPr lang="en-US" dirty="0" smtClean="0"/>
              <a:t>Increase investment in small-scale and mid-scale projects and initiatives that enable forefront research at universities and laboratories.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482" y="1043592"/>
            <a:ext cx="3473023" cy="4483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0" y="0"/>
            <a:ext cx="9144000" cy="746976"/>
          </a:xfrm>
        </p:spPr>
        <p:txBody>
          <a:bodyPr/>
          <a:lstStyle/>
          <a:p>
            <a:r>
              <a:rPr lang="en-US" dirty="0" smtClean="0">
                <a:solidFill>
                  <a:srgbClr val="006600"/>
                </a:solidFill>
              </a:rPr>
              <a:t>The 2015 Long Range Plan for Nuclear Science</a:t>
            </a:r>
            <a:endParaRPr lang="en-US" dirty="0">
              <a:solidFill>
                <a:srgbClr val="006600"/>
              </a:solidFill>
            </a:endParaRPr>
          </a:p>
        </p:txBody>
      </p:sp>
      <p:sp>
        <p:nvSpPr>
          <p:cNvPr id="2" name="TextBox 1"/>
          <p:cNvSpPr txBox="1"/>
          <p:nvPr/>
        </p:nvSpPr>
        <p:spPr>
          <a:xfrm>
            <a:off x="642172" y="5782823"/>
            <a:ext cx="8956619" cy="369332"/>
          </a:xfrm>
          <a:prstGeom prst="rect">
            <a:avLst/>
          </a:prstGeom>
          <a:noFill/>
        </p:spPr>
        <p:txBody>
          <a:bodyPr wrap="none" rtlCol="0">
            <a:spAutoFit/>
          </a:bodyPr>
          <a:lstStyle/>
          <a:p>
            <a:r>
              <a:rPr lang="en-US" dirty="0" smtClean="0"/>
              <a:t>The FY 2018 Request supports progress in important aspects of the 2015 LRP Vision </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20</a:t>
            </a:fld>
            <a:endParaRPr lang="en-US" dirty="0"/>
          </a:p>
        </p:txBody>
      </p:sp>
    </p:spTree>
    <p:extLst>
      <p:ext uri="{BB962C8B-B14F-4D97-AF65-F5344CB8AC3E}">
        <p14:creationId xmlns:p14="http://schemas.microsoft.com/office/powerpoint/2010/main" val="10903204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6640"/>
            <a:ext cx="9144000" cy="6740307"/>
          </a:xfrm>
          <a:prstGeom prst="rect">
            <a:avLst/>
          </a:prstGeom>
          <a:noFill/>
        </p:spPr>
        <p:txBody>
          <a:bodyPr wrap="square" rtlCol="0">
            <a:spAutoFit/>
          </a:bodyPr>
          <a:lstStyle/>
          <a:p>
            <a:r>
              <a:rPr lang="en-US" dirty="0"/>
              <a:t> </a:t>
            </a:r>
          </a:p>
          <a:p>
            <a:pPr marL="214313" indent="-214313">
              <a:buFont typeface="Arial" panose="020B0604020202020204" pitchFamily="34" charset="0"/>
              <a:buChar char="•"/>
            </a:pPr>
            <a:r>
              <a:rPr lang="en-US" dirty="0"/>
              <a:t>B</a:t>
            </a:r>
            <a:r>
              <a:rPr lang="en-US" dirty="0" smtClean="0"/>
              <a:t>udget discussions that NP engages in must be </a:t>
            </a:r>
            <a:r>
              <a:rPr lang="en-US" dirty="0"/>
              <a:t>factual </a:t>
            </a:r>
            <a:r>
              <a:rPr lang="en-US" dirty="0" smtClean="0"/>
              <a:t>only without commentary</a:t>
            </a:r>
            <a:r>
              <a:rPr lang="en-US" dirty="0"/>
              <a:t>. </a:t>
            </a:r>
          </a:p>
          <a:p>
            <a:endParaRPr lang="en-US" dirty="0"/>
          </a:p>
          <a:p>
            <a:pPr marL="214313" indent="-214313">
              <a:buFont typeface="Arial" panose="020B0604020202020204" pitchFamily="34" charset="0"/>
              <a:buChar char="•"/>
            </a:pPr>
            <a:r>
              <a:rPr lang="en-US" dirty="0"/>
              <a:t>There are no scenarios which avoid </a:t>
            </a:r>
            <a:r>
              <a:rPr lang="en-US" dirty="0" smtClean="0"/>
              <a:t>significant </a:t>
            </a:r>
            <a:r>
              <a:rPr lang="en-US" dirty="0"/>
              <a:t>impacts to </a:t>
            </a:r>
            <a:r>
              <a:rPr lang="en-US" dirty="0" smtClean="0"/>
              <a:t>all current NP supported operations </a:t>
            </a:r>
            <a:r>
              <a:rPr lang="en-US" dirty="0"/>
              <a:t>and research</a:t>
            </a:r>
          </a:p>
          <a:p>
            <a:endParaRPr lang="en-US" sz="1000" dirty="0"/>
          </a:p>
          <a:p>
            <a:pPr marL="214313" indent="-214313">
              <a:buFont typeface="Arial" panose="020B0604020202020204" pitchFamily="34" charset="0"/>
              <a:buChar char="•"/>
            </a:pPr>
            <a:r>
              <a:rPr lang="en-US" dirty="0"/>
              <a:t>The </a:t>
            </a:r>
            <a:r>
              <a:rPr lang="en-US" dirty="0" smtClean="0"/>
              <a:t>decisions </a:t>
            </a:r>
            <a:r>
              <a:rPr lang="en-US" dirty="0"/>
              <a:t>made are owned by the AD and issues should be directed to him.</a:t>
            </a:r>
          </a:p>
          <a:p>
            <a:endParaRPr lang="en-US" dirty="0"/>
          </a:p>
          <a:p>
            <a:pPr marL="214313" indent="-214313">
              <a:buFont typeface="Arial" panose="020B0604020202020204" pitchFamily="34" charset="0"/>
              <a:buChar char="•"/>
            </a:pPr>
            <a:r>
              <a:rPr lang="en-US" dirty="0"/>
              <a:t>An attempt was made to preserve “core” areas of NP’s mission and the tools which enable them, even though they are also impacted</a:t>
            </a:r>
            <a:r>
              <a:rPr lang="en-US" dirty="0" smtClean="0"/>
              <a:t>.</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Both the Executive and the Legislative branches must agree on whatever the FY18 budget </a:t>
            </a:r>
            <a:r>
              <a:rPr lang="en-US" dirty="0" smtClean="0"/>
              <a:t>will be. </a:t>
            </a:r>
            <a:r>
              <a:rPr lang="en-US" dirty="0"/>
              <a:t>The </a:t>
            </a:r>
            <a:r>
              <a:rPr lang="en-US" dirty="0" smtClean="0"/>
              <a:t>answer </a:t>
            </a:r>
            <a:r>
              <a:rPr lang="en-US" dirty="0"/>
              <a:t>may not be known for </a:t>
            </a:r>
            <a:r>
              <a:rPr lang="en-US" dirty="0" smtClean="0"/>
              <a:t>a while </a:t>
            </a:r>
            <a:r>
              <a:rPr lang="en-US" dirty="0"/>
              <a:t>and it will be </a:t>
            </a:r>
            <a:r>
              <a:rPr lang="en-US" dirty="0" smtClean="0"/>
              <a:t>challenging </a:t>
            </a:r>
            <a:r>
              <a:rPr lang="en-US" dirty="0"/>
              <a:t>to try to remain prepared for the full range of possibilities. </a:t>
            </a:r>
            <a:r>
              <a:rPr lang="en-US" dirty="0" smtClean="0"/>
              <a:t>An attempt was made to take that into account.</a:t>
            </a:r>
          </a:p>
          <a:p>
            <a:endParaRPr lang="en-US" dirty="0" smtClean="0"/>
          </a:p>
          <a:p>
            <a:pPr marL="214313" indent="-214313">
              <a:buFont typeface="Arial" panose="020B0604020202020204" pitchFamily="34" charset="0"/>
              <a:buChar char="•"/>
            </a:pPr>
            <a:r>
              <a:rPr lang="en-US" dirty="0" smtClean="0"/>
              <a:t>At </a:t>
            </a:r>
            <a:r>
              <a:rPr lang="en-US" dirty="0"/>
              <a:t>the requested budget level there </a:t>
            </a:r>
            <a:r>
              <a:rPr lang="en-US" dirty="0" smtClean="0"/>
              <a:t>will </a:t>
            </a:r>
            <a:r>
              <a:rPr lang="en-US" dirty="0"/>
              <a:t>be significant RIFs and that is unavoidable. The size of these reductions can be different FTE-wise at Labs and universities because of the differing cost of doing business at the two types of institutions and method of operations.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At </a:t>
            </a:r>
            <a:r>
              <a:rPr lang="en-US" dirty="0" smtClean="0"/>
              <a:t>FY </a:t>
            </a:r>
            <a:r>
              <a:rPr lang="en-US" dirty="0"/>
              <a:t>2018 request </a:t>
            </a:r>
            <a:r>
              <a:rPr lang="en-US" dirty="0" smtClean="0"/>
              <a:t> level it </a:t>
            </a:r>
            <a:r>
              <a:rPr lang="en-US" dirty="0"/>
              <a:t>will not be possible to continue to execute on the full scope of the 2015 Long Range Plan</a:t>
            </a:r>
          </a:p>
          <a:p>
            <a:pPr marL="214313" indent="-214313">
              <a:buFont typeface="Arial" panose="020B0604020202020204" pitchFamily="34" charset="0"/>
              <a:buChar char="•"/>
            </a:pPr>
            <a:endParaRPr lang="en-US" dirty="0"/>
          </a:p>
          <a:p>
            <a:endParaRPr lang="en-US" dirty="0"/>
          </a:p>
          <a:p>
            <a:endParaRPr lang="en-US" dirty="0"/>
          </a:p>
        </p:txBody>
      </p:sp>
      <p:sp>
        <p:nvSpPr>
          <p:cNvPr id="3" name="TextBox 2"/>
          <p:cNvSpPr txBox="1"/>
          <p:nvPr/>
        </p:nvSpPr>
        <p:spPr>
          <a:xfrm>
            <a:off x="2836749" y="63573"/>
            <a:ext cx="3470502" cy="523220"/>
          </a:xfrm>
          <a:prstGeom prst="rect">
            <a:avLst/>
          </a:prstGeom>
          <a:noFill/>
        </p:spPr>
        <p:txBody>
          <a:bodyPr wrap="none" rtlCol="0">
            <a:spAutoFit/>
          </a:bodyPr>
          <a:lstStyle/>
          <a:p>
            <a:r>
              <a:rPr lang="en-US" sz="2800" dirty="0" smtClean="0"/>
              <a:t>Things to Bear in Mind</a:t>
            </a:r>
            <a:endParaRPr lang="en-US" sz="2800" dirty="0"/>
          </a:p>
        </p:txBody>
      </p:sp>
      <p:sp>
        <p:nvSpPr>
          <p:cNvPr id="4" name="Slide Number Placeholder 2"/>
          <p:cNvSpPr txBox="1">
            <a:spLocks/>
          </p:cNvSpPr>
          <p:nvPr/>
        </p:nvSpPr>
        <p:spPr>
          <a:xfrm>
            <a:off x="8628845" y="6388608"/>
            <a:ext cx="515155" cy="4693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latin typeface="Arial" panose="020B0604020202020204" pitchFamily="34" charset="0"/>
              <a:cs typeface="Arial" panose="020B0604020202020204" pitchFamily="34" charset="0"/>
            </a:endParaRPr>
          </a:p>
        </p:txBody>
      </p:sp>
      <p:sp>
        <p:nvSpPr>
          <p:cNvPr id="5" name="TextBox 4"/>
          <p:cNvSpPr txBox="1"/>
          <p:nvPr/>
        </p:nvSpPr>
        <p:spPr>
          <a:xfrm>
            <a:off x="8818270" y="6500193"/>
            <a:ext cx="325730" cy="246221"/>
          </a:xfrm>
          <a:prstGeom prst="rect">
            <a:avLst/>
          </a:prstGeom>
          <a:noFill/>
        </p:spPr>
        <p:txBody>
          <a:bodyPr wrap="none" rtlCol="0">
            <a:spAutoFit/>
          </a:bodyPr>
          <a:lstStyle/>
          <a:p>
            <a:pPr>
              <a:defRPr/>
            </a:pPr>
            <a:fld id="{1F8A97BA-DB9B-4291-87AE-AF89EA7F18B7}" type="slidenum">
              <a:rPr lang="en-US" sz="1000">
                <a:solidFill>
                  <a:srgbClr val="006600"/>
                </a:solidFill>
                <a:latin typeface="Arial" panose="020B0604020202020204" pitchFamily="34" charset="0"/>
                <a:cs typeface="Arial" panose="020B0604020202020204" pitchFamily="34" charset="0"/>
              </a:rPr>
              <a:pPr>
                <a:defRPr/>
              </a:pPr>
              <a:t>21</a:t>
            </a:fld>
            <a:endParaRPr lang="en-US" sz="10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3269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0444"/>
            <a:ext cx="9144000" cy="642156"/>
          </a:xfrm>
        </p:spPr>
        <p:txBody>
          <a:bodyPr/>
          <a:lstStyle/>
          <a:p>
            <a:r>
              <a:rPr lang="en-US" dirty="0" smtClean="0"/>
              <a:t>Other DOE NP News Items</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22</a:t>
            </a:fld>
            <a:endParaRPr lang="en-US" dirty="0"/>
          </a:p>
        </p:txBody>
      </p:sp>
      <p:sp>
        <p:nvSpPr>
          <p:cNvPr id="4" name="TextBox 3"/>
          <p:cNvSpPr txBox="1"/>
          <p:nvPr/>
        </p:nvSpPr>
        <p:spPr>
          <a:xfrm>
            <a:off x="0" y="391522"/>
            <a:ext cx="9234151" cy="6340197"/>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sym typeface="Symbol" panose="05050102010706020507" pitchFamily="18" charset="2"/>
              </a:rPr>
              <a:t>Selections have been made for proposals submitted in response to the 0 R&amp;D FOA released August 29,2016</a:t>
            </a:r>
          </a:p>
          <a:p>
            <a:pPr marL="285750" indent="-285750">
              <a:buFont typeface="Arial" panose="020B0604020202020204" pitchFamily="34" charset="0"/>
              <a:buChar char="•"/>
            </a:pPr>
            <a:endParaRPr lang="en-US" sz="1200" dirty="0">
              <a:sym typeface="Symbol" panose="05050102010706020507" pitchFamily="18" charset="2"/>
            </a:endParaRPr>
          </a:p>
          <a:p>
            <a:pPr marL="285750" indent="-285750">
              <a:buFont typeface="Arial" panose="020B0604020202020204" pitchFamily="34" charset="0"/>
              <a:buChar char="•"/>
            </a:pPr>
            <a:r>
              <a:rPr lang="en-US" sz="2000" dirty="0" smtClean="0">
                <a:sym typeface="Symbol" panose="05050102010706020507" pitchFamily="18" charset="2"/>
              </a:rPr>
              <a:t>The recommendations of the Jones panel are being folded into planning for accelerator R&amp;D related to a possible Electron-Ion Collider</a:t>
            </a:r>
          </a:p>
          <a:p>
            <a:pPr marL="285750" indent="-285750">
              <a:spcBef>
                <a:spcPts val="1000"/>
              </a:spcBef>
              <a:buFont typeface="Arial" panose="020B0604020202020204" pitchFamily="34" charset="0"/>
              <a:buChar char="•"/>
            </a:pPr>
            <a:r>
              <a:rPr lang="en-US" sz="2000" dirty="0" smtClean="0"/>
              <a:t>A new lab-only FOA has been published by the Interagency </a:t>
            </a:r>
            <a:r>
              <a:rPr lang="en-US" sz="2000" dirty="0"/>
              <a:t>Working Group established on Nuclear </a:t>
            </a:r>
            <a:r>
              <a:rPr lang="en-US" sz="2000" dirty="0" smtClean="0"/>
              <a:t>Data to assess the </a:t>
            </a:r>
            <a:r>
              <a:rPr lang="en-US" sz="2000" dirty="0"/>
              <a:t>possibility of some additional investment in targeted experiments with great leverage for enhancing nuclear </a:t>
            </a:r>
            <a:r>
              <a:rPr lang="en-US" sz="2000" dirty="0" smtClean="0"/>
              <a:t>data</a:t>
            </a:r>
            <a:endParaRPr lang="en-US" sz="2000" dirty="0"/>
          </a:p>
          <a:p>
            <a:pPr marL="285750" indent="-285750">
              <a:spcBef>
                <a:spcPts val="1000"/>
              </a:spcBef>
              <a:buFont typeface="Arial" panose="020B0604020202020204" pitchFamily="34" charset="0"/>
              <a:buChar char="•"/>
            </a:pPr>
            <a:r>
              <a:rPr lang="en-US" sz="2000" dirty="0"/>
              <a:t>FRIB Theory alliance continues to </a:t>
            </a:r>
            <a:r>
              <a:rPr lang="en-US" sz="2000" dirty="0" smtClean="0"/>
              <a:t>progress</a:t>
            </a:r>
          </a:p>
          <a:p>
            <a:pPr marL="285750" indent="-285750">
              <a:spcBef>
                <a:spcPts val="1000"/>
              </a:spcBef>
              <a:buFont typeface="Arial" panose="020B0604020202020204" pitchFamily="34" charset="0"/>
              <a:buChar char="•"/>
            </a:pPr>
            <a:r>
              <a:rPr lang="en-US" sz="2000" dirty="0"/>
              <a:t>12 GeV upgrade and FRIB construction continue to be on track</a:t>
            </a:r>
          </a:p>
          <a:p>
            <a:pPr marL="285750" indent="-285750">
              <a:spcBef>
                <a:spcPts val="1000"/>
              </a:spcBef>
              <a:buFont typeface="Arial" panose="020B0604020202020204" pitchFamily="34" charset="0"/>
              <a:buChar char="•"/>
            </a:pPr>
            <a:r>
              <a:rPr lang="en-US" sz="2000" dirty="0" smtClean="0"/>
              <a:t>A Statement </a:t>
            </a:r>
            <a:r>
              <a:rPr lang="en-US" sz="2000" dirty="0"/>
              <a:t>of </a:t>
            </a:r>
            <a:r>
              <a:rPr lang="en-US" sz="2000" dirty="0" smtClean="0"/>
              <a:t>Mission has been </a:t>
            </a:r>
            <a:r>
              <a:rPr lang="en-US" sz="2000" dirty="0"/>
              <a:t>established for the MIT Research and Engineering center</a:t>
            </a:r>
          </a:p>
          <a:p>
            <a:pPr marL="285750" indent="-285750">
              <a:spcBef>
                <a:spcPts val="1000"/>
              </a:spcBef>
              <a:buFont typeface="Arial" panose="020B0604020202020204" pitchFamily="34" charset="0"/>
              <a:buChar char="•"/>
            </a:pPr>
            <a:r>
              <a:rPr lang="en-US" sz="2000" dirty="0" smtClean="0"/>
              <a:t>The </a:t>
            </a:r>
            <a:r>
              <a:rPr lang="en-US" sz="2000" dirty="0"/>
              <a:t>2017 ECA process is </a:t>
            </a:r>
            <a:r>
              <a:rPr lang="en-US" sz="2000" dirty="0" smtClean="0"/>
              <a:t>progressing </a:t>
            </a:r>
          </a:p>
          <a:p>
            <a:pPr marL="285750" indent="-285750">
              <a:spcBef>
                <a:spcPts val="1000"/>
              </a:spcBef>
              <a:buFont typeface="Arial" panose="020B0604020202020204" pitchFamily="34" charset="0"/>
              <a:buChar char="•"/>
            </a:pPr>
            <a:endParaRPr lang="en-US" sz="400" dirty="0" smtClean="0"/>
          </a:p>
          <a:p>
            <a:pPr marL="285750" indent="-285750">
              <a:buFont typeface="Arial" panose="020B0604020202020204" pitchFamily="34" charset="0"/>
              <a:buChar char="•"/>
            </a:pPr>
            <a:r>
              <a:rPr lang="en-US" sz="2000" dirty="0" smtClean="0"/>
              <a:t>Selections in progress for SciDAQ4</a:t>
            </a:r>
          </a:p>
          <a:p>
            <a:endParaRPr lang="en-US" sz="1200" dirty="0" smtClean="0"/>
          </a:p>
          <a:p>
            <a:pPr marL="285750" indent="-285750">
              <a:buFont typeface="Arial" panose="020B0604020202020204" pitchFamily="34" charset="0"/>
              <a:buChar char="•"/>
            </a:pPr>
            <a:r>
              <a:rPr lang="en-US" sz="2000" dirty="0" smtClean="0"/>
              <a:t>Quantum Information Science is a new SC-wide focus</a:t>
            </a:r>
            <a:endParaRPr lang="en-US" sz="2000" dirty="0"/>
          </a:p>
          <a:p>
            <a:endParaRPr lang="en-US" sz="2000" dirty="0" smtClean="0">
              <a:sym typeface="Symbol" panose="05050102010706020507" pitchFamily="18" charset="2"/>
            </a:endParaRPr>
          </a:p>
        </p:txBody>
      </p:sp>
      <p:pic>
        <p:nvPicPr>
          <p:cNvPr id="1028" name="Picture 4" descr=".pdf fi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775" y="-522288"/>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862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962"/>
            <a:ext cx="9144000" cy="642156"/>
          </a:xfrm>
        </p:spPr>
        <p:txBody>
          <a:bodyPr/>
          <a:lstStyle/>
          <a:p>
            <a:r>
              <a:rPr lang="en-US" sz="2000" dirty="0" smtClean="0">
                <a:solidFill>
                  <a:schemeClr val="tx1"/>
                </a:solidFill>
              </a:rPr>
              <a:t>Next Formal Step on the EIC Science Case is Continuing</a:t>
            </a:r>
            <a:endParaRPr lang="en-US" sz="2000" dirty="0">
              <a:solidFill>
                <a:schemeClr val="tx1"/>
              </a:solidFill>
            </a:endParaRPr>
          </a:p>
        </p:txBody>
      </p:sp>
      <p:sp>
        <p:nvSpPr>
          <p:cNvPr id="3" name="TextBox 2"/>
          <p:cNvSpPr txBox="1"/>
          <p:nvPr/>
        </p:nvSpPr>
        <p:spPr>
          <a:xfrm>
            <a:off x="342901" y="993780"/>
            <a:ext cx="8610599" cy="4247317"/>
          </a:xfrm>
          <a:prstGeom prst="rect">
            <a:avLst/>
          </a:prstGeom>
          <a:noFill/>
        </p:spPr>
        <p:txBody>
          <a:bodyPr wrap="square" rtlCol="0">
            <a:spAutoFit/>
          </a:bodyPr>
          <a:lstStyle/>
          <a:p>
            <a:r>
              <a:rPr lang="en-US" b="1" dirty="0"/>
              <a:t>THE NATIONAL ACADEMIES OF SCIENCES, ENGINEERING, AND MEDICINE </a:t>
            </a:r>
            <a:r>
              <a:rPr lang="en-US" dirty="0"/>
              <a:t/>
            </a:r>
            <a:br>
              <a:rPr lang="en-US" dirty="0"/>
            </a:br>
            <a:r>
              <a:rPr lang="en-US" dirty="0"/>
              <a:t>Division on Engineering and Physical Science</a:t>
            </a:r>
            <a:br>
              <a:rPr lang="en-US" dirty="0"/>
            </a:br>
            <a:r>
              <a:rPr lang="en-US" dirty="0"/>
              <a:t>Board on Physics and Astronomy</a:t>
            </a:r>
          </a:p>
          <a:p>
            <a:r>
              <a:rPr lang="en-US" b="1" dirty="0"/>
              <a:t>U.S.-Based Electron Ion Collider Science </a:t>
            </a:r>
            <a:r>
              <a:rPr lang="en-US" b="1" dirty="0" smtClean="0"/>
              <a:t>Assessment</a:t>
            </a:r>
          </a:p>
          <a:p>
            <a:endParaRPr lang="en-US" dirty="0"/>
          </a:p>
          <a:p>
            <a:r>
              <a:rPr lang="en-US" b="1" i="1" dirty="0"/>
              <a:t>Summary</a:t>
            </a:r>
            <a:endParaRPr lang="en-US" dirty="0"/>
          </a:p>
          <a:p>
            <a:r>
              <a:rPr lang="en-US" dirty="0"/>
              <a:t>The National Academies of Sciences, Engineering, and Medicine (“National Academies”) will form a committee to carry out a thorough, independent assessment of the scientific justification for a U.S. domestic electron ion collider facility.  In preparing its report, the committee will address the role that such a facility would play in the future of nuclear science, considering the field broadly, but placing emphasis on its potential scientific impact on quantum chromodynamics.  The need for such an accelerator will be addressed in the context of international efforts in this area.  Support for the 18-month project in the amount of $540,000 is requested from the Department of Energy</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1F8A97BA-DB9B-4291-87AE-AF89EA7F18B7}" type="slidenum">
              <a:rPr lang="en-US" smtClean="0"/>
              <a:pPr>
                <a:defRPr/>
              </a:pPr>
              <a:t>23</a:t>
            </a:fld>
            <a:endParaRPr lang="en-US" dirty="0"/>
          </a:p>
        </p:txBody>
      </p:sp>
      <p:sp>
        <p:nvSpPr>
          <p:cNvPr id="5" name="TextBox 4"/>
          <p:cNvSpPr txBox="1"/>
          <p:nvPr/>
        </p:nvSpPr>
        <p:spPr>
          <a:xfrm>
            <a:off x="342901" y="5134960"/>
            <a:ext cx="8801099" cy="923330"/>
          </a:xfrm>
          <a:prstGeom prst="rect">
            <a:avLst/>
          </a:prstGeom>
          <a:noFill/>
        </p:spPr>
        <p:txBody>
          <a:bodyPr wrap="square" rtlCol="0">
            <a:spAutoFit/>
          </a:bodyPr>
          <a:lstStyle/>
          <a:p>
            <a:r>
              <a:rPr lang="en-US" dirty="0"/>
              <a:t>“U.S.-Based Electron Ion Collider Science </a:t>
            </a:r>
            <a:r>
              <a:rPr lang="en-US" dirty="0" smtClean="0"/>
              <a:t>Assessment” is now getting underway. The Chair will be Gordon </a:t>
            </a:r>
            <a:r>
              <a:rPr lang="en-US" dirty="0" err="1" smtClean="0"/>
              <a:t>Baym</a:t>
            </a:r>
            <a:r>
              <a:rPr lang="en-US" dirty="0" smtClean="0"/>
              <a:t>. The </a:t>
            </a:r>
            <a:r>
              <a:rPr lang="en-US" dirty="0"/>
              <a:t>rest of the committee, including a co-chair, will be appointed </a:t>
            </a:r>
            <a:r>
              <a:rPr lang="en-US" dirty="0" smtClean="0"/>
              <a:t>in </a:t>
            </a:r>
            <a:r>
              <a:rPr lang="en-US" dirty="0"/>
              <a:t>the next couple of weeks.  </a:t>
            </a:r>
            <a:r>
              <a:rPr lang="en-US" dirty="0" smtClean="0"/>
              <a:t>The first </a:t>
            </a:r>
            <a:r>
              <a:rPr lang="en-US" dirty="0"/>
              <a:t>meeting </a:t>
            </a:r>
            <a:r>
              <a:rPr lang="en-US" dirty="0" smtClean="0"/>
              <a:t>is being planned for January, 2017</a:t>
            </a:r>
          </a:p>
        </p:txBody>
      </p:sp>
    </p:spTree>
    <p:extLst>
      <p:ext uri="{BB962C8B-B14F-4D97-AF65-F5344CB8AC3E}">
        <p14:creationId xmlns:p14="http://schemas.microsoft.com/office/powerpoint/2010/main" val="29020337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4" y="145934"/>
            <a:ext cx="9144000" cy="508000"/>
          </a:xfrm>
        </p:spPr>
        <p:txBody>
          <a:bodyPr/>
          <a:lstStyle/>
          <a:p>
            <a:r>
              <a:rPr lang="en-US" b="0" dirty="0" smtClean="0">
                <a:solidFill>
                  <a:schemeClr val="tx1"/>
                </a:solidFill>
              </a:rPr>
              <a:t>The Outlook </a:t>
            </a:r>
            <a:r>
              <a:rPr lang="en-US" b="0" dirty="0">
                <a:solidFill>
                  <a:schemeClr val="tx1"/>
                </a:solidFill>
              </a:rPr>
              <a:t>T</a:t>
            </a:r>
            <a:r>
              <a:rPr lang="en-US" b="0" dirty="0" smtClean="0">
                <a:solidFill>
                  <a:schemeClr val="tx1"/>
                </a:solidFill>
              </a:rPr>
              <a:t>oday</a:t>
            </a:r>
            <a:endParaRPr lang="en-US" b="0" dirty="0">
              <a:solidFill>
                <a:schemeClr val="tx1"/>
              </a:solidFill>
            </a:endParaRPr>
          </a:p>
        </p:txBody>
      </p:sp>
      <p:sp>
        <p:nvSpPr>
          <p:cNvPr id="14" name="TextBox 13"/>
          <p:cNvSpPr txBox="1"/>
          <p:nvPr/>
        </p:nvSpPr>
        <p:spPr>
          <a:xfrm>
            <a:off x="41563" y="1031076"/>
            <a:ext cx="9060873" cy="5057795"/>
          </a:xfrm>
          <a:prstGeom prst="rect">
            <a:avLst/>
          </a:prstGeom>
          <a:noFill/>
        </p:spPr>
        <p:txBody>
          <a:bodyPr wrap="square" rtlCol="0">
            <a:spAutoFit/>
          </a:bodyPr>
          <a:lstStyle/>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The U.S. has unquestioned world leadership in experimental QCD research. CEBAF </a:t>
            </a:r>
            <a:r>
              <a:rPr lang="en-US" sz="1600" dirty="0">
                <a:latin typeface="Arial" panose="020B0604020202020204" pitchFamily="34" charset="0"/>
                <a:cs typeface="Arial" panose="020B0604020202020204" pitchFamily="34" charset="0"/>
              </a:rPr>
              <a:t>and RHIC </a:t>
            </a:r>
            <a:r>
              <a:rPr lang="en-US" sz="1600" dirty="0" smtClean="0">
                <a:latin typeface="Arial" panose="020B0604020202020204" pitchFamily="34" charset="0"/>
                <a:cs typeface="Arial" panose="020B0604020202020204" pitchFamily="34" charset="0"/>
              </a:rPr>
              <a:t>are </a:t>
            </a:r>
            <a:r>
              <a:rPr lang="en-US" sz="1600" dirty="0">
                <a:latin typeface="Arial" panose="020B0604020202020204" pitchFamily="34" charset="0"/>
                <a:cs typeface="Arial" panose="020B0604020202020204" pitchFamily="34" charset="0"/>
              </a:rPr>
              <a:t>both unique and at the “top of their game” with compelling “must-do” science in progress or about to start. </a:t>
            </a:r>
            <a:r>
              <a:rPr lang="en-US" sz="1600" dirty="0" smtClean="0">
                <a:latin typeface="Arial" panose="020B0604020202020204" pitchFamily="34" charset="0"/>
                <a:cs typeface="Arial" panose="020B0604020202020204" pitchFamily="34" charset="0"/>
              </a:rPr>
              <a:t>Long term, the future of QCD science is pointing to the need for an electron-ion collider</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There </a:t>
            </a:r>
            <a:r>
              <a:rPr lang="en-US" sz="1600" dirty="0">
                <a:latin typeface="Arial" panose="020B0604020202020204" pitchFamily="34" charset="0"/>
                <a:cs typeface="Arial" panose="020B0604020202020204" pitchFamily="34" charset="0"/>
              </a:rPr>
              <a:t>is a wealth of science opportunity near term at ATLAS, and longer term at FRIB which will be world leading. </a:t>
            </a:r>
            <a:r>
              <a:rPr lang="en-US" sz="1600" dirty="0" smtClean="0">
                <a:latin typeface="Arial" panose="020B0604020202020204" pitchFamily="34" charset="0"/>
                <a:cs typeface="Arial" panose="020B0604020202020204" pitchFamily="34" charset="0"/>
              </a:rPr>
              <a:t>NP is beginning </a:t>
            </a:r>
            <a:r>
              <a:rPr lang="en-US" sz="1600" dirty="0">
                <a:latin typeface="Arial" panose="020B0604020202020204" pitchFamily="34" charset="0"/>
                <a:cs typeface="Arial" panose="020B0604020202020204" pitchFamily="34" charset="0"/>
              </a:rPr>
              <a:t>to position the low </a:t>
            </a:r>
            <a:r>
              <a:rPr lang="en-US" sz="1600" dirty="0" smtClean="0">
                <a:latin typeface="Arial" panose="020B0604020202020204" pitchFamily="34" charset="0"/>
                <a:cs typeface="Arial" panose="020B0604020202020204" pitchFamily="34" charset="0"/>
              </a:rPr>
              <a:t>energy experimental </a:t>
            </a:r>
            <a:r>
              <a:rPr lang="en-US" sz="1600" dirty="0">
                <a:latin typeface="Arial" panose="020B0604020202020204" pitchFamily="34" charset="0"/>
                <a:cs typeface="Arial" panose="020B0604020202020204" pitchFamily="34" charset="0"/>
              </a:rPr>
              <a:t>community to take full advantage of </a:t>
            </a:r>
            <a:r>
              <a:rPr lang="en-US" sz="1600" dirty="0" smtClean="0">
                <a:latin typeface="Arial" panose="020B0604020202020204" pitchFamily="34" charset="0"/>
                <a:cs typeface="Arial" panose="020B0604020202020204" pitchFamily="34" charset="0"/>
              </a:rPr>
              <a:t>FRIB. The Theory Alliance (and support for theory in general)  is also crucial. </a:t>
            </a:r>
          </a:p>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 A </a:t>
            </a:r>
            <a:r>
              <a:rPr lang="en-US" sz="1600" dirty="0">
                <a:latin typeface="Arial" panose="020B0604020202020204" pitchFamily="34" charset="0"/>
                <a:cs typeface="Arial" panose="020B0604020202020204" pitchFamily="34" charset="0"/>
              </a:rPr>
              <a:t>very high priority for the NP community is </a:t>
            </a:r>
            <a:r>
              <a:rPr lang="en-US" sz="1600" dirty="0" smtClean="0">
                <a:latin typeface="Arial" panose="020B0604020202020204" pitchFamily="34" charset="0"/>
                <a:cs typeface="Arial" panose="020B0604020202020204" pitchFamily="34" charset="0"/>
              </a:rPr>
              <a:t>U.S. leadership </a:t>
            </a:r>
            <a:r>
              <a:rPr lang="en-US" sz="1600" dirty="0">
                <a:latin typeface="Arial" panose="020B0604020202020204" pitchFamily="34" charset="0"/>
                <a:cs typeface="Arial" panose="020B0604020202020204" pitchFamily="34" charset="0"/>
              </a:rPr>
              <a:t>in the science of neutrino-less double beta decay.</a:t>
            </a:r>
          </a:p>
          <a:p>
            <a:pPr marL="742950" lvl="0" indent="-285750" eaLnBrk="0" fontAlgn="base" hangingPunct="0">
              <a:spcBef>
                <a:spcPts val="1000"/>
              </a:spcBef>
              <a:spcAft>
                <a:spcPts val="1000"/>
              </a:spcAft>
              <a:buFont typeface="Wingdings" pitchFamily="2" charset="2"/>
              <a:buChar char="Ø"/>
              <a:defRPr/>
            </a:pPr>
            <a:r>
              <a:rPr lang="en-US" sz="1600" dirty="0">
                <a:latin typeface="Arial" panose="020B0604020202020204" pitchFamily="34" charset="0"/>
                <a:cs typeface="Arial" panose="020B0604020202020204" pitchFamily="34" charset="0"/>
              </a:rPr>
              <a:t>A specific challenge will be ensuring essential R&amp;D for candidate technologies is completed in the next 2-3 years prior to a down-select for a ton-scale experiment</a:t>
            </a:r>
          </a:p>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Research </a:t>
            </a:r>
            <a:r>
              <a:rPr lang="en-US" sz="1600" dirty="0">
                <a:latin typeface="Arial" panose="020B0604020202020204" pitchFamily="34" charset="0"/>
                <a:cs typeface="Arial" panose="020B0604020202020204" pitchFamily="34" charset="0"/>
              </a:rPr>
              <a:t>and production efforts to meet the Nation’s need for isotopes in short supply are being strengthened; re-establishing U.S. capability for stable isotopes will be a major advance and will help address community concerns in this area documented in the 2009 and 2015 </a:t>
            </a:r>
            <a:r>
              <a:rPr lang="en-US" sz="1600" dirty="0" smtClean="0">
                <a:latin typeface="Arial" panose="020B0604020202020204" pitchFamily="34" charset="0"/>
                <a:cs typeface="Arial" panose="020B0604020202020204" pitchFamily="34" charset="0"/>
              </a:rPr>
              <a:t>NSACI </a:t>
            </a:r>
            <a:r>
              <a:rPr lang="en-US" sz="1600" dirty="0">
                <a:latin typeface="Arial" panose="020B0604020202020204" pitchFamily="34" charset="0"/>
                <a:cs typeface="Arial" panose="020B0604020202020204" pitchFamily="34" charset="0"/>
              </a:rPr>
              <a:t>Strategic Plans</a:t>
            </a:r>
            <a:endParaRPr lang="en-US" sz="16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24</a:t>
            </a:fld>
            <a:endParaRPr lang="en-US" dirty="0"/>
          </a:p>
        </p:txBody>
      </p:sp>
    </p:spTree>
    <p:extLst>
      <p:ext uri="{BB962C8B-B14F-4D97-AF65-F5344CB8AC3E}">
        <p14:creationId xmlns:p14="http://schemas.microsoft.com/office/powerpoint/2010/main" val="35515752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4" y="145934"/>
            <a:ext cx="9144000" cy="508000"/>
          </a:xfrm>
        </p:spPr>
        <p:txBody>
          <a:bodyPr/>
          <a:lstStyle/>
          <a:p>
            <a:r>
              <a:rPr lang="en-US" b="0" dirty="0" smtClean="0">
                <a:solidFill>
                  <a:schemeClr val="tx1"/>
                </a:solidFill>
              </a:rPr>
              <a:t>The Outlook Three Months From Today</a:t>
            </a:r>
            <a:endParaRPr lang="en-US" b="0" dirty="0">
              <a:solidFill>
                <a:schemeClr val="tx1"/>
              </a:solidFill>
            </a:endParaRPr>
          </a:p>
        </p:txBody>
      </p:sp>
      <p:sp>
        <p:nvSpPr>
          <p:cNvPr id="14" name="TextBox 13"/>
          <p:cNvSpPr txBox="1"/>
          <p:nvPr/>
        </p:nvSpPr>
        <p:spPr>
          <a:xfrm>
            <a:off x="41563" y="1031076"/>
            <a:ext cx="9060873" cy="5057795"/>
          </a:xfrm>
          <a:prstGeom prst="rect">
            <a:avLst/>
          </a:prstGeom>
          <a:noFill/>
        </p:spPr>
        <p:txBody>
          <a:bodyPr wrap="square" rtlCol="0">
            <a:spAutoFit/>
          </a:bodyPr>
          <a:lstStyle/>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The U.S. has unquestioned world leadership in experimental QCD research. CEBAF </a:t>
            </a:r>
            <a:r>
              <a:rPr lang="en-US" sz="1600" dirty="0">
                <a:latin typeface="Arial" panose="020B0604020202020204" pitchFamily="34" charset="0"/>
                <a:cs typeface="Arial" panose="020B0604020202020204" pitchFamily="34" charset="0"/>
              </a:rPr>
              <a:t>and RHIC </a:t>
            </a:r>
            <a:r>
              <a:rPr lang="en-US" sz="1600" dirty="0" smtClean="0">
                <a:latin typeface="Arial" panose="020B0604020202020204" pitchFamily="34" charset="0"/>
                <a:cs typeface="Arial" panose="020B0604020202020204" pitchFamily="34" charset="0"/>
              </a:rPr>
              <a:t>are </a:t>
            </a:r>
            <a:r>
              <a:rPr lang="en-US" sz="1600" dirty="0">
                <a:latin typeface="Arial" panose="020B0604020202020204" pitchFamily="34" charset="0"/>
                <a:cs typeface="Arial" panose="020B0604020202020204" pitchFamily="34" charset="0"/>
              </a:rPr>
              <a:t>both unique and at the “top of their game” with compelling “must-do” science in progress or about to start. </a:t>
            </a:r>
            <a:r>
              <a:rPr lang="en-US" sz="1600" dirty="0" smtClean="0">
                <a:latin typeface="Arial" panose="020B0604020202020204" pitchFamily="34" charset="0"/>
                <a:cs typeface="Arial" panose="020B0604020202020204" pitchFamily="34" charset="0"/>
              </a:rPr>
              <a:t>Long term, the future of QCD science is pointing to the need for an electron-ion collider</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There </a:t>
            </a:r>
            <a:r>
              <a:rPr lang="en-US" sz="1600" dirty="0">
                <a:latin typeface="Arial" panose="020B0604020202020204" pitchFamily="34" charset="0"/>
                <a:cs typeface="Arial" panose="020B0604020202020204" pitchFamily="34" charset="0"/>
              </a:rPr>
              <a:t>is a wealth of science opportunity near term at ATLAS, and longer term at FRIB which will be world leading. </a:t>
            </a:r>
            <a:r>
              <a:rPr lang="en-US" sz="1600" dirty="0" smtClean="0">
                <a:latin typeface="Arial" panose="020B0604020202020204" pitchFamily="34" charset="0"/>
                <a:cs typeface="Arial" panose="020B0604020202020204" pitchFamily="34" charset="0"/>
              </a:rPr>
              <a:t>NP is beginning </a:t>
            </a:r>
            <a:r>
              <a:rPr lang="en-US" sz="1600" dirty="0">
                <a:latin typeface="Arial" panose="020B0604020202020204" pitchFamily="34" charset="0"/>
                <a:cs typeface="Arial" panose="020B0604020202020204" pitchFamily="34" charset="0"/>
              </a:rPr>
              <a:t>to position the low </a:t>
            </a:r>
            <a:r>
              <a:rPr lang="en-US" sz="1600" dirty="0" smtClean="0">
                <a:latin typeface="Arial" panose="020B0604020202020204" pitchFamily="34" charset="0"/>
                <a:cs typeface="Arial" panose="020B0604020202020204" pitchFamily="34" charset="0"/>
              </a:rPr>
              <a:t>energy experimental </a:t>
            </a:r>
            <a:r>
              <a:rPr lang="en-US" sz="1600" dirty="0">
                <a:latin typeface="Arial" panose="020B0604020202020204" pitchFamily="34" charset="0"/>
                <a:cs typeface="Arial" panose="020B0604020202020204" pitchFamily="34" charset="0"/>
              </a:rPr>
              <a:t>community to take full advantage of </a:t>
            </a:r>
            <a:r>
              <a:rPr lang="en-US" sz="1600" dirty="0" smtClean="0">
                <a:latin typeface="Arial" panose="020B0604020202020204" pitchFamily="34" charset="0"/>
                <a:cs typeface="Arial" panose="020B0604020202020204" pitchFamily="34" charset="0"/>
              </a:rPr>
              <a:t>FRIB. The Theory Alliance (and support for theory in general)  is also crucial. </a:t>
            </a:r>
          </a:p>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 A </a:t>
            </a:r>
            <a:r>
              <a:rPr lang="en-US" sz="1600" dirty="0">
                <a:latin typeface="Arial" panose="020B0604020202020204" pitchFamily="34" charset="0"/>
                <a:cs typeface="Arial" panose="020B0604020202020204" pitchFamily="34" charset="0"/>
              </a:rPr>
              <a:t>very high priority for the NP community is </a:t>
            </a:r>
            <a:r>
              <a:rPr lang="en-US" sz="1600" dirty="0" smtClean="0">
                <a:latin typeface="Arial" panose="020B0604020202020204" pitchFamily="34" charset="0"/>
                <a:cs typeface="Arial" panose="020B0604020202020204" pitchFamily="34" charset="0"/>
              </a:rPr>
              <a:t>U.S. leadership </a:t>
            </a:r>
            <a:r>
              <a:rPr lang="en-US" sz="1600" dirty="0">
                <a:latin typeface="Arial" panose="020B0604020202020204" pitchFamily="34" charset="0"/>
                <a:cs typeface="Arial" panose="020B0604020202020204" pitchFamily="34" charset="0"/>
              </a:rPr>
              <a:t>in the science of neutrino-less double beta decay.</a:t>
            </a:r>
          </a:p>
          <a:p>
            <a:pPr marL="742950" lvl="0" indent="-285750" eaLnBrk="0" fontAlgn="base" hangingPunct="0">
              <a:spcBef>
                <a:spcPts val="1000"/>
              </a:spcBef>
              <a:spcAft>
                <a:spcPts val="1000"/>
              </a:spcAft>
              <a:buFont typeface="Wingdings" pitchFamily="2" charset="2"/>
              <a:buChar char="Ø"/>
              <a:defRPr/>
            </a:pPr>
            <a:r>
              <a:rPr lang="en-US" sz="1600" dirty="0">
                <a:latin typeface="Arial" panose="020B0604020202020204" pitchFamily="34" charset="0"/>
                <a:cs typeface="Arial" panose="020B0604020202020204" pitchFamily="34" charset="0"/>
              </a:rPr>
              <a:t>A specific challenge will be ensuring essential R&amp;D for candidate technologies is completed in the next 2-3 years prior to a down-select for a ton-scale experiment</a:t>
            </a:r>
          </a:p>
          <a:p>
            <a:pPr marL="285750" indent="-285750">
              <a:spcBef>
                <a:spcPts val="1000"/>
              </a:spcBef>
              <a:spcAft>
                <a:spcPts val="1000"/>
              </a:spcAft>
              <a:buFont typeface="Wingdings" pitchFamily="2" charset="2"/>
              <a:buChar char="§"/>
            </a:pPr>
            <a:r>
              <a:rPr lang="en-US" sz="1600" dirty="0" smtClean="0">
                <a:latin typeface="Arial" panose="020B0604020202020204" pitchFamily="34" charset="0"/>
                <a:cs typeface="Arial" panose="020B0604020202020204" pitchFamily="34" charset="0"/>
              </a:rPr>
              <a:t>Research </a:t>
            </a:r>
            <a:r>
              <a:rPr lang="en-US" sz="1600" dirty="0">
                <a:latin typeface="Arial" panose="020B0604020202020204" pitchFamily="34" charset="0"/>
                <a:cs typeface="Arial" panose="020B0604020202020204" pitchFamily="34" charset="0"/>
              </a:rPr>
              <a:t>and production efforts to meet the Nation’s need for isotopes in short supply are being strengthened; re-establishing U.S. capability for stable isotopes will be a major advance and will help address community concerns in this area documented in the 2009 and 2015 </a:t>
            </a:r>
            <a:r>
              <a:rPr lang="en-US" sz="1600" dirty="0" smtClean="0">
                <a:latin typeface="Arial" panose="020B0604020202020204" pitchFamily="34" charset="0"/>
                <a:cs typeface="Arial" panose="020B0604020202020204" pitchFamily="34" charset="0"/>
              </a:rPr>
              <a:t>NSACI </a:t>
            </a:r>
            <a:r>
              <a:rPr lang="en-US" sz="1600" dirty="0">
                <a:latin typeface="Arial" panose="020B0604020202020204" pitchFamily="34" charset="0"/>
                <a:cs typeface="Arial" panose="020B0604020202020204" pitchFamily="34" charset="0"/>
              </a:rPr>
              <a:t>Strategic Plans</a:t>
            </a:r>
            <a:endParaRPr lang="en-US" sz="16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25</a:t>
            </a:fld>
            <a:endParaRPr lang="en-US" dirty="0"/>
          </a:p>
        </p:txBody>
      </p:sp>
    </p:spTree>
    <p:extLst>
      <p:ext uri="{BB962C8B-B14F-4D97-AF65-F5344CB8AC3E}">
        <p14:creationId xmlns:p14="http://schemas.microsoft.com/office/powerpoint/2010/main" val="10521086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26</a:t>
            </a:fld>
            <a:endParaRPr lang="en-US" dirty="0"/>
          </a:p>
        </p:txBody>
      </p:sp>
      <p:sp>
        <p:nvSpPr>
          <p:cNvPr id="4" name="TextBox 3"/>
          <p:cNvSpPr txBox="1"/>
          <p:nvPr/>
        </p:nvSpPr>
        <p:spPr>
          <a:xfrm>
            <a:off x="894008" y="2520127"/>
            <a:ext cx="7868992" cy="1200329"/>
          </a:xfrm>
          <a:prstGeom prst="rect">
            <a:avLst/>
          </a:prstGeom>
          <a:noFill/>
        </p:spPr>
        <p:txBody>
          <a:bodyPr wrap="square" rtlCol="0">
            <a:spAutoFit/>
          </a:bodyPr>
          <a:lstStyle/>
          <a:p>
            <a:r>
              <a:rPr lang="en-US" sz="3600" dirty="0" smtClean="0"/>
              <a:t>It’s a process informed by information gathering </a:t>
            </a:r>
            <a:endParaRPr lang="en-US" sz="3600" dirty="0"/>
          </a:p>
        </p:txBody>
      </p:sp>
    </p:spTree>
    <p:extLst>
      <p:ext uri="{BB962C8B-B14F-4D97-AF65-F5344CB8AC3E}">
        <p14:creationId xmlns:p14="http://schemas.microsoft.com/office/powerpoint/2010/main" val="31751626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44239F-A578-4BB7-8042-38DC781613B6}" type="slidenum">
              <a:rPr lang="en-US" smtClean="0"/>
              <a:pPr/>
              <a:t>27</a:t>
            </a:fld>
            <a:endParaRPr lang="en-US"/>
          </a:p>
        </p:txBody>
      </p:sp>
      <p:sp>
        <p:nvSpPr>
          <p:cNvPr id="4" name="TextBox 3"/>
          <p:cNvSpPr txBox="1"/>
          <p:nvPr/>
        </p:nvSpPr>
        <p:spPr>
          <a:xfrm>
            <a:off x="333373" y="942796"/>
            <a:ext cx="8620125" cy="3539430"/>
          </a:xfrm>
          <a:prstGeom prst="rect">
            <a:avLst/>
          </a:prstGeom>
          <a:noFill/>
        </p:spPr>
        <p:txBody>
          <a:bodyPr wrap="square" rtlCol="0">
            <a:spAutoFit/>
          </a:bodyPr>
          <a:lstStyle/>
          <a:p>
            <a:r>
              <a:rPr lang="en-US" dirty="0" smtClean="0"/>
              <a:t>There has been a long tradition in Nuclear Science of effective partnership between the community and the agencies in charting compelling scientific visions for the future of nuclear science.</a:t>
            </a:r>
          </a:p>
          <a:p>
            <a:endParaRPr lang="en-US" sz="600" dirty="0"/>
          </a:p>
          <a:p>
            <a:r>
              <a:rPr lang="en-US" dirty="0" smtClean="0"/>
              <a:t>Key factors:</a:t>
            </a:r>
          </a:p>
          <a:p>
            <a:endParaRPr lang="en-US" sz="600" dirty="0"/>
          </a:p>
          <a:p>
            <a:pPr marL="342900" indent="-342900">
              <a:buAutoNum type="arabicParenR"/>
            </a:pPr>
            <a:r>
              <a:rPr lang="en-US" dirty="0" smtClean="0"/>
              <a:t>Informed scientific knowledge as the basis for recommendations and next steps</a:t>
            </a:r>
          </a:p>
          <a:p>
            <a:pPr marL="342900" indent="-342900">
              <a:buAutoNum type="arabicParenR"/>
            </a:pPr>
            <a:endParaRPr lang="en-US" sz="600" dirty="0"/>
          </a:p>
          <a:p>
            <a:pPr marL="342900" indent="-342900">
              <a:buAutoNum type="arabicParenR"/>
            </a:pPr>
            <a:r>
              <a:rPr lang="en-US" dirty="0" smtClean="0"/>
              <a:t>Mutual respect among scientific sub-disciplines</a:t>
            </a:r>
          </a:p>
          <a:p>
            <a:pPr marL="342900" indent="-342900">
              <a:buAutoNum type="arabicParenR"/>
            </a:pPr>
            <a:endParaRPr lang="en-US" sz="800" dirty="0"/>
          </a:p>
          <a:p>
            <a:pPr marL="342900" indent="-342900">
              <a:buAutoNum type="arabicParenR"/>
            </a:pPr>
            <a:r>
              <a:rPr lang="en-US" dirty="0" smtClean="0"/>
              <a:t>Commitment to the greater good of nuclear science as a discipline</a:t>
            </a:r>
          </a:p>
          <a:p>
            <a:pPr marL="342900" indent="-342900">
              <a:buAutoNum type="arabicParenR"/>
            </a:pPr>
            <a:endParaRPr lang="en-US" sz="600" dirty="0"/>
          </a:p>
          <a:p>
            <a:pPr marL="342900" indent="-342900">
              <a:buAutoNum type="arabicParenR"/>
            </a:pPr>
            <a:r>
              <a:rPr lang="en-US" dirty="0" smtClean="0"/>
              <a:t>Meticulously level playing field leading to respect for process and outcomes</a:t>
            </a:r>
          </a:p>
          <a:p>
            <a:pPr marL="342900" indent="-342900">
              <a:buAutoNum type="arabicParenR"/>
            </a:pPr>
            <a:endParaRPr lang="en-US" sz="600" dirty="0"/>
          </a:p>
          <a:p>
            <a:pPr marL="342900" indent="-342900">
              <a:buAutoNum type="arabicParenR"/>
            </a:pPr>
            <a:r>
              <a:rPr lang="en-US" dirty="0" smtClean="0"/>
              <a:t>Deep appreciation for the wisdom of </a:t>
            </a:r>
            <a:r>
              <a:rPr lang="en-US" dirty="0"/>
              <a:t>B</a:t>
            </a:r>
            <a:r>
              <a:rPr lang="en-US" dirty="0" smtClean="0"/>
              <a:t>en Franklin</a:t>
            </a:r>
          </a:p>
          <a:p>
            <a:pPr marL="342900" indent="-342900">
              <a:buAutoNum type="arabicParenR"/>
            </a:pPr>
            <a:endParaRPr lang="en-US" dirty="0"/>
          </a:p>
          <a:p>
            <a:pPr marL="342900" indent="-342900">
              <a:buAutoNum type="arabicParenR"/>
            </a:pPr>
            <a:endParaRPr lang="en-US" sz="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787" y="4276724"/>
            <a:ext cx="3043880" cy="1914525"/>
          </a:xfrm>
          <a:prstGeom prst="rect">
            <a:avLst/>
          </a:prstGeom>
        </p:spPr>
      </p:pic>
      <p:sp>
        <p:nvSpPr>
          <p:cNvPr id="6" name="Title 2"/>
          <p:cNvSpPr>
            <a:spLocks noGrp="1"/>
          </p:cNvSpPr>
          <p:nvPr>
            <p:ph type="title"/>
          </p:nvPr>
        </p:nvSpPr>
        <p:spPr>
          <a:xfrm>
            <a:off x="0" y="-219075"/>
            <a:ext cx="9144000" cy="1143000"/>
          </a:xfrm>
        </p:spPr>
        <p:txBody>
          <a:bodyPr/>
          <a:lstStyle/>
          <a:p>
            <a:r>
              <a:rPr lang="en-US" b="0" dirty="0" smtClean="0"/>
              <a:t>A Long Tradition of Partnership and Stewardship</a:t>
            </a:r>
            <a:endParaRPr lang="en-US" b="0" dirty="0"/>
          </a:p>
        </p:txBody>
      </p:sp>
    </p:spTree>
    <p:extLst>
      <p:ext uri="{BB962C8B-B14F-4D97-AF65-F5344CB8AC3E}">
        <p14:creationId xmlns:p14="http://schemas.microsoft.com/office/powerpoint/2010/main" val="234071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9144000" cy="642156"/>
          </a:xfrm>
        </p:spPr>
        <p:txBody>
          <a:bodyPr/>
          <a:lstStyle/>
          <a:p>
            <a:r>
              <a:rPr lang="en-US" dirty="0" smtClean="0"/>
              <a:t>Additional Science News</a:t>
            </a:r>
            <a:endParaRPr lang="en-US" dirty="0"/>
          </a:p>
        </p:txBody>
      </p:sp>
      <p:sp>
        <p:nvSpPr>
          <p:cNvPr id="3" name="Slide Number Placeholder 2"/>
          <p:cNvSpPr>
            <a:spLocks noGrp="1"/>
          </p:cNvSpPr>
          <p:nvPr>
            <p:ph type="sldNum" sz="quarter" idx="10"/>
          </p:nvPr>
        </p:nvSpPr>
        <p:spPr>
          <a:xfrm>
            <a:off x="8712670" y="6388608"/>
            <a:ext cx="381000" cy="469392"/>
          </a:xfrm>
        </p:spPr>
        <p:txBody>
          <a:bodyPr/>
          <a:lstStyle/>
          <a:p>
            <a:pPr>
              <a:defRPr/>
            </a:pPr>
            <a:fld id="{1F8A97BA-DB9B-4291-87AE-AF89EA7F18B7}" type="slidenum">
              <a:rPr lang="en-US" smtClean="0"/>
              <a:pPr>
                <a:defRPr/>
              </a:pPr>
              <a:t>3</a:t>
            </a:fld>
            <a:endParaRPr lang="en-US" dirty="0"/>
          </a:p>
        </p:txBody>
      </p:sp>
      <p:sp>
        <p:nvSpPr>
          <p:cNvPr id="4" name="Rectangle 3"/>
          <p:cNvSpPr/>
          <p:nvPr/>
        </p:nvSpPr>
        <p:spPr>
          <a:xfrm>
            <a:off x="412310" y="899889"/>
            <a:ext cx="8319380" cy="4893647"/>
          </a:xfrm>
          <a:prstGeom prst="rect">
            <a:avLst/>
          </a:prstGeom>
        </p:spPr>
        <p:txBody>
          <a:bodyPr wrap="square">
            <a:spAutoFit/>
          </a:bodyPr>
          <a:lstStyle/>
          <a:p>
            <a:r>
              <a:rPr lang="en-US" b="1" dirty="0">
                <a:latin typeface="Helvetica" panose="020B0604020202020204" pitchFamily="34" charset="0"/>
                <a:ea typeface="Calibri" panose="020F0502020204030204" pitchFamily="34" charset="0"/>
              </a:rPr>
              <a:t>From: </a:t>
            </a:r>
            <a:r>
              <a:rPr lang="en-US" dirty="0">
                <a:latin typeface="Helvetica" panose="020B0604020202020204" pitchFamily="34" charset="0"/>
                <a:ea typeface="Calibri" panose="020F0502020204030204" pitchFamily="34" charset="0"/>
              </a:rPr>
              <a:t>"Clayton, Steven" &lt;</a:t>
            </a:r>
            <a:r>
              <a:rPr lang="en-US" u="sng" dirty="0">
                <a:solidFill>
                  <a:srgbClr val="0000FF"/>
                </a:solidFill>
                <a:latin typeface="Helvetica" panose="020B0604020202020204" pitchFamily="34" charset="0"/>
                <a:ea typeface="Calibri" panose="020F0502020204030204" pitchFamily="34" charset="0"/>
                <a:hlinkClick r:id="rId2"/>
              </a:rPr>
              <a:t>sclayton@lanl.gov</a:t>
            </a:r>
            <a:r>
              <a:rPr lang="en-US" dirty="0">
                <a:latin typeface="Helvetica" panose="020B0604020202020204" pitchFamily="34" charset="0"/>
                <a:ea typeface="Calibri" panose="020F0502020204030204" pitchFamily="34" charset="0"/>
              </a:rPr>
              <a:t>&gt;</a:t>
            </a:r>
            <a:endParaRPr lang="en-US" dirty="0">
              <a:latin typeface="Times New Roman" panose="02020603050405020304" pitchFamily="18" charset="0"/>
              <a:ea typeface="Calibri" panose="020F0502020204030204" pitchFamily="34" charset="0"/>
            </a:endParaRPr>
          </a:p>
          <a:p>
            <a:r>
              <a:rPr lang="en-US" b="1" dirty="0">
                <a:latin typeface="Helvetica" panose="020B0604020202020204" pitchFamily="34" charset="0"/>
                <a:ea typeface="Calibri" panose="020F0502020204030204" pitchFamily="34" charset="0"/>
              </a:rPr>
              <a:t>Subject: New neutron lifetime result from </a:t>
            </a:r>
            <a:r>
              <a:rPr lang="en-US" b="1" dirty="0" err="1">
                <a:latin typeface="Helvetica" panose="020B0604020202020204" pitchFamily="34" charset="0"/>
                <a:ea typeface="Calibri" panose="020F0502020204030204" pitchFamily="34" charset="0"/>
              </a:rPr>
              <a:t>UCNtau</a:t>
            </a:r>
            <a:endParaRPr lang="en-US" dirty="0">
              <a:latin typeface="Times New Roman" panose="02020603050405020304" pitchFamily="18" charset="0"/>
              <a:ea typeface="Calibri" panose="020F0502020204030204" pitchFamily="34" charset="0"/>
            </a:endParaRPr>
          </a:p>
          <a:p>
            <a:r>
              <a:rPr lang="en-US" b="1" dirty="0">
                <a:latin typeface="Helvetica" panose="020B0604020202020204" pitchFamily="34" charset="0"/>
                <a:ea typeface="Calibri" panose="020F0502020204030204" pitchFamily="34" charset="0"/>
              </a:rPr>
              <a:t>Date: </a:t>
            </a:r>
            <a:r>
              <a:rPr lang="en-US" dirty="0">
                <a:latin typeface="Helvetica" panose="020B0604020202020204" pitchFamily="34" charset="0"/>
                <a:ea typeface="Calibri" panose="020F0502020204030204" pitchFamily="34" charset="0"/>
              </a:rPr>
              <a:t>May 30, 2017 at 12:59:15 PM MDT</a:t>
            </a: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 </a:t>
            </a:r>
          </a:p>
          <a:p>
            <a:r>
              <a:rPr lang="en-US" sz="1600" dirty="0">
                <a:latin typeface="Calibri" panose="020F0502020204030204" pitchFamily="34" charset="0"/>
                <a:ea typeface="Calibri" panose="020F0502020204030204" pitchFamily="34" charset="0"/>
              </a:rPr>
              <a:t>Hello,</a:t>
            </a:r>
            <a:endParaRPr lang="en-US" dirty="0">
              <a:latin typeface="Times New Roman" panose="02020603050405020304" pitchFamily="18" charset="0"/>
              <a:ea typeface="Calibri" panose="020F0502020204030204" pitchFamily="34" charset="0"/>
            </a:endParaRPr>
          </a:p>
          <a:p>
            <a:r>
              <a:rPr lang="en-US" sz="1600" dirty="0">
                <a:latin typeface="Calibri" panose="020F050202020403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sz="1600" dirty="0">
                <a:latin typeface="Calibri" panose="020F0502020204030204" pitchFamily="34" charset="0"/>
                <a:ea typeface="Calibri" panose="020F0502020204030204" pitchFamily="34" charset="0"/>
              </a:rPr>
              <a:t>Over Memorial Day weekend, the </a:t>
            </a:r>
            <a:r>
              <a:rPr lang="en-US" sz="1600" dirty="0" err="1">
                <a:latin typeface="Calibri" panose="020F0502020204030204" pitchFamily="34" charset="0"/>
                <a:ea typeface="Calibri" panose="020F0502020204030204" pitchFamily="34" charset="0"/>
              </a:rPr>
              <a:t>UCNtau</a:t>
            </a:r>
            <a:r>
              <a:rPr lang="en-US" sz="1600" dirty="0">
                <a:latin typeface="Calibri" panose="020F0502020204030204" pitchFamily="34" charset="0"/>
                <a:ea typeface="Calibri" panose="020F0502020204030204" pitchFamily="34" charset="0"/>
              </a:rPr>
              <a:t> collaboration </a:t>
            </a:r>
            <a:r>
              <a:rPr lang="en-US" sz="1600" dirty="0" err="1">
                <a:latin typeface="Calibri" panose="020F0502020204030204" pitchFamily="34" charset="0"/>
                <a:ea typeface="Calibri" panose="020F0502020204030204" pitchFamily="34" charset="0"/>
              </a:rPr>
              <a:t>unblinded</a:t>
            </a:r>
            <a:r>
              <a:rPr lang="en-US" sz="1600" dirty="0">
                <a:latin typeface="Calibri" panose="020F0502020204030204" pitchFamily="34" charset="0"/>
                <a:ea typeface="Calibri" panose="020F0502020204030204" pitchFamily="34" charset="0"/>
              </a:rPr>
              <a:t> results from the 2016-17 and 2015-16 LANSCE run cycles at a collaboration meeting, and prepared a first physics result for the experiment with uncertainty approximately equal to the previous most precise neutron lifetime measurement, and that is the first sub-1-second-precision neutron lifetime measurement that did not require a systematic correction large compared to its stated </a:t>
            </a:r>
            <a:r>
              <a:rPr lang="en-US" sz="1600" dirty="0" smtClean="0">
                <a:latin typeface="Calibri" panose="020F0502020204030204" pitchFamily="34" charset="0"/>
                <a:ea typeface="Calibri" panose="020F0502020204030204" pitchFamily="34" charset="0"/>
              </a:rPr>
              <a:t>uncertainty….</a:t>
            </a:r>
            <a:r>
              <a:rPr lang="en-US" sz="1600" dirty="0">
                <a:latin typeface="Calibri" panose="020F0502020204030204" pitchFamily="34" charset="0"/>
                <a:ea typeface="Calibri" panose="020F0502020204030204" pitchFamily="34" charset="0"/>
              </a:rPr>
              <a:t>  </a:t>
            </a:r>
            <a:r>
              <a:rPr lang="en-US" sz="1600" dirty="0" smtClean="0">
                <a:latin typeface="Calibri" panose="020F0502020204030204" pitchFamily="34" charset="0"/>
                <a:ea typeface="Calibri" panose="020F0502020204030204" pitchFamily="34" charset="0"/>
              </a:rPr>
              <a:t>We </a:t>
            </a:r>
            <a:r>
              <a:rPr lang="en-US" sz="1600" dirty="0">
                <a:latin typeface="Calibri" panose="020F0502020204030204" pitchFamily="34" charset="0"/>
                <a:ea typeface="Calibri" panose="020F0502020204030204" pitchFamily="34" charset="0"/>
              </a:rPr>
              <a:t>are working on rapid publication of this </a:t>
            </a:r>
            <a:r>
              <a:rPr lang="en-US" sz="1600" dirty="0" smtClean="0">
                <a:latin typeface="Calibri" panose="020F0502020204030204" pitchFamily="34" charset="0"/>
                <a:ea typeface="Calibri" panose="020F0502020204030204" pitchFamily="34" charset="0"/>
              </a:rPr>
              <a:t>result…We </a:t>
            </a:r>
            <a:r>
              <a:rPr lang="en-US" sz="1600" dirty="0">
                <a:latin typeface="Calibri" panose="020F0502020204030204" pitchFamily="34" charset="0"/>
                <a:ea typeface="Calibri" panose="020F0502020204030204" pitchFamily="34" charset="0"/>
              </a:rPr>
              <a:t>also </a:t>
            </a:r>
            <a:r>
              <a:rPr lang="en-US" sz="1600" dirty="0" err="1">
                <a:latin typeface="Calibri" panose="020F0502020204030204" pitchFamily="34" charset="0"/>
                <a:ea typeface="Calibri" panose="020F0502020204030204" pitchFamily="34" charset="0"/>
              </a:rPr>
              <a:t>unblinded</a:t>
            </a:r>
            <a:r>
              <a:rPr lang="en-US" sz="1600" dirty="0">
                <a:latin typeface="Calibri" panose="020F0502020204030204" pitchFamily="34" charset="0"/>
                <a:ea typeface="Calibri" panose="020F0502020204030204" pitchFamily="34" charset="0"/>
              </a:rPr>
              <a:t> the 2015-16 data set and found agreement with the 2016-17 result, giving us confidence in both results considering the widely varying run conditions of numerous data subsets.</a:t>
            </a:r>
            <a:endParaRPr lang="en-US" dirty="0">
              <a:latin typeface="Times New Roman" panose="02020603050405020304" pitchFamily="18" charset="0"/>
              <a:ea typeface="Calibri" panose="020F0502020204030204" pitchFamily="34" charset="0"/>
            </a:endParaRPr>
          </a:p>
          <a:p>
            <a:r>
              <a:rPr lang="en-US" sz="1600" dirty="0">
                <a:latin typeface="Calibri" panose="020F050202020403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sz="1600" dirty="0">
                <a:latin typeface="Calibri" panose="020F0502020204030204" pitchFamily="34" charset="0"/>
                <a:ea typeface="Calibri" panose="020F0502020204030204" pitchFamily="34" charset="0"/>
              </a:rPr>
              <a:t>In addition, we have a publication that was just released today about the experimental method: "A new method for measuring the neutron lifetime using an in situ neutron detector," 30 May 2017, in Review of Scientific Instruments (Vol.88, Issue 5). It may be accessed via the link below:</a:t>
            </a:r>
            <a:endParaRPr lang="en-US" dirty="0">
              <a:latin typeface="Times New Roman" panose="02020603050405020304" pitchFamily="18" charset="0"/>
              <a:ea typeface="Calibri" panose="020F0502020204030204" pitchFamily="34" charset="0"/>
            </a:endParaRPr>
          </a:p>
          <a:p>
            <a:r>
              <a:rPr lang="en-US" sz="1600" u="sng" dirty="0">
                <a:solidFill>
                  <a:srgbClr val="954F72"/>
                </a:solidFill>
                <a:latin typeface="Calibri" panose="020F0502020204030204" pitchFamily="34" charset="0"/>
                <a:ea typeface="Calibri" panose="020F0502020204030204" pitchFamily="34" charset="0"/>
                <a:hlinkClick r:id="rId3"/>
              </a:rPr>
              <a:t>http://</a:t>
            </a:r>
            <a:r>
              <a:rPr lang="en-US" sz="1600" u="sng" dirty="0" smtClean="0">
                <a:solidFill>
                  <a:srgbClr val="954F72"/>
                </a:solidFill>
                <a:latin typeface="Calibri" panose="020F0502020204030204" pitchFamily="34" charset="0"/>
                <a:ea typeface="Calibri" panose="020F0502020204030204" pitchFamily="34" charset="0"/>
                <a:hlinkClick r:id="rId3"/>
              </a:rPr>
              <a:t>scitation.aip.org/content/aip/journal/rsi/88/5/10.1063/1.4983578</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536288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5414"/>
            <a:ext cx="9144000" cy="642156"/>
          </a:xfrm>
        </p:spPr>
        <p:txBody>
          <a:bodyPr/>
          <a:lstStyle/>
          <a:p>
            <a:r>
              <a:rPr lang="en-US" dirty="0" smtClean="0"/>
              <a:t>One Important Take-Away</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4</a:t>
            </a:fld>
            <a:endParaRPr lang="en-US" dirty="0"/>
          </a:p>
        </p:txBody>
      </p:sp>
      <p:sp>
        <p:nvSpPr>
          <p:cNvPr id="4" name="TextBox 3"/>
          <p:cNvSpPr txBox="1"/>
          <p:nvPr/>
        </p:nvSpPr>
        <p:spPr>
          <a:xfrm>
            <a:off x="726584" y="1893194"/>
            <a:ext cx="8036416" cy="2246769"/>
          </a:xfrm>
          <a:prstGeom prst="rect">
            <a:avLst/>
          </a:prstGeom>
          <a:noFill/>
        </p:spPr>
        <p:txBody>
          <a:bodyPr wrap="square" rtlCol="0">
            <a:spAutoFit/>
          </a:bodyPr>
          <a:lstStyle/>
          <a:p>
            <a:r>
              <a:rPr lang="en-US" sz="2800" dirty="0" smtClean="0"/>
              <a:t>Delivering exciting discoveries, important scientific knowledge and technological advances is what we do. </a:t>
            </a:r>
          </a:p>
          <a:p>
            <a:endParaRPr lang="en-US" sz="2800" dirty="0"/>
          </a:p>
          <a:p>
            <a:r>
              <a:rPr lang="en-US" sz="2800" dirty="0" smtClean="0"/>
              <a:t>We need to stay focused and continue to deliver these outcomes for the nation</a:t>
            </a:r>
            <a:endParaRPr lang="en-US" sz="2800" dirty="0"/>
          </a:p>
        </p:txBody>
      </p:sp>
    </p:spTree>
    <p:extLst>
      <p:ext uri="{BB962C8B-B14F-4D97-AF65-F5344CB8AC3E}">
        <p14:creationId xmlns:p14="http://schemas.microsoft.com/office/powerpoint/2010/main" val="6302701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5</a:t>
            </a:fld>
            <a:endParaRPr lang="en-US" dirty="0"/>
          </a:p>
        </p:txBody>
      </p:sp>
      <p:sp>
        <p:nvSpPr>
          <p:cNvPr id="4" name="TextBox 3"/>
          <p:cNvSpPr txBox="1"/>
          <p:nvPr/>
        </p:nvSpPr>
        <p:spPr>
          <a:xfrm>
            <a:off x="3382379" y="2638219"/>
            <a:ext cx="2379241" cy="584775"/>
          </a:xfrm>
          <a:prstGeom prst="rect">
            <a:avLst/>
          </a:prstGeom>
          <a:noFill/>
        </p:spPr>
        <p:txBody>
          <a:bodyPr wrap="none" rtlCol="0">
            <a:spAutoFit/>
          </a:bodyPr>
          <a:lstStyle/>
          <a:p>
            <a:r>
              <a:rPr lang="en-US" sz="3200" dirty="0" smtClean="0"/>
              <a:t>Budget News</a:t>
            </a:r>
            <a:endParaRPr lang="en-US" sz="3200" dirty="0"/>
          </a:p>
        </p:txBody>
      </p:sp>
    </p:spTree>
    <p:extLst>
      <p:ext uri="{BB962C8B-B14F-4D97-AF65-F5344CB8AC3E}">
        <p14:creationId xmlns:p14="http://schemas.microsoft.com/office/powerpoint/2010/main" val="32719694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736576" y="6394345"/>
            <a:ext cx="476250" cy="365125"/>
          </a:xfrm>
          <a:prstGeom prst="rect">
            <a:avLst/>
          </a:prstGeom>
        </p:spPr>
        <p:txBody>
          <a:bodyPr vert="horz" lIns="91440" tIns="45720" rIns="91440" bIns="45720" rtlCol="0" anchor="ctr"/>
          <a:lstStyle/>
          <a:p>
            <a:pPr algn="ctr" fontAlgn="auto">
              <a:spcBef>
                <a:spcPts val="0"/>
              </a:spcBef>
              <a:spcAft>
                <a:spcPts val="0"/>
              </a:spcAft>
            </a:pPr>
            <a:fld id="{6EEA275D-5A49-48A8-817D-44C3EA0A3A2F}" type="slidenum">
              <a:rPr lang="en-US">
                <a:solidFill>
                  <a:srgbClr val="106636"/>
                </a:solidFill>
                <a:latin typeface="Arial" pitchFamily="34" charset="0"/>
                <a:cs typeface="Arial" pitchFamily="34" charset="0"/>
              </a:rPr>
              <a:pPr algn="ctr" fontAlgn="auto">
                <a:spcBef>
                  <a:spcPts val="0"/>
                </a:spcBef>
                <a:spcAft>
                  <a:spcPts val="0"/>
                </a:spcAft>
              </a:pPr>
              <a:t>6</a:t>
            </a:fld>
            <a:endParaRPr lang="en-US" dirty="0">
              <a:solidFill>
                <a:srgbClr val="106636"/>
              </a:solidFill>
              <a:latin typeface="Arial" pitchFamily="34" charset="0"/>
              <a:cs typeface="Arial" pitchFamily="34" charset="0"/>
            </a:endParaRPr>
          </a:p>
        </p:txBody>
      </p:sp>
      <p:sp>
        <p:nvSpPr>
          <p:cNvPr id="2" name="Rectangle 1"/>
          <p:cNvSpPr/>
          <p:nvPr/>
        </p:nvSpPr>
        <p:spPr>
          <a:xfrm>
            <a:off x="7938655" y="2269375"/>
            <a:ext cx="1105592" cy="38571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idx="4294967295"/>
          </p:nvPr>
        </p:nvSpPr>
        <p:spPr>
          <a:xfrm>
            <a:off x="0" y="-174625"/>
            <a:ext cx="9144000" cy="1143000"/>
          </a:xfrm>
        </p:spPr>
        <p:txBody>
          <a:bodyPr/>
          <a:lstStyle/>
          <a:p>
            <a:pPr>
              <a:lnSpc>
                <a:spcPct val="90000"/>
              </a:lnSpc>
            </a:pPr>
            <a:r>
              <a:rPr lang="en-US" dirty="0" smtClean="0">
                <a:latin typeface="Arial" charset="0"/>
                <a:cs typeface="Arial" charset="0"/>
              </a:rPr>
              <a:t>NP FY 2018 President’s Request</a:t>
            </a:r>
            <a:br>
              <a:rPr lang="en-US" dirty="0" smtClean="0">
                <a:latin typeface="Arial" charset="0"/>
                <a:cs typeface="Arial" charset="0"/>
              </a:rPr>
            </a:br>
            <a:r>
              <a:rPr lang="en-US" sz="1600" dirty="0" smtClean="0">
                <a:latin typeface="Arial" charset="0"/>
                <a:cs typeface="Arial" charset="0"/>
              </a:rPr>
              <a:t>(Dollars in thousands)</a:t>
            </a:r>
            <a:endParaRPr 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81103768"/>
              </p:ext>
            </p:extLst>
          </p:nvPr>
        </p:nvGraphicFramePr>
        <p:xfrm>
          <a:off x="750627" y="767787"/>
          <a:ext cx="7861110" cy="5740294"/>
        </p:xfrm>
        <a:graphic>
          <a:graphicData uri="http://schemas.openxmlformats.org/drawingml/2006/table">
            <a:tbl>
              <a:tblPr/>
              <a:tblGrid>
                <a:gridCol w="3729933"/>
                <a:gridCol w="236811"/>
                <a:gridCol w="506139"/>
                <a:gridCol w="119894"/>
                <a:gridCol w="626032"/>
                <a:gridCol w="626032"/>
                <a:gridCol w="102512"/>
                <a:gridCol w="517613"/>
                <a:gridCol w="202477"/>
                <a:gridCol w="627667"/>
                <a:gridCol w="566000"/>
              </a:tblGrid>
              <a:tr h="453182">
                <a:tc>
                  <a:txBody>
                    <a:bodyPr/>
                    <a:lstStyle/>
                    <a:p>
                      <a:pPr algn="l" fontAlgn="b"/>
                      <a:endParaRPr lang="en-US" sz="1000" b="1" i="0" u="none" strike="noStrike" dirty="0">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effectLst/>
                          <a:latin typeface="Arial" panose="020B0604020202020204" pitchFamily="34" charset="0"/>
                        </a:rPr>
                        <a:t>FY 2016 Enacted Approp. </a:t>
                      </a: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a:effectLst/>
                        <a:latin typeface="Arial" panose="020B0604020202020204" pitchFamily="34" charset="0"/>
                      </a:endParaRP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a:effectLst/>
                          <a:latin typeface="Arial" panose="020B0604020202020204" pitchFamily="34" charset="0"/>
                        </a:rPr>
                        <a:t>FY 2016 Current </a:t>
                      </a:r>
                      <a:r>
                        <a:rPr lang="en-US" sz="700" b="0" i="0" u="none" strike="noStrike" dirty="0">
                          <a:effectLst/>
                          <a:latin typeface="Arial" panose="020B0604020202020204" pitchFamily="34" charset="0"/>
                        </a:rPr>
                        <a:t>w/SBIR-</a:t>
                      </a:r>
                      <a:r>
                        <a:rPr lang="en-US" sz="700" b="0" i="0" u="none" strike="noStrike" dirty="0" err="1">
                          <a:effectLst/>
                          <a:latin typeface="Arial" panose="020B0604020202020204" pitchFamily="34" charset="0"/>
                        </a:rPr>
                        <a:t>STTR</a:t>
                      </a:r>
                      <a:r>
                        <a:rPr lang="en-US" sz="700" b="0" i="0" u="none" strike="noStrike" baseline="30000" dirty="0" err="1">
                          <a:effectLst/>
                          <a:latin typeface="Arial" panose="020B0604020202020204" pitchFamily="34" charset="0"/>
                        </a:rPr>
                        <a:t>a</a:t>
                      </a:r>
                      <a:endParaRPr lang="en-US" sz="900" b="0" i="0" u="none" strike="noStrike" dirty="0">
                        <a:effectLst/>
                        <a:latin typeface="Arial" panose="020B0604020202020204" pitchFamily="34" charset="0"/>
                      </a:endParaRP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dirty="0">
                        <a:effectLst/>
                        <a:latin typeface="Arial" panose="020B0604020202020204" pitchFamily="34" charset="0"/>
                      </a:endParaRP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a:effectLst/>
                          <a:latin typeface="Arial" panose="020B0604020202020204" pitchFamily="34" charset="0"/>
                        </a:rPr>
                        <a:t>FY 2017 Enacted </a:t>
                      </a:r>
                      <a:r>
                        <a:rPr lang="en-US" sz="900" b="0" i="0" u="none" strike="noStrike" dirty="0" err="1">
                          <a:effectLst/>
                          <a:latin typeface="Arial" panose="020B0604020202020204" pitchFamily="34" charset="0"/>
                        </a:rPr>
                        <a:t>Approp</a:t>
                      </a:r>
                      <a:r>
                        <a:rPr lang="en-US" sz="900" b="0" i="0" u="none" strike="noStrike" dirty="0">
                          <a:effectLst/>
                          <a:latin typeface="Arial" panose="020B0604020202020204" pitchFamily="34" charset="0"/>
                        </a:rPr>
                        <a:t>. </a:t>
                      </a: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dirty="0">
                        <a:effectLst/>
                        <a:latin typeface="Arial" panose="020B0604020202020204" pitchFamily="34" charset="0"/>
                      </a:endParaRP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a:effectLst/>
                          <a:latin typeface="Arial" panose="020B0604020202020204" pitchFamily="34" charset="0"/>
                        </a:rPr>
                        <a:t>FY 2018 President's Request</a:t>
                      </a: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dirty="0">
                        <a:effectLst/>
                        <a:latin typeface="Arial" panose="020B0604020202020204" pitchFamily="34" charset="0"/>
                      </a:endParaRP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a:effectLst/>
                          <a:latin typeface="Arial" panose="020B0604020202020204" pitchFamily="34" charset="0"/>
                        </a:rPr>
                        <a:t>FY 2018 Request vs. FY 2016 Current </a:t>
                      </a:r>
                      <a:r>
                        <a:rPr lang="en-US" sz="700" b="0" i="0" u="none" strike="noStrike" dirty="0">
                          <a:effectLst/>
                          <a:latin typeface="Arial" panose="020B0604020202020204" pitchFamily="34" charset="0"/>
                        </a:rPr>
                        <a:t>w/SBIR-</a:t>
                      </a:r>
                      <a:r>
                        <a:rPr lang="en-US" sz="700" b="0" i="0" u="none" strike="noStrike" dirty="0" err="1">
                          <a:effectLst/>
                          <a:latin typeface="Arial" panose="020B0604020202020204" pitchFamily="34" charset="0"/>
                        </a:rPr>
                        <a:t>STTR</a:t>
                      </a:r>
                      <a:r>
                        <a:rPr lang="en-US" sz="900" b="0" i="0" u="none" strike="noStrike" baseline="30000" dirty="0" err="1">
                          <a:effectLst/>
                          <a:latin typeface="Arial" panose="020B0604020202020204" pitchFamily="34" charset="0"/>
                        </a:rPr>
                        <a:t>a</a:t>
                      </a:r>
                      <a:endParaRPr lang="en-US" sz="900" b="0" i="0" u="none" strike="noStrike" dirty="0">
                        <a:effectLst/>
                        <a:latin typeface="Arial" panose="020B0604020202020204" pitchFamily="34" charset="0"/>
                      </a:endParaRPr>
                    </a:p>
                  </a:txBody>
                  <a:tcPr marL="8192" marR="8192" marT="8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41742">
                <a:tc>
                  <a:txBody>
                    <a:bodyPr/>
                    <a:lstStyle/>
                    <a:p>
                      <a:pPr algn="l" fontAlgn="b"/>
                      <a:r>
                        <a:rPr lang="en-US" sz="900" b="1" i="0" u="none" strike="noStrike">
                          <a:effectLst/>
                          <a:latin typeface="Arial" panose="020B0604020202020204" pitchFamily="34" charset="0"/>
                        </a:rPr>
                        <a:t>Medium Energy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900" b="0" i="0" u="none" strike="noStrike" dirty="0">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effectLst/>
                          <a:latin typeface="Arial" panose="020B0604020202020204" pitchFamily="34" charset="0"/>
                        </a:rPr>
                        <a:t> </a:t>
                      </a: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effectLst/>
                          <a:latin typeface="Arial" panose="020B060402020202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1742">
                <a:tc>
                  <a:txBody>
                    <a:bodyPr/>
                    <a:lstStyle/>
                    <a:p>
                      <a:pPr algn="l" fontAlgn="b"/>
                      <a:r>
                        <a:rPr lang="en-US" sz="900" b="0" i="0" u="none" strike="noStrike">
                          <a:effectLst/>
                          <a:latin typeface="Arial" panose="020B0604020202020204" pitchFamily="34" charset="0"/>
                        </a:rPr>
                        <a:t>Research</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37,802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34,411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36,585</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25,316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-9,095</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-26.4%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Operations (TJNAF)</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98,670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99,672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dirty="0">
                          <a:effectLst/>
                          <a:latin typeface="Arial" panose="020B0604020202020204" pitchFamily="34" charset="0"/>
                        </a:rPr>
                        <a:t>99,168</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88,598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-11,074</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-11.1%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SBIR/STTR and Other</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19,321</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18,457</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21,546</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16,253</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-2,204</a:t>
                      </a: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-11.9%</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a:effectLst/>
                          <a:latin typeface="Arial" panose="020B0604020202020204" pitchFamily="34" charset="0"/>
                        </a:rPr>
                        <a:t>Total, Medium Energy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155,793</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152,540</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157,299</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130,167</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-22,373</a:t>
                      </a: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-14.7%</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81322">
                <a:tc>
                  <a:txBody>
                    <a:bodyPr/>
                    <a:lstStyle/>
                    <a:p>
                      <a:pPr algn="l" fontAlgn="b"/>
                      <a:r>
                        <a:rPr lang="en-US" sz="900" b="1" i="0" u="none" strike="noStrike">
                          <a:effectLst/>
                          <a:latin typeface="Arial" panose="020B0604020202020204" pitchFamily="34" charset="0"/>
                        </a:rPr>
                        <a:t>Heavy Ion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endParaRPr lang="en-US"/>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endParaRPr lang="en-US"/>
                    </a:p>
                  </a:txBody>
                  <a:tcPr marL="8192" marR="8192" marT="8192"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Research</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35,822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36,036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37,369</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20,943</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-15,093</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-41.9%</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Operations (RHIC)</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172,088</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172,088</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174,538</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164,738</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-7,350</a:t>
                      </a: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-4.3%</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a:effectLst/>
                          <a:latin typeface="Arial" panose="020B0604020202020204" pitchFamily="34" charset="0"/>
                        </a:rPr>
                        <a:t>Total, Heavy Ion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207,910</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208,124</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211,907</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185,681</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-22,443</a:t>
                      </a: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-10.8%</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5496">
                <a:tc>
                  <a:txBody>
                    <a:bodyPr/>
                    <a:lstStyle/>
                    <a:p>
                      <a:pPr algn="l" fontAlgn="b"/>
                      <a:r>
                        <a:rPr lang="en-US" sz="900" b="1" i="0" u="none" strike="noStrike" dirty="0">
                          <a:effectLst/>
                          <a:latin typeface="Arial" panose="020B0604020202020204" pitchFamily="34" charset="0"/>
                        </a:rPr>
                        <a:t>Low Energy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endParaRPr lang="en-US"/>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endParaRPr lang="en-US"/>
                    </a:p>
                  </a:txBody>
                  <a:tcPr marL="8192" marR="8192" marT="8192"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Research</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51,383</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54,263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55,717</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33,033</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-21,230</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-39.1%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GRETA</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676</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200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+200</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Operations</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27,402</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27,402</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23,499</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19,222</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-8,180</a:t>
                      </a: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-29.9%</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a:effectLst/>
                          <a:latin typeface="Arial" panose="020B0604020202020204" pitchFamily="34" charset="0"/>
                        </a:rPr>
                        <a:t>Total, Low Energy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78,785</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81,665</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79,892</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52,455</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-29,210</a:t>
                      </a: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-35.8%</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5496">
                <a:tc>
                  <a:txBody>
                    <a:bodyPr/>
                    <a:lstStyle/>
                    <a:p>
                      <a:pPr algn="l" fontAlgn="b"/>
                      <a:r>
                        <a:rPr lang="en-US" sz="900" b="1" i="0" u="none" strike="noStrike">
                          <a:effectLst/>
                          <a:latin typeface="Arial" panose="020B0604020202020204" pitchFamily="34" charset="0"/>
                        </a:rPr>
                        <a:t>Nuclear Theory</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endParaRPr lang="en-US"/>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endParaRPr lang="en-US"/>
                    </a:p>
                  </a:txBody>
                  <a:tcPr marL="8192" marR="8192" marT="8192"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Theory Research</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38,033</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37,616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36,475</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27,749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-9,867</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-26.2%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Nuclear Data Activities</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7,742</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8,022</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7,572</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5,537</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-2,485</a:t>
                      </a: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-31.0%</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a:effectLst/>
                          <a:latin typeface="Arial" panose="020B0604020202020204" pitchFamily="34" charset="0"/>
                        </a:rPr>
                        <a:t>Total, Nuclear Theory</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45,775</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45,638</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44,047</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33,286</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-12,352</a:t>
                      </a: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-27.1%</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5496">
                <a:tc>
                  <a:txBody>
                    <a:bodyPr/>
                    <a:lstStyle/>
                    <a:p>
                      <a:pPr algn="l" fontAlgn="b"/>
                      <a:r>
                        <a:rPr lang="en-US" sz="900" b="1" i="0" u="none" strike="noStrike">
                          <a:effectLst/>
                          <a:latin typeface="Arial" panose="020B0604020202020204" pitchFamily="34" charset="0"/>
                        </a:rPr>
                        <a:t>Isotope Development and Production for Research and Applications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endParaRPr lang="en-US"/>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900" b="1"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1"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endParaRPr lang="en-US"/>
                    </a:p>
                  </a:txBody>
                  <a:tcPr marL="8192" marR="8192" marT="8192" marB="0" anchor="b">
                    <a:lnL>
                      <a:noFill/>
                    </a:lnL>
                    <a:lnR>
                      <a:noFill/>
                    </a:lnR>
                    <a:lnT>
                      <a:noFill/>
                    </a:lnT>
                    <a:lnB>
                      <a:noFill/>
                    </a:lnB>
                  </a:tcPr>
                </a:tc>
                <a:tc>
                  <a:txBody>
                    <a:bodyPr/>
                    <a:lstStyle/>
                    <a:p>
                      <a:pPr algn="l" fontAlgn="b"/>
                      <a:r>
                        <a:rPr lang="en-US" sz="900" b="1" i="0" u="none" strike="noStrike">
                          <a:effectLst/>
                          <a:latin typeface="Arial" panose="020B060402020202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Research</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6,033</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6,329</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9,829</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5,307</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-1,022</a:t>
                      </a:r>
                    </a:p>
                  </a:txBody>
                  <a:tcPr marL="8192" marR="8192" marT="819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Operations</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15,304</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15,304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16,526</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14,304</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-1,000</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-6.5%</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Stable Isotope Production Facility (SIPF) </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2,500</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1,500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+1,500</a:t>
                      </a: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a:effectLst/>
                          <a:latin typeface="Arial" panose="020B0604020202020204" pitchFamily="34" charset="0"/>
                        </a:rPr>
                        <a:t>Total, Isotope Production and Applications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21,337</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21,633</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28,855</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21,111</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-522</a:t>
                      </a:r>
                    </a:p>
                  </a:txBody>
                  <a:tcPr marL="8192" marR="8192" marT="81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-2.4%</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a:effectLst/>
                          <a:latin typeface="Arial" panose="020B0604020202020204" pitchFamily="34" charset="0"/>
                        </a:rPr>
                        <a:t>Subtotal,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509,600</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509,600</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522,000</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900" b="1" i="0" u="none" strike="noStrike">
                          <a:effectLst/>
                          <a:latin typeface="Arial" panose="020B0604020202020204" pitchFamily="34" charset="0"/>
                        </a:rPr>
                        <a:t>422,700</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-86,900</a:t>
                      </a:r>
                    </a:p>
                  </a:txBody>
                  <a:tcPr marL="8192" marR="8192" marT="8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-17.1%</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5496">
                <a:tc>
                  <a:txBody>
                    <a:bodyPr/>
                    <a:lstStyle/>
                    <a:p>
                      <a:pPr algn="l" fontAlgn="b"/>
                      <a:r>
                        <a:rPr lang="en-US" sz="900" b="1" i="0" u="none" strike="noStrike" dirty="0">
                          <a:effectLst/>
                          <a:latin typeface="Arial" panose="020B0604020202020204" pitchFamily="34" charset="0"/>
                        </a:rPr>
                        <a:t>Construction</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endParaRPr lang="en-US"/>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900" b="0" i="0" u="none" strike="noStrike">
                          <a:effectLst/>
                          <a:latin typeface="Arial" panose="020B060402020202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endParaRPr lang="en-US"/>
                    </a:p>
                  </a:txBody>
                  <a:tcPr marL="8192" marR="8192" marT="8192"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14-SC-50 Facility for Rare Isotope Beams, MSU</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100,000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100,000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100,000</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b"/>
                      <a:r>
                        <a:rPr lang="en-US" sz="900" b="0" i="0" u="none" strike="noStrike">
                          <a:effectLst/>
                          <a:latin typeface="Arial" panose="020B0604020202020204" pitchFamily="34" charset="0"/>
                        </a:rPr>
                        <a:t>80,000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-20,000</a:t>
                      </a:r>
                    </a:p>
                  </a:txBody>
                  <a:tcPr marL="8192" marR="8192" marT="8192"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r>
              <a:tr h="141742">
                <a:tc>
                  <a:txBody>
                    <a:bodyPr/>
                    <a:lstStyle/>
                    <a:p>
                      <a:pPr algn="l" fontAlgn="b"/>
                      <a:r>
                        <a:rPr lang="en-US" sz="900" b="0" i="0" u="none" strike="noStrike">
                          <a:effectLst/>
                          <a:latin typeface="Arial" panose="020B0604020202020204" pitchFamily="34" charset="0"/>
                        </a:rPr>
                        <a:t>06-SC-01 12 GeV CEBAF Upgrade, TJNAF </a:t>
                      </a:r>
                    </a:p>
                  </a:txBody>
                  <a:tcPr marL="98306"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0" i="0" u="none" strike="noStrike">
                          <a:effectLst/>
                          <a:latin typeface="Arial" panose="020B0604020202020204" pitchFamily="34" charset="0"/>
                        </a:rPr>
                        <a:t>7,500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7,500</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n-US" sz="900" b="0" i="0" u="none" strike="noStrike">
                          <a:effectLst/>
                          <a:latin typeface="Arial" panose="020B0604020202020204" pitchFamily="34" charset="0"/>
                        </a:rPr>
                        <a:t>…</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900" b="0" i="0" u="none" strike="noStrike">
                        <a:effectLst/>
                        <a:latin typeface="Arial" panose="020B0604020202020204" pitchFamily="34" charset="0"/>
                      </a:endParaRP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-7,500</a:t>
                      </a:r>
                    </a:p>
                  </a:txBody>
                  <a:tcPr marL="8192" marR="8192" marT="8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Arial" panose="020B0604020202020204" pitchFamily="34" charset="0"/>
                        </a:rPr>
                        <a:t>-100.0%</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a:effectLst/>
                          <a:latin typeface="Arial" panose="020B0604020202020204" pitchFamily="34" charset="0"/>
                        </a:rPr>
                        <a:t>Total, Construction</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107,500</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107,500</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100,000</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80,000</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-27,500</a:t>
                      </a:r>
                    </a:p>
                  </a:txBody>
                  <a:tcPr marL="8192" marR="8192" marT="81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-25.6%</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42">
                <a:tc>
                  <a:txBody>
                    <a:bodyPr/>
                    <a:lstStyle/>
                    <a:p>
                      <a:pPr algn="l" fontAlgn="b"/>
                      <a:r>
                        <a:rPr lang="en-US" sz="900" b="1" i="0" u="none" strike="noStrike" dirty="0">
                          <a:effectLst/>
                          <a:latin typeface="Arial" panose="020B0604020202020204" pitchFamily="34" charset="0"/>
                        </a:rPr>
                        <a:t>Total, Nuclear Physics</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900" b="1" i="0" u="none" strike="noStrike">
                          <a:effectLst/>
                          <a:latin typeface="Arial" panose="020B0604020202020204" pitchFamily="34" charset="0"/>
                        </a:rPr>
                        <a:t>617,100</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617,100</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622,000</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900" b="1" i="0" u="none" strike="noStrike">
                          <a:effectLst/>
                          <a:latin typeface="Arial" panose="020B0604020202020204" pitchFamily="34" charset="0"/>
                        </a:rPr>
                        <a:t>502,700</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900" b="1" i="0" u="none" strike="noStrike">
                        <a:effectLst/>
                        <a:latin typeface="Arial" panose="020B0604020202020204" pitchFamily="34" charset="0"/>
                      </a:endParaRPr>
                    </a:p>
                  </a:txBody>
                  <a:tcPr marL="8192" marR="8192" marT="81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-114,400</a:t>
                      </a:r>
                    </a:p>
                  </a:txBody>
                  <a:tcPr marL="8192" marR="8192" marT="81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-18.5%</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376">
                <a:tc gridSpan="11">
                  <a:txBody>
                    <a:bodyPr/>
                    <a:lstStyle/>
                    <a:p>
                      <a:pPr algn="l" fontAlgn="b"/>
                      <a:r>
                        <a:rPr lang="en-US" sz="700" b="0" i="1" u="none" strike="noStrike" baseline="30000" dirty="0" err="1">
                          <a:effectLst/>
                          <a:latin typeface="Arial" panose="020B0604020202020204" pitchFamily="34" charset="0"/>
                        </a:rPr>
                        <a:t>a</a:t>
                      </a:r>
                      <a:r>
                        <a:rPr lang="en-US" sz="700" b="0" i="1" u="none" strike="noStrike" dirty="0" err="1">
                          <a:effectLst/>
                          <a:latin typeface="Arial" panose="020B0604020202020204" pitchFamily="34" charset="0"/>
                        </a:rPr>
                        <a:t>The</a:t>
                      </a:r>
                      <a:r>
                        <a:rPr lang="en-US" sz="700" b="0" i="1" u="none" strike="noStrike" dirty="0">
                          <a:effectLst/>
                          <a:latin typeface="Arial" panose="020B0604020202020204" pitchFamily="34" charset="0"/>
                        </a:rPr>
                        <a:t> FY 2016 Enacted column printed in the FY 2018 Congressional Budget Justification (President’s Request) includes SBIR/STTR funding in the program lines </a:t>
                      </a:r>
                    </a:p>
                  </a:txBody>
                  <a:tcPr marL="8192" marR="8192" marT="819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742">
                <a:tc gridSpan="2">
                  <a:txBody>
                    <a:bodyPr/>
                    <a:lstStyle/>
                    <a:p>
                      <a:pPr algn="l" fontAlgn="b"/>
                      <a:r>
                        <a:rPr lang="en-US" sz="700" b="0" i="1" u="none" strike="noStrike" dirty="0">
                          <a:effectLst/>
                          <a:latin typeface="Arial" panose="020B0604020202020204" pitchFamily="34" charset="0"/>
                        </a:rPr>
                        <a:t>and reflects programmatic updates through the end of the fiscal year.</a:t>
                      </a:r>
                    </a:p>
                  </a:txBody>
                  <a:tcPr marL="8192" marR="8192" marT="8192" marB="0" anchor="b">
                    <a:lnL>
                      <a:noFill/>
                    </a:lnL>
                    <a:lnR>
                      <a:noFill/>
                    </a:lnR>
                    <a:lnT>
                      <a:noFill/>
                    </a:lnT>
                    <a:lnB>
                      <a:noFill/>
                    </a:lnB>
                  </a:tcPr>
                </a:tc>
                <a:tc hMerge="1">
                  <a:txBody>
                    <a:bodyPr/>
                    <a:lstStyle/>
                    <a:p>
                      <a:endParaRPr lang="en-US"/>
                    </a:p>
                  </a:txBody>
                  <a:tcPr/>
                </a:tc>
                <a:tc gridSpan="2">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8192" marR="8192" marT="8192" marB="0" anchor="b">
                    <a:lnL>
                      <a:noFill/>
                    </a:lnL>
                    <a:lnR>
                      <a:noFill/>
                    </a:lnR>
                    <a:lnT>
                      <a:noFill/>
                    </a:lnT>
                    <a:lnB>
                      <a:noFill/>
                    </a:lnB>
                  </a:tcPr>
                </a:tc>
                <a:tc gridSpan="2">
                  <a:txBody>
                    <a:bodyPr/>
                    <a:lstStyle/>
                    <a:p>
                      <a:pPr algn="l" fontAlgn="b"/>
                      <a:endParaRPr lang="en-US" sz="900" b="0" i="0" u="none" strike="noStrike" dirty="0">
                        <a:effectLst/>
                        <a:latin typeface="Arial" panose="020B0604020202020204" pitchFamily="34" charset="0"/>
                      </a:endParaRPr>
                    </a:p>
                  </a:txBody>
                  <a:tcPr marL="8192" marR="8192" marT="8192" marB="0" anchor="b">
                    <a:lnL>
                      <a:noFill/>
                    </a:lnL>
                    <a:lnR>
                      <a:noFill/>
                    </a:lnR>
                    <a:lnT>
                      <a:noFill/>
                    </a:lnT>
                    <a:lnB>
                      <a:noFill/>
                    </a:lnB>
                  </a:tcPr>
                </a:tc>
                <a:tc hMerge="1">
                  <a:txBody>
                    <a:bodyPr/>
                    <a:lstStyle/>
                    <a:p>
                      <a:endParaRPr lang="en-US"/>
                    </a:p>
                  </a:txBody>
                  <a:tcPr/>
                </a:tc>
                <a:tc gridSpan="3">
                  <a:txBody>
                    <a:bodyPr/>
                    <a:lstStyle/>
                    <a:p>
                      <a:pPr algn="l" fontAlgn="b"/>
                      <a:endParaRPr lang="en-US" sz="900" b="0" i="0" u="none" strike="noStrike" dirty="0">
                        <a:effectLst/>
                        <a:latin typeface="Arial" panose="020B0604020202020204" pitchFamily="34" charset="0"/>
                      </a:endParaRPr>
                    </a:p>
                  </a:txBody>
                  <a:tcPr marL="8192" marR="8192" marT="8192" marB="0" anchor="b">
                    <a:lnL>
                      <a:noFill/>
                    </a:lnL>
                    <a:lnR>
                      <a:noFill/>
                    </a:lnR>
                    <a:lnT>
                      <a:noFill/>
                    </a:lnT>
                    <a:lnB>
                      <a:noFill/>
                    </a:lnB>
                  </a:tcPr>
                </a:tc>
                <a:tc hMerge="1">
                  <a:txBody>
                    <a:bodyPr/>
                    <a:lstStyle/>
                    <a:p>
                      <a:endParaRPr lang="en-US"/>
                    </a:p>
                  </a:txBody>
                  <a:tcPr/>
                </a:tc>
                <a:tc hMerge="1">
                  <a:txBody>
                    <a:bodyPr/>
                    <a:lstStyle/>
                    <a:p>
                      <a:endParaRPr lang="en-US"/>
                    </a:p>
                  </a:txBody>
                  <a:tcPr/>
                </a:tc>
              </a:tr>
              <a:tr h="120376">
                <a:tc gridSpan="11">
                  <a:txBody>
                    <a:bodyPr/>
                    <a:lstStyle/>
                    <a:p>
                      <a:pPr algn="l" fontAlgn="b"/>
                      <a:endParaRPr lang="en-US" sz="700" b="0" i="1" u="none" strike="noStrike" dirty="0">
                        <a:effectLst/>
                        <a:latin typeface="Arial" panose="020B0604020202020204" pitchFamily="34" charset="0"/>
                      </a:endParaRPr>
                    </a:p>
                  </a:txBody>
                  <a:tcPr marL="8192" marR="8192" marT="819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0593876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129715"/>
            <a:ext cx="8417490" cy="78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3"/>
          <p:cNvSpPr>
            <a:spLocks noGrp="1"/>
          </p:cNvSpPr>
          <p:nvPr>
            <p:ph type="sldNum" sz="quarter" idx="4294967295"/>
          </p:nvPr>
        </p:nvSpPr>
        <p:spPr>
          <a:xfrm>
            <a:off x="8572786" y="6418037"/>
            <a:ext cx="476250" cy="365125"/>
          </a:xfrm>
          <a:prstGeom prst="rect">
            <a:avLst/>
          </a:prstGeom>
        </p:spPr>
        <p:txBody>
          <a:bodyPr/>
          <a:lstStyle/>
          <a:p>
            <a:pPr>
              <a:defRPr/>
            </a:pPr>
            <a:fld id="{6EEA275D-5A49-48A8-817D-44C3EA0A3A2F}" type="slidenum">
              <a:rPr lang="en-US" smtClean="0"/>
              <a:pPr>
                <a:defRPr/>
              </a:pPr>
              <a:t>7</a:t>
            </a:fld>
            <a:endParaRPr lang="en-US" dirty="0"/>
          </a:p>
        </p:txBody>
      </p:sp>
      <p:sp>
        <p:nvSpPr>
          <p:cNvPr id="2" name="Title 1"/>
          <p:cNvSpPr>
            <a:spLocks noGrp="1"/>
          </p:cNvSpPr>
          <p:nvPr>
            <p:ph type="title" idx="4294967295"/>
          </p:nvPr>
        </p:nvSpPr>
        <p:spPr>
          <a:xfrm>
            <a:off x="-175824" y="130631"/>
            <a:ext cx="9144000" cy="757130"/>
          </a:xfrm>
        </p:spPr>
        <p:txBody>
          <a:bodyPr>
            <a:spAutoFit/>
          </a:bodyPr>
          <a:lstStyle/>
          <a:p>
            <a:pPr>
              <a:lnSpc>
                <a:spcPct val="90000"/>
              </a:lnSpc>
            </a:pPr>
            <a:r>
              <a:rPr lang="en-US" b="0" dirty="0" smtClean="0"/>
              <a:t>The FY 2018 Request for Nuclear Physics</a:t>
            </a:r>
            <a:r>
              <a:rPr lang="en-US" b="0" dirty="0" smtClean="0">
                <a:solidFill>
                  <a:schemeClr val="tx1"/>
                </a:solidFill>
              </a:rPr>
              <a:t/>
            </a:r>
            <a:br>
              <a:rPr lang="en-US" b="0" dirty="0" smtClean="0">
                <a:solidFill>
                  <a:schemeClr val="tx1"/>
                </a:solidFill>
              </a:rPr>
            </a:br>
            <a:endParaRPr lang="en-US" b="0" dirty="0"/>
          </a:p>
        </p:txBody>
      </p:sp>
      <p:sp>
        <p:nvSpPr>
          <p:cNvPr id="13" name="TextBox 12"/>
          <p:cNvSpPr txBox="1"/>
          <p:nvPr/>
        </p:nvSpPr>
        <p:spPr>
          <a:xfrm>
            <a:off x="566468" y="889349"/>
            <a:ext cx="8006318" cy="4006213"/>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pPr marL="168275" lvl="3" indent="-168275">
              <a:spcBef>
                <a:spcPts val="400"/>
              </a:spcBef>
              <a:spcAft>
                <a:spcPts val="1000"/>
              </a:spcAft>
              <a:buFont typeface="Wingdings" pitchFamily="2" charset="2"/>
              <a:buChar char="§"/>
            </a:pPr>
            <a:r>
              <a:rPr lang="en-US" sz="1400" dirty="0" smtClean="0">
                <a:latin typeface="Arial" pitchFamily="34" charset="0"/>
                <a:cs typeface="Arial" pitchFamily="34" charset="0"/>
              </a:rPr>
              <a:t>Decreased funding </a:t>
            </a:r>
            <a:r>
              <a:rPr lang="en-US" sz="1400" dirty="0">
                <a:latin typeface="Arial" pitchFamily="34" charset="0"/>
                <a:cs typeface="Arial" pitchFamily="34" charset="0"/>
              </a:rPr>
              <a:t>for </a:t>
            </a:r>
            <a:r>
              <a:rPr lang="en-US" sz="1400" b="1" dirty="0" smtClean="0">
                <a:latin typeface="Arial" pitchFamily="34" charset="0"/>
                <a:cs typeface="Arial" pitchFamily="34" charset="0"/>
              </a:rPr>
              <a:t>research </a:t>
            </a:r>
            <a:r>
              <a:rPr lang="en-US" sz="1400" dirty="0" smtClean="0">
                <a:latin typeface="Arial" pitchFamily="34" charset="0"/>
                <a:cs typeface="Arial" pitchFamily="34" charset="0"/>
              </a:rPr>
              <a:t>focuses </a:t>
            </a:r>
            <a:r>
              <a:rPr lang="en-US" sz="1400" dirty="0">
                <a:latin typeface="Arial" pitchFamily="34" charset="0"/>
                <a:cs typeface="Arial" pitchFamily="34" charset="0"/>
              </a:rPr>
              <a:t>resources on the most critical areas of </a:t>
            </a:r>
            <a:r>
              <a:rPr lang="en-US" sz="1400" dirty="0" smtClean="0">
                <a:latin typeface="Arial" pitchFamily="34" charset="0"/>
                <a:cs typeface="Arial" pitchFamily="34" charset="0"/>
              </a:rPr>
              <a:t>nuclear science research </a:t>
            </a:r>
          </a:p>
          <a:p>
            <a:pPr marL="168275" lvl="3" indent="-168275">
              <a:spcBef>
                <a:spcPts val="400"/>
              </a:spcBef>
              <a:spcAft>
                <a:spcPts val="1000"/>
              </a:spcAft>
              <a:buFont typeface="Wingdings" pitchFamily="2" charset="2"/>
              <a:buChar char="§"/>
            </a:pPr>
            <a:r>
              <a:rPr lang="en-US" sz="1400" dirty="0" smtClean="0">
                <a:latin typeface="Arial" pitchFamily="34" charset="0"/>
                <a:cs typeface="Arial" pitchFamily="34" charset="0"/>
              </a:rPr>
              <a:t>Operations at </a:t>
            </a:r>
            <a:r>
              <a:rPr lang="en-US" sz="1400" b="1" dirty="0" smtClean="0">
                <a:latin typeface="Arial" pitchFamily="34" charset="0"/>
                <a:cs typeface="Arial" pitchFamily="34" charset="0"/>
              </a:rPr>
              <a:t>RHIC</a:t>
            </a:r>
            <a:r>
              <a:rPr lang="en-US" sz="1400" dirty="0" smtClean="0">
                <a:latin typeface="Arial" pitchFamily="34" charset="0"/>
                <a:cs typeface="Arial" pitchFamily="34" charset="0"/>
              </a:rPr>
              <a:t> are supported for 10 weeks in FY 2018. Beam time in FY 2018 is combined with planned operation in FY 2019 to explore the properties of the quark gluon plasma first discovered </a:t>
            </a:r>
            <a:r>
              <a:rPr lang="en-US" sz="1400" dirty="0">
                <a:latin typeface="Arial" pitchFamily="34" charset="0"/>
                <a:cs typeface="Arial" pitchFamily="34" charset="0"/>
              </a:rPr>
              <a:t>there and to enable studies of spin </a:t>
            </a:r>
            <a:r>
              <a:rPr lang="en-US" sz="1400" dirty="0" smtClean="0">
                <a:latin typeface="Arial" pitchFamily="34" charset="0"/>
                <a:cs typeface="Arial" pitchFamily="34" charset="0"/>
              </a:rPr>
              <a:t>physics</a:t>
            </a:r>
          </a:p>
          <a:p>
            <a:pPr marL="168275" indent="-168275">
              <a:spcBef>
                <a:spcPts val="400"/>
              </a:spcBef>
              <a:spcAft>
                <a:spcPts val="1000"/>
              </a:spcAft>
              <a:buFont typeface="Wingdings" pitchFamily="2" charset="2"/>
              <a:buChar char="§"/>
            </a:pPr>
            <a:r>
              <a:rPr lang="en-US" sz="1400" dirty="0" smtClean="0">
                <a:latin typeface="Arial" pitchFamily="34" charset="0"/>
                <a:cs typeface="Arial" pitchFamily="34" charset="0"/>
              </a:rPr>
              <a:t>The </a:t>
            </a:r>
            <a:r>
              <a:rPr lang="en-US" sz="1400" b="1" dirty="0">
                <a:latin typeface="Arial" pitchFamily="34" charset="0"/>
                <a:cs typeface="Arial" pitchFamily="34" charset="0"/>
              </a:rPr>
              <a:t>12 GeV CEBAF </a:t>
            </a:r>
            <a:r>
              <a:rPr lang="en-US" sz="1400" b="1" dirty="0" smtClean="0">
                <a:latin typeface="Arial" pitchFamily="34" charset="0"/>
                <a:cs typeface="Arial" pitchFamily="34" charset="0"/>
              </a:rPr>
              <a:t>Upgrade,</a:t>
            </a:r>
            <a:r>
              <a:rPr lang="en-US" sz="1400" dirty="0" smtClean="0">
                <a:latin typeface="Arial" panose="020B0604020202020204" pitchFamily="34" charset="0"/>
                <a:cs typeface="Arial" panose="020B0604020202020204" pitchFamily="34" charset="0"/>
              </a:rPr>
              <a:t> completed in FY 2017, begins its scientific program with a 10 weeks run, promising new discoveries and an improved understanding of quark confinement. </a:t>
            </a:r>
            <a:endParaRPr lang="en-US" sz="1400" dirty="0">
              <a:latin typeface="Arial" panose="020B0604020202020204" pitchFamily="34" charset="0"/>
              <a:cs typeface="Arial" panose="020B0604020202020204" pitchFamily="34" charset="0"/>
            </a:endParaRPr>
          </a:p>
          <a:p>
            <a:pPr marL="168275" indent="-168275">
              <a:spcBef>
                <a:spcPts val="400"/>
              </a:spcBef>
              <a:spcAft>
                <a:spcPts val="1000"/>
              </a:spcAft>
              <a:buFont typeface="Wingdings" pitchFamily="2" charset="2"/>
              <a:buChar char="§"/>
            </a:pPr>
            <a:r>
              <a:rPr lang="en-US" sz="1400" dirty="0" smtClean="0">
                <a:latin typeface="Arial" panose="020B0604020202020204" pitchFamily="34" charset="0"/>
                <a:cs typeface="Arial" panose="020B0604020202020204" pitchFamily="34" charset="0"/>
              </a:rPr>
              <a:t>Operations at </a:t>
            </a:r>
            <a:r>
              <a:rPr lang="en-US" sz="1400" b="1" dirty="0" smtClean="0">
                <a:latin typeface="Arial" panose="020B0604020202020204" pitchFamily="34" charset="0"/>
                <a:cs typeface="Arial" panose="020B0604020202020204" pitchFamily="34" charset="0"/>
              </a:rPr>
              <a:t>ATLAS</a:t>
            </a:r>
            <a:r>
              <a:rPr lang="en-US" sz="1400" dirty="0" smtClean="0">
                <a:latin typeface="Arial" panose="020B0604020202020204" pitchFamily="34" charset="0"/>
                <a:cs typeface="Arial" panose="020B0604020202020204" pitchFamily="34" charset="0"/>
              </a:rPr>
              <a:t> are supported, continuing </a:t>
            </a:r>
            <a:r>
              <a:rPr lang="en-US" sz="1400" dirty="0">
                <a:latin typeface="Arial" panose="020B0604020202020204" pitchFamily="34" charset="0"/>
                <a:cs typeface="Arial" panose="020B0604020202020204" pitchFamily="34" charset="0"/>
              </a:rPr>
              <a:t>to provide high-quality beams of all the stable elements up to uranium as well as selected beams of short-lived nuclei. </a:t>
            </a:r>
          </a:p>
          <a:p>
            <a:pPr marL="168275" indent="-168275">
              <a:spcBef>
                <a:spcPts val="400"/>
              </a:spcBef>
              <a:spcAft>
                <a:spcPts val="1000"/>
              </a:spcAft>
              <a:buFont typeface="Wingdings" pitchFamily="2" charset="2"/>
              <a:buChar char="§"/>
            </a:pPr>
            <a:r>
              <a:rPr lang="en-US" sz="1400" dirty="0" smtClean="0">
                <a:latin typeface="Arial" panose="020B0604020202020204" pitchFamily="34" charset="0"/>
                <a:cs typeface="Arial" panose="020B0604020202020204" pitchFamily="34" charset="0"/>
              </a:rPr>
              <a:t>Construction </a:t>
            </a:r>
            <a:r>
              <a:rPr lang="en-US" sz="1400" dirty="0">
                <a:latin typeface="Arial" panose="020B0604020202020204" pitchFamily="34" charset="0"/>
                <a:cs typeface="Arial" panose="020B0604020202020204" pitchFamily="34" charset="0"/>
              </a:rPr>
              <a:t>continues on the </a:t>
            </a:r>
            <a:r>
              <a:rPr lang="en-US" sz="1400" b="1" dirty="0">
                <a:latin typeface="Arial" pitchFamily="34" charset="0"/>
                <a:cs typeface="Arial" pitchFamily="34" charset="0"/>
              </a:rPr>
              <a:t>Facility for Rare Isotope </a:t>
            </a:r>
            <a:r>
              <a:rPr lang="en-US" sz="1400" b="1" dirty="0" smtClean="0">
                <a:latin typeface="Arial" pitchFamily="34" charset="0"/>
                <a:cs typeface="Arial" pitchFamily="34" charset="0"/>
              </a:rPr>
              <a:t>Beams </a:t>
            </a:r>
            <a:r>
              <a:rPr lang="en-US" sz="1400" dirty="0" smtClean="0">
                <a:latin typeface="Arial" pitchFamily="34" charset="0"/>
                <a:cs typeface="Arial" pitchFamily="34" charset="0"/>
              </a:rPr>
              <a:t>following a </a:t>
            </a:r>
            <a:r>
              <a:rPr lang="en-US" sz="1400" dirty="0" err="1" smtClean="0">
                <a:latin typeface="Arial" pitchFamily="34" charset="0"/>
                <a:cs typeface="Arial" pitchFamily="34" charset="0"/>
              </a:rPr>
              <a:t>rebaseline</a:t>
            </a:r>
            <a:r>
              <a:rPr lang="en-US" sz="1400" dirty="0" smtClean="0">
                <a:latin typeface="Arial" pitchFamily="34" charset="0"/>
                <a:cs typeface="Arial" pitchFamily="34" charset="0"/>
              </a:rPr>
              <a:t> of the project reflecting reduced construction funding in FY 2018</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The </a:t>
            </a:r>
            <a:r>
              <a:rPr lang="en-US" sz="1400" b="1" dirty="0" smtClean="0">
                <a:latin typeface="Arial" pitchFamily="34" charset="0"/>
                <a:cs typeface="Arial" pitchFamily="34" charset="0"/>
              </a:rPr>
              <a:t>Gamma-Ray </a:t>
            </a:r>
            <a:r>
              <a:rPr lang="en-US" sz="1400" b="1" dirty="0">
                <a:latin typeface="Arial" pitchFamily="34" charset="0"/>
                <a:cs typeface="Arial" pitchFamily="34" charset="0"/>
              </a:rPr>
              <a:t>Energy Tracking Array (GRETA)</a:t>
            </a:r>
            <a:r>
              <a:rPr lang="en-US" sz="1400" dirty="0">
                <a:latin typeface="Arial" pitchFamily="34" charset="0"/>
                <a:cs typeface="Arial" pitchFamily="34" charset="0"/>
              </a:rPr>
              <a:t> </a:t>
            </a:r>
            <a:r>
              <a:rPr lang="en-US" sz="1400" dirty="0" smtClean="0">
                <a:latin typeface="Arial" pitchFamily="34" charset="0"/>
                <a:cs typeface="Arial" pitchFamily="34" charset="0"/>
              </a:rPr>
              <a:t>MIE is </a:t>
            </a:r>
            <a:r>
              <a:rPr lang="en-US" sz="1400" dirty="0" smtClean="0">
                <a:solidFill>
                  <a:schemeClr val="tx1"/>
                </a:solidFill>
                <a:latin typeface="Arial" pitchFamily="34" charset="0"/>
                <a:cs typeface="Arial" pitchFamily="34" charset="0"/>
              </a:rPr>
              <a:t>continued</a:t>
            </a:r>
            <a:r>
              <a:rPr lang="en-US" sz="1400" dirty="0" smtClean="0">
                <a:solidFill>
                  <a:srgbClr val="FF0000"/>
                </a:solidFill>
                <a:latin typeface="Arial" pitchFamily="34" charset="0"/>
                <a:cs typeface="Arial" pitchFamily="34" charset="0"/>
              </a:rPr>
              <a:t> </a:t>
            </a:r>
            <a:r>
              <a:rPr lang="en-US" sz="1400" dirty="0" smtClean="0">
                <a:latin typeface="Arial" pitchFamily="34" charset="0"/>
                <a:cs typeface="Arial" pitchFamily="34" charset="0"/>
              </a:rPr>
              <a:t>to exploit </a:t>
            </a:r>
            <a:r>
              <a:rPr lang="en-US" sz="1400" dirty="0">
                <a:latin typeface="Arial" pitchFamily="34" charset="0"/>
                <a:cs typeface="Arial" pitchFamily="34" charset="0"/>
              </a:rPr>
              <a:t>the </a:t>
            </a:r>
            <a:r>
              <a:rPr lang="en-US" sz="1400" dirty="0" smtClean="0">
                <a:latin typeface="Arial" pitchFamily="34" charset="0"/>
                <a:cs typeface="Arial" pitchFamily="34" charset="0"/>
              </a:rPr>
              <a:t>scientific </a:t>
            </a:r>
            <a:r>
              <a:rPr lang="en-US" sz="1400" dirty="0">
                <a:latin typeface="Arial" pitchFamily="34" charset="0"/>
                <a:cs typeface="Arial" pitchFamily="34" charset="0"/>
              </a:rPr>
              <a:t>potential of FRIB.</a:t>
            </a:r>
          </a:p>
          <a:p>
            <a:pPr marL="168275" indent="-168275">
              <a:spcBef>
                <a:spcPts val="400"/>
              </a:spcBef>
              <a:spcAft>
                <a:spcPts val="1000"/>
              </a:spcAft>
              <a:buFont typeface="Wingdings" pitchFamily="2" charset="2"/>
              <a:buChar char="§"/>
            </a:pPr>
            <a:r>
              <a:rPr lang="en-US" sz="1400" dirty="0" smtClean="0">
                <a:latin typeface="Arial" pitchFamily="34" charset="0"/>
                <a:cs typeface="Arial" pitchFamily="34" charset="0"/>
              </a:rPr>
              <a:t>Fabrication continues on the </a:t>
            </a:r>
            <a:r>
              <a:rPr lang="en-US" sz="1400" b="1" dirty="0" smtClean="0">
                <a:latin typeface="Arial" pitchFamily="34" charset="0"/>
                <a:cs typeface="Arial" pitchFamily="34" charset="0"/>
              </a:rPr>
              <a:t>Stable </a:t>
            </a:r>
            <a:r>
              <a:rPr lang="en-US" sz="1400" b="1" dirty="0">
                <a:latin typeface="Arial" pitchFamily="34" charset="0"/>
                <a:cs typeface="Arial" pitchFamily="34" charset="0"/>
              </a:rPr>
              <a:t>Isotope Production Facility (SIPF)</a:t>
            </a:r>
            <a:r>
              <a:rPr lang="en-US" sz="1400" dirty="0">
                <a:latin typeface="Arial" pitchFamily="34" charset="0"/>
                <a:cs typeface="Arial" pitchFamily="34" charset="0"/>
              </a:rPr>
              <a:t> </a:t>
            </a:r>
            <a:r>
              <a:rPr lang="en-US" sz="1400" dirty="0" smtClean="0">
                <a:latin typeface="Arial" pitchFamily="34" charset="0"/>
                <a:cs typeface="Arial" pitchFamily="34" charset="0"/>
              </a:rPr>
              <a:t>to produce enriched </a:t>
            </a:r>
            <a:r>
              <a:rPr lang="en-US" sz="1400" dirty="0">
                <a:latin typeface="Arial" pitchFamily="34" charset="0"/>
                <a:cs typeface="Arial" pitchFamily="34" charset="0"/>
              </a:rPr>
              <a:t>stable isotopes, a capability </a:t>
            </a:r>
            <a:r>
              <a:rPr lang="en-US" sz="1400" dirty="0" smtClean="0">
                <a:latin typeface="Arial" pitchFamily="34" charset="0"/>
                <a:cs typeface="Arial" pitchFamily="34" charset="0"/>
              </a:rPr>
              <a:t>not available </a:t>
            </a:r>
            <a:r>
              <a:rPr lang="en-US" sz="1400" dirty="0">
                <a:latin typeface="Arial" pitchFamily="34" charset="0"/>
                <a:cs typeface="Arial" pitchFamily="34" charset="0"/>
              </a:rPr>
              <a:t>in the U.S. for almost 20 years. </a:t>
            </a:r>
          </a:p>
        </p:txBody>
      </p:sp>
      <p:grpSp>
        <p:nvGrpSpPr>
          <p:cNvPr id="15" name="Group 14"/>
          <p:cNvGrpSpPr/>
          <p:nvPr/>
        </p:nvGrpSpPr>
        <p:grpSpPr>
          <a:xfrm>
            <a:off x="629661" y="4956504"/>
            <a:ext cx="7952648" cy="1393496"/>
            <a:chOff x="595676" y="5222034"/>
            <a:chExt cx="7952648" cy="1393496"/>
          </a:xfrm>
        </p:grpSpPr>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7034" t="1497" r="-447" b="1090"/>
            <a:stretch/>
          </p:blipFill>
          <p:spPr>
            <a:xfrm>
              <a:off x="595676" y="5222034"/>
              <a:ext cx="1691390" cy="1374966"/>
            </a:xfrm>
            <a:prstGeom prst="rect">
              <a:avLst/>
            </a:prstGeom>
            <a:ln w="28575">
              <a:solidFill>
                <a:schemeClr val="tx1"/>
              </a:solidFill>
            </a:ln>
          </p:spPr>
        </p:pic>
        <p:pic>
          <p:nvPicPr>
            <p:cNvPr id="18" name="Picture 17" descr="ATLAS_nj386569f7_online.jpg"/>
            <p:cNvPicPr>
              <a:picLocks noChangeAspect="1"/>
            </p:cNvPicPr>
            <p:nvPr userDrawn="1"/>
          </p:nvPicPr>
          <p:blipFill rotWithShape="1">
            <a:blip r:embed="rId4">
              <a:extLst>
                <a:ext uri="{28A0092B-C50C-407E-A947-70E740481C1C}">
                  <a14:useLocalDpi xmlns:a14="http://schemas.microsoft.com/office/drawing/2010/main" val="0"/>
                </a:ext>
              </a:extLst>
            </a:blip>
            <a:srcRect t="608" r="63375" b="1872"/>
            <a:stretch/>
          </p:blipFill>
          <p:spPr>
            <a:xfrm>
              <a:off x="2182466" y="5229129"/>
              <a:ext cx="1543076" cy="1379306"/>
            </a:xfrm>
            <a:prstGeom prst="rect">
              <a:avLst/>
            </a:prstGeom>
            <a:ln w="28575">
              <a:solidFill>
                <a:schemeClr val="tx1"/>
              </a:solidFill>
            </a:ln>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1772" y="5229129"/>
              <a:ext cx="1566552" cy="1386401"/>
            </a:xfrm>
            <a:prstGeom prst="rect">
              <a:avLst/>
            </a:prstGeom>
            <a:ln w="28575">
              <a:solidFill>
                <a:schemeClr val="tx1"/>
              </a:solidFill>
            </a:ln>
          </p:spPr>
        </p:pic>
        <p:pic>
          <p:nvPicPr>
            <p:cNvPr id="21" name="Picture 7"/>
            <p:cNvPicPr>
              <a:picLocks noChangeAspect="1" noChangeArrowheads="1"/>
            </p:cNvPicPr>
            <p:nvPr userDrawn="1"/>
          </p:nvPicPr>
          <p:blipFill>
            <a:blip r:embed="rId6" cstate="print"/>
            <a:srcRect r="2756"/>
            <a:stretch>
              <a:fillRect/>
            </a:stretch>
          </p:blipFill>
          <p:spPr bwMode="auto">
            <a:xfrm>
              <a:off x="3649326" y="5229129"/>
              <a:ext cx="1959828" cy="1386401"/>
            </a:xfrm>
            <a:prstGeom prst="rect">
              <a:avLst/>
            </a:prstGeom>
            <a:noFill/>
            <a:ln w="28575">
              <a:solidFill>
                <a:schemeClr val="tx1"/>
              </a:solidFill>
              <a:miter lim="800000"/>
              <a:headEnd/>
              <a:tailEnd/>
            </a:ln>
          </p:spPr>
        </p:pic>
        <p:pic>
          <p:nvPicPr>
            <p:cNvPr id="22" name="Picture 21"/>
            <p:cNvPicPr>
              <a:picLocks noChangeAspect="1"/>
            </p:cNvPicPr>
            <p:nvPr userDrawn="1"/>
          </p:nvPicPr>
          <p:blipFill rotWithShape="1">
            <a:blip r:embed="rId7"/>
            <a:srcRect t="8102" r="8607"/>
            <a:stretch/>
          </p:blipFill>
          <p:spPr>
            <a:xfrm>
              <a:off x="5207738" y="5229129"/>
              <a:ext cx="1782174" cy="1386400"/>
            </a:xfrm>
            <a:prstGeom prst="rect">
              <a:avLst/>
            </a:prstGeom>
            <a:ln w="28575">
              <a:solidFill>
                <a:schemeClr val="tx1"/>
              </a:solidFill>
            </a:ln>
          </p:spPr>
        </p:pic>
      </p:grpSp>
    </p:spTree>
    <p:extLst>
      <p:ext uri="{BB962C8B-B14F-4D97-AF65-F5344CB8AC3E}">
        <p14:creationId xmlns:p14="http://schemas.microsoft.com/office/powerpoint/2010/main" val="375521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2018 Reductions to Research</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8</a:t>
            </a:fld>
            <a:endParaRPr lang="en-US" dirty="0"/>
          </a:p>
        </p:txBody>
      </p:sp>
      <p:sp>
        <p:nvSpPr>
          <p:cNvPr id="4" name="TextBox 3"/>
          <p:cNvSpPr txBox="1"/>
          <p:nvPr/>
        </p:nvSpPr>
        <p:spPr>
          <a:xfrm>
            <a:off x="1146447" y="1493950"/>
            <a:ext cx="6851106" cy="3600986"/>
          </a:xfrm>
          <a:prstGeom prst="rect">
            <a:avLst/>
          </a:prstGeom>
          <a:noFill/>
        </p:spPr>
        <p:txBody>
          <a:bodyPr wrap="none" rtlCol="0">
            <a:spAutoFit/>
          </a:bodyPr>
          <a:lstStyle/>
          <a:p>
            <a:pPr>
              <a:spcAft>
                <a:spcPts val="1200"/>
              </a:spcAft>
            </a:pPr>
            <a:r>
              <a:rPr lang="en-US" sz="2400" dirty="0" smtClean="0"/>
              <a:t>Targeted Cuts to </a:t>
            </a:r>
          </a:p>
          <a:p>
            <a:pPr marL="742950" lvl="1" indent="-285750">
              <a:spcAft>
                <a:spcPts val="1200"/>
              </a:spcAft>
              <a:buFont typeface="Arial" panose="020B0604020202020204" pitchFamily="34" charset="0"/>
              <a:buChar char="•"/>
            </a:pPr>
            <a:r>
              <a:rPr lang="en-US" sz="2400" dirty="0" smtClean="0"/>
              <a:t>RHIC Spin Program</a:t>
            </a:r>
          </a:p>
          <a:p>
            <a:pPr marL="742950" lvl="1" indent="-285750">
              <a:spcAft>
                <a:spcPts val="1200"/>
              </a:spcAft>
              <a:buFont typeface="Arial" panose="020B0604020202020204" pitchFamily="34" charset="0"/>
              <a:buChar char="•"/>
            </a:pPr>
            <a:r>
              <a:rPr lang="en-US" sz="2400" dirty="0" smtClean="0"/>
              <a:t>LHC Heavy Ion Program</a:t>
            </a:r>
          </a:p>
          <a:p>
            <a:pPr marL="742950" lvl="1" indent="-285750">
              <a:spcAft>
                <a:spcPts val="1200"/>
              </a:spcAft>
              <a:buFont typeface="Arial" panose="020B0604020202020204" pitchFamily="34" charset="0"/>
              <a:buChar char="•"/>
            </a:pPr>
            <a:r>
              <a:rPr lang="en-US" sz="2400" dirty="0" smtClean="0"/>
              <a:t>The MIT Research and Engineering Center</a:t>
            </a:r>
          </a:p>
          <a:p>
            <a:pPr marL="742950" lvl="1" indent="-285750">
              <a:spcAft>
                <a:spcPts val="1200"/>
              </a:spcAft>
              <a:buFont typeface="Arial" panose="020B0604020202020204" pitchFamily="34" charset="0"/>
              <a:buChar char="•"/>
            </a:pPr>
            <a:r>
              <a:rPr lang="en-US" sz="2400" dirty="0" smtClean="0"/>
              <a:t>New ECA awards in FY 2018</a:t>
            </a:r>
          </a:p>
          <a:p>
            <a:pPr marL="742950" lvl="1" indent="-285750">
              <a:spcAft>
                <a:spcPts val="1200"/>
              </a:spcAft>
              <a:buFont typeface="Arial" panose="020B0604020202020204" pitchFamily="34" charset="0"/>
              <a:buChar char="•"/>
            </a:pPr>
            <a:endParaRPr lang="en-US" sz="2400" dirty="0"/>
          </a:p>
          <a:p>
            <a:pPr>
              <a:spcAft>
                <a:spcPts val="1200"/>
              </a:spcAft>
            </a:pPr>
            <a:r>
              <a:rPr lang="en-US" sz="2400" dirty="0" smtClean="0"/>
              <a:t>A general reduction of 24.5% across all research lines</a:t>
            </a:r>
            <a:endParaRPr lang="en-US" sz="2400" dirty="0"/>
          </a:p>
        </p:txBody>
      </p:sp>
    </p:spTree>
    <p:extLst>
      <p:ext uri="{BB962C8B-B14F-4D97-AF65-F5344CB8AC3E}">
        <p14:creationId xmlns:p14="http://schemas.microsoft.com/office/powerpoint/2010/main" val="23005135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FY2018 Impacts</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9</a:t>
            </a:fld>
            <a:endParaRPr lang="en-US" dirty="0"/>
          </a:p>
        </p:txBody>
      </p:sp>
      <p:sp>
        <p:nvSpPr>
          <p:cNvPr id="4" name="TextBox 3"/>
          <p:cNvSpPr txBox="1"/>
          <p:nvPr/>
        </p:nvSpPr>
        <p:spPr>
          <a:xfrm>
            <a:off x="354169" y="875764"/>
            <a:ext cx="8435661" cy="3908762"/>
          </a:xfrm>
          <a:prstGeom prst="rect">
            <a:avLst/>
          </a:prstGeom>
          <a:noFill/>
        </p:spPr>
        <p:txBody>
          <a:bodyPr wrap="square" rtlCol="0">
            <a:spAutoFit/>
          </a:bodyPr>
          <a:lstStyle/>
          <a:p>
            <a:pPr>
              <a:spcBef>
                <a:spcPts val="1200"/>
              </a:spcBef>
              <a:spcAft>
                <a:spcPts val="1200"/>
              </a:spcAft>
            </a:pPr>
            <a:endParaRPr lang="en-US" sz="2000" dirty="0"/>
          </a:p>
          <a:p>
            <a:pPr>
              <a:spcBef>
                <a:spcPts val="1200"/>
              </a:spcBef>
              <a:spcAft>
                <a:spcPts val="1200"/>
              </a:spcAft>
            </a:pPr>
            <a:r>
              <a:rPr lang="en-US" sz="2400" dirty="0" smtClean="0"/>
              <a:t>Impacts </a:t>
            </a:r>
            <a:r>
              <a:rPr lang="en-US" sz="2400" dirty="0"/>
              <a:t>of FY 2018 President’s Request for Nuclear Physics by Sub-program </a:t>
            </a:r>
            <a:r>
              <a:rPr lang="en-US" sz="2400" dirty="0" smtClean="0"/>
              <a:t>as </a:t>
            </a:r>
            <a:r>
              <a:rPr lang="en-US" sz="2400" dirty="0"/>
              <a:t>described in President’s Request narrative </a:t>
            </a:r>
          </a:p>
          <a:p>
            <a:pPr marL="342900" indent="-342900">
              <a:spcBef>
                <a:spcPts val="1200"/>
              </a:spcBef>
              <a:spcAft>
                <a:spcPts val="1200"/>
              </a:spcAft>
              <a:buFont typeface="Arial" panose="020B0604020202020204" pitchFamily="34" charset="0"/>
              <a:buChar char="•"/>
            </a:pPr>
            <a:r>
              <a:rPr lang="en-US" sz="2000" dirty="0"/>
              <a:t>Lab and University Research Reduced ~ 35% from FY17 Enacted to FY18 PR </a:t>
            </a:r>
          </a:p>
          <a:p>
            <a:pPr marL="342900" indent="-342900">
              <a:spcBef>
                <a:spcPts val="1200"/>
              </a:spcBef>
              <a:spcAft>
                <a:spcPts val="1200"/>
              </a:spcAft>
              <a:buFont typeface="Arial" panose="020B0604020202020204" pitchFamily="34" charset="0"/>
              <a:buChar char="•"/>
            </a:pPr>
            <a:r>
              <a:rPr lang="en-US" sz="2000" dirty="0"/>
              <a:t>Reductions in Force at national laboratories: ~ 200 FTEs </a:t>
            </a:r>
          </a:p>
          <a:p>
            <a:pPr marL="342900" indent="-342900">
              <a:spcBef>
                <a:spcPts val="1200"/>
              </a:spcBef>
              <a:spcAft>
                <a:spcPts val="1200"/>
              </a:spcAft>
              <a:buFont typeface="Arial" panose="020B0604020202020204" pitchFamily="34" charset="0"/>
              <a:buChar char="•"/>
            </a:pPr>
            <a:r>
              <a:rPr lang="en-US" sz="2000" dirty="0"/>
              <a:t>Reductions in Force at universities: ~ 500-600 scientists </a:t>
            </a:r>
          </a:p>
          <a:p>
            <a:pPr marL="342900" indent="-342900">
              <a:spcBef>
                <a:spcPts val="1200"/>
              </a:spcBef>
              <a:spcAft>
                <a:spcPts val="1200"/>
              </a:spcAft>
              <a:buFont typeface="Arial" panose="020B0604020202020204" pitchFamily="34" charset="0"/>
              <a:buChar char="•"/>
            </a:pPr>
            <a:r>
              <a:rPr lang="en-US" sz="2000" dirty="0"/>
              <a:t>No new Early Career Awards in FY 2018 </a:t>
            </a:r>
          </a:p>
        </p:txBody>
      </p:sp>
    </p:spTree>
    <p:extLst>
      <p:ext uri="{BB962C8B-B14F-4D97-AF65-F5344CB8AC3E}">
        <p14:creationId xmlns:p14="http://schemas.microsoft.com/office/powerpoint/2010/main" val="40250642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P Presentation Template-Front Page_0905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Page-DOE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 Presentation Template_040111</Template>
  <TotalTime>4272</TotalTime>
  <Words>2741</Words>
  <Application>Microsoft Office PowerPoint</Application>
  <PresentationFormat>On-screen Show (4:3)</PresentationFormat>
  <Paragraphs>452</Paragraphs>
  <Slides>27</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ＭＳ Ｐゴシック</vt:lpstr>
      <vt:lpstr>Arial</vt:lpstr>
      <vt:lpstr>Calibri</vt:lpstr>
      <vt:lpstr>Courier New</vt:lpstr>
      <vt:lpstr>Helvetica</vt:lpstr>
      <vt:lpstr>Symbol</vt:lpstr>
      <vt:lpstr>Times New Roman</vt:lpstr>
      <vt:lpstr>Wingdings</vt:lpstr>
      <vt:lpstr>NP Presentation Template-Front Page_090512</vt:lpstr>
      <vt:lpstr>Presentation Page-DOE bottom</vt:lpstr>
      <vt:lpstr>1_Custom Design</vt:lpstr>
      <vt:lpstr>Custom Design</vt:lpstr>
      <vt:lpstr>Perspectives from DOE NP</vt:lpstr>
      <vt:lpstr>Science News</vt:lpstr>
      <vt:lpstr>Additional Science News</vt:lpstr>
      <vt:lpstr>One Important Take-Away</vt:lpstr>
      <vt:lpstr>PowerPoint Presentation</vt:lpstr>
      <vt:lpstr>NP FY 2018 President’s Request (Dollars in thousands)</vt:lpstr>
      <vt:lpstr>The FY 2018 Request for Nuclear Physics </vt:lpstr>
      <vt:lpstr>FY 2018 Reductions to Research</vt:lpstr>
      <vt:lpstr>FY2018 Impacts</vt:lpstr>
      <vt:lpstr>FY 2018 Impacts</vt:lpstr>
      <vt:lpstr>FY2018 Impacts</vt:lpstr>
      <vt:lpstr>FY 2018 Impacts</vt:lpstr>
      <vt:lpstr>FY2018 Impacts</vt:lpstr>
      <vt:lpstr>PowerPoint Presentation</vt:lpstr>
      <vt:lpstr>PowerPoint Presentation</vt:lpstr>
      <vt:lpstr>PowerPoint Presentation</vt:lpstr>
      <vt:lpstr>PowerPoint Presentation</vt:lpstr>
      <vt:lpstr>PowerPoint Presentation</vt:lpstr>
      <vt:lpstr>PowerPoint Presentation</vt:lpstr>
      <vt:lpstr>The 2015 Long Range Plan for Nuclear Science</vt:lpstr>
      <vt:lpstr>PowerPoint Presentation</vt:lpstr>
      <vt:lpstr>Other DOE NP News Items</vt:lpstr>
      <vt:lpstr>Next Formal Step on the EIC Science Case is Continuing</vt:lpstr>
      <vt:lpstr>The Outlook Today</vt:lpstr>
      <vt:lpstr>The Outlook Three Months From Today</vt:lpstr>
      <vt:lpstr>PowerPoint Presentation</vt:lpstr>
      <vt:lpstr>A Long Tradition of Partnership and Stewardship</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wolfej</dc:creator>
  <cp:lastModifiedBy>Brenda May</cp:lastModifiedBy>
  <cp:revision>393</cp:revision>
  <cp:lastPrinted>2013-01-07T14:38:43Z</cp:lastPrinted>
  <dcterms:created xsi:type="dcterms:W3CDTF">2012-09-05T18:55:46Z</dcterms:created>
  <dcterms:modified xsi:type="dcterms:W3CDTF">2017-06-19T12:02:09Z</dcterms:modified>
</cp:coreProperties>
</file>