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61" r:id="rId4"/>
    <p:sldId id="367" r:id="rId5"/>
    <p:sldId id="368" r:id="rId6"/>
    <p:sldId id="263" r:id="rId7"/>
    <p:sldId id="370" r:id="rId8"/>
    <p:sldId id="372" r:id="rId9"/>
    <p:sldId id="371" r:id="rId10"/>
    <p:sldId id="338" r:id="rId11"/>
    <p:sldId id="373" r:id="rId12"/>
    <p:sldId id="283" r:id="rId13"/>
    <p:sldId id="285" r:id="rId14"/>
    <p:sldId id="286" r:id="rId15"/>
    <p:sldId id="287" r:id="rId16"/>
    <p:sldId id="335" r:id="rId17"/>
    <p:sldId id="377" r:id="rId18"/>
    <p:sldId id="378" r:id="rId19"/>
    <p:sldId id="383" r:id="rId20"/>
    <p:sldId id="291" r:id="rId21"/>
    <p:sldId id="292" r:id="rId22"/>
    <p:sldId id="343" r:id="rId23"/>
    <p:sldId id="321" r:id="rId24"/>
    <p:sldId id="363" r:id="rId25"/>
    <p:sldId id="364" r:id="rId26"/>
    <p:sldId id="322" r:id="rId27"/>
    <p:sldId id="323" r:id="rId28"/>
    <p:sldId id="324" r:id="rId29"/>
    <p:sldId id="325" r:id="rId30"/>
    <p:sldId id="327" r:id="rId31"/>
    <p:sldId id="328" r:id="rId32"/>
    <p:sldId id="329" r:id="rId33"/>
    <p:sldId id="330" r:id="rId34"/>
    <p:sldId id="382" r:id="rId35"/>
    <p:sldId id="365" r:id="rId36"/>
    <p:sldId id="354" r:id="rId37"/>
    <p:sldId id="356" r:id="rId38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23" autoAdjust="0"/>
  </p:normalViewPr>
  <p:slideViewPr>
    <p:cSldViewPr snapToGrid="0" snapToObjects="1">
      <p:cViewPr varScale="1">
        <p:scale>
          <a:sx n="93" d="100"/>
          <a:sy n="93" d="100"/>
        </p:scale>
        <p:origin x="-114" y="-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slides shows</a:t>
            </a:r>
            <a:r>
              <a:rPr lang="en-US" baseline="0" dirty="0" smtClean="0"/>
              <a:t> a summary of the results</a:t>
            </a:r>
            <a:r>
              <a:rPr lang="en-US" dirty="0" smtClean="0"/>
              <a:t> </a:t>
            </a:r>
            <a:r>
              <a:rPr lang="en-US" baseline="0" dirty="0" smtClean="0"/>
              <a:t>in this analysis. The green column shows the rating by the PDG. The two columns show the importance of the strangeness channel in this results.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6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42" tIns="44922" rIns="89842" bIns="44922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4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gli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/>
            <a:r>
              <a:rPr lang="en-US" noProof="0" dirty="0" smtClean="0"/>
              <a:t>Secondo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79887" y="4767263"/>
            <a:ext cx="66298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00000"/>
                </a:solidFill>
              </a:defRPr>
            </a:lvl1pPr>
          </a:lstStyle>
          <a:p>
            <a:r>
              <a:rPr lang="en-US" noProof="0" dirty="0" smtClean="0"/>
              <a:t>JLab</a:t>
            </a:r>
            <a:r>
              <a:rPr lang="en-US" dirty="0" smtClean="0"/>
              <a:t> -  </a:t>
            </a:r>
            <a:r>
              <a:rPr lang="en-US" noProof="0" dirty="0" smtClean="0"/>
              <a:t>June</a:t>
            </a:r>
            <a:r>
              <a:rPr lang="en-US" dirty="0" smtClean="0"/>
              <a:t>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7" name="Picture 9" descr="JLab_logo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" y="4674870"/>
            <a:ext cx="1499616" cy="4686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15474" y="4639552"/>
            <a:ext cx="942652" cy="50394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emf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279203" y="1552614"/>
            <a:ext cx="53391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07618" indent="-1707618" algn="ctr"/>
            <a:r>
              <a:rPr lang="en-US" sz="3200" b="1" dirty="0" smtClean="0">
                <a:solidFill>
                  <a:srgbClr val="800000"/>
                </a:solidFill>
              </a:rPr>
              <a:t>N* Spectrum and Structure </a:t>
            </a:r>
          </a:p>
          <a:p>
            <a:pPr marL="1707618" indent="-1707618" algn="ctr"/>
            <a:r>
              <a:rPr lang="en-US" sz="3200" b="1" dirty="0" smtClean="0">
                <a:solidFill>
                  <a:srgbClr val="800000"/>
                </a:solidFill>
              </a:rPr>
              <a:t>and Search for Hybrid Baryons </a:t>
            </a:r>
          </a:p>
          <a:p>
            <a:pPr marL="1707618" indent="-1707618" algn="ctr"/>
            <a:r>
              <a:rPr lang="en-US" b="1" dirty="0" smtClean="0"/>
              <a:t>Annalisa </a:t>
            </a:r>
            <a:r>
              <a:rPr lang="en-US" b="1" dirty="0" err="1" smtClean="0"/>
              <a:t>D’Angelo</a:t>
            </a:r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r>
              <a:rPr lang="en-US" sz="1400" dirty="0" smtClean="0"/>
              <a:t>University of Rome Tor </a:t>
            </a:r>
            <a:r>
              <a:rPr lang="en-US" sz="1400" dirty="0" err="1" smtClean="0"/>
              <a:t>Vergata</a:t>
            </a:r>
            <a:r>
              <a:rPr lang="en-US" sz="1400" dirty="0" smtClean="0"/>
              <a:t> &amp; INFN Rome Tor </a:t>
            </a:r>
            <a:r>
              <a:rPr lang="en-US" sz="1400" dirty="0" err="1" smtClean="0"/>
              <a:t>Vergata</a:t>
            </a:r>
            <a:endParaRPr lang="en-US" sz="1400" dirty="0" smtClean="0"/>
          </a:p>
          <a:p>
            <a:pPr algn="ctr"/>
            <a:r>
              <a:rPr lang="en-US" sz="1400" dirty="0" smtClean="0"/>
              <a:t>Rome - Italy</a:t>
            </a:r>
            <a:endParaRPr lang="en-US" sz="1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05865" y="3198164"/>
            <a:ext cx="41088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Outline: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Establishing N* states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Identifying the effective degrees of freedom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Search for hybrid Baryons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Outlook &amp; conclusions</a:t>
            </a:r>
          </a:p>
          <a:p>
            <a:endParaRPr lang="en-US" dirty="0"/>
          </a:p>
        </p:txBody>
      </p:sp>
      <p:pic>
        <p:nvPicPr>
          <p:cNvPr id="3" name="Immagine 2" descr="Schermata 2016-09-13 alle 04.4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16" y="2110317"/>
            <a:ext cx="2226369" cy="216323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076134" y="4290483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W (GeV)</a:t>
            </a:r>
            <a:endParaRPr lang="en-US" sz="1200"/>
          </a:p>
        </p:txBody>
      </p:sp>
      <p:pic>
        <p:nvPicPr>
          <p:cNvPr id="6" name="Immagine 5" descr="Schermata 2017-06-20 alle 13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9903" cy="1552613"/>
          </a:xfrm>
          <a:prstGeom prst="rect">
            <a:avLst/>
          </a:prstGeom>
        </p:spPr>
      </p:pic>
      <p:pic>
        <p:nvPicPr>
          <p:cNvPr id="10" name="Immagine 9" descr="Schermata 2017-06-20 alle 14.02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57" y="0"/>
            <a:ext cx="5595944" cy="1564051"/>
          </a:xfrm>
          <a:prstGeom prst="rect">
            <a:avLst/>
          </a:prstGeom>
        </p:spPr>
      </p:pic>
      <p:cxnSp>
        <p:nvCxnSpPr>
          <p:cNvPr id="9" name="Straight Connector 31"/>
          <p:cNvCxnSpPr/>
          <p:nvPr/>
        </p:nvCxnSpPr>
        <p:spPr>
          <a:xfrm>
            <a:off x="0" y="15526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9234"/>
            <a:ext cx="8229600" cy="509437"/>
          </a:xfrm>
          <a:ln>
            <a:noFill/>
          </a:ln>
        </p:spPr>
        <p:txBody>
          <a:bodyPr lIns="81605" tIns="40802" rIns="81605" bIns="40802">
            <a:normAutofit fontScale="90000"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Evidence for New N* in KY Final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3846"/>
              </p:ext>
            </p:extLst>
          </p:nvPr>
        </p:nvGraphicFramePr>
        <p:xfrm>
          <a:off x="208787" y="931774"/>
          <a:ext cx="7023098" cy="33564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769"/>
                <a:gridCol w="1279769"/>
                <a:gridCol w="1279769"/>
                <a:gridCol w="976664"/>
                <a:gridCol w="1055249"/>
                <a:gridCol w="1151878"/>
              </a:tblGrid>
              <a:tr h="502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State</a:t>
                      </a:r>
                    </a:p>
                    <a:p>
                      <a:r>
                        <a:rPr lang="en-US" sz="1400" dirty="0" err="1" smtClean="0"/>
                        <a:t>N(mass)J</a:t>
                      </a:r>
                      <a:r>
                        <a:rPr lang="en-US" sz="1400" baseline="30000" dirty="0" err="1" smtClean="0"/>
                        <a:t>P</a:t>
                      </a:r>
                      <a:endParaRPr lang="en-US" sz="1400" baseline="30000" dirty="0"/>
                    </a:p>
                  </a:txBody>
                  <a:tcPr marT="34290" marB="3429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PDG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pre 2010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PDG</a:t>
                      </a:r>
                      <a:r>
                        <a:rPr lang="en-US" sz="1400" baseline="0" dirty="0" smtClean="0"/>
                        <a:t> 2016</a:t>
                      </a:r>
                      <a:endParaRPr lang="en-US" sz="1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KΛ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KΣ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Nγ</a:t>
                      </a:r>
                    </a:p>
                  </a:txBody>
                  <a:tcPr marT="34290" marB="34290"/>
                </a:tc>
              </a:tr>
              <a:tr h="382043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N(1710)1/2</a:t>
                      </a:r>
                      <a:r>
                        <a:rPr lang="en-US" sz="1200" b="1" baseline="30000" dirty="0" smtClean="0"/>
                        <a:t>+</a:t>
                      </a:r>
                      <a:endParaRPr lang="en-US" sz="1200" b="1" baseline="30000" dirty="0"/>
                    </a:p>
                  </a:txBody>
                  <a:tcPr marT="34290" marB="34290"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***</a:t>
                      </a:r>
                      <a:endParaRPr lang="en-US" sz="12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N(1880)1/2</a:t>
                      </a:r>
                      <a:r>
                        <a:rPr lang="en-US" sz="1200" b="1" baseline="30000" dirty="0" smtClean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 </a:t>
                      </a:r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N(1895)1/2</a:t>
                      </a:r>
                      <a:r>
                        <a:rPr lang="en-US" sz="1200" b="1" baseline="30000" dirty="0" smtClean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N(1900)3/2</a:t>
                      </a:r>
                      <a:r>
                        <a:rPr lang="en-US" sz="1200" b="1" baseline="30000" dirty="0" smtClean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**</a:t>
                      </a:r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N(1875)3/2</a:t>
                      </a:r>
                      <a:r>
                        <a:rPr lang="en-US" sz="1200" b="1" baseline="30000" dirty="0" smtClean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N(2150)3/2</a:t>
                      </a:r>
                      <a:r>
                        <a:rPr lang="en-US" sz="1200" b="1" baseline="30000" dirty="0" smtClean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55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N(2000)5/2</a:t>
                      </a:r>
                      <a:r>
                        <a:rPr lang="en-US" sz="1200" b="1" baseline="30000" dirty="0" smtClean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*</a:t>
                      </a:r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3387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N(2060)5/2</a:t>
                      </a:r>
                      <a:r>
                        <a:rPr lang="en-US" sz="1200" b="1" baseline="30000" dirty="0" smtClean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99026" y="4373376"/>
            <a:ext cx="6570291" cy="3594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lIns="81605" tIns="40802" rIns="81605" bIns="40802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Study these states in </a:t>
            </a:r>
            <a:r>
              <a:rPr lang="en-US" dirty="0" err="1">
                <a:solidFill>
                  <a:srgbClr val="000090"/>
                </a:solidFill>
              </a:rPr>
              <a:t>electroproduction</a:t>
            </a:r>
            <a:r>
              <a:rPr lang="en-US" dirty="0">
                <a:solidFill>
                  <a:srgbClr val="000090"/>
                </a:solidFill>
              </a:rPr>
              <a:t> and extend to higher masses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345" y="931774"/>
            <a:ext cx="1320800" cy="3343139"/>
          </a:xfrm>
          <a:prstGeom prst="rect">
            <a:avLst/>
          </a:prstGeom>
          <a:noFill/>
          <a:ln w="28575" cap="flat" cmpd="sng" algn="ctr">
            <a:solidFill>
              <a:srgbClr val="4CE44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31"/>
          <p:cNvCxnSpPr/>
          <p:nvPr/>
        </p:nvCxnSpPr>
        <p:spPr>
          <a:xfrm>
            <a:off x="0" y="784552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200983" y="1910756"/>
            <a:ext cx="1891768" cy="120032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charset="0"/>
              </a:rPr>
              <a:t>Naming scheme has </a:t>
            </a: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changed: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L </a:t>
            </a:r>
            <a:r>
              <a:rPr lang="it-IT" baseline="-25000" dirty="0">
                <a:solidFill>
                  <a:schemeClr val="bg1"/>
                </a:solidFill>
              </a:rPr>
              <a:t>2I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baseline="-25000" dirty="0" smtClean="0">
                <a:solidFill>
                  <a:schemeClr val="bg1"/>
                </a:solidFill>
              </a:rPr>
              <a:t>2J</a:t>
            </a:r>
            <a:r>
              <a:rPr lang="it-IT" dirty="0" smtClean="0">
                <a:solidFill>
                  <a:schemeClr val="bg1"/>
                </a:solidFill>
              </a:rPr>
              <a:t> (E)          J</a:t>
            </a:r>
            <a:r>
              <a:rPr lang="it-IT" baseline="30000" dirty="0" smtClean="0">
                <a:solidFill>
                  <a:schemeClr val="bg1"/>
                </a:solidFill>
              </a:rPr>
              <a:t>P</a:t>
            </a:r>
            <a:r>
              <a:rPr lang="it-IT" dirty="0" smtClean="0">
                <a:solidFill>
                  <a:schemeClr val="bg1"/>
                </a:solidFill>
              </a:rPr>
              <a:t>(E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8146867" y="2627431"/>
            <a:ext cx="41684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7231885" y="3244346"/>
            <a:ext cx="165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Naïve quark-di-quark models are ruled out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0090"/>
                </a:solidFill>
                <a:ea typeface="ＭＳ Ｐゴシック" charset="-128"/>
              </a:rPr>
              <a:t>Total cross section at W &lt; 2.1 GeV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Schermata 2016-09-14 alle 08.0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2" y="1231900"/>
            <a:ext cx="6756400" cy="33146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88919" y="480080"/>
            <a:ext cx="256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</a:rPr>
              <a:t>γ* + p        π</a:t>
            </a:r>
            <a:r>
              <a:rPr lang="en-US" sz="2800" b="1" baseline="30000" smtClean="0">
                <a:solidFill>
                  <a:srgbClr val="800000"/>
                </a:solidFill>
              </a:rPr>
              <a:t>+ </a:t>
            </a:r>
            <a:r>
              <a:rPr lang="en-US" sz="2800" b="1" smtClean="0">
                <a:solidFill>
                  <a:srgbClr val="800000"/>
                </a:solidFill>
              </a:rPr>
              <a:t>+ n</a:t>
            </a:r>
            <a:endParaRPr lang="en-US" sz="2800" b="1">
              <a:solidFill>
                <a:srgbClr val="800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4205324" y="800100"/>
            <a:ext cx="342088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1439144" y="1003300"/>
            <a:ext cx="6678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rgbClr val="000090"/>
                </a:solidFill>
              </a:rPr>
              <a:t>Data: </a:t>
            </a:r>
            <a:r>
              <a:rPr lang="en-US" sz="1600" i="1" smtClean="0"/>
              <a:t>K. Park et al. PRC 77 (2008) 015208; K. Park et al. PRC 91 (2015) 045203  </a:t>
            </a:r>
            <a:endParaRPr lang="en-US" sz="1600" i="1"/>
          </a:p>
        </p:txBody>
      </p:sp>
      <p:sp>
        <p:nvSpPr>
          <p:cNvPr id="61" name="CasellaDiTesto 60"/>
          <p:cNvSpPr txBox="1"/>
          <p:nvPr/>
        </p:nvSpPr>
        <p:spPr>
          <a:xfrm>
            <a:off x="107824" y="4377233"/>
            <a:ext cx="9086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Analysis with UIM &amp; fixed-t DR;   Recent review</a:t>
            </a:r>
            <a:r>
              <a:rPr lang="en-US" sz="1600" i="1" dirty="0" smtClean="0"/>
              <a:t>: I. </a:t>
            </a:r>
            <a:r>
              <a:rPr lang="en-US" sz="1600" i="1" dirty="0" err="1" smtClean="0"/>
              <a:t>Aznauryan</a:t>
            </a:r>
            <a:r>
              <a:rPr lang="en-US" sz="1600" i="1" dirty="0" smtClean="0"/>
              <a:t>, V. </a:t>
            </a:r>
            <a:r>
              <a:rPr lang="en-US" sz="1600" i="1" dirty="0" err="1" smtClean="0"/>
              <a:t>Burkert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Prog</a:t>
            </a:r>
            <a:r>
              <a:rPr lang="en-US" sz="1600" i="1" dirty="0" smtClean="0"/>
              <a:t>. Part. </a:t>
            </a:r>
            <a:r>
              <a:rPr lang="en-US" sz="1600" i="1" dirty="0" err="1" smtClean="0"/>
              <a:t>Nucl</a:t>
            </a:r>
            <a:r>
              <a:rPr lang="en-US" sz="1600" i="1" dirty="0" smtClean="0"/>
              <a:t>. Phys. 67 (2012) 1. </a:t>
            </a:r>
            <a:endParaRPr lang="en-US" sz="1600" i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5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Electroexcitation of </a:t>
            </a:r>
            <a:r>
              <a:rPr lang="en-US" sz="3200" b="1" smtClean="0">
                <a:solidFill>
                  <a:srgbClr val="800000"/>
                </a:solidFill>
                <a:ea typeface="ＭＳ Ｐゴシック" charset="-128"/>
              </a:rPr>
              <a:t>N*/</a:t>
            </a:r>
            <a:r>
              <a:rPr lang="en-US" sz="3200" b="1">
                <a:solidFill>
                  <a:srgbClr val="800000"/>
                </a:solidFill>
                <a:ea typeface="ＭＳ Ｐゴシック" charset="-128"/>
              </a:rPr>
              <a:t>Δ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resonances 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96"/>
          <p:cNvGrpSpPr/>
          <p:nvPr/>
        </p:nvGrpSpPr>
        <p:grpSpPr>
          <a:xfrm>
            <a:off x="1056358" y="497194"/>
            <a:ext cx="6705380" cy="4156803"/>
            <a:chOff x="761208" y="1524000"/>
            <a:chExt cx="7026726" cy="5036500"/>
          </a:xfrm>
        </p:grpSpPr>
        <p:grpSp>
          <p:nvGrpSpPr>
            <p:cNvPr id="36" name="Group 94"/>
            <p:cNvGrpSpPr/>
            <p:nvPr/>
          </p:nvGrpSpPr>
          <p:grpSpPr>
            <a:xfrm>
              <a:off x="761208" y="1524000"/>
              <a:ext cx="7026726" cy="5036500"/>
              <a:chOff x="761208" y="1524000"/>
              <a:chExt cx="7026726" cy="5036500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2438399" y="2578098"/>
                <a:ext cx="3776664" cy="28130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2439988" y="4459526"/>
                <a:ext cx="1310632" cy="93003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438399" y="5619720"/>
                <a:ext cx="3886201" cy="1908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5"/>
              <p:cNvSpPr/>
              <p:nvPr/>
            </p:nvSpPr>
            <p:spPr>
              <a:xfrm>
                <a:off x="1525588" y="5224223"/>
                <a:ext cx="1080668" cy="698739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552236" y="1524000"/>
                <a:ext cx="6191283" cy="4537494"/>
                <a:chOff x="552" y="1552"/>
                <a:chExt cx="3100" cy="2630"/>
              </a:xfrm>
            </p:grpSpPr>
            <p:sp>
              <p:nvSpPr>
                <p:cNvPr id="62" name="Rectangle 4"/>
                <p:cNvSpPr>
                  <a:spLocks noChangeArrowheads="1"/>
                </p:cNvSpPr>
                <p:nvPr/>
              </p:nvSpPr>
              <p:spPr bwMode="auto">
                <a:xfrm>
                  <a:off x="1296" y="1552"/>
                  <a:ext cx="752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1192" y="1718"/>
                  <a:ext cx="496" cy="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3" y="2739"/>
                  <a:ext cx="713" cy="551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b="1" dirty="0" smtClean="0">
                      <a:solidFill>
                        <a:srgbClr val="000090"/>
                      </a:solidFill>
                    </a:rPr>
                    <a:t>N(1675)5/2</a:t>
                  </a:r>
                  <a:r>
                    <a:rPr lang="en-US" sz="1500" b="1" baseline="30000" dirty="0" smtClean="0">
                      <a:solidFill>
                        <a:srgbClr val="000090"/>
                      </a:solidFill>
                    </a:rPr>
                    <a:t>-</a:t>
                  </a:r>
                  <a:endParaRPr lang="en-US" sz="1500" b="1" dirty="0" smtClean="0">
                    <a:solidFill>
                      <a:srgbClr val="000090"/>
                    </a:solidFill>
                  </a:endParaRPr>
                </a:p>
                <a:p>
                  <a:pPr algn="ctr" eaLnBrk="0" hangingPunct="0"/>
                  <a:r>
                    <a:rPr lang="en-US" sz="1500" dirty="0" smtClean="0"/>
                    <a:t>N</a:t>
                  </a:r>
                  <a:r>
                    <a:rPr lang="en-US" sz="1500" dirty="0"/>
                    <a:t>(1520)3/2</a:t>
                  </a:r>
                  <a:r>
                    <a:rPr lang="en-US" sz="1500" baseline="30000" dirty="0"/>
                    <a:t>-</a:t>
                  </a:r>
                </a:p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</a:rPr>
                    <a:t>N(1535)1/2</a:t>
                  </a:r>
                  <a:r>
                    <a:rPr lang="en-US" sz="1500" b="1" baseline="30000" dirty="0" smtClean="0">
                      <a:solidFill>
                        <a:srgbClr val="000090"/>
                      </a:solidFill>
                    </a:rPr>
                    <a:t>-</a:t>
                  </a:r>
                  <a:endParaRPr lang="en-US" sz="1500" b="1" baseline="30000" dirty="0">
                    <a:solidFill>
                      <a:srgbClr val="000090"/>
                    </a:solidFill>
                  </a:endParaRPr>
                </a:p>
              </p:txBody>
            </p:sp>
            <p:sp>
              <p:nvSpPr>
                <p:cNvPr id="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93" y="3793"/>
                  <a:ext cx="659" cy="389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rgbClr val="1F497D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dirty="0" smtClean="0">
                      <a:latin typeface="+mj-lt"/>
                    </a:rPr>
                    <a:t>N(1710)1/2</a:t>
                  </a:r>
                  <a:r>
                    <a:rPr lang="en-US" sz="1500" baseline="30000" dirty="0" smtClean="0">
                      <a:latin typeface="+mj-lt"/>
                    </a:rPr>
                    <a:t>+</a:t>
                  </a:r>
                  <a:endParaRPr lang="en-US" sz="1500" dirty="0" smtClean="0">
                    <a:latin typeface="+mj-lt"/>
                  </a:endParaRPr>
                </a:p>
                <a:p>
                  <a:pPr algn="ctr" eaLnBrk="0" hangingPunct="0"/>
                  <a:r>
                    <a:rPr lang="en-US" sz="1500" b="1" dirty="0" smtClean="0">
                      <a:solidFill>
                        <a:srgbClr val="000090"/>
                      </a:solidFill>
                      <a:latin typeface="+mj-lt"/>
                    </a:rPr>
                    <a:t>N</a:t>
                  </a:r>
                  <a:r>
                    <a:rPr lang="en-US" sz="1500" b="1" dirty="0">
                      <a:solidFill>
                        <a:srgbClr val="000090"/>
                      </a:solidFill>
                      <a:latin typeface="+mj-lt"/>
                    </a:rPr>
                    <a:t>(1440)1/2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  <a:latin typeface="+mj-lt"/>
                    </a:rPr>
                    <a:t>+</a:t>
                  </a:r>
                </a:p>
              </p:txBody>
            </p:sp>
            <p:sp>
              <p:nvSpPr>
                <p:cNvPr id="66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0" y="3158"/>
                  <a:ext cx="864" cy="24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52" y="3752"/>
                  <a:ext cx="565" cy="31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500" dirty="0">
                      <a:latin typeface="+mn-lt"/>
                    </a:rPr>
                    <a:t>Δ(1232)3/2</a:t>
                  </a:r>
                  <a:r>
                    <a:rPr lang="en-US" sz="1500" baseline="30000" dirty="0">
                      <a:latin typeface="+mn-lt"/>
                    </a:rPr>
                    <a:t>+</a:t>
                  </a:r>
                  <a:r>
                    <a:rPr lang="en-US" sz="1500" baseline="-25000" dirty="0"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1500" dirty="0">
                      <a:latin typeface="+mn-lt"/>
                    </a:rPr>
                    <a:t>N(940)</a:t>
                  </a:r>
                  <a:endParaRPr lang="en-US" sz="1500" baseline="-25000" dirty="0">
                    <a:latin typeface="+mn-lt"/>
                  </a:endParaRPr>
                </a:p>
              </p:txBody>
            </p:sp>
          </p:grpSp>
          <p:cxnSp>
            <p:nvCxnSpPr>
              <p:cNvPr id="44" name="Straight Connector 36"/>
              <p:cNvCxnSpPr/>
              <p:nvPr/>
            </p:nvCxnSpPr>
            <p:spPr>
              <a:xfrm rot="5400000" flipH="1" flipV="1">
                <a:off x="-1333399" y="4056144"/>
                <a:ext cx="4190821" cy="1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/>
              <p:cNvCxnSpPr/>
              <p:nvPr/>
            </p:nvCxnSpPr>
            <p:spPr>
              <a:xfrm flipV="1">
                <a:off x="763588" y="6151532"/>
                <a:ext cx="7024346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9"/>
              <p:cNvSpPr txBox="1">
                <a:spLocks noChangeArrowheads="1"/>
              </p:cNvSpPr>
              <p:nvPr/>
            </p:nvSpPr>
            <p:spPr bwMode="auto">
              <a:xfrm>
                <a:off x="914400" y="2945202"/>
                <a:ext cx="52425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baseline="-25000" dirty="0"/>
                  <a:t>3q</a:t>
                </a:r>
              </a:p>
            </p:txBody>
          </p:sp>
          <p:cxnSp>
            <p:nvCxnSpPr>
              <p:cNvPr id="47" name="Straight Connector 41"/>
              <p:cNvCxnSpPr/>
              <p:nvPr/>
            </p:nvCxnSpPr>
            <p:spPr>
              <a:xfrm flipV="1">
                <a:off x="763588" y="56181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3"/>
              <p:cNvCxnSpPr/>
              <p:nvPr/>
            </p:nvCxnSpPr>
            <p:spPr>
              <a:xfrm flipV="1">
                <a:off x="763588" y="40179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32"/>
              <p:cNvSpPr txBox="1">
                <a:spLocks noChangeArrowheads="1"/>
              </p:cNvSpPr>
              <p:nvPr/>
            </p:nvSpPr>
            <p:spPr bwMode="auto">
              <a:xfrm>
                <a:off x="908050" y="536296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50" name="TextBox 34"/>
              <p:cNvSpPr txBox="1">
                <a:spLocks noChangeArrowheads="1"/>
              </p:cNvSpPr>
              <p:nvPr/>
            </p:nvSpPr>
            <p:spPr bwMode="auto">
              <a:xfrm>
                <a:off x="831850" y="378181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1" name="TextBox 35"/>
              <p:cNvSpPr txBox="1">
                <a:spLocks noChangeArrowheads="1"/>
              </p:cNvSpPr>
              <p:nvPr/>
            </p:nvSpPr>
            <p:spPr bwMode="auto">
              <a:xfrm>
                <a:off x="1822451" y="6076950"/>
                <a:ext cx="279266" cy="392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2" name="TextBox 37"/>
              <p:cNvSpPr txBox="1">
                <a:spLocks noChangeArrowheads="1"/>
              </p:cNvSpPr>
              <p:nvPr/>
            </p:nvSpPr>
            <p:spPr bwMode="auto">
              <a:xfrm>
                <a:off x="4260851" y="6050352"/>
                <a:ext cx="31680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935788" y="6050352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cxnSp>
            <p:nvCxnSpPr>
              <p:cNvPr id="54" name="Straight Connector 49"/>
              <p:cNvCxnSpPr/>
              <p:nvPr/>
            </p:nvCxnSpPr>
            <p:spPr>
              <a:xfrm rot="5400000">
                <a:off x="4413313" y="5996287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1"/>
              <p:cNvCxnSpPr/>
              <p:nvPr/>
            </p:nvCxnSpPr>
            <p:spPr>
              <a:xfrm rot="5400000">
                <a:off x="7086540" y="6015399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>
              <a:xfrm rot="10800000">
                <a:off x="1982851" y="5997876"/>
                <a:ext cx="2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5"/>
              <p:cNvCxnSpPr/>
              <p:nvPr/>
            </p:nvCxnSpPr>
            <p:spPr>
              <a:xfrm rot="5400000" flipH="1" flipV="1">
                <a:off x="1410021" y="5613679"/>
                <a:ext cx="310552" cy="321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5"/>
              <p:cNvCxnSpPr/>
              <p:nvPr/>
            </p:nvCxnSpPr>
            <p:spPr>
              <a:xfrm flipV="1">
                <a:off x="763588" y="22653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76"/>
              <p:cNvSpPr txBox="1"/>
              <p:nvPr/>
            </p:nvSpPr>
            <p:spPr>
              <a:xfrm>
                <a:off x="831850" y="2029213"/>
                <a:ext cx="316974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60" name="TextBox 79"/>
              <p:cNvSpPr txBox="1"/>
              <p:nvPr/>
            </p:nvSpPr>
            <p:spPr>
              <a:xfrm>
                <a:off x="5256020" y="6113007"/>
                <a:ext cx="1171352" cy="447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/>
                    <a:ea typeface="Lucida Grande"/>
                    <a:cs typeface="Arial"/>
                  </a:rPr>
                  <a:t>N [</a:t>
                </a:r>
                <a:r>
                  <a:rPr lang="en-US" sz="1800" dirty="0" err="1">
                    <a:latin typeface="Arial"/>
                    <a:ea typeface="Lucida Grande"/>
                    <a:cs typeface="Arial"/>
                  </a:rPr>
                  <a:t>ħω</a:t>
                </a:r>
                <a:r>
                  <a:rPr lang="en-US" sz="1800" dirty="0">
                    <a:latin typeface="Arial"/>
                    <a:ea typeface="Lucida Grande"/>
                    <a:cs typeface="Arial"/>
                  </a:rPr>
                  <a:t>]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71"/>
            <p:cNvSpPr/>
            <p:nvPr/>
          </p:nvSpPr>
          <p:spPr>
            <a:xfrm>
              <a:off x="6248400" y="2170440"/>
              <a:ext cx="1219200" cy="56470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N(1680)5/2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N(1720)3/2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50767" y="3121879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[56,0</a:t>
            </a:r>
            <a:r>
              <a:rPr lang="it-IT" baseline="30000" dirty="0" smtClean="0"/>
              <a:t>+</a:t>
            </a:r>
            <a:r>
              <a:rPr lang="it-IT" dirty="0" smtClean="0"/>
              <a:t>]</a:t>
            </a:r>
            <a:endParaRPr lang="it-IT" dirty="0"/>
          </a:p>
        </p:txBody>
      </p:sp>
      <p:sp>
        <p:nvSpPr>
          <p:cNvPr id="68" name="CasellaDiTesto 67"/>
          <p:cNvSpPr txBox="1"/>
          <p:nvPr/>
        </p:nvSpPr>
        <p:spPr>
          <a:xfrm>
            <a:off x="4232433" y="1713931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[70,1</a:t>
            </a:r>
            <a:r>
              <a:rPr lang="it-IT" baseline="30000" dirty="0"/>
              <a:t>-</a:t>
            </a:r>
            <a:r>
              <a:rPr lang="it-IT" dirty="0" smtClean="0"/>
              <a:t>]</a:t>
            </a:r>
            <a:endParaRPr lang="it-IT" dirty="0"/>
          </a:p>
        </p:txBody>
      </p:sp>
      <p:pic>
        <p:nvPicPr>
          <p:cNvPr id="4" name="Immagine 3" descr="Schermata 2016-09-14 alle 07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8" y="1991203"/>
            <a:ext cx="2625198" cy="1589352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6439425" y="62725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[56,2</a:t>
            </a:r>
            <a:r>
              <a:rPr lang="it-IT" baseline="30000" dirty="0"/>
              <a:t>+</a:t>
            </a:r>
            <a:r>
              <a:rPr lang="it-IT" dirty="0" smtClean="0"/>
              <a:t>]</a:t>
            </a:r>
            <a:endParaRPr lang="it-IT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7810482" y="373332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[70,0</a:t>
            </a:r>
            <a:r>
              <a:rPr lang="it-IT" baseline="30000" dirty="0" smtClean="0"/>
              <a:t>+</a:t>
            </a:r>
            <a:r>
              <a:rPr lang="it-IT" dirty="0" smtClean="0"/>
              <a:t>]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21209" y="627257"/>
            <a:ext cx="4182691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Central question in hadron physics: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what are the relevant degrees of freedom at varying distance scale?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05971" y="1566506"/>
            <a:ext cx="310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90"/>
                </a:solidFill>
              </a:rPr>
              <a:t>Probe resonance strength </a:t>
            </a:r>
            <a:r>
              <a:rPr lang="en-US" sz="1400" dirty="0" err="1">
                <a:solidFill>
                  <a:srgbClr val="000090"/>
                </a:solidFill>
              </a:rPr>
              <a:t>vs</a:t>
            </a:r>
            <a:r>
              <a:rPr lang="en-US" sz="1400" dirty="0">
                <a:solidFill>
                  <a:srgbClr val="000090"/>
                </a:solidFill>
              </a:rPr>
              <a:t> photon </a:t>
            </a:r>
            <a:r>
              <a:rPr lang="en-US" sz="1400" dirty="0" err="1">
                <a:solidFill>
                  <a:srgbClr val="000090"/>
                </a:solidFill>
              </a:rPr>
              <a:t>virtuality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800000"/>
                </a:solidFill>
              </a:rPr>
              <a:t>Q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-128"/>
              </a:rPr>
              <a:t>Electroexcitation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-128"/>
              </a:rPr>
              <a:t> kinematics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hermata 2016-09-14 alle 0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1913"/>
            <a:ext cx="2251495" cy="1677584"/>
          </a:xfrm>
          <a:prstGeom prst="rect">
            <a:avLst/>
          </a:prstGeom>
        </p:spPr>
      </p:pic>
      <p:pic>
        <p:nvPicPr>
          <p:cNvPr id="4" name="Immagine 3" descr="Schermata 2016-09-14 alle 08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691913"/>
            <a:ext cx="5181600" cy="1496491"/>
          </a:xfrm>
          <a:prstGeom prst="rect">
            <a:avLst/>
          </a:prstGeom>
        </p:spPr>
      </p:pic>
      <p:pic>
        <p:nvPicPr>
          <p:cNvPr id="5" name="Immagine 4" descr="Schermata 2016-09-14 alle 08.2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3" y="2230059"/>
            <a:ext cx="7251699" cy="188837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84776" y="4160164"/>
            <a:ext cx="86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Measured </a:t>
            </a:r>
            <a:r>
              <a:rPr lang="en-US" dirty="0" err="1" smtClean="0">
                <a:solidFill>
                  <a:srgbClr val="000090"/>
                </a:solidFill>
              </a:rPr>
              <a:t>σ</a:t>
            </a:r>
            <a:r>
              <a:rPr lang="en-US" dirty="0" smtClean="0">
                <a:solidFill>
                  <a:srgbClr val="000090"/>
                </a:solidFill>
              </a:rPr>
              <a:t> are decomposed using  UIM or fixed-t DR to extract N* &amp; </a:t>
            </a:r>
            <a:r>
              <a:rPr lang="en-US" dirty="0" err="1" smtClean="0">
                <a:solidFill>
                  <a:srgbClr val="000090"/>
                </a:solidFill>
              </a:rPr>
              <a:t>Δ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helicity</a:t>
            </a:r>
            <a:r>
              <a:rPr lang="en-US" dirty="0" smtClean="0">
                <a:solidFill>
                  <a:srgbClr val="000090"/>
                </a:solidFill>
              </a:rPr>
              <a:t> amplitudes. 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8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-128"/>
              </a:rPr>
              <a:t>Electrocouplings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-128"/>
              </a:rPr>
              <a:t> of the ‘Roper’ in 2002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0407" y="793874"/>
            <a:ext cx="3879493" cy="3616443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4538611" y="1716337"/>
            <a:ext cx="3816366" cy="17945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100767" tIns="50383" rIns="100767" bIns="50383" rtlCol="0">
            <a:spAutoFit/>
          </a:bodyPr>
          <a:lstStyle/>
          <a:p>
            <a:pPr algn="just"/>
            <a:r>
              <a:rPr lang="en-US" sz="2200" dirty="0">
                <a:solidFill>
                  <a:srgbClr val="000090"/>
                </a:solidFill>
                <a:latin typeface="+mn-lt"/>
              </a:rPr>
              <a:t>I</a:t>
            </a:r>
            <a:r>
              <a:rPr lang="en-US" sz="2200" dirty="0" smtClean="0">
                <a:solidFill>
                  <a:srgbClr val="000090"/>
                </a:solidFill>
                <a:latin typeface="+mn-lt"/>
              </a:rPr>
              <a:t>n </a:t>
            </a:r>
            <a:r>
              <a:rPr lang="en-US" sz="2200" dirty="0">
                <a:solidFill>
                  <a:srgbClr val="000090"/>
                </a:solidFill>
                <a:latin typeface="+mn-lt"/>
              </a:rPr>
              <a:t>2002 </a:t>
            </a:r>
            <a:r>
              <a:rPr lang="en-US" sz="2200" dirty="0" smtClean="0">
                <a:solidFill>
                  <a:srgbClr val="000090"/>
                </a:solidFill>
                <a:latin typeface="+mn-lt"/>
              </a:rPr>
              <a:t>Roper </a:t>
            </a:r>
            <a:r>
              <a:rPr lang="en-US" sz="2200" dirty="0">
                <a:solidFill>
                  <a:srgbClr val="000090"/>
                </a:solidFill>
                <a:latin typeface="+mn-lt"/>
              </a:rPr>
              <a:t>amplitude A</a:t>
            </a:r>
            <a:r>
              <a:rPr lang="en-US" sz="2200" baseline="-25000" dirty="0">
                <a:solidFill>
                  <a:srgbClr val="000090"/>
                </a:solidFill>
                <a:latin typeface="+mn-lt"/>
              </a:rPr>
              <a:t>1/2 </a:t>
            </a:r>
            <a:r>
              <a:rPr lang="en-US" sz="2200" dirty="0" smtClean="0">
                <a:solidFill>
                  <a:srgbClr val="000090"/>
                </a:solidFill>
                <a:latin typeface="+mn-lt"/>
              </a:rPr>
              <a:t>measurements were more </a:t>
            </a:r>
            <a:r>
              <a:rPr lang="en-US" sz="2200" dirty="0">
                <a:solidFill>
                  <a:srgbClr val="000090"/>
                </a:solidFill>
                <a:latin typeface="+mn-lt"/>
              </a:rPr>
              <a:t>consistent with hybrid </a:t>
            </a:r>
            <a:r>
              <a:rPr lang="en-US" sz="2200" dirty="0" smtClean="0">
                <a:solidFill>
                  <a:srgbClr val="000090"/>
                </a:solidFill>
                <a:latin typeface="+mn-lt"/>
              </a:rPr>
              <a:t>state  </a:t>
            </a:r>
          </a:p>
          <a:p>
            <a:pPr algn="just"/>
            <a:r>
              <a:rPr lang="en-US" sz="2200" dirty="0" smtClean="0">
                <a:solidFill>
                  <a:srgbClr val="800000"/>
                </a:solidFill>
                <a:latin typeface="+mn-lt"/>
              </a:rPr>
              <a:t>but </a:t>
            </a:r>
            <a:r>
              <a:rPr lang="en-US" sz="2200" dirty="0">
                <a:solidFill>
                  <a:srgbClr val="800000"/>
                </a:solidFill>
                <a:latin typeface="+mn-lt"/>
              </a:rPr>
              <a:t>data </a:t>
            </a:r>
            <a:r>
              <a:rPr lang="en-US" sz="2200" dirty="0" smtClean="0">
                <a:solidFill>
                  <a:srgbClr val="800000"/>
                </a:solidFill>
                <a:latin typeface="+mn-lt"/>
              </a:rPr>
              <a:t>were limited </a:t>
            </a:r>
            <a:r>
              <a:rPr lang="en-US" sz="2200" dirty="0">
                <a:solidFill>
                  <a:srgbClr val="800000"/>
                </a:solidFill>
                <a:latin typeface="+mn-lt"/>
              </a:rPr>
              <a:t>with large uncertainties.</a:t>
            </a:r>
          </a:p>
        </p:txBody>
      </p:sp>
      <p:sp>
        <p:nvSpPr>
          <p:cNvPr id="17" name="Rectangle 24"/>
          <p:cNvSpPr/>
          <p:nvPr/>
        </p:nvSpPr>
        <p:spPr bwMode="auto">
          <a:xfrm>
            <a:off x="3670300" y="1862666"/>
            <a:ext cx="533400" cy="30833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0767" tIns="50383" rIns="100767" bIns="50383" numCol="1" rtlCol="0" anchor="t" anchorCtr="0" compatLnSpc="1">
            <a:prstTxWarp prst="textNoShape">
              <a:avLst/>
            </a:prstTxWarp>
          </a:bodyPr>
          <a:lstStyle/>
          <a:p>
            <a:pPr defTabSz="1007669"/>
            <a:endParaRPr lang="en-US" sz="400">
              <a:solidFill>
                <a:srgbClr val="80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358467" y="755134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</a:rPr>
              <a:t>N</a:t>
            </a:r>
            <a:r>
              <a:rPr lang="it-IT" b="1" dirty="0" smtClean="0">
                <a:solidFill>
                  <a:srgbClr val="000090"/>
                </a:solidFill>
              </a:rPr>
              <a:t>(1440)1/2</a:t>
            </a:r>
            <a:r>
              <a:rPr lang="it-IT" b="1" baseline="30000" dirty="0" smtClean="0">
                <a:solidFill>
                  <a:srgbClr val="000090"/>
                </a:solidFill>
              </a:rPr>
              <a:t>+</a:t>
            </a:r>
            <a:endParaRPr lang="it-IT" b="1" dirty="0">
              <a:solidFill>
                <a:srgbClr val="000090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>
            <a:off x="5960534" y="507247"/>
            <a:ext cx="397933" cy="37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14</a:t>
            </a:fld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71127" y="4397677"/>
            <a:ext cx="9071599" cy="351738"/>
          </a:xfrm>
          <a:prstGeom prst="rect">
            <a:avLst/>
          </a:prstGeom>
          <a:noFill/>
          <a:ln>
            <a:noFill/>
          </a:ln>
        </p:spPr>
        <p:txBody>
          <a:bodyPr wrap="square" lIns="74018" tIns="37008" rIns="74018" bIns="37008">
            <a:spAutoFit/>
          </a:bodyPr>
          <a:lstStyle/>
          <a:p>
            <a:pPr algn="ctr" defTabSz="740294"/>
            <a:r>
              <a:rPr lang="en-US" dirty="0">
                <a:solidFill>
                  <a:srgbClr val="000000"/>
                </a:solidFill>
              </a:rPr>
              <a:t>Lowest mass hybrid baryon should be J</a:t>
            </a:r>
            <a:r>
              <a:rPr lang="en-US" baseline="30000" dirty="0">
                <a:solidFill>
                  <a:srgbClr val="000000"/>
                </a:solidFill>
              </a:rPr>
              <a:t>P </a:t>
            </a:r>
            <a:r>
              <a:rPr lang="en-US" dirty="0">
                <a:solidFill>
                  <a:srgbClr val="000000"/>
                </a:solidFill>
              </a:rPr>
              <a:t>=1/2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(same as Roper)</a:t>
            </a:r>
            <a:endParaRPr lang="en-US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-128"/>
              </a:rPr>
              <a:t>Electrocouplings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-128"/>
              </a:rPr>
              <a:t> of the ‘Roper’ in 2012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Schermata 2016-09-14 alle 09.1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2" y="1270000"/>
            <a:ext cx="6443151" cy="302465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8968" y="746780"/>
            <a:ext cx="3267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I. </a:t>
            </a:r>
            <a:r>
              <a:rPr lang="it-IT" sz="1200" i="1" dirty="0" err="1" smtClean="0"/>
              <a:t>Aznauryan</a:t>
            </a:r>
            <a:r>
              <a:rPr lang="it-IT" sz="1200" i="1" dirty="0" smtClean="0"/>
              <a:t> et al. (CLAS), PRC 80, 055203 (2009)</a:t>
            </a:r>
          </a:p>
          <a:p>
            <a:r>
              <a:rPr lang="it-IT" sz="1200" i="1" dirty="0" smtClean="0"/>
              <a:t>V. </a:t>
            </a:r>
            <a:r>
              <a:rPr lang="it-IT" sz="1200" i="1" dirty="0" err="1" smtClean="0"/>
              <a:t>Mokeev</a:t>
            </a:r>
            <a:r>
              <a:rPr lang="it-IT" sz="1200" i="1" dirty="0" smtClean="0"/>
              <a:t> et al. (CLAS), PRC 86, 035203 (2012)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47634" y="4150380"/>
            <a:ext cx="3489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L. </a:t>
            </a:r>
            <a:r>
              <a:rPr lang="it-IT" sz="1200" i="1" dirty="0" err="1" smtClean="0"/>
              <a:t>Tiator</a:t>
            </a:r>
            <a:r>
              <a:rPr lang="it-IT" sz="1200" i="1" dirty="0" smtClean="0"/>
              <a:t> et al., </a:t>
            </a:r>
            <a:r>
              <a:rPr lang="it-IT" sz="1200" i="1" dirty="0" err="1" smtClean="0"/>
              <a:t>Chin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Phys</a:t>
            </a:r>
            <a:r>
              <a:rPr lang="it-IT" sz="1200" i="1" dirty="0" smtClean="0"/>
              <a:t> C33, (2009) 1069 (MAID </a:t>
            </a:r>
            <a:r>
              <a:rPr lang="it-IT" sz="1200" i="1" dirty="0" err="1" smtClean="0"/>
              <a:t>fit</a:t>
            </a:r>
            <a:r>
              <a:rPr lang="it-IT" sz="1200" i="1" dirty="0"/>
              <a:t>)</a:t>
            </a:r>
            <a:endParaRPr lang="it-IT" sz="1200" i="1" dirty="0" smtClean="0"/>
          </a:p>
          <a:p>
            <a:r>
              <a:rPr lang="it-IT" sz="1200" i="1" dirty="0" smtClean="0"/>
              <a:t>I. </a:t>
            </a:r>
            <a:r>
              <a:rPr lang="it-IT" sz="1200" i="1" dirty="0" err="1" smtClean="0"/>
              <a:t>Aznauryan</a:t>
            </a:r>
            <a:r>
              <a:rPr lang="it-IT" sz="1200" i="1" dirty="0" smtClean="0"/>
              <a:t> et a.l. PRC 76, (2007) 025212</a:t>
            </a:r>
          </a:p>
          <a:p>
            <a:r>
              <a:rPr lang="it-IT" sz="1200" i="1" dirty="0"/>
              <a:t>Z.P. Li et al. PRD 46, (1992) 70</a:t>
            </a:r>
          </a:p>
          <a:p>
            <a:endParaRPr lang="it-IT" sz="1200" i="1" dirty="0" smtClean="0"/>
          </a:p>
        </p:txBody>
      </p:sp>
      <p:sp>
        <p:nvSpPr>
          <p:cNvPr id="21" name="CasellaDiTesto 20"/>
          <p:cNvSpPr txBox="1"/>
          <p:nvPr/>
        </p:nvSpPr>
        <p:spPr>
          <a:xfrm>
            <a:off x="5416208" y="4362040"/>
            <a:ext cx="3069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I</a:t>
            </a:r>
            <a:r>
              <a:rPr lang="it-IT" sz="1200" i="1" dirty="0"/>
              <a:t>. </a:t>
            </a:r>
            <a:r>
              <a:rPr lang="it-IT" sz="1200" i="1" dirty="0" smtClean="0"/>
              <a:t>T. </a:t>
            </a:r>
            <a:r>
              <a:rPr lang="it-IT" sz="1200" i="1" dirty="0" err="1" smtClean="0"/>
              <a:t>Obukhovsky</a:t>
            </a:r>
            <a:r>
              <a:rPr lang="it-IT" sz="1200" i="1" dirty="0" smtClean="0"/>
              <a:t> et a.l. PRD 84, (2011) 014004</a:t>
            </a:r>
          </a:p>
        </p:txBody>
      </p:sp>
      <p:cxnSp>
        <p:nvCxnSpPr>
          <p:cNvPr id="28" name="Connettore 1 27"/>
          <p:cNvCxnSpPr/>
          <p:nvPr/>
        </p:nvCxnSpPr>
        <p:spPr>
          <a:xfrm>
            <a:off x="338667" y="4294657"/>
            <a:ext cx="414866" cy="0"/>
          </a:xfrm>
          <a:prstGeom prst="line">
            <a:avLst/>
          </a:prstGeom>
          <a:ln w="12700" cmpd="sng">
            <a:solidFill>
              <a:srgbClr val="0000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338667" y="4512729"/>
            <a:ext cx="414866" cy="8467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flipV="1">
            <a:off x="338667" y="4639039"/>
            <a:ext cx="414866" cy="8467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V="1">
            <a:off x="5001342" y="4514787"/>
            <a:ext cx="414866" cy="8467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358467" y="755134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</a:rPr>
              <a:t>N</a:t>
            </a:r>
            <a:r>
              <a:rPr lang="it-IT" b="1" dirty="0" smtClean="0">
                <a:solidFill>
                  <a:srgbClr val="000090"/>
                </a:solidFill>
              </a:rPr>
              <a:t>(1440)1/2</a:t>
            </a:r>
            <a:r>
              <a:rPr lang="it-IT" b="1" baseline="30000" dirty="0" smtClean="0">
                <a:solidFill>
                  <a:srgbClr val="000090"/>
                </a:solidFill>
              </a:rPr>
              <a:t>+</a:t>
            </a:r>
            <a:endParaRPr lang="it-IT" b="1" dirty="0">
              <a:solidFill>
                <a:srgbClr val="000090"/>
              </a:solidFill>
            </a:endParaRPr>
          </a:p>
        </p:txBody>
      </p:sp>
      <p:cxnSp>
        <p:nvCxnSpPr>
          <p:cNvPr id="38" name="Connettore 2 37"/>
          <p:cNvCxnSpPr/>
          <p:nvPr/>
        </p:nvCxnSpPr>
        <p:spPr>
          <a:xfrm>
            <a:off x="5960534" y="507247"/>
            <a:ext cx="397933" cy="37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1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11" y="366449"/>
            <a:ext cx="3603688" cy="3603688"/>
          </a:xfrm>
          <a:prstGeom prst="rect">
            <a:avLst/>
          </a:prstGeo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-128"/>
              </a:rPr>
              <a:t>Electrocouplings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-128"/>
              </a:rPr>
              <a:t> of the ‘Roper’ in 2016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358467" y="755134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</a:rPr>
              <a:t>N</a:t>
            </a:r>
            <a:r>
              <a:rPr lang="it-IT" b="1" dirty="0" smtClean="0">
                <a:solidFill>
                  <a:srgbClr val="000090"/>
                </a:solidFill>
              </a:rPr>
              <a:t>(1440)1/2</a:t>
            </a:r>
            <a:r>
              <a:rPr lang="it-IT" b="1" baseline="30000" dirty="0" smtClean="0">
                <a:solidFill>
                  <a:srgbClr val="000090"/>
                </a:solidFill>
              </a:rPr>
              <a:t>+</a:t>
            </a:r>
            <a:endParaRPr lang="it-IT" b="1" dirty="0">
              <a:solidFill>
                <a:srgbClr val="000090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5960534" y="507247"/>
            <a:ext cx="397933" cy="37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11199" y="710447"/>
            <a:ext cx="52493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Nπ loops to model MB cloud: </a:t>
            </a:r>
            <a:r>
              <a:rPr lang="en-US" sz="1400" b="1" dirty="0" smtClean="0"/>
              <a:t>running quark mass </a:t>
            </a:r>
            <a:r>
              <a:rPr lang="en-US" sz="1400" dirty="0" smtClean="0"/>
              <a:t>in LF RQM.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I. G. </a:t>
            </a:r>
            <a:r>
              <a:rPr lang="en-US" sz="1400" dirty="0" err="1" smtClean="0">
                <a:solidFill>
                  <a:srgbClr val="000090"/>
                </a:solidFill>
              </a:rPr>
              <a:t>Aznauryan</a:t>
            </a:r>
            <a:r>
              <a:rPr lang="en-US" sz="1400" dirty="0" smtClean="0">
                <a:solidFill>
                  <a:srgbClr val="000090"/>
                </a:solidFill>
              </a:rPr>
              <a:t>, V.D. </a:t>
            </a:r>
            <a:r>
              <a:rPr lang="en-US" sz="1400" dirty="0" err="1" smtClean="0">
                <a:solidFill>
                  <a:srgbClr val="000090"/>
                </a:solidFill>
              </a:rPr>
              <a:t>Burkert</a:t>
            </a:r>
            <a:r>
              <a:rPr lang="en-US" sz="1400" dirty="0" smtClean="0">
                <a:solidFill>
                  <a:srgbClr val="000090"/>
                </a:solidFill>
              </a:rPr>
              <a:t> PR C 85 (2012) 055202.</a:t>
            </a:r>
          </a:p>
          <a:p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err="1" smtClean="0"/>
              <a:t>Nσ</a:t>
            </a:r>
            <a:r>
              <a:rPr lang="en-US" sz="1400" dirty="0" smtClean="0"/>
              <a:t> loops to model MB cloud in LF RQM: </a:t>
            </a:r>
            <a:r>
              <a:rPr lang="en-US" sz="1400" b="1" dirty="0" smtClean="0"/>
              <a:t>frozen constituent quark mass</a:t>
            </a:r>
            <a:r>
              <a:rPr lang="en-US" sz="1400" dirty="0" smtClean="0"/>
              <a:t> in LF RQM .</a:t>
            </a:r>
          </a:p>
          <a:p>
            <a:r>
              <a:rPr lang="en-US" sz="1400" i="1" dirty="0" smtClean="0">
                <a:solidFill>
                  <a:srgbClr val="000090"/>
                </a:solidFill>
              </a:rPr>
              <a:t>I. T. </a:t>
            </a:r>
            <a:r>
              <a:rPr lang="en-US" sz="1400" i="1" dirty="0" err="1" smtClean="0">
                <a:solidFill>
                  <a:srgbClr val="000090"/>
                </a:solidFill>
              </a:rPr>
              <a:t>Obukhovsky</a:t>
            </a:r>
            <a:r>
              <a:rPr lang="en-US" sz="1400" i="1" dirty="0" smtClean="0">
                <a:solidFill>
                  <a:srgbClr val="000090"/>
                </a:solidFill>
              </a:rPr>
              <a:t> et al. PRD 89, (2014) 0140032.</a:t>
            </a:r>
          </a:p>
          <a:p>
            <a:endParaRPr lang="en-US" sz="1400" dirty="0" smtClean="0"/>
          </a:p>
          <a:p>
            <a:r>
              <a:rPr lang="en-US" sz="1400" b="1" dirty="0" smtClean="0"/>
              <a:t>Quark-core </a:t>
            </a:r>
            <a:r>
              <a:rPr lang="en-US" sz="1400" dirty="0" smtClean="0"/>
              <a:t>contributions from DSE/QCD</a:t>
            </a:r>
          </a:p>
          <a:p>
            <a:r>
              <a:rPr lang="en-US" sz="1400" i="1" dirty="0" smtClean="0">
                <a:solidFill>
                  <a:srgbClr val="000090"/>
                </a:solidFill>
              </a:rPr>
              <a:t>J. Segovia et al. PRL 115 (2015) 171801.</a:t>
            </a:r>
          </a:p>
          <a:p>
            <a:endParaRPr lang="en-US" sz="1400" i="1" dirty="0" smtClean="0"/>
          </a:p>
          <a:p>
            <a:r>
              <a:rPr lang="en-US" sz="1400" b="1" i="1" dirty="0" smtClean="0"/>
              <a:t>Meson Baryon cloud </a:t>
            </a:r>
            <a:r>
              <a:rPr lang="en-US" sz="1400" i="1" dirty="0" smtClean="0"/>
              <a:t>inferred from CLAS data as the difference between data and the quark-core evaluation in DSE/QCD. 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V. </a:t>
            </a:r>
            <a:r>
              <a:rPr lang="en-US" sz="1600" dirty="0" err="1" smtClean="0">
                <a:solidFill>
                  <a:srgbClr val="000090"/>
                </a:solidFill>
              </a:rPr>
              <a:t>Mokeev</a:t>
            </a:r>
            <a:r>
              <a:rPr lang="en-US" sz="1600" dirty="0" smtClean="0">
                <a:solidFill>
                  <a:srgbClr val="000090"/>
                </a:solidFill>
              </a:rPr>
              <a:t> et al., PR C 93 (2016) 025206.</a:t>
            </a:r>
          </a:p>
          <a:p>
            <a:endParaRPr lang="en-US" sz="1600" i="1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155511" y="931333"/>
            <a:ext cx="414866" cy="8467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155511" y="1642533"/>
            <a:ext cx="414866" cy="8467"/>
          </a:xfrm>
          <a:prstGeom prst="line">
            <a:avLst/>
          </a:prstGeom>
          <a:ln w="38100" cmpd="sng"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155511" y="2585162"/>
            <a:ext cx="414866" cy="8468"/>
          </a:xfrm>
          <a:prstGeom prst="line">
            <a:avLst/>
          </a:prstGeom>
          <a:ln w="381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155511" y="3335866"/>
            <a:ext cx="414866" cy="8467"/>
          </a:xfrm>
          <a:prstGeom prst="line">
            <a:avLst/>
          </a:prstGeom>
          <a:ln w="38100" cmpd="sng">
            <a:solidFill>
              <a:srgbClr val="821B8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4 alle 09.4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" y="3970137"/>
            <a:ext cx="8588312" cy="836122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2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 dirty="0" smtClean="0">
                <a:solidFill>
                  <a:srgbClr val="800000"/>
                </a:solidFill>
                <a:ea typeface="ＭＳ Ｐゴシック" charset="-128"/>
              </a:rPr>
              <a:t>N(1535)1/2</a:t>
            </a:r>
            <a:r>
              <a:rPr lang="en-US" sz="3000" b="1" baseline="30000" dirty="0" smtClean="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108944" y="424793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eson-baryon cloud may account for discrepancies at low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. </a:t>
            </a:r>
          </a:p>
        </p:txBody>
      </p:sp>
      <p:pic>
        <p:nvPicPr>
          <p:cNvPr id="27" name="Immagine 26" descr="Schermata 2016-09-14 alle 10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1103369"/>
            <a:ext cx="6112934" cy="3144569"/>
          </a:xfrm>
          <a:prstGeom prst="rect">
            <a:avLst/>
          </a:prstGeom>
        </p:spPr>
      </p:pic>
      <p:pic>
        <p:nvPicPr>
          <p:cNvPr id="29" name="Immagine 28" descr="Schermata 2016-09-14 alle 10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656721"/>
            <a:ext cx="6603812" cy="404315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3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 smtClean="0">
                <a:solidFill>
                  <a:srgbClr val="800000"/>
                </a:solidFill>
                <a:ea typeface="ＭＳ Ｐゴシック" charset="-128"/>
              </a:rPr>
              <a:t>N(1675)5/2</a:t>
            </a:r>
            <a:r>
              <a:rPr lang="en-US" sz="3000" b="1" baseline="30000" smtClean="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Schermata 2016-09-14 alle 10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1270000"/>
            <a:ext cx="5731933" cy="2669323"/>
          </a:xfrm>
          <a:prstGeom prst="rect">
            <a:avLst/>
          </a:prstGeom>
        </p:spPr>
      </p:pic>
      <p:pic>
        <p:nvPicPr>
          <p:cNvPr id="8" name="Immagine 7" descr="Schermata 2016-09-14 alle 10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691913"/>
            <a:ext cx="7907867" cy="65312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1712" y="3915391"/>
            <a:ext cx="5878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 smtClean="0"/>
              <a:t>Measures the meson-baryon contribution to the </a:t>
            </a:r>
            <a:r>
              <a:rPr lang="en-US" sz="1400" dirty="0" err="1" smtClean="0">
                <a:solidFill>
                  <a:srgbClr val="000090"/>
                </a:solidFill>
              </a:rPr>
              <a:t>γ</a:t>
            </a:r>
            <a:r>
              <a:rPr lang="en-US" sz="1400" dirty="0" smtClean="0">
                <a:solidFill>
                  <a:srgbClr val="000090"/>
                </a:solidFill>
              </a:rPr>
              <a:t>* p  </a:t>
            </a:r>
            <a:r>
              <a:rPr lang="en-US" sz="1400" dirty="0" smtClean="0">
                <a:solidFill>
                  <a:srgbClr val="800000"/>
                </a:solidFill>
              </a:rPr>
              <a:t>N(1675)5/2</a:t>
            </a:r>
            <a:r>
              <a:rPr lang="en-US" sz="1400" baseline="30000" dirty="0" smtClean="0">
                <a:solidFill>
                  <a:srgbClr val="800000"/>
                </a:solidFill>
              </a:rPr>
              <a:t>-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directly.</a:t>
            </a: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 smtClean="0"/>
              <a:t>Can be verified on </a:t>
            </a:r>
            <a:r>
              <a:rPr lang="en-US" sz="1400" dirty="0" err="1" smtClean="0">
                <a:solidFill>
                  <a:srgbClr val="000090"/>
                </a:solidFill>
              </a:rPr>
              <a:t>γ</a:t>
            </a:r>
            <a:r>
              <a:rPr lang="en-US" sz="1400" dirty="0" smtClean="0">
                <a:solidFill>
                  <a:srgbClr val="000090"/>
                </a:solidFill>
              </a:rPr>
              <a:t>* n  </a:t>
            </a:r>
            <a:r>
              <a:rPr lang="en-US" sz="1400" dirty="0" smtClean="0">
                <a:solidFill>
                  <a:srgbClr val="800000"/>
                </a:solidFill>
              </a:rPr>
              <a:t>N(1675)5/2</a:t>
            </a:r>
            <a:r>
              <a:rPr lang="en-US" sz="1400" baseline="30000" dirty="0" smtClean="0">
                <a:solidFill>
                  <a:srgbClr val="800000"/>
                </a:solidFill>
              </a:rPr>
              <a:t>-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which is not suppressed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5" name="Immagine 24" descr="Schermata 2016-09-14 alle 10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250266"/>
            <a:ext cx="3908782" cy="33866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2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Hybrid </a:t>
            </a:r>
            <a:r>
              <a:rPr lang="en-US" sz="2400" b="1" dirty="0" smtClean="0">
                <a:solidFill>
                  <a:srgbClr val="800000"/>
                </a:solidFill>
                <a:latin typeface="Calibri" pitchFamily="34" charset="0"/>
              </a:rPr>
              <a:t>Hadrons: Hadrons </a:t>
            </a: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with Explicit </a:t>
            </a:r>
            <a:r>
              <a:rPr lang="en-US" sz="2400" b="1" dirty="0" err="1">
                <a:solidFill>
                  <a:srgbClr val="800000"/>
                </a:solidFill>
                <a:latin typeface="Calibri" pitchFamily="34" charset="0"/>
              </a:rPr>
              <a:t>Gluonic</a:t>
            </a: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 Degrees of Freedom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512" y="605520"/>
            <a:ext cx="9036176" cy="683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Hybrid hadrons </a:t>
            </a:r>
            <a:r>
              <a:rPr lang="en-US" sz="1800" dirty="0"/>
              <a:t>with dominant </a:t>
            </a:r>
            <a:r>
              <a:rPr lang="en-US" sz="1800" dirty="0" err="1"/>
              <a:t>gluonic</a:t>
            </a:r>
            <a:r>
              <a:rPr lang="en-US" sz="1800" dirty="0"/>
              <a:t> contributions are predicted to exist by QCD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b="1" dirty="0" smtClean="0">
                <a:solidFill>
                  <a:srgbClr val="000090"/>
                </a:solidFill>
              </a:rPr>
              <a:t>Hybrid mesons</a:t>
            </a:r>
            <a:endParaRPr lang="en-US" sz="2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19</a:t>
            </a:fld>
            <a:endParaRPr lang="it-IT" dirty="0"/>
          </a:p>
        </p:txBody>
      </p:sp>
      <p:sp>
        <p:nvSpPr>
          <p:cNvPr id="58" name="Rectangle 36"/>
          <p:cNvSpPr/>
          <p:nvPr/>
        </p:nvSpPr>
        <p:spPr>
          <a:xfrm>
            <a:off x="4191957" y="3308487"/>
            <a:ext cx="514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Clr>
                <a:srgbClr val="FF0000"/>
              </a:buClr>
              <a:buFont typeface="Wingdings 2" charset="0"/>
              <a:buChar char="Ù"/>
            </a:pPr>
            <a:endParaRPr lang="en-US" dirty="0">
              <a:solidFill>
                <a:srgbClr val="000000"/>
              </a:solidFill>
              <a:cs typeface="Gill Sans"/>
            </a:endParaRPr>
          </a:p>
        </p:txBody>
      </p:sp>
      <p:pic>
        <p:nvPicPr>
          <p:cNvPr id="6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23" y="947489"/>
            <a:ext cx="6582711" cy="38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Historical Markers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07822" y="898793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1952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First glimpse of the </a:t>
            </a:r>
            <a:r>
              <a:rPr lang="en-US" dirty="0" err="1" smtClean="0">
                <a:solidFill>
                  <a:srgbClr val="000090"/>
                </a:solidFill>
              </a:rPr>
              <a:t>Δ</a:t>
            </a:r>
            <a:r>
              <a:rPr lang="en-US" dirty="0" smtClean="0">
                <a:solidFill>
                  <a:srgbClr val="000090"/>
                </a:solidFill>
              </a:rPr>
              <a:t>(1232) </a:t>
            </a:r>
            <a:r>
              <a:rPr lang="en-US" dirty="0" smtClean="0"/>
              <a:t>in πp scattering shows internal structure of the proton. </a:t>
            </a:r>
            <a:endParaRPr lang="en-US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07822" y="1721357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1964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Baryon resonances essential in establishing the </a:t>
            </a:r>
            <a:r>
              <a:rPr lang="en-US" dirty="0" smtClean="0">
                <a:solidFill>
                  <a:srgbClr val="000090"/>
                </a:solidFill>
              </a:rPr>
              <a:t>quark model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rgbClr val="000090"/>
                </a:solidFill>
              </a:rPr>
              <a:t>color degrees of freedom.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8" name="Picture 4" descr="four_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8" y="1528790"/>
            <a:ext cx="1572003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107825" y="2651668"/>
            <a:ext cx="629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1989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Broad effort to address the </a:t>
            </a:r>
            <a:r>
              <a:rPr lang="en-US" dirty="0" smtClean="0">
                <a:solidFill>
                  <a:srgbClr val="000090"/>
                </a:solidFill>
              </a:rPr>
              <a:t>missing baryon puzzle.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29" y="2460123"/>
            <a:ext cx="1185334" cy="6336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CasellaDiTesto 30"/>
          <p:cNvSpPr txBox="1"/>
          <p:nvPr/>
        </p:nvSpPr>
        <p:spPr>
          <a:xfrm>
            <a:off x="107824" y="3432503"/>
            <a:ext cx="687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2010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First successful attempt to predict the </a:t>
            </a:r>
            <a:r>
              <a:rPr lang="en-US" dirty="0" smtClean="0">
                <a:solidFill>
                  <a:srgbClr val="000090"/>
                </a:solidFill>
              </a:rPr>
              <a:t>nucleon spectrum in LQCD.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2" name="Immagine 31" descr="Schermata 2016-09-13 alle 20.27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9" y="3093810"/>
            <a:ext cx="1019700" cy="784290"/>
          </a:xfrm>
          <a:prstGeom prst="rect">
            <a:avLst/>
          </a:prstGeom>
        </p:spPr>
      </p:pic>
      <p:pic>
        <p:nvPicPr>
          <p:cNvPr id="33" name="Immagine 32" descr="Schermata 2016-09-13 alle 20.33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79638" y="3878100"/>
            <a:ext cx="1000901" cy="918655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7823" y="4060637"/>
            <a:ext cx="687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2015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Understanding of the baryon spectrum is needed to quantify the transition from QGP to the confined phase in the </a:t>
            </a:r>
            <a:r>
              <a:rPr lang="en-US" dirty="0" smtClean="0">
                <a:solidFill>
                  <a:srgbClr val="000090"/>
                </a:solidFill>
              </a:rPr>
              <a:t>early universe.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366873" y="4785815"/>
            <a:ext cx="6763515" cy="273844"/>
          </a:xfrm>
        </p:spPr>
        <p:txBody>
          <a:bodyPr/>
          <a:lstStyle/>
          <a:p>
            <a:r>
              <a:rPr lang="it-IT" dirty="0" err="1" smtClean="0"/>
              <a:t>JLab</a:t>
            </a:r>
            <a:r>
              <a:rPr lang="it-IT" dirty="0" smtClean="0"/>
              <a:t> -  </a:t>
            </a:r>
            <a:r>
              <a:rPr lang="it-IT" dirty="0" err="1" smtClean="0"/>
              <a:t>June</a:t>
            </a:r>
            <a:r>
              <a:rPr lang="it-IT" dirty="0" smtClean="0"/>
              <a:t> 20th  2017  - Annalisa D’Angelo – </a:t>
            </a:r>
            <a:r>
              <a:rPr lang="it-IT" dirty="0" err="1" smtClean="0"/>
              <a:t>N</a:t>
            </a:r>
            <a:r>
              <a:rPr lang="it-IT" dirty="0" smtClean="0"/>
              <a:t>* </a:t>
            </a:r>
            <a:r>
              <a:rPr lang="it-IT" dirty="0" err="1" smtClean="0"/>
              <a:t>Spectrum</a:t>
            </a:r>
            <a:r>
              <a:rPr lang="it-IT" dirty="0" smtClean="0"/>
              <a:t> and </a:t>
            </a:r>
            <a:r>
              <a:rPr lang="it-IT" dirty="0" err="1" smtClean="0"/>
              <a:t>Structure</a:t>
            </a:r>
            <a:r>
              <a:rPr lang="it-IT" dirty="0" smtClean="0"/>
              <a:t> and </a:t>
            </a:r>
            <a:r>
              <a:rPr lang="it-IT" dirty="0" err="1" smtClean="0"/>
              <a:t>Search</a:t>
            </a:r>
            <a:r>
              <a:rPr lang="it-IT" dirty="0" smtClean="0"/>
              <a:t> for </a:t>
            </a:r>
            <a:r>
              <a:rPr lang="it-IT" dirty="0" err="1" smtClean="0"/>
              <a:t>Hybrid</a:t>
            </a:r>
            <a:r>
              <a:rPr lang="it-IT" dirty="0" smtClean="0"/>
              <a:t>  </a:t>
            </a:r>
            <a:r>
              <a:rPr lang="it-IT" dirty="0" err="1" smtClean="0"/>
              <a:t>Baryons</a:t>
            </a:r>
            <a:endParaRPr lang="it-IT" dirty="0"/>
          </a:p>
        </p:txBody>
      </p:sp>
      <p:pic>
        <p:nvPicPr>
          <p:cNvPr id="26" name="Immagine 25" descr="Schermata 2016-09-13 alle 07.10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590315"/>
            <a:ext cx="1220196" cy="938475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Hybrid Baryons: Baryons with Explicit </a:t>
            </a:r>
            <a:r>
              <a:rPr lang="en-US" sz="2400" b="1" dirty="0" err="1">
                <a:solidFill>
                  <a:srgbClr val="800000"/>
                </a:solidFill>
                <a:latin typeface="Calibri" pitchFamily="34" charset="0"/>
              </a:rPr>
              <a:t>Gluonic</a:t>
            </a: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 Degrees of Freedom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512" y="705994"/>
            <a:ext cx="9036176" cy="3899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Hybrid hadrons </a:t>
            </a:r>
            <a:r>
              <a:rPr lang="en-US" sz="1800" dirty="0"/>
              <a:t>with dominant </a:t>
            </a:r>
            <a:r>
              <a:rPr lang="en-US" sz="1800" dirty="0" err="1"/>
              <a:t>gluonic</a:t>
            </a:r>
            <a:r>
              <a:rPr lang="en-US" sz="1800" dirty="0"/>
              <a:t> contributions are predicted to exist by QCD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800000"/>
                </a:solidFill>
              </a:rPr>
              <a:t>Experimentally:</a:t>
            </a:r>
          </a:p>
          <a:p>
            <a:r>
              <a:rPr lang="en-US" sz="1800" b="1" dirty="0">
                <a:solidFill>
                  <a:srgbClr val="000090"/>
                </a:solidFill>
              </a:rPr>
              <a:t>Hybrid mesons </a:t>
            </a:r>
            <a:r>
              <a:rPr lang="en-US" sz="1800" dirty="0">
                <a:solidFill>
                  <a:srgbClr val="000090"/>
                </a:solidFill>
              </a:rPr>
              <a:t>|</a:t>
            </a:r>
            <a:r>
              <a:rPr lang="en-US" sz="1800" dirty="0" err="1">
                <a:solidFill>
                  <a:srgbClr val="000090"/>
                </a:solidFill>
              </a:rPr>
              <a:t>qqg</a:t>
            </a:r>
            <a:r>
              <a:rPr lang="en-US" sz="1800" dirty="0">
                <a:solidFill>
                  <a:srgbClr val="000090"/>
                </a:solidFill>
              </a:rPr>
              <a:t>&gt; states may have </a:t>
            </a:r>
            <a:r>
              <a:rPr lang="en-US" sz="1800" dirty="0">
                <a:solidFill>
                  <a:srgbClr val="800000"/>
                </a:solidFill>
              </a:rPr>
              <a:t>exotic quantum numbers J</a:t>
            </a:r>
            <a:r>
              <a:rPr lang="en-US" sz="1800" baseline="30000" dirty="0">
                <a:solidFill>
                  <a:srgbClr val="800000"/>
                </a:solidFill>
              </a:rPr>
              <a:t>PC </a:t>
            </a:r>
            <a:r>
              <a:rPr lang="en-US" sz="1800" dirty="0">
                <a:solidFill>
                  <a:srgbClr val="000090"/>
                </a:solidFill>
              </a:rPr>
              <a:t>not available to pure </a:t>
            </a:r>
            <a:r>
              <a:rPr lang="en-US" sz="1800" dirty="0" smtClean="0">
                <a:solidFill>
                  <a:srgbClr val="000090"/>
                </a:solidFill>
              </a:rPr>
              <a:t>     |</a:t>
            </a:r>
            <a:r>
              <a:rPr lang="en-US" sz="1800" dirty="0" err="1">
                <a:solidFill>
                  <a:srgbClr val="000090"/>
                </a:solidFill>
              </a:rPr>
              <a:t>qq</a:t>
            </a:r>
            <a:r>
              <a:rPr lang="en-US" sz="1800" dirty="0">
                <a:solidFill>
                  <a:srgbClr val="000090"/>
                </a:solidFill>
              </a:rPr>
              <a:t>&gt; states 	 </a:t>
            </a:r>
            <a:r>
              <a:rPr lang="en-US" sz="1800" dirty="0" smtClean="0">
                <a:solidFill>
                  <a:srgbClr val="000090"/>
                </a:solidFill>
              </a:rPr>
              <a:t>            0</a:t>
            </a:r>
            <a:r>
              <a:rPr lang="en-US" sz="1800" baseline="30000" dirty="0">
                <a:solidFill>
                  <a:srgbClr val="000090"/>
                </a:solidFill>
              </a:rPr>
              <a:t>+</a:t>
            </a:r>
            <a:r>
              <a:rPr lang="en-US" sz="1800" baseline="30000" dirty="0" smtClean="0">
                <a:solidFill>
                  <a:srgbClr val="000090"/>
                </a:solidFill>
              </a:rPr>
              <a:t>- </a:t>
            </a:r>
            <a:r>
              <a:rPr lang="en-US" sz="1800" dirty="0" smtClean="0">
                <a:solidFill>
                  <a:srgbClr val="000090"/>
                </a:solidFill>
              </a:rPr>
              <a:t>, 1</a:t>
            </a:r>
            <a:r>
              <a:rPr lang="en-US" sz="1800" baseline="30000" dirty="0" smtClean="0">
                <a:solidFill>
                  <a:srgbClr val="000090"/>
                </a:solidFill>
              </a:rPr>
              <a:t>-</a:t>
            </a:r>
            <a:r>
              <a:rPr lang="en-US" sz="1800" baseline="30000" dirty="0">
                <a:solidFill>
                  <a:srgbClr val="000090"/>
                </a:solidFill>
              </a:rPr>
              <a:t>+</a:t>
            </a:r>
            <a:r>
              <a:rPr lang="en-US" sz="1800" dirty="0" smtClean="0">
                <a:solidFill>
                  <a:srgbClr val="000090"/>
                </a:solidFill>
              </a:rPr>
              <a:t>, 2</a:t>
            </a:r>
            <a:r>
              <a:rPr lang="en-US" sz="1800" baseline="30000" dirty="0">
                <a:solidFill>
                  <a:srgbClr val="000090"/>
                </a:solidFill>
              </a:rPr>
              <a:t>+</a:t>
            </a:r>
            <a:r>
              <a:rPr lang="en-US" sz="1800" baseline="30000" dirty="0" smtClean="0">
                <a:solidFill>
                  <a:srgbClr val="000090"/>
                </a:solidFill>
              </a:rPr>
              <a:t>-</a:t>
            </a:r>
            <a:r>
              <a:rPr lang="en-US" sz="1800" dirty="0" smtClean="0">
                <a:solidFill>
                  <a:srgbClr val="000090"/>
                </a:solidFill>
              </a:rPr>
              <a:t>,  </a:t>
            </a:r>
            <a:r>
              <a:rPr lang="is-IS" sz="1800" dirty="0" smtClean="0">
                <a:solidFill>
                  <a:srgbClr val="000090"/>
                </a:solidFill>
              </a:rPr>
              <a:t>….</a:t>
            </a:r>
            <a:r>
              <a:rPr lang="en-US" sz="1800" dirty="0" err="1" smtClean="0">
                <a:solidFill>
                  <a:srgbClr val="000090"/>
                </a:solidFill>
              </a:rPr>
              <a:t>GlueX</a:t>
            </a:r>
            <a:r>
              <a:rPr lang="en-US" sz="1800" dirty="0">
                <a:solidFill>
                  <a:srgbClr val="000090"/>
                </a:solidFill>
              </a:rPr>
              <a:t>, </a:t>
            </a:r>
            <a:r>
              <a:rPr lang="en-US" sz="1800" dirty="0" err="1">
                <a:solidFill>
                  <a:srgbClr val="800000"/>
                </a:solidFill>
              </a:rPr>
              <a:t>MesonEx</a:t>
            </a:r>
            <a:r>
              <a:rPr lang="en-US" sz="1800" dirty="0">
                <a:solidFill>
                  <a:srgbClr val="000090"/>
                </a:solidFill>
              </a:rPr>
              <a:t>, COMPASS, PANDA </a:t>
            </a:r>
            <a:r>
              <a:rPr lang="is-IS" sz="1800" dirty="0">
                <a:solidFill>
                  <a:srgbClr val="000090"/>
                </a:solidFill>
              </a:rPr>
              <a:t>…</a:t>
            </a:r>
            <a:r>
              <a:rPr lang="is-IS" sz="1800" dirty="0" smtClean="0">
                <a:solidFill>
                  <a:srgbClr val="000090"/>
                </a:solidFill>
              </a:rPr>
              <a:t>.   </a:t>
            </a:r>
            <a:endParaRPr lang="en-US" sz="1800" dirty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endParaRPr lang="en-US" sz="1600" dirty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rgbClr val="000090"/>
                </a:solidFill>
              </a:rPr>
              <a:t>Hybrid baryons  </a:t>
            </a:r>
            <a:r>
              <a:rPr lang="en-US" sz="1800" dirty="0">
                <a:solidFill>
                  <a:srgbClr val="000090"/>
                </a:solidFill>
              </a:rPr>
              <a:t>|</a:t>
            </a:r>
            <a:r>
              <a:rPr lang="en-US" sz="1800" dirty="0" err="1">
                <a:solidFill>
                  <a:srgbClr val="000090"/>
                </a:solidFill>
              </a:rPr>
              <a:t>qqqg</a:t>
            </a:r>
            <a:r>
              <a:rPr lang="en-US" sz="1800" dirty="0">
                <a:solidFill>
                  <a:srgbClr val="000090"/>
                </a:solidFill>
              </a:rPr>
              <a:t>&gt; have the </a:t>
            </a:r>
            <a:r>
              <a:rPr lang="en-US" sz="1800" dirty="0">
                <a:solidFill>
                  <a:srgbClr val="800000"/>
                </a:solidFill>
              </a:rPr>
              <a:t>same quantum numbers J</a:t>
            </a:r>
            <a:r>
              <a:rPr lang="en-US" sz="1800" baseline="30000" dirty="0">
                <a:solidFill>
                  <a:srgbClr val="800000"/>
                </a:solidFill>
              </a:rPr>
              <a:t>P</a:t>
            </a:r>
            <a:r>
              <a:rPr lang="en-US" sz="1800" dirty="0">
                <a:solidFill>
                  <a:srgbClr val="80000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</a:rPr>
              <a:t>as |</a:t>
            </a:r>
            <a:r>
              <a:rPr lang="en-US" sz="1800" dirty="0" err="1">
                <a:solidFill>
                  <a:srgbClr val="000090"/>
                </a:solidFill>
              </a:rPr>
              <a:t>qqq</a:t>
            </a:r>
            <a:r>
              <a:rPr lang="en-US" sz="1800" dirty="0">
                <a:solidFill>
                  <a:srgbClr val="000090"/>
                </a:solidFill>
              </a:rPr>
              <a:t>&gt;	 </a:t>
            </a:r>
            <a:endParaRPr lang="en-US" sz="1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</a:rPr>
              <a:t>with CLAS12 (Hall B). </a:t>
            </a:r>
            <a:r>
              <a:rPr lang="en-US" sz="1800" dirty="0" smtClean="0">
                <a:solidFill>
                  <a:srgbClr val="000090"/>
                </a:solidFill>
              </a:rPr>
              <a:t>  </a:t>
            </a:r>
            <a:endParaRPr lang="en-US" sz="1800" dirty="0">
              <a:solidFill>
                <a:srgbClr val="000090"/>
              </a:solidFill>
            </a:endParaRPr>
          </a:p>
          <a:p>
            <a:pPr marL="0" indent="0">
              <a:spcBef>
                <a:spcPts val="1728"/>
              </a:spcBef>
              <a:buNone/>
            </a:pPr>
            <a:r>
              <a:rPr lang="en-US" sz="1800" b="1" dirty="0">
                <a:solidFill>
                  <a:srgbClr val="800000"/>
                </a:solidFill>
              </a:rPr>
              <a:t>Theoretical predictions</a:t>
            </a:r>
            <a:r>
              <a:rPr lang="en-US" sz="1800" b="1" dirty="0" smtClean="0">
                <a:solidFill>
                  <a:srgbClr val="800000"/>
                </a:solidFill>
              </a:rPr>
              <a:t>:</a:t>
            </a:r>
            <a:endParaRPr lang="en-US" sz="1800" dirty="0">
              <a:solidFill>
                <a:srgbClr val="000090"/>
              </a:solidFill>
            </a:endParaRPr>
          </a:p>
          <a:p>
            <a:pPr marL="1524000" lvl="4" indent="0">
              <a:buFont typeface="Wingdings" charset="2"/>
              <a:buChar char="²"/>
            </a:pPr>
            <a:r>
              <a:rPr lang="en-US" sz="1800" dirty="0">
                <a:solidFill>
                  <a:srgbClr val="000090"/>
                </a:solidFill>
              </a:rPr>
              <a:t> MIT bag model - </a:t>
            </a:r>
            <a:r>
              <a:rPr lang="en-US" sz="1800" dirty="0"/>
              <a:t>T. Barnes and F. Close, Phys. </a:t>
            </a:r>
            <a:r>
              <a:rPr lang="en-US" sz="1800" dirty="0" err="1"/>
              <a:t>Lett</a:t>
            </a:r>
            <a:r>
              <a:rPr lang="en-US" sz="1800" dirty="0"/>
              <a:t>. 123B, 89 (1983).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 dirty="0">
                <a:solidFill>
                  <a:srgbClr val="000090"/>
                </a:solidFill>
              </a:rPr>
              <a:t> QCD Sum Rule - </a:t>
            </a:r>
            <a:r>
              <a:rPr lang="en-US" sz="1800" dirty="0"/>
              <a:t>L. </a:t>
            </a:r>
            <a:r>
              <a:rPr lang="en-US" sz="1800" dirty="0" err="1"/>
              <a:t>Kisslinger</a:t>
            </a:r>
            <a:r>
              <a:rPr lang="en-US" sz="1800" dirty="0"/>
              <a:t> and Z. Li, Phys. Rev. D 51, R5986 (1995).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 dirty="0">
                <a:solidFill>
                  <a:srgbClr val="000090"/>
                </a:solidFill>
              </a:rPr>
              <a:t> Flux Tube model - </a:t>
            </a:r>
            <a:r>
              <a:rPr lang="en-US" sz="1800" dirty="0"/>
              <a:t>S. </a:t>
            </a:r>
            <a:r>
              <a:rPr lang="en-US" sz="1800" dirty="0" err="1"/>
              <a:t>Capstick</a:t>
            </a:r>
            <a:r>
              <a:rPr lang="en-US" sz="1800" dirty="0"/>
              <a:t> and P. R. Page, Phys. Rev. C 66, 065204 </a:t>
            </a:r>
            <a:r>
              <a:rPr lang="is-IS" sz="1800" dirty="0"/>
              <a:t>(2002).</a:t>
            </a:r>
            <a:endParaRPr lang="is-IS" sz="1800" dirty="0" smtClean="0"/>
          </a:p>
          <a:p>
            <a:pPr marL="1524000" lvl="4" indent="0">
              <a:buFont typeface="Wingdings" charset="2"/>
              <a:buChar char="²"/>
            </a:pPr>
            <a:r>
              <a:rPr lang="is-IS" sz="1800" dirty="0" smtClean="0">
                <a:solidFill>
                  <a:srgbClr val="000090"/>
                </a:solidFill>
              </a:rPr>
              <a:t> LQCD </a:t>
            </a:r>
            <a:r>
              <a:rPr lang="is-IS" sz="1800" dirty="0">
                <a:solidFill>
                  <a:srgbClr val="000090"/>
                </a:solidFill>
              </a:rPr>
              <a:t>- </a:t>
            </a:r>
            <a:r>
              <a:rPr lang="en-US" sz="1800" dirty="0">
                <a:solidFill>
                  <a:srgbClr val="000000"/>
                </a:solidFill>
              </a:rPr>
              <a:t>J.J. </a:t>
            </a:r>
            <a:r>
              <a:rPr lang="en-US" sz="1800" dirty="0" err="1">
                <a:solidFill>
                  <a:srgbClr val="000000"/>
                </a:solidFill>
              </a:rPr>
              <a:t>Dudek</a:t>
            </a:r>
            <a:r>
              <a:rPr lang="en-US" sz="1800" dirty="0">
                <a:solidFill>
                  <a:srgbClr val="000000"/>
                </a:solidFill>
              </a:rPr>
              <a:t> and R.G. Edwards,  PRD85, 054016 (2012).</a:t>
            </a:r>
          </a:p>
          <a:p>
            <a:pPr lvl="4">
              <a:buFont typeface="Wingdings" charset="2"/>
              <a:buChar char="²"/>
            </a:pPr>
            <a:endParaRPr lang="en-US" sz="1800" dirty="0">
              <a:solidFill>
                <a:srgbClr val="000090"/>
              </a:solidFill>
              <a:latin typeface="Calibri" pitchFamily="34" charset="0"/>
            </a:endParaRPr>
          </a:p>
          <a:p>
            <a:pPr marL="0" indent="92047">
              <a:buNone/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					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20</a:t>
            </a:fld>
            <a:endParaRPr lang="it-IT" dirty="0"/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1713206" y="1877925"/>
            <a:ext cx="6341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11" name="Connettore 2 10"/>
          <p:cNvCxnSpPr/>
          <p:nvPr/>
        </p:nvCxnSpPr>
        <p:spPr bwMode="auto">
          <a:xfrm>
            <a:off x="7150100" y="2480719"/>
            <a:ext cx="6341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12" name="Connettore 1 11"/>
          <p:cNvCxnSpPr/>
          <p:nvPr/>
        </p:nvCxnSpPr>
        <p:spPr bwMode="auto">
          <a:xfrm>
            <a:off x="2203389" y="1492767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1 15"/>
          <p:cNvCxnSpPr/>
          <p:nvPr/>
        </p:nvCxnSpPr>
        <p:spPr bwMode="auto">
          <a:xfrm>
            <a:off x="671369" y="174498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23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80" y="415363"/>
            <a:ext cx="5644412" cy="3658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21"/>
          <p:cNvSpPr txBox="1"/>
          <p:nvPr/>
        </p:nvSpPr>
        <p:spPr>
          <a:xfrm>
            <a:off x="193309" y="3852893"/>
            <a:ext cx="9185406" cy="840381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16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 values as </a:t>
            </a:r>
            <a:r>
              <a:rPr lang="en-US" sz="1600" b="1" dirty="0" err="1">
                <a:solidFill>
                  <a:srgbClr val="000090"/>
                </a:solidFill>
                <a:latin typeface="+mn-lt"/>
              </a:rPr>
              <a:t>qqq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 baryons</a:t>
            </a:r>
            <a:r>
              <a:rPr lang="en-US" sz="1600" dirty="0">
                <a:solidFill>
                  <a:srgbClr val="000090"/>
                </a:solidFill>
                <a:latin typeface="+mn-lt"/>
              </a:rPr>
              <a:t>. 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How to identify them?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  <a:p>
            <a:pPr indent="-342794">
              <a:buFont typeface="Arial"/>
              <a:buChar char="•"/>
            </a:pPr>
            <a:r>
              <a:rPr lang="en-US" sz="1600" dirty="0">
                <a:solidFill>
                  <a:srgbClr val="800000"/>
                </a:solidFill>
                <a:latin typeface="+mn-lt"/>
              </a:rPr>
              <a:t>Overpopulation of N 1/2</a:t>
            </a:r>
            <a:r>
              <a:rPr lang="en-US" sz="160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 dirty="0">
                <a:solidFill>
                  <a:srgbClr val="800000"/>
                </a:solidFill>
                <a:latin typeface="+mn-lt"/>
              </a:rPr>
              <a:t> and N 3/2</a:t>
            </a:r>
            <a:r>
              <a:rPr lang="en-US" sz="160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 dirty="0">
                <a:solidFill>
                  <a:srgbClr val="800000"/>
                </a:solidFill>
                <a:latin typeface="+mn-lt"/>
              </a:rPr>
              <a:t> states compared to QM projections.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indent="-342794">
              <a:buFont typeface="Arial"/>
              <a:buChar char="•"/>
            </a:pPr>
            <a:r>
              <a:rPr lang="en-US" sz="1600" b="1" dirty="0">
                <a:latin typeface="+mn-lt"/>
              </a:rPr>
              <a:t>A</a:t>
            </a:r>
            <a:r>
              <a:rPr lang="en-US" sz="1600" b="1" baseline="-25000" dirty="0">
                <a:latin typeface="+mn-lt"/>
              </a:rPr>
              <a:t>1/2</a:t>
            </a:r>
            <a:r>
              <a:rPr lang="en-US" sz="1600" b="1" dirty="0">
                <a:latin typeface="+mn-lt"/>
              </a:rPr>
              <a:t>  (A</a:t>
            </a:r>
            <a:r>
              <a:rPr lang="en-US" sz="1600" b="1" baseline="-25000" dirty="0">
                <a:latin typeface="+mn-lt"/>
              </a:rPr>
              <a:t>3/2</a:t>
            </a:r>
            <a:r>
              <a:rPr lang="en-US" sz="1600" b="1" dirty="0">
                <a:latin typeface="+mn-lt"/>
              </a:rPr>
              <a:t>) and S</a:t>
            </a:r>
            <a:r>
              <a:rPr lang="en-US" sz="1600" b="1" baseline="-25000" dirty="0">
                <a:latin typeface="+mn-lt"/>
              </a:rPr>
              <a:t>1/2</a:t>
            </a:r>
            <a:r>
              <a:rPr lang="en-US" sz="1600" b="1" dirty="0">
                <a:latin typeface="+mn-lt"/>
              </a:rPr>
              <a:t> show different Q</a:t>
            </a:r>
            <a:r>
              <a:rPr lang="en-US" sz="1600" b="1" baseline="30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 evolution. </a:t>
            </a:r>
            <a:r>
              <a:rPr lang="en-US" sz="1600" b="1" dirty="0" smtClean="0">
                <a:latin typeface="+mn-lt"/>
              </a:rPr>
              <a:t>Can we do it?</a:t>
            </a:r>
            <a:endParaRPr lang="en-US" sz="1600" b="1" dirty="0">
              <a:latin typeface="+mn-lt"/>
            </a:endParaRPr>
          </a:p>
        </p:txBody>
      </p:sp>
      <p:cxnSp>
        <p:nvCxnSpPr>
          <p:cNvPr id="17" name="Straight Arrow Connector 14"/>
          <p:cNvCxnSpPr/>
          <p:nvPr/>
        </p:nvCxnSpPr>
        <p:spPr>
          <a:xfrm rot="5400000">
            <a:off x="2441077" y="2619265"/>
            <a:ext cx="1321199" cy="1373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2914307" y="2668463"/>
            <a:ext cx="80021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1.3GeV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1" name="Left Brace 19"/>
          <p:cNvSpPr/>
          <p:nvPr/>
        </p:nvSpPr>
        <p:spPr>
          <a:xfrm>
            <a:off x="2316495" y="1522370"/>
            <a:ext cx="395328" cy="448657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0"/>
          <p:cNvSpPr txBox="1"/>
          <p:nvPr/>
        </p:nvSpPr>
        <p:spPr>
          <a:xfrm>
            <a:off x="1225421" y="1355474"/>
            <a:ext cx="1251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00FF"/>
                </a:solidFill>
                <a:latin typeface="+mn-lt"/>
              </a:rPr>
              <a:t>clustered</a:t>
            </a:r>
          </a:p>
          <a:p>
            <a:r>
              <a:rPr lang="en-US" sz="1700" dirty="0">
                <a:solidFill>
                  <a:srgbClr val="0000FF"/>
                </a:solidFill>
                <a:latin typeface="+mn-lt"/>
              </a:rPr>
              <a:t>in mass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7644" y="2508568"/>
            <a:ext cx="741751" cy="37871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dirty="0" smtClean="0"/>
              <a:t>LQCD </a:t>
            </a:r>
            <a:endParaRPr lang="en-US" dirty="0"/>
          </a:p>
        </p:txBody>
      </p:sp>
      <p:sp>
        <p:nvSpPr>
          <p:cNvPr id="24" name="Rettangolo 23"/>
          <p:cNvSpPr/>
          <p:nvPr/>
        </p:nvSpPr>
        <p:spPr>
          <a:xfrm>
            <a:off x="7554374" y="2673506"/>
            <a:ext cx="1480611" cy="1077188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The nucleon mass is shifted ~300 MeV to higher masses</a:t>
            </a:r>
          </a:p>
        </p:txBody>
      </p:sp>
      <p:cxnSp>
        <p:nvCxnSpPr>
          <p:cNvPr id="25" name="Connettore 2 24"/>
          <p:cNvCxnSpPr/>
          <p:nvPr/>
        </p:nvCxnSpPr>
        <p:spPr bwMode="auto">
          <a:xfrm flipH="1">
            <a:off x="7021806" y="3425387"/>
            <a:ext cx="504056" cy="189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Hybrid Baryons in LQCD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7"/>
          <p:cNvSpPr txBox="1"/>
          <p:nvPr/>
        </p:nvSpPr>
        <p:spPr>
          <a:xfrm>
            <a:off x="1225421" y="1310331"/>
            <a:ext cx="159676" cy="303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uppo 3"/>
          <p:cNvGrpSpPr/>
          <p:nvPr/>
        </p:nvGrpSpPr>
        <p:grpSpPr>
          <a:xfrm>
            <a:off x="7294227" y="874734"/>
            <a:ext cx="1539844" cy="1633834"/>
            <a:chOff x="7150099" y="874734"/>
            <a:chExt cx="1539844" cy="1633834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2147" y="874734"/>
              <a:ext cx="663310" cy="349232"/>
            </a:xfrm>
            <a:prstGeom prst="rect">
              <a:avLst/>
            </a:prstGeom>
            <a:ln w="28575" cmpd="sng">
              <a:noFill/>
            </a:ln>
          </p:spPr>
        </p:pic>
        <p:pic>
          <p:nvPicPr>
            <p:cNvPr id="27" name="Picture 9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0139" y="1882846"/>
              <a:ext cx="807508" cy="318339"/>
            </a:xfrm>
            <a:prstGeom prst="rect">
              <a:avLst/>
            </a:prstGeom>
          </p:spPr>
        </p:pic>
        <p:sp>
          <p:nvSpPr>
            <p:cNvPr id="28" name="TextBox 10"/>
            <p:cNvSpPr txBox="1"/>
            <p:nvPr/>
          </p:nvSpPr>
          <p:spPr>
            <a:xfrm>
              <a:off x="7150100" y="1130232"/>
              <a:ext cx="1539843" cy="424915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1800" dirty="0">
                  <a:latin typeface="+mn-lt"/>
                </a:rPr>
                <a:t>regular states</a:t>
              </a: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7150099" y="2083653"/>
              <a:ext cx="1473080" cy="424915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  <a:r>
                <a:rPr lang="en-US" sz="1800" dirty="0">
                  <a:solidFill>
                    <a:srgbClr val="0000FF"/>
                  </a:solidFill>
                  <a:latin typeface="+mn-lt"/>
                </a:rPr>
                <a:t>hybrid states</a:t>
              </a:r>
            </a:p>
          </p:txBody>
        </p:sp>
      </p:grpSp>
      <p:sp>
        <p:nvSpPr>
          <p:cNvPr id="30" name="Ovale 29"/>
          <p:cNvSpPr/>
          <p:nvPr/>
        </p:nvSpPr>
        <p:spPr bwMode="auto">
          <a:xfrm>
            <a:off x="6083300" y="3684946"/>
            <a:ext cx="1154406" cy="260521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5" rIns="91412" bIns="45705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it-IT" sz="400">
              <a:solidFill>
                <a:srgbClr val="800000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-18612" y="580049"/>
            <a:ext cx="4309753" cy="286384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latin typeface="+mn-lt"/>
              </a:rPr>
              <a:t>J.J. </a:t>
            </a:r>
            <a:r>
              <a:rPr lang="en-US" sz="1200" dirty="0" err="1">
                <a:solidFill>
                  <a:srgbClr val="000090"/>
                </a:solidFill>
                <a:latin typeface="+mn-lt"/>
              </a:rPr>
              <a:t>Dudek</a:t>
            </a:r>
            <a:r>
              <a:rPr lang="en-US" sz="1200" dirty="0">
                <a:solidFill>
                  <a:srgbClr val="000090"/>
                </a:solidFill>
                <a:latin typeface="+mn-lt"/>
              </a:rPr>
              <a:t> and R.G. Edwards,  PRD85, 054016 (2012)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21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237706" y="765670"/>
            <a:ext cx="1651856" cy="18105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18"/>
          <p:cNvSpPr txBox="1"/>
          <p:nvPr/>
        </p:nvSpPr>
        <p:spPr>
          <a:xfrm>
            <a:off x="3179992" y="3345992"/>
            <a:ext cx="313808" cy="359400"/>
          </a:xfrm>
          <a:prstGeom prst="rect">
            <a:avLst/>
          </a:prstGeom>
          <a:noFill/>
        </p:spPr>
        <p:txBody>
          <a:bodyPr wrap="none" lIns="81605" tIns="40802" rIns="81605" bIns="40802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44" y="90228"/>
            <a:ext cx="8229600" cy="54113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n-lt"/>
                <a:cs typeface="Arial"/>
              </a:rPr>
              <a:t>Separating q</a:t>
            </a:r>
            <a:r>
              <a:rPr lang="en-US" sz="3600" b="1" baseline="30000" dirty="0">
                <a:solidFill>
                  <a:srgbClr val="000090"/>
                </a:solidFill>
                <a:latin typeface="+mn-lt"/>
                <a:cs typeface="Arial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Arial"/>
              </a:rPr>
              <a:t>g</a:t>
            </a:r>
            <a:r>
              <a:rPr lang="en-US" sz="3600" b="1" dirty="0">
                <a:solidFill>
                  <a:srgbClr val="000090"/>
                </a:solidFill>
                <a:latin typeface="+mn-lt"/>
                <a:cs typeface="Arial"/>
              </a:rPr>
              <a:t> from q</a:t>
            </a:r>
            <a:r>
              <a:rPr lang="en-US" sz="3600" b="1" baseline="30000" dirty="0">
                <a:solidFill>
                  <a:srgbClr val="000090"/>
                </a:solidFill>
                <a:latin typeface="+mn-lt"/>
                <a:cs typeface="Arial"/>
              </a:rPr>
              <a:t>3</a:t>
            </a:r>
            <a:r>
              <a:rPr lang="en-US" sz="3600" b="1" dirty="0">
                <a:solidFill>
                  <a:srgbClr val="000090"/>
                </a:solidFill>
                <a:latin typeface="+mn-lt"/>
                <a:cs typeface="Arial"/>
              </a:rPr>
              <a:t> States?</a:t>
            </a:r>
            <a:r>
              <a:rPr lang="en-US" sz="2900" b="1" dirty="0">
                <a:solidFill>
                  <a:srgbClr val="000090"/>
                </a:solidFill>
                <a:latin typeface="+mn-lt"/>
                <a:cs typeface="Arial"/>
              </a:rPr>
              <a:t> </a:t>
            </a:r>
            <a:br>
              <a:rPr lang="en-US" sz="2900" b="1" dirty="0">
                <a:solidFill>
                  <a:srgbClr val="000090"/>
                </a:solidFill>
                <a:latin typeface="+mn-lt"/>
                <a:cs typeface="Arial"/>
              </a:rPr>
            </a:br>
            <a:endParaRPr lang="en-US" sz="2900" b="1" dirty="0">
              <a:solidFill>
                <a:srgbClr val="800000"/>
              </a:solidFill>
              <a:latin typeface="+mn-lt"/>
              <a:cs typeface="Arial"/>
            </a:endParaRP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56199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9"/>
          <p:cNvGrpSpPr>
            <a:grpSpLocks noChangeAspect="1"/>
          </p:cNvGrpSpPr>
          <p:nvPr/>
        </p:nvGrpSpPr>
        <p:grpSpPr>
          <a:xfrm>
            <a:off x="4863318" y="1165838"/>
            <a:ext cx="3209045" cy="2655549"/>
            <a:chOff x="3747542" y="1863079"/>
            <a:chExt cx="2790475" cy="3078897"/>
          </a:xfrm>
        </p:grpSpPr>
        <p:pic>
          <p:nvPicPr>
            <p:cNvPr id="3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7542" y="1863079"/>
              <a:ext cx="2790475" cy="307889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937804" y="3497083"/>
              <a:ext cx="338961" cy="3210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740294"/>
              <a:r>
                <a:rPr lang="en-US" sz="1200" dirty="0">
                  <a:solidFill>
                    <a:srgbClr val="000000"/>
                  </a:solidFill>
                </a:rPr>
                <a:t>q</a:t>
              </a:r>
              <a:r>
                <a:rPr lang="en-US" sz="1200" baseline="30000" dirty="0">
                  <a:solidFill>
                    <a:srgbClr val="00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9" name="TextBox 53"/>
            <p:cNvSpPr txBox="1"/>
            <p:nvPr/>
          </p:nvSpPr>
          <p:spPr>
            <a:xfrm>
              <a:off x="5079361" y="2952415"/>
              <a:ext cx="275973" cy="3210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740294"/>
              <a:r>
                <a:rPr lang="en-US" sz="1200" dirty="0">
                  <a:solidFill>
                    <a:srgbClr val="000000"/>
                  </a:solidFill>
                </a:rPr>
                <a:t>q</a:t>
              </a:r>
              <a:r>
                <a:rPr lang="en-US" sz="1200" baseline="30000" dirty="0">
                  <a:solidFill>
                    <a:srgbClr val="000000"/>
                  </a:solidFill>
                </a:rPr>
                <a:t>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/>
        </p:nvGrpSpPr>
        <p:grpSpPr>
          <a:xfrm>
            <a:off x="734589" y="1174742"/>
            <a:ext cx="3193277" cy="2642500"/>
            <a:chOff x="509062" y="1886814"/>
            <a:chExt cx="2776763" cy="3063768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62" y="1886814"/>
              <a:ext cx="2776763" cy="306376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622233" y="3148528"/>
              <a:ext cx="338961" cy="3210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740294"/>
              <a:r>
                <a:rPr lang="en-US" sz="1200" dirty="0">
                  <a:solidFill>
                    <a:srgbClr val="000000"/>
                  </a:solidFill>
                </a:rPr>
                <a:t>q</a:t>
              </a:r>
              <a:r>
                <a:rPr lang="en-US" sz="1200" baseline="30000" dirty="0">
                  <a:solidFill>
                    <a:srgbClr val="00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8" name="TextBox 53"/>
            <p:cNvSpPr txBox="1"/>
            <p:nvPr/>
          </p:nvSpPr>
          <p:spPr>
            <a:xfrm>
              <a:off x="2288887" y="2271576"/>
              <a:ext cx="275973" cy="3210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740294"/>
              <a:r>
                <a:rPr lang="en-US" sz="1200" dirty="0">
                  <a:solidFill>
                    <a:srgbClr val="000000"/>
                  </a:solidFill>
                </a:rPr>
                <a:t>q</a:t>
              </a:r>
              <a:r>
                <a:rPr lang="en-US" sz="1200" baseline="30000" dirty="0">
                  <a:solidFill>
                    <a:srgbClr val="000000"/>
                  </a:solidFill>
                </a:rPr>
                <a:t>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998660" y="3934176"/>
              <a:ext cx="302288" cy="346856"/>
            </a:xfrm>
            <a:prstGeom prst="rect">
              <a:avLst/>
            </a:prstGeom>
            <a:noFill/>
          </p:spPr>
          <p:txBody>
            <a:bodyPr wrap="none" lIns="82912" tIns="41455" rIns="82912" bIns="41455" rtlCol="0">
              <a:spAutoFit/>
            </a:bodyPr>
            <a:lstStyle/>
            <a:p>
              <a:pPr defTabSz="740294"/>
              <a:r>
                <a:rPr lang="en-US" sz="1400" i="1" dirty="0">
                  <a:solidFill>
                    <a:srgbClr val="000000"/>
                  </a:solidFill>
                </a:rPr>
                <a:t>q</a:t>
              </a:r>
              <a:r>
                <a:rPr lang="en-US" sz="1400" i="1" baseline="3000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5" name="Left Brace 9"/>
            <p:cNvSpPr>
              <a:spLocks noChangeAspect="1"/>
            </p:cNvSpPr>
            <p:nvPr/>
          </p:nvSpPr>
          <p:spPr>
            <a:xfrm>
              <a:off x="1274166" y="3973674"/>
              <a:ext cx="189256" cy="258177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2912" tIns="41455" rIns="82912" bIns="41455" rtlCol="0" anchor="ctr"/>
            <a:lstStyle/>
            <a:p>
              <a:pPr algn="ctr" defTabSz="740294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922190" y="4383432"/>
            <a:ext cx="7293284" cy="3593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567" tIns="40783" rIns="81567" bIns="40783">
            <a:prstTxWarp prst="textNoShape">
              <a:avLst/>
            </a:prstTxWarp>
            <a:spAutoFit/>
          </a:bodyPr>
          <a:lstStyle/>
          <a:p>
            <a:pPr defTabSz="740294"/>
            <a:r>
              <a:rPr lang="en-US" b="1" dirty="0">
                <a:solidFill>
                  <a:srgbClr val="800000"/>
                </a:solidFill>
                <a:latin typeface="+mn-lt"/>
              </a:rPr>
              <a:t>For hybrid “Roper”,  A</a:t>
            </a:r>
            <a:r>
              <a:rPr lang="en-US" b="1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) drops off faster with Q</a:t>
            </a:r>
            <a:r>
              <a:rPr lang="en-US" b="1" baseline="30000" dirty="0">
                <a:solidFill>
                  <a:srgbClr val="800000"/>
                </a:solidFill>
                <a:latin typeface="+mn-lt"/>
              </a:rPr>
              <a:t>2 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and S</a:t>
            </a:r>
            <a:r>
              <a:rPr lang="en-US" b="1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) ~ 0.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5180" y="3839200"/>
            <a:ext cx="6937183" cy="605583"/>
          </a:xfrm>
          <a:prstGeom prst="rect">
            <a:avLst/>
          </a:prstGeom>
          <a:noFill/>
          <a:ln>
            <a:noFill/>
          </a:ln>
        </p:spPr>
        <p:txBody>
          <a:bodyPr wrap="square" lIns="81567" tIns="40783" rIns="81567" bIns="40783" rtlCol="0">
            <a:spAutoFit/>
          </a:bodyPr>
          <a:lstStyle/>
          <a:p>
            <a:pPr defTabSz="740294">
              <a:buClr>
                <a:srgbClr val="000000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A</a:t>
            </a:r>
            <a:r>
              <a:rPr lang="en-US" sz="1600" baseline="-25000" dirty="0">
                <a:solidFill>
                  <a:srgbClr val="000090"/>
                </a:solidFill>
                <a:latin typeface="+mn-lt"/>
                <a:cs typeface="Calibri"/>
              </a:rPr>
              <a:t>1/2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and S</a:t>
            </a:r>
            <a:r>
              <a:rPr lang="en-US" sz="1600" baseline="-25000" dirty="0">
                <a:solidFill>
                  <a:srgbClr val="000090"/>
                </a:solidFill>
                <a:latin typeface="+mn-lt"/>
                <a:cs typeface="Calibri"/>
              </a:rPr>
              <a:t>1/2 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amplitudes at high Q</a:t>
            </a:r>
            <a:r>
              <a:rPr lang="en-US" sz="1600" baseline="30000" dirty="0">
                <a:solidFill>
                  <a:srgbClr val="000090"/>
                </a:solidFill>
                <a:latin typeface="+mn-lt"/>
                <a:cs typeface="Calibri"/>
              </a:rPr>
              <a:t>2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indicate 1</a:t>
            </a:r>
            <a:r>
              <a:rPr lang="en-US" sz="1600" baseline="30000" dirty="0">
                <a:solidFill>
                  <a:srgbClr val="000090"/>
                </a:solidFill>
                <a:latin typeface="+mn-lt"/>
                <a:cs typeface="Calibri"/>
              </a:rPr>
              <a:t>st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radial q</a:t>
            </a:r>
            <a:r>
              <a:rPr lang="en-US" sz="1600" baseline="30000" dirty="0">
                <a:solidFill>
                  <a:srgbClr val="000090"/>
                </a:solidFill>
                <a:latin typeface="+mn-lt"/>
                <a:cs typeface="Calibri"/>
              </a:rPr>
              <a:t>3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excitation </a:t>
            </a:r>
          </a:p>
          <a:p>
            <a:pPr defTabSz="740294">
              <a:buClr>
                <a:srgbClr val="0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Significant meson-baryon coupling at small Q</a:t>
            </a:r>
            <a:r>
              <a:rPr lang="en-US" sz="1600" baseline="30000" dirty="0">
                <a:solidFill>
                  <a:srgbClr val="000090"/>
                </a:solidFill>
                <a:latin typeface="+mn-lt"/>
                <a:cs typeface="Calibri"/>
              </a:rPr>
              <a:t>2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Calibri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6028" y="631364"/>
            <a:ext cx="7842270" cy="40559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81631" tIns="40815" rIns="81631" bIns="40815" rtlCol="0">
            <a:spAutoFit/>
          </a:bodyPr>
          <a:lstStyle/>
          <a:p>
            <a:r>
              <a:rPr lang="en-US" sz="2100" b="1" dirty="0"/>
              <a:t>Precise CLAS results on </a:t>
            </a:r>
            <a:r>
              <a:rPr lang="en-US" sz="2100" b="1" dirty="0" err="1"/>
              <a:t>electrocouplings</a:t>
            </a:r>
            <a:r>
              <a:rPr lang="en-US" sz="2100" b="1" dirty="0"/>
              <a:t> clarified nature of the Roper </a:t>
            </a:r>
          </a:p>
        </p:txBody>
      </p:sp>
      <p:sp>
        <p:nvSpPr>
          <p:cNvPr id="1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971786" y="3184503"/>
            <a:ext cx="4946751" cy="1136604"/>
          </a:xfrm>
          <a:prstGeom prst="rect">
            <a:avLst/>
          </a:prstGeom>
          <a:solidFill>
            <a:srgbClr val="3465C8"/>
          </a:solidFill>
          <a:ln>
            <a:solidFill>
              <a:srgbClr val="000090"/>
            </a:solidFill>
          </a:ln>
        </p:spPr>
        <p:txBody>
          <a:bodyPr wrap="square" lIns="74053" tIns="37026" rIns="74053" bIns="37026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</a:rPr>
              <a:t>We focused on: </a:t>
            </a:r>
            <a:endParaRPr lang="en-US" sz="2300" b="1" dirty="0">
              <a:solidFill>
                <a:schemeClr val="bg1"/>
              </a:solidFill>
            </a:endParaRPr>
          </a:p>
          <a:p>
            <a:pPr marL="1374344"/>
            <a:r>
              <a:rPr lang="en-US" sz="2300" b="1" dirty="0">
                <a:solidFill>
                  <a:schemeClr val="bg1"/>
                </a:solidFill>
              </a:rPr>
              <a:t>e p            e </a:t>
            </a:r>
            <a:r>
              <a:rPr lang="en-US" sz="2300" b="1" dirty="0">
                <a:solidFill>
                  <a:schemeClr val="bg1"/>
                </a:solidFill>
                <a:ea typeface="Wingdings"/>
                <a:cs typeface="Symbol" charset="2"/>
                <a:sym typeface="Wingdings"/>
              </a:rPr>
              <a:t>p </a:t>
            </a:r>
            <a:r>
              <a:rPr lang="en-US" sz="2300" b="1" dirty="0">
                <a:solidFill>
                  <a:schemeClr val="bg1"/>
                </a:solidFill>
                <a:latin typeface="Symbol" charset="2"/>
                <a:ea typeface="Wingdings"/>
                <a:cs typeface="Symbol" charset="2"/>
                <a:sym typeface="Wingdings"/>
              </a:rPr>
              <a:t>p</a:t>
            </a:r>
            <a:r>
              <a:rPr lang="en-US" sz="2300" b="1" baseline="30000" dirty="0">
                <a:solidFill>
                  <a:schemeClr val="bg1"/>
                </a:solidFill>
                <a:latin typeface="Symbol" charset="2"/>
                <a:ea typeface="Wingdings"/>
                <a:cs typeface="Symbol" charset="2"/>
                <a:sym typeface="Wingdings"/>
              </a:rPr>
              <a:t>+</a:t>
            </a:r>
            <a:r>
              <a:rPr lang="en-US" sz="2300" b="1" dirty="0">
                <a:solidFill>
                  <a:schemeClr val="bg1"/>
                </a:solidFill>
                <a:ea typeface="Wingdings"/>
                <a:cs typeface="Symbol" charset="2"/>
                <a:sym typeface="Wingdings"/>
              </a:rPr>
              <a:t> </a:t>
            </a:r>
            <a:r>
              <a:rPr lang="en-US" sz="2300" b="1" dirty="0">
                <a:solidFill>
                  <a:schemeClr val="bg1"/>
                </a:solidFill>
                <a:latin typeface="Symbol" charset="2"/>
                <a:ea typeface="Wingdings"/>
                <a:cs typeface="Symbol" charset="2"/>
                <a:sym typeface="Wingdings"/>
              </a:rPr>
              <a:t>p</a:t>
            </a:r>
            <a:r>
              <a:rPr lang="en-US" sz="2300" b="1" baseline="30000" dirty="0">
                <a:solidFill>
                  <a:schemeClr val="bg1"/>
                </a:solidFill>
                <a:ea typeface="Wingdings"/>
                <a:cs typeface="Symbol" charset="2"/>
                <a:sym typeface="Wingdings"/>
              </a:rPr>
              <a:t>-</a:t>
            </a:r>
            <a:endParaRPr lang="en-US" sz="2300" b="1" baseline="30000" dirty="0">
              <a:solidFill>
                <a:schemeClr val="bg1"/>
              </a:solidFill>
              <a:latin typeface="Symbol" charset="2"/>
              <a:ea typeface="Wingdings"/>
              <a:cs typeface="Symbol" charset="2"/>
              <a:sym typeface="Wingdings"/>
            </a:endParaRPr>
          </a:p>
          <a:p>
            <a:pPr marL="1374344"/>
            <a:r>
              <a:rPr lang="en-US" sz="2300" b="1" dirty="0">
                <a:solidFill>
                  <a:schemeClr val="bg1"/>
                </a:solidFill>
              </a:rPr>
              <a:t>e p            e K</a:t>
            </a:r>
            <a:r>
              <a:rPr lang="en-US" sz="2300" b="1" baseline="30000" dirty="0">
                <a:solidFill>
                  <a:schemeClr val="bg1"/>
                </a:solidFill>
              </a:rPr>
              <a:t>+</a:t>
            </a:r>
            <a:r>
              <a:rPr lang="en-US" sz="2300" b="1" dirty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2300" b="1" dirty="0">
                <a:solidFill>
                  <a:schemeClr val="bg1"/>
                </a:solidFill>
                <a:cs typeface="Symbol" charset="2"/>
              </a:rPr>
              <a:t>, </a:t>
            </a:r>
            <a:r>
              <a:rPr lang="en-US" sz="2300" b="1" dirty="0">
                <a:solidFill>
                  <a:schemeClr val="bg1"/>
                </a:solidFill>
              </a:rPr>
              <a:t>e K</a:t>
            </a:r>
            <a:r>
              <a:rPr lang="en-US" sz="2300" b="1" baseline="30000" dirty="0">
                <a:solidFill>
                  <a:schemeClr val="bg1"/>
                </a:solidFill>
              </a:rPr>
              <a:t>+</a:t>
            </a:r>
            <a:r>
              <a:rPr lang="en-US" sz="2300" b="1" dirty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2300" b="1" baseline="30000" dirty="0">
                <a:solidFill>
                  <a:schemeClr val="bg1"/>
                </a:solidFill>
                <a:latin typeface="Symbol" charset="2"/>
                <a:cs typeface="Symbol" charset="2"/>
              </a:rPr>
              <a:t>0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96029" y="662776"/>
            <a:ext cx="8561685" cy="24225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3465C8"/>
            </a:solidFill>
          </a:ln>
          <a:effectLst>
            <a:glow>
              <a:schemeClr val="bg2">
                <a:alpha val="75000"/>
              </a:schemeClr>
            </a:glow>
          </a:effectLst>
        </p:spPr>
        <p:txBody>
          <a:bodyPr wrap="square" lIns="74053" tIns="37026" rIns="74053" bIns="37026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Based on available knowledge, the </a:t>
            </a:r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signatures 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for hybrid baryons consist of</a:t>
            </a:r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r>
              <a:rPr lang="en-US" sz="1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Extra resonances 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with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1900" baseline="300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=1/2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1900" baseline="300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=3/2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, with masses &gt; 1.8 GeV and decays into Nππ or KY final states.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•A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drop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of the transverse </a:t>
            </a:r>
            <a:r>
              <a:rPr lang="en-US" sz="1900" dirty="0" err="1">
                <a:solidFill>
                  <a:srgbClr val="000000"/>
                </a:solidFill>
                <a:latin typeface="Calibri" pitchFamily="34" charset="0"/>
              </a:rPr>
              <a:t>helicity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amplitudes A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1/2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and A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3/2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faster than for ordinary three quark states, because of extra glue-component in valence structure. </a:t>
            </a:r>
          </a:p>
          <a:p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•A </a:t>
            </a:r>
            <a:r>
              <a:rPr lang="en-US" sz="1900" b="1" dirty="0">
                <a:solidFill>
                  <a:srgbClr val="800000"/>
                </a:solidFill>
                <a:latin typeface="Calibri" pitchFamily="34" charset="0"/>
              </a:rPr>
              <a:t>suppressed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 longitudinal amplitude S</a:t>
            </a:r>
            <a:r>
              <a:rPr lang="en-US" sz="1900" baseline="-25000" dirty="0">
                <a:solidFill>
                  <a:srgbClr val="000000"/>
                </a:solidFill>
                <a:latin typeface="Calibri" pitchFamily="34" charset="0"/>
              </a:rPr>
              <a:t>1/2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(Q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 in comparison with transverse electro-excitation amplitude (J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=1/2</a:t>
            </a:r>
            <a:r>
              <a:rPr lang="en-US" sz="19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1900" dirty="0">
                <a:solidFill>
                  <a:srgbClr val="000000"/>
                </a:solidFill>
                <a:latin typeface="Calibri" pitchFamily="34" charset="0"/>
              </a:rPr>
              <a:t>).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76" y="-100326"/>
            <a:ext cx="9344025" cy="76310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+mn-lt"/>
                <a:cs typeface="Arial"/>
              </a:rPr>
              <a:t>Hybrid Baryon Signatures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4000500" y="3797300"/>
            <a:ext cx="4445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000500" y="4203700"/>
            <a:ext cx="4445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23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781526" y="4358947"/>
            <a:ext cx="5263851" cy="351774"/>
          </a:xfrm>
          <a:prstGeom prst="rect">
            <a:avLst/>
          </a:prstGeom>
        </p:spPr>
        <p:txBody>
          <a:bodyPr wrap="square" lIns="74053" tIns="37026" rIns="74053" bIns="37026">
            <a:spAutoFit/>
          </a:bodyPr>
          <a:lstStyle/>
          <a:p>
            <a:r>
              <a:rPr lang="en-US" b="1" dirty="0" smtClean="0">
                <a:latin typeface="+mn-lt"/>
              </a:rPr>
              <a:t>The study will  include other single meson channels. </a:t>
            </a:r>
          </a:p>
        </p:txBody>
      </p:sp>
    </p:spTree>
    <p:extLst>
      <p:ext uri="{BB962C8B-B14F-4D97-AF65-F5344CB8AC3E}">
        <p14:creationId xmlns:p14="http://schemas.microsoft.com/office/powerpoint/2010/main" val="4843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2112782" y="5168"/>
            <a:ext cx="5011921" cy="638175"/>
          </a:xfrm>
          <a:ln>
            <a:noFill/>
          </a:ln>
        </p:spPr>
        <p:txBody>
          <a:bodyPr lIns="81605" tIns="40802" rIns="81605" bIns="40802">
            <a:no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235" y="631364"/>
            <a:ext cx="2659374" cy="462056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lIns="81605" tIns="40802" rIns="81605" bIns="40802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200" u="sng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- TORUS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Forward TOF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E.M. calorimeter  </a:t>
            </a:r>
          </a:p>
          <a:p>
            <a:pPr eaLnBrk="0" hangingPunct="0">
              <a:spcBef>
                <a:spcPct val="15000"/>
              </a:spcBef>
            </a:pPr>
            <a:r>
              <a:rPr lang="en-US" sz="1300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200" u="sng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Silicon Vertex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chemeClr val="bg1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00" dirty="0">
                <a:solidFill>
                  <a:srgbClr val="00D001"/>
                </a:solidFill>
                <a:ea typeface="ＭＳ Ｐゴシック" pitchFamily="-110" charset="-128"/>
                <a:cs typeface="Arial" pitchFamily="34" charset="0"/>
              </a:rPr>
              <a:t>Central Time-of-Flight </a:t>
            </a:r>
          </a:p>
          <a:p>
            <a:pPr eaLnBrk="0" hangingPunct="0">
              <a:spcBef>
                <a:spcPct val="15000"/>
              </a:spcBef>
            </a:pPr>
            <a:r>
              <a:rPr lang="en-US" sz="1100" dirty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100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u="sng" dirty="0" err="1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200" u="sng" dirty="0">
              <a:solidFill>
                <a:srgbClr val="FFFF00"/>
              </a:solidFill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00" dirty="0" err="1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00" dirty="0" err="1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00" dirty="0" err="1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- Shielding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Photon </a:t>
            </a:r>
            <a:r>
              <a:rPr lang="en-US" sz="1100" dirty="0" smtClean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Tagger</a:t>
            </a:r>
            <a:endParaRPr lang="en-US" sz="1100" dirty="0">
              <a:solidFill>
                <a:srgbClr val="00F700"/>
              </a:solidFill>
              <a:ea typeface="ＭＳ Ｐゴシック" pitchFamily="-110" charset="-128"/>
              <a:cs typeface="Arial" pitchFamily="34" charset="0"/>
            </a:endParaRPr>
          </a:p>
          <a:p>
            <a:pPr>
              <a:spcBef>
                <a:spcPct val="15000"/>
              </a:spcBef>
            </a:pPr>
            <a:r>
              <a:rPr lang="en-US" sz="1200" u="sng" dirty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Upgrade to the baseline</a:t>
            </a:r>
          </a:p>
          <a:p>
            <a:pPr>
              <a:spcBef>
                <a:spcPct val="15000"/>
              </a:spcBef>
            </a:pPr>
            <a:r>
              <a:rPr lang="en-US" sz="1100" dirty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     </a:t>
            </a: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     - Central Neutron Detector    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00" dirty="0" err="1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100" dirty="0">
              <a:solidFill>
                <a:srgbClr val="00F700"/>
              </a:solidFill>
              <a:ea typeface="ＭＳ Ｐゴシック" pitchFamily="-110" charset="-128"/>
              <a:cs typeface="Arial" pitchFamily="34" charset="0"/>
            </a:endParaRP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Forward Tagger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RICH detector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1100" dirty="0">
                <a:solidFill>
                  <a:srgbClr val="00F700"/>
                </a:solidFill>
                <a:ea typeface="ＭＳ Ｐゴシック" pitchFamily="-110" charset="-128"/>
                <a:cs typeface="Arial" pitchFamily="34" charset="0"/>
              </a:rPr>
              <a:t> Polarized target</a:t>
            </a:r>
            <a:endParaRPr lang="en-US" sz="1100" dirty="0">
              <a:solidFill>
                <a:srgbClr val="00C600"/>
              </a:solidFill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697609" y="631364"/>
            <a:ext cx="6415787" cy="4085023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856413" y="4384442"/>
            <a:ext cx="1395238" cy="329228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 lIns="81605" tIns="40802" rIns="81605" bIns="40802">
            <a:prstTxWarp prst="textNoShape">
              <a:avLst/>
            </a:prstTxWarp>
          </a:bodyPr>
          <a:lstStyle/>
          <a:p>
            <a:pPr eaLnBrk="0" hangingPunct="0"/>
            <a:endParaRPr lang="en-US" sz="2100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3" y="2514602"/>
            <a:ext cx="4470400" cy="1876425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MM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CND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FT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RICH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35" y="33458"/>
            <a:ext cx="1536999" cy="636399"/>
          </a:xfrm>
          <a:prstGeom prst="rect">
            <a:avLst/>
          </a:prstGeom>
          <a:noFill/>
        </p:spPr>
        <p:txBody>
          <a:bodyPr wrap="none" lIns="81605" tIns="40802" rIns="81605" bIns="40802" rtlCol="0">
            <a:spAutoFit/>
          </a:bodyPr>
          <a:lstStyle/>
          <a:p>
            <a:pPr defTabSz="816059"/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26005" y="33458"/>
            <a:ext cx="1121396" cy="574843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lIns="81605" tIns="40802" rIns="81605" bIns="40802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cs typeface="Capitals"/>
              </a:rPr>
              <a:t>Hall B</a:t>
            </a:r>
            <a:r>
              <a:rPr lang="en-US" sz="3200" dirty="0">
                <a:solidFill>
                  <a:srgbClr val="008000"/>
                </a:solidFill>
                <a:latin typeface="Capitals"/>
                <a:cs typeface="Capitals"/>
              </a:rPr>
              <a:t> </a:t>
            </a:r>
          </a:p>
        </p:txBody>
      </p:sp>
      <p:cxnSp>
        <p:nvCxnSpPr>
          <p:cNvPr id="27" name="Straight Connector 31"/>
          <p:cNvCxnSpPr/>
          <p:nvPr/>
        </p:nvCxnSpPr>
        <p:spPr>
          <a:xfrm>
            <a:off x="0" y="63136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 bwMode="auto">
          <a:xfrm>
            <a:off x="2415724" y="4767450"/>
            <a:ext cx="76103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42692" y="4774188"/>
            <a:ext cx="6629811" cy="273844"/>
          </a:xfrm>
        </p:spPr>
        <p:txBody>
          <a:bodyPr/>
          <a:lstStyle/>
          <a:p>
            <a:r>
              <a:rPr lang="it-IT" dirty="0" smtClean="0"/>
              <a:t>    Annalisa D’Angelo – </a:t>
            </a:r>
            <a:r>
              <a:rPr lang="it-IT" dirty="0" err="1" smtClean="0"/>
              <a:t>N</a:t>
            </a:r>
            <a:r>
              <a:rPr lang="it-IT" dirty="0" smtClean="0"/>
              <a:t>* </a:t>
            </a:r>
            <a:r>
              <a:rPr lang="it-IT" dirty="0" err="1" smtClean="0"/>
              <a:t>Spectrum</a:t>
            </a:r>
            <a:r>
              <a:rPr lang="it-IT" dirty="0" smtClean="0"/>
              <a:t> and </a:t>
            </a:r>
            <a:r>
              <a:rPr lang="it-IT" dirty="0" err="1" smtClean="0"/>
              <a:t>Structure</a:t>
            </a:r>
            <a:r>
              <a:rPr lang="it-IT" dirty="0" smtClean="0"/>
              <a:t> and </a:t>
            </a:r>
            <a:r>
              <a:rPr lang="it-IT" dirty="0" err="1" smtClean="0"/>
              <a:t>Search</a:t>
            </a:r>
            <a:r>
              <a:rPr lang="it-IT" dirty="0" smtClean="0"/>
              <a:t> for </a:t>
            </a:r>
            <a:r>
              <a:rPr lang="it-IT" dirty="0" err="1" smtClean="0"/>
              <a:t>Hybrid</a:t>
            </a:r>
            <a:r>
              <a:rPr lang="it-IT" dirty="0" smtClean="0"/>
              <a:t>  </a:t>
            </a:r>
            <a:r>
              <a:rPr lang="it-IT" dirty="0" err="1" smtClean="0"/>
              <a:t>Baryons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0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1"/>
            <a:ext cx="9144000" cy="425455"/>
          </a:xfrm>
        </p:spPr>
        <p:txBody>
          <a:bodyPr lIns="81605" tIns="40802" rIns="81605" bIns="40802"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Forward Tagger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3502" y="1045201"/>
            <a:ext cx="5866291" cy="1471551"/>
          </a:xfrm>
          <a:prstGeom prst="rect">
            <a:avLst/>
          </a:prstGeom>
          <a:noFill/>
          <a:ln w="25400">
            <a:solidFill>
              <a:srgbClr val="66006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0321" tIns="45558" rIns="80321" bIns="4016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0214" indent="-660214"/>
            <a:r>
              <a:rPr lang="en-GB" dirty="0" smtClean="0">
                <a:solidFill>
                  <a:srgbClr val="FF0000"/>
                </a:solidFill>
              </a:rPr>
              <a:t>FT-Cal:  </a:t>
            </a:r>
            <a:r>
              <a:rPr lang="en-GB" dirty="0" smtClean="0"/>
              <a:t>calorimeter to measure electron energy/momentum</a:t>
            </a:r>
          </a:p>
          <a:p>
            <a:pPr marL="769306" lvl="1" indent="-769306"/>
            <a:r>
              <a:rPr lang="en-GB" dirty="0" smtClean="0">
                <a:solidFill>
                  <a:srgbClr val="FF0000"/>
                </a:solidFill>
              </a:rPr>
              <a:t>FT-Hodo</a:t>
            </a:r>
            <a:r>
              <a:rPr lang="en-GB" dirty="0" smtClean="0">
                <a:solidFill>
                  <a:srgbClr val="FF6600"/>
                </a:solidFill>
              </a:rPr>
              <a:t>: </a:t>
            </a:r>
            <a:r>
              <a:rPr lang="en-GB" dirty="0" smtClean="0">
                <a:solidFill>
                  <a:srgbClr val="000000"/>
                </a:solidFill>
              </a:rPr>
              <a:t>scintillation </a:t>
            </a:r>
            <a:r>
              <a:rPr lang="en-GB" dirty="0" err="1" smtClean="0">
                <a:solidFill>
                  <a:srgbClr val="000000"/>
                </a:solidFill>
              </a:rPr>
              <a:t>hodoscope</a:t>
            </a:r>
            <a:r>
              <a:rPr lang="en-GB" dirty="0" smtClean="0">
                <a:solidFill>
                  <a:srgbClr val="000000"/>
                </a:solidFill>
              </a:rPr>
              <a:t> to veto photons &amp; backsplash</a:t>
            </a:r>
          </a:p>
          <a:p>
            <a:pPr marL="610628" indent="-610628"/>
            <a:r>
              <a:rPr lang="en-GB" dirty="0" smtClean="0">
                <a:solidFill>
                  <a:srgbClr val="FF0000"/>
                </a:solidFill>
              </a:rPr>
              <a:t>FT-Trk: </a:t>
            </a:r>
            <a:r>
              <a:rPr lang="en-GB" dirty="0" smtClean="0">
                <a:solidFill>
                  <a:srgbClr val="000000"/>
                </a:solidFill>
              </a:rPr>
              <a:t>micro-mega detector to measure electron angles, polarization plane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685801"/>
            <a:ext cx="6934200" cy="359400"/>
          </a:xfrm>
          <a:prstGeom prst="rect">
            <a:avLst/>
          </a:prstGeom>
          <a:noFill/>
        </p:spPr>
        <p:txBody>
          <a:bodyPr wrap="square" lIns="81605" tIns="40802" rIns="81605" bIns="4080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90"/>
                </a:solidFill>
              </a:rPr>
              <a:t>FT designed to detect electrons and photons at small angles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585" y="1302819"/>
            <a:ext cx="2842656" cy="584212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54" y="929238"/>
            <a:ext cx="1714500" cy="231925"/>
          </a:xfrm>
          <a:prstGeom prst="rect">
            <a:avLst/>
          </a:prstGeom>
        </p:spPr>
      </p:pic>
      <p:grpSp>
        <p:nvGrpSpPr>
          <p:cNvPr id="3" name="Group 46"/>
          <p:cNvGrpSpPr/>
          <p:nvPr/>
        </p:nvGrpSpPr>
        <p:grpSpPr>
          <a:xfrm>
            <a:off x="998905" y="2637494"/>
            <a:ext cx="4122421" cy="2079620"/>
            <a:chOff x="4724400" y="3581400"/>
            <a:chExt cx="4114800" cy="2594345"/>
          </a:xfrm>
        </p:grpSpPr>
        <p:pic>
          <p:nvPicPr>
            <p:cNvPr id="35" name="Picture 34" descr="forward_tagger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0" t="11906" b="8523"/>
            <a:stretch/>
          </p:blipFill>
          <p:spPr>
            <a:xfrm>
              <a:off x="4724400" y="3581400"/>
              <a:ext cx="4114800" cy="2592000"/>
            </a:xfrm>
            <a:prstGeom prst="rect">
              <a:avLst/>
            </a:prstGeom>
          </p:spPr>
        </p:pic>
        <p:sp>
          <p:nvSpPr>
            <p:cNvPr id="36" name="CasellaDiTesto 12"/>
            <p:cNvSpPr txBox="1">
              <a:spLocks noChangeAspect="1"/>
            </p:cNvSpPr>
            <p:nvPr/>
          </p:nvSpPr>
          <p:spPr>
            <a:xfrm>
              <a:off x="5105400" y="3886200"/>
              <a:ext cx="1524000" cy="46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calorimeter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8" name="CasellaDiTesto 19"/>
            <p:cNvSpPr txBox="1">
              <a:spLocks noChangeAspect="1"/>
            </p:cNvSpPr>
            <p:nvPr/>
          </p:nvSpPr>
          <p:spPr>
            <a:xfrm>
              <a:off x="4953000" y="5029199"/>
              <a:ext cx="946637" cy="46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tracker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40" name="CasellaDiTesto 28"/>
            <p:cNvSpPr txBox="1">
              <a:spLocks noChangeAspect="1"/>
            </p:cNvSpPr>
            <p:nvPr/>
          </p:nvSpPr>
          <p:spPr>
            <a:xfrm>
              <a:off x="6553200" y="5715000"/>
              <a:ext cx="1371600" cy="46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hodoscope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  <p:pic>
        <p:nvPicPr>
          <p:cNvPr id="50" name="Picture 49" descr="full-ft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968" y="2112918"/>
            <a:ext cx="2601171" cy="24041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15200" y="86753"/>
            <a:ext cx="1259454" cy="574843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lIns="81605" tIns="40802" rIns="81605" bIns="40802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02" y="-8001"/>
            <a:ext cx="1517613" cy="636399"/>
          </a:xfrm>
          <a:prstGeom prst="rect">
            <a:avLst/>
          </a:prstGeom>
          <a:noFill/>
        </p:spPr>
        <p:txBody>
          <a:bodyPr wrap="none" lIns="81605" tIns="40802" rIns="81605" bIns="40802" rtlCol="0">
            <a:spAutoFit/>
          </a:bodyPr>
          <a:lstStyle/>
          <a:p>
            <a:pPr defTabSz="408030"/>
            <a:r>
              <a:rPr lang="en-US" sz="3600" i="1" dirty="0">
                <a:solidFill>
                  <a:srgbClr val="800000"/>
                </a:solidFill>
                <a:latin typeface="Calibri"/>
              </a:rPr>
              <a:t>CLAS</a:t>
            </a:r>
            <a:r>
              <a:rPr lang="en-US" sz="3200" i="1" dirty="0">
                <a:solidFill>
                  <a:srgbClr val="800000"/>
                </a:solidFill>
                <a:latin typeface="Calibri"/>
              </a:rPr>
              <a:t>12</a:t>
            </a:r>
            <a:endParaRPr lang="en-US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8BDD-2A9B-A643-A699-54CA44B406CD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25" name="Straight Connector 31"/>
          <p:cNvCxnSpPr/>
          <p:nvPr/>
        </p:nvCxnSpPr>
        <p:spPr>
          <a:xfrm>
            <a:off x="0" y="682427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322867" y="2981409"/>
            <a:ext cx="8688525" cy="1613658"/>
          </a:xfrm>
          <a:prstGeom prst="rect">
            <a:avLst/>
          </a:prstGeom>
        </p:spPr>
        <p:txBody>
          <a:bodyPr wrap="square" lIns="74053" tIns="37026" rIns="74053" bIns="37026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Scattered electrons will be detected:</a:t>
            </a:r>
          </a:p>
          <a:p>
            <a:pPr marL="645389" indent="155562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  <a:latin typeface="Calibri" pitchFamily="34" charset="0"/>
              </a:rPr>
              <a:t>in the Forward Tagger for angles from 2.5° to 4.5°</a:t>
            </a:r>
          </a:p>
          <a:p>
            <a:pPr marL="645389" indent="155562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  <a:latin typeface="Calibri" pitchFamily="34" charset="0"/>
              </a:rPr>
              <a:t>in the Forward Detector of CLAS12 for scattering angles greater than about 6°</a:t>
            </a:r>
          </a:p>
          <a:p>
            <a:r>
              <a:rPr lang="en-US" sz="1400" b="1" dirty="0">
                <a:latin typeface="Calibri" pitchFamily="34" charset="0"/>
              </a:rPr>
              <a:t>Charged hadrons will be measured in the full range from 6° to 130°</a:t>
            </a:r>
          </a:p>
          <a:p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FT allows to probe the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crucial Q</a:t>
            </a:r>
            <a:r>
              <a:rPr lang="en-US" sz="1400" b="1" baseline="30000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 range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where hybrid baryons may be identified due to their fast dropping A</a:t>
            </a:r>
            <a:r>
              <a:rPr lang="en-US" sz="1400" baseline="-25000" dirty="0">
                <a:solidFill>
                  <a:prstClr val="black"/>
                </a:solidFill>
                <a:latin typeface="Calibri" pitchFamily="34" charset="0"/>
              </a:rPr>
              <a:t>1/2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(Q</a:t>
            </a:r>
            <a:r>
              <a:rPr lang="en-US" sz="1400" baseline="30000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) amplitude and the suppression of the scalar S</a:t>
            </a:r>
            <a:r>
              <a:rPr lang="en-US" sz="1400" baseline="-25000" dirty="0">
                <a:solidFill>
                  <a:prstClr val="black"/>
                </a:solidFill>
                <a:latin typeface="Calibri" pitchFamily="34" charset="0"/>
              </a:rPr>
              <a:t>1/2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(Q</a:t>
            </a:r>
            <a:r>
              <a:rPr lang="en-US" sz="1400" baseline="30000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) amplitude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2"/>
            <a:ext cx="8229600" cy="541136"/>
          </a:xfrm>
        </p:spPr>
        <p:txBody>
          <a:bodyPr>
            <a:normAutofit/>
          </a:bodyPr>
          <a:lstStyle/>
          <a:p>
            <a:r>
              <a:rPr lang="en-US" sz="2900" b="1" dirty="0">
                <a:solidFill>
                  <a:srgbClr val="000090"/>
                </a:solidFill>
                <a:latin typeface="+mn-lt"/>
                <a:cs typeface="Arial"/>
              </a:rPr>
              <a:t>The Experiment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3620702" y="1652620"/>
            <a:ext cx="2376264" cy="636399"/>
          </a:xfrm>
          <a:prstGeom prst="rect">
            <a:avLst/>
          </a:prstGeom>
          <a:noFill/>
        </p:spPr>
        <p:txBody>
          <a:bodyPr wrap="square" lIns="81605" tIns="40802" rIns="81605" bIns="40802" rtlCol="0">
            <a:spAutoFit/>
          </a:bodyPr>
          <a:lstStyle/>
          <a:p>
            <a:pPr algn="ctr"/>
            <a:r>
              <a:rPr lang="it-IT" sz="3600" dirty="0">
                <a:latin typeface="Calibri" pitchFamily="34" charset="0"/>
              </a:rPr>
              <a:t>CLAS12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9" y="733492"/>
            <a:ext cx="3145127" cy="213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5"/>
          <p:cNvSpPr/>
          <p:nvPr/>
        </p:nvSpPr>
        <p:spPr>
          <a:xfrm>
            <a:off x="2345682" y="659152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cxnSp>
        <p:nvCxnSpPr>
          <p:cNvPr id="17" name="Straight Arrow Connector 10"/>
          <p:cNvCxnSpPr>
            <a:stCxn id="16" idx="6"/>
          </p:cNvCxnSpPr>
          <p:nvPr/>
        </p:nvCxnSpPr>
        <p:spPr>
          <a:xfrm flipV="1">
            <a:off x="3056935" y="659153"/>
            <a:ext cx="942994" cy="2226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/>
          <p:cNvSpPr/>
          <p:nvPr/>
        </p:nvSpPr>
        <p:spPr>
          <a:xfrm>
            <a:off x="2993754" y="1942060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sp>
        <p:nvSpPr>
          <p:cNvPr id="19" name="Oval 15"/>
          <p:cNvSpPr/>
          <p:nvPr/>
        </p:nvSpPr>
        <p:spPr>
          <a:xfrm>
            <a:off x="2921746" y="2536126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cxnSp>
        <p:nvCxnSpPr>
          <p:cNvPr id="20" name="Straight Arrow Connector 16"/>
          <p:cNvCxnSpPr/>
          <p:nvPr/>
        </p:nvCxnSpPr>
        <p:spPr>
          <a:xfrm>
            <a:off x="3680565" y="2188809"/>
            <a:ext cx="384076" cy="1786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8"/>
          <p:cNvCxnSpPr>
            <a:stCxn id="19" idx="6"/>
          </p:cNvCxnSpPr>
          <p:nvPr/>
        </p:nvCxnSpPr>
        <p:spPr>
          <a:xfrm flipV="1">
            <a:off x="3632997" y="2571752"/>
            <a:ext cx="368224" cy="1870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7"/>
          <p:cNvCxnSpPr>
            <a:stCxn id="16" idx="5"/>
          </p:cNvCxnSpPr>
          <p:nvPr/>
        </p:nvCxnSpPr>
        <p:spPr>
          <a:xfrm>
            <a:off x="2952774" y="1039225"/>
            <a:ext cx="1111869" cy="7665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304881">
            <a:off x="2383195" y="1314407"/>
            <a:ext cx="1080120" cy="359400"/>
          </a:xfrm>
          <a:prstGeom prst="rect">
            <a:avLst/>
          </a:prstGeom>
          <a:noFill/>
        </p:spPr>
        <p:txBody>
          <a:bodyPr wrap="square" lIns="81605" tIns="40802" rIns="81605" bIns="40802" rtlCol="0">
            <a:spAutoFit/>
          </a:bodyPr>
          <a:lstStyle/>
          <a:p>
            <a:pPr algn="ctr"/>
            <a:r>
              <a:rPr lang="el-GR" dirty="0" smtClean="0">
                <a:latin typeface="Calibri"/>
              </a:rPr>
              <a:t>ϑ</a:t>
            </a:r>
            <a:r>
              <a:rPr lang="it-IT" dirty="0" smtClean="0">
                <a:latin typeface="Calibri"/>
              </a:rPr>
              <a:t> &gt; 6°</a:t>
            </a:r>
            <a:endParaRPr lang="it-IT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38" y="631366"/>
            <a:ext cx="3295650" cy="223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tangolo 24"/>
          <p:cNvSpPr/>
          <p:nvPr/>
        </p:nvSpPr>
        <p:spPr bwMode="auto">
          <a:xfrm>
            <a:off x="8440613" y="1856871"/>
            <a:ext cx="507359" cy="35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4053" tIns="37026" rIns="74053" bIns="37026" numCol="1" rtlCol="0" anchor="t" anchorCtr="0" compatLnSpc="1">
            <a:prstTxWarp prst="textNoShape">
              <a:avLst/>
            </a:prstTxWarp>
          </a:bodyPr>
          <a:lstStyle/>
          <a:p>
            <a:pPr defTabSz="740525"/>
            <a:r>
              <a:rPr lang="it-IT" sz="2300" i="1" dirty="0" err="1">
                <a:solidFill>
                  <a:srgbClr val="000000"/>
                </a:solidFill>
                <a:cs typeface="Symbol" charset="2"/>
              </a:rPr>
              <a:t>p</a:t>
            </a:r>
            <a:endParaRPr lang="it-IT" sz="2300" i="1" dirty="0">
              <a:solidFill>
                <a:srgbClr val="000000"/>
              </a:solidFill>
              <a:cs typeface="Symbol" charset="2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8440613" y="2418561"/>
            <a:ext cx="507359" cy="35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4053" tIns="37026" rIns="74053" bIns="37026" numCol="1" rtlCol="0" anchor="t" anchorCtr="0" compatLnSpc="1">
            <a:prstTxWarp prst="textNoShape">
              <a:avLst/>
            </a:prstTxWarp>
          </a:bodyPr>
          <a:lstStyle/>
          <a:p>
            <a:pPr defTabSz="740525"/>
            <a:endParaRPr lang="it-IT" sz="300">
              <a:solidFill>
                <a:srgbClr val="800000"/>
              </a:solidFill>
            </a:endParaRPr>
          </a:p>
        </p:txBody>
      </p:sp>
      <p:sp>
        <p:nvSpPr>
          <p:cNvPr id="27" name="Oval 5"/>
          <p:cNvSpPr/>
          <p:nvPr/>
        </p:nvSpPr>
        <p:spPr>
          <a:xfrm>
            <a:off x="7679577" y="580301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cxnSp>
        <p:nvCxnSpPr>
          <p:cNvPr id="28" name="Straight Arrow Connector 10"/>
          <p:cNvCxnSpPr>
            <a:stCxn id="27" idx="1"/>
          </p:cNvCxnSpPr>
          <p:nvPr/>
        </p:nvCxnSpPr>
        <p:spPr>
          <a:xfrm flipH="1" flipV="1">
            <a:off x="5396459" y="631364"/>
            <a:ext cx="2387277" cy="141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2"/>
          <p:cNvSpPr txBox="1"/>
          <p:nvPr/>
        </p:nvSpPr>
        <p:spPr>
          <a:xfrm rot="19957640">
            <a:off x="7257927" y="1100389"/>
            <a:ext cx="976442" cy="359400"/>
          </a:xfrm>
          <a:prstGeom prst="rect">
            <a:avLst/>
          </a:prstGeom>
          <a:noFill/>
        </p:spPr>
        <p:txBody>
          <a:bodyPr wrap="square" lIns="81605" tIns="40802" rIns="81605" bIns="40802" rtlCol="0">
            <a:spAutoFit/>
          </a:bodyPr>
          <a:lstStyle/>
          <a:p>
            <a:pPr algn="ctr"/>
            <a:r>
              <a:rPr lang="el-GR" dirty="0" smtClean="0">
                <a:latin typeface="Calibri"/>
              </a:rPr>
              <a:t>ϑ</a:t>
            </a:r>
            <a:r>
              <a:rPr lang="it-IT" dirty="0" smtClean="0">
                <a:latin typeface="Calibri"/>
              </a:rPr>
              <a:t> &gt; 6°</a:t>
            </a:r>
            <a:endParaRPr lang="it-IT" dirty="0"/>
          </a:p>
        </p:txBody>
      </p:sp>
      <p:cxnSp>
        <p:nvCxnSpPr>
          <p:cNvPr id="30" name="Straight Arrow Connector 10"/>
          <p:cNvCxnSpPr/>
          <p:nvPr/>
        </p:nvCxnSpPr>
        <p:spPr>
          <a:xfrm flipH="1">
            <a:off x="5586718" y="1002950"/>
            <a:ext cx="2323857" cy="10071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 bwMode="auto">
          <a:xfrm>
            <a:off x="8250355" y="2367499"/>
            <a:ext cx="507359" cy="35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4053" tIns="37026" rIns="74053" bIns="37026" numCol="1" rtlCol="0" anchor="t" anchorCtr="0" compatLnSpc="1">
            <a:prstTxWarp prst="textNoShape">
              <a:avLst/>
            </a:prstTxWarp>
          </a:bodyPr>
          <a:lstStyle/>
          <a:p>
            <a:pPr defTabSz="740525"/>
            <a:r>
              <a:rPr lang="it-IT" sz="2300" i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it-IT" sz="2300" i="1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+</a:t>
            </a:r>
          </a:p>
        </p:txBody>
      </p:sp>
      <p:sp>
        <p:nvSpPr>
          <p:cNvPr id="33" name="Rettangolo 32"/>
          <p:cNvSpPr/>
          <p:nvPr/>
        </p:nvSpPr>
        <p:spPr bwMode="auto">
          <a:xfrm>
            <a:off x="7172216" y="2520687"/>
            <a:ext cx="443939" cy="35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4053" tIns="37026" rIns="74053" bIns="37026" numCol="1" rtlCol="0" anchor="t" anchorCtr="0" compatLnSpc="1">
            <a:prstTxWarp prst="textNoShape">
              <a:avLst/>
            </a:prstTxWarp>
          </a:bodyPr>
          <a:lstStyle/>
          <a:p>
            <a:pPr defTabSz="740525"/>
            <a:r>
              <a:rPr lang="it-IT" sz="2300" i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it-IT" sz="2300" i="1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</a:p>
        </p:txBody>
      </p:sp>
      <p:sp>
        <p:nvSpPr>
          <p:cNvPr id="34" name="Oval 14"/>
          <p:cNvSpPr/>
          <p:nvPr/>
        </p:nvSpPr>
        <p:spPr>
          <a:xfrm>
            <a:off x="8250356" y="1856871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sp>
        <p:nvSpPr>
          <p:cNvPr id="35" name="Oval 14"/>
          <p:cNvSpPr/>
          <p:nvPr/>
        </p:nvSpPr>
        <p:spPr>
          <a:xfrm>
            <a:off x="8186936" y="2367500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cxnSp>
        <p:nvCxnSpPr>
          <p:cNvPr id="36" name="Straight Arrow Connector 10"/>
          <p:cNvCxnSpPr>
            <a:stCxn id="34" idx="3"/>
          </p:cNvCxnSpPr>
          <p:nvPr/>
        </p:nvCxnSpPr>
        <p:spPr>
          <a:xfrm flipH="1">
            <a:off x="5650138" y="2236945"/>
            <a:ext cx="2704376" cy="3717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"/>
          <p:cNvCxnSpPr>
            <a:stCxn id="41" idx="2"/>
          </p:cNvCxnSpPr>
          <p:nvPr/>
        </p:nvCxnSpPr>
        <p:spPr>
          <a:xfrm flipH="1" flipV="1">
            <a:off x="5784362" y="2716737"/>
            <a:ext cx="1261014" cy="26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"/>
          <p:cNvSpPr/>
          <p:nvPr/>
        </p:nvSpPr>
        <p:spPr>
          <a:xfrm>
            <a:off x="449709" y="3841011"/>
            <a:ext cx="7737227" cy="290219"/>
          </a:xfrm>
          <a:prstGeom prst="rect">
            <a:avLst/>
          </a:prstGeom>
          <a:solidFill>
            <a:schemeClr val="bg1"/>
          </a:solidFill>
        </p:spPr>
        <p:txBody>
          <a:bodyPr wrap="square" lIns="74053" tIns="37026" rIns="74053" bIns="37026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W &lt; 3 </a:t>
            </a:r>
            <a:r>
              <a:rPr lang="en-US" sz="1400" b="1" dirty="0" err="1">
                <a:latin typeface="Calibri" pitchFamily="34" charset="0"/>
              </a:rPr>
              <a:t>GeV</a:t>
            </a:r>
            <a:r>
              <a:rPr lang="en-US" sz="1400" b="1" dirty="0">
                <a:latin typeface="Calibri" pitchFamily="34" charset="0"/>
              </a:rPr>
              <a:t>       </a:t>
            </a:r>
            <a:r>
              <a:rPr lang="en-US" sz="1400" dirty="0">
                <a:latin typeface="Calibri" pitchFamily="34" charset="0"/>
              </a:rPr>
              <a:t>Q</a:t>
            </a:r>
            <a:r>
              <a:rPr lang="en-US" sz="1400" baseline="30000" dirty="0">
                <a:latin typeface="Calibri" pitchFamily="34" charset="0"/>
              </a:rPr>
              <a:t>2</a:t>
            </a:r>
            <a:r>
              <a:rPr lang="en-US" sz="1400" dirty="0">
                <a:latin typeface="Calibri" pitchFamily="34" charset="0"/>
              </a:rPr>
              <a:t> range of interest: </a:t>
            </a:r>
            <a:r>
              <a:rPr lang="en-US" sz="1400" b="1" dirty="0">
                <a:latin typeface="Calibri" pitchFamily="34" charset="0"/>
              </a:rPr>
              <a:t>0.05 - 2 GeV</a:t>
            </a:r>
            <a:r>
              <a:rPr lang="en-US" sz="1400" b="1" baseline="30000" dirty="0">
                <a:latin typeface="Calibri" pitchFamily="34" charset="0"/>
              </a:rPr>
              <a:t>2</a:t>
            </a:r>
          </a:p>
        </p:txBody>
      </p:sp>
      <p:graphicFrame>
        <p:nvGraphicFramePr>
          <p:cNvPr id="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519350"/>
              </p:ext>
            </p:extLst>
          </p:nvPr>
        </p:nvGraphicFramePr>
        <p:xfrm>
          <a:off x="5726178" y="3659818"/>
          <a:ext cx="2598077" cy="47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4" imgW="2006600" imgH="419100" progId="Equation.3">
                  <p:embed/>
                </p:oleObj>
              </mc:Choice>
              <mc:Fallback>
                <p:oleObj name="Equation" r:id="rId4" imgW="2006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78" y="3659818"/>
                        <a:ext cx="2598077" cy="4714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Connettore 2 39"/>
          <p:cNvCxnSpPr/>
          <p:nvPr/>
        </p:nvCxnSpPr>
        <p:spPr bwMode="auto">
          <a:xfrm>
            <a:off x="7362475" y="2316436"/>
            <a:ext cx="570779" cy="4595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Oval 14"/>
          <p:cNvSpPr/>
          <p:nvPr/>
        </p:nvSpPr>
        <p:spPr>
          <a:xfrm>
            <a:off x="7045378" y="2520689"/>
            <a:ext cx="711253" cy="44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5" tIns="40802" rIns="81605" bIns="40802" rtlCol="0" anchor="ctr"/>
          <a:lstStyle/>
          <a:p>
            <a:pPr algn="ctr"/>
            <a:endParaRPr lang="it-IT"/>
          </a:p>
        </p:txBody>
      </p:sp>
      <p:pic>
        <p:nvPicPr>
          <p:cNvPr id="42" name="Immagine 41" descr="clas1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23" y="2163248"/>
            <a:ext cx="1463187" cy="868067"/>
          </a:xfrm>
          <a:prstGeom prst="rect">
            <a:avLst/>
          </a:prstGeom>
        </p:spPr>
      </p:pic>
      <p:pic>
        <p:nvPicPr>
          <p:cNvPr id="43" name="Immagine 42" descr="Schermata 2016-06-16 alle 13.33.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61" y="835615"/>
            <a:ext cx="1163010" cy="66381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9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57203" y="2"/>
            <a:ext cx="8229600" cy="541136"/>
          </a:xfrm>
        </p:spPr>
        <p:txBody>
          <a:bodyPr>
            <a:normAutofit/>
          </a:bodyPr>
          <a:lstStyle/>
          <a:p>
            <a:r>
              <a:rPr lang="en-US" sz="2900" b="1" dirty="0">
                <a:solidFill>
                  <a:srgbClr val="800000"/>
                </a:solidFill>
                <a:latin typeface="+mn-lt"/>
                <a:cs typeface="Arial"/>
              </a:rPr>
              <a:t>Kinematical Coverage: Full Q</a:t>
            </a:r>
            <a:r>
              <a:rPr lang="en-US" sz="2900" b="1" baseline="30000" dirty="0">
                <a:solidFill>
                  <a:srgbClr val="800000"/>
                </a:solidFill>
                <a:latin typeface="+mn-lt"/>
                <a:cs typeface="Arial"/>
              </a:rPr>
              <a:t>2 </a:t>
            </a:r>
            <a:r>
              <a:rPr lang="en-US" sz="2900" b="1" dirty="0">
                <a:solidFill>
                  <a:srgbClr val="800000"/>
                </a:solidFill>
                <a:latin typeface="+mn-lt"/>
                <a:cs typeface="Arial"/>
              </a:rPr>
              <a:t>Range</a:t>
            </a:r>
          </a:p>
        </p:txBody>
      </p:sp>
      <p:grpSp>
        <p:nvGrpSpPr>
          <p:cNvPr id="46" name="Gruppo 45"/>
          <p:cNvGrpSpPr/>
          <p:nvPr/>
        </p:nvGrpSpPr>
        <p:grpSpPr>
          <a:xfrm>
            <a:off x="20946" y="612195"/>
            <a:ext cx="4480144" cy="3567822"/>
            <a:chOff x="150565" y="1106364"/>
            <a:chExt cx="5086830" cy="5031290"/>
          </a:xfrm>
        </p:grpSpPr>
        <p:grpSp>
          <p:nvGrpSpPr>
            <p:cNvPr id="47" name="Gruppo 46"/>
            <p:cNvGrpSpPr/>
            <p:nvPr/>
          </p:nvGrpSpPr>
          <p:grpSpPr>
            <a:xfrm>
              <a:off x="150565" y="1250382"/>
              <a:ext cx="5086830" cy="4887272"/>
              <a:chOff x="150565" y="1250380"/>
              <a:chExt cx="5086830" cy="4887272"/>
            </a:xfrm>
          </p:grpSpPr>
          <p:pic>
            <p:nvPicPr>
              <p:cNvPr id="54" name="Immagine 53" descr="Schermata 2016-07-08 alle 11.19.0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573" y="1250380"/>
                <a:ext cx="5014822" cy="2375896"/>
              </a:xfrm>
              <a:prstGeom prst="rect">
                <a:avLst/>
              </a:prstGeom>
            </p:spPr>
          </p:pic>
          <p:pic>
            <p:nvPicPr>
              <p:cNvPr id="55" name="Immagine 54" descr="Schermata 2016-07-08 alle 11.19.2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565" y="3770660"/>
                <a:ext cx="5013952" cy="2366992"/>
              </a:xfrm>
              <a:prstGeom prst="rect">
                <a:avLst/>
              </a:prstGeom>
            </p:spPr>
          </p:pic>
          <p:sp>
            <p:nvSpPr>
              <p:cNvPr id="56" name="CasellaDiTesto 55"/>
              <p:cNvSpPr txBox="1"/>
              <p:nvPr/>
            </p:nvSpPr>
            <p:spPr>
              <a:xfrm>
                <a:off x="870645" y="2402508"/>
                <a:ext cx="1505567" cy="91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chemeClr val="bg1"/>
                    </a:solidFill>
                    <a:latin typeface="+mn-lt"/>
                  </a:rPr>
                  <a:t>Ee</a:t>
                </a:r>
                <a:r>
                  <a:rPr lang="it-IT" b="1" dirty="0" smtClean="0">
                    <a:solidFill>
                      <a:schemeClr val="bg1"/>
                    </a:solidFill>
                    <a:latin typeface="+mn-lt"/>
                  </a:rPr>
                  <a:t> =6.6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+mn-lt"/>
                  </a:rPr>
                  <a:t>GeV</a:t>
                </a:r>
                <a:endParaRPr lang="it-IT" b="1" dirty="0" smtClean="0">
                  <a:solidFill>
                    <a:schemeClr val="bg1"/>
                  </a:solidFill>
                  <a:latin typeface="+mn-lt"/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  <a:latin typeface="+mn-lt"/>
                  </a:rPr>
                  <a:t>I = - 3375 A</a:t>
                </a:r>
                <a:endParaRPr lang="it-IT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870645" y="4994796"/>
                <a:ext cx="1505567" cy="91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rgbClr val="FFFFFF"/>
                    </a:solidFill>
                    <a:latin typeface="+mn-lt"/>
                  </a:rPr>
                  <a:t>Ee</a:t>
                </a:r>
                <a:r>
                  <a:rPr lang="it-IT" b="1" dirty="0" smtClean="0">
                    <a:solidFill>
                      <a:srgbClr val="FFFFFF"/>
                    </a:solidFill>
                    <a:latin typeface="+mn-lt"/>
                  </a:rPr>
                  <a:t> =8.8 </a:t>
                </a:r>
                <a:r>
                  <a:rPr lang="it-IT" b="1" dirty="0" err="1" smtClean="0">
                    <a:solidFill>
                      <a:srgbClr val="FFFFFF"/>
                    </a:solidFill>
                    <a:latin typeface="+mn-lt"/>
                  </a:rPr>
                  <a:t>GeV</a:t>
                </a:r>
                <a:endParaRPr lang="it-IT" b="1" dirty="0" smtClean="0">
                  <a:solidFill>
                    <a:srgbClr val="FFFFFF"/>
                  </a:solidFill>
                  <a:latin typeface="+mn-lt"/>
                </a:endParaRPr>
              </a:p>
              <a:p>
                <a:r>
                  <a:rPr lang="it-IT" dirty="0" smtClean="0">
                    <a:solidFill>
                      <a:srgbClr val="FFFFFF"/>
                    </a:solidFill>
                    <a:latin typeface="+mn-lt"/>
                  </a:rPr>
                  <a:t>I = - 3375 A</a:t>
                </a:r>
                <a:endParaRPr lang="it-IT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48" name="Gruppo 47"/>
            <p:cNvGrpSpPr/>
            <p:nvPr/>
          </p:nvGrpSpPr>
          <p:grpSpPr>
            <a:xfrm>
              <a:off x="2022773" y="3626644"/>
              <a:ext cx="1440160" cy="412321"/>
              <a:chOff x="2022773" y="3626644"/>
              <a:chExt cx="1440160" cy="412321"/>
            </a:xfrm>
            <a:solidFill>
              <a:schemeClr val="bg1"/>
            </a:solidFill>
          </p:grpSpPr>
          <p:sp>
            <p:nvSpPr>
              <p:cNvPr id="52" name="CasellaDiTesto 51"/>
              <p:cNvSpPr txBox="1"/>
              <p:nvPr/>
            </p:nvSpPr>
            <p:spPr>
              <a:xfrm>
                <a:off x="2022773" y="3626644"/>
                <a:ext cx="1440160" cy="4123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1300" dirty="0" err="1">
                    <a:latin typeface="Arial"/>
                    <a:cs typeface="Arial"/>
                  </a:rPr>
                  <a:t>ep</a:t>
                </a:r>
                <a:r>
                  <a:rPr lang="it-IT" sz="1300" dirty="0">
                    <a:latin typeface="Arial"/>
                    <a:cs typeface="Arial"/>
                  </a:rPr>
                  <a:t>        e K</a:t>
                </a:r>
                <a:r>
                  <a:rPr lang="it-IT" sz="1300" baseline="30000" dirty="0">
                    <a:latin typeface="Arial"/>
                    <a:cs typeface="Arial"/>
                  </a:rPr>
                  <a:t>+</a:t>
                </a:r>
                <a:r>
                  <a:rPr lang="it-IT" sz="1300" dirty="0">
                    <a:latin typeface="Arial"/>
                    <a:cs typeface="Arial"/>
                  </a:rPr>
                  <a:t>Λ       </a:t>
                </a:r>
              </a:p>
            </p:txBody>
          </p:sp>
          <p:cxnSp>
            <p:nvCxnSpPr>
              <p:cNvPr id="53" name="Connettore 2 52"/>
              <p:cNvCxnSpPr/>
              <p:nvPr/>
            </p:nvCxnSpPr>
            <p:spPr bwMode="auto">
              <a:xfrm flipV="1">
                <a:off x="2382813" y="3842668"/>
                <a:ext cx="360040" cy="1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9" name="Gruppo 48"/>
            <p:cNvGrpSpPr/>
            <p:nvPr/>
          </p:nvGrpSpPr>
          <p:grpSpPr>
            <a:xfrm>
              <a:off x="2022773" y="1106364"/>
              <a:ext cx="1440160" cy="412321"/>
              <a:chOff x="2022773" y="3626644"/>
              <a:chExt cx="1440160" cy="412321"/>
            </a:xfrm>
            <a:solidFill>
              <a:schemeClr val="bg1"/>
            </a:solidFill>
          </p:grpSpPr>
          <p:sp>
            <p:nvSpPr>
              <p:cNvPr id="50" name="CasellaDiTesto 49"/>
              <p:cNvSpPr txBox="1"/>
              <p:nvPr/>
            </p:nvSpPr>
            <p:spPr>
              <a:xfrm>
                <a:off x="2022773" y="3626644"/>
                <a:ext cx="1440160" cy="4123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1300" dirty="0" err="1">
                    <a:latin typeface="Arial"/>
                    <a:cs typeface="Arial"/>
                  </a:rPr>
                  <a:t>ep</a:t>
                </a:r>
                <a:r>
                  <a:rPr lang="it-IT" sz="1300" dirty="0">
                    <a:latin typeface="Arial"/>
                    <a:cs typeface="Arial"/>
                  </a:rPr>
                  <a:t>        e K</a:t>
                </a:r>
                <a:r>
                  <a:rPr lang="it-IT" sz="1300" baseline="30000" dirty="0">
                    <a:latin typeface="Arial"/>
                    <a:cs typeface="Arial"/>
                  </a:rPr>
                  <a:t>+</a:t>
                </a:r>
                <a:r>
                  <a:rPr lang="it-IT" sz="1300" dirty="0">
                    <a:latin typeface="Arial"/>
                    <a:cs typeface="Arial"/>
                  </a:rPr>
                  <a:t>Λ       </a:t>
                </a:r>
              </a:p>
            </p:txBody>
          </p:sp>
          <p:cxnSp>
            <p:nvCxnSpPr>
              <p:cNvPr id="51" name="Connettore 2 50"/>
              <p:cNvCxnSpPr/>
              <p:nvPr/>
            </p:nvCxnSpPr>
            <p:spPr bwMode="auto">
              <a:xfrm flipV="1">
                <a:off x="2382813" y="3842668"/>
                <a:ext cx="360040" cy="1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8913"/>
          <a:stretch/>
        </p:blipFill>
        <p:spPr>
          <a:xfrm>
            <a:off x="4482680" y="2740074"/>
            <a:ext cx="4204123" cy="1824933"/>
          </a:xfrm>
          <a:prstGeom prst="rect">
            <a:avLst/>
          </a:prstGeom>
          <a:ln>
            <a:noFill/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8250"/>
          <a:stretch/>
        </p:blipFill>
        <p:spPr>
          <a:xfrm>
            <a:off x="4435661" y="647571"/>
            <a:ext cx="4321027" cy="1864096"/>
          </a:xfrm>
          <a:prstGeom prst="rect">
            <a:avLst/>
          </a:prstGeom>
          <a:ln>
            <a:noFill/>
          </a:ln>
        </p:spPr>
      </p:pic>
      <p:sp>
        <p:nvSpPr>
          <p:cNvPr id="60" name="CasellaDiTesto 59"/>
          <p:cNvSpPr txBox="1"/>
          <p:nvPr/>
        </p:nvSpPr>
        <p:spPr>
          <a:xfrm>
            <a:off x="5439502" y="813677"/>
            <a:ext cx="1290890" cy="628773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it-IT" b="1" dirty="0" err="1" smtClean="0">
                <a:latin typeface="+mn-lt"/>
              </a:rPr>
              <a:t>Ee</a:t>
            </a:r>
            <a:r>
              <a:rPr lang="it-IT" b="1" dirty="0" smtClean="0">
                <a:latin typeface="+mn-lt"/>
              </a:rPr>
              <a:t> =6.6 </a:t>
            </a:r>
            <a:r>
              <a:rPr lang="it-IT" b="1" dirty="0" err="1" smtClean="0">
                <a:latin typeface="+mn-lt"/>
              </a:rPr>
              <a:t>GeV</a:t>
            </a:r>
            <a:endParaRPr lang="it-IT" b="1" dirty="0" smtClean="0">
              <a:latin typeface="+mn-lt"/>
            </a:endParaRPr>
          </a:p>
          <a:p>
            <a:r>
              <a:rPr lang="it-IT" dirty="0" smtClean="0">
                <a:solidFill>
                  <a:srgbClr val="800000"/>
                </a:solidFill>
                <a:latin typeface="+mn-lt"/>
              </a:rPr>
              <a:t>I = - 3375 A</a:t>
            </a:r>
            <a:endParaRPr lang="it-IT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5566343" y="2958314"/>
            <a:ext cx="1290890" cy="628773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it-IT" b="1" dirty="0" err="1" smtClean="0">
                <a:latin typeface="+mn-lt"/>
              </a:rPr>
              <a:t>Ee</a:t>
            </a:r>
            <a:r>
              <a:rPr lang="it-IT" b="1" dirty="0" smtClean="0">
                <a:latin typeface="+mn-lt"/>
              </a:rPr>
              <a:t> =8.8 </a:t>
            </a:r>
            <a:r>
              <a:rPr lang="it-IT" b="1" dirty="0" err="1" smtClean="0">
                <a:latin typeface="+mn-lt"/>
              </a:rPr>
              <a:t>GeV</a:t>
            </a:r>
            <a:endParaRPr lang="it-IT" b="1" dirty="0" smtClean="0">
              <a:latin typeface="+mn-lt"/>
            </a:endParaRPr>
          </a:p>
          <a:p>
            <a:r>
              <a:rPr lang="it-IT" dirty="0" smtClean="0">
                <a:solidFill>
                  <a:srgbClr val="800000"/>
                </a:solidFill>
                <a:latin typeface="+mn-lt"/>
              </a:rPr>
              <a:t>I = - 3375 A</a:t>
            </a:r>
            <a:endParaRPr lang="it-IT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63" name="Connettore 2 62"/>
          <p:cNvCxnSpPr/>
          <p:nvPr/>
        </p:nvCxnSpPr>
        <p:spPr bwMode="auto">
          <a:xfrm flipH="1">
            <a:off x="4764376" y="1855592"/>
            <a:ext cx="1865197" cy="390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CasellaDiTesto 63"/>
          <p:cNvSpPr txBox="1"/>
          <p:nvPr/>
        </p:nvSpPr>
        <p:spPr>
          <a:xfrm>
            <a:off x="4764376" y="2432297"/>
            <a:ext cx="345109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Q</a:t>
            </a:r>
            <a:r>
              <a:rPr lang="en-US" sz="1400" baseline="3000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as low as 0.05 GeV</a:t>
            </a:r>
            <a:r>
              <a:rPr lang="en-US" sz="1400" baseline="30000" dirty="0" smtClean="0">
                <a:solidFill>
                  <a:srgbClr val="000000"/>
                </a:solidFill>
                <a:latin typeface="+mn-lt"/>
              </a:rPr>
              <a:t>2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may be reached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6898161" y="1579619"/>
            <a:ext cx="1534547" cy="351774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  <a:latin typeface="+mn-lt"/>
              </a:rPr>
              <a:t>Q</a:t>
            </a:r>
            <a:r>
              <a:rPr lang="it-IT" b="1" baseline="30000" dirty="0" smtClean="0">
                <a:solidFill>
                  <a:srgbClr val="000090"/>
                </a:solidFill>
                <a:latin typeface="+mn-lt"/>
              </a:rPr>
              <a:t>2 </a:t>
            </a:r>
            <a:r>
              <a:rPr lang="it-IT" b="1" dirty="0" smtClean="0">
                <a:solidFill>
                  <a:srgbClr val="000090"/>
                </a:solidFill>
                <a:latin typeface="+mn-lt"/>
              </a:rPr>
              <a:t>≥ 0.05 GeV</a:t>
            </a:r>
            <a:r>
              <a:rPr lang="it-IT" b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endParaRPr lang="it-IT" b="1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66" name="Gruppo 65"/>
          <p:cNvGrpSpPr/>
          <p:nvPr/>
        </p:nvGrpSpPr>
        <p:grpSpPr>
          <a:xfrm>
            <a:off x="124251" y="647571"/>
            <a:ext cx="4566232" cy="4033330"/>
            <a:chOff x="347676" y="1106364"/>
            <a:chExt cx="5184576" cy="5687743"/>
          </a:xfrm>
        </p:grpSpPr>
        <p:grpSp>
          <p:nvGrpSpPr>
            <p:cNvPr id="67" name="Gruppo 66"/>
            <p:cNvGrpSpPr/>
            <p:nvPr/>
          </p:nvGrpSpPr>
          <p:grpSpPr>
            <a:xfrm>
              <a:off x="347676" y="1178373"/>
              <a:ext cx="5184576" cy="5615734"/>
              <a:chOff x="395524" y="1178373"/>
              <a:chExt cx="5184576" cy="5615734"/>
            </a:xfrm>
          </p:grpSpPr>
          <p:sp>
            <p:nvSpPr>
              <p:cNvPr id="74" name="Rettangolo 73"/>
              <p:cNvSpPr/>
              <p:nvPr/>
            </p:nvSpPr>
            <p:spPr bwMode="auto">
              <a:xfrm>
                <a:off x="395524" y="1310674"/>
                <a:ext cx="5184576" cy="496855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0525"/>
                <a:endParaRPr lang="it-IT" sz="30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75" name="Gruppo 74"/>
              <p:cNvGrpSpPr/>
              <p:nvPr/>
            </p:nvGrpSpPr>
            <p:grpSpPr>
              <a:xfrm>
                <a:off x="1156763" y="1178373"/>
                <a:ext cx="2954242" cy="5615734"/>
                <a:chOff x="1156763" y="1178373"/>
                <a:chExt cx="2954242" cy="5615734"/>
              </a:xfrm>
            </p:grpSpPr>
            <p:pic>
              <p:nvPicPr>
                <p:cNvPr id="76" name="Immagine 7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6763" y="1178373"/>
                  <a:ext cx="2953240" cy="2880320"/>
                </a:xfrm>
                <a:prstGeom prst="rect">
                  <a:avLst/>
                </a:prstGeom>
                <a:ln>
                  <a:solidFill>
                    <a:srgbClr val="FFFFFF"/>
                  </a:solidFill>
                </a:ln>
              </p:spPr>
            </p:pic>
            <p:sp>
              <p:nvSpPr>
                <p:cNvPr id="77" name="CasellaDiTesto 76"/>
                <p:cNvSpPr txBox="1"/>
                <p:nvPr/>
              </p:nvSpPr>
              <p:spPr>
                <a:xfrm>
                  <a:off x="1446709" y="1898452"/>
                  <a:ext cx="1670200" cy="911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 err="1" smtClean="0">
                      <a:solidFill>
                        <a:schemeClr val="bg1"/>
                      </a:solidFill>
                      <a:latin typeface="+mn-lt"/>
                    </a:rPr>
                    <a:t>Ee</a:t>
                  </a:r>
                  <a:r>
                    <a:rPr lang="it-IT" b="1" dirty="0" smtClean="0">
                      <a:solidFill>
                        <a:schemeClr val="bg1"/>
                      </a:solidFill>
                      <a:latin typeface="+mn-lt"/>
                    </a:rPr>
                    <a:t> =6.6 </a:t>
                  </a:r>
                  <a:r>
                    <a:rPr lang="it-IT" b="1" dirty="0" err="1" smtClean="0">
                      <a:solidFill>
                        <a:schemeClr val="bg1"/>
                      </a:solidFill>
                      <a:latin typeface="+mn-lt"/>
                    </a:rPr>
                    <a:t>GeV</a:t>
                  </a:r>
                  <a:endParaRPr lang="it-IT" b="1" dirty="0" smtClean="0">
                    <a:solidFill>
                      <a:schemeClr val="bg1"/>
                    </a:solidFill>
                    <a:latin typeface="+mn-lt"/>
                  </a:endParaRPr>
                </a:p>
                <a:p>
                  <a:r>
                    <a:rPr lang="it-IT" dirty="0" smtClean="0">
                      <a:solidFill>
                        <a:schemeClr val="bg1"/>
                      </a:solidFill>
                      <a:latin typeface="+mn-lt"/>
                    </a:rPr>
                    <a:t>I = - 3375 A</a:t>
                  </a:r>
                  <a:endParaRPr lang="it-IT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pic>
              <p:nvPicPr>
                <p:cNvPr id="78" name="Immagine 7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8677" y="3914676"/>
                  <a:ext cx="2952328" cy="2879431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9" name="CasellaDiTesto 78"/>
                <p:cNvSpPr txBox="1"/>
                <p:nvPr/>
              </p:nvSpPr>
              <p:spPr>
                <a:xfrm>
                  <a:off x="1662733" y="4706764"/>
                  <a:ext cx="1670200" cy="911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 err="1" smtClean="0">
                      <a:solidFill>
                        <a:srgbClr val="FFFFFF"/>
                      </a:solidFill>
                      <a:latin typeface="+mn-lt"/>
                    </a:rPr>
                    <a:t>Ee</a:t>
                  </a:r>
                  <a:r>
                    <a:rPr lang="it-IT" b="1" dirty="0" smtClean="0">
                      <a:solidFill>
                        <a:srgbClr val="FFFFFF"/>
                      </a:solidFill>
                      <a:latin typeface="+mn-lt"/>
                    </a:rPr>
                    <a:t> =8.8 </a:t>
                  </a:r>
                  <a:r>
                    <a:rPr lang="it-IT" b="1" dirty="0" err="1" smtClean="0">
                      <a:solidFill>
                        <a:srgbClr val="FFFFFF"/>
                      </a:solidFill>
                      <a:latin typeface="+mn-lt"/>
                    </a:rPr>
                    <a:t>GeV</a:t>
                  </a:r>
                  <a:endParaRPr lang="it-IT" b="1" dirty="0" smtClean="0">
                    <a:solidFill>
                      <a:srgbClr val="FFFFFF"/>
                    </a:solidFill>
                    <a:latin typeface="+mn-lt"/>
                  </a:endParaRPr>
                </a:p>
                <a:p>
                  <a:r>
                    <a:rPr lang="it-IT" dirty="0" smtClean="0">
                      <a:solidFill>
                        <a:srgbClr val="FFFFFF"/>
                      </a:solidFill>
                      <a:latin typeface="+mn-lt"/>
                    </a:rPr>
                    <a:t>I = - 3375 A</a:t>
                  </a:r>
                  <a:endParaRPr lang="it-IT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68" name="Gruppo 67"/>
            <p:cNvGrpSpPr/>
            <p:nvPr/>
          </p:nvGrpSpPr>
          <p:grpSpPr>
            <a:xfrm>
              <a:off x="1734741" y="1106364"/>
              <a:ext cx="1584176" cy="368918"/>
              <a:chOff x="1734741" y="1106364"/>
              <a:chExt cx="1584176" cy="368918"/>
            </a:xfrm>
          </p:grpSpPr>
          <p:sp>
            <p:nvSpPr>
              <p:cNvPr id="72" name="CasellaDiTesto 71"/>
              <p:cNvSpPr txBox="1"/>
              <p:nvPr/>
            </p:nvSpPr>
            <p:spPr>
              <a:xfrm>
                <a:off x="1734741" y="1106364"/>
                <a:ext cx="1584176" cy="36891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latin typeface="Arial"/>
                    <a:cs typeface="Arial"/>
                  </a:rPr>
                  <a:t>e </a:t>
                </a:r>
                <a:r>
                  <a:rPr lang="it-IT" sz="1100" dirty="0" err="1">
                    <a:latin typeface="Arial"/>
                    <a:cs typeface="Arial"/>
                  </a:rPr>
                  <a:t>p</a:t>
                </a:r>
                <a:r>
                  <a:rPr lang="it-IT" sz="1100" dirty="0">
                    <a:latin typeface="Arial"/>
                    <a:cs typeface="Arial"/>
                  </a:rPr>
                  <a:t>         e K</a:t>
                </a:r>
                <a:r>
                  <a:rPr lang="it-IT" sz="1100" baseline="30000" dirty="0">
                    <a:latin typeface="Arial"/>
                    <a:cs typeface="Arial"/>
                  </a:rPr>
                  <a:t>+</a:t>
                </a:r>
                <a:r>
                  <a:rPr lang="it-IT" sz="1100" dirty="0">
                    <a:latin typeface="Arial"/>
                    <a:cs typeface="Arial"/>
                  </a:rPr>
                  <a:t>Λ </a:t>
                </a:r>
              </a:p>
            </p:txBody>
          </p:sp>
          <p:cxnSp>
            <p:nvCxnSpPr>
              <p:cNvPr id="73" name="Connettore 2 72"/>
              <p:cNvCxnSpPr/>
              <p:nvPr/>
            </p:nvCxnSpPr>
            <p:spPr bwMode="auto">
              <a:xfrm>
                <a:off x="2166789" y="1322388"/>
                <a:ext cx="288032" cy="0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9" name="Gruppo 68"/>
            <p:cNvGrpSpPr/>
            <p:nvPr/>
          </p:nvGrpSpPr>
          <p:grpSpPr>
            <a:xfrm>
              <a:off x="1734741" y="3842668"/>
              <a:ext cx="1584176" cy="368918"/>
              <a:chOff x="1734741" y="3842668"/>
              <a:chExt cx="1584176" cy="368918"/>
            </a:xfrm>
          </p:grpSpPr>
          <p:sp>
            <p:nvSpPr>
              <p:cNvPr id="70" name="CasellaDiTesto 69"/>
              <p:cNvSpPr txBox="1"/>
              <p:nvPr/>
            </p:nvSpPr>
            <p:spPr>
              <a:xfrm>
                <a:off x="1734741" y="3842668"/>
                <a:ext cx="1584176" cy="36891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latin typeface="Arial"/>
                    <a:cs typeface="Arial"/>
                  </a:rPr>
                  <a:t>e </a:t>
                </a:r>
                <a:r>
                  <a:rPr lang="it-IT" sz="1100" dirty="0" err="1">
                    <a:latin typeface="Arial"/>
                    <a:cs typeface="Arial"/>
                  </a:rPr>
                  <a:t>p</a:t>
                </a:r>
                <a:r>
                  <a:rPr lang="it-IT" sz="1100" dirty="0">
                    <a:latin typeface="Arial"/>
                    <a:cs typeface="Arial"/>
                  </a:rPr>
                  <a:t>         e K</a:t>
                </a:r>
                <a:r>
                  <a:rPr lang="it-IT" sz="1100" baseline="30000" dirty="0">
                    <a:latin typeface="Arial"/>
                    <a:cs typeface="Arial"/>
                  </a:rPr>
                  <a:t>+</a:t>
                </a:r>
                <a:r>
                  <a:rPr lang="it-IT" sz="1100" dirty="0">
                    <a:latin typeface="Arial"/>
                    <a:cs typeface="Arial"/>
                  </a:rPr>
                  <a:t>Λ </a:t>
                </a:r>
              </a:p>
            </p:txBody>
          </p:sp>
          <p:cxnSp>
            <p:nvCxnSpPr>
              <p:cNvPr id="71" name="Connettore 2 70"/>
              <p:cNvCxnSpPr/>
              <p:nvPr/>
            </p:nvCxnSpPr>
            <p:spPr bwMode="auto">
              <a:xfrm>
                <a:off x="2166789" y="4058692"/>
                <a:ext cx="288032" cy="0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/>
          </a:p>
        </p:txBody>
      </p:sp>
      <p:sp>
        <p:nvSpPr>
          <p:cNvPr id="41" name="Rectangle 7"/>
          <p:cNvSpPr/>
          <p:nvPr/>
        </p:nvSpPr>
        <p:spPr>
          <a:xfrm>
            <a:off x="-8823" y="639998"/>
            <a:ext cx="1036512" cy="290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4053" tIns="37026" rIns="74053" bIns="37026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Calibri" pitchFamily="34" charset="0"/>
              </a:rPr>
              <a:t>Q</a:t>
            </a:r>
            <a:r>
              <a:rPr lang="en-US" sz="1400" b="1" baseline="30000" dirty="0">
                <a:solidFill>
                  <a:srgbClr val="800000"/>
                </a:solidFill>
                <a:latin typeface="Calibri" pitchFamily="34" charset="0"/>
              </a:rPr>
              <a:t>2</a:t>
            </a:r>
            <a:r>
              <a:rPr lang="en-US" sz="1400" b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800000"/>
                </a:solidFill>
                <a:latin typeface="Calibri" pitchFamily="34" charset="0"/>
              </a:rPr>
              <a:t>vs</a:t>
            </a:r>
            <a:r>
              <a:rPr lang="en-US" sz="1400" b="1" dirty="0">
                <a:solidFill>
                  <a:srgbClr val="800000"/>
                </a:solidFill>
                <a:latin typeface="Calibri" pitchFamily="34" charset="0"/>
              </a:rPr>
              <a:t> W</a:t>
            </a:r>
            <a:endParaRPr lang="it-IT" sz="1400" b="1" dirty="0">
              <a:solidFill>
                <a:srgbClr val="800000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482680" y="4474153"/>
            <a:ext cx="3861670" cy="259441"/>
          </a:xfrm>
          <a:prstGeom prst="rect">
            <a:avLst/>
          </a:prstGeom>
          <a:solidFill>
            <a:srgbClr val="FFFFFF"/>
          </a:solidFill>
        </p:spPr>
        <p:txBody>
          <a:bodyPr wrap="square" lIns="74053" tIns="37026" rIns="74053" bIns="37026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Ee</a:t>
            </a:r>
            <a:r>
              <a:rPr lang="en-US" sz="1200" dirty="0" smtClean="0">
                <a:latin typeface="+mn-lt"/>
              </a:rPr>
              <a:t> = 8.8 </a:t>
            </a:r>
            <a:r>
              <a:rPr lang="en-US" sz="1200" dirty="0" err="1" smtClean="0">
                <a:latin typeface="+mn-lt"/>
              </a:rPr>
              <a:t>GeV</a:t>
            </a:r>
            <a:r>
              <a:rPr lang="en-US" sz="1200" dirty="0" smtClean="0">
                <a:latin typeface="+mn-lt"/>
              </a:rPr>
              <a:t> provides enough statistics for  2.5 &lt; W &lt; 3 </a:t>
            </a:r>
            <a:r>
              <a:rPr lang="en-US" sz="1200" dirty="0" err="1" smtClean="0">
                <a:latin typeface="+mn-lt"/>
              </a:rPr>
              <a:t>GeV</a:t>
            </a:r>
            <a:endParaRPr lang="en-US" sz="1200" dirty="0">
              <a:latin typeface="+mn-lt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751765" y="3979754"/>
            <a:ext cx="2806715" cy="244077"/>
          </a:xfrm>
          <a:prstGeom prst="rect">
            <a:avLst/>
          </a:prstGeom>
          <a:solidFill>
            <a:srgbClr val="FFFFFF"/>
          </a:solidFill>
        </p:spPr>
        <p:txBody>
          <a:bodyPr wrap="square" lIns="74076" tIns="37038" rIns="74076" bIns="37038" rtlCol="0">
            <a:spAutoFit/>
          </a:bodyPr>
          <a:lstStyle/>
          <a:p>
            <a:r>
              <a:rPr lang="en-US" sz="1100" dirty="0" smtClean="0">
                <a:solidFill>
                  <a:srgbClr val="800000"/>
                </a:solidFill>
                <a:latin typeface="+mn-lt"/>
              </a:rPr>
              <a:t>Complementary Q</a:t>
            </a:r>
            <a:r>
              <a:rPr lang="en-US" sz="1100" baseline="30000" dirty="0" smtClean="0">
                <a:solidFill>
                  <a:srgbClr val="800000"/>
                </a:solidFill>
                <a:latin typeface="+mn-lt"/>
              </a:rPr>
              <a:t>2 </a:t>
            </a:r>
            <a:r>
              <a:rPr lang="en-US" sz="1100" dirty="0" smtClean="0">
                <a:solidFill>
                  <a:srgbClr val="800000"/>
                </a:solidFill>
                <a:latin typeface="+mn-lt"/>
              </a:rPr>
              <a:t>ranges using different </a:t>
            </a:r>
            <a:r>
              <a:rPr lang="en-US" sz="1100" dirty="0" err="1" smtClean="0">
                <a:solidFill>
                  <a:srgbClr val="800000"/>
                </a:solidFill>
                <a:latin typeface="+mn-lt"/>
              </a:rPr>
              <a:t>E</a:t>
            </a:r>
            <a:r>
              <a:rPr lang="en-US" sz="1100" baseline="-25000" dirty="0" err="1" smtClean="0">
                <a:solidFill>
                  <a:srgbClr val="800000"/>
                </a:solidFill>
                <a:latin typeface="+mn-lt"/>
              </a:rPr>
              <a:t>e</a:t>
            </a:r>
            <a:r>
              <a:rPr lang="en-US" sz="1100" dirty="0" smtClean="0">
                <a:solidFill>
                  <a:srgbClr val="800000"/>
                </a:solidFill>
                <a:latin typeface="+mn-lt"/>
              </a:rPr>
              <a:t>  </a:t>
            </a:r>
            <a:endParaRPr lang="en-US" sz="11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27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81416" y="627748"/>
            <a:ext cx="8871505" cy="3970287"/>
          </a:xfrm>
          <a:prstGeom prst="rect">
            <a:avLst/>
          </a:prstGeom>
          <a:noFill/>
        </p:spPr>
        <p:txBody>
          <a:bodyPr wrap="square" lIns="91412" tIns="45705" rIns="91412" bIns="45705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cs typeface="Arial Black"/>
              </a:rPr>
              <a:t>A hypothetical </a:t>
            </a:r>
            <a:r>
              <a:rPr lang="en-US" sz="1400" dirty="0">
                <a:solidFill>
                  <a:srgbClr val="000000"/>
                </a:solidFill>
                <a:cs typeface="Arial Black"/>
              </a:rPr>
              <a:t>hybrid baryon contribution </a:t>
            </a:r>
            <a:r>
              <a:rPr lang="en-US" sz="1400" dirty="0" smtClean="0">
                <a:solidFill>
                  <a:srgbClr val="000000"/>
                </a:solidFill>
                <a:cs typeface="Arial Black"/>
              </a:rPr>
              <a:t>added at </a:t>
            </a:r>
            <a:r>
              <a:rPr lang="en-US" sz="1400" dirty="0">
                <a:solidFill>
                  <a:srgbClr val="000000"/>
                </a:solidFill>
                <a:cs typeface="Arial Black"/>
              </a:rPr>
              <a:t>the amplitude level to </a:t>
            </a:r>
            <a:r>
              <a:rPr lang="en-US" sz="1400" dirty="0">
                <a:solidFill>
                  <a:srgbClr val="000000"/>
                </a:solidFill>
              </a:rPr>
              <a:t>the best presently available </a:t>
            </a:r>
            <a:r>
              <a:rPr lang="en-US" sz="1400" dirty="0" smtClean="0">
                <a:solidFill>
                  <a:srgbClr val="000000"/>
                </a:solidFill>
              </a:rPr>
              <a:t>model RPR-2011:     </a:t>
            </a:r>
          </a:p>
          <a:p>
            <a:r>
              <a:rPr lang="it-IT" sz="1400" dirty="0" smtClean="0">
                <a:solidFill>
                  <a:srgbClr val="800000"/>
                </a:solidFill>
              </a:rPr>
              <a:t>M</a:t>
            </a:r>
            <a:r>
              <a:rPr lang="it-IT" sz="1400" baseline="-25000" dirty="0" smtClean="0">
                <a:solidFill>
                  <a:srgbClr val="800000"/>
                </a:solidFill>
              </a:rPr>
              <a:t>R</a:t>
            </a:r>
            <a:r>
              <a:rPr lang="it-IT" sz="1400" dirty="0" smtClean="0">
                <a:solidFill>
                  <a:srgbClr val="800000"/>
                </a:solidFill>
              </a:rPr>
              <a:t> </a:t>
            </a:r>
            <a:r>
              <a:rPr lang="it-IT" sz="1400" dirty="0">
                <a:solidFill>
                  <a:srgbClr val="800000"/>
                </a:solidFill>
              </a:rPr>
              <a:t>= 2.2 </a:t>
            </a:r>
            <a:r>
              <a:rPr lang="it-IT" sz="1400" dirty="0" err="1">
                <a:solidFill>
                  <a:srgbClr val="800000"/>
                </a:solidFill>
              </a:rPr>
              <a:t>GeV</a:t>
            </a:r>
            <a:r>
              <a:rPr lang="it-IT" sz="1400" dirty="0">
                <a:solidFill>
                  <a:srgbClr val="800000"/>
                </a:solidFill>
              </a:rPr>
              <a:t>    </a:t>
            </a:r>
            <a:r>
              <a:rPr lang="it-IT" sz="1400" dirty="0" smtClean="0">
                <a:solidFill>
                  <a:srgbClr val="800000"/>
                </a:solidFill>
              </a:rPr>
              <a:t>Γ</a:t>
            </a:r>
            <a:r>
              <a:rPr lang="it-IT" sz="1400" baseline="-25000" dirty="0" smtClean="0">
                <a:solidFill>
                  <a:srgbClr val="800000"/>
                </a:solidFill>
                <a:cs typeface="Symbol" charset="2"/>
              </a:rPr>
              <a:t>R</a:t>
            </a:r>
            <a:r>
              <a:rPr lang="it-IT" sz="1400" dirty="0">
                <a:solidFill>
                  <a:srgbClr val="800000"/>
                </a:solidFill>
                <a:cs typeface="Symbol" charset="2"/>
              </a:rPr>
              <a:t>=0.25 </a:t>
            </a:r>
            <a:r>
              <a:rPr lang="it-IT" sz="1400" dirty="0" err="1">
                <a:solidFill>
                  <a:srgbClr val="800000"/>
                </a:solidFill>
                <a:cs typeface="Symbol" charset="2"/>
              </a:rPr>
              <a:t>GeV</a:t>
            </a:r>
            <a:r>
              <a:rPr lang="it-IT" sz="1400" dirty="0">
                <a:solidFill>
                  <a:srgbClr val="800000"/>
                </a:solidFill>
                <a:cs typeface="Symbol" charset="2"/>
              </a:rPr>
              <a:t>  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 J</a:t>
            </a:r>
            <a:r>
              <a:rPr lang="it-IT" sz="1400" baseline="30000" dirty="0" smtClean="0">
                <a:solidFill>
                  <a:srgbClr val="800000"/>
                </a:solidFill>
                <a:cs typeface="Symbol" charset="2"/>
              </a:rPr>
              <a:t>P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 = 1/2 </a:t>
            </a:r>
            <a:r>
              <a:rPr lang="it-IT" sz="1400" baseline="30000" dirty="0" smtClean="0">
                <a:solidFill>
                  <a:srgbClr val="800000"/>
                </a:solidFill>
                <a:cs typeface="Symbol" charset="2"/>
              </a:rPr>
              <a:t>+  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(J</a:t>
            </a:r>
            <a:r>
              <a:rPr lang="it-IT" sz="1400" baseline="30000" dirty="0" smtClean="0">
                <a:solidFill>
                  <a:srgbClr val="800000"/>
                </a:solidFill>
                <a:cs typeface="Symbol" charset="2"/>
              </a:rPr>
              <a:t>P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 </a:t>
            </a:r>
            <a:r>
              <a:rPr lang="it-IT" sz="1400" dirty="0">
                <a:solidFill>
                  <a:srgbClr val="800000"/>
                </a:solidFill>
                <a:cs typeface="Symbol" charset="2"/>
              </a:rPr>
              <a:t>= 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3/</a:t>
            </a:r>
            <a:r>
              <a:rPr lang="it-IT" sz="1400" dirty="0">
                <a:solidFill>
                  <a:srgbClr val="800000"/>
                </a:solidFill>
                <a:cs typeface="Symbol" charset="2"/>
              </a:rPr>
              <a:t>2 </a:t>
            </a:r>
            <a:r>
              <a:rPr lang="it-IT" sz="1400" baseline="30000" dirty="0" smtClean="0">
                <a:solidFill>
                  <a:srgbClr val="800000"/>
                </a:solidFill>
                <a:cs typeface="Symbol" charset="2"/>
              </a:rPr>
              <a:t>+</a:t>
            </a:r>
            <a:r>
              <a:rPr lang="it-IT" sz="1400" dirty="0" smtClean="0">
                <a:solidFill>
                  <a:srgbClr val="800000"/>
                </a:solidFill>
                <a:cs typeface="Symbol" charset="2"/>
              </a:rPr>
              <a:t>)</a:t>
            </a:r>
            <a:endParaRPr lang="it-IT" sz="1400" dirty="0">
              <a:solidFill>
                <a:srgbClr val="800000"/>
              </a:solidFill>
              <a:cs typeface="Symbol" charset="2"/>
            </a:endParaRPr>
          </a:p>
          <a:p>
            <a:endParaRPr lang="it-IT" sz="1400" dirty="0">
              <a:solidFill>
                <a:srgbClr val="000090"/>
              </a:solidFill>
              <a:cs typeface="Symbol" charset="2"/>
            </a:endParaRPr>
          </a:p>
          <a:p>
            <a:pPr algn="just"/>
            <a:r>
              <a:rPr lang="en-US" sz="1400" dirty="0" smtClean="0">
                <a:solidFill>
                  <a:srgbClr val="000090"/>
                </a:solidFill>
                <a:cs typeface="Symbol" charset="2"/>
              </a:rPr>
              <a:t>The reaction cross section has been calculated </a:t>
            </a:r>
            <a:r>
              <a:rPr lang="en-US" sz="1400" dirty="0" smtClean="0">
                <a:solidFill>
                  <a:srgbClr val="800000"/>
                </a:solidFill>
                <a:cs typeface="Symbol" charset="2"/>
              </a:rPr>
              <a:t>with</a:t>
            </a:r>
            <a:r>
              <a:rPr lang="en-US" sz="1400" dirty="0" smtClean="0">
                <a:solidFill>
                  <a:srgbClr val="000090"/>
                </a:solidFill>
                <a:cs typeface="Symbol" charset="2"/>
              </a:rPr>
              <a:t> and </a:t>
            </a:r>
            <a:r>
              <a:rPr lang="en-US" sz="1400" dirty="0" smtClean="0">
                <a:solidFill>
                  <a:srgbClr val="800000"/>
                </a:solidFill>
                <a:cs typeface="Symbol" charset="2"/>
              </a:rPr>
              <a:t>without</a:t>
            </a:r>
            <a:r>
              <a:rPr lang="en-US" sz="1400" dirty="0" smtClean="0">
                <a:solidFill>
                  <a:srgbClr val="000090"/>
                </a:solidFill>
                <a:cs typeface="Symbol" charset="2"/>
              </a:rPr>
              <a:t> the hybrid baryon resonance contribution to determine:</a:t>
            </a:r>
          </a:p>
          <a:p>
            <a:pPr algn="just"/>
            <a:endParaRPr lang="en-US" sz="1400" dirty="0">
              <a:solidFill>
                <a:srgbClr val="800000"/>
              </a:solidFill>
              <a:cs typeface="Symbol" charset="2"/>
            </a:endParaRPr>
          </a:p>
          <a:p>
            <a:pPr marL="444500" indent="-444500" algn="just">
              <a:buFont typeface="+mj-lt"/>
              <a:buAutoNum type="arabicPeriod"/>
            </a:pPr>
            <a:r>
              <a:rPr lang="en-US" sz="1400" dirty="0" smtClean="0">
                <a:cs typeface="Arial Black"/>
              </a:rPr>
              <a:t>Minimum beam time needed to obtain statistical uncertainty for cross sections comparable with CLAS photoproduction data.</a:t>
            </a:r>
          </a:p>
          <a:p>
            <a:pPr lvl="3" algn="just"/>
            <a:r>
              <a:rPr lang="en-US" sz="1400" dirty="0">
                <a:cs typeface="Arial Black"/>
              </a:rPr>
              <a:t>	</a:t>
            </a:r>
            <a:r>
              <a:rPr lang="en-US" sz="1400" dirty="0" smtClean="0">
                <a:cs typeface="Arial Black"/>
              </a:rPr>
              <a:t>100 days of beam time (50 days at 6.6 </a:t>
            </a:r>
            <a:r>
              <a:rPr lang="en-US" sz="1400" dirty="0" err="1" smtClean="0">
                <a:cs typeface="Arial Black"/>
              </a:rPr>
              <a:t>GeV</a:t>
            </a:r>
            <a:r>
              <a:rPr lang="en-US" sz="1400" dirty="0" smtClean="0">
                <a:cs typeface="Arial Black"/>
              </a:rPr>
              <a:t> &amp; 50 days at 8.8 </a:t>
            </a:r>
            <a:r>
              <a:rPr lang="en-US" sz="1400" dirty="0" err="1" smtClean="0">
                <a:cs typeface="Arial Black"/>
              </a:rPr>
              <a:t>GeV</a:t>
            </a:r>
            <a:r>
              <a:rPr lang="en-US" sz="1400" dirty="0" smtClean="0">
                <a:cs typeface="Arial Black"/>
              </a:rPr>
              <a:t>)</a:t>
            </a:r>
          </a:p>
          <a:p>
            <a:pPr marL="444500" indent="-444500" algn="just">
              <a:buFont typeface="+mj-lt"/>
              <a:buAutoNum type="arabicPeriod"/>
            </a:pPr>
            <a:endParaRPr lang="en-US" sz="1400" dirty="0" smtClean="0">
              <a:solidFill>
                <a:srgbClr val="000090"/>
              </a:solidFill>
              <a:cs typeface="Arial Black"/>
            </a:endParaRPr>
          </a:p>
          <a:p>
            <a:pPr marL="444500" indent="-444500" algn="just">
              <a:buFont typeface="+mj-lt"/>
              <a:buAutoNum type="arabicPeriod"/>
            </a:pPr>
            <a:r>
              <a:rPr lang="en-US" sz="1400" dirty="0" smtClean="0">
                <a:solidFill>
                  <a:srgbClr val="000090"/>
                </a:solidFill>
                <a:cs typeface="Arial Black"/>
              </a:rPr>
              <a:t>The Legendre moments of the </a:t>
            </a:r>
            <a:r>
              <a:rPr lang="en-US" sz="1400" dirty="0" err="1" smtClean="0">
                <a:solidFill>
                  <a:srgbClr val="000090"/>
                </a:solidFill>
                <a:cs typeface="Arial Black"/>
              </a:rPr>
              <a:t>unseparated</a:t>
            </a:r>
            <a:r>
              <a:rPr lang="en-US" sz="1400" dirty="0" smtClean="0">
                <a:solidFill>
                  <a:srgbClr val="000090"/>
                </a:solidFill>
                <a:cs typeface="Arial Black"/>
              </a:rPr>
              <a:t> and polarization interference components of the cross section. 	       </a:t>
            </a:r>
            <a:r>
              <a:rPr lang="en-US" sz="1400" dirty="0">
                <a:solidFill>
                  <a:srgbClr val="000090"/>
                </a:solidFill>
                <a:cs typeface="Arial Black"/>
              </a:rPr>
              <a:t> </a:t>
            </a:r>
            <a:endParaRPr lang="en-US" sz="1400" dirty="0" smtClean="0">
              <a:solidFill>
                <a:srgbClr val="000090"/>
              </a:solidFill>
              <a:cs typeface="Arial Black"/>
            </a:endParaRPr>
          </a:p>
          <a:p>
            <a:pPr lvl="2" algn="just"/>
            <a:r>
              <a:rPr lang="en-US" sz="1400" dirty="0">
                <a:solidFill>
                  <a:srgbClr val="000090"/>
                </a:solidFill>
                <a:cs typeface="Arial Black"/>
              </a:rPr>
              <a:t>	</a:t>
            </a:r>
            <a:r>
              <a:rPr lang="en-US" sz="1400" dirty="0" smtClean="0">
                <a:solidFill>
                  <a:srgbClr val="000090"/>
                </a:solidFill>
                <a:cs typeface="Arial Black"/>
              </a:rPr>
              <a:t>	Search for distinctive structures due to the added resonance.</a:t>
            </a:r>
            <a:endParaRPr lang="en-US" sz="1400" dirty="0">
              <a:solidFill>
                <a:srgbClr val="000090"/>
              </a:solidFill>
              <a:cs typeface="Symbol" charset="2"/>
            </a:endParaRPr>
          </a:p>
          <a:p>
            <a:pPr marL="444500" indent="-444500" algn="just">
              <a:buFont typeface="+mj-lt"/>
              <a:buAutoNum type="arabicPeriod"/>
            </a:pPr>
            <a:endParaRPr lang="en-US" sz="1400" dirty="0" smtClean="0">
              <a:cs typeface="Arial Black"/>
            </a:endParaRPr>
          </a:p>
          <a:p>
            <a:pPr marL="444500" indent="-444500" algn="just">
              <a:buFont typeface="+mj-lt"/>
              <a:buAutoNum type="arabicPeriod"/>
            </a:pPr>
            <a:r>
              <a:rPr lang="en-US" sz="1400" dirty="0" smtClean="0">
                <a:cs typeface="Arial Black"/>
              </a:rPr>
              <a:t>The statistical </a:t>
            </a:r>
            <a:r>
              <a:rPr lang="en-US" sz="1400" dirty="0">
                <a:cs typeface="Arial Black"/>
              </a:rPr>
              <a:t>sensitivity to hybrid baryons </a:t>
            </a:r>
            <a:r>
              <a:rPr lang="en-US" sz="1400" dirty="0" err="1" smtClean="0">
                <a:cs typeface="Arial Black"/>
              </a:rPr>
              <a:t>electrocouplings</a:t>
            </a:r>
            <a:r>
              <a:rPr lang="en-US" sz="1400" dirty="0" smtClean="0">
                <a:cs typeface="Arial Black"/>
              </a:rPr>
              <a:t>.          				</a:t>
            </a:r>
          </a:p>
          <a:p>
            <a:pPr lvl="3" algn="just"/>
            <a:r>
              <a:rPr lang="en-US" sz="1400" dirty="0">
                <a:cs typeface="Arial Black"/>
              </a:rPr>
              <a:t>	</a:t>
            </a:r>
            <a:r>
              <a:rPr lang="en-US" sz="1400" dirty="0" smtClean="0">
                <a:cs typeface="Arial Black"/>
              </a:rPr>
              <a:t>Minimum </a:t>
            </a:r>
            <a:r>
              <a:rPr lang="en-US" sz="1400" dirty="0" err="1" smtClean="0">
                <a:cs typeface="Arial Black"/>
              </a:rPr>
              <a:t>electrocoupling</a:t>
            </a:r>
            <a:r>
              <a:rPr lang="en-US" sz="1400" dirty="0" smtClean="0">
                <a:cs typeface="Arial Black"/>
              </a:rPr>
              <a:t> values with 100 days of beam time. </a:t>
            </a:r>
            <a:endParaRPr lang="en-US" sz="1400" dirty="0">
              <a:cs typeface="Arial Black"/>
            </a:endParaRPr>
          </a:p>
          <a:p>
            <a:r>
              <a:rPr lang="en-US" sz="1400" b="1" dirty="0">
                <a:solidFill>
                  <a:srgbClr val="800000"/>
                </a:solidFill>
                <a:cs typeface="Arial Black"/>
              </a:rPr>
              <a:t>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1400" dirty="0" smtClean="0">
                <a:solidFill>
                  <a:srgbClr val="000090"/>
                </a:solidFill>
                <a:cs typeface="Arial Black"/>
              </a:rPr>
              <a:t>The capability of extracting the added resonance parameters from expected data.</a:t>
            </a:r>
          </a:p>
          <a:p>
            <a:pPr lvl="3"/>
            <a:r>
              <a:rPr lang="en-US" sz="1400" dirty="0">
                <a:solidFill>
                  <a:srgbClr val="000090"/>
                </a:solidFill>
                <a:cs typeface="Arial Black"/>
              </a:rPr>
              <a:t>	</a:t>
            </a:r>
            <a:r>
              <a:rPr lang="en-US" sz="1400" dirty="0" smtClean="0">
                <a:solidFill>
                  <a:srgbClr val="000090"/>
                </a:solidFill>
                <a:cs typeface="Arial Black"/>
              </a:rPr>
              <a:t>Blind analysis of quasi-data.</a:t>
            </a:r>
            <a:endParaRPr lang="en-US" sz="1400" dirty="0">
              <a:solidFill>
                <a:srgbClr val="000090"/>
              </a:solidFill>
              <a:cs typeface="Arial Black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732" y="3"/>
            <a:ext cx="9344025" cy="7631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052"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106"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158"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213" algn="ctr" defTabSz="888413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000090"/>
                </a:solidFill>
                <a:latin typeface="+mn-lt"/>
                <a:cs typeface="Arial"/>
              </a:rPr>
              <a:t>Quasi – Data Analysis</a:t>
            </a:r>
            <a:endParaRPr lang="en-US" sz="3200" b="1" dirty="0">
              <a:solidFill>
                <a:srgbClr val="000090"/>
              </a:solidFill>
              <a:latin typeface="+mn-lt"/>
              <a:cs typeface="Arial"/>
            </a:endParaRPr>
          </a:p>
        </p:txBody>
      </p:sp>
      <p:cxnSp>
        <p:nvCxnSpPr>
          <p:cNvPr id="16" name="Connettore 2 15"/>
          <p:cNvCxnSpPr/>
          <p:nvPr/>
        </p:nvCxnSpPr>
        <p:spPr bwMode="auto">
          <a:xfrm>
            <a:off x="681331" y="2527343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17" name="Connettore 2 16"/>
          <p:cNvCxnSpPr/>
          <p:nvPr/>
        </p:nvCxnSpPr>
        <p:spPr bwMode="auto">
          <a:xfrm>
            <a:off x="681331" y="3771410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20" name="Connettore 2 19"/>
          <p:cNvCxnSpPr/>
          <p:nvPr/>
        </p:nvCxnSpPr>
        <p:spPr bwMode="auto">
          <a:xfrm>
            <a:off x="681331" y="4412252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21" name="Connettore 2 20"/>
          <p:cNvCxnSpPr/>
          <p:nvPr/>
        </p:nvCxnSpPr>
        <p:spPr bwMode="auto">
          <a:xfrm>
            <a:off x="681331" y="3157539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0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24299" y="-155864"/>
            <a:ext cx="10081120" cy="7631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90"/>
                </a:solidFill>
              </a:rPr>
              <a:t>Extraction of Legendre Moments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150" name="CasellaDiTesto 149"/>
          <p:cNvSpPr txBox="1"/>
          <p:nvPr/>
        </p:nvSpPr>
        <p:spPr>
          <a:xfrm>
            <a:off x="312022" y="612250"/>
            <a:ext cx="2081335" cy="461635"/>
          </a:xfrm>
          <a:prstGeom prst="rect">
            <a:avLst/>
          </a:prstGeom>
          <a:noFill/>
        </p:spPr>
        <p:txBody>
          <a:bodyPr wrap="square" lIns="91412" tIns="45705" rIns="91412" bIns="45705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n-lt"/>
                <a:cs typeface="Arial Black"/>
              </a:rPr>
              <a:t>e p       </a:t>
            </a:r>
            <a:r>
              <a:rPr lang="en-US" sz="2400" b="1" dirty="0" smtClean="0">
                <a:solidFill>
                  <a:srgbClr val="800000"/>
                </a:solidFill>
                <a:latin typeface="+mn-lt"/>
                <a:cs typeface="Arial Black"/>
              </a:rPr>
              <a:t>  e </a:t>
            </a:r>
            <a:r>
              <a:rPr lang="en-US" sz="2400" b="1" dirty="0">
                <a:solidFill>
                  <a:srgbClr val="800000"/>
                </a:solidFill>
                <a:latin typeface="+mn-lt"/>
                <a:cs typeface="Arial Black"/>
              </a:rPr>
              <a:t>K</a:t>
            </a:r>
            <a:r>
              <a:rPr lang="en-US" sz="2400" b="1" baseline="30000" dirty="0">
                <a:solidFill>
                  <a:srgbClr val="800000"/>
                </a:solidFill>
                <a:latin typeface="+mn-lt"/>
                <a:cs typeface="Arial Black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</a:p>
        </p:txBody>
      </p:sp>
      <p:pic>
        <p:nvPicPr>
          <p:cNvPr id="152" name="Immagine 151" descr="Schermata 2016-07-08 alle 13.3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0" y="1207672"/>
            <a:ext cx="2720514" cy="2605815"/>
          </a:xfrm>
          <a:prstGeom prst="rect">
            <a:avLst/>
          </a:prstGeom>
        </p:spPr>
      </p:pic>
      <p:pic>
        <p:nvPicPr>
          <p:cNvPr id="153" name="Immagine 152" descr="Schermata 2016-07-08 alle 13.27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3" y="1190555"/>
            <a:ext cx="2708745" cy="2629076"/>
          </a:xfrm>
          <a:prstGeom prst="rect">
            <a:avLst/>
          </a:prstGeom>
        </p:spPr>
      </p:pic>
      <p:cxnSp>
        <p:nvCxnSpPr>
          <p:cNvPr id="154" name="Connettore 2 153"/>
          <p:cNvCxnSpPr/>
          <p:nvPr/>
        </p:nvCxnSpPr>
        <p:spPr bwMode="auto">
          <a:xfrm>
            <a:off x="929849" y="902536"/>
            <a:ext cx="3600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5" name="Rettangolo 154"/>
          <p:cNvSpPr/>
          <p:nvPr/>
        </p:nvSpPr>
        <p:spPr>
          <a:xfrm>
            <a:off x="-38419" y="4213963"/>
            <a:ext cx="8959043" cy="523190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Significant structures appear </a:t>
            </a:r>
            <a:r>
              <a:rPr lang="en-US" sz="1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in most of the Legendre moments at the value of 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W = 2.2 </a:t>
            </a:r>
            <a:r>
              <a:rPr lang="en-US" sz="1400" b="1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GeV</a:t>
            </a:r>
            <a:r>
              <a:rPr lang="en-US" sz="1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, corresponding to the mass of the added hybrid baryon </a:t>
            </a:r>
            <a:endParaRPr lang="en-US" sz="1400" b="1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57" name="Connettore 2 156"/>
          <p:cNvCxnSpPr/>
          <p:nvPr/>
        </p:nvCxnSpPr>
        <p:spPr bwMode="auto">
          <a:xfrm flipV="1">
            <a:off x="778878" y="1890623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8" name="Connettore 2 157"/>
          <p:cNvCxnSpPr/>
          <p:nvPr/>
        </p:nvCxnSpPr>
        <p:spPr bwMode="auto">
          <a:xfrm flipV="1">
            <a:off x="2214929" y="1682889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" name="Connettore 2 158"/>
          <p:cNvCxnSpPr/>
          <p:nvPr/>
        </p:nvCxnSpPr>
        <p:spPr bwMode="auto">
          <a:xfrm flipV="1">
            <a:off x="812745" y="2915315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0" name="Connettore 2 159"/>
          <p:cNvCxnSpPr/>
          <p:nvPr/>
        </p:nvCxnSpPr>
        <p:spPr bwMode="auto">
          <a:xfrm flipV="1">
            <a:off x="2215825" y="3042751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" name="Connettore 2 160"/>
          <p:cNvCxnSpPr/>
          <p:nvPr/>
        </p:nvCxnSpPr>
        <p:spPr bwMode="auto">
          <a:xfrm flipV="1">
            <a:off x="3638280" y="1638487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2" name="Connettore 2 161"/>
          <p:cNvCxnSpPr/>
          <p:nvPr/>
        </p:nvCxnSpPr>
        <p:spPr bwMode="auto">
          <a:xfrm flipV="1">
            <a:off x="5053205" y="1730027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3" name="Connettore 2 162"/>
          <p:cNvCxnSpPr/>
          <p:nvPr/>
        </p:nvCxnSpPr>
        <p:spPr bwMode="auto">
          <a:xfrm flipV="1">
            <a:off x="3638280" y="2714645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" name="Connettore 2 163"/>
          <p:cNvCxnSpPr/>
          <p:nvPr/>
        </p:nvCxnSpPr>
        <p:spPr bwMode="auto">
          <a:xfrm flipV="1">
            <a:off x="5051810" y="2627283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5" name="CasellaDiTesto 164"/>
          <p:cNvSpPr txBox="1"/>
          <p:nvPr/>
        </p:nvSpPr>
        <p:spPr>
          <a:xfrm>
            <a:off x="2317121" y="620679"/>
            <a:ext cx="2762238" cy="400079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cs typeface="Arial Black"/>
              </a:rPr>
              <a:t>First Legendre Moments</a:t>
            </a:r>
            <a:endParaRPr lang="en-US" sz="20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6" name="CasellaDiTesto 165"/>
          <p:cNvSpPr txBox="1"/>
          <p:nvPr/>
        </p:nvSpPr>
        <p:spPr>
          <a:xfrm>
            <a:off x="626170" y="1135192"/>
            <a:ext cx="504158" cy="461635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baseline="-25000" dirty="0" err="1">
                <a:solidFill>
                  <a:srgbClr val="800000"/>
                </a:solidFill>
                <a:latin typeface="+mn-lt"/>
                <a:cs typeface="Arial Black"/>
              </a:rPr>
              <a:t>U</a:t>
            </a:r>
            <a:endParaRPr lang="en-US" sz="2400" b="1" baseline="-25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7" name="CasellaDiTesto 166"/>
          <p:cNvSpPr txBox="1"/>
          <p:nvPr/>
        </p:nvSpPr>
        <p:spPr>
          <a:xfrm>
            <a:off x="3081774" y="1134539"/>
            <a:ext cx="556506" cy="461635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baseline="-25000" dirty="0" err="1">
                <a:solidFill>
                  <a:srgbClr val="800000"/>
                </a:solidFill>
                <a:latin typeface="+mn-lt"/>
                <a:cs typeface="Arial Black"/>
              </a:rPr>
              <a:t>LT</a:t>
            </a:r>
            <a:endParaRPr lang="en-US" sz="2400" b="1" baseline="-25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8" name="CasellaDiTesto 167"/>
          <p:cNvSpPr txBox="1"/>
          <p:nvPr/>
        </p:nvSpPr>
        <p:spPr>
          <a:xfrm>
            <a:off x="5701074" y="580612"/>
            <a:ext cx="3442926" cy="584745"/>
          </a:xfrm>
          <a:prstGeom prst="rect">
            <a:avLst/>
          </a:prstGeom>
          <a:noFill/>
        </p:spPr>
        <p:txBody>
          <a:bodyPr wrap="square" lIns="91412" tIns="45705" rIns="91412" bIns="45705" rtlCol="0">
            <a:spAutoFit/>
          </a:bodyPr>
          <a:lstStyle/>
          <a:p>
            <a:r>
              <a:rPr lang="en-US" sz="1600" dirty="0" smtClean="0">
                <a:latin typeface="+mn-lt"/>
              </a:rPr>
              <a:t>Black curves RPR 2011 model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Blue points RPR 2011 + Resonance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69" name="Immagine 168" descr="Schermata 2016-07-08 alle 13.35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97" y="1170320"/>
            <a:ext cx="2782282" cy="2643168"/>
          </a:xfrm>
          <a:prstGeom prst="rect">
            <a:avLst/>
          </a:prstGeom>
        </p:spPr>
      </p:pic>
      <p:cxnSp>
        <p:nvCxnSpPr>
          <p:cNvPr id="170" name="Connettore 2 169"/>
          <p:cNvCxnSpPr/>
          <p:nvPr/>
        </p:nvCxnSpPr>
        <p:spPr bwMode="auto">
          <a:xfrm flipV="1">
            <a:off x="6442690" y="1261031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1" name="Connettore 2 170"/>
          <p:cNvCxnSpPr/>
          <p:nvPr/>
        </p:nvCxnSpPr>
        <p:spPr bwMode="auto">
          <a:xfrm flipV="1">
            <a:off x="6442690" y="2627283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2" name="Connettore 2 171"/>
          <p:cNvCxnSpPr/>
          <p:nvPr/>
        </p:nvCxnSpPr>
        <p:spPr bwMode="auto">
          <a:xfrm flipV="1">
            <a:off x="7861889" y="3076527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3" name="Connettore 2 172"/>
          <p:cNvCxnSpPr/>
          <p:nvPr/>
        </p:nvCxnSpPr>
        <p:spPr bwMode="auto">
          <a:xfrm flipV="1">
            <a:off x="7895437" y="1458575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" name="CasellaDiTesto 173"/>
          <p:cNvSpPr txBox="1"/>
          <p:nvPr/>
        </p:nvSpPr>
        <p:spPr>
          <a:xfrm>
            <a:off x="5955981" y="1134539"/>
            <a:ext cx="594978" cy="461635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baseline="-25000" dirty="0" err="1">
                <a:solidFill>
                  <a:srgbClr val="800000"/>
                </a:solidFill>
                <a:latin typeface="+mn-lt"/>
                <a:cs typeface="Arial Black"/>
              </a:rPr>
              <a:t>TT</a:t>
            </a:r>
            <a:endParaRPr lang="en-US" sz="2400" b="1" baseline="-25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75" name="CasellaDiTesto 174"/>
          <p:cNvSpPr txBox="1"/>
          <p:nvPr/>
        </p:nvSpPr>
        <p:spPr>
          <a:xfrm>
            <a:off x="900215" y="1682889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P0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76" name="CasellaDiTesto 175"/>
          <p:cNvSpPr txBox="1"/>
          <p:nvPr/>
        </p:nvSpPr>
        <p:spPr>
          <a:xfrm>
            <a:off x="3794624" y="1962631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P0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77" name="CasellaDiTesto 176"/>
          <p:cNvSpPr txBox="1"/>
          <p:nvPr/>
        </p:nvSpPr>
        <p:spPr>
          <a:xfrm>
            <a:off x="6550959" y="1845189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P0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78" name="CasellaDiTesto 177"/>
          <p:cNvSpPr txBox="1"/>
          <p:nvPr/>
        </p:nvSpPr>
        <p:spPr>
          <a:xfrm>
            <a:off x="2393357" y="1421627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P1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79" name="CasellaDiTesto 178"/>
          <p:cNvSpPr txBox="1"/>
          <p:nvPr/>
        </p:nvSpPr>
        <p:spPr>
          <a:xfrm>
            <a:off x="5134599" y="1697293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P1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0" name="CasellaDiTesto 179"/>
          <p:cNvSpPr txBox="1"/>
          <p:nvPr/>
        </p:nvSpPr>
        <p:spPr>
          <a:xfrm>
            <a:off x="7980464" y="1213893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P1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1" name="CasellaDiTesto 180"/>
          <p:cNvSpPr txBox="1"/>
          <p:nvPr/>
        </p:nvSpPr>
        <p:spPr>
          <a:xfrm>
            <a:off x="469623" y="3042750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P2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2" name="CasellaDiTesto 181"/>
          <p:cNvSpPr txBox="1"/>
          <p:nvPr/>
        </p:nvSpPr>
        <p:spPr>
          <a:xfrm>
            <a:off x="5955981" y="3203347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P2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3" name="CasellaDiTesto 182"/>
          <p:cNvSpPr txBox="1"/>
          <p:nvPr/>
        </p:nvSpPr>
        <p:spPr>
          <a:xfrm>
            <a:off x="3794624" y="3290709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P2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4" name="CasellaDiTesto 183"/>
          <p:cNvSpPr txBox="1"/>
          <p:nvPr/>
        </p:nvSpPr>
        <p:spPr>
          <a:xfrm>
            <a:off x="2322842" y="3112579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P3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5" name="CasellaDiTesto 184"/>
          <p:cNvSpPr txBox="1"/>
          <p:nvPr/>
        </p:nvSpPr>
        <p:spPr>
          <a:xfrm>
            <a:off x="5134599" y="2721533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P3</a:t>
            </a:r>
            <a:endParaRPr lang="it-IT" dirty="0">
              <a:latin typeface="+mn-lt"/>
              <a:cs typeface="Arial"/>
            </a:endParaRPr>
          </a:p>
        </p:txBody>
      </p:sp>
      <p:sp>
        <p:nvSpPr>
          <p:cNvPr id="186" name="CasellaDiTesto 185"/>
          <p:cNvSpPr txBox="1"/>
          <p:nvPr/>
        </p:nvSpPr>
        <p:spPr>
          <a:xfrm>
            <a:off x="7980464" y="2727788"/>
            <a:ext cx="460226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it-IT" dirty="0" smtClean="0">
                <a:latin typeface="+mn-lt"/>
                <a:cs typeface="Arial"/>
              </a:rPr>
              <a:t>P3</a:t>
            </a:r>
            <a:endParaRPr lang="it-IT" dirty="0">
              <a:latin typeface="+mn-lt"/>
              <a:cs typeface="Arial"/>
            </a:endParaRPr>
          </a:p>
        </p:txBody>
      </p:sp>
      <p:cxnSp>
        <p:nvCxnSpPr>
          <p:cNvPr id="187" name="Connettore 1 186"/>
          <p:cNvCxnSpPr/>
          <p:nvPr/>
        </p:nvCxnSpPr>
        <p:spPr bwMode="auto">
          <a:xfrm>
            <a:off x="2874311" y="1170543"/>
            <a:ext cx="0" cy="2649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8" name="Connettore 1 187"/>
          <p:cNvCxnSpPr/>
          <p:nvPr/>
        </p:nvCxnSpPr>
        <p:spPr bwMode="auto">
          <a:xfrm>
            <a:off x="5710304" y="1167726"/>
            <a:ext cx="0" cy="26457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9" name="Connettore 1 188"/>
          <p:cNvCxnSpPr/>
          <p:nvPr/>
        </p:nvCxnSpPr>
        <p:spPr bwMode="auto">
          <a:xfrm flipV="1">
            <a:off x="122216" y="3813487"/>
            <a:ext cx="8441263" cy="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0" name="Connettore 1 189"/>
          <p:cNvCxnSpPr/>
          <p:nvPr/>
        </p:nvCxnSpPr>
        <p:spPr bwMode="auto">
          <a:xfrm>
            <a:off x="122216" y="1167726"/>
            <a:ext cx="8441263" cy="25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1" name="Connettore 1 190"/>
          <p:cNvCxnSpPr/>
          <p:nvPr/>
        </p:nvCxnSpPr>
        <p:spPr bwMode="auto">
          <a:xfrm>
            <a:off x="122216" y="1167726"/>
            <a:ext cx="2" cy="26519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2" name="Connettore 1 191"/>
          <p:cNvCxnSpPr/>
          <p:nvPr/>
        </p:nvCxnSpPr>
        <p:spPr bwMode="auto">
          <a:xfrm flipH="1">
            <a:off x="8563479" y="1134539"/>
            <a:ext cx="1044" cy="2685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9" name="CasellaDiTesto 108"/>
          <p:cNvSpPr txBox="1"/>
          <p:nvPr/>
        </p:nvSpPr>
        <p:spPr>
          <a:xfrm>
            <a:off x="122217" y="3844661"/>
            <a:ext cx="8836825" cy="369302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 rtlCol="0">
            <a:spAutoFit/>
          </a:bodyPr>
          <a:lstStyle/>
          <a:p>
            <a:pPr marL="285662" indent="-285662">
              <a:buFont typeface="Arial" charset="0"/>
              <a:buChar char="•"/>
            </a:pPr>
            <a:r>
              <a:rPr lang="it-IT" sz="1800" dirty="0" err="1"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= ½     Regge + Res. 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         Q</a:t>
            </a:r>
            <a:r>
              <a:rPr lang="it-IT" sz="18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= 1 GeV</a:t>
            </a:r>
            <a:r>
              <a:rPr lang="it-IT" sz="1800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it-IT" sz="1800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it-IT" sz="1800" baseline="-25000" dirty="0" err="1">
                <a:latin typeface="Calibri" charset="0"/>
                <a:ea typeface="Calibri" charset="0"/>
                <a:cs typeface="Calibri" charset="0"/>
              </a:rPr>
              <a:t>res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= 2.2 GeV    A</a:t>
            </a:r>
            <a:r>
              <a:rPr lang="it-IT" sz="1800" baseline="-25000" dirty="0">
                <a:latin typeface="Calibri" charset="0"/>
                <a:ea typeface="Calibri" charset="0"/>
                <a:cs typeface="Calibri" charset="0"/>
              </a:rPr>
              <a:t>1/2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= 0.04 GeV</a:t>
            </a:r>
            <a:r>
              <a:rPr lang="it-IT" sz="1800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it-IT" sz="1800" baseline="30000" dirty="0" smtClean="0">
                <a:latin typeface="Calibri" charset="0"/>
                <a:ea typeface="Calibri" charset="0"/>
                <a:cs typeface="Calibri" charset="0"/>
              </a:rPr>
              <a:t>/2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sz="1800" baseline="-25000" dirty="0">
                <a:latin typeface="Calibri" charset="0"/>
                <a:ea typeface="Calibri" charset="0"/>
                <a:cs typeface="Calibri" charset="0"/>
              </a:rPr>
              <a:t>1/2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= 0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4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63" y="582182"/>
            <a:ext cx="4234345" cy="3223256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N* in the History of the Universe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18" name="TextBox 16"/>
          <p:cNvSpPr txBox="1"/>
          <p:nvPr/>
        </p:nvSpPr>
        <p:spPr>
          <a:xfrm>
            <a:off x="504275" y="3746171"/>
            <a:ext cx="7867776" cy="963476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19" tIns="50359" rIns="100719" bIns="50359" rtlCol="0">
            <a:spAutoFit/>
          </a:bodyPr>
          <a:lstStyle/>
          <a:p>
            <a:pPr algn="just" defTabSz="914116"/>
            <a:r>
              <a:rPr lang="en-US" sz="14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400" b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400" b="1">
                <a:solidFill>
                  <a:srgbClr val="000000"/>
                </a:solidFill>
              </a:rPr>
              <a:t>Dramatic events occur in the microsecond old Universe.</a:t>
            </a:r>
          </a:p>
          <a:p>
            <a:pPr algn="just" defTabSz="914116">
              <a:buFont typeface="Wingdings" charset="2"/>
              <a:buChar char="§"/>
            </a:pPr>
            <a:r>
              <a:rPr lang="en-US" sz="1400">
                <a:solidFill>
                  <a:srgbClr val="000000"/>
                </a:solidFill>
              </a:rPr>
              <a:t> The </a:t>
            </a:r>
            <a:r>
              <a:rPr lang="en-US" sz="1400">
                <a:solidFill>
                  <a:srgbClr val="000000"/>
                </a:solidFill>
                <a:cs typeface="Arial"/>
              </a:rPr>
              <a:t>transition from the QGP to the baryon phase is dominated by excited baryons. </a:t>
            </a:r>
            <a:r>
              <a:rPr lang="en-US" sz="1400" b="1">
                <a:solidFill>
                  <a:srgbClr val="000000"/>
                </a:solidFill>
                <a:cs typeface="Arial"/>
              </a:rPr>
              <a:t> </a:t>
            </a:r>
          </a:p>
          <a:p>
            <a:pPr algn="just" defTabSz="914116"/>
            <a:r>
              <a:rPr lang="en-US" sz="1400">
                <a:solidFill>
                  <a:srgbClr val="000000"/>
                </a:solidFill>
                <a:cs typeface="Arial"/>
              </a:rPr>
              <a:t>   A quantitative description requires more states than found to date =&gt; </a:t>
            </a:r>
            <a:r>
              <a:rPr lang="en-US" sz="1400" b="1">
                <a:solidFill>
                  <a:srgbClr val="000090"/>
                </a:solidFill>
                <a:cs typeface="Arial"/>
              </a:rPr>
              <a:t>missing baryons.</a:t>
            </a:r>
            <a:endParaRPr lang="en-US" sz="1400">
              <a:solidFill>
                <a:srgbClr val="000000"/>
              </a:solidFill>
              <a:cs typeface="Arial"/>
            </a:endParaRPr>
          </a:p>
          <a:p>
            <a:pPr algn="just" defTabSz="914116">
              <a:buFont typeface="Wingdings" charset="2"/>
              <a:buChar char="§"/>
            </a:pPr>
            <a:r>
              <a:rPr lang="en-US" sz="1400">
                <a:solidFill>
                  <a:srgbClr val="000000"/>
                </a:solidFill>
              </a:rPr>
              <a:t> During the transition the quarks acquire </a:t>
            </a:r>
            <a:r>
              <a:rPr lang="en-US" sz="1400" b="1">
                <a:solidFill>
                  <a:srgbClr val="000090"/>
                </a:solidFill>
              </a:rPr>
              <a:t>dynamical mass </a:t>
            </a:r>
            <a:r>
              <a:rPr lang="en-US" sz="1400">
                <a:solidFill>
                  <a:srgbClr val="000000"/>
                </a:solidFill>
              </a:rPr>
              <a:t>and the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90"/>
                </a:solidFill>
              </a:rPr>
              <a:t>confinement </a:t>
            </a:r>
            <a:r>
              <a:rPr lang="en-US" sz="1400" b="1">
                <a:solidFill>
                  <a:srgbClr val="000090"/>
                </a:solidFill>
              </a:rPr>
              <a:t>of color </a:t>
            </a:r>
            <a:r>
              <a:rPr lang="en-US" sz="1400">
                <a:solidFill>
                  <a:srgbClr val="000000"/>
                </a:solidFill>
              </a:rPr>
              <a:t>occurs. 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/>
          <a:srcRect l="3557" r="4743"/>
          <a:stretch>
            <a:fillRect/>
          </a:stretch>
        </p:blipFill>
        <p:spPr>
          <a:xfrm>
            <a:off x="429827" y="610834"/>
            <a:ext cx="3784037" cy="3023103"/>
          </a:xfrm>
          <a:prstGeom prst="rect">
            <a:avLst/>
          </a:prstGeom>
        </p:spPr>
      </p:pic>
      <p:grpSp>
        <p:nvGrpSpPr>
          <p:cNvPr id="20" name="Group 18"/>
          <p:cNvGrpSpPr/>
          <p:nvPr/>
        </p:nvGrpSpPr>
        <p:grpSpPr>
          <a:xfrm>
            <a:off x="1748452" y="2852548"/>
            <a:ext cx="401788" cy="392075"/>
            <a:chOff x="3662754" y="4996719"/>
            <a:chExt cx="622999" cy="693842"/>
          </a:xfrm>
        </p:grpSpPr>
        <p:sp>
          <p:nvSpPr>
            <p:cNvPr id="21" name="Left Brace 6"/>
            <p:cNvSpPr/>
            <p:nvPr/>
          </p:nvSpPr>
          <p:spPr>
            <a:xfrm rot="17450964">
              <a:off x="3735808" y="4923665"/>
              <a:ext cx="218447" cy="364555"/>
            </a:xfrm>
            <a:prstGeom prst="leftBrace">
              <a:avLst>
                <a:gd name="adj1" fmla="val 8333"/>
                <a:gd name="adj2" fmla="val 54349"/>
              </a:avLst>
            </a:prstGeom>
            <a:ln w="28575" cap="flat" cmpd="sng" algn="ctr">
              <a:solidFill>
                <a:srgbClr val="00F7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3681265" y="5173132"/>
              <a:ext cx="604488" cy="5174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116"/>
              <a:r>
                <a:rPr lang="en-US" sz="1300" b="1">
                  <a:solidFill>
                    <a:srgbClr val="00F700"/>
                  </a:solidFill>
                </a:rPr>
                <a:t>N* </a:t>
              </a:r>
            </a:p>
          </p:txBody>
        </p:sp>
      </p:grpSp>
      <p:grpSp>
        <p:nvGrpSpPr>
          <p:cNvPr id="35" name="Group 15"/>
          <p:cNvGrpSpPr/>
          <p:nvPr/>
        </p:nvGrpSpPr>
        <p:grpSpPr>
          <a:xfrm>
            <a:off x="1953795" y="922601"/>
            <a:ext cx="541055" cy="615553"/>
            <a:chOff x="4162506" y="852588"/>
            <a:chExt cx="838939" cy="1089325"/>
          </a:xfrm>
        </p:grpSpPr>
        <p:sp>
          <p:nvSpPr>
            <p:cNvPr id="36" name="TextBox 9"/>
            <p:cNvSpPr txBox="1"/>
            <p:nvPr/>
          </p:nvSpPr>
          <p:spPr>
            <a:xfrm rot="20337676">
              <a:off x="4296292" y="852588"/>
              <a:ext cx="705153" cy="1089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16"/>
              <a:r>
                <a:rPr lang="en-US" sz="800" b="1" smtClean="0">
                  <a:solidFill>
                    <a:srgbClr val="FFFF00"/>
                  </a:solidFill>
                </a:rPr>
                <a:t>CEBAF</a:t>
              </a:r>
            </a:p>
            <a:p>
              <a:pPr defTabSz="914116"/>
              <a:r>
                <a:rPr lang="en-US" sz="800" b="1" smtClean="0">
                  <a:solidFill>
                    <a:srgbClr val="FFFF00"/>
                  </a:solidFill>
                </a:rPr>
                <a:t>ELSA</a:t>
              </a:r>
            </a:p>
            <a:p>
              <a:pPr defTabSz="914116"/>
              <a:r>
                <a:rPr lang="en-US" sz="800" b="1" smtClean="0">
                  <a:solidFill>
                    <a:srgbClr val="FFFF00"/>
                  </a:solidFill>
                </a:rPr>
                <a:t>Mami</a:t>
              </a:r>
              <a:endParaRPr lang="en-US" sz="800" b="1">
                <a:solidFill>
                  <a:srgbClr val="FFFF00"/>
                </a:solidFill>
              </a:endParaRPr>
            </a:p>
            <a:p>
              <a:pPr defTabSz="914116"/>
              <a:r>
                <a:rPr lang="en-US" sz="1000" b="1">
                  <a:solidFill>
                    <a:srgbClr val="FFFF00"/>
                  </a:solidFill>
                </a:rPr>
                <a:t> </a:t>
              </a:r>
              <a:r>
                <a:rPr lang="en-US" sz="1000" b="1">
                  <a:solidFill>
                    <a:srgbClr val="000000"/>
                  </a:solidFill>
                </a:rPr>
                <a:t> </a:t>
              </a:r>
            </a:p>
          </p:txBody>
        </p:sp>
        <p:cxnSp>
          <p:nvCxnSpPr>
            <p:cNvPr id="37" name="Straight Arrow Connector 10"/>
            <p:cNvCxnSpPr>
              <a:cxnSpLocks noChangeAspect="1"/>
            </p:cNvCxnSpPr>
            <p:nvPr/>
          </p:nvCxnSpPr>
          <p:spPr>
            <a:xfrm rot="16200000" flipH="1">
              <a:off x="4133817" y="1489989"/>
              <a:ext cx="118663" cy="61285"/>
            </a:xfrm>
            <a:prstGeom prst="straightConnector1">
              <a:avLst/>
            </a:prstGeom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 13"/>
          <p:cNvSpPr>
            <a:spLocks noChangeAspect="1"/>
          </p:cNvSpPr>
          <p:nvPr/>
        </p:nvSpPr>
        <p:spPr>
          <a:xfrm>
            <a:off x="1944742" y="1351764"/>
            <a:ext cx="368915" cy="1219347"/>
          </a:xfrm>
          <a:custGeom>
            <a:avLst/>
            <a:gdLst>
              <a:gd name="connsiteX0" fmla="*/ 110596 w 596900"/>
              <a:gd name="connsiteY0" fmla="*/ 128058 h 1912937"/>
              <a:gd name="connsiteX1" fmla="*/ 218546 w 596900"/>
              <a:gd name="connsiteY1" fmla="*/ 80433 h 1912937"/>
              <a:gd name="connsiteX2" fmla="*/ 339196 w 596900"/>
              <a:gd name="connsiteY2" fmla="*/ 32808 h 1912937"/>
              <a:gd name="connsiteX3" fmla="*/ 377296 w 596900"/>
              <a:gd name="connsiteY3" fmla="*/ 20108 h 1912937"/>
              <a:gd name="connsiteX4" fmla="*/ 393171 w 596900"/>
              <a:gd name="connsiteY4" fmla="*/ 23283 h 1912937"/>
              <a:gd name="connsiteX5" fmla="*/ 463021 w 596900"/>
              <a:gd name="connsiteY5" fmla="*/ 159808 h 1912937"/>
              <a:gd name="connsiteX6" fmla="*/ 501121 w 596900"/>
              <a:gd name="connsiteY6" fmla="*/ 305858 h 1912937"/>
              <a:gd name="connsiteX7" fmla="*/ 539221 w 596900"/>
              <a:gd name="connsiteY7" fmla="*/ 480483 h 1912937"/>
              <a:gd name="connsiteX8" fmla="*/ 567796 w 596900"/>
              <a:gd name="connsiteY8" fmla="*/ 655108 h 1912937"/>
              <a:gd name="connsiteX9" fmla="*/ 593196 w 596900"/>
              <a:gd name="connsiteY9" fmla="*/ 832908 h 1912937"/>
              <a:gd name="connsiteX10" fmla="*/ 590021 w 596900"/>
              <a:gd name="connsiteY10" fmla="*/ 982133 h 1912937"/>
              <a:gd name="connsiteX11" fmla="*/ 551921 w 596900"/>
              <a:gd name="connsiteY11" fmla="*/ 1232958 h 1912937"/>
              <a:gd name="connsiteX12" fmla="*/ 523346 w 596900"/>
              <a:gd name="connsiteY12" fmla="*/ 1344083 h 1912937"/>
              <a:gd name="connsiteX13" fmla="*/ 494771 w 596900"/>
              <a:gd name="connsiteY13" fmla="*/ 1480608 h 1912937"/>
              <a:gd name="connsiteX14" fmla="*/ 437621 w 596900"/>
              <a:gd name="connsiteY14" fmla="*/ 1642533 h 1912937"/>
              <a:gd name="connsiteX15" fmla="*/ 383646 w 596900"/>
              <a:gd name="connsiteY15" fmla="*/ 1775883 h 1912937"/>
              <a:gd name="connsiteX16" fmla="*/ 345546 w 596900"/>
              <a:gd name="connsiteY16" fmla="*/ 1858433 h 1912937"/>
              <a:gd name="connsiteX17" fmla="*/ 326496 w 596900"/>
              <a:gd name="connsiteY17" fmla="*/ 1902883 h 1912937"/>
              <a:gd name="connsiteX18" fmla="*/ 301096 w 596900"/>
              <a:gd name="connsiteY18" fmla="*/ 1902883 h 1912937"/>
              <a:gd name="connsiteX19" fmla="*/ 158221 w 596900"/>
              <a:gd name="connsiteY19" fmla="*/ 1842558 h 1912937"/>
              <a:gd name="connsiteX20" fmla="*/ 53446 w 596900"/>
              <a:gd name="connsiteY20" fmla="*/ 1794933 h 1912937"/>
              <a:gd name="connsiteX21" fmla="*/ 12171 w 596900"/>
              <a:gd name="connsiteY21" fmla="*/ 1775883 h 1912937"/>
              <a:gd name="connsiteX22" fmla="*/ 12171 w 596900"/>
              <a:gd name="connsiteY22" fmla="*/ 1756833 h 1912937"/>
              <a:gd name="connsiteX23" fmla="*/ 85196 w 596900"/>
              <a:gd name="connsiteY23" fmla="*/ 1547283 h 1912937"/>
              <a:gd name="connsiteX24" fmla="*/ 132821 w 596900"/>
              <a:gd name="connsiteY24" fmla="*/ 1344083 h 1912937"/>
              <a:gd name="connsiteX25" fmla="*/ 167746 w 596900"/>
              <a:gd name="connsiteY25" fmla="*/ 1125008 h 1912937"/>
              <a:gd name="connsiteX26" fmla="*/ 180446 w 596900"/>
              <a:gd name="connsiteY26" fmla="*/ 912283 h 1912937"/>
              <a:gd name="connsiteX27" fmla="*/ 180446 w 596900"/>
              <a:gd name="connsiteY27" fmla="*/ 686858 h 1912937"/>
              <a:gd name="connsiteX28" fmla="*/ 161396 w 596900"/>
              <a:gd name="connsiteY28" fmla="*/ 480483 h 1912937"/>
              <a:gd name="connsiteX29" fmla="*/ 139171 w 596900"/>
              <a:gd name="connsiteY29" fmla="*/ 299508 h 1912937"/>
              <a:gd name="connsiteX30" fmla="*/ 120121 w 596900"/>
              <a:gd name="connsiteY30" fmla="*/ 204258 h 1912937"/>
              <a:gd name="connsiteX31" fmla="*/ 110596 w 596900"/>
              <a:gd name="connsiteY31" fmla="*/ 128058 h 19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6900" h="1912937">
                <a:moveTo>
                  <a:pt x="110596" y="128058"/>
                </a:moveTo>
                <a:cubicBezTo>
                  <a:pt x="127000" y="107421"/>
                  <a:pt x="180446" y="96308"/>
                  <a:pt x="218546" y="80433"/>
                </a:cubicBezTo>
                <a:cubicBezTo>
                  <a:pt x="256646" y="64558"/>
                  <a:pt x="312738" y="42862"/>
                  <a:pt x="339196" y="32808"/>
                </a:cubicBezTo>
                <a:cubicBezTo>
                  <a:pt x="365654" y="22754"/>
                  <a:pt x="368300" y="21695"/>
                  <a:pt x="377296" y="20108"/>
                </a:cubicBezTo>
                <a:cubicBezTo>
                  <a:pt x="386292" y="18521"/>
                  <a:pt x="378884" y="0"/>
                  <a:pt x="393171" y="23283"/>
                </a:cubicBezTo>
                <a:cubicBezTo>
                  <a:pt x="407458" y="46566"/>
                  <a:pt x="445029" y="112712"/>
                  <a:pt x="463021" y="159808"/>
                </a:cubicBezTo>
                <a:cubicBezTo>
                  <a:pt x="481013" y="206904"/>
                  <a:pt x="488421" y="252412"/>
                  <a:pt x="501121" y="305858"/>
                </a:cubicBezTo>
                <a:cubicBezTo>
                  <a:pt x="513821" y="359304"/>
                  <a:pt x="528109" y="422275"/>
                  <a:pt x="539221" y="480483"/>
                </a:cubicBezTo>
                <a:cubicBezTo>
                  <a:pt x="550334" y="538691"/>
                  <a:pt x="558800" y="596371"/>
                  <a:pt x="567796" y="655108"/>
                </a:cubicBezTo>
                <a:cubicBezTo>
                  <a:pt x="576792" y="713845"/>
                  <a:pt x="589492" y="778404"/>
                  <a:pt x="593196" y="832908"/>
                </a:cubicBezTo>
                <a:cubicBezTo>
                  <a:pt x="596900" y="887412"/>
                  <a:pt x="596900" y="915458"/>
                  <a:pt x="590021" y="982133"/>
                </a:cubicBezTo>
                <a:cubicBezTo>
                  <a:pt x="583142" y="1048808"/>
                  <a:pt x="563033" y="1172633"/>
                  <a:pt x="551921" y="1232958"/>
                </a:cubicBezTo>
                <a:cubicBezTo>
                  <a:pt x="540809" y="1293283"/>
                  <a:pt x="532871" y="1302808"/>
                  <a:pt x="523346" y="1344083"/>
                </a:cubicBezTo>
                <a:cubicBezTo>
                  <a:pt x="513821" y="1385358"/>
                  <a:pt x="509059" y="1430866"/>
                  <a:pt x="494771" y="1480608"/>
                </a:cubicBezTo>
                <a:cubicBezTo>
                  <a:pt x="480484" y="1530350"/>
                  <a:pt x="456142" y="1593320"/>
                  <a:pt x="437621" y="1642533"/>
                </a:cubicBezTo>
                <a:cubicBezTo>
                  <a:pt x="419100" y="1691746"/>
                  <a:pt x="398992" y="1739900"/>
                  <a:pt x="383646" y="1775883"/>
                </a:cubicBezTo>
                <a:cubicBezTo>
                  <a:pt x="368300" y="1811866"/>
                  <a:pt x="355071" y="1837266"/>
                  <a:pt x="345546" y="1858433"/>
                </a:cubicBezTo>
                <a:cubicBezTo>
                  <a:pt x="336021" y="1879600"/>
                  <a:pt x="333904" y="1895475"/>
                  <a:pt x="326496" y="1902883"/>
                </a:cubicBezTo>
                <a:cubicBezTo>
                  <a:pt x="319088" y="1910291"/>
                  <a:pt x="329142" y="1912937"/>
                  <a:pt x="301096" y="1902883"/>
                </a:cubicBezTo>
                <a:cubicBezTo>
                  <a:pt x="273050" y="1892829"/>
                  <a:pt x="199496" y="1860550"/>
                  <a:pt x="158221" y="1842558"/>
                </a:cubicBezTo>
                <a:cubicBezTo>
                  <a:pt x="116946" y="1824566"/>
                  <a:pt x="53446" y="1794933"/>
                  <a:pt x="53446" y="1794933"/>
                </a:cubicBezTo>
                <a:cubicBezTo>
                  <a:pt x="29104" y="1783821"/>
                  <a:pt x="19050" y="1782233"/>
                  <a:pt x="12171" y="1775883"/>
                </a:cubicBezTo>
                <a:cubicBezTo>
                  <a:pt x="5292" y="1769533"/>
                  <a:pt x="0" y="1794933"/>
                  <a:pt x="12171" y="1756833"/>
                </a:cubicBezTo>
                <a:cubicBezTo>
                  <a:pt x="24342" y="1718733"/>
                  <a:pt x="65088" y="1616075"/>
                  <a:pt x="85196" y="1547283"/>
                </a:cubicBezTo>
                <a:cubicBezTo>
                  <a:pt x="105304" y="1478491"/>
                  <a:pt x="119063" y="1414462"/>
                  <a:pt x="132821" y="1344083"/>
                </a:cubicBezTo>
                <a:cubicBezTo>
                  <a:pt x="146579" y="1273704"/>
                  <a:pt x="159809" y="1196975"/>
                  <a:pt x="167746" y="1125008"/>
                </a:cubicBezTo>
                <a:cubicBezTo>
                  <a:pt x="175684" y="1053041"/>
                  <a:pt x="178329" y="985308"/>
                  <a:pt x="180446" y="912283"/>
                </a:cubicBezTo>
                <a:cubicBezTo>
                  <a:pt x="182563" y="839258"/>
                  <a:pt x="183621" y="758825"/>
                  <a:pt x="180446" y="686858"/>
                </a:cubicBezTo>
                <a:cubicBezTo>
                  <a:pt x="177271" y="614891"/>
                  <a:pt x="168275" y="545041"/>
                  <a:pt x="161396" y="480483"/>
                </a:cubicBezTo>
                <a:cubicBezTo>
                  <a:pt x="154517" y="415925"/>
                  <a:pt x="146050" y="345546"/>
                  <a:pt x="139171" y="299508"/>
                </a:cubicBezTo>
                <a:cubicBezTo>
                  <a:pt x="132292" y="253471"/>
                  <a:pt x="127529" y="234420"/>
                  <a:pt x="120121" y="204258"/>
                </a:cubicBezTo>
                <a:cubicBezTo>
                  <a:pt x="112713" y="174096"/>
                  <a:pt x="94192" y="148695"/>
                  <a:pt x="110596" y="128058"/>
                </a:cubicBezTo>
                <a:close/>
              </a:path>
            </a:pathLst>
          </a:custGeom>
          <a:solidFill>
            <a:srgbClr val="00F7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19" tIns="50359" rIns="100719" bIns="50359"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reeform 14"/>
          <p:cNvSpPr>
            <a:spLocks noChangeAspect="1"/>
          </p:cNvSpPr>
          <p:nvPr/>
        </p:nvSpPr>
        <p:spPr>
          <a:xfrm>
            <a:off x="1730761" y="1437307"/>
            <a:ext cx="362043" cy="1069216"/>
          </a:xfrm>
          <a:custGeom>
            <a:avLst/>
            <a:gdLst>
              <a:gd name="connsiteX0" fmla="*/ 110596 w 596900"/>
              <a:gd name="connsiteY0" fmla="*/ 128058 h 1912937"/>
              <a:gd name="connsiteX1" fmla="*/ 218546 w 596900"/>
              <a:gd name="connsiteY1" fmla="*/ 80433 h 1912937"/>
              <a:gd name="connsiteX2" fmla="*/ 339196 w 596900"/>
              <a:gd name="connsiteY2" fmla="*/ 32808 h 1912937"/>
              <a:gd name="connsiteX3" fmla="*/ 377296 w 596900"/>
              <a:gd name="connsiteY3" fmla="*/ 20108 h 1912937"/>
              <a:gd name="connsiteX4" fmla="*/ 393171 w 596900"/>
              <a:gd name="connsiteY4" fmla="*/ 23283 h 1912937"/>
              <a:gd name="connsiteX5" fmla="*/ 463021 w 596900"/>
              <a:gd name="connsiteY5" fmla="*/ 159808 h 1912937"/>
              <a:gd name="connsiteX6" fmla="*/ 501121 w 596900"/>
              <a:gd name="connsiteY6" fmla="*/ 305858 h 1912937"/>
              <a:gd name="connsiteX7" fmla="*/ 539221 w 596900"/>
              <a:gd name="connsiteY7" fmla="*/ 480483 h 1912937"/>
              <a:gd name="connsiteX8" fmla="*/ 567796 w 596900"/>
              <a:gd name="connsiteY8" fmla="*/ 655108 h 1912937"/>
              <a:gd name="connsiteX9" fmla="*/ 593196 w 596900"/>
              <a:gd name="connsiteY9" fmla="*/ 832908 h 1912937"/>
              <a:gd name="connsiteX10" fmla="*/ 590021 w 596900"/>
              <a:gd name="connsiteY10" fmla="*/ 982133 h 1912937"/>
              <a:gd name="connsiteX11" fmla="*/ 551921 w 596900"/>
              <a:gd name="connsiteY11" fmla="*/ 1232958 h 1912937"/>
              <a:gd name="connsiteX12" fmla="*/ 523346 w 596900"/>
              <a:gd name="connsiteY12" fmla="*/ 1344083 h 1912937"/>
              <a:gd name="connsiteX13" fmla="*/ 494771 w 596900"/>
              <a:gd name="connsiteY13" fmla="*/ 1480608 h 1912937"/>
              <a:gd name="connsiteX14" fmla="*/ 437621 w 596900"/>
              <a:gd name="connsiteY14" fmla="*/ 1642533 h 1912937"/>
              <a:gd name="connsiteX15" fmla="*/ 383646 w 596900"/>
              <a:gd name="connsiteY15" fmla="*/ 1775883 h 1912937"/>
              <a:gd name="connsiteX16" fmla="*/ 345546 w 596900"/>
              <a:gd name="connsiteY16" fmla="*/ 1858433 h 1912937"/>
              <a:gd name="connsiteX17" fmla="*/ 326496 w 596900"/>
              <a:gd name="connsiteY17" fmla="*/ 1902883 h 1912937"/>
              <a:gd name="connsiteX18" fmla="*/ 301096 w 596900"/>
              <a:gd name="connsiteY18" fmla="*/ 1902883 h 1912937"/>
              <a:gd name="connsiteX19" fmla="*/ 158221 w 596900"/>
              <a:gd name="connsiteY19" fmla="*/ 1842558 h 1912937"/>
              <a:gd name="connsiteX20" fmla="*/ 53446 w 596900"/>
              <a:gd name="connsiteY20" fmla="*/ 1794933 h 1912937"/>
              <a:gd name="connsiteX21" fmla="*/ 12171 w 596900"/>
              <a:gd name="connsiteY21" fmla="*/ 1775883 h 1912937"/>
              <a:gd name="connsiteX22" fmla="*/ 12171 w 596900"/>
              <a:gd name="connsiteY22" fmla="*/ 1756833 h 1912937"/>
              <a:gd name="connsiteX23" fmla="*/ 85196 w 596900"/>
              <a:gd name="connsiteY23" fmla="*/ 1547283 h 1912937"/>
              <a:gd name="connsiteX24" fmla="*/ 132821 w 596900"/>
              <a:gd name="connsiteY24" fmla="*/ 1344083 h 1912937"/>
              <a:gd name="connsiteX25" fmla="*/ 167746 w 596900"/>
              <a:gd name="connsiteY25" fmla="*/ 1125008 h 1912937"/>
              <a:gd name="connsiteX26" fmla="*/ 180446 w 596900"/>
              <a:gd name="connsiteY26" fmla="*/ 912283 h 1912937"/>
              <a:gd name="connsiteX27" fmla="*/ 180446 w 596900"/>
              <a:gd name="connsiteY27" fmla="*/ 686858 h 1912937"/>
              <a:gd name="connsiteX28" fmla="*/ 161396 w 596900"/>
              <a:gd name="connsiteY28" fmla="*/ 480483 h 1912937"/>
              <a:gd name="connsiteX29" fmla="*/ 139171 w 596900"/>
              <a:gd name="connsiteY29" fmla="*/ 299508 h 1912937"/>
              <a:gd name="connsiteX30" fmla="*/ 120121 w 596900"/>
              <a:gd name="connsiteY30" fmla="*/ 204258 h 1912937"/>
              <a:gd name="connsiteX31" fmla="*/ 110596 w 596900"/>
              <a:gd name="connsiteY31" fmla="*/ 128058 h 19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6900" h="1912937">
                <a:moveTo>
                  <a:pt x="110596" y="128058"/>
                </a:moveTo>
                <a:cubicBezTo>
                  <a:pt x="127000" y="107421"/>
                  <a:pt x="180446" y="96308"/>
                  <a:pt x="218546" y="80433"/>
                </a:cubicBezTo>
                <a:cubicBezTo>
                  <a:pt x="256646" y="64558"/>
                  <a:pt x="312738" y="42862"/>
                  <a:pt x="339196" y="32808"/>
                </a:cubicBezTo>
                <a:cubicBezTo>
                  <a:pt x="365654" y="22754"/>
                  <a:pt x="368300" y="21695"/>
                  <a:pt x="377296" y="20108"/>
                </a:cubicBezTo>
                <a:cubicBezTo>
                  <a:pt x="386292" y="18521"/>
                  <a:pt x="378884" y="0"/>
                  <a:pt x="393171" y="23283"/>
                </a:cubicBezTo>
                <a:cubicBezTo>
                  <a:pt x="407458" y="46566"/>
                  <a:pt x="445029" y="112712"/>
                  <a:pt x="463021" y="159808"/>
                </a:cubicBezTo>
                <a:cubicBezTo>
                  <a:pt x="481013" y="206904"/>
                  <a:pt x="488421" y="252412"/>
                  <a:pt x="501121" y="305858"/>
                </a:cubicBezTo>
                <a:cubicBezTo>
                  <a:pt x="513821" y="359304"/>
                  <a:pt x="528109" y="422275"/>
                  <a:pt x="539221" y="480483"/>
                </a:cubicBezTo>
                <a:cubicBezTo>
                  <a:pt x="550334" y="538691"/>
                  <a:pt x="558800" y="596371"/>
                  <a:pt x="567796" y="655108"/>
                </a:cubicBezTo>
                <a:cubicBezTo>
                  <a:pt x="576792" y="713845"/>
                  <a:pt x="589492" y="778404"/>
                  <a:pt x="593196" y="832908"/>
                </a:cubicBezTo>
                <a:cubicBezTo>
                  <a:pt x="596900" y="887412"/>
                  <a:pt x="596900" y="915458"/>
                  <a:pt x="590021" y="982133"/>
                </a:cubicBezTo>
                <a:cubicBezTo>
                  <a:pt x="583142" y="1048808"/>
                  <a:pt x="563033" y="1172633"/>
                  <a:pt x="551921" y="1232958"/>
                </a:cubicBezTo>
                <a:cubicBezTo>
                  <a:pt x="540809" y="1293283"/>
                  <a:pt x="532871" y="1302808"/>
                  <a:pt x="523346" y="1344083"/>
                </a:cubicBezTo>
                <a:cubicBezTo>
                  <a:pt x="513821" y="1385358"/>
                  <a:pt x="509059" y="1430866"/>
                  <a:pt x="494771" y="1480608"/>
                </a:cubicBezTo>
                <a:cubicBezTo>
                  <a:pt x="480484" y="1530350"/>
                  <a:pt x="456142" y="1593320"/>
                  <a:pt x="437621" y="1642533"/>
                </a:cubicBezTo>
                <a:cubicBezTo>
                  <a:pt x="419100" y="1691746"/>
                  <a:pt x="398992" y="1739900"/>
                  <a:pt x="383646" y="1775883"/>
                </a:cubicBezTo>
                <a:cubicBezTo>
                  <a:pt x="368300" y="1811866"/>
                  <a:pt x="355071" y="1837266"/>
                  <a:pt x="345546" y="1858433"/>
                </a:cubicBezTo>
                <a:cubicBezTo>
                  <a:pt x="336021" y="1879600"/>
                  <a:pt x="333904" y="1895475"/>
                  <a:pt x="326496" y="1902883"/>
                </a:cubicBezTo>
                <a:cubicBezTo>
                  <a:pt x="319088" y="1910291"/>
                  <a:pt x="329142" y="1912937"/>
                  <a:pt x="301096" y="1902883"/>
                </a:cubicBezTo>
                <a:cubicBezTo>
                  <a:pt x="273050" y="1892829"/>
                  <a:pt x="199496" y="1860550"/>
                  <a:pt x="158221" y="1842558"/>
                </a:cubicBezTo>
                <a:cubicBezTo>
                  <a:pt x="116946" y="1824566"/>
                  <a:pt x="53446" y="1794933"/>
                  <a:pt x="53446" y="1794933"/>
                </a:cubicBezTo>
                <a:cubicBezTo>
                  <a:pt x="29104" y="1783821"/>
                  <a:pt x="19050" y="1782233"/>
                  <a:pt x="12171" y="1775883"/>
                </a:cubicBezTo>
                <a:cubicBezTo>
                  <a:pt x="5292" y="1769533"/>
                  <a:pt x="0" y="1794933"/>
                  <a:pt x="12171" y="1756833"/>
                </a:cubicBezTo>
                <a:cubicBezTo>
                  <a:pt x="24342" y="1718733"/>
                  <a:pt x="65088" y="1616075"/>
                  <a:pt x="85196" y="1547283"/>
                </a:cubicBezTo>
                <a:cubicBezTo>
                  <a:pt x="105304" y="1478491"/>
                  <a:pt x="119063" y="1414462"/>
                  <a:pt x="132821" y="1344083"/>
                </a:cubicBezTo>
                <a:cubicBezTo>
                  <a:pt x="146579" y="1273704"/>
                  <a:pt x="159809" y="1196975"/>
                  <a:pt x="167746" y="1125008"/>
                </a:cubicBezTo>
                <a:cubicBezTo>
                  <a:pt x="175684" y="1053041"/>
                  <a:pt x="178329" y="985308"/>
                  <a:pt x="180446" y="912283"/>
                </a:cubicBezTo>
                <a:cubicBezTo>
                  <a:pt x="182563" y="839258"/>
                  <a:pt x="183621" y="758825"/>
                  <a:pt x="180446" y="686858"/>
                </a:cubicBezTo>
                <a:cubicBezTo>
                  <a:pt x="177271" y="614891"/>
                  <a:pt x="168275" y="545041"/>
                  <a:pt x="161396" y="480483"/>
                </a:cubicBezTo>
                <a:cubicBezTo>
                  <a:pt x="154517" y="415925"/>
                  <a:pt x="146050" y="345546"/>
                  <a:pt x="139171" y="299508"/>
                </a:cubicBezTo>
                <a:cubicBezTo>
                  <a:pt x="132292" y="253471"/>
                  <a:pt x="127529" y="234420"/>
                  <a:pt x="120121" y="204258"/>
                </a:cubicBezTo>
                <a:cubicBezTo>
                  <a:pt x="112713" y="174096"/>
                  <a:pt x="94192" y="148695"/>
                  <a:pt x="110596" y="128058"/>
                </a:cubicBezTo>
                <a:close/>
              </a:path>
            </a:pathLst>
          </a:custGeom>
          <a:solidFill>
            <a:srgbClr val="FFFF00">
              <a:alpha val="7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19" tIns="50359" rIns="100719" bIns="50359"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1" name="Curved Connector 26"/>
          <p:cNvCxnSpPr/>
          <p:nvPr/>
        </p:nvCxnSpPr>
        <p:spPr>
          <a:xfrm rot="16200000" flipH="1">
            <a:off x="4336565" y="1971417"/>
            <a:ext cx="1347064" cy="265304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0F7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2"/>
          <p:cNvSpPr txBox="1"/>
          <p:nvPr/>
        </p:nvSpPr>
        <p:spPr>
          <a:xfrm>
            <a:off x="4662918" y="2122386"/>
            <a:ext cx="529754" cy="440256"/>
          </a:xfrm>
          <a:prstGeom prst="rect">
            <a:avLst/>
          </a:prstGeom>
          <a:noFill/>
        </p:spPr>
        <p:txBody>
          <a:bodyPr wrap="none" lIns="100719" tIns="50359" rIns="100719" bIns="50359" rtlCol="0">
            <a:spAutoFit/>
          </a:bodyPr>
          <a:lstStyle/>
          <a:p>
            <a:pPr defTabSz="914116"/>
            <a:r>
              <a:rPr lang="en-US" sz="2200" b="1">
                <a:solidFill>
                  <a:srgbClr val="00F700"/>
                </a:solidFill>
              </a:rPr>
              <a:t>N*</a:t>
            </a:r>
          </a:p>
        </p:txBody>
      </p:sp>
      <p:sp>
        <p:nvSpPr>
          <p:cNvPr id="43" name="TextBox 21"/>
          <p:cNvSpPr txBox="1"/>
          <p:nvPr/>
        </p:nvSpPr>
        <p:spPr>
          <a:xfrm>
            <a:off x="6282124" y="1407289"/>
            <a:ext cx="1181569" cy="378700"/>
          </a:xfrm>
          <a:prstGeom prst="rect">
            <a:avLst/>
          </a:prstGeom>
          <a:solidFill>
            <a:srgbClr val="FEFF03"/>
          </a:solidFill>
          <a:ln>
            <a:solidFill>
              <a:srgbClr val="000090"/>
            </a:solidFill>
          </a:ln>
        </p:spPr>
        <p:txBody>
          <a:bodyPr wrap="none" lIns="100719" tIns="50359" rIns="100719" bIns="50359" rtlCol="0">
            <a:spAutoFit/>
          </a:bodyPr>
          <a:lstStyle/>
          <a:p>
            <a:pPr defTabSz="914116"/>
            <a:r>
              <a:rPr lang="en-US" sz="900" b="1">
                <a:solidFill>
                  <a:srgbClr val="000000"/>
                </a:solidFill>
                <a:cs typeface="Arial Narrow"/>
              </a:rPr>
              <a:t>Quark Gluon Plasma</a:t>
            </a:r>
          </a:p>
          <a:p>
            <a:pPr defTabSz="914116"/>
            <a:r>
              <a:rPr lang="en-US" sz="900" b="1">
                <a:solidFill>
                  <a:srgbClr val="000000"/>
                </a:solidFill>
                <a:cs typeface="Arial Narrow"/>
              </a:rPr>
              <a:t>(color deconfined</a:t>
            </a:r>
            <a:r>
              <a:rPr lang="en-US" sz="9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4" name="TextBox 22"/>
          <p:cNvSpPr txBox="1"/>
          <p:nvPr/>
        </p:nvSpPr>
        <p:spPr>
          <a:xfrm>
            <a:off x="5290301" y="2286079"/>
            <a:ext cx="987661" cy="378700"/>
          </a:xfrm>
          <a:prstGeom prst="rect">
            <a:avLst/>
          </a:prstGeom>
          <a:solidFill>
            <a:srgbClr val="00F700"/>
          </a:solidFill>
          <a:ln>
            <a:solidFill>
              <a:srgbClr val="000090"/>
            </a:solidFill>
          </a:ln>
        </p:spPr>
        <p:txBody>
          <a:bodyPr wrap="square" lIns="100719" tIns="50359" rIns="100719" bIns="50359" rtlCol="0">
            <a:spAutoFit/>
          </a:bodyPr>
          <a:lstStyle/>
          <a:p>
            <a:pPr defTabSz="914116"/>
            <a:r>
              <a:rPr lang="en-US" sz="900" b="1">
                <a:solidFill>
                  <a:srgbClr val="000000"/>
                </a:solidFill>
                <a:cs typeface="Arial Narrow"/>
              </a:rPr>
              <a:t>Hadron Gas</a:t>
            </a:r>
          </a:p>
          <a:p>
            <a:pPr defTabSz="914116"/>
            <a:r>
              <a:rPr lang="en-US" sz="900" b="1">
                <a:solidFill>
                  <a:srgbClr val="000000"/>
                </a:solidFill>
                <a:cs typeface="Arial Narrow"/>
              </a:rPr>
              <a:t>(color confined)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4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5532"/>
            <a:ext cx="8226035" cy="5847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90"/>
                </a:solidFill>
                <a:latin typeface="+mn-lt"/>
              </a:rPr>
              <a:t>Blind Extraction: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=1/2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+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=3/2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" y="590314"/>
            <a:ext cx="9004299" cy="3703547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just"/>
            <a:r>
              <a:rPr lang="en-US" sz="1600" dirty="0">
                <a:solidFill>
                  <a:srgbClr val="800000"/>
                </a:solidFill>
              </a:rPr>
              <a:t>Two hybrid baryon </a:t>
            </a:r>
            <a:r>
              <a:rPr lang="en-US" sz="1600" dirty="0"/>
              <a:t>resonances with </a:t>
            </a:r>
            <a:r>
              <a:rPr lang="en-US" sz="1600" dirty="0" err="1">
                <a:solidFill>
                  <a:srgbClr val="800000"/>
                </a:solidFill>
              </a:rPr>
              <a:t>J</a:t>
            </a:r>
            <a:r>
              <a:rPr lang="en-US" sz="1600" baseline="30000" dirty="0" err="1">
                <a:solidFill>
                  <a:srgbClr val="800000"/>
                </a:solidFill>
              </a:rPr>
              <a:t>p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1/2</a:t>
            </a:r>
            <a:r>
              <a:rPr lang="en-US" sz="1600" baseline="30000" dirty="0" smtClean="0">
                <a:solidFill>
                  <a:srgbClr val="800000"/>
                </a:solidFill>
              </a:rPr>
              <a:t>+  </a:t>
            </a:r>
            <a:r>
              <a:rPr lang="en-US" sz="1600" dirty="0" smtClean="0"/>
              <a:t>and </a:t>
            </a:r>
            <a:r>
              <a:rPr lang="en-US" sz="1600" dirty="0" err="1" smtClean="0">
                <a:solidFill>
                  <a:srgbClr val="800000"/>
                </a:solidFill>
              </a:rPr>
              <a:t>J</a:t>
            </a:r>
            <a:r>
              <a:rPr lang="en-US" sz="1600" baseline="30000" dirty="0" err="1" smtClean="0">
                <a:solidFill>
                  <a:srgbClr val="800000"/>
                </a:solidFill>
              </a:rPr>
              <a:t>p</a:t>
            </a:r>
            <a:r>
              <a:rPr lang="en-US" sz="1600" baseline="30000" dirty="0" smtClean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3/2</a:t>
            </a:r>
            <a:r>
              <a:rPr lang="en-US" sz="1600" baseline="30000" dirty="0">
                <a:solidFill>
                  <a:srgbClr val="800000"/>
                </a:solidFill>
              </a:rPr>
              <a:t>+  </a:t>
            </a:r>
            <a:r>
              <a:rPr lang="en-US" sz="1600" dirty="0"/>
              <a:t>were inserted in the </a:t>
            </a:r>
            <a:r>
              <a:rPr lang="en-US" sz="1600" dirty="0" err="1">
                <a:solidFill>
                  <a:srgbClr val="800000"/>
                </a:solidFill>
              </a:rPr>
              <a:t>ep</a:t>
            </a:r>
            <a:r>
              <a:rPr lang="en-US" sz="1600" dirty="0">
                <a:solidFill>
                  <a:srgbClr val="800000"/>
                </a:solidFill>
              </a:rPr>
              <a:t>  </a:t>
            </a:r>
            <a:r>
              <a:rPr lang="en-US" sz="1600" dirty="0" smtClean="0">
                <a:solidFill>
                  <a:srgbClr val="800000"/>
                </a:solidFill>
              </a:rPr>
              <a:t>       e K</a:t>
            </a:r>
            <a:r>
              <a:rPr lang="en-US" sz="1600" baseline="30000" dirty="0">
                <a:solidFill>
                  <a:srgbClr val="800000"/>
                </a:solidFill>
              </a:rPr>
              <a:t>+</a:t>
            </a:r>
            <a:r>
              <a:rPr lang="en-US" sz="1600" dirty="0">
                <a:solidFill>
                  <a:srgbClr val="800000"/>
                </a:solidFill>
              </a:rPr>
              <a:t>Λ </a:t>
            </a:r>
            <a:r>
              <a:rPr lang="en-US" sz="1600" dirty="0" smtClean="0"/>
              <a:t> Gent RPR2011 reaction </a:t>
            </a:r>
            <a:r>
              <a:rPr lang="en-US" sz="1600" dirty="0"/>
              <a:t>amplitude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000090"/>
                </a:solidFill>
              </a:rPr>
              <a:t>quasi</a:t>
            </a:r>
            <a:r>
              <a:rPr lang="en-US" sz="1600" b="1" dirty="0">
                <a:solidFill>
                  <a:srgbClr val="000090"/>
                </a:solidFill>
              </a:rPr>
              <a:t>-</a:t>
            </a:r>
            <a:r>
              <a:rPr lang="en-US" sz="1600" b="1" dirty="0" smtClean="0">
                <a:solidFill>
                  <a:srgbClr val="000090"/>
                </a:solidFill>
              </a:rPr>
              <a:t>data </a:t>
            </a:r>
            <a:r>
              <a:rPr lang="en-US" sz="1600" dirty="0" smtClean="0"/>
              <a:t>were generated                </a:t>
            </a:r>
            <a:r>
              <a:rPr lang="en-US" sz="1600" b="1" dirty="0" err="1" smtClean="0">
                <a:solidFill>
                  <a:srgbClr val="000090"/>
                </a:solidFill>
              </a:rPr>
              <a:t>dσ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q.d</a:t>
            </a:r>
            <a:r>
              <a:rPr lang="en-US" sz="1600" baseline="-25000" dirty="0" smtClean="0"/>
              <a:t>.</a:t>
            </a:r>
          </a:p>
          <a:p>
            <a:pPr algn="just"/>
            <a:endParaRPr lang="en-US" sz="1600" baseline="-25000" dirty="0"/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A blind analysis has been then attempted trying to extract the resonances J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P </a:t>
            </a:r>
            <a:r>
              <a:rPr lang="en-US" sz="1600" b="1" dirty="0" smtClean="0">
                <a:solidFill>
                  <a:srgbClr val="000090"/>
                </a:solidFill>
              </a:rPr>
              <a:t>spin-parities and</a:t>
            </a:r>
          </a:p>
          <a:p>
            <a:endParaRPr lang="en-US" sz="1600" b="1" dirty="0">
              <a:solidFill>
                <a:srgbClr val="00009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7 </a:t>
            </a:r>
            <a:r>
              <a:rPr lang="en-US" sz="1600" b="1" dirty="0">
                <a:solidFill>
                  <a:srgbClr val="000090"/>
                </a:solidFill>
              </a:rPr>
              <a:t>unknown parameters:   </a:t>
            </a:r>
            <a:r>
              <a:rPr lang="en-US" sz="1600" b="1" dirty="0" smtClean="0">
                <a:solidFill>
                  <a:srgbClr val="000090"/>
                </a:solidFill>
              </a:rPr>
              <a:t>	</a:t>
            </a:r>
            <a:r>
              <a:rPr lang="it-IT" sz="1600" b="1" dirty="0" smtClean="0">
                <a:solidFill>
                  <a:srgbClr val="000090"/>
                </a:solidFill>
              </a:rPr>
              <a:t>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</a:t>
            </a:r>
            <a:r>
              <a:rPr lang="it-IT" sz="1600" b="1" dirty="0" smtClean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1</a:t>
            </a:r>
          </a:p>
          <a:p>
            <a:r>
              <a:rPr lang="it-IT" sz="1600" b="1" baseline="30000" dirty="0">
                <a:solidFill>
                  <a:srgbClr val="000090"/>
                </a:solidFill>
              </a:rPr>
              <a:t> 		 </a:t>
            </a:r>
            <a:r>
              <a:rPr lang="it-IT" sz="1600" b="1" dirty="0">
                <a:solidFill>
                  <a:srgbClr val="000090"/>
                </a:solidFill>
              </a:rPr>
              <a:t>                    </a:t>
            </a:r>
            <a:r>
              <a:rPr lang="it-IT" sz="1600" b="1" dirty="0" smtClean="0">
                <a:solidFill>
                  <a:srgbClr val="000090"/>
                </a:solidFill>
              </a:rPr>
              <a:t>     							         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</a:t>
            </a:r>
            <a:r>
              <a:rPr lang="it-IT" sz="1600" b="1" dirty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2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3/2</a:t>
            </a:r>
            <a:r>
              <a:rPr lang="it-IT" sz="1600" b="1" baseline="30000" dirty="0">
                <a:solidFill>
                  <a:srgbClr val="000090"/>
                </a:solidFill>
              </a:rPr>
              <a:t>2</a:t>
            </a:r>
            <a:endParaRPr lang="it-IT" sz="1600" b="1" dirty="0">
              <a:solidFill>
                <a:srgbClr val="000090"/>
              </a:solidFill>
            </a:endParaRP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            Searching the minimum of the quantity:</a:t>
            </a:r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ctr"/>
            <a:r>
              <a:rPr lang="en-US" sz="1600" b="1" dirty="0" err="1" smtClean="0">
                <a:solidFill>
                  <a:srgbClr val="000090"/>
                </a:solidFill>
              </a:rPr>
              <a:t>dσ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th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were calculated using the </a:t>
            </a:r>
            <a:r>
              <a:rPr lang="en-US" sz="1600" b="1" dirty="0" smtClean="0"/>
              <a:t>Gent </a:t>
            </a:r>
            <a:r>
              <a:rPr lang="en-US" sz="1600" b="1" dirty="0"/>
              <a:t>RPR2011 </a:t>
            </a:r>
            <a:r>
              <a:rPr lang="en-US" sz="1600" dirty="0" smtClean="0"/>
              <a:t>amplitudes including two resonances</a:t>
            </a:r>
          </a:p>
          <a:p>
            <a:pPr algn="ctr"/>
            <a:r>
              <a:rPr lang="en-US" sz="1600" dirty="0" smtClean="0"/>
              <a:t>  </a:t>
            </a:r>
            <a:r>
              <a:rPr lang="en-US" sz="1600" dirty="0" err="1" smtClean="0">
                <a:solidFill>
                  <a:srgbClr val="800000"/>
                </a:solidFill>
              </a:rPr>
              <a:t>J</a:t>
            </a:r>
            <a:r>
              <a:rPr lang="en-US" sz="1600" baseline="30000" dirty="0" err="1" smtClean="0">
                <a:solidFill>
                  <a:srgbClr val="800000"/>
                </a:solidFill>
              </a:rPr>
              <a:t>p</a:t>
            </a:r>
            <a:r>
              <a:rPr lang="en-US" sz="1600" baseline="30000" dirty="0" smtClean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1/2</a:t>
            </a:r>
            <a:r>
              <a:rPr lang="en-US" sz="1600" baseline="30000" dirty="0">
                <a:solidFill>
                  <a:srgbClr val="800000"/>
                </a:solidFill>
              </a:rPr>
              <a:t>+ </a:t>
            </a:r>
            <a:r>
              <a:rPr lang="en-US" sz="1600" dirty="0" smtClean="0"/>
              <a:t>and </a:t>
            </a:r>
            <a:r>
              <a:rPr lang="en-US" sz="1600" dirty="0" err="1">
                <a:solidFill>
                  <a:srgbClr val="800000"/>
                </a:solidFill>
              </a:rPr>
              <a:t>J</a:t>
            </a:r>
            <a:r>
              <a:rPr lang="en-US" sz="1600" baseline="30000" dirty="0" err="1">
                <a:solidFill>
                  <a:srgbClr val="800000"/>
                </a:solidFill>
              </a:rPr>
              <a:t>p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3/2</a:t>
            </a:r>
            <a:r>
              <a:rPr lang="en-US" sz="1600" baseline="30000" dirty="0" smtClean="0">
                <a:solidFill>
                  <a:srgbClr val="800000"/>
                </a:solidFill>
              </a:rPr>
              <a:t>+</a:t>
            </a:r>
            <a:r>
              <a:rPr lang="en-US" sz="1600" dirty="0" smtClean="0"/>
              <a:t>, whose parameters values were scanned in the range:</a:t>
            </a:r>
            <a:endParaRPr lang="en-US" sz="1600" baseline="-250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94945" y="3724017"/>
            <a:ext cx="2114925" cy="830966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r>
              <a:rPr lang="en-US" sz="1600" dirty="0">
                <a:latin typeface="+mn-lt"/>
              </a:rPr>
              <a:t>a</a:t>
            </a:r>
            <a:r>
              <a:rPr lang="en-US" sz="1600" dirty="0" smtClean="0">
                <a:latin typeface="+mn-lt"/>
              </a:rPr>
              <a:t>t a fixed Q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= 0.5 GeV</a:t>
            </a:r>
            <a:r>
              <a:rPr lang="en-US" sz="1600" baseline="30000" dirty="0" smtClean="0">
                <a:latin typeface="+mn-lt"/>
              </a:rPr>
              <a:t>2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S</a:t>
            </a:r>
            <a:r>
              <a:rPr lang="en-US" sz="1600" baseline="-25000" dirty="0" smtClean="0">
                <a:latin typeface="+mn-lt"/>
              </a:rPr>
              <a:t>1/2</a:t>
            </a:r>
            <a:r>
              <a:rPr lang="en-US" sz="1600" dirty="0" smtClean="0">
                <a:latin typeface="+mn-lt"/>
              </a:rPr>
              <a:t> = 0</a:t>
            </a:r>
            <a:endParaRPr lang="en-US" sz="1600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91444" y="3764894"/>
            <a:ext cx="4047256" cy="80021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0090"/>
                </a:solidFill>
                <a:latin typeface="+mn-lt"/>
              </a:rPr>
              <a:t>  </a:t>
            </a:r>
            <a:r>
              <a:rPr lang="it-IT" sz="1400" dirty="0" smtClean="0">
                <a:solidFill>
                  <a:srgbClr val="000090"/>
                </a:solidFill>
                <a:latin typeface="+mn-lt"/>
              </a:rPr>
              <a:t>2.0  &lt;  </a:t>
            </a:r>
            <a:r>
              <a:rPr lang="it-IT" sz="1400" dirty="0" err="1" smtClean="0">
                <a:solidFill>
                  <a:srgbClr val="000090"/>
                </a:solidFill>
                <a:latin typeface="+mn-lt"/>
              </a:rPr>
              <a:t>W</a:t>
            </a:r>
            <a:r>
              <a:rPr lang="it-IT" sz="1400" dirty="0" smtClean="0">
                <a:solidFill>
                  <a:srgbClr val="000090"/>
                </a:solidFill>
                <a:latin typeface="+mn-lt"/>
              </a:rPr>
              <a:t>  &lt; 2.5 </a:t>
            </a:r>
            <a:r>
              <a:rPr lang="it-IT" sz="1400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it-IT" sz="1400" dirty="0">
                <a:solidFill>
                  <a:srgbClr val="000090"/>
                </a:solidFill>
              </a:rPr>
              <a:t>         -0.05 &lt; A</a:t>
            </a:r>
            <a:r>
              <a:rPr lang="it-IT" sz="1400" baseline="-25000" dirty="0">
                <a:solidFill>
                  <a:srgbClr val="000090"/>
                </a:solidFill>
              </a:rPr>
              <a:t>1/2</a:t>
            </a:r>
            <a:r>
              <a:rPr lang="it-IT" sz="1400" dirty="0">
                <a:solidFill>
                  <a:srgbClr val="000090"/>
                </a:solidFill>
              </a:rPr>
              <a:t>&lt; +0.05 GeV</a:t>
            </a:r>
            <a:r>
              <a:rPr lang="it-IT" sz="1400" baseline="30000" dirty="0">
                <a:solidFill>
                  <a:srgbClr val="000090"/>
                </a:solidFill>
              </a:rPr>
              <a:t>-1/2</a:t>
            </a:r>
          </a:p>
          <a:p>
            <a:pPr algn="ctr"/>
            <a:endParaRPr lang="it-IT" sz="1400" dirty="0" smtClean="0">
              <a:solidFill>
                <a:srgbClr val="000090"/>
              </a:solidFill>
              <a:latin typeface="+mn-lt"/>
            </a:endParaRPr>
          </a:p>
          <a:p>
            <a:pPr algn="ctr"/>
            <a:r>
              <a:rPr lang="it-IT" sz="1400" dirty="0" smtClean="0">
                <a:solidFill>
                  <a:srgbClr val="000090"/>
                </a:solidFill>
                <a:latin typeface="+mn-lt"/>
              </a:rPr>
              <a:t>  0.1  &lt;  </a:t>
            </a:r>
            <a:r>
              <a:rPr lang="it-IT" sz="1400" dirty="0" err="1" smtClean="0">
                <a:solidFill>
                  <a:srgbClr val="000090"/>
                </a:solidFill>
                <a:latin typeface="+mn-lt"/>
              </a:rPr>
              <a:t>Γ</a:t>
            </a:r>
            <a:r>
              <a:rPr lang="it-IT" sz="1400" dirty="0" smtClean="0">
                <a:solidFill>
                  <a:srgbClr val="000090"/>
                </a:solidFill>
                <a:latin typeface="+mn-lt"/>
              </a:rPr>
              <a:t>  &lt; 0.4 </a:t>
            </a:r>
            <a:r>
              <a:rPr lang="it-IT" sz="1400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it-IT" sz="1400" dirty="0">
                <a:solidFill>
                  <a:srgbClr val="000090"/>
                </a:solidFill>
              </a:rPr>
              <a:t> </a:t>
            </a:r>
            <a:r>
              <a:rPr lang="it-IT" sz="1400" dirty="0" smtClean="0">
                <a:solidFill>
                  <a:srgbClr val="000090"/>
                </a:solidFill>
              </a:rPr>
              <a:t>         </a:t>
            </a:r>
            <a:r>
              <a:rPr lang="it-IT" sz="1400" dirty="0">
                <a:solidFill>
                  <a:srgbClr val="000090"/>
                </a:solidFill>
              </a:rPr>
              <a:t>-0.05 &lt; A</a:t>
            </a:r>
            <a:r>
              <a:rPr lang="it-IT" sz="1400" baseline="-25000" dirty="0">
                <a:solidFill>
                  <a:srgbClr val="000090"/>
                </a:solidFill>
              </a:rPr>
              <a:t>3/2 </a:t>
            </a:r>
            <a:r>
              <a:rPr lang="it-IT" sz="1400" dirty="0">
                <a:solidFill>
                  <a:srgbClr val="000090"/>
                </a:solidFill>
              </a:rPr>
              <a:t>&lt; +0.05 GeV</a:t>
            </a:r>
            <a:r>
              <a:rPr lang="it-IT" sz="1400" baseline="30000" dirty="0">
                <a:solidFill>
                  <a:srgbClr val="000090"/>
                </a:solidFill>
              </a:rPr>
              <a:t>-1/</a:t>
            </a:r>
            <a:r>
              <a:rPr lang="it-IT" sz="1400" baseline="30000" dirty="0" smtClean="0">
                <a:solidFill>
                  <a:srgbClr val="000090"/>
                </a:solidFill>
              </a:rPr>
              <a:t>2</a:t>
            </a:r>
            <a:endParaRPr lang="it-IT" sz="1400" dirty="0" smtClean="0">
              <a:solidFill>
                <a:srgbClr val="000090"/>
              </a:solidFill>
              <a:latin typeface="+mn-lt"/>
            </a:endParaRP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04786"/>
              </p:ext>
            </p:extLst>
          </p:nvPr>
        </p:nvGraphicFramePr>
        <p:xfrm>
          <a:off x="4386263" y="2381252"/>
          <a:ext cx="2992437" cy="70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Equation" r:id="rId3" imgW="2260600" imgH="533400" progId="Equation.3">
                  <p:embed/>
                </p:oleObj>
              </mc:Choice>
              <mc:Fallback>
                <p:oleObj name="Equation" r:id="rId3" imgW="22606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63" y="2381252"/>
                        <a:ext cx="2992437" cy="7061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ttore 2 14"/>
          <p:cNvCxnSpPr/>
          <p:nvPr/>
        </p:nvCxnSpPr>
        <p:spPr bwMode="auto">
          <a:xfrm>
            <a:off x="6806089" y="807244"/>
            <a:ext cx="3600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>
            <a:off x="4386263" y="1042988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2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5532"/>
            <a:ext cx="8226035" cy="5847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90"/>
                </a:solidFill>
                <a:latin typeface="+mn-lt"/>
              </a:rPr>
              <a:t>Blind Extraction: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=1/2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+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=3/2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" y="590314"/>
            <a:ext cx="9004299" cy="2472441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just"/>
            <a:r>
              <a:rPr lang="en-US" sz="1600" dirty="0">
                <a:solidFill>
                  <a:srgbClr val="800000"/>
                </a:solidFill>
              </a:rPr>
              <a:t>Two hybrid baryon </a:t>
            </a:r>
            <a:r>
              <a:rPr lang="en-US" sz="1600" dirty="0"/>
              <a:t>resonances with </a:t>
            </a:r>
            <a:r>
              <a:rPr lang="en-US" sz="1600" dirty="0" err="1">
                <a:solidFill>
                  <a:srgbClr val="800000"/>
                </a:solidFill>
              </a:rPr>
              <a:t>J</a:t>
            </a:r>
            <a:r>
              <a:rPr lang="en-US" sz="1600" baseline="30000" dirty="0" err="1">
                <a:solidFill>
                  <a:srgbClr val="800000"/>
                </a:solidFill>
              </a:rPr>
              <a:t>p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1/2</a:t>
            </a:r>
            <a:r>
              <a:rPr lang="en-US" sz="1600" baseline="30000" dirty="0" smtClean="0">
                <a:solidFill>
                  <a:srgbClr val="800000"/>
                </a:solidFill>
              </a:rPr>
              <a:t>+  </a:t>
            </a:r>
            <a:r>
              <a:rPr lang="en-US" sz="1600" dirty="0" smtClean="0"/>
              <a:t>and </a:t>
            </a:r>
            <a:r>
              <a:rPr lang="en-US" sz="1600" dirty="0" err="1" smtClean="0">
                <a:solidFill>
                  <a:srgbClr val="800000"/>
                </a:solidFill>
              </a:rPr>
              <a:t>J</a:t>
            </a:r>
            <a:r>
              <a:rPr lang="en-US" sz="1600" baseline="30000" dirty="0" err="1" smtClean="0">
                <a:solidFill>
                  <a:srgbClr val="800000"/>
                </a:solidFill>
              </a:rPr>
              <a:t>p</a:t>
            </a:r>
            <a:r>
              <a:rPr lang="en-US" sz="1600" baseline="30000" dirty="0" smtClean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3/2</a:t>
            </a:r>
            <a:r>
              <a:rPr lang="en-US" sz="1600" baseline="30000" dirty="0">
                <a:solidFill>
                  <a:srgbClr val="800000"/>
                </a:solidFill>
              </a:rPr>
              <a:t>+  </a:t>
            </a:r>
            <a:r>
              <a:rPr lang="en-US" sz="1600" dirty="0"/>
              <a:t>were inserted in the </a:t>
            </a:r>
            <a:r>
              <a:rPr lang="en-US" sz="1600" dirty="0" err="1">
                <a:solidFill>
                  <a:srgbClr val="800000"/>
                </a:solidFill>
              </a:rPr>
              <a:t>ep</a:t>
            </a:r>
            <a:r>
              <a:rPr lang="en-US" sz="1600" dirty="0">
                <a:solidFill>
                  <a:srgbClr val="800000"/>
                </a:solidFill>
              </a:rPr>
              <a:t>  </a:t>
            </a:r>
            <a:r>
              <a:rPr lang="en-US" sz="1600" dirty="0" smtClean="0">
                <a:solidFill>
                  <a:srgbClr val="800000"/>
                </a:solidFill>
              </a:rPr>
              <a:t>       e K</a:t>
            </a:r>
            <a:r>
              <a:rPr lang="en-US" sz="1600" baseline="30000" dirty="0">
                <a:solidFill>
                  <a:srgbClr val="800000"/>
                </a:solidFill>
              </a:rPr>
              <a:t>+</a:t>
            </a:r>
            <a:r>
              <a:rPr lang="en-US" sz="1600" dirty="0">
                <a:solidFill>
                  <a:srgbClr val="800000"/>
                </a:solidFill>
              </a:rPr>
              <a:t>Λ </a:t>
            </a:r>
            <a:r>
              <a:rPr lang="en-US" sz="1600" dirty="0" smtClean="0"/>
              <a:t> Gent RPR2011 reaction </a:t>
            </a:r>
            <a:r>
              <a:rPr lang="en-US" sz="1600" dirty="0"/>
              <a:t>amplitude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000090"/>
                </a:solidFill>
              </a:rPr>
              <a:t>quasi</a:t>
            </a:r>
            <a:r>
              <a:rPr lang="en-US" sz="1600" b="1" dirty="0">
                <a:solidFill>
                  <a:srgbClr val="000090"/>
                </a:solidFill>
              </a:rPr>
              <a:t>-</a:t>
            </a:r>
            <a:r>
              <a:rPr lang="en-US" sz="1600" b="1" dirty="0" smtClean="0">
                <a:solidFill>
                  <a:srgbClr val="000090"/>
                </a:solidFill>
              </a:rPr>
              <a:t>data </a:t>
            </a:r>
            <a:r>
              <a:rPr lang="en-US" sz="1600" dirty="0" smtClean="0"/>
              <a:t>were generated                </a:t>
            </a:r>
            <a:r>
              <a:rPr lang="en-US" sz="1600" b="1" dirty="0" err="1" smtClean="0">
                <a:solidFill>
                  <a:srgbClr val="000090"/>
                </a:solidFill>
              </a:rPr>
              <a:t>dσ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q.d</a:t>
            </a:r>
            <a:r>
              <a:rPr lang="en-US" sz="1600" baseline="-25000" dirty="0" smtClean="0"/>
              <a:t>.</a:t>
            </a:r>
          </a:p>
          <a:p>
            <a:pPr algn="just"/>
            <a:endParaRPr lang="en-US" sz="1600" baseline="-25000" dirty="0"/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A blind analysis has been then attempted trying to extract the resonances J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P </a:t>
            </a:r>
            <a:r>
              <a:rPr lang="en-US" sz="1600" b="1" dirty="0" smtClean="0">
                <a:solidFill>
                  <a:srgbClr val="000090"/>
                </a:solidFill>
              </a:rPr>
              <a:t>spin-parities and</a:t>
            </a:r>
          </a:p>
          <a:p>
            <a:endParaRPr lang="en-US" sz="1600" b="1" dirty="0">
              <a:solidFill>
                <a:srgbClr val="00009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7 </a:t>
            </a:r>
            <a:r>
              <a:rPr lang="en-US" sz="1600" b="1" dirty="0">
                <a:solidFill>
                  <a:srgbClr val="000090"/>
                </a:solidFill>
              </a:rPr>
              <a:t>unknown parameters:   </a:t>
            </a:r>
            <a:r>
              <a:rPr lang="en-US" sz="1600" b="1" dirty="0" smtClean="0">
                <a:solidFill>
                  <a:srgbClr val="000090"/>
                </a:solidFill>
              </a:rPr>
              <a:t>	</a:t>
            </a:r>
            <a:r>
              <a:rPr lang="it-IT" sz="1600" b="1" dirty="0" smtClean="0">
                <a:solidFill>
                  <a:srgbClr val="000090"/>
                </a:solidFill>
              </a:rPr>
              <a:t>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</a:t>
            </a:r>
            <a:r>
              <a:rPr lang="it-IT" sz="1600" b="1" dirty="0" smtClean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1</a:t>
            </a:r>
          </a:p>
          <a:p>
            <a:r>
              <a:rPr lang="it-IT" sz="1600" b="1" baseline="30000" dirty="0">
                <a:solidFill>
                  <a:srgbClr val="000090"/>
                </a:solidFill>
              </a:rPr>
              <a:t> 		 </a:t>
            </a:r>
            <a:r>
              <a:rPr lang="it-IT" sz="1600" b="1" dirty="0">
                <a:solidFill>
                  <a:srgbClr val="000090"/>
                </a:solidFill>
              </a:rPr>
              <a:t>                    </a:t>
            </a:r>
            <a:r>
              <a:rPr lang="it-IT" sz="1600" b="1" dirty="0" smtClean="0">
                <a:solidFill>
                  <a:srgbClr val="000090"/>
                </a:solidFill>
              </a:rPr>
              <a:t>     							         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</a:t>
            </a:r>
            <a:r>
              <a:rPr lang="it-IT" sz="1600" b="1" dirty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2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3/2</a:t>
            </a:r>
            <a:r>
              <a:rPr lang="it-IT" sz="1600" b="1" baseline="30000" dirty="0">
                <a:solidFill>
                  <a:srgbClr val="000090"/>
                </a:solidFill>
              </a:rPr>
              <a:t>2</a:t>
            </a:r>
            <a:endParaRPr lang="it-IT" sz="1600" b="1" dirty="0">
              <a:solidFill>
                <a:srgbClr val="000090"/>
              </a:solidFill>
            </a:endParaRP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            </a:t>
            </a:r>
            <a:endParaRPr lang="en-US" sz="1600" dirty="0"/>
          </a:p>
          <a:p>
            <a:pPr algn="just"/>
            <a:endParaRPr lang="en-US" sz="1600" dirty="0" smtClean="0"/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6835449" y="807244"/>
            <a:ext cx="3600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>
            <a:off x="4411332" y="1042988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asellaDiTesto 16"/>
          <p:cNvSpPr txBox="1"/>
          <p:nvPr/>
        </p:nvSpPr>
        <p:spPr>
          <a:xfrm>
            <a:off x="-1" y="2322489"/>
            <a:ext cx="9004301" cy="2308294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  <a:latin typeface="+mn-lt"/>
              </a:rPr>
              <a:t>Iterative </a:t>
            </a:r>
            <a:r>
              <a:rPr lang="en-US" sz="1600" b="1" dirty="0">
                <a:solidFill>
                  <a:srgbClr val="800000"/>
                </a:solidFill>
                <a:latin typeface="+mn-lt"/>
              </a:rPr>
              <a:t>procedure</a:t>
            </a:r>
            <a:r>
              <a:rPr lang="en-US" sz="1600" b="1" dirty="0" smtClean="0">
                <a:solidFill>
                  <a:srgbClr val="800000"/>
                </a:solidFill>
                <a:latin typeface="+mn-lt"/>
              </a:rPr>
              <a:t>:</a:t>
            </a:r>
          </a:p>
          <a:p>
            <a:endParaRPr lang="en-US" sz="1600" b="1" dirty="0">
              <a:solidFill>
                <a:srgbClr val="800000"/>
              </a:solidFill>
              <a:latin typeface="+mn-lt"/>
            </a:endParaRPr>
          </a:p>
          <a:p>
            <a:pPr marL="265113" indent="-265113">
              <a:buClr>
                <a:srgbClr val="FF6600"/>
              </a:buClr>
              <a:buSzPct val="100000"/>
              <a:buFont typeface="Arial"/>
              <a:buChar char="•"/>
            </a:pPr>
            <a:r>
              <a:rPr lang="en-US" sz="1600" dirty="0" smtClean="0">
                <a:latin typeface="+mn-lt"/>
              </a:rPr>
              <a:t>The </a:t>
            </a:r>
            <a:r>
              <a:rPr lang="en-US" sz="1600" dirty="0">
                <a:latin typeface="+mn-lt"/>
              </a:rPr>
              <a:t>algorithm calculates the </a:t>
            </a:r>
            <a:r>
              <a:rPr lang="en-US" sz="1600" dirty="0" smtClean="0">
                <a:latin typeface="+mn-lt"/>
              </a:rPr>
              <a:t>χ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value over a 7-dim parameters coarse grid, covering the full </a:t>
            </a:r>
            <a:r>
              <a:rPr lang="en-US" sz="1600" dirty="0" smtClean="0">
                <a:latin typeface="+mn-lt"/>
              </a:rPr>
              <a:t>range</a:t>
            </a:r>
          </a:p>
          <a:p>
            <a:pPr>
              <a:buClr>
                <a:srgbClr val="FF6600"/>
              </a:buClr>
              <a:buSzPct val="100000"/>
            </a:pPr>
            <a:endParaRPr lang="en-US" sz="1600" dirty="0">
              <a:latin typeface="+mn-lt"/>
            </a:endParaRPr>
          </a:p>
          <a:p>
            <a:pPr marL="265113" indent="-265113">
              <a:buClr>
                <a:srgbClr val="FF6600"/>
              </a:buClr>
              <a:buSzPct val="100000"/>
              <a:buFont typeface="Arial"/>
              <a:buChar char="•"/>
            </a:pPr>
            <a:r>
              <a:rPr lang="en-US" sz="1600" dirty="0" smtClean="0">
                <a:latin typeface="+mn-lt"/>
              </a:rPr>
              <a:t>The </a:t>
            </a:r>
            <a:r>
              <a:rPr lang="en-US" sz="1600" dirty="0">
                <a:latin typeface="+mn-lt"/>
              </a:rPr>
              <a:t>combination of parameters corresponding to the minimum χ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value is </a:t>
            </a:r>
            <a:r>
              <a:rPr lang="en-US" sz="1600" dirty="0" smtClean="0">
                <a:latin typeface="+mn-lt"/>
              </a:rPr>
              <a:t>found</a:t>
            </a:r>
          </a:p>
          <a:p>
            <a:pPr>
              <a:buClr>
                <a:srgbClr val="FF6600"/>
              </a:buClr>
              <a:buSzPct val="100000"/>
            </a:pPr>
            <a:endParaRPr lang="en-US" sz="1600" dirty="0">
              <a:latin typeface="+mn-lt"/>
            </a:endParaRPr>
          </a:p>
          <a:p>
            <a:pPr marL="265113" indent="-265113">
              <a:buClr>
                <a:srgbClr val="FF6600"/>
              </a:buClr>
              <a:buSzPct val="100000"/>
              <a:buFont typeface="Arial"/>
              <a:buChar char="•"/>
            </a:pPr>
            <a:r>
              <a:rPr lang="en-US" sz="1600" dirty="0">
                <a:latin typeface="+mn-lt"/>
                <a:cs typeface="Symbol" charset="2"/>
              </a:rPr>
              <a:t> </a:t>
            </a:r>
            <a:r>
              <a:rPr lang="en-US" sz="1600" dirty="0">
                <a:latin typeface="+mn-lt"/>
              </a:rPr>
              <a:t>χ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value is calculated over  a finer 7-dim parameters grid, around the </a:t>
            </a:r>
            <a:r>
              <a:rPr lang="en-US" sz="1600" dirty="0" smtClean="0">
                <a:latin typeface="+mn-lt"/>
              </a:rPr>
              <a:t>minimum</a:t>
            </a:r>
          </a:p>
          <a:p>
            <a:pPr>
              <a:buClr>
                <a:srgbClr val="FF6600"/>
              </a:buClr>
              <a:buSzPct val="100000"/>
            </a:pPr>
            <a:endParaRPr lang="en-US" sz="1600" dirty="0">
              <a:latin typeface="+mn-lt"/>
            </a:endParaRPr>
          </a:p>
          <a:p>
            <a:pPr marL="265113" indent="-265113">
              <a:buClr>
                <a:srgbClr val="FF6600"/>
              </a:buClr>
              <a:buSzPct val="100000"/>
              <a:buFont typeface="Arial"/>
              <a:buChar char="•"/>
            </a:pPr>
            <a:r>
              <a:rPr lang="en-US" sz="1600" dirty="0">
                <a:latin typeface="+mn-lt"/>
              </a:rPr>
              <a:t> The procedure is repeated three times.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0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output_y62j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2" y="1742977"/>
            <a:ext cx="3760769" cy="2914973"/>
          </a:xfrm>
          <a:prstGeom prst="rect">
            <a:avLst/>
          </a:prstGeo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5532"/>
            <a:ext cx="8226035" cy="5847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90"/>
                </a:solidFill>
                <a:latin typeface="+mn-lt"/>
              </a:rPr>
              <a:t>Blind Extraction: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=1/2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+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=3/2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" y="590314"/>
            <a:ext cx="9004299" cy="995114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just"/>
            <a:r>
              <a:rPr lang="en-US" sz="1600" dirty="0">
                <a:solidFill>
                  <a:srgbClr val="800000"/>
                </a:solidFill>
              </a:rPr>
              <a:t>Two hybrid baryon </a:t>
            </a:r>
            <a:r>
              <a:rPr lang="en-US" sz="1600" dirty="0"/>
              <a:t>resonances with </a:t>
            </a:r>
            <a:r>
              <a:rPr lang="en-US" sz="1600" dirty="0" err="1">
                <a:solidFill>
                  <a:srgbClr val="800000"/>
                </a:solidFill>
              </a:rPr>
              <a:t>J</a:t>
            </a:r>
            <a:r>
              <a:rPr lang="en-US" sz="1600" baseline="30000" dirty="0" err="1">
                <a:solidFill>
                  <a:srgbClr val="800000"/>
                </a:solidFill>
              </a:rPr>
              <a:t>p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1/2</a:t>
            </a:r>
            <a:r>
              <a:rPr lang="en-US" sz="1600" baseline="30000" dirty="0" smtClean="0">
                <a:solidFill>
                  <a:srgbClr val="800000"/>
                </a:solidFill>
              </a:rPr>
              <a:t>+  </a:t>
            </a:r>
            <a:r>
              <a:rPr lang="en-US" sz="1600" dirty="0" smtClean="0"/>
              <a:t>and </a:t>
            </a:r>
            <a:r>
              <a:rPr lang="en-US" sz="1600" dirty="0" err="1" smtClean="0">
                <a:solidFill>
                  <a:srgbClr val="800000"/>
                </a:solidFill>
              </a:rPr>
              <a:t>J</a:t>
            </a:r>
            <a:r>
              <a:rPr lang="en-US" sz="1600" baseline="30000" dirty="0" err="1" smtClean="0">
                <a:solidFill>
                  <a:srgbClr val="800000"/>
                </a:solidFill>
              </a:rPr>
              <a:t>p</a:t>
            </a:r>
            <a:r>
              <a:rPr lang="en-US" sz="1600" baseline="30000" dirty="0" smtClean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3/2</a:t>
            </a:r>
            <a:r>
              <a:rPr lang="en-US" sz="1600" baseline="30000" dirty="0">
                <a:solidFill>
                  <a:srgbClr val="800000"/>
                </a:solidFill>
              </a:rPr>
              <a:t>+  </a:t>
            </a:r>
            <a:r>
              <a:rPr lang="en-US" sz="1600" dirty="0"/>
              <a:t>were inserted in the </a:t>
            </a:r>
            <a:r>
              <a:rPr lang="en-US" sz="1600" dirty="0" err="1">
                <a:solidFill>
                  <a:srgbClr val="800000"/>
                </a:solidFill>
              </a:rPr>
              <a:t>ep</a:t>
            </a:r>
            <a:r>
              <a:rPr lang="en-US" sz="1600" dirty="0">
                <a:solidFill>
                  <a:srgbClr val="800000"/>
                </a:solidFill>
              </a:rPr>
              <a:t>  </a:t>
            </a:r>
            <a:r>
              <a:rPr lang="en-US" sz="1600" dirty="0" smtClean="0">
                <a:solidFill>
                  <a:srgbClr val="800000"/>
                </a:solidFill>
              </a:rPr>
              <a:t>       e K</a:t>
            </a:r>
            <a:r>
              <a:rPr lang="en-US" sz="1600" baseline="30000" dirty="0">
                <a:solidFill>
                  <a:srgbClr val="800000"/>
                </a:solidFill>
              </a:rPr>
              <a:t>+</a:t>
            </a:r>
            <a:r>
              <a:rPr lang="en-US" sz="1600" dirty="0">
                <a:solidFill>
                  <a:srgbClr val="800000"/>
                </a:solidFill>
              </a:rPr>
              <a:t>Λ </a:t>
            </a:r>
            <a:r>
              <a:rPr lang="en-US" sz="1600" dirty="0" smtClean="0"/>
              <a:t> Gent RPR2011 reaction </a:t>
            </a:r>
            <a:r>
              <a:rPr lang="en-US" sz="1600" dirty="0"/>
              <a:t>amplitude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000090"/>
                </a:solidFill>
              </a:rPr>
              <a:t>quasi</a:t>
            </a:r>
            <a:r>
              <a:rPr lang="en-US" sz="1600" b="1" dirty="0">
                <a:solidFill>
                  <a:srgbClr val="000090"/>
                </a:solidFill>
              </a:rPr>
              <a:t>-</a:t>
            </a:r>
            <a:r>
              <a:rPr lang="en-US" sz="1600" b="1" dirty="0" smtClean="0">
                <a:solidFill>
                  <a:srgbClr val="000090"/>
                </a:solidFill>
              </a:rPr>
              <a:t>data </a:t>
            </a:r>
            <a:r>
              <a:rPr lang="en-US" sz="1600" dirty="0" smtClean="0"/>
              <a:t>were generated                </a:t>
            </a:r>
            <a:r>
              <a:rPr lang="en-US" sz="1600" b="1" dirty="0" err="1" smtClean="0">
                <a:solidFill>
                  <a:srgbClr val="000090"/>
                </a:solidFill>
              </a:rPr>
              <a:t>dσ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q.d</a:t>
            </a:r>
            <a:r>
              <a:rPr lang="en-US" sz="1600" baseline="-25000" dirty="0" smtClean="0"/>
              <a:t>.</a:t>
            </a:r>
          </a:p>
          <a:p>
            <a:pPr algn="just"/>
            <a:endParaRPr lang="en-US" sz="1600" baseline="-25000" dirty="0"/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</a:t>
            </a:r>
            <a:endParaRPr lang="en-US" sz="1600" dirty="0"/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6845143" y="807244"/>
            <a:ext cx="3600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>
            <a:off x="4372555" y="1042988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CasellaDiTesto 10"/>
          <p:cNvSpPr txBox="1"/>
          <p:nvPr/>
        </p:nvSpPr>
        <p:spPr>
          <a:xfrm>
            <a:off x="1439144" y="1200707"/>
            <a:ext cx="60295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+mn-lt"/>
              </a:rPr>
              <a:t>Typical 3-dim map of </a:t>
            </a:r>
            <a:r>
              <a:rPr lang="en-US" sz="1600" b="1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χ</a:t>
            </a:r>
            <a:r>
              <a:rPr lang="en-US" sz="1600" b="1" baseline="30000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2 </a:t>
            </a:r>
            <a:r>
              <a:rPr lang="en-US" sz="1600" b="1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as a function of the two resonance masses, evolving in time for increasing A</a:t>
            </a:r>
            <a:r>
              <a:rPr lang="en-US" sz="1600" b="1" baseline="-25000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1/2</a:t>
            </a:r>
            <a:r>
              <a:rPr lang="en-US" sz="1600" b="1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 (A</a:t>
            </a:r>
            <a:r>
              <a:rPr lang="en-US" sz="1600" b="1" baseline="-25000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3/2</a:t>
            </a:r>
            <a:r>
              <a:rPr lang="en-US" sz="1600" b="1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) strength.</a:t>
            </a:r>
            <a:endParaRPr lang="en-US" sz="1600" b="1" baseline="300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2" name="Immagine 11" descr="chi_M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3" y="1742977"/>
            <a:ext cx="3760769" cy="2914973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 bwMode="auto">
          <a:xfrm flipV="1">
            <a:off x="1493069" y="3012696"/>
            <a:ext cx="2583631" cy="6896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CasellaDiTesto 13"/>
          <p:cNvSpPr txBox="1"/>
          <p:nvPr/>
        </p:nvSpPr>
        <p:spPr>
          <a:xfrm>
            <a:off x="187450" y="3702314"/>
            <a:ext cx="1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800000"/>
                </a:solidFill>
                <a:latin typeface="+mn-lt"/>
              </a:rPr>
              <a:t>χ</a:t>
            </a:r>
            <a:r>
              <a:rPr lang="it-IT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it-IT" baseline="30000" dirty="0" smtClean="0">
                <a:solidFill>
                  <a:srgbClr val="800000"/>
                </a:solidFill>
                <a:latin typeface="+mn-lt"/>
              </a:rPr>
              <a:t>2  </a:t>
            </a:r>
            <a:r>
              <a:rPr lang="it-IT" dirty="0" smtClean="0">
                <a:solidFill>
                  <a:srgbClr val="800000"/>
                </a:solidFill>
                <a:latin typeface="+mn-lt"/>
              </a:rPr>
              <a:t>minimum</a:t>
            </a:r>
            <a:endParaRPr lang="it-IT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6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5532"/>
            <a:ext cx="8226035" cy="5847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90"/>
                </a:solidFill>
                <a:latin typeface="+mn-lt"/>
              </a:rPr>
              <a:t>Blind Extraction: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=1/2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+ J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=3/2</a:t>
            </a:r>
            <a:r>
              <a:rPr lang="en-US" sz="2800" b="1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800" b="1" dirty="0">
                <a:solidFill>
                  <a:srgbClr val="000090"/>
                </a:solidFill>
                <a:latin typeface="+mn-lt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" y="590314"/>
            <a:ext cx="9004299" cy="2226220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just"/>
            <a:r>
              <a:rPr lang="en-US" sz="1600" dirty="0">
                <a:solidFill>
                  <a:srgbClr val="800000"/>
                </a:solidFill>
              </a:rPr>
              <a:t>Two hybrid baryon </a:t>
            </a:r>
            <a:r>
              <a:rPr lang="en-US" sz="1600" dirty="0"/>
              <a:t>resonances with </a:t>
            </a:r>
            <a:r>
              <a:rPr lang="en-US" sz="1600" dirty="0" err="1">
                <a:solidFill>
                  <a:srgbClr val="800000"/>
                </a:solidFill>
              </a:rPr>
              <a:t>J</a:t>
            </a:r>
            <a:r>
              <a:rPr lang="en-US" sz="1600" baseline="30000" dirty="0" err="1">
                <a:solidFill>
                  <a:srgbClr val="800000"/>
                </a:solidFill>
              </a:rPr>
              <a:t>p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1/2</a:t>
            </a:r>
            <a:r>
              <a:rPr lang="en-US" sz="1600" baseline="30000" dirty="0" smtClean="0">
                <a:solidFill>
                  <a:srgbClr val="800000"/>
                </a:solidFill>
              </a:rPr>
              <a:t>+  </a:t>
            </a:r>
            <a:r>
              <a:rPr lang="en-US" sz="1600" dirty="0" smtClean="0"/>
              <a:t>and </a:t>
            </a:r>
            <a:r>
              <a:rPr lang="en-US" sz="1600" dirty="0" err="1" smtClean="0">
                <a:solidFill>
                  <a:srgbClr val="800000"/>
                </a:solidFill>
              </a:rPr>
              <a:t>J</a:t>
            </a:r>
            <a:r>
              <a:rPr lang="en-US" sz="1600" baseline="30000" dirty="0" err="1" smtClean="0">
                <a:solidFill>
                  <a:srgbClr val="800000"/>
                </a:solidFill>
              </a:rPr>
              <a:t>p</a:t>
            </a:r>
            <a:r>
              <a:rPr lang="en-US" sz="1600" baseline="30000" dirty="0" smtClean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=</a:t>
            </a:r>
            <a:r>
              <a:rPr lang="en-US" sz="1600" baseline="300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3/2</a:t>
            </a:r>
            <a:r>
              <a:rPr lang="en-US" sz="1600" baseline="30000" dirty="0">
                <a:solidFill>
                  <a:srgbClr val="800000"/>
                </a:solidFill>
              </a:rPr>
              <a:t>+  </a:t>
            </a:r>
            <a:r>
              <a:rPr lang="en-US" sz="1600" dirty="0"/>
              <a:t>were inserted in the </a:t>
            </a:r>
            <a:r>
              <a:rPr lang="en-US" sz="1600" dirty="0" err="1">
                <a:solidFill>
                  <a:srgbClr val="800000"/>
                </a:solidFill>
              </a:rPr>
              <a:t>ep</a:t>
            </a:r>
            <a:r>
              <a:rPr lang="en-US" sz="1600" dirty="0">
                <a:solidFill>
                  <a:srgbClr val="800000"/>
                </a:solidFill>
              </a:rPr>
              <a:t>  </a:t>
            </a:r>
            <a:r>
              <a:rPr lang="en-US" sz="1600" dirty="0" smtClean="0">
                <a:solidFill>
                  <a:srgbClr val="800000"/>
                </a:solidFill>
              </a:rPr>
              <a:t>        e K</a:t>
            </a:r>
            <a:r>
              <a:rPr lang="en-US" sz="1600" baseline="30000" dirty="0">
                <a:solidFill>
                  <a:srgbClr val="800000"/>
                </a:solidFill>
              </a:rPr>
              <a:t>+</a:t>
            </a:r>
            <a:r>
              <a:rPr lang="en-US" sz="1600" dirty="0">
                <a:solidFill>
                  <a:srgbClr val="800000"/>
                </a:solidFill>
              </a:rPr>
              <a:t>Λ </a:t>
            </a:r>
            <a:r>
              <a:rPr lang="en-US" sz="1600" dirty="0" smtClean="0"/>
              <a:t> Gent RPR2011 reaction </a:t>
            </a:r>
            <a:r>
              <a:rPr lang="en-US" sz="1600" dirty="0"/>
              <a:t>amplitude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000090"/>
                </a:solidFill>
              </a:rPr>
              <a:t>quasi</a:t>
            </a:r>
            <a:r>
              <a:rPr lang="en-US" sz="1600" b="1" dirty="0">
                <a:solidFill>
                  <a:srgbClr val="000090"/>
                </a:solidFill>
              </a:rPr>
              <a:t>-</a:t>
            </a:r>
            <a:r>
              <a:rPr lang="en-US" sz="1600" b="1" dirty="0" smtClean="0">
                <a:solidFill>
                  <a:srgbClr val="000090"/>
                </a:solidFill>
              </a:rPr>
              <a:t>data </a:t>
            </a:r>
            <a:r>
              <a:rPr lang="en-US" sz="1600" dirty="0" smtClean="0"/>
              <a:t>were generated                </a:t>
            </a:r>
            <a:r>
              <a:rPr lang="en-US" sz="1600" b="1" dirty="0" err="1" smtClean="0">
                <a:solidFill>
                  <a:srgbClr val="000090"/>
                </a:solidFill>
              </a:rPr>
              <a:t>dσ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q.d</a:t>
            </a:r>
            <a:r>
              <a:rPr lang="en-US" sz="1600" baseline="-25000" dirty="0" smtClean="0"/>
              <a:t>.</a:t>
            </a:r>
          </a:p>
          <a:p>
            <a:pPr algn="just"/>
            <a:endParaRPr lang="en-US" sz="1600" baseline="-25000" dirty="0"/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A blind analysis has been then attempted trying to extract the resonances J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P </a:t>
            </a:r>
            <a:r>
              <a:rPr lang="en-US" sz="1600" b="1" dirty="0" smtClean="0">
                <a:solidFill>
                  <a:srgbClr val="000090"/>
                </a:solidFill>
              </a:rPr>
              <a:t>spin-parities and</a:t>
            </a:r>
            <a:endParaRPr lang="en-US" sz="1600" b="1" dirty="0">
              <a:solidFill>
                <a:srgbClr val="00009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	7 </a:t>
            </a:r>
            <a:r>
              <a:rPr lang="en-US" sz="1600" b="1" dirty="0">
                <a:solidFill>
                  <a:srgbClr val="000090"/>
                </a:solidFill>
              </a:rPr>
              <a:t>unknown parameters:   </a:t>
            </a:r>
            <a:r>
              <a:rPr lang="en-US" sz="1600" b="1" dirty="0" smtClean="0">
                <a:solidFill>
                  <a:srgbClr val="000090"/>
                </a:solidFill>
              </a:rPr>
              <a:t>	</a:t>
            </a:r>
            <a:r>
              <a:rPr lang="it-IT" sz="1600" b="1" dirty="0" smtClean="0">
                <a:solidFill>
                  <a:srgbClr val="000090"/>
                </a:solidFill>
              </a:rPr>
              <a:t>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</a:t>
            </a:r>
            <a:r>
              <a:rPr lang="it-IT" sz="1600" b="1" dirty="0" smtClean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1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1</a:t>
            </a:r>
          </a:p>
          <a:p>
            <a:r>
              <a:rPr lang="it-IT" sz="1600" b="1" baseline="30000" dirty="0">
                <a:solidFill>
                  <a:srgbClr val="000090"/>
                </a:solidFill>
              </a:rPr>
              <a:t> 		 </a:t>
            </a:r>
            <a:r>
              <a:rPr lang="it-IT" sz="1600" b="1" dirty="0">
                <a:solidFill>
                  <a:srgbClr val="000090"/>
                </a:solidFill>
              </a:rPr>
              <a:t>                    </a:t>
            </a:r>
            <a:r>
              <a:rPr lang="it-IT" sz="1600" b="1" dirty="0" smtClean="0">
                <a:solidFill>
                  <a:srgbClr val="000090"/>
                </a:solidFill>
              </a:rPr>
              <a:t>     							         M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</a:t>
            </a:r>
            <a:r>
              <a:rPr lang="it-IT" sz="1600" b="1" dirty="0">
                <a:solidFill>
                  <a:srgbClr val="000090"/>
                </a:solidFill>
              </a:rPr>
              <a:t>Γ</a:t>
            </a:r>
            <a:r>
              <a:rPr lang="it-IT" sz="1600" b="1" baseline="-25000" dirty="0" smtClean="0">
                <a:solidFill>
                  <a:srgbClr val="000090"/>
                </a:solidFill>
              </a:rPr>
              <a:t>res</a:t>
            </a:r>
            <a:r>
              <a:rPr lang="it-IT" sz="1600" b="1" baseline="30000" dirty="0" smtClean="0">
                <a:solidFill>
                  <a:srgbClr val="000090"/>
                </a:solidFill>
              </a:rPr>
              <a:t>2  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1/2</a:t>
            </a:r>
            <a:r>
              <a:rPr lang="it-IT" sz="1600" b="1" baseline="30000" dirty="0">
                <a:solidFill>
                  <a:srgbClr val="000090"/>
                </a:solidFill>
              </a:rPr>
              <a:t>2  </a:t>
            </a:r>
            <a:r>
              <a:rPr lang="it-IT" sz="1600" b="1" dirty="0">
                <a:solidFill>
                  <a:srgbClr val="000090"/>
                </a:solidFill>
              </a:rPr>
              <a:t>A</a:t>
            </a:r>
            <a:r>
              <a:rPr lang="it-IT" sz="1600" b="1" baseline="-25000" dirty="0">
                <a:solidFill>
                  <a:srgbClr val="000090"/>
                </a:solidFill>
              </a:rPr>
              <a:t>3/2</a:t>
            </a:r>
            <a:r>
              <a:rPr lang="it-IT" sz="1600" b="1" baseline="30000" dirty="0">
                <a:solidFill>
                  <a:srgbClr val="000090"/>
                </a:solidFill>
              </a:rPr>
              <a:t>2</a:t>
            </a:r>
            <a:endParaRPr lang="it-IT" sz="1600" b="1" dirty="0">
              <a:solidFill>
                <a:srgbClr val="000090"/>
              </a:solidFill>
            </a:endParaRP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            </a:t>
            </a:r>
            <a:endParaRPr lang="en-US" sz="1600" dirty="0"/>
          </a:p>
          <a:p>
            <a:pPr algn="just"/>
            <a:endParaRPr lang="en-US" sz="1600" dirty="0" smtClean="0"/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7329850" y="807244"/>
            <a:ext cx="3600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>
            <a:off x="5196557" y="1042988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967219"/>
              </p:ext>
            </p:extLst>
          </p:nvPr>
        </p:nvGraphicFramePr>
        <p:xfrm>
          <a:off x="850899" y="2147228"/>
          <a:ext cx="6700342" cy="244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171"/>
                <a:gridCol w="3350171"/>
              </a:tblGrid>
              <a:tr h="305551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Blind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Resonance Parameters</a:t>
                      </a:r>
                      <a:endParaRPr lang="en-US" sz="1400" noProof="0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Extracted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Resonance Parameters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8882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M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res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2.30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M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res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2.3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1422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Γ</a:t>
                      </a:r>
                      <a:r>
                        <a:rPr lang="en-US" sz="1400" baseline="-250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res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0.30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Γ</a:t>
                      </a:r>
                      <a:r>
                        <a:rPr lang="en-US" sz="1400" baseline="-250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res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0.30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0555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         A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1/2 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0.020 GeV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-1/2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         A</a:t>
                      </a:r>
                      <a:r>
                        <a:rPr lang="en-US" sz="1400" baseline="-25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1/2 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1 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= 0.0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+mn-lt"/>
                        </a:rPr>
                        <a:t>19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GeV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latin typeface="+mn-lt"/>
                        </a:rPr>
                        <a:t>-1/2</a:t>
                      </a:r>
                      <a:endParaRPr lang="it-IT" sz="1400" dirty="0" smtClean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0555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</a:rPr>
                        <a:t>M</a:t>
                      </a:r>
                      <a:r>
                        <a:rPr lang="en-US" sz="1400" baseline="-25000" dirty="0" smtClean="0">
                          <a:latin typeface="+mn-lt"/>
                        </a:rPr>
                        <a:t>res</a:t>
                      </a:r>
                      <a:r>
                        <a:rPr lang="en-US" sz="1400" baseline="30000" dirty="0" smtClean="0">
                          <a:latin typeface="+mn-lt"/>
                        </a:rPr>
                        <a:t>2  </a:t>
                      </a:r>
                      <a:r>
                        <a:rPr lang="en-US" sz="1400" dirty="0" smtClean="0">
                          <a:latin typeface="+mn-lt"/>
                        </a:rPr>
                        <a:t>= 2.45 </a:t>
                      </a:r>
                      <a:r>
                        <a:rPr lang="en-US" sz="1400" dirty="0" err="1" smtClean="0"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</a:rPr>
                        <a:t>M</a:t>
                      </a:r>
                      <a:r>
                        <a:rPr lang="en-US" sz="1400" baseline="-25000" dirty="0" smtClean="0">
                          <a:latin typeface="+mn-lt"/>
                        </a:rPr>
                        <a:t>res</a:t>
                      </a:r>
                      <a:r>
                        <a:rPr lang="en-US" sz="1400" baseline="30000" dirty="0" smtClean="0">
                          <a:latin typeface="+mn-lt"/>
                        </a:rPr>
                        <a:t>2  </a:t>
                      </a:r>
                      <a:r>
                        <a:rPr lang="en-US" sz="1400" dirty="0" smtClean="0">
                          <a:latin typeface="+mn-lt"/>
                        </a:rPr>
                        <a:t>= 2.45 </a:t>
                      </a:r>
                      <a:r>
                        <a:rPr lang="en-US" sz="1400" dirty="0" err="1" smtClean="0"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</a:tr>
              <a:tr h="30555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+mn-lt"/>
                        </a:rPr>
                        <a:t>Γ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res</a:t>
                      </a:r>
                      <a:r>
                        <a:rPr lang="en-US" sz="1400" baseline="-25000" dirty="0" smtClean="0">
                          <a:latin typeface="+mn-lt"/>
                        </a:rPr>
                        <a:t> </a:t>
                      </a:r>
                      <a:r>
                        <a:rPr lang="en-US" sz="1400" baseline="30000" dirty="0" smtClean="0">
                          <a:latin typeface="+mn-lt"/>
                        </a:rPr>
                        <a:t>2  </a:t>
                      </a:r>
                      <a:r>
                        <a:rPr lang="en-US" sz="1400" dirty="0" smtClean="0">
                          <a:latin typeface="+mn-lt"/>
                        </a:rPr>
                        <a:t>= 0.35 </a:t>
                      </a:r>
                      <a:r>
                        <a:rPr lang="en-US" sz="1400" dirty="0" err="1" smtClean="0"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+mn-lt"/>
                        </a:rPr>
                        <a:t>Γ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res</a:t>
                      </a:r>
                      <a:r>
                        <a:rPr lang="en-US" sz="1400" baseline="-25000" dirty="0" smtClean="0">
                          <a:latin typeface="+mn-lt"/>
                        </a:rPr>
                        <a:t> </a:t>
                      </a:r>
                      <a:r>
                        <a:rPr lang="en-US" sz="1400" baseline="30000" dirty="0" smtClean="0">
                          <a:latin typeface="+mn-lt"/>
                        </a:rPr>
                        <a:t>2  </a:t>
                      </a:r>
                      <a:r>
                        <a:rPr lang="en-US" sz="1400" dirty="0" smtClean="0">
                          <a:latin typeface="+mn-lt"/>
                        </a:rPr>
                        <a:t>= 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+mn-lt"/>
                        </a:rPr>
                        <a:t>0.31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GeV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</a:tr>
              <a:tr h="30555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         A</a:t>
                      </a:r>
                      <a:r>
                        <a:rPr lang="en-US" sz="1400" baseline="-25000" dirty="0" smtClean="0">
                          <a:latin typeface="+mn-lt"/>
                        </a:rPr>
                        <a:t>1/2 </a:t>
                      </a:r>
                      <a:r>
                        <a:rPr lang="en-US" sz="1400" baseline="30000" dirty="0" smtClean="0">
                          <a:latin typeface="+mn-lt"/>
                        </a:rPr>
                        <a:t>2 </a:t>
                      </a:r>
                      <a:r>
                        <a:rPr lang="en-US" sz="1400" dirty="0" smtClean="0">
                          <a:latin typeface="+mn-lt"/>
                        </a:rPr>
                        <a:t>= - 0.015 GeV</a:t>
                      </a:r>
                      <a:r>
                        <a:rPr lang="en-US" sz="1400" baseline="30000" dirty="0" smtClean="0">
                          <a:latin typeface="+mn-lt"/>
                        </a:rPr>
                        <a:t>-1/2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         A</a:t>
                      </a:r>
                      <a:r>
                        <a:rPr lang="en-US" sz="1400" baseline="-25000" dirty="0" smtClean="0">
                          <a:latin typeface="+mn-lt"/>
                        </a:rPr>
                        <a:t>1/2 </a:t>
                      </a:r>
                      <a:r>
                        <a:rPr lang="en-US" sz="1400" baseline="30000" dirty="0" smtClean="0">
                          <a:latin typeface="+mn-lt"/>
                        </a:rPr>
                        <a:t>2 </a:t>
                      </a:r>
                      <a:r>
                        <a:rPr lang="en-US" sz="1400" dirty="0" smtClean="0">
                          <a:latin typeface="+mn-lt"/>
                        </a:rPr>
                        <a:t>= - 0.01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+mn-lt"/>
                        </a:rPr>
                        <a:t>4</a:t>
                      </a:r>
                      <a:r>
                        <a:rPr lang="en-US" sz="1400" dirty="0" smtClean="0">
                          <a:latin typeface="+mn-lt"/>
                        </a:rPr>
                        <a:t> GeV</a:t>
                      </a:r>
                      <a:r>
                        <a:rPr lang="en-US" sz="1400" baseline="30000" dirty="0" smtClean="0">
                          <a:latin typeface="+mn-lt"/>
                        </a:rPr>
                        <a:t>-1/2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</a:tr>
              <a:tr h="305551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     A</a:t>
                      </a:r>
                      <a:r>
                        <a:rPr lang="en-US" sz="1400" baseline="-25000" dirty="0" smtClean="0">
                          <a:latin typeface="+mn-lt"/>
                          <a:cs typeface="+mn-cs"/>
                        </a:rPr>
                        <a:t>3</a:t>
                      </a:r>
                      <a:r>
                        <a:rPr lang="en-US" sz="1400" baseline="-25000" dirty="0" smtClean="0">
                          <a:latin typeface="+mn-lt"/>
                        </a:rPr>
                        <a:t>/2 </a:t>
                      </a:r>
                      <a:r>
                        <a:rPr lang="en-US" sz="1400" baseline="30000" dirty="0" smtClean="0">
                          <a:latin typeface="+mn-lt"/>
                        </a:rPr>
                        <a:t>2 </a:t>
                      </a:r>
                      <a:r>
                        <a:rPr lang="en-US" sz="1400" dirty="0" smtClean="0">
                          <a:latin typeface="+mn-lt"/>
                        </a:rPr>
                        <a:t>= 0.04 GeV</a:t>
                      </a:r>
                      <a:r>
                        <a:rPr lang="en-US" sz="1400" baseline="30000" dirty="0" smtClean="0">
                          <a:latin typeface="+mn-lt"/>
                        </a:rPr>
                        <a:t>-1/2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       A</a:t>
                      </a:r>
                      <a:r>
                        <a:rPr lang="en-US" sz="1400" baseline="-25000" dirty="0" smtClean="0">
                          <a:latin typeface="+mn-lt"/>
                          <a:cs typeface="+mn-cs"/>
                        </a:rPr>
                        <a:t>3</a:t>
                      </a:r>
                      <a:r>
                        <a:rPr lang="en-US" sz="1400" baseline="-25000" dirty="0" smtClean="0">
                          <a:latin typeface="+mn-lt"/>
                        </a:rPr>
                        <a:t>/2 </a:t>
                      </a:r>
                      <a:r>
                        <a:rPr lang="en-US" sz="1400" baseline="30000" dirty="0" smtClean="0">
                          <a:latin typeface="+mn-lt"/>
                        </a:rPr>
                        <a:t>2 </a:t>
                      </a:r>
                      <a:r>
                        <a:rPr lang="en-US" sz="1400" dirty="0" smtClean="0">
                          <a:latin typeface="+mn-lt"/>
                        </a:rPr>
                        <a:t>= 0.0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+mn-lt"/>
                        </a:rPr>
                        <a:t>38</a:t>
                      </a:r>
                      <a:r>
                        <a:rPr lang="en-US" sz="1400" dirty="0" smtClean="0">
                          <a:latin typeface="+mn-lt"/>
                        </a:rPr>
                        <a:t> GeV</a:t>
                      </a:r>
                      <a:r>
                        <a:rPr lang="en-US" sz="1400" baseline="30000" dirty="0" smtClean="0">
                          <a:latin typeface="+mn-lt"/>
                        </a:rPr>
                        <a:t>-1/2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05778" y="1777896"/>
            <a:ext cx="490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+mn-lt"/>
              </a:rPr>
              <a:t>Hybrid Baryons parameters are well reconstructed</a:t>
            </a:r>
            <a:r>
              <a:rPr lang="en-US" dirty="0" smtClean="0">
                <a:solidFill>
                  <a:srgbClr val="800000"/>
                </a:solidFill>
                <a:latin typeface="+mn-lt"/>
              </a:rPr>
              <a:t>.</a:t>
            </a:r>
            <a:endParaRPr lang="en-US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3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22"/>
          <p:cNvSpPr txBox="1"/>
          <p:nvPr/>
        </p:nvSpPr>
        <p:spPr>
          <a:xfrm>
            <a:off x="494514" y="590314"/>
            <a:ext cx="8649485" cy="4533734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latin typeface="+mn-lt"/>
              </a:rPr>
              <a:t>Major progress made in the last ~ 5 years in the search for N* and </a:t>
            </a:r>
            <a:r>
              <a:rPr lang="en-US" dirty="0" err="1" smtClean="0">
                <a:latin typeface="+mn-lt"/>
              </a:rPr>
              <a:t>Δ</a:t>
            </a:r>
            <a:r>
              <a:rPr lang="en-US" dirty="0" smtClean="0">
                <a:latin typeface="+mn-lt"/>
              </a:rPr>
              <a:t> states.</a:t>
            </a:r>
          </a:p>
          <a:p>
            <a:pPr marL="271463"/>
            <a:r>
              <a:rPr lang="en-US" dirty="0" smtClean="0">
                <a:solidFill>
                  <a:srgbClr val="000090"/>
                </a:solidFill>
              </a:rPr>
              <a:t>All states can be accommodated in CQM and LQCD schemes.</a:t>
            </a:r>
          </a:p>
          <a:p>
            <a:pPr marL="982663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Naïve (non-dynamical) di-quark models are ruled out.</a:t>
            </a:r>
          </a:p>
          <a:p>
            <a:pPr marL="982663" indent="-85725">
              <a:buClr>
                <a:srgbClr val="FF0000"/>
              </a:buClr>
              <a:buFont typeface="Wingdings" charset="2"/>
              <a:buChar char="Ø"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Knowledge of Q</a:t>
            </a:r>
            <a:r>
              <a:rPr lang="en-US" baseline="30000" dirty="0" smtClean="0"/>
              <a:t>2</a:t>
            </a:r>
            <a:r>
              <a:rPr lang="en-US" dirty="0"/>
              <a:t>-</a:t>
            </a:r>
            <a:r>
              <a:rPr lang="en-US" dirty="0" smtClean="0"/>
              <a:t>dependence of </a:t>
            </a:r>
            <a:r>
              <a:rPr lang="en-US" dirty="0" err="1" smtClean="0"/>
              <a:t>electrocouplings</a:t>
            </a:r>
            <a:r>
              <a:rPr lang="en-US" dirty="0" smtClean="0"/>
              <a:t> is absolutely necessary to understand the nature ( the internal structure) of the excited states.</a:t>
            </a:r>
            <a:endParaRPr lang="en-US" dirty="0"/>
          </a:p>
          <a:p>
            <a:pPr marL="982663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Roper IS the first radial excitation of the q</a:t>
            </a:r>
            <a:r>
              <a:rPr lang="en-US" baseline="30000" dirty="0" smtClean="0">
                <a:solidFill>
                  <a:srgbClr val="000090"/>
                </a:solidFill>
              </a:rPr>
              <a:t>3 </a:t>
            </a:r>
            <a:r>
              <a:rPr lang="en-US" dirty="0" smtClean="0">
                <a:solidFill>
                  <a:srgbClr val="000090"/>
                </a:solidFill>
              </a:rPr>
              <a:t>core, obscured at large distances by meson-cloud effects.</a:t>
            </a:r>
          </a:p>
          <a:p>
            <a:pPr marL="896938">
              <a:buClr>
                <a:srgbClr val="FF0000"/>
              </a:buClr>
            </a:pPr>
            <a:endParaRPr lang="en-US" dirty="0" smtClean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Leading </a:t>
            </a:r>
            <a:r>
              <a:rPr lang="en-US" dirty="0" err="1" smtClean="0"/>
              <a:t>electrocoupling</a:t>
            </a:r>
            <a:r>
              <a:rPr lang="en-US" dirty="0" smtClean="0"/>
              <a:t> amplitudes of prominent low-mass states (e.g. N(1535)1/2</a:t>
            </a:r>
            <a:r>
              <a:rPr lang="en-US" baseline="30000" dirty="0" smtClean="0"/>
              <a:t>- </a:t>
            </a:r>
            <a:r>
              <a:rPr lang="en-US" dirty="0" smtClean="0"/>
              <a:t>) is well modeled by DSE/QCD, LC SR and LF RQM for Q</a:t>
            </a:r>
            <a:r>
              <a:rPr lang="en-US" baseline="30000" dirty="0" smtClean="0"/>
              <a:t>2</a:t>
            </a:r>
            <a:r>
              <a:rPr lang="en-US" dirty="0" smtClean="0"/>
              <a:t>&gt; 2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  <a:p>
            <a:pPr marL="896938">
              <a:buClr>
                <a:srgbClr val="FF0000"/>
              </a:buClr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Search for hybrid baryons with explicit </a:t>
            </a:r>
            <a:r>
              <a:rPr lang="en-US" dirty="0" err="1" smtClean="0"/>
              <a:t>gluonic</a:t>
            </a:r>
            <a:r>
              <a:rPr lang="en-US" dirty="0" smtClean="0"/>
              <a:t> degrees of freedom would be possible investigating the low Q</a:t>
            </a:r>
            <a:r>
              <a:rPr lang="en-US" baseline="30000" dirty="0" smtClean="0"/>
              <a:t>2 </a:t>
            </a:r>
            <a:r>
              <a:rPr lang="en-US" dirty="0" smtClean="0"/>
              <a:t>evolution of high-mass resonance (2-3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r>
              <a:rPr lang="en-US" dirty="0" err="1" smtClean="0"/>
              <a:t>electrocoupligs</a:t>
            </a:r>
            <a:r>
              <a:rPr lang="en-US" dirty="0" smtClean="0"/>
              <a:t>:</a:t>
            </a:r>
            <a:endParaRPr lang="en-US" dirty="0">
              <a:solidFill>
                <a:srgbClr val="000090"/>
              </a:solidFill>
            </a:endParaRPr>
          </a:p>
          <a:p>
            <a:pPr marL="1182688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Looking for suppressed A</a:t>
            </a:r>
            <a:r>
              <a:rPr lang="en-US" baseline="30000" dirty="0" smtClean="0">
                <a:solidFill>
                  <a:srgbClr val="000090"/>
                </a:solidFill>
              </a:rPr>
              <a:t>1/2</a:t>
            </a:r>
            <a:r>
              <a:rPr lang="en-US" dirty="0" smtClean="0">
                <a:solidFill>
                  <a:srgbClr val="000090"/>
                </a:solidFill>
              </a:rPr>
              <a:t>, A</a:t>
            </a:r>
            <a:r>
              <a:rPr lang="en-US" baseline="30000" dirty="0" smtClean="0">
                <a:solidFill>
                  <a:srgbClr val="000090"/>
                </a:solidFill>
              </a:rPr>
              <a:t>3/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1/2 </a:t>
            </a:r>
            <a:r>
              <a:rPr lang="en-US" dirty="0" smtClean="0">
                <a:solidFill>
                  <a:srgbClr val="000090"/>
                </a:solidFill>
              </a:rPr>
              <a:t> at low Q</a:t>
            </a:r>
            <a:r>
              <a:rPr lang="en-US" baseline="30000" dirty="0" smtClean="0">
                <a:solidFill>
                  <a:srgbClr val="000090"/>
                </a:solidFill>
              </a:rPr>
              <a:t>2.</a:t>
            </a:r>
            <a:endParaRPr lang="en-US" dirty="0">
              <a:solidFill>
                <a:srgbClr val="000090"/>
              </a:solidFill>
            </a:endParaRPr>
          </a:p>
          <a:p>
            <a:pPr marL="896938">
              <a:buClr>
                <a:srgbClr val="FF0000"/>
              </a:buClr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90"/>
                </a:solidFill>
              </a:rPr>
              <a:t>Baryon Spectroscopy Status Today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96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1337586" y="1805810"/>
            <a:ext cx="6913564" cy="477054"/>
            <a:chOff x="1806567" y="2546524"/>
            <a:chExt cx="7849776" cy="672735"/>
          </a:xfrm>
        </p:grpSpPr>
        <p:sp>
          <p:nvSpPr>
            <p:cNvPr id="4" name="Rectangle 70"/>
            <p:cNvSpPr>
              <a:spLocks noChangeArrowheads="1"/>
            </p:cNvSpPr>
            <p:nvPr/>
          </p:nvSpPr>
          <p:spPr bwMode="auto">
            <a:xfrm>
              <a:off x="1806567" y="2546524"/>
              <a:ext cx="7849776" cy="644737"/>
            </a:xfrm>
            <a:prstGeom prst="rect">
              <a:avLst/>
            </a:prstGeom>
            <a:gradFill rotWithShape="1">
              <a:gsLst>
                <a:gs pos="0">
                  <a:srgbClr val="0066CC"/>
                </a:gs>
                <a:gs pos="100000">
                  <a:srgbClr val="00003E"/>
                </a:gs>
              </a:gsLst>
              <a:lin ang="0" scaled="1"/>
            </a:gradFill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>
              <a:off x="4365306" y="2546524"/>
              <a:ext cx="2698059" cy="672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Backup Slides</a:t>
              </a:r>
              <a:endParaRPr lang="en-GB" sz="25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91116"/>
            <a:ext cx="2872896" cy="20154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8752" r="47636"/>
          <a:stretch>
            <a:fillRect/>
          </a:stretch>
        </p:blipFill>
        <p:spPr>
          <a:xfrm>
            <a:off x="6403498" y="724035"/>
            <a:ext cx="2648351" cy="23434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608" y="580301"/>
            <a:ext cx="3424674" cy="1559755"/>
          </a:xfrm>
          <a:prstGeom prst="rect">
            <a:avLst/>
          </a:prstGeom>
          <a:noFill/>
        </p:spPr>
        <p:txBody>
          <a:bodyPr wrap="square" lIns="81631" tIns="40815" rIns="81631" bIns="40815" rtlCol="0">
            <a:spAutoFit/>
          </a:bodyPr>
          <a:lstStyle/>
          <a:p>
            <a:pPr algn="just"/>
            <a:r>
              <a:rPr lang="en-US" sz="1600" dirty="0">
                <a:solidFill>
                  <a:srgbClr val="000090"/>
                </a:solidFill>
                <a:latin typeface="+mn-lt"/>
              </a:rPr>
              <a:t>S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amples of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+mn-lt"/>
              </a:rPr>
              <a:t>γp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 -&gt; K</a:t>
            </a:r>
            <a:r>
              <a:rPr lang="en-US" sz="1600" b="1" baseline="30000" dirty="0" smtClean="0">
                <a:solidFill>
                  <a:srgbClr val="0000FF"/>
                </a:solidFill>
                <a:latin typeface="+mn-lt"/>
              </a:rPr>
              <a:t>+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Λ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cross section used in </a:t>
            </a:r>
            <a:r>
              <a:rPr lang="en-US" sz="1600" dirty="0" err="1" smtClean="0">
                <a:solidFill>
                  <a:srgbClr val="000090"/>
                </a:solidFill>
                <a:latin typeface="+mn-lt"/>
              </a:rPr>
              <a:t>BnGa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 analysis that discovered new baryon states in the W range 1.85 – 2.2 GeV mass region. </a:t>
            </a:r>
          </a:p>
          <a:p>
            <a:pPr algn="just"/>
            <a:r>
              <a:rPr lang="en-US" sz="1600" b="1" dirty="0" smtClean="0">
                <a:solidFill>
                  <a:srgbClr val="000090"/>
                </a:solidFill>
                <a:latin typeface="+mn-lt"/>
              </a:rPr>
              <a:t>Statistical precision ranges from </a:t>
            </a:r>
            <a:r>
              <a:rPr lang="en-US" sz="1600" b="1" dirty="0" smtClean="0">
                <a:solidFill>
                  <a:srgbClr val="800000"/>
                </a:solidFill>
                <a:latin typeface="+mn-lt"/>
              </a:rPr>
              <a:t>2% - 7%</a:t>
            </a:r>
            <a:r>
              <a:rPr lang="en-US" sz="1600" b="1" dirty="0">
                <a:solidFill>
                  <a:srgbClr val="800000"/>
                </a:solidFill>
                <a:latin typeface="+mn-lt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608" y="2163248"/>
            <a:ext cx="3746500" cy="1067312"/>
          </a:xfrm>
          <a:prstGeom prst="rect">
            <a:avLst/>
          </a:prstGeom>
          <a:noFill/>
        </p:spPr>
        <p:txBody>
          <a:bodyPr wrap="square" lIns="81631" tIns="40815" rIns="81631" bIns="40815" rtlCol="0">
            <a:spAutoFit/>
          </a:bodyPr>
          <a:lstStyle/>
          <a:p>
            <a:r>
              <a:rPr lang="en-US" sz="1600" dirty="0" smtClean="0">
                <a:latin typeface="+mn-lt"/>
              </a:rPr>
              <a:t>Similar statistics needed to: 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+mn-lt"/>
              </a:rPr>
              <a:t> Separate structure functions in </a:t>
            </a:r>
            <a:r>
              <a:rPr lang="en-US" sz="1600" dirty="0" err="1" smtClean="0">
                <a:latin typeface="+mn-lt"/>
              </a:rPr>
              <a:t>φ</a:t>
            </a:r>
            <a:endParaRPr lang="en-US" sz="1600" dirty="0" smtClean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+mn-lt"/>
              </a:rPr>
              <a:t> Find new excited baryon states 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+mn-lt"/>
              </a:rPr>
              <a:t> Map Q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dependence of amplitudes</a:t>
            </a:r>
            <a:endParaRPr lang="en-US" sz="16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9108" y="721008"/>
            <a:ext cx="2832002" cy="359426"/>
          </a:xfrm>
          <a:prstGeom prst="rect">
            <a:avLst/>
          </a:prstGeom>
          <a:noFill/>
        </p:spPr>
        <p:txBody>
          <a:bodyPr wrap="square" lIns="81631" tIns="40815" rIns="81631" bIns="40815" rtlCol="0">
            <a:spAutoFit/>
          </a:bodyPr>
          <a:lstStyle/>
          <a:p>
            <a:r>
              <a:rPr lang="en-US" dirty="0" smtClean="0">
                <a:latin typeface="+mn-lt"/>
              </a:rPr>
              <a:t>ΔW=10 MeV, </a:t>
            </a:r>
            <a:r>
              <a:rPr lang="en-US" dirty="0" err="1" smtClean="0">
                <a:latin typeface="+mn-lt"/>
              </a:rPr>
              <a:t>Δcos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* = 0.1</a:t>
            </a:r>
            <a:endParaRPr lang="en-US" dirty="0">
              <a:latin typeface="+mn-lt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580119"/>
              </p:ext>
            </p:extLst>
          </p:nvPr>
        </p:nvGraphicFramePr>
        <p:xfrm>
          <a:off x="698307" y="3245640"/>
          <a:ext cx="3962400" cy="136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181100"/>
                <a:gridCol w="889000"/>
                <a:gridCol w="825500"/>
              </a:tblGrid>
              <a:tr h="25230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Range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Bin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#bins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 (GeV)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1.8-3.0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0.01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cos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θ</a:t>
                      </a:r>
                      <a:r>
                        <a:rPr lang="en-US" sz="1200" baseline="30000" dirty="0" smtClean="0"/>
                        <a:t>*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-1 to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 +1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φ</a:t>
                      </a:r>
                      <a:r>
                        <a:rPr lang="en-US" sz="1200" dirty="0" smtClean="0"/>
                        <a:t> [</a:t>
                      </a:r>
                      <a:r>
                        <a:rPr lang="en-US" sz="1200" baseline="30000" dirty="0" err="1" smtClean="0"/>
                        <a:t>o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0 - 360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(GeV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0.05 - 2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0.02/0.1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5/15</a:t>
                      </a:r>
                      <a:endParaRPr lang="en-US" sz="12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229822" y="3067714"/>
            <a:ext cx="3505200" cy="1621310"/>
          </a:xfrm>
          <a:prstGeom prst="rect">
            <a:avLst/>
          </a:prstGeom>
          <a:solidFill>
            <a:srgbClr val="CCFFCC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1631" tIns="40815" rIns="81631" bIns="40815" rtlCol="0">
            <a:spAutoFit/>
          </a:bodyPr>
          <a:lstStyle/>
          <a:p>
            <a:pPr algn="ctr"/>
            <a:r>
              <a:rPr lang="en-US" sz="2000" dirty="0"/>
              <a:t>Total KΛ data in </a:t>
            </a:r>
            <a:r>
              <a:rPr lang="en-US" sz="2000" b="1" dirty="0">
                <a:solidFill>
                  <a:srgbClr val="800000"/>
                </a:solidFill>
              </a:rPr>
              <a:t>50+50 </a:t>
            </a:r>
            <a:r>
              <a:rPr lang="en-US" sz="2000" dirty="0">
                <a:solidFill>
                  <a:srgbClr val="800000"/>
                </a:solidFill>
              </a:rPr>
              <a:t>days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0000FF"/>
                </a:solidFill>
              </a:rPr>
              <a:t>518.4x10</a:t>
            </a:r>
            <a:r>
              <a:rPr lang="en-US" sz="2000" b="1" baseline="30000" dirty="0">
                <a:solidFill>
                  <a:srgbClr val="0000FF"/>
                </a:solidFill>
              </a:rPr>
              <a:t>6</a:t>
            </a:r>
            <a:r>
              <a:rPr lang="en-US" sz="2000" b="1" dirty="0">
                <a:solidFill>
                  <a:srgbClr val="0000FF"/>
                </a:solidFill>
              </a:rPr>
              <a:t>  events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Number of bins: 960x10</a:t>
            </a:r>
            <a:r>
              <a:rPr lang="en-US" sz="2000" baseline="30000" dirty="0"/>
              <a:t>3</a:t>
            </a:r>
          </a:p>
          <a:p>
            <a:pPr algn="ctr"/>
            <a:r>
              <a:rPr lang="en-US" sz="2000" dirty="0"/>
              <a:t>&lt;N&gt;  =  </a:t>
            </a:r>
            <a:r>
              <a:rPr lang="en-US" sz="2000" b="1" dirty="0">
                <a:solidFill>
                  <a:srgbClr val="0000FF"/>
                </a:solidFill>
              </a:rPr>
              <a:t>540 </a:t>
            </a:r>
            <a:r>
              <a:rPr lang="en-US" sz="2000" b="1" dirty="0" err="1">
                <a:solidFill>
                  <a:srgbClr val="0000FF"/>
                </a:solidFill>
              </a:rPr>
              <a:t>evts</a:t>
            </a:r>
            <a:r>
              <a:rPr lang="en-US" sz="2000" b="1" dirty="0">
                <a:solidFill>
                  <a:srgbClr val="0000FF"/>
                </a:solidFill>
              </a:rPr>
              <a:t>/bin</a:t>
            </a:r>
            <a:endParaRPr lang="en-US" sz="2000" dirty="0"/>
          </a:p>
          <a:p>
            <a:pPr algn="ctr"/>
            <a:r>
              <a:rPr lang="en-US" sz="2000" b="1" dirty="0" err="1">
                <a:solidFill>
                  <a:srgbClr val="800000"/>
                </a:solidFill>
              </a:rPr>
              <a:t>σ</a:t>
            </a:r>
            <a:r>
              <a:rPr lang="en-US" sz="2000" b="1" baseline="-25000" dirty="0" err="1">
                <a:solidFill>
                  <a:srgbClr val="800000"/>
                </a:solidFill>
              </a:rPr>
              <a:t>N</a:t>
            </a:r>
            <a:r>
              <a:rPr lang="en-US" sz="2000" b="1" dirty="0">
                <a:solidFill>
                  <a:srgbClr val="800000"/>
                </a:solidFill>
              </a:rPr>
              <a:t>/N = 4.3%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2608" y="2"/>
            <a:ext cx="8878785" cy="541136"/>
          </a:xfrm>
          <a:prstGeom prst="rect">
            <a:avLst/>
          </a:prstGeom>
        </p:spPr>
        <p:txBody>
          <a:bodyPr lIns="74053" tIns="37026" rIns="74053" bIns="37026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00" b="1" dirty="0">
                <a:solidFill>
                  <a:srgbClr val="000090"/>
                </a:solidFill>
                <a:latin typeface="Calibri" pitchFamily="34" charset="0"/>
              </a:rPr>
              <a:t>Statistics and Binning Requirements</a:t>
            </a:r>
          </a:p>
        </p:txBody>
      </p:sp>
      <p:cxnSp>
        <p:nvCxnSpPr>
          <p:cNvPr id="11" name="Straight Connector 31"/>
          <p:cNvCxnSpPr/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59393" y="1188789"/>
            <a:ext cx="8152053" cy="62877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lIns="74053" tIns="37026" rIns="74053" bIns="37026" rtlCol="0">
            <a:spAutoFit/>
          </a:bodyPr>
          <a:lstStyle/>
          <a:p>
            <a:pPr algn="just"/>
            <a:r>
              <a:rPr lang="en-US" dirty="0"/>
              <a:t>Fixing the resonance parameters: </a:t>
            </a:r>
            <a:r>
              <a:rPr lang="it-IT" dirty="0" err="1"/>
              <a:t>M</a:t>
            </a:r>
            <a:r>
              <a:rPr lang="it-IT" baseline="-25000" dirty="0" err="1"/>
              <a:t>res</a:t>
            </a:r>
            <a:r>
              <a:rPr lang="it-IT" dirty="0"/>
              <a:t> = 2.2 GeV, </a:t>
            </a:r>
            <a:r>
              <a:rPr lang="it-IT" dirty="0">
                <a:latin typeface="Symbol" charset="2"/>
                <a:cs typeface="Symbol" charset="2"/>
              </a:rPr>
              <a:t>G</a:t>
            </a:r>
            <a:r>
              <a:rPr lang="it-IT" baseline="-25000" dirty="0"/>
              <a:t>res</a:t>
            </a:r>
            <a:r>
              <a:rPr lang="it-IT" dirty="0"/>
              <a:t> = 0.25 GeV, S</a:t>
            </a:r>
            <a:r>
              <a:rPr lang="it-IT" baseline="-25000" dirty="0"/>
              <a:t>1/2</a:t>
            </a:r>
            <a:r>
              <a:rPr lang="it-IT" dirty="0"/>
              <a:t> = </a:t>
            </a:r>
            <a:r>
              <a:rPr lang="it-IT" dirty="0" err="1"/>
              <a:t>0</a:t>
            </a:r>
            <a:r>
              <a:rPr lang="it-IT" dirty="0"/>
              <a:t>  </a:t>
            </a:r>
            <a:r>
              <a:rPr lang="it-IT" sz="1600" dirty="0"/>
              <a:t> </a:t>
            </a:r>
          </a:p>
          <a:p>
            <a:pPr algn="just"/>
            <a:r>
              <a:rPr lang="it-IT" b="1" dirty="0"/>
              <a:t>and </a:t>
            </a:r>
            <a:r>
              <a:rPr lang="en-US" b="1" dirty="0"/>
              <a:t>varying </a:t>
            </a:r>
            <a:r>
              <a:rPr lang="it-IT" b="1" dirty="0"/>
              <a:t>A</a:t>
            </a:r>
            <a:r>
              <a:rPr lang="it-IT" b="1" baseline="-25000" dirty="0"/>
              <a:t>1/2, 3/2</a:t>
            </a:r>
            <a:r>
              <a:rPr lang="it-IT" b="1" dirty="0"/>
              <a:t> </a:t>
            </a:r>
            <a:r>
              <a:rPr lang="en-US" b="1" dirty="0"/>
              <a:t>                    </a:t>
            </a:r>
            <a:r>
              <a:rPr lang="en-US" b="1" dirty="0">
                <a:solidFill>
                  <a:srgbClr val="000090"/>
                </a:solidFill>
              </a:rPr>
              <a:t>Minimum values for hybrid baryons electrocouplings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08" y="2"/>
            <a:ext cx="8878785" cy="5411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900" b="1" dirty="0">
                <a:solidFill>
                  <a:srgbClr val="000090"/>
                </a:solidFill>
              </a:rPr>
              <a:t>Statistical Sensitivity of Resonance </a:t>
            </a:r>
            <a:r>
              <a:rPr lang="en-US" sz="2900" b="1" dirty="0" err="1">
                <a:solidFill>
                  <a:srgbClr val="000090"/>
                </a:solidFill>
              </a:rPr>
              <a:t>Electrocouplings</a:t>
            </a:r>
            <a:endParaRPr lang="en-US" sz="2600" b="1" dirty="0">
              <a:solidFill>
                <a:srgbClr val="000090"/>
              </a:solidFill>
            </a:endParaRP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1210746" y="529238"/>
            <a:ext cx="2283116" cy="659551"/>
          </a:xfrm>
          <a:prstGeom prst="rect">
            <a:avLst/>
          </a:prstGeom>
          <a:noFill/>
        </p:spPr>
        <p:txBody>
          <a:bodyPr wrap="square" lIns="74053" tIns="37026" rIns="74053" bIns="37026" rtlCol="0">
            <a:spAutoFit/>
          </a:bodyPr>
          <a:lstStyle/>
          <a:p>
            <a:r>
              <a:rPr lang="en-US" sz="1900" b="1" dirty="0">
                <a:solidFill>
                  <a:srgbClr val="800000"/>
                </a:solidFill>
                <a:cs typeface="Arial Black"/>
              </a:rPr>
              <a:t>e p         e p </a:t>
            </a:r>
            <a:r>
              <a:rPr lang="en-US" sz="1900" b="1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sz="1900" b="1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en-US" sz="19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p</a:t>
            </a:r>
            <a:r>
              <a:rPr lang="en-US" sz="1900" b="1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-</a:t>
            </a:r>
          </a:p>
          <a:p>
            <a:endParaRPr lang="en-US" sz="1900" b="1" dirty="0">
              <a:solidFill>
                <a:srgbClr val="800000"/>
              </a:solidFill>
              <a:cs typeface="Arial Black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76979" y="478177"/>
            <a:ext cx="1419131" cy="367163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en-US" sz="1900" b="1" dirty="0">
                <a:solidFill>
                  <a:srgbClr val="800000"/>
                </a:solidFill>
                <a:cs typeface="Arial Black"/>
              </a:rPr>
              <a:t>e p        e K</a:t>
            </a:r>
            <a:r>
              <a:rPr lang="en-US" sz="1900" b="1" baseline="30000" dirty="0">
                <a:solidFill>
                  <a:srgbClr val="800000"/>
                </a:solidFill>
                <a:cs typeface="Arial Black"/>
              </a:rPr>
              <a:t>+</a:t>
            </a:r>
            <a:r>
              <a:rPr lang="en-US" sz="1900" b="1" dirty="0">
                <a:solidFill>
                  <a:srgbClr val="800000"/>
                </a:solidFill>
                <a:cs typeface="Arial Black"/>
              </a:rPr>
              <a:t>Y</a:t>
            </a:r>
            <a:endParaRPr lang="en-US" sz="1900" b="1" dirty="0">
              <a:solidFill>
                <a:srgbClr val="800000"/>
              </a:solidFill>
              <a:cs typeface="Symbol" charset="2"/>
            </a:endParaRPr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1654687" y="733489"/>
            <a:ext cx="3170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Connettore 2 30"/>
          <p:cNvCxnSpPr/>
          <p:nvPr/>
        </p:nvCxnSpPr>
        <p:spPr bwMode="auto">
          <a:xfrm>
            <a:off x="6284339" y="682427"/>
            <a:ext cx="3170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asellaDiTesto 9"/>
          <p:cNvSpPr txBox="1"/>
          <p:nvPr/>
        </p:nvSpPr>
        <p:spPr>
          <a:xfrm>
            <a:off x="766808" y="835615"/>
            <a:ext cx="2689272" cy="351774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JLab -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Moskow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(JM) model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736571" y="733490"/>
            <a:ext cx="4275118" cy="628773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  <a:latin typeface="+mn-lt"/>
              </a:rPr>
              <a:t>Regge + Resonance (RPR-2011) Gent</a:t>
            </a:r>
            <a:r>
              <a:rPr lang="en-US" b="1" smtClean="0">
                <a:solidFill>
                  <a:srgbClr val="800000"/>
                </a:solidFill>
              </a:rPr>
              <a:t> </a:t>
            </a:r>
            <a:r>
              <a:rPr lang="en-US" b="1" smtClean="0">
                <a:solidFill>
                  <a:srgbClr val="800000"/>
                </a:solidFill>
                <a:latin typeface="+mn-lt"/>
              </a:rPr>
              <a:t>model</a:t>
            </a:r>
          </a:p>
          <a:p>
            <a:endParaRPr lang="en-US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63853" y="2289581"/>
            <a:ext cx="800572" cy="367163"/>
          </a:xfrm>
          <a:prstGeom prst="rect">
            <a:avLst/>
          </a:prstGeom>
        </p:spPr>
        <p:txBody>
          <a:bodyPr wrap="none" lIns="74053" tIns="37026" rIns="74053" bIns="37026">
            <a:spAutoFit/>
          </a:bodyPr>
          <a:lstStyle/>
          <a:p>
            <a:r>
              <a:rPr lang="en-US" sz="1900" dirty="0" err="1">
                <a:solidFill>
                  <a:srgbClr val="800000"/>
                </a:solidFill>
                <a:cs typeface="Arial Black"/>
              </a:rPr>
              <a:t>p</a:t>
            </a:r>
            <a:r>
              <a:rPr lang="en-US" sz="1900" b="1" dirty="0" err="1">
                <a:solidFill>
                  <a:srgbClr val="800000"/>
                </a:solidFill>
                <a:cs typeface="Symbol" charset="2"/>
              </a:rPr>
              <a:t>π</a:t>
            </a:r>
            <a:r>
              <a:rPr lang="en-US" sz="1900" b="1" dirty="0">
                <a:solidFill>
                  <a:srgbClr val="800000"/>
                </a:solidFill>
                <a:cs typeface="Symbol" charset="2"/>
              </a:rPr>
              <a:t> </a:t>
            </a:r>
            <a:r>
              <a:rPr lang="en-US" sz="1900" b="1" baseline="30000" dirty="0">
                <a:solidFill>
                  <a:srgbClr val="800000"/>
                </a:solidFill>
                <a:cs typeface="Symbol" charset="2"/>
              </a:rPr>
              <a:t>+</a:t>
            </a:r>
            <a:r>
              <a:rPr lang="en-US" sz="1900" b="1" dirty="0">
                <a:solidFill>
                  <a:srgbClr val="800000"/>
                </a:solidFill>
                <a:cs typeface="Symbol" charset="2"/>
              </a:rPr>
              <a:t>π </a:t>
            </a:r>
            <a:r>
              <a:rPr lang="en-US" sz="1900" b="1" baseline="30000" dirty="0">
                <a:solidFill>
                  <a:srgbClr val="800000"/>
                </a:solidFill>
                <a:cs typeface="Symbol" charset="2"/>
              </a:rPr>
              <a:t>-</a:t>
            </a:r>
            <a:endParaRPr lang="it-IT" sz="1900" dirty="0"/>
          </a:p>
        </p:txBody>
      </p:sp>
      <p:sp>
        <p:nvSpPr>
          <p:cNvPr id="12" name="Rettangolo 11"/>
          <p:cNvSpPr/>
          <p:nvPr/>
        </p:nvSpPr>
        <p:spPr>
          <a:xfrm>
            <a:off x="8301292" y="2286568"/>
            <a:ext cx="559921" cy="382552"/>
          </a:xfrm>
          <a:prstGeom prst="rect">
            <a:avLst/>
          </a:prstGeom>
        </p:spPr>
        <p:txBody>
          <a:bodyPr wrap="none" lIns="74053" tIns="37026" rIns="74053" bIns="37026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cs typeface="Arial Black"/>
              </a:rPr>
              <a:t>K</a:t>
            </a:r>
            <a:r>
              <a:rPr lang="en-US" sz="2000" b="1" baseline="30000" dirty="0">
                <a:solidFill>
                  <a:srgbClr val="800000"/>
                </a:solidFill>
                <a:cs typeface="Arial Black"/>
              </a:rPr>
              <a:t>+</a:t>
            </a:r>
            <a:r>
              <a:rPr lang="en-US" sz="2000" b="1" dirty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07360" y="3439817"/>
            <a:ext cx="3439929" cy="351774"/>
          </a:xfrm>
          <a:prstGeom prst="rect">
            <a:avLst/>
          </a:prstGeom>
          <a:noFill/>
        </p:spPr>
        <p:txBody>
          <a:bodyPr wrap="none" lIns="74053" tIns="37026" rIns="74053" bIns="37026" rtlCol="0">
            <a:spAutoFit/>
          </a:bodyPr>
          <a:lstStyle/>
          <a:p>
            <a:r>
              <a:rPr lang="it-IT" dirty="0" smtClean="0"/>
              <a:t> 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To be compared with N(1440)1/2</a:t>
            </a:r>
            <a:r>
              <a:rPr lang="en-US" b="1" baseline="30000" dirty="0" smtClean="0">
                <a:solidFill>
                  <a:srgbClr val="800000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23" name="Connettore 2 22"/>
          <p:cNvCxnSpPr/>
          <p:nvPr/>
        </p:nvCxnSpPr>
        <p:spPr bwMode="auto">
          <a:xfrm>
            <a:off x="2568202" y="1619964"/>
            <a:ext cx="8878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23732"/>
              </p:ext>
            </p:extLst>
          </p:nvPr>
        </p:nvGraphicFramePr>
        <p:xfrm>
          <a:off x="63421" y="2673876"/>
          <a:ext cx="4571999" cy="7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45"/>
                <a:gridCol w="887878"/>
                <a:gridCol w="951298"/>
                <a:gridCol w="887878"/>
              </a:tblGrid>
              <a:tr h="270582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Q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 (GeV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0.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0.65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1.3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</a:tr>
              <a:tr h="476322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A</a:t>
                      </a:r>
                      <a:r>
                        <a:rPr lang="it-IT" sz="1300" baseline="-25000" dirty="0" smtClean="0"/>
                        <a:t>1/3</a:t>
                      </a:r>
                      <a:r>
                        <a:rPr lang="it-IT" sz="1300" baseline="0" dirty="0" smtClean="0"/>
                        <a:t> x 10</a:t>
                      </a:r>
                      <a:r>
                        <a:rPr lang="it-IT" sz="1300" baseline="30000" dirty="0" smtClean="0"/>
                        <a:t>-3</a:t>
                      </a:r>
                      <a:r>
                        <a:rPr lang="it-IT" sz="1300" baseline="0" dirty="0" smtClean="0"/>
                        <a:t>(GeV</a:t>
                      </a:r>
                      <a:r>
                        <a:rPr lang="it-IT" sz="1300" baseline="30000" dirty="0" smtClean="0"/>
                        <a:t>-1/2</a:t>
                      </a:r>
                      <a:r>
                        <a:rPr lang="it-IT" sz="1300" baseline="0" dirty="0" smtClean="0"/>
                        <a:t>)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22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20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11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</a:tr>
            </a:tbl>
          </a:graphicData>
        </a:graphic>
      </p:graphicFrame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344563"/>
              </p:ext>
            </p:extLst>
          </p:nvPr>
        </p:nvGraphicFramePr>
        <p:xfrm>
          <a:off x="4825680" y="2722430"/>
          <a:ext cx="4189558" cy="176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03"/>
                <a:gridCol w="570779"/>
                <a:gridCol w="507359"/>
                <a:gridCol w="570779"/>
                <a:gridCol w="507359"/>
                <a:gridCol w="570779"/>
              </a:tblGrid>
              <a:tr h="476322">
                <a:tc>
                  <a:txBody>
                    <a:bodyPr/>
                    <a:lstStyle/>
                    <a:p>
                      <a:pPr marL="0" marR="0" indent="0" algn="l" defTabSz="4661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Q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 (GeV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it-IT" sz="1300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J</a:t>
                      </a:r>
                      <a:r>
                        <a:rPr lang="it-IT" sz="1300" baseline="-25000" dirty="0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 = 1/2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661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J</a:t>
                      </a:r>
                      <a:r>
                        <a:rPr lang="it-IT" sz="1300" baseline="-25000" dirty="0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 = 3/2</a:t>
                      </a:r>
                      <a:endParaRPr lang="it-IT" sz="130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476322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X 10</a:t>
                      </a:r>
                      <a:r>
                        <a:rPr lang="it-IT" sz="1300" baseline="30000" dirty="0" smtClean="0"/>
                        <a:t>-3 </a:t>
                      </a:r>
                      <a:r>
                        <a:rPr lang="it-IT" sz="1300" baseline="0" dirty="0" smtClean="0"/>
                        <a:t>(GeV</a:t>
                      </a:r>
                      <a:r>
                        <a:rPr lang="it-IT" sz="1300" baseline="30000" dirty="0" smtClean="0"/>
                        <a:t>-1/2</a:t>
                      </a:r>
                      <a:r>
                        <a:rPr lang="it-IT" sz="1300" baseline="0" dirty="0" smtClean="0"/>
                        <a:t>)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A</a:t>
                      </a:r>
                      <a:r>
                        <a:rPr lang="it-IT" sz="1300" baseline="-25000" dirty="0" smtClean="0"/>
                        <a:t>1/2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S</a:t>
                      </a:r>
                      <a:r>
                        <a:rPr lang="it-IT" sz="1300" baseline="-25000" dirty="0" smtClean="0"/>
                        <a:t>1/2</a:t>
                      </a:r>
                      <a:endParaRPr lang="it-IT" sz="1300" baseline="-250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661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 smtClean="0"/>
                        <a:t>A</a:t>
                      </a:r>
                      <a:r>
                        <a:rPr lang="it-IT" sz="1300" baseline="-25000" dirty="0" smtClean="0"/>
                        <a:t>1/2</a:t>
                      </a:r>
                      <a:endParaRPr lang="it-IT" sz="1300" dirty="0" smtClean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661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 smtClean="0"/>
                        <a:t>A</a:t>
                      </a:r>
                      <a:r>
                        <a:rPr lang="it-IT" sz="1300" baseline="-25000" dirty="0" smtClean="0"/>
                        <a:t>3/2</a:t>
                      </a:r>
                      <a:endParaRPr lang="it-IT" sz="1300" dirty="0" smtClean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661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 smtClean="0"/>
                        <a:t>S</a:t>
                      </a:r>
                      <a:r>
                        <a:rPr lang="it-IT" sz="1300" baseline="-25000" dirty="0" smtClean="0"/>
                        <a:t>1/2</a:t>
                      </a:r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0582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0.1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9.5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9.5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13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8.5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8.5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0582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14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16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10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0582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1.0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13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19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14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14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7.5</a:t>
                      </a:r>
                      <a:endParaRPr lang="it-IT" sz="1300" dirty="0"/>
                    </a:p>
                  </a:txBody>
                  <a:tcPr marL="80534" marR="80534" marT="32421" marB="3242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3" name="Tabel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93414"/>
              </p:ext>
            </p:extLst>
          </p:nvPr>
        </p:nvGraphicFramePr>
        <p:xfrm>
          <a:off x="63421" y="3848319"/>
          <a:ext cx="4571999" cy="7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45"/>
                <a:gridCol w="887878"/>
                <a:gridCol w="951298"/>
                <a:gridCol w="887878"/>
              </a:tblGrid>
              <a:tr h="270582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Q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 (GeV</a:t>
                      </a:r>
                      <a:r>
                        <a:rPr lang="it-IT" sz="13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it-IT" sz="13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0.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0.65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solidFill>
                            <a:srgbClr val="000090"/>
                          </a:solidFill>
                        </a:rPr>
                        <a:t>1.3</a:t>
                      </a:r>
                      <a:endParaRPr lang="it-IT" sz="1300" dirty="0">
                        <a:solidFill>
                          <a:srgbClr val="000090"/>
                        </a:solidFill>
                      </a:endParaRPr>
                    </a:p>
                  </a:txBody>
                  <a:tcPr marL="80534" marR="80534" marT="32421" marB="32421"/>
                </a:tc>
              </a:tr>
              <a:tr h="476322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A</a:t>
                      </a:r>
                      <a:r>
                        <a:rPr lang="it-IT" sz="1300" baseline="-25000" dirty="0" smtClean="0"/>
                        <a:t>1/3</a:t>
                      </a:r>
                      <a:r>
                        <a:rPr lang="it-IT" sz="1300" baseline="0" dirty="0" smtClean="0"/>
                        <a:t> x 10</a:t>
                      </a:r>
                      <a:r>
                        <a:rPr lang="it-IT" sz="1300" baseline="30000" dirty="0" smtClean="0"/>
                        <a:t>-3</a:t>
                      </a:r>
                      <a:r>
                        <a:rPr lang="it-IT" sz="1300" baseline="0" dirty="0" smtClean="0"/>
                        <a:t>(GeV</a:t>
                      </a:r>
                      <a:r>
                        <a:rPr lang="it-IT" sz="1300" baseline="30000" dirty="0" smtClean="0"/>
                        <a:t>-1/2</a:t>
                      </a:r>
                      <a:r>
                        <a:rPr lang="it-IT" sz="1300" baseline="0" dirty="0" smtClean="0"/>
                        <a:t>)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-70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10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30</a:t>
                      </a:r>
                      <a:endParaRPr lang="it-IT" sz="1300" dirty="0"/>
                    </a:p>
                  </a:txBody>
                  <a:tcPr marL="80534" marR="80534" marT="32421" marB="32421"/>
                </a:tc>
              </a:tr>
            </a:tbl>
          </a:graphicData>
        </a:graphic>
      </p:graphicFrame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304492"/>
              </p:ext>
            </p:extLst>
          </p:nvPr>
        </p:nvGraphicFramePr>
        <p:xfrm>
          <a:off x="2438707" y="1908128"/>
          <a:ext cx="4649990" cy="748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4" imgW="2717800" imgH="520700" progId="Equation.3">
                  <p:embed/>
                </p:oleObj>
              </mc:Choice>
              <mc:Fallback>
                <p:oleObj name="Equation" r:id="rId4" imgW="2717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707" y="1908128"/>
                        <a:ext cx="4649990" cy="7486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Constituent quark models and SU(6)</a:t>
            </a:r>
            <a:r>
              <a:rPr lang="en-US" sz="3200" b="1" dirty="0" err="1" smtClean="0">
                <a:solidFill>
                  <a:srgbClr val="000090"/>
                </a:solidFill>
              </a:rPr>
              <a:t>xO</a:t>
            </a:r>
            <a:r>
              <a:rPr lang="en-US" sz="3200" b="1" dirty="0" smtClean="0">
                <a:solidFill>
                  <a:srgbClr val="000090"/>
                </a:solidFill>
              </a:rPr>
              <a:t>(3)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pic>
        <p:nvPicPr>
          <p:cNvPr id="25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628119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2406650" y="1478920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2419350" y="1301801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527650" y="1205110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87650" y="1989435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cs typeface="Arial"/>
              </a:rPr>
              <a:t>Dyson-Swinger equation</a:t>
            </a:r>
          </a:p>
          <a:p>
            <a:r>
              <a:rPr lang="en-US" sz="800" dirty="0">
                <a:cs typeface="Arial"/>
              </a:rPr>
              <a:t>        (</a:t>
            </a:r>
            <a:r>
              <a:rPr lang="en-US" sz="800" dirty="0" err="1">
                <a:cs typeface="Arial"/>
              </a:rPr>
              <a:t>Bhagwat</a:t>
            </a:r>
            <a:r>
              <a:rPr lang="en-US" sz="800" dirty="0">
                <a:cs typeface="Arial"/>
              </a:rPr>
              <a:t> et al.</a:t>
            </a:r>
            <a:r>
              <a:rPr lang="en-US" sz="800" dirty="0" smtClean="0">
                <a:cs typeface="Arial"/>
              </a:rPr>
              <a:t>)</a:t>
            </a:r>
            <a:endParaRPr lang="en-US" sz="800" dirty="0">
              <a:solidFill>
                <a:srgbClr val="000090"/>
              </a:solidFill>
            </a:endParaRPr>
          </a:p>
        </p:txBody>
      </p:sp>
      <p:pic>
        <p:nvPicPr>
          <p:cNvPr id="6" name="Immagine 5" descr="Schermata 2016-09-13 alle 22.2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86" y="691913"/>
            <a:ext cx="4673699" cy="285562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80236" y="3547533"/>
            <a:ext cx="852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/>
              </a:rPr>
              <a:t>Current-quarks of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perturbative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QCD evolve into </a:t>
            </a:r>
            <a:r>
              <a:rPr lang="en-US" dirty="0" smtClean="0">
                <a:solidFill>
                  <a:srgbClr val="000090"/>
                </a:solidFill>
                <a:cs typeface="Arial"/>
              </a:rPr>
              <a:t>constituent quarks 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at low momentum.</a:t>
            </a:r>
          </a:p>
          <a:p>
            <a:pPr>
              <a:buClr>
                <a:srgbClr val="800000"/>
              </a:buClr>
            </a:pPr>
            <a:r>
              <a:rPr lang="en-US" dirty="0">
                <a:solidFill>
                  <a:srgbClr val="000000"/>
                </a:solidFill>
                <a:cs typeface="Arial"/>
              </a:rPr>
              <a:t>	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		</a:t>
            </a:r>
            <a:r>
              <a:rPr lang="en-US" dirty="0" smtClean="0">
                <a:solidFill>
                  <a:srgbClr val="000090"/>
                </a:solidFill>
                <a:cs typeface="Arial"/>
              </a:rPr>
              <a:t>Connection between constituent and current quarks.</a:t>
            </a:r>
          </a:p>
        </p:txBody>
      </p:sp>
      <p:cxnSp>
        <p:nvCxnSpPr>
          <p:cNvPr id="32" name="Connettore 2 31"/>
          <p:cNvCxnSpPr/>
          <p:nvPr/>
        </p:nvCxnSpPr>
        <p:spPr bwMode="auto">
          <a:xfrm>
            <a:off x="646973" y="4025670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sp>
        <p:nvSpPr>
          <p:cNvPr id="45" name="CasellaDiTesto 44"/>
          <p:cNvSpPr txBox="1"/>
          <p:nvPr/>
        </p:nvSpPr>
        <p:spPr>
          <a:xfrm>
            <a:off x="380236" y="4077275"/>
            <a:ext cx="840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/>
              </a:rPr>
              <a:t>QCD-inspired Constituent Quark models: </a:t>
            </a:r>
            <a:r>
              <a:rPr lang="en-US" dirty="0" smtClean="0">
                <a:cs typeface="Arial"/>
              </a:rPr>
              <a:t>states </a:t>
            </a:r>
            <a:r>
              <a:rPr lang="en-US" dirty="0">
                <a:cs typeface="Arial"/>
              </a:rPr>
              <a:t>classified by </a:t>
            </a:r>
            <a:r>
              <a:rPr lang="en-US" dirty="0" err="1">
                <a:cs typeface="Arial"/>
              </a:rPr>
              <a:t>isospin</a:t>
            </a:r>
            <a:r>
              <a:rPr lang="en-US" dirty="0">
                <a:cs typeface="Arial"/>
              </a:rPr>
              <a:t>, parity and spin within each oscillator band. </a:t>
            </a:r>
            <a:r>
              <a:rPr lang="en-US" dirty="0" smtClean="0">
                <a:solidFill>
                  <a:srgbClr val="000090"/>
                </a:solidFill>
                <a:cs typeface="Arial"/>
              </a:rPr>
              <a:t>Many projected q</a:t>
            </a:r>
            <a:r>
              <a:rPr lang="en-US" baseline="30000" dirty="0" smtClean="0">
                <a:solidFill>
                  <a:srgbClr val="000090"/>
                </a:solidFill>
                <a:cs typeface="Arial"/>
              </a:rPr>
              <a:t>3</a:t>
            </a:r>
            <a:r>
              <a:rPr lang="en-US" dirty="0" smtClean="0">
                <a:solidFill>
                  <a:srgbClr val="000090"/>
                </a:solidFill>
                <a:cs typeface="Arial"/>
              </a:rPr>
              <a:t> states are still missing or uncertain.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501467" y="604893"/>
            <a:ext cx="11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Courtesy: D. </a:t>
            </a:r>
            <a:r>
              <a:rPr lang="en-US" sz="1000" dirty="0" err="1" smtClean="0"/>
              <a:t>Menze</a:t>
            </a:r>
            <a:endParaRPr lang="en-US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955682" y="279122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800000"/>
                </a:solidFill>
              </a:rPr>
              <a:t>Missing Baryons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902200" y="1396483"/>
            <a:ext cx="120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SU(6)</a:t>
            </a:r>
            <a:r>
              <a:rPr lang="it-IT" dirty="0" err="1" smtClean="0"/>
              <a:t>xO</a:t>
            </a:r>
            <a:r>
              <a:rPr lang="it-IT" dirty="0" smtClean="0"/>
              <a:t>(3)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9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LQCD N* &amp; </a:t>
            </a:r>
            <a:r>
              <a:rPr lang="en-US" sz="3200" b="1" dirty="0" err="1" smtClean="0">
                <a:solidFill>
                  <a:srgbClr val="000090"/>
                </a:solidFill>
              </a:rPr>
              <a:t>Δ</a:t>
            </a:r>
            <a:r>
              <a:rPr lang="en-US" sz="3200" b="1" dirty="0" smtClean="0">
                <a:solidFill>
                  <a:srgbClr val="000090"/>
                </a:solidFill>
              </a:rPr>
              <a:t> Spectra 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grpSp>
        <p:nvGrpSpPr>
          <p:cNvPr id="4" name="Gruppo 3"/>
          <p:cNvGrpSpPr/>
          <p:nvPr/>
        </p:nvGrpSpPr>
        <p:grpSpPr>
          <a:xfrm>
            <a:off x="3168071" y="783191"/>
            <a:ext cx="5933284" cy="3337423"/>
            <a:chOff x="1484193" y="691913"/>
            <a:chExt cx="7491925" cy="4261020"/>
          </a:xfrm>
        </p:grpSpPr>
        <p:pic>
          <p:nvPicPr>
            <p:cNvPr id="19" name="Immagine 18" descr="Schermata 06-2456103 alle 07.21.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193" y="691913"/>
              <a:ext cx="7491925" cy="426102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CasellaDiTesto 19"/>
            <p:cNvSpPr txBox="1"/>
            <p:nvPr/>
          </p:nvSpPr>
          <p:spPr>
            <a:xfrm>
              <a:off x="2726013" y="3892448"/>
              <a:ext cx="861692" cy="3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N(938)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51699" y="3454073"/>
              <a:ext cx="970808" cy="396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D</a:t>
              </a:r>
              <a:r>
                <a:rPr lang="en-US" sz="1400" dirty="0"/>
                <a:t>(1232)</a:t>
              </a: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2421068" y="3978532"/>
              <a:ext cx="1081010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5880301" y="3540316"/>
              <a:ext cx="1008943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2421068" y="2225669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493136" y="2809957"/>
              <a:ext cx="3164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4</a:t>
              </a:r>
              <a:endParaRPr lang="en-US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853472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5</a:t>
              </a:r>
              <a:endParaRPr lang="en-US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285877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</a:t>
              </a:r>
              <a:endParaRPr lang="en-US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574146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3934483" y="2882993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7" name="Rettangolo arrotondato 36"/>
            <p:cNvSpPr/>
            <p:nvPr/>
          </p:nvSpPr>
          <p:spPr bwMode="auto">
            <a:xfrm>
              <a:off x="5447897" y="2152633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06550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</a:t>
              </a:r>
              <a:endParaRPr lang="en-US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366887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</a:t>
              </a:r>
              <a:endParaRPr lang="en-US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27223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19964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</a:t>
              </a:r>
              <a:endParaRPr lang="en-US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80301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</a:t>
              </a:r>
              <a:endParaRPr lang="en-US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16857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</a:t>
              </a:r>
              <a:endParaRPr lang="en-US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45684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46" name="Rettangolo arrotondato 45"/>
            <p:cNvSpPr/>
            <p:nvPr/>
          </p:nvSpPr>
          <p:spPr bwMode="auto">
            <a:xfrm>
              <a:off x="6961311" y="2736921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033378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393715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</a:t>
              </a:r>
              <a:endParaRPr lang="en-US"/>
            </a:p>
          </p:txBody>
        </p:sp>
      </p:grpSp>
      <p:sp>
        <p:nvSpPr>
          <p:cNvPr id="5" name="Rettangolo 4"/>
          <p:cNvSpPr/>
          <p:nvPr/>
        </p:nvSpPr>
        <p:spPr>
          <a:xfrm>
            <a:off x="4151539" y="3889781"/>
            <a:ext cx="464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Robert G. Edwards, </a:t>
            </a:r>
            <a:r>
              <a:rPr lang="en-US" sz="1200" dirty="0" err="1">
                <a:cs typeface="Arial"/>
              </a:rPr>
              <a:t>Jozef</a:t>
            </a:r>
            <a:r>
              <a:rPr lang="en-US" sz="1200" dirty="0">
                <a:cs typeface="Arial"/>
              </a:rPr>
              <a:t> J. </a:t>
            </a:r>
            <a:r>
              <a:rPr lang="en-US" sz="1200" dirty="0" err="1">
                <a:cs typeface="Arial"/>
              </a:rPr>
              <a:t>Dudek</a:t>
            </a:r>
            <a:r>
              <a:rPr lang="en-US" sz="1200" dirty="0">
                <a:cs typeface="Arial"/>
              </a:rPr>
              <a:t>, David G. Richards, Stephen J. Wallace </a:t>
            </a:r>
            <a:endParaRPr lang="en-US" sz="1200" dirty="0" smtClean="0">
              <a:cs typeface="Arial"/>
            </a:endParaRPr>
          </a:p>
          <a:p>
            <a:r>
              <a:rPr lang="en-US" sz="1200" b="1" dirty="0" err="1" smtClean="0">
                <a:cs typeface="Arial"/>
              </a:rPr>
              <a:t>Phys.Rev</a:t>
            </a:r>
            <a:r>
              <a:rPr lang="en-US" sz="1200" b="1" dirty="0">
                <a:cs typeface="Arial"/>
              </a:rPr>
              <a:t>. D84 (2011) 074508</a:t>
            </a:r>
            <a:endParaRPr lang="en-US" sz="1200" dirty="0"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929683"/>
            <a:ext cx="3472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cs typeface="Arial"/>
              </a:rPr>
              <a:t> Exhibit </a:t>
            </a:r>
            <a:r>
              <a:rPr lang="en-US" dirty="0">
                <a:cs typeface="Arial"/>
              </a:rPr>
              <a:t>the SU(6)×O(3)-</a:t>
            </a:r>
            <a:r>
              <a:rPr lang="en-US" dirty="0" smtClean="0">
                <a:cs typeface="Arial"/>
              </a:rPr>
              <a:t>symmetry features </a:t>
            </a:r>
            <a:endParaRPr lang="en-US" dirty="0"/>
          </a:p>
          <a:p>
            <a:pPr algn="just"/>
            <a:endParaRPr lang="en-US" dirty="0"/>
          </a:p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cs typeface="Arial"/>
              </a:rPr>
              <a:t> Counting </a:t>
            </a:r>
            <a:r>
              <a:rPr lang="en-US" dirty="0">
                <a:cs typeface="Arial"/>
              </a:rPr>
              <a:t>of levels consistent with non-rel. quark model</a:t>
            </a:r>
          </a:p>
          <a:p>
            <a:pPr algn="just"/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cs typeface="Arial"/>
              </a:rPr>
              <a:t> Striking </a:t>
            </a:r>
            <a:r>
              <a:rPr lang="en-US" dirty="0">
                <a:cs typeface="Arial"/>
              </a:rPr>
              <a:t>similarity </a:t>
            </a:r>
            <a:r>
              <a:rPr lang="en-US" dirty="0" smtClean="0">
                <a:cs typeface="Arial"/>
              </a:rPr>
              <a:t>with </a:t>
            </a:r>
            <a:r>
              <a:rPr lang="en-US" dirty="0">
                <a:cs typeface="Arial"/>
              </a:rPr>
              <a:t>quark model</a:t>
            </a:r>
          </a:p>
          <a:p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cs typeface="Arial"/>
              </a:rPr>
              <a:t> No </a:t>
            </a:r>
            <a:r>
              <a:rPr lang="en-US" dirty="0">
                <a:cs typeface="Arial"/>
              </a:rPr>
              <a:t>parity doubling</a:t>
            </a:r>
          </a:p>
          <a:p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107824" y="3982114"/>
            <a:ext cx="257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cs typeface="Arial"/>
              </a:rPr>
              <a:t>Problems are not solved!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7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What Do We Want to Learn ? 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-  June 20th  2017  - Annalisa </a:t>
            </a:r>
            <a:r>
              <a:rPr lang="en-US" dirty="0" err="1" smtClean="0"/>
              <a:t>D’Angelo</a:t>
            </a:r>
            <a:r>
              <a:rPr lang="en-US" dirty="0" smtClean="0"/>
              <a:t> – N* Spectrum and Structure and Search for Hybrid  Baryons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822267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3"/>
          <p:cNvGrpSpPr/>
          <p:nvPr/>
        </p:nvGrpSpPr>
        <p:grpSpPr>
          <a:xfrm>
            <a:off x="885500" y="1204602"/>
            <a:ext cx="7700444" cy="945931"/>
            <a:chOff x="723900" y="3311710"/>
            <a:chExt cx="7700444" cy="945931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2"/>
            <a:srcRect l="10426" t="36549" r="6670" b="44933"/>
            <a:stretch>
              <a:fillRect/>
            </a:stretch>
          </p:blipFill>
          <p:spPr>
            <a:xfrm>
              <a:off x="723900" y="3311710"/>
              <a:ext cx="5486400" cy="94593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roup 10"/>
            <p:cNvGrpSpPr/>
            <p:nvPr/>
          </p:nvGrpSpPr>
          <p:grpSpPr>
            <a:xfrm>
              <a:off x="6286500" y="3432579"/>
              <a:ext cx="914400" cy="685800"/>
              <a:chOff x="6553200" y="2514600"/>
              <a:chExt cx="914400" cy="685800"/>
            </a:xfrm>
          </p:grpSpPr>
          <p:sp>
            <p:nvSpPr>
              <p:cNvPr id="23" name="Oval 8"/>
              <p:cNvSpPr/>
              <p:nvPr/>
            </p:nvSpPr>
            <p:spPr>
              <a:xfrm>
                <a:off x="6553200" y="2514600"/>
                <a:ext cx="685800" cy="6858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2700">
                  <a:schemeClr val="tx1">
                    <a:lumMod val="65000"/>
                    <a:lumOff val="35000"/>
                  </a:schemeClr>
                </a:glow>
                <a:softEdge rad="50800"/>
              </a:effectLst>
              <a:scene3d>
                <a:camera prst="orthographicFront"/>
                <a:lightRig rig="threePt" dir="t"/>
              </a:scene3d>
              <a:sp3d prstMaterial="flat">
                <a:bevelT w="0" h="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9"/>
              <p:cNvSpPr/>
              <p:nvPr/>
            </p:nvSpPr>
            <p:spPr>
              <a:xfrm>
                <a:off x="7031182" y="2611582"/>
                <a:ext cx="436418" cy="43641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>
                <a:glow rad="381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12"/>
            <p:cNvSpPr txBox="1"/>
            <p:nvPr/>
          </p:nvSpPr>
          <p:spPr>
            <a:xfrm>
              <a:off x="7277100" y="3387910"/>
              <a:ext cx="11472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C60202"/>
                  </a:solidFill>
                </a:rPr>
                <a:t>Baryon-meson</a:t>
              </a:r>
            </a:p>
            <a:p>
              <a:r>
                <a:rPr lang="en-US" sz="1200" b="1" i="1" dirty="0">
                  <a:solidFill>
                    <a:srgbClr val="C60202"/>
                  </a:solidFill>
                </a:rPr>
                <a:t>system</a:t>
              </a: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255819" y="735847"/>
            <a:ext cx="875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dirty="0" smtClean="0"/>
              <a:t>Understand the </a:t>
            </a:r>
            <a:r>
              <a:rPr lang="en-US" dirty="0" smtClean="0">
                <a:solidFill>
                  <a:srgbClr val="000090"/>
                </a:solidFill>
              </a:rPr>
              <a:t>effective degrees of freedom </a:t>
            </a:r>
            <a:r>
              <a:rPr lang="en-US" dirty="0" smtClean="0"/>
              <a:t>underlying the N* spectrum and the forces. </a:t>
            </a:r>
            <a:endParaRPr lang="en-US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55819" y="2150533"/>
            <a:ext cx="8751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A vigorous experimental program is worldwide underway with the aim to:</a:t>
            </a:r>
          </a:p>
          <a:p>
            <a:pPr marL="804863" indent="-263525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 search for </a:t>
            </a:r>
            <a:r>
              <a:rPr lang="en-US" b="1" dirty="0" smtClean="0">
                <a:solidFill>
                  <a:srgbClr val="800000"/>
                </a:solidFill>
              </a:rPr>
              <a:t>undiscovered states </a:t>
            </a:r>
            <a:r>
              <a:rPr lang="en-US" dirty="0" smtClean="0"/>
              <a:t>in meson </a:t>
            </a:r>
            <a:r>
              <a:rPr lang="en-US" b="1" dirty="0" smtClean="0">
                <a:solidFill>
                  <a:srgbClr val="000090"/>
                </a:solidFill>
              </a:rPr>
              <a:t>photoproduction</a:t>
            </a:r>
            <a:r>
              <a:rPr lang="en-US" dirty="0" smtClean="0"/>
              <a:t> at CLAS, CBELSA, GRAAL, MAMI, LEPS</a:t>
            </a:r>
          </a:p>
          <a:p>
            <a:pPr marL="804863" indent="-263525">
              <a:buClr>
                <a:srgbClr val="800000"/>
              </a:buClr>
              <a:buFont typeface="Lucida Grande"/>
              <a:buChar char="-"/>
            </a:pPr>
            <a:r>
              <a:rPr lang="en-US" dirty="0"/>
              <a:t>c</a:t>
            </a:r>
            <a:r>
              <a:rPr lang="en-US" dirty="0" smtClean="0"/>
              <a:t>onfirm or dismiss weaker candidates (*, **, ***)</a:t>
            </a:r>
          </a:p>
          <a:p>
            <a:pPr marL="804863" indent="-263525">
              <a:buClr>
                <a:srgbClr val="800000"/>
              </a:buClr>
              <a:buFont typeface="Lucida Grande"/>
              <a:buChar char="-"/>
            </a:pPr>
            <a:r>
              <a:rPr lang="en-US" dirty="0"/>
              <a:t>c</a:t>
            </a:r>
            <a:r>
              <a:rPr lang="en-US" dirty="0" smtClean="0"/>
              <a:t>haracterize the N* and </a:t>
            </a:r>
            <a:r>
              <a:rPr lang="en-US" dirty="0" err="1" smtClean="0"/>
              <a:t>Δ</a:t>
            </a:r>
            <a:r>
              <a:rPr lang="en-US" dirty="0" smtClean="0"/>
              <a:t> spectrum systematics.</a:t>
            </a:r>
            <a:endParaRPr lang="en-US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55819" y="3632638"/>
            <a:ext cx="822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Measure the strength of resonance excitations versus distance scale in </a:t>
            </a:r>
            <a:r>
              <a:rPr lang="en-US" dirty="0"/>
              <a:t>meson </a:t>
            </a:r>
            <a:r>
              <a:rPr lang="en-US" b="1" dirty="0" smtClean="0">
                <a:solidFill>
                  <a:srgbClr val="000090"/>
                </a:solidFill>
              </a:rPr>
              <a:t>electro-production </a:t>
            </a:r>
            <a:r>
              <a:rPr lang="en-US" dirty="0" smtClean="0"/>
              <a:t>at JLab, to reveal the </a:t>
            </a:r>
            <a:r>
              <a:rPr lang="en-US" dirty="0" smtClean="0">
                <a:solidFill>
                  <a:srgbClr val="800000"/>
                </a:solidFill>
              </a:rPr>
              <a:t>underlying degrees of freedom </a:t>
            </a:r>
            <a:r>
              <a:rPr lang="en-US" dirty="0" smtClean="0"/>
              <a:t>in the Q</a:t>
            </a:r>
            <a:r>
              <a:rPr lang="en-US" baseline="30000" dirty="0" smtClean="0"/>
              <a:t>2</a:t>
            </a:r>
            <a:r>
              <a:rPr lang="en-US" dirty="0" smtClean="0"/>
              <a:t> evolution of the transition amplitudes.</a:t>
            </a:r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0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chermata 2016-09-14 alle 01.4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47" y="3419877"/>
            <a:ext cx="2514600" cy="1295400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 smtClean="0">
                <a:solidFill>
                  <a:srgbClr val="000090"/>
                </a:solidFill>
              </a:rPr>
              <a:t>Δ</a:t>
            </a:r>
            <a:r>
              <a:rPr lang="en-US" sz="3200" b="1" dirty="0" smtClean="0">
                <a:solidFill>
                  <a:srgbClr val="000090"/>
                </a:solidFill>
              </a:rPr>
              <a:t> Spectrum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en-US" smtClean="0"/>
              <a:t>7</a:t>
            </a:fld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8822267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magine 2" descr="Schermata 2016-09-14 alle 00.5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82" y="813430"/>
            <a:ext cx="3442385" cy="33189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82536" y="4127815"/>
            <a:ext cx="121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Hadronic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production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231934" y="4132363"/>
            <a:ext cx="170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Electromagnetic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production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98734" y="4277267"/>
            <a:ext cx="34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&amp;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7445" y="609127"/>
            <a:ext cx="280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Experimental requirements: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965448"/>
            <a:ext cx="5473700" cy="241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Precision measurements of photo-induced processes in wide kinematics, e.g. </a:t>
            </a:r>
            <a:endParaRPr lang="en-US" sz="1600" dirty="0" smtClean="0"/>
          </a:p>
          <a:p>
            <a:pPr algn="just">
              <a:lnSpc>
                <a:spcPct val="90000"/>
              </a:lnSpc>
              <a:buClr>
                <a:srgbClr val="800000"/>
              </a:buClr>
            </a:pPr>
            <a:r>
              <a:rPr lang="en-GB" sz="1600" dirty="0" smtClean="0">
                <a:solidFill>
                  <a:srgbClr val="FF0000"/>
                </a:solidFill>
                <a:cs typeface="Times New Roman"/>
              </a:rPr>
              <a:t>	</a:t>
            </a:r>
            <a:r>
              <a:rPr lang="el-GR" sz="1600" dirty="0" smtClean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 smtClean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</a:t>
            </a:r>
            <a:r>
              <a:rPr lang="el-GR" sz="1600" dirty="0">
                <a:solidFill>
                  <a:srgbClr val="800000"/>
                </a:solidFill>
              </a:rPr>
              <a:t>η</a:t>
            </a:r>
            <a:r>
              <a:rPr lang="en-US" sz="1600" dirty="0">
                <a:solidFill>
                  <a:srgbClr val="800000"/>
                </a:solidFill>
              </a:rPr>
              <a:t>p, KY, .., </a:t>
            </a:r>
            <a:r>
              <a:rPr lang="en-US" sz="1600" dirty="0" smtClean="0">
                <a:solidFill>
                  <a:srgbClr val="800000"/>
                </a:solidFill>
              </a:rPr>
              <a:t>           </a:t>
            </a:r>
            <a:r>
              <a:rPr lang="el-GR" sz="1600" dirty="0" smtClean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 smtClean="0">
                <a:solidFill>
                  <a:srgbClr val="800000"/>
                </a:solidFill>
              </a:rPr>
              <a:t>n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K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Y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, .. </a:t>
            </a:r>
            <a:endParaRPr lang="en-US" sz="1600" dirty="0" smtClean="0">
              <a:solidFill>
                <a:srgbClr val="800000"/>
              </a:solidFill>
            </a:endParaRPr>
          </a:p>
          <a:p>
            <a:pPr lvl="1" algn="just">
              <a:lnSpc>
                <a:spcPct val="90000"/>
              </a:lnSpc>
            </a:pPr>
            <a:endParaRPr lang="en-US" sz="1600" dirty="0">
              <a:ea typeface="ＭＳ Ｐゴシック" pitchFamily="-112" charset="-128"/>
            </a:endParaRPr>
          </a:p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More complex reactions, e.g. 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p 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ω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pφ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1600" dirty="0">
                <a:solidFill>
                  <a:srgbClr val="800000"/>
                </a:solidFill>
              </a:rPr>
              <a:t>ππ</a:t>
            </a:r>
            <a:r>
              <a:rPr lang="en-US" sz="1600" dirty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η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πN, K*Y, ..</a:t>
            </a:r>
            <a:r>
              <a:rPr lang="en-US" sz="1600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may be sensitive to high mass states through direct transition to ground state or through cascade decays</a:t>
            </a:r>
          </a:p>
          <a:p>
            <a:pPr algn="just"/>
            <a:endParaRPr lang="en-US" sz="1600" dirty="0" smtClean="0">
              <a:solidFill>
                <a:srgbClr val="000090"/>
              </a:solidFill>
            </a:endParaRPr>
          </a:p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Polarization </a:t>
            </a:r>
            <a:r>
              <a:rPr lang="en-US" sz="1600" dirty="0">
                <a:solidFill>
                  <a:srgbClr val="000090"/>
                </a:solidFill>
              </a:rPr>
              <a:t>observables are essential</a:t>
            </a:r>
            <a:endParaRPr lang="en-US" sz="1600" dirty="0"/>
          </a:p>
          <a:p>
            <a:endParaRPr lang="en-US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3240447" y="3160084"/>
            <a:ext cx="0" cy="43666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54842" y="3835427"/>
            <a:ext cx="2286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Extract s-channel resonances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04800" y="322741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Engaging theoretical groups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2"/>
          <a:srcRect t="28280"/>
          <a:stretch>
            <a:fillRect/>
          </a:stretch>
        </p:blipFill>
        <p:spPr>
          <a:xfrm>
            <a:off x="877601" y="2814624"/>
            <a:ext cx="7504545" cy="1835282"/>
          </a:xfrm>
          <a:prstGeom prst="rect">
            <a:avLst/>
          </a:prstGeom>
        </p:spPr>
      </p:pic>
      <p:sp>
        <p:nvSpPr>
          <p:cNvPr id="34" name="Rectangle 10"/>
          <p:cNvSpPr/>
          <p:nvPr/>
        </p:nvSpPr>
        <p:spPr>
          <a:xfrm>
            <a:off x="5930045" y="3369732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JLab -  June 20th  2017  - Annalisa D’Angelo – N* Spectrum and Structure and Search for Hybrid  Baryons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8</a:t>
            </a:fld>
            <a:endParaRPr lang="it-IT"/>
          </a:p>
        </p:txBody>
      </p:sp>
      <p:sp>
        <p:nvSpPr>
          <p:cNvPr id="18" name="Rectangle 8"/>
          <p:cNvSpPr/>
          <p:nvPr/>
        </p:nvSpPr>
        <p:spPr>
          <a:xfrm>
            <a:off x="2547312" y="3994149"/>
            <a:ext cx="436578" cy="179917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0" name="Rectangle 10"/>
          <p:cNvSpPr/>
          <p:nvPr/>
        </p:nvSpPr>
        <p:spPr>
          <a:xfrm>
            <a:off x="3739295" y="3994150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1" name="Rectangle 11"/>
          <p:cNvSpPr/>
          <p:nvPr/>
        </p:nvSpPr>
        <p:spPr>
          <a:xfrm>
            <a:off x="4567013" y="3640666"/>
            <a:ext cx="3446688" cy="8678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pic>
        <p:nvPicPr>
          <p:cNvPr id="23" name="Picture 16"/>
          <p:cNvPicPr>
            <a:picLocks noChangeAspect="1"/>
          </p:cNvPicPr>
          <p:nvPr/>
        </p:nvPicPr>
        <p:blipFill>
          <a:blip r:embed="rId3"/>
          <a:srcRect l="5405" t="6218" r="50000" b="68655"/>
          <a:stretch>
            <a:fillRect/>
          </a:stretch>
        </p:blipFill>
        <p:spPr>
          <a:xfrm>
            <a:off x="439116" y="880533"/>
            <a:ext cx="2544774" cy="1777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8" name="TextBox 17"/>
          <p:cNvSpPr txBox="1"/>
          <p:nvPr/>
        </p:nvSpPr>
        <p:spPr>
          <a:xfrm>
            <a:off x="3060072" y="1107430"/>
            <a:ext cx="5830545" cy="1394412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sz="1600" dirty="0" smtClean="0"/>
              <a:t>Process </a:t>
            </a:r>
            <a:r>
              <a:rPr lang="en-US" sz="1600" dirty="0"/>
              <a:t>described by </a:t>
            </a:r>
            <a:r>
              <a:rPr lang="en-US" sz="1600" dirty="0">
                <a:solidFill>
                  <a:srgbClr val="800000"/>
                </a:solidFill>
              </a:rPr>
              <a:t>4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complex, parity conserving amplitudes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8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000000"/>
                </a:solidFill>
              </a:rPr>
              <a:t>well-chosen measurements are needed to determine </a:t>
            </a:r>
            <a:r>
              <a:rPr lang="en-US" sz="1600" dirty="0" smtClean="0">
                <a:solidFill>
                  <a:srgbClr val="000000"/>
                </a:solidFill>
              </a:rPr>
              <a:t>amplitude.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Up to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90"/>
                </a:solidFill>
              </a:rPr>
              <a:t>16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observables measured </a:t>
            </a:r>
            <a:r>
              <a:rPr lang="en-US" sz="1600" dirty="0" smtClean="0">
                <a:solidFill>
                  <a:srgbClr val="000000"/>
                </a:solidFill>
              </a:rPr>
              <a:t>directly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29FF5A"/>
                </a:solidFill>
              </a:rPr>
              <a:t>3</a:t>
            </a:r>
            <a:r>
              <a:rPr lang="en-US" sz="1600" dirty="0" smtClean="0">
                <a:solidFill>
                  <a:srgbClr val="29FF5A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inferred from double polarization observables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13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inferred from triple polarization observables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1725374" y="2002625"/>
            <a:ext cx="1258516" cy="655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Λ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weak decay has large analyzing power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3412906" y="668075"/>
            <a:ext cx="4315092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 dirty="0" smtClean="0"/>
              <a:t>The holy grail of baryon resonance analysis</a:t>
            </a:r>
            <a:endParaRPr lang="en-US" b="1" dirty="0"/>
          </a:p>
        </p:txBody>
      </p:sp>
      <p:sp>
        <p:nvSpPr>
          <p:cNvPr id="31" name="TextBox 21"/>
          <p:cNvSpPr txBox="1"/>
          <p:nvPr/>
        </p:nvSpPr>
        <p:spPr>
          <a:xfrm>
            <a:off x="3412906" y="4453233"/>
            <a:ext cx="5288641" cy="317194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A. </a:t>
            </a:r>
            <a:r>
              <a:rPr lang="en-US" sz="1400" dirty="0" err="1">
                <a:solidFill>
                  <a:srgbClr val="000090"/>
                </a:solidFill>
              </a:rPr>
              <a:t>Sandorfi</a:t>
            </a:r>
            <a:r>
              <a:rPr lang="en-US" sz="1400" dirty="0">
                <a:solidFill>
                  <a:srgbClr val="000090"/>
                </a:solidFill>
              </a:rPr>
              <a:t>, S. </a:t>
            </a:r>
            <a:r>
              <a:rPr lang="en-US" sz="1400" dirty="0" err="1">
                <a:solidFill>
                  <a:srgbClr val="000090"/>
                </a:solidFill>
              </a:rPr>
              <a:t>Hoblit</a:t>
            </a:r>
            <a:r>
              <a:rPr lang="en-US" sz="1400" dirty="0">
                <a:solidFill>
                  <a:srgbClr val="000090"/>
                </a:solidFill>
              </a:rPr>
              <a:t>, H. </a:t>
            </a:r>
            <a:r>
              <a:rPr lang="en-US" sz="1400" dirty="0" err="1">
                <a:solidFill>
                  <a:srgbClr val="000090"/>
                </a:solidFill>
              </a:rPr>
              <a:t>Kamano</a:t>
            </a:r>
            <a:r>
              <a:rPr lang="en-US" sz="1400" dirty="0">
                <a:solidFill>
                  <a:srgbClr val="000090"/>
                </a:solidFill>
              </a:rPr>
              <a:t>, T.-S.H. Lee, </a:t>
            </a:r>
            <a:r>
              <a:rPr lang="en-US" sz="1400" dirty="0" err="1">
                <a:solidFill>
                  <a:srgbClr val="000090"/>
                </a:solidFill>
              </a:rPr>
              <a:t>J.Phys</a:t>
            </a:r>
            <a:r>
              <a:rPr lang="en-US" sz="1400" dirty="0">
                <a:solidFill>
                  <a:srgbClr val="000090"/>
                </a:solidFill>
              </a:rPr>
              <a:t>. 38 (2011) 053001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Polarization Observables: Complete Experiment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 descr="Schermata 2017-06-20 alle 14.5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55" y="3490405"/>
            <a:ext cx="855395" cy="657194"/>
          </a:xfrm>
          <a:prstGeom prst="rect">
            <a:avLst/>
          </a:prstGeom>
        </p:spPr>
      </p:pic>
      <p:pic>
        <p:nvPicPr>
          <p:cNvPr id="12" name="Immagine 11" descr="Schermata 2016-09-14 alle 01.4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33" y="691913"/>
            <a:ext cx="2514600" cy="1295400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rgbClr val="000090"/>
                </a:solidFill>
              </a:rPr>
              <a:t>Establishing the N* and Δ Spectrum</a:t>
            </a:r>
            <a:endParaRPr lang="en-US" sz="3200" b="1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-  June 20th  2017  - Annalisa D’Angelo – N* Spectrum and Structure and Search for Hybrid  Baryons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en-US" smtClean="0"/>
              <a:t>9</a:t>
            </a:fld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8822267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3240447" y="3160084"/>
            <a:ext cx="0" cy="43666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Schermata 2017-06-20 alle 14.3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2904"/>
            <a:ext cx="5805139" cy="3332580"/>
          </a:xfrm>
          <a:prstGeom prst="rect">
            <a:avLst/>
          </a:prstGeom>
        </p:spPr>
      </p:pic>
      <p:pic>
        <p:nvPicPr>
          <p:cNvPr id="10" name="Immagine 9" descr="Schermata 2017-06-20 alle 14.38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16" y="2168838"/>
            <a:ext cx="3288785" cy="991246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3812840" y="726532"/>
            <a:ext cx="1508909" cy="369332"/>
            <a:chOff x="387766" y="1008339"/>
            <a:chExt cx="1508909" cy="369332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387766" y="1008339"/>
              <a:ext cx="1508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γ</a:t>
              </a:r>
              <a:r>
                <a:rPr lang="en-US" dirty="0" smtClean="0"/>
                <a:t> + n       π</a:t>
              </a:r>
              <a:r>
                <a:rPr lang="en-US" baseline="30000" dirty="0" smtClean="0"/>
                <a:t>-</a:t>
              </a:r>
              <a:r>
                <a:rPr lang="en-US" dirty="0" smtClean="0"/>
                <a:t> + p</a:t>
              </a:r>
              <a:endParaRPr lang="en-US" dirty="0"/>
            </a:p>
          </p:txBody>
        </p:sp>
        <p:cxnSp>
          <p:nvCxnSpPr>
            <p:cNvPr id="16" name="Connettore 2 15"/>
            <p:cNvCxnSpPr/>
            <p:nvPr/>
          </p:nvCxnSpPr>
          <p:spPr>
            <a:xfrm>
              <a:off x="465319" y="1096050"/>
              <a:ext cx="155106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>
              <a:off x="772825" y="1103467"/>
              <a:ext cx="155106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>
              <a:off x="991431" y="1248450"/>
              <a:ext cx="239646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asellaDiTesto 28"/>
          <p:cNvSpPr txBox="1"/>
          <p:nvPr/>
        </p:nvSpPr>
        <p:spPr>
          <a:xfrm>
            <a:off x="107824" y="4147707"/>
            <a:ext cx="2332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000090"/>
                </a:solidFill>
              </a:rPr>
              <a:t>Phys. Rev Lett. 118, 242002 (2017)</a:t>
            </a:r>
            <a:endParaRPr lang="en-US" sz="1200">
              <a:solidFill>
                <a:srgbClr val="00009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7824" y="724138"/>
            <a:ext cx="372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Beam-Target Helicity Asymmetry E for</a:t>
            </a:r>
            <a:endParaRPr lang="en-US"/>
          </a:p>
        </p:txBody>
      </p:sp>
      <p:sp>
        <p:nvSpPr>
          <p:cNvPr id="31" name="CasellaDiTesto 30"/>
          <p:cNvSpPr txBox="1"/>
          <p:nvPr/>
        </p:nvSpPr>
        <p:spPr>
          <a:xfrm>
            <a:off x="7080462" y="1450580"/>
            <a:ext cx="52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08000"/>
                </a:solidFill>
              </a:rPr>
              <a:t>γNN</a:t>
            </a:r>
            <a:r>
              <a:rPr lang="it-IT" sz="1200" dirty="0" smtClean="0">
                <a:solidFill>
                  <a:srgbClr val="008000"/>
                </a:solidFill>
              </a:rPr>
              <a:t>*</a:t>
            </a:r>
            <a:endParaRPr lang="it-IT" sz="1200" dirty="0">
              <a:solidFill>
                <a:srgbClr val="008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8129255" y="1180761"/>
            <a:ext cx="918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08000"/>
                </a:solidFill>
              </a:rPr>
              <a:t>N</a:t>
            </a:r>
            <a:r>
              <a:rPr lang="it-IT" sz="1200" dirty="0" smtClean="0">
                <a:solidFill>
                  <a:srgbClr val="008000"/>
                </a:solidFill>
              </a:rPr>
              <a:t>π,ΚΛ,</a:t>
            </a:r>
            <a:r>
              <a:rPr lang="it-IT" sz="1200" dirty="0">
                <a:solidFill>
                  <a:srgbClr val="008000"/>
                </a:solidFill>
              </a:rPr>
              <a:t> </a:t>
            </a:r>
            <a:r>
              <a:rPr lang="it-IT" sz="1200" dirty="0" err="1" smtClean="0">
                <a:solidFill>
                  <a:srgbClr val="008000"/>
                </a:solidFill>
              </a:rPr>
              <a:t>N</a:t>
            </a:r>
            <a:r>
              <a:rPr lang="it-IT" sz="1200" dirty="0" smtClean="0">
                <a:solidFill>
                  <a:srgbClr val="008000"/>
                </a:solidFill>
              </a:rPr>
              <a:t>ππ</a:t>
            </a:r>
            <a:endParaRPr lang="it-IT" sz="1200" dirty="0">
              <a:solidFill>
                <a:srgbClr val="008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855217" y="3596747"/>
            <a:ext cx="312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Proton data </a:t>
            </a:r>
            <a:r>
              <a:rPr lang="en-US" dirty="0" smtClean="0"/>
              <a:t>determine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neutron data </a:t>
            </a:r>
            <a:r>
              <a:rPr lang="en-US" dirty="0" smtClean="0"/>
              <a:t>are necessary to identify </a:t>
            </a:r>
            <a:r>
              <a:rPr lang="en-US" dirty="0" smtClean="0">
                <a:solidFill>
                  <a:srgbClr val="800000"/>
                </a:solidFill>
              </a:rPr>
              <a:t>I=1/2</a:t>
            </a:r>
            <a:r>
              <a:rPr lang="en-US" dirty="0" smtClean="0"/>
              <a:t> amplitudes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7718</TotalTime>
  <Words>3545</Words>
  <Application>Microsoft Office PowerPoint</Application>
  <PresentationFormat>On-screen Show (16:9)</PresentationFormat>
  <Paragraphs>638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Tema di Office</vt:lpstr>
      <vt:lpstr>Equation</vt:lpstr>
      <vt:lpstr>PowerPoint Presentation</vt:lpstr>
      <vt:lpstr>Historical Markers</vt:lpstr>
      <vt:lpstr>N* in the History of the Universe</vt:lpstr>
      <vt:lpstr>Constituent quark models and SU(6)xO(3)</vt:lpstr>
      <vt:lpstr>LQCD N* &amp; Δ Spectra </vt:lpstr>
      <vt:lpstr>What Do We Want to Learn ? </vt:lpstr>
      <vt:lpstr>Establishing the N* and Δ Spectrum</vt:lpstr>
      <vt:lpstr>Polarization Observables: Complete Experiment</vt:lpstr>
      <vt:lpstr>Establishing the N* and Δ Spectrum</vt:lpstr>
      <vt:lpstr>Evidence for New N* in KY Final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Separating q3g from q3 States?  </vt:lpstr>
      <vt:lpstr>Hybrid Baryon Signatures</vt:lpstr>
      <vt:lpstr>Equipment</vt:lpstr>
      <vt:lpstr>Forward Tagger</vt:lpstr>
      <vt:lpstr>The Experiment</vt:lpstr>
      <vt:lpstr>Kinematical Coverage: Full Q2 Range</vt:lpstr>
      <vt:lpstr>PowerPoint Presentation</vt:lpstr>
      <vt:lpstr>Extraction of Legendre Moments</vt:lpstr>
      <vt:lpstr>Blind Extraction: JP=1/2+ + JP=3/2+ </vt:lpstr>
      <vt:lpstr>Blind Extraction: JP=1/2+ + JP=3/2+ </vt:lpstr>
      <vt:lpstr>Blind Extraction: JP=1/2+ + JP=3/2+ </vt:lpstr>
      <vt:lpstr>Blind Extraction: JP=1/2+ + JP=3/2+ </vt:lpstr>
      <vt:lpstr>PowerPoint Presentation</vt:lpstr>
      <vt:lpstr>PowerPoint Presentation</vt:lpstr>
      <vt:lpstr>PowerPoint Presentation</vt:lpstr>
      <vt:lpstr>Statistical Sensitivity of Resonance Electrocouplings</vt:lpstr>
    </vt:vector>
  </TitlesOfParts>
  <Company>INFN Sezione Roma Tor Vergata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JLab Conference Guest Account</cp:lastModifiedBy>
  <cp:revision>268</cp:revision>
  <dcterms:created xsi:type="dcterms:W3CDTF">2016-09-11T22:00:23Z</dcterms:created>
  <dcterms:modified xsi:type="dcterms:W3CDTF">2017-06-20T16:45:37Z</dcterms:modified>
</cp:coreProperties>
</file>