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  <p:sldMasterId id="2147483660" r:id="rId2"/>
    <p:sldMasterId id="2147483676" r:id="rId3"/>
  </p:sldMasterIdLst>
  <p:notesMasterIdLst>
    <p:notesMasterId r:id="rId22"/>
  </p:notesMasterIdLst>
  <p:handoutMasterIdLst>
    <p:handoutMasterId r:id="rId23"/>
  </p:handoutMasterIdLst>
  <p:sldIdLst>
    <p:sldId id="299" r:id="rId4"/>
    <p:sldId id="278" r:id="rId5"/>
    <p:sldId id="259" r:id="rId6"/>
    <p:sldId id="283" r:id="rId7"/>
    <p:sldId id="284" r:id="rId8"/>
    <p:sldId id="285" r:id="rId9"/>
    <p:sldId id="287" r:id="rId10"/>
    <p:sldId id="286" r:id="rId11"/>
    <p:sldId id="288" r:id="rId12"/>
    <p:sldId id="292" r:id="rId13"/>
    <p:sldId id="293" r:id="rId14"/>
    <p:sldId id="294" r:id="rId15"/>
    <p:sldId id="296" r:id="rId16"/>
    <p:sldId id="290" r:id="rId17"/>
    <p:sldId id="291" r:id="rId18"/>
    <p:sldId id="297" r:id="rId19"/>
    <p:sldId id="295" r:id="rId20"/>
    <p:sldId id="276" r:id="rId21"/>
  </p:sldIdLst>
  <p:sldSz cx="9144000" cy="6858000" type="letter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333399"/>
    <a:srgbClr val="95E3FF"/>
    <a:srgbClr val="00CCFF"/>
    <a:srgbClr val="FF7517"/>
    <a:srgbClr val="FF9045"/>
    <a:srgbClr val="CFCFC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2" autoAdjust="0"/>
    <p:restoredTop sz="94472" autoAdjust="0"/>
  </p:normalViewPr>
  <p:slideViewPr>
    <p:cSldViewPr>
      <p:cViewPr varScale="1">
        <p:scale>
          <a:sx n="119" d="100"/>
          <a:sy n="119" d="100"/>
        </p:scale>
        <p:origin x="-9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7331" y="8918873"/>
            <a:ext cx="410749" cy="27786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653" tIns="60688" rIns="124653" bIns="60688" anchor="ctr">
            <a:spAutoFit/>
          </a:bodyPr>
          <a:lstStyle/>
          <a:p>
            <a:pPr algn="r" defTabSz="1255692"/>
            <a:fld id="{50762B40-4049-45D5-8A62-04DE55B9BD2C}" type="slidenum">
              <a:rPr lang="en-US" altLang="en-US" sz="1000" b="0">
                <a:latin typeface="Arial" charset="0"/>
              </a:rPr>
              <a:pPr algn="r" defTabSz="1255692"/>
              <a:t>‹#›</a:t>
            </a:fld>
            <a:endParaRPr lang="en-US" altLang="en-US" sz="10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65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7380" y="4422462"/>
            <a:ext cx="5148344" cy="41871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653" tIns="60688" rIns="124653" bIns="60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notes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3263"/>
            <a:ext cx="4640263" cy="34798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93929" y="8835821"/>
            <a:ext cx="584152" cy="4487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653" tIns="60688" rIns="124653" bIns="60688" anchor="ctr">
            <a:spAutoFit/>
          </a:bodyPr>
          <a:lstStyle/>
          <a:p>
            <a:pPr algn="r" defTabSz="1255692"/>
            <a:fld id="{4C3D5A4D-CE7A-49E3-9FF7-528E484A00D6}" type="slidenum">
              <a:rPr lang="en-US" altLang="en-US" sz="2100" b="0">
                <a:latin typeface="Arial" charset="0"/>
              </a:rPr>
              <a:pPr algn="r" defTabSz="1255692"/>
              <a:t>‹#›</a:t>
            </a:fld>
            <a:endParaRPr lang="en-US" altLang="en-US" sz="21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3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7532" y="8841738"/>
            <a:ext cx="3043979" cy="465774"/>
          </a:xfrm>
          <a:prstGeom prst="rect">
            <a:avLst/>
          </a:prstGeom>
          <a:ln/>
        </p:spPr>
        <p:txBody>
          <a:bodyPr lIns="91579" tIns="45789" rIns="91579" bIns="45789"/>
          <a:lstStyle/>
          <a:p>
            <a:fld id="{7A33849A-6C9A-4EB5-974D-3FDDB7655553}" type="slidenum">
              <a:rPr lang="en-US"/>
              <a:pPr/>
              <a:t>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41850" cy="3481388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733" y="4422460"/>
            <a:ext cx="5149637" cy="4187188"/>
          </a:xfrm>
        </p:spPr>
        <p:txBody>
          <a:bodyPr/>
          <a:lstStyle/>
          <a:p>
            <a:r>
              <a:rPr lang="en-US"/>
              <a:t>Be brief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5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13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503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449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4373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38" y="17463"/>
            <a:ext cx="7434262" cy="736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3107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49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ckwell" pitchFamily="18" charset="0"/>
              </a:defRPr>
            </a:lvl1pPr>
            <a:lvl2pPr>
              <a:defRPr>
                <a:latin typeface="Rockwell" pitchFamily="18" charset="0"/>
              </a:defRPr>
            </a:lvl2pPr>
            <a:lvl3pPr>
              <a:defRPr>
                <a:latin typeface="Rockwell" pitchFamily="18" charset="0"/>
              </a:defRPr>
            </a:lvl3pPr>
            <a:lvl4pPr>
              <a:defRPr>
                <a:latin typeface="Rockwell" pitchFamily="18" charset="0"/>
              </a:defRPr>
            </a:lvl4pPr>
            <a:lvl5pPr>
              <a:defRPr>
                <a:latin typeface="Rockwell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07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64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4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198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7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87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72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82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0E7A0-372B-1141-BBE4-B6296DD26C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D2112-E7F8-A344-90AE-F064829459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35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680" y="194726"/>
            <a:ext cx="6565420" cy="397933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5782339" y="6433440"/>
            <a:ext cx="2133600" cy="211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6/18/2017</a:t>
            </a:fld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5782339" y="66466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b="0" dirty="0" smtClean="0">
                <a:solidFill>
                  <a:prstClr val="white"/>
                </a:solidFill>
              </a:rPr>
              <a:t>/42</a:t>
            </a: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149600" y="6467479"/>
            <a:ext cx="297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12 </a:t>
            </a:r>
            <a:r>
              <a:rPr lang="en-US" sz="1800" dirty="0" err="1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GeV</a:t>
            </a: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 CEBAF</a:t>
            </a:r>
            <a:endParaRPr lang="en-US" sz="1800" dirty="0">
              <a:solidFill>
                <a:srgbClr val="70AD47">
                  <a:lumMod val="20000"/>
                  <a:lumOff val="8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40170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680" y="194726"/>
            <a:ext cx="6565420" cy="397933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34"/>
            <a:ext cx="1828800" cy="53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41" y="6497589"/>
            <a:ext cx="908917" cy="295672"/>
          </a:xfrm>
          <a:prstGeom prst="rect">
            <a:avLst/>
          </a:prstGeom>
        </p:spPr>
      </p:pic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5782339" y="6433440"/>
            <a:ext cx="2133600" cy="211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6/18/2017</a:t>
            </a:fld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5782339" y="66466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b="0" dirty="0" smtClean="0">
                <a:solidFill>
                  <a:prstClr val="white"/>
                </a:solidFill>
              </a:rPr>
              <a:t>/42</a:t>
            </a: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149600" y="6467479"/>
            <a:ext cx="297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12 </a:t>
            </a:r>
            <a:r>
              <a:rPr lang="en-US" sz="1800" dirty="0" err="1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GeV</a:t>
            </a: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 CEBAF</a:t>
            </a:r>
            <a:endParaRPr lang="en-US" sz="1800" dirty="0">
              <a:solidFill>
                <a:srgbClr val="70AD47">
                  <a:lumMod val="20000"/>
                  <a:lumOff val="8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94891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680" y="194726"/>
            <a:ext cx="6565420" cy="397933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34"/>
            <a:ext cx="1828800" cy="53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41" y="6497589"/>
            <a:ext cx="908917" cy="295672"/>
          </a:xfrm>
          <a:prstGeom prst="rect">
            <a:avLst/>
          </a:prstGeom>
        </p:spPr>
      </p:pic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5782339" y="6433440"/>
            <a:ext cx="2133600" cy="211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6/18/2017</a:t>
            </a:fld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5782339" y="66466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b="0" dirty="0" smtClean="0">
                <a:solidFill>
                  <a:prstClr val="white"/>
                </a:solidFill>
              </a:rPr>
              <a:t>/42</a:t>
            </a: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149600" y="6467479"/>
            <a:ext cx="297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12 </a:t>
            </a:r>
            <a:r>
              <a:rPr lang="en-US" sz="1800" dirty="0" err="1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GeV</a:t>
            </a: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 CEBAF</a:t>
            </a:r>
            <a:endParaRPr lang="en-US" sz="1800" dirty="0">
              <a:solidFill>
                <a:srgbClr val="70AD47">
                  <a:lumMod val="20000"/>
                  <a:lumOff val="8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30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680" y="194726"/>
            <a:ext cx="6565420" cy="397933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34"/>
            <a:ext cx="1828800" cy="53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41" y="6497589"/>
            <a:ext cx="908917" cy="295672"/>
          </a:xfrm>
          <a:prstGeom prst="rect">
            <a:avLst/>
          </a:prstGeom>
        </p:spPr>
      </p:pic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5782339" y="6433440"/>
            <a:ext cx="2133600" cy="211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6/18/2017</a:t>
            </a:fld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5782339" y="66466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b="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b="0" dirty="0" smtClean="0">
                <a:solidFill>
                  <a:prstClr val="white"/>
                </a:solidFill>
              </a:rPr>
              <a:t>/42</a:t>
            </a: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149600" y="6467479"/>
            <a:ext cx="297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12 </a:t>
            </a:r>
            <a:r>
              <a:rPr lang="en-US" sz="1800" dirty="0" err="1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GeV</a:t>
            </a:r>
            <a:r>
              <a:rPr lang="en-US" sz="1800" dirty="0" smtClean="0">
                <a:solidFill>
                  <a:srgbClr val="70AD47">
                    <a:lumMod val="20000"/>
                    <a:lumOff val="80000"/>
                  </a:srgbClr>
                </a:solidFill>
                <a:latin typeface="Garamond"/>
              </a:rPr>
              <a:t> CEBAF</a:t>
            </a:r>
            <a:endParaRPr lang="en-US" sz="1800" dirty="0">
              <a:solidFill>
                <a:srgbClr val="70AD47">
                  <a:lumMod val="20000"/>
                  <a:lumOff val="80000"/>
                </a:srgb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3375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00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6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035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07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34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72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75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80E7A0-372B-1141-BBE4-B6296DD26CB1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6/18/2017</a:t>
            </a:fld>
            <a:endParaRPr lang="en-US" b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01D2112-E7F8-A344-90AE-F064829459CD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2030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09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 b="1">
          <a:solidFill>
            <a:srgbClr val="6633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66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80E7A0-372B-1141-BBE4-B6296DD26CB1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6/18/2017</a:t>
            </a:fld>
            <a:endParaRPr lang="en-US" b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01D2112-E7F8-A344-90AE-F064829459CD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Garamond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0114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ckwell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73223"/>
            <a:ext cx="9144000" cy="5330535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651589"/>
            <a:ext cx="7772400" cy="1904807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An Overview of Cryogenics at Jefferson Lab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32081"/>
            <a:ext cx="6858000" cy="165576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Jonathan Creel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Cryogenics Department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Engineering Division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990" y="6016335"/>
            <a:ext cx="433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prstClr val="white"/>
                </a:solidFill>
                <a:latin typeface="Garamond"/>
              </a:rPr>
              <a:t>JLab</a:t>
            </a:r>
            <a:r>
              <a:rPr lang="en-US" sz="2000" dirty="0" smtClean="0">
                <a:solidFill>
                  <a:prstClr val="white"/>
                </a:solidFill>
                <a:latin typeface="Garamond"/>
              </a:rPr>
              <a:t> Users Group Meeting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Garamond"/>
              </a:rPr>
              <a:t>June 21, 2017</a:t>
            </a:r>
            <a:endParaRPr lang="en-US" sz="2000" dirty="0">
              <a:solidFill>
                <a:prstClr val="white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0429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Typical Maintenance Cycles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990600"/>
            <a:ext cx="8229600" cy="4983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CHL1 &amp; CHL2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Alternating plants shutdown each summer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Allows maintenance and saves utilities like power, nitrogen, etc.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Rockwell" pitchFamily="18" charset="0"/>
              </a:rPr>
              <a:t>Off </a:t>
            </a:r>
            <a:r>
              <a:rPr lang="en-US" sz="1800" b="0" dirty="0">
                <a:latin typeface="Rockwell" pitchFamily="18" charset="0"/>
              </a:rPr>
              <a:t>summer </a:t>
            </a:r>
            <a:r>
              <a:rPr lang="en-US" sz="1800" b="0" dirty="0" smtClean="0">
                <a:latin typeface="Rockwell" pitchFamily="18" charset="0"/>
              </a:rPr>
              <a:t>FY17 </a:t>
            </a:r>
            <a:r>
              <a:rPr lang="en-US" sz="1800" b="0" dirty="0">
                <a:latin typeface="Rockwell" pitchFamily="18" charset="0"/>
              </a:rPr>
              <a:t>to allow installation of new C6 compressor</a:t>
            </a: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ESR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Shutdown planned FY18 where it best fits lab </a:t>
            </a:r>
            <a:r>
              <a:rPr lang="en-US" sz="1800" b="0" dirty="0" smtClean="0">
                <a:latin typeface="Rockwell" pitchFamily="18" charset="0"/>
              </a:rPr>
              <a:t>operations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Rockwell" pitchFamily="18" charset="0"/>
              </a:rPr>
              <a:t>Delayed from FY17 to support 12GeV magnets</a:t>
            </a:r>
            <a:endParaRPr lang="en-US" sz="1800" b="0" dirty="0">
              <a:latin typeface="Rockwell" pitchFamily="18" charset="0"/>
            </a:endParaRP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Oil removal carbon replacement 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Control valve maintenance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Control system replacement (CAMAC to PLC)</a:t>
            </a: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HDR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Off summer </a:t>
            </a:r>
            <a:r>
              <a:rPr lang="en-US" sz="1800" b="0" dirty="0" smtClean="0">
                <a:latin typeface="Rockwell" pitchFamily="18" charset="0"/>
              </a:rPr>
              <a:t>FY17</a:t>
            </a:r>
            <a:endParaRPr lang="en-US" sz="1800" b="0" dirty="0">
              <a:latin typeface="Rockwell" pitchFamily="18" charset="0"/>
            </a:endParaRP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Flush contamination accumulated over time from cold box and magnet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Repair cold box turbine inlet valve</a:t>
            </a: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CTF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latin typeface="Rockwell" pitchFamily="18" charset="0"/>
              </a:rPr>
              <a:t>Off </a:t>
            </a:r>
            <a:r>
              <a:rPr lang="en-US" sz="1800" b="0" dirty="0" smtClean="0">
                <a:latin typeface="Rockwell" pitchFamily="18" charset="0"/>
              </a:rPr>
              <a:t>spring FY17 to </a:t>
            </a:r>
            <a:r>
              <a:rPr lang="en-US" sz="1800" b="0" dirty="0">
                <a:latin typeface="Rockwell" pitchFamily="18" charset="0"/>
              </a:rPr>
              <a:t>support new L280 cold box installation</a:t>
            </a:r>
          </a:p>
          <a:p>
            <a:pPr lvl="1"/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/>
          </a:p>
        </p:txBody>
      </p:sp>
      <p:pic>
        <p:nvPicPr>
          <p:cNvPr id="2050" name="Picture 2" descr="M:\cryo\CENTRAL DOCUMENTATION AREA\Pictures and Videos\JLAB Pictures\ESR-CTF Transfer Line\P10208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07" b="62573"/>
          <a:stretch/>
        </p:blipFill>
        <p:spPr bwMode="auto">
          <a:xfrm>
            <a:off x="6553200" y="2971800"/>
            <a:ext cx="2434114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7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CHL2 Recent Upgrades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066800"/>
            <a:ext cx="5181600" cy="4724400"/>
          </a:xfrm>
        </p:spPr>
        <p:txBody>
          <a:bodyPr/>
          <a:lstStyle/>
          <a:p>
            <a:r>
              <a:rPr lang="en-US" sz="2000" dirty="0" smtClean="0"/>
              <a:t>Funded through </a:t>
            </a:r>
            <a:r>
              <a:rPr lang="en-US" sz="2000" dirty="0" smtClean="0"/>
              <a:t>DOE </a:t>
            </a:r>
            <a:r>
              <a:rPr lang="en-US" sz="2000" dirty="0" smtClean="0"/>
              <a:t>SLI (strategic lab infrastructure) funding program separate from normal </a:t>
            </a:r>
            <a:r>
              <a:rPr lang="en-US" sz="2000" dirty="0" smtClean="0"/>
              <a:t>lab budget</a:t>
            </a:r>
            <a:endParaRPr lang="en-US" sz="2000" dirty="0" smtClean="0"/>
          </a:p>
          <a:p>
            <a:r>
              <a:rPr lang="en-US" sz="2000" dirty="0" smtClean="0"/>
              <a:t>New warm helium compressor C6 (2,500HP)</a:t>
            </a:r>
          </a:p>
          <a:p>
            <a:r>
              <a:rPr lang="en-US" sz="2000" dirty="0" err="1" smtClean="0"/>
              <a:t>Jlab</a:t>
            </a:r>
            <a:r>
              <a:rPr lang="en-US" sz="2000" dirty="0" smtClean="0"/>
              <a:t> 12GeV design</a:t>
            </a:r>
          </a:p>
          <a:p>
            <a:r>
              <a:rPr lang="en-US" sz="2000" dirty="0" smtClean="0"/>
              <a:t>Provides required redundancy to other five compressors allowing maintenance and repairs during plant operation to increase </a:t>
            </a:r>
            <a:r>
              <a:rPr lang="en-US" sz="2000" dirty="0" smtClean="0"/>
              <a:t>availability reduce downtime</a:t>
            </a:r>
            <a:endParaRPr lang="en-US" sz="2000" dirty="0" smtClean="0"/>
          </a:p>
          <a:p>
            <a:r>
              <a:rPr lang="en-US" sz="2000" dirty="0" smtClean="0"/>
              <a:t>Versatile spare </a:t>
            </a:r>
            <a:r>
              <a:rPr lang="en-US" sz="2000" dirty="0" smtClean="0"/>
              <a:t>compressor can be </a:t>
            </a:r>
            <a:r>
              <a:rPr lang="en-US" sz="2000" dirty="0" err="1" smtClean="0"/>
              <a:t>valved</a:t>
            </a:r>
            <a:r>
              <a:rPr lang="en-US" sz="2000" dirty="0" smtClean="0"/>
              <a:t> in as low pressure, medium pressure, or high pressure stage as needed </a:t>
            </a:r>
            <a:r>
              <a:rPr lang="en-US" sz="2000" dirty="0" smtClean="0"/>
              <a:t>because of engineered piping features installed during 12GeV buildup</a:t>
            </a:r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40354" name="Picture 2" descr="C:\Users\creel\Desktop\IMG_3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79" y="3561347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0355" name="Picture 3" descr="C:\Users\creel\Desktop\IMG_3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79" y="918411"/>
            <a:ext cx="3462421" cy="25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CTF Recent Upgrades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143000"/>
            <a:ext cx="5867400" cy="5029200"/>
          </a:xfrm>
        </p:spPr>
        <p:txBody>
          <a:bodyPr/>
          <a:lstStyle/>
          <a:p>
            <a:r>
              <a:rPr lang="en-US" sz="2000" dirty="0"/>
              <a:t>Funded through </a:t>
            </a:r>
            <a:r>
              <a:rPr lang="en-US" sz="2000" dirty="0" smtClean="0"/>
              <a:t>DOE </a:t>
            </a:r>
            <a:r>
              <a:rPr lang="en-US" sz="2000" dirty="0"/>
              <a:t>SLI (strategic lab infrastructure) funding program separate from normal </a:t>
            </a:r>
            <a:r>
              <a:rPr lang="en-US" sz="2000" dirty="0" smtClean="0"/>
              <a:t>lab budget</a:t>
            </a:r>
            <a:endParaRPr lang="en-US" sz="2000" dirty="0"/>
          </a:p>
          <a:p>
            <a:r>
              <a:rPr lang="en-US" sz="2000" dirty="0" smtClean="0"/>
              <a:t>New Linde L280 4.5K plant installed</a:t>
            </a:r>
          </a:p>
          <a:p>
            <a:r>
              <a:rPr lang="en-US" sz="2000" dirty="0" smtClean="0"/>
              <a:t>Plant commissioned May/June 2017</a:t>
            </a:r>
          </a:p>
          <a:p>
            <a:r>
              <a:rPr lang="en-US" sz="2000" dirty="0" smtClean="0"/>
              <a:t>Increased liquefaction capacity</a:t>
            </a:r>
          </a:p>
          <a:p>
            <a:pPr lvl="1"/>
            <a:r>
              <a:rPr lang="en-US" sz="2000" dirty="0" smtClean="0"/>
              <a:t>8 g/s verses 4 g/s</a:t>
            </a:r>
          </a:p>
          <a:p>
            <a:pPr lvl="1"/>
            <a:r>
              <a:rPr lang="en-US" sz="2000" dirty="0" smtClean="0"/>
              <a:t>Increases potential testing </a:t>
            </a:r>
            <a:r>
              <a:rPr lang="en-US" sz="2000" dirty="0" smtClean="0"/>
              <a:t>capabilities</a:t>
            </a:r>
            <a:endParaRPr lang="en-US" sz="2000" dirty="0" smtClean="0"/>
          </a:p>
          <a:p>
            <a:r>
              <a:rPr lang="en-US" sz="2000" dirty="0" smtClean="0"/>
              <a:t>Reduces maintenance</a:t>
            </a:r>
          </a:p>
          <a:p>
            <a:pPr lvl="1"/>
            <a:r>
              <a:rPr lang="en-US" sz="2000" dirty="0" smtClean="0"/>
              <a:t>Twin turbines </a:t>
            </a:r>
            <a:r>
              <a:rPr lang="en-US" sz="2000" dirty="0" smtClean="0"/>
              <a:t>(low maintenance) instead </a:t>
            </a:r>
            <a:r>
              <a:rPr lang="en-US" sz="2000" dirty="0" smtClean="0"/>
              <a:t>of twin reciprocating </a:t>
            </a:r>
            <a:r>
              <a:rPr lang="en-US" sz="2000" dirty="0" smtClean="0"/>
              <a:t>expanders (high maintenance)</a:t>
            </a:r>
            <a:endParaRPr lang="en-US" sz="2000" dirty="0" smtClean="0"/>
          </a:p>
          <a:p>
            <a:r>
              <a:rPr lang="en-US" sz="2000" dirty="0" smtClean="0"/>
              <a:t>Increased support for projects like </a:t>
            </a:r>
            <a:r>
              <a:rPr lang="en-US" sz="2000" dirty="0" smtClean="0"/>
              <a:t>Upgraded Injector Test Facility (UITF)</a:t>
            </a:r>
            <a:endParaRPr lang="en-US" sz="2000" dirty="0" smtClean="0"/>
          </a:p>
        </p:txBody>
      </p:sp>
      <p:pic>
        <p:nvPicPr>
          <p:cNvPr id="4" name="Picture 5" descr="C:\Users\creel\Desktop\IMG_3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2635" y="1338765"/>
            <a:ext cx="3394917" cy="25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cryo\CENTRAL DOCUMENTATION AREA\Pictures and Videos\JLAB Pictures\CTF\Expanders\MVC-215X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577" y="4495800"/>
            <a:ext cx="1879031" cy="15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6781800" y="4343400"/>
            <a:ext cx="1952423" cy="190500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7391400" y="4495800"/>
            <a:ext cx="838200" cy="167640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731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2.1K Cold Box and Cold Compressors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5029200"/>
            <a:ext cx="8229600" cy="121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 smtClean="0"/>
              <a:t>Cold Compressor</a:t>
            </a:r>
          </a:p>
          <a:p>
            <a:r>
              <a:rPr lang="en-US" sz="1600" dirty="0" smtClean="0"/>
              <a:t>Liquid nitrogen cooled </a:t>
            </a:r>
            <a:r>
              <a:rPr lang="en-US" sz="1600" dirty="0" smtClean="0"/>
              <a:t>motors mounted inside vacuum space</a:t>
            </a:r>
            <a:endParaRPr lang="en-US" sz="1600" dirty="0" smtClean="0"/>
          </a:p>
          <a:p>
            <a:r>
              <a:rPr lang="en-US" sz="1600" dirty="0" smtClean="0"/>
              <a:t>Multi-axis actively controlled magnetic </a:t>
            </a:r>
            <a:r>
              <a:rPr lang="en-US" sz="1600" dirty="0" smtClean="0"/>
              <a:t>bearings with rotor position sensors</a:t>
            </a:r>
            <a:endParaRPr lang="en-US" sz="1600" dirty="0" smtClean="0"/>
          </a:p>
          <a:p>
            <a:r>
              <a:rPr lang="en-US" sz="1600" dirty="0" smtClean="0"/>
              <a:t>Rotational speeds up to 38,400 RPM</a:t>
            </a:r>
          </a:p>
          <a:p>
            <a:endParaRPr lang="en-US" sz="1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476308"/>
              </p:ext>
            </p:extLst>
          </p:nvPr>
        </p:nvGraphicFramePr>
        <p:xfrm>
          <a:off x="533400" y="914400"/>
          <a:ext cx="44751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Acrobat Document" r:id="rId3" imgW="10362982" imgH="9410636" progId="AcroExch.Document.DC">
                  <p:embed/>
                </p:oleObj>
              </mc:Choice>
              <mc:Fallback>
                <p:oleObj name="Acrobat Document" r:id="rId3" imgW="10362982" imgH="941063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914400"/>
                        <a:ext cx="4475162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409733"/>
              </p:ext>
            </p:extLst>
          </p:nvPr>
        </p:nvGraphicFramePr>
        <p:xfrm>
          <a:off x="5410200" y="914400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Acrobat Document" r:id="rId5" imgW="5829261" imgH="7543646" progId="AcroExch.Document.DC">
                  <p:embed/>
                </p:oleObj>
              </mc:Choice>
              <mc:Fallback>
                <p:oleObj name="Acrobat Document" r:id="rId5" imgW="5829261" imgH="754364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200" y="914400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13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CHL1 SC1 Cold Compressor 4 Failure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304800" y="914400"/>
            <a:ext cx="5943600" cy="5291137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Compressor 4 failed </a:t>
            </a:r>
            <a:r>
              <a:rPr lang="en-US" sz="1800" dirty="0" smtClean="0"/>
              <a:t>3-25-15</a:t>
            </a:r>
            <a:endParaRPr lang="en-US" sz="1800" dirty="0" smtClean="0"/>
          </a:p>
          <a:p>
            <a:r>
              <a:rPr lang="en-US" sz="1800" dirty="0" smtClean="0"/>
              <a:t>Cold box warmed</a:t>
            </a:r>
            <a:r>
              <a:rPr lang="en-US" sz="1800" dirty="0"/>
              <a:t> </a:t>
            </a:r>
            <a:r>
              <a:rPr lang="en-US" sz="1800" dirty="0" smtClean="0"/>
              <a:t>and compressor removed</a:t>
            </a:r>
          </a:p>
          <a:p>
            <a:r>
              <a:rPr lang="en-US" sz="1800" dirty="0" smtClean="0"/>
              <a:t>Magnetic bearing cabinet control problem resulted in hard rotor landing at high speed that damaged back up ball bearings, rotor, etc.</a:t>
            </a:r>
          </a:p>
          <a:p>
            <a:pPr lvl="1"/>
            <a:r>
              <a:rPr lang="en-US" sz="1800" dirty="0" smtClean="0"/>
              <a:t>Modified manufacturers checkout procedures</a:t>
            </a:r>
          </a:p>
          <a:p>
            <a:r>
              <a:rPr lang="en-US" sz="1800" dirty="0" smtClean="0"/>
              <a:t>Lab decided to reconfigure to one CHL to run lower energy program while repairs were </a:t>
            </a:r>
            <a:r>
              <a:rPr lang="en-US" sz="1800" dirty="0" smtClean="0"/>
              <a:t>undertaken</a:t>
            </a:r>
            <a:endParaRPr lang="en-US" sz="1800" dirty="0" smtClean="0"/>
          </a:p>
          <a:p>
            <a:r>
              <a:rPr lang="en-US" sz="1800" dirty="0" smtClean="0"/>
              <a:t>Reconfiguration took two weeks to move large </a:t>
            </a:r>
            <a:r>
              <a:rPr lang="en-US" sz="1800" dirty="0" err="1" smtClean="0"/>
              <a:t>utubes</a:t>
            </a:r>
            <a:r>
              <a:rPr lang="en-US" sz="1800" dirty="0" smtClean="0"/>
              <a:t> to align both </a:t>
            </a:r>
            <a:r>
              <a:rPr lang="en-US" sz="1800" dirty="0" err="1" smtClean="0"/>
              <a:t>linacs</a:t>
            </a:r>
            <a:r>
              <a:rPr lang="en-US" sz="1800" dirty="0" smtClean="0"/>
              <a:t> to single </a:t>
            </a:r>
            <a:r>
              <a:rPr lang="en-US" sz="1800" dirty="0" smtClean="0"/>
              <a:t>CHL for 6GeV</a:t>
            </a:r>
            <a:endParaRPr lang="en-US" sz="1800" dirty="0" smtClean="0"/>
          </a:p>
          <a:p>
            <a:r>
              <a:rPr lang="en-US" sz="1800" dirty="0" smtClean="0"/>
              <a:t>Spare compressor borrowed from SNS and modifications performed to install </a:t>
            </a:r>
            <a:r>
              <a:rPr lang="en-US" sz="1800" dirty="0" smtClean="0"/>
              <a:t>it to be ready for fall FY15 run</a:t>
            </a:r>
            <a:endParaRPr lang="en-US" sz="1800" dirty="0" smtClean="0"/>
          </a:p>
          <a:p>
            <a:r>
              <a:rPr lang="en-US" sz="1800" dirty="0" smtClean="0"/>
              <a:t>Failed compressor sent to France </a:t>
            </a:r>
          </a:p>
          <a:p>
            <a:pPr lvl="1"/>
            <a:r>
              <a:rPr lang="en-US" sz="1800" dirty="0" smtClean="0"/>
              <a:t>Manufacturer repairing using spare parts </a:t>
            </a:r>
          </a:p>
          <a:p>
            <a:pPr lvl="1"/>
            <a:r>
              <a:rPr lang="en-US" sz="1800" dirty="0" smtClean="0"/>
              <a:t>Unit recently returned after two years</a:t>
            </a:r>
          </a:p>
          <a:p>
            <a:pPr lvl="1"/>
            <a:r>
              <a:rPr lang="en-US" sz="1800" dirty="0" smtClean="0"/>
              <a:t>Designing test program to verify health </a:t>
            </a:r>
          </a:p>
          <a:p>
            <a:endParaRPr lang="en-US" sz="18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2492446" cy="186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93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2492446" cy="186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93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14401"/>
            <a:ext cx="2528721" cy="189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CHL1 SC1 Cold Compressor 5 Problem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304800" y="1073150"/>
            <a:ext cx="5867400" cy="50942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Cold compressor 5 problem </a:t>
            </a:r>
            <a:r>
              <a:rPr lang="en-US" sz="2000" dirty="0" smtClean="0"/>
              <a:t>3-9-17</a:t>
            </a:r>
            <a:endParaRPr lang="en-US" sz="2000" dirty="0" smtClean="0"/>
          </a:p>
          <a:p>
            <a:r>
              <a:rPr lang="en-US" sz="2000" dirty="0" smtClean="0"/>
              <a:t>Problem occurred close to end of program so lab decided to terminate run early</a:t>
            </a:r>
          </a:p>
          <a:p>
            <a:r>
              <a:rPr lang="en-US" sz="2000" dirty="0" smtClean="0"/>
              <a:t>Cold box warmed</a:t>
            </a:r>
            <a:r>
              <a:rPr lang="en-US" sz="2000" dirty="0"/>
              <a:t> </a:t>
            </a:r>
            <a:r>
              <a:rPr lang="en-US" sz="2000" dirty="0" smtClean="0"/>
              <a:t>and compressor removed</a:t>
            </a:r>
          </a:p>
          <a:p>
            <a:r>
              <a:rPr lang="en-US" sz="2000" dirty="0" smtClean="0"/>
              <a:t>Problem traced to internal broken wire for bottom rotor radial position sensor</a:t>
            </a:r>
          </a:p>
          <a:p>
            <a:pPr lvl="1"/>
            <a:r>
              <a:rPr lang="en-US" sz="2000" dirty="0" smtClean="0"/>
              <a:t>Least operating hours (infant mortality?)</a:t>
            </a:r>
          </a:p>
          <a:p>
            <a:r>
              <a:rPr lang="en-US" sz="2000" dirty="0" smtClean="0"/>
              <a:t>Wire repaired and others checked</a:t>
            </a:r>
          </a:p>
          <a:p>
            <a:r>
              <a:rPr lang="en-US" sz="2000" dirty="0" smtClean="0"/>
              <a:t>Compressor tested warm</a:t>
            </a:r>
          </a:p>
          <a:p>
            <a:pPr lvl="1"/>
            <a:r>
              <a:rPr lang="en-US" sz="2000" dirty="0" smtClean="0"/>
              <a:t>Bearings energized</a:t>
            </a:r>
          </a:p>
          <a:p>
            <a:pPr lvl="1"/>
            <a:r>
              <a:rPr lang="en-US" sz="2000" dirty="0"/>
              <a:t>Properly levitated</a:t>
            </a:r>
          </a:p>
          <a:p>
            <a:pPr lvl="1"/>
            <a:r>
              <a:rPr lang="en-US" sz="2000" dirty="0" smtClean="0"/>
              <a:t>Rotor spun </a:t>
            </a:r>
            <a:r>
              <a:rPr lang="en-US" sz="2000" dirty="0" smtClean="0"/>
              <a:t>at high </a:t>
            </a:r>
            <a:r>
              <a:rPr lang="en-US" sz="2000" dirty="0" smtClean="0"/>
              <a:t>speed</a:t>
            </a:r>
          </a:p>
          <a:p>
            <a:r>
              <a:rPr lang="en-US" sz="2000" dirty="0" smtClean="0"/>
              <a:t>Compressor being reinstalled</a:t>
            </a:r>
          </a:p>
          <a:p>
            <a:pPr lvl="1"/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41" y="3657600"/>
            <a:ext cx="3425033" cy="255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14401"/>
            <a:ext cx="169940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2.1K Cryogenics Path Forward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971800"/>
            <a:ext cx="8229600" cy="32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Future Efforts</a:t>
            </a:r>
          </a:p>
          <a:p>
            <a:pPr marL="85725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Lab recently received funding through DOE SLI program to design and build a new 2.1K cold box to replace the SC1 cold box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Rockwell" pitchFamily="18" charset="0"/>
              </a:rPr>
              <a:t>Design will be based on new cold compressor technology </a:t>
            </a:r>
            <a:r>
              <a:rPr lang="en-US" b="0" dirty="0" err="1">
                <a:latin typeface="Rockwell" pitchFamily="18" charset="0"/>
              </a:rPr>
              <a:t>JLab</a:t>
            </a:r>
            <a:r>
              <a:rPr lang="en-US" b="0" dirty="0">
                <a:latin typeface="Rockwell" pitchFamily="18" charset="0"/>
              </a:rPr>
              <a:t> using in FRIB and LCLS2 projects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Rockwell" pitchFamily="18" charset="0"/>
              </a:rPr>
              <a:t>SC1 would be decommissioned</a:t>
            </a:r>
          </a:p>
          <a:p>
            <a:pPr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Rockwell" pitchFamily="18" charset="0"/>
              </a:rPr>
              <a:t>SC1 parts would be used as spares for SC2 cold box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14400"/>
            <a:ext cx="8763000" cy="18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5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End Station Cryogenics Path Forward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066800"/>
            <a:ext cx="82296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Hall loads have increased in the 12GeV era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Additional superconducting magnets were added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Loads are above </a:t>
            </a:r>
            <a:r>
              <a:rPr lang="en-US" sz="2000" b="0" dirty="0" smtClean="0">
                <a:latin typeface="Rockwell" pitchFamily="18" charset="0"/>
              </a:rPr>
              <a:t>ESR base </a:t>
            </a:r>
            <a:r>
              <a:rPr lang="en-US" sz="2000" b="0" dirty="0">
                <a:latin typeface="Rockwell" pitchFamily="18" charset="0"/>
              </a:rPr>
              <a:t>capacity and require supplemental flow from the CHL’s via transferline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Limited capacity also increases recovery time following transients  </a:t>
            </a: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Recently performed ESR load tests for Hall’s A, B, and </a:t>
            </a:r>
            <a:r>
              <a:rPr lang="en-US" sz="2000" b="0" dirty="0" smtClean="0">
                <a:latin typeface="Rockwell" pitchFamily="18" charset="0"/>
              </a:rPr>
              <a:t>C for fall run</a:t>
            </a:r>
            <a:endParaRPr lang="en-US" sz="2000" b="0" dirty="0">
              <a:latin typeface="Rockwell" pitchFamily="18" charset="0"/>
            </a:endParaRP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Rockwell" pitchFamily="18" charset="0"/>
              </a:rPr>
              <a:t>Hall </a:t>
            </a:r>
            <a:r>
              <a:rPr lang="en-US" sz="2000" b="0" dirty="0">
                <a:latin typeface="Rockwell" pitchFamily="18" charset="0"/>
              </a:rPr>
              <a:t>A: 720W at 4K, 500W at 15K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Hall B:  230W at </a:t>
            </a:r>
            <a:r>
              <a:rPr lang="en-US" sz="2000" b="0" dirty="0" smtClean="0">
                <a:latin typeface="Rockwell" pitchFamily="18" charset="0"/>
              </a:rPr>
              <a:t>4K</a:t>
            </a:r>
          </a:p>
          <a:p>
            <a:pPr marL="1200150" lvl="2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b="0" dirty="0">
                <a:latin typeface="Rockwell" pitchFamily="18" charset="0"/>
              </a:rPr>
              <a:t>Hall B solenoid not present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Rockwell" pitchFamily="18" charset="0"/>
              </a:rPr>
              <a:t>Hall </a:t>
            </a:r>
            <a:r>
              <a:rPr lang="en-US" sz="2000" b="0" dirty="0">
                <a:latin typeface="Rockwell" pitchFamily="18" charset="0"/>
              </a:rPr>
              <a:t>C:  500W at 4K, 600W at 15K</a:t>
            </a:r>
          </a:p>
          <a:p>
            <a:pPr marL="8001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Rockwell" pitchFamily="18" charset="0"/>
              </a:rPr>
              <a:t>ESR </a:t>
            </a:r>
            <a:r>
              <a:rPr lang="en-US" sz="2000" b="0" dirty="0">
                <a:latin typeface="Rockwell" pitchFamily="18" charset="0"/>
              </a:rPr>
              <a:t>at full capacity plus supplemental flow from CHL transferline able to support simulated loads</a:t>
            </a: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latin typeface="Rockwell" pitchFamily="18" charset="0"/>
              </a:rPr>
              <a:t>Lab requesting additional money to complete design, installation, and commissioning of additional </a:t>
            </a:r>
            <a:r>
              <a:rPr lang="en-US" sz="2000" b="0" dirty="0" smtClean="0">
                <a:latin typeface="Rockwell" pitchFamily="18" charset="0"/>
              </a:rPr>
              <a:t>capacity at </a:t>
            </a:r>
            <a:r>
              <a:rPr lang="en-US" sz="2000" b="0" dirty="0">
                <a:latin typeface="Rockwell" pitchFamily="18" charset="0"/>
              </a:rPr>
              <a:t>End </a:t>
            </a:r>
            <a:r>
              <a:rPr lang="en-US" sz="2000" b="0" dirty="0" smtClean="0">
                <a:latin typeface="Rockwell" pitchFamily="18" charset="0"/>
              </a:rPr>
              <a:t>Station</a:t>
            </a:r>
            <a:endParaRPr lang="en-US" sz="2000" b="0" dirty="0"/>
          </a:p>
          <a:p>
            <a:pPr marL="0" indent="0">
              <a:buFontTx/>
              <a:buNone/>
            </a:pPr>
            <a:r>
              <a:rPr lang="en-US" b="0" kern="0" dirty="0" smtClean="0">
                <a:solidFill>
                  <a:srgbClr val="FF0000"/>
                </a:solidFill>
              </a:rPr>
              <a:t> </a:t>
            </a:r>
            <a:endParaRPr lang="en-US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Questions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Cryogenic Plants and </a:t>
            </a:r>
            <a:r>
              <a:rPr lang="en-US" dirty="0" err="1" smtClean="0"/>
              <a:t>Transferlines</a:t>
            </a:r>
            <a:endParaRPr lang="en-US" dirty="0" smtClean="0"/>
          </a:p>
          <a:p>
            <a:pPr lvl="1"/>
            <a:r>
              <a:rPr lang="en-US" dirty="0" smtClean="0"/>
              <a:t>Central Helium Liquefier's (CHL1 &amp; CHL2)</a:t>
            </a:r>
          </a:p>
          <a:p>
            <a:pPr lvl="1"/>
            <a:r>
              <a:rPr lang="en-US" dirty="0" smtClean="0"/>
              <a:t>End Station Refrigerator (ESR)</a:t>
            </a:r>
          </a:p>
          <a:p>
            <a:pPr lvl="1"/>
            <a:r>
              <a:rPr lang="en-US" dirty="0" smtClean="0"/>
              <a:t>Hall D Refrigerator (HDR)</a:t>
            </a:r>
          </a:p>
          <a:p>
            <a:pPr lvl="1"/>
            <a:r>
              <a:rPr lang="en-US" dirty="0" smtClean="0"/>
              <a:t>Cryogenic Test Facility (CTF)</a:t>
            </a:r>
          </a:p>
          <a:p>
            <a:r>
              <a:rPr lang="en-US" dirty="0" smtClean="0"/>
              <a:t>Maintenance</a:t>
            </a:r>
          </a:p>
          <a:p>
            <a:r>
              <a:rPr lang="en-US" dirty="0" smtClean="0"/>
              <a:t>Recent </a:t>
            </a:r>
            <a:r>
              <a:rPr lang="en-US" dirty="0"/>
              <a:t>Upgrades</a:t>
            </a:r>
          </a:p>
          <a:p>
            <a:r>
              <a:rPr lang="en-US" dirty="0" smtClean="0"/>
              <a:t>Recent </a:t>
            </a:r>
            <a:r>
              <a:rPr lang="en-US" dirty="0" smtClean="0"/>
              <a:t>Issues</a:t>
            </a:r>
          </a:p>
          <a:p>
            <a:r>
              <a:rPr lang="en-US" dirty="0" smtClean="0"/>
              <a:t>Path Forward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" y="1219200"/>
            <a:ext cx="8837997" cy="49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Line 24"/>
          <p:cNvSpPr>
            <a:spLocks noChangeShapeType="1"/>
          </p:cNvSpPr>
          <p:nvPr/>
        </p:nvSpPr>
        <p:spPr bwMode="auto">
          <a:xfrm flipH="1">
            <a:off x="5464173" y="2674190"/>
            <a:ext cx="309755" cy="3317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24"/>
          <p:cNvSpPr>
            <a:spLocks noChangeShapeType="1"/>
          </p:cNvSpPr>
          <p:nvPr/>
        </p:nvSpPr>
        <p:spPr bwMode="auto">
          <a:xfrm flipH="1">
            <a:off x="7047645" y="4438222"/>
            <a:ext cx="171877" cy="6013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219523" y="4238167"/>
            <a:ext cx="1772077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ESR, 4K/15K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2800" y="1219200"/>
            <a:ext cx="942761" cy="400110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LERF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0426" y="3581400"/>
            <a:ext cx="2040548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CTF, 2K/4K/35K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Line 24"/>
          <p:cNvSpPr>
            <a:spLocks noChangeShapeType="1"/>
          </p:cNvSpPr>
          <p:nvPr/>
        </p:nvSpPr>
        <p:spPr bwMode="auto">
          <a:xfrm>
            <a:off x="4008438" y="3144878"/>
            <a:ext cx="334962" cy="43652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773929" y="2439968"/>
            <a:ext cx="3205355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CHL1 + CHL2, 2K/4K/35K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43200" y="2883268"/>
            <a:ext cx="1269084" cy="400110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Linacs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9" name="Line 24"/>
          <p:cNvSpPr>
            <a:spLocks noChangeShapeType="1"/>
          </p:cNvSpPr>
          <p:nvPr/>
        </p:nvSpPr>
        <p:spPr bwMode="auto">
          <a:xfrm flipH="1">
            <a:off x="6019799" y="1419255"/>
            <a:ext cx="1143000" cy="63814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24794" y="1219200"/>
            <a:ext cx="182880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HDR, 4K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1" name="Line 24"/>
          <p:cNvSpPr>
            <a:spLocks noChangeShapeType="1"/>
          </p:cNvSpPr>
          <p:nvPr/>
        </p:nvSpPr>
        <p:spPr bwMode="auto">
          <a:xfrm>
            <a:off x="3335277" y="1447800"/>
            <a:ext cx="838200" cy="17151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Line 24"/>
          <p:cNvSpPr>
            <a:spLocks noChangeShapeType="1"/>
          </p:cNvSpPr>
          <p:nvPr/>
        </p:nvSpPr>
        <p:spPr bwMode="auto">
          <a:xfrm>
            <a:off x="4012284" y="3144877"/>
            <a:ext cx="2558928" cy="26161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Line 24"/>
          <p:cNvSpPr>
            <a:spLocks noChangeShapeType="1"/>
          </p:cNvSpPr>
          <p:nvPr/>
        </p:nvSpPr>
        <p:spPr bwMode="auto">
          <a:xfrm>
            <a:off x="1790700" y="3971861"/>
            <a:ext cx="114300" cy="62958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172200" y="5848290"/>
            <a:ext cx="2008798" cy="400110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Halls A, B, C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90801" y="4286652"/>
            <a:ext cx="308689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CHL/ESR Transferline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6" name="Line 24"/>
          <p:cNvSpPr>
            <a:spLocks noChangeShapeType="1"/>
          </p:cNvSpPr>
          <p:nvPr/>
        </p:nvSpPr>
        <p:spPr bwMode="auto">
          <a:xfrm flipV="1">
            <a:off x="5677694" y="4438222"/>
            <a:ext cx="646906" cy="3648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66800" y="5040122"/>
            <a:ext cx="1232999" cy="400110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TestLab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7812" y="1219200"/>
            <a:ext cx="1128346" cy="400110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Hall 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H="1">
            <a:off x="4562475" y="1419255"/>
            <a:ext cx="465336" cy="10060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66304" y="815079"/>
            <a:ext cx="98699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Plants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0" y="819090"/>
            <a:ext cx="986994" cy="400110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Loads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Left Arrow 1"/>
          <p:cNvSpPr/>
          <p:nvPr/>
        </p:nvSpPr>
        <p:spPr bwMode="auto">
          <a:xfrm>
            <a:off x="152400" y="1548836"/>
            <a:ext cx="419100" cy="194095"/>
          </a:xfrm>
          <a:prstGeom prst="lef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029" y="1066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Cryogenic Plants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 smtClean="0"/>
              <a:t>Central Helium Liquefier </a:t>
            </a:r>
            <a:r>
              <a:rPr lang="en-US" altLang="en-US" sz="3200" dirty="0"/>
              <a:t>(CHL1)</a:t>
            </a:r>
            <a:endParaRPr lang="en-US" sz="3200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733800"/>
            <a:ext cx="86106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12KW at 35K shield, 4.6KW at 2.1K primary, 10 g/s Liquefaction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Maintains South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&amp; LERF super-conducting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at 2.1K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(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39,000</a:t>
            </a:r>
            <a:r>
              <a:rPr lang="en-US" altLang="en-US" sz="1800" b="0" dirty="0" smtClean="0">
                <a:solidFill>
                  <a:srgbClr val="FF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liquid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liter inventory)          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       Provides shield circuit for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and transfer lines at 35K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1991 (4K), 1994 (2K)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Unattended,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 &gt; </a:t>
            </a:r>
            <a:r>
              <a:rPr lang="en-US" altLang="en-US" sz="1800" b="0" dirty="0">
                <a:solidFill>
                  <a:srgbClr val="FF0000"/>
                </a:solidFill>
                <a:latin typeface="Rockwell Condensed" pitchFamily="18" charset="0"/>
              </a:rPr>
              <a:t>215,000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3-600HP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stage, 3-2250HP 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Cold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2.1K Cold Box 250 g/s  5 stage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0.039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to 1.1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endParaRPr lang="en-US" altLang="en-US" sz="1800" b="0" dirty="0" smtClean="0">
              <a:solidFill>
                <a:srgbClr val="0000FF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4400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5.5 MW, 4160V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330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gal/hour</a:t>
            </a:r>
          </a:p>
        </p:txBody>
      </p:sp>
      <p:pic>
        <p:nvPicPr>
          <p:cNvPr id="73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143000"/>
            <a:ext cx="334746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08722"/>
            <a:ext cx="2765612" cy="25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3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54" y="1115760"/>
            <a:ext cx="2231146" cy="254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70902" y="805934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293728" y="802820"/>
            <a:ext cx="162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4.5K Cold Box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7094049" y="805934"/>
            <a:ext cx="162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2.1K Cold Box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593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 smtClean="0"/>
              <a:t>Central Helium Liquefier (CHL2)</a:t>
            </a:r>
            <a:endParaRPr lang="en-US" sz="3200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733800"/>
            <a:ext cx="87757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12.6KW 35K shield, 4.8KW 2.1K primary, 20 g/s Liquefaction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Maintains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North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&amp;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Injector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super-conducting </a:t>
            </a:r>
            <a:r>
              <a:rPr lang="en-US" altLang="en-US" sz="1800" b="0" dirty="0" err="1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 at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2.1K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(31,000</a:t>
            </a:r>
            <a:r>
              <a:rPr lang="en-US" altLang="en-US" sz="1800" b="0" dirty="0" smtClean="0">
                <a:solidFill>
                  <a:srgbClr val="FF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liquid liter inventory)          </a:t>
            </a:r>
            <a:endParaRPr lang="en-US" altLang="en-US" sz="1800" b="0" dirty="0" smtClean="0">
              <a:solidFill>
                <a:srgbClr val="0000CC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       Provides shield circuit for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and transfer lines at 35K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2013        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Unattended,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&gt;</a:t>
            </a:r>
            <a:r>
              <a:rPr lang="en-US" altLang="en-US" sz="1800" b="0" dirty="0" smtClean="0">
                <a:solidFill>
                  <a:srgbClr val="FF0000"/>
                </a:solidFill>
                <a:latin typeface="Rockwell Condensed" pitchFamily="18" charset="0"/>
              </a:rPr>
              <a:t>33,000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4-800HP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stage, 2-2500HP 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Cold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2.1K Cold Box 250 g/s  5 stage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0.039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to 1.1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endParaRPr lang="en-US" altLang="en-US" sz="1800" b="0" dirty="0" smtClean="0">
              <a:solidFill>
                <a:srgbClr val="0000FF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3100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3.8 MW, 4160V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100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gal/hour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0902" y="805934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110987" y="80282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300-65K Cold Box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6620677" y="1002268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65-4.5K Cold Box</a:t>
            </a:r>
            <a:endParaRPr lang="en-US" sz="1800" dirty="0"/>
          </a:p>
        </p:txBody>
      </p:sp>
      <p:pic>
        <p:nvPicPr>
          <p:cNvPr id="73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4" y="1108722"/>
            <a:ext cx="3398766" cy="25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8" y="1115760"/>
            <a:ext cx="2280858" cy="254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2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06885"/>
            <a:ext cx="2832100" cy="212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6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End Station Refrigerator (ESR)</a:t>
            </a:r>
            <a:endParaRPr lang="en-US" sz="3200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40632" y="3231193"/>
            <a:ext cx="868680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1.5kW 4.5K or 800W 4.5K plus 1.2kW 15K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Maintains Hall’s A, B, and C 4.5K spectrometer magnets and 4.5K/15K targets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1978 LBL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Escar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1994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endParaRPr lang="en-US" altLang="en-US" sz="1800" b="0" dirty="0" smtClean="0">
              <a:solidFill>
                <a:srgbClr val="0000FF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&lt; 900 </a:t>
            </a:r>
            <a:r>
              <a:rPr lang="en-US" altLang="en-US" sz="1800" b="0" dirty="0" err="1">
                <a:solidFill>
                  <a:srgbClr val="0000FF"/>
                </a:solidFill>
                <a:latin typeface="Rockwell Condensed" pitchFamily="18" charset="0"/>
              </a:rPr>
              <a:t>Escar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1 x 200HP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stage, 2 x 1000HP 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       &gt; 175,000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450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1.2 MW, 480/4160V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4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 gal/hour</a:t>
            </a:r>
          </a:p>
          <a:p>
            <a:pPr algn="ctr">
              <a:lnSpc>
                <a:spcPct val="75000"/>
              </a:lnSpc>
            </a:pPr>
            <a:endParaRPr lang="en-US" altLang="en-US" sz="1800" dirty="0" smtClean="0">
              <a:latin typeface="Times New Roman" pitchFamily="18" charset="0"/>
            </a:endParaRPr>
          </a:p>
          <a:p>
            <a:pPr>
              <a:lnSpc>
                <a:spcPct val="75000"/>
              </a:lnSpc>
            </a:pPr>
            <a:r>
              <a:rPr lang="en-US" altLang="en-US" sz="1800" dirty="0" smtClean="0">
                <a:latin typeface="Times New Roman" pitchFamily="18" charset="0"/>
              </a:rPr>
              <a:t>CHL/ESR transferline allows supplemental flow up to 20 g/s 4.5K to support loads in Hall’s A, B, and C above the capability of the ESR plant </a:t>
            </a:r>
            <a:endParaRPr lang="en-US" altLang="en-US" sz="1800" dirty="0"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9586" y="805934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5686236" y="802820"/>
            <a:ext cx="162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4.5K Cold Box</a:t>
            </a:r>
            <a:endParaRPr lang="en-US" sz="1800" dirty="0"/>
          </a:p>
        </p:txBody>
      </p:sp>
      <p:pic>
        <p:nvPicPr>
          <p:cNvPr id="735234" name="Picture 2" descr="M:\cryo\CENTRAL DOCUMENTATION AREA\Pictures and Videos\JLAB Pictures\ESR\JDC\P100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3" y="1108722"/>
            <a:ext cx="3366117" cy="22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15760"/>
            <a:ext cx="3242974" cy="22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4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Hall D Refrigerator (HDR)</a:t>
            </a:r>
            <a:endParaRPr lang="en-US" sz="3200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581400"/>
            <a:ext cx="8610600" cy="260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170W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4.5K twin turbine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Hall D Solenoid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1980 Princeton Plasma Lab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1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988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Cryogenic Test Facility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2013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Hall 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&gt;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30,000 PPL/CTF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 x 150HP single stage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       &gt;25,000 HDR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75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0.3 MW, 480V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15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762000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9400" y="762000"/>
            <a:ext cx="18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M2800 Cold Box</a:t>
            </a:r>
            <a:endParaRPr lang="en-US" sz="1800" dirty="0"/>
          </a:p>
        </p:txBody>
      </p:sp>
      <p:pic>
        <p:nvPicPr>
          <p:cNvPr id="73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5" y="1072509"/>
            <a:ext cx="1900203" cy="252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8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66" y="1096573"/>
            <a:ext cx="1881426" cy="250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83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31344"/>
            <a:ext cx="3964418" cy="163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81600" y="1154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Helium Gas and Liquid Storage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3200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HDR is independent of </a:t>
            </a:r>
            <a:r>
              <a:rPr lang="en-US" sz="1800" dirty="0" smtClean="0"/>
              <a:t>End Station Refrigerator and </a:t>
            </a:r>
            <a:r>
              <a:rPr lang="en-US" sz="1800" dirty="0"/>
              <a:t>Hall’s A, B, and C </a:t>
            </a:r>
          </a:p>
        </p:txBody>
      </p:sp>
    </p:spTree>
    <p:extLst>
      <p:ext uri="{BB962C8B-B14F-4D97-AF65-F5344CB8AC3E}">
        <p14:creationId xmlns:p14="http://schemas.microsoft.com/office/powerpoint/2010/main" val="39556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Cryogenic Test Facility (CTF)</a:t>
            </a:r>
            <a:endParaRPr lang="en-US" sz="3200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505200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700W 4.5K OR &gt;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8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g/s Liquefaction twin turbine (back up 750W 4.5K w/reciprocating expanders)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         800W 35K w/reciprocating expander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V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ertical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T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est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A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rea, </a:t>
            </a:r>
            <a:r>
              <a:rPr lang="en-US" altLang="en-US" sz="1800" b="0" dirty="0" err="1">
                <a:solidFill>
                  <a:srgbClr val="0000CC"/>
                </a:solidFill>
                <a:latin typeface="Rockwell Condensed" pitchFamily="18" charset="0"/>
              </a:rPr>
              <a:t>C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ryomodule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Test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ave, Injector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T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est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F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acility (in construction)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1988 M2200     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2017 L280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&gt;1,400 L280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 x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4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00HP Compound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/2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        &gt;225,000 M2200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6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00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0.8 MW, 480V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30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gal/hour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762000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6546173" y="773668"/>
            <a:ext cx="259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Reciprocating Expander</a:t>
            </a:r>
            <a:endParaRPr lang="en-US" sz="1800" dirty="0"/>
          </a:p>
        </p:txBody>
      </p:sp>
      <p:pic>
        <p:nvPicPr>
          <p:cNvPr id="73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3" y="1079666"/>
            <a:ext cx="2904457" cy="217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75866"/>
            <a:ext cx="1651642" cy="220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6261" name="Picture 5" descr="C:\Users\creel\Desktop\IMG_3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0992" y="1354806"/>
            <a:ext cx="2175716" cy="16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1345" y="762000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L280 Cold Box</a:t>
            </a:r>
            <a:endParaRPr lang="en-US" sz="1800" dirty="0"/>
          </a:p>
        </p:txBody>
      </p:sp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97" y="1071855"/>
            <a:ext cx="1641113" cy="218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00600" y="773668"/>
            <a:ext cx="18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M2200 Cold Box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62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Major Maintenance Drivers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032711"/>
            <a:ext cx="6211888" cy="5257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Availability comes with </a:t>
            </a:r>
            <a:r>
              <a:rPr lang="en-US" sz="2000" dirty="0" smtClean="0"/>
              <a:t>maintenance</a:t>
            </a:r>
          </a:p>
          <a:p>
            <a:pPr lvl="1"/>
            <a:r>
              <a:rPr lang="en-US" sz="1800" dirty="0"/>
              <a:t>Many rotating parts, seals, connections, </a:t>
            </a:r>
            <a:r>
              <a:rPr lang="en-US" sz="1800" dirty="0" smtClean="0"/>
              <a:t>sensors, control valves, terminations, etc.</a:t>
            </a:r>
            <a:endParaRPr lang="en-US" sz="1800" dirty="0"/>
          </a:p>
          <a:p>
            <a:r>
              <a:rPr lang="en-US" sz="2000" dirty="0" smtClean="0"/>
              <a:t>Some maintenance </a:t>
            </a:r>
            <a:r>
              <a:rPr lang="en-US" sz="2000" dirty="0" smtClean="0"/>
              <a:t>requires no </a:t>
            </a:r>
            <a:r>
              <a:rPr lang="en-US" sz="2000" dirty="0" smtClean="0"/>
              <a:t>plant </a:t>
            </a:r>
            <a:r>
              <a:rPr lang="en-US" sz="2000" dirty="0" smtClean="0"/>
              <a:t>shutdowns </a:t>
            </a:r>
          </a:p>
          <a:p>
            <a:pPr lvl="1"/>
            <a:r>
              <a:rPr lang="en-US" sz="1800" dirty="0" smtClean="0"/>
              <a:t>Spare compressors, pumps, etc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Switch to spare and work on primary</a:t>
            </a:r>
            <a:endParaRPr lang="en-US" sz="1800" dirty="0" smtClean="0"/>
          </a:p>
          <a:p>
            <a:r>
              <a:rPr lang="en-US" sz="2000" dirty="0" smtClean="0"/>
              <a:t>Some </a:t>
            </a:r>
            <a:r>
              <a:rPr lang="en-US" sz="2000" dirty="0" smtClean="0"/>
              <a:t>maintenance requires </a:t>
            </a:r>
            <a:r>
              <a:rPr lang="en-US" sz="2000" dirty="0" smtClean="0"/>
              <a:t>plant shutdowns</a:t>
            </a:r>
          </a:p>
          <a:p>
            <a:pPr lvl="1"/>
            <a:r>
              <a:rPr lang="en-US" sz="1800" dirty="0" smtClean="0"/>
              <a:t>Maintain electrical </a:t>
            </a:r>
            <a:r>
              <a:rPr lang="en-US" sz="1800" dirty="0" smtClean="0"/>
              <a:t>systems </a:t>
            </a:r>
            <a:r>
              <a:rPr lang="en-US" sz="1800" dirty="0" smtClean="0"/>
              <a:t>(</a:t>
            </a:r>
            <a:r>
              <a:rPr lang="en-US" sz="1800" dirty="0" smtClean="0"/>
              <a:t>2 year cycle</a:t>
            </a:r>
            <a:r>
              <a:rPr lang="en-US" sz="1800" dirty="0" smtClean="0"/>
              <a:t>)</a:t>
            </a:r>
          </a:p>
          <a:p>
            <a:pPr lvl="2"/>
            <a:r>
              <a:rPr lang="en-US" sz="1400" dirty="0"/>
              <a:t>Tighten and clean wiring, terminations, </a:t>
            </a:r>
            <a:r>
              <a:rPr lang="en-US" sz="1400" dirty="0" smtClean="0"/>
              <a:t>breakers, fuses, etc.</a:t>
            </a:r>
            <a:endParaRPr lang="en-US" sz="1400" dirty="0"/>
          </a:p>
          <a:p>
            <a:pPr lvl="1"/>
            <a:r>
              <a:rPr lang="en-US" sz="1800" dirty="0" smtClean="0"/>
              <a:t>Contamination removal (varies</a:t>
            </a:r>
            <a:r>
              <a:rPr lang="en-US" sz="1800" dirty="0" smtClean="0"/>
              <a:t>)</a:t>
            </a:r>
          </a:p>
          <a:p>
            <a:pPr lvl="2"/>
            <a:r>
              <a:rPr lang="en-US" sz="1400" dirty="0" smtClean="0"/>
              <a:t>Everything that is not helium freezes solid at 2-4K</a:t>
            </a:r>
          </a:p>
          <a:p>
            <a:pPr lvl="2"/>
            <a:r>
              <a:rPr lang="en-US" sz="1400" dirty="0" smtClean="0"/>
              <a:t>Contamination infiltrates the systems during </a:t>
            </a:r>
            <a:r>
              <a:rPr lang="en-US" sz="1400" dirty="0" err="1" smtClean="0"/>
              <a:t>utube</a:t>
            </a:r>
            <a:r>
              <a:rPr lang="en-US" sz="1400" dirty="0" smtClean="0"/>
              <a:t> operations, transients, equipment failures, etc.</a:t>
            </a:r>
            <a:endParaRPr lang="en-US" sz="1400" dirty="0" smtClean="0"/>
          </a:p>
          <a:p>
            <a:pPr lvl="1"/>
            <a:r>
              <a:rPr lang="en-US" sz="1800" dirty="0" smtClean="0"/>
              <a:t>Replace </a:t>
            </a:r>
            <a:r>
              <a:rPr lang="en-US" sz="1800" dirty="0" smtClean="0"/>
              <a:t>oil removal carbon systems </a:t>
            </a:r>
            <a:r>
              <a:rPr lang="en-US" sz="1800" dirty="0" smtClean="0"/>
              <a:t>(7 year cycle</a:t>
            </a:r>
            <a:r>
              <a:rPr lang="en-US" sz="1800" dirty="0" smtClean="0"/>
              <a:t>)</a:t>
            </a:r>
          </a:p>
          <a:p>
            <a:pPr lvl="2"/>
            <a:r>
              <a:rPr lang="en-US" sz="1400" dirty="0" smtClean="0"/>
              <a:t>Keeps residual compressor oil from reaching cold boxes</a:t>
            </a:r>
            <a:endParaRPr lang="en-US" sz="1400" dirty="0" smtClean="0"/>
          </a:p>
          <a:p>
            <a:pPr lvl="1"/>
            <a:r>
              <a:rPr lang="en-US" sz="1800" dirty="0" smtClean="0"/>
              <a:t>Maintain control valves </a:t>
            </a:r>
            <a:r>
              <a:rPr lang="en-US" sz="1800" dirty="0" smtClean="0"/>
              <a:t>(7-10 year cycle</a:t>
            </a:r>
            <a:r>
              <a:rPr lang="en-US" sz="1800" dirty="0" smtClean="0"/>
              <a:t>)</a:t>
            </a:r>
          </a:p>
          <a:p>
            <a:pPr lvl="2"/>
            <a:r>
              <a:rPr lang="en-US" sz="1400" dirty="0" smtClean="0"/>
              <a:t>Seats/stems, soft seals and pneumatic positioners deteriorate over time</a:t>
            </a:r>
            <a:endParaRPr lang="en-US" sz="1400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41378" name="Picture 2" descr="M:\cryo\CENTRAL DOCUMENTATION AREA\Pictures and Videos\JLAB Pictures\CHLI\Power Panels\IMG_2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0" t="21505" r="5001" b="13036"/>
          <a:stretch/>
        </p:blipFill>
        <p:spPr bwMode="auto">
          <a:xfrm>
            <a:off x="6705600" y="2709111"/>
            <a:ext cx="156175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1380" name="Picture 4" descr="M:\cryo\CENTRAL DOCUMENTATION AREA\Pictures and Videos\JLAB Pictures\CHL-II\CHL2 Bldg Pictures\DSC02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6" t="7314" r="4844" b="20196"/>
          <a:stretch/>
        </p:blipFill>
        <p:spPr bwMode="auto">
          <a:xfrm>
            <a:off x="6669505" y="4572000"/>
            <a:ext cx="2318084" cy="16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6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OO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effersonLab_OOS" id="{50C244F1-B4A7-FB42-B640-E94D054B435D}" vid="{0B2846A8-7A77-AA46-8EC1-C4EAC4EAC432}"/>
    </a:ext>
  </a:extLst>
</a:theme>
</file>

<file path=ppt/theme/theme2.xml><?xml version="1.0" encoding="utf-8"?>
<a:theme xmlns:a="http://schemas.openxmlformats.org/drawingml/2006/main" name="JLab_PowerPoint1">
  <a:themeElements>
    <a:clrScheme name="JLab_PowerPoin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JLabPowerPointOO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effersonLab_OOS" id="{50C244F1-B4A7-FB42-B640-E94D054B435D}" vid="{0B2846A8-7A77-AA46-8EC1-C4EAC4EAC432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C:\DOCUME~1\SUNDEEN\LOCALS~1\TEMP\New Power Point Template 5-1-03.pot</Template>
  <TotalTime>18632</TotalTime>
  <Pages>1</Pages>
  <Words>1452</Words>
  <Application>Microsoft Office PowerPoint</Application>
  <PresentationFormat>Letter Paper (8.5x11 in)</PresentationFormat>
  <Paragraphs>212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JLabPowerPointOOS</vt:lpstr>
      <vt:lpstr>JLab_PowerPoint1</vt:lpstr>
      <vt:lpstr>1_JLabPowerPointOOS</vt:lpstr>
      <vt:lpstr>Acrobat Document</vt:lpstr>
      <vt:lpstr>An Overview of Cryogenics at Jefferson Lab</vt:lpstr>
      <vt:lpstr>Outline</vt:lpstr>
      <vt:lpstr>Cryogenic Plants </vt:lpstr>
      <vt:lpstr>Central Helium Liquefier (CHL1)</vt:lpstr>
      <vt:lpstr>Central Helium Liquefier (CHL2)</vt:lpstr>
      <vt:lpstr>End Station Refrigerator (ESR)</vt:lpstr>
      <vt:lpstr>Hall D Refrigerator (HDR)</vt:lpstr>
      <vt:lpstr>Cryogenic Test Facility (CTF)</vt:lpstr>
      <vt:lpstr>Major Maintenance Drivers</vt:lpstr>
      <vt:lpstr>Typical Maintenance Cycles</vt:lpstr>
      <vt:lpstr>CHL2 Recent Upgrades</vt:lpstr>
      <vt:lpstr>CTF Recent Upgrades</vt:lpstr>
      <vt:lpstr>2.1K Cold Box and Cold Compressors</vt:lpstr>
      <vt:lpstr>CHL1 SC1 Cold Compressor 4 Failure</vt:lpstr>
      <vt:lpstr>CHL1 SC1 Cold Compressor 5 Problem</vt:lpstr>
      <vt:lpstr>2.1K Cryogenics Path Forward</vt:lpstr>
      <vt:lpstr>End Station Cryogenics Path Forward</vt:lpstr>
      <vt:lpstr> 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BESAC</dc:subject>
  <dc:creator>Jonathan Creel</dc:creator>
  <cp:keywords>Presentation Generic</cp:keywords>
  <cp:lastModifiedBy>Jonathan Creel</cp:lastModifiedBy>
  <cp:revision>193</cp:revision>
  <cp:lastPrinted>2017-06-19T20:49:38Z</cp:lastPrinted>
  <dcterms:created xsi:type="dcterms:W3CDTF">2003-08-13T15:53:56Z</dcterms:created>
  <dcterms:modified xsi:type="dcterms:W3CDTF">2017-06-20T01:02:41Z</dcterms:modified>
</cp:coreProperties>
</file>