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9" r:id="rId2"/>
    <p:sldId id="308" r:id="rId3"/>
    <p:sldId id="290" r:id="rId4"/>
    <p:sldId id="263" r:id="rId5"/>
    <p:sldId id="281" r:id="rId6"/>
    <p:sldId id="309" r:id="rId7"/>
    <p:sldId id="288" r:id="rId8"/>
    <p:sldId id="267" r:id="rId9"/>
    <p:sldId id="291" r:id="rId10"/>
    <p:sldId id="293" r:id="rId11"/>
    <p:sldId id="310" r:id="rId12"/>
    <p:sldId id="300" r:id="rId13"/>
    <p:sldId id="276" r:id="rId14"/>
    <p:sldId id="318" r:id="rId15"/>
    <p:sldId id="311" r:id="rId16"/>
    <p:sldId id="313" r:id="rId17"/>
    <p:sldId id="307" r:id="rId18"/>
    <p:sldId id="312" r:id="rId19"/>
    <p:sldId id="314" r:id="rId20"/>
    <p:sldId id="316" r:id="rId21"/>
    <p:sldId id="315" r:id="rId22"/>
    <p:sldId id="319" r:id="rId23"/>
    <p:sldId id="321" r:id="rId24"/>
    <p:sldId id="317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4B95BB"/>
    <a:srgbClr val="0E2E39"/>
    <a:srgbClr val="AAAAAA"/>
    <a:srgbClr val="6090A5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6410" autoAdjust="0"/>
  </p:normalViewPr>
  <p:slideViewPr>
    <p:cSldViewPr snapToGrid="0" snapToObjects="1">
      <p:cViewPr varScale="1">
        <p:scale>
          <a:sx n="111" d="100"/>
          <a:sy n="111" d="100"/>
        </p:scale>
        <p:origin x="5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1754"/>
            <a:ext cx="3139440" cy="3246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21141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2386" y="1292436"/>
            <a:ext cx="5082577" cy="430887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24643"/>
            <a:ext cx="6400800" cy="0"/>
          </a:xfrm>
          <a:prstGeom prst="line">
            <a:avLst/>
          </a:prstGeom>
          <a:ln w="53975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32386" y="5999135"/>
            <a:ext cx="4861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2018 JLab Users Group Meeting, Jefferson Lab, June 18, 2018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88" y="2260239"/>
            <a:ext cx="7523116" cy="3596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5" y="6368143"/>
            <a:ext cx="1286367" cy="414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334" y="6455034"/>
            <a:ext cx="1627773" cy="274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514" y="6464754"/>
            <a:ext cx="408467" cy="2682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634" y="168178"/>
            <a:ext cx="914479" cy="4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>
            <a:spAutoFit/>
          </a:bodyPr>
          <a:lstStyle>
            <a:lvl1pPr>
              <a:defRPr sz="24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E2E39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1800" baseline="0">
                <a:solidFill>
                  <a:srgbClr val="0E2E39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600" baseline="0">
                <a:solidFill>
                  <a:srgbClr val="0E2E39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rgbClr val="0E2E39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6647" y="6467336"/>
            <a:ext cx="536158" cy="303364"/>
          </a:xfrm>
        </p:spPr>
        <p:txBody>
          <a:bodyPr/>
          <a:lstStyle>
            <a:lvl1pPr algn="ctr">
              <a:defRPr sz="12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6641757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08919" y="6493701"/>
            <a:ext cx="548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 JLab Users Group Meeting, Jefferson Lab, June 18, 2018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307" y="6412920"/>
            <a:ext cx="804742" cy="40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June 17,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13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JLEIC Concept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6" y="1292436"/>
            <a:ext cx="8704934" cy="584775"/>
          </a:xfrm>
        </p:spPr>
        <p:txBody>
          <a:bodyPr wrap="square" anchor="t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Speaker</a:t>
            </a:r>
            <a:r>
              <a:rPr lang="en-US" sz="1600" dirty="0" smtClean="0">
                <a:solidFill>
                  <a:schemeClr val="tx1"/>
                </a:solidFill>
              </a:rPr>
              <a:t>: V.S. Morozov (</a:t>
            </a:r>
            <a:r>
              <a:rPr lang="en-US" sz="1600" dirty="0" err="1" smtClean="0">
                <a:solidFill>
                  <a:schemeClr val="tx1"/>
                </a:solidFill>
              </a:rPr>
              <a:t>JLab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on behalf of JLEIC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7953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Electron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>
                <a:solidFill>
                  <a:schemeClr val="tx1"/>
                </a:solidFill>
              </a:rPr>
              <a:t>Electron beam</a:t>
            </a:r>
          </a:p>
          <a:p>
            <a:pPr marL="571500" lvl="1" indent="-342900"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</a:rPr>
              <a:t>3 A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at up to 7 GeV</a:t>
            </a:r>
          </a:p>
          <a:p>
            <a:pPr marL="571500" lvl="1" indent="-34290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Normalized emittance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54 µm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@ 5 GeV</a:t>
            </a:r>
          </a:p>
          <a:p>
            <a:pPr marL="571500" lvl="1" indent="-342900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Synchrotron power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density &lt; </a:t>
            </a:r>
            <a:r>
              <a:rPr lang="en-US" sz="2000" b="1" dirty="0" smtClean="0">
                <a:solidFill>
                  <a:srgbClr val="0000FF"/>
                </a:solidFill>
              </a:rPr>
              <a:t>10 kW/m</a:t>
            </a:r>
            <a:endParaRPr lang="en-US" sz="2000" b="1" dirty="0">
              <a:solidFill>
                <a:srgbClr val="0000FF"/>
              </a:solidFill>
            </a:endParaRPr>
          </a:p>
          <a:p>
            <a:pPr marL="571500" lvl="1" indent="-34290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Total power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 to </a:t>
            </a:r>
            <a:r>
              <a:rPr lang="en-US" sz="2000" b="1" dirty="0">
                <a:solidFill>
                  <a:srgbClr val="0000FF"/>
                </a:solidFill>
              </a:rPr>
              <a:t>10 MW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32" t="2542" r="1390" b="1623"/>
          <a:stretch/>
        </p:blipFill>
        <p:spPr>
          <a:xfrm>
            <a:off x="4087368" y="1064770"/>
            <a:ext cx="4881926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3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Electron Polarization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Estimated polarization lifetime</a:t>
                </a:r>
              </a:p>
              <a:p>
                <a:pPr>
                  <a:spcAft>
                    <a:spcPts val="600"/>
                  </a:spcAft>
                </a:pP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At </a:t>
                </a:r>
                <a:r>
                  <a:rPr lang="en-US" sz="1800" dirty="0">
                    <a:solidFill>
                      <a:schemeClr val="tx1"/>
                    </a:solidFill>
                  </a:rPr>
                  <a:t>high energies (&gt; ~5 GeV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), constant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polarization is maintained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by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continuous injection of highly polarized (~85%) electron beam from CEBAF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1800" dirty="0">
                    <a:solidFill>
                      <a:schemeClr val="tx1"/>
                    </a:solidFill>
                    <a:ea typeface="ＭＳ Ｐゴシック" pitchFamily="34" charset="-128"/>
                    <a:cs typeface="Arial" charset="0"/>
                  </a:rPr>
                  <a:t>A relatively low average injected beam current of tens-of-</a:t>
                </a:r>
                <a:r>
                  <a:rPr lang="en-US" altLang="en-US" sz="1800" dirty="0" err="1">
                    <a:solidFill>
                      <a:schemeClr val="tx1"/>
                    </a:solidFill>
                    <a:ea typeface="ＭＳ Ｐゴシック" pitchFamily="34" charset="-128"/>
                    <a:cs typeface="Arial" charset="0"/>
                  </a:rPr>
                  <a:t>nA</a:t>
                </a:r>
                <a:r>
                  <a:rPr lang="en-US" altLang="en-US" sz="1800" dirty="0">
                    <a:solidFill>
                      <a:schemeClr val="tx1"/>
                    </a:solidFill>
                    <a:ea typeface="ＭＳ Ｐゴシック" pitchFamily="34" charset="-128"/>
                    <a:cs typeface="Arial" charset="0"/>
                  </a:rPr>
                  <a:t> level can maintain a high equilibrium polarization in the whole energy </a:t>
                </a:r>
                <a:r>
                  <a:rPr lang="en-US" altLang="en-US" sz="1800" dirty="0" smtClean="0">
                    <a:solidFill>
                      <a:schemeClr val="tx1"/>
                    </a:solidFill>
                    <a:ea typeface="ＭＳ Ｐゴシック" pitchFamily="34" charset="-128"/>
                    <a:cs typeface="Arial" charset="0"/>
                  </a:rPr>
                  <a:t>range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1800" dirty="0">
                    <a:solidFill>
                      <a:schemeClr val="tx1"/>
                    </a:solidFill>
                    <a:cs typeface="Arial" charset="0"/>
                  </a:rPr>
                  <a:t>Beam lifetime must be balanced with the beam injection rate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𝜏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𝑏𝑒𝑎𝑚</m:t>
                        </m:r>
                      </m:sub>
                    </m:sSub>
                    <m:r>
                      <a:rPr lang="en-US" alt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≪</m:t>
                    </m:r>
                    <m:sSub>
                      <m:sSubPr>
                        <m:ctrlP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𝜏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𝑝𝑜𝑙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4" t="-566" r="-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Group 134"/>
          <p:cNvGraphicFramePr>
            <a:graphicFrameLocks noGrp="1"/>
          </p:cNvGraphicFramePr>
          <p:nvPr>
            <p:extLst/>
          </p:nvPr>
        </p:nvGraphicFramePr>
        <p:xfrm>
          <a:off x="4403393" y="966055"/>
          <a:ext cx="3854450" cy="548720"/>
        </p:xfrm>
        <a:graphic>
          <a:graphicData uri="http://schemas.openxmlformats.org/drawingml/2006/table">
            <a:tbl>
              <a:tblPr/>
              <a:tblGrid>
                <a:gridCol w="1258887">
                  <a:extLst>
                    <a:ext uri="{9D8B030D-6E8A-4147-A177-3AD203B41FA5}">
                      <a16:colId xmlns:a16="http://schemas.microsoft.com/office/drawing/2014/main" val="1293334145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36867508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3054442153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1754908821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3508384782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26958727"/>
                    </a:ext>
                  </a:extLst>
                </a:gridCol>
              </a:tblGrid>
              <a:tr h="20658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(GeV)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946093"/>
                  </a:ext>
                </a:extLst>
              </a:tr>
              <a:tr h="20658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(hours)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9835"/>
                  </a:ext>
                </a:extLst>
              </a:tr>
            </a:tbl>
          </a:graphicData>
        </a:graphic>
      </p:graphicFrame>
      <p:pic>
        <p:nvPicPr>
          <p:cNvPr id="6" name="Picture 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15116" r="3611" b="11044"/>
          <a:stretch/>
        </p:blipFill>
        <p:spPr bwMode="auto">
          <a:xfrm>
            <a:off x="304800" y="3604872"/>
            <a:ext cx="4114800" cy="25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834"/>
          <a:stretch/>
        </p:blipFill>
        <p:spPr>
          <a:xfrm>
            <a:off x="4724400" y="3587822"/>
            <a:ext cx="4114800" cy="26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8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Polarization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66055"/>
            <a:ext cx="8869680" cy="53816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Figure-8 concept: Spin precession in one arc is exactly cancelled in the other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Spin stabilization by small fields: </a:t>
            </a:r>
            <a:r>
              <a:rPr lang="en-US" sz="1800" dirty="0">
                <a:solidFill>
                  <a:srgbClr val="0000FF"/>
                </a:solidFill>
              </a:rPr>
              <a:t>~3 Tm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1"/>
                </a:solidFill>
              </a:rPr>
              <a:t>vs. </a:t>
            </a:r>
            <a:r>
              <a:rPr lang="en-US" sz="1800" dirty="0">
                <a:solidFill>
                  <a:srgbClr val="FF0000"/>
                </a:solidFill>
              </a:rPr>
              <a:t>&lt; 400 Tm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1"/>
                </a:solidFill>
              </a:rPr>
              <a:t>for deuterons at 100 GeV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Criterion: induced spin rotation &gt;&gt; spin rotation due to orbit errors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3D spin rotator: combination of small rotations about different axes provides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any polarization orientation</a:t>
            </a:r>
            <a:r>
              <a:rPr lang="en-US" sz="1800" dirty="0">
                <a:solidFill>
                  <a:schemeClr val="tx1"/>
                </a:solidFill>
              </a:rPr>
              <a:t> at any point in the collider ring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No effect on the orbit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00FF"/>
                </a:solidFill>
              </a:rPr>
              <a:t>Polarized deuterons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Frequent adiabatic </a:t>
            </a:r>
            <a:r>
              <a:rPr lang="en-US" sz="1800" dirty="0">
                <a:solidFill>
                  <a:srgbClr val="0000FF"/>
                </a:solidFill>
              </a:rPr>
              <a:t>spin flips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45544" y="3880176"/>
            <a:ext cx="4252912" cy="1871662"/>
            <a:chOff x="1540" y="2870"/>
            <a:chExt cx="2679" cy="117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" y="2870"/>
              <a:ext cx="2679" cy="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589" y="3178"/>
              <a:ext cx="106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47" y="3177"/>
              <a:ext cx="107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577" y="3264"/>
              <a:ext cx="145" cy="83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3038" y="3271"/>
              <a:ext cx="124" cy="72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66" y="3637"/>
              <a:ext cx="397" cy="2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rgbClr val="0000FF"/>
                  </a:solidFill>
                  <a:latin typeface="Symbol" panose="05050102010706020507" pitchFamily="18" charset="2"/>
                  <a:ea typeface="ＭＳ Ｐゴシック" panose="020B0600070205080204" pitchFamily="34" charset="-128"/>
                  <a:sym typeface="Symbol" panose="05050102010706020507" pitchFamily="18" charset="2"/>
                </a:rPr>
                <a:t>n = 0</a:t>
              </a:r>
              <a:endParaRPr lang="ru-RU" altLang="en-US" sz="1600" b="1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92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Start-to-End Deuteron </a:t>
            </a:r>
            <a:r>
              <a:rPr lang="en-US" altLang="en-US" dirty="0" smtClean="0">
                <a:solidFill>
                  <a:schemeClr val="tx1"/>
                </a:solidFill>
              </a:rPr>
              <a:t>Acceleration in Ion Collider Ring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1" y="966055"/>
                <a:ext cx="8839200" cy="5381694"/>
              </a:xfrm>
            </p:spPr>
            <p:txBody>
              <a:bodyPr/>
              <a:lstStyle/>
              <a:p>
                <a:r>
                  <a:rPr lang="en-US" altLang="en-US" dirty="0" smtClean="0">
                    <a:solidFill>
                      <a:schemeClr val="tx1"/>
                    </a:solidFill>
                  </a:rPr>
                  <a:t>Three deuterons 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=0.5 </m:t>
                    </m:r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 ±1⋅</m:t>
                    </m:r>
                    <m:sSup>
                      <m:sSup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chemeClr val="tx1"/>
                    </a:solidFill>
                  </a:rPr>
                  <a:t> accelerated at </a:t>
                </a:r>
                <a:r>
                  <a:rPr lang="en-US" altLang="en-US" dirty="0" smtClean="0">
                    <a:solidFill>
                      <a:schemeClr val="tx1"/>
                    </a:solidFill>
                  </a:rPr>
                  <a:t>~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3 T/min in lattice with 100 </a:t>
                </a: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m rms closed orbit excursion,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𝜈</m:t>
                        </m:r>
                      </m:e>
                      <m:sub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𝑠𝑝</m:t>
                        </m:r>
                      </m:sub>
                    </m:sSub>
                    <m:r>
                      <a:rPr lang="en-US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=3⋅</m:t>
                    </m:r>
                    <m:sSup>
                      <m:sSup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Deuteron spin is highly stable in figure-8 rings, which can be used for high precision experiments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1" y="966055"/>
                <a:ext cx="8839200" cy="5381694"/>
              </a:xfrm>
              <a:blipFill>
                <a:blip r:embed="rId2"/>
                <a:stretch>
                  <a:fillRect l="-621" t="-8494" r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Рисунок 15"/>
          <p:cNvPicPr/>
          <p:nvPr/>
        </p:nvPicPr>
        <p:blipFill>
          <a:blip r:embed="rId3"/>
          <a:stretch>
            <a:fillRect/>
          </a:stretch>
        </p:blipFill>
        <p:spPr>
          <a:xfrm>
            <a:off x="913712" y="1815782"/>
            <a:ext cx="7316576" cy="3103351"/>
          </a:xfrm>
          <a:prstGeom prst="rect">
            <a:avLst/>
          </a:prstGeom>
        </p:spPr>
      </p:pic>
      <p:pic>
        <p:nvPicPr>
          <p:cNvPr id="6" name="Рисунок 17"/>
          <p:cNvPicPr/>
          <p:nvPr/>
        </p:nvPicPr>
        <p:blipFill rotWithShape="1">
          <a:blip r:embed="rId4"/>
          <a:srcRect t="10906"/>
          <a:stretch/>
        </p:blipFill>
        <p:spPr>
          <a:xfrm>
            <a:off x="2322580" y="3215391"/>
            <a:ext cx="3313722" cy="1174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9818" y="2846059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ym typeface="Symbol" panose="05050102010706020507" pitchFamily="18" charset="2"/>
              </a:rPr>
              <a:t>Analytic prediction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820214" y="184883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ym typeface="Symbol" panose="05050102010706020507" pitchFamily="18" charset="2"/>
              </a:rPr>
              <a:t>(Zgoubi simulation)</a:t>
            </a:r>
            <a:endParaRPr lang="en-US" sz="1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514272" y="2218165"/>
            <a:ext cx="0" cy="2302077"/>
          </a:xfrm>
          <a:prstGeom prst="straightConnector1">
            <a:avLst/>
          </a:prstGeom>
          <a:ln w="19050">
            <a:solidFill>
              <a:srgbClr val="0000FF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098736" y="3177629"/>
                <a:ext cx="977768" cy="379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r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736" y="3177629"/>
                <a:ext cx="977768" cy="379656"/>
              </a:xfrm>
              <a:prstGeom prst="rect">
                <a:avLst/>
              </a:prstGeom>
              <a:blipFill>
                <a:blip r:embed="rId5"/>
                <a:stretch>
                  <a:fillRect l="-5000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44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Multi-Stage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Cooling Scheme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828895"/>
            <a:ext cx="8464378" cy="538169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Cooling of JLEIC proton/ion beams </a:t>
            </a:r>
            <a:r>
              <a:rPr lang="en-US" altLang="en-US" dirty="0" smtClean="0">
                <a:solidFill>
                  <a:schemeClr val="tx1"/>
                </a:solidFill>
              </a:rPr>
              <a:t>for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Achieving </a:t>
            </a:r>
            <a:r>
              <a:rPr lang="en-US" dirty="0" smtClean="0">
                <a:solidFill>
                  <a:schemeClr val="tx1"/>
                </a:solidFill>
              </a:rPr>
              <a:t>small </a:t>
            </a:r>
            <a:r>
              <a:rPr lang="en-US" dirty="0">
                <a:solidFill>
                  <a:schemeClr val="tx1"/>
                </a:solidFill>
              </a:rPr>
              <a:t>emittance (~10x reduction)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Reaching </a:t>
            </a:r>
            <a:r>
              <a:rPr lang="en-US" dirty="0" smtClean="0">
                <a:solidFill>
                  <a:schemeClr val="tx1"/>
                </a:solidFill>
              </a:rPr>
              <a:t>short </a:t>
            </a:r>
            <a:r>
              <a:rPr lang="en-US" dirty="0">
                <a:solidFill>
                  <a:schemeClr val="tx1"/>
                </a:solidFill>
              </a:rPr>
              <a:t>bunch length ~1 cm (with SRF)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Suppressing IBS induced emittance </a:t>
            </a:r>
            <a:r>
              <a:rPr lang="en-US" dirty="0" smtClean="0">
                <a:solidFill>
                  <a:schemeClr val="tx1"/>
                </a:solidFill>
              </a:rPr>
              <a:t>degradation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18997" y="3690558"/>
          <a:ext cx="5875472" cy="2729492"/>
        </p:xfrm>
        <a:graphic>
          <a:graphicData uri="http://schemas.openxmlformats.org/drawingml/2006/table">
            <a:tbl>
              <a:tblPr firstRow="1" bandRow="1"/>
              <a:tblGrid>
                <a:gridCol w="882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4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9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9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Functions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(GeV / MeV)</a:t>
                      </a:r>
                      <a:endParaRPr lang="en-US" sz="14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 type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Proton</a:t>
                      </a:r>
                    </a:p>
                  </a:txBody>
                  <a:tcPr marL="45720" marR="45720" marT="18288" marB="18288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Lead ion</a:t>
                      </a: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Electron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Accumulation of positive ions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0.054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41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stacking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 (proton)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(lead)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413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Pre-cooling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reduction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(ramp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413">
                <a:tc v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collision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100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40</a:t>
                      </a:r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54.5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</a:t>
                      </a:r>
                      <a:endParaRPr lang="en-US" sz="14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18636" y="4759254"/>
            <a:ext cx="5852160" cy="9207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6443429" y="4273379"/>
            <a:ext cx="2468880" cy="457200"/>
          </a:xfrm>
          <a:prstGeom prst="wedgeRectCallout">
            <a:avLst>
              <a:gd name="adj1" fmla="val -63976"/>
              <a:gd name="adj2" fmla="val 13552"/>
            </a:avLst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Can’t reduce emittance due to space charge limit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6442470" y="5899469"/>
            <a:ext cx="2468880" cy="457200"/>
          </a:xfrm>
          <a:prstGeom prst="wedgeRectCallout">
            <a:avLst>
              <a:gd name="adj1" fmla="val -63332"/>
              <a:gd name="adj2" fmla="val -21230"/>
            </a:avLst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ERL cooler  can’t reach energy below 20 MeV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6461750" y="5254041"/>
            <a:ext cx="2468880" cy="457200"/>
          </a:xfrm>
          <a:prstGeom prst="wedgeRectCallout">
            <a:avLst>
              <a:gd name="adj1" fmla="val -63654"/>
              <a:gd name="adj2" fmla="val 6596"/>
            </a:avLst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Pre-cooling both protons and lead ions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/>
          </p:nvPr>
        </p:nvGraphicFramePr>
        <p:xfrm>
          <a:off x="6094469" y="2366962"/>
          <a:ext cx="27463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1168200" imgH="419040" progId="Equation.3">
                  <p:embed/>
                </p:oleObj>
              </mc:Choice>
              <mc:Fallback>
                <p:oleObj name="Equation" r:id="rId3" imgW="1168200" imgH="41904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69" y="2366962"/>
                        <a:ext cx="274637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273282" y="1946762"/>
            <a:ext cx="2672804" cy="1262534"/>
            <a:chOff x="6398502" y="694621"/>
            <a:chExt cx="2672804" cy="1262534"/>
          </a:xfrm>
        </p:grpSpPr>
        <p:sp>
          <p:nvSpPr>
            <p:cNvPr id="25" name="Rectangular Callout 24"/>
            <p:cNvSpPr/>
            <p:nvPr/>
          </p:nvSpPr>
          <p:spPr>
            <a:xfrm>
              <a:off x="6398502" y="694621"/>
              <a:ext cx="2672804" cy="293923"/>
            </a:xfrm>
            <a:prstGeom prst="wedgeRectCallout">
              <a:avLst>
                <a:gd name="adj1" fmla="val -14258"/>
                <a:gd name="adj2" fmla="val 102325"/>
              </a:avLst>
            </a:prstGeom>
            <a:solidFill>
              <a:srgbClr val="FFCCFF"/>
            </a:soli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Pre-cool when energy is low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138210" y="1214205"/>
              <a:ext cx="431800" cy="7429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73282" y="2361571"/>
            <a:ext cx="2672805" cy="1717858"/>
            <a:chOff x="6398502" y="1109430"/>
            <a:chExt cx="2672805" cy="1717858"/>
          </a:xfrm>
        </p:grpSpPr>
        <p:sp>
          <p:nvSpPr>
            <p:cNvPr id="28" name="Rectangular Callout 27"/>
            <p:cNvSpPr/>
            <p:nvPr/>
          </p:nvSpPr>
          <p:spPr>
            <a:xfrm>
              <a:off x="6398502" y="2292983"/>
              <a:ext cx="2672805" cy="534305"/>
            </a:xfrm>
            <a:prstGeom prst="wedgeRectCallout">
              <a:avLst>
                <a:gd name="adj1" fmla="val 24890"/>
                <a:gd name="adj2" fmla="val -96448"/>
              </a:avLst>
            </a:prstGeom>
            <a:solidFill>
              <a:srgbClr val="FFCCFF"/>
            </a:soli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Cool when emittance is small</a:t>
              </a:r>
            </a:p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(after pre-cool at low energy)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533841" y="1109430"/>
              <a:ext cx="1463675" cy="9525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4555"/>
            <a:ext cx="6094469" cy="11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0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High-Energy Electron Cooling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19163"/>
            <a:ext cx="8464378" cy="538169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Magnetized electron beam for higher cooling efficiency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Cooling electron beam is energy-recovered to minimize power consumption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Circulator ring to relax electron source requirements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Ultra-fast harmonic kicker to kick electrons in and out of the circulator ring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" y="2727074"/>
            <a:ext cx="9114310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9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310896" y="274320"/>
            <a:ext cx="8467344" cy="420624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ERL-Circulator Cooler Design and R&amp;D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3" y="3308539"/>
            <a:ext cx="4114800" cy="101231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52"/>
          <p:cNvSpPr txBox="1">
            <a:spLocks noChangeArrowheads="1"/>
          </p:cNvSpPr>
          <p:nvPr/>
        </p:nvSpPr>
        <p:spPr bwMode="auto">
          <a:xfrm>
            <a:off x="127217" y="698500"/>
            <a:ext cx="201963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 b="1" dirty="0"/>
              <a:t>Magnetized </a:t>
            </a:r>
            <a:r>
              <a:rPr lang="en-US" altLang="en-US" sz="1600" b="1" dirty="0" smtClean="0"/>
              <a:t>source</a:t>
            </a:r>
            <a:endParaRPr lang="en-US" altLang="en-US" sz="1600" b="1" dirty="0"/>
          </a:p>
        </p:txBody>
      </p:sp>
      <p:grpSp>
        <p:nvGrpSpPr>
          <p:cNvPr id="14343" name="Group 8"/>
          <p:cNvGrpSpPr>
            <a:grpSpLocks/>
          </p:cNvGrpSpPr>
          <p:nvPr/>
        </p:nvGrpSpPr>
        <p:grpSpPr bwMode="auto">
          <a:xfrm>
            <a:off x="157500" y="1004075"/>
            <a:ext cx="4114800" cy="1786090"/>
            <a:chOff x="22419" y="1098622"/>
            <a:chExt cx="4012985" cy="1825942"/>
          </a:xfrm>
        </p:grpSpPr>
        <p:pic>
          <p:nvPicPr>
            <p:cNvPr id="14365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3" r="1666" b="13004"/>
            <a:stretch>
              <a:fillRect/>
            </a:stretch>
          </p:blipFill>
          <p:spPr bwMode="auto">
            <a:xfrm>
              <a:off x="22419" y="1135487"/>
              <a:ext cx="4012985" cy="178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 bwMode="auto">
            <a:xfrm flipH="1">
              <a:off x="3255101" y="1695790"/>
              <a:ext cx="298807" cy="363534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367" name="TextBox 25"/>
            <p:cNvSpPr txBox="1">
              <a:spLocks noChangeArrowheads="1"/>
            </p:cNvSpPr>
            <p:nvPr/>
          </p:nvSpPr>
          <p:spPr bwMode="auto">
            <a:xfrm>
              <a:off x="3072972" y="1475510"/>
              <a:ext cx="88217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1400" dirty="0"/>
                <a:t>Beamline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1375563" y="1676315"/>
              <a:ext cx="371573" cy="952653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369" name="TextBox 27"/>
            <p:cNvSpPr txBox="1">
              <a:spLocks noChangeArrowheads="1"/>
            </p:cNvSpPr>
            <p:nvPr/>
          </p:nvSpPr>
          <p:spPr bwMode="auto">
            <a:xfrm>
              <a:off x="1732526" y="2490938"/>
              <a:ext cx="112557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1400" dirty="0"/>
                <a:t>Gun Solenoid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1316730" y="1212160"/>
              <a:ext cx="430405" cy="201242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371" name="TextBox 29"/>
            <p:cNvSpPr txBox="1">
              <a:spLocks noChangeArrowheads="1"/>
            </p:cNvSpPr>
            <p:nvPr/>
          </p:nvSpPr>
          <p:spPr bwMode="auto">
            <a:xfrm>
              <a:off x="1754372" y="1098622"/>
              <a:ext cx="146304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1400" dirty="0"/>
                <a:t>Gun HV Chamber</a:t>
              </a:r>
            </a:p>
          </p:txBody>
        </p:sp>
      </p:grpSp>
      <p:pic>
        <p:nvPicPr>
          <p:cNvPr id="14344" name="Picture 36" descr="GTS gun under vacuum with magn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r="22382"/>
          <a:stretch>
            <a:fillRect/>
          </a:stretch>
        </p:blipFill>
        <p:spPr bwMode="auto">
          <a:xfrm>
            <a:off x="1987827" y="4566238"/>
            <a:ext cx="1618372" cy="137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7" descr="BlackR30 &amp; SS electrodesI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4" y="4530322"/>
            <a:ext cx="1365671" cy="182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38"/>
          <p:cNvSpPr txBox="1">
            <a:spLocks noChangeArrowheads="1"/>
          </p:cNvSpPr>
          <p:nvPr/>
        </p:nvSpPr>
        <p:spPr bwMode="auto">
          <a:xfrm>
            <a:off x="3377875" y="3333150"/>
            <a:ext cx="910826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dirty="0" smtClean="0"/>
              <a:t>beamline</a:t>
            </a:r>
            <a:endParaRPr lang="en-US" altLang="en-US" sz="1400" dirty="0"/>
          </a:p>
        </p:txBody>
      </p:sp>
      <p:sp>
        <p:nvSpPr>
          <p:cNvPr id="14347" name="TextBox 39"/>
          <p:cNvSpPr txBox="1">
            <a:spLocks noChangeArrowheads="1"/>
          </p:cNvSpPr>
          <p:nvPr/>
        </p:nvSpPr>
        <p:spPr bwMode="auto">
          <a:xfrm>
            <a:off x="1174944" y="4554613"/>
            <a:ext cx="9003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dirty="0"/>
              <a:t>Gun HV chamber</a:t>
            </a:r>
          </a:p>
        </p:txBody>
      </p:sp>
      <p:sp>
        <p:nvSpPr>
          <p:cNvPr id="14348" name="TextBox 40"/>
          <p:cNvSpPr txBox="1">
            <a:spLocks noChangeArrowheads="1"/>
          </p:cNvSpPr>
          <p:nvPr/>
        </p:nvSpPr>
        <p:spPr bwMode="auto">
          <a:xfrm>
            <a:off x="3245022" y="4496769"/>
            <a:ext cx="84957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dirty="0"/>
              <a:t>Gun solenoid</a:t>
            </a:r>
          </a:p>
        </p:txBody>
      </p:sp>
      <p:pic>
        <p:nvPicPr>
          <p:cNvPr id="14351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2558" r="11919" b="14761"/>
          <a:stretch>
            <a:fillRect/>
          </a:stretch>
        </p:blipFill>
        <p:spPr bwMode="auto">
          <a:xfrm>
            <a:off x="127518" y="2232399"/>
            <a:ext cx="1047426" cy="98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1034419" y="2669433"/>
            <a:ext cx="1104477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dirty="0" smtClean="0"/>
              <a:t>magnetized beam</a:t>
            </a:r>
            <a:endParaRPr lang="en-US" altLang="en-US" sz="1400" dirty="0"/>
          </a:p>
        </p:txBody>
      </p:sp>
      <p:pic>
        <p:nvPicPr>
          <p:cNvPr id="14341" name="Picture 1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184"/>
          <a:stretch>
            <a:fillRect/>
          </a:stretch>
        </p:blipFill>
        <p:spPr bwMode="auto">
          <a:xfrm>
            <a:off x="5026303" y="1444891"/>
            <a:ext cx="1773250" cy="15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15"/>
          <p:cNvSpPr txBox="1">
            <a:spLocks noChangeArrowheads="1"/>
          </p:cNvSpPr>
          <p:nvPr/>
        </p:nvSpPr>
        <p:spPr bwMode="auto">
          <a:xfrm>
            <a:off x="5059192" y="809961"/>
            <a:ext cx="1463040" cy="54864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 b="1" dirty="0"/>
              <a:t>Harmonic RF Fast kicker</a:t>
            </a:r>
          </a:p>
        </p:txBody>
      </p:sp>
      <p:pic>
        <p:nvPicPr>
          <p:cNvPr id="1435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2"/>
          <a:stretch>
            <a:fillRect/>
          </a:stretch>
        </p:blipFill>
        <p:spPr bwMode="auto">
          <a:xfrm>
            <a:off x="7251590" y="1815261"/>
            <a:ext cx="1574366" cy="11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Chart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8538" r="11739"/>
          <a:stretch>
            <a:fillRect/>
          </a:stretch>
        </p:blipFill>
        <p:spPr bwMode="auto">
          <a:xfrm>
            <a:off x="6885831" y="971159"/>
            <a:ext cx="2011681" cy="9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14"/>
          <p:cNvSpPr txBox="1">
            <a:spLocks noChangeArrowheads="1"/>
          </p:cNvSpPr>
          <p:nvPr/>
        </p:nvSpPr>
        <p:spPr bwMode="auto">
          <a:xfrm>
            <a:off x="7362908" y="1193677"/>
            <a:ext cx="1296061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10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10 harmonics</a:t>
            </a:r>
          </a:p>
        </p:txBody>
      </p:sp>
      <p:sp>
        <p:nvSpPr>
          <p:cNvPr id="14354" name="Rectangle 12"/>
          <p:cNvSpPr>
            <a:spLocks noChangeArrowheads="1"/>
          </p:cNvSpPr>
          <p:nvPr/>
        </p:nvSpPr>
        <p:spPr bwMode="auto">
          <a:xfrm>
            <a:off x="7980178" y="2691025"/>
            <a:ext cx="11191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dirty="0"/>
              <a:t>5 harmonic prototype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1" b="7361"/>
          <a:stretch/>
        </p:blipFill>
        <p:spPr bwMode="auto">
          <a:xfrm>
            <a:off x="7060758" y="5210487"/>
            <a:ext cx="1680880" cy="14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86172" y="5837318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S2E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after booster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C:\Users\tennant\Desktop\Tennant Projects\OTHER MACHINES\MEIC\ELECTRON COOLER\MAGNETIZED BEAMS\MAGNETIZED BEAM NON-AXISYMMETRIC ARC\MULTIPLE TURNS\CSR ON\CAVITY CORRECTED\0.20MV\tp_firstlast_compare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2998" r="13615" b="13786"/>
          <a:stretch/>
        </p:blipFill>
        <p:spPr bwMode="auto">
          <a:xfrm>
            <a:off x="5184250" y="5335797"/>
            <a:ext cx="1703777" cy="13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0338" y="5327845"/>
            <a:ext cx="2489102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Long. phase space@200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b="12507"/>
          <a:stretch/>
        </p:blipFill>
        <p:spPr>
          <a:xfrm>
            <a:off x="4460338" y="3140507"/>
            <a:ext cx="4597434" cy="2096314"/>
          </a:xfrm>
          <a:prstGeom prst="rect">
            <a:avLst/>
          </a:prstGeom>
        </p:spPr>
      </p:pic>
      <p:sp>
        <p:nvSpPr>
          <p:cNvPr id="37" name="TextBox 52"/>
          <p:cNvSpPr txBox="1">
            <a:spLocks noChangeArrowheads="1"/>
          </p:cNvSpPr>
          <p:nvPr/>
        </p:nvSpPr>
        <p:spPr bwMode="auto">
          <a:xfrm>
            <a:off x="6334346" y="3250724"/>
            <a:ext cx="2764963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 dirty="0" smtClean="0"/>
              <a:t>Design and BD &amp; </a:t>
            </a:r>
            <a:br>
              <a:rPr lang="en-US" altLang="en-US" sz="1600" b="1" dirty="0" smtClean="0"/>
            </a:br>
            <a:r>
              <a:rPr lang="en-US" altLang="en-US" sz="1600" b="1" dirty="0" smtClean="0"/>
              <a:t>Future Beam Tests at IOTA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2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Detector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</a:rPr>
              <a:t>Integrated detector region design developed satisfying </a:t>
            </a:r>
            <a:r>
              <a:rPr lang="en-US" altLang="en-US" dirty="0" smtClean="0">
                <a:solidFill>
                  <a:schemeClr val="tx1"/>
                </a:solidFill>
              </a:rPr>
              <a:t>requirements of detection, beam dynamics and geometric match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</a:rPr>
              <a:t>GEANT4 detector model developed, simulations in progress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2" descr="C:\Users\zhao\Downloads\meic_det1_full_fl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21275"/>
            <a:ext cx="8312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62600" y="5807075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670" tIns="41100" rIns="66670" bIns="33345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8000"/>
                </a:solidFill>
                <a:ea typeface="ＭＳ Ｐゴシック" panose="020B0600070205080204" pitchFamily="34" charset="-128"/>
              </a:rPr>
              <a:t>Forward hadron spectrometer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0" y="565467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670" tIns="41100" rIns="66670" bIns="33345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8000"/>
                </a:solidFill>
                <a:ea typeface="ＭＳ Ｐゴシック" panose="020B0600070205080204" pitchFamily="34" charset="-128"/>
              </a:rPr>
              <a:t>low-Q</a:t>
            </a:r>
            <a:r>
              <a:rPr lang="en-US" altLang="en-US" sz="1200" baseline="33000">
                <a:solidFill>
                  <a:srgbClr val="008000"/>
                </a:solidFill>
                <a:ea typeface="ＭＳ Ｐゴシック" panose="020B0600070205080204" pitchFamily="34" charset="-128"/>
              </a:rPr>
              <a:t>2 </a:t>
            </a:r>
            <a:r>
              <a:rPr lang="en-US" altLang="en-US" sz="1200">
                <a:solidFill>
                  <a:srgbClr val="008000"/>
                </a:solidFill>
                <a:ea typeface="ＭＳ Ｐゴシック" panose="020B0600070205080204" pitchFamily="34" charset="-128"/>
              </a:rPr>
              <a:t>electron </a:t>
            </a:r>
            <a:r>
              <a:rPr lang="en-US" altLang="en-US" sz="1200">
                <a:solidFill>
                  <a:srgbClr val="000000"/>
                </a:solidFill>
                <a:ea typeface="ＭＳ Ｐゴシック" panose="020B0600070205080204" pitchFamily="34" charset="-128"/>
              </a:rPr>
              <a:t>detection</a:t>
            </a:r>
          </a:p>
          <a:p>
            <a:pPr algn="ctr" defTabSz="914400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ea typeface="ＭＳ Ｐゴシック" panose="020B0600070205080204" pitchFamily="34" charset="-128"/>
              </a:rPr>
              <a:t>and</a:t>
            </a:r>
            <a:r>
              <a:rPr lang="en-US" altLang="en-US" sz="1200">
                <a:solidFill>
                  <a:srgbClr val="008000"/>
                </a:solidFill>
                <a:ea typeface="ＭＳ Ｐゴシック" panose="020B0600070205080204" pitchFamily="34" charset="-128"/>
              </a:rPr>
              <a:t> Compton polarimeter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8077200" y="5399087"/>
            <a:ext cx="541338" cy="1588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97" tIns="41100" rIns="82197" bIns="41100"/>
          <a:lstStyle/>
          <a:p>
            <a:endParaRPr lang="en-US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28638" y="4986337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902" tIns="40457" rIns="80902" bIns="4045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hangingPunct="1">
              <a:spcBef>
                <a:spcPct val="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p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846138" y="5210175"/>
            <a:ext cx="601662" cy="365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97" tIns="41100" rIns="82197" bIns="41100"/>
          <a:lstStyle/>
          <a:p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410200" y="5081587"/>
            <a:ext cx="22860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670" tIns="41100" rIns="66670" bIns="33345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00"/>
                </a:solidFill>
                <a:ea typeface="ＭＳ Ｐゴシック" panose="020B0600070205080204" pitchFamily="34" charset="-128"/>
              </a:rPr>
              <a:t>(top view in GEANT4)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610600" y="5189537"/>
            <a:ext cx="3032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902" tIns="40457" rIns="80902" bIns="4045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hangingPunct="1">
              <a:spcBef>
                <a:spcPct val="0"/>
              </a:spcBef>
              <a:buFontTx/>
              <a:buNone/>
            </a:pPr>
            <a:r>
              <a:rPr lang="de-DE" altLang="en-US" b="1">
                <a:solidFill>
                  <a:srgbClr val="3333FF"/>
                </a:solidFill>
                <a:ea typeface="ＭＳ Ｐゴシック" panose="020B0600070205080204" pitchFamily="34" charset="-128"/>
              </a:rPr>
              <a:t>e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077200" y="5883275"/>
            <a:ext cx="7620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670" tIns="41100" rIns="66670" bIns="33345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ea typeface="ＭＳ Ｐゴシック" panose="020B0600070205080204" pitchFamily="34" charset="-128"/>
              </a:rPr>
              <a:t>ZDC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>
            <a:off x="4326732" y="572293"/>
            <a:ext cx="401638" cy="8232775"/>
          </a:xfrm>
          <a:prstGeom prst="leftBrace">
            <a:avLst>
              <a:gd name="adj1" fmla="val 279760"/>
              <a:gd name="adj2" fmla="val 56690"/>
            </a:avLst>
          </a:prstGeom>
          <a:noFill/>
          <a:ln w="158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pic>
        <p:nvPicPr>
          <p:cNvPr id="15" name="Picture 45" descr="ir_region_zero_dpx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130425"/>
            <a:ext cx="777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46"/>
          <p:cNvSpPr>
            <a:spLocks noChangeShapeType="1"/>
          </p:cNvSpPr>
          <p:nvPr/>
        </p:nvSpPr>
        <p:spPr bwMode="auto">
          <a:xfrm flipV="1">
            <a:off x="3951288" y="2630487"/>
            <a:ext cx="0" cy="417513"/>
          </a:xfrm>
          <a:prstGeom prst="line">
            <a:avLst/>
          </a:prstGeom>
          <a:noFill/>
          <a:ln w="12573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3746500" y="2192337"/>
            <a:ext cx="4143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239" tIns="37045" rIns="71239" bIns="37045">
            <a:spAutoFit/>
          </a:bodyPr>
          <a:lstStyle>
            <a:lvl1pPr defTabSz="35560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87375" indent="-22542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4875" indent="-180975" defTabSz="355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6825" indent="-18097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8775" indent="-180975" defTabSz="355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859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431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003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575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IP</a:t>
            </a:r>
          </a:p>
        </p:txBody>
      </p:sp>
      <p:sp>
        <p:nvSpPr>
          <p:cNvPr id="18" name="Line 49"/>
          <p:cNvSpPr>
            <a:spLocks noChangeShapeType="1"/>
          </p:cNvSpPr>
          <p:nvPr/>
        </p:nvSpPr>
        <p:spPr bwMode="auto">
          <a:xfrm>
            <a:off x="7358063" y="2854325"/>
            <a:ext cx="482600" cy="1587"/>
          </a:xfrm>
          <a:prstGeom prst="line">
            <a:avLst/>
          </a:prstGeom>
          <a:noFill/>
          <a:ln w="19050" cap="sq">
            <a:solidFill>
              <a:srgbClr val="FF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7483475" y="2386012"/>
            <a:ext cx="27781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239" tIns="37045" rIns="71239" bIns="37045">
            <a:spAutoFit/>
          </a:bodyPr>
          <a:lstStyle>
            <a:lvl1pPr defTabSz="35560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87375" indent="-22542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4875" indent="-180975" defTabSz="355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6825" indent="-18097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8775" indent="-180975" defTabSz="355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859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431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003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575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endParaRPr lang="en-US" altLang="en-US" sz="2400" baseline="30000">
              <a:solidFill>
                <a:srgbClr val="FF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0" name="Line 51"/>
          <p:cNvSpPr>
            <a:spLocks noChangeShapeType="1"/>
          </p:cNvSpPr>
          <p:nvPr/>
        </p:nvSpPr>
        <p:spPr bwMode="auto">
          <a:xfrm flipH="1">
            <a:off x="7358063" y="3463925"/>
            <a:ext cx="484187" cy="1587"/>
          </a:xfrm>
          <a:prstGeom prst="line">
            <a:avLst/>
          </a:prstGeom>
          <a:noFill/>
          <a:ln w="19050" cap="sq">
            <a:solidFill>
              <a:srgbClr val="0000FF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7258050" y="3478212"/>
            <a:ext cx="6508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239" tIns="37045" rIns="71239" bIns="37045">
            <a:spAutoFit/>
          </a:bodyPr>
          <a:lstStyle>
            <a:lvl1pPr defTabSz="35560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87375" indent="-22542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4875" indent="-180975" defTabSz="355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6825" indent="-180975" defTabSz="355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8775" indent="-180975" defTabSz="355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859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431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003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57575" indent="-180975" defTabSz="355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ions</a:t>
            </a:r>
          </a:p>
        </p:txBody>
      </p:sp>
      <p:sp>
        <p:nvSpPr>
          <p:cNvPr id="22" name="AutoShape 14"/>
          <p:cNvSpPr>
            <a:spLocks/>
          </p:cNvSpPr>
          <p:nvPr/>
        </p:nvSpPr>
        <p:spPr bwMode="auto">
          <a:xfrm rot="-5400000">
            <a:off x="4918869" y="2910681"/>
            <a:ext cx="130175" cy="1093787"/>
          </a:xfrm>
          <a:prstGeom prst="leftBrace">
            <a:avLst>
              <a:gd name="adj1" fmla="val 78345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23" name="AutoShape 16"/>
          <p:cNvSpPr>
            <a:spLocks/>
          </p:cNvSpPr>
          <p:nvPr/>
        </p:nvSpPr>
        <p:spPr bwMode="auto">
          <a:xfrm rot="-5400000">
            <a:off x="3421063" y="3043237"/>
            <a:ext cx="103187" cy="525463"/>
          </a:xfrm>
          <a:prstGeom prst="leftBrace">
            <a:avLst>
              <a:gd name="adj1" fmla="val 69501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584450" y="3625850"/>
            <a:ext cx="1768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forward e detection</a:t>
            </a:r>
          </a:p>
        </p:txBody>
      </p:sp>
      <p:sp>
        <p:nvSpPr>
          <p:cNvPr id="25" name="AutoShape 16"/>
          <p:cNvSpPr>
            <a:spLocks/>
          </p:cNvSpPr>
          <p:nvPr/>
        </p:nvSpPr>
        <p:spPr bwMode="auto">
          <a:xfrm rot="-5400000">
            <a:off x="2863057" y="3090068"/>
            <a:ext cx="103188" cy="358775"/>
          </a:xfrm>
          <a:prstGeom prst="leftBrace">
            <a:avLst>
              <a:gd name="adj1" fmla="val 47453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909638" y="3433762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Compton polarimetry </a:t>
            </a:r>
          </a:p>
        </p:txBody>
      </p:sp>
      <p:sp>
        <p:nvSpPr>
          <p:cNvPr id="27" name="Line 65"/>
          <p:cNvSpPr>
            <a:spLocks noChangeShapeType="1"/>
          </p:cNvSpPr>
          <p:nvPr/>
        </p:nvSpPr>
        <p:spPr bwMode="auto">
          <a:xfrm>
            <a:off x="2913063" y="3381375"/>
            <a:ext cx="0" cy="217487"/>
          </a:xfrm>
          <a:prstGeom prst="line">
            <a:avLst/>
          </a:prstGeom>
          <a:noFill/>
          <a:ln w="12573">
            <a:solidFill>
              <a:schemeClr val="tx1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66"/>
          <p:cNvSpPr>
            <a:spLocks noChangeShapeType="1"/>
          </p:cNvSpPr>
          <p:nvPr/>
        </p:nvSpPr>
        <p:spPr bwMode="auto">
          <a:xfrm>
            <a:off x="2098675" y="3608387"/>
            <a:ext cx="812800" cy="0"/>
          </a:xfrm>
          <a:prstGeom prst="line">
            <a:avLst/>
          </a:prstGeom>
          <a:noFill/>
          <a:ln w="12573">
            <a:solidFill>
              <a:schemeClr val="tx1"/>
            </a:solidFill>
            <a:miter lim="800000"/>
            <a:headEnd type="none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7"/>
          <p:cNvSpPr>
            <a:spLocks noChangeShapeType="1"/>
          </p:cNvSpPr>
          <p:nvPr/>
        </p:nvSpPr>
        <p:spPr bwMode="auto">
          <a:xfrm flipH="1">
            <a:off x="3473450" y="3419475"/>
            <a:ext cx="0" cy="207962"/>
          </a:xfrm>
          <a:prstGeom prst="line">
            <a:avLst/>
          </a:prstGeom>
          <a:noFill/>
          <a:ln w="12573">
            <a:solidFill>
              <a:schemeClr val="tx1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972050" y="385127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dispersion suppressor/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geometric match</a:t>
            </a:r>
          </a:p>
        </p:txBody>
      </p:sp>
      <p:sp>
        <p:nvSpPr>
          <p:cNvPr id="31" name="Line 69"/>
          <p:cNvSpPr>
            <a:spLocks noChangeShapeType="1"/>
          </p:cNvSpPr>
          <p:nvPr/>
        </p:nvSpPr>
        <p:spPr bwMode="auto">
          <a:xfrm flipH="1">
            <a:off x="5894388" y="3648075"/>
            <a:ext cx="0" cy="227012"/>
          </a:xfrm>
          <a:prstGeom prst="line">
            <a:avLst/>
          </a:prstGeom>
          <a:noFill/>
          <a:ln w="12573">
            <a:solidFill>
              <a:schemeClr val="tx1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70"/>
          <p:cNvSpPr>
            <a:spLocks noChangeShapeType="1"/>
          </p:cNvSpPr>
          <p:nvPr/>
        </p:nvSpPr>
        <p:spPr bwMode="auto">
          <a:xfrm>
            <a:off x="4157663" y="3225800"/>
            <a:ext cx="241300" cy="760412"/>
          </a:xfrm>
          <a:prstGeom prst="line">
            <a:avLst/>
          </a:prstGeom>
          <a:noFill/>
          <a:ln w="12573">
            <a:solidFill>
              <a:schemeClr val="tx1"/>
            </a:solidFill>
            <a:prstDash val="dash"/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1"/>
          <p:cNvSpPr>
            <a:spLocks noChangeShapeType="1"/>
          </p:cNvSpPr>
          <p:nvPr/>
        </p:nvSpPr>
        <p:spPr bwMode="auto">
          <a:xfrm flipH="1">
            <a:off x="4400550" y="3330575"/>
            <a:ext cx="214313" cy="655637"/>
          </a:xfrm>
          <a:prstGeom prst="line">
            <a:avLst/>
          </a:prstGeom>
          <a:noFill/>
          <a:ln w="12573">
            <a:solidFill>
              <a:schemeClr val="tx1"/>
            </a:solidFill>
            <a:prstDash val="dash"/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478213" y="3973512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spectrometers</a:t>
            </a:r>
          </a:p>
        </p:txBody>
      </p:sp>
      <p:sp>
        <p:nvSpPr>
          <p:cNvPr id="35" name="Line 73"/>
          <p:cNvSpPr>
            <a:spLocks noChangeShapeType="1"/>
          </p:cNvSpPr>
          <p:nvPr/>
        </p:nvSpPr>
        <p:spPr bwMode="auto">
          <a:xfrm flipH="1">
            <a:off x="4403725" y="3325812"/>
            <a:ext cx="835025" cy="661988"/>
          </a:xfrm>
          <a:prstGeom prst="line">
            <a:avLst/>
          </a:prstGeom>
          <a:noFill/>
          <a:ln w="12573">
            <a:solidFill>
              <a:schemeClr val="tx1"/>
            </a:solidFill>
            <a:prstDash val="dash"/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4257675" y="3552825"/>
            <a:ext cx="1447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/>
              <a:t>forward ion detection</a:t>
            </a:r>
          </a:p>
        </p:txBody>
      </p:sp>
      <p:sp>
        <p:nvSpPr>
          <p:cNvPr id="37" name="AutoShape 14"/>
          <p:cNvSpPr>
            <a:spLocks/>
          </p:cNvSpPr>
          <p:nvPr/>
        </p:nvSpPr>
        <p:spPr bwMode="auto">
          <a:xfrm rot="-5400000">
            <a:off x="5830094" y="2932906"/>
            <a:ext cx="119062" cy="1238250"/>
          </a:xfrm>
          <a:prstGeom prst="leftBrace">
            <a:avLst>
              <a:gd name="adj1" fmla="val 96971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38" name="Rectangle 78"/>
          <p:cNvSpPr>
            <a:spLocks noChangeArrowheads="1"/>
          </p:cNvSpPr>
          <p:nvPr/>
        </p:nvSpPr>
        <p:spPr bwMode="auto">
          <a:xfrm>
            <a:off x="2646363" y="2195512"/>
            <a:ext cx="2632075" cy="21177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pic>
        <p:nvPicPr>
          <p:cNvPr id="3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4735512"/>
            <a:ext cx="36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4714875"/>
            <a:ext cx="3841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41862"/>
            <a:ext cx="358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5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Ion Beam Envelope &amp; 99%p Trajectory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8919" y="904473"/>
                <a:ext cx="8464378" cy="5381694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en-US" sz="1800" dirty="0" smtClean="0">
                    <a:solidFill>
                      <a:schemeClr val="tx1"/>
                    </a:solidFill>
                  </a:rPr>
                  <a:t>Assuming </a:t>
                </a:r>
                <a:r>
                  <a:rPr lang="en-US" altLang="en-US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beam momentum of 100 GeV/c,</a:t>
                </a:r>
                <a:r>
                  <a:rPr lang="en-US" altLang="en-US" sz="1800" dirty="0">
                    <a:solidFill>
                      <a:schemeClr val="tx1"/>
                    </a:solidFill>
                  </a:rPr>
                  <a:t> ultimate normalized x/y emittances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</m:t>
                    </m:r>
                    <m:r>
                      <a:rPr lang="en-US" altLang="en-US" sz="18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𝑥𝑁</m:t>
                    </m:r>
                    <m:r>
                      <a:rPr lang="en-US" alt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/</m:t>
                    </m:r>
                    <m:r>
                      <a:rPr lang="en-US" altLang="en-US" sz="18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𝑦𝑁</m:t>
                    </m:r>
                  </m:oMath>
                </a14:m>
                <a:r>
                  <a:rPr lang="en-US" altLang="en-US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sz="1800" dirty="0">
                    <a:solidFill>
                      <a:schemeClr val="tx1"/>
                    </a:solidFill>
                  </a:rPr>
                  <a:t>of 0.35/0.07 </a:t>
                </a:r>
                <a:r>
                  <a:rPr lang="en-US" altLang="en-US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m, and ultimate momentum spread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alt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US" altLang="en-US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of 3</a:t>
                </a:r>
                <a:r>
                  <a:rPr lang="en-US" altLang="en-US" sz="18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10</a:t>
                </a:r>
                <a:r>
                  <a:rPr lang="en-US" altLang="en-US" sz="1800" baseline="3000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-4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The horizontal size includes both betatron and dispersive components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904473"/>
                <a:ext cx="8464378" cy="5381694"/>
              </a:xfrm>
              <a:blipFill>
                <a:blip r:embed="rId2"/>
                <a:stretch>
                  <a:fillRect l="-504" t="-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3" descr="beam_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68249"/>
            <a:ext cx="82264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5051425" y="3695449"/>
            <a:ext cx="0" cy="519112"/>
          </a:xfrm>
          <a:prstGeom prst="line">
            <a:avLst/>
          </a:prstGeom>
          <a:noFill/>
          <a:ln w="12573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06925" y="3358899"/>
            <a:ext cx="8763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239" tIns="37045" rIns="71239" bIns="37045">
            <a:spAutoFit/>
          </a:bodyPr>
          <a:lstStyle>
            <a:lvl1pPr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587375" indent="-22542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90487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26682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162877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0859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5431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0003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4575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1600" baseline="30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nd</a:t>
            </a: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focus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801813" y="4557461"/>
            <a:ext cx="741362" cy="363538"/>
          </a:xfrm>
          <a:prstGeom prst="line">
            <a:avLst/>
          </a:prstGeom>
          <a:noFill/>
          <a:ln w="12573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79688" y="4811461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239" tIns="37045" rIns="71239" bIns="37045">
            <a:spAutoFit/>
          </a:bodyPr>
          <a:lstStyle>
            <a:lvl1pPr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587375" indent="-22542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90487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26682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1628775" indent="-180975" defTabSz="355600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0859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5431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0003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457575" indent="-18097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33282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IR Quadrupole Prototype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8918" y="966055"/>
            <a:ext cx="4843995" cy="53816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Collaborative project by BNL, JLab, and LBNL supported by DoE EIC R&amp;D funds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One </a:t>
            </a:r>
            <a:r>
              <a:rPr lang="en-US" dirty="0">
                <a:solidFill>
                  <a:schemeClr val="tx1"/>
                </a:solidFill>
              </a:rPr>
              <a:t>superconducting magnet will be built and </a:t>
            </a:r>
            <a:r>
              <a:rPr lang="en-US" dirty="0" smtClean="0">
                <a:solidFill>
                  <a:schemeClr val="tx1"/>
                </a:solidFill>
              </a:rPr>
              <a:t>tested – will </a:t>
            </a:r>
            <a:r>
              <a:rPr lang="en-US" dirty="0">
                <a:solidFill>
                  <a:schemeClr val="tx1"/>
                </a:solidFill>
              </a:rPr>
              <a:t>be similar to the magnet needed </a:t>
            </a:r>
            <a:r>
              <a:rPr lang="en-US" dirty="0" smtClean="0">
                <a:solidFill>
                  <a:schemeClr val="tx1"/>
                </a:solidFill>
              </a:rPr>
              <a:t>for the EIC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superconducting coils to be used in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magnet will </a:t>
            </a:r>
            <a:r>
              <a:rPr lang="en-US" dirty="0" smtClean="0">
                <a:solidFill>
                  <a:schemeClr val="tx1"/>
                </a:solidFill>
              </a:rPr>
              <a:t>be coils </a:t>
            </a:r>
            <a:r>
              <a:rPr lang="en-US" dirty="0">
                <a:solidFill>
                  <a:schemeClr val="tx1"/>
                </a:solidFill>
              </a:rPr>
              <a:t>that were built as part of another </a:t>
            </a:r>
            <a:r>
              <a:rPr lang="en-US" dirty="0" smtClean="0">
                <a:solidFill>
                  <a:schemeClr val="tx1"/>
                </a:solidFill>
              </a:rPr>
              <a:t>program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Design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the magnet </a:t>
            </a:r>
            <a:r>
              <a:rPr lang="en-US" dirty="0">
                <a:solidFill>
                  <a:schemeClr val="tx1"/>
                </a:solidFill>
              </a:rPr>
              <a:t>will incorporate results </a:t>
            </a:r>
            <a:r>
              <a:rPr lang="en-US" dirty="0" smtClean="0">
                <a:solidFill>
                  <a:schemeClr val="tx1"/>
                </a:solidFill>
              </a:rPr>
              <a:t>from detailed </a:t>
            </a:r>
            <a:r>
              <a:rPr lang="en-US" dirty="0">
                <a:solidFill>
                  <a:schemeClr val="tx1"/>
                </a:solidFill>
              </a:rPr>
              <a:t>computer models and from tests of similar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magnets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Test </a:t>
            </a:r>
            <a:r>
              <a:rPr lang="en-US" dirty="0">
                <a:solidFill>
                  <a:schemeClr val="tx1"/>
                </a:solidFill>
              </a:rPr>
              <a:t>results </a:t>
            </a:r>
            <a:r>
              <a:rPr lang="en-US" dirty="0" smtClean="0">
                <a:solidFill>
                  <a:schemeClr val="tx1"/>
                </a:solidFill>
              </a:rPr>
              <a:t>- compared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the predictions of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58" y="783949"/>
            <a:ext cx="3435780" cy="215696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14" y="4704126"/>
            <a:ext cx="3259455" cy="171069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14" y="2881520"/>
            <a:ext cx="2709643" cy="1763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062" y="4724671"/>
            <a:ext cx="1958777" cy="16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009650"/>
            <a:ext cx="4876800" cy="271780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89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861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433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00500" indent="-3429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Recommendations in NSAC LRP 2015: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anose="05000000000000000000" pitchFamily="2" charset="2"/>
              <a:buAutoNum type="arabicPeriod"/>
            </a:pPr>
            <a:r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t>Continue existing projects: CEBAF, FRIB, RHIC.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anose="05000000000000000000" pitchFamily="2" charset="2"/>
              <a:buAutoNum type="arabicPeriod"/>
            </a:pPr>
            <a:r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t>“…a U.S.-led ton-scale neutrinoless double beta decay experiment”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anose="05000000000000000000" pitchFamily="2" charset="2"/>
              <a:buAutoNum type="arabicPeriod"/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“…a high-energy high-luminosity polarized EIC as the highest priority for new facility construction following the completion of FRIB”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anose="05000000000000000000" pitchFamily="2" charset="2"/>
              <a:buAutoNum type="arabicPeriod"/>
            </a:pPr>
            <a:r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t>“…small-scale and mid-scale projects and initiatives that enable forefront research at universities and laboratories”</a:t>
            </a:r>
          </a:p>
        </p:txBody>
      </p:sp>
      <p:sp>
        <p:nvSpPr>
          <p:cNvPr id="66566" name="TextBox 10"/>
          <p:cNvSpPr txBox="1">
            <a:spLocks noChangeArrowheads="1"/>
          </p:cNvSpPr>
          <p:nvPr/>
        </p:nvSpPr>
        <p:spPr bwMode="auto">
          <a:xfrm>
            <a:off x="269875" y="4173538"/>
            <a:ext cx="508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b="1" dirty="0">
                <a:latin typeface="Arial" panose="020B0604020202020204" pitchFamily="34" charset="0"/>
              </a:rPr>
              <a:t>EIC Community White Paper arXiv:1212.1701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2450" y="5272088"/>
            <a:ext cx="1084263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657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657725"/>
            <a:ext cx="5599112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714" r="7907" b="7785"/>
          <a:stretch>
            <a:fillRect/>
          </a:stretch>
        </p:blipFill>
        <p:spPr bwMode="auto">
          <a:xfrm>
            <a:off x="5373688" y="2444750"/>
            <a:ext cx="360997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1" name="Picture 11" descr="LRP15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9858">
            <a:off x="5632450" y="685800"/>
            <a:ext cx="2906713" cy="366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Electron Ion Collider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7136"/>
            <a:ext cx="8464378" cy="42473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Beam Crabbing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1" y="1978183"/>
            <a:ext cx="3304468" cy="15462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41594" y="3607543"/>
            <a:ext cx="22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Palmer’s Solution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3289" y="2428138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luminosity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dynamics issues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8914" y="4550171"/>
            <a:ext cx="3506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head-on collision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restored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of 10 luminosity increase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compared to uncorrected case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74" y="3850127"/>
            <a:ext cx="4683562" cy="260041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8919" y="966055"/>
            <a:ext cx="8464378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E2E39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800" kern="1200" baseline="0">
                <a:solidFill>
                  <a:srgbClr val="0E2E39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 baseline="0">
                <a:solidFill>
                  <a:srgbClr val="0E2E39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rgbClr val="0E2E39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rgbClr val="0E2E39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Beam crossing angle is necessary to avoid parasitic collisions due to short bunch spacing, make space for machine elements, improve detection and reduce detector background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First SPS ion crabbing test completed: crab cavity turned 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bunch tilt observed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ODU</a:t>
            </a:r>
            <a:r>
              <a:rPr lang="en-US" dirty="0" smtClean="0">
                <a:solidFill>
                  <a:schemeClr val="tx1"/>
                </a:solidFill>
              </a:rPr>
              <a:t>, JLab and BNL plan to participate in </a:t>
            </a:r>
            <a:r>
              <a:rPr lang="en-US" dirty="0" smtClean="0">
                <a:solidFill>
                  <a:schemeClr val="tx1"/>
                </a:solidFill>
              </a:rPr>
              <a:t>future tests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Crabbing Test at CERN’s 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99" y="2104665"/>
            <a:ext cx="4660515" cy="349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11" y="696650"/>
            <a:ext cx="1360621" cy="4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11" y="6030"/>
            <a:ext cx="1429089" cy="5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2"/>
          <a:stretch/>
        </p:blipFill>
        <p:spPr bwMode="auto">
          <a:xfrm>
            <a:off x="199851" y="2040422"/>
            <a:ext cx="21720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493226" y="3297722"/>
            <a:ext cx="412230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8"/>
          <a:stretch/>
        </p:blipFill>
        <p:spPr bwMode="auto">
          <a:xfrm>
            <a:off x="2178819" y="3833149"/>
            <a:ext cx="1683797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7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FY 18-19 JLab EIC R&amp;D Projects Supported by DoE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Crab cavity operation</a:t>
            </a:r>
            <a:r>
              <a:rPr lang="en-US" dirty="0">
                <a:solidFill>
                  <a:schemeClr val="tx1"/>
                </a:solidFill>
              </a:rPr>
              <a:t> in a hadron ring (Lead: ODU, collaborators: JLab, BNL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Development of innovative </a:t>
            </a:r>
            <a:r>
              <a:rPr lang="en-US" dirty="0">
                <a:solidFill>
                  <a:srgbClr val="0000FF"/>
                </a:solidFill>
              </a:rPr>
              <a:t>high-energy magnetized electron cooling </a:t>
            </a:r>
            <a:r>
              <a:rPr lang="en-US" dirty="0">
                <a:solidFill>
                  <a:schemeClr val="tx1"/>
                </a:solidFill>
              </a:rPr>
              <a:t>for an EIC (Lead: JLab, collaborators: BNL, FNAL, ODU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Strong hadron </a:t>
            </a:r>
            <a:r>
              <a:rPr lang="en-US" dirty="0">
                <a:solidFill>
                  <a:srgbClr val="0000FF"/>
                </a:solidFill>
              </a:rPr>
              <a:t>cooling with micro-bunched electron beams </a:t>
            </a:r>
            <a:r>
              <a:rPr lang="en-US" dirty="0">
                <a:solidFill>
                  <a:schemeClr val="tx1"/>
                </a:solidFill>
              </a:rPr>
              <a:t>(Lead: BNL, collaborators: JLab, SLAC, ANL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High Gradient Actively Shielded </a:t>
            </a:r>
            <a:r>
              <a:rPr lang="en-US" dirty="0">
                <a:solidFill>
                  <a:srgbClr val="0000FF"/>
                </a:solidFill>
              </a:rPr>
              <a:t>Quadrupole</a:t>
            </a:r>
            <a:r>
              <a:rPr lang="en-US" dirty="0">
                <a:solidFill>
                  <a:schemeClr val="tx1"/>
                </a:solidFill>
              </a:rPr>
              <a:t> (Lead: BNL, collaborators: JLab, LBNL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Validation of EIC </a:t>
            </a:r>
            <a:r>
              <a:rPr lang="en-US" dirty="0">
                <a:solidFill>
                  <a:srgbClr val="0000FF"/>
                </a:solidFill>
              </a:rPr>
              <a:t>IR magnet parameters</a:t>
            </a:r>
            <a:r>
              <a:rPr lang="en-US" dirty="0">
                <a:solidFill>
                  <a:schemeClr val="tx1"/>
                </a:solidFill>
              </a:rPr>
              <a:t> and requirements using </a:t>
            </a:r>
            <a:r>
              <a:rPr lang="en-US" dirty="0" smtClean="0">
                <a:solidFill>
                  <a:schemeClr val="tx1"/>
                </a:solidFill>
              </a:rPr>
              <a:t>existing </a:t>
            </a:r>
            <a:r>
              <a:rPr lang="en-US" dirty="0">
                <a:solidFill>
                  <a:schemeClr val="tx1"/>
                </a:solidFill>
              </a:rPr>
              <a:t>magnet results (Lead: JLAB, collaborators: SLAC, LBNL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Development &amp; test of </a:t>
            </a:r>
            <a:r>
              <a:rPr lang="en-US" dirty="0">
                <a:solidFill>
                  <a:srgbClr val="0000FF"/>
                </a:solidFill>
              </a:rPr>
              <a:t>simulation tools</a:t>
            </a:r>
            <a:r>
              <a:rPr lang="en-US" dirty="0">
                <a:solidFill>
                  <a:schemeClr val="tx1"/>
                </a:solidFill>
              </a:rPr>
              <a:t> for EIC beam-beam Interaction (Lead: BNL, collaborators: JLab, MSU, LBNL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Experimental verification of </a:t>
            </a:r>
            <a:r>
              <a:rPr lang="en-US" dirty="0">
                <a:solidFill>
                  <a:srgbClr val="0000FF"/>
                </a:solidFill>
              </a:rPr>
              <a:t>spin transparency mode</a:t>
            </a:r>
            <a:r>
              <a:rPr lang="en-US" dirty="0">
                <a:solidFill>
                  <a:schemeClr val="tx1"/>
                </a:solidFill>
              </a:rPr>
              <a:t> in an EIC (Lead: JLab, collaborator: BNL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4488" indent="-344488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High Bandwidth Beam </a:t>
            </a:r>
            <a:r>
              <a:rPr lang="en-US" dirty="0">
                <a:solidFill>
                  <a:srgbClr val="0000FF"/>
                </a:solidFill>
              </a:rPr>
              <a:t>Feedback System</a:t>
            </a:r>
            <a:r>
              <a:rPr lang="en-US" dirty="0">
                <a:solidFill>
                  <a:schemeClr val="tx1"/>
                </a:solidFill>
              </a:rPr>
              <a:t>s for a High Luminosity EIC (Lead: ANL, collaborator: JLab)</a:t>
            </a:r>
            <a:endParaRPr lang="en-US" dirty="0" smtClean="0">
              <a:solidFill>
                <a:schemeClr val="tx1"/>
              </a:solidFill>
            </a:endParaRPr>
          </a:p>
          <a:p>
            <a:pPr marL="344488" indent="-344488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3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68841"/>
            <a:ext cx="8464378" cy="430887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pCDR</a:t>
            </a:r>
            <a:r>
              <a:rPr lang="en-US" dirty="0">
                <a:solidFill>
                  <a:schemeClr val="tx1"/>
                </a:solidFill>
              </a:rPr>
              <a:t> Planning and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836665"/>
            <a:ext cx="8464378" cy="53816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Keep </a:t>
            </a:r>
            <a:r>
              <a:rPr lang="en-US" dirty="0">
                <a:solidFill>
                  <a:schemeClr val="tx1"/>
                </a:solidFill>
              </a:rPr>
              <a:t>in mind </a:t>
            </a:r>
            <a:r>
              <a:rPr lang="en-US" dirty="0" err="1">
                <a:solidFill>
                  <a:schemeClr val="tx1"/>
                </a:solidFill>
              </a:rPr>
              <a:t>pCDR</a:t>
            </a:r>
            <a:r>
              <a:rPr lang="en-US" dirty="0">
                <a:solidFill>
                  <a:schemeClr val="tx1"/>
                </a:solidFill>
              </a:rPr>
              <a:t> milestones: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Early section drafts: June 1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Early draft full document: June 18 2018 (JLab Users Group)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Solid draft full document: July 30 2018 (EIC Users Group)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Deliver full document: Sep 28 2018 (End of FY18)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 descr="Screen Shot 2018-03-20 at 2.36.3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885" y="2628057"/>
            <a:ext cx="3167526" cy="3280302"/>
          </a:xfrm>
          <a:prstGeom prst="rect">
            <a:avLst/>
          </a:prstGeom>
        </p:spPr>
      </p:pic>
      <p:pic>
        <p:nvPicPr>
          <p:cNvPr id="6" name="Picture 5" descr="Screen Shot 2018-03-20 at 2.36.4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453"/>
          <a:stretch/>
        </p:blipFill>
        <p:spPr>
          <a:xfrm>
            <a:off x="6501455" y="2628057"/>
            <a:ext cx="2582150" cy="3787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2628058"/>
            <a:ext cx="2780769" cy="35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75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11" y="3216634"/>
            <a:ext cx="8464378" cy="42473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Backup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58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JLEIC Parameters (3T option)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6200" y="1035696"/>
          <a:ext cx="8991600" cy="4285806"/>
        </p:xfrm>
        <a:graphic>
          <a:graphicData uri="http://schemas.openxmlformats.org/drawingml/2006/table">
            <a:tbl>
              <a:tblPr firstRow="1" bandRow="1"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49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9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CM energy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GeV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21.9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low)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44.7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medium)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63.3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high)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e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e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e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Beam energy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GeV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40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100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5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100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Collision frequency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MHz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476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476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476/4=119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10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Particles per bunch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10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0.98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3.7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0.98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3.7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3.9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3.7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Beam current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A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0.75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2.8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0.75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2.8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0.75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0.71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Polarization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/>
                        <a:t>%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80%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80%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80%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80%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80%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75%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Bunch length, RMS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cm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2.2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Norm. </a:t>
                      </a:r>
                      <a:r>
                        <a:rPr lang="en-US" sz="1400" dirty="0" err="1" smtClean="0"/>
                        <a:t>emittance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err="1" smtClean="0"/>
                        <a:t>hor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/ </a:t>
                      </a:r>
                      <a:r>
                        <a:rPr lang="en-US" sz="1400" dirty="0" err="1" smtClean="0"/>
                        <a:t>ver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l-GR" sz="1400"/>
                        <a:t>μ</a:t>
                      </a:r>
                      <a:r>
                        <a:rPr lang="en-US" sz="1400"/>
                        <a:t>m </a:t>
                      </a:r>
                      <a:endParaRPr lang="en-US" sz="1400" b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0.3/0.3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24/24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0.5/0.1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54/10.8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0.9/0.18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432/86.4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Horizontal &amp; vertical β*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/>
                        <a:t>cm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8/8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13.5/13.5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6/1.2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5.1/1.0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10.5/2.1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4/0.8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Ver. </a:t>
                      </a:r>
                      <a:r>
                        <a:rPr lang="en-US" sz="1400" dirty="0"/>
                        <a:t>beam-beam </a:t>
                      </a:r>
                      <a:r>
                        <a:rPr lang="en-US" sz="1400" dirty="0" smtClean="0"/>
                        <a:t>parameter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0.015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0.092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0.015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0.068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0.008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0.034</a:t>
                      </a:r>
                      <a:endParaRPr lang="en-US" sz="1400" b="0" dirty="0" smtClean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Laslett</a:t>
                      </a:r>
                      <a:r>
                        <a:rPr lang="en-US" sz="1400" dirty="0"/>
                        <a:t> tune-shift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0.06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7x10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="0" baseline="300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0.055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6x10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="0" baseline="300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0.056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7x10</a:t>
                      </a:r>
                      <a:r>
                        <a:rPr lang="en-US" sz="1400" baseline="30000" dirty="0" smtClean="0"/>
                        <a:t>-5</a:t>
                      </a:r>
                      <a:endParaRPr lang="en-US" sz="1400" b="0" baseline="3000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Detector </a:t>
                      </a:r>
                      <a:r>
                        <a:rPr lang="en-US" sz="1400" dirty="0" smtClean="0"/>
                        <a:t>space, up/down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 smtClean="0"/>
                        <a:t>m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3.6/7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3.2/3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3.6/7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3.2/3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3.6/7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3.2/3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Hourglass(HG</a:t>
                      </a:r>
                      <a:r>
                        <a:rPr lang="en-US" sz="1400" dirty="0"/>
                        <a:t>) </a:t>
                      </a:r>
                      <a:r>
                        <a:rPr lang="en-US" sz="1400" dirty="0" smtClean="0"/>
                        <a:t>reduction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0.87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0.75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Luminosity/IP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smtClean="0"/>
                        <a:t>w/HG, </a:t>
                      </a:r>
                      <a:r>
                        <a:rPr lang="en-US" sz="1400" b="1" dirty="0"/>
                        <a:t>10</a:t>
                      </a:r>
                      <a:r>
                        <a:rPr lang="en-US" sz="1400" b="1" baseline="30000" dirty="0"/>
                        <a:t>33</a:t>
                      </a:r>
                      <a:endParaRPr lang="en-US" sz="1400" b="1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400" dirty="0" smtClean="0"/>
                        <a:t>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b="0" dirty="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2.5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21.4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5.9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0B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14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JLEIC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JLEIC conceptual design is nearly </a:t>
            </a:r>
            <a:r>
              <a:rPr lang="en-US" altLang="en-US" dirty="0" smtClean="0">
                <a:solidFill>
                  <a:schemeClr val="tx1"/>
                </a:solidFill>
              </a:rPr>
              <a:t>complete</a:t>
            </a:r>
          </a:p>
          <a:p>
            <a:pPr>
              <a:spcAft>
                <a:spcPts val="300"/>
              </a:spcAft>
            </a:pPr>
            <a:r>
              <a:rPr lang="en-US" altLang="en-US" dirty="0" smtClean="0">
                <a:solidFill>
                  <a:schemeClr val="tx1"/>
                </a:solidFill>
              </a:rPr>
              <a:t>Key features: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 smtClean="0">
                <a:solidFill>
                  <a:schemeClr val="tx1"/>
                </a:solidFill>
              </a:rPr>
              <a:t>Modern technology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 smtClean="0">
                <a:solidFill>
                  <a:schemeClr val="tx1"/>
                </a:solidFill>
              </a:rPr>
              <a:t>High </a:t>
            </a:r>
            <a:r>
              <a:rPr lang="en-US" altLang="en-US" dirty="0">
                <a:solidFill>
                  <a:schemeClr val="tx1"/>
                </a:solidFill>
              </a:rPr>
              <a:t>luminosity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High polarization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Full-acceptance detection</a:t>
            </a:r>
          </a:p>
          <a:p>
            <a:pPr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Current work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Key </a:t>
            </a:r>
            <a:r>
              <a:rPr lang="en-US" altLang="en-US" dirty="0" smtClean="0">
                <a:solidFill>
                  <a:schemeClr val="tx1"/>
                </a:solidFill>
              </a:rPr>
              <a:t>R&amp;D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High-energy electron cooling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IR magnet prototyping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Crabbing experiment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Spin dynamics experiment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 smtClean="0">
                <a:solidFill>
                  <a:schemeClr val="tx1"/>
                </a:solidFill>
              </a:rPr>
              <a:t>Simulation software development</a:t>
            </a:r>
            <a:endParaRPr lang="en-US" alt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Completion of consistent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Performance and cost optimization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Evaluation of engineering challenges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solidFill>
                  <a:schemeClr val="tx1"/>
                </a:solidFill>
              </a:rPr>
              <a:t>Completion of a pre-CDR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382" y="1445896"/>
            <a:ext cx="36576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36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JLEIC Collaboration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05" y="831142"/>
            <a:ext cx="8890990" cy="5636193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S. Benson, A.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Bogacz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P.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Brindza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A.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Camsonne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E. Daly,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Ya.S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Derbenev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M.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Diefenthaler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D. Douglas, </a:t>
            </a:r>
            <a:b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R. Ent, Y.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Furletova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D. Gaskell, R.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Geng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J.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Grames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J.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Guo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F. Hanna, L. Harwood, T. Hiatt, Y. Huang, </a:t>
            </a:r>
            <a:b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A. Hutton, K. Jordan, G.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Kalicy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A. Kimber, G.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Krafft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R. Li, F. Lin, F.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Marhauser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R. </a:t>
            </a:r>
            <a:r>
              <a:rPr lang="en-US" altLang="en-US" sz="1400" i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McKeown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T. Michalski,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V.S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Morozov, P.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Nadel-Turonski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E.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Nissen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H.K. Park, F.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Pilat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M.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Poelker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R. Rajput-</a:t>
            </a:r>
            <a:r>
              <a:rPr lang="en-US" altLang="en-US" sz="1400" i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Ghoshal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, 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Rimmer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Y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Roblin, T.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Satogata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M.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Spata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R. Suleiman, A.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Sy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C. Tennant, H. Wang, S. Wang, G.H. Wei, C. Weiss,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M. Wiseman, R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Yoshida, H. Zhang,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Y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Zhang 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JLab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VA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D.P. Barber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DESY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Germany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Y.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Cai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Y.M.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Nosochkov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M. Sullivan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SLAC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CA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S.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Manikonda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B. Mustapha, U.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Wienands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Argonne National Laboratory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IL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P.N.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Ostroumov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R.C. York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Michigan State University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MI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S.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Abeyratne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B.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Erdelyi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Northern Illinois University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IL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J.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Delayen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H. Huang, C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. Hyde, K. Park, S. De Silva, S. Sosa, B.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Terzic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Old Dominion University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VA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P.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Nadel-Turonski</a:t>
            </a:r>
            <a:r>
              <a:rPr lang="en-US" altLang="en-US" sz="1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SUNY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</a:rPr>
              <a:t>, NY</a:t>
            </a: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Z. Zhao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Duke University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NC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A.M. Kondratenko, M. Kondratenko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Sci. &amp; Tech. Laboratory </a:t>
            </a:r>
            <a:r>
              <a:rPr lang="en-US" alt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Zaryad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Russia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Yu.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Filatov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Moscow Institute of Physics and Technology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Russia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J.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Gerity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T. Mann, P. McIntyre, N.J. Pogue, A.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Sattarov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Texas A&amp;M University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TX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V.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Dudnikov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R.P. Johnson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Muons, Inc.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IL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Pogorelov</a:t>
            </a: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, G. Bell, J. Cary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Tech-X Corp.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CO</a:t>
            </a:r>
          </a:p>
          <a:p>
            <a:pPr marL="0" lvl="0" indent="0" fontAlgn="base">
              <a:spcBef>
                <a:spcPts val="600"/>
              </a:spcBef>
              <a:spcAft>
                <a:spcPct val="0"/>
              </a:spcAft>
              <a:buNone/>
              <a:tabLst>
                <a:tab pos="-457200" algn="l"/>
                <a:tab pos="114300" algn="l"/>
                <a:tab pos="1577975" algn="l"/>
                <a:tab pos="5668963" algn="l"/>
              </a:tabLst>
            </a:pPr>
            <a:r>
              <a:rPr lang="en-US" altLang="en-US" sz="1400" i="1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altLang="en-US" sz="1400" i="1" dirty="0" err="1">
                <a:solidFill>
                  <a:prstClr val="black"/>
                </a:solidFill>
                <a:latin typeface="Arial" panose="020B0604020202020204" pitchFamily="34" charset="0"/>
              </a:rPr>
              <a:t>Bruhwiler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Radiasoft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2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JLEIC Layout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684463" y="879475"/>
            <a:ext cx="6346825" cy="2797175"/>
            <a:chOff x="1691" y="584"/>
            <a:chExt cx="3998" cy="1762"/>
          </a:xfrm>
        </p:grpSpPr>
        <p:pic>
          <p:nvPicPr>
            <p:cNvPr id="6" name="Picture 64" descr="Complex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8" t="29008" r="5040" b="23157"/>
            <a:stretch>
              <a:fillRect/>
            </a:stretch>
          </p:blipFill>
          <p:spPr bwMode="auto">
            <a:xfrm>
              <a:off x="1829" y="584"/>
              <a:ext cx="3860" cy="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691" y="1310"/>
              <a:ext cx="496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690563" indent="-2333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031875" indent="-227013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3838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1711325" indent="-22225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168525" indent="-2222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625725" indent="-2222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082925" indent="-2222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540125" indent="-2222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 smtClean="0">
                  <a:solidFill>
                    <a:srgbClr val="4B95BB"/>
                  </a:solidFill>
                </a:rPr>
                <a:t>3-12 </a:t>
              </a:r>
              <a:r>
                <a:rPr lang="en-US" altLang="en-US" sz="1100" b="1" dirty="0">
                  <a:solidFill>
                    <a:srgbClr val="4B95BB"/>
                  </a:solidFill>
                </a:rPr>
                <a:t>GeV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893" y="769"/>
              <a:ext cx="54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 smtClean="0">
                  <a:solidFill>
                    <a:srgbClr val="C00000"/>
                  </a:solidFill>
                </a:rPr>
                <a:t>8-100 </a:t>
              </a:r>
              <a:r>
                <a:rPr lang="en-US" altLang="en-US" sz="1100" b="1" dirty="0">
                  <a:solidFill>
                    <a:srgbClr val="C00000"/>
                  </a:solidFill>
                </a:rPr>
                <a:t>GeV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125" y="1360"/>
              <a:ext cx="3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C00000"/>
                  </a:solidFill>
                </a:rPr>
                <a:t>8 GeV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2459" y="5932785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17 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update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https://eic.jlab.org/wiki/index.php/Main_Page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277099" y="2301856"/>
            <a:ext cx="97654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1" dirty="0" smtClean="0">
                <a:solidFill>
                  <a:srgbClr val="C00000"/>
                </a:solidFill>
              </a:rPr>
              <a:t>SRF </a:t>
            </a:r>
            <a:r>
              <a:rPr lang="en-US" altLang="en-US" sz="1050" b="1" dirty="0" err="1" smtClean="0">
                <a:solidFill>
                  <a:srgbClr val="C00000"/>
                </a:solidFill>
              </a:rPr>
              <a:t>Linac</a:t>
            </a:r>
            <a:r>
              <a:rPr lang="en-US" altLang="en-US" sz="1050" b="1" dirty="0" smtClean="0">
                <a:solidFill>
                  <a:srgbClr val="C00000"/>
                </a:solidFill>
              </a:rPr>
              <a:t> &amp;</a:t>
            </a:r>
            <a:endParaRPr lang="en-US" altLang="en-US" sz="105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67" y="3719672"/>
            <a:ext cx="5408612" cy="25859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172"/>
            <a:ext cx="3063240" cy="3198843"/>
          </a:xfrm>
        </p:spPr>
        <p:txBody>
          <a:bodyPr>
            <a:noAutofit/>
          </a:bodyPr>
          <a:lstStyle/>
          <a:p>
            <a:r>
              <a:rPr lang="en-US" altLang="en-US" sz="1800" dirty="0" smtClean="0">
                <a:solidFill>
                  <a:schemeClr val="tx1"/>
                </a:solidFill>
              </a:rPr>
              <a:t>Electron complex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CEBAF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Electron collider ring</a:t>
            </a:r>
          </a:p>
          <a:p>
            <a:r>
              <a:rPr lang="en-US" altLang="en-US" sz="1800" dirty="0" smtClean="0">
                <a:solidFill>
                  <a:schemeClr val="tx1"/>
                </a:solidFill>
              </a:rPr>
              <a:t>Ion complex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Ion source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SRF linac </a:t>
            </a:r>
            <a:br>
              <a:rPr lang="en-US" altLang="en-US" sz="1600" dirty="0" smtClean="0">
                <a:solidFill>
                  <a:schemeClr val="tx1"/>
                </a:solidFill>
              </a:rPr>
            </a:br>
            <a:r>
              <a:rPr lang="en-US" altLang="en-US" sz="1600" dirty="0" smtClean="0">
                <a:solidFill>
                  <a:schemeClr val="tx1"/>
                </a:solidFill>
              </a:rPr>
              <a:t>(285 MeV/u for protons)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Booster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 smtClean="0">
                <a:solidFill>
                  <a:schemeClr val="tx1"/>
                </a:solidFill>
              </a:rPr>
              <a:t>Ion collider ring</a:t>
            </a:r>
            <a:endParaRPr lang="en-US" altLang="en-US" sz="1600" dirty="0">
              <a:solidFill>
                <a:schemeClr val="tx1"/>
              </a:solidFill>
            </a:endParaRPr>
          </a:p>
          <a:p>
            <a:r>
              <a:rPr lang="en-US" altLang="en-US" sz="1800" dirty="0" smtClean="0">
                <a:solidFill>
                  <a:schemeClr val="tx1"/>
                </a:solidFill>
              </a:rPr>
              <a:t>Up to two detectors at </a:t>
            </a:r>
            <a:br>
              <a:rPr lang="en-US" altLang="en-US" sz="1800" dirty="0" smtClean="0">
                <a:solidFill>
                  <a:schemeClr val="tx1"/>
                </a:solidFill>
              </a:rPr>
            </a:br>
            <a:r>
              <a:rPr lang="en-US" altLang="en-US" sz="1800" dirty="0" smtClean="0">
                <a:solidFill>
                  <a:schemeClr val="tx1"/>
                </a:solidFill>
              </a:rPr>
              <a:t>minimum background </a:t>
            </a:r>
            <a:br>
              <a:rPr lang="en-US" altLang="en-US" sz="1800" dirty="0" smtClean="0">
                <a:solidFill>
                  <a:schemeClr val="tx1"/>
                </a:solidFill>
              </a:rPr>
            </a:br>
            <a:r>
              <a:rPr lang="en-US" altLang="en-US" sz="1800" dirty="0" smtClean="0">
                <a:solidFill>
                  <a:schemeClr val="tx1"/>
                </a:solidFill>
              </a:rPr>
              <a:t>locations</a:t>
            </a:r>
          </a:p>
          <a:p>
            <a:pPr marL="0" indent="0" algn="ctr">
              <a:buNone/>
            </a:pPr>
            <a:endParaRPr lang="en-US" altLang="en-US" sz="1600" dirty="0"/>
          </a:p>
          <a:p>
            <a:endParaRPr lang="en-US" sz="1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4771" y="4090871"/>
            <a:ext cx="3485731" cy="1748901"/>
            <a:chOff x="74771" y="4155010"/>
            <a:chExt cx="3485731" cy="1748901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93" y="4160837"/>
              <a:ext cx="987567" cy="1280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1375809" y="5018087"/>
              <a:ext cx="7553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FF"/>
                  </a:solidFill>
                </a:rPr>
                <a:t>2015</a:t>
              </a:r>
              <a:endPara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71" y="4162086"/>
              <a:ext cx="990818" cy="12801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1365" y="4155010"/>
              <a:ext cx="989214" cy="1280160"/>
            </a:xfrm>
            <a:prstGeom prst="rect">
              <a:avLst/>
            </a:prstGeom>
          </p:spPr>
        </p:pic>
        <p:sp>
          <p:nvSpPr>
            <p:cNvPr id="19" name="Rectangle 53"/>
            <p:cNvSpPr>
              <a:spLocks noChangeArrowheads="1"/>
            </p:cNvSpPr>
            <p:nvPr/>
          </p:nvSpPr>
          <p:spPr bwMode="auto">
            <a:xfrm>
              <a:off x="197899" y="5041767"/>
              <a:ext cx="7553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 smtClean="0">
                  <a:solidFill>
                    <a:srgbClr val="0000FF"/>
                  </a:solidFill>
                </a:rPr>
                <a:t>2012</a:t>
              </a:r>
              <a:endPara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 55"/>
            <p:cNvSpPr>
              <a:spLocks noChangeArrowheads="1"/>
            </p:cNvSpPr>
            <p:nvPr/>
          </p:nvSpPr>
          <p:spPr bwMode="auto">
            <a:xfrm>
              <a:off x="460485" y="5442246"/>
              <a:ext cx="14189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200" b="1" dirty="0" smtClean="0">
                  <a:solidFill>
                    <a:srgbClr val="0000FF"/>
                  </a:solidFill>
                </a:rPr>
                <a:t>arXiv:1209.0757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en-US" sz="1200" b="1" dirty="0" smtClean="0">
                  <a:solidFill>
                    <a:srgbClr val="0000FF"/>
                  </a:solidFill>
                </a:rPr>
                <a:t>arXiv:1504.07961</a:t>
              </a:r>
              <a:endParaRPr lang="en-US" altLang="en-US" sz="120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Rectangle 53"/>
            <p:cNvSpPr>
              <a:spLocks noChangeArrowheads="1"/>
            </p:cNvSpPr>
            <p:nvPr/>
          </p:nvSpPr>
          <p:spPr bwMode="auto">
            <a:xfrm>
              <a:off x="2357929" y="5442246"/>
              <a:ext cx="12025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FF"/>
                  </a:solidFill>
                </a:rPr>
                <a:t>Completed by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FF"/>
                  </a:solidFill>
                </a:rPr>
                <a:t>October </a:t>
              </a:r>
              <a:r>
                <a:rPr lang="en-US" altLang="en-US" sz="1200" b="1" dirty="0" smtClean="0">
                  <a:solidFill>
                    <a:srgbClr val="0000FF"/>
                  </a:solidFill>
                </a:rPr>
                <a:t>2018</a:t>
              </a:r>
              <a:endParaRPr lang="en-US" altLang="en-US" sz="120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57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Why EIC Should be Built at JLab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739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234950" defTabSz="914400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charset="0"/>
                <a:cs typeface="Arial" charset="0"/>
              </a:rPr>
              <a:t>Large established </a:t>
            </a:r>
            <a:r>
              <a:rPr lang="en-US" sz="20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user community</a:t>
            </a:r>
            <a:r>
              <a:rPr lang="en-US" sz="2000" dirty="0" smtClean="0">
                <a:latin typeface="Arial" charset="0"/>
                <a:cs typeface="Arial" charset="0"/>
              </a:rPr>
              <a:t> in the field</a:t>
            </a:r>
          </a:p>
          <a:p>
            <a:pPr marL="347663" indent="-234950" defTabSz="914400">
              <a:spcBef>
                <a:spcPts val="0"/>
              </a:spcBef>
            </a:pPr>
            <a:r>
              <a:rPr lang="en-US" sz="20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CEBAF</a:t>
            </a:r>
            <a:r>
              <a:rPr lang="en-US" sz="2000" dirty="0" smtClean="0">
                <a:latin typeface="Arial" charset="0"/>
                <a:cs typeface="Arial" charset="0"/>
              </a:rPr>
              <a:t>, the world highest energy SRF linac,  as a full energy injector</a:t>
            </a:r>
          </a:p>
          <a:p>
            <a:pPr marL="800100" lvl="1" indent="-231775"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latin typeface="Arial" charset="0"/>
                <a:cs typeface="Arial" charset="0"/>
              </a:rPr>
              <a:t>Maintains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highly-polarized high-current electron beam</a:t>
            </a:r>
            <a:r>
              <a:rPr lang="en-US" dirty="0" smtClean="0">
                <a:latin typeface="Arial" charset="0"/>
                <a:cs typeface="Arial" charset="0"/>
              </a:rPr>
              <a:t> in the electron collider ring using demonstrated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top-up injection</a:t>
            </a:r>
            <a:r>
              <a:rPr lang="en-US" dirty="0" smtClean="0">
                <a:latin typeface="Arial" charset="0"/>
                <a:cs typeface="Arial" charset="0"/>
              </a:rPr>
              <a:t> technique</a:t>
            </a:r>
          </a:p>
          <a:p>
            <a:pPr marL="347663" indent="-234950" defTabSz="914400">
              <a:spcBef>
                <a:spcPts val="0"/>
              </a:spcBef>
            </a:pPr>
            <a:r>
              <a:rPr lang="en-US" sz="20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Green Field</a:t>
            </a:r>
            <a:r>
              <a:rPr lang="en-US" sz="2000" b="1" i="1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collider complex </a:t>
            </a:r>
          </a:p>
          <a:p>
            <a:pPr marL="800100" lvl="1" indent="-230188">
              <a:lnSpc>
                <a:spcPct val="100000"/>
              </a:lnSpc>
            </a:pP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Modern design and technology</a:t>
            </a:r>
          </a:p>
          <a:p>
            <a:pPr marL="800100" lvl="1" indent="-230188">
              <a:lnSpc>
                <a:spcPct val="100000"/>
              </a:lnSpc>
            </a:pP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No constraints</a:t>
            </a:r>
            <a:r>
              <a:rPr lang="en-US" dirty="0" smtClean="0">
                <a:latin typeface="Arial" charset="0"/>
                <a:cs typeface="Arial" charset="0"/>
              </a:rPr>
              <a:t> imposed by existing infrastructure</a:t>
            </a:r>
          </a:p>
          <a:p>
            <a:pPr marL="800100" lvl="1" indent="-230188">
              <a:lnSpc>
                <a:spcPct val="10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Design driven by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experimental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requirements</a:t>
            </a:r>
            <a:endParaRPr lang="en-US" dirty="0" smtClean="0">
              <a:latin typeface="Arial" charset="0"/>
              <a:cs typeface="Arial" charset="0"/>
            </a:endParaRPr>
          </a:p>
          <a:p>
            <a:pPr marL="1257300" lvl="2" indent="-230188">
              <a:lnSpc>
                <a:spcPct val="100000"/>
              </a:lnSpc>
            </a:pPr>
            <a:r>
              <a:rPr lang="en-US" dirty="0" smtClean="0">
                <a:cs typeface="Arial" charset="0"/>
              </a:rPr>
              <a:t>Novel high </a:t>
            </a:r>
            <a:r>
              <a:rPr lang="en-US" dirty="0" smtClean="0">
                <a:solidFill>
                  <a:srgbClr val="009900"/>
                </a:solidFill>
                <a:cs typeface="Arial" charset="0"/>
              </a:rPr>
              <a:t>luminosity</a:t>
            </a:r>
            <a:r>
              <a:rPr lang="en-US" dirty="0" smtClean="0">
                <a:cs typeface="Arial" charset="0"/>
              </a:rPr>
              <a:t> concept</a:t>
            </a:r>
          </a:p>
          <a:p>
            <a:pPr marL="1257300" lvl="2" indent="-230188">
              <a:lnSpc>
                <a:spcPct val="100000"/>
              </a:lnSpc>
            </a:pPr>
            <a:r>
              <a:rPr lang="en-US" dirty="0" smtClean="0">
                <a:cs typeface="Arial" charset="0"/>
              </a:rPr>
              <a:t>Luminosity optimized around the </a:t>
            </a:r>
            <a:r>
              <a:rPr lang="en-US" dirty="0" smtClean="0">
                <a:solidFill>
                  <a:srgbClr val="009900"/>
                </a:solidFill>
                <a:cs typeface="Arial" charset="0"/>
              </a:rPr>
              <a:t>CM range of physics interest</a:t>
            </a:r>
          </a:p>
          <a:p>
            <a:pPr marL="1257300" lvl="2" indent="-230188">
              <a:lnSpc>
                <a:spcPct val="100000"/>
              </a:lnSpc>
            </a:pPr>
            <a:r>
              <a:rPr lang="en-US" dirty="0" smtClean="0">
                <a:cs typeface="Arial" charset="0"/>
              </a:rPr>
              <a:t>Novel figure 8 design for </a:t>
            </a:r>
            <a:r>
              <a:rPr lang="en-US" dirty="0" smtClean="0">
                <a:solidFill>
                  <a:srgbClr val="009900"/>
                </a:solidFill>
                <a:cs typeface="Arial" charset="0"/>
              </a:rPr>
              <a:t>high polarization</a:t>
            </a:r>
            <a:r>
              <a:rPr lang="en-US" dirty="0" smtClean="0">
                <a:cs typeface="Arial" charset="0"/>
              </a:rPr>
              <a:t> of any particles including </a:t>
            </a:r>
            <a:r>
              <a:rPr lang="en-US" dirty="0" smtClean="0">
                <a:solidFill>
                  <a:srgbClr val="009900"/>
                </a:solidFill>
                <a:cs typeface="Arial" charset="0"/>
              </a:rPr>
              <a:t>deuterons</a:t>
            </a:r>
            <a:r>
              <a:rPr lang="en-US" dirty="0" smtClean="0">
                <a:cs typeface="Arial" charset="0"/>
              </a:rPr>
              <a:t> </a:t>
            </a:r>
          </a:p>
          <a:p>
            <a:pPr marL="1257300" lvl="2" indent="-230188">
              <a:lnSpc>
                <a:spcPct val="10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Deeply integrated detector and machine design for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full acceptance</a:t>
            </a:r>
          </a:p>
          <a:p>
            <a:pPr marL="800100" lvl="1" indent="-230188"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latin typeface="Arial" charset="0"/>
                <a:cs typeface="Arial" charset="0"/>
              </a:rPr>
              <a:t>Balance of good performance and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low technical </a:t>
            </a:r>
            <a:r>
              <a:rPr lang="en-US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risk</a:t>
            </a:r>
            <a:endParaRPr 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Key Design Concepts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600"/>
                  </a:spcBef>
                </a:pPr>
                <a:r>
                  <a:rPr lang="en-US" altLang="en-US" b="1" dirty="0" smtClean="0">
                    <a:solidFill>
                      <a:srgbClr val="0000FF"/>
                    </a:solidFill>
                  </a:rPr>
                  <a:t>High luminosity</a:t>
                </a:r>
                <a:r>
                  <a:rPr lang="en-US" altLang="en-US" dirty="0"/>
                  <a:t>: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high collision rate</a:t>
                </a:r>
                <a:r>
                  <a:rPr lang="en-US" altLang="en-US" dirty="0"/>
                  <a:t> 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of </a:t>
                </a:r>
                <a:br>
                  <a:rPr lang="en-US" altLang="en-US" dirty="0">
                    <a:solidFill>
                      <a:schemeClr val="tx1"/>
                    </a:solidFill>
                  </a:rPr>
                </a:br>
                <a:r>
                  <a:rPr lang="en-US" altLang="en-US" dirty="0">
                    <a:solidFill>
                      <a:schemeClr val="tx1"/>
                    </a:solidFill>
                  </a:rPr>
                  <a:t>short modest-charge low-emittance </a:t>
                </a:r>
                <a:r>
                  <a:rPr lang="en-US" altLang="en-US" dirty="0" smtClean="0">
                    <a:solidFill>
                      <a:schemeClr val="tx1"/>
                    </a:solidFill>
                  </a:rPr>
                  <a:t>bunches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9900"/>
                    </a:solidFill>
                  </a:rPr>
                  <a:t>Small beam </a:t>
                </a:r>
                <a:r>
                  <a:rPr lang="en-US" altLang="en-US" b="1" dirty="0" smtClean="0">
                    <a:solidFill>
                      <a:srgbClr val="009900"/>
                    </a:solidFill>
                  </a:rPr>
                  <a:t>size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altLang="en-US" dirty="0">
                    <a:solidFill>
                      <a:schemeClr val="tx1"/>
                    </a:solidFill>
                  </a:rPr>
                  <a:t>Small </a:t>
                </a:r>
                <a:r>
                  <a:rPr lang="el-GR" altLang="en-US" dirty="0">
                    <a:solidFill>
                      <a:schemeClr val="tx1"/>
                    </a:solidFill>
                  </a:rPr>
                  <a:t>β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* </a:t>
                </a: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 Short bunch length  </a:t>
                </a:r>
                <a:b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Low bunch charge, high repetition rate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Small emittance  Cooling</a:t>
                </a:r>
                <a:endParaRPr lang="en-US" altLang="en-US" dirty="0">
                  <a:solidFill>
                    <a:schemeClr val="tx1"/>
                  </a:solidFill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 smtClean="0">
                    <a:solidFill>
                      <a:schemeClr val="tx1"/>
                    </a:solidFill>
                  </a:rPr>
                  <a:t>Similar to lepton colliders such as </a:t>
                </a:r>
                <a:br>
                  <a:rPr lang="en-US" altLang="en-US" dirty="0" smtClean="0">
                    <a:solidFill>
                      <a:schemeClr val="tx1"/>
                    </a:solidFill>
                  </a:rPr>
                </a:br>
                <a:r>
                  <a:rPr lang="en-US" altLang="en-US" dirty="0" smtClean="0">
                    <a:solidFill>
                      <a:schemeClr val="tx1"/>
                    </a:solidFill>
                  </a:rPr>
                  <a:t>KEK-B with L &gt; 2</a:t>
                </a: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10</a:t>
                </a:r>
                <a:r>
                  <a:rPr lang="en-US" altLang="en-US" baseline="30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34</a:t>
                </a: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cm</a:t>
                </a:r>
                <a:r>
                  <a:rPr lang="en-US" altLang="en-US" baseline="30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-2</a:t>
                </a: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s</a:t>
                </a:r>
                <a:r>
                  <a:rPr lang="en-US" altLang="en-US" baseline="30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-1</a:t>
                </a:r>
                <a:endParaRPr lang="en-US" altLang="en-US" dirty="0">
                  <a:solidFill>
                    <a:schemeClr val="tx1"/>
                  </a:solidFill>
                  <a:sym typeface="Symbol" panose="05050102010706020507" pitchFamily="18" charset="2"/>
                </a:endParaRPr>
              </a:p>
              <a:p>
                <a:pPr marL="1203325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sSubSup>
                            <m:sSubSupPr>
                              <m:ctrlP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en-US" dirty="0" smtClean="0"/>
              </a:p>
              <a:p>
                <a:pPr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rgbClr val="0000FF"/>
                    </a:solidFill>
                  </a:rPr>
                  <a:t>High polarization</a:t>
                </a:r>
                <a:r>
                  <a:rPr lang="en-US" altLang="en-US" dirty="0"/>
                  <a:t>: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figure-8</a:t>
                </a:r>
                <a:r>
                  <a:rPr lang="en-US" altLang="en-US" dirty="0"/>
                  <a:t> 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ring </a:t>
                </a:r>
                <a:r>
                  <a:rPr lang="en-US" altLang="en-US" dirty="0" smtClean="0">
                    <a:solidFill>
                      <a:schemeClr val="tx1"/>
                    </a:solidFill>
                  </a:rPr>
                  <a:t>design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Net spin precession </a:t>
                </a:r>
                <a:r>
                  <a:rPr lang="en-US" altLang="en-US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zero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Spin easily controlled by small</a:t>
                </a:r>
                <a:b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magnetic fields for any particle</a:t>
                </a:r>
                <a:br>
                  <a:rPr lang="en-US" alt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</a:br>
                <a:r>
                  <a:rPr lang="en-US" altLang="en-US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species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en-US" b="1" dirty="0">
                    <a:solidFill>
                      <a:schemeClr val="hlink"/>
                    </a:solidFill>
                  </a:rPr>
                  <a:t>Full acceptance primary detector</a:t>
                </a:r>
                <a:r>
                  <a:rPr lang="en-US" altLang="en-US" dirty="0"/>
                  <a:t> 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including</a:t>
                </a:r>
                <a:r>
                  <a:rPr lang="en-US" altLang="en-US" dirty="0"/>
                  <a:t> </a:t>
                </a:r>
                <a:r>
                  <a:rPr lang="en-US" altLang="en-US" b="1" dirty="0">
                    <a:solidFill>
                      <a:srgbClr val="009900"/>
                    </a:solidFill>
                  </a:rPr>
                  <a:t>far-forward acceptance</a:t>
                </a:r>
                <a:endParaRPr lang="en-US" altLang="en-US" dirty="0" smtClean="0"/>
              </a:p>
              <a:p>
                <a:pPr>
                  <a:spcBef>
                    <a:spcPts val="600"/>
                  </a:spcBef>
                </a:pPr>
                <a:endParaRPr lang="en-US" altLang="en-US" dirty="0" smtClean="0"/>
              </a:p>
              <a:p>
                <a:pPr>
                  <a:spcBef>
                    <a:spcPts val="600"/>
                  </a:spcBef>
                </a:pPr>
                <a:endParaRPr lang="en-US" altLang="en-US" dirty="0"/>
              </a:p>
              <a:p>
                <a:pPr>
                  <a:spcBef>
                    <a:spcPts val="600"/>
                  </a:spcBef>
                </a:pPr>
                <a:endParaRPr lang="en-US" altLang="en-US" dirty="0" smtClean="0"/>
              </a:p>
              <a:p>
                <a:pPr>
                  <a:spcBef>
                    <a:spcPts val="600"/>
                  </a:spcBef>
                </a:pPr>
                <a:endParaRPr lang="en-US" altLang="en-US" dirty="0"/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259388" y="1014413"/>
            <a:ext cx="3683000" cy="3625850"/>
            <a:chOff x="0" y="1410"/>
            <a:chExt cx="2320" cy="2284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257" y="1410"/>
              <a:ext cx="1440" cy="144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endParaRPr lang="en-US" altLang="en-US" sz="1600" b="1">
                <a:latin typeface="Calibri" panose="020F0502020204030204" pitchFamily="34" charset="0"/>
              </a:endParaRPr>
            </a:p>
          </p:txBody>
        </p:sp>
        <p:sp>
          <p:nvSpPr>
            <p:cNvPr id="7" name="Oval 13"/>
            <p:cNvSpPr>
              <a:spLocks/>
            </p:cNvSpPr>
            <p:nvPr/>
          </p:nvSpPr>
          <p:spPr bwMode="auto">
            <a:xfrm>
              <a:off x="0" y="2535"/>
              <a:ext cx="1152" cy="1152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8" name="Oval 15"/>
            <p:cNvSpPr>
              <a:spLocks/>
            </p:cNvSpPr>
            <p:nvPr/>
          </p:nvSpPr>
          <p:spPr bwMode="auto">
            <a:xfrm>
              <a:off x="1096" y="2542"/>
              <a:ext cx="1152" cy="115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FontTx/>
                <a:buNone/>
              </a:pPr>
              <a:endParaRPr lang="en-US" altLang="en-US" sz="1600"/>
            </a:p>
            <a:p>
              <a:pPr algn="ctr" eaLnBrk="1" hangingPunct="1">
                <a:spcBef>
                  <a:spcPts val="400"/>
                </a:spcBef>
                <a:buFontTx/>
                <a:buNone/>
              </a:pPr>
              <a:endParaRPr lang="en-US" altLang="en-US" b="1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31" y="1672"/>
              <a:ext cx="1559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>
                  <a:solidFill>
                    <a:srgbClr val="CC0000"/>
                  </a:solidFill>
                </a:rPr>
                <a:t>Beam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High repetition rate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Low bunch charge 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Short bunch length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Small emittance</a:t>
              </a:r>
              <a:endParaRPr lang="en-US" altLang="en-US" sz="1600" b="1">
                <a:latin typeface="Calibri" panose="020F0502020204030204" pitchFamily="34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61" y="2808"/>
              <a:ext cx="1081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600" b="1" i="1">
                  <a:solidFill>
                    <a:srgbClr val="CC0000"/>
                  </a:solidFill>
                </a:rPr>
                <a:t>IR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Small </a:t>
              </a:r>
              <a:r>
                <a:rPr lang="el-GR" altLang="en-US" sz="1600" b="1"/>
                <a:t>β</a:t>
              </a:r>
              <a:r>
                <a:rPr lang="en-US" altLang="en-US" sz="1600" b="1"/>
                <a:t>*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Crab crossing</a:t>
              </a:r>
              <a:endParaRPr lang="en-US" altLang="en-US" sz="1600" b="1">
                <a:latin typeface="Calibri" panose="020F0502020204030204" pitchFamily="34" charset="0"/>
              </a:endParaRPr>
            </a:p>
          </p:txBody>
        </p:sp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1253" y="2700"/>
              <a:ext cx="1067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600" b="1" i="1">
                  <a:solidFill>
                    <a:srgbClr val="CC0000"/>
                  </a:solidFill>
                </a:rPr>
                <a:t>Damping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Synchrotron radiation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600" b="1"/>
                <a:t>Electron cooling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88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JLEIC Energy Reach and Luminosity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3" name="Group 10"/>
          <p:cNvGraphicFramePr>
            <a:graphicFrameLocks noGrp="1"/>
          </p:cNvGraphicFramePr>
          <p:nvPr>
            <p:extLst/>
          </p:nvPr>
        </p:nvGraphicFramePr>
        <p:xfrm>
          <a:off x="2534689" y="4675558"/>
          <a:ext cx="5059362" cy="1693545"/>
        </p:xfrm>
        <a:graphic>
          <a:graphicData uri="http://schemas.openxmlformats.org/drawingml/2006/table">
            <a:tbl>
              <a:tblPr/>
              <a:tblGrid>
                <a:gridCol w="2065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Energy </a:t>
                      </a:r>
                      <a:b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each scenario)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luminosity limitation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charge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beam-beam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radiation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73" y="820680"/>
            <a:ext cx="7056254" cy="3782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4051" y="1104182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baseline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6036" y="1385180"/>
            <a:ext cx="368174" cy="657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7668883" y="1411959"/>
            <a:ext cx="155275" cy="589369"/>
          </a:xfrm>
          <a:prstGeom prst="rightBrace">
            <a:avLst>
              <a:gd name="adj1" fmla="val 47076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15449" y="1337311"/>
            <a:ext cx="1130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Alternative/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12 GeV CEBAF as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sz="2400" dirty="0">
                <a:solidFill>
                  <a:schemeClr val="tx1"/>
                </a:solidFill>
              </a:rPr>
              <a:t>Extensive fixed-target science </a:t>
            </a:r>
            <a:r>
              <a:rPr lang="en-US" altLang="en-US" sz="2400" dirty="0" smtClean="0">
                <a:solidFill>
                  <a:schemeClr val="tx1"/>
                </a:solidFill>
              </a:rPr>
              <a:t>program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Fixed-target program compatible </a:t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chemeClr val="tx1"/>
                </a:solidFill>
              </a:rPr>
              <a:t>with concurrent JLEIC </a:t>
            </a:r>
            <a:r>
              <a:rPr lang="en-US" altLang="en-US" sz="2000" dirty="0" smtClean="0">
                <a:solidFill>
                  <a:schemeClr val="tx1"/>
                </a:solidFill>
              </a:rPr>
              <a:t>operations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JLEIC injector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Fast fill of collider ring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Full energy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~85% polarization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Enables top-off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New operation mode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but no hardware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modifications</a:t>
            </a:r>
          </a:p>
          <a:p>
            <a:pPr>
              <a:spcBef>
                <a:spcPts val="600"/>
              </a:spcBef>
            </a:pPr>
            <a:endParaRPr lang="en-US" sz="2400" dirty="0" smtClean="0"/>
          </a:p>
          <a:p>
            <a:pPr>
              <a:spcBef>
                <a:spcPts val="600"/>
              </a:spcBef>
            </a:pPr>
            <a:endParaRPr lang="en-US" sz="2400" dirty="0" smtClean="0"/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48677" y="1064475"/>
            <a:ext cx="5963096" cy="5295432"/>
            <a:chOff x="2991504" y="935883"/>
            <a:chExt cx="5963096" cy="52954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592" y="2224505"/>
              <a:ext cx="5157216" cy="4006810"/>
            </a:xfrm>
            <a:prstGeom prst="rect">
              <a:avLst/>
            </a:prstGeom>
            <a:noFill/>
            <a:effectLst/>
          </p:spPr>
        </p:pic>
        <p:sp>
          <p:nvSpPr>
            <p:cNvPr id="7" name="Parallelogram 6"/>
            <p:cNvSpPr/>
            <p:nvPr/>
          </p:nvSpPr>
          <p:spPr>
            <a:xfrm rot="12328451" flipV="1">
              <a:off x="4508652" y="4540863"/>
              <a:ext cx="161128" cy="88249"/>
            </a:xfrm>
            <a:prstGeom prst="parallelogram">
              <a:avLst>
                <a:gd name="adj" fmla="val 52731"/>
              </a:avLst>
            </a:prstGeom>
            <a:solidFill>
              <a:srgbClr val="007B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rot="9271549" flipH="1" flipV="1">
              <a:off x="4611791" y="4538455"/>
              <a:ext cx="161128" cy="88249"/>
            </a:xfrm>
            <a:prstGeom prst="parallelogram">
              <a:avLst>
                <a:gd name="adj" fmla="val 50934"/>
              </a:avLst>
            </a:prstGeom>
            <a:solidFill>
              <a:srgbClr val="0033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0682" y="935883"/>
              <a:ext cx="21339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 to 12 GeV </a:t>
              </a:r>
            </a:p>
            <a:p>
              <a:pPr algn="ctr"/>
              <a:r>
                <a:rPr lang="en-US" sz="24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JLEIC</a:t>
              </a:r>
              <a:endPara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4149896">
              <a:off x="4247199" y="177538"/>
              <a:ext cx="2465538" cy="4976927"/>
            </a:xfrm>
            <a:prstGeom prst="arc">
              <a:avLst>
                <a:gd name="adj1" fmla="val 16828257"/>
                <a:gd name="adj2" fmla="val 19938601"/>
              </a:avLst>
            </a:prstGeom>
            <a:ln w="34925">
              <a:solidFill>
                <a:srgbClr val="0000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6671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4AE2FC95-A5E5-3643-8E3A-0023C4FA7AB8}" vid="{392C943E-8A62-644E-B27A-990028042D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JLEIC-powerpoint3</Template>
  <TotalTime>2837</TotalTime>
  <Words>1447</Words>
  <Application>Microsoft Office PowerPoint</Application>
  <PresentationFormat>On-screen Show (4:3)</PresentationFormat>
  <Paragraphs>427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MS PGothic</vt:lpstr>
      <vt:lpstr>Arial</vt:lpstr>
      <vt:lpstr>Calibri</vt:lpstr>
      <vt:lpstr>Cambria Math</vt:lpstr>
      <vt:lpstr>Corbel</vt:lpstr>
      <vt:lpstr>PingFangSC-Regular</vt:lpstr>
      <vt:lpstr>Symbol</vt:lpstr>
      <vt:lpstr>Times</vt:lpstr>
      <vt:lpstr>Times New Roman</vt:lpstr>
      <vt:lpstr>Wingdings</vt:lpstr>
      <vt:lpstr>Office Theme</vt:lpstr>
      <vt:lpstr>Equation</vt:lpstr>
      <vt:lpstr>JLEIC Concept</vt:lpstr>
      <vt:lpstr>Electron Ion Collider</vt:lpstr>
      <vt:lpstr>JLEIC Status</vt:lpstr>
      <vt:lpstr>JLEIC Collaboration</vt:lpstr>
      <vt:lpstr>JLEIC Layout</vt:lpstr>
      <vt:lpstr>Why EIC Should be Built at JLab</vt:lpstr>
      <vt:lpstr>Key Design Concepts</vt:lpstr>
      <vt:lpstr>JLEIC Energy Reach and Luminosity</vt:lpstr>
      <vt:lpstr>12 GeV CEBAF as Injector</vt:lpstr>
      <vt:lpstr>Electron Beam</vt:lpstr>
      <vt:lpstr>Electron Polarization</vt:lpstr>
      <vt:lpstr>Polarization</vt:lpstr>
      <vt:lpstr>Start-to-End Deuteron Acceleration in Ion Collider Ring</vt:lpstr>
      <vt:lpstr>Multi-Stage Cooling Scheme</vt:lpstr>
      <vt:lpstr>High-Energy Electron Cooling</vt:lpstr>
      <vt:lpstr>ERL-Circulator Cooler Design and R&amp;D</vt:lpstr>
      <vt:lpstr>Detector Region</vt:lpstr>
      <vt:lpstr>Ion Beam Envelope &amp; 99%p Trajectory</vt:lpstr>
      <vt:lpstr>IR Quadrupole Prototype</vt:lpstr>
      <vt:lpstr>Beam Crabbing</vt:lpstr>
      <vt:lpstr>Crabbing Test at CERN’s SPS</vt:lpstr>
      <vt:lpstr>FY 18-19 JLab EIC R&amp;D Projects Supported by DoE</vt:lpstr>
      <vt:lpstr>pCDR Planning and Status</vt:lpstr>
      <vt:lpstr>Backup</vt:lpstr>
      <vt:lpstr>JLEIC Parameters (3T option)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OVERVIEW</dc:title>
  <dc:creator>morozov</dc:creator>
  <cp:lastModifiedBy>morozov</cp:lastModifiedBy>
  <cp:revision>159</cp:revision>
  <dcterms:created xsi:type="dcterms:W3CDTF">2018-03-13T17:56:41Z</dcterms:created>
  <dcterms:modified xsi:type="dcterms:W3CDTF">2018-06-17T17:24:30Z</dcterms:modified>
</cp:coreProperties>
</file>