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9" r:id="rId2"/>
    <p:sldId id="344" r:id="rId3"/>
    <p:sldId id="342" r:id="rId4"/>
    <p:sldId id="34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40"/>
    <a:srgbClr val="000080"/>
    <a:srgbClr val="800080"/>
    <a:srgbClr val="800000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3721" autoAdjust="0"/>
  </p:normalViewPr>
  <p:slideViewPr>
    <p:cSldViewPr snapToGrid="0">
      <p:cViewPr>
        <p:scale>
          <a:sx n="85" d="100"/>
          <a:sy n="85" d="100"/>
        </p:scale>
        <p:origin x="1200" y="-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960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4F143-B537-AB40-932A-C55F1D9C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6F650-87C6-495B-A048-7B7D4465DB32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BE90B-F731-4565-8E35-C691CAB0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3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4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8D97-09E5-4D9F-974B-E4676478DAA0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E98E-F19D-4589-A9BC-A7A37B4E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0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4309"/>
            <a:ext cx="9144000" cy="420624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879601"/>
            <a:ext cx="9144000" cy="210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JSA Awards Presentation</a:t>
            </a:r>
          </a:p>
          <a:p>
            <a:pPr algn="ctr"/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Jerry P. Draayer</a:t>
            </a:r>
          </a:p>
          <a:p>
            <a:pPr algn="ctr"/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SURA President &amp; CEO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JSA Board Vice Chair &amp; CEO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7999" y="6519333"/>
            <a:ext cx="355601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-1-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5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4309"/>
            <a:ext cx="9144000" cy="420624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6933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JSA Post Doctoral Research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Prize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182" y="1045019"/>
            <a:ext cx="8367234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Established in 2008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by the Users Group as a way to recognize, reward, and honor the finest postdocs and support the Lab’s scientific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mission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Over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the years, the prize has helped to encourage students to see that excellence is recognized at every level of their careers, including their post graduation, career building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phase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5714" y="3214050"/>
            <a:ext cx="5763986" cy="261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Award to: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800040"/>
                </a:solidFill>
                <a:latin typeface="Arial"/>
                <a:cs typeface="Arial"/>
              </a:rPr>
              <a:t>*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Cristiano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Fanelli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Post Doc, Massachusetts Institute of Technology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MS PGothic" charset="0"/>
                <a:cs typeface="Arial"/>
              </a:rPr>
              <a:t>Proposal: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Arial"/>
                <a:ea typeface="MS PGothic" charset="0"/>
                <a:cs typeface="Arial"/>
              </a:rPr>
              <a:t>A Deep Learning Approach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MS PGothic" charset="0"/>
                <a:cs typeface="Arial"/>
              </a:rPr>
              <a:t>to Particle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Arial"/>
                <a:ea typeface="MS PGothic" charset="0"/>
                <a:cs typeface="Arial"/>
              </a:rPr>
              <a:t>Identification and Alignment of the GlueX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MS PGothic" charset="0"/>
                <a:cs typeface="Arial"/>
              </a:rPr>
              <a:t>DIRC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i="1" dirty="0">
              <a:solidFill>
                <a:schemeClr val="accent5">
                  <a:lumMod val="50000"/>
                </a:schemeClr>
              </a:solidFill>
              <a:latin typeface="Arial"/>
              <a:ea typeface="MS PGothic" charset="0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800040"/>
                </a:solidFill>
                <a:latin typeface="Arial"/>
                <a:ea typeface="MS PGothic" charset="0"/>
                <a:cs typeface="Arial"/>
              </a:rPr>
              <a:t>* Cristiano was awarded the JSA Thesis Prize in 2015.</a:t>
            </a:r>
            <a:endParaRPr lang="en-US" dirty="0">
              <a:solidFill>
                <a:srgbClr val="800040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7999" y="6519333"/>
            <a:ext cx="355601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-2-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11629"/>
          <a:stretch/>
        </p:blipFill>
        <p:spPr>
          <a:xfrm>
            <a:off x="604157" y="3277828"/>
            <a:ext cx="2518080" cy="26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4309"/>
            <a:ext cx="9144000" cy="420624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667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JSA </a:t>
            </a:r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Thesis Prize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7166" y="986574"/>
            <a:ext cx="882443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Established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in 1999 by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SURA for the Users Group, an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opportunity to recognize some of the best theses on JLab science and research by graduate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students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Prize continued since 2007 under the JSA Initiatives Fund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0300" y="3125914"/>
            <a:ext cx="5473700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Award to: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800040"/>
                </a:solidFill>
                <a:latin typeface="Arial"/>
                <a:cs typeface="Arial"/>
              </a:rPr>
              <a:t>*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Alessandro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MS PGothic" charset="0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Baroni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MS PGothic" charset="0"/>
                <a:cs typeface="Arial"/>
              </a:rPr>
              <a:t>Post Doc, University of South Carolina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MS PGothic" charset="0"/>
                <a:cs typeface="Arial"/>
              </a:rPr>
              <a:t>Thesis, Old Dominion University: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Arial"/>
                <a:ea typeface="MS PGothic" charset="0"/>
                <a:cs typeface="Arial"/>
              </a:rPr>
              <a:t>Nuclear Chiral Axial Currents and Applications to Few-Nucleon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MS PGothic" charset="0"/>
                <a:cs typeface="Arial"/>
              </a:rPr>
              <a:t>Systems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rgbClr val="800040"/>
                </a:solidFill>
                <a:latin typeface="Arial"/>
                <a:ea typeface="MS PGothic" charset="0"/>
                <a:cs typeface="Arial"/>
              </a:rPr>
              <a:t>* </a:t>
            </a:r>
            <a:r>
              <a:rPr lang="en-US" dirty="0" smtClean="0">
                <a:solidFill>
                  <a:srgbClr val="800040"/>
                </a:solidFill>
                <a:latin typeface="Arial"/>
                <a:ea typeface="MS PGothic" charset="0"/>
                <a:cs typeface="Arial"/>
              </a:rPr>
              <a:t>Alessandro </a:t>
            </a:r>
            <a:r>
              <a:rPr lang="en-US" dirty="0">
                <a:solidFill>
                  <a:srgbClr val="800040"/>
                </a:solidFill>
                <a:latin typeface="Arial"/>
                <a:ea typeface="MS PGothic" charset="0"/>
                <a:cs typeface="Arial"/>
              </a:rPr>
              <a:t>was awarded </a:t>
            </a:r>
            <a:r>
              <a:rPr lang="en-US" dirty="0" smtClean="0">
                <a:solidFill>
                  <a:srgbClr val="800040"/>
                </a:solidFill>
                <a:latin typeface="Arial"/>
                <a:ea typeface="MS PGothic" charset="0"/>
                <a:cs typeface="Arial"/>
              </a:rPr>
              <a:t>the JSA Distinguished Theory Student Fellowship in 2012.</a:t>
            </a:r>
            <a:endParaRPr lang="en-US" dirty="0">
              <a:solidFill>
                <a:srgbClr val="800040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7999" y="6519333"/>
            <a:ext cx="355601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-3-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5" y="2887745"/>
            <a:ext cx="3140278" cy="30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4309"/>
            <a:ext cx="9144000" cy="420624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6933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Users Group Poster Prizes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6267" y="1037376"/>
            <a:ext cx="875453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Rewards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recognizes students; encourages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attendance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at User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Group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Meeting; encourages students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to develop their communication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abilities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Awardees receive travel support for attendance at a meeting of their choice to present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their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poster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Poster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Prizes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awarded to: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5299" y="6519333"/>
            <a:ext cx="355601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-4-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7118" y="3046102"/>
            <a:ext cx="2131539" cy="2750981"/>
            <a:chOff x="362268" y="3046102"/>
            <a:chExt cx="2131539" cy="2750981"/>
          </a:xfrm>
        </p:grpSpPr>
        <p:sp>
          <p:nvSpPr>
            <p:cNvPr id="2" name="TextBox 1"/>
            <p:cNvSpPr txBox="1"/>
            <p:nvPr/>
          </p:nvSpPr>
          <p:spPr>
            <a:xfrm>
              <a:off x="362268" y="3046102"/>
              <a:ext cx="2131539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1</a:t>
              </a:r>
              <a:r>
                <a:rPr lang="en-US" sz="1400" baseline="300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st</a:t>
              </a:r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 Place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en-US" sz="14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Mariana </a:t>
              </a:r>
              <a:r>
                <a:rPr lang="en-US" altLang="en-US" sz="1400" b="1" dirty="0" err="1" smtClean="0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Khachatryan</a:t>
              </a:r>
              <a:endParaRPr lang="en-US" altLang="en-US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en-US" sz="1400" dirty="0" smtClean="0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Old Dominion University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1"/>
            <a:stretch/>
          </p:blipFill>
          <p:spPr>
            <a:xfrm>
              <a:off x="516780" y="3806145"/>
              <a:ext cx="1801456" cy="142262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44631" y="5289252"/>
              <a:ext cx="18286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288" lvl="3" algn="ctr">
                <a:lnSpc>
                  <a:spcPct val="90000"/>
                </a:lnSpc>
              </a:pPr>
              <a:r>
                <a:rPr lang="en-US" altLang="en-US" sz="1000" b="1" i="1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Validation of neutrino energy estimation using electron scattering data</a:t>
              </a:r>
              <a:endParaRPr lang="en-US" altLang="en-US" sz="10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7262" y="3035956"/>
            <a:ext cx="2561212" cy="2764201"/>
            <a:chOff x="2337837" y="3035956"/>
            <a:chExt cx="2561212" cy="2764201"/>
          </a:xfrm>
        </p:grpSpPr>
        <p:sp>
          <p:nvSpPr>
            <p:cNvPr id="11" name="TextBox 10"/>
            <p:cNvSpPr txBox="1"/>
            <p:nvPr/>
          </p:nvSpPr>
          <p:spPr>
            <a:xfrm>
              <a:off x="2337837" y="3035956"/>
              <a:ext cx="2561212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2</a:t>
              </a:r>
              <a:r>
                <a:rPr lang="en-US" sz="1400" baseline="300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nd</a:t>
              </a:r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 Place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b="1" dirty="0" err="1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Shujie</a:t>
              </a: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 Li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University of New Hampshire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7822" y="5292326"/>
              <a:ext cx="2085030" cy="50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>
                  <a:solidFill>
                    <a:srgbClr val="000080"/>
                  </a:solidFill>
                  <a:latin typeface="Arial"/>
                  <a:cs typeface="Arial"/>
                </a:defRPr>
              </a:lvl1pPr>
            </a:lstStyle>
            <a:p>
              <a:r>
                <a:rPr lang="en-US" sz="1000" b="1" i="1" dirty="0">
                  <a:solidFill>
                    <a:schemeClr val="accent5">
                      <a:lumMod val="50000"/>
                    </a:schemeClr>
                  </a:solidFill>
                </a:rPr>
                <a:t>Inclusive Short-range Correlation Measurement with 3H and 3He at Jefferson Lab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6" r="6121"/>
            <a:stretch/>
          </p:blipFill>
          <p:spPr>
            <a:xfrm>
              <a:off x="2757746" y="3730187"/>
              <a:ext cx="1795202" cy="14575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250415" y="3019591"/>
            <a:ext cx="2280315" cy="2746169"/>
            <a:chOff x="5410971" y="3019591"/>
            <a:chExt cx="2280315" cy="2746169"/>
          </a:xfrm>
        </p:grpSpPr>
        <p:sp>
          <p:nvSpPr>
            <p:cNvPr id="13" name="TextBox 12"/>
            <p:cNvSpPr txBox="1"/>
            <p:nvPr/>
          </p:nvSpPr>
          <p:spPr>
            <a:xfrm>
              <a:off x="5410971" y="3019591"/>
              <a:ext cx="2198778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288" lvl="3"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3</a:t>
              </a:r>
              <a:r>
                <a:rPr lang="en-US" sz="1400" baseline="300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rd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rPr>
                <a:t>Place</a:t>
              </a:r>
            </a:p>
            <a:p>
              <a:pPr marL="14288" lvl="3" algn="ctr">
                <a:lnSpc>
                  <a:spcPct val="90000"/>
                </a:lnSpc>
              </a:pPr>
              <a:r>
                <a:rPr lang="en-US" altLang="en-US" sz="14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Taya </a:t>
              </a:r>
              <a:r>
                <a:rPr lang="en-US" altLang="en-US" sz="1400" b="1" dirty="0" err="1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Chetry</a:t>
              </a:r>
              <a:endParaRPr lang="en-US" alt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4288" lvl="3" algn="ctr">
                <a:lnSpc>
                  <a:spcPct val="90000"/>
                </a:lnSpc>
              </a:pPr>
              <a:r>
                <a:rPr lang="en-US" altLang="en-US" sz="1400" dirty="0" smtClean="0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Ohio University</a:t>
              </a:r>
              <a:endParaRPr lang="en-US" alt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40326" y="5257929"/>
              <a:ext cx="21509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>
                  <a:solidFill>
                    <a:srgbClr val="000080"/>
                  </a:solidFill>
                  <a:latin typeface="Arial"/>
                  <a:cs typeface="Arial"/>
                </a:defRPr>
              </a:lvl1pPr>
            </a:lstStyle>
            <a:p>
              <a:r>
                <a:rPr lang="en-US" sz="1000" b="1" i="1">
                  <a:solidFill>
                    <a:schemeClr val="accent5">
                      <a:lumMod val="50000"/>
                    </a:schemeClr>
                  </a:solidFill>
                </a:rPr>
                <a:t>Study of Coherent Vector Meson Photoproduction and a Possible d Resonance using CLAS</a:t>
              </a:r>
              <a:endParaRPr lang="en-US" sz="1000" b="1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3" r="15168" b="17120"/>
            <a:stretch/>
          </p:blipFill>
          <p:spPr>
            <a:xfrm>
              <a:off x="5662690" y="3709987"/>
              <a:ext cx="1829205" cy="141684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0" y="5901643"/>
            <a:ext cx="91440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Honorable Mentions to: </a:t>
            </a:r>
            <a:r>
              <a:rPr lang="en-US" altLang="en-US" sz="1400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Burcu</a:t>
            </a:r>
            <a:r>
              <a:rPr lang="en-US" altLang="en-US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Duran </a:t>
            </a:r>
            <a:r>
              <a:rPr lang="en-US" alt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(Temple University) and</a:t>
            </a:r>
            <a:r>
              <a:rPr lang="en-US" altLang="en-US" sz="1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Victoria Owen </a:t>
            </a:r>
            <a:r>
              <a:rPr lang="en-US" altLang="en-US" sz="14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(College of William &amp; Mary)</a:t>
            </a:r>
            <a:endParaRPr lang="en-US" altLang="en-US" sz="14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328</Words>
  <Application>Microsoft Macintosh PowerPoint</Application>
  <PresentationFormat>On-screen Show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MS PGothic</vt:lpstr>
      <vt:lpstr>ＭＳ Ｐゴシック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Elizabeth Lawson</cp:lastModifiedBy>
  <cp:revision>180</cp:revision>
  <cp:lastPrinted>2018-06-19T16:57:39Z</cp:lastPrinted>
  <dcterms:created xsi:type="dcterms:W3CDTF">2014-10-29T19:35:21Z</dcterms:created>
  <dcterms:modified xsi:type="dcterms:W3CDTF">2018-06-19T17:04:02Z</dcterms:modified>
  <cp:category/>
</cp:coreProperties>
</file>