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65" r:id="rId4"/>
    <p:sldId id="264" r:id="rId5"/>
    <p:sldId id="259" r:id="rId6"/>
    <p:sldId id="260" r:id="rId7"/>
    <p:sldId id="266" r:id="rId8"/>
    <p:sldId id="269" r:id="rId9"/>
    <p:sldId id="270" r:id="rId10"/>
    <p:sldId id="272" r:id="rId11"/>
    <p:sldId id="27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1"/>
    <p:restoredTop sz="93608"/>
  </p:normalViewPr>
  <p:slideViewPr>
    <p:cSldViewPr snapToGrid="0" snapToObjects="1">
      <p:cViewPr>
        <p:scale>
          <a:sx n="105" d="100"/>
          <a:sy n="105" d="100"/>
        </p:scale>
        <p:origin x="14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37CC8-DC16-CB40-A75A-BD526D67C19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5A84-2FF1-5548-A55A-0082602A5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8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June 19,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2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80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6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8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3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8133F-062D-C04D-A8F7-B25DCFC69D79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E3D2-6FF9-6B4D-83CA-EC2FE5CA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s.org/units/dnp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wiki.jlab.org/cugwik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iki.jlab.org/cugwiki/index.php/Nuclear_Physics_Day_on_the_Hill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Jefferson Lab Users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7" y="1720792"/>
            <a:ext cx="3111853" cy="3246671"/>
          </a:xfrm>
        </p:spPr>
        <p:txBody>
          <a:bodyPr/>
          <a:lstStyle/>
          <a:p>
            <a:r>
              <a:rPr lang="en-US" dirty="0" smtClean="0"/>
              <a:t>Krishna Kumar</a:t>
            </a:r>
          </a:p>
          <a:p>
            <a:r>
              <a:rPr lang="en-US" sz="1800" dirty="0" smtClean="0"/>
              <a:t>Stony Brook University</a:t>
            </a:r>
          </a:p>
          <a:p>
            <a:endParaRPr lang="en-US" dirty="0"/>
          </a:p>
          <a:p>
            <a:r>
              <a:rPr lang="en-US" sz="2000" dirty="0" smtClean="0"/>
              <a:t>Chair,</a:t>
            </a:r>
          </a:p>
          <a:p>
            <a:r>
              <a:rPr lang="en-US" sz="2000" dirty="0" err="1" smtClean="0"/>
              <a:t>JLab</a:t>
            </a:r>
            <a:r>
              <a:rPr lang="en-US" sz="2000" dirty="0"/>
              <a:t> </a:t>
            </a:r>
            <a:r>
              <a:rPr lang="en-US" sz="2000" dirty="0" smtClean="0"/>
              <a:t>User Group </a:t>
            </a:r>
          </a:p>
          <a:p>
            <a:r>
              <a:rPr lang="en-US" sz="2000" dirty="0" smtClean="0"/>
              <a:t>Board of Directors</a:t>
            </a:r>
            <a:endParaRPr lang="en-US" sz="2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5247"/>
          <a:stretch>
            <a:fillRect/>
          </a:stretch>
        </p:blipFill>
        <p:spPr>
          <a:xfrm>
            <a:off x="3299401" y="1725613"/>
            <a:ext cx="5692775" cy="38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237028" y="5276833"/>
            <a:ext cx="2721683" cy="365125"/>
          </a:xfrm>
        </p:spPr>
        <p:txBody>
          <a:bodyPr/>
          <a:lstStyle/>
          <a:p>
            <a:pPr lvl="0"/>
            <a:r>
              <a:rPr lang="en-US" sz="1800" dirty="0" smtClean="0">
                <a:solidFill>
                  <a:srgbClr val="919191"/>
                </a:solidFill>
              </a:rPr>
              <a:t>June 19, </a:t>
            </a:r>
            <a:r>
              <a:rPr lang="en-US" sz="1800" dirty="0">
                <a:solidFill>
                  <a:srgbClr val="919191"/>
                </a:solidFill>
              </a:rPr>
              <a:t>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175" y="6340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1548" y="65043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7028" y="6156158"/>
            <a:ext cx="213547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NEED new JLUO logo</a:t>
            </a:r>
          </a:p>
          <a:p>
            <a:endParaRPr lang="en-US" dirty="0"/>
          </a:p>
        </p:txBody>
      </p:sp>
      <p:pic>
        <p:nvPicPr>
          <p:cNvPr id="13" name="Picture 12" descr="JLU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" y="5941110"/>
            <a:ext cx="2602700" cy="914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891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132862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2018 Thesis and Postdoc </a:t>
            </a:r>
            <a:r>
              <a:rPr lang="en-US" sz="3600" b="0" dirty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sz="3600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rizes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(supported by JSA Initiatives Fund)</a:t>
            </a:r>
            <a:endParaRPr lang="en-US" sz="3600" b="0" kern="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304800" y="1357841"/>
            <a:ext cx="86741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0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Organized by Will Brooks and myself</a:t>
            </a:r>
          </a:p>
          <a:p>
            <a:pPr marL="292100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Thesis prize</a:t>
            </a:r>
            <a:endParaRPr lang="en-US" b="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92150" lvl="1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Three board members read all entries</a:t>
            </a:r>
          </a:p>
          <a:p>
            <a:pPr marL="692150" lvl="1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The top two theses were chosen and then two outside reviewer opinions were solicited</a:t>
            </a:r>
          </a:p>
          <a:p>
            <a:pPr marL="692150" lvl="1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No conflicts of interest allowed</a:t>
            </a:r>
          </a:p>
          <a:p>
            <a:pPr marL="292100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Postdoc prize</a:t>
            </a:r>
          </a:p>
          <a:p>
            <a:pPr marL="692150" lvl="1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Four board members read all entries (except for COI)</a:t>
            </a:r>
          </a:p>
          <a:p>
            <a:pPr marL="692150" lvl="1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Due to a tie at the top and also because of COI, two other board member opinions were solicited before a final decision was made</a:t>
            </a:r>
          </a:p>
          <a:p>
            <a:pPr marL="692150" lvl="1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endParaRPr lang="en-US" b="0" kern="0" dirty="0">
              <a:latin typeface="Calibri" panose="020F0502020204030204" pitchFamily="34" charset="0"/>
            </a:endParaRPr>
          </a:p>
          <a:p>
            <a:pPr marL="292100" indent="-2921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Awarded this afternoon by Jerry </a:t>
            </a:r>
            <a:r>
              <a:rPr lang="en-US" b="0" kern="0" dirty="0" err="1" smtClean="0">
                <a:latin typeface="Calibri" panose="020F0502020204030204" pitchFamily="34" charset="0"/>
              </a:rPr>
              <a:t>Draayer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7655" y="1573285"/>
            <a:ext cx="408124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Winner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Alessandro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Baroni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712" y="5492517"/>
            <a:ext cx="8594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Very high quality entries! </a:t>
            </a:r>
          </a:p>
          <a:p>
            <a:pPr algn="ctr"/>
            <a:r>
              <a:rPr lang="en-US" sz="2800" dirty="0" smtClean="0"/>
              <a:t>Reflects vibrant young </a:t>
            </a:r>
            <a:r>
              <a:rPr lang="en-US" sz="2800" smtClean="0"/>
              <a:t>scientists pursuing </a:t>
            </a:r>
            <a:r>
              <a:rPr lang="en-US" sz="2800" dirty="0" smtClean="0"/>
              <a:t>12 GeV science!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152107"/>
            <a:ext cx="357290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Winner: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Cristiano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Fanelli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132862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DNP Executive Committee Nominees</a:t>
            </a:r>
            <a:endParaRPr lang="en-US" sz="3600" b="0" kern="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368300" y="2501410"/>
            <a:ext cx="8623300" cy="36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0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 i="1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Chair line: </a:t>
            </a:r>
            <a:r>
              <a:rPr lang="en-US" sz="2400" kern="0" dirty="0" err="1" smtClean="0">
                <a:latin typeface="Calibri" panose="020F0502020204030204" pitchFamily="34" charset="0"/>
              </a:rPr>
              <a:t>Kawtar</a:t>
            </a:r>
            <a:r>
              <a:rPr lang="en-US" sz="2400" kern="0" dirty="0" smtClean="0">
                <a:latin typeface="Calibri" panose="020F0502020204030204" pitchFamily="34" charset="0"/>
              </a:rPr>
              <a:t> </a:t>
            </a:r>
            <a:r>
              <a:rPr lang="en-US" sz="2400" kern="0" dirty="0" err="1" smtClean="0">
                <a:latin typeface="Calibri" panose="020F0502020204030204" pitchFamily="34" charset="0"/>
              </a:rPr>
              <a:t>Hafidi</a:t>
            </a:r>
            <a:endParaRPr lang="en-US" sz="2400" kern="0" dirty="0" smtClean="0">
              <a:latin typeface="Calibri" panose="020F0502020204030204" pitchFamily="34" charset="0"/>
            </a:endParaRPr>
          </a:p>
          <a:p>
            <a:pPr marL="292100" indent="-2921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Board members:</a:t>
            </a:r>
          </a:p>
          <a:p>
            <a:pPr marL="692150" lvl="1" indent="-2921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sz="2400" b="1" kern="0" dirty="0" smtClean="0">
                <a:latin typeface="Calibri" panose="020F0502020204030204" pitchFamily="34" charset="0"/>
              </a:rPr>
              <a:t>Douglas </a:t>
            </a:r>
            <a:r>
              <a:rPr lang="en-US" sz="2400" b="1" kern="0" dirty="0" err="1" smtClean="0">
                <a:latin typeface="Calibri" panose="020F0502020204030204" pitchFamily="34" charset="0"/>
              </a:rPr>
              <a:t>Higinbotham</a:t>
            </a:r>
            <a:endParaRPr lang="en-US" sz="2400" b="1" kern="0" dirty="0" smtClean="0">
              <a:latin typeface="Calibri" panose="020F0502020204030204" pitchFamily="34" charset="0"/>
            </a:endParaRPr>
          </a:p>
          <a:p>
            <a:pPr marL="692150" lvl="1" indent="-2921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sz="2400" b="1" kern="0" dirty="0" smtClean="0">
                <a:latin typeface="Calibri" panose="020F0502020204030204" pitchFamily="34" charset="0"/>
              </a:rPr>
              <a:t>Kent </a:t>
            </a:r>
            <a:r>
              <a:rPr lang="en-US" sz="2400" b="1" kern="0" dirty="0" err="1" smtClean="0">
                <a:latin typeface="Calibri" panose="020F0502020204030204" pitchFamily="34" charset="0"/>
              </a:rPr>
              <a:t>Paschke</a:t>
            </a:r>
            <a:endParaRPr lang="en-US" sz="2400" b="1" kern="0" dirty="0">
              <a:latin typeface="Calibri" panose="020F0502020204030204" pitchFamily="34" charset="0"/>
            </a:endParaRPr>
          </a:p>
          <a:p>
            <a:pPr marL="292100" indent="-2921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b="0" kern="0" dirty="0">
                <a:latin typeface="Calibri" panose="020F0502020204030204" pitchFamily="34" charset="0"/>
              </a:rPr>
              <a:t>Go to </a:t>
            </a:r>
            <a:r>
              <a:rPr lang="en-US" b="0" kern="0" dirty="0">
                <a:latin typeface="Calibri" panose="020F0502020204030204" pitchFamily="34" charset="0"/>
                <a:hlinkClick r:id="rId2"/>
              </a:rPr>
              <a:t>http://www.aps.org/units/dnp</a:t>
            </a:r>
            <a:r>
              <a:rPr lang="en-US" b="0" kern="0" dirty="0" smtClean="0">
                <a:latin typeface="Calibri" panose="020F0502020204030204" pitchFamily="34" charset="0"/>
                <a:hlinkClick r:id="rId2"/>
              </a:rPr>
              <a:t>/</a:t>
            </a:r>
            <a:r>
              <a:rPr lang="en-US" b="0" kern="0" dirty="0" smtClean="0">
                <a:latin typeface="Calibri" panose="020F0502020204030204" pitchFamily="34" charset="0"/>
              </a:rPr>
              <a:t> and click on “DNP EC Nomination Form”</a:t>
            </a:r>
          </a:p>
          <a:p>
            <a:pPr marL="292100" indent="-2921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tabLst>
                <a:tab pos="292100" algn="l"/>
              </a:tabLst>
              <a:defRPr/>
            </a:pPr>
            <a:r>
              <a:rPr lang="en-US" i="1" kern="0" dirty="0" smtClean="0">
                <a:latin typeface="Calibri" panose="020F0502020204030204" pitchFamily="34" charset="0"/>
              </a:rPr>
              <a:t>Deadline July 2</a:t>
            </a:r>
            <a:endParaRPr lang="en-US" i="1" kern="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0950" y="849924"/>
            <a:ext cx="661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John Arrington and the rest of the Nominating Committee: David Armstrong, Jose </a:t>
            </a:r>
            <a:r>
              <a:rPr lang="en-US" dirty="0" err="1" smtClean="0"/>
              <a:t>Goity</a:t>
            </a:r>
            <a:r>
              <a:rPr lang="en-US" dirty="0" smtClean="0"/>
              <a:t>, Maria </a:t>
            </a:r>
            <a:r>
              <a:rPr lang="en-US" dirty="0" err="1" smtClean="0"/>
              <a:t>Niculescu</a:t>
            </a:r>
            <a:r>
              <a:rPr lang="en-US" dirty="0" smtClean="0"/>
              <a:t> and Elton Smith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9350" y="1775508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suggesting two “at-large” candidates, you are allowed up to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89" y="1667461"/>
            <a:ext cx="8663484" cy="499684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</a:rPr>
              <a:t>The User Group Board helps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</a:rPr>
              <a:t>Bring the users together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</a:rPr>
              <a:t>Represent the users to the lab and the lab to the users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</a:rPr>
              <a:t>Represent the </a:t>
            </a:r>
            <a:r>
              <a:rPr lang="en-US" sz="2000" kern="0" dirty="0" err="1">
                <a:latin typeface="Calibri" panose="020F0502020204030204" pitchFamily="34" charset="0"/>
              </a:rPr>
              <a:t>lab+users</a:t>
            </a:r>
            <a:r>
              <a:rPr lang="en-US" sz="2000" kern="0" dirty="0">
                <a:latin typeface="Calibri" panose="020F0502020204030204" pitchFamily="34" charset="0"/>
              </a:rPr>
              <a:t> to Congress and the DOE </a:t>
            </a:r>
            <a:endParaRPr lang="en-US" sz="2000" kern="0" dirty="0" smtClean="0">
              <a:latin typeface="Calibri" panose="020F050202020403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sz="2000" kern="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</a:rPr>
              <a:t>JSA Initiatives Fund support is critically needed for UG Board </a:t>
            </a:r>
            <a:r>
              <a:rPr lang="en-US" sz="2000" kern="0" dirty="0" smtClean="0">
                <a:latin typeface="Calibri" panose="020F0502020204030204" pitchFamily="34" charset="0"/>
              </a:rPr>
              <a:t>activities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2000" kern="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</a:rPr>
              <a:t>User </a:t>
            </a:r>
            <a:r>
              <a:rPr lang="en-US" sz="2000" kern="0" dirty="0" smtClean="0">
                <a:latin typeface="Calibri" panose="020F0502020204030204" pitchFamily="34" charset="0"/>
              </a:rPr>
              <a:t>group board of directors recent concerns</a:t>
            </a:r>
            <a:r>
              <a:rPr lang="en-US" sz="2000" kern="0" dirty="0">
                <a:latin typeface="Calibri" panose="020F050202020403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 smtClean="0">
                <a:latin typeface="Calibri" panose="020F0502020204030204" pitchFamily="34" charset="0"/>
              </a:rPr>
              <a:t>MOUs with foreign institutions,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 smtClean="0">
                <a:latin typeface="Calibri" panose="020F0502020204030204" pitchFamily="34" charset="0"/>
              </a:rPr>
              <a:t>Accelerator </a:t>
            </a:r>
            <a:r>
              <a:rPr lang="en-US" sz="2000" kern="0" dirty="0">
                <a:latin typeface="Calibri" panose="020F0502020204030204" pitchFamily="34" charset="0"/>
              </a:rPr>
              <a:t>performance </a:t>
            </a:r>
            <a:r>
              <a:rPr lang="en-US" sz="2000" kern="0" dirty="0" smtClean="0">
                <a:latin typeface="Calibri" panose="020F0502020204030204" pitchFamily="34" charset="0"/>
              </a:rPr>
              <a:t>,</a:t>
            </a:r>
            <a:endParaRPr lang="en-US" sz="2000" kern="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</a:rPr>
              <a:t>Lab </a:t>
            </a:r>
            <a:r>
              <a:rPr lang="en-US" sz="2000" kern="0" dirty="0" smtClean="0">
                <a:latin typeface="Calibri" panose="020F0502020204030204" pitchFamily="34" charset="0"/>
              </a:rPr>
              <a:t>operating budget </a:t>
            </a:r>
            <a:r>
              <a:rPr lang="en-US" sz="2000" kern="0" dirty="0">
                <a:latin typeface="Calibri" panose="020F0502020204030204" pitchFamily="34" charset="0"/>
              </a:rPr>
              <a:t>and available running </a:t>
            </a:r>
            <a:r>
              <a:rPr lang="en-US" sz="2000" kern="0" dirty="0" smtClean="0">
                <a:latin typeface="Calibri" panose="020F0502020204030204" pitchFamily="34" charset="0"/>
              </a:rPr>
              <a:t>time (recent progress but we must continue to contact our congressional representatives!)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kern="0" dirty="0" smtClean="0">
                <a:latin typeface="Calibri" panose="020F0502020204030204" pitchFamily="34" charset="0"/>
              </a:rPr>
              <a:t>Help foster user contributions to the development of the EIC and,</a:t>
            </a:r>
            <a:endParaRPr lang="en-US" sz="2000" kern="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000" b="1" kern="0" dirty="0" smtClean="0">
                <a:latin typeface="Calibri" panose="020F0502020204030204" pitchFamily="34" charset="0"/>
              </a:rPr>
              <a:t>Your </a:t>
            </a:r>
            <a:r>
              <a:rPr lang="en-US" sz="2000" b="1" kern="0" dirty="0">
                <a:latin typeface="Calibri" panose="020F0502020204030204" pitchFamily="34" charset="0"/>
              </a:rPr>
              <a:t>issues </a:t>
            </a:r>
            <a:r>
              <a:rPr lang="en-US" sz="2000" b="1" kern="0" dirty="0" smtClean="0">
                <a:latin typeface="Calibri" panose="020F0502020204030204" pitchFamily="34" charset="0"/>
              </a:rPr>
              <a:t>here: tell </a:t>
            </a:r>
            <a:r>
              <a:rPr lang="en-US" sz="2000" b="1" kern="0" dirty="0">
                <a:latin typeface="Calibri" panose="020F0502020204030204" pitchFamily="34" charset="0"/>
              </a:rPr>
              <a:t>us your </a:t>
            </a:r>
            <a:r>
              <a:rPr lang="en-US" sz="2000" b="1" kern="0" dirty="0" smtClean="0">
                <a:latin typeface="Calibri" panose="020F0502020204030204" pitchFamily="34" charset="0"/>
              </a:rPr>
              <a:t>concerns</a:t>
            </a:r>
            <a:endParaRPr lang="en-US" sz="2400" b="1" kern="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JLUO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4" y="248319"/>
            <a:ext cx="2602700" cy="914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/>
          <p:cNvSpPr/>
          <p:nvPr/>
        </p:nvSpPr>
        <p:spPr>
          <a:xfrm>
            <a:off x="5258785" y="246915"/>
            <a:ext cx="3450055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https://wiki.jlab.org/cugwiki/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cuga@jlab.org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2" y="1004058"/>
            <a:ext cx="6543910" cy="4907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42041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0" y="20223"/>
            <a:ext cx="9139670" cy="66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cap="none" dirty="0" err="1"/>
              <a:t>JLab</a:t>
            </a:r>
            <a:r>
              <a:rPr lang="en-US" cap="none" dirty="0"/>
              <a:t> Serves a Vibrant and Enthusiastic User Community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8332" y="1037027"/>
            <a:ext cx="2533763" cy="483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 eaLnBrk="0" fontAlgn="base" hangingPunct="0"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1,597 </a:t>
            </a:r>
            <a:r>
              <a:rPr lang="en-US" sz="1300" kern="0" dirty="0">
                <a:latin typeface="Arial" pitchFamily="34" charset="0"/>
                <a:cs typeface="Arial" pitchFamily="34" charset="0"/>
              </a:rPr>
              <a:t>Active </a:t>
            </a: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Users </a:t>
            </a:r>
            <a:endParaRPr lang="en-US" sz="1300" kern="0" dirty="0">
              <a:latin typeface="Arial" pitchFamily="34" charset="0"/>
              <a:cs typeface="Arial" pitchFamily="34" charset="0"/>
            </a:endParaRPr>
          </a:p>
          <a:p>
            <a:pPr marL="0" lvl="1" eaLnBrk="0" fontAlgn="base" hangingPunct="0">
              <a:spcBef>
                <a:spcPct val="20000"/>
              </a:spcBef>
              <a:spcAft>
                <a:spcPts val="1000"/>
              </a:spcAft>
              <a:defRPr/>
            </a:pP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(swapped badge at least once last year, authored a proposal, or maintain an active </a:t>
            </a:r>
            <a:r>
              <a:rPr lang="en-US" sz="1300" kern="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 computer account)</a:t>
            </a:r>
          </a:p>
          <a:p>
            <a:pPr marL="0" lvl="1" eaLnBrk="0" fontAlgn="base" hangingPunct="0">
              <a:spcBef>
                <a:spcPct val="20000"/>
              </a:spcBef>
              <a:spcAft>
                <a:spcPts val="1000"/>
              </a:spcAft>
              <a:defRPr/>
            </a:pPr>
            <a:endParaRPr lang="en-US" sz="1300" kern="0" dirty="0">
              <a:latin typeface="Arial" pitchFamily="34" charset="0"/>
              <a:cs typeface="Arial" pitchFamily="34" charset="0"/>
            </a:endParaRPr>
          </a:p>
          <a:p>
            <a:pPr marL="176213" lvl="1" indent="-176213" eaLnBrk="0" fontAlgn="base" hangingPunct="0"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425 Physics </a:t>
            </a:r>
            <a:r>
              <a:rPr lang="en-US" sz="1300" kern="0" dirty="0">
                <a:latin typeface="Arial" pitchFamily="34" charset="0"/>
                <a:cs typeface="Arial" pitchFamily="34" charset="0"/>
              </a:rPr>
              <a:t>Letters and Physical Review Letters publications; </a:t>
            </a: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1,459 in </a:t>
            </a:r>
            <a:r>
              <a:rPr lang="en-US" sz="1300" kern="0" dirty="0">
                <a:latin typeface="Arial" pitchFamily="34" charset="0"/>
                <a:cs typeface="Arial" pitchFamily="34" charset="0"/>
              </a:rPr>
              <a:t>other refereed journals </a:t>
            </a:r>
            <a:endParaRPr lang="en-US" sz="1300" kern="0" dirty="0" smtClean="0">
              <a:latin typeface="Arial" pitchFamily="34" charset="0"/>
              <a:cs typeface="Arial" pitchFamily="34" charset="0"/>
            </a:endParaRPr>
          </a:p>
          <a:p>
            <a:pPr marL="176213" lvl="1" indent="-176213" eaLnBrk="0" fontAlgn="base" hangingPunct="0"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en-US" sz="1300" kern="0" dirty="0">
              <a:latin typeface="Arial" pitchFamily="34" charset="0"/>
              <a:cs typeface="Arial" pitchFamily="34" charset="0"/>
            </a:endParaRPr>
          </a:p>
          <a:p>
            <a:pPr marL="176213" lvl="1" indent="-176213" eaLnBrk="0" fontAlgn="base" hangingPunct="0"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608 </a:t>
            </a:r>
            <a:r>
              <a:rPr lang="en-US" sz="1300" kern="0" dirty="0">
                <a:latin typeface="Arial" pitchFamily="34" charset="0"/>
                <a:cs typeface="Arial" pitchFamily="34" charset="0"/>
              </a:rPr>
              <a:t>PhDs granted;  </a:t>
            </a: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211 </a:t>
            </a:r>
            <a:r>
              <a:rPr lang="en-US" sz="1300" kern="0" dirty="0">
                <a:latin typeface="Arial" pitchFamily="34" charset="0"/>
                <a:cs typeface="Arial" pitchFamily="34" charset="0"/>
              </a:rPr>
              <a:t>more in-progress</a:t>
            </a:r>
          </a:p>
          <a:p>
            <a:pPr marL="176213" lvl="1" indent="-176213" eaLnBrk="0" fontAlgn="base" hangingPunct="0"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en-US" sz="1300" kern="0" dirty="0" smtClean="0">
              <a:latin typeface="Arial" pitchFamily="34" charset="0"/>
              <a:cs typeface="Arial" pitchFamily="34" charset="0"/>
            </a:endParaRPr>
          </a:p>
          <a:p>
            <a:pPr marL="176213" lvl="1" indent="-176213" eaLnBrk="0" fontAlgn="base" hangingPunct="0">
              <a:spcBef>
                <a:spcPct val="2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kern="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13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kern="0" dirty="0">
                <a:latin typeface="Arial" pitchFamily="34" charset="0"/>
                <a:cs typeface="Arial" pitchFamily="34" charset="0"/>
              </a:rPr>
              <a:t>produces ~1/3 of US PhDs in Nuclear Physics</a:t>
            </a:r>
          </a:p>
          <a:p>
            <a:pPr marL="0" lvl="1" eaLnBrk="0" fontAlgn="base" hangingPunct="0">
              <a:spcBef>
                <a:spcPct val="20000"/>
              </a:spcBef>
              <a:spcAft>
                <a:spcPts val="1000"/>
              </a:spcAft>
              <a:tabLst>
                <a:tab pos="233363" algn="l"/>
              </a:tabLst>
              <a:defRPr/>
            </a:pPr>
            <a:endParaRPr lang="en-US" sz="13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JLU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04" y="6548167"/>
            <a:ext cx="881891" cy="30983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541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3053" y="230148"/>
            <a:ext cx="8990946" cy="487490"/>
          </a:xfrm>
        </p:spPr>
        <p:txBody>
          <a:bodyPr>
            <a:noAutofit/>
          </a:bodyPr>
          <a:lstStyle/>
          <a:p>
            <a:r>
              <a:rPr lang="en-US" dirty="0" smtClean="0"/>
              <a:t>Keen Anticipation Worldwide for the Start of 12 GeV Science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8920" y="5262101"/>
            <a:ext cx="8464378" cy="1134604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The User Group has grown significantly in recent years</a:t>
            </a:r>
          </a:p>
          <a:p>
            <a:pPr marL="342900" indent="-342900"/>
            <a:r>
              <a:rPr lang="en-US" sz="2000" dirty="0" smtClean="0"/>
              <a:t>Reflection of the increasing breadth of nuclear science topics and the powerful new capabilities of the upgraded CEBAF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Scientific User Community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/var/folders/q0/369ltz7s6c75mmsh50fw2n700000gn/T/com.microsoft.Powerpoint/WebArchiveCopyPasteTempFiles/cidpart1.31694F0D.5E9194F4@jlab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b="2444"/>
          <a:stretch/>
        </p:blipFill>
        <p:spPr bwMode="auto">
          <a:xfrm>
            <a:off x="1120837" y="841664"/>
            <a:ext cx="7284255" cy="4353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42041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0" y="20223"/>
            <a:ext cx="9139670" cy="66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cap="none" dirty="0" err="1" smtClean="0"/>
              <a:t>JLab</a:t>
            </a:r>
            <a:r>
              <a:rPr lang="en-US" cap="none" dirty="0" smtClean="0"/>
              <a:t> User Organization’s purpose</a:t>
            </a:r>
            <a:endParaRPr lang="en-US" cap="none" dirty="0"/>
          </a:p>
        </p:txBody>
      </p:sp>
      <p:sp>
        <p:nvSpPr>
          <p:cNvPr id="3" name="Rectangle 2"/>
          <p:cNvSpPr/>
          <p:nvPr/>
        </p:nvSpPr>
        <p:spPr>
          <a:xfrm>
            <a:off x="355994" y="887807"/>
            <a:ext cx="8330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ncourage and assist scientists and engineers in the use of the Continuous Electron Beam Accelerator Facility, 						 </a:t>
            </a:r>
            <a:r>
              <a:rPr lang="en-US" dirty="0" smtClean="0">
                <a:solidFill>
                  <a:srgbClr val="FF0000"/>
                </a:solidFill>
              </a:rPr>
              <a:t>(Community building)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and maintain effective channels for the exchange of information between the staff of </a:t>
            </a:r>
            <a:r>
              <a:rPr lang="en-US" dirty="0" err="1" smtClean="0"/>
              <a:t>JLab</a:t>
            </a:r>
            <a:r>
              <a:rPr lang="en-US" dirty="0" smtClean="0"/>
              <a:t> and other scientists and engineers interested in using CEBAF,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reate and maintain effective methods of offering advice and counsel to the </a:t>
            </a:r>
            <a:r>
              <a:rPr lang="en-US" dirty="0" err="1" smtClean="0"/>
              <a:t>JLab</a:t>
            </a:r>
            <a:r>
              <a:rPr lang="en-US" dirty="0" smtClean="0"/>
              <a:t> management on matters of policy affecting the development and utilization of the facility, and 							 </a:t>
            </a:r>
            <a:r>
              <a:rPr lang="en-US" dirty="0" smtClean="0">
                <a:solidFill>
                  <a:srgbClr val="FF0000"/>
                </a:solidFill>
              </a:rPr>
              <a:t>(Representation of users within </a:t>
            </a:r>
            <a:r>
              <a:rPr lang="en-US" dirty="0" err="1" smtClean="0">
                <a:solidFill>
                  <a:srgbClr val="FF0000"/>
                </a:solidFill>
              </a:rPr>
              <a:t>JLab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upport, encourage, and assist in the advancement of basic scientific knowledge, and  to promote the most effective utilization of CEBAF for the common good and welfare of society. 											</a:t>
            </a:r>
            <a:r>
              <a:rPr lang="en-US" dirty="0" smtClean="0">
                <a:solidFill>
                  <a:srgbClr val="FF0000"/>
                </a:solidFill>
              </a:rPr>
              <a:t>(Outreach)</a:t>
            </a:r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" y="4784170"/>
            <a:ext cx="9690431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7730" y="4784170"/>
            <a:ext cx="2929070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wiki.jlab.org</a:t>
            </a:r>
            <a:r>
              <a:rPr lang="en-US" dirty="0" smtClean="0"/>
              <a:t>/</a:t>
            </a:r>
            <a:r>
              <a:rPr lang="en-US" dirty="0" err="1" smtClean="0"/>
              <a:t>cugwiki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754192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Users </a:t>
            </a:r>
            <a:r>
              <a:rPr lang="en-US" sz="3200" dirty="0">
                <a:solidFill>
                  <a:srgbClr val="800000"/>
                </a:solidFill>
                <a:latin typeface="Times New Roman"/>
                <a:cs typeface="Times New Roman"/>
              </a:rPr>
              <a:t>Group Board of 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Directors (UGBoD)</a:t>
            </a:r>
            <a:endParaRPr lang="en-US" sz="32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384" y="754192"/>
            <a:ext cx="6754191" cy="34363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25384" y="754192"/>
            <a:ext cx="3892716" cy="169202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" y="4446947"/>
            <a:ext cx="8930640" cy="2308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Soon to be Past Chair: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Krishna Kumar [Stony Brook]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Soon to be Chair: Julie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Roche [Ohio U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]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Soon to be Chair-Elect:  Will Brooks [UTFSM, Chile]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Incoming Vice-Chair: Kent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Paschke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[U. Virginia]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Retiring Past Chair</a:t>
            </a:r>
            <a:r>
              <a:rPr lang="en-US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Larry Weinstein [ODU]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+mn-lt"/>
              </a:rPr>
              <a:t>Secretary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/Treasurer: Lorelei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Chopard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[Jefferson Lab] (staff)</a:t>
            </a:r>
          </a:p>
        </p:txBody>
      </p:sp>
      <p:sp>
        <p:nvSpPr>
          <p:cNvPr id="9" name="Oval 8"/>
          <p:cNvSpPr/>
          <p:nvPr/>
        </p:nvSpPr>
        <p:spPr>
          <a:xfrm>
            <a:off x="5118101" y="678054"/>
            <a:ext cx="939800" cy="1760213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3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754192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Users </a:t>
            </a:r>
            <a:r>
              <a:rPr lang="en-US" sz="3200" dirty="0">
                <a:solidFill>
                  <a:srgbClr val="800000"/>
                </a:solidFill>
                <a:latin typeface="Times New Roman"/>
                <a:cs typeface="Times New Roman"/>
              </a:rPr>
              <a:t>Group Board of </a:t>
            </a:r>
            <a:r>
              <a:rPr lang="en-US" sz="3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Directors (UGBoD)</a:t>
            </a:r>
            <a:endParaRPr lang="en-US" sz="32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8469" y="4305085"/>
            <a:ext cx="5422359" cy="25545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Lamiaa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El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Fassi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(Mississippi State U):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Outreach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Charles Hyde (Old Dominion U):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Quality of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Life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Angela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Biselli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(Fairfield U):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User/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JLab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interaction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Marco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Contalbrigo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(INFN Ferrara):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Foreign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Visitors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Or Hen (MIT):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Outreach and Computing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Ian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Cloet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(Argonne):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Experiment/Theory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Liaison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Caryn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Palatchi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(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UVa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Graduate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Students 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*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Nathan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Baltzell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(Jefferson Lab)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Postdocs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16" y="654881"/>
            <a:ext cx="6944140" cy="35329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25697" y="4180344"/>
            <a:ext cx="4324507" cy="2725797"/>
            <a:chOff x="4525697" y="4180344"/>
            <a:chExt cx="4324507" cy="2725797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984552" y="4180344"/>
              <a:ext cx="2865652" cy="26776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New Board Members:</a:t>
              </a:r>
            </a:p>
            <a:p>
              <a:pPr algn="ctr"/>
              <a:endParaRPr lang="en-US" sz="2000" b="1" dirty="0" smtClean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+mj-lt"/>
                </a:rPr>
                <a:t>Carlos Munoz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+mj-lt"/>
                </a:rPr>
                <a:t>Comacho</a:t>
              </a:r>
              <a:endParaRPr lang="en-US" sz="2000" b="1" dirty="0" smtClean="0">
                <a:solidFill>
                  <a:srgbClr val="008000"/>
                </a:solidFill>
                <a:latin typeface="+mj-lt"/>
              </a:endParaRPr>
            </a:p>
            <a:p>
              <a:pPr algn="ctr"/>
              <a:r>
                <a:rPr lang="en-US" sz="2000" b="1" dirty="0" err="1" smtClean="0">
                  <a:solidFill>
                    <a:srgbClr val="008000"/>
                  </a:solidFill>
                  <a:latin typeface="+mj-lt"/>
                </a:rPr>
                <a:t>Yordanka</a:t>
              </a:r>
              <a:r>
                <a:rPr lang="en-US" sz="2000" b="1" dirty="0" smtClean="0">
                  <a:solidFill>
                    <a:srgbClr val="008000"/>
                  </a:solidFill>
                  <a:latin typeface="+mj-lt"/>
                </a:rPr>
                <a:t>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+mj-lt"/>
                </a:rPr>
                <a:t>Ilieva</a:t>
              </a:r>
              <a:endParaRPr lang="en-US" sz="2000" b="1" dirty="0" smtClean="0">
                <a:solidFill>
                  <a:srgbClr val="008000"/>
                </a:solidFill>
                <a:latin typeface="+mj-lt"/>
              </a:endParaRPr>
            </a:p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+mj-lt"/>
                </a:rPr>
                <a:t>Brad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+mj-lt"/>
                </a:rPr>
                <a:t>Sawatzky</a:t>
              </a:r>
              <a:endParaRPr lang="en-US" sz="2000" b="1" dirty="0" smtClean="0">
                <a:solidFill>
                  <a:srgbClr val="008000"/>
                </a:solidFill>
                <a:latin typeface="+mj-lt"/>
              </a:endParaRPr>
            </a:p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+mj-lt"/>
                </a:rPr>
                <a:t>Eric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+mj-lt"/>
                </a:rPr>
                <a:t>Pooser</a:t>
              </a:r>
              <a:endParaRPr lang="en-US" sz="2000" b="1" dirty="0" smtClean="0">
                <a:solidFill>
                  <a:srgbClr val="008000"/>
                </a:solidFill>
                <a:latin typeface="+mj-lt"/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* </a:t>
              </a:r>
              <a:r>
                <a:rPr lang="en-US" sz="2000" b="1" dirty="0" smtClean="0">
                  <a:solidFill>
                    <a:srgbClr val="008000"/>
                  </a:solidFill>
                  <a:latin typeface="+mj-lt"/>
                </a:rPr>
                <a:t>Torri Roark</a:t>
              </a:r>
              <a:endParaRPr lang="en-US" sz="2000" b="1" dirty="0">
                <a:solidFill>
                  <a:srgbClr val="008000"/>
                </a:solidFill>
                <a:latin typeface="+mj-lt"/>
              </a:endParaRPr>
            </a:p>
            <a:p>
              <a:pPr algn="ctr"/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Congratulations</a:t>
              </a:r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!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2388" y="4645822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*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430" y="5005532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*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1012" y="527931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*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5697" y="653680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*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140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42041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0" y="194987"/>
            <a:ext cx="9139670" cy="66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600"/>
              </a:lnSpc>
            </a:pPr>
            <a:r>
              <a:rPr lang="en-US" cap="none" dirty="0" smtClean="0"/>
              <a:t>Examples of Community building activities</a:t>
            </a:r>
            <a:endParaRPr lang="en-US" cap="none" dirty="0"/>
          </a:p>
        </p:txBody>
      </p:sp>
      <p:sp>
        <p:nvSpPr>
          <p:cNvPr id="3" name="Rectangle 2"/>
          <p:cNvSpPr/>
          <p:nvPr/>
        </p:nvSpPr>
        <p:spPr>
          <a:xfrm>
            <a:off x="79136" y="706023"/>
            <a:ext cx="899005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 charset="0"/>
              </a:rPr>
              <a:t> Annual Users Meeting (Committee: </a:t>
            </a:r>
            <a:r>
              <a:rPr lang="en-US" b="1" dirty="0" smtClean="0">
                <a:solidFill>
                  <a:schemeClr val="tx1"/>
                </a:solidFill>
                <a:latin typeface="Calibri" charset="0"/>
              </a:rPr>
              <a:t>Julie Roche</a:t>
            </a:r>
            <a:r>
              <a:rPr lang="en-US" b="0" dirty="0" smtClean="0">
                <a:solidFill>
                  <a:schemeClr val="tx1"/>
                </a:solidFill>
                <a:latin typeface="Calibri" charset="0"/>
              </a:rPr>
              <a:t>, Angela </a:t>
            </a:r>
            <a:r>
              <a:rPr lang="en-US" b="0" dirty="0" err="1" smtClean="0">
                <a:solidFill>
                  <a:schemeClr val="tx1"/>
                </a:solidFill>
                <a:latin typeface="Calibri" charset="0"/>
              </a:rPr>
              <a:t>Biselli</a:t>
            </a:r>
            <a:r>
              <a:rPr lang="en-US" b="0" dirty="0" smtClean="0">
                <a:solidFill>
                  <a:schemeClr val="tx1"/>
                </a:solidFill>
                <a:latin typeface="Calibri" charset="0"/>
              </a:rPr>
              <a:t>, Will Brooks</a:t>
            </a:r>
            <a:r>
              <a:rPr lang="en-US" dirty="0">
                <a:latin typeface="Calibri" charset="0"/>
              </a:rPr>
              <a:t>, </a:t>
            </a:r>
            <a:r>
              <a:rPr lang="en-US" dirty="0" smtClean="0">
                <a:latin typeface="Calibri" charset="0"/>
              </a:rPr>
              <a:t>Ian </a:t>
            </a:r>
            <a:r>
              <a:rPr lang="en-US" dirty="0" err="1" smtClean="0">
                <a:latin typeface="Calibri" charset="0"/>
              </a:rPr>
              <a:t>Cloet</a:t>
            </a:r>
            <a:r>
              <a:rPr lang="en-US" dirty="0" smtClean="0">
                <a:latin typeface="Calibri" charset="0"/>
              </a:rPr>
              <a:t>, Or </a:t>
            </a:r>
            <a:r>
              <a:rPr lang="en-US" b="0" dirty="0" smtClean="0">
                <a:solidFill>
                  <a:schemeClr val="tx1"/>
                </a:solidFill>
                <a:latin typeface="Calibri" charset="0"/>
              </a:rPr>
              <a:t>Hen, Charles Hyde, Justin Stevens)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b="0" smtClean="0">
                <a:solidFill>
                  <a:srgbClr val="000000"/>
                </a:solidFill>
                <a:latin typeface="Calibri" charset="0"/>
              </a:rPr>
              <a:t>2 </a:t>
            </a:r>
            <a:r>
              <a:rPr lang="en-US" b="0" dirty="0" smtClean="0">
                <a:solidFill>
                  <a:srgbClr val="000000"/>
                </a:solidFill>
                <a:latin typeface="Calibri" charset="0"/>
              </a:rPr>
              <a:t>satellite meetings (APS April and DNP Fall meetings)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Calibri" charset="0"/>
              </a:rPr>
              <a:t> Manage JSA awards (Thesis Prize, Postdoc Prize, Poster Prize…)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Submit several continuing Initiatives Fund (IF) proposals  </a:t>
            </a:r>
          </a:p>
          <a:p>
            <a:pPr lvl="1" algn="ctr">
              <a:spcAft>
                <a:spcPts val="1200"/>
              </a:spcAft>
            </a:pPr>
            <a:r>
              <a:rPr lang="en-US" kern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b="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Most of the JLUO activities are supported by JSA: thanks</a:t>
            </a:r>
            <a:r>
              <a:rPr lang="en-US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continued support is  vital</a:t>
            </a:r>
            <a:r>
              <a:rPr lang="en-US" kern="0" dirty="0">
                <a:solidFill>
                  <a:srgbClr val="FF0000"/>
                </a:solidFill>
                <a:latin typeface="Calibri" panose="020F0502020204030204" pitchFamily="34" charset="0"/>
              </a:rPr>
              <a:t>;</a:t>
            </a:r>
            <a:r>
              <a:rPr lang="en-US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good support for 2018; look forward to support at the same level in 2019 </a:t>
            </a:r>
            <a:endParaRPr lang="en-US" b="0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Help with Software Carpentry Workshop</a:t>
            </a:r>
          </a:p>
          <a:p>
            <a:pPr>
              <a:spcAft>
                <a:spcPts val="1200"/>
              </a:spcAft>
            </a:pPr>
            <a:endParaRPr lang="en-US" b="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881887"/>
            <a:ext cx="9139670" cy="66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600"/>
              </a:lnSpc>
            </a:pPr>
            <a:r>
              <a:rPr lang="en-US" cap="none" dirty="0" smtClean="0"/>
              <a:t>Examples of User Representation at </a:t>
            </a:r>
            <a:r>
              <a:rPr lang="en-US" cap="none" dirty="0" err="1" smtClean="0"/>
              <a:t>JLab</a:t>
            </a:r>
            <a:r>
              <a:rPr lang="en-US" cap="none" dirty="0" smtClean="0"/>
              <a:t> </a:t>
            </a:r>
            <a:r>
              <a:rPr lang="en-US" cap="none" dirty="0" err="1" smtClean="0"/>
              <a:t>activites</a:t>
            </a:r>
            <a:endParaRPr lang="en-US" cap="none" dirty="0"/>
          </a:p>
        </p:txBody>
      </p:sp>
      <p:sp>
        <p:nvSpPr>
          <p:cNvPr id="11" name="Rectangle 10"/>
          <p:cNvSpPr/>
          <p:nvPr/>
        </p:nvSpPr>
        <p:spPr>
          <a:xfrm>
            <a:off x="262850" y="4388230"/>
            <a:ext cx="859058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 charset="0"/>
              </a:rPr>
              <a:t>  </a:t>
            </a:r>
            <a:r>
              <a:rPr lang="en-US" b="0" i="0" kern="0" dirty="0" smtClean="0">
                <a:latin typeface="Calibri" panose="020F0502020204030204" pitchFamily="34" charset="0"/>
              </a:rPr>
              <a:t>Representation on Director’s Safety Council (E. Brash)</a:t>
            </a:r>
            <a:r>
              <a:rPr lang="en-US" b="0" kern="0" dirty="0" smtClean="0">
                <a:latin typeface="Calibri" panose="020F0502020204030204" pitchFamily="34" charset="0"/>
              </a:rPr>
              <a:t>, </a:t>
            </a:r>
            <a:r>
              <a:rPr lang="en-US" b="0" kern="0" dirty="0" err="1" smtClean="0">
                <a:latin typeface="Calibri" panose="020F0502020204030204" pitchFamily="34" charset="0"/>
              </a:rPr>
              <a:t>JLab</a:t>
            </a:r>
            <a:r>
              <a:rPr lang="en-US" b="0" kern="0" dirty="0" smtClean="0">
                <a:latin typeface="Calibri" panose="020F0502020204030204" pitchFamily="34" charset="0"/>
              </a:rPr>
              <a:t> radiation review committee (C.  Hyde) </a:t>
            </a:r>
            <a:r>
              <a:rPr lang="en-US" b="0" i="0" kern="0" dirty="0" smtClean="0">
                <a:latin typeface="Calibri" panose="020F0502020204030204" pitchFamily="34" charset="0"/>
              </a:rPr>
              <a:t>, </a:t>
            </a:r>
            <a:r>
              <a:rPr lang="en-US" b="0" kern="0" dirty="0" smtClean="0">
                <a:latin typeface="Calibri" panose="020F0502020204030204" pitchFamily="34" charset="0"/>
              </a:rPr>
              <a:t>Director’s Inclusion and Diversity Council (A. </a:t>
            </a:r>
            <a:r>
              <a:rPr lang="en-US" b="0" kern="0" dirty="0" err="1" smtClean="0">
                <a:latin typeface="Calibri" panose="020F0502020204030204" pitchFamily="34" charset="0"/>
              </a:rPr>
              <a:t>Biselli</a:t>
            </a:r>
            <a:r>
              <a:rPr lang="en-US" b="0" kern="0" dirty="0" smtClean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</a:rPr>
              <a:t> Worked with </a:t>
            </a:r>
            <a:r>
              <a:rPr lang="en-US" kern="0" dirty="0" smtClean="0">
                <a:latin typeface="Calibri" panose="020F0502020204030204" pitchFamily="34" charset="0"/>
              </a:rPr>
              <a:t>B. </a:t>
            </a:r>
            <a:r>
              <a:rPr lang="en-US" kern="0" dirty="0" err="1">
                <a:latin typeface="Calibri" panose="020F0502020204030204" pitchFamily="34" charset="0"/>
              </a:rPr>
              <a:t>McKeown</a:t>
            </a:r>
            <a:r>
              <a:rPr lang="en-US" kern="0" dirty="0">
                <a:latin typeface="Calibri" panose="020F0502020204030204" pitchFamily="34" charset="0"/>
              </a:rPr>
              <a:t> on PAC-related issues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Suggestions </a:t>
            </a:r>
            <a:r>
              <a:rPr lang="en-US" kern="0" dirty="0">
                <a:latin typeface="Calibri" panose="020F0502020204030204" pitchFamily="34" charset="0"/>
              </a:rPr>
              <a:t>for new PAC members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Role </a:t>
            </a:r>
            <a:r>
              <a:rPr lang="en-US" kern="0" dirty="0">
                <a:latin typeface="Calibri" panose="020F0502020204030204" pitchFamily="34" charset="0"/>
              </a:rPr>
              <a:t>of User Chair on PAC: </a:t>
            </a:r>
            <a:r>
              <a:rPr lang="en-US" kern="0" dirty="0" smtClean="0">
                <a:latin typeface="Calibri" panose="020F0502020204030204" pitchFamily="34" charset="0"/>
              </a:rPr>
              <a:t>Julie Roche will serve on 2018 PAC,</a:t>
            </a:r>
            <a:endParaRPr lang="en-US" kern="0" dirty="0"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  <a:defRPr/>
            </a:pPr>
            <a:r>
              <a:rPr lang="en-US" kern="0" dirty="0">
                <a:latin typeface="Calibri" panose="020F0502020204030204" pitchFamily="34" charset="0"/>
              </a:rPr>
              <a:t>guidelines for engagement developed with PAC Chair Jim </a:t>
            </a:r>
            <a:r>
              <a:rPr lang="en-US" kern="0" dirty="0" smtClean="0">
                <a:latin typeface="Calibri" panose="020F0502020204030204" pitchFamily="34" charset="0"/>
              </a:rPr>
              <a:t>Napolitano</a:t>
            </a:r>
            <a:endParaRPr lang="en-US" kern="0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0" kern="0" dirty="0" smtClean="0">
                <a:latin typeface="Calibri" panose="020F0502020204030204" pitchFamily="34" charset="0"/>
              </a:rPr>
              <a:t> Meet with </a:t>
            </a:r>
            <a:r>
              <a:rPr lang="en-US" b="0" kern="0" dirty="0" err="1" smtClean="0">
                <a:latin typeface="Calibri" panose="020F0502020204030204" pitchFamily="34" charset="0"/>
              </a:rPr>
              <a:t>JLab</a:t>
            </a:r>
            <a:r>
              <a:rPr lang="en-US" b="0" kern="0" dirty="0" smtClean="0">
                <a:latin typeface="Calibri" panose="020F0502020204030204" pitchFamily="34" charset="0"/>
              </a:rPr>
              <a:t> management twice a year (Jan, Jun) and with JSA </a:t>
            </a:r>
          </a:p>
        </p:txBody>
      </p:sp>
      <p:pic>
        <p:nvPicPr>
          <p:cNvPr id="14" name="Picture 13" descr="JLUO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75" y="20223"/>
            <a:ext cx="1952025" cy="685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914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5194" y="7128734"/>
            <a:ext cx="5145890" cy="262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9083"/>
            <a:ext cx="4385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RHIC, FRIB and Fundamental Symmetries user communities meet with the offices of senators and representatives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 (6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2013: 7 persons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2017: 23 from 13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2018: 27 from 13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2018: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by L. 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Fassi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was on April 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07" y="165356"/>
            <a:ext cx="9097144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/>
                <a:cs typeface="Arial"/>
              </a:rPr>
              <a:t>Flagship Outreach example:  Nuclear Physics day on the Hill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" name="Picture 2" descr="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1" y="5335332"/>
            <a:ext cx="87153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16151" y="39634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>
                <a:hlinkClick r:id="rId4"/>
              </a:rPr>
              <a:t>https://wiki.jlab.org/cugwiki/index.php/Nuclear_Physics_Day_on_the_Hill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8078" y="4688464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Must participate each year!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12" y="836251"/>
            <a:ext cx="4604283" cy="29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42041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0" y="20223"/>
            <a:ext cx="9139670" cy="66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600"/>
              </a:lnSpc>
            </a:pPr>
            <a:r>
              <a:rPr lang="en-US" cap="none" dirty="0" smtClean="0"/>
              <a:t>Examples of Outreach activities </a:t>
            </a:r>
            <a:endParaRPr lang="en-US" cap="none" dirty="0"/>
          </a:p>
        </p:txBody>
      </p:sp>
      <p:sp>
        <p:nvSpPr>
          <p:cNvPr id="3" name="Rectangle 2"/>
          <p:cNvSpPr/>
          <p:nvPr/>
        </p:nvSpPr>
        <p:spPr>
          <a:xfrm>
            <a:off x="96217" y="781965"/>
            <a:ext cx="8990057" cy="61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Select </a:t>
            </a:r>
            <a:r>
              <a:rPr lang="en-US" kern="0" dirty="0">
                <a:latin typeface="Calibri" panose="020F0502020204030204" pitchFamily="34" charset="0"/>
              </a:rPr>
              <a:t>and nominate users for APS Fellowships (raise </a:t>
            </a:r>
            <a:r>
              <a:rPr lang="en-US" kern="0" dirty="0" err="1" smtClean="0">
                <a:latin typeface="Calibri" panose="020F0502020204030204" pitchFamily="34" charset="0"/>
              </a:rPr>
              <a:t>JLab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User profiles)</a:t>
            </a:r>
          </a:p>
          <a:p>
            <a:pPr marL="400050" lvl="1">
              <a:tabLst>
                <a:tab pos="292100" algn="l"/>
              </a:tabLst>
              <a:defRPr/>
            </a:pPr>
            <a:r>
              <a:rPr lang="en-US" kern="0" dirty="0">
                <a:latin typeface="Calibri" panose="020F0502020204030204" pitchFamily="34" charset="0"/>
              </a:rPr>
              <a:t>Expanded purview of 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Nominating Committee beyond UGBOD membership: </a:t>
            </a:r>
            <a:endParaRPr lang="en-US" kern="0" dirty="0" smtClean="0">
              <a:latin typeface="Calibri" panose="020F0502020204030204" pitchFamily="34" charset="0"/>
            </a:endParaRPr>
          </a:p>
          <a:p>
            <a:pPr marL="400050" lvl="1">
              <a:tabLst>
                <a:tab pos="292100" algn="l"/>
              </a:tabLst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John </a:t>
            </a:r>
            <a:r>
              <a:rPr lang="en-US" kern="0" dirty="0">
                <a:latin typeface="Calibri" panose="020F0502020204030204" pitchFamily="34" charset="0"/>
              </a:rPr>
              <a:t>Arrington </a:t>
            </a:r>
            <a:r>
              <a:rPr lang="en-US" kern="0" dirty="0" smtClean="0">
                <a:latin typeface="Calibri" panose="020F0502020204030204" pitchFamily="34" charset="0"/>
              </a:rPr>
              <a:t>serves </a:t>
            </a:r>
            <a:r>
              <a:rPr lang="en-US" kern="0" dirty="0">
                <a:latin typeface="Calibri" panose="020F0502020204030204" pitchFamily="34" charset="0"/>
              </a:rPr>
              <a:t>as Chair for </a:t>
            </a:r>
            <a:r>
              <a:rPr lang="en-US" kern="0" dirty="0" smtClean="0">
                <a:latin typeface="Calibri" panose="020F0502020204030204" pitchFamily="34" charset="0"/>
              </a:rPr>
              <a:t>2017-19</a:t>
            </a:r>
          </a:p>
          <a:p>
            <a:pPr marL="400050" lvl="1">
              <a:tabLst>
                <a:tab pos="292100" algn="l"/>
              </a:tabLst>
              <a:defRPr/>
            </a:pPr>
            <a:endParaRPr lang="en-US" kern="0" dirty="0"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 UGBOD </a:t>
            </a:r>
            <a:r>
              <a:rPr lang="en-US" kern="0" dirty="0">
                <a:latin typeface="Calibri" panose="020F0502020204030204" pitchFamily="34" charset="0"/>
              </a:rPr>
              <a:t>Engagement with Congress on Office of Science 2018 Budget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Urged </a:t>
            </a:r>
            <a:r>
              <a:rPr lang="en-US" kern="0" dirty="0">
                <a:latin typeface="Calibri" panose="020F0502020204030204" pitchFamily="34" charset="0"/>
              </a:rPr>
              <a:t>Users to write to elected officials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Sent </a:t>
            </a:r>
            <a:r>
              <a:rPr lang="en-US" kern="0" dirty="0">
                <a:latin typeface="Calibri" panose="020F0502020204030204" pitchFamily="34" charset="0"/>
              </a:rPr>
              <a:t>letters to Congressional subcommittees; coordinated with other national user </a:t>
            </a:r>
            <a:r>
              <a:rPr lang="en-US" kern="0" dirty="0" smtClean="0">
                <a:latin typeface="Calibri" panose="020F0502020204030204" pitchFamily="34" charset="0"/>
              </a:rPr>
              <a:t>organizations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kern="0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kern="0" dirty="0" smtClean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kern="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 Strengthening </a:t>
            </a:r>
            <a:r>
              <a:rPr lang="en-US" kern="0" dirty="0">
                <a:latin typeface="Calibri" panose="020F0502020204030204" pitchFamily="34" charset="0"/>
              </a:rPr>
              <a:t>User Group communication with DoE NP Office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Germantown </a:t>
            </a:r>
            <a:r>
              <a:rPr lang="en-US" kern="0" dirty="0">
                <a:latin typeface="Calibri" panose="020F0502020204030204" pitchFamily="34" charset="0"/>
              </a:rPr>
              <a:t>visit May </a:t>
            </a:r>
            <a:r>
              <a:rPr lang="en-US" kern="0" dirty="0" smtClean="0">
                <a:latin typeface="Calibri" panose="020F0502020204030204" pitchFamily="34" charset="0"/>
              </a:rPr>
              <a:t>2017</a:t>
            </a:r>
            <a:r>
              <a:rPr lang="en-US" kern="0" dirty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(another visit is being planned for this year in July)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Conveyed </a:t>
            </a:r>
            <a:r>
              <a:rPr lang="en-US" kern="0" dirty="0">
                <a:latin typeface="Calibri" panose="020F0502020204030204" pitchFamily="34" charset="0"/>
              </a:rPr>
              <a:t>excitement and breadth of 12 </a:t>
            </a:r>
            <a:r>
              <a:rPr lang="en-US" kern="0" dirty="0" err="1">
                <a:latin typeface="Calibri" panose="020F0502020204030204" pitchFamily="34" charset="0"/>
              </a:rPr>
              <a:t>GeV</a:t>
            </a:r>
            <a:r>
              <a:rPr lang="en-US" kern="0" dirty="0">
                <a:latin typeface="Calibri" panose="020F0502020204030204" pitchFamily="34" charset="0"/>
              </a:rPr>
              <a:t> Physics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Communicated </a:t>
            </a:r>
            <a:r>
              <a:rPr lang="en-US" kern="0" dirty="0">
                <a:latin typeface="Calibri" panose="020F0502020204030204" pitchFamily="34" charset="0"/>
              </a:rPr>
              <a:t>User concerns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 err="1" smtClean="0">
                <a:latin typeface="Calibri" panose="020F0502020204030204" pitchFamily="34" charset="0"/>
              </a:rPr>
              <a:t>JLab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operations budget affects accelerator availability and performance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Timely </a:t>
            </a:r>
            <a:r>
              <a:rPr lang="en-US" kern="0" dirty="0">
                <a:latin typeface="Calibri" panose="020F0502020204030204" pitchFamily="34" charset="0"/>
              </a:rPr>
              <a:t>thesis topics for graduate students and research output for postdocs and junior </a:t>
            </a:r>
            <a:r>
              <a:rPr lang="en-US" kern="0" dirty="0" smtClean="0">
                <a:latin typeface="Calibri" panose="020F0502020204030204" pitchFamily="34" charset="0"/>
              </a:rPr>
              <a:t>faculty</a:t>
            </a:r>
          </a:p>
          <a:p>
            <a:pPr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 With </a:t>
            </a:r>
            <a:r>
              <a:rPr lang="en-US" kern="0" dirty="0" err="1" smtClean="0">
                <a:latin typeface="Calibri" panose="020F0502020204030204" pitchFamily="34" charset="0"/>
              </a:rPr>
              <a:t>JLab</a:t>
            </a:r>
            <a:r>
              <a:rPr lang="en-US" kern="0" dirty="0" smtClean="0">
                <a:latin typeface="Calibri" panose="020F0502020204030204" pitchFamily="34" charset="0"/>
              </a:rPr>
              <a:t>, produced  a “broader impacts” slide show with profiles of former users.</a:t>
            </a:r>
            <a:endParaRPr lang="en-US" kern="0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b="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88" y="4119358"/>
            <a:ext cx="344424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22" y="825747"/>
            <a:ext cx="344424" cy="274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17" y="3245992"/>
            <a:ext cx="8869983" cy="646331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need your non-</a:t>
            </a:r>
            <a:r>
              <a:rPr lang="en-US" dirty="0" err="1" smtClean="0"/>
              <a:t>JLab</a:t>
            </a:r>
            <a:r>
              <a:rPr lang="en-US" dirty="0" smtClean="0"/>
              <a:t>  email address  to communicate with you about this topic:</a:t>
            </a:r>
          </a:p>
          <a:p>
            <a:pPr algn="ctr"/>
            <a:r>
              <a:rPr lang="en-US" dirty="0" smtClean="0"/>
              <a:t>Working with JSA to construct a non-</a:t>
            </a:r>
            <a:r>
              <a:rPr lang="en-US" dirty="0" err="1" smtClean="0"/>
              <a:t>Jlab</a:t>
            </a:r>
            <a:r>
              <a:rPr lang="en-US" dirty="0" smtClean="0"/>
              <a:t>/</a:t>
            </a:r>
            <a:r>
              <a:rPr lang="en-US" dirty="0" err="1" smtClean="0"/>
              <a:t>gov</a:t>
            </a:r>
            <a:r>
              <a:rPr lang="en-US" dirty="0" smtClean="0"/>
              <a:t> email list: please to our call when this is ready!</a:t>
            </a:r>
          </a:p>
        </p:txBody>
      </p:sp>
      <p:pic>
        <p:nvPicPr>
          <p:cNvPr id="9" name="Picture 8" descr="JLU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75" y="20223"/>
            <a:ext cx="1952025" cy="685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761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1072</Words>
  <Application>Microsoft Macintosh PowerPoint</Application>
  <PresentationFormat>On-screen Show (4:3)</PresentationFormat>
  <Paragraphs>157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ＭＳ Ｐゴシック</vt:lpstr>
      <vt:lpstr>PingFangSC-Regular</vt:lpstr>
      <vt:lpstr>Times New Roman</vt:lpstr>
      <vt:lpstr>Wingdings</vt:lpstr>
      <vt:lpstr>Office Theme</vt:lpstr>
      <vt:lpstr>Jefferson Lab Users Organization</vt:lpstr>
      <vt:lpstr>PowerPoint Presentation</vt:lpstr>
      <vt:lpstr>Keen Anticipation Worldwide for the Start of 12 GeV Science</vt:lpstr>
      <vt:lpstr>PowerPoint Presentation</vt:lpstr>
      <vt:lpstr>Users Group Board of Directors (UGBoD)</vt:lpstr>
      <vt:lpstr>Users Group Board of Directors (UGBoD)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Ohio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 Lab User Group</dc:title>
  <dc:creator>Julie  Roche</dc:creator>
  <cp:lastModifiedBy>Microsoft Office User</cp:lastModifiedBy>
  <cp:revision>108</cp:revision>
  <cp:lastPrinted>2018-06-17T20:51:54Z</cp:lastPrinted>
  <dcterms:created xsi:type="dcterms:W3CDTF">2018-01-23T16:13:01Z</dcterms:created>
  <dcterms:modified xsi:type="dcterms:W3CDTF">2018-06-19T13:39:54Z</dcterms:modified>
</cp:coreProperties>
</file>