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2" r:id="rId2"/>
    <p:sldMasterId id="2147483714" r:id="rId3"/>
    <p:sldMasterId id="2147483761" r:id="rId4"/>
    <p:sldMasterId id="2147483774" r:id="rId5"/>
    <p:sldMasterId id="2147483786" r:id="rId6"/>
    <p:sldMasterId id="2147483792" r:id="rId7"/>
    <p:sldMasterId id="2147483805" r:id="rId8"/>
    <p:sldMasterId id="2147483818" r:id="rId9"/>
    <p:sldMasterId id="2147483836" r:id="rId10"/>
    <p:sldMasterId id="2147483858" r:id="rId11"/>
    <p:sldMasterId id="2147483867" r:id="rId12"/>
    <p:sldMasterId id="2147483873" r:id="rId13"/>
  </p:sldMasterIdLst>
  <p:notesMasterIdLst>
    <p:notesMasterId r:id="rId38"/>
  </p:notesMasterIdLst>
  <p:sldIdLst>
    <p:sldId id="256" r:id="rId14"/>
    <p:sldId id="266" r:id="rId15"/>
    <p:sldId id="323" r:id="rId16"/>
    <p:sldId id="308" r:id="rId17"/>
    <p:sldId id="316" r:id="rId18"/>
    <p:sldId id="317" r:id="rId19"/>
    <p:sldId id="318" r:id="rId20"/>
    <p:sldId id="319" r:id="rId21"/>
    <p:sldId id="321" r:id="rId22"/>
    <p:sldId id="333" r:id="rId23"/>
    <p:sldId id="303" r:id="rId24"/>
    <p:sldId id="302" r:id="rId25"/>
    <p:sldId id="305" r:id="rId26"/>
    <p:sldId id="324" r:id="rId27"/>
    <p:sldId id="325" r:id="rId28"/>
    <p:sldId id="331" r:id="rId29"/>
    <p:sldId id="327" r:id="rId30"/>
    <p:sldId id="332" r:id="rId31"/>
    <p:sldId id="309" r:id="rId32"/>
    <p:sldId id="328" r:id="rId33"/>
    <p:sldId id="311" r:id="rId34"/>
    <p:sldId id="329" r:id="rId35"/>
    <p:sldId id="313" r:id="rId36"/>
    <p:sldId id="31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DE1"/>
    <a:srgbClr val="A4A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6408" autoAdjust="0"/>
  </p:normalViewPr>
  <p:slideViewPr>
    <p:cSldViewPr snapToGrid="0" snapToObjects="1">
      <p:cViewPr varScale="1">
        <p:scale>
          <a:sx n="84" d="100"/>
          <a:sy n="84" d="100"/>
        </p:scale>
        <p:origin x="-669" y="-51"/>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[Foremast 61118.xlsx]Graph!PivotTable1</c:name>
    <c:fmtId val="-1"/>
  </c:pivotSource>
  <c:chart>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dirty="0"/>
              <a:t>EIC User</a:t>
            </a:r>
            <a:r>
              <a:rPr lang="en-US" sz="1050" baseline="0" dirty="0"/>
              <a:t> Group Institutions</a:t>
            </a:r>
            <a:endParaRPr lang="en-US" sz="1050" dirty="0"/>
          </a:p>
        </c:rich>
      </c:tx>
      <c:layout>
        <c:manualLayout>
          <c:xMode val="edge"/>
          <c:yMode val="edge"/>
          <c:x val="0.26392533480348862"/>
          <c:y val="1.8288476963479208E-2"/>
        </c:manualLayout>
      </c:layout>
      <c:overlay val="0"/>
      <c:spPr>
        <a:noFill/>
        <a:ln>
          <a:solidFill>
            <a:srgbClr val="000000"/>
          </a:solidFill>
        </a:ln>
        <a:effectLst/>
      </c:spPr>
    </c:title>
    <c:autoTitleDeleted val="0"/>
    <c:pivotFmts>
      <c:pivotFmt>
        <c:idx val="0"/>
      </c:pivotFmt>
      <c:pivotFmt>
        <c:idx val="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Lst>
        </c:dLbl>
      </c:pivotFmt>
      <c:pivotFmt>
        <c:idx val="2"/>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Lst>
        </c:dLbl>
      </c:pivotFmt>
      <c:pivotFmt>
        <c:idx val="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4"/>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7"/>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0.15187270341207348"/>
              <c:y val="-0.26408464566929135"/>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dLbl>
      </c:pivotFmt>
      <c:pivotFmt>
        <c:idx val="8"/>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9"/>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dLbl>
      </c:pivotFmt>
      <c:pivotFmt>
        <c:idx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2"/>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3"/>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4"/>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0.15187270341207348"/>
              <c:y val="-0.26408464566929135"/>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dLbl>
      </c:pivotFmt>
      <c:pivotFmt>
        <c:idx val="15"/>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6"/>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dLbl>
      </c:pivotFmt>
      <c:pivotFmt>
        <c:idx val="1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8"/>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9"/>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2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21"/>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0.15187270341207348"/>
              <c:y val="-0.26408464566929135"/>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dLbl>
      </c:pivotFmt>
      <c:pivotFmt>
        <c:idx val="22"/>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s>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698693011071218"/>
          <c:y val="0.33852019985017984"/>
          <c:w val="0.63023228346456694"/>
          <c:h val="0.65757545931758532"/>
        </c:manualLayout>
      </c:layout>
      <c:pie3DChart>
        <c:varyColors val="1"/>
        <c:ser>
          <c:idx val="0"/>
          <c:order val="0"/>
          <c:tx>
            <c:strRef>
              <c:f>Graph!$B$3</c:f>
              <c:strCache>
                <c:ptCount val="1"/>
                <c:pt idx="0">
                  <c:v>Total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Lbls>
            <c:dLbl>
              <c:idx val="2"/>
              <c:layout>
                <c:manualLayout>
                  <c:x val="0.15121409575683356"/>
                  <c:y val="3.4230172722904614E-2"/>
                </c:manualLayout>
              </c:layout>
              <c:dLblPos val="bestFit"/>
              <c:showLegendKey val="0"/>
              <c:showVal val="0"/>
              <c:showCatName val="1"/>
              <c:showSerName val="0"/>
              <c:showPercent val="1"/>
              <c:showBubbleSize val="0"/>
            </c:dLbl>
            <c:dLbl>
              <c:idx val="3"/>
              <c:layout>
                <c:manualLayout>
                  <c:x val="-0.12647371515433989"/>
                  <c:y val="5.7177171180624389E-2"/>
                </c:manualLayout>
              </c:layout>
              <c:dLblPos val="bestFit"/>
              <c:showLegendKey val="0"/>
              <c:showVal val="0"/>
              <c:showCatName val="1"/>
              <c:showSerName val="0"/>
              <c:showPercent val="1"/>
              <c:showBubbleSize val="0"/>
            </c:dLbl>
            <c:dLbl>
              <c:idx val="4"/>
              <c:layout>
                <c:manualLayout>
                  <c:x val="-0.18669201173427891"/>
                  <c:y val="-0.20921921643716468"/>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dLbl>
            <c:dLbl>
              <c:idx val="5"/>
              <c:layout>
                <c:manualLayout>
                  <c:x val="0.20745276352137509"/>
                  <c:y val="5.1972294520316827E-2"/>
                </c:manualLayout>
              </c:layout>
              <c:dLblPos val="bestFit"/>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dLbls>
          <c:cat>
            <c:strRef>
              <c:f>Graph!$A$4:$A$10</c:f>
              <c:strCache>
                <c:ptCount val="6"/>
                <c:pt idx="0">
                  <c:v>Oceania</c:v>
                </c:pt>
                <c:pt idx="1">
                  <c:v>Africa</c:v>
                </c:pt>
                <c:pt idx="2">
                  <c:v>South America</c:v>
                </c:pt>
                <c:pt idx="3">
                  <c:v>Asia</c:v>
                </c:pt>
                <c:pt idx="4">
                  <c:v>Europe </c:v>
                </c:pt>
                <c:pt idx="5">
                  <c:v>North America</c:v>
                </c:pt>
              </c:strCache>
            </c:strRef>
          </c:cat>
          <c:val>
            <c:numRef>
              <c:f>Graph!$B$4:$B$10</c:f>
              <c:numCache>
                <c:formatCode>General</c:formatCode>
                <c:ptCount val="6"/>
                <c:pt idx="0">
                  <c:v>1</c:v>
                </c:pt>
                <c:pt idx="1">
                  <c:v>2</c:v>
                </c:pt>
                <c:pt idx="2">
                  <c:v>3</c:v>
                </c:pt>
                <c:pt idx="3">
                  <c:v>18</c:v>
                </c:pt>
                <c:pt idx="4">
                  <c:v>33</c:v>
                </c:pt>
                <c:pt idx="5">
                  <c:v>43</c:v>
                </c:pt>
              </c:numCache>
            </c:numRef>
          </c:val>
          <c:extLst xmlns:c16r2="http://schemas.microsoft.com/office/drawing/2015/06/chart">
            <c:ext xmlns:c16="http://schemas.microsoft.com/office/drawing/2014/chart" uri="{C3380CC4-5D6E-409C-BE32-E72D297353CC}">
              <c16:uniqueId val="{00000000-C0C3-4878-9F3E-61930D22B00E}"/>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Data val="1"/>
        <c14:dropZoneSeries val="1"/>
      </c14:pivotOptions>
    </c:ext>
  </c:extLst>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6/14/2018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898728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7" name="TextBox 6"/>
          <p:cNvSpPr txBox="1"/>
          <p:nvPr userDrawn="1"/>
        </p:nvSpPr>
        <p:spPr>
          <a:xfrm>
            <a:off x="2505981" y="6537624"/>
            <a:ext cx="777777" cy="246221"/>
          </a:xfrm>
          <a:prstGeom prst="rect">
            <a:avLst/>
          </a:prstGeom>
          <a:noFill/>
        </p:spPr>
        <p:txBody>
          <a:bodyPr wrap="none" rtlCol="0">
            <a:spAutoFit/>
          </a:bodyPr>
          <a:lstStyle/>
          <a:p>
            <a:r>
              <a:rPr lang="en-US" sz="1000" dirty="0" smtClean="0">
                <a:solidFill>
                  <a:prstClr val="white"/>
                </a:solidFill>
                <a:latin typeface="Arial" panose="020B0604020202020204" pitchFamily="34" charset="0"/>
                <a:cs typeface="Arial" panose="020B0604020202020204" pitchFamily="34" charset="0"/>
              </a:rPr>
              <a:t>June 2016</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9989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6493B8-E6F1-49BF-86F6-96CAC357093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343882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3147060998"/>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61445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284313411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6175546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2883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4281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82099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8934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1245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6" name="Rectangle 5"/>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0900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5846673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1041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0062794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62037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1737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54785847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2765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41493862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29577526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251440630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3283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43537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592200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7199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16672370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75083949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2640752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40963328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818249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3413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6" name="Rectangle 5"/>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575510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68052379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90995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5416576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41910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7" name="Rectangle 6"/>
          <p:cNvSpPr/>
          <p:nvPr userDrawn="1"/>
        </p:nvSpPr>
        <p:spPr>
          <a:xfrm>
            <a:off x="2209800" y="6519446"/>
            <a:ext cx="2353529"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JLab Annual Plan Presentation to SC 6/8/2017 </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82204769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51649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875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837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01242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12261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37422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73818672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85058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95707810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96714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0500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12205012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13690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769467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11065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104519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321363162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236829913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231789738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212277591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001701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0796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6" name="Rectangle 5"/>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36409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296234551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53430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837410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498936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800828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295598782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152446199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353615068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34673990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209055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36680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6" name="Rectangle 5"/>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93049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30497287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37306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80507597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343721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41398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68883579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0163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26965729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41910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7" name="Rectangle 6"/>
          <p:cNvSpPr/>
          <p:nvPr userDrawn="1"/>
        </p:nvSpPr>
        <p:spPr>
          <a:xfrm>
            <a:off x="2209800" y="6519446"/>
            <a:ext cx="2353529"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JLab Annual Plan Presentation to SC 6/8/2017 </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30117862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510774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032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5397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88719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48849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74160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46932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6564789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57405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2658047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17208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3843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4834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6709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972285"/>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5189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9144000" cy="420624"/>
          </a:xfrm>
          <a:prstGeom prst="rect">
            <a:avLst/>
          </a:prstGeom>
        </p:spPr>
      </p:pic>
      <p:sp>
        <p:nvSpPr>
          <p:cNvPr id="9"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11" name="TextBox 10"/>
          <p:cNvSpPr txBox="1"/>
          <p:nvPr userDrawn="1"/>
        </p:nvSpPr>
        <p:spPr>
          <a:xfrm>
            <a:off x="2505981" y="6537624"/>
            <a:ext cx="777777" cy="246221"/>
          </a:xfrm>
          <a:prstGeom prst="rect">
            <a:avLst/>
          </a:prstGeom>
          <a:noFill/>
        </p:spPr>
        <p:txBody>
          <a:bodyPr wrap="none" rtlCol="0">
            <a:spAutoFit/>
          </a:bodyPr>
          <a:lstStyle/>
          <a:p>
            <a:r>
              <a:rPr lang="en-US" sz="1000" dirty="0" smtClean="0">
                <a:solidFill>
                  <a:prstClr val="white"/>
                </a:solidFill>
                <a:latin typeface="Arial" panose="020B0604020202020204" pitchFamily="34" charset="0"/>
                <a:cs typeface="Arial" panose="020B0604020202020204" pitchFamily="34" charset="0"/>
              </a:rPr>
              <a:t>June 2016</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4835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8" name="TextBox 7"/>
          <p:cNvSpPr txBox="1"/>
          <p:nvPr userDrawn="1"/>
        </p:nvSpPr>
        <p:spPr>
          <a:xfrm>
            <a:off x="2505981" y="6537624"/>
            <a:ext cx="777777" cy="246221"/>
          </a:xfrm>
          <a:prstGeom prst="rect">
            <a:avLst/>
          </a:prstGeom>
          <a:noFill/>
        </p:spPr>
        <p:txBody>
          <a:bodyPr wrap="none" rtlCol="0">
            <a:spAutoFit/>
          </a:bodyPr>
          <a:lstStyle/>
          <a:p>
            <a:r>
              <a:rPr lang="en-US" sz="1000" dirty="0" smtClean="0">
                <a:solidFill>
                  <a:prstClr val="white"/>
                </a:solidFill>
                <a:latin typeface="Arial" panose="020B0604020202020204" pitchFamily="34" charset="0"/>
                <a:cs typeface="Arial" panose="020B0604020202020204" pitchFamily="34" charset="0"/>
              </a:rPr>
              <a:t>June 2016</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26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image" Target="../media/image9.jpe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2.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9.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80" r:id="rId11"/>
    <p:sldLayoutId id="2147483681"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531704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17064517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86388650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Lst>
  <p:hf hdr="0" ftr="0" dt="0"/>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25191640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82175145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6369117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11266551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5569066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3" r:id="rId8"/>
    <p:sldLayoutId id="2147483784" r:id="rId9"/>
    <p:sldLayoutId id="2147483785" r:id="rId1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51856668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4935563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36303877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87698282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g"/><Relationship Id="rId7" Type="http://schemas.openxmlformats.org/officeDocument/2006/relationships/image" Target="../media/image44.tif"/><Relationship Id="rId2" Type="http://schemas.openxmlformats.org/officeDocument/2006/relationships/image" Target="../media/image39.png"/><Relationship Id="rId1" Type="http://schemas.openxmlformats.org/officeDocument/2006/relationships/slideLayout" Target="../slideLayouts/slideLayout86.xml"/><Relationship Id="rId6" Type="http://schemas.openxmlformats.org/officeDocument/2006/relationships/image" Target="../media/image43.tiff"/><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0.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0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74.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70" y="1394379"/>
            <a:ext cx="8199457" cy="4803899"/>
          </a:xfrm>
          <a:prstGeom prst="rect">
            <a:avLst/>
          </a:prstGeom>
          <a:ln>
            <a:solidFill>
              <a:schemeClr val="tx1"/>
            </a:solidFill>
          </a:ln>
          <a:effectLst>
            <a:outerShdw blurRad="292100" dist="139700" dir="2700000" algn="tl" rotWithShape="0">
              <a:srgbClr val="333333">
                <a:alpha val="65000"/>
              </a:srgbClr>
            </a:outerShdw>
          </a:effectLst>
        </p:spPr>
      </p:pic>
      <p:sp>
        <p:nvSpPr>
          <p:cNvPr id="8" name="Title 7"/>
          <p:cNvSpPr txBox="1">
            <a:spLocks noGrp="1"/>
          </p:cNvSpPr>
          <p:nvPr>
            <p:ph type="ctrTitle"/>
          </p:nvPr>
        </p:nvSpPr>
        <p:spPr>
          <a:xfrm>
            <a:off x="304393" y="505595"/>
            <a:ext cx="7937298" cy="480131"/>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r>
              <a:rPr lang="en-US" sz="2800" b="1" dirty="0" smtClean="0">
                <a:latin typeface="Arial" pitchFamily="34" charset="0"/>
                <a:cs typeface="Arial" pitchFamily="34" charset="0"/>
              </a:rPr>
              <a:t>Jefferson Lab </a:t>
            </a:r>
            <a:r>
              <a:rPr lang="en-US" sz="2800" dirty="0" smtClean="0">
                <a:latin typeface="Arial" pitchFamily="34" charset="0"/>
                <a:cs typeface="Arial" pitchFamily="34" charset="0"/>
              </a:rPr>
              <a:t>Science Program</a:t>
            </a:r>
            <a:endParaRPr lang="en-US" sz="2800" b="1" dirty="0" smtClean="0">
              <a:latin typeface="Arial" pitchFamily="34" charset="0"/>
              <a:cs typeface="Arial" pitchFamily="34" charset="0"/>
            </a:endParaRPr>
          </a:p>
        </p:txBody>
      </p:sp>
      <p:sp>
        <p:nvSpPr>
          <p:cNvPr id="10" name="Text Placeholder 5"/>
          <p:cNvSpPr>
            <a:spLocks noGrp="1"/>
          </p:cNvSpPr>
          <p:nvPr>
            <p:ph type="body" sz="quarter" idx="14"/>
          </p:nvPr>
        </p:nvSpPr>
        <p:spPr>
          <a:xfrm>
            <a:off x="472271" y="1394380"/>
            <a:ext cx="2590108" cy="866205"/>
          </a:xfrm>
          <a:solidFill>
            <a:schemeClr val="bg2"/>
          </a:solidFill>
        </p:spPr>
        <p:txBody>
          <a:bodyPr>
            <a:normAutofit fontScale="85000" lnSpcReduction="20000"/>
          </a:bodyPr>
          <a:lstStyle/>
          <a:p>
            <a:endParaRPr lang="en-US" sz="100" b="1" dirty="0" smtClean="0">
              <a:solidFill>
                <a:schemeClr val="tx1"/>
              </a:solidFill>
            </a:endParaRPr>
          </a:p>
          <a:p>
            <a:r>
              <a:rPr lang="en-US" sz="2400" b="1" dirty="0" smtClean="0">
                <a:solidFill>
                  <a:schemeClr val="tx1"/>
                </a:solidFill>
              </a:rPr>
              <a:t>Robert McKeown</a:t>
            </a:r>
          </a:p>
          <a:p>
            <a:pPr lvl="0">
              <a:lnSpc>
                <a:spcPct val="100000"/>
              </a:lnSpc>
              <a:spcBef>
                <a:spcPts val="0"/>
              </a:spcBef>
            </a:pPr>
            <a:r>
              <a:rPr lang="en-US" sz="1800" dirty="0" smtClean="0">
                <a:solidFill>
                  <a:srgbClr val="5E5E5E"/>
                </a:solidFill>
                <a:latin typeface="Arial" charset="0"/>
                <a:cs typeface="+mn-cs"/>
              </a:rPr>
              <a:t>User Meeting</a:t>
            </a:r>
          </a:p>
          <a:p>
            <a:pPr lvl="0">
              <a:lnSpc>
                <a:spcPct val="100000"/>
              </a:lnSpc>
              <a:spcBef>
                <a:spcPts val="0"/>
              </a:spcBef>
            </a:pPr>
            <a:r>
              <a:rPr lang="en-US" sz="1800" dirty="0" smtClean="0">
                <a:solidFill>
                  <a:srgbClr val="5E5E5E"/>
                </a:solidFill>
                <a:latin typeface="Arial" charset="0"/>
                <a:cs typeface="+mn-cs"/>
              </a:rPr>
              <a:t>June 19, 2018</a:t>
            </a:r>
            <a:endParaRPr lang="en-US" sz="1800" dirty="0">
              <a:solidFill>
                <a:srgbClr val="5E5E5E"/>
              </a:solidFill>
              <a:latin typeface="Arial" charset="0"/>
              <a:cs typeface="+mn-cs"/>
            </a:endParaRPr>
          </a:p>
          <a:p>
            <a:endParaRPr lang="en-US" sz="2400" b="1" dirty="0">
              <a:solidFill>
                <a:schemeClr val="tx1"/>
              </a:solidFill>
            </a:endParaRPr>
          </a:p>
        </p:txBody>
      </p:sp>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 progress and plans</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10</a:t>
            </a:fld>
            <a:endParaRPr lang="en-US" dirty="0">
              <a:solidFill>
                <a:srgbClr val="000000"/>
              </a:solidFill>
            </a:endParaRPr>
          </a:p>
        </p:txBody>
      </p:sp>
      <p:sp>
        <p:nvSpPr>
          <p:cNvPr id="4" name="TextBox 3"/>
          <p:cNvSpPr txBox="1"/>
          <p:nvPr/>
        </p:nvSpPr>
        <p:spPr>
          <a:xfrm>
            <a:off x="237744" y="964692"/>
            <a:ext cx="7012432" cy="4339650"/>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Strong LQCD Program</a:t>
            </a:r>
          </a:p>
          <a:p>
            <a:r>
              <a:rPr lang="en-US" sz="2000" dirty="0"/>
              <a:t>	</a:t>
            </a:r>
            <a:r>
              <a:rPr lang="en-US" sz="2000" dirty="0" smtClean="0"/>
              <a:t>- SCIDAC, </a:t>
            </a:r>
            <a:r>
              <a:rPr lang="en-US" sz="2000" dirty="0" err="1" smtClean="0"/>
              <a:t>Exascale</a:t>
            </a:r>
            <a:r>
              <a:rPr lang="en-US" sz="2000" dirty="0" smtClean="0"/>
              <a:t> Application</a:t>
            </a:r>
          </a:p>
          <a:p>
            <a:r>
              <a:rPr lang="en-US" sz="2000" dirty="0"/>
              <a:t>	</a:t>
            </a:r>
            <a:r>
              <a:rPr lang="en-US" sz="2000" dirty="0" smtClean="0"/>
              <a:t>- </a:t>
            </a:r>
            <a:r>
              <a:rPr lang="en-US" sz="2000" dirty="0" err="1" smtClean="0"/>
              <a:t>JLab</a:t>
            </a:r>
            <a:r>
              <a:rPr lang="en-US" sz="2000" dirty="0" smtClean="0"/>
              <a:t> LQCD cluster expansion: </a:t>
            </a:r>
          </a:p>
          <a:p>
            <a:r>
              <a:rPr lang="en-US" sz="2000" dirty="0"/>
              <a:t>	</a:t>
            </a:r>
            <a:r>
              <a:rPr lang="en-US" sz="2000" dirty="0" smtClean="0"/>
              <a:t>	70% increase this year</a:t>
            </a:r>
            <a:endParaRPr lang="en-US" sz="2400" dirty="0"/>
          </a:p>
          <a:p>
            <a:pPr marL="285750" indent="-285750">
              <a:buFont typeface="Arial" panose="020B0604020202020204" pitchFamily="34" charset="0"/>
              <a:buChar char="•"/>
            </a:pPr>
            <a:r>
              <a:rPr lang="en-US" sz="2400" dirty="0" smtClean="0"/>
              <a:t> </a:t>
            </a:r>
            <a:r>
              <a:rPr lang="en-US" sz="2400" dirty="0" err="1" smtClean="0"/>
              <a:t>JLab</a:t>
            </a:r>
            <a:r>
              <a:rPr lang="en-US" sz="2400" dirty="0" smtClean="0"/>
              <a:t> Data Analysis Cluster</a:t>
            </a:r>
          </a:p>
          <a:p>
            <a:r>
              <a:rPr lang="en-US" sz="2000" dirty="0"/>
              <a:t>	</a:t>
            </a:r>
            <a:r>
              <a:rPr lang="en-US" sz="2000" dirty="0" smtClean="0"/>
              <a:t>- upgrade from 37 to 72M core-hours/year in FY18</a:t>
            </a:r>
          </a:p>
          <a:p>
            <a:r>
              <a:rPr lang="en-US" sz="2000" dirty="0"/>
              <a:t>	</a:t>
            </a:r>
            <a:r>
              <a:rPr lang="en-US" sz="2000" dirty="0" smtClean="0"/>
              <a:t>- priority support for production analysis</a:t>
            </a:r>
          </a:p>
          <a:p>
            <a:r>
              <a:rPr lang="en-US" sz="2000" dirty="0"/>
              <a:t>	</a:t>
            </a:r>
            <a:r>
              <a:rPr lang="en-US" sz="2000" dirty="0" smtClean="0"/>
              <a:t>- increased use of off-site computing for simulations</a:t>
            </a:r>
          </a:p>
          <a:p>
            <a:r>
              <a:rPr lang="en-US" sz="2000" dirty="0"/>
              <a:t>	</a:t>
            </a:r>
            <a:r>
              <a:rPr lang="en-US" sz="2000" dirty="0" smtClean="0"/>
              <a:t>- LDRD project to explore using NERSC for </a:t>
            </a:r>
            <a:r>
              <a:rPr lang="en-US" sz="2000" dirty="0" err="1" smtClean="0"/>
              <a:t>GLueX</a:t>
            </a:r>
            <a:r>
              <a:rPr lang="en-US" sz="2000" dirty="0" smtClean="0"/>
              <a:t> analysis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Integration of Experiment and Theory</a:t>
            </a:r>
          </a:p>
          <a:p>
            <a:r>
              <a:rPr lang="en-US" sz="2000" dirty="0"/>
              <a:t>	</a:t>
            </a:r>
            <a:r>
              <a:rPr lang="en-US" sz="2000" dirty="0" smtClean="0"/>
              <a:t>- explore “Super-Facility” concept</a:t>
            </a:r>
          </a:p>
          <a:p>
            <a:r>
              <a:rPr lang="en-US" sz="2000" dirty="0"/>
              <a:t>	</a:t>
            </a:r>
            <a:r>
              <a:rPr lang="en-US" sz="2000" dirty="0" smtClean="0"/>
              <a:t>- Center for Nuclear </a:t>
            </a:r>
            <a:r>
              <a:rPr lang="en-US" sz="2000" dirty="0" err="1" smtClean="0"/>
              <a:t>Femtography</a:t>
            </a:r>
            <a:endParaRPr lang="en-US" sz="2000" dirty="0"/>
          </a:p>
        </p:txBody>
      </p:sp>
      <p:grpSp>
        <p:nvGrpSpPr>
          <p:cNvPr id="5" name="Group 4"/>
          <p:cNvGrpSpPr/>
          <p:nvPr/>
        </p:nvGrpSpPr>
        <p:grpSpPr>
          <a:xfrm>
            <a:off x="5564566" y="3881628"/>
            <a:ext cx="2748782" cy="2712720"/>
            <a:chOff x="4975548" y="2895600"/>
            <a:chExt cx="3780842" cy="3657600"/>
          </a:xfrm>
        </p:grpSpPr>
        <p:sp>
          <p:nvSpPr>
            <p:cNvPr id="6" name="Donut 5">
              <a:extLst>
                <a:ext uri="{FF2B5EF4-FFF2-40B4-BE49-F238E27FC236}">
                  <a16:creationId xmlns="" xmlns:a16="http://schemas.microsoft.com/office/drawing/2014/main" id="{A162A001-4FCB-0543-A43A-3FFD21FA5FA6}"/>
                </a:ext>
              </a:extLst>
            </p:cNvPr>
            <p:cNvSpPr/>
            <p:nvPr/>
          </p:nvSpPr>
          <p:spPr>
            <a:xfrm>
              <a:off x="5313517" y="3005993"/>
              <a:ext cx="3203442" cy="3288620"/>
            </a:xfrm>
            <a:prstGeom prst="donut">
              <a:avLst>
                <a:gd name="adj" fmla="val 66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Picture 6" descr="/Users/amber/Desktop/Screen Shot 2017-06-08 at 10.29.46 AM.png">
              <a:extLst>
                <a:ext uri="{FF2B5EF4-FFF2-40B4-BE49-F238E27FC236}">
                  <a16:creationId xmlns="" xmlns:a16="http://schemas.microsoft.com/office/drawing/2014/main" id="{AC7BC11D-F9FA-114B-8FB2-6641A09A29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338794" y="5394306"/>
              <a:ext cx="829835" cy="853601"/>
            </a:xfrm>
            <a:prstGeom prst="rect">
              <a:avLst/>
            </a:prstGeom>
            <a:noFill/>
            <a:ln>
              <a:noFill/>
            </a:ln>
          </p:spPr>
        </p:pic>
        <p:pic>
          <p:nvPicPr>
            <p:cNvPr id="8" name="Picture 7">
              <a:extLst>
                <a:ext uri="{FF2B5EF4-FFF2-40B4-BE49-F238E27FC236}">
                  <a16:creationId xmlns="" xmlns:a16="http://schemas.microsoft.com/office/drawing/2014/main" id="{B058B5A8-A57C-1F41-B934-3546FC02C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5315" y="3452212"/>
              <a:ext cx="398498" cy="562691"/>
            </a:xfrm>
            <a:prstGeom prst="rect">
              <a:avLst/>
            </a:prstGeom>
          </p:spPr>
        </p:pic>
        <p:pic>
          <p:nvPicPr>
            <p:cNvPr id="9" name="Picture 8">
              <a:extLst>
                <a:ext uri="{FF2B5EF4-FFF2-40B4-BE49-F238E27FC236}">
                  <a16:creationId xmlns="" xmlns:a16="http://schemas.microsoft.com/office/drawing/2014/main" id="{F48D3D51-CEC0-3E4A-ABA9-FE80887DA501}"/>
                </a:ext>
              </a:extLst>
            </p:cNvPr>
            <p:cNvPicPr>
              <a:picLocks noChangeAspect="1"/>
            </p:cNvPicPr>
            <p:nvPr/>
          </p:nvPicPr>
          <p:blipFill>
            <a:blip r:embed="rId4"/>
            <a:stretch>
              <a:fillRect/>
            </a:stretch>
          </p:blipFill>
          <p:spPr>
            <a:xfrm>
              <a:off x="6168629" y="3733558"/>
              <a:ext cx="1675281" cy="1641184"/>
            </a:xfrm>
            <a:prstGeom prst="rect">
              <a:avLst/>
            </a:prstGeom>
          </p:spPr>
        </p:pic>
        <p:pic>
          <p:nvPicPr>
            <p:cNvPr id="10" name="Picture 9">
              <a:extLst>
                <a:ext uri="{FF2B5EF4-FFF2-40B4-BE49-F238E27FC236}">
                  <a16:creationId xmlns="" xmlns:a16="http://schemas.microsoft.com/office/drawing/2014/main" id="{C7067E13-370A-BA49-9DAF-67634D63F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2070" y="5156953"/>
              <a:ext cx="734320" cy="498920"/>
            </a:xfrm>
            <a:prstGeom prst="rect">
              <a:avLst/>
            </a:prstGeom>
          </p:spPr>
        </p:pic>
        <p:pic>
          <p:nvPicPr>
            <p:cNvPr id="11" name="Picture 10">
              <a:extLst>
                <a:ext uri="{FF2B5EF4-FFF2-40B4-BE49-F238E27FC236}">
                  <a16:creationId xmlns="" xmlns:a16="http://schemas.microsoft.com/office/drawing/2014/main" id="{BAA892A3-5B85-2A42-A154-B9BAA7662009}"/>
                </a:ext>
              </a:extLst>
            </p:cNvPr>
            <p:cNvPicPr>
              <a:picLocks noChangeAspect="1"/>
            </p:cNvPicPr>
            <p:nvPr/>
          </p:nvPicPr>
          <p:blipFill>
            <a:blip r:embed="rId6"/>
            <a:stretch>
              <a:fillRect/>
            </a:stretch>
          </p:blipFill>
          <p:spPr>
            <a:xfrm>
              <a:off x="4975548" y="4014903"/>
              <a:ext cx="726492" cy="920239"/>
            </a:xfrm>
            <a:prstGeom prst="rect">
              <a:avLst/>
            </a:prstGeom>
          </p:spPr>
        </p:pic>
        <p:pic>
          <p:nvPicPr>
            <p:cNvPr id="12" name="pasted-image.tiff" descr="pasted-image.tiff">
              <a:extLst>
                <a:ext uri="{FF2B5EF4-FFF2-40B4-BE49-F238E27FC236}">
                  <a16:creationId xmlns="" xmlns:a16="http://schemas.microsoft.com/office/drawing/2014/main" id="{CA0A0204-C094-9946-80E1-81237A48BB4B}"/>
                </a:ext>
              </a:extLst>
            </p:cNvPr>
            <p:cNvPicPr>
              <a:picLocks noChangeAspect="1"/>
            </p:cNvPicPr>
            <p:nvPr/>
          </p:nvPicPr>
          <p:blipFill>
            <a:blip r:embed="rId7">
              <a:extLst/>
            </a:blip>
            <a:srcRect r="75269"/>
            <a:stretch>
              <a:fillRect/>
            </a:stretch>
          </p:blipFill>
          <p:spPr>
            <a:xfrm>
              <a:off x="5300455" y="3196782"/>
              <a:ext cx="1065422" cy="510858"/>
            </a:xfrm>
            <a:prstGeom prst="rect">
              <a:avLst/>
            </a:prstGeom>
            <a:ln w="12700">
              <a:miter lim="400000"/>
            </a:ln>
          </p:spPr>
        </p:pic>
        <p:pic>
          <p:nvPicPr>
            <p:cNvPr id="13" name="Content Placeholder 6">
              <a:extLst>
                <a:ext uri="{FF2B5EF4-FFF2-40B4-BE49-F238E27FC236}">
                  <a16:creationId xmlns="" xmlns:a16="http://schemas.microsoft.com/office/drawing/2014/main" id="{67EAC5CD-CF97-7F4D-9580-6D4F0D4B66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3200" y="2895600"/>
              <a:ext cx="1492621" cy="787032"/>
            </a:xfrm>
            <a:prstGeom prst="rect">
              <a:avLst/>
            </a:prstGeom>
          </p:spPr>
        </p:pic>
        <p:pic>
          <p:nvPicPr>
            <p:cNvPr id="14" name="Picture 13">
              <a:extLst>
                <a:ext uri="{FF2B5EF4-FFF2-40B4-BE49-F238E27FC236}">
                  <a16:creationId xmlns="" xmlns:a16="http://schemas.microsoft.com/office/drawing/2014/main" id="{1E144256-E63A-8B40-BE25-F795208B23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9400" y="5978877"/>
              <a:ext cx="836361" cy="574323"/>
            </a:xfrm>
            <a:prstGeom prst="rect">
              <a:avLst/>
            </a:prstGeom>
          </p:spPr>
        </p:pic>
      </p:grpSp>
      <p:grpSp>
        <p:nvGrpSpPr>
          <p:cNvPr id="15" name="Group 14">
            <a:extLst>
              <a:ext uri="{FF2B5EF4-FFF2-40B4-BE49-F238E27FC236}">
                <a16:creationId xmlns="" xmlns:a16="http://schemas.microsoft.com/office/drawing/2014/main" id="{3E74C5D5-C7B2-1E4F-A5CC-FBBDC6187755}"/>
              </a:ext>
            </a:extLst>
          </p:cNvPr>
          <p:cNvGrpSpPr/>
          <p:nvPr/>
        </p:nvGrpSpPr>
        <p:grpSpPr>
          <a:xfrm>
            <a:off x="5510370" y="809961"/>
            <a:ext cx="3487018" cy="1866265"/>
            <a:chOff x="4544470" y="3922776"/>
            <a:chExt cx="3487018" cy="1866265"/>
          </a:xfrm>
        </p:grpSpPr>
        <p:pic>
          <p:nvPicPr>
            <p:cNvPr id="16" name="Picture 15" descr="Wallclocks.png">
              <a:extLst>
                <a:ext uri="{FF2B5EF4-FFF2-40B4-BE49-F238E27FC236}">
                  <a16:creationId xmlns="" xmlns:a16="http://schemas.microsoft.com/office/drawing/2014/main" id="{2682AEB5-4699-0F4F-AE92-6E025C957A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44470" y="3922776"/>
              <a:ext cx="3367724" cy="1866265"/>
            </a:xfrm>
            <a:prstGeom prst="rect">
              <a:avLst/>
            </a:prstGeom>
          </p:spPr>
        </p:pic>
        <p:sp>
          <p:nvSpPr>
            <p:cNvPr id="17" name="TextBox 16">
              <a:extLst>
                <a:ext uri="{FF2B5EF4-FFF2-40B4-BE49-F238E27FC236}">
                  <a16:creationId xmlns="" xmlns:a16="http://schemas.microsoft.com/office/drawing/2014/main" id="{AF1EE2D7-953F-9747-9734-13C4C6CF92BA}"/>
                </a:ext>
              </a:extLst>
            </p:cNvPr>
            <p:cNvSpPr txBox="1">
              <a:spLocks/>
            </p:cNvSpPr>
            <p:nvPr/>
          </p:nvSpPr>
          <p:spPr>
            <a:xfrm>
              <a:off x="7299968" y="4114800"/>
              <a:ext cx="73152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hangingPunct="0"/>
              <a:r>
                <a:rPr lang="en-US" sz="1200" b="1" dirty="0">
                  <a:solidFill>
                    <a:srgbClr val="268000"/>
                  </a:solidFill>
                </a:rPr>
                <a:t>9.1</a:t>
              </a:r>
              <a:r>
                <a:rPr lang="en-US" sz="1200" b="1" dirty="0">
                  <a:solidFill>
                    <a:srgbClr val="268000"/>
                  </a:solidFill>
                  <a:sym typeface="Helvetica"/>
                </a:rPr>
                <a:t>x faster</a:t>
              </a:r>
            </a:p>
            <a:p>
              <a:pPr algn="ctr" defTabSz="825500" hangingPunct="0"/>
              <a:r>
                <a:rPr lang="en-US" sz="1200" b="1" dirty="0">
                  <a:solidFill>
                    <a:srgbClr val="268000"/>
                  </a:solidFill>
                </a:rPr>
                <a:t>on 8x fewer</a:t>
              </a:r>
            </a:p>
            <a:p>
              <a:pPr algn="ctr" defTabSz="825500" hangingPunct="0"/>
              <a:r>
                <a:rPr lang="en-US" sz="1200" b="1" dirty="0">
                  <a:solidFill>
                    <a:srgbClr val="268000"/>
                  </a:solidFill>
                  <a:sym typeface="Helvetica"/>
                </a:rPr>
                <a:t>GPUs</a:t>
              </a:r>
            </a:p>
            <a:p>
              <a:pPr algn="ctr" defTabSz="825500" hangingPunct="0"/>
              <a:endParaRPr lang="en-US" sz="1200" b="1" dirty="0">
                <a:solidFill>
                  <a:srgbClr val="268000"/>
                </a:solidFill>
              </a:endParaRPr>
            </a:p>
            <a:p>
              <a:pPr algn="ctr" defTabSz="825500" hangingPunct="0"/>
              <a:r>
                <a:rPr lang="en-US" sz="1200" b="1" dirty="0">
                  <a:solidFill>
                    <a:srgbClr val="268000"/>
                  </a:solidFill>
                </a:rPr>
                <a:t>~73</a:t>
              </a:r>
              <a:r>
                <a:rPr lang="en-US" sz="1200" b="1" dirty="0">
                  <a:solidFill>
                    <a:srgbClr val="268000"/>
                  </a:solidFill>
                  <a:sym typeface="Helvetica"/>
                </a:rPr>
                <a:t>x</a:t>
              </a:r>
              <a:r>
                <a:rPr lang="en-US" sz="1200" b="1" dirty="0">
                  <a:solidFill>
                    <a:srgbClr val="268000"/>
                  </a:solidFill>
                </a:rPr>
                <a:t> gain</a:t>
              </a:r>
              <a:endParaRPr lang="en-US" sz="1200" b="1" dirty="0">
                <a:solidFill>
                  <a:srgbClr val="268000"/>
                </a:solidFill>
                <a:sym typeface="Helvetica"/>
              </a:endParaRPr>
            </a:p>
          </p:txBody>
        </p:sp>
        <p:sp>
          <p:nvSpPr>
            <p:cNvPr id="18" name="TextBox 17">
              <a:extLst>
                <a:ext uri="{FF2B5EF4-FFF2-40B4-BE49-F238E27FC236}">
                  <a16:creationId xmlns="" xmlns:a16="http://schemas.microsoft.com/office/drawing/2014/main" id="{FE2BCBC4-F906-C44A-8C06-ABCB37BE1A66}"/>
                </a:ext>
              </a:extLst>
            </p:cNvPr>
            <p:cNvSpPr txBox="1"/>
            <p:nvPr/>
          </p:nvSpPr>
          <p:spPr>
            <a:xfrm>
              <a:off x="6382868" y="4033758"/>
              <a:ext cx="85613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hangingPunct="0"/>
              <a:r>
                <a:rPr lang="en-US" sz="1200" b="1" dirty="0">
                  <a:solidFill>
                    <a:srgbClr val="C1504D"/>
                  </a:solidFill>
                  <a:sym typeface="Helvetica"/>
                </a:rPr>
                <a:t>4.1x faster</a:t>
              </a:r>
            </a:p>
            <a:p>
              <a:pPr algn="ctr" defTabSz="825500" hangingPunct="0"/>
              <a:r>
                <a:rPr lang="en-US" sz="1200" b="1" dirty="0">
                  <a:solidFill>
                    <a:srgbClr val="C1504D"/>
                  </a:solidFill>
                </a:rPr>
                <a:t>on 2x fewer</a:t>
              </a:r>
            </a:p>
            <a:p>
              <a:pPr algn="ctr" defTabSz="825500" hangingPunct="0"/>
              <a:r>
                <a:rPr lang="en-US" sz="1200" b="1" dirty="0">
                  <a:solidFill>
                    <a:srgbClr val="C1504D"/>
                  </a:solidFill>
                  <a:sym typeface="Helvetica"/>
                </a:rPr>
                <a:t>GPUs</a:t>
              </a:r>
            </a:p>
            <a:p>
              <a:pPr algn="ctr" defTabSz="825500" hangingPunct="0"/>
              <a:endParaRPr lang="en-US" sz="1200" b="1" dirty="0">
                <a:solidFill>
                  <a:srgbClr val="C1504D"/>
                </a:solidFill>
              </a:endParaRPr>
            </a:p>
            <a:p>
              <a:pPr algn="ctr" defTabSz="825500" hangingPunct="0"/>
              <a:r>
                <a:rPr lang="en-US" sz="1200" b="1" dirty="0">
                  <a:solidFill>
                    <a:srgbClr val="C1504D"/>
                  </a:solidFill>
                  <a:sym typeface="Helvetica"/>
                </a:rPr>
                <a:t>~8x gain</a:t>
              </a:r>
            </a:p>
          </p:txBody>
        </p:sp>
      </p:grpSp>
    </p:spTree>
    <p:extLst>
      <p:ext uri="{BB962C8B-B14F-4D97-AF65-F5344CB8AC3E}">
        <p14:creationId xmlns:p14="http://schemas.microsoft.com/office/powerpoint/2010/main" val="2349855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61838671"/>
              </p:ext>
            </p:extLst>
          </p:nvPr>
        </p:nvGraphicFramePr>
        <p:xfrm>
          <a:off x="699700" y="871157"/>
          <a:ext cx="7283015" cy="5081590"/>
        </p:xfrm>
        <a:graphic>
          <a:graphicData uri="http://schemas.openxmlformats.org/drawingml/2006/table">
            <a:tbl>
              <a:tblPr/>
              <a:tblGrid>
                <a:gridCol w="3462413">
                  <a:extLst>
                    <a:ext uri="{9D8B030D-6E8A-4147-A177-3AD203B41FA5}">
                      <a16:colId xmlns:a16="http://schemas.microsoft.com/office/drawing/2014/main" xmlns="" val="212430967"/>
                    </a:ext>
                  </a:extLst>
                </a:gridCol>
                <a:gridCol w="636767">
                  <a:extLst>
                    <a:ext uri="{9D8B030D-6E8A-4147-A177-3AD203B41FA5}">
                      <a16:colId xmlns:a16="http://schemas.microsoft.com/office/drawing/2014/main" xmlns="" val="3174036206"/>
                    </a:ext>
                  </a:extLst>
                </a:gridCol>
                <a:gridCol w="636767">
                  <a:extLst>
                    <a:ext uri="{9D8B030D-6E8A-4147-A177-3AD203B41FA5}">
                      <a16:colId xmlns:a16="http://schemas.microsoft.com/office/drawing/2014/main" xmlns="" val="700917700"/>
                    </a:ext>
                  </a:extLst>
                </a:gridCol>
                <a:gridCol w="636767">
                  <a:extLst>
                    <a:ext uri="{9D8B030D-6E8A-4147-A177-3AD203B41FA5}">
                      <a16:colId xmlns:a16="http://schemas.microsoft.com/office/drawing/2014/main" xmlns="" val="2559302733"/>
                    </a:ext>
                  </a:extLst>
                </a:gridCol>
                <a:gridCol w="636767">
                  <a:extLst>
                    <a:ext uri="{9D8B030D-6E8A-4147-A177-3AD203B41FA5}">
                      <a16:colId xmlns:a16="http://schemas.microsoft.com/office/drawing/2014/main" xmlns="" val="684280055"/>
                    </a:ext>
                  </a:extLst>
                </a:gridCol>
                <a:gridCol w="636767">
                  <a:extLst>
                    <a:ext uri="{9D8B030D-6E8A-4147-A177-3AD203B41FA5}">
                      <a16:colId xmlns:a16="http://schemas.microsoft.com/office/drawing/2014/main" xmlns="" val="1339607958"/>
                    </a:ext>
                  </a:extLst>
                </a:gridCol>
                <a:gridCol w="636767">
                  <a:extLst>
                    <a:ext uri="{9D8B030D-6E8A-4147-A177-3AD203B41FA5}">
                      <a16:colId xmlns:a16="http://schemas.microsoft.com/office/drawing/2014/main" xmlns="" val="3293739367"/>
                    </a:ext>
                  </a:extLst>
                </a:gridCol>
              </a:tblGrid>
              <a:tr h="585729">
                <a:tc>
                  <a:txBody>
                    <a:bodyPr/>
                    <a:lstStyle/>
                    <a:p>
                      <a:pPr algn="l" fontAlgn="ctr"/>
                      <a:r>
                        <a:rPr lang="en-US" sz="1600" b="1" i="0" u="none" strike="noStrike" dirty="0">
                          <a:solidFill>
                            <a:srgbClr val="000000"/>
                          </a:solidFill>
                          <a:effectLst/>
                          <a:latin typeface="Arial Narrow" panose="020B0606020202030204" pitchFamily="34" charset="0"/>
                        </a:rPr>
                        <a:t>Topic</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Hall A</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Hall B</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Hall C</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Hall D</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Other</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Narrow" panose="020B0606020202030204" pitchFamily="34" charset="0"/>
                        </a:rPr>
                        <a:t>Total</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959021893"/>
                  </a:ext>
                </a:extLst>
              </a:tr>
              <a:tr h="441860">
                <a:tc>
                  <a:txBody>
                    <a:bodyPr/>
                    <a:lstStyle/>
                    <a:p>
                      <a:pPr algn="l" fontAlgn="ctr"/>
                      <a:r>
                        <a:rPr lang="en-US" sz="1600" b="0" i="0" u="none" strike="noStrike" dirty="0">
                          <a:solidFill>
                            <a:srgbClr val="000000"/>
                          </a:solidFill>
                          <a:effectLst/>
                          <a:latin typeface="Arial Narrow" panose="020B0606020202030204" pitchFamily="34" charset="0"/>
                        </a:rPr>
                        <a:t>The Hadron spectra as probes of QCD</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3</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3</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7</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854060579"/>
                  </a:ext>
                </a:extLst>
              </a:tr>
              <a:tr h="585729">
                <a:tc>
                  <a:txBody>
                    <a:bodyPr/>
                    <a:lstStyle/>
                    <a:p>
                      <a:pPr algn="l" fontAlgn="ctr"/>
                      <a:r>
                        <a:rPr lang="en-US" sz="1600" b="0" i="0" u="none" strike="noStrike">
                          <a:solidFill>
                            <a:srgbClr val="000000"/>
                          </a:solidFill>
                          <a:effectLst/>
                          <a:latin typeface="Arial Narrow" panose="020B0606020202030204" pitchFamily="34" charset="0"/>
                        </a:rPr>
                        <a:t>The transverse structure of the hadrons</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6</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4</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3</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14</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4244844523"/>
                  </a:ext>
                </a:extLst>
              </a:tr>
              <a:tr h="585729">
                <a:tc>
                  <a:txBody>
                    <a:bodyPr/>
                    <a:lstStyle/>
                    <a:p>
                      <a:pPr algn="l" fontAlgn="ctr"/>
                      <a:r>
                        <a:rPr lang="en-US" sz="1600" b="0" i="0" u="none" strike="noStrike" dirty="0">
                          <a:solidFill>
                            <a:srgbClr val="000000"/>
                          </a:solidFill>
                          <a:effectLst/>
                          <a:latin typeface="Arial Narrow" panose="020B0606020202030204" pitchFamily="34" charset="0"/>
                        </a:rPr>
                        <a:t>The longitudinal structure of the hadrons</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2</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3</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6</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11</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405220188"/>
                  </a:ext>
                </a:extLst>
              </a:tr>
              <a:tr h="441860">
                <a:tc>
                  <a:txBody>
                    <a:bodyPr/>
                    <a:lstStyle/>
                    <a:p>
                      <a:pPr algn="l" fontAlgn="ctr"/>
                      <a:r>
                        <a:rPr lang="en-US" sz="1600" b="0" i="0" u="none" strike="noStrike">
                          <a:solidFill>
                            <a:srgbClr val="000000"/>
                          </a:solidFill>
                          <a:effectLst/>
                          <a:latin typeface="Arial Narrow" panose="020B0606020202030204" pitchFamily="34" charset="0"/>
                        </a:rPr>
                        <a:t>The 3D structure of the hadrons</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5</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9</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6</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3291597655"/>
                  </a:ext>
                </a:extLst>
              </a:tr>
              <a:tr h="441860">
                <a:tc>
                  <a:txBody>
                    <a:bodyPr/>
                    <a:lstStyle/>
                    <a:p>
                      <a:pPr algn="l" fontAlgn="ctr"/>
                      <a:r>
                        <a:rPr lang="en-US" sz="1600" b="0" i="0" u="none" strike="noStrike" dirty="0">
                          <a:solidFill>
                            <a:srgbClr val="000000"/>
                          </a:solidFill>
                          <a:effectLst/>
                          <a:latin typeface="Arial Narrow" panose="020B0606020202030204" pitchFamily="34" charset="0"/>
                        </a:rPr>
                        <a:t>Hadrons and cold nuclear matter</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8</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4</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7</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2586104001"/>
                  </a:ext>
                </a:extLst>
              </a:tr>
              <a:tr h="673243">
                <a:tc>
                  <a:txBody>
                    <a:bodyPr/>
                    <a:lstStyle/>
                    <a:p>
                      <a:pPr algn="l" fontAlgn="ctr"/>
                      <a:r>
                        <a:rPr lang="en-US" sz="1600" b="0" i="0" u="none" strike="noStrike">
                          <a:solidFill>
                            <a:srgbClr val="000000"/>
                          </a:solidFill>
                          <a:effectLst/>
                          <a:latin typeface="Arial Narrow" panose="020B0606020202030204" pitchFamily="34" charset="0"/>
                        </a:rPr>
                        <a:t>Low-energy tests of the Standard Model and Fundamental Symmetries</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3</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6</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2438375541"/>
                  </a:ext>
                </a:extLst>
              </a:tr>
              <a:tr h="441860">
                <a:tc>
                  <a:txBody>
                    <a:bodyPr/>
                    <a:lstStyle/>
                    <a:p>
                      <a:pPr algn="l" fontAlgn="ctr"/>
                      <a:r>
                        <a:rPr lang="en-US" sz="1600" b="1" i="0" u="none" strike="noStrike">
                          <a:solidFill>
                            <a:srgbClr val="000000"/>
                          </a:solidFill>
                          <a:effectLst/>
                          <a:latin typeface="Arial Narrow" panose="020B0606020202030204" pitchFamily="34" charset="0"/>
                        </a:rPr>
                        <a:t>Total</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24</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24</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23</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5</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2</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78</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3127019072"/>
                  </a:ext>
                </a:extLst>
              </a:tr>
              <a:tr h="441860">
                <a:tc>
                  <a:txBody>
                    <a:bodyPr/>
                    <a:lstStyle/>
                    <a:p>
                      <a:pPr algn="l" fontAlgn="ctr"/>
                      <a:r>
                        <a:rPr lang="en-US" sz="1600" b="1" i="0" u="none" strike="noStrike">
                          <a:solidFill>
                            <a:srgbClr val="000000"/>
                          </a:solidFill>
                          <a:effectLst/>
                          <a:latin typeface="Arial Narrow" panose="020B0606020202030204" pitchFamily="34" charset="0"/>
                        </a:rPr>
                        <a:t>Total Experiments Completed</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4.6</a:t>
                      </a:r>
                      <a:endParaRPr lang="en-US" sz="1600" b="1" i="0" u="none" strike="noStrike" dirty="0">
                        <a:solidFill>
                          <a:srgbClr val="000000"/>
                        </a:solidFill>
                        <a:effectLst/>
                        <a:latin typeface="Arial Narrow" panose="020B0606020202030204" pitchFamily="34" charset="0"/>
                      </a:endParaRPr>
                    </a:p>
                  </a:txBody>
                  <a:tcPr marL="13716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2.7</a:t>
                      </a:r>
                      <a:endParaRPr lang="en-US" sz="1600" b="1" i="0" u="none" strike="noStrike" dirty="0">
                        <a:solidFill>
                          <a:srgbClr val="000000"/>
                        </a:solidFill>
                        <a:effectLst/>
                        <a:latin typeface="Arial Narrow" panose="020B0606020202030204" pitchFamily="34" charset="0"/>
                      </a:endParaRPr>
                    </a:p>
                  </a:txBody>
                  <a:tcPr marL="13716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2.1</a:t>
                      </a:r>
                      <a:endParaRPr lang="en-US" sz="1600" b="1" i="0" u="none" strike="noStrike" dirty="0">
                        <a:solidFill>
                          <a:srgbClr val="000000"/>
                        </a:solidFill>
                        <a:effectLst/>
                        <a:latin typeface="Arial Narrow" panose="020B0606020202030204" pitchFamily="34" charset="0"/>
                      </a:endParaRPr>
                    </a:p>
                  </a:txBody>
                  <a:tcPr marL="13716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Narrow" panose="020B0606020202030204" pitchFamily="34" charset="0"/>
                        </a:rPr>
                        <a:t>0.8</a:t>
                      </a:r>
                    </a:p>
                  </a:txBody>
                  <a:tcPr marL="13716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Narrow" panose="020B0606020202030204" pitchFamily="34" charset="0"/>
                        </a:rPr>
                        <a:t>0</a:t>
                      </a:r>
                    </a:p>
                  </a:txBody>
                  <a:tcPr marL="13716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10.2</a:t>
                      </a:r>
                      <a:endParaRPr lang="en-US" sz="1600" b="1" i="0" u="none" strike="noStrike" dirty="0">
                        <a:solidFill>
                          <a:srgbClr val="000000"/>
                        </a:solidFill>
                        <a:effectLst/>
                        <a:latin typeface="Arial Narrow" panose="020B0606020202030204" pitchFamily="34" charset="0"/>
                      </a:endParaRPr>
                    </a:p>
                  </a:txBody>
                  <a:tcPr marL="13716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904761903"/>
                  </a:ext>
                </a:extLst>
              </a:tr>
              <a:tr h="441860">
                <a:tc>
                  <a:txBody>
                    <a:bodyPr/>
                    <a:lstStyle/>
                    <a:p>
                      <a:pPr algn="l" fontAlgn="ctr"/>
                      <a:r>
                        <a:rPr lang="en-US" sz="1600" b="1" i="0" u="none" strike="noStrike" dirty="0">
                          <a:solidFill>
                            <a:srgbClr val="000000"/>
                          </a:solidFill>
                          <a:effectLst/>
                          <a:latin typeface="Arial Narrow" panose="020B0606020202030204" pitchFamily="34" charset="0"/>
                        </a:rPr>
                        <a:t>Total Experiments Remaining</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smtClean="0">
                          <a:solidFill>
                            <a:srgbClr val="000000"/>
                          </a:solidFill>
                          <a:effectLst/>
                          <a:latin typeface="Arial Narrow" panose="020B0606020202030204" pitchFamily="34" charset="0"/>
                        </a:rPr>
                        <a:t>19.4</a:t>
                      </a:r>
                      <a:endParaRPr lang="en-US" sz="1600" b="1" i="0" u="none" strike="noStrike" dirty="0">
                        <a:solidFill>
                          <a:srgbClr val="000000"/>
                        </a:solidFill>
                        <a:effectLst/>
                        <a:latin typeface="Arial Narrow" panose="020B0606020202030204" pitchFamily="34" charset="0"/>
                      </a:endParaRP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smtClean="0">
                          <a:solidFill>
                            <a:srgbClr val="000000"/>
                          </a:solidFill>
                          <a:effectLst/>
                          <a:latin typeface="Arial Narrow" panose="020B0606020202030204" pitchFamily="34" charset="0"/>
                        </a:rPr>
                        <a:t>21.3</a:t>
                      </a:r>
                      <a:endParaRPr lang="en-US" sz="1600" b="1" i="0" u="none" strike="noStrike" dirty="0">
                        <a:solidFill>
                          <a:srgbClr val="000000"/>
                        </a:solidFill>
                        <a:effectLst/>
                        <a:latin typeface="Arial Narrow" panose="020B0606020202030204" pitchFamily="34" charset="0"/>
                      </a:endParaRP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smtClean="0">
                          <a:solidFill>
                            <a:srgbClr val="000000"/>
                          </a:solidFill>
                          <a:effectLst/>
                          <a:latin typeface="Arial Narrow" panose="020B0606020202030204" pitchFamily="34" charset="0"/>
                        </a:rPr>
                        <a:t>20.9</a:t>
                      </a:r>
                      <a:endParaRPr lang="en-US" sz="1600" b="1" i="0" u="none" strike="noStrike" dirty="0">
                        <a:solidFill>
                          <a:srgbClr val="000000"/>
                        </a:solidFill>
                        <a:effectLst/>
                        <a:latin typeface="Arial Narrow" panose="020B0606020202030204" pitchFamily="34" charset="0"/>
                      </a:endParaRP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smtClean="0">
                          <a:solidFill>
                            <a:srgbClr val="000000"/>
                          </a:solidFill>
                          <a:effectLst/>
                          <a:latin typeface="Arial Narrow" panose="020B0606020202030204" pitchFamily="34" charset="0"/>
                        </a:rPr>
                        <a:t>4.2</a:t>
                      </a:r>
                      <a:endParaRPr lang="en-US" sz="1600" b="1" i="0" u="none" strike="noStrike" dirty="0">
                        <a:solidFill>
                          <a:srgbClr val="000000"/>
                        </a:solidFill>
                        <a:effectLst/>
                        <a:latin typeface="Arial Narrow" panose="020B0606020202030204" pitchFamily="34" charset="0"/>
                      </a:endParaRP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Narrow" panose="020B0606020202030204" pitchFamily="34" charset="0"/>
                        </a:rPr>
                        <a:t>2.0</a:t>
                      </a: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smtClean="0">
                          <a:solidFill>
                            <a:srgbClr val="000000"/>
                          </a:solidFill>
                          <a:effectLst/>
                          <a:latin typeface="Arial Narrow" panose="020B0606020202030204" pitchFamily="34" charset="0"/>
                        </a:rPr>
                        <a:t>67.8</a:t>
                      </a:r>
                      <a:endParaRPr lang="en-US" sz="1600" b="1" i="0" u="none" strike="noStrike" dirty="0">
                        <a:solidFill>
                          <a:srgbClr val="000000"/>
                        </a:solidFill>
                        <a:effectLst/>
                        <a:latin typeface="Arial Narrow" panose="020B0606020202030204" pitchFamily="34" charset="0"/>
                      </a:endParaRPr>
                    </a:p>
                  </a:txBody>
                  <a:tcPr marL="13716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2305560171"/>
                  </a:ext>
                </a:extLst>
              </a:tr>
            </a:tbl>
          </a:graphicData>
        </a:graphic>
      </p:graphicFrame>
      <p:sp>
        <p:nvSpPr>
          <p:cNvPr id="2" name="Title 1"/>
          <p:cNvSpPr>
            <a:spLocks noGrp="1"/>
          </p:cNvSpPr>
          <p:nvPr>
            <p:ph type="title"/>
          </p:nvPr>
        </p:nvSpPr>
        <p:spPr/>
        <p:txBody>
          <a:bodyPr/>
          <a:lstStyle/>
          <a:p>
            <a:r>
              <a:rPr lang="en-US" dirty="0" smtClean="0"/>
              <a:t>Approved experiments</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2371579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79338815"/>
              </p:ext>
            </p:extLst>
          </p:nvPr>
        </p:nvGraphicFramePr>
        <p:xfrm>
          <a:off x="709813" y="905767"/>
          <a:ext cx="7464923" cy="5487248"/>
        </p:xfrm>
        <a:graphic>
          <a:graphicData uri="http://schemas.openxmlformats.org/drawingml/2006/table">
            <a:tbl>
              <a:tblPr/>
              <a:tblGrid>
                <a:gridCol w="3497581">
                  <a:extLst>
                    <a:ext uri="{9D8B030D-6E8A-4147-A177-3AD203B41FA5}">
                      <a16:colId xmlns:a16="http://schemas.microsoft.com/office/drawing/2014/main" xmlns="" val="1660104557"/>
                    </a:ext>
                  </a:extLst>
                </a:gridCol>
                <a:gridCol w="657214">
                  <a:extLst>
                    <a:ext uri="{9D8B030D-6E8A-4147-A177-3AD203B41FA5}">
                      <a16:colId xmlns:a16="http://schemas.microsoft.com/office/drawing/2014/main" xmlns="" val="1137448816"/>
                    </a:ext>
                  </a:extLst>
                </a:gridCol>
                <a:gridCol w="612648">
                  <a:extLst>
                    <a:ext uri="{9D8B030D-6E8A-4147-A177-3AD203B41FA5}">
                      <a16:colId xmlns:a16="http://schemas.microsoft.com/office/drawing/2014/main" xmlns="" val="2207078706"/>
                    </a:ext>
                  </a:extLst>
                </a:gridCol>
                <a:gridCol w="617220">
                  <a:extLst>
                    <a:ext uri="{9D8B030D-6E8A-4147-A177-3AD203B41FA5}">
                      <a16:colId xmlns:a16="http://schemas.microsoft.com/office/drawing/2014/main" xmlns="" val="351121527"/>
                    </a:ext>
                  </a:extLst>
                </a:gridCol>
                <a:gridCol w="630936">
                  <a:extLst>
                    <a:ext uri="{9D8B030D-6E8A-4147-A177-3AD203B41FA5}">
                      <a16:colId xmlns:a16="http://schemas.microsoft.com/office/drawing/2014/main" xmlns="" val="2067843814"/>
                    </a:ext>
                  </a:extLst>
                </a:gridCol>
                <a:gridCol w="658368">
                  <a:extLst>
                    <a:ext uri="{9D8B030D-6E8A-4147-A177-3AD203B41FA5}">
                      <a16:colId xmlns:a16="http://schemas.microsoft.com/office/drawing/2014/main" xmlns="" val="3634076445"/>
                    </a:ext>
                  </a:extLst>
                </a:gridCol>
                <a:gridCol w="790956">
                  <a:extLst>
                    <a:ext uri="{9D8B030D-6E8A-4147-A177-3AD203B41FA5}">
                      <a16:colId xmlns:a16="http://schemas.microsoft.com/office/drawing/2014/main" xmlns="" val="3076974191"/>
                    </a:ext>
                  </a:extLst>
                </a:gridCol>
              </a:tblGrid>
              <a:tr h="529735">
                <a:tc>
                  <a:txBody>
                    <a:bodyPr/>
                    <a:lstStyle/>
                    <a:p>
                      <a:pPr algn="l" fontAlgn="ctr"/>
                      <a:r>
                        <a:rPr lang="en-US" sz="1600" b="1" i="0" u="none" strike="noStrike" dirty="0">
                          <a:solidFill>
                            <a:srgbClr val="000000"/>
                          </a:solidFill>
                          <a:effectLst/>
                          <a:latin typeface="Arial Narrow" panose="020B0606020202030204" pitchFamily="34" charset="0"/>
                        </a:rPr>
                        <a:t>Topic</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FBFBF"/>
                    </a:solidFill>
                  </a:tcPr>
                </a:tc>
                <a:tc>
                  <a:txBody>
                    <a:bodyPr/>
                    <a:lstStyle/>
                    <a:p>
                      <a:pPr algn="l" fontAlgn="ctr"/>
                      <a:r>
                        <a:rPr lang="en-US" sz="1600" b="1" i="0" u="none" strike="noStrike">
                          <a:solidFill>
                            <a:srgbClr val="000000"/>
                          </a:solidFill>
                          <a:effectLst/>
                          <a:latin typeface="Arial Narrow" panose="020B0606020202030204" pitchFamily="34" charset="0"/>
                        </a:rPr>
                        <a:t>Hall A</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n-US" sz="1600" b="1" i="0" u="none" strike="noStrike">
                          <a:solidFill>
                            <a:srgbClr val="000000"/>
                          </a:solidFill>
                          <a:effectLst/>
                          <a:latin typeface="Arial Narrow" panose="020B0606020202030204" pitchFamily="34" charset="0"/>
                        </a:rPr>
                        <a:t>Hall B</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n-US" sz="1600" b="1" i="0" u="none" strike="noStrike">
                          <a:solidFill>
                            <a:srgbClr val="000000"/>
                          </a:solidFill>
                          <a:effectLst/>
                          <a:latin typeface="Arial Narrow" panose="020B0606020202030204" pitchFamily="34" charset="0"/>
                        </a:rPr>
                        <a:t>Hall C</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n-US" sz="1600" b="1" i="0" u="none" strike="noStrike">
                          <a:solidFill>
                            <a:srgbClr val="000000"/>
                          </a:solidFill>
                          <a:effectLst/>
                          <a:latin typeface="Arial Narrow" panose="020B0606020202030204" pitchFamily="34" charset="0"/>
                        </a:rPr>
                        <a:t>Hall D</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n-US" sz="1600" b="1" i="0" u="none" strike="noStrike">
                          <a:solidFill>
                            <a:srgbClr val="000000"/>
                          </a:solidFill>
                          <a:effectLst/>
                          <a:latin typeface="Arial Narrow" panose="020B0606020202030204" pitchFamily="34" charset="0"/>
                        </a:rPr>
                        <a:t>Other</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n-US" sz="1600" b="1" i="0" u="none" strike="noStrike">
                          <a:solidFill>
                            <a:srgbClr val="000000"/>
                          </a:solidFill>
                          <a:effectLst/>
                          <a:latin typeface="Arial Narrow" panose="020B0606020202030204" pitchFamily="34" charset="0"/>
                        </a:rPr>
                        <a:t>Total</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2330032535"/>
                  </a:ext>
                </a:extLst>
              </a:tr>
              <a:tr h="383602">
                <a:tc>
                  <a:txBody>
                    <a:bodyPr/>
                    <a:lstStyle/>
                    <a:p>
                      <a:pPr algn="l" fontAlgn="ctr"/>
                      <a:r>
                        <a:rPr lang="en-US" sz="1600" b="0" i="0" u="none" strike="noStrike" dirty="0">
                          <a:solidFill>
                            <a:srgbClr val="000000"/>
                          </a:solidFill>
                          <a:effectLst/>
                          <a:latin typeface="Arial Narrow" panose="020B0606020202030204" pitchFamily="34" charset="0"/>
                        </a:rPr>
                        <a:t>The Hadron spectra as probes of QCD</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319</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11</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540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870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14680428"/>
                  </a:ext>
                </a:extLst>
              </a:tr>
              <a:tr h="383602">
                <a:tc>
                  <a:txBody>
                    <a:bodyPr/>
                    <a:lstStyle/>
                    <a:p>
                      <a:pPr algn="l" fontAlgn="ctr"/>
                      <a:r>
                        <a:rPr lang="en-US" sz="1600" b="0" i="0" u="none" strike="noStrike" dirty="0">
                          <a:solidFill>
                            <a:srgbClr val="000000"/>
                          </a:solidFill>
                          <a:effectLst/>
                          <a:latin typeface="Arial Narrow" panose="020B0606020202030204" pitchFamily="34" charset="0"/>
                        </a:rPr>
                        <a:t>The transverse structure of the hadrons</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150.5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185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110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25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470.5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2596883571"/>
                  </a:ext>
                </a:extLst>
              </a:tr>
              <a:tr h="383602">
                <a:tc>
                  <a:txBody>
                    <a:bodyPr/>
                    <a:lstStyle/>
                    <a:p>
                      <a:pPr algn="l" fontAlgn="ctr"/>
                      <a:r>
                        <a:rPr lang="en-US" sz="1600" b="0" i="0" u="none" strike="noStrike" dirty="0">
                          <a:solidFill>
                            <a:srgbClr val="000000"/>
                          </a:solidFill>
                          <a:effectLst/>
                          <a:latin typeface="Arial Narrow" panose="020B0606020202030204" pitchFamily="34" charset="0"/>
                        </a:rPr>
                        <a:t>The longitudinal structure of the hadrons</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65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230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165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460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776504551"/>
                  </a:ext>
                </a:extLst>
              </a:tr>
              <a:tr h="383602">
                <a:tc>
                  <a:txBody>
                    <a:bodyPr/>
                    <a:lstStyle/>
                    <a:p>
                      <a:pPr algn="l" fontAlgn="ctr"/>
                      <a:r>
                        <a:rPr lang="en-US" sz="1600" b="0" i="0" u="none" strike="noStrike" dirty="0">
                          <a:solidFill>
                            <a:srgbClr val="000000"/>
                          </a:solidFill>
                          <a:effectLst/>
                          <a:latin typeface="Arial Narrow" panose="020B0606020202030204" pitchFamily="34" charset="0"/>
                        </a:rPr>
                        <a:t>The 3D structure of the hadrons</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409</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872</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197</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Narrow" panose="020B0606020202030204" pitchFamily="34" charset="0"/>
                        </a:rPr>
                        <a:t>1478</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757119555"/>
                  </a:ext>
                </a:extLst>
              </a:tr>
              <a:tr h="383602">
                <a:tc>
                  <a:txBody>
                    <a:bodyPr/>
                    <a:lstStyle/>
                    <a:p>
                      <a:pPr algn="l" fontAlgn="ctr"/>
                      <a:r>
                        <a:rPr lang="en-US" sz="1600" b="0" i="0" u="none" strike="noStrike" dirty="0">
                          <a:solidFill>
                            <a:srgbClr val="000000"/>
                          </a:solidFill>
                          <a:effectLst/>
                          <a:latin typeface="Arial Narrow" panose="020B0606020202030204" pitchFamily="34" charset="0"/>
                        </a:rPr>
                        <a:t>Hadrons and cold nuclear matter</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220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230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205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14</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Narrow" panose="020B0606020202030204" pitchFamily="34" charset="0"/>
                        </a:rPr>
                        <a:t>669</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3345002196"/>
                  </a:ext>
                </a:extLst>
              </a:tr>
              <a:tr h="529735">
                <a:tc>
                  <a:txBody>
                    <a:bodyPr/>
                    <a:lstStyle/>
                    <a:p>
                      <a:pPr algn="l" fontAlgn="ctr"/>
                      <a:r>
                        <a:rPr lang="en-US" sz="1600" b="0" i="0" u="none" strike="noStrike" dirty="0">
                          <a:solidFill>
                            <a:srgbClr val="000000"/>
                          </a:solidFill>
                          <a:effectLst/>
                          <a:latin typeface="Arial Narrow" panose="020B0606020202030204" pitchFamily="34" charset="0"/>
                        </a:rPr>
                        <a:t>Low-energy tests of the Standard Model and Fundamental Symmetries</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547</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Narrow" panose="020B0606020202030204" pitchFamily="34" charset="0"/>
                        </a:rPr>
                        <a:t>180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79</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Narrow" panose="020B0606020202030204" pitchFamily="34" charset="0"/>
                        </a:rPr>
                        <a:t>60</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866</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3147034393"/>
                  </a:ext>
                </a:extLst>
              </a:tr>
              <a:tr h="383602">
                <a:tc>
                  <a:txBody>
                    <a:bodyPr/>
                    <a:lstStyle/>
                    <a:p>
                      <a:pPr algn="l" fontAlgn="ctr"/>
                      <a:r>
                        <a:rPr lang="en-US" sz="1600" b="1" i="0" u="none" strike="noStrike" dirty="0">
                          <a:solidFill>
                            <a:srgbClr val="000000"/>
                          </a:solidFill>
                          <a:effectLst/>
                          <a:latin typeface="Arial Narrow" panose="020B0606020202030204" pitchFamily="34" charset="0"/>
                        </a:rPr>
                        <a:t>Total Days</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1392</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Narrow" panose="020B0606020202030204" pitchFamily="34" charset="0"/>
                        </a:rPr>
                        <a:t>2016</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688</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Narrow" panose="020B0606020202030204" pitchFamily="34" charset="0"/>
                        </a:rPr>
                        <a:t>644</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Narrow" panose="020B0606020202030204" pitchFamily="34" charset="0"/>
                        </a:rPr>
                        <a:t>74</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Narrow" panose="020B0606020202030204" pitchFamily="34" charset="0"/>
                        </a:rPr>
                        <a:t>4813.5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4233870784"/>
                  </a:ext>
                </a:extLst>
              </a:tr>
              <a:tr h="383602">
                <a:tc>
                  <a:txBody>
                    <a:bodyPr/>
                    <a:lstStyle/>
                    <a:p>
                      <a:pPr algn="l" fontAlgn="ctr"/>
                      <a:r>
                        <a:rPr lang="en-US" sz="1600" b="1" i="0" u="none" strike="noStrike" dirty="0">
                          <a:solidFill>
                            <a:srgbClr val="000000"/>
                          </a:solidFill>
                          <a:effectLst/>
                          <a:latin typeface="Arial Narrow" panose="020B0606020202030204" pitchFamily="34" charset="0"/>
                        </a:rPr>
                        <a:t>Total Days - Without </a:t>
                      </a:r>
                      <a:r>
                        <a:rPr lang="en-US" sz="1600" b="1" i="0" u="none" strike="noStrike" dirty="0" err="1">
                          <a:solidFill>
                            <a:srgbClr val="000000"/>
                          </a:solidFill>
                          <a:effectLst/>
                          <a:latin typeface="Arial Narrow" panose="020B0606020202030204" pitchFamily="34" charset="0"/>
                        </a:rPr>
                        <a:t>SoLID</a:t>
                      </a:r>
                      <a:endParaRPr lang="en-US" sz="1600" b="1" i="0" u="none" strike="noStrike" dirty="0">
                        <a:solidFill>
                          <a:srgbClr val="000000"/>
                        </a:solidFill>
                        <a:effectLst/>
                        <a:latin typeface="Arial Narrow" panose="020B0606020202030204" pitchFamily="34"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600" b="1" i="0" u="none" strike="noStrike">
                          <a:solidFill>
                            <a:srgbClr val="000000"/>
                          </a:solidFill>
                          <a:effectLst/>
                          <a:latin typeface="Arial Narrow" panose="020B0606020202030204" pitchFamily="34" charset="0"/>
                        </a:rPr>
                        <a:t>917.5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600" b="1" i="0" u="none" strike="noStrike">
                          <a:solidFill>
                            <a:srgbClr val="000000"/>
                          </a:solidFill>
                          <a:effectLst/>
                          <a:latin typeface="Arial Narrow" panose="020B0606020202030204" pitchFamily="34" charset="0"/>
                        </a:rPr>
                        <a:t>2016</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600" b="1" i="0" u="none" strike="noStrike">
                          <a:solidFill>
                            <a:srgbClr val="000000"/>
                          </a:solidFill>
                          <a:effectLst/>
                          <a:latin typeface="Arial Narrow" panose="020B0606020202030204" pitchFamily="34" charset="0"/>
                        </a:rPr>
                        <a:t>688</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600" b="1" i="0" u="none" strike="noStrike">
                          <a:solidFill>
                            <a:srgbClr val="000000"/>
                          </a:solidFill>
                          <a:effectLst/>
                          <a:latin typeface="Arial Narrow" panose="020B0606020202030204" pitchFamily="34" charset="0"/>
                        </a:rPr>
                        <a:t>644</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600" b="1" i="0" u="none" strike="noStrike" dirty="0">
                          <a:solidFill>
                            <a:srgbClr val="000000"/>
                          </a:solidFill>
                          <a:effectLst/>
                          <a:latin typeface="Arial Narrow" panose="020B0606020202030204" pitchFamily="34" charset="0"/>
                        </a:rPr>
                        <a:t>28</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600" b="1" i="0" u="none" strike="noStrike" dirty="0">
                          <a:solidFill>
                            <a:srgbClr val="000000"/>
                          </a:solidFill>
                          <a:effectLst/>
                          <a:latin typeface="Arial Narrow" panose="020B0606020202030204" pitchFamily="34" charset="0"/>
                        </a:rPr>
                        <a:t>4294</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extLst>
                  <a:ext uri="{0D108BD9-81ED-4DB2-BD59-A6C34878D82A}">
                    <a16:rowId xmlns:a16="http://schemas.microsoft.com/office/drawing/2014/main" xmlns="" val="1239540110"/>
                  </a:ext>
                </a:extLst>
              </a:tr>
              <a:tr h="468846">
                <a:tc>
                  <a:txBody>
                    <a:bodyPr/>
                    <a:lstStyle/>
                    <a:p>
                      <a:pPr algn="l" fontAlgn="ctr"/>
                      <a:r>
                        <a:rPr lang="en-US" sz="1600" b="1" i="0" u="none" strike="noStrike" dirty="0">
                          <a:solidFill>
                            <a:srgbClr val="000000"/>
                          </a:solidFill>
                          <a:effectLst/>
                          <a:latin typeface="Arial Narrow" panose="020B0606020202030204" pitchFamily="34" charset="0"/>
                        </a:rPr>
                        <a:t>Total Approved Run Group Days (includes MIE)</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600" b="1" i="0" u="none" strike="noStrike" dirty="0">
                          <a:solidFill>
                            <a:srgbClr val="000000"/>
                          </a:solidFill>
                          <a:effectLst/>
                          <a:latin typeface="Arial Narrow" panose="020B0606020202030204" pitchFamily="34" charset="0"/>
                        </a:rPr>
                        <a:t>1392</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600" b="1" i="0" u="none" strike="noStrike" dirty="0">
                          <a:solidFill>
                            <a:srgbClr val="000000"/>
                          </a:solidFill>
                          <a:effectLst/>
                          <a:latin typeface="Arial Narrow" panose="020B0606020202030204" pitchFamily="34" charset="0"/>
                        </a:rPr>
                        <a:t>981</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600" b="1" i="0" u="none" strike="noStrike" dirty="0">
                          <a:solidFill>
                            <a:srgbClr val="000000"/>
                          </a:solidFill>
                          <a:effectLst/>
                          <a:latin typeface="Arial Narrow" panose="020B0606020202030204" pitchFamily="34" charset="0"/>
                        </a:rPr>
                        <a:t>645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600" b="1" i="0" u="none" strike="noStrike" dirty="0">
                          <a:solidFill>
                            <a:srgbClr val="000000"/>
                          </a:solidFill>
                          <a:effectLst/>
                          <a:latin typeface="Arial Narrow" panose="020B0606020202030204" pitchFamily="34" charset="0"/>
                        </a:rPr>
                        <a:t>444</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600" b="1" i="0" u="none" strike="noStrike" dirty="0">
                          <a:solidFill>
                            <a:srgbClr val="000000"/>
                          </a:solidFill>
                          <a:effectLst/>
                          <a:latin typeface="Arial Narrow" panose="020B0606020202030204" pitchFamily="34" charset="0"/>
                        </a:rPr>
                        <a:t>74</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600" b="1" i="0" u="none" strike="noStrike" dirty="0">
                          <a:solidFill>
                            <a:srgbClr val="000000"/>
                          </a:solidFill>
                          <a:effectLst/>
                          <a:latin typeface="Arial Narrow" panose="020B0606020202030204" pitchFamily="34" charset="0"/>
                        </a:rPr>
                        <a:t>3536</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599002710"/>
                  </a:ext>
                </a:extLst>
              </a:tr>
              <a:tr h="394257">
                <a:tc>
                  <a:txBody>
                    <a:bodyPr/>
                    <a:lstStyle/>
                    <a:p>
                      <a:pPr algn="l" fontAlgn="ctr"/>
                      <a:r>
                        <a:rPr lang="en-US" sz="1600" b="1" i="0" u="none" strike="noStrike">
                          <a:solidFill>
                            <a:srgbClr val="000000"/>
                          </a:solidFill>
                          <a:effectLst/>
                          <a:latin typeface="Arial Narrow" panose="020B0606020202030204" pitchFamily="34" charset="0"/>
                        </a:rPr>
                        <a:t>Total Approved Run Group Days (without SoLID)</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a:solidFill>
                            <a:srgbClr val="000000"/>
                          </a:solidFill>
                          <a:effectLst/>
                          <a:latin typeface="Arial Narrow" panose="020B0606020202030204" pitchFamily="34" charset="0"/>
                        </a:rPr>
                        <a:t>917.5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a:solidFill>
                            <a:srgbClr val="000000"/>
                          </a:solidFill>
                          <a:effectLst/>
                          <a:latin typeface="Arial Narrow" panose="020B0606020202030204" pitchFamily="34" charset="0"/>
                        </a:rPr>
                        <a:t>981</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Narrow" panose="020B0606020202030204" pitchFamily="34" charset="0"/>
                        </a:rPr>
                        <a:t>645</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Narrow" panose="020B0606020202030204" pitchFamily="34" charset="0"/>
                        </a:rPr>
                        <a:t>444</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Narrow" panose="020B0606020202030204" pitchFamily="34" charset="0"/>
                        </a:rPr>
                        <a:t>28</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Narrow" panose="020B0606020202030204" pitchFamily="34" charset="0"/>
                        </a:rPr>
                        <a:t>3016</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3596834497"/>
                  </a:ext>
                </a:extLst>
              </a:tr>
              <a:tr h="383602">
                <a:tc>
                  <a:txBody>
                    <a:bodyPr/>
                    <a:lstStyle/>
                    <a:p>
                      <a:pPr algn="l" fontAlgn="ctr"/>
                      <a:r>
                        <a:rPr lang="en-US" sz="1600" b="1" i="0" u="none" strike="noStrike">
                          <a:solidFill>
                            <a:srgbClr val="000000"/>
                          </a:solidFill>
                          <a:effectLst/>
                          <a:latin typeface="Arial Narrow" panose="020B0606020202030204" pitchFamily="34" charset="0"/>
                        </a:rPr>
                        <a:t>Total Days Completed</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138.4</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52</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44.5</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93</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600" b="1" i="0" u="none" strike="noStrike" dirty="0">
                          <a:solidFill>
                            <a:srgbClr val="000000"/>
                          </a:solidFill>
                          <a:effectLst/>
                          <a:latin typeface="Arial Narrow" panose="020B0606020202030204" pitchFamily="34" charset="0"/>
                        </a:rPr>
                        <a:t>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327.9</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xmlns="" val="559730743"/>
                  </a:ext>
                </a:extLst>
              </a:tr>
              <a:tr h="383602">
                <a:tc>
                  <a:txBody>
                    <a:bodyPr/>
                    <a:lstStyle/>
                    <a:p>
                      <a:pPr algn="l" fontAlgn="ctr"/>
                      <a:r>
                        <a:rPr lang="en-US" sz="1600" b="1" i="0" u="none" strike="noStrike">
                          <a:solidFill>
                            <a:srgbClr val="000000"/>
                          </a:solidFill>
                          <a:effectLst/>
                          <a:latin typeface="Arial Narrow" panose="020B0606020202030204" pitchFamily="34" charset="0"/>
                        </a:rPr>
                        <a:t>Total Days Remaining</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779</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929</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600.5</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351</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600" b="1" i="0" u="none" strike="noStrike" dirty="0">
                          <a:solidFill>
                            <a:srgbClr val="000000"/>
                          </a:solidFill>
                          <a:effectLst/>
                          <a:latin typeface="Arial Narrow" panose="020B0606020202030204" pitchFamily="34" charset="0"/>
                        </a:rPr>
                        <a:t>28</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600" b="1" i="0" u="none" strike="noStrike" dirty="0" smtClean="0">
                          <a:solidFill>
                            <a:srgbClr val="000000"/>
                          </a:solidFill>
                          <a:effectLst/>
                          <a:latin typeface="Arial Narrow" panose="020B0606020202030204" pitchFamily="34" charset="0"/>
                        </a:rPr>
                        <a:t>2688</a:t>
                      </a:r>
                      <a:endParaRPr lang="en-US" sz="1600" b="1" i="0" u="none" strike="noStrike" dirty="0">
                        <a:solidFill>
                          <a:srgbClr val="000000"/>
                        </a:solidFill>
                        <a:effectLst/>
                        <a:latin typeface="Arial Narrow" panose="020B060602020203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extLst>
                  <a:ext uri="{0D108BD9-81ED-4DB2-BD59-A6C34878D82A}">
                    <a16:rowId xmlns:a16="http://schemas.microsoft.com/office/drawing/2014/main" xmlns="" val="280116709"/>
                  </a:ext>
                </a:extLst>
              </a:tr>
            </a:tbl>
          </a:graphicData>
        </a:graphic>
      </p:graphicFrame>
      <p:sp>
        <p:nvSpPr>
          <p:cNvPr id="2" name="Title 1"/>
          <p:cNvSpPr>
            <a:spLocks noGrp="1"/>
          </p:cNvSpPr>
          <p:nvPr>
            <p:ph type="title"/>
          </p:nvPr>
        </p:nvSpPr>
        <p:spPr/>
        <p:txBody>
          <a:bodyPr/>
          <a:lstStyle/>
          <a:p>
            <a:r>
              <a:rPr lang="en-US" dirty="0" smtClean="0"/>
              <a:t>Approved Experiments – PAC Days</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12</a:t>
            </a:fld>
            <a:endParaRPr lang="en-US" dirty="0">
              <a:solidFill>
                <a:srgbClr val="000000"/>
              </a:solidFill>
            </a:endParaRPr>
          </a:p>
        </p:txBody>
      </p:sp>
    </p:spTree>
    <p:extLst>
      <p:ext uri="{BB962C8B-B14F-4D97-AF65-F5344CB8AC3E}">
        <p14:creationId xmlns:p14="http://schemas.microsoft.com/office/powerpoint/2010/main" val="1076858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8919" y="250587"/>
            <a:ext cx="8464378" cy="487490"/>
          </a:xfrm>
        </p:spPr>
        <p:txBody>
          <a:bodyPr>
            <a:normAutofit/>
          </a:bodyPr>
          <a:lstStyle/>
          <a:p>
            <a:r>
              <a:rPr lang="en-US" b="1" dirty="0" smtClean="0">
                <a:latin typeface="Arial" pitchFamily="34" charset="0"/>
                <a:cs typeface="Arial" pitchFamily="34" charset="0"/>
              </a:rPr>
              <a:t>PAC Meetings</a:t>
            </a:r>
            <a:endParaRPr lang="en-US" sz="1600" b="0" dirty="0">
              <a:latin typeface="Arial" pitchFamily="34" charset="0"/>
              <a:cs typeface="Arial" pitchFamily="34" charset="0"/>
            </a:endParaRPr>
          </a:p>
        </p:txBody>
      </p:sp>
      <p:sp>
        <p:nvSpPr>
          <p:cNvPr id="5" name="TextBox 4"/>
          <p:cNvSpPr txBox="1"/>
          <p:nvPr/>
        </p:nvSpPr>
        <p:spPr>
          <a:xfrm>
            <a:off x="457200" y="1000005"/>
            <a:ext cx="8458199" cy="5393784"/>
          </a:xfrm>
          <a:prstGeom prst="rect">
            <a:avLst/>
          </a:prstGeom>
          <a:noFill/>
        </p:spPr>
        <p:txBody>
          <a:bodyPr wrap="square" rtlCol="0">
            <a:spAutoFit/>
          </a:bodyPr>
          <a:lstStyle/>
          <a:p>
            <a:endParaRPr lang="en-US" sz="1050" dirty="0" smtClean="0">
              <a:solidFill>
                <a:prstClr val="black"/>
              </a:solidFill>
              <a:latin typeface="Arial" pitchFamily="34" charset="0"/>
              <a:cs typeface="Arial" pitchFamily="34" charset="0"/>
            </a:endParaRPr>
          </a:p>
          <a:p>
            <a:r>
              <a:rPr lang="en-US" sz="2000" b="1" u="sng" dirty="0" smtClean="0">
                <a:solidFill>
                  <a:prstClr val="black"/>
                </a:solidFill>
                <a:latin typeface="Arial" pitchFamily="34" charset="0"/>
                <a:cs typeface="Arial" pitchFamily="34" charset="0"/>
              </a:rPr>
              <a:t>PAC45 Changes</a:t>
            </a:r>
            <a:r>
              <a:rPr lang="en-US" sz="2000" b="1" dirty="0" smtClean="0">
                <a:solidFill>
                  <a:prstClr val="black"/>
                </a:solidFill>
                <a:latin typeface="Arial" pitchFamily="34" charset="0"/>
                <a:cs typeface="Arial" pitchFamily="34" charset="0"/>
              </a:rPr>
              <a:t>:</a:t>
            </a:r>
            <a:endParaRPr lang="en-US" sz="1200" b="1" dirty="0" smtClean="0">
              <a:solidFill>
                <a:prstClr val="black"/>
              </a:solidFill>
              <a:latin typeface="Arial" pitchFamily="34" charset="0"/>
              <a:cs typeface="Arial" pitchFamily="34" charset="0"/>
            </a:endParaRPr>
          </a:p>
          <a:p>
            <a:endParaRPr lang="en-US" sz="1200" b="1" dirty="0">
              <a:solidFill>
                <a:prstClr val="black"/>
              </a:solidFill>
              <a:latin typeface="Arial" pitchFamily="34" charset="0"/>
              <a:cs typeface="Arial" pitchFamily="34" charset="0"/>
            </a:endParaRPr>
          </a:p>
          <a:p>
            <a:pPr marL="401638" indent="-401638">
              <a:buFont typeface="Arial" panose="020B0604020202020204" pitchFamily="34" charset="0"/>
              <a:buChar char="•"/>
            </a:pPr>
            <a:r>
              <a:rPr lang="en-US" sz="2000" dirty="0" smtClean="0">
                <a:solidFill>
                  <a:prstClr val="black"/>
                </a:solidFill>
                <a:latin typeface="Arial" pitchFamily="34" charset="0"/>
                <a:cs typeface="Arial" pitchFamily="34" charset="0"/>
              </a:rPr>
              <a:t>Better communication on previously approved related proposals.</a:t>
            </a:r>
          </a:p>
          <a:p>
            <a:pPr marL="401638" indent="-401638">
              <a:buFont typeface="Arial" panose="020B0604020202020204" pitchFamily="34" charset="0"/>
              <a:buChar char="•"/>
            </a:pPr>
            <a:endParaRPr lang="en-US" sz="2000" dirty="0">
              <a:solidFill>
                <a:prstClr val="black"/>
              </a:solidFill>
              <a:latin typeface="Arial" pitchFamily="34" charset="0"/>
              <a:cs typeface="Arial" pitchFamily="34" charset="0"/>
            </a:endParaRPr>
          </a:p>
          <a:p>
            <a:pPr marL="401638" indent="-401638">
              <a:buFont typeface="Arial" panose="020B0604020202020204" pitchFamily="34" charset="0"/>
              <a:buChar char="•"/>
            </a:pPr>
            <a:r>
              <a:rPr lang="en-US" sz="2000" dirty="0" smtClean="0">
                <a:solidFill>
                  <a:prstClr val="black"/>
                </a:solidFill>
                <a:latin typeface="Arial" pitchFamily="34" charset="0"/>
                <a:cs typeface="Arial" pitchFamily="34" charset="0"/>
              </a:rPr>
              <a:t>Stricter procedures on conflicts of interest</a:t>
            </a:r>
          </a:p>
          <a:p>
            <a:pPr marL="401638" indent="-401638">
              <a:buFont typeface="Arial" panose="020B0604020202020204" pitchFamily="34" charset="0"/>
              <a:buChar char="•"/>
            </a:pPr>
            <a:endParaRPr lang="en-US" sz="2000" dirty="0">
              <a:solidFill>
                <a:prstClr val="black"/>
              </a:solidFill>
              <a:latin typeface="Arial" pitchFamily="34" charset="0"/>
              <a:cs typeface="Arial" pitchFamily="34" charset="0"/>
            </a:endParaRPr>
          </a:p>
          <a:p>
            <a:pPr marL="401638" indent="-401638">
              <a:buFont typeface="Arial" panose="020B0604020202020204" pitchFamily="34" charset="0"/>
              <a:buChar char="•"/>
            </a:pPr>
            <a:r>
              <a:rPr lang="en-US" sz="2000" dirty="0">
                <a:solidFill>
                  <a:prstClr val="black"/>
                </a:solidFill>
                <a:latin typeface="Arial" pitchFamily="34" charset="0"/>
                <a:cs typeface="Arial" pitchFamily="34" charset="0"/>
              </a:rPr>
              <a:t>N</a:t>
            </a:r>
            <a:r>
              <a:rPr lang="en-US" sz="2000" dirty="0" smtClean="0">
                <a:solidFill>
                  <a:prstClr val="black"/>
                </a:solidFill>
                <a:latin typeface="Arial" pitchFamily="34" charset="0"/>
                <a:cs typeface="Arial" pitchFamily="34" charset="0"/>
              </a:rPr>
              <a:t>ew user chair role as observer/watchdog on above issues and others to ensure fairness and QA</a:t>
            </a:r>
          </a:p>
          <a:p>
            <a:pPr marL="285750" indent="-285750">
              <a:buFont typeface="Arial" panose="020B0604020202020204" pitchFamily="34" charset="0"/>
              <a:buChar char="•"/>
            </a:pPr>
            <a:endParaRPr lang="en-US" sz="2000" dirty="0">
              <a:solidFill>
                <a:prstClr val="black"/>
              </a:solidFill>
              <a:latin typeface="Arial" pitchFamily="34" charset="0"/>
              <a:cs typeface="Arial" pitchFamily="34" charset="0"/>
            </a:endParaRPr>
          </a:p>
          <a:p>
            <a:r>
              <a:rPr lang="en-US" sz="2000" b="1" dirty="0" smtClean="0">
                <a:solidFill>
                  <a:prstClr val="black"/>
                </a:solidFill>
                <a:latin typeface="Arial" pitchFamily="34" charset="0"/>
                <a:cs typeface="Arial" pitchFamily="34" charset="0"/>
              </a:rPr>
              <a:t>Seems to have worked well</a:t>
            </a:r>
          </a:p>
          <a:p>
            <a:endParaRPr lang="en-US" sz="3000" b="1" dirty="0">
              <a:solidFill>
                <a:prstClr val="black"/>
              </a:solidFill>
              <a:latin typeface="Arial" pitchFamily="34" charset="0"/>
              <a:cs typeface="Arial" pitchFamily="34" charset="0"/>
            </a:endParaRPr>
          </a:p>
          <a:p>
            <a:r>
              <a:rPr lang="en-US" sz="2000" b="1" u="sng" dirty="0" smtClean="0">
                <a:solidFill>
                  <a:prstClr val="black"/>
                </a:solidFill>
                <a:latin typeface="Arial" pitchFamily="34" charset="0"/>
                <a:cs typeface="Arial" pitchFamily="34" charset="0"/>
              </a:rPr>
              <a:t>PAC46:</a:t>
            </a:r>
          </a:p>
          <a:p>
            <a:endParaRPr lang="en-US" sz="1200" b="1" u="sng" dirty="0">
              <a:solidFill>
                <a:prstClr val="black"/>
              </a:solidFill>
              <a:latin typeface="Arial" pitchFamily="34" charset="0"/>
              <a:cs typeface="Arial" pitchFamily="34" charset="0"/>
            </a:endParaRPr>
          </a:p>
          <a:p>
            <a:pPr marL="342900" indent="-342900">
              <a:buFont typeface="Arial" panose="020B0604020202020204" pitchFamily="34" charset="0"/>
              <a:buChar char="•"/>
            </a:pPr>
            <a:r>
              <a:rPr lang="en-US" sz="2000" dirty="0">
                <a:solidFill>
                  <a:prstClr val="black"/>
                </a:solidFill>
                <a:latin typeface="Arial" pitchFamily="34" charset="0"/>
                <a:cs typeface="Arial" pitchFamily="34" charset="0"/>
              </a:rPr>
              <a:t>Scheduled for week of July </a:t>
            </a:r>
            <a:r>
              <a:rPr lang="en-US" sz="2000" dirty="0" smtClean="0">
                <a:solidFill>
                  <a:prstClr val="black"/>
                </a:solidFill>
                <a:latin typeface="Arial" pitchFamily="34" charset="0"/>
                <a:cs typeface="Arial" pitchFamily="34" charset="0"/>
              </a:rPr>
              <a:t>16, 2018</a:t>
            </a:r>
          </a:p>
          <a:p>
            <a:pPr marL="342900" indent="-342900">
              <a:buFont typeface="Arial" panose="020B0604020202020204" pitchFamily="34" charset="0"/>
              <a:buChar char="•"/>
            </a:pPr>
            <a:r>
              <a:rPr lang="en-US" sz="2000" dirty="0" smtClean="0">
                <a:solidFill>
                  <a:prstClr val="black"/>
                </a:solidFill>
                <a:latin typeface="Arial" pitchFamily="34" charset="0"/>
                <a:cs typeface="Arial" pitchFamily="34" charset="0"/>
              </a:rPr>
              <a:t>New members: A. </a:t>
            </a:r>
            <a:r>
              <a:rPr lang="en-US" sz="2000" dirty="0" err="1" smtClean="0">
                <a:solidFill>
                  <a:prstClr val="black"/>
                </a:solidFill>
                <a:latin typeface="Arial" pitchFamily="34" charset="0"/>
                <a:cs typeface="Arial" pitchFamily="34" charset="0"/>
              </a:rPr>
              <a:t>Bacchetta</a:t>
            </a:r>
            <a:r>
              <a:rPr lang="en-US" sz="2000" dirty="0" smtClean="0">
                <a:solidFill>
                  <a:prstClr val="black"/>
                </a:solidFill>
                <a:latin typeface="Arial" pitchFamily="34" charset="0"/>
                <a:cs typeface="Arial" pitchFamily="34" charset="0"/>
              </a:rPr>
              <a:t>, S. Paul, C. </a:t>
            </a:r>
            <a:r>
              <a:rPr lang="en-US" sz="2000" dirty="0" err="1" smtClean="0">
                <a:solidFill>
                  <a:prstClr val="black"/>
                </a:solidFill>
                <a:latin typeface="Arial" pitchFamily="34" charset="0"/>
                <a:cs typeface="Arial" pitchFamily="34" charset="0"/>
              </a:rPr>
              <a:t>Elster</a:t>
            </a:r>
            <a:endParaRPr lang="en-US" sz="2000" dirty="0" smtClean="0">
              <a:solidFill>
                <a:prstClr val="black"/>
              </a:solidFill>
              <a:latin typeface="Arial" pitchFamily="34" charset="0"/>
              <a:cs typeface="Arial" pitchFamily="34" charset="0"/>
            </a:endParaRPr>
          </a:p>
          <a:p>
            <a:pPr marL="342900" indent="-342900">
              <a:buFont typeface="Arial" panose="020B0604020202020204" pitchFamily="34" charset="0"/>
              <a:buChar char="•"/>
            </a:pPr>
            <a:r>
              <a:rPr lang="en-US" sz="2000" dirty="0" smtClean="0">
                <a:solidFill>
                  <a:prstClr val="black"/>
                </a:solidFill>
                <a:latin typeface="Arial" pitchFamily="34" charset="0"/>
                <a:cs typeface="Arial" pitchFamily="34" charset="0"/>
              </a:rPr>
              <a:t>5 new proposals, 1 new run group, 2 returning C2, 2 run group additions, 5 LOIs</a:t>
            </a: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13</a:t>
            </a:fld>
            <a:endParaRPr lang="en-US" dirty="0">
              <a:solidFill>
                <a:srgbClr val="000000"/>
              </a:solidFill>
            </a:endParaRPr>
          </a:p>
        </p:txBody>
      </p:sp>
    </p:spTree>
    <p:extLst>
      <p:ext uri="{BB962C8B-B14F-4D97-AF65-F5344CB8AC3E}">
        <p14:creationId xmlns:p14="http://schemas.microsoft.com/office/powerpoint/2010/main" val="379951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Jeopardy</a:t>
            </a:r>
            <a:endParaRPr lang="en-US" dirty="0"/>
          </a:p>
        </p:txBody>
      </p:sp>
      <p:sp>
        <p:nvSpPr>
          <p:cNvPr id="3" name="Content Placeholder 2"/>
          <p:cNvSpPr>
            <a:spLocks noGrp="1"/>
          </p:cNvSpPr>
          <p:nvPr>
            <p:ph idx="4294967295"/>
          </p:nvPr>
        </p:nvSpPr>
        <p:spPr>
          <a:xfrm>
            <a:off x="0" y="1290638"/>
            <a:ext cx="8229600" cy="4835525"/>
          </a:xfrm>
        </p:spPr>
        <p:txBody>
          <a:bodyPr>
            <a:normAutofit lnSpcReduction="10000"/>
          </a:bodyPr>
          <a:lstStyle/>
          <a:p>
            <a:pPr marL="0" indent="0">
              <a:buNone/>
            </a:pPr>
            <a:r>
              <a:rPr lang="en-US" b="1" dirty="0" smtClean="0"/>
              <a:t>Policy</a:t>
            </a:r>
            <a:endParaRPr lang="en-US" dirty="0" smtClean="0"/>
          </a:p>
          <a:p>
            <a:pPr marL="0" indent="0">
              <a:buNone/>
            </a:pPr>
            <a:r>
              <a:rPr lang="en-US" dirty="0" smtClean="0"/>
              <a:t>Finalized after discussion with UGBOD in September 2016</a:t>
            </a:r>
            <a:endParaRPr lang="en-US" dirty="0"/>
          </a:p>
          <a:p>
            <a:pPr marL="0" indent="0">
              <a:buNone/>
            </a:pPr>
            <a:r>
              <a:rPr lang="en-US" b="1" dirty="0" smtClean="0"/>
              <a:t>Rationale</a:t>
            </a:r>
          </a:p>
          <a:p>
            <a:r>
              <a:rPr lang="en-US" dirty="0" smtClean="0"/>
              <a:t>Use normal yearly PAC for ~4 years to address all presently approved proposals that have not been scheduled, plus new proposals in the next few years. Estimate ~5-10 proposals per meeting</a:t>
            </a:r>
          </a:p>
          <a:p>
            <a:r>
              <a:rPr lang="en-US" dirty="0"/>
              <a:t> </a:t>
            </a:r>
            <a:r>
              <a:rPr lang="en-US" dirty="0" smtClean="0"/>
              <a:t>Will start in 2019 to reach steady state </a:t>
            </a:r>
            <a:r>
              <a:rPr lang="en-US" dirty="0"/>
              <a:t>in 2024 - proposals that have been approved for 4 years or more but are not scheduled will be considered in Jeopardy. </a:t>
            </a:r>
            <a:endParaRPr lang="en-US" dirty="0" smtClean="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14</a:t>
            </a:fld>
            <a:endParaRPr lang="en-US" dirty="0">
              <a:solidFill>
                <a:srgbClr val="000000"/>
              </a:solidFill>
            </a:endParaRPr>
          </a:p>
        </p:txBody>
      </p:sp>
    </p:spTree>
    <p:extLst>
      <p:ext uri="{BB962C8B-B14F-4D97-AF65-F5344CB8AC3E}">
        <p14:creationId xmlns:p14="http://schemas.microsoft.com/office/powerpoint/2010/main" val="2859805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Jeopardy (cont’d)</a:t>
            </a:r>
            <a:endParaRPr lang="en-US" dirty="0"/>
          </a:p>
        </p:txBody>
      </p:sp>
      <p:sp>
        <p:nvSpPr>
          <p:cNvPr id="3" name="Content Placeholder 2"/>
          <p:cNvSpPr>
            <a:spLocks noGrp="1"/>
          </p:cNvSpPr>
          <p:nvPr>
            <p:ph idx="4294967295"/>
          </p:nvPr>
        </p:nvSpPr>
        <p:spPr>
          <a:xfrm>
            <a:off x="0" y="1290638"/>
            <a:ext cx="8229600" cy="4835525"/>
          </a:xfrm>
        </p:spPr>
        <p:txBody>
          <a:bodyPr>
            <a:normAutofit fontScale="77500" lnSpcReduction="20000"/>
          </a:bodyPr>
          <a:lstStyle/>
          <a:p>
            <a:r>
              <a:rPr lang="en-US" dirty="0"/>
              <a:t>PAC meetings after the start of the Jeopardy process will be considering both new proposals and resubmitted Jeopardy proposals. Resubmitted proposals in Jeopardy will be requested to submit updates to their original proposals and give a presentation before the PAC. The PAC will review the updated proposals and reconsider their approval status, grade and number of approved PAC days. The spokespersons of these experiments will be notified directly that their experiments will be reviewed under jeopardy along with specific instructions for resubmission. </a:t>
            </a:r>
            <a:endParaRPr lang="en-US" dirty="0" smtClean="0"/>
          </a:p>
          <a:p>
            <a:endParaRPr lang="en-US" dirty="0"/>
          </a:p>
          <a:p>
            <a:r>
              <a:rPr lang="en-US" dirty="0"/>
              <a:t>The process of Jeopardy will begin with the PAC meeting in 2019. We will consider proposals in Halls A and C that received approval in 2006 and 2007 and that have not been (fully) run or scheduled yet. While these were graded more recently in 2010-11, their approval status has not been addressed since 2006-7. Proposals that remain approved after consideration at this meeting will be granted 4 more years to be scheduled before returning for Jeopardy in 2023.</a:t>
            </a:r>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15</a:t>
            </a:fld>
            <a:endParaRPr lang="en-US" dirty="0">
              <a:solidFill>
                <a:srgbClr val="000000"/>
              </a:solidFill>
            </a:endParaRPr>
          </a:p>
        </p:txBody>
      </p:sp>
    </p:spTree>
    <p:extLst>
      <p:ext uri="{BB962C8B-B14F-4D97-AF65-F5344CB8AC3E}">
        <p14:creationId xmlns:p14="http://schemas.microsoft.com/office/powerpoint/2010/main" val="1895336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2019 Jeopardy (proposed)</a:t>
            </a:r>
            <a:endParaRPr lang="en-US" sz="3200" b="1" dirty="0"/>
          </a:p>
        </p:txBody>
      </p:sp>
      <p:graphicFrame>
        <p:nvGraphicFramePr>
          <p:cNvPr id="3" name="Table 2"/>
          <p:cNvGraphicFramePr>
            <a:graphicFrameLocks noGrp="1"/>
          </p:cNvGraphicFramePr>
          <p:nvPr>
            <p:extLst>
              <p:ext uri="{D42A27DB-BD31-4B8C-83A1-F6EECF244321}">
                <p14:modId xmlns:p14="http://schemas.microsoft.com/office/powerpoint/2010/main" val="3936445200"/>
              </p:ext>
            </p:extLst>
          </p:nvPr>
        </p:nvGraphicFramePr>
        <p:xfrm>
          <a:off x="457202" y="838200"/>
          <a:ext cx="8534402" cy="5537759"/>
        </p:xfrm>
        <a:graphic>
          <a:graphicData uri="http://schemas.openxmlformats.org/drawingml/2006/table">
            <a:tbl>
              <a:tblPr firstRow="1" firstCol="1" bandRow="1">
                <a:tableStyleId>{5C22544A-7EE6-4342-B048-85BDC9FD1C3A}</a:tableStyleId>
              </a:tblPr>
              <a:tblGrid>
                <a:gridCol w="845779"/>
                <a:gridCol w="350701"/>
                <a:gridCol w="2496210"/>
                <a:gridCol w="943013"/>
                <a:gridCol w="388301"/>
                <a:gridCol w="499242"/>
                <a:gridCol w="1505578"/>
                <a:gridCol w="1505578"/>
              </a:tblGrid>
              <a:tr h="575241">
                <a:tc>
                  <a:txBody>
                    <a:bodyPr/>
                    <a:lstStyle/>
                    <a:p>
                      <a:pPr marL="0" marR="0">
                        <a:lnSpc>
                          <a:spcPct val="115000"/>
                        </a:lnSpc>
                        <a:spcBef>
                          <a:spcPts val="0"/>
                        </a:spcBef>
                        <a:spcAft>
                          <a:spcPts val="0"/>
                        </a:spcAft>
                      </a:pPr>
                      <a:r>
                        <a:rPr lang="en-US" sz="900" dirty="0">
                          <a:effectLst/>
                        </a:rPr>
                        <a:t>Proposal</a:t>
                      </a:r>
                      <a:endParaRPr lang="en-US" sz="1000" dirty="0">
                        <a:effectLst/>
                        <a:latin typeface="Arial"/>
                        <a:ea typeface="Arial"/>
                        <a:cs typeface="Times New Roman"/>
                      </a:endParaRPr>
                    </a:p>
                  </a:txBody>
                  <a:tcPr marL="62802" marR="62802" marT="0" marB="0" anchor="b"/>
                </a:tc>
                <a:tc>
                  <a:txBody>
                    <a:bodyPr/>
                    <a:lstStyle/>
                    <a:p>
                      <a:pPr marL="0" marR="0">
                        <a:lnSpc>
                          <a:spcPct val="115000"/>
                        </a:lnSpc>
                        <a:spcBef>
                          <a:spcPts val="0"/>
                        </a:spcBef>
                        <a:spcAft>
                          <a:spcPts val="0"/>
                        </a:spcAft>
                      </a:pPr>
                      <a:r>
                        <a:rPr lang="en-US" sz="900">
                          <a:effectLst/>
                        </a:rPr>
                        <a:t>Hall</a:t>
                      </a:r>
                      <a:endParaRPr lang="en-US" sz="1000">
                        <a:effectLst/>
                        <a:latin typeface="Arial"/>
                        <a:ea typeface="Arial"/>
                        <a:cs typeface="Times New Roman"/>
                      </a:endParaRPr>
                    </a:p>
                  </a:txBody>
                  <a:tcPr marL="62802" marR="62802" marT="0" marB="0" anchor="b"/>
                </a:tc>
                <a:tc>
                  <a:txBody>
                    <a:bodyPr/>
                    <a:lstStyle/>
                    <a:p>
                      <a:pPr marL="0" marR="0">
                        <a:lnSpc>
                          <a:spcPct val="115000"/>
                        </a:lnSpc>
                        <a:spcBef>
                          <a:spcPts val="0"/>
                        </a:spcBef>
                        <a:spcAft>
                          <a:spcPts val="0"/>
                        </a:spcAft>
                      </a:pPr>
                      <a:r>
                        <a:rPr lang="en-US" sz="900">
                          <a:effectLst/>
                        </a:rPr>
                        <a:t>Title</a:t>
                      </a:r>
                      <a:endParaRPr lang="en-US" sz="1000">
                        <a:effectLst/>
                        <a:latin typeface="Arial"/>
                        <a:ea typeface="Arial"/>
                        <a:cs typeface="Times New Roman"/>
                      </a:endParaRPr>
                    </a:p>
                  </a:txBody>
                  <a:tcPr marL="62802" marR="62802" marT="0" marB="0" anchor="b"/>
                </a:tc>
                <a:tc>
                  <a:txBody>
                    <a:bodyPr/>
                    <a:lstStyle/>
                    <a:p>
                      <a:pPr marL="0" marR="0">
                        <a:lnSpc>
                          <a:spcPct val="115000"/>
                        </a:lnSpc>
                        <a:spcBef>
                          <a:spcPts val="0"/>
                        </a:spcBef>
                        <a:spcAft>
                          <a:spcPts val="0"/>
                        </a:spcAft>
                      </a:pPr>
                      <a:r>
                        <a:rPr lang="en-US" sz="900">
                          <a:effectLst/>
                        </a:rPr>
                        <a:t> Contact Person</a:t>
                      </a:r>
                      <a:endParaRPr lang="en-US" sz="1000">
                        <a:effectLst/>
                        <a:latin typeface="Arial"/>
                        <a:ea typeface="Arial"/>
                        <a:cs typeface="Times New Roman"/>
                      </a:endParaRPr>
                    </a:p>
                  </a:txBody>
                  <a:tcPr marL="62802" marR="62802" marT="0" marB="0" anchor="b"/>
                </a:tc>
                <a:tc>
                  <a:txBody>
                    <a:bodyPr/>
                    <a:lstStyle/>
                    <a:p>
                      <a:pPr marL="0" marR="0">
                        <a:lnSpc>
                          <a:spcPct val="115000"/>
                        </a:lnSpc>
                        <a:spcBef>
                          <a:spcPts val="0"/>
                        </a:spcBef>
                        <a:spcAft>
                          <a:spcPts val="0"/>
                        </a:spcAft>
                      </a:pPr>
                      <a:r>
                        <a:rPr lang="en-US" sz="900">
                          <a:effectLst/>
                        </a:rPr>
                        <a:t>PAC days</a:t>
                      </a:r>
                      <a:endParaRPr lang="en-US" sz="1000">
                        <a:effectLst/>
                        <a:latin typeface="Arial"/>
                        <a:ea typeface="Arial"/>
                        <a:cs typeface="Times New Roman"/>
                      </a:endParaRPr>
                    </a:p>
                  </a:txBody>
                  <a:tcPr marL="62802" marR="62802" marT="0" marB="0" anchor="b"/>
                </a:tc>
                <a:tc>
                  <a:txBody>
                    <a:bodyPr/>
                    <a:lstStyle/>
                    <a:p>
                      <a:pPr marL="0" marR="0">
                        <a:lnSpc>
                          <a:spcPct val="115000"/>
                        </a:lnSpc>
                        <a:spcBef>
                          <a:spcPts val="0"/>
                        </a:spcBef>
                        <a:spcAft>
                          <a:spcPts val="0"/>
                        </a:spcAft>
                      </a:pPr>
                      <a:r>
                        <a:rPr lang="en-US" sz="900">
                          <a:effectLst/>
                        </a:rPr>
                        <a:t>Rating</a:t>
                      </a:r>
                      <a:endParaRPr lang="en-US" sz="1000">
                        <a:effectLst/>
                        <a:latin typeface="Arial"/>
                        <a:ea typeface="Arial"/>
                        <a:cs typeface="Times New Roman"/>
                      </a:endParaRPr>
                    </a:p>
                  </a:txBody>
                  <a:tcPr marL="62802" marR="62802" marT="0" marB="0" anchor="b"/>
                </a:tc>
                <a:tc>
                  <a:txBody>
                    <a:bodyPr/>
                    <a:lstStyle/>
                    <a:p>
                      <a:pPr>
                        <a:lnSpc>
                          <a:spcPct val="115000"/>
                        </a:lnSpc>
                      </a:pPr>
                      <a:endParaRPr lang="en-US" sz="1000" dirty="0">
                        <a:effectLst/>
                        <a:latin typeface="Arial"/>
                        <a:cs typeface="Times New Roman"/>
                      </a:endParaRPr>
                    </a:p>
                  </a:txBody>
                  <a:tcPr marL="62802" marR="62802" marT="0" marB="0" anchor="b"/>
                </a:tc>
                <a:tc>
                  <a:txBody>
                    <a:bodyPr/>
                    <a:lstStyle/>
                    <a:p>
                      <a:pPr>
                        <a:lnSpc>
                          <a:spcPct val="115000"/>
                        </a:lnSpc>
                      </a:pPr>
                      <a:r>
                        <a:rPr lang="en-US" sz="1000" dirty="0" smtClean="0">
                          <a:effectLst/>
                          <a:latin typeface="Arial"/>
                          <a:cs typeface="Times New Roman"/>
                        </a:rPr>
                        <a:t>2019Jeopardy Status</a:t>
                      </a:r>
                      <a:endParaRPr lang="en-US" sz="1000" dirty="0">
                        <a:effectLst/>
                        <a:latin typeface="Arial"/>
                        <a:cs typeface="Times New Roman"/>
                      </a:endParaRPr>
                    </a:p>
                  </a:txBody>
                  <a:tcPr marL="62802" marR="62802" marT="0" marB="0" anchor="b"/>
                </a:tc>
              </a:tr>
              <a:tr h="431431">
                <a:tc>
                  <a:txBody>
                    <a:bodyPr/>
                    <a:lstStyle/>
                    <a:p>
                      <a:pPr marL="0" marR="0">
                        <a:lnSpc>
                          <a:spcPct val="115000"/>
                        </a:lnSpc>
                        <a:spcBef>
                          <a:spcPts val="0"/>
                        </a:spcBef>
                        <a:spcAft>
                          <a:spcPts val="0"/>
                        </a:spcAft>
                      </a:pPr>
                      <a:r>
                        <a:rPr lang="en-US" sz="900">
                          <a:effectLst/>
                        </a:rPr>
                        <a:t>E12-06-101</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C</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Measurement of the Charged Pion Form Factor to High Q2</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G. Huber*</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52</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dirty="0" smtClean="0">
                          <a:effectLst/>
                        </a:rPr>
                        <a:t>Could be on schedule Fall 2020</a:t>
                      </a:r>
                      <a:r>
                        <a:rPr lang="en-US" sz="900" baseline="0" dirty="0" smtClean="0">
                          <a:effectLst/>
                        </a:rPr>
                        <a:t> </a:t>
                      </a:r>
                      <a:r>
                        <a:rPr lang="en-US" sz="900" dirty="0" smtClean="0">
                          <a:effectLst/>
                        </a:rPr>
                        <a:t>(with E12-07-105)</a:t>
                      </a:r>
                      <a:endParaRPr lang="en-US" sz="900" dirty="0">
                        <a:effectLst/>
                      </a:endParaRPr>
                    </a:p>
                  </a:txBody>
                  <a:tcPr marL="62802" marR="62802" marT="0" marB="0"/>
                </a:tc>
                <a:tc>
                  <a:txBody>
                    <a:bodyPr/>
                    <a:lstStyle/>
                    <a:p>
                      <a:pPr marL="0" marR="0">
                        <a:lnSpc>
                          <a:spcPct val="115000"/>
                        </a:lnSpc>
                        <a:spcBef>
                          <a:spcPts val="0"/>
                        </a:spcBef>
                        <a:spcAft>
                          <a:spcPts val="0"/>
                        </a:spcAft>
                      </a:pPr>
                      <a:r>
                        <a:rPr lang="en-US" sz="900" dirty="0" smtClean="0">
                          <a:effectLst/>
                        </a:rPr>
                        <a:t>No (Hi impact)</a:t>
                      </a:r>
                      <a:endParaRPr lang="en-US" sz="900" dirty="0">
                        <a:effectLst/>
                      </a:endParaRPr>
                    </a:p>
                  </a:txBody>
                  <a:tcPr marL="62802" marR="62802" marT="0" marB="0"/>
                </a:tc>
              </a:tr>
              <a:tr h="431431">
                <a:tc>
                  <a:txBody>
                    <a:bodyPr/>
                    <a:lstStyle/>
                    <a:p>
                      <a:pPr marL="0" marR="0">
                        <a:lnSpc>
                          <a:spcPct val="115000"/>
                        </a:lnSpc>
                        <a:spcBef>
                          <a:spcPts val="0"/>
                        </a:spcBef>
                        <a:spcAft>
                          <a:spcPts val="0"/>
                        </a:spcAft>
                      </a:pPr>
                      <a:r>
                        <a:rPr lang="en-US" sz="900">
                          <a:effectLst/>
                        </a:rPr>
                        <a:t>E12-06-104</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C</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Measurement of the Ratio R=sigmaL/sigmaT in Semi-Inclusive Deep-Inelastic Scattering</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R. Ent*</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40</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a:lnSpc>
                          <a:spcPct val="115000"/>
                        </a:lnSpc>
                      </a:pPr>
                      <a:endParaRPr lang="en-US" sz="1000">
                        <a:effectLst/>
                        <a:latin typeface="Arial"/>
                        <a:cs typeface="Times New Roman"/>
                      </a:endParaRPr>
                    </a:p>
                  </a:txBody>
                  <a:tcPr marL="62802" marR="62802" marT="0" marB="0" anchor="b"/>
                </a:tc>
                <a:tc>
                  <a:txBody>
                    <a:bodyPr/>
                    <a:lstStyle/>
                    <a:p>
                      <a:pPr>
                        <a:lnSpc>
                          <a:spcPct val="115000"/>
                        </a:lnSpc>
                      </a:pPr>
                      <a:r>
                        <a:rPr lang="en-US" sz="1000" dirty="0" smtClean="0">
                          <a:effectLst/>
                          <a:latin typeface="+mn-lt"/>
                          <a:cs typeface="Times New Roman"/>
                        </a:rPr>
                        <a:t>Yes</a:t>
                      </a:r>
                      <a:endParaRPr lang="en-US" sz="1000" dirty="0">
                        <a:effectLst/>
                        <a:latin typeface="+mn-lt"/>
                        <a:cs typeface="Times New Roman"/>
                      </a:endParaRPr>
                    </a:p>
                  </a:txBody>
                  <a:tcPr marL="62802" marR="62802" marT="0" marB="0"/>
                </a:tc>
              </a:tr>
              <a:tr h="431431">
                <a:tc>
                  <a:txBody>
                    <a:bodyPr/>
                    <a:lstStyle/>
                    <a:p>
                      <a:pPr marL="0" marR="0">
                        <a:lnSpc>
                          <a:spcPct val="115000"/>
                        </a:lnSpc>
                        <a:spcBef>
                          <a:spcPts val="0"/>
                        </a:spcBef>
                        <a:spcAft>
                          <a:spcPts val="0"/>
                        </a:spcAft>
                      </a:pPr>
                      <a:r>
                        <a:rPr lang="en-US" sz="900">
                          <a:effectLst/>
                        </a:rPr>
                        <a:t>E12-06-105</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C</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Inclusive Scattering from Nuclei at $x &gt; 1$ in the quasielastic and deeply inelastic regimes</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D. Day*</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32</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1000" dirty="0" smtClean="0">
                          <a:effectLst/>
                        </a:rPr>
                        <a:t>Could be on schedule Fall 2020</a:t>
                      </a:r>
                      <a:endParaRPr lang="en-US" sz="1000" dirty="0">
                        <a:effectLst/>
                      </a:endParaRPr>
                    </a:p>
                  </a:txBody>
                  <a:tcPr marL="62802" marR="62802" marT="0" marB="0"/>
                </a:tc>
                <a:tc>
                  <a:txBody>
                    <a:bodyPr/>
                    <a:lstStyle/>
                    <a:p>
                      <a:pPr marL="0" marR="0">
                        <a:lnSpc>
                          <a:spcPct val="115000"/>
                        </a:lnSpc>
                        <a:spcBef>
                          <a:spcPts val="0"/>
                        </a:spcBef>
                        <a:spcAft>
                          <a:spcPts val="0"/>
                        </a:spcAft>
                      </a:pPr>
                      <a:r>
                        <a:rPr lang="en-US" sz="1000" dirty="0" smtClean="0">
                          <a:effectLst/>
                        </a:rPr>
                        <a:t>No (Hi impact)</a:t>
                      </a:r>
                      <a:endParaRPr lang="en-US" sz="1000" dirty="0">
                        <a:effectLst/>
                      </a:endParaRPr>
                    </a:p>
                  </a:txBody>
                  <a:tcPr marL="62802" marR="62802" marT="0" marB="0"/>
                </a:tc>
              </a:tr>
              <a:tr h="321920">
                <a:tc>
                  <a:txBody>
                    <a:bodyPr/>
                    <a:lstStyle/>
                    <a:p>
                      <a:pPr marL="0" marR="0">
                        <a:lnSpc>
                          <a:spcPct val="115000"/>
                        </a:lnSpc>
                        <a:spcBef>
                          <a:spcPts val="0"/>
                        </a:spcBef>
                        <a:spcAft>
                          <a:spcPts val="0"/>
                        </a:spcAft>
                      </a:pPr>
                      <a:r>
                        <a:rPr lang="en-US" sz="900">
                          <a:effectLst/>
                        </a:rPr>
                        <a:t>E12-06-107</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C</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The Search for Color Transparency at 12 GeV</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D. Dutta*</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26</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B+</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1000" dirty="0" smtClean="0">
                          <a:effectLst/>
                          <a:latin typeface="+mn-lt"/>
                          <a:ea typeface="+mn-ea"/>
                          <a:cs typeface="+mn-cs"/>
                        </a:rPr>
                        <a:t>31% completed,</a:t>
                      </a:r>
                    </a:p>
                    <a:p>
                      <a:pPr marL="0" marR="0">
                        <a:lnSpc>
                          <a:spcPct val="115000"/>
                        </a:lnSpc>
                        <a:spcBef>
                          <a:spcPts val="0"/>
                        </a:spcBef>
                        <a:spcAft>
                          <a:spcPts val="0"/>
                        </a:spcAft>
                      </a:pPr>
                      <a:r>
                        <a:rPr lang="en-US" sz="1000" dirty="0" smtClean="0">
                          <a:effectLst/>
                          <a:latin typeface="+mn-lt"/>
                          <a:ea typeface="+mn-ea"/>
                          <a:cs typeface="+mn-cs"/>
                        </a:rPr>
                        <a:t>18</a:t>
                      </a:r>
                      <a:r>
                        <a:rPr lang="en-US" sz="1000" baseline="0" dirty="0" smtClean="0">
                          <a:effectLst/>
                          <a:latin typeface="+mn-lt"/>
                          <a:ea typeface="+mn-ea"/>
                          <a:cs typeface="+mn-cs"/>
                        </a:rPr>
                        <a:t> days remaining</a:t>
                      </a:r>
                      <a:endParaRPr lang="en-US" sz="1000" dirty="0">
                        <a:effectLst/>
                        <a:latin typeface="Arial"/>
                        <a:ea typeface="Arial"/>
                        <a:cs typeface="Times New Roman"/>
                      </a:endParaRPr>
                    </a:p>
                  </a:txBody>
                  <a:tcPr marL="62802" marR="62802" marT="0" marB="0" anchor="b"/>
                </a:tc>
                <a:tc>
                  <a:txBody>
                    <a:bodyPr/>
                    <a:lstStyle/>
                    <a:p>
                      <a:pPr marL="0" marR="0">
                        <a:lnSpc>
                          <a:spcPct val="115000"/>
                        </a:lnSpc>
                        <a:spcBef>
                          <a:spcPts val="0"/>
                        </a:spcBef>
                        <a:spcAft>
                          <a:spcPts val="0"/>
                        </a:spcAft>
                      </a:pPr>
                      <a:r>
                        <a:rPr lang="en-US" sz="1000" dirty="0" smtClean="0">
                          <a:effectLst/>
                          <a:latin typeface="+mn-lt"/>
                          <a:ea typeface="Arial"/>
                          <a:cs typeface="Times New Roman"/>
                        </a:rPr>
                        <a:t>Yes</a:t>
                      </a:r>
                      <a:endParaRPr lang="en-US" sz="1000" dirty="0">
                        <a:effectLst/>
                        <a:latin typeface="+mn-lt"/>
                        <a:ea typeface="Arial"/>
                        <a:cs typeface="Times New Roman"/>
                      </a:endParaRPr>
                    </a:p>
                  </a:txBody>
                  <a:tcPr marL="62802" marR="62802" marT="0" marB="0"/>
                </a:tc>
              </a:tr>
              <a:tr h="575241">
                <a:tc>
                  <a:txBody>
                    <a:bodyPr/>
                    <a:lstStyle/>
                    <a:p>
                      <a:pPr marL="0" marR="0">
                        <a:lnSpc>
                          <a:spcPct val="115000"/>
                        </a:lnSpc>
                        <a:spcBef>
                          <a:spcPts val="0"/>
                        </a:spcBef>
                        <a:spcAft>
                          <a:spcPts val="0"/>
                        </a:spcAft>
                      </a:pPr>
                      <a:r>
                        <a:rPr lang="en-US" sz="900">
                          <a:effectLst/>
                        </a:rPr>
                        <a:t>E12-06-110</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C</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Measurement of Neutron Spin Asymmetry A1n in the Valence Quark Region Using an 11 GeV Beam and a Polarized 3He Target in Hall C</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X. Zheng*</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36</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dirty="0" smtClean="0">
                          <a:effectLst/>
                          <a:latin typeface="+mn-lt"/>
                          <a:ea typeface="+mn-ea"/>
                          <a:cs typeface="+mn-cs"/>
                        </a:rPr>
                        <a:t>On</a:t>
                      </a:r>
                      <a:r>
                        <a:rPr lang="en-US" sz="900" baseline="0" dirty="0" smtClean="0">
                          <a:effectLst/>
                          <a:latin typeface="+mn-lt"/>
                          <a:ea typeface="+mn-ea"/>
                          <a:cs typeface="+mn-cs"/>
                        </a:rPr>
                        <a:t> schedule for Fall 2019</a:t>
                      </a:r>
                      <a:endParaRPr lang="en-US" sz="1000" dirty="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1000" dirty="0" smtClean="0">
                          <a:effectLst/>
                          <a:latin typeface="+mn-lt"/>
                          <a:ea typeface="Arial"/>
                          <a:cs typeface="Times New Roman"/>
                        </a:rPr>
                        <a:t>No</a:t>
                      </a:r>
                      <a:endParaRPr lang="en-US" sz="1000" dirty="0">
                        <a:effectLst/>
                        <a:latin typeface="+mn-lt"/>
                        <a:ea typeface="Arial"/>
                        <a:cs typeface="Times New Roman"/>
                      </a:endParaRPr>
                    </a:p>
                  </a:txBody>
                  <a:tcPr marL="62802" marR="62802" marT="0" marB="0"/>
                </a:tc>
              </a:tr>
              <a:tr h="575241">
                <a:tc>
                  <a:txBody>
                    <a:bodyPr/>
                    <a:lstStyle/>
                    <a:p>
                      <a:pPr marL="0" marR="0">
                        <a:lnSpc>
                          <a:spcPct val="115000"/>
                        </a:lnSpc>
                        <a:spcBef>
                          <a:spcPts val="0"/>
                        </a:spcBef>
                        <a:spcAft>
                          <a:spcPts val="0"/>
                        </a:spcAft>
                      </a:pPr>
                      <a:r>
                        <a:rPr lang="en-US" sz="900">
                          <a:effectLst/>
                        </a:rPr>
                        <a:t>E12-06-114</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Measurements of Electron-Helicity Dependent Cross Sections of Deeply Virtual Compton Scattering with CEBAF at 12 GeV</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C. Hyde*</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100</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dirty="0" smtClean="0">
                          <a:effectLst/>
                          <a:latin typeface="+mn-lt"/>
                          <a:ea typeface="+mn-ea"/>
                          <a:cs typeface="+mn-cs"/>
                        </a:rPr>
                        <a:t>50%</a:t>
                      </a:r>
                      <a:r>
                        <a:rPr lang="en-US" sz="900" baseline="0" dirty="0" smtClean="0">
                          <a:effectLst/>
                          <a:latin typeface="+mn-lt"/>
                          <a:ea typeface="+mn-ea"/>
                          <a:cs typeface="+mn-cs"/>
                        </a:rPr>
                        <a:t> completed,</a:t>
                      </a:r>
                    </a:p>
                    <a:p>
                      <a:pPr marL="0" marR="0">
                        <a:lnSpc>
                          <a:spcPct val="115000"/>
                        </a:lnSpc>
                        <a:spcBef>
                          <a:spcPts val="0"/>
                        </a:spcBef>
                        <a:spcAft>
                          <a:spcPts val="0"/>
                        </a:spcAft>
                      </a:pPr>
                      <a:r>
                        <a:rPr lang="en-US" sz="900" baseline="0" dirty="0" smtClean="0">
                          <a:effectLst/>
                          <a:latin typeface="+mn-lt"/>
                          <a:ea typeface="+mn-ea"/>
                          <a:cs typeface="+mn-cs"/>
                        </a:rPr>
                        <a:t>50 days remaining</a:t>
                      </a:r>
                      <a:endParaRPr lang="en-US" sz="1000" dirty="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1000" dirty="0" smtClean="0">
                          <a:effectLst/>
                          <a:latin typeface="+mn-lt"/>
                          <a:ea typeface="Arial"/>
                          <a:cs typeface="Times New Roman"/>
                        </a:rPr>
                        <a:t>Yes</a:t>
                      </a:r>
                      <a:endParaRPr lang="en-US" sz="1000" dirty="0">
                        <a:effectLst/>
                        <a:latin typeface="+mn-lt"/>
                        <a:ea typeface="Arial"/>
                        <a:cs typeface="Times New Roman"/>
                      </a:endParaRPr>
                    </a:p>
                  </a:txBody>
                  <a:tcPr marL="62802" marR="62802" marT="0" marB="0"/>
                </a:tc>
              </a:tr>
              <a:tr h="575241">
                <a:tc>
                  <a:txBody>
                    <a:bodyPr/>
                    <a:lstStyle/>
                    <a:p>
                      <a:pPr marL="0" marR="0">
                        <a:lnSpc>
                          <a:spcPct val="115000"/>
                        </a:lnSpc>
                        <a:spcBef>
                          <a:spcPts val="0"/>
                        </a:spcBef>
                        <a:spcAft>
                          <a:spcPts val="0"/>
                        </a:spcAft>
                      </a:pPr>
                      <a:r>
                        <a:rPr lang="en-US" sz="900">
                          <a:effectLst/>
                        </a:rPr>
                        <a:t>E12-06-121</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C</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 Path to 'Color Polarizabilities' in the Neutron: A Precision Measurement of the Neutron $g_2$ and $d_2$ at High $Q^2$ in Hall C</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B. Sawatzky*</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29</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a:lnSpc>
                          <a:spcPct val="115000"/>
                        </a:lnSpc>
                      </a:pPr>
                      <a:r>
                        <a:rPr lang="en-US" sz="900" dirty="0" smtClean="0">
                          <a:effectLst/>
                          <a:latin typeface="+mn-lt"/>
                          <a:cs typeface="Times New Roman"/>
                        </a:rPr>
                        <a:t>Not on</a:t>
                      </a:r>
                      <a:r>
                        <a:rPr lang="en-US" sz="900" baseline="0" dirty="0" smtClean="0">
                          <a:effectLst/>
                          <a:latin typeface="+mn-lt"/>
                          <a:cs typeface="Times New Roman"/>
                        </a:rPr>
                        <a:t> schedule yet, may run adjacent to E12-06-110 in Spring 2020</a:t>
                      </a:r>
                      <a:endParaRPr lang="en-US" sz="900" dirty="0">
                        <a:effectLst/>
                        <a:latin typeface="+mn-lt"/>
                        <a:cs typeface="Times New Roman"/>
                      </a:endParaRPr>
                    </a:p>
                  </a:txBody>
                  <a:tcPr marL="62802" marR="62802" marT="0" marB="0" anchor="b"/>
                </a:tc>
                <a:tc>
                  <a:txBody>
                    <a:bodyPr/>
                    <a:lstStyle/>
                    <a:p>
                      <a:pPr>
                        <a:lnSpc>
                          <a:spcPct val="115000"/>
                        </a:lnSpc>
                      </a:pPr>
                      <a:r>
                        <a:rPr lang="en-US" sz="900" dirty="0" smtClean="0">
                          <a:effectLst/>
                          <a:latin typeface="+mn-lt"/>
                          <a:cs typeface="Times New Roman"/>
                        </a:rPr>
                        <a:t>No?</a:t>
                      </a:r>
                      <a:endParaRPr lang="en-US" sz="900" dirty="0">
                        <a:effectLst/>
                        <a:latin typeface="+mn-lt"/>
                        <a:cs typeface="Times New Roman"/>
                      </a:endParaRPr>
                    </a:p>
                  </a:txBody>
                  <a:tcPr marL="62802" marR="62802" marT="0" marB="0"/>
                </a:tc>
              </a:tr>
              <a:tr h="585310">
                <a:tc>
                  <a:txBody>
                    <a:bodyPr/>
                    <a:lstStyle/>
                    <a:p>
                      <a:pPr marL="0" marR="0">
                        <a:lnSpc>
                          <a:spcPct val="115000"/>
                        </a:lnSpc>
                        <a:spcBef>
                          <a:spcPts val="0"/>
                        </a:spcBef>
                        <a:spcAft>
                          <a:spcPts val="0"/>
                        </a:spcAft>
                      </a:pPr>
                      <a:r>
                        <a:rPr lang="en-US" sz="900">
                          <a:effectLst/>
                        </a:rPr>
                        <a:t>E12-06-122</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Measurement of neutron asymmetry A1n in the valence quark region using 8.8 GeV and 6.6 GeV beam energies and Bigbite spectrometer in Hall A</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B. Wojtsekhowski*</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23</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a:lnSpc>
                          <a:spcPct val="115000"/>
                        </a:lnSpc>
                      </a:pPr>
                      <a:endParaRPr lang="en-US" sz="1000" dirty="0">
                        <a:effectLst/>
                        <a:latin typeface="Arial"/>
                        <a:cs typeface="Times New Roman"/>
                      </a:endParaRPr>
                    </a:p>
                  </a:txBody>
                  <a:tcPr marL="62802" marR="62802" marT="0" marB="0" anchor="b"/>
                </a:tc>
                <a:tc>
                  <a:txBody>
                    <a:bodyPr/>
                    <a:lstStyle/>
                    <a:p>
                      <a:pPr>
                        <a:lnSpc>
                          <a:spcPct val="115000"/>
                        </a:lnSpc>
                      </a:pPr>
                      <a:r>
                        <a:rPr lang="en-US" sz="1000" dirty="0" smtClean="0">
                          <a:effectLst/>
                          <a:latin typeface="+mn-lt"/>
                          <a:cs typeface="Times New Roman"/>
                        </a:rPr>
                        <a:t>Yes</a:t>
                      </a:r>
                      <a:endParaRPr lang="en-US" sz="1000" dirty="0">
                        <a:effectLst/>
                        <a:latin typeface="+mn-lt"/>
                        <a:cs typeface="Times New Roman"/>
                      </a:endParaRPr>
                    </a:p>
                  </a:txBody>
                  <a:tcPr marL="62802" marR="62802" marT="0" marB="0"/>
                </a:tc>
              </a:tr>
              <a:tr h="431431">
                <a:tc>
                  <a:txBody>
                    <a:bodyPr/>
                    <a:lstStyle/>
                    <a:p>
                      <a:pPr marL="0" marR="0">
                        <a:lnSpc>
                          <a:spcPct val="115000"/>
                        </a:lnSpc>
                        <a:spcBef>
                          <a:spcPts val="0"/>
                        </a:spcBef>
                        <a:spcAft>
                          <a:spcPts val="0"/>
                        </a:spcAft>
                      </a:pPr>
                      <a:r>
                        <a:rPr lang="en-US" sz="900">
                          <a:effectLst/>
                        </a:rPr>
                        <a:t>E12-07-105</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C</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Scaling Study of the L-T Separated Pion Electroproduction Cross Section at 11 GeV</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T. Horn*</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36</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a:lnSpc>
                          <a:spcPct val="115000"/>
                        </a:lnSpc>
                      </a:pPr>
                      <a:r>
                        <a:rPr lang="en-US" sz="900" dirty="0" smtClean="0">
                          <a:effectLst/>
                          <a:latin typeface="+mn-lt"/>
                          <a:cs typeface="Times New Roman"/>
                        </a:rPr>
                        <a:t>Could be on schedule Fall 2020 (with E12-06-101)</a:t>
                      </a:r>
                      <a:endParaRPr lang="en-US" sz="900" dirty="0">
                        <a:effectLst/>
                        <a:latin typeface="+mn-lt"/>
                        <a:cs typeface="Times New Roman"/>
                      </a:endParaRPr>
                    </a:p>
                  </a:txBody>
                  <a:tcPr marL="62802" marR="62802" marT="0" marB="0" anchor="b"/>
                </a:tc>
                <a:tc>
                  <a:txBody>
                    <a:bodyPr/>
                    <a:lstStyle/>
                    <a:p>
                      <a:pPr>
                        <a:lnSpc>
                          <a:spcPct val="115000"/>
                        </a:lnSpc>
                      </a:pPr>
                      <a:r>
                        <a:rPr lang="en-US" sz="900" dirty="0" smtClean="0">
                          <a:effectLst/>
                          <a:latin typeface="+mn-lt"/>
                          <a:cs typeface="Times New Roman"/>
                        </a:rPr>
                        <a:t>No?</a:t>
                      </a:r>
                      <a:endParaRPr lang="en-US" sz="900" dirty="0">
                        <a:effectLst/>
                        <a:latin typeface="+mn-lt"/>
                        <a:cs typeface="Times New Roman"/>
                      </a:endParaRPr>
                    </a:p>
                  </a:txBody>
                  <a:tcPr marL="62802" marR="62802" marT="0" marB="0"/>
                </a:tc>
              </a:tr>
              <a:tr h="575241">
                <a:tc>
                  <a:txBody>
                    <a:bodyPr/>
                    <a:lstStyle/>
                    <a:p>
                      <a:pPr marL="0" marR="0">
                        <a:lnSpc>
                          <a:spcPct val="115000"/>
                        </a:lnSpc>
                        <a:spcBef>
                          <a:spcPts val="0"/>
                        </a:spcBef>
                        <a:spcAft>
                          <a:spcPts val="0"/>
                        </a:spcAft>
                      </a:pPr>
                      <a:r>
                        <a:rPr lang="en-US" sz="900" dirty="0">
                          <a:effectLst/>
                        </a:rPr>
                        <a:t>E12-07-109</a:t>
                      </a:r>
                      <a:endParaRPr lang="en-US" sz="1000" dirty="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Large Acceptance Proton Form Factor Ratio Measurements at 13 and 15 (GeV/c)2 Using REcoil Polarization Method</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B. Wojtsekhowski*</a:t>
                      </a:r>
                      <a:endParaRPr lang="en-US" sz="1000">
                        <a:effectLst/>
                        <a:latin typeface="Arial"/>
                        <a:ea typeface="Arial"/>
                        <a:cs typeface="Times New Roman"/>
                      </a:endParaRPr>
                    </a:p>
                  </a:txBody>
                  <a:tcPr marL="62802" marR="62802" marT="0" marB="0"/>
                </a:tc>
                <a:tc>
                  <a:txBody>
                    <a:bodyPr/>
                    <a:lstStyle/>
                    <a:p>
                      <a:pPr marL="0" marR="0" algn="r">
                        <a:lnSpc>
                          <a:spcPct val="115000"/>
                        </a:lnSpc>
                        <a:spcBef>
                          <a:spcPts val="0"/>
                        </a:spcBef>
                        <a:spcAft>
                          <a:spcPts val="0"/>
                        </a:spcAft>
                      </a:pPr>
                      <a:r>
                        <a:rPr lang="en-US" sz="900">
                          <a:effectLst/>
                        </a:rPr>
                        <a:t>45</a:t>
                      </a:r>
                      <a:endParaRPr lang="en-US" sz="1000">
                        <a:effectLst/>
                        <a:latin typeface="Arial"/>
                        <a:ea typeface="Arial"/>
                        <a:cs typeface="Times New Roman"/>
                      </a:endParaRPr>
                    </a:p>
                  </a:txBody>
                  <a:tcPr marL="62802" marR="62802" marT="0" marB="0"/>
                </a:tc>
                <a:tc>
                  <a:txBody>
                    <a:bodyPr/>
                    <a:lstStyle/>
                    <a:p>
                      <a:pPr marL="0" marR="0">
                        <a:lnSpc>
                          <a:spcPct val="115000"/>
                        </a:lnSpc>
                        <a:spcBef>
                          <a:spcPts val="0"/>
                        </a:spcBef>
                        <a:spcAft>
                          <a:spcPts val="0"/>
                        </a:spcAft>
                      </a:pPr>
                      <a:r>
                        <a:rPr lang="en-US" sz="900">
                          <a:effectLst/>
                        </a:rPr>
                        <a:t>A-</a:t>
                      </a:r>
                      <a:endParaRPr lang="en-US" sz="1000">
                        <a:effectLst/>
                        <a:latin typeface="Arial"/>
                        <a:ea typeface="Arial"/>
                        <a:cs typeface="Times New Roman"/>
                      </a:endParaRPr>
                    </a:p>
                  </a:txBody>
                  <a:tcPr marL="62802" marR="62802" marT="0" marB="0"/>
                </a:tc>
                <a:tc>
                  <a:txBody>
                    <a:bodyPr/>
                    <a:lstStyle/>
                    <a:p>
                      <a:pPr>
                        <a:lnSpc>
                          <a:spcPct val="115000"/>
                        </a:lnSpc>
                      </a:pPr>
                      <a:endParaRPr lang="en-US" sz="1000" dirty="0">
                        <a:effectLst/>
                        <a:latin typeface="Arial"/>
                        <a:cs typeface="Times New Roman"/>
                      </a:endParaRPr>
                    </a:p>
                  </a:txBody>
                  <a:tcPr marL="62802" marR="62802" marT="0" marB="0" anchor="b"/>
                </a:tc>
                <a:tc>
                  <a:txBody>
                    <a:bodyPr/>
                    <a:lstStyle/>
                    <a:p>
                      <a:pPr>
                        <a:lnSpc>
                          <a:spcPct val="115000"/>
                        </a:lnSpc>
                      </a:pPr>
                      <a:r>
                        <a:rPr lang="en-US" sz="1000" dirty="0" smtClean="0">
                          <a:effectLst/>
                          <a:latin typeface="+mn-lt"/>
                          <a:cs typeface="Times New Roman"/>
                        </a:rPr>
                        <a:t>No (Hi</a:t>
                      </a:r>
                      <a:r>
                        <a:rPr lang="en-US" sz="1000" baseline="0" dirty="0" smtClean="0">
                          <a:effectLst/>
                          <a:latin typeface="+mn-lt"/>
                          <a:cs typeface="Times New Roman"/>
                        </a:rPr>
                        <a:t> impact)</a:t>
                      </a:r>
                      <a:endParaRPr lang="en-US" sz="1000" dirty="0">
                        <a:effectLst/>
                        <a:latin typeface="+mn-lt"/>
                        <a:cs typeface="Times New Roman"/>
                      </a:endParaRPr>
                    </a:p>
                  </a:txBody>
                  <a:tcPr marL="62802" marR="62802" marT="0" marB="0"/>
                </a:tc>
              </a:tr>
            </a:tbl>
          </a:graphicData>
        </a:graphic>
      </p:graphicFrame>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16</a:t>
            </a:fld>
            <a:endParaRPr lang="en-US" dirty="0">
              <a:solidFill>
                <a:srgbClr val="000000"/>
              </a:solidFill>
            </a:endParaRPr>
          </a:p>
        </p:txBody>
      </p:sp>
    </p:spTree>
    <p:extLst>
      <p:ext uri="{BB962C8B-B14F-4D97-AF65-F5344CB8AC3E}">
        <p14:creationId xmlns:p14="http://schemas.microsoft.com/office/powerpoint/2010/main" val="13752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Jeopardy (Beyond 2019)</a:t>
            </a:r>
            <a:endParaRPr lang="en-US" dirty="0"/>
          </a:p>
        </p:txBody>
      </p:sp>
      <p:sp>
        <p:nvSpPr>
          <p:cNvPr id="3" name="Content Placeholder 2"/>
          <p:cNvSpPr>
            <a:spLocks noGrp="1"/>
          </p:cNvSpPr>
          <p:nvPr>
            <p:ph idx="1"/>
          </p:nvPr>
        </p:nvSpPr>
        <p:spPr/>
        <p:txBody>
          <a:bodyPr>
            <a:normAutofit lnSpcReduction="10000"/>
          </a:bodyPr>
          <a:lstStyle/>
          <a:p>
            <a:r>
              <a:rPr lang="en-US" dirty="0"/>
              <a:t>In 2020, we propose that the Jeopardy process will be applied to the presently approved Hall B program. Each run group that has not been scheduled to complete yet (in 2020) will be considered for Jeopardy. We might expect this will include the current Run Groups A, B, C, D, E, G, H, I (note: includes HPS as run group I), but of course it depends on the actual run schedule in the next 5 years. We would also consider currently approved Hall D experiments and non-CEBAF experiments that are not yet scheduled for Jeopardy at this PAC meeting. </a:t>
            </a:r>
            <a:endParaRPr lang="en-US" dirty="0" smtClean="0"/>
          </a:p>
          <a:p>
            <a:r>
              <a:rPr lang="en-US" dirty="0"/>
              <a:t>In 2021, we would return to Halls A/C. The likely scenario is that proposals that have been approved during 2009-2011 but have not been scheduled will be considered in Jeopardy. </a:t>
            </a:r>
            <a:endParaRPr lang="en-US" dirty="0" smtClean="0"/>
          </a:p>
          <a:p>
            <a:r>
              <a:rPr lang="en-US" dirty="0"/>
              <a:t>In 2022 we could address A/C again for the years 2012-2016. There are about 10 proposals currently, and again at least half should have run so this seems manageable</a:t>
            </a:r>
            <a:r>
              <a:rPr lang="en-US" dirty="0" smtClean="0"/>
              <a:t>.</a:t>
            </a:r>
          </a:p>
          <a:p>
            <a:r>
              <a:rPr lang="en-US" dirty="0"/>
              <a:t>In 2023 we would consider all proposals approved during the 2016-2019 time frame, plus any proposals still in Jeopardy from the 2019 meeting</a:t>
            </a:r>
            <a:r>
              <a:rPr lang="en-US" dirty="0" smtClean="0"/>
              <a:t>.</a:t>
            </a:r>
          </a:p>
          <a:p>
            <a:r>
              <a:rPr lang="en-US" dirty="0" smtClean="0"/>
              <a:t>This </a:t>
            </a:r>
            <a:r>
              <a:rPr lang="en-US" dirty="0"/>
              <a:t>is only a tentative outline to provide an impression of what is to come, and the details may change as the program develops.</a:t>
            </a:r>
          </a:p>
        </p:txBody>
      </p:sp>
    </p:spTree>
    <p:extLst>
      <p:ext uri="{BB962C8B-B14F-4D97-AF65-F5344CB8AC3E}">
        <p14:creationId xmlns:p14="http://schemas.microsoft.com/office/powerpoint/2010/main" val="605588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Near Term CEBAF Schedule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5897" y="930213"/>
            <a:ext cx="6508765" cy="488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00884" y="5920740"/>
            <a:ext cx="3610155" cy="369332"/>
          </a:xfrm>
          <a:prstGeom prst="rect">
            <a:avLst/>
          </a:prstGeom>
          <a:noFill/>
        </p:spPr>
        <p:txBody>
          <a:bodyPr wrap="none" rtlCol="0">
            <a:spAutoFit/>
          </a:bodyPr>
          <a:lstStyle/>
          <a:p>
            <a:r>
              <a:rPr lang="en-US" b="1" dirty="0" smtClean="0"/>
              <a:t>Note: 7 “High Impact” Experiments!</a:t>
            </a:r>
            <a:endParaRPr lang="en-US" b="1" dirty="0"/>
          </a:p>
        </p:txBody>
      </p:sp>
    </p:spTree>
    <p:extLst>
      <p:ext uri="{BB962C8B-B14F-4D97-AF65-F5344CB8AC3E}">
        <p14:creationId xmlns:p14="http://schemas.microsoft.com/office/powerpoint/2010/main" val="3473891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b="1" dirty="0">
                <a:latin typeface="Arial "/>
              </a:rPr>
              <a:t>EIC Developments</a:t>
            </a:r>
          </a:p>
        </p:txBody>
      </p:sp>
      <p:sp>
        <p:nvSpPr>
          <p:cNvPr id="4" name="TextBox 3"/>
          <p:cNvSpPr txBox="1"/>
          <p:nvPr/>
        </p:nvSpPr>
        <p:spPr>
          <a:xfrm>
            <a:off x="381000" y="846825"/>
            <a:ext cx="8649851" cy="5863144"/>
          </a:xfrm>
          <a:prstGeom prst="rect">
            <a:avLst/>
          </a:prstGeom>
          <a:noFill/>
          <a:ln>
            <a:noFill/>
          </a:ln>
        </p:spPr>
        <p:txBody>
          <a:bodyPr wrap="square" rtlCol="0">
            <a:spAutoFit/>
          </a:bodyPr>
          <a:lstStyle/>
          <a:p>
            <a:pPr>
              <a:buClr>
                <a:srgbClr val="C00000"/>
              </a:buClr>
              <a:buSzPct val="120000"/>
            </a:pPr>
            <a:endParaRPr lang="en-US" sz="700" dirty="0">
              <a:solidFill>
                <a:srgbClr val="000000"/>
              </a:solidFill>
              <a:latin typeface="Arial" panose="020B0604020202020204" pitchFamily="34" charset="0"/>
              <a:cs typeface="Arial" panose="020B0604020202020204" pitchFamily="34" charset="0"/>
            </a:endParaRPr>
          </a:p>
          <a:p>
            <a:pPr>
              <a:buClr>
                <a:srgbClr val="C00000"/>
              </a:buClr>
              <a:buSzPct val="120000"/>
              <a:tabLst>
                <a:tab pos="514350" algn="l"/>
                <a:tab pos="914400" algn="l"/>
              </a:tabLst>
            </a:pPr>
            <a:endParaRPr lang="en-US" sz="1600" dirty="0">
              <a:solidFill>
                <a:srgbClr val="000000"/>
              </a:solidFill>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tabLst>
                <a:tab pos="514350" algn="l"/>
                <a:tab pos="914400" algn="l"/>
              </a:tabLst>
            </a:pPr>
            <a:r>
              <a:rPr lang="en-US" sz="1600" dirty="0" smtClean="0">
                <a:solidFill>
                  <a:srgbClr val="000000"/>
                </a:solidFill>
                <a:latin typeface="Arial" panose="020B0604020202020204" pitchFamily="34" charset="0"/>
                <a:cs typeface="Arial" panose="020B0604020202020204" pitchFamily="34" charset="0"/>
              </a:rPr>
              <a:t>National </a:t>
            </a:r>
            <a:r>
              <a:rPr lang="en-US" sz="1600" dirty="0">
                <a:solidFill>
                  <a:srgbClr val="000000"/>
                </a:solidFill>
                <a:latin typeface="Arial" panose="020B0604020202020204" pitchFamily="34" charset="0"/>
                <a:cs typeface="Arial" panose="020B0604020202020204" pitchFamily="34" charset="0"/>
              </a:rPr>
              <a:t>Academies Study underway</a:t>
            </a:r>
          </a:p>
          <a:p>
            <a:pPr marL="914400" lvl="1"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 	Co-Chairs: Gordon </a:t>
            </a:r>
            <a:r>
              <a:rPr lang="en-US" sz="1600" dirty="0" err="1">
                <a:solidFill>
                  <a:srgbClr val="000000"/>
                </a:solidFill>
                <a:latin typeface="Arial" panose="020B0604020202020204" pitchFamily="34" charset="0"/>
                <a:cs typeface="Arial" panose="020B0604020202020204" pitchFamily="34" charset="0"/>
              </a:rPr>
              <a:t>Baym</a:t>
            </a:r>
            <a:r>
              <a:rPr lang="en-US" sz="1600" dirty="0">
                <a:solidFill>
                  <a:srgbClr val="000000"/>
                </a:solidFill>
                <a:latin typeface="Arial" panose="020B0604020202020204" pitchFamily="34" charset="0"/>
                <a:cs typeface="Arial" panose="020B0604020202020204" pitchFamily="34" charset="0"/>
              </a:rPr>
              <a:t> (UIUC), Ani </a:t>
            </a:r>
            <a:r>
              <a:rPr lang="en-US" sz="1600" dirty="0" err="1">
                <a:solidFill>
                  <a:srgbClr val="000000"/>
                </a:solidFill>
                <a:latin typeface="Arial" panose="020B0604020202020204" pitchFamily="34" charset="0"/>
                <a:cs typeface="Arial" panose="020B0604020202020204" pitchFamily="34" charset="0"/>
              </a:rPr>
              <a:t>Aprahamian</a:t>
            </a:r>
            <a:r>
              <a:rPr lang="en-US" sz="1600" dirty="0">
                <a:solidFill>
                  <a:srgbClr val="000000"/>
                </a:solidFill>
                <a:latin typeface="Arial" panose="020B0604020202020204" pitchFamily="34" charset="0"/>
                <a:cs typeface="Arial" panose="020B0604020202020204" pitchFamily="34" charset="0"/>
              </a:rPr>
              <a:t> (Notre Dame)</a:t>
            </a:r>
          </a:p>
          <a:p>
            <a:pPr marL="91440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 	First meeting February 1-2, 2017</a:t>
            </a:r>
          </a:p>
          <a:p>
            <a:pPr marL="91440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 	Second meeting April 19-20, </a:t>
            </a:r>
            <a:r>
              <a:rPr lang="en-US" sz="1600" dirty="0" smtClean="0">
                <a:solidFill>
                  <a:srgbClr val="000000"/>
                </a:solidFill>
                <a:latin typeface="Arial" panose="020B0604020202020204" pitchFamily="34" charset="0"/>
                <a:cs typeface="Arial" panose="020B0604020202020204" pitchFamily="34" charset="0"/>
              </a:rPr>
              <a:t>2017</a:t>
            </a:r>
          </a:p>
          <a:p>
            <a:pPr marL="91440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solidFill>
                  <a:prstClr val="black"/>
                </a:solidFill>
                <a:latin typeface="Arial" panose="020B0604020202020204" pitchFamily="34" charset="0"/>
                <a:cs typeface="Arial" panose="020B0604020202020204" pitchFamily="34" charset="0"/>
              </a:rPr>
              <a:t> 	</a:t>
            </a:r>
            <a:r>
              <a:rPr lang="en-US" sz="1600" dirty="0" smtClean="0">
                <a:solidFill>
                  <a:prstClr val="black"/>
                </a:solidFill>
                <a:latin typeface="Arial" panose="020B0604020202020204" pitchFamily="34" charset="0"/>
                <a:cs typeface="Arial" panose="020B0604020202020204" pitchFamily="34" charset="0"/>
              </a:rPr>
              <a:t>Third meeting September 11-12, 2017</a:t>
            </a:r>
          </a:p>
          <a:p>
            <a:pPr marL="91440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solidFill>
                  <a:prstClr val="black"/>
                </a:solidFill>
                <a:latin typeface="Arial" panose="020B0604020202020204" pitchFamily="34" charset="0"/>
                <a:cs typeface="Arial" panose="020B0604020202020204" pitchFamily="34" charset="0"/>
              </a:rPr>
              <a:t> 	</a:t>
            </a:r>
            <a:r>
              <a:rPr lang="en-US" sz="1600" dirty="0" smtClean="0">
                <a:solidFill>
                  <a:prstClr val="black"/>
                </a:solidFill>
                <a:latin typeface="Arial" panose="020B0604020202020204" pitchFamily="34" charset="0"/>
                <a:cs typeface="Arial" panose="020B0604020202020204" pitchFamily="34" charset="0"/>
              </a:rPr>
              <a:t>Expect report in mid-2018</a:t>
            </a:r>
          </a:p>
          <a:p>
            <a:pPr marL="914400" indent="-457200">
              <a:buClr>
                <a:srgbClr val="C00000"/>
              </a:buClr>
              <a:buSzPct val="120000"/>
              <a:tabLst>
                <a:tab pos="514350" algn="l"/>
                <a:tab pos="914400" algn="l"/>
              </a:tabLst>
            </a:pPr>
            <a:endParaRPr lang="en-US" sz="1600" dirty="0" smtClean="0">
              <a:solidFill>
                <a:prstClr val="black"/>
              </a:solidFill>
              <a:latin typeface="Arial" panose="020B0604020202020204" pitchFamily="34" charset="0"/>
              <a:cs typeface="Arial" panose="020B0604020202020204" pitchFamily="34" charset="0"/>
            </a:endParaRPr>
          </a:p>
          <a:p>
            <a:pPr>
              <a:buClr>
                <a:srgbClr val="C00000"/>
              </a:buClr>
              <a:buSzPct val="120000"/>
            </a:pPr>
            <a:endParaRPr lang="en-US" sz="1600" dirty="0" smtClean="0">
              <a:solidFill>
                <a:srgbClr val="000000"/>
              </a:solidFill>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pPr>
            <a:r>
              <a:rPr lang="en-US" sz="1600" dirty="0" smtClean="0">
                <a:solidFill>
                  <a:srgbClr val="000000"/>
                </a:solidFill>
                <a:latin typeface="Arial" panose="020B0604020202020204" pitchFamily="34" charset="0"/>
                <a:cs typeface="Arial" panose="020B0604020202020204" pitchFamily="34" charset="0"/>
              </a:rPr>
              <a:t>EIC </a:t>
            </a:r>
            <a:r>
              <a:rPr lang="en-US" sz="1600" dirty="0">
                <a:solidFill>
                  <a:srgbClr val="000000"/>
                </a:solidFill>
                <a:latin typeface="Arial" panose="020B0604020202020204" pitchFamily="34" charset="0"/>
                <a:cs typeface="Arial" panose="020B0604020202020204" pitchFamily="34" charset="0"/>
              </a:rPr>
              <a:t>User Group</a:t>
            </a:r>
          </a:p>
          <a:p>
            <a:pPr marL="9144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Website: http://www.eicug.org/web/</a:t>
            </a:r>
          </a:p>
          <a:p>
            <a:pPr marL="9144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Steering Committee established </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Bernd </a:t>
            </a:r>
            <a:r>
              <a:rPr lang="en-US" sz="1600" dirty="0" err="1">
                <a:solidFill>
                  <a:srgbClr val="000000"/>
                </a:solidFill>
                <a:latin typeface="Arial" panose="020B0604020202020204" pitchFamily="34" charset="0"/>
                <a:cs typeface="Arial" panose="020B0604020202020204" pitchFamily="34" charset="0"/>
              </a:rPr>
              <a:t>Surrow</a:t>
            </a:r>
            <a:r>
              <a:rPr lang="en-US" sz="1600" dirty="0">
                <a:solidFill>
                  <a:srgbClr val="000000"/>
                </a:solidFill>
                <a:latin typeface="Arial" panose="020B0604020202020204" pitchFamily="34" charset="0"/>
                <a:cs typeface="Arial" panose="020B0604020202020204" pitchFamily="34" charset="0"/>
              </a:rPr>
              <a:t> (Temple,  Chair), Charles Hyde (ODU, vice Chair) </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Christine </a:t>
            </a:r>
            <a:r>
              <a:rPr lang="en-US" sz="1600" dirty="0" err="1">
                <a:solidFill>
                  <a:srgbClr val="000000"/>
                </a:solidFill>
                <a:latin typeface="Arial" panose="020B0604020202020204" pitchFamily="34" charset="0"/>
                <a:cs typeface="Arial" panose="020B0604020202020204" pitchFamily="34" charset="0"/>
              </a:rPr>
              <a:t>Aidala</a:t>
            </a:r>
            <a:r>
              <a:rPr lang="en-US" sz="1600" dirty="0">
                <a:solidFill>
                  <a:srgbClr val="000000"/>
                </a:solidFill>
                <a:latin typeface="Arial" panose="020B0604020202020204" pitchFamily="34" charset="0"/>
                <a:cs typeface="Arial" panose="020B0604020202020204" pitchFamily="34" charset="0"/>
              </a:rPr>
              <a:t> (U. </a:t>
            </a:r>
            <a:r>
              <a:rPr lang="en-US" sz="1600" dirty="0" err="1">
                <a:solidFill>
                  <a:srgbClr val="000000"/>
                </a:solidFill>
                <a:latin typeface="Arial" panose="020B0604020202020204" pitchFamily="34" charset="0"/>
                <a:cs typeface="Arial" panose="020B0604020202020204" pitchFamily="34" charset="0"/>
              </a:rPr>
              <a:t>Mich</a:t>
            </a:r>
            <a:r>
              <a:rPr lang="en-US" sz="1600" dirty="0">
                <a:solidFill>
                  <a:srgbClr val="000000"/>
                </a:solidFill>
                <a:latin typeface="Arial" panose="020B0604020202020204" pitchFamily="34" charset="0"/>
                <a:cs typeface="Arial" panose="020B0604020202020204" pitchFamily="34" charset="0"/>
              </a:rPr>
              <a:t>, IB Chair), John Arrington (ANL), </a:t>
            </a:r>
            <a:endParaRPr lang="en-US" sz="1600" dirty="0" smtClean="0">
              <a:solidFill>
                <a:srgbClr val="000000"/>
              </a:solidFill>
              <a:latin typeface="Arial" panose="020B0604020202020204" pitchFamily="34" charset="0"/>
              <a:cs typeface="Arial" panose="020B0604020202020204" pitchFamily="34" charset="0"/>
            </a:endParaRPr>
          </a:p>
          <a:p>
            <a:pPr marL="1371600" lvl="1">
              <a:buClr>
                <a:srgbClr val="C00000"/>
              </a:buClr>
              <a:buSzPct val="120000"/>
            </a:pPr>
            <a:r>
              <a:rPr lang="en-US" sz="1600" dirty="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E</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Sichtermann</a:t>
            </a:r>
            <a:r>
              <a:rPr lang="en-US" sz="1600" dirty="0">
                <a:solidFill>
                  <a:srgbClr val="000000"/>
                </a:solidFill>
                <a:latin typeface="Arial" panose="020B0604020202020204" pitchFamily="34" charset="0"/>
                <a:cs typeface="Arial" panose="020B0604020202020204" pitchFamily="34" charset="0"/>
              </a:rPr>
              <a:t> (LBNL), Marco </a:t>
            </a:r>
            <a:r>
              <a:rPr lang="en-US" sz="1600" dirty="0" err="1">
                <a:solidFill>
                  <a:srgbClr val="000000"/>
                </a:solidFill>
                <a:latin typeface="Arial" panose="020B0604020202020204" pitchFamily="34" charset="0"/>
                <a:cs typeface="Arial" panose="020B0604020202020204" pitchFamily="34" charset="0"/>
              </a:rPr>
              <a:t>Radici</a:t>
            </a:r>
            <a:r>
              <a:rPr lang="en-US" sz="1600" dirty="0">
                <a:solidFill>
                  <a:srgbClr val="000000"/>
                </a:solidFill>
                <a:latin typeface="Arial" panose="020B0604020202020204" pitchFamily="34" charset="0"/>
                <a:cs typeface="Arial" panose="020B0604020202020204" pitchFamily="34" charset="0"/>
              </a:rPr>
              <a:t> (U Pavia), </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Rik Yoshida (</a:t>
            </a:r>
            <a:r>
              <a:rPr lang="en-US" sz="1600" dirty="0" err="1">
                <a:solidFill>
                  <a:srgbClr val="000000"/>
                </a:solidFill>
                <a:latin typeface="Arial" panose="020B0604020202020204" pitchFamily="34" charset="0"/>
                <a:cs typeface="Arial" panose="020B0604020202020204" pitchFamily="34" charset="0"/>
              </a:rPr>
              <a:t>JLab</a:t>
            </a:r>
            <a:r>
              <a:rPr lang="en-US" sz="1600" dirty="0">
                <a:solidFill>
                  <a:srgbClr val="000000"/>
                </a:solidFill>
                <a:latin typeface="Arial" panose="020B0604020202020204" pitchFamily="34" charset="0"/>
                <a:cs typeface="Arial" panose="020B0604020202020204" pitchFamily="34" charset="0"/>
              </a:rPr>
              <a:t>), Thomas Ullrich (BNL), ex-officio</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Daniel Boer (Groningen), European representative</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Yuji </a:t>
            </a:r>
            <a:r>
              <a:rPr lang="en-US" sz="1600" dirty="0" err="1">
                <a:solidFill>
                  <a:srgbClr val="000000"/>
                </a:solidFill>
                <a:latin typeface="Arial" panose="020B0604020202020204" pitchFamily="34" charset="0"/>
                <a:cs typeface="Arial" panose="020B0604020202020204" pitchFamily="34" charset="0"/>
              </a:rPr>
              <a:t>Goto</a:t>
            </a:r>
            <a:r>
              <a:rPr lang="en-US" sz="1600" dirty="0">
                <a:solidFill>
                  <a:srgbClr val="000000"/>
                </a:solidFill>
                <a:latin typeface="Arial" panose="020B0604020202020204" pitchFamily="34" charset="0"/>
                <a:cs typeface="Arial" panose="020B0604020202020204" pitchFamily="34" charset="0"/>
              </a:rPr>
              <a:t> (RIKEN), Int’l non-US, non-EU</a:t>
            </a:r>
          </a:p>
          <a:p>
            <a:pPr marL="914400" lvl="1" indent="-457200">
              <a:buClr>
                <a:srgbClr val="C00000"/>
              </a:buClr>
              <a:buSzPct val="12000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2017 EIC UG Meeting in Trieste, Italy – July </a:t>
            </a:r>
            <a:r>
              <a:rPr lang="en-US" sz="1600" dirty="0" smtClean="0">
                <a:solidFill>
                  <a:srgbClr val="000000"/>
                </a:solidFill>
                <a:latin typeface="Arial" panose="020B0604020202020204" pitchFamily="34" charset="0"/>
                <a:cs typeface="Arial" panose="020B0604020202020204" pitchFamily="34" charset="0"/>
              </a:rPr>
              <a:t>18</a:t>
            </a:r>
            <a:r>
              <a:rPr lang="en-US" sz="1600" dirty="0" smtClean="0">
                <a:solidFill>
                  <a:prstClr val="black"/>
                </a:solidFill>
                <a:latin typeface="Arial" panose="020B0604020202020204" pitchFamily="34" charset="0"/>
                <a:cs typeface="Arial" panose="020B0604020202020204" pitchFamily="34" charset="0"/>
              </a:rPr>
              <a:t>-22</a:t>
            </a:r>
          </a:p>
          <a:p>
            <a:pPr marL="914400" lvl="1" indent="-457200">
              <a:buClr>
                <a:srgbClr val="C00000"/>
              </a:buClr>
              <a:buSzPct val="120000"/>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2018 EIC UG </a:t>
            </a:r>
            <a:r>
              <a:rPr lang="en-US" sz="1600" dirty="0" err="1" smtClean="0">
                <a:solidFill>
                  <a:prstClr val="black"/>
                </a:solidFill>
                <a:latin typeface="Arial" panose="020B0604020202020204" pitchFamily="34" charset="0"/>
                <a:cs typeface="Arial" panose="020B0604020202020204" pitchFamily="34" charset="0"/>
              </a:rPr>
              <a:t>Meeing</a:t>
            </a:r>
            <a:r>
              <a:rPr lang="en-US" sz="1600" dirty="0" smtClean="0">
                <a:solidFill>
                  <a:prstClr val="black"/>
                </a:solidFill>
                <a:latin typeface="Arial" panose="020B0604020202020204" pitchFamily="34" charset="0"/>
                <a:cs typeface="Arial" panose="020B0604020202020204" pitchFamily="34" charset="0"/>
              </a:rPr>
              <a:t> at CUA in DC, Jul. 30 – Aug. 2</a:t>
            </a:r>
          </a:p>
          <a:p>
            <a:pPr lvl="1">
              <a:buClr>
                <a:srgbClr val="C00000"/>
              </a:buClr>
              <a:buSzPct val="120000"/>
            </a:pPr>
            <a:endParaRPr lang="en-US" sz="1600" dirty="0">
              <a:solidFill>
                <a:srgbClr val="000000"/>
              </a:solidFill>
              <a:latin typeface="Arial" panose="020B0604020202020204" pitchFamily="34" charset="0"/>
              <a:cs typeface="Arial" panose="020B0604020202020204" pitchFamily="34" charset="0"/>
            </a:endParaRPr>
          </a:p>
          <a:p>
            <a:pPr marL="342900" lvl="0" indent="-3429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EIC Center at </a:t>
            </a:r>
            <a:r>
              <a:rPr lang="en-US" sz="1600" dirty="0" err="1">
                <a:solidFill>
                  <a:srgbClr val="000000"/>
                </a:solidFill>
                <a:latin typeface="Arial" panose="020B0604020202020204" pitchFamily="34" charset="0"/>
                <a:cs typeface="Arial" panose="020B0604020202020204" pitchFamily="34" charset="0"/>
              </a:rPr>
              <a:t>Jlab</a:t>
            </a:r>
            <a:endParaRPr lang="en-US" sz="1600" dirty="0">
              <a:solidFill>
                <a:srgbClr val="000000"/>
              </a:solidFill>
              <a:latin typeface="Arial" panose="020B0604020202020204" pitchFamily="34" charset="0"/>
              <a:cs typeface="Arial" panose="020B0604020202020204" pitchFamily="34" charset="0"/>
            </a:endParaRPr>
          </a:p>
          <a:p>
            <a:pPr lvl="1">
              <a:buClr>
                <a:srgbClr val="C00000"/>
              </a:buClr>
              <a:buSzPct val="120000"/>
            </a:pPr>
            <a:endParaRPr lang="en-US" sz="1600" dirty="0">
              <a:solidFill>
                <a:prstClr val="black"/>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19</a:t>
            </a:fld>
            <a:endParaRPr lang="en-US" dirty="0">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183" y="4489703"/>
            <a:ext cx="1171943" cy="182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900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61963" indent="-461963"/>
            <a:r>
              <a:rPr lang="en-US" dirty="0" smtClean="0"/>
              <a:t>Recent Highlights</a:t>
            </a:r>
            <a:endParaRPr lang="en-US" dirty="0"/>
          </a:p>
          <a:p>
            <a:pPr marL="461963" indent="-461963"/>
            <a:r>
              <a:rPr lang="en-US" dirty="0" smtClean="0"/>
              <a:t>Future Projects</a:t>
            </a:r>
          </a:p>
          <a:p>
            <a:pPr marL="461963" indent="-461963"/>
            <a:r>
              <a:rPr lang="en-US" dirty="0" smtClean="0"/>
              <a:t>PAC</a:t>
            </a:r>
          </a:p>
          <a:p>
            <a:pPr marL="461963" indent="-461963"/>
            <a:r>
              <a:rPr lang="en-US" dirty="0" smtClean="0"/>
              <a:t>Near term schedule</a:t>
            </a:r>
          </a:p>
          <a:p>
            <a:pPr marL="461963" indent="-461963"/>
            <a:r>
              <a:rPr lang="en-US" dirty="0" smtClean="0"/>
              <a:t>EIC Developments</a:t>
            </a:r>
          </a:p>
          <a:p>
            <a:pPr marL="461963" indent="-461963"/>
            <a:r>
              <a:rPr lang="en-US" dirty="0" smtClean="0"/>
              <a:t>Summary</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3393720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94" y="242953"/>
            <a:ext cx="8464378" cy="487490"/>
          </a:xfrm>
        </p:spPr>
        <p:txBody>
          <a:bodyPr>
            <a:normAutofit/>
          </a:bodyPr>
          <a:lstStyle/>
          <a:p>
            <a:r>
              <a:rPr lang="en-US" sz="2800" dirty="0" smtClean="0"/>
              <a:t>EIC Users Group and International Interest</a:t>
            </a:r>
            <a:endParaRPr lang="en-US" sz="2800" dirty="0"/>
          </a:p>
        </p:txBody>
      </p:sp>
      <p:pic>
        <p:nvPicPr>
          <p:cNvPr id="3" name="Picture 2" descr="Screen Shot 2017-09-06 at 10.20.04 AM.png"/>
          <p:cNvPicPr>
            <a:picLocks noChangeAspect="1"/>
          </p:cNvPicPr>
          <p:nvPr/>
        </p:nvPicPr>
        <p:blipFill rotWithShape="1">
          <a:blip r:embed="rId2">
            <a:extLst>
              <a:ext uri="{28A0092B-C50C-407E-A947-70E740481C1C}">
                <a14:useLocalDpi xmlns:a14="http://schemas.microsoft.com/office/drawing/2010/main" val="0"/>
              </a:ext>
            </a:extLst>
          </a:blip>
          <a:srcRect b="2160"/>
          <a:stretch/>
        </p:blipFill>
        <p:spPr>
          <a:xfrm>
            <a:off x="233969" y="2246416"/>
            <a:ext cx="7443819" cy="4067299"/>
          </a:xfrm>
          <a:prstGeom prst="rect">
            <a:avLst/>
          </a:prstGeom>
          <a:ln w="3175">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233969" y="1102126"/>
            <a:ext cx="5117746"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sz="2000" dirty="0" smtClean="0">
                <a:solidFill>
                  <a:srgbClr val="000000"/>
                </a:solidFill>
                <a:latin typeface="Arial" panose="020B0604020202020204" pitchFamily="34" charset="0"/>
                <a:cs typeface="Arial" panose="020B0604020202020204" pitchFamily="34" charset="0"/>
                <a:sym typeface="Times"/>
              </a:rPr>
              <a:t>Formed in fall 2015, currently: 788 members</a:t>
            </a:r>
          </a:p>
          <a:p>
            <a:pPr hangingPunct="0"/>
            <a:r>
              <a:rPr lang="en-US" sz="2000" dirty="0" smtClean="0">
                <a:solidFill>
                  <a:srgbClr val="000000"/>
                </a:solidFill>
                <a:latin typeface="Arial" panose="020B0604020202020204" pitchFamily="34" charset="0"/>
                <a:cs typeface="Arial" panose="020B0604020202020204" pitchFamily="34" charset="0"/>
                <a:sym typeface="Times"/>
              </a:rPr>
              <a:t>169 institutions, 29 countries</a:t>
            </a:r>
            <a:endParaRPr lang="en-US" sz="2000" dirty="0">
              <a:solidFill>
                <a:srgbClr val="000000"/>
              </a:solidFill>
              <a:latin typeface="Arial" panose="020B0604020202020204" pitchFamily="34" charset="0"/>
              <a:cs typeface="Arial" panose="020B0604020202020204" pitchFamily="34" charset="0"/>
              <a:sym typeface="Times"/>
            </a:endParaRPr>
          </a:p>
        </p:txBody>
      </p:sp>
      <p:sp>
        <p:nvSpPr>
          <p:cNvPr id="7" name="Slide Number Placeholder 6"/>
          <p:cNvSpPr>
            <a:spLocks noGrp="1"/>
          </p:cNvSpPr>
          <p:nvPr>
            <p:ph type="sldNum" sz="quarter" idx="12"/>
          </p:nvPr>
        </p:nvSpPr>
        <p:spPr>
          <a:xfrm>
            <a:off x="4226807" y="6544970"/>
            <a:ext cx="536158" cy="303364"/>
          </a:xfrm>
        </p:spPr>
        <p:txBody>
          <a:bodyPr/>
          <a:lstStyle/>
          <a:p>
            <a:fld id="{07E1C93C-5050-FC42-8F10-D22D4F119D13}" type="slidenum">
              <a:rPr lang="en-US" smtClean="0">
                <a:solidFill>
                  <a:srgbClr val="000000"/>
                </a:solidFill>
              </a:rPr>
              <a:pPr/>
              <a:t>20</a:t>
            </a:fld>
            <a:endParaRPr lang="en-US" dirty="0">
              <a:solidFill>
                <a:srgbClr val="000000"/>
              </a:solidFill>
            </a:endParaRPr>
          </a:p>
        </p:txBody>
      </p:sp>
      <p:graphicFrame>
        <p:nvGraphicFramePr>
          <p:cNvPr id="10" name="Chart 9"/>
          <p:cNvGraphicFramePr>
            <a:graphicFrameLocks/>
          </p:cNvGraphicFramePr>
          <p:nvPr>
            <p:extLst>
              <p:ext uri="{D42A27DB-BD31-4B8C-83A1-F6EECF244321}">
                <p14:modId xmlns:p14="http://schemas.microsoft.com/office/powerpoint/2010/main" val="3178596670"/>
              </p:ext>
            </p:extLst>
          </p:nvPr>
        </p:nvGraphicFramePr>
        <p:xfrm>
          <a:off x="6116128" y="850939"/>
          <a:ext cx="2967487" cy="20832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170086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Recent and Upcoming EIC Events</a:t>
            </a:r>
            <a:endParaRPr lang="en-US" dirty="0"/>
          </a:p>
        </p:txBody>
      </p:sp>
      <p:sp>
        <p:nvSpPr>
          <p:cNvPr id="3" name="Content Placeholder 2"/>
          <p:cNvSpPr>
            <a:spLocks noGrp="1"/>
          </p:cNvSpPr>
          <p:nvPr>
            <p:ph idx="1"/>
          </p:nvPr>
        </p:nvSpPr>
        <p:spPr>
          <a:xfrm>
            <a:off x="308919" y="857246"/>
            <a:ext cx="8694404" cy="5910608"/>
          </a:xfrm>
        </p:spPr>
        <p:txBody>
          <a:bodyPr>
            <a:noAutofit/>
          </a:bodyPr>
          <a:lstStyle/>
          <a:p>
            <a:pPr>
              <a:lnSpc>
                <a:spcPct val="100000"/>
              </a:lnSpc>
            </a:pPr>
            <a:r>
              <a:rPr lang="en-US" sz="1800" b="1" dirty="0" smtClean="0"/>
              <a:t>INT </a:t>
            </a:r>
            <a:r>
              <a:rPr lang="en-US" sz="1800" b="1" dirty="0"/>
              <a:t>Workshop series:</a:t>
            </a:r>
          </a:p>
          <a:p>
            <a:pPr marL="682625" lvl="1" indent="-292100">
              <a:lnSpc>
                <a:spcPct val="100000"/>
              </a:lnSpc>
              <a:buFont typeface="Arial" panose="020B0604020202020204" pitchFamily="34" charset="0"/>
              <a:buChar char="–"/>
            </a:pPr>
            <a:r>
              <a:rPr lang="en-US" sz="1800" dirty="0"/>
              <a:t>Spatial and Momentum Tomography of Hadrons and Nuclei (INT-17-3), August </a:t>
            </a:r>
            <a:r>
              <a:rPr lang="en-US" sz="1800" dirty="0" smtClean="0"/>
              <a:t>28, </a:t>
            </a:r>
            <a:r>
              <a:rPr lang="it-IT" sz="1800" dirty="0" smtClean="0"/>
              <a:t>2017 </a:t>
            </a:r>
            <a:r>
              <a:rPr lang="it-IT" sz="1800" dirty="0"/>
              <a:t>- September 29, 2017 (I. Cloet, K. Hafidi, Z.-E. Meziani, B. Pasquini)</a:t>
            </a:r>
          </a:p>
          <a:p>
            <a:pPr marL="682625" lvl="1" indent="-292100">
              <a:lnSpc>
                <a:spcPct val="100000"/>
              </a:lnSpc>
              <a:buFont typeface="Arial" panose="020B0604020202020204" pitchFamily="34" charset="0"/>
              <a:buChar char="–"/>
            </a:pPr>
            <a:r>
              <a:rPr lang="en-US" sz="1800" dirty="0"/>
              <a:t>The Flavor Structure of Nucleon Sea (INT-17-68W), October 2-13, 2017 (</a:t>
            </a:r>
            <a:r>
              <a:rPr lang="en-US" sz="1800" dirty="0" smtClean="0"/>
              <a:t>C. </a:t>
            </a:r>
            <a:r>
              <a:rPr lang="en-US" sz="1800" dirty="0" err="1" smtClean="0"/>
              <a:t>Aidala</a:t>
            </a:r>
            <a:r>
              <a:rPr lang="en-US" sz="1800" dirty="0"/>
              <a:t>, W. Detmold, J. </a:t>
            </a:r>
            <a:r>
              <a:rPr lang="en-US" sz="1800" dirty="0" err="1"/>
              <a:t>Qiu</a:t>
            </a:r>
            <a:r>
              <a:rPr lang="en-US" sz="1800" dirty="0"/>
              <a:t>, W. </a:t>
            </a:r>
            <a:r>
              <a:rPr lang="en-US" sz="1800" dirty="0" err="1"/>
              <a:t>Vogelsang</a:t>
            </a:r>
            <a:r>
              <a:rPr lang="en-US" sz="1800" dirty="0"/>
              <a:t>)</a:t>
            </a:r>
          </a:p>
          <a:p>
            <a:pPr marL="682625" lvl="1" indent="-292100">
              <a:lnSpc>
                <a:spcPct val="100000"/>
              </a:lnSpc>
              <a:buFont typeface="Arial" panose="020B0604020202020204" pitchFamily="34" charset="0"/>
              <a:buChar char="–"/>
            </a:pPr>
            <a:r>
              <a:rPr lang="en-US" sz="1800" dirty="0"/>
              <a:t>Probing Nucleons and Nuclei in High Energy Collisions (INT-18-3), October 1, </a:t>
            </a:r>
            <a:r>
              <a:rPr lang="en-US" sz="1800" dirty="0" smtClean="0"/>
              <a:t>2018 - </a:t>
            </a:r>
            <a:r>
              <a:rPr lang="en-US" sz="1800" dirty="0"/>
              <a:t>November 18, 2018 (Y. Hatta, Y. </a:t>
            </a:r>
            <a:r>
              <a:rPr lang="en-US" sz="1800" dirty="0" err="1"/>
              <a:t>Kovchegov</a:t>
            </a:r>
            <a:r>
              <a:rPr lang="en-US" sz="1800" dirty="0"/>
              <a:t>, C. </a:t>
            </a:r>
            <a:r>
              <a:rPr lang="en-US" sz="1800" dirty="0" err="1"/>
              <a:t>Marquet</a:t>
            </a:r>
            <a:r>
              <a:rPr lang="en-US" sz="1800" dirty="0"/>
              <a:t>, A. </a:t>
            </a:r>
            <a:r>
              <a:rPr lang="en-US" sz="1800" dirty="0" err="1"/>
              <a:t>Prokudin</a:t>
            </a:r>
            <a:r>
              <a:rPr lang="en-US" sz="1800" dirty="0" smtClean="0"/>
              <a:t>)</a:t>
            </a:r>
          </a:p>
          <a:p>
            <a:pPr marL="573088" lvl="1" indent="-292100">
              <a:lnSpc>
                <a:spcPct val="120000"/>
              </a:lnSpc>
              <a:buFont typeface="Arial" panose="020B0604020202020204" pitchFamily="34" charset="0"/>
              <a:buChar char="–"/>
              <a:tabLst>
                <a:tab pos="573088" algn="l"/>
              </a:tabLst>
            </a:pPr>
            <a:endParaRPr lang="en-US" sz="1400" dirty="0" smtClean="0"/>
          </a:p>
          <a:p>
            <a:pPr>
              <a:lnSpc>
                <a:spcPct val="110000"/>
              </a:lnSpc>
              <a:spcBef>
                <a:spcPts val="0"/>
              </a:spcBef>
            </a:pPr>
            <a:r>
              <a:rPr lang="en-US" sz="1800" dirty="0">
                <a:solidFill>
                  <a:srgbClr val="000000"/>
                </a:solidFill>
              </a:rPr>
              <a:t>6th International Workshop on Deep-Inelastic Scattering and </a:t>
            </a:r>
            <a:r>
              <a:rPr lang="en-US" sz="1800" dirty="0" smtClean="0">
                <a:solidFill>
                  <a:srgbClr val="000000"/>
                </a:solidFill>
              </a:rPr>
              <a:t>Related </a:t>
            </a:r>
            <a:r>
              <a:rPr lang="en-US" sz="1800" dirty="0">
                <a:solidFill>
                  <a:srgbClr val="000000"/>
                </a:solidFill>
              </a:rPr>
              <a:t>Topics (</a:t>
            </a:r>
            <a:r>
              <a:rPr lang="en-US" sz="1800" dirty="0" smtClean="0">
                <a:solidFill>
                  <a:srgbClr val="0433FF"/>
                </a:solidFill>
              </a:rPr>
              <a:t>DIS 2018</a:t>
            </a:r>
            <a:r>
              <a:rPr lang="en-US" sz="1800" dirty="0">
                <a:solidFill>
                  <a:srgbClr val="000000"/>
                </a:solidFill>
              </a:rPr>
              <a:t>), Kobe, Japan, April 16-20, </a:t>
            </a:r>
            <a:r>
              <a:rPr lang="en-US" sz="1800" dirty="0" smtClean="0">
                <a:solidFill>
                  <a:srgbClr val="000000"/>
                </a:solidFill>
              </a:rPr>
              <a:t>2018</a:t>
            </a:r>
          </a:p>
          <a:p>
            <a:pPr>
              <a:lnSpc>
                <a:spcPct val="110000"/>
              </a:lnSpc>
              <a:spcBef>
                <a:spcPts val="0"/>
              </a:spcBef>
            </a:pPr>
            <a:endParaRPr lang="en-US" sz="1400" dirty="0">
              <a:solidFill>
                <a:srgbClr val="000000"/>
              </a:solidFill>
            </a:endParaRPr>
          </a:p>
          <a:p>
            <a:pPr>
              <a:lnSpc>
                <a:spcPct val="110000"/>
              </a:lnSpc>
              <a:spcBef>
                <a:spcPts val="0"/>
              </a:spcBef>
            </a:pPr>
            <a:r>
              <a:rPr lang="en-US" sz="1800" dirty="0">
                <a:solidFill>
                  <a:srgbClr val="000000"/>
                </a:solidFill>
              </a:rPr>
              <a:t>Physics Opportunities at an </a:t>
            </a:r>
            <a:r>
              <a:rPr lang="en-US" sz="1800" dirty="0" err="1">
                <a:solidFill>
                  <a:srgbClr val="000000"/>
                </a:solidFill>
              </a:rPr>
              <a:t>ElecTron</a:t>
            </a:r>
            <a:r>
              <a:rPr lang="en-US" sz="1800" dirty="0">
                <a:solidFill>
                  <a:srgbClr val="000000"/>
                </a:solidFill>
              </a:rPr>
              <a:t>-Ion Collider (</a:t>
            </a:r>
            <a:r>
              <a:rPr lang="en-US" sz="1800" dirty="0">
                <a:solidFill>
                  <a:srgbClr val="0433FF"/>
                </a:solidFill>
              </a:rPr>
              <a:t>POETIC 2018</a:t>
            </a:r>
            <a:r>
              <a:rPr lang="en-US" sz="1800" dirty="0">
                <a:solidFill>
                  <a:srgbClr val="000000"/>
                </a:solidFill>
              </a:rPr>
              <a:t>) </a:t>
            </a:r>
            <a:r>
              <a:rPr lang="en-US" sz="1800" dirty="0" smtClean="0">
                <a:solidFill>
                  <a:srgbClr val="000000"/>
                </a:solidFill>
              </a:rPr>
              <a:t>conference, Regensburg</a:t>
            </a:r>
            <a:r>
              <a:rPr lang="en-US" sz="1800" dirty="0">
                <a:solidFill>
                  <a:srgbClr val="000000"/>
                </a:solidFill>
              </a:rPr>
              <a:t>, Germany, March 19-22, </a:t>
            </a:r>
            <a:r>
              <a:rPr lang="en-US" sz="1800" dirty="0" smtClean="0">
                <a:solidFill>
                  <a:srgbClr val="000000"/>
                </a:solidFill>
              </a:rPr>
              <a:t>2018</a:t>
            </a:r>
          </a:p>
          <a:p>
            <a:pPr>
              <a:lnSpc>
                <a:spcPct val="110000"/>
              </a:lnSpc>
              <a:spcBef>
                <a:spcPts val="0"/>
              </a:spcBef>
            </a:pPr>
            <a:endParaRPr lang="en-US" sz="1400" dirty="0">
              <a:solidFill>
                <a:srgbClr val="000000"/>
              </a:solidFill>
            </a:endParaRPr>
          </a:p>
          <a:p>
            <a:pPr>
              <a:lnSpc>
                <a:spcPct val="110000"/>
              </a:lnSpc>
              <a:spcBef>
                <a:spcPts val="0"/>
              </a:spcBef>
            </a:pPr>
            <a:r>
              <a:rPr lang="en-US" sz="1800" dirty="0">
                <a:solidFill>
                  <a:srgbClr val="0433FF"/>
                </a:solidFill>
              </a:rPr>
              <a:t>EICUG meeting 2018 </a:t>
            </a:r>
            <a:r>
              <a:rPr lang="en-US" sz="1800" dirty="0">
                <a:solidFill>
                  <a:srgbClr val="000000"/>
                </a:solidFill>
              </a:rPr>
              <a:t>- July </a:t>
            </a:r>
            <a:r>
              <a:rPr lang="en-US" sz="1800" dirty="0" smtClean="0">
                <a:solidFill>
                  <a:srgbClr val="000000"/>
                </a:solidFill>
              </a:rPr>
              <a:t>30 – August 4</a:t>
            </a:r>
            <a:r>
              <a:rPr lang="en-US" sz="1800" dirty="0">
                <a:solidFill>
                  <a:srgbClr val="000000"/>
                </a:solidFill>
              </a:rPr>
              <a:t>, 2018 / The </a:t>
            </a:r>
            <a:r>
              <a:rPr lang="en-US" sz="1800" dirty="0" smtClean="0">
                <a:solidFill>
                  <a:srgbClr val="000000"/>
                </a:solidFill>
              </a:rPr>
              <a:t>Catholic University </a:t>
            </a:r>
            <a:r>
              <a:rPr lang="en-US" sz="1800" dirty="0">
                <a:solidFill>
                  <a:srgbClr val="000000"/>
                </a:solidFill>
              </a:rPr>
              <a:t>of America hosted by Professor Tanja Horn - Major focus will be on </a:t>
            </a:r>
            <a:r>
              <a:rPr lang="en-US" sz="1800" dirty="0" smtClean="0">
                <a:solidFill>
                  <a:srgbClr val="000000"/>
                </a:solidFill>
              </a:rPr>
              <a:t>steps after </a:t>
            </a:r>
            <a:r>
              <a:rPr lang="en-US" sz="1800" dirty="0">
                <a:solidFill>
                  <a:srgbClr val="000000"/>
                </a:solidFill>
              </a:rPr>
              <a:t>NAS report leading to anticipated CD0 EIC project award!</a:t>
            </a:r>
            <a:endParaRPr lang="en-US" sz="1800"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21</a:t>
            </a:fld>
            <a:endParaRPr lang="en-US" dirty="0">
              <a:solidFill>
                <a:srgbClr val="000000"/>
              </a:solidFill>
            </a:endParaRPr>
          </a:p>
        </p:txBody>
      </p:sp>
    </p:spTree>
    <p:extLst>
      <p:ext uri="{BB962C8B-B14F-4D97-AF65-F5344CB8AC3E}">
        <p14:creationId xmlns:p14="http://schemas.microsoft.com/office/powerpoint/2010/main" val="2972348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extBox 2"/>
          <p:cNvSpPr txBox="1">
            <a:spLocks noChangeArrowheads="1"/>
          </p:cNvSpPr>
          <p:nvPr/>
        </p:nvSpPr>
        <p:spPr bwMode="auto">
          <a:xfrm>
            <a:off x="126213" y="1024165"/>
            <a:ext cx="3936829" cy="4324261"/>
          </a:xfrm>
          <a:prstGeom prst="rect">
            <a:avLst/>
          </a:prstGeom>
          <a:noFill/>
          <a:ln w="9525">
            <a:noFill/>
            <a:miter lim="800000"/>
            <a:headEnd/>
            <a:tailEnd/>
          </a:ln>
        </p:spPr>
        <p:txBody>
          <a:bodyPr wrap="square">
            <a:spAutoFit/>
          </a:bodyPr>
          <a:lstStyle/>
          <a:p>
            <a:pPr defTabSz="457200">
              <a:defRPr/>
            </a:pPr>
            <a:endParaRPr lang="en-US" sz="800" b="1" u="sng"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defTabSz="457200">
              <a:defRPr/>
            </a:pPr>
            <a:r>
              <a:rPr lang="en-US" sz="1700" b="1" u="sng" dirty="0" err="1" smtClean="0">
                <a:solidFill>
                  <a:srgbClr val="002060"/>
                </a:solidFill>
                <a:latin typeface="Arial" panose="020B0604020202020204" pitchFamily="34" charset="0"/>
                <a:ea typeface="ＭＳ Ｐゴシック" pitchFamily="1" charset="-128"/>
                <a:cs typeface="Arial" panose="020B0604020202020204" pitchFamily="34" charset="0"/>
              </a:rPr>
              <a:t>JLab</a:t>
            </a:r>
            <a:r>
              <a:rPr lang="en-US" sz="1700" b="1" u="sng" dirty="0" smtClean="0">
                <a:solidFill>
                  <a:srgbClr val="002060"/>
                </a:solidFill>
                <a:latin typeface="Arial" panose="020B0604020202020204" pitchFamily="34" charset="0"/>
                <a:ea typeface="ＭＳ Ｐゴシック" pitchFamily="1" charset="-128"/>
                <a:cs typeface="Arial" panose="020B0604020202020204" pitchFamily="34" charset="0"/>
              </a:rPr>
              <a:t> </a:t>
            </a:r>
            <a:r>
              <a:rPr lang="en-US" sz="1700" b="1" u="sng" dirty="0">
                <a:solidFill>
                  <a:srgbClr val="002060"/>
                </a:solidFill>
                <a:latin typeface="Arial" panose="020B0604020202020204" pitchFamily="34" charset="0"/>
                <a:ea typeface="ＭＳ Ｐゴシック" pitchFamily="1" charset="-128"/>
                <a:cs typeface="Arial" panose="020B0604020202020204" pitchFamily="34" charset="0"/>
              </a:rPr>
              <a:t>EIC Figure 8 Concept</a:t>
            </a:r>
          </a:p>
          <a:p>
            <a:pPr defTabSz="457200">
              <a:defRPr/>
            </a:pPr>
            <a:endParaRPr lang="en-US" sz="600" dirty="0">
              <a:solidFill>
                <a:srgbClr val="002060"/>
              </a:solidFill>
              <a:latin typeface="Arial" panose="020B0604020202020204" pitchFamily="34" charset="0"/>
              <a:ea typeface="ＭＳ Ｐゴシック" pitchFamily="1" charset="-128"/>
              <a:cs typeface="Arial" panose="020B0604020202020204" pitchFamily="34" charset="0"/>
            </a:endParaRPr>
          </a:p>
          <a:p>
            <a:pPr marL="285750" lvl="2" indent="-285750" defTabSz="457200">
              <a:spcAft>
                <a:spcPts val="600"/>
              </a:spcAft>
              <a:buSzPct val="1000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High Polarization</a:t>
            </a:r>
          </a:p>
          <a:p>
            <a:pPr marL="285750" lvl="2" indent="-285750" defTabSz="457200">
              <a:spcAft>
                <a:spcPts val="600"/>
              </a:spcAft>
              <a:buSzPct val="1000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High Luminosity</a:t>
            </a:r>
          </a:p>
          <a:p>
            <a:pPr marL="285750" lvl="2" indent="-285750" defTabSz="457200">
              <a:spcAft>
                <a:spcPts val="600"/>
              </a:spcAft>
              <a:buSzPct val="100000"/>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Energy Range</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s : 20 to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65-140 GeV (magnet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technology choice</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a:t>
            </a:r>
          </a:p>
          <a:p>
            <a:pPr marL="285750" lvl="2" indent="-285750" defTabSz="457200">
              <a:spcAft>
                <a:spcPts val="600"/>
              </a:spcAft>
              <a:buSzPct val="1000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technical risk</a:t>
            </a: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Arial" panose="020B0604020202020204" pitchFamily="34" charset="0"/>
              <a:buChar char="•"/>
              <a:defRPr/>
            </a:pP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buSzPct val="100000"/>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Flexible timeframe for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construction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 </a:t>
            </a:r>
            <a:endParaRPr lang="en-US" sz="1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0" lvl="2" defTabSz="457200">
              <a:buSzPct val="100000"/>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    consistent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w/running 12 GeV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CEBAF</a:t>
            </a:r>
          </a:p>
          <a:p>
            <a:pPr marL="0" lvl="2" defTabSz="457200">
              <a:buSzPct val="100000"/>
              <a:defRPr/>
            </a:pP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SzPct val="70000"/>
              <a:buFont typeface="Arial" panose="020B0604020202020204" pitchFamily="34" charset="0"/>
              <a:buChar char="•"/>
              <a:defRPr/>
            </a:pP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High performance, low-risk, well-reviewed</a:t>
            </a:r>
            <a:endParaRPr lang="en-US" sz="7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buFont typeface="Arial" panose="020B0604020202020204" pitchFamily="34" charset="0"/>
              <a:buChar char="•"/>
              <a:defRPr/>
            </a:pPr>
            <a:endParaRPr lang="en-US" sz="7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endParaRPr lang="en-US" sz="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Arial" panose="020B0604020202020204" pitchFamily="34" charset="0"/>
              <a:buChar char="•"/>
              <a:defRPr/>
            </a:pPr>
            <a:endParaRPr lang="en-US" sz="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spcBef>
                <a:spcPts val="600"/>
              </a:spcBef>
              <a:buFont typeface="Wingdings" panose="05000000000000000000" pitchFamily="2" charset="2"/>
              <a:buChar char="Ø"/>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a:t>
            </a:r>
            <a:r>
              <a:rPr lang="en-US" sz="1600" dirty="0">
                <a:solidFill>
                  <a:prstClr val="black"/>
                </a:solidFill>
                <a:latin typeface="Arial" panose="020B0604020202020204" pitchFamily="34" charset="0"/>
                <a:ea typeface="ＭＳ Ｐゴシック" pitchFamily="1" charset="-128"/>
                <a:cs typeface="Arial" panose="020B0604020202020204" pitchFamily="34" charset="0"/>
                <a:sym typeface="Wingdings 3"/>
              </a:rPr>
              <a:t>White Paper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Requirements</a:t>
            </a:r>
          </a:p>
          <a:p>
            <a:pPr defTabSz="457200">
              <a:lnSpc>
                <a:spcPct val="150000"/>
              </a:lnSpc>
              <a:defRPr/>
            </a:pPr>
            <a:endParaRPr lang="en-US" sz="1600" dirty="0" smtClean="0">
              <a:solidFill>
                <a:prstClr val="black"/>
              </a:solidFill>
              <a:latin typeface="Arial" panose="020B0604020202020204" pitchFamily="34" charset="0"/>
              <a:ea typeface="ＭＳ Ｐゴシック" pitchFamily="1" charset="-128"/>
              <a:cs typeface="Arial" panose="020B0604020202020204" pitchFamily="34" charset="0"/>
            </a:endParaRPr>
          </a:p>
        </p:txBody>
      </p:sp>
      <p:sp>
        <p:nvSpPr>
          <p:cNvPr id="7" name="Rectangle 6"/>
          <p:cNvSpPr/>
          <p:nvPr/>
        </p:nvSpPr>
        <p:spPr bwMode="auto">
          <a:xfrm>
            <a:off x="126213" y="1061546"/>
            <a:ext cx="3998497" cy="4196254"/>
          </a:xfrm>
          <a:prstGeom prst="rect">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pitchFamily="18"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676400" cy="70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993" y="1320140"/>
            <a:ext cx="4782314" cy="218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332302" y="3910325"/>
            <a:ext cx="4659298" cy="2467376"/>
            <a:chOff x="4302584" y="4054241"/>
            <a:chExt cx="4580786" cy="232346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584" y="4054241"/>
              <a:ext cx="4580786" cy="2323460"/>
            </a:xfrm>
            <a:prstGeom prst="rect">
              <a:avLst/>
            </a:prstGeom>
            <a:ln>
              <a:solidFill>
                <a:schemeClr val="tx1"/>
              </a:solidFill>
            </a:ln>
            <a:effectLst>
              <a:outerShdw blurRad="292100" dist="139700" dir="2700000" algn="tl" rotWithShape="0">
                <a:srgbClr val="333333">
                  <a:alpha val="65000"/>
                </a:srgbClr>
              </a:outerShdw>
            </a:effectLst>
          </p:spPr>
        </p:pic>
        <p:sp>
          <p:nvSpPr>
            <p:cNvPr id="17" name="TextBox 16"/>
            <p:cNvSpPr txBox="1"/>
            <p:nvPr/>
          </p:nvSpPr>
          <p:spPr>
            <a:xfrm>
              <a:off x="4604027" y="4068596"/>
              <a:ext cx="441146" cy="276999"/>
            </a:xfrm>
            <a:prstGeom prst="rect">
              <a:avLst/>
            </a:prstGeom>
            <a:solidFill>
              <a:schemeClr val="bg1"/>
            </a:solidFill>
          </p:spPr>
          <p:txBody>
            <a:bodyPr wrap="none" rtlCol="0">
              <a:spAutoFit/>
            </a:bodyPr>
            <a:lstStyle/>
            <a:p>
              <a:r>
                <a:rPr lang="en-US" sz="1200" dirty="0" smtClean="0">
                  <a:solidFill>
                    <a:srgbClr val="000000"/>
                  </a:solidFill>
                </a:rPr>
                <a:t>10</a:t>
              </a:r>
              <a:r>
                <a:rPr lang="en-US" sz="1200" baseline="30000" dirty="0" smtClean="0">
                  <a:solidFill>
                    <a:srgbClr val="000000"/>
                  </a:solidFill>
                </a:rPr>
                <a:t>35</a:t>
              </a:r>
              <a:endParaRPr lang="en-US" sz="1200" dirty="0">
                <a:solidFill>
                  <a:srgbClr val="000000"/>
                </a:solidFill>
              </a:endParaRPr>
            </a:p>
          </p:txBody>
        </p:sp>
        <p:sp>
          <p:nvSpPr>
            <p:cNvPr id="18" name="TextBox 17"/>
            <p:cNvSpPr txBox="1"/>
            <p:nvPr/>
          </p:nvSpPr>
          <p:spPr>
            <a:xfrm>
              <a:off x="4603961" y="4874800"/>
              <a:ext cx="441146" cy="276999"/>
            </a:xfrm>
            <a:prstGeom prst="rect">
              <a:avLst/>
            </a:prstGeom>
            <a:solidFill>
              <a:schemeClr val="bg1"/>
            </a:solidFill>
          </p:spPr>
          <p:txBody>
            <a:bodyPr wrap="none" rtlCol="0">
              <a:spAutoFit/>
            </a:bodyPr>
            <a:lstStyle/>
            <a:p>
              <a:r>
                <a:rPr lang="en-US" sz="1200" dirty="0" smtClean="0">
                  <a:solidFill>
                    <a:srgbClr val="000000"/>
                  </a:solidFill>
                </a:rPr>
                <a:t>10</a:t>
              </a:r>
              <a:r>
                <a:rPr lang="en-US" sz="1200" baseline="30000" dirty="0" smtClean="0">
                  <a:solidFill>
                    <a:srgbClr val="000000"/>
                  </a:solidFill>
                </a:rPr>
                <a:t>34</a:t>
              </a:r>
              <a:endParaRPr lang="en-US" sz="1200" dirty="0">
                <a:solidFill>
                  <a:srgbClr val="000000"/>
                </a:solidFill>
              </a:endParaRPr>
            </a:p>
          </p:txBody>
        </p:sp>
        <p:sp>
          <p:nvSpPr>
            <p:cNvPr id="19" name="TextBox 18"/>
            <p:cNvSpPr txBox="1"/>
            <p:nvPr/>
          </p:nvSpPr>
          <p:spPr>
            <a:xfrm>
              <a:off x="4604027" y="5777766"/>
              <a:ext cx="441146" cy="276999"/>
            </a:xfrm>
            <a:prstGeom prst="rect">
              <a:avLst/>
            </a:prstGeom>
            <a:solidFill>
              <a:schemeClr val="bg1"/>
            </a:solidFill>
          </p:spPr>
          <p:txBody>
            <a:bodyPr wrap="none" rtlCol="0">
              <a:spAutoFit/>
            </a:bodyPr>
            <a:lstStyle/>
            <a:p>
              <a:r>
                <a:rPr lang="en-US" sz="1200" dirty="0" smtClean="0">
                  <a:solidFill>
                    <a:srgbClr val="000000"/>
                  </a:solidFill>
                </a:rPr>
                <a:t>10</a:t>
              </a:r>
              <a:r>
                <a:rPr lang="en-US" sz="1200" baseline="30000" dirty="0" smtClean="0">
                  <a:solidFill>
                    <a:srgbClr val="000000"/>
                  </a:solidFill>
                </a:rPr>
                <a:t>33</a:t>
              </a:r>
              <a:endParaRPr lang="en-US" sz="1200" dirty="0">
                <a:solidFill>
                  <a:srgbClr val="000000"/>
                </a:solidFill>
              </a:endParaRPr>
            </a:p>
          </p:txBody>
        </p:sp>
        <p:sp>
          <p:nvSpPr>
            <p:cNvPr id="20" name="TextBox 19"/>
            <p:cNvSpPr txBox="1"/>
            <p:nvPr/>
          </p:nvSpPr>
          <p:spPr>
            <a:xfrm>
              <a:off x="4328851" y="4758018"/>
              <a:ext cx="356616" cy="358122"/>
            </a:xfrm>
            <a:prstGeom prst="rect">
              <a:avLst/>
            </a:prstGeom>
            <a:solidFill>
              <a:schemeClr val="bg1"/>
            </a:solidFill>
          </p:spPr>
          <p:txBody>
            <a:bodyPr vert="vert270" wrap="none" rtlCol="0">
              <a:spAutoFit/>
            </a:bodyPr>
            <a:lstStyle/>
            <a:p>
              <a:r>
                <a:rPr lang="en-US" sz="1400" dirty="0" smtClean="0">
                  <a:solidFill>
                    <a:srgbClr val="000000"/>
                  </a:solidFill>
                </a:rPr>
                <a:t>     (</a:t>
              </a:r>
              <a:endParaRPr lang="en-US" sz="1400" dirty="0">
                <a:solidFill>
                  <a:srgbClr val="000000"/>
                </a:solidFill>
              </a:endParaRPr>
            </a:p>
          </p:txBody>
        </p:sp>
        <p:sp>
          <p:nvSpPr>
            <p:cNvPr id="14" name="Rectangle 13"/>
            <p:cNvSpPr/>
            <p:nvPr/>
          </p:nvSpPr>
          <p:spPr>
            <a:xfrm>
              <a:off x="7806329" y="4475454"/>
              <a:ext cx="780621" cy="171873"/>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5" name="TextBox 14"/>
            <p:cNvSpPr txBox="1"/>
            <p:nvPr/>
          </p:nvSpPr>
          <p:spPr>
            <a:xfrm>
              <a:off x="7363205" y="4445004"/>
              <a:ext cx="462045" cy="247930"/>
            </a:xfrm>
            <a:prstGeom prst="rect">
              <a:avLst/>
            </a:prstGeom>
            <a:noFill/>
            <a:ln w="28575" cmpd="sng">
              <a:solidFill>
                <a:srgbClr val="0000FF"/>
              </a:solidFill>
            </a:ln>
          </p:spPr>
          <p:txBody>
            <a:bodyPr wrap="none" rtlCol="0">
              <a:spAutoFit/>
            </a:bodyPr>
            <a:lstStyle/>
            <a:p>
              <a:r>
                <a:rPr lang="en-US" sz="1200" dirty="0">
                  <a:solidFill>
                    <a:srgbClr val="0000FF"/>
                  </a:solidFill>
                  <a:latin typeface="Arial"/>
                </a:rPr>
                <a:t>LHC</a:t>
              </a:r>
            </a:p>
          </p:txBody>
        </p:sp>
      </p:grpSp>
      <p:sp>
        <p:nvSpPr>
          <p:cNvPr id="5" name="Title 4"/>
          <p:cNvSpPr>
            <a:spLocks noGrp="1"/>
          </p:cNvSpPr>
          <p:nvPr>
            <p:ph type="title"/>
          </p:nvPr>
        </p:nvSpPr>
        <p:spPr>
          <a:xfrm>
            <a:off x="1621027" y="220080"/>
            <a:ext cx="6672072" cy="487490"/>
          </a:xfrm>
        </p:spPr>
        <p:txBody>
          <a:bodyPr>
            <a:normAutofit/>
          </a:bodyPr>
          <a:lstStyle/>
          <a:p>
            <a:r>
              <a:rPr lang="en-US" sz="2800" dirty="0" smtClean="0">
                <a:solidFill>
                  <a:prstClr val="black"/>
                </a:solidFill>
              </a:rPr>
              <a:t>Electron Ion Collider </a:t>
            </a:r>
            <a:r>
              <a:rPr lang="en-US" sz="2800" dirty="0">
                <a:solidFill>
                  <a:prstClr val="black"/>
                </a:solidFill>
              </a:rPr>
              <a:t>at Jefferson Lab</a:t>
            </a:r>
            <a:endParaRPr lang="en-US" sz="2800" dirty="0"/>
          </a:p>
        </p:txBody>
      </p:sp>
      <p:sp>
        <p:nvSpPr>
          <p:cNvPr id="12" name="Slide Number Placeholder 11"/>
          <p:cNvSpPr>
            <a:spLocks noGrp="1"/>
          </p:cNvSpPr>
          <p:nvPr>
            <p:ph type="sldNum" sz="quarter" idx="12"/>
          </p:nvPr>
        </p:nvSpPr>
        <p:spPr/>
        <p:txBody>
          <a:bodyPr/>
          <a:lstStyle/>
          <a:p>
            <a:fld id="{07E1C93C-5050-FC42-8F10-D22D4F119D13}" type="slidenum">
              <a:rPr lang="en-US" smtClean="0">
                <a:solidFill>
                  <a:srgbClr val="000000"/>
                </a:solidFill>
              </a:rPr>
              <a:pPr/>
              <a:t>22</a:t>
            </a:fld>
            <a:endParaRPr lang="en-US" dirty="0">
              <a:solidFill>
                <a:srgbClr val="000000"/>
              </a:solidFill>
            </a:endParaRPr>
          </a:p>
        </p:txBody>
      </p:sp>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679"/>
          <a:stretch/>
        </p:blipFill>
        <p:spPr bwMode="auto">
          <a:xfrm>
            <a:off x="4324165" y="1084681"/>
            <a:ext cx="4650184" cy="273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126213" y="5595296"/>
            <a:ext cx="4024997" cy="584775"/>
          </a:xfrm>
          <a:prstGeom prst="rect">
            <a:avLst/>
          </a:prstGeom>
          <a:ln>
            <a:solidFill>
              <a:srgbClr val="0033CC"/>
            </a:solidFill>
          </a:ln>
        </p:spPr>
        <p:txBody>
          <a:bodyPr wrap="square">
            <a:spAutoFit/>
          </a:bodyPr>
          <a:lstStyle/>
          <a:p>
            <a:r>
              <a:rPr lang="en-US" sz="1600" dirty="0" smtClean="0">
                <a:solidFill>
                  <a:srgbClr val="0033CC"/>
                </a:solidFill>
                <a:latin typeface="Arial" panose="020B0604020202020204" pitchFamily="34" charset="0"/>
                <a:cs typeface="Arial" panose="020B0604020202020204" pitchFamily="34" charset="0"/>
              </a:rPr>
              <a:t>Strong multi-institutional effort including:</a:t>
            </a:r>
          </a:p>
          <a:p>
            <a:r>
              <a:rPr lang="en-US" sz="1600" dirty="0" smtClean="0">
                <a:solidFill>
                  <a:srgbClr val="0033CC"/>
                </a:solidFill>
                <a:latin typeface="Arial" panose="020B0604020202020204" pitchFamily="34" charset="0"/>
                <a:cs typeface="Arial" panose="020B0604020202020204" pitchFamily="34" charset="0"/>
              </a:rPr>
              <a:t>ANL, BNL, FNAL, LBNL, SLAC</a:t>
            </a:r>
            <a:endParaRPr lang="en-US" sz="1600" dirty="0">
              <a:solidFill>
                <a:srgbClr val="0033CC"/>
              </a:solidFill>
            </a:endParaRPr>
          </a:p>
        </p:txBody>
      </p:sp>
    </p:spTree>
    <p:extLst>
      <p:ext uri="{BB962C8B-B14F-4D97-AF65-F5344CB8AC3E}">
        <p14:creationId xmlns:p14="http://schemas.microsoft.com/office/powerpoint/2010/main" val="224210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275" y="194077"/>
            <a:ext cx="7335022" cy="487490"/>
          </a:xfrm>
        </p:spPr>
        <p:txBody>
          <a:bodyPr/>
          <a:lstStyle/>
          <a:p>
            <a:r>
              <a:rPr lang="en-US" dirty="0" smtClean="0"/>
              <a:t>JLEIC Developments</a:t>
            </a:r>
            <a:endParaRPr lang="en-US" dirty="0"/>
          </a:p>
        </p:txBody>
      </p:sp>
      <p:sp>
        <p:nvSpPr>
          <p:cNvPr id="3" name="Content Placeholder 2"/>
          <p:cNvSpPr>
            <a:spLocks noGrp="1"/>
          </p:cNvSpPr>
          <p:nvPr>
            <p:ph idx="1"/>
          </p:nvPr>
        </p:nvSpPr>
        <p:spPr>
          <a:xfrm>
            <a:off x="308919" y="1085642"/>
            <a:ext cx="8464378" cy="5381694"/>
          </a:xfrm>
        </p:spPr>
        <p:txBody>
          <a:bodyPr>
            <a:normAutofit fontScale="77500" lnSpcReduction="20000"/>
          </a:bodyPr>
          <a:lstStyle/>
          <a:p>
            <a:pPr marL="400050" indent="-400050">
              <a:lnSpc>
                <a:spcPct val="100000"/>
              </a:lnSpc>
            </a:pPr>
            <a:r>
              <a:rPr lang="en-US" dirty="0"/>
              <a:t>DOE-NP plans to increase EIC accelerator R&amp;D </a:t>
            </a:r>
            <a:r>
              <a:rPr lang="en-US" dirty="0" smtClean="0"/>
              <a:t>to ~$7M/year </a:t>
            </a:r>
            <a:endParaRPr lang="en-US" dirty="0"/>
          </a:p>
          <a:p>
            <a:pPr marL="0" indent="0">
              <a:lnSpc>
                <a:spcPct val="100000"/>
              </a:lnSpc>
              <a:buNone/>
            </a:pPr>
            <a:r>
              <a:rPr lang="en-US" dirty="0" smtClean="0"/>
              <a:t>	– Through </a:t>
            </a:r>
            <a:r>
              <a:rPr lang="en-US" dirty="0"/>
              <a:t>‘tax’ on </a:t>
            </a:r>
            <a:r>
              <a:rPr lang="en-US" dirty="0" err="1" smtClean="0"/>
              <a:t>Jlab</a:t>
            </a:r>
            <a:r>
              <a:rPr lang="en-US" dirty="0" smtClean="0"/>
              <a:t> ($1.5M) </a:t>
            </a:r>
            <a:r>
              <a:rPr lang="en-US" dirty="0"/>
              <a:t>and </a:t>
            </a:r>
            <a:r>
              <a:rPr lang="en-US" dirty="0" smtClean="0"/>
              <a:t>BNL ($3.5M)</a:t>
            </a:r>
            <a:endParaRPr lang="en-US" dirty="0"/>
          </a:p>
          <a:p>
            <a:pPr marL="0" indent="0">
              <a:lnSpc>
                <a:spcPct val="100000"/>
              </a:lnSpc>
              <a:buNone/>
            </a:pPr>
            <a:r>
              <a:rPr lang="en-US" dirty="0" smtClean="0"/>
              <a:t>	– Peer </a:t>
            </a:r>
            <a:r>
              <a:rPr lang="en-US" dirty="0"/>
              <a:t>review held for November 29-December </a:t>
            </a:r>
            <a:r>
              <a:rPr lang="en-US" dirty="0" smtClean="0"/>
              <a:t>2, 2016,</a:t>
            </a:r>
          </a:p>
          <a:p>
            <a:pPr marL="0" indent="0">
              <a:lnSpc>
                <a:spcPct val="100000"/>
              </a:lnSpc>
              <a:buNone/>
            </a:pPr>
            <a:r>
              <a:rPr lang="en-US" dirty="0"/>
              <a:t>	</a:t>
            </a:r>
            <a:r>
              <a:rPr lang="en-US" dirty="0" smtClean="0"/>
              <a:t>	 Report </a:t>
            </a:r>
            <a:r>
              <a:rPr lang="en-US" dirty="0"/>
              <a:t>released in </a:t>
            </a:r>
            <a:r>
              <a:rPr lang="en-US" dirty="0" smtClean="0"/>
              <a:t>February (2017)</a:t>
            </a:r>
            <a:endParaRPr lang="en-US" dirty="0"/>
          </a:p>
          <a:p>
            <a:pPr marL="400050" indent="-400050">
              <a:lnSpc>
                <a:spcPct val="100000"/>
              </a:lnSpc>
            </a:pPr>
            <a:endParaRPr lang="en-US" dirty="0" smtClean="0"/>
          </a:p>
          <a:p>
            <a:pPr marL="400050" indent="-400050">
              <a:lnSpc>
                <a:spcPct val="100000"/>
              </a:lnSpc>
            </a:pPr>
            <a:r>
              <a:rPr lang="en-US" dirty="0" smtClean="0"/>
              <a:t>14 accelerator R&amp;D proposals submitted to DOE Jan. 19, 2018. ($13.6M total FY18 requested by </a:t>
            </a:r>
            <a:r>
              <a:rPr lang="en-US" dirty="0" err="1" smtClean="0"/>
              <a:t>JLab</a:t>
            </a:r>
            <a:r>
              <a:rPr lang="en-US" dirty="0" smtClean="0"/>
              <a:t> collaborations)</a:t>
            </a:r>
          </a:p>
          <a:p>
            <a:pPr marL="0" indent="0">
              <a:lnSpc>
                <a:spcPct val="100000"/>
              </a:lnSpc>
              <a:buNone/>
            </a:pPr>
            <a:r>
              <a:rPr lang="en-US" dirty="0"/>
              <a:t>	</a:t>
            </a:r>
            <a:r>
              <a:rPr lang="en-US" dirty="0" smtClean="0"/>
              <a:t>- Eight will receive at least partial funding, total $6.4M ($2.43 to </a:t>
            </a:r>
            <a:r>
              <a:rPr lang="en-US" dirty="0" err="1" smtClean="0"/>
              <a:t>Jlab</a:t>
            </a:r>
            <a:r>
              <a:rPr lang="en-US" dirty="0" smtClean="0"/>
              <a:t>)</a:t>
            </a:r>
          </a:p>
          <a:p>
            <a:pPr marL="400050" indent="-400050">
              <a:lnSpc>
                <a:spcPct val="100000"/>
              </a:lnSpc>
            </a:pPr>
            <a:endParaRPr lang="en-US" dirty="0" smtClean="0"/>
          </a:p>
          <a:p>
            <a:pPr marL="400050" indent="-400050">
              <a:lnSpc>
                <a:spcPct val="100000"/>
              </a:lnSpc>
            </a:pPr>
            <a:r>
              <a:rPr lang="en-US" dirty="0" smtClean="0"/>
              <a:t>Pre-CDR development in progress, to be completed before October 2018. Status report at </a:t>
            </a:r>
            <a:r>
              <a:rPr lang="en-US" dirty="0" err="1" smtClean="0"/>
              <a:t>JLab</a:t>
            </a:r>
            <a:r>
              <a:rPr lang="en-US" dirty="0" smtClean="0"/>
              <a:t> user </a:t>
            </a:r>
            <a:r>
              <a:rPr lang="en-US" dirty="0" smtClean="0"/>
              <a:t>meeting.</a:t>
            </a:r>
            <a:endParaRPr lang="en-US" dirty="0" smtClean="0"/>
          </a:p>
          <a:p>
            <a:pPr marL="400050" indent="-400050">
              <a:lnSpc>
                <a:spcPct val="100000"/>
              </a:lnSpc>
            </a:pPr>
            <a:endParaRPr lang="en-US" dirty="0"/>
          </a:p>
          <a:p>
            <a:pPr marL="400050" indent="-400050">
              <a:lnSpc>
                <a:spcPct val="100000"/>
              </a:lnSpc>
            </a:pPr>
            <a:r>
              <a:rPr lang="en-US" dirty="0" smtClean="0"/>
              <a:t>Magnetized beam for e-cooler making good progress (LDRD)</a:t>
            </a:r>
          </a:p>
          <a:p>
            <a:pPr marL="400050" indent="-400050">
              <a:lnSpc>
                <a:spcPct val="100000"/>
              </a:lnSpc>
            </a:pPr>
            <a:endParaRPr lang="en-US" dirty="0"/>
          </a:p>
          <a:p>
            <a:pPr marL="400050" indent="-400050">
              <a:lnSpc>
                <a:spcPct val="100000"/>
              </a:lnSpc>
            </a:pPr>
            <a:r>
              <a:rPr lang="en-US" dirty="0" smtClean="0"/>
              <a:t>$1.4M state funding received for e-ring and crab cavity prototype fabrication and test, and for beam dynamics studies. $1M to continue next year.</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364"/>
          <a:stretch/>
        </p:blipFill>
        <p:spPr bwMode="auto">
          <a:xfrm>
            <a:off x="0" y="0"/>
            <a:ext cx="148590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23</a:t>
            </a:fld>
            <a:endParaRPr lang="en-US" dirty="0">
              <a:solidFill>
                <a:srgbClr val="000000"/>
              </a:solidFill>
            </a:endParaRPr>
          </a:p>
        </p:txBody>
      </p:sp>
    </p:spTree>
    <p:extLst>
      <p:ext uri="{BB962C8B-B14F-4D97-AF65-F5344CB8AC3E}">
        <p14:creationId xmlns:p14="http://schemas.microsoft.com/office/powerpoint/2010/main" val="449900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b="1" dirty="0" smtClean="0">
                <a:solidFill>
                  <a:schemeClr val="tx1"/>
                </a:solidFill>
                <a:latin typeface="Arial" panose="020B0604020202020204" pitchFamily="34" charset="0"/>
                <a:cs typeface="Arial" panose="020B0604020202020204" pitchFamily="34" charset="0"/>
              </a:rPr>
              <a:t>Summary</a:t>
            </a:r>
            <a:endParaRPr lang="en-US" sz="32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472807" y="1107140"/>
            <a:ext cx="8471424" cy="5273238"/>
          </a:xfrm>
          <a:prstGeom prst="rect">
            <a:avLst/>
          </a:prstGeom>
        </p:spPr>
        <p:txBody>
          <a:bodyPr wrap="square">
            <a:spAutoFit/>
          </a:bodyPr>
          <a:lstStyle/>
          <a:p>
            <a:pPr marL="457200" indent="-457200">
              <a:spcBef>
                <a:spcPts val="10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12 </a:t>
            </a:r>
            <a:r>
              <a:rPr lang="en-US" sz="2000" dirty="0">
                <a:solidFill>
                  <a:prstClr val="black"/>
                </a:solidFill>
                <a:latin typeface="Arial" panose="020B0604020202020204" pitchFamily="34" charset="0"/>
                <a:cs typeface="Arial" panose="020B0604020202020204" pitchFamily="34" charset="0"/>
              </a:rPr>
              <a:t>GeV science program at </a:t>
            </a:r>
            <a:r>
              <a:rPr lang="en-US" sz="2000" dirty="0" err="1" smtClean="0">
                <a:solidFill>
                  <a:prstClr val="black"/>
                </a:solidFill>
                <a:latin typeface="Arial" panose="020B0604020202020204" pitchFamily="34" charset="0"/>
                <a:cs typeface="Arial" panose="020B0604020202020204" pitchFamily="34" charset="0"/>
              </a:rPr>
              <a:t>Jlab</a:t>
            </a:r>
            <a:r>
              <a:rPr lang="en-US" sz="2000" dirty="0" smtClean="0">
                <a:solidFill>
                  <a:prstClr val="black"/>
                </a:solidFill>
                <a:latin typeface="Arial" panose="020B0604020202020204" pitchFamily="34" charset="0"/>
                <a:cs typeface="Arial" panose="020B0604020202020204" pitchFamily="34" charset="0"/>
              </a:rPr>
              <a:t> is underway</a:t>
            </a:r>
            <a:endParaRPr lang="en-US" sz="2000" dirty="0">
              <a:solidFill>
                <a:prstClr val="black"/>
              </a:solidFill>
              <a:latin typeface="Arial" panose="020B0604020202020204" pitchFamily="34" charset="0"/>
              <a:cs typeface="Arial" panose="020B0604020202020204" pitchFamily="34" charset="0"/>
            </a:endParaRPr>
          </a:p>
          <a:p>
            <a:pPr marL="919163" lvl="1" indent="-461963">
              <a:spcBef>
                <a:spcPts val="5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4 Hall operation</a:t>
            </a:r>
          </a:p>
          <a:p>
            <a:pPr marL="919163" lvl="1" indent="-461963">
              <a:spcBef>
                <a:spcPts val="5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A </a:t>
            </a:r>
            <a:r>
              <a:rPr lang="en-US" sz="2000" dirty="0">
                <a:solidFill>
                  <a:prstClr val="black"/>
                </a:solidFill>
                <a:latin typeface="Arial" panose="020B0604020202020204" pitchFamily="34" charset="0"/>
                <a:cs typeface="Arial" panose="020B0604020202020204" pitchFamily="34" charset="0"/>
              </a:rPr>
              <a:t>broad program of </a:t>
            </a:r>
            <a:r>
              <a:rPr lang="en-US" sz="2000" dirty="0" smtClean="0">
                <a:solidFill>
                  <a:prstClr val="black"/>
                </a:solidFill>
                <a:latin typeface="Arial" panose="020B0604020202020204" pitchFamily="34" charset="0"/>
                <a:cs typeface="Arial" panose="020B0604020202020204" pitchFamily="34" charset="0"/>
              </a:rPr>
              <a:t>76 </a:t>
            </a:r>
            <a:r>
              <a:rPr lang="en-US" sz="2000" dirty="0">
                <a:solidFill>
                  <a:prstClr val="black"/>
                </a:solidFill>
                <a:latin typeface="Arial" panose="020B0604020202020204" pitchFamily="34" charset="0"/>
                <a:cs typeface="Arial" panose="020B0604020202020204" pitchFamily="34" charset="0"/>
              </a:rPr>
              <a:t>approved experiments with many opportunities for discovery is </a:t>
            </a:r>
            <a:r>
              <a:rPr lang="en-US" sz="2000" dirty="0" smtClean="0">
                <a:solidFill>
                  <a:prstClr val="black"/>
                </a:solidFill>
                <a:latin typeface="Arial" panose="020B0604020202020204" pitchFamily="34" charset="0"/>
                <a:cs typeface="Arial" panose="020B0604020202020204" pitchFamily="34" charset="0"/>
              </a:rPr>
              <a:t>planned</a:t>
            </a:r>
          </a:p>
          <a:p>
            <a:pPr marL="919163" lvl="1" indent="-461963">
              <a:spcBef>
                <a:spcPts val="5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Schedule released through CY19</a:t>
            </a:r>
          </a:p>
          <a:p>
            <a:pPr marL="919163" lvl="1" indent="-461963">
              <a:spcBef>
                <a:spcPts val="5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Initial science results are already being </a:t>
            </a:r>
            <a:r>
              <a:rPr lang="en-US" sz="2000" dirty="0" smtClean="0">
                <a:solidFill>
                  <a:prstClr val="black"/>
                </a:solidFill>
                <a:latin typeface="Arial" panose="020B0604020202020204" pitchFamily="34" charset="0"/>
                <a:cs typeface="Arial" panose="020B0604020202020204" pitchFamily="34" charset="0"/>
              </a:rPr>
              <a:t>reported</a:t>
            </a:r>
          </a:p>
          <a:p>
            <a:endParaRPr lang="en-US" sz="2000" dirty="0">
              <a:solidFill>
                <a:srgbClr val="000000"/>
              </a:solidFill>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Future Equipment </a:t>
            </a:r>
            <a:r>
              <a:rPr lang="en-US" sz="2000" dirty="0">
                <a:solidFill>
                  <a:srgbClr val="000000"/>
                </a:solidFill>
                <a:latin typeface="Arial" panose="020B0604020202020204" pitchFamily="34" charset="0"/>
                <a:cs typeface="Arial" panose="020B0604020202020204" pitchFamily="34" charset="0"/>
              </a:rPr>
              <a:t>projects</a:t>
            </a:r>
          </a:p>
          <a:p>
            <a:pPr marL="914400" lvl="1" indent="-458788">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MOLLER</a:t>
            </a:r>
            <a:r>
              <a:rPr lang="en-US" sz="2000" dirty="0">
                <a:solidFill>
                  <a:srgbClr val="000000"/>
                </a:solidFill>
                <a:latin typeface="Arial" panose="020B0604020202020204" pitchFamily="34" charset="0"/>
                <a:cs typeface="Arial" panose="020B0604020202020204" pitchFamily="34" charset="0"/>
              </a:rPr>
              <a:t>: </a:t>
            </a:r>
            <a:r>
              <a:rPr lang="en-US" sz="2000" dirty="0" smtClean="0">
                <a:solidFill>
                  <a:srgbClr val="000000"/>
                </a:solidFill>
                <a:latin typeface="Arial" panose="020B0604020202020204" pitchFamily="34" charset="0"/>
                <a:cs typeface="Arial" panose="020B0604020202020204" pitchFamily="34" charset="0"/>
              </a:rPr>
              <a:t>CD0 – hope for FY20 start</a:t>
            </a:r>
            <a:endParaRPr lang="en-US" sz="2000" dirty="0">
              <a:solidFill>
                <a:srgbClr val="000000"/>
              </a:solidFill>
              <a:latin typeface="Arial" panose="020B0604020202020204" pitchFamily="34" charset="0"/>
              <a:cs typeface="Arial" panose="020B0604020202020204" pitchFamily="34" charset="0"/>
            </a:endParaRPr>
          </a:p>
          <a:p>
            <a:pPr marL="914400" lvl="1" indent="-458788">
              <a:buFont typeface="Arial" panose="020B0604020202020204" pitchFamily="34" charset="0"/>
              <a:buChar char="–"/>
            </a:pPr>
            <a:r>
              <a:rPr lang="en-US" sz="2000" dirty="0" err="1" smtClean="0">
                <a:solidFill>
                  <a:srgbClr val="000000"/>
                </a:solidFill>
                <a:latin typeface="Arial" panose="020B0604020202020204" pitchFamily="34" charset="0"/>
                <a:cs typeface="Arial" panose="020B0604020202020204" pitchFamily="34" charset="0"/>
              </a:rPr>
              <a:t>SoLID</a:t>
            </a:r>
            <a:r>
              <a:rPr lang="en-US" sz="2000" dirty="0">
                <a:solidFill>
                  <a:srgbClr val="000000"/>
                </a:solidFill>
                <a:latin typeface="Arial" panose="020B0604020202020204" pitchFamily="34" charset="0"/>
                <a:cs typeface="Arial" panose="020B0604020202020204" pitchFamily="34" charset="0"/>
              </a:rPr>
              <a:t>: Prepare for </a:t>
            </a:r>
            <a:r>
              <a:rPr lang="en-US" sz="2000" dirty="0" smtClean="0">
                <a:solidFill>
                  <a:srgbClr val="000000"/>
                </a:solidFill>
                <a:latin typeface="Arial" panose="020B0604020202020204" pitchFamily="34" charset="0"/>
                <a:cs typeface="Arial" panose="020B0604020202020204" pitchFamily="34" charset="0"/>
              </a:rPr>
              <a:t>DOE science </a:t>
            </a:r>
            <a:r>
              <a:rPr lang="en-US" sz="2000" dirty="0">
                <a:solidFill>
                  <a:srgbClr val="000000"/>
                </a:solidFill>
                <a:latin typeface="Arial" panose="020B0604020202020204" pitchFamily="34" charset="0"/>
                <a:cs typeface="Arial" panose="020B0604020202020204" pitchFamily="34" charset="0"/>
              </a:rPr>
              <a:t>review </a:t>
            </a:r>
            <a:endParaRPr lang="en-US" sz="2000" dirty="0" smtClean="0">
              <a:solidFill>
                <a:srgbClr val="000000"/>
              </a:solidFill>
              <a:latin typeface="Arial" panose="020B0604020202020204" pitchFamily="34" charset="0"/>
              <a:cs typeface="Arial" panose="020B0604020202020204" pitchFamily="34" charset="0"/>
            </a:endParaRPr>
          </a:p>
          <a:p>
            <a:pPr marL="461963" indent="-461963"/>
            <a:endParaRPr lang="en-US" sz="2000" dirty="0">
              <a:solidFill>
                <a:srgbClr val="000000"/>
              </a:solidFill>
              <a:latin typeface="Arial" panose="020B0604020202020204" pitchFamily="34" charset="0"/>
              <a:cs typeface="Arial" panose="020B0604020202020204" pitchFamily="34" charset="0"/>
            </a:endParaRPr>
          </a:p>
          <a:p>
            <a:pPr marL="341312" indent="-342900">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PAC </a:t>
            </a:r>
            <a:endParaRPr lang="en-US" sz="2000" dirty="0">
              <a:solidFill>
                <a:srgbClr val="000000"/>
              </a:solidFill>
              <a:latin typeface="Arial" panose="020B0604020202020204" pitchFamily="34" charset="0"/>
              <a:cs typeface="Arial" panose="020B0604020202020204" pitchFamily="34" charset="0"/>
            </a:endParaRPr>
          </a:p>
          <a:p>
            <a:pPr marL="914400" lvl="1" indent="-458788">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PAC46 week of July 16</a:t>
            </a:r>
          </a:p>
          <a:p>
            <a:pPr marL="914400" lvl="1" indent="-458788">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Jeopardy on the horizon</a:t>
            </a:r>
          </a:p>
          <a:p>
            <a:endParaRPr lang="en-US" sz="2000" dirty="0" smtClean="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Future EIC project taking shape, much activity</a:t>
            </a:r>
            <a:endParaRPr lang="en-US" sz="1700" dirty="0">
              <a:solidFill>
                <a:srgbClr val="0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24</a:t>
            </a:fld>
            <a:endParaRPr lang="en-US" dirty="0">
              <a:solidFill>
                <a:srgbClr val="000000"/>
              </a:solidFill>
            </a:endParaRPr>
          </a:p>
        </p:txBody>
      </p:sp>
    </p:spTree>
    <p:extLst>
      <p:ext uri="{BB962C8B-B14F-4D97-AF65-F5344CB8AC3E}">
        <p14:creationId xmlns:p14="http://schemas.microsoft.com/office/powerpoint/2010/main" val="1927697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030" y="190742"/>
            <a:ext cx="8464378" cy="487490"/>
          </a:xfrm>
        </p:spPr>
        <p:txBody>
          <a:bodyPr>
            <a:normAutofit/>
          </a:bodyPr>
          <a:lstStyle/>
          <a:p>
            <a:r>
              <a:rPr lang="en-US" sz="2800" cap="none" dirty="0"/>
              <a:t>Results Accepted and/or Published in </a:t>
            </a:r>
            <a:r>
              <a:rPr lang="en-US" sz="2800" cap="none" dirty="0" smtClean="0"/>
              <a:t>Nature</a:t>
            </a:r>
            <a:endParaRPr lang="en-US" sz="2800" cap="none"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761"/>
          <a:stretch/>
        </p:blipFill>
        <p:spPr>
          <a:xfrm>
            <a:off x="228289" y="783956"/>
            <a:ext cx="3681293" cy="1095375"/>
          </a:xfrm>
          <a:prstGeom prst="rect">
            <a:avLst/>
          </a:prstGeom>
        </p:spPr>
      </p:pic>
      <p:sp>
        <p:nvSpPr>
          <p:cNvPr id="6" name="TextBox 5"/>
          <p:cNvSpPr txBox="1"/>
          <p:nvPr/>
        </p:nvSpPr>
        <p:spPr>
          <a:xfrm>
            <a:off x="419808" y="2065040"/>
            <a:ext cx="4609389" cy="4616648"/>
          </a:xfrm>
          <a:prstGeom prst="rect">
            <a:avLst/>
          </a:prstGeom>
          <a:noFill/>
        </p:spPr>
        <p:txBody>
          <a:bodyPr wrap="square" rtlCol="0">
            <a:spAutoFit/>
          </a:bodyPr>
          <a:lstStyle/>
          <a:p>
            <a:pPr marL="285750" indent="-285750">
              <a:buFont typeface="Arial" panose="020B0604020202020204" pitchFamily="34" charset="0"/>
              <a:buChar char="•"/>
            </a:pPr>
            <a:r>
              <a:rPr lang="en-US" sz="1400" i="1" dirty="0">
                <a:solidFill>
                  <a:srgbClr val="000000"/>
                </a:solidFill>
                <a:latin typeface="Arial" panose="020B0604020202020204" pitchFamily="34" charset="0"/>
                <a:cs typeface="Arial" panose="020B0604020202020204" pitchFamily="34" charset="0"/>
              </a:rPr>
              <a:t>Precision measurement of the weak charge of the </a:t>
            </a:r>
            <a:r>
              <a:rPr lang="en-US" sz="1400" i="1" dirty="0" smtClean="0">
                <a:solidFill>
                  <a:srgbClr val="000000"/>
                </a:solidFill>
                <a:latin typeface="Arial" panose="020B0604020202020204" pitchFamily="34" charset="0"/>
                <a:cs typeface="Arial" panose="020B0604020202020204" pitchFamily="34" charset="0"/>
              </a:rPr>
              <a:t>proton</a:t>
            </a:r>
            <a:r>
              <a:rPr lang="en-US" sz="1400" dirty="0" smtClean="0">
                <a:solidFill>
                  <a:srgbClr val="000000"/>
                </a:solidFill>
                <a:latin typeface="Arial" panose="020B0604020202020204" pitchFamily="34" charset="0"/>
                <a:cs typeface="Arial" panose="020B0604020202020204" pitchFamily="34" charset="0"/>
              </a:rPr>
              <a:t>, </a:t>
            </a:r>
            <a:r>
              <a:rPr lang="en-US" sz="1400" dirty="0" err="1" smtClean="0">
                <a:solidFill>
                  <a:srgbClr val="000000"/>
                </a:solidFill>
                <a:latin typeface="Arial" panose="020B0604020202020204" pitchFamily="34" charset="0"/>
                <a:cs typeface="Arial" panose="020B0604020202020204" pitchFamily="34" charset="0"/>
              </a:rPr>
              <a:t>Qweak</a:t>
            </a:r>
            <a:r>
              <a:rPr lang="en-US" sz="1400" dirty="0" smtClean="0">
                <a:solidFill>
                  <a:srgbClr val="000000"/>
                </a:solidFill>
                <a:latin typeface="Arial" panose="020B0604020202020204" pitchFamily="34" charset="0"/>
                <a:cs typeface="Arial" panose="020B0604020202020204" pitchFamily="34" charset="0"/>
              </a:rPr>
              <a:t> collaboration, </a:t>
            </a:r>
          </a:p>
          <a:p>
            <a:r>
              <a:rPr lang="en-US" sz="1400" dirty="0" smtClean="0">
                <a:solidFill>
                  <a:srgbClr val="000000"/>
                </a:solidFill>
                <a:latin typeface="Arial" panose="020B0604020202020204" pitchFamily="34" charset="0"/>
                <a:cs typeface="Arial" panose="020B0604020202020204" pitchFamily="34" charset="0"/>
              </a:rPr>
              <a:t>      Published</a:t>
            </a:r>
            <a:r>
              <a:rPr lang="en-US" sz="1400" dirty="0">
                <a:solidFill>
                  <a:srgbClr val="000000"/>
                </a:solidFill>
                <a:latin typeface="Arial" panose="020B0604020202020204" pitchFamily="34" charset="0"/>
                <a:cs typeface="Arial" panose="020B0604020202020204" pitchFamily="34" charset="0"/>
              </a:rPr>
              <a:t>: Nature 557, 207–211 (2018)</a:t>
            </a:r>
          </a:p>
          <a:p>
            <a:pPr marL="285750" indent="-285750">
              <a:buFont typeface="Arial" panose="020B0604020202020204" pitchFamily="34" charset="0"/>
              <a:buChar char="•"/>
            </a:pPr>
            <a:endParaRPr lang="en-US"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i="1" dirty="0">
                <a:solidFill>
                  <a:srgbClr val="000000"/>
                </a:solidFill>
                <a:latin typeface="Arial" panose="020B0604020202020204" pitchFamily="34" charset="0"/>
                <a:cs typeface="Arial" panose="020B0604020202020204" pitchFamily="34" charset="0"/>
              </a:rPr>
              <a:t>The pressure distribution inside the proton, </a:t>
            </a:r>
            <a:r>
              <a:rPr lang="en-US" sz="1400" dirty="0" err="1">
                <a:solidFill>
                  <a:srgbClr val="000000"/>
                </a:solidFill>
                <a:latin typeface="Arial" panose="020B0604020202020204" pitchFamily="34" charset="0"/>
                <a:cs typeface="Arial" panose="020B0604020202020204" pitchFamily="34" charset="0"/>
              </a:rPr>
              <a:t>Burkert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Elouadrhiri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Girod</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Published</a:t>
            </a:r>
            <a:r>
              <a:rPr lang="en-US" sz="1400" dirty="0">
                <a:solidFill>
                  <a:srgbClr val="000000"/>
                </a:solidFill>
                <a:latin typeface="Arial" panose="020B0604020202020204" pitchFamily="34" charset="0"/>
                <a:cs typeface="Arial" panose="020B0604020202020204" pitchFamily="34" charset="0"/>
              </a:rPr>
              <a:t>: Nature 557 (2018) no.7705, 396-399</a:t>
            </a:r>
          </a:p>
          <a:p>
            <a:endParaRPr lang="en-US"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i="1" dirty="0" smtClean="0">
                <a:solidFill>
                  <a:srgbClr val="000000"/>
                </a:solidFill>
                <a:latin typeface="Arial" panose="020B0604020202020204" pitchFamily="34" charset="0"/>
                <a:cs typeface="Arial" panose="020B0604020202020204" pitchFamily="34" charset="0"/>
              </a:rPr>
              <a:t>A per-cent-level determination of the nucleon axial coupling for quantum chromodynamics</a:t>
            </a:r>
            <a:r>
              <a:rPr lang="en-US" sz="1400" dirty="0" smtClean="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Berkowitz et. al., </a:t>
            </a:r>
            <a:r>
              <a:rPr lang="en-US" sz="1400" dirty="0" smtClean="0">
                <a:solidFill>
                  <a:srgbClr val="000000"/>
                </a:solidFill>
                <a:latin typeface="Arial" panose="020B0604020202020204" pitchFamily="34" charset="0"/>
                <a:cs typeface="Arial" panose="020B0604020202020204" pitchFamily="34" charset="0"/>
              </a:rPr>
              <a:t>Published: Nature 558, 91-94 (2018)  </a:t>
            </a:r>
          </a:p>
          <a:p>
            <a:pPr marL="285750" indent="-285750">
              <a:buFont typeface="Arial" panose="020B0604020202020204" pitchFamily="34" charset="0"/>
              <a:buChar char="•"/>
            </a:pPr>
            <a:endParaRPr lang="en-US"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i="1" dirty="0">
                <a:solidFill>
                  <a:srgbClr val="000000"/>
                </a:solidFill>
                <a:latin typeface="Arial" panose="020B0604020202020204" pitchFamily="34" charset="0"/>
                <a:cs typeface="Arial" panose="020B0604020202020204" pitchFamily="34" charset="0"/>
              </a:rPr>
              <a:t>Ultrafast Nucleons in Asymmetric </a:t>
            </a:r>
            <a:r>
              <a:rPr lang="en-US" sz="1400" i="1" dirty="0" smtClean="0">
                <a:solidFill>
                  <a:srgbClr val="000000"/>
                </a:solidFill>
                <a:latin typeface="Arial" panose="020B0604020202020204" pitchFamily="34" charset="0"/>
                <a:cs typeface="Arial" panose="020B0604020202020204" pitchFamily="34" charset="0"/>
              </a:rPr>
              <a:t>Nuclei, </a:t>
            </a:r>
            <a:r>
              <a:rPr lang="en-US" sz="1400" dirty="0" smtClean="0">
                <a:solidFill>
                  <a:srgbClr val="000000"/>
                </a:solidFill>
                <a:latin typeface="Arial" panose="020B0604020202020204" pitchFamily="34" charset="0"/>
                <a:cs typeface="Arial" panose="020B0604020202020204" pitchFamily="34" charset="0"/>
              </a:rPr>
              <a:t>M. </a:t>
            </a:r>
            <a:r>
              <a:rPr lang="en-US" sz="1400" dirty="0" err="1" smtClean="0">
                <a:solidFill>
                  <a:srgbClr val="000000"/>
                </a:solidFill>
                <a:latin typeface="Arial" panose="020B0604020202020204" pitchFamily="34" charset="0"/>
                <a:cs typeface="Arial" panose="020B0604020202020204" pitchFamily="34" charset="0"/>
              </a:rPr>
              <a:t>Duer</a:t>
            </a:r>
            <a:r>
              <a:rPr lang="en-US" sz="1400" dirty="0" smtClean="0">
                <a:solidFill>
                  <a:srgbClr val="000000"/>
                </a:solidFill>
                <a:latin typeface="Arial" panose="020B0604020202020204" pitchFamily="34" charset="0"/>
                <a:cs typeface="Arial" panose="020B0604020202020204" pitchFamily="34" charset="0"/>
              </a:rPr>
              <a:t> et. al., CLAS Collaboration, accepted for publication</a:t>
            </a:r>
          </a:p>
          <a:p>
            <a:pPr marL="285750" indent="-285750">
              <a:buFont typeface="Arial" panose="020B0604020202020204" pitchFamily="34" charset="0"/>
              <a:buChar char="•"/>
            </a:pPr>
            <a:endParaRPr lang="en-US" sz="1400" i="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i="1" dirty="0" smtClean="0">
                <a:solidFill>
                  <a:srgbClr val="000000"/>
                </a:solidFill>
                <a:latin typeface="Arial" panose="020B0604020202020204" pitchFamily="34" charset="0"/>
                <a:cs typeface="Arial" panose="020B0604020202020204" pitchFamily="34" charset="0"/>
              </a:rPr>
              <a:t>A </a:t>
            </a:r>
            <a:r>
              <a:rPr lang="en-US" sz="1400" i="1" dirty="0">
                <a:solidFill>
                  <a:srgbClr val="000000"/>
                </a:solidFill>
                <a:latin typeface="Arial" panose="020B0604020202020204" pitchFamily="34" charset="0"/>
                <a:cs typeface="Arial" panose="020B0604020202020204" pitchFamily="34" charset="0"/>
              </a:rPr>
              <a:t>glimpse of gluons through deeply virtual </a:t>
            </a:r>
            <a:r>
              <a:rPr lang="en-US" sz="1400" i="1" dirty="0" err="1">
                <a:solidFill>
                  <a:srgbClr val="000000"/>
                </a:solidFill>
                <a:latin typeface="Arial" panose="020B0604020202020204" pitchFamily="34" charset="0"/>
                <a:cs typeface="Arial" panose="020B0604020202020204" pitchFamily="34" charset="0"/>
              </a:rPr>
              <a:t>compton</a:t>
            </a:r>
            <a:r>
              <a:rPr lang="en-US" sz="1400" i="1" dirty="0">
                <a:solidFill>
                  <a:srgbClr val="000000"/>
                </a:solidFill>
                <a:latin typeface="Arial" panose="020B0604020202020204" pitchFamily="34" charset="0"/>
                <a:cs typeface="Arial" panose="020B0604020202020204" pitchFamily="34" charset="0"/>
              </a:rPr>
              <a:t> scattering on the proton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Dufurne</a:t>
            </a:r>
            <a:r>
              <a:rPr lang="en-US" sz="1400" dirty="0">
                <a:solidFill>
                  <a:srgbClr val="000000"/>
                </a:solidFill>
                <a:latin typeface="Arial" panose="020B0604020202020204" pitchFamily="34" charset="0"/>
                <a:cs typeface="Arial" panose="020B0604020202020204" pitchFamily="34" charset="0"/>
              </a:rPr>
              <a:t> et. al., </a:t>
            </a:r>
            <a:r>
              <a:rPr lang="en-US" sz="1400" dirty="0" smtClean="0">
                <a:solidFill>
                  <a:srgbClr val="000000"/>
                </a:solidFill>
                <a:latin typeface="Arial" panose="020B0604020202020204" pitchFamily="34" charset="0"/>
                <a:cs typeface="Arial" panose="020B0604020202020204" pitchFamily="34" charset="0"/>
              </a:rPr>
              <a:t>Published: </a:t>
            </a:r>
            <a:r>
              <a:rPr lang="en-US" sz="1400" dirty="0">
                <a:solidFill>
                  <a:srgbClr val="000000"/>
                </a:solidFill>
                <a:latin typeface="Arial" panose="020B0604020202020204" pitchFamily="34" charset="0"/>
                <a:cs typeface="Arial" panose="020B0604020202020204" pitchFamily="34" charset="0"/>
              </a:rPr>
              <a:t>Nature Communications 8, 1408 (2017)</a:t>
            </a:r>
          </a:p>
          <a:p>
            <a:endParaRPr lang="en-US" sz="1400" dirty="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p:txBody>
      </p:sp>
      <p:sp>
        <p:nvSpPr>
          <p:cNvPr id="8" name="Slide Number Placeholder 3"/>
          <p:cNvSpPr>
            <a:spLocks noGrp="1"/>
          </p:cNvSpPr>
          <p:nvPr/>
        </p:nvSpPr>
        <p:spPr>
          <a:xfrm>
            <a:off x="4057443" y="6508164"/>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3</a:t>
            </a:fld>
            <a:endParaRPr lang="en-US" dirty="0">
              <a:solidFill>
                <a:srgbClr val="0000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194" y="871996"/>
            <a:ext cx="2352675" cy="28956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061" y="1904949"/>
            <a:ext cx="2136248" cy="291929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3058" y="3124259"/>
            <a:ext cx="2895600" cy="216663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7485" y="4449920"/>
            <a:ext cx="2882572" cy="2319894"/>
          </a:xfrm>
          <a:prstGeom prst="rect">
            <a:avLst/>
          </a:prstGeom>
        </p:spPr>
      </p:pic>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4114133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Recent 6 GeV Results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4</a:t>
            </a:fld>
            <a:endParaRPr lang="en-US" dirty="0">
              <a:solidFill>
                <a:srgbClr val="000000"/>
              </a:solidFill>
            </a:endParaRPr>
          </a:p>
        </p:txBody>
      </p:sp>
      <p:graphicFrame>
        <p:nvGraphicFramePr>
          <p:cNvPr id="5" name="Table 4">
            <a:extLst>
              <a:ext uri="{FF2B5EF4-FFF2-40B4-BE49-F238E27FC236}">
                <a16:creationId xmlns="" xmlns:a16="http://schemas.microsoft.com/office/drawing/2014/main" id="{BF5247D3-48B6-4B22-8EF0-BEDABA6613AD}"/>
              </a:ext>
            </a:extLst>
          </p:cNvPr>
          <p:cNvGraphicFramePr>
            <a:graphicFrameLocks noGrp="1"/>
          </p:cNvGraphicFramePr>
          <p:nvPr>
            <p:extLst>
              <p:ext uri="{D42A27DB-BD31-4B8C-83A1-F6EECF244321}">
                <p14:modId xmlns:p14="http://schemas.microsoft.com/office/powerpoint/2010/main" val="615806055"/>
              </p:ext>
            </p:extLst>
          </p:nvPr>
        </p:nvGraphicFramePr>
        <p:xfrm>
          <a:off x="5739692" y="2260515"/>
          <a:ext cx="2915886" cy="2928088"/>
        </p:xfrm>
        <a:graphic>
          <a:graphicData uri="http://schemas.openxmlformats.org/drawingml/2006/table">
            <a:tbl>
              <a:tblPr firstRow="1" bandRow="1">
                <a:tableStyleId>{073A0DAA-6AF3-43AB-8588-CEC1D06C72B9}</a:tableStyleId>
              </a:tblPr>
              <a:tblGrid>
                <a:gridCol w="1059906">
                  <a:extLst>
                    <a:ext uri="{9D8B030D-6E8A-4147-A177-3AD203B41FA5}">
                      <a16:colId xmlns="" xmlns:a16="http://schemas.microsoft.com/office/drawing/2014/main" val="20000"/>
                    </a:ext>
                  </a:extLst>
                </a:gridCol>
                <a:gridCol w="884018">
                  <a:extLst>
                    <a:ext uri="{9D8B030D-6E8A-4147-A177-3AD203B41FA5}">
                      <a16:colId xmlns="" xmlns:a16="http://schemas.microsoft.com/office/drawing/2014/main" val="20001"/>
                    </a:ext>
                  </a:extLst>
                </a:gridCol>
                <a:gridCol w="971962">
                  <a:extLst>
                    <a:ext uri="{9D8B030D-6E8A-4147-A177-3AD203B41FA5}">
                      <a16:colId xmlns="" xmlns:a16="http://schemas.microsoft.com/office/drawing/2014/main" val="20002"/>
                    </a:ext>
                  </a:extLst>
                </a:gridCol>
              </a:tblGrid>
              <a:tr h="459208">
                <a:tc>
                  <a:txBody>
                    <a:bodyPr/>
                    <a:lstStyle/>
                    <a:p>
                      <a:r>
                        <a:rPr lang="en-US" sz="1200" dirty="0">
                          <a:latin typeface="Arial" panose="020B0604020202020204" pitchFamily="34" charset="0"/>
                          <a:cs typeface="Arial" panose="020B0604020202020204" pitchFamily="34" charset="0"/>
                        </a:rPr>
                        <a:t>State</a:t>
                      </a:r>
                    </a:p>
                    <a:p>
                      <a:r>
                        <a:rPr lang="en-US" sz="1200" dirty="0">
                          <a:latin typeface="Arial" panose="020B0604020202020204" pitchFamily="34" charset="0"/>
                          <a:cs typeface="Arial" panose="020B0604020202020204" pitchFamily="34" charset="0"/>
                        </a:rPr>
                        <a:t>N(mass)J</a:t>
                      </a:r>
                      <a:r>
                        <a:rPr lang="en-US" sz="1200" baseline="30000" dirty="0">
                          <a:latin typeface="Arial" panose="020B0604020202020204" pitchFamily="34" charset="0"/>
                          <a:cs typeface="Arial" panose="020B0604020202020204" pitchFamily="34" charset="0"/>
                        </a:rPr>
                        <a:t>P</a:t>
                      </a:r>
                    </a:p>
                  </a:txBody>
                  <a:tcPr/>
                </a:tc>
                <a:tc>
                  <a:txBody>
                    <a:bodyPr/>
                    <a:lstStyle/>
                    <a:p>
                      <a:pPr algn="ctr"/>
                      <a:r>
                        <a:rPr lang="en-US" sz="1200" baseline="0" dirty="0">
                          <a:latin typeface="Arial" panose="020B0604020202020204" pitchFamily="34" charset="0"/>
                          <a:cs typeface="Arial" panose="020B0604020202020204" pitchFamily="34" charset="0"/>
                        </a:rPr>
                        <a:t>PDG </a:t>
                      </a:r>
                    </a:p>
                    <a:p>
                      <a:pPr algn="ctr"/>
                      <a:r>
                        <a:rPr lang="en-US" sz="1200" baseline="0" dirty="0">
                          <a:latin typeface="Arial" panose="020B0604020202020204" pitchFamily="34" charset="0"/>
                          <a:cs typeface="Arial" panose="020B0604020202020204" pitchFamily="34" charset="0"/>
                        </a:rPr>
                        <a:t>pre 2012</a:t>
                      </a:r>
                    </a:p>
                  </a:txBody>
                  <a:tcPr/>
                </a:tc>
                <a:tc>
                  <a:txBody>
                    <a:bodyPr/>
                    <a:lstStyle/>
                    <a:p>
                      <a:pPr algn="ctr"/>
                      <a:r>
                        <a:rPr lang="en-US" sz="1200" dirty="0">
                          <a:latin typeface="Arial" panose="020B0604020202020204" pitchFamily="34" charset="0"/>
                          <a:cs typeface="Arial" panose="020B0604020202020204" pitchFamily="34" charset="0"/>
                        </a:rPr>
                        <a:t>PDG 2018</a:t>
                      </a:r>
                      <a:r>
                        <a:rPr lang="en-US" sz="1200" dirty="0">
                          <a:solidFill>
                            <a:srgbClr val="FF00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0"/>
                  </a:ext>
                </a:extLst>
              </a:tr>
              <a:tr h="254624">
                <a:tc>
                  <a:txBody>
                    <a:bodyPr/>
                    <a:lstStyle/>
                    <a:p>
                      <a:r>
                        <a:rPr lang="en-US" sz="1200" b="1" dirty="0">
                          <a:latin typeface="Arial" panose="020B0604020202020204" pitchFamily="34" charset="0"/>
                          <a:cs typeface="Arial" panose="020B0604020202020204" pitchFamily="34" charset="0"/>
                        </a:rPr>
                        <a:t>N(1710)1/2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0"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1"/>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N(1880)1/2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baseline="0"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2"/>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N(1895)1/2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3"/>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N(1900)3/2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4"/>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N(1875)3/2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5"/>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N(2120)3/2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6"/>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N(2000)5/2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7"/>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N(2060)5/2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8"/>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cs typeface="Arial" panose="020B0604020202020204" pitchFamily="34" charset="0"/>
                        </a:rPr>
                        <a:t>Δ(2200)7/2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9"/>
                  </a:ext>
                </a:extLst>
              </a:tr>
            </a:tbl>
          </a:graphicData>
        </a:graphic>
      </p:graphicFrame>
      <p:sp>
        <p:nvSpPr>
          <p:cNvPr id="6" name="TextBox 5">
            <a:extLst>
              <a:ext uri="{FF2B5EF4-FFF2-40B4-BE49-F238E27FC236}">
                <a16:creationId xmlns="" xmlns:a16="http://schemas.microsoft.com/office/drawing/2014/main" id="{9F1D0053-2F48-43FC-BDF1-0A411C784414}"/>
              </a:ext>
            </a:extLst>
          </p:cNvPr>
          <p:cNvSpPr txBox="1"/>
          <p:nvPr/>
        </p:nvSpPr>
        <p:spPr>
          <a:xfrm>
            <a:off x="6589776" y="5241857"/>
            <a:ext cx="1958546" cy="707886"/>
          </a:xfrm>
          <a:prstGeom prst="rect">
            <a:avLst/>
          </a:prstGeom>
          <a:noFill/>
          <a:ln w="38100" cap="flat" cmpd="sng" algn="ctr">
            <a:solidFill>
              <a:srgbClr val="E7DE40"/>
            </a:solidFill>
            <a:prstDash val="solid"/>
            <a:round/>
            <a:headEnd type="none" w="med" len="med"/>
            <a:tailEnd type="none" w="med" len="med"/>
          </a:ln>
        </p:spPr>
        <p:txBody>
          <a:bodyPr wrap="square" rtlCol="0">
            <a:spAutoFit/>
          </a:bodyPr>
          <a:lstStyle/>
          <a:p>
            <a:pPr fontAlgn="base">
              <a:spcBef>
                <a:spcPct val="0"/>
              </a:spcBef>
              <a:spcAft>
                <a:spcPct val="0"/>
              </a:spcAft>
            </a:pPr>
            <a:r>
              <a:rPr lang="en-US" sz="1000" dirty="0" smtClean="0">
                <a:solidFill>
                  <a:srgbClr val="009F00"/>
                </a:solidFill>
              </a:rPr>
              <a:t>****  </a:t>
            </a:r>
            <a:r>
              <a:rPr lang="en-US" sz="400" dirty="0" smtClean="0">
                <a:solidFill>
                  <a:srgbClr val="009F00"/>
                </a:solidFill>
              </a:rPr>
              <a:t> </a:t>
            </a:r>
            <a:r>
              <a:rPr lang="en-US" sz="1000" dirty="0" smtClean="0">
                <a:solidFill>
                  <a:prstClr val="black"/>
                </a:solidFill>
              </a:rPr>
              <a:t>Existence </a:t>
            </a:r>
            <a:r>
              <a:rPr lang="en-US" sz="1000" dirty="0">
                <a:solidFill>
                  <a:prstClr val="black"/>
                </a:solidFill>
              </a:rPr>
              <a:t>is certain </a:t>
            </a:r>
          </a:p>
          <a:p>
            <a:pPr fontAlgn="base">
              <a:spcBef>
                <a:spcPct val="0"/>
              </a:spcBef>
              <a:spcAft>
                <a:spcPct val="0"/>
              </a:spcAft>
            </a:pPr>
            <a:r>
              <a:rPr lang="en-US" sz="1000" dirty="0">
                <a:solidFill>
                  <a:srgbClr val="009F00"/>
                </a:solidFill>
              </a:rPr>
              <a:t>*** </a:t>
            </a:r>
            <a:r>
              <a:rPr lang="en-US" sz="1000" dirty="0">
                <a:solidFill>
                  <a:prstClr val="black"/>
                </a:solidFill>
              </a:rPr>
              <a:t> </a:t>
            </a:r>
            <a:r>
              <a:rPr lang="en-US" sz="800" dirty="0" smtClean="0">
                <a:solidFill>
                  <a:prstClr val="black"/>
                </a:solidFill>
              </a:rPr>
              <a:t> </a:t>
            </a:r>
            <a:r>
              <a:rPr lang="en-US" sz="1000" dirty="0" smtClean="0">
                <a:solidFill>
                  <a:prstClr val="black"/>
                </a:solidFill>
              </a:rPr>
              <a:t> Existence </a:t>
            </a:r>
            <a:r>
              <a:rPr lang="en-US" sz="1000" dirty="0">
                <a:solidFill>
                  <a:prstClr val="black"/>
                </a:solidFill>
              </a:rPr>
              <a:t>is very likely</a:t>
            </a:r>
          </a:p>
          <a:p>
            <a:pPr fontAlgn="base">
              <a:spcBef>
                <a:spcPct val="0"/>
              </a:spcBef>
              <a:spcAft>
                <a:spcPct val="0"/>
              </a:spcAft>
            </a:pPr>
            <a:r>
              <a:rPr lang="en-US" sz="1000" dirty="0">
                <a:solidFill>
                  <a:srgbClr val="009F00"/>
                </a:solidFill>
              </a:rPr>
              <a:t>** </a:t>
            </a:r>
            <a:r>
              <a:rPr lang="en-US" sz="1000" dirty="0">
                <a:solidFill>
                  <a:prstClr val="black"/>
                </a:solidFill>
              </a:rPr>
              <a:t> </a:t>
            </a:r>
            <a:r>
              <a:rPr lang="en-US" sz="1000" dirty="0" smtClean="0">
                <a:solidFill>
                  <a:prstClr val="black"/>
                </a:solidFill>
              </a:rPr>
              <a:t>   Evidence </a:t>
            </a:r>
            <a:r>
              <a:rPr lang="en-US" sz="1000" dirty="0">
                <a:solidFill>
                  <a:prstClr val="black"/>
                </a:solidFill>
              </a:rPr>
              <a:t>of existence is fair</a:t>
            </a:r>
          </a:p>
          <a:p>
            <a:pPr fontAlgn="base">
              <a:spcBef>
                <a:spcPct val="0"/>
              </a:spcBef>
              <a:spcAft>
                <a:spcPct val="0"/>
              </a:spcAft>
            </a:pPr>
            <a:r>
              <a:rPr lang="en-US" sz="1000" dirty="0">
                <a:solidFill>
                  <a:srgbClr val="009F00"/>
                </a:solidFill>
              </a:rPr>
              <a:t>* </a:t>
            </a:r>
            <a:r>
              <a:rPr lang="en-US" sz="1000" dirty="0">
                <a:solidFill>
                  <a:prstClr val="black"/>
                </a:solidFill>
              </a:rPr>
              <a:t> </a:t>
            </a:r>
            <a:r>
              <a:rPr lang="en-US" sz="1000" dirty="0" smtClean="0">
                <a:solidFill>
                  <a:prstClr val="black"/>
                </a:solidFill>
              </a:rPr>
              <a:t>    </a:t>
            </a:r>
            <a:r>
              <a:rPr lang="en-US" sz="400" dirty="0" smtClean="0">
                <a:solidFill>
                  <a:prstClr val="black"/>
                </a:solidFill>
              </a:rPr>
              <a:t> </a:t>
            </a:r>
            <a:r>
              <a:rPr lang="en-US" sz="1000" dirty="0" smtClean="0">
                <a:solidFill>
                  <a:prstClr val="black"/>
                </a:solidFill>
              </a:rPr>
              <a:t>Evidence </a:t>
            </a:r>
            <a:r>
              <a:rPr lang="en-US" sz="1000" dirty="0">
                <a:solidFill>
                  <a:prstClr val="black"/>
                </a:solidFill>
              </a:rPr>
              <a:t>of existence is poor </a:t>
            </a:r>
          </a:p>
        </p:txBody>
      </p:sp>
      <p:sp>
        <p:nvSpPr>
          <p:cNvPr id="7" name="TextBox 6">
            <a:extLst>
              <a:ext uri="{FF2B5EF4-FFF2-40B4-BE49-F238E27FC236}">
                <a16:creationId xmlns="" xmlns:a16="http://schemas.microsoft.com/office/drawing/2014/main" id="{00A41BA4-6226-4A87-A5EB-729597AD76D2}"/>
              </a:ext>
            </a:extLst>
          </p:cNvPr>
          <p:cNvSpPr txBox="1"/>
          <p:nvPr/>
        </p:nvSpPr>
        <p:spPr>
          <a:xfrm>
            <a:off x="5231974" y="910579"/>
            <a:ext cx="3797644" cy="830997"/>
          </a:xfrm>
          <a:prstGeom prst="rect">
            <a:avLst/>
          </a:prstGeom>
          <a:solidFill>
            <a:srgbClr val="007100"/>
          </a:solidFill>
        </p:spPr>
        <p:txBody>
          <a:bodyPr wrap="square" rtlCol="0">
            <a:spAutoFit/>
          </a:bodyPr>
          <a:lstStyle/>
          <a:p>
            <a:r>
              <a:rPr lang="en-US" sz="1600" b="1" dirty="0">
                <a:solidFill>
                  <a:srgbClr val="FFFF00"/>
                </a:solidFill>
                <a:latin typeface="Arial" charset="0"/>
                <a:ea typeface="Arial" charset="0"/>
                <a:cs typeface="Arial" charset="0"/>
              </a:rPr>
              <a:t>Multiple nucleon resonances now </a:t>
            </a:r>
            <a:r>
              <a:rPr lang="en-US" sz="1600" b="1" dirty="0" smtClean="0">
                <a:solidFill>
                  <a:srgbClr val="FFFF00"/>
                </a:solidFill>
                <a:latin typeface="Arial" charset="0"/>
                <a:ea typeface="Arial" charset="0"/>
                <a:cs typeface="Arial" charset="0"/>
              </a:rPr>
              <a:t>confirmed</a:t>
            </a:r>
            <a:r>
              <a:rPr lang="en-US" sz="1600" dirty="0" smtClean="0">
                <a:solidFill>
                  <a:srgbClr val="FFFFFF"/>
                </a:solidFill>
                <a:latin typeface="Arial" charset="0"/>
                <a:ea typeface="Arial" charset="0"/>
                <a:cs typeface="Arial" charset="0"/>
              </a:rPr>
              <a:t>; highlighted </a:t>
            </a:r>
            <a:r>
              <a:rPr lang="en-US" sz="1600" dirty="0">
                <a:solidFill>
                  <a:srgbClr val="FFFFFF"/>
                </a:solidFill>
                <a:latin typeface="Arial" charset="0"/>
                <a:ea typeface="Arial" charset="0"/>
                <a:cs typeface="Arial" charset="0"/>
              </a:rPr>
              <a:t>in Particle Data Group (PDG) tables.</a:t>
            </a:r>
          </a:p>
        </p:txBody>
      </p:sp>
      <p:sp>
        <p:nvSpPr>
          <p:cNvPr id="8" name="TextBox 7">
            <a:extLst>
              <a:ext uri="{FF2B5EF4-FFF2-40B4-BE49-F238E27FC236}">
                <a16:creationId xmlns="" xmlns:a16="http://schemas.microsoft.com/office/drawing/2014/main" id="{00A41BA4-6226-4A87-A5EB-729597AD76D2}"/>
              </a:ext>
            </a:extLst>
          </p:cNvPr>
          <p:cNvSpPr txBox="1"/>
          <p:nvPr/>
        </p:nvSpPr>
        <p:spPr>
          <a:xfrm>
            <a:off x="463378" y="910578"/>
            <a:ext cx="3797644" cy="584775"/>
          </a:xfrm>
          <a:prstGeom prst="rect">
            <a:avLst/>
          </a:prstGeom>
          <a:solidFill>
            <a:srgbClr val="007100"/>
          </a:solidFill>
        </p:spPr>
        <p:txBody>
          <a:bodyPr wrap="square" rtlCol="0">
            <a:spAutoFit/>
          </a:bodyPr>
          <a:lstStyle/>
          <a:p>
            <a:r>
              <a:rPr lang="en-US" sz="1600" b="1" dirty="0" smtClean="0">
                <a:solidFill>
                  <a:srgbClr val="FFFF00"/>
                </a:solidFill>
                <a:latin typeface="Arial" charset="0"/>
                <a:ea typeface="Arial" charset="0"/>
                <a:cs typeface="Arial" charset="0"/>
              </a:rPr>
              <a:t>DVCS on </a:t>
            </a:r>
            <a:r>
              <a:rPr lang="en-US" sz="1600" b="1" baseline="30000" dirty="0" smtClean="0">
                <a:solidFill>
                  <a:srgbClr val="FFFF00"/>
                </a:solidFill>
                <a:latin typeface="Arial" charset="0"/>
                <a:ea typeface="Arial" charset="0"/>
                <a:cs typeface="Arial" charset="0"/>
              </a:rPr>
              <a:t>4</a:t>
            </a:r>
            <a:r>
              <a:rPr lang="en-US" sz="1600" b="1" dirty="0" smtClean="0">
                <a:solidFill>
                  <a:srgbClr val="FFFF00"/>
                </a:solidFill>
                <a:latin typeface="Arial" charset="0"/>
                <a:ea typeface="Arial" charset="0"/>
                <a:cs typeface="Arial" charset="0"/>
              </a:rPr>
              <a:t>He with CLAS</a:t>
            </a:r>
            <a:r>
              <a:rPr lang="en-US" sz="1600" dirty="0" smtClean="0">
                <a:solidFill>
                  <a:srgbClr val="FFFFFF"/>
                </a:solidFill>
                <a:latin typeface="Arial" charset="0"/>
                <a:ea typeface="Arial" charset="0"/>
                <a:cs typeface="Arial" charset="0"/>
              </a:rPr>
              <a:t>; published </a:t>
            </a:r>
            <a:r>
              <a:rPr lang="en-US" sz="1600" dirty="0">
                <a:solidFill>
                  <a:srgbClr val="FFFFFF"/>
                </a:solidFill>
                <a:latin typeface="Arial" charset="0"/>
                <a:ea typeface="Arial" charset="0"/>
                <a:cs typeface="Arial" charset="0"/>
              </a:rPr>
              <a:t>in </a:t>
            </a:r>
            <a:r>
              <a:rPr lang="en-US" sz="1600" dirty="0" smtClean="0">
                <a:solidFill>
                  <a:srgbClr val="FFFFFF"/>
                </a:solidFill>
                <a:latin typeface="Arial" charset="0"/>
                <a:ea typeface="Arial" charset="0"/>
                <a:cs typeface="Arial" charset="0"/>
              </a:rPr>
              <a:t>PRL:  </a:t>
            </a:r>
            <a:r>
              <a:rPr lang="en-US" sz="1400" i="1" dirty="0">
                <a:solidFill>
                  <a:srgbClr val="FFFFFF"/>
                </a:solidFill>
                <a:latin typeface="Arial" charset="0"/>
                <a:ea typeface="Arial" charset="0"/>
                <a:cs typeface="Arial" charset="0"/>
              </a:rPr>
              <a:t>Phys. Rev. Lett. 119, </a:t>
            </a:r>
            <a:r>
              <a:rPr lang="en-US" sz="1400" i="1" dirty="0" smtClean="0">
                <a:solidFill>
                  <a:srgbClr val="FFFFFF"/>
                </a:solidFill>
                <a:latin typeface="Arial" charset="0"/>
                <a:ea typeface="Arial" charset="0"/>
                <a:cs typeface="Arial" charset="0"/>
              </a:rPr>
              <a:t>202004</a:t>
            </a:r>
            <a:endParaRPr lang="en-US" sz="1400" i="1" dirty="0">
              <a:solidFill>
                <a:srgbClr val="FFFFFF"/>
              </a:solidFill>
              <a:latin typeface="Arial" charset="0"/>
              <a:ea typeface="Arial" charset="0"/>
              <a:cs typeface="Arial" charset="0"/>
            </a:endParaRPr>
          </a:p>
        </p:txBody>
      </p:sp>
      <p:pic>
        <p:nvPicPr>
          <p:cNvPr id="9" name="Picture 8"/>
          <p:cNvPicPr/>
          <p:nvPr/>
        </p:nvPicPr>
        <p:blipFill>
          <a:blip r:embed="rId2"/>
          <a:stretch/>
        </p:blipFill>
        <p:spPr>
          <a:xfrm>
            <a:off x="219456" y="4474858"/>
            <a:ext cx="1987296" cy="1533997"/>
          </a:xfrm>
          <a:prstGeom prst="rect">
            <a:avLst/>
          </a:prstGeom>
          <a:ln w="1905">
            <a:solidFill>
              <a:schemeClr val="tx1"/>
            </a:solidFill>
          </a:ln>
          <a:effectLst>
            <a:outerShdw blurRad="292100" dist="139700" dir="2700000" algn="tl" rotWithShape="0">
              <a:srgbClr val="333333">
                <a:alpha val="65000"/>
              </a:srgbClr>
            </a:outerShdw>
          </a:effectLst>
        </p:spPr>
      </p:pic>
      <p:pic>
        <p:nvPicPr>
          <p:cNvPr id="10" name="Picture 9"/>
          <p:cNvPicPr/>
          <p:nvPr/>
        </p:nvPicPr>
        <p:blipFill>
          <a:blip r:embed="rId3"/>
          <a:stretch/>
        </p:blipFill>
        <p:spPr>
          <a:xfrm>
            <a:off x="2443977" y="4479075"/>
            <a:ext cx="2318987" cy="1533997"/>
          </a:xfrm>
          <a:prstGeom prst="rect">
            <a:avLst/>
          </a:prstGeom>
          <a:ln w="1905">
            <a:solidFill>
              <a:schemeClr val="tx1"/>
            </a:solid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193" y="1563059"/>
            <a:ext cx="2503630" cy="182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p:nvPr/>
        </p:nvPicPr>
        <p:blipFill>
          <a:blip r:embed="rId5"/>
          <a:stretch/>
        </p:blipFill>
        <p:spPr>
          <a:xfrm>
            <a:off x="1417435" y="3173228"/>
            <a:ext cx="3463728" cy="603857"/>
          </a:xfrm>
          <a:prstGeom prst="rect">
            <a:avLst/>
          </a:prstGeom>
          <a:ln w="1905">
            <a:solidFill>
              <a:schemeClr val="tx1"/>
            </a:solidFill>
          </a:ln>
          <a:effectLst>
            <a:outerShdw blurRad="292100" dist="139700" dir="2700000" algn="tl" rotWithShape="0">
              <a:srgbClr val="333333">
                <a:alpha val="65000"/>
              </a:srgbClr>
            </a:outerShdw>
          </a:effectLst>
        </p:spPr>
      </p:pic>
      <p:sp>
        <p:nvSpPr>
          <p:cNvPr id="11" name="TextBox 10"/>
          <p:cNvSpPr txBox="1"/>
          <p:nvPr/>
        </p:nvSpPr>
        <p:spPr>
          <a:xfrm>
            <a:off x="114300" y="3173228"/>
            <a:ext cx="1252843" cy="646331"/>
          </a:xfrm>
          <a:prstGeom prst="rect">
            <a:avLst/>
          </a:prstGeom>
          <a:noFill/>
        </p:spPr>
        <p:txBody>
          <a:bodyPr wrap="none" rtlCol="0">
            <a:spAutoFit/>
          </a:bodyPr>
          <a:lstStyle/>
          <a:p>
            <a:r>
              <a:rPr lang="en-US" dirty="0" smtClean="0">
                <a:solidFill>
                  <a:srgbClr val="000000"/>
                </a:solidFill>
              </a:rPr>
              <a:t>Beam</a:t>
            </a:r>
          </a:p>
          <a:p>
            <a:r>
              <a:rPr lang="en-US" dirty="0" smtClean="0">
                <a:solidFill>
                  <a:srgbClr val="000000"/>
                </a:solidFill>
              </a:rPr>
              <a:t>Asymmetry</a:t>
            </a:r>
            <a:endParaRPr lang="en-US" dirty="0">
              <a:solidFill>
                <a:srgbClr val="000000"/>
              </a:solidFill>
            </a:endParaRPr>
          </a:p>
        </p:txBody>
      </p:sp>
      <p:pic>
        <p:nvPicPr>
          <p:cNvPr id="14" name="Picture 13"/>
          <p:cNvPicPr/>
          <p:nvPr/>
        </p:nvPicPr>
        <p:blipFill>
          <a:blip r:embed="rId6"/>
          <a:stretch/>
        </p:blipFill>
        <p:spPr>
          <a:xfrm>
            <a:off x="187451" y="3819559"/>
            <a:ext cx="4693711" cy="580981"/>
          </a:xfrm>
          <a:prstGeom prst="rect">
            <a:avLst/>
          </a:prstGeom>
          <a:ln w="1905">
            <a:solidFill>
              <a:schemeClr val="tx1"/>
            </a:solidFill>
          </a:ln>
          <a:effectLst>
            <a:outerShdw blurRad="292100" dist="139700" dir="2700000" algn="tl" rotWithShape="0">
              <a:srgbClr val="333333">
                <a:alpha val="65000"/>
              </a:srgbClr>
            </a:outerShdw>
          </a:effectLst>
        </p:spPr>
      </p:pic>
      <p:sp>
        <p:nvSpPr>
          <p:cNvPr id="13" name="TextBox 12"/>
          <p:cNvSpPr txBox="1"/>
          <p:nvPr/>
        </p:nvSpPr>
        <p:spPr>
          <a:xfrm>
            <a:off x="114300" y="2013271"/>
            <a:ext cx="3584448" cy="830997"/>
          </a:xfrm>
          <a:prstGeom prst="rect">
            <a:avLst/>
          </a:prstGeom>
          <a:noFill/>
        </p:spPr>
        <p:txBody>
          <a:bodyPr wrap="square" rtlCol="0">
            <a:spAutoFit/>
          </a:bodyPr>
          <a:lstStyle/>
          <a:p>
            <a:pPr>
              <a:buSzPct val="120000"/>
            </a:pP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Study the nuclear medium modifications in </a:t>
            </a:r>
            <a:r>
              <a:rPr lang="en-US" sz="1600" spc="-1" baseline="30000"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4</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He: </a:t>
            </a:r>
            <a:endParaRPr lang="en-US" sz="1600" spc="-1" dirty="0" smtClean="0">
              <a:solidFill>
                <a:srgbClr val="000000"/>
              </a:solidFill>
              <a:uFill>
                <a:solidFill>
                  <a:srgbClr val="FFFFFF"/>
                </a:solidFill>
              </a:uFill>
              <a:latin typeface="Arial" panose="020B0604020202020204" pitchFamily="34" charset="0"/>
              <a:ea typeface="WenQuanYi Micro Hei"/>
              <a:cs typeface="Arial" panose="020B0604020202020204" pitchFamily="34" charset="0"/>
            </a:endParaRPr>
          </a:p>
          <a:p>
            <a:pPr>
              <a:buSzPct val="120000"/>
            </a:pPr>
            <a:r>
              <a:rPr lang="en-US" sz="1600" spc="-1" dirty="0" smtClean="0">
                <a:solidFill>
                  <a:srgbClr val="FF0000"/>
                </a:solidFill>
                <a:uFill>
                  <a:solidFill>
                    <a:srgbClr val="FFFFFF"/>
                  </a:solidFill>
                </a:uFill>
                <a:latin typeface="Arial" panose="020B0604020202020204" pitchFamily="34" charset="0"/>
                <a:ea typeface="WenQuanYi Micro Hei"/>
                <a:cs typeface="Arial" panose="020B0604020202020204" pitchFamily="34" charset="0"/>
              </a:rPr>
              <a:t>one </a:t>
            </a:r>
            <a:r>
              <a:rPr lang="en-US" sz="1600" spc="-1" dirty="0">
                <a:solidFill>
                  <a:srgbClr val="FF0000"/>
                </a:solidFill>
                <a:uFill>
                  <a:solidFill>
                    <a:srgbClr val="FFFFFF"/>
                  </a:solidFill>
                </a:uFill>
                <a:latin typeface="Arial" panose="020B0604020202020204" pitchFamily="34" charset="0"/>
                <a:ea typeface="WenQuanYi Micro Hei"/>
                <a:cs typeface="Arial" panose="020B0604020202020204" pitchFamily="34" charset="0"/>
              </a:rPr>
              <a:t>GPD</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 (</a:t>
            </a:r>
            <a:r>
              <a:rPr lang="en-US" sz="1600" b="1"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H</a:t>
            </a:r>
            <a:r>
              <a:rPr lang="en-US" sz="1600" b="1" spc="-1" baseline="-25000"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a:t>
            </a:r>
            <a:r>
              <a:rPr lang="en-US" sz="1600" b="1"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r>
              <a:rPr lang="en-US" sz="1600" b="1" spc="-1" dirty="0" err="1">
                <a:solidFill>
                  <a:srgbClr val="000000"/>
                </a:solidFill>
                <a:uFill>
                  <a:solidFill>
                    <a:srgbClr val="FFFFFF"/>
                  </a:solidFill>
                </a:uFill>
                <a:latin typeface="Arial" panose="020B0604020202020204" pitchFamily="34" charset="0"/>
                <a:ea typeface="WenQuanYi Micro Hei"/>
                <a:cs typeface="Arial" panose="020B0604020202020204" pitchFamily="34" charset="0"/>
              </a:rPr>
              <a:t>x,ξ,t</a:t>
            </a:r>
            <a:r>
              <a:rPr lang="en-US" sz="1600" b="1"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p:txBody>
      </p:sp>
      <p:sp>
        <p:nvSpPr>
          <p:cNvPr id="15" name="TextBox 14"/>
          <p:cNvSpPr txBox="1"/>
          <p:nvPr/>
        </p:nvSpPr>
        <p:spPr>
          <a:xfrm>
            <a:off x="325392" y="6167628"/>
            <a:ext cx="4073616" cy="369332"/>
          </a:xfrm>
          <a:prstGeom prst="rect">
            <a:avLst/>
          </a:prstGeom>
          <a:noFill/>
        </p:spPr>
        <p:txBody>
          <a:bodyPr wrap="none" rtlCol="0">
            <a:spAutoFit/>
          </a:bodyPr>
          <a:lstStyle/>
          <a:p>
            <a:r>
              <a:rPr lang="en-US" b="1" dirty="0" smtClean="0">
                <a:solidFill>
                  <a:srgbClr val="C00000"/>
                </a:solidFill>
              </a:rPr>
              <a:t>First study of </a:t>
            </a:r>
            <a:r>
              <a:rPr lang="en-US" b="1" i="1" dirty="0" smtClean="0">
                <a:solidFill>
                  <a:srgbClr val="C00000"/>
                </a:solidFill>
              </a:rPr>
              <a:t>Nuclear</a:t>
            </a:r>
            <a:r>
              <a:rPr lang="en-US" b="1" dirty="0" smtClean="0">
                <a:solidFill>
                  <a:srgbClr val="C00000"/>
                </a:solidFill>
              </a:rPr>
              <a:t> GPD </a:t>
            </a:r>
            <a:r>
              <a:rPr lang="en-US" b="1" dirty="0" smtClean="0">
                <a:solidFill>
                  <a:srgbClr val="C00000"/>
                </a:solidFill>
                <a:sym typeface="Wingdings 3"/>
              </a:rPr>
              <a:t> 3D Imaging</a:t>
            </a:r>
            <a:endParaRPr lang="en-US" b="1" dirty="0">
              <a:solidFill>
                <a:srgbClr val="C00000"/>
              </a:solidFill>
            </a:endParaRPr>
          </a:p>
        </p:txBody>
      </p:sp>
    </p:spTree>
    <p:extLst>
      <p:ext uri="{BB962C8B-B14F-4D97-AF65-F5344CB8AC3E}">
        <p14:creationId xmlns:p14="http://schemas.microsoft.com/office/powerpoint/2010/main" val="384433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 </a:t>
            </a:r>
            <a:r>
              <a:rPr lang="en-US" dirty="0" smtClean="0"/>
              <a:t>A</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5</a:t>
            </a:fld>
            <a:endParaRPr lang="en-US" dirty="0">
              <a:solidFill>
                <a:srgbClr val="000000"/>
              </a:solidFill>
            </a:endParaRPr>
          </a:p>
        </p:txBody>
      </p:sp>
      <p:sp>
        <p:nvSpPr>
          <p:cNvPr id="17" name="Title 1"/>
          <p:cNvSpPr txBox="1">
            <a:spLocks/>
          </p:cNvSpPr>
          <p:nvPr/>
        </p:nvSpPr>
        <p:spPr>
          <a:xfrm>
            <a:off x="1798688" y="804922"/>
            <a:ext cx="5062961" cy="5299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mtClean="0">
                <a:solidFill>
                  <a:srgbClr val="0000FF"/>
                </a:solidFill>
                <a:latin typeface="Arial" panose="020B0604020202020204" pitchFamily="34" charset="0"/>
              </a:rPr>
              <a:t>First Beam On Tritium Target Cell</a:t>
            </a:r>
            <a:endParaRPr lang="en-US" dirty="0">
              <a:solidFill>
                <a:srgbClr val="0000FF"/>
              </a:solidFill>
              <a:latin typeface="Arial" panose="020B0604020202020204" pitchFamily="34" charset="0"/>
            </a:endParaRPr>
          </a:p>
        </p:txBody>
      </p:sp>
      <p:grpSp>
        <p:nvGrpSpPr>
          <p:cNvPr id="28" name="Group 27"/>
          <p:cNvGrpSpPr/>
          <p:nvPr/>
        </p:nvGrpSpPr>
        <p:grpSpPr>
          <a:xfrm>
            <a:off x="2733781" y="1507041"/>
            <a:ext cx="4045775" cy="2910119"/>
            <a:chOff x="3322617" y="961679"/>
            <a:chExt cx="5394366" cy="3880158"/>
          </a:xfrm>
        </p:grpSpPr>
        <p:pic>
          <p:nvPicPr>
            <p:cNvPr id="29" name="Picture 28"/>
            <p:cNvPicPr>
              <a:picLocks noChangeAspect="1"/>
            </p:cNvPicPr>
            <p:nvPr/>
          </p:nvPicPr>
          <p:blipFill>
            <a:blip r:embed="rId2"/>
            <a:stretch>
              <a:fillRect/>
            </a:stretch>
          </p:blipFill>
          <p:spPr>
            <a:xfrm>
              <a:off x="3322617" y="961679"/>
              <a:ext cx="5394366" cy="3880158"/>
            </a:xfrm>
            <a:prstGeom prst="rect">
              <a:avLst/>
            </a:prstGeom>
          </p:spPr>
        </p:pic>
        <p:sp>
          <p:nvSpPr>
            <p:cNvPr id="30" name="Rectangle 29"/>
            <p:cNvSpPr/>
            <p:nvPr/>
          </p:nvSpPr>
          <p:spPr>
            <a:xfrm>
              <a:off x="5308343" y="1008570"/>
              <a:ext cx="1629103" cy="226348"/>
            </a:xfrm>
            <a:prstGeom prst="rect">
              <a:avLst/>
            </a:prstGeom>
            <a:solidFill>
              <a:sysClr val="window" lastClr="FFFFFF"/>
            </a:solidFill>
            <a:ln w="9525" cap="flat" cmpd="sng" algn="ctr">
              <a:solidFill>
                <a:sysClr val="window" lastClr="FFFFFF"/>
              </a:solidFill>
              <a:prstDash val="solid"/>
            </a:ln>
            <a:effectLst/>
          </p:spPr>
          <p:txBody>
            <a:bodyPr rtlCol="0" anchor="ctr"/>
            <a:lstStyle/>
            <a:p>
              <a:pPr algn="ctr" fontAlgn="base">
                <a:spcBef>
                  <a:spcPct val="0"/>
                </a:spcBef>
                <a:spcAft>
                  <a:spcPct val="0"/>
                </a:spcAft>
                <a:defRPr/>
              </a:pPr>
              <a:endParaRPr lang="en-US" kern="0" smtClean="0">
                <a:solidFill>
                  <a:prstClr val="white"/>
                </a:solidFill>
                <a:latin typeface="Arial" panose="020B0604020202020204" pitchFamily="34" charset="0"/>
                <a:cs typeface="Arial" panose="020B0604020202020204" pitchFamily="34" charset="0"/>
              </a:endParaRPr>
            </a:p>
          </p:txBody>
        </p:sp>
      </p:grpSp>
      <p:pic>
        <p:nvPicPr>
          <p:cNvPr id="31" name="Content Placeholder 7" descr="20171215_193117.jpg"/>
          <p:cNvPicPr>
            <a:picLocks noChangeAspect="1"/>
          </p:cNvPicPr>
          <p:nvPr/>
        </p:nvPicPr>
        <p:blipFill rotWithShape="1">
          <a:blip r:embed="rId3" cstate="print">
            <a:extLst>
              <a:ext uri="{28A0092B-C50C-407E-A947-70E740481C1C}">
                <a14:useLocalDpi xmlns:a14="http://schemas.microsoft.com/office/drawing/2010/main" val="0"/>
              </a:ext>
            </a:extLst>
          </a:blip>
          <a:srcRect l="18359" r="14717"/>
          <a:stretch/>
        </p:blipFill>
        <p:spPr>
          <a:xfrm rot="5400000">
            <a:off x="306567" y="1657368"/>
            <a:ext cx="2372267" cy="2658543"/>
          </a:xfrm>
          <a:prstGeom prst="rect">
            <a:avLst/>
          </a:prstGeom>
          <a:noFill/>
          <a:ln>
            <a:solidFill>
              <a:schemeClr val="tx1"/>
            </a:solidFill>
          </a:ln>
        </p:spPr>
      </p:pic>
      <p:sp>
        <p:nvSpPr>
          <p:cNvPr id="32" name="TextBox 31"/>
          <p:cNvSpPr txBox="1"/>
          <p:nvPr/>
        </p:nvSpPr>
        <p:spPr>
          <a:xfrm>
            <a:off x="251237" y="1328483"/>
            <a:ext cx="8686800" cy="323165"/>
          </a:xfrm>
          <a:prstGeom prst="rect">
            <a:avLst/>
          </a:prstGeom>
          <a:noFill/>
        </p:spPr>
        <p:txBody>
          <a:bodyPr wrap="square" rtlCol="0">
            <a:spAutoFit/>
          </a:bodyPr>
          <a:lstStyle/>
          <a:p>
            <a:pPr fontAlgn="base">
              <a:spcBef>
                <a:spcPct val="0"/>
              </a:spcBef>
              <a:spcAft>
                <a:spcPts val="900"/>
              </a:spcAft>
            </a:pPr>
            <a:r>
              <a:rPr lang="en-US" sz="1500" i="1" dirty="0">
                <a:solidFill>
                  <a:prstClr val="black"/>
                </a:solidFill>
                <a:latin typeface="Arial" pitchFamily="34" charset="0"/>
                <a:cs typeface="Arial" pitchFamily="34" charset="0"/>
              </a:rPr>
              <a:t>On 12/15/17 Hall A put first beam on a tritium target cell – facilitates </a:t>
            </a:r>
            <a:r>
              <a:rPr lang="en-US" sz="1500" i="1" dirty="0" smtClean="0">
                <a:solidFill>
                  <a:prstClr val="black"/>
                </a:solidFill>
                <a:latin typeface="Arial" pitchFamily="34" charset="0"/>
                <a:cs typeface="Arial" pitchFamily="34" charset="0"/>
              </a:rPr>
              <a:t>4 </a:t>
            </a:r>
            <a:r>
              <a:rPr lang="en-US" sz="1500" i="1" dirty="0">
                <a:solidFill>
                  <a:prstClr val="black"/>
                </a:solidFill>
                <a:latin typeface="Arial" pitchFamily="34" charset="0"/>
                <a:cs typeface="Arial" pitchFamily="34" charset="0"/>
              </a:rPr>
              <a:t>(3 high impact) experiments!</a:t>
            </a:r>
          </a:p>
        </p:txBody>
      </p:sp>
      <p:sp>
        <p:nvSpPr>
          <p:cNvPr id="33" name="TextBox 32"/>
          <p:cNvSpPr txBox="1"/>
          <p:nvPr/>
        </p:nvSpPr>
        <p:spPr>
          <a:xfrm>
            <a:off x="143627" y="4362271"/>
            <a:ext cx="2751973" cy="1200329"/>
          </a:xfrm>
          <a:prstGeom prst="rect">
            <a:avLst/>
          </a:prstGeom>
          <a:noFill/>
        </p:spPr>
        <p:txBody>
          <a:bodyPr wrap="square" rtlCol="0">
            <a:spAutoFit/>
          </a:bodyPr>
          <a:lstStyle/>
          <a:p>
            <a:pPr fontAlgn="base">
              <a:spcBef>
                <a:spcPct val="0"/>
              </a:spcBef>
              <a:spcAft>
                <a:spcPts val="450"/>
              </a:spcAft>
            </a:pPr>
            <a:r>
              <a:rPr lang="en-US" sz="1200" i="1" dirty="0">
                <a:solidFill>
                  <a:prstClr val="black"/>
                </a:solidFill>
                <a:latin typeface="Arial" pitchFamily="34" charset="0"/>
                <a:cs typeface="Arial" pitchFamily="34" charset="0"/>
              </a:rPr>
              <a:t>LEFT Image:  Waiting for first beam on the Hall A tritium target: UNH Ph.D. students Nathaly </a:t>
            </a:r>
            <a:r>
              <a:rPr lang="en-US" sz="1200" i="1" dirty="0" err="1">
                <a:solidFill>
                  <a:prstClr val="black"/>
                </a:solidFill>
                <a:latin typeface="Arial" pitchFamily="34" charset="0"/>
                <a:cs typeface="Arial" pitchFamily="34" charset="0"/>
              </a:rPr>
              <a:t>Santiesteban</a:t>
            </a:r>
            <a:r>
              <a:rPr lang="en-US" sz="1200" i="1" dirty="0">
                <a:solidFill>
                  <a:prstClr val="black"/>
                </a:solidFill>
                <a:latin typeface="Arial" pitchFamily="34" charset="0"/>
                <a:cs typeface="Arial" pitchFamily="34" charset="0"/>
              </a:rPr>
              <a:t> and </a:t>
            </a:r>
            <a:r>
              <a:rPr lang="en-US" sz="1200" i="1" dirty="0" err="1">
                <a:solidFill>
                  <a:prstClr val="black"/>
                </a:solidFill>
                <a:latin typeface="Arial" pitchFamily="34" charset="0"/>
                <a:cs typeface="Arial" pitchFamily="34" charset="0"/>
              </a:rPr>
              <a:t>Shujie</a:t>
            </a:r>
            <a:r>
              <a:rPr lang="en-US" sz="1200" i="1" dirty="0">
                <a:solidFill>
                  <a:prstClr val="black"/>
                </a:solidFill>
                <a:latin typeface="Arial" pitchFamily="34" charset="0"/>
                <a:cs typeface="Arial" pitchFamily="34" charset="0"/>
              </a:rPr>
              <a:t> Li  along with Jefferson Lab postdoc Evan McClellan and lab Director Stuart Henderson.</a:t>
            </a:r>
          </a:p>
        </p:txBody>
      </p:sp>
      <p:pic>
        <p:nvPicPr>
          <p:cNvPr id="34"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b="9412"/>
          <a:stretch/>
        </p:blipFill>
        <p:spPr>
          <a:xfrm>
            <a:off x="6583378" y="1800506"/>
            <a:ext cx="2428769" cy="2933558"/>
          </a:xfrm>
          <a:prstGeom prst="rect">
            <a:avLst/>
          </a:prstGeom>
          <a:noFill/>
          <a:ln>
            <a:solidFill>
              <a:schemeClr val="tx1"/>
            </a:solidFill>
          </a:ln>
        </p:spPr>
      </p:pic>
      <p:sp>
        <p:nvSpPr>
          <p:cNvPr id="35" name="TextBox 34"/>
          <p:cNvSpPr txBox="1"/>
          <p:nvPr/>
        </p:nvSpPr>
        <p:spPr>
          <a:xfrm>
            <a:off x="3010006" y="4371975"/>
            <a:ext cx="3324225" cy="1200329"/>
          </a:xfrm>
          <a:prstGeom prst="rect">
            <a:avLst/>
          </a:prstGeom>
          <a:noFill/>
        </p:spPr>
        <p:txBody>
          <a:bodyPr wrap="square" rtlCol="0">
            <a:spAutoFit/>
          </a:bodyPr>
          <a:lstStyle/>
          <a:p>
            <a:pPr fontAlgn="base">
              <a:spcBef>
                <a:spcPct val="0"/>
              </a:spcBef>
              <a:spcAft>
                <a:spcPts val="450"/>
              </a:spcAft>
            </a:pPr>
            <a:r>
              <a:rPr lang="en-US" sz="1200" i="1" dirty="0">
                <a:solidFill>
                  <a:prstClr val="black"/>
                </a:solidFill>
                <a:latin typeface="Arial" pitchFamily="34" charset="0"/>
                <a:cs typeface="Arial" pitchFamily="34" charset="0"/>
              </a:rPr>
              <a:t>CENTER Image:  Shown are the tritium, He, D target data as compared to running on an empty cell (black). The tritium and other gas targets are clearly visible between the aluminum entrance and exit windows of the target cell.</a:t>
            </a:r>
          </a:p>
        </p:txBody>
      </p:sp>
      <p:sp>
        <p:nvSpPr>
          <p:cNvPr id="36" name="TextBox 35"/>
          <p:cNvSpPr txBox="1"/>
          <p:nvPr/>
        </p:nvSpPr>
        <p:spPr>
          <a:xfrm>
            <a:off x="6529410" y="4876800"/>
            <a:ext cx="2429943" cy="646331"/>
          </a:xfrm>
          <a:prstGeom prst="rect">
            <a:avLst/>
          </a:prstGeom>
          <a:noFill/>
        </p:spPr>
        <p:txBody>
          <a:bodyPr wrap="square" rtlCol="0">
            <a:spAutoFit/>
          </a:bodyPr>
          <a:lstStyle/>
          <a:p>
            <a:pPr fontAlgn="base">
              <a:spcBef>
                <a:spcPct val="0"/>
              </a:spcBef>
              <a:spcAft>
                <a:spcPts val="450"/>
              </a:spcAft>
            </a:pPr>
            <a:r>
              <a:rPr lang="en-US" sz="1200" i="1" dirty="0">
                <a:solidFill>
                  <a:prstClr val="black"/>
                </a:solidFill>
                <a:latin typeface="Arial" pitchFamily="34" charset="0"/>
                <a:cs typeface="Arial" pitchFamily="34" charset="0"/>
              </a:rPr>
              <a:t>RIGHT Image: The target cell stack during installation in the Hall A scattering chamber. </a:t>
            </a:r>
          </a:p>
        </p:txBody>
      </p:sp>
      <p:sp>
        <p:nvSpPr>
          <p:cNvPr id="37" name="TextBox 36"/>
          <p:cNvSpPr txBox="1"/>
          <p:nvPr/>
        </p:nvSpPr>
        <p:spPr>
          <a:xfrm>
            <a:off x="1730243" y="5710273"/>
            <a:ext cx="4492249" cy="369332"/>
          </a:xfrm>
          <a:prstGeom prst="rect">
            <a:avLst/>
          </a:prstGeom>
          <a:solidFill>
            <a:srgbClr val="FFFFCC"/>
          </a:solidFill>
          <a:ln>
            <a:solidFill>
              <a:srgbClr val="7030A0"/>
            </a:solidFill>
          </a:ln>
        </p:spPr>
        <p:txBody>
          <a:bodyPr wrap="square" rtlCol="0">
            <a:spAutoFit/>
          </a:bodyPr>
          <a:lstStyle/>
          <a:p>
            <a:r>
              <a:rPr lang="en-US" dirty="0" smtClean="0">
                <a:solidFill>
                  <a:srgbClr val="7030A0"/>
                </a:solidFill>
              </a:rPr>
              <a:t>MARATHON d/u ratio experiment complete!</a:t>
            </a:r>
            <a:endParaRPr lang="en-US" dirty="0">
              <a:solidFill>
                <a:srgbClr val="7030A0"/>
              </a:solidFill>
            </a:endParaRPr>
          </a:p>
        </p:txBody>
      </p:sp>
    </p:spTree>
    <p:extLst>
      <p:ext uri="{BB962C8B-B14F-4D97-AF65-F5344CB8AC3E}">
        <p14:creationId xmlns:p14="http://schemas.microsoft.com/office/powerpoint/2010/main" val="1753174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Hall </a:t>
            </a:r>
            <a:r>
              <a:rPr lang="en-US" dirty="0" smtClean="0"/>
              <a:t>B</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6</a:t>
            </a:fld>
            <a:endParaRPr lang="en-US" dirty="0">
              <a:solidFill>
                <a:srgbClr val="000000"/>
              </a:solidFill>
            </a:endParaRPr>
          </a:p>
        </p:txBody>
      </p:sp>
      <p:pic>
        <p:nvPicPr>
          <p:cNvPr id="42" name="Picture 41"/>
          <p:cNvPicPr>
            <a:picLocks noChangeAspect="1"/>
          </p:cNvPicPr>
          <p:nvPr/>
        </p:nvPicPr>
        <p:blipFill>
          <a:blip r:embed="rId2"/>
          <a:srcRect l="11764" b="65"/>
          <a:stretch>
            <a:fillRect/>
          </a:stretch>
        </p:blipFill>
        <p:spPr>
          <a:xfrm>
            <a:off x="330773" y="1146729"/>
            <a:ext cx="3098227" cy="2339342"/>
          </a:xfrm>
          <a:prstGeom prst="rect">
            <a:avLst/>
          </a:prstGeom>
          <a:ln>
            <a:solidFill>
              <a:schemeClr val="tx1"/>
            </a:solidFill>
          </a:ln>
        </p:spPr>
      </p:pic>
      <p:pic>
        <p:nvPicPr>
          <p:cNvPr id="43" name="Picture 42"/>
          <p:cNvPicPr>
            <a:picLocks noChangeAspect="1"/>
          </p:cNvPicPr>
          <p:nvPr/>
        </p:nvPicPr>
        <p:blipFill>
          <a:blip r:embed="rId3"/>
          <a:srcRect l="23397"/>
          <a:stretch>
            <a:fillRect/>
          </a:stretch>
        </p:blipFill>
        <p:spPr>
          <a:xfrm>
            <a:off x="4004091" y="1199349"/>
            <a:ext cx="2339271" cy="2290319"/>
          </a:xfrm>
          <a:prstGeom prst="rect">
            <a:avLst/>
          </a:prstGeom>
          <a:ln>
            <a:solidFill>
              <a:schemeClr val="tx1"/>
            </a:solidFill>
          </a:ln>
        </p:spPr>
      </p:pic>
      <p:pic>
        <p:nvPicPr>
          <p:cNvPr id="44" name="Picture 43"/>
          <p:cNvPicPr>
            <a:picLocks noChangeAspect="1"/>
          </p:cNvPicPr>
          <p:nvPr/>
        </p:nvPicPr>
        <p:blipFill>
          <a:blip r:embed="rId4"/>
          <a:srcRect r="46954"/>
          <a:stretch>
            <a:fillRect/>
          </a:stretch>
        </p:blipFill>
        <p:spPr>
          <a:xfrm>
            <a:off x="6526672" y="1199350"/>
            <a:ext cx="2183823" cy="2290318"/>
          </a:xfrm>
          <a:prstGeom prst="rect">
            <a:avLst/>
          </a:prstGeom>
          <a:ln>
            <a:solidFill>
              <a:schemeClr val="tx1"/>
            </a:solidFill>
          </a:ln>
        </p:spPr>
      </p:pic>
      <p:sp>
        <p:nvSpPr>
          <p:cNvPr id="45" name="TextBox 44"/>
          <p:cNvSpPr txBox="1"/>
          <p:nvPr/>
        </p:nvSpPr>
        <p:spPr>
          <a:xfrm>
            <a:off x="3930099" y="834841"/>
            <a:ext cx="4832901" cy="338554"/>
          </a:xfrm>
          <a:prstGeom prst="rect">
            <a:avLst/>
          </a:prstGeom>
          <a:noFill/>
        </p:spPr>
        <p:txBody>
          <a:bodyPr wrap="square" rtlCol="0">
            <a:spAutoFit/>
          </a:bodyPr>
          <a:lstStyle/>
          <a:p>
            <a:pPr algn="ctr" fontAlgn="base">
              <a:spcBef>
                <a:spcPct val="0"/>
              </a:spcBef>
              <a:spcAft>
                <a:spcPct val="0"/>
              </a:spcAft>
            </a:pPr>
            <a:r>
              <a:rPr lang="en-US" sz="1600" dirty="0">
                <a:solidFill>
                  <a:srgbClr val="000090"/>
                </a:solidFill>
                <a:latin typeface="Arial"/>
                <a:cs typeface="Arial"/>
              </a:rPr>
              <a:t>CLAS12 Central Detector with 3 charged particles</a:t>
            </a:r>
          </a:p>
        </p:txBody>
      </p:sp>
      <p:sp>
        <p:nvSpPr>
          <p:cNvPr id="46" name="TextBox 45"/>
          <p:cNvSpPr txBox="1"/>
          <p:nvPr/>
        </p:nvSpPr>
        <p:spPr>
          <a:xfrm>
            <a:off x="584449" y="808175"/>
            <a:ext cx="2590874" cy="338554"/>
          </a:xfrm>
          <a:prstGeom prst="rect">
            <a:avLst/>
          </a:prstGeom>
          <a:noFill/>
        </p:spPr>
        <p:txBody>
          <a:bodyPr wrap="none" rtlCol="0">
            <a:spAutoFit/>
          </a:bodyPr>
          <a:lstStyle/>
          <a:p>
            <a:pPr fontAlgn="base">
              <a:spcBef>
                <a:spcPct val="0"/>
              </a:spcBef>
              <a:spcAft>
                <a:spcPct val="0"/>
              </a:spcAft>
            </a:pPr>
            <a:r>
              <a:rPr lang="en-US" sz="1600" dirty="0">
                <a:solidFill>
                  <a:srgbClr val="000090"/>
                </a:solidFill>
                <a:latin typeface="Arial"/>
                <a:cs typeface="Arial"/>
              </a:rPr>
              <a:t>CLAS12 Forward Detector</a:t>
            </a:r>
          </a:p>
        </p:txBody>
      </p:sp>
      <p:grpSp>
        <p:nvGrpSpPr>
          <p:cNvPr id="47" name="Group 46"/>
          <p:cNvGrpSpPr/>
          <p:nvPr/>
        </p:nvGrpSpPr>
        <p:grpSpPr>
          <a:xfrm>
            <a:off x="228600" y="3583241"/>
            <a:ext cx="2291848" cy="2911736"/>
            <a:chOff x="142240" y="3529357"/>
            <a:chExt cx="2448560" cy="2911736"/>
          </a:xfrm>
        </p:grpSpPr>
        <p:pic>
          <p:nvPicPr>
            <p:cNvPr id="48" name="Picture 47"/>
            <p:cNvPicPr>
              <a:picLocks noChangeAspect="1"/>
            </p:cNvPicPr>
            <p:nvPr/>
          </p:nvPicPr>
          <p:blipFill>
            <a:blip r:embed="rId5"/>
            <a:srcRect t="4331" b="5876"/>
            <a:stretch>
              <a:fillRect/>
            </a:stretch>
          </p:blipFill>
          <p:spPr>
            <a:xfrm>
              <a:off x="142240" y="3820056"/>
              <a:ext cx="2448560" cy="2415620"/>
            </a:xfrm>
            <a:prstGeom prst="rect">
              <a:avLst/>
            </a:prstGeom>
          </p:spPr>
        </p:pic>
        <p:sp>
          <p:nvSpPr>
            <p:cNvPr id="49" name="TextBox 48"/>
            <p:cNvSpPr txBox="1"/>
            <p:nvPr/>
          </p:nvSpPr>
          <p:spPr>
            <a:xfrm>
              <a:off x="1152371" y="6164094"/>
              <a:ext cx="924809" cy="276999"/>
            </a:xfrm>
            <a:prstGeom prst="rect">
              <a:avLst/>
            </a:prstGeom>
            <a:noFill/>
          </p:spPr>
          <p:txBody>
            <a:bodyPr wrap="square" rtlCol="0">
              <a:spAutoFit/>
            </a:bodyPr>
            <a:lstStyle/>
            <a:p>
              <a:pPr fontAlgn="base">
                <a:spcBef>
                  <a:spcPct val="0"/>
                </a:spcBef>
                <a:spcAft>
                  <a:spcPct val="0"/>
                </a:spcAft>
              </a:pPr>
              <a:r>
                <a:rPr lang="en-US" sz="1200" b="1" dirty="0" smtClean="0">
                  <a:solidFill>
                    <a:prstClr val="black"/>
                  </a:solidFill>
                  <a:latin typeface="Arial"/>
                  <a:cs typeface="Arial"/>
                </a:rPr>
                <a:t>W (</a:t>
              </a:r>
              <a:r>
                <a:rPr lang="en-US" sz="1200" b="1" dirty="0">
                  <a:solidFill>
                    <a:prstClr val="black"/>
                  </a:solidFill>
                  <a:latin typeface="Arial"/>
                  <a:cs typeface="Arial"/>
                </a:rPr>
                <a:t>GeV)</a:t>
              </a:r>
            </a:p>
          </p:txBody>
        </p:sp>
        <p:sp>
          <p:nvSpPr>
            <p:cNvPr id="50" name="TextBox 49"/>
            <p:cNvSpPr txBox="1"/>
            <p:nvPr/>
          </p:nvSpPr>
          <p:spPr>
            <a:xfrm>
              <a:off x="717293" y="3529357"/>
              <a:ext cx="1873507" cy="276999"/>
            </a:xfrm>
            <a:prstGeom prst="rect">
              <a:avLst/>
            </a:prstGeom>
            <a:noFill/>
          </p:spPr>
          <p:txBody>
            <a:bodyPr wrap="square" rtlCol="0">
              <a:spAutoFit/>
            </a:bodyPr>
            <a:lstStyle/>
            <a:p>
              <a:pPr fontAlgn="base">
                <a:spcBef>
                  <a:spcPct val="0"/>
                </a:spcBef>
                <a:spcAft>
                  <a:spcPct val="0"/>
                </a:spcAft>
              </a:pPr>
              <a:r>
                <a:rPr lang="en-US" sz="1200" b="1" dirty="0" err="1">
                  <a:solidFill>
                    <a:prstClr val="black"/>
                  </a:solidFill>
                  <a:latin typeface="Arial"/>
                  <a:cs typeface="Arial"/>
                </a:rPr>
                <a:t>p(e,e’)p</a:t>
              </a:r>
              <a:r>
                <a:rPr lang="en-US" sz="1200" b="1" dirty="0">
                  <a:solidFill>
                    <a:prstClr val="black"/>
                  </a:solidFill>
                  <a:latin typeface="Arial"/>
                  <a:cs typeface="Arial"/>
                </a:rPr>
                <a:t> @ 2.2 GeV</a:t>
              </a:r>
            </a:p>
          </p:txBody>
        </p:sp>
      </p:grpSp>
      <p:grpSp>
        <p:nvGrpSpPr>
          <p:cNvPr id="51" name="Group 50"/>
          <p:cNvGrpSpPr/>
          <p:nvPr/>
        </p:nvGrpSpPr>
        <p:grpSpPr>
          <a:xfrm>
            <a:off x="2590800" y="3583241"/>
            <a:ext cx="2204001" cy="2867799"/>
            <a:chOff x="3556825" y="3439154"/>
            <a:chExt cx="2204001" cy="2867799"/>
          </a:xfrm>
        </p:grpSpPr>
        <p:grpSp>
          <p:nvGrpSpPr>
            <p:cNvPr id="52" name="Group 51"/>
            <p:cNvGrpSpPr/>
            <p:nvPr/>
          </p:nvGrpSpPr>
          <p:grpSpPr>
            <a:xfrm>
              <a:off x="3556825" y="3720156"/>
              <a:ext cx="2204001" cy="2586797"/>
              <a:chOff x="206570" y="3619136"/>
              <a:chExt cx="2204001" cy="2586797"/>
            </a:xfrm>
          </p:grpSpPr>
          <p:sp>
            <p:nvSpPr>
              <p:cNvPr id="54" name="TextBox 53"/>
              <p:cNvSpPr txBox="1"/>
              <p:nvPr/>
            </p:nvSpPr>
            <p:spPr>
              <a:xfrm>
                <a:off x="1097341" y="5928934"/>
                <a:ext cx="441146" cy="276999"/>
              </a:xfrm>
              <a:prstGeom prst="rect">
                <a:avLst/>
              </a:prstGeom>
              <a:noFill/>
            </p:spPr>
            <p:txBody>
              <a:bodyPr wrap="none" rtlCol="0">
                <a:spAutoFit/>
              </a:bodyPr>
              <a:lstStyle/>
              <a:p>
                <a:pPr fontAlgn="base">
                  <a:spcBef>
                    <a:spcPct val="0"/>
                  </a:spcBef>
                  <a:spcAft>
                    <a:spcPct val="0"/>
                  </a:spcAft>
                </a:pPr>
                <a:r>
                  <a:rPr lang="en-US" sz="1200" b="1" dirty="0" err="1">
                    <a:solidFill>
                      <a:prstClr val="black"/>
                    </a:solidFill>
                    <a:latin typeface="Arial"/>
                    <a:cs typeface="Arial"/>
                  </a:rPr>
                  <a:t>m</a:t>
                </a:r>
                <a:r>
                  <a:rPr lang="en-US" sz="1200" b="1" baseline="-25000" dirty="0" err="1">
                    <a:solidFill>
                      <a:srgbClr val="000090"/>
                    </a:solidFill>
                    <a:latin typeface="Arial"/>
                    <a:cs typeface="Arial"/>
                  </a:rPr>
                  <a:t>γγ</a:t>
                </a:r>
                <a:endParaRPr lang="en-US" sz="1200" b="1" baseline="-25000" dirty="0">
                  <a:solidFill>
                    <a:prstClr val="black"/>
                  </a:solidFill>
                  <a:latin typeface="Arial"/>
                  <a:cs typeface="Arial"/>
                </a:endParaRPr>
              </a:p>
            </p:txBody>
          </p:sp>
          <p:pic>
            <p:nvPicPr>
              <p:cNvPr id="55" name="Picture 54"/>
              <p:cNvPicPr>
                <a:picLocks noChangeAspect="1"/>
              </p:cNvPicPr>
              <p:nvPr/>
            </p:nvPicPr>
            <p:blipFill>
              <a:blip r:embed="rId6"/>
              <a:srcRect t="51455" r="69811" b="2439"/>
              <a:stretch>
                <a:fillRect/>
              </a:stretch>
            </p:blipFill>
            <p:spPr>
              <a:xfrm>
                <a:off x="206570" y="3619136"/>
                <a:ext cx="2204001" cy="2427517"/>
              </a:xfrm>
              <a:prstGeom prst="rect">
                <a:avLst/>
              </a:prstGeom>
            </p:spPr>
          </p:pic>
          <p:sp>
            <p:nvSpPr>
              <p:cNvPr id="56" name="TextBox 55"/>
              <p:cNvSpPr txBox="1"/>
              <p:nvPr/>
            </p:nvSpPr>
            <p:spPr>
              <a:xfrm>
                <a:off x="971245" y="4284043"/>
                <a:ext cx="429512" cy="369332"/>
              </a:xfrm>
              <a:prstGeom prst="rect">
                <a:avLst/>
              </a:prstGeom>
              <a:noFill/>
            </p:spPr>
            <p:txBody>
              <a:bodyPr wrap="none" rtlCol="0">
                <a:spAutoFit/>
              </a:bodyPr>
              <a:lstStyle/>
              <a:p>
                <a:pPr fontAlgn="base">
                  <a:spcBef>
                    <a:spcPct val="0"/>
                  </a:spcBef>
                  <a:spcAft>
                    <a:spcPct val="0"/>
                  </a:spcAft>
                </a:pPr>
                <a:r>
                  <a:rPr lang="en-US" sz="2400" dirty="0">
                    <a:solidFill>
                      <a:srgbClr val="000090"/>
                    </a:solidFill>
                    <a:latin typeface="Arial"/>
                    <a:cs typeface="Arial"/>
                  </a:rPr>
                  <a:t>π</a:t>
                </a:r>
                <a:r>
                  <a:rPr lang="en-US" sz="2400" baseline="30000" dirty="0">
                    <a:solidFill>
                      <a:srgbClr val="000090"/>
                    </a:solidFill>
                    <a:latin typeface="Arial"/>
                    <a:cs typeface="Arial"/>
                  </a:rPr>
                  <a:t>0</a:t>
                </a:r>
              </a:p>
            </p:txBody>
          </p:sp>
        </p:grpSp>
        <p:sp>
          <p:nvSpPr>
            <p:cNvPr id="53" name="TextBox 52"/>
            <p:cNvSpPr txBox="1"/>
            <p:nvPr/>
          </p:nvSpPr>
          <p:spPr>
            <a:xfrm>
              <a:off x="4160694" y="3439154"/>
              <a:ext cx="1274708" cy="276999"/>
            </a:xfrm>
            <a:prstGeom prst="rect">
              <a:avLst/>
            </a:prstGeom>
            <a:noFill/>
          </p:spPr>
          <p:txBody>
            <a:bodyPr wrap="none" rtlCol="0">
              <a:spAutoFit/>
            </a:bodyPr>
            <a:lstStyle/>
            <a:p>
              <a:pPr fontAlgn="base">
                <a:spcBef>
                  <a:spcPct val="0"/>
                </a:spcBef>
                <a:spcAft>
                  <a:spcPct val="0"/>
                </a:spcAft>
              </a:pPr>
              <a:r>
                <a:rPr lang="en-US" sz="1200" b="1" dirty="0">
                  <a:solidFill>
                    <a:prstClr val="black"/>
                  </a:solidFill>
                  <a:latin typeface="Arial"/>
                  <a:cs typeface="Arial"/>
                </a:rPr>
                <a:t>π</a:t>
              </a:r>
              <a:r>
                <a:rPr lang="en-US" sz="1200" b="1" baseline="30000" dirty="0">
                  <a:solidFill>
                    <a:prstClr val="black"/>
                  </a:solidFill>
                  <a:latin typeface="Arial"/>
                  <a:cs typeface="Arial"/>
                </a:rPr>
                <a:t>0</a:t>
              </a:r>
              <a:r>
                <a:rPr lang="en-US" sz="1200" b="1" dirty="0">
                  <a:solidFill>
                    <a:prstClr val="black"/>
                  </a:solidFill>
                  <a:latin typeface="Arial"/>
                  <a:cs typeface="Arial"/>
                </a:rPr>
                <a:t> @ 10.6 GeV</a:t>
              </a:r>
            </a:p>
          </p:txBody>
        </p:sp>
      </p:grpSp>
      <p:sp>
        <p:nvSpPr>
          <p:cNvPr id="57" name="TextBox 56"/>
          <p:cNvSpPr txBox="1"/>
          <p:nvPr/>
        </p:nvSpPr>
        <p:spPr>
          <a:xfrm>
            <a:off x="5073247" y="3708499"/>
            <a:ext cx="3689754" cy="2369880"/>
          </a:xfrm>
          <a:prstGeom prst="rect">
            <a:avLst/>
          </a:prstGeom>
          <a:noFill/>
        </p:spPr>
        <p:txBody>
          <a:bodyPr wrap="square" rtlCol="0">
            <a:spAutoFit/>
          </a:bodyPr>
          <a:lstStyle/>
          <a:p>
            <a:pPr marL="285750" indent="-285750" fontAlgn="base">
              <a:spcBef>
                <a:spcPct val="0"/>
              </a:spcBef>
              <a:spcAft>
                <a:spcPts val="1200"/>
              </a:spcAft>
              <a:buFont typeface="Arial" panose="020B0604020202020204" pitchFamily="34" charset="0"/>
              <a:buChar char="•"/>
            </a:pPr>
            <a:r>
              <a:rPr lang="en-US" sz="1600" dirty="0" smtClean="0">
                <a:solidFill>
                  <a:prstClr val="black"/>
                </a:solidFill>
                <a:latin typeface="Arial" pitchFamily="34" charset="0"/>
                <a:cs typeface="Arial" pitchFamily="34" charset="0"/>
              </a:rPr>
              <a:t>Detectors were operated during engineering run at luminosities from 0.75 x 10</a:t>
            </a:r>
            <a:r>
              <a:rPr lang="en-US" sz="1600" baseline="30000" dirty="0" smtClean="0">
                <a:solidFill>
                  <a:prstClr val="black"/>
                </a:solidFill>
                <a:latin typeface="Arial" pitchFamily="34" charset="0"/>
                <a:cs typeface="Arial" pitchFamily="34" charset="0"/>
              </a:rPr>
              <a:t>34</a:t>
            </a:r>
            <a:r>
              <a:rPr lang="en-US" sz="1600" dirty="0" smtClean="0">
                <a:solidFill>
                  <a:prstClr val="black"/>
                </a:solidFill>
                <a:latin typeface="Arial" pitchFamily="34" charset="0"/>
                <a:cs typeface="Arial" pitchFamily="34" charset="0"/>
              </a:rPr>
              <a:t> to 1.75 x 10</a:t>
            </a:r>
            <a:r>
              <a:rPr lang="en-US" sz="1600" baseline="30000" dirty="0" smtClean="0">
                <a:solidFill>
                  <a:prstClr val="black"/>
                </a:solidFill>
                <a:latin typeface="Arial" pitchFamily="34" charset="0"/>
                <a:cs typeface="Arial" pitchFamily="34" charset="0"/>
              </a:rPr>
              <a:t>35</a:t>
            </a:r>
          </a:p>
          <a:p>
            <a:pPr marL="285750" indent="-285750" fontAlgn="base">
              <a:spcBef>
                <a:spcPct val="0"/>
              </a:spcBef>
              <a:spcAft>
                <a:spcPts val="1200"/>
              </a:spcAft>
              <a:buFont typeface="Arial" panose="020B0604020202020204" pitchFamily="34" charset="0"/>
              <a:buChar char="•"/>
            </a:pPr>
            <a:r>
              <a:rPr lang="en-US" sz="1600" dirty="0" smtClean="0">
                <a:solidFill>
                  <a:prstClr val="black"/>
                </a:solidFill>
                <a:latin typeface="Arial" pitchFamily="34" charset="0"/>
                <a:cs typeface="Arial" pitchFamily="34" charset="0"/>
              </a:rPr>
              <a:t>The latter is nearly twice the design luminosity!</a:t>
            </a:r>
          </a:p>
          <a:p>
            <a:pPr marL="285750" indent="-285750" fontAlgn="base">
              <a:spcBef>
                <a:spcPct val="0"/>
              </a:spcBef>
              <a:spcAft>
                <a:spcPts val="1200"/>
              </a:spcAft>
              <a:buFont typeface="Arial" panose="020B0604020202020204" pitchFamily="34" charset="0"/>
              <a:buChar char="•"/>
            </a:pPr>
            <a:r>
              <a:rPr lang="en-US" sz="1600" dirty="0" smtClean="0">
                <a:solidFill>
                  <a:prstClr val="black"/>
                </a:solidFill>
                <a:latin typeface="Arial" pitchFamily="34" charset="0"/>
                <a:cs typeface="Arial" pitchFamily="34" charset="0"/>
              </a:rPr>
              <a:t>Physics production run started at a luminosity of </a:t>
            </a:r>
            <a:r>
              <a:rPr lang="en-US" sz="1600" dirty="0" smtClean="0">
                <a:solidFill>
                  <a:prstClr val="black"/>
                </a:solidFill>
                <a:latin typeface="Arial" pitchFamily="34" charset="0"/>
                <a:cs typeface="Arial" pitchFamily="34" charset="0"/>
              </a:rPr>
              <a:t>3-7 </a:t>
            </a:r>
            <a:r>
              <a:rPr lang="en-US" sz="1600" dirty="0" smtClean="0">
                <a:solidFill>
                  <a:prstClr val="black"/>
                </a:solidFill>
                <a:latin typeface="Arial" pitchFamily="34" charset="0"/>
                <a:cs typeface="Arial" pitchFamily="34" charset="0"/>
              </a:rPr>
              <a:t>x 10</a:t>
            </a:r>
            <a:r>
              <a:rPr lang="en-US" sz="1600" baseline="30000" dirty="0" smtClean="0">
                <a:solidFill>
                  <a:prstClr val="black"/>
                </a:solidFill>
                <a:latin typeface="Arial" pitchFamily="34" charset="0"/>
                <a:cs typeface="Arial" pitchFamily="34" charset="0"/>
              </a:rPr>
              <a:t>34</a:t>
            </a:r>
            <a:r>
              <a:rPr lang="en-US" sz="1600" dirty="0" smtClean="0">
                <a:solidFill>
                  <a:prstClr val="black"/>
                </a:solidFill>
                <a:latin typeface="Arial" pitchFamily="34" charset="0"/>
                <a:cs typeface="Arial" pitchFamily="34" charset="0"/>
              </a:rPr>
              <a:t> – run group A (11 experiments)</a:t>
            </a:r>
            <a:endParaRPr lang="en-US" sz="1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529396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Hall </a:t>
            </a:r>
            <a:r>
              <a:rPr lang="en-US" dirty="0" smtClean="0"/>
              <a:t>C</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7</a:t>
            </a:fld>
            <a:endParaRPr lang="en-US" dirty="0">
              <a:solidFill>
                <a:srgbClr val="000000"/>
              </a:solidFill>
            </a:endParaRPr>
          </a:p>
        </p:txBody>
      </p:sp>
      <p:sp>
        <p:nvSpPr>
          <p:cNvPr id="20" name="Content Placeholder 2"/>
          <p:cNvSpPr txBox="1">
            <a:spLocks/>
          </p:cNvSpPr>
          <p:nvPr/>
        </p:nvSpPr>
        <p:spPr bwMode="auto">
          <a:xfrm>
            <a:off x="76200" y="609601"/>
            <a:ext cx="5334000" cy="3657599"/>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marL="342900" indent="-342900">
              <a:spcBef>
                <a:spcPct val="20000"/>
              </a:spcBef>
              <a:defRPr/>
            </a:pPr>
            <a:endParaRPr lang="en-US" sz="2000" kern="0" dirty="0">
              <a:solidFill>
                <a:srgbClr val="000000"/>
              </a:solidFill>
              <a:latin typeface="Arial"/>
            </a:endParaRPr>
          </a:p>
          <a:p>
            <a:pPr marL="342900" indent="-342900">
              <a:spcBef>
                <a:spcPct val="20000"/>
              </a:spcBef>
              <a:buFontTx/>
              <a:buChar char="•"/>
              <a:defRPr/>
            </a:pPr>
            <a:r>
              <a:rPr lang="en-US" sz="1600" kern="0" dirty="0">
                <a:solidFill>
                  <a:srgbClr val="000000"/>
                </a:solidFill>
                <a:latin typeface="Arial"/>
              </a:rPr>
              <a:t>SHMS calibration data acquired</a:t>
            </a:r>
          </a:p>
          <a:p>
            <a:pPr marL="342900" indent="-342900">
              <a:spcBef>
                <a:spcPct val="20000"/>
              </a:spcBef>
              <a:buFontTx/>
              <a:buChar char="•"/>
              <a:defRPr/>
            </a:pPr>
            <a:r>
              <a:rPr lang="en-US" sz="1600" kern="0" dirty="0">
                <a:solidFill>
                  <a:srgbClr val="000000"/>
                </a:solidFill>
                <a:latin typeface="Arial"/>
              </a:rPr>
              <a:t>Physics Program started:</a:t>
            </a:r>
          </a:p>
          <a:p>
            <a:pPr marL="914400" lvl="1" indent="-342900">
              <a:spcBef>
                <a:spcPct val="20000"/>
              </a:spcBef>
              <a:buFont typeface="Arial" panose="020B0604020202020204" pitchFamily="34" charset="0"/>
              <a:buChar char="–"/>
              <a:defRPr/>
            </a:pPr>
            <a:r>
              <a:rPr lang="en-US" sz="1600" kern="0" dirty="0" smtClean="0">
                <a:solidFill>
                  <a:srgbClr val="000000"/>
                </a:solidFill>
                <a:latin typeface="Arial"/>
              </a:rPr>
              <a:t>F</a:t>
            </a:r>
            <a:r>
              <a:rPr lang="en-US" sz="1600" kern="0" baseline="-25000" dirty="0" smtClean="0">
                <a:solidFill>
                  <a:srgbClr val="000000"/>
                </a:solidFill>
                <a:latin typeface="Arial"/>
              </a:rPr>
              <a:t>2</a:t>
            </a:r>
            <a:r>
              <a:rPr lang="en-US" sz="1600" kern="0" baseline="30000" dirty="0" smtClean="0">
                <a:solidFill>
                  <a:srgbClr val="000000"/>
                </a:solidFill>
                <a:latin typeface="Arial"/>
              </a:rPr>
              <a:t>H,D</a:t>
            </a:r>
            <a:r>
              <a:rPr lang="en-US" sz="1600" kern="0" dirty="0" smtClean="0">
                <a:solidFill>
                  <a:srgbClr val="000000"/>
                </a:solidFill>
                <a:latin typeface="Arial"/>
              </a:rPr>
              <a:t> structure functions</a:t>
            </a:r>
          </a:p>
          <a:p>
            <a:pPr marL="914400" lvl="1" indent="-342900">
              <a:spcBef>
                <a:spcPct val="20000"/>
              </a:spcBef>
              <a:buFont typeface="Arial" panose="020B0604020202020204" pitchFamily="34" charset="0"/>
              <a:buChar char="–"/>
              <a:defRPr/>
            </a:pPr>
            <a:r>
              <a:rPr lang="en-US" sz="1600" kern="0" dirty="0" smtClean="0">
                <a:solidFill>
                  <a:srgbClr val="000000"/>
                </a:solidFill>
                <a:latin typeface="Arial"/>
              </a:rPr>
              <a:t>D(</a:t>
            </a:r>
            <a:r>
              <a:rPr lang="en-US" sz="1600" kern="0" dirty="0" err="1" smtClean="0">
                <a:solidFill>
                  <a:srgbClr val="000000"/>
                </a:solidFill>
                <a:latin typeface="Arial"/>
              </a:rPr>
              <a:t>e,e’p</a:t>
            </a:r>
            <a:r>
              <a:rPr lang="en-US" sz="1600" kern="0" dirty="0" smtClean="0">
                <a:solidFill>
                  <a:srgbClr val="000000"/>
                </a:solidFill>
                <a:latin typeface="Arial"/>
              </a:rPr>
              <a:t>) at high missing momentum</a:t>
            </a:r>
          </a:p>
          <a:p>
            <a:pPr marL="914400" lvl="1" indent="-342900">
              <a:spcBef>
                <a:spcPct val="20000"/>
              </a:spcBef>
              <a:buFont typeface="Arial" panose="020B0604020202020204" pitchFamily="34" charset="0"/>
              <a:buChar char="–"/>
              <a:defRPr/>
            </a:pPr>
            <a:r>
              <a:rPr lang="en-US" sz="1600" kern="0" dirty="0" smtClean="0">
                <a:solidFill>
                  <a:srgbClr val="000000"/>
                </a:solidFill>
                <a:latin typeface="Arial"/>
              </a:rPr>
              <a:t>Color </a:t>
            </a:r>
            <a:r>
              <a:rPr lang="en-US" sz="1600" kern="0" dirty="0">
                <a:solidFill>
                  <a:srgbClr val="000000"/>
                </a:solidFill>
                <a:latin typeface="Arial"/>
              </a:rPr>
              <a:t>Transparency – </a:t>
            </a:r>
            <a:r>
              <a:rPr lang="en-US" sz="1600" kern="0" baseline="30000" dirty="0">
                <a:solidFill>
                  <a:srgbClr val="000000"/>
                </a:solidFill>
                <a:latin typeface="Arial"/>
              </a:rPr>
              <a:t>12</a:t>
            </a:r>
            <a:r>
              <a:rPr lang="en-US" sz="1600" kern="0" dirty="0">
                <a:solidFill>
                  <a:srgbClr val="000000"/>
                </a:solidFill>
                <a:latin typeface="Arial"/>
              </a:rPr>
              <a:t>C(</a:t>
            </a:r>
            <a:r>
              <a:rPr lang="en-US" sz="1600" kern="0" dirty="0" err="1">
                <a:solidFill>
                  <a:srgbClr val="000000"/>
                </a:solidFill>
                <a:latin typeface="Arial"/>
              </a:rPr>
              <a:t>e,e’p</a:t>
            </a:r>
            <a:r>
              <a:rPr lang="en-US" sz="1600" kern="0" dirty="0" smtClean="0">
                <a:solidFill>
                  <a:srgbClr val="000000"/>
                </a:solidFill>
                <a:latin typeface="Arial"/>
              </a:rPr>
              <a:t>)</a:t>
            </a:r>
            <a:endParaRPr lang="en-US" sz="1600" kern="0" baseline="30000" dirty="0">
              <a:solidFill>
                <a:srgbClr val="000000"/>
              </a:solidFill>
              <a:latin typeface="Arial"/>
            </a:endParaRPr>
          </a:p>
          <a:p>
            <a:pPr marL="1485900" lvl="2" indent="-342900">
              <a:spcBef>
                <a:spcPct val="20000"/>
              </a:spcBef>
              <a:buFontTx/>
              <a:buChar char="•"/>
              <a:defRPr/>
            </a:pPr>
            <a:r>
              <a:rPr lang="en-US" sz="1600" kern="0" dirty="0">
                <a:solidFill>
                  <a:srgbClr val="000000"/>
                </a:solidFill>
                <a:latin typeface="Arial"/>
              </a:rPr>
              <a:t>Data for 2 of 3 points acquired</a:t>
            </a:r>
            <a:r>
              <a:rPr lang="en-US" sz="1600" kern="0" dirty="0" smtClean="0">
                <a:solidFill>
                  <a:srgbClr val="000000"/>
                </a:solidFill>
                <a:latin typeface="Arial"/>
              </a:rPr>
              <a:t>.</a:t>
            </a:r>
          </a:p>
          <a:p>
            <a:pPr marL="1485900" lvl="2" indent="-342900">
              <a:spcBef>
                <a:spcPct val="20000"/>
              </a:spcBef>
              <a:buFontTx/>
              <a:buChar char="•"/>
              <a:defRPr/>
            </a:pPr>
            <a:r>
              <a:rPr lang="en-US" sz="1600" kern="0" dirty="0" smtClean="0">
                <a:solidFill>
                  <a:srgbClr val="000000"/>
                </a:solidFill>
                <a:latin typeface="Arial"/>
              </a:rPr>
              <a:t>Highest Q</a:t>
            </a:r>
            <a:r>
              <a:rPr lang="en-US" sz="1600" kern="0" baseline="30000" dirty="0" smtClean="0">
                <a:solidFill>
                  <a:srgbClr val="000000"/>
                </a:solidFill>
                <a:latin typeface="Arial"/>
              </a:rPr>
              <a:t>2</a:t>
            </a:r>
            <a:r>
              <a:rPr lang="en-US" sz="1600" kern="0" dirty="0" smtClean="0">
                <a:solidFill>
                  <a:srgbClr val="000000"/>
                </a:solidFill>
                <a:latin typeface="Arial"/>
              </a:rPr>
              <a:t> is where BNL A(p,2p) saw rise in transparency</a:t>
            </a:r>
            <a:endParaRPr lang="en-US" sz="1600" kern="0" dirty="0">
              <a:solidFill>
                <a:srgbClr val="000000"/>
              </a:solidFill>
              <a:latin typeface="Arial"/>
            </a:endParaRPr>
          </a:p>
          <a:p>
            <a:pPr marL="914400" lvl="1" indent="-342900">
              <a:spcBef>
                <a:spcPct val="20000"/>
              </a:spcBef>
              <a:buFont typeface="Arial" panose="020B0604020202020204" pitchFamily="34" charset="0"/>
              <a:buChar char="–"/>
              <a:defRPr/>
            </a:pPr>
            <a:r>
              <a:rPr lang="en-US" sz="1600" kern="0" dirty="0">
                <a:solidFill>
                  <a:srgbClr val="000000"/>
                </a:solidFill>
                <a:latin typeface="Arial"/>
              </a:rPr>
              <a:t> TMD studies </a:t>
            </a:r>
            <a:r>
              <a:rPr lang="en-US" sz="1600" kern="0" dirty="0" smtClean="0">
                <a:solidFill>
                  <a:srgbClr val="000000"/>
                </a:solidFill>
                <a:latin typeface="Arial"/>
              </a:rPr>
              <a:t>(SIDIS) underway</a:t>
            </a:r>
            <a:endParaRPr lang="en-US" sz="1600" kern="0" dirty="0">
              <a:solidFill>
                <a:srgbClr val="000000"/>
              </a:solidFill>
              <a:latin typeface="Arial"/>
            </a:endParaRPr>
          </a:p>
          <a:p>
            <a:pPr lvl="2">
              <a:spcBef>
                <a:spcPct val="20000"/>
              </a:spcBef>
              <a:buFontTx/>
              <a:buChar char="–"/>
              <a:defRPr/>
            </a:pPr>
            <a:endParaRPr lang="en-US" sz="1600" kern="0" baseline="30000" dirty="0">
              <a:solidFill>
                <a:srgbClr val="000000"/>
              </a:solidFill>
              <a:latin typeface="Arial"/>
            </a:endParaRPr>
          </a:p>
        </p:txBody>
      </p:sp>
      <p:pic>
        <p:nvPicPr>
          <p:cNvPr id="21" name="Picture 20">
            <a:extLst>
              <a:ext uri="{FF2B5EF4-FFF2-40B4-BE49-F238E27FC236}">
                <a16:creationId xmlns="" xmlns:a16="http://schemas.microsoft.com/office/drawing/2014/main" id="{18E49CA7-823E-5F4A-80BB-DA579644CF66}"/>
              </a:ext>
            </a:extLst>
          </p:cNvPr>
          <p:cNvPicPr>
            <a:picLocks noChangeAspect="1"/>
          </p:cNvPicPr>
          <p:nvPr/>
        </p:nvPicPr>
        <p:blipFill>
          <a:blip r:embed="rId2"/>
          <a:stretch>
            <a:fillRect/>
          </a:stretch>
        </p:blipFill>
        <p:spPr>
          <a:xfrm>
            <a:off x="5462378" y="1462035"/>
            <a:ext cx="3529222" cy="4788613"/>
          </a:xfrm>
          <a:prstGeom prst="rect">
            <a:avLst/>
          </a:prstGeom>
        </p:spPr>
      </p:pic>
      <p:pic>
        <p:nvPicPr>
          <p:cNvPr id="22" name="Picture 21">
            <a:extLst>
              <a:ext uri="{FF2B5EF4-FFF2-40B4-BE49-F238E27FC236}">
                <a16:creationId xmlns="" xmlns:a16="http://schemas.microsoft.com/office/drawing/2014/main" id="{15D6B033-5567-9E4E-8F3A-0849599359F0}"/>
              </a:ext>
            </a:extLst>
          </p:cNvPr>
          <p:cNvPicPr>
            <a:picLocks noChangeAspect="1"/>
          </p:cNvPicPr>
          <p:nvPr/>
        </p:nvPicPr>
        <p:blipFill>
          <a:blip r:embed="rId3"/>
          <a:stretch>
            <a:fillRect/>
          </a:stretch>
        </p:blipFill>
        <p:spPr>
          <a:xfrm>
            <a:off x="538180" y="3665825"/>
            <a:ext cx="4059935" cy="2917648"/>
          </a:xfrm>
          <a:prstGeom prst="rect">
            <a:avLst/>
          </a:prstGeom>
        </p:spPr>
      </p:pic>
      <p:sp>
        <p:nvSpPr>
          <p:cNvPr id="23" name="TextBox 22"/>
          <p:cNvSpPr txBox="1"/>
          <p:nvPr/>
        </p:nvSpPr>
        <p:spPr>
          <a:xfrm>
            <a:off x="5542765" y="1061925"/>
            <a:ext cx="3501013" cy="400110"/>
          </a:xfrm>
          <a:prstGeom prst="rect">
            <a:avLst/>
          </a:prstGeom>
          <a:noFill/>
        </p:spPr>
        <p:txBody>
          <a:bodyPr wrap="square" rtlCol="0">
            <a:spAutoFit/>
          </a:bodyPr>
          <a:lstStyle/>
          <a:p>
            <a:r>
              <a:rPr lang="en-US" sz="2000" b="1" dirty="0" smtClean="0">
                <a:solidFill>
                  <a:srgbClr val="0000FF"/>
                </a:solidFill>
              </a:rPr>
              <a:t>Online data quality excellent!</a:t>
            </a:r>
            <a:endParaRPr lang="en-US" sz="2000" b="1" dirty="0">
              <a:solidFill>
                <a:srgbClr val="0000FF"/>
              </a:solidFill>
            </a:endParaRPr>
          </a:p>
        </p:txBody>
      </p:sp>
    </p:spTree>
    <p:extLst>
      <p:ext uri="{BB962C8B-B14F-4D97-AF65-F5344CB8AC3E}">
        <p14:creationId xmlns:p14="http://schemas.microsoft.com/office/powerpoint/2010/main" val="2813074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Hall </a:t>
            </a:r>
            <a:r>
              <a:rPr lang="en-US" dirty="0" smtClean="0"/>
              <a:t>D</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8</a:t>
            </a:fld>
            <a:endParaRPr lang="en-US" dirty="0">
              <a:solidFill>
                <a:srgbClr val="000000"/>
              </a:solidFill>
            </a:endParaRPr>
          </a:p>
        </p:txBody>
      </p:sp>
      <p:pic>
        <p:nvPicPr>
          <p:cNvPr id="8" name="Picture 7" descr="GlueX-500-px.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2914" y="211837"/>
            <a:ext cx="1143000" cy="397764"/>
          </a:xfrm>
          <a:prstGeom prst="rect">
            <a:avLst/>
          </a:prstGeom>
        </p:spPr>
      </p:pic>
      <p:sp>
        <p:nvSpPr>
          <p:cNvPr id="9" name="TextBox 8"/>
          <p:cNvSpPr txBox="1"/>
          <p:nvPr/>
        </p:nvSpPr>
        <p:spPr>
          <a:xfrm>
            <a:off x="76200" y="921603"/>
            <a:ext cx="6335716" cy="1077218"/>
          </a:xfrm>
          <a:prstGeom prst="rect">
            <a:avLst/>
          </a:prstGeom>
          <a:noFill/>
        </p:spPr>
        <p:txBody>
          <a:bodyPr wrap="square" rtlCol="0">
            <a:spAutoFit/>
          </a:bodyPr>
          <a:lstStyle/>
          <a:p>
            <a:r>
              <a:rPr lang="en-US" sz="1600" i="1" dirty="0" smtClean="0">
                <a:solidFill>
                  <a:srgbClr val="000000"/>
                </a:solidFill>
                <a:latin typeface="Arial" panose="020B0604020202020204" pitchFamily="34" charset="0"/>
                <a:cs typeface="Arial" panose="020B0604020202020204" pitchFamily="34" charset="0"/>
              </a:rPr>
              <a:t>Hall </a:t>
            </a:r>
            <a:r>
              <a:rPr lang="en-US" sz="1600" i="1" dirty="0">
                <a:solidFill>
                  <a:srgbClr val="000000"/>
                </a:solidFill>
                <a:latin typeface="Arial" panose="020B0604020202020204" pitchFamily="34" charset="0"/>
                <a:cs typeface="Arial" panose="020B0604020202020204" pitchFamily="34" charset="0"/>
              </a:rPr>
              <a:t>D is running </a:t>
            </a:r>
            <a:r>
              <a:rPr lang="en-US" sz="1600" i="1" dirty="0" err="1">
                <a:solidFill>
                  <a:srgbClr val="000000"/>
                </a:solidFill>
                <a:latin typeface="Arial" panose="020B0604020202020204" pitchFamily="34" charset="0"/>
                <a:cs typeface="Arial" panose="020B0604020202020204" pitchFamily="34" charset="0"/>
              </a:rPr>
              <a:t>GlueX</a:t>
            </a:r>
            <a:r>
              <a:rPr lang="en-US" sz="1600" i="1" dirty="0">
                <a:solidFill>
                  <a:srgbClr val="000000"/>
                </a:solidFill>
                <a:latin typeface="Arial" panose="020B0604020202020204" pitchFamily="34" charset="0"/>
                <a:cs typeface="Arial" panose="020B0604020202020204" pitchFamily="34" charset="0"/>
              </a:rPr>
              <a:t>-I </a:t>
            </a:r>
            <a:r>
              <a:rPr lang="en-US" sz="1600" i="1" dirty="0" smtClean="0">
                <a:solidFill>
                  <a:srgbClr val="000000"/>
                </a:solidFill>
                <a:latin typeface="Arial" panose="020B0604020202020204" pitchFamily="34" charset="0"/>
                <a:cs typeface="Arial" panose="020B0604020202020204" pitchFamily="34" charset="0"/>
              </a:rPr>
              <a:t>(90 PAC </a:t>
            </a:r>
            <a:r>
              <a:rPr lang="en-US" sz="1600" i="1" dirty="0">
                <a:solidFill>
                  <a:srgbClr val="000000"/>
                </a:solidFill>
                <a:latin typeface="Arial" panose="020B0604020202020204" pitchFamily="34" charset="0"/>
                <a:cs typeface="Arial" panose="020B0604020202020204" pitchFamily="34" charset="0"/>
              </a:rPr>
              <a:t>days approved</a:t>
            </a:r>
            <a:r>
              <a:rPr lang="en-US" sz="1600" i="1" dirty="0" smtClean="0">
                <a:solidFill>
                  <a:srgbClr val="000000"/>
                </a:solidFill>
                <a:latin typeface="Arial" panose="020B0604020202020204" pitchFamily="34" charset="0"/>
                <a:cs typeface="Arial" panose="020B0604020202020204" pitchFamily="34" charset="0"/>
              </a:rPr>
              <a:t>)</a:t>
            </a:r>
            <a:endParaRPr lang="en-US" sz="1600" i="1"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Spring 2017: </a:t>
            </a:r>
            <a:r>
              <a:rPr lang="en-US" sz="1600" dirty="0" smtClean="0">
                <a:solidFill>
                  <a:srgbClr val="000000"/>
                </a:solidFill>
                <a:latin typeface="Arial" panose="020B0604020202020204" pitchFamily="34" charset="0"/>
                <a:cs typeface="Arial" panose="020B0604020202020204" pitchFamily="34" charset="0"/>
              </a:rPr>
              <a:t>20 PAC days accumulated, </a:t>
            </a:r>
            <a:r>
              <a:rPr lang="en-US" sz="1600" dirty="0">
                <a:solidFill>
                  <a:srgbClr val="000000"/>
                </a:solidFill>
                <a:latin typeface="Arial" panose="020B0604020202020204" pitchFamily="34" charset="0"/>
                <a:cs typeface="Arial" panose="020B0604020202020204" pitchFamily="34" charset="0"/>
              </a:rPr>
              <a:t>~50B events collected.</a:t>
            </a:r>
          </a:p>
          <a:p>
            <a:pPr marL="342900" indent="-3429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Spring 2018</a:t>
            </a:r>
            <a:r>
              <a:rPr lang="en-US" sz="1600" dirty="0" smtClean="0">
                <a:solidFill>
                  <a:srgbClr val="000000"/>
                </a:solidFill>
                <a:latin typeface="Arial" panose="020B0604020202020204" pitchFamily="34" charset="0"/>
                <a:cs typeface="Arial" panose="020B0604020202020204" pitchFamily="34" charset="0"/>
              </a:rPr>
              <a:t>: ~150B events collected.</a:t>
            </a:r>
          </a:p>
          <a:p>
            <a:pPr marL="342900" indent="-3429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Present estimate: </a:t>
            </a:r>
            <a:r>
              <a:rPr lang="en-US" sz="1600" dirty="0" err="1" smtClean="0">
                <a:solidFill>
                  <a:srgbClr val="000000"/>
                </a:solidFill>
                <a:latin typeface="Arial" panose="020B0604020202020204" pitchFamily="34" charset="0"/>
                <a:cs typeface="Arial" panose="020B0604020202020204" pitchFamily="34" charset="0"/>
              </a:rPr>
              <a:t>GlueX</a:t>
            </a:r>
            <a:r>
              <a:rPr lang="en-US" sz="1600" dirty="0" smtClean="0">
                <a:solidFill>
                  <a:srgbClr val="000000"/>
                </a:solidFill>
                <a:latin typeface="Arial" panose="020B0604020202020204" pitchFamily="34" charset="0"/>
                <a:cs typeface="Arial" panose="020B0604020202020204" pitchFamily="34" charset="0"/>
              </a:rPr>
              <a:t>-I is 80% complete.</a:t>
            </a:r>
            <a:endParaRPr lang="en-US" sz="1600" dirty="0">
              <a:solidFill>
                <a:srgbClr val="000000"/>
              </a:solidFill>
              <a:latin typeface="Arial" panose="020B0604020202020204" pitchFamily="34" charset="0"/>
              <a:cs typeface="Arial" panose="020B0604020202020204" pitchFamily="34" charset="0"/>
            </a:endParaRPr>
          </a:p>
        </p:txBody>
      </p:sp>
      <p:sp>
        <p:nvSpPr>
          <p:cNvPr id="11" name="TextBox 10"/>
          <p:cNvSpPr txBox="1"/>
          <p:nvPr/>
        </p:nvSpPr>
        <p:spPr>
          <a:xfrm>
            <a:off x="1265714" y="5237924"/>
            <a:ext cx="2544286" cy="369332"/>
          </a:xfrm>
          <a:prstGeom prst="rect">
            <a:avLst/>
          </a:prstGeom>
          <a:noFill/>
        </p:spPr>
        <p:txBody>
          <a:bodyPr wrap="none" rtlCol="0">
            <a:spAutoFit/>
          </a:bodyPr>
          <a:lstStyle/>
          <a:p>
            <a:r>
              <a:rPr lang="en-US" i="1" dirty="0">
                <a:solidFill>
                  <a:srgbClr val="0070C0"/>
                </a:solidFill>
              </a:rPr>
              <a:t>Data quality monitoring</a:t>
            </a:r>
          </a:p>
        </p:txBody>
      </p:sp>
      <p:sp>
        <p:nvSpPr>
          <p:cNvPr id="12" name="TextBox 11"/>
          <p:cNvSpPr txBox="1"/>
          <p:nvPr/>
        </p:nvSpPr>
        <p:spPr>
          <a:xfrm>
            <a:off x="228600" y="5638800"/>
            <a:ext cx="5938066" cy="584775"/>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rgbClr val="000090"/>
                </a:solidFill>
                <a:latin typeface="Arial" panose="020B0604020202020204" pitchFamily="34" charset="0"/>
                <a:cs typeface="Arial" panose="020B0604020202020204" pitchFamily="34" charset="0"/>
              </a:rPr>
              <a:t>Beam polarization P</a:t>
            </a:r>
            <a:r>
              <a:rPr lang="en-US" sz="1600" baseline="-25000" dirty="0">
                <a:solidFill>
                  <a:srgbClr val="000090"/>
                </a:solidFill>
                <a:latin typeface="Arial" panose="020B0604020202020204" pitchFamily="34" charset="0"/>
                <a:cs typeface="Arial" panose="020B0604020202020204" pitchFamily="34" charset="0"/>
              </a:rPr>
              <a:t>beam</a:t>
            </a:r>
            <a:r>
              <a:rPr lang="en-US" sz="1600" dirty="0">
                <a:solidFill>
                  <a:srgbClr val="000090"/>
                </a:solidFill>
                <a:latin typeface="Arial" panose="020B0604020202020204" pitchFamily="34" charset="0"/>
                <a:cs typeface="Arial" panose="020B0604020202020204" pitchFamily="34" charset="0"/>
              </a:rPr>
              <a:t>~35%, similar to 2017</a:t>
            </a:r>
          </a:p>
          <a:p>
            <a:pPr marL="342900" indent="-342900">
              <a:buFont typeface="Arial" panose="020B0604020202020204" pitchFamily="34" charset="0"/>
              <a:buChar char="•"/>
            </a:pPr>
            <a:r>
              <a:rPr lang="en-US" sz="1600" dirty="0">
                <a:solidFill>
                  <a:srgbClr val="000090"/>
                </a:solidFill>
                <a:latin typeface="Arial" panose="020B0604020202020204" pitchFamily="34" charset="0"/>
                <a:cs typeface="Arial" panose="020B0604020202020204" pitchFamily="34" charset="0"/>
              </a:rPr>
              <a:t>Yields of known resonances are similar to 2017 </a:t>
            </a:r>
            <a:endParaRPr lang="en-US" sz="1600" dirty="0">
              <a:solidFill>
                <a:srgbClr val="000000"/>
              </a:solidFill>
              <a:latin typeface="Arial" panose="020B0604020202020204" pitchFamily="34" charset="0"/>
              <a:cs typeface="Arial" panose="020B0604020202020204" pitchFamily="34" charset="0"/>
            </a:endParaRPr>
          </a:p>
        </p:txBody>
      </p:sp>
      <p:pic>
        <p:nvPicPr>
          <p:cNvPr id="13" name="Picture 12" descr="rho_angles.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970822"/>
            <a:ext cx="1845176" cy="145868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703" y="1099213"/>
            <a:ext cx="2648097" cy="4996787"/>
          </a:xfrm>
          <a:prstGeom prst="rect">
            <a:avLst/>
          </a:prstGeom>
        </p:spPr>
      </p:pic>
      <p:pic>
        <p:nvPicPr>
          <p:cNvPr id="15" name="Picture 14"/>
          <p:cNvPicPr>
            <a:picLocks noChangeAspect="1"/>
          </p:cNvPicPr>
          <p:nvPr/>
        </p:nvPicPr>
        <p:blipFill>
          <a:blip r:embed="rId5"/>
          <a:stretch>
            <a:fillRect/>
          </a:stretch>
        </p:blipFill>
        <p:spPr>
          <a:xfrm rot="16200000">
            <a:off x="5819537" y="5427421"/>
            <a:ext cx="1107201" cy="229957"/>
          </a:xfrm>
          <a:prstGeom prst="rect">
            <a:avLst/>
          </a:prstGeom>
        </p:spPr>
      </p:pic>
      <p:sp>
        <p:nvSpPr>
          <p:cNvPr id="16" name="TextBox 15"/>
          <p:cNvSpPr txBox="1"/>
          <p:nvPr/>
        </p:nvSpPr>
        <p:spPr>
          <a:xfrm rot="16200000">
            <a:off x="4776646" y="3241476"/>
            <a:ext cx="3124573" cy="338554"/>
          </a:xfrm>
          <a:prstGeom prst="rect">
            <a:avLst/>
          </a:prstGeom>
          <a:noFill/>
        </p:spPr>
        <p:txBody>
          <a:bodyPr wrap="none" rtlCol="0">
            <a:spAutoFit/>
          </a:bodyPr>
          <a:lstStyle/>
          <a:p>
            <a:r>
              <a:rPr lang="en-US" sz="1600" dirty="0">
                <a:solidFill>
                  <a:srgbClr val="000000"/>
                </a:solidFill>
              </a:rPr>
              <a:t>Decay asymmetry = </a:t>
            </a:r>
            <a:r>
              <a:rPr lang="en-US" sz="1600" dirty="0">
                <a:solidFill>
                  <a:srgbClr val="000000"/>
                </a:solidFill>
                <a:sym typeface="Symbol" panose="05050102010706020507" pitchFamily="18" charset="2"/>
              </a:rPr>
              <a:t></a:t>
            </a:r>
            <a:r>
              <a:rPr lang="en-US" sz="1600" dirty="0" err="1">
                <a:solidFill>
                  <a:srgbClr val="000000"/>
                </a:solidFill>
                <a:sym typeface="Symbol" panose="05050102010706020507" pitchFamily="18" charset="2"/>
              </a:rPr>
              <a:t>P</a:t>
            </a:r>
            <a:r>
              <a:rPr lang="en-US" sz="1600" baseline="-25000" dirty="0" err="1">
                <a:solidFill>
                  <a:srgbClr val="000000"/>
                </a:solidFill>
                <a:sym typeface="Symbol" panose="05050102010706020507" pitchFamily="18" charset="2"/>
              </a:rPr>
              <a:t>beam</a:t>
            </a:r>
            <a:r>
              <a:rPr lang="en-US" sz="1600" dirty="0">
                <a:solidFill>
                  <a:srgbClr val="000000"/>
                </a:solidFill>
                <a:sym typeface="Symbol" panose="05050102010706020507" pitchFamily="18" charset="2"/>
              </a:rPr>
              <a:t>, ≈1</a:t>
            </a:r>
            <a:endParaRPr lang="en-US" sz="1600" baseline="-25000" dirty="0">
              <a:solidFill>
                <a:srgbClr val="000000"/>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15832"/>
            <a:ext cx="4029456" cy="302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843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21" y="120253"/>
            <a:ext cx="7772400" cy="685800"/>
          </a:xfrm>
        </p:spPr>
        <p:txBody>
          <a:bodyPr>
            <a:normAutofit/>
          </a:bodyPr>
          <a:lstStyle/>
          <a:p>
            <a:r>
              <a:rPr lang="en-US" sz="2800" cap="none" dirty="0" smtClean="0"/>
              <a:t>Future Projects</a:t>
            </a:r>
            <a:endParaRPr lang="en-US" sz="2800" cap="none" dirty="0"/>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9</a:t>
            </a:fld>
            <a:endParaRPr lang="en-US" dirty="0">
              <a:solidFill>
                <a:srgbClr val="000000"/>
              </a:solidFill>
            </a:endParaRPr>
          </a:p>
        </p:txBody>
      </p:sp>
      <p:sp>
        <p:nvSpPr>
          <p:cNvPr id="4" name="TextBox 3"/>
          <p:cNvSpPr txBox="1"/>
          <p:nvPr/>
        </p:nvSpPr>
        <p:spPr>
          <a:xfrm>
            <a:off x="171636" y="457200"/>
            <a:ext cx="8515164" cy="5878532"/>
          </a:xfrm>
          <a:prstGeom prst="rect">
            <a:avLst/>
          </a:prstGeom>
          <a:noFill/>
        </p:spPr>
        <p:txBody>
          <a:bodyPr wrap="square" rtlCol="0">
            <a:spAutoFit/>
          </a:bodyPr>
          <a:lstStyle/>
          <a:p>
            <a:pPr>
              <a:buClr>
                <a:srgbClr val="C00000"/>
              </a:buClr>
            </a:pPr>
            <a:endParaRPr lang="en-US" sz="2000" b="1" dirty="0">
              <a:solidFill>
                <a:srgbClr val="002060"/>
              </a:solidFill>
              <a:latin typeface="Arial" pitchFamily="34" charset="0"/>
              <a:cs typeface="Arial" pitchFamily="34" charset="0"/>
            </a:endParaRPr>
          </a:p>
          <a:p>
            <a:pPr>
              <a:buClr>
                <a:srgbClr val="C00000"/>
              </a:buClr>
              <a:buSzPct val="120000"/>
            </a:pPr>
            <a:endParaRPr lang="en-US" sz="2000" dirty="0">
              <a:solidFill>
                <a:srgbClr val="002060"/>
              </a:solidFill>
              <a:latin typeface="Arial" pitchFamily="34" charset="0"/>
              <a:cs typeface="Arial" pitchFamily="34" charset="0"/>
            </a:endParaRPr>
          </a:p>
          <a:p>
            <a:pPr marL="461963" indent="-461963">
              <a:buClr>
                <a:srgbClr val="C00000"/>
              </a:buClr>
              <a:buSzPct val="120000"/>
              <a:buFont typeface="Arial" pitchFamily="34" charset="0"/>
              <a:buChar char="•"/>
            </a:pPr>
            <a:r>
              <a:rPr lang="en-US" sz="2000" dirty="0">
                <a:solidFill>
                  <a:srgbClr val="002060"/>
                </a:solidFill>
                <a:latin typeface="Arial" pitchFamily="34" charset="0"/>
                <a:cs typeface="Arial" pitchFamily="34" charset="0"/>
              </a:rPr>
              <a:t> MOLLER experiment </a:t>
            </a:r>
          </a:p>
          <a:p>
            <a:pPr>
              <a:buClr>
                <a:srgbClr val="C00000"/>
              </a:buClr>
              <a:tabLst>
                <a:tab pos="569913" algn="l"/>
              </a:tabLst>
            </a:pPr>
            <a:r>
              <a:rPr lang="en-US" sz="2000" dirty="0">
                <a:solidFill>
                  <a:srgbClr val="002060"/>
                </a:solidFill>
                <a:latin typeface="Arial" pitchFamily="34" charset="0"/>
                <a:cs typeface="Arial" pitchFamily="34" charset="0"/>
              </a:rPr>
              <a:t>	(Possible MIE – FY19-23)</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a:t>
            </a:r>
            <a:r>
              <a:rPr lang="en-US" sz="2000" dirty="0" smtClean="0">
                <a:solidFill>
                  <a:srgbClr val="002060"/>
                </a:solidFill>
                <a:latin typeface="Arial" pitchFamily="34" charset="0"/>
                <a:cs typeface="Arial" pitchFamily="34" charset="0"/>
              </a:rPr>
              <a:t>Precision Standard </a:t>
            </a:r>
            <a:r>
              <a:rPr lang="en-US" sz="2000" dirty="0">
                <a:solidFill>
                  <a:srgbClr val="002060"/>
                </a:solidFill>
                <a:latin typeface="Arial" pitchFamily="34" charset="0"/>
                <a:cs typeface="Arial" pitchFamily="34" charset="0"/>
              </a:rPr>
              <a:t>Model Test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DOE science review (Sept. 2014) – strong endorsement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Director’s Cost, Schedule and Technical review held Dec. </a:t>
            </a:r>
            <a:r>
              <a:rPr lang="en-US" sz="2000" dirty="0" smtClean="0">
                <a:solidFill>
                  <a:srgbClr val="002060"/>
                </a:solidFill>
                <a:latin typeface="Arial" pitchFamily="34" charset="0"/>
                <a:cs typeface="Arial" pitchFamily="34" charset="0"/>
              </a:rPr>
              <a:t>2016</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a:t>
            </a:r>
            <a:r>
              <a:rPr lang="en-US" sz="2000" dirty="0" smtClean="0">
                <a:solidFill>
                  <a:srgbClr val="002060"/>
                </a:solidFill>
                <a:latin typeface="Arial" pitchFamily="34" charset="0"/>
                <a:cs typeface="Arial" pitchFamily="34" charset="0"/>
              </a:rPr>
              <a:t>CD-0 approved, Dec. 2016</a:t>
            </a:r>
            <a:endParaRPr lang="en-US" sz="2000" dirty="0">
              <a:solidFill>
                <a:srgbClr val="002060"/>
              </a:solidFill>
              <a:latin typeface="Arial" pitchFamily="34" charset="0"/>
              <a:cs typeface="Arial" pitchFamily="34" charset="0"/>
            </a:endParaRPr>
          </a:p>
          <a:p>
            <a:pPr>
              <a:buClr>
                <a:srgbClr val="C00000"/>
              </a:buClr>
              <a:tabLst>
                <a:tab pos="744538" algn="l"/>
                <a:tab pos="1084263" algn="l"/>
              </a:tabLst>
            </a:pPr>
            <a:r>
              <a:rPr lang="en-US" sz="2000" dirty="0">
                <a:solidFill>
                  <a:srgbClr val="002060"/>
                </a:solidFill>
                <a:latin typeface="Arial" pitchFamily="34" charset="0"/>
                <a:cs typeface="Arial" pitchFamily="34" charset="0"/>
              </a:rPr>
              <a:t>		(project </a:t>
            </a:r>
            <a:r>
              <a:rPr lang="en-US" sz="2000" u="sng" dirty="0">
                <a:solidFill>
                  <a:srgbClr val="002060"/>
                </a:solidFill>
                <a:latin typeface="Arial" pitchFamily="34" charset="0"/>
                <a:cs typeface="Arial" pitchFamily="34" charset="0"/>
              </a:rPr>
              <a:t>paused</a:t>
            </a:r>
            <a:r>
              <a:rPr lang="en-US" sz="2000" dirty="0">
                <a:solidFill>
                  <a:srgbClr val="002060"/>
                </a:solidFill>
                <a:latin typeface="Arial" pitchFamily="34" charset="0"/>
                <a:cs typeface="Arial" pitchFamily="34" charset="0"/>
              </a:rPr>
              <a:t> due to budget)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a:t>
            </a:r>
            <a:r>
              <a:rPr lang="en-US" sz="2000" dirty="0" smtClean="0">
                <a:solidFill>
                  <a:srgbClr val="002060"/>
                </a:solidFill>
                <a:latin typeface="Arial" pitchFamily="34" charset="0"/>
                <a:cs typeface="Arial" pitchFamily="34" charset="0"/>
              </a:rPr>
              <a:t>Awaiting green light to proceed</a:t>
            </a:r>
            <a:r>
              <a:rPr lang="en-US" sz="2000" dirty="0">
                <a:solidFill>
                  <a:srgbClr val="002060"/>
                </a:solidFill>
                <a:latin typeface="Arial" pitchFamily="34" charset="0"/>
                <a:cs typeface="Arial" pitchFamily="34" charset="0"/>
              </a:rPr>
              <a:t>	</a:t>
            </a:r>
            <a:endParaRPr lang="en-US" sz="2000" dirty="0" smtClean="0">
              <a:solidFill>
                <a:srgbClr val="002060"/>
              </a:solidFill>
              <a:latin typeface="Arial" pitchFamily="34" charset="0"/>
              <a:cs typeface="Arial" pitchFamily="34" charset="0"/>
            </a:endParaRPr>
          </a:p>
          <a:p>
            <a:pPr>
              <a:buClr>
                <a:srgbClr val="C00000"/>
              </a:buClr>
              <a:tabLst>
                <a:tab pos="744538" algn="l"/>
                <a:tab pos="1084263" algn="l"/>
              </a:tabLst>
            </a:pPr>
            <a:endParaRPr lang="en-US" sz="1000" dirty="0">
              <a:solidFill>
                <a:srgbClr val="002060"/>
              </a:solidFill>
              <a:latin typeface="Arial" pitchFamily="34" charset="0"/>
              <a:cs typeface="Arial" pitchFamily="34" charset="0"/>
            </a:endParaRPr>
          </a:p>
          <a:p>
            <a:pPr>
              <a:buClr>
                <a:srgbClr val="C00000"/>
              </a:buClr>
              <a:tabLst>
                <a:tab pos="744538" algn="l"/>
                <a:tab pos="1084263" algn="l"/>
              </a:tabLst>
            </a:pPr>
            <a:endParaRPr lang="en-US" sz="600" dirty="0">
              <a:solidFill>
                <a:srgbClr val="002060"/>
              </a:solidFill>
              <a:latin typeface="Arial" pitchFamily="34" charset="0"/>
              <a:cs typeface="Arial" pitchFamily="34" charset="0"/>
            </a:endParaRPr>
          </a:p>
          <a:p>
            <a:pPr marL="461963" indent="-461963">
              <a:buClr>
                <a:srgbClr val="C00000"/>
              </a:buClr>
              <a:buSzPct val="120000"/>
              <a:buFont typeface="Arial" pitchFamily="34" charset="0"/>
              <a:buChar char="•"/>
            </a:pPr>
            <a:r>
              <a:rPr lang="en-US" sz="2000" dirty="0">
                <a:solidFill>
                  <a:srgbClr val="002060"/>
                </a:solidFill>
                <a:latin typeface="Arial" pitchFamily="34" charset="0"/>
                <a:cs typeface="Arial" pitchFamily="34" charset="0"/>
              </a:rPr>
              <a:t> SoLID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Large acceptance, high </a:t>
            </a:r>
            <a:r>
              <a:rPr lang="en-US" sz="2000" dirty="0" err="1" smtClean="0">
                <a:solidFill>
                  <a:srgbClr val="002060"/>
                </a:solidFill>
                <a:latin typeface="Arial" pitchFamily="34" charset="0"/>
                <a:cs typeface="Arial" pitchFamily="34" charset="0"/>
              </a:rPr>
              <a:t>lumi</a:t>
            </a:r>
            <a:endParaRPr lang="en-US" sz="2000" dirty="0">
              <a:solidFill>
                <a:srgbClr val="002060"/>
              </a:solidFill>
              <a:latin typeface="Arial" pitchFamily="34" charset="0"/>
              <a:cs typeface="Arial" pitchFamily="34" charset="0"/>
            </a:endParaRPr>
          </a:p>
          <a:p>
            <a:pPr>
              <a:buClr>
                <a:srgbClr val="C00000"/>
              </a:buClr>
              <a:tabLst>
                <a:tab pos="744538" algn="l"/>
                <a:tab pos="1084263" algn="l"/>
              </a:tabLst>
            </a:pPr>
            <a:r>
              <a:rPr lang="en-US" sz="2000" dirty="0">
                <a:solidFill>
                  <a:srgbClr val="002060"/>
                </a:solidFill>
                <a:latin typeface="Arial" pitchFamily="34" charset="0"/>
                <a:cs typeface="Arial" pitchFamily="34" charset="0"/>
              </a:rPr>
              <a:t>	–   SIDIS and PVDIS</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CLEO Solenoid </a:t>
            </a:r>
            <a:r>
              <a:rPr lang="en-US" sz="2000" dirty="0">
                <a:solidFill>
                  <a:srgbClr val="002060"/>
                </a:solidFill>
                <a:latin typeface="Arial" pitchFamily="34" charset="0"/>
                <a:cs typeface="Arial" pitchFamily="34" charset="0"/>
                <a:sym typeface="Wingdings 2"/>
              </a:rPr>
              <a:t></a:t>
            </a:r>
            <a:r>
              <a:rPr lang="en-US" sz="2000" dirty="0">
                <a:solidFill>
                  <a:srgbClr val="002060"/>
                </a:solidFill>
                <a:latin typeface="Arial" pitchFamily="34" charset="0"/>
                <a:cs typeface="Arial" pitchFamily="34" charset="0"/>
              </a:rPr>
              <a:t>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International collaboration</a:t>
            </a:r>
            <a:endParaRPr lang="en-US" sz="2000" dirty="0">
              <a:solidFill>
                <a:srgbClr val="002060"/>
              </a:solidFill>
              <a:latin typeface="Arial" pitchFamily="34" charset="0"/>
              <a:cs typeface="Arial" pitchFamily="34" charset="0"/>
              <a:sym typeface="Wingdings 2"/>
            </a:endParaRP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a:solidFill>
                  <a:srgbClr val="002060"/>
                </a:solidFill>
                <a:latin typeface="Arial" pitchFamily="34" charset="0"/>
                <a:cs typeface="Arial" pitchFamily="34" charset="0"/>
              </a:rPr>
              <a:t>–</a:t>
            </a:r>
            <a:r>
              <a:rPr lang="en-US" sz="2000" dirty="0">
                <a:solidFill>
                  <a:srgbClr val="002060"/>
                </a:solidFill>
                <a:latin typeface="Arial" pitchFamily="34" charset="0"/>
                <a:cs typeface="Arial" pitchFamily="34" charset="0"/>
                <a:sym typeface="Wingdings 2"/>
              </a:rPr>
              <a:t> 	Director’s review (Feb. 2015) </a:t>
            </a: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a:solidFill>
                  <a:srgbClr val="002060"/>
                </a:solidFill>
                <a:latin typeface="Arial" pitchFamily="34" charset="0"/>
                <a:cs typeface="Arial" pitchFamily="34" charset="0"/>
                <a:sym typeface="Wingdings 3"/>
              </a:rPr>
              <a:t> new pre-CDR </a:t>
            </a:r>
            <a:r>
              <a:rPr lang="en-US" sz="2000" dirty="0" smtClean="0">
                <a:solidFill>
                  <a:srgbClr val="002060"/>
                </a:solidFill>
                <a:latin typeface="Arial" pitchFamily="34" charset="0"/>
                <a:cs typeface="Arial" pitchFamily="34" charset="0"/>
                <a:sym typeface="Wingdings 3"/>
              </a:rPr>
              <a:t>complete</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a:t>
            </a:r>
            <a:r>
              <a:rPr lang="en-US" sz="2000" dirty="0" smtClean="0">
                <a:solidFill>
                  <a:srgbClr val="002060"/>
                </a:solidFill>
                <a:latin typeface="Arial" pitchFamily="34" charset="0"/>
                <a:cs typeface="Arial" pitchFamily="34" charset="0"/>
              </a:rPr>
              <a:t>Awaiting science </a:t>
            </a:r>
            <a:r>
              <a:rPr lang="en-US" sz="2000" dirty="0">
                <a:solidFill>
                  <a:srgbClr val="002060"/>
                </a:solidFill>
                <a:latin typeface="Arial" pitchFamily="34" charset="0"/>
                <a:cs typeface="Arial" pitchFamily="34" charset="0"/>
              </a:rPr>
              <a:t>r</a:t>
            </a:r>
            <a:r>
              <a:rPr lang="en-US" sz="2000" dirty="0" smtClean="0">
                <a:solidFill>
                  <a:srgbClr val="002060"/>
                </a:solidFill>
                <a:latin typeface="Arial" pitchFamily="34" charset="0"/>
                <a:cs typeface="Arial" pitchFamily="34" charset="0"/>
              </a:rPr>
              <a:t>eview from ONP</a:t>
            </a:r>
            <a:endParaRPr lang="en-US" sz="2000" dirty="0">
              <a:solidFill>
                <a:srgbClr val="002060"/>
              </a:solidFill>
              <a:latin typeface="Arial" pitchFamily="34" charset="0"/>
              <a:cs typeface="Arial" pitchFamily="34" charset="0"/>
            </a:endParaRPr>
          </a:p>
        </p:txBody>
      </p:sp>
      <p:pic>
        <p:nvPicPr>
          <p:cNvPr id="330" name="Picture 1"/>
          <p:cNvPicPr>
            <a:picLocks noChangeAspect="1" noChangeArrowheads="1"/>
          </p:cNvPicPr>
          <p:nvPr/>
        </p:nvPicPr>
        <p:blipFill>
          <a:blip r:embed="rId2" cstate="print"/>
          <a:srcRect/>
          <a:stretch>
            <a:fillRect/>
          </a:stretch>
        </p:blipFill>
        <p:spPr bwMode="auto">
          <a:xfrm>
            <a:off x="5811314" y="4420895"/>
            <a:ext cx="2780050" cy="187330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421" y="2612439"/>
            <a:ext cx="3185835" cy="1568053"/>
          </a:xfrm>
          <a:prstGeom prst="rect">
            <a:avLst/>
          </a:prstGeom>
          <a:noFill/>
          <a:ln>
            <a:noFill/>
          </a:ln>
          <a:effectLst>
            <a:outerShdw blurRad="1524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734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JLabStandardPPTTemplate" id="{A76DDB89-9485-FD4D-98A9-DF1C06249F3D}" vid="{808B238C-84FF-B441-8654-84F07F73F6B9}"/>
    </a:ext>
  </a:extLst>
</a:theme>
</file>

<file path=ppt/theme/theme10.xml><?xml version="1.0" encoding="utf-8"?>
<a:theme xmlns:a="http://schemas.openxmlformats.org/drawingml/2006/main" name="8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7A9992D1-7024-A740-925F-C69EF509E2FF}" vid="{1BA63485-8226-9948-BD88-7C461ED892FA}"/>
    </a:ext>
  </a:extLst>
</a:theme>
</file>

<file path=ppt/theme/theme11.xml><?xml version="1.0" encoding="utf-8"?>
<a:theme xmlns:a="http://schemas.openxmlformats.org/drawingml/2006/main" name="10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7A9992D1-7024-A740-925F-C69EF509E2FF}" vid="{1BA63485-8226-9948-BD88-7C461ED892FA}"/>
    </a:ext>
  </a:extLst>
</a:theme>
</file>

<file path=ppt/theme/theme1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7A9992D1-7024-A740-925F-C69EF509E2FF}" vid="{1BA63485-8226-9948-BD88-7C461ED892F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2" id="{7A9992D1-7024-A740-925F-C69EF509E2FF}" vid="{1BA63485-8226-9948-BD88-7C461ED892FA}"/>
    </a:ext>
  </a:extLst>
</a:theme>
</file>

<file path=ppt/theme/theme3.xml><?xml version="1.0" encoding="utf-8"?>
<a:theme xmlns:a="http://schemas.openxmlformats.org/drawingml/2006/main" name="3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2" id="{7A9992D1-7024-A740-925F-C69EF509E2FF}" vid="{1BA63485-8226-9948-BD88-7C461ED892FA}"/>
    </a:ext>
  </a:extLst>
</a:theme>
</file>

<file path=ppt/theme/theme4.xml><?xml version="1.0" encoding="utf-8"?>
<a:theme xmlns:a="http://schemas.openxmlformats.org/drawingml/2006/main" name="1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JLabStandardPPTTemplate" id="{A76DDB89-9485-FD4D-98A9-DF1C06249F3D}" vid="{808B238C-84FF-B441-8654-84F07F73F6B9}"/>
    </a:ext>
  </a:extLst>
</a:theme>
</file>

<file path=ppt/theme/theme5.xml><?xml version="1.0" encoding="utf-8"?>
<a:theme xmlns:a="http://schemas.openxmlformats.org/drawingml/2006/main" name="4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7A9992D1-7024-A740-925F-C69EF509E2FF}" vid="{1BA63485-8226-9948-BD88-7C461ED892FA}"/>
    </a:ext>
  </a:extLst>
</a:theme>
</file>

<file path=ppt/theme/theme6.xml><?xml version="1.0" encoding="utf-8"?>
<a:theme xmlns:a="http://schemas.openxmlformats.org/drawingml/2006/main" name="6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2" id="{7A9992D1-7024-A740-925F-C69EF509E2FF}" vid="{1BA63485-8226-9948-BD88-7C461ED892FA}"/>
    </a:ext>
  </a:extLst>
</a:theme>
</file>

<file path=ppt/theme/theme7.xml><?xml version="1.0" encoding="utf-8"?>
<a:theme xmlns:a="http://schemas.openxmlformats.org/drawingml/2006/main" name="2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JLabStandardPPTTemplate" id="{A76DDB89-9485-FD4D-98A9-DF1C06249F3D}" vid="{808B238C-84FF-B441-8654-84F07F73F6B9}"/>
    </a:ext>
  </a:extLst>
</a:theme>
</file>

<file path=ppt/theme/theme8.xml><?xml version="1.0" encoding="utf-8"?>
<a:theme xmlns:a="http://schemas.openxmlformats.org/drawingml/2006/main" name="3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JLabStandardPPTTemplate" id="{A76DDB89-9485-FD4D-98A9-DF1C06249F3D}" vid="{808B238C-84FF-B441-8654-84F07F73F6B9}"/>
    </a:ext>
  </a:extLst>
</a:theme>
</file>

<file path=ppt/theme/theme9.xml><?xml version="1.0" encoding="utf-8"?>
<a:theme xmlns:a="http://schemas.openxmlformats.org/drawingml/2006/main" name="5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2" id="{7A9992D1-7024-A740-925F-C69EF509E2FF}" vid="{1BA63485-8226-9948-BD88-7C461ED892F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JLabPowerPointMain(1)</Template>
  <TotalTime>23723</TotalTime>
  <Words>2154</Words>
  <Application>Microsoft Office PowerPoint</Application>
  <PresentationFormat>On-screen Show (4:3)</PresentationFormat>
  <Paragraphs>553</Paragraphs>
  <Slides>24</Slides>
  <Notes>1</Notes>
  <HiddenSlides>0</HiddenSlides>
  <MMClips>0</MMClips>
  <ScaleCrop>false</ScaleCrop>
  <HeadingPairs>
    <vt:vector size="4" baseType="variant">
      <vt:variant>
        <vt:lpstr>Theme</vt:lpstr>
      </vt:variant>
      <vt:variant>
        <vt:i4>13</vt:i4>
      </vt:variant>
      <vt:variant>
        <vt:lpstr>Slide Titles</vt:lpstr>
      </vt:variant>
      <vt:variant>
        <vt:i4>24</vt:i4>
      </vt:variant>
    </vt:vector>
  </HeadingPairs>
  <TitlesOfParts>
    <vt:vector size="37" baseType="lpstr">
      <vt:lpstr>Office Theme</vt:lpstr>
      <vt:lpstr>JeffersonLabTemplate</vt:lpstr>
      <vt:lpstr>3_JeffersonLabTemplate</vt:lpstr>
      <vt:lpstr>1_Office Theme</vt:lpstr>
      <vt:lpstr>4_JeffersonLabTemplate</vt:lpstr>
      <vt:lpstr>6_JeffersonLabTemplate</vt:lpstr>
      <vt:lpstr>2_Office Theme</vt:lpstr>
      <vt:lpstr>3_Office Theme</vt:lpstr>
      <vt:lpstr>5_JeffersonLabTemplate</vt:lpstr>
      <vt:lpstr>8_JeffersonLabTemplate</vt:lpstr>
      <vt:lpstr>10_JeffersonLabTemplate</vt:lpstr>
      <vt:lpstr>1_JLabPowerpointMain</vt:lpstr>
      <vt:lpstr>1_JeffersonLabTemplate</vt:lpstr>
      <vt:lpstr>Jefferson Lab Science Program</vt:lpstr>
      <vt:lpstr>Outline</vt:lpstr>
      <vt:lpstr>Results Accepted and/or Published in Nature</vt:lpstr>
      <vt:lpstr>Other Recent 6 GeV Results</vt:lpstr>
      <vt:lpstr>Hall A</vt:lpstr>
      <vt:lpstr>Hall B</vt:lpstr>
      <vt:lpstr>Hall C</vt:lpstr>
      <vt:lpstr>Hall D</vt:lpstr>
      <vt:lpstr>Future Projects</vt:lpstr>
      <vt:lpstr>Computation: progress and plans</vt:lpstr>
      <vt:lpstr>Approved experiments</vt:lpstr>
      <vt:lpstr>Approved Experiments – PAC Days</vt:lpstr>
      <vt:lpstr>PAC Meetings</vt:lpstr>
      <vt:lpstr>Jeopardy</vt:lpstr>
      <vt:lpstr>Jeopardy (cont’d)</vt:lpstr>
      <vt:lpstr>2019 Jeopardy (proposed)</vt:lpstr>
      <vt:lpstr>Jeopardy (Beyond 2019)</vt:lpstr>
      <vt:lpstr>Near Term CEBAF Schedule</vt:lpstr>
      <vt:lpstr>EIC Developments</vt:lpstr>
      <vt:lpstr>EIC Users Group and International Interest</vt:lpstr>
      <vt:lpstr>Recent and Upcoming EIC Events</vt:lpstr>
      <vt:lpstr>Electron Ion Collider at Jefferson Lab</vt:lpstr>
      <vt:lpstr>JLEIC Developments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stewartm@jlab.org</dc:creator>
  <cp:lastModifiedBy>Robert McKeown</cp:lastModifiedBy>
  <cp:revision>65</cp:revision>
  <dcterms:created xsi:type="dcterms:W3CDTF">2017-11-20T21:19:42Z</dcterms:created>
  <dcterms:modified xsi:type="dcterms:W3CDTF">2018-06-19T00:16:51Z</dcterms:modified>
</cp:coreProperties>
</file>