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63" r:id="rId2"/>
    <p:sldId id="271" r:id="rId3"/>
    <p:sldId id="275" r:id="rId4"/>
    <p:sldId id="265" r:id="rId5"/>
    <p:sldId id="267" r:id="rId6"/>
    <p:sldId id="277" r:id="rId7"/>
    <p:sldId id="269" r:id="rId8"/>
    <p:sldId id="279" r:id="rId9"/>
    <p:sldId id="270" r:id="rId10"/>
    <p:sldId id="272" r:id="rId11"/>
    <p:sldId id="274" r:id="rId12"/>
    <p:sldId id="273" r:id="rId13"/>
    <p:sldId id="278" r:id="rId14"/>
    <p:sldId id="280" r:id="rId15"/>
    <p:sldId id="276" r:id="rId16"/>
    <p:sldId id="268" r:id="rId1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68571" autoAdjust="0"/>
  </p:normalViewPr>
  <p:slideViewPr>
    <p:cSldViewPr>
      <p:cViewPr>
        <p:scale>
          <a:sx n="87" d="100"/>
          <a:sy n="87" d="100"/>
        </p:scale>
        <p:origin x="-34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1" d="100"/>
          <a:sy n="91" d="100"/>
        </p:scale>
        <p:origin x="370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2A4EBBA4-A85D-4C96-B5F1-E99AFFBF7ED3}" type="datetimeFigureOut">
              <a:rPr lang="en-US" smtClean="0"/>
              <a:t>8/23/2016</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0E705070-E608-4B8E-8AC6-413C2E67E5CC}" type="slidenum">
              <a:rPr lang="en-US" smtClean="0"/>
              <a:t>‹#›</a:t>
            </a:fld>
            <a:endParaRPr lang="en-US"/>
          </a:p>
        </p:txBody>
      </p:sp>
    </p:spTree>
    <p:extLst>
      <p:ext uri="{BB962C8B-B14F-4D97-AF65-F5344CB8AC3E}">
        <p14:creationId xmlns:p14="http://schemas.microsoft.com/office/powerpoint/2010/main" val="1413896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 – thank you for joining us today.  I am Pam Turk, </a:t>
            </a:r>
            <a:r>
              <a:rPr lang="en-US" dirty="0" err="1" smtClean="0"/>
              <a:t>JLab</a:t>
            </a:r>
            <a:r>
              <a:rPr lang="en-US" dirty="0" smtClean="0"/>
              <a:t> </a:t>
            </a:r>
            <a:r>
              <a:rPr lang="en-US" dirty="0" err="1" smtClean="0"/>
              <a:t>Acctg</a:t>
            </a:r>
            <a:r>
              <a:rPr lang="en-US" baseline="0" dirty="0" smtClean="0"/>
              <a:t> Manager.</a:t>
            </a:r>
          </a:p>
          <a:p>
            <a:endParaRPr lang="en-US" baseline="0" dirty="0" smtClean="0"/>
          </a:p>
          <a:p>
            <a:endParaRPr lang="en-US" baseline="0" dirty="0" smtClean="0"/>
          </a:p>
          <a:p>
            <a:r>
              <a:rPr lang="en-US" baseline="0" dirty="0" smtClean="0"/>
              <a:t>As you all are aware, we have transitioned to a new travel agency – Omega World Travel </a:t>
            </a:r>
          </a:p>
          <a:p>
            <a:endParaRPr lang="en-US" baseline="0" dirty="0" smtClean="0"/>
          </a:p>
          <a:p>
            <a:endParaRPr lang="en-US" baseline="0" dirty="0" smtClean="0"/>
          </a:p>
          <a:p>
            <a:r>
              <a:rPr lang="en-US" baseline="0" dirty="0" smtClean="0"/>
              <a:t>Today’s meeting will be broken down in two sections.  First, I will be presenting general information stemming from the transition.</a:t>
            </a:r>
          </a:p>
          <a:p>
            <a:r>
              <a:rPr lang="en-US" baseline="0" dirty="0" smtClean="0"/>
              <a:t>The second part will be a demonstration of the Concur Reservation System presented by Omega representatives</a:t>
            </a:r>
          </a:p>
          <a:p>
            <a:endParaRPr lang="en-US" baseline="0" dirty="0" smtClean="0"/>
          </a:p>
          <a:p>
            <a:r>
              <a:rPr lang="en-US" dirty="0" smtClean="0"/>
              <a:t>Questions</a:t>
            </a:r>
            <a:r>
              <a:rPr lang="en-US" baseline="0" dirty="0" smtClean="0"/>
              <a:t> and time c</a:t>
            </a:r>
            <a:r>
              <a:rPr lang="en-US" dirty="0" smtClean="0"/>
              <a:t>onstraints hold my questions to the end, </a:t>
            </a:r>
          </a:p>
          <a:p>
            <a:r>
              <a:rPr lang="en-US" baseline="0" dirty="0" smtClean="0"/>
              <a:t>Questions during Concur demonstration are to be asked at that time</a:t>
            </a:r>
          </a:p>
        </p:txBody>
      </p:sp>
      <p:sp>
        <p:nvSpPr>
          <p:cNvPr id="4" name="Slide Number Placeholder 3"/>
          <p:cNvSpPr>
            <a:spLocks noGrp="1"/>
          </p:cNvSpPr>
          <p:nvPr>
            <p:ph type="sldNum" sz="quarter" idx="10"/>
          </p:nvPr>
        </p:nvSpPr>
        <p:spPr/>
        <p:txBody>
          <a:bodyPr/>
          <a:lstStyle/>
          <a:p>
            <a:fld id="{0E705070-E608-4B8E-8AC6-413C2E67E5CC}" type="slidenum">
              <a:rPr lang="en-US" smtClean="0"/>
              <a:t>1</a:t>
            </a:fld>
            <a:endParaRPr lang="en-US"/>
          </a:p>
        </p:txBody>
      </p:sp>
    </p:spTree>
    <p:extLst>
      <p:ext uri="{BB962C8B-B14F-4D97-AF65-F5344CB8AC3E}">
        <p14:creationId xmlns:p14="http://schemas.microsoft.com/office/powerpoint/2010/main" val="2763281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sz="1200" kern="1200" dirty="0" smtClean="0">
                <a:solidFill>
                  <a:schemeClr val="tx1"/>
                </a:solidFill>
                <a:effectLst/>
                <a:latin typeface="+mn-lt"/>
                <a:ea typeface="+mn-ea"/>
                <a:cs typeface="+mn-cs"/>
              </a:rPr>
              <a:t>3:20-4:15	Concur Demonstration (Debbie)</a:t>
            </a:r>
          </a:p>
          <a:p>
            <a:r>
              <a:rPr lang="en-US" sz="1200" kern="1200" dirty="0" smtClean="0">
                <a:solidFill>
                  <a:schemeClr val="tx1"/>
                </a:solidFill>
                <a:effectLst/>
                <a:latin typeface="+mn-lt"/>
                <a:ea typeface="+mn-ea"/>
                <a:cs typeface="+mn-cs"/>
              </a:rPr>
              <a:t>		Existing profiles &amp; establishing a new profile from entry through approval,</a:t>
            </a:r>
          </a:p>
          <a:p>
            <a:r>
              <a:rPr lang="en-US" sz="1200" kern="1200" dirty="0" smtClean="0">
                <a:solidFill>
                  <a:schemeClr val="tx1"/>
                </a:solidFill>
                <a:effectLst/>
                <a:latin typeface="+mn-lt"/>
                <a:ea typeface="+mn-ea"/>
                <a:cs typeface="+mn-cs"/>
              </a:rPr>
              <a:t>				(i.e.</a:t>
            </a:r>
            <a:r>
              <a:rPr lang="en-US" sz="1200" kern="1200" baseline="0" dirty="0" smtClean="0">
                <a:solidFill>
                  <a:schemeClr val="tx1"/>
                </a:solidFill>
                <a:effectLst/>
                <a:latin typeface="+mn-lt"/>
                <a:ea typeface="+mn-ea"/>
                <a:cs typeface="+mn-cs"/>
              </a:rPr>
              <a:t> Cell Phone must be included)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User Experience - Creating new reservations &amp; new features</a:t>
            </a:r>
          </a:p>
          <a:p>
            <a:r>
              <a:rPr lang="en-US" sz="1200" kern="1200" dirty="0" smtClean="0">
                <a:solidFill>
                  <a:schemeClr val="tx1"/>
                </a:solidFill>
                <a:effectLst/>
                <a:latin typeface="+mn-lt"/>
                <a:ea typeface="+mn-ea"/>
                <a:cs typeface="+mn-cs"/>
              </a:rPr>
              <a:t>		Application of unused airfare.  (CIAZ and Omega issued tickets)</a:t>
            </a:r>
          </a:p>
          <a:p>
            <a:r>
              <a:rPr lang="en-US" sz="1200" kern="1200" dirty="0" smtClean="0">
                <a:solidFill>
                  <a:schemeClr val="tx1"/>
                </a:solidFill>
                <a:effectLst/>
                <a:latin typeface="+mn-lt"/>
                <a:ea typeface="+mn-ea"/>
                <a:cs typeface="+mn-cs"/>
              </a:rPr>
              <a:t>				Policy parameters (Air, Rental Car, &amp; Lodging),</a:t>
            </a:r>
          </a:p>
          <a:p>
            <a:r>
              <a:rPr lang="en-US" sz="1200" kern="1200" dirty="0" smtClean="0">
                <a:solidFill>
                  <a:schemeClr val="tx1"/>
                </a:solidFill>
                <a:effectLst/>
                <a:latin typeface="+mn-lt"/>
                <a:ea typeface="+mn-ea"/>
                <a:cs typeface="+mn-cs"/>
              </a:rPr>
              <a:t>		Out of Policy Procedures (</a:t>
            </a:r>
            <a:r>
              <a:rPr lang="en-US" sz="1200" kern="1200" dirty="0" err="1" smtClean="0">
                <a:solidFill>
                  <a:schemeClr val="tx1"/>
                </a:solidFill>
                <a:effectLst/>
                <a:latin typeface="+mn-lt"/>
                <a:ea typeface="+mn-ea"/>
                <a:cs typeface="+mn-cs"/>
              </a:rPr>
              <a:t>JLab</a:t>
            </a:r>
            <a:r>
              <a:rPr lang="en-US" sz="1200" kern="1200" dirty="0" smtClean="0">
                <a:solidFill>
                  <a:schemeClr val="tx1"/>
                </a:solidFill>
                <a:effectLst/>
                <a:latin typeface="+mn-lt"/>
                <a:ea typeface="+mn-ea"/>
                <a:cs typeface="+mn-cs"/>
              </a:rPr>
              <a:t> Approval),</a:t>
            </a:r>
          </a:p>
          <a:p>
            <a:r>
              <a:rPr lang="en-US" sz="1200" kern="1200" dirty="0" smtClean="0">
                <a:solidFill>
                  <a:schemeClr val="tx1"/>
                </a:solidFill>
                <a:effectLst/>
                <a:latin typeface="+mn-lt"/>
                <a:ea typeface="+mn-ea"/>
                <a:cs typeface="+mn-cs"/>
              </a:rPr>
              <a:t>			Accept / Reject notifications.			</a:t>
            </a:r>
          </a:p>
          <a:p>
            <a:r>
              <a:rPr lang="en-US" sz="1200" kern="1200" dirty="0" smtClean="0">
                <a:solidFill>
                  <a:schemeClr val="tx1"/>
                </a:solidFill>
                <a:effectLst/>
                <a:latin typeface="+mn-lt"/>
                <a:ea typeface="+mn-ea"/>
                <a:cs typeface="+mn-cs"/>
              </a:rPr>
              <a:t>		Omega validation of Travel Authorization,</a:t>
            </a:r>
          </a:p>
          <a:p>
            <a:r>
              <a:rPr lang="en-US" sz="1200" kern="1200" dirty="0" smtClean="0">
                <a:solidFill>
                  <a:schemeClr val="tx1"/>
                </a:solidFill>
                <a:effectLst/>
                <a:latin typeface="+mn-lt"/>
                <a:ea typeface="+mn-ea"/>
                <a:cs typeface="+mn-cs"/>
              </a:rPr>
              <a:t>			Accept / Rejection notifications.	</a:t>
            </a:r>
            <a:endParaRPr lang="en-US" sz="1200" kern="1200" dirty="0" smtClean="0">
              <a:solidFill>
                <a:srgbClr val="FF0000"/>
              </a:solidFill>
              <a:effectLst/>
              <a:latin typeface="+mn-lt"/>
              <a:ea typeface="+mn-ea"/>
              <a:cs typeface="+mn-cs"/>
            </a:endParaRPr>
          </a:p>
          <a:p>
            <a:r>
              <a:rPr lang="en-US" sz="1200" kern="1200" dirty="0" smtClean="0">
                <a:solidFill>
                  <a:schemeClr val="tx1"/>
                </a:solidFill>
                <a:effectLst/>
                <a:latin typeface="+mn-lt"/>
                <a:ea typeface="+mn-ea"/>
                <a:cs typeface="+mn-cs"/>
              </a:rPr>
              <a:t>		Creating cost comparison itineraries,</a:t>
            </a:r>
          </a:p>
          <a:p>
            <a:r>
              <a:rPr lang="en-US" sz="1200" kern="1200" dirty="0" smtClean="0">
                <a:solidFill>
                  <a:schemeClr val="tx1"/>
                </a:solidFill>
                <a:effectLst/>
                <a:latin typeface="+mn-lt"/>
                <a:ea typeface="+mn-ea"/>
                <a:cs typeface="+mn-cs"/>
              </a:rPr>
              <a:t>		Omega Alerts.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E705070-E608-4B8E-8AC6-413C2E67E5CC}" type="slidenum">
              <a:rPr lang="en-US" smtClean="0"/>
              <a:t>10</a:t>
            </a:fld>
            <a:endParaRPr lang="en-US"/>
          </a:p>
        </p:txBody>
      </p:sp>
    </p:spTree>
    <p:extLst>
      <p:ext uri="{BB962C8B-B14F-4D97-AF65-F5344CB8AC3E}">
        <p14:creationId xmlns:p14="http://schemas.microsoft.com/office/powerpoint/2010/main" val="1703067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not hesitate to contact Concur support there is no additional fee</a:t>
            </a:r>
            <a:r>
              <a:rPr lang="en-US" baseline="0" dirty="0" smtClean="0"/>
              <a:t> for this service.</a:t>
            </a:r>
            <a:endParaRPr lang="en-US" dirty="0"/>
          </a:p>
        </p:txBody>
      </p:sp>
      <p:sp>
        <p:nvSpPr>
          <p:cNvPr id="4" name="Slide Number Placeholder 3"/>
          <p:cNvSpPr>
            <a:spLocks noGrp="1"/>
          </p:cNvSpPr>
          <p:nvPr>
            <p:ph type="sldNum" sz="quarter" idx="10"/>
          </p:nvPr>
        </p:nvSpPr>
        <p:spPr/>
        <p:txBody>
          <a:bodyPr/>
          <a:lstStyle/>
          <a:p>
            <a:fld id="{0E705070-E608-4B8E-8AC6-413C2E67E5CC}" type="slidenum">
              <a:rPr lang="en-US" smtClean="0"/>
              <a:t>11</a:t>
            </a:fld>
            <a:endParaRPr lang="en-US"/>
          </a:p>
        </p:txBody>
      </p:sp>
    </p:spTree>
    <p:extLst>
      <p:ext uri="{BB962C8B-B14F-4D97-AF65-F5344CB8AC3E}">
        <p14:creationId xmlns:p14="http://schemas.microsoft.com/office/powerpoint/2010/main" val="473431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05070-E608-4B8E-8AC6-413C2E67E5CC}" type="slidenum">
              <a:rPr lang="en-US" smtClean="0"/>
              <a:t>12</a:t>
            </a:fld>
            <a:endParaRPr lang="en-US"/>
          </a:p>
        </p:txBody>
      </p:sp>
    </p:spTree>
    <p:extLst>
      <p:ext uri="{BB962C8B-B14F-4D97-AF65-F5344CB8AC3E}">
        <p14:creationId xmlns:p14="http://schemas.microsoft.com/office/powerpoint/2010/main" val="20212574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05070-E608-4B8E-8AC6-413C2E67E5CC}" type="slidenum">
              <a:rPr lang="en-US" smtClean="0"/>
              <a:t>13</a:t>
            </a:fld>
            <a:endParaRPr lang="en-US"/>
          </a:p>
        </p:txBody>
      </p:sp>
    </p:spTree>
    <p:extLst>
      <p:ext uri="{BB962C8B-B14F-4D97-AF65-F5344CB8AC3E}">
        <p14:creationId xmlns:p14="http://schemas.microsoft.com/office/powerpoint/2010/main" val="261850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Mobile</a:t>
            </a:r>
            <a:r>
              <a:rPr lang="en-US" baseline="0" dirty="0" smtClean="0"/>
              <a:t> Phones – Telecommunications or Plan provider up to $10/day reimbursed</a:t>
            </a:r>
          </a:p>
          <a:p>
            <a:r>
              <a:rPr lang="en-US" baseline="0" dirty="0" smtClean="0"/>
              <a:t>Email – one that you check regularly</a:t>
            </a:r>
          </a:p>
          <a:p>
            <a:r>
              <a:rPr lang="en-US" baseline="0" dirty="0" smtClean="0"/>
              <a:t>Physical Location – Hotel, Business venue</a:t>
            </a:r>
            <a:endParaRPr lang="en-US" baseline="0" dirty="0"/>
          </a:p>
          <a:p>
            <a:endParaRPr lang="en-US" baseline="0" dirty="0" smtClean="0"/>
          </a:p>
          <a:p>
            <a:r>
              <a:rPr lang="en-US" baseline="0" dirty="0" smtClean="0"/>
              <a:t>Provide documents to travelers that are going to France</a:t>
            </a:r>
          </a:p>
          <a:p>
            <a:endParaRPr lang="en-US" baseline="0" dirty="0" smtClean="0"/>
          </a:p>
          <a:p>
            <a:pPr>
              <a:buFont typeface="Arial" panose="020B0604020202020204" pitchFamily="34" charset="0"/>
              <a:buChar char="•"/>
            </a:pPr>
            <a:r>
              <a:rPr lang="en-US" sz="2000" dirty="0" smtClean="0"/>
              <a:t>An All-Staff email will be distributed this week – MUST READ</a:t>
            </a:r>
          </a:p>
          <a:p>
            <a:pPr lvl="1">
              <a:buFont typeface="Arial" panose="020B0604020202020204" pitchFamily="34" charset="0"/>
              <a:buChar char="•"/>
            </a:pPr>
            <a:r>
              <a:rPr lang="en-US" sz="2000" dirty="0" smtClean="0"/>
              <a:t>Attachments include much more required information</a:t>
            </a:r>
          </a:p>
          <a:p>
            <a:endParaRPr lang="en-US" baseline="0" dirty="0" smtClean="0"/>
          </a:p>
          <a:p>
            <a:r>
              <a:rPr lang="en-US" baseline="0" dirty="0" smtClean="0"/>
              <a:t>Web page has documents available under the Foreign Travel Tab</a:t>
            </a:r>
          </a:p>
        </p:txBody>
      </p:sp>
      <p:sp>
        <p:nvSpPr>
          <p:cNvPr id="4" name="Slide Number Placeholder 3"/>
          <p:cNvSpPr>
            <a:spLocks noGrp="1"/>
          </p:cNvSpPr>
          <p:nvPr>
            <p:ph type="sldNum" sz="quarter" idx="10"/>
          </p:nvPr>
        </p:nvSpPr>
        <p:spPr/>
        <p:txBody>
          <a:bodyPr/>
          <a:lstStyle/>
          <a:p>
            <a:fld id="{0E705070-E608-4B8E-8AC6-413C2E67E5CC}" type="slidenum">
              <a:rPr lang="en-US" smtClean="0"/>
              <a:t>14</a:t>
            </a:fld>
            <a:endParaRPr lang="en-US"/>
          </a:p>
        </p:txBody>
      </p:sp>
    </p:spTree>
    <p:extLst>
      <p:ext uri="{BB962C8B-B14F-4D97-AF65-F5344CB8AC3E}">
        <p14:creationId xmlns:p14="http://schemas.microsoft.com/office/powerpoint/2010/main" val="22589002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05070-E608-4B8E-8AC6-413C2E67E5CC}" type="slidenum">
              <a:rPr lang="en-US" smtClean="0"/>
              <a:t>15</a:t>
            </a:fld>
            <a:endParaRPr lang="en-US"/>
          </a:p>
        </p:txBody>
      </p:sp>
    </p:spTree>
    <p:extLst>
      <p:ext uri="{BB962C8B-B14F-4D97-AF65-F5344CB8AC3E}">
        <p14:creationId xmlns:p14="http://schemas.microsoft.com/office/powerpoint/2010/main" val="4063384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E705070-E608-4B8E-8AC6-413C2E67E5CC}" type="slidenum">
              <a:rPr lang="en-US" smtClean="0"/>
              <a:t>16</a:t>
            </a:fld>
            <a:endParaRPr lang="en-US"/>
          </a:p>
        </p:txBody>
      </p:sp>
    </p:spTree>
    <p:extLst>
      <p:ext uri="{BB962C8B-B14F-4D97-AF65-F5344CB8AC3E}">
        <p14:creationId xmlns:p14="http://schemas.microsoft.com/office/powerpoint/2010/main" val="3570660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I’d like to introduce the </a:t>
            </a:r>
            <a:r>
              <a:rPr lang="en-US" baseline="0" dirty="0" err="1" smtClean="0"/>
              <a:t>JLab</a:t>
            </a:r>
            <a:r>
              <a:rPr lang="en-US" baseline="0" dirty="0" smtClean="0"/>
              <a:t> and transition team…</a:t>
            </a:r>
            <a:endParaRPr lang="en-US" dirty="0"/>
          </a:p>
        </p:txBody>
      </p:sp>
      <p:sp>
        <p:nvSpPr>
          <p:cNvPr id="4" name="Slide Number Placeholder 3"/>
          <p:cNvSpPr>
            <a:spLocks noGrp="1"/>
          </p:cNvSpPr>
          <p:nvPr>
            <p:ph type="sldNum" sz="quarter" idx="10"/>
          </p:nvPr>
        </p:nvSpPr>
        <p:spPr/>
        <p:txBody>
          <a:bodyPr/>
          <a:lstStyle/>
          <a:p>
            <a:fld id="{0E705070-E608-4B8E-8AC6-413C2E67E5CC}" type="slidenum">
              <a:rPr lang="en-US" smtClean="0"/>
              <a:t>2</a:t>
            </a:fld>
            <a:endParaRPr lang="en-US"/>
          </a:p>
        </p:txBody>
      </p:sp>
    </p:spTree>
    <p:extLst>
      <p:ext uri="{BB962C8B-B14F-4D97-AF65-F5344CB8AC3E}">
        <p14:creationId xmlns:p14="http://schemas.microsoft.com/office/powerpoint/2010/main" val="2945043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From the Omega side, we have…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Debbie McDonald – Remotely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Dianne St. </a:t>
            </a:r>
            <a:r>
              <a:rPr lang="en-US" baseline="0" dirty="0" err="1" smtClean="0"/>
              <a:t>Amant</a:t>
            </a:r>
            <a:r>
              <a:rPr lang="en-US" baseline="0" dirty="0" smtClean="0"/>
              <a:t>, VA Beach Branch Manager – will be at </a:t>
            </a:r>
            <a:r>
              <a:rPr lang="en-US" baseline="0" dirty="0" err="1" smtClean="0"/>
              <a:t>JLab</a:t>
            </a:r>
            <a:r>
              <a:rPr lang="en-US" baseline="0" dirty="0" smtClean="0"/>
              <a:t> sometime during the month.</a:t>
            </a:r>
            <a:endParaRPr lang="en-US" dirty="0"/>
          </a:p>
        </p:txBody>
      </p:sp>
      <p:sp>
        <p:nvSpPr>
          <p:cNvPr id="4" name="Slide Number Placeholder 3"/>
          <p:cNvSpPr>
            <a:spLocks noGrp="1"/>
          </p:cNvSpPr>
          <p:nvPr>
            <p:ph type="sldNum" sz="quarter" idx="10"/>
          </p:nvPr>
        </p:nvSpPr>
        <p:spPr/>
        <p:txBody>
          <a:bodyPr/>
          <a:lstStyle/>
          <a:p>
            <a:fld id="{0E705070-E608-4B8E-8AC6-413C2E67E5CC}" type="slidenum">
              <a:rPr lang="en-US" smtClean="0"/>
              <a:t>3</a:t>
            </a:fld>
            <a:endParaRPr lang="en-US"/>
          </a:p>
        </p:txBody>
      </p:sp>
    </p:spTree>
    <p:extLst>
      <p:ext uri="{BB962C8B-B14F-4D97-AF65-F5344CB8AC3E}">
        <p14:creationId xmlns:p14="http://schemas.microsoft.com/office/powerpoint/2010/main" val="1198325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Effective</a:t>
            </a:r>
            <a:r>
              <a:rPr lang="en-US" baseline="0" dirty="0" smtClean="0"/>
              <a:t> August 1</a:t>
            </a:r>
            <a:r>
              <a:rPr lang="en-US" baseline="30000" dirty="0" smtClean="0"/>
              <a:t>st</a:t>
            </a:r>
            <a:r>
              <a:rPr lang="en-US" baseline="0" dirty="0" smtClean="0"/>
              <a:t> </a:t>
            </a:r>
            <a:endParaRPr lang="en-US" dirty="0" smtClean="0"/>
          </a:p>
          <a:p>
            <a:endParaRPr lang="en-US" dirty="0" smtClean="0"/>
          </a:p>
          <a:p>
            <a:r>
              <a:rPr lang="en-US" dirty="0" smtClean="0"/>
              <a:t>BNL, FERMI,</a:t>
            </a:r>
            <a:r>
              <a:rPr lang="en-US" baseline="0" dirty="0" smtClean="0"/>
              <a:t> &amp; Argonne</a:t>
            </a:r>
            <a:endParaRPr lang="en-US" dirty="0" smtClean="0"/>
          </a:p>
        </p:txBody>
      </p:sp>
      <p:sp>
        <p:nvSpPr>
          <p:cNvPr id="4" name="Slide Number Placeholder 3"/>
          <p:cNvSpPr>
            <a:spLocks noGrp="1"/>
          </p:cNvSpPr>
          <p:nvPr>
            <p:ph type="sldNum" sz="quarter" idx="10"/>
          </p:nvPr>
        </p:nvSpPr>
        <p:spPr/>
        <p:txBody>
          <a:bodyPr/>
          <a:lstStyle/>
          <a:p>
            <a:fld id="{0E705070-E608-4B8E-8AC6-413C2E67E5CC}" type="slidenum">
              <a:rPr lang="en-US" smtClean="0"/>
              <a:t>4</a:t>
            </a:fld>
            <a:endParaRPr lang="en-US"/>
          </a:p>
        </p:txBody>
      </p:sp>
    </p:spTree>
    <p:extLst>
      <p:ext uri="{BB962C8B-B14F-4D97-AF65-F5344CB8AC3E}">
        <p14:creationId xmlns:p14="http://schemas.microsoft.com/office/powerpoint/2010/main" val="1546929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Cost</a:t>
            </a:r>
            <a:r>
              <a:rPr lang="en-US" baseline="0" dirty="0" smtClean="0"/>
              <a:t> coupled with agency trends such as a</a:t>
            </a:r>
            <a:r>
              <a:rPr lang="en-US" dirty="0" smtClean="0"/>
              <a:t>gents working</a:t>
            </a:r>
            <a:r>
              <a:rPr lang="en-US" baseline="0" dirty="0" smtClean="0"/>
              <a:t> from home drove this decision.</a:t>
            </a:r>
          </a:p>
          <a:p>
            <a:pPr marL="171450" indent="-171450">
              <a:buFontTx/>
              <a:buChar char="-"/>
            </a:pPr>
            <a:endParaRPr lang="en-US" baseline="0" dirty="0" smtClean="0"/>
          </a:p>
          <a:p>
            <a:pPr marL="171450" indent="-171450">
              <a:buFontTx/>
              <a:buChar char="-"/>
            </a:pPr>
            <a:r>
              <a:rPr lang="en-US" baseline="0" dirty="0" smtClean="0"/>
              <a:t>Omega Applications Management looking to see if there is a way to remove the Traveler.  </a:t>
            </a:r>
          </a:p>
          <a:p>
            <a:pPr marL="171450" indent="-171450">
              <a:buFontTx/>
              <a:buChar char="-"/>
            </a:pPr>
            <a:endParaRPr lang="en-US" baseline="0" dirty="0" smtClean="0"/>
          </a:p>
          <a:p>
            <a:pPr marL="0" indent="0">
              <a:buFontTx/>
              <a:buNone/>
            </a:pPr>
            <a:endParaRPr lang="en-US" baseline="0" dirty="0" smtClean="0"/>
          </a:p>
          <a:p>
            <a:pPr marL="171450" indent="-171450">
              <a:buFontTx/>
              <a:buChar char="-"/>
            </a:pPr>
            <a:endParaRPr lang="en-US" baseline="0" dirty="0" smtClean="0"/>
          </a:p>
          <a:p>
            <a:pPr marL="171450" indent="-171450">
              <a:buFontTx/>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E705070-E608-4B8E-8AC6-413C2E67E5CC}" type="slidenum">
              <a:rPr lang="en-US" smtClean="0"/>
              <a:t>5</a:t>
            </a:fld>
            <a:endParaRPr lang="en-US"/>
          </a:p>
        </p:txBody>
      </p:sp>
    </p:spTree>
    <p:extLst>
      <p:ext uri="{BB962C8B-B14F-4D97-AF65-F5344CB8AC3E}">
        <p14:creationId xmlns:p14="http://schemas.microsoft.com/office/powerpoint/2010/main" val="4051437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Streamlined approval – </a:t>
            </a:r>
          </a:p>
          <a:p>
            <a:endParaRPr lang="en-US" baseline="0" dirty="0" smtClean="0"/>
          </a:p>
          <a:p>
            <a:r>
              <a:rPr lang="en-US" baseline="0" dirty="0" smtClean="0"/>
              <a:t>If TA is NOT in SUBMITTED status, Omega will not see any information and an auto generated email will be sent to the TC.</a:t>
            </a:r>
          </a:p>
          <a:p>
            <a:endParaRPr lang="en-US" baseline="0" dirty="0" smtClean="0"/>
          </a:p>
          <a:p>
            <a:r>
              <a:rPr lang="en-US" baseline="0" dirty="0" smtClean="0"/>
              <a:t>Validate Traveler’s Name, Start Date, &amp; Funds authorized for airline ticket.  (Recommend increasing estimate to avoid changes to TA)</a:t>
            </a:r>
          </a:p>
          <a:p>
            <a:endParaRPr lang="en-US" baseline="0" dirty="0" smtClean="0"/>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Hotels booked through Concur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Over per diem - will require a justification and approval from Travel Services.  If approved, no actual lodging form is required.  </a:t>
            </a:r>
          </a:p>
          <a:p>
            <a:endParaRPr lang="en-US" baseline="0" dirty="0" smtClean="0"/>
          </a:p>
          <a:p>
            <a:r>
              <a:rPr lang="en-US" baseline="0" dirty="0" smtClean="0"/>
              <a:t>Conference hotels can be booked through Concur however if being offered a special rate, you must include the rate code in the notes section.  Omega will call to have the rate adjusted.</a:t>
            </a:r>
          </a:p>
          <a:p>
            <a:endParaRPr lang="en-US" baseline="0" dirty="0" smtClean="0"/>
          </a:p>
          <a:p>
            <a:r>
              <a:rPr lang="en-US" baseline="0" dirty="0" smtClean="0"/>
              <a:t>Local hotels – working with the hotels to get our rate codes programmed in Concur (expect within the next couple weeks)</a:t>
            </a:r>
          </a:p>
          <a:p>
            <a:endParaRPr lang="en-US" baseline="0" dirty="0" smtClean="0"/>
          </a:p>
          <a:p>
            <a:endParaRPr lang="en-US" baseline="0" dirty="0" smtClean="0"/>
          </a:p>
          <a:p>
            <a:r>
              <a:rPr lang="en-US" baseline="0" dirty="0" smtClean="0"/>
              <a:t>Duty of Care – </a:t>
            </a:r>
          </a:p>
          <a:p>
            <a:pPr marL="171450" indent="-171450">
              <a:buFontTx/>
              <a:buChar char="-"/>
            </a:pPr>
            <a:endParaRPr lang="en-US" baseline="0" dirty="0" smtClean="0"/>
          </a:p>
          <a:p>
            <a:r>
              <a:rPr lang="en-US" dirty="0" smtClean="0"/>
              <a:t>Sadly, there has been an increasing number of violent or terroristic type activities world-wide.  Therefore, to help locate our travelers when incidences occur, it is</a:t>
            </a:r>
            <a:r>
              <a:rPr lang="en-US" baseline="0" dirty="0" smtClean="0"/>
              <a:t> necessary to have contact information immediately available.</a:t>
            </a:r>
          </a:p>
          <a:p>
            <a:endParaRPr lang="en-US" baseline="0" dirty="0" smtClean="0"/>
          </a:p>
          <a:p>
            <a:r>
              <a:rPr lang="en-US" sz="1200" kern="1200" dirty="0" smtClean="0">
                <a:solidFill>
                  <a:schemeClr val="tx1"/>
                </a:solidFill>
                <a:effectLst/>
                <a:latin typeface="+mn-lt"/>
                <a:ea typeface="+mn-ea"/>
                <a:cs typeface="+mn-cs"/>
              </a:rPr>
              <a:t>Therefore, mobile numbers are required in the traveler’s profile.  If they currently do not, the system will prompt the TC to add prior to gaining access to the travel wizard</a:t>
            </a:r>
            <a:r>
              <a:rPr lang="en-US" sz="1200" kern="1200" baseline="0" dirty="0" smtClean="0">
                <a:solidFill>
                  <a:schemeClr val="tx1"/>
                </a:solidFill>
                <a:effectLst/>
                <a:latin typeface="+mn-lt"/>
                <a:ea typeface="+mn-ea"/>
                <a:cs typeface="+mn-cs"/>
              </a:rPr>
              <a:t> and making reservations.</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A note on profiles – all required fields must be populated prior to submitting a reservation.  Update the traveler’s current profile (Do not create a second profile).  </a:t>
            </a:r>
            <a:endParaRPr lang="en-US" sz="1200" kern="1200" dirty="0" smtClean="0">
              <a:solidFill>
                <a:schemeClr val="tx1"/>
              </a:solidFill>
              <a:effectLst/>
              <a:latin typeface="+mn-lt"/>
              <a:ea typeface="+mn-ea"/>
              <a:cs typeface="+mn-cs"/>
            </a:endParaRPr>
          </a:p>
          <a:p>
            <a:endParaRPr lang="en-US" baseline="0" dirty="0" smtClean="0"/>
          </a:p>
          <a:p>
            <a:endParaRPr lang="en-US" baseline="0" dirty="0" smtClean="0"/>
          </a:p>
          <a:p>
            <a:r>
              <a:rPr lang="en-US" baseline="0" dirty="0" smtClean="0"/>
              <a:t>Hotels booked through Omega allows the agency to run a report and provide better information of your whereabouts.  </a:t>
            </a:r>
          </a:p>
          <a:p>
            <a:r>
              <a:rPr lang="en-US" baseline="0" dirty="0" smtClean="0"/>
              <a:t>If only ticketing the airline, that only indicates where you flew in/out of not a more accurate physical location.</a:t>
            </a:r>
          </a:p>
          <a:p>
            <a:endParaRPr lang="en-US" baseline="0" dirty="0" smtClean="0"/>
          </a:p>
          <a:p>
            <a:pPr marL="171450" indent="-171450">
              <a:buFontTx/>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E705070-E608-4B8E-8AC6-413C2E67E5CC}" type="slidenum">
              <a:rPr lang="en-US" smtClean="0"/>
              <a:t>6</a:t>
            </a:fld>
            <a:endParaRPr lang="en-US"/>
          </a:p>
        </p:txBody>
      </p:sp>
    </p:spTree>
    <p:extLst>
      <p:ext uri="{BB962C8B-B14F-4D97-AF65-F5344CB8AC3E}">
        <p14:creationId xmlns:p14="http://schemas.microsoft.com/office/powerpoint/2010/main" val="1441963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All Southwest reservations will result in a policy</a:t>
            </a:r>
            <a:r>
              <a:rPr lang="en-US" baseline="0" dirty="0" smtClean="0"/>
              <a:t> violation at time of booking, please disregard at this time…  Omega is looking into a workaround for this.</a:t>
            </a:r>
            <a:endParaRPr lang="en-US" dirty="0"/>
          </a:p>
        </p:txBody>
      </p:sp>
      <p:sp>
        <p:nvSpPr>
          <p:cNvPr id="4" name="Slide Number Placeholder 3"/>
          <p:cNvSpPr>
            <a:spLocks noGrp="1"/>
          </p:cNvSpPr>
          <p:nvPr>
            <p:ph type="sldNum" sz="quarter" idx="10"/>
          </p:nvPr>
        </p:nvSpPr>
        <p:spPr/>
        <p:txBody>
          <a:bodyPr/>
          <a:lstStyle/>
          <a:p>
            <a:fld id="{0E705070-E608-4B8E-8AC6-413C2E67E5CC}" type="slidenum">
              <a:rPr lang="en-US" smtClean="0"/>
              <a:t>7</a:t>
            </a:fld>
            <a:endParaRPr lang="en-US"/>
          </a:p>
        </p:txBody>
      </p:sp>
    </p:spTree>
    <p:extLst>
      <p:ext uri="{BB962C8B-B14F-4D97-AF65-F5344CB8AC3E}">
        <p14:creationId xmlns:p14="http://schemas.microsoft.com/office/powerpoint/2010/main" val="20479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We need some time to work out the billing logistics to determine the best</a:t>
            </a:r>
            <a:r>
              <a:rPr lang="en-US" baseline="0" dirty="0" smtClean="0"/>
              <a:t> approach in capturing these costs.  </a:t>
            </a:r>
          </a:p>
          <a:p>
            <a:endParaRPr lang="en-US" dirty="0" smtClean="0"/>
          </a:p>
          <a:p>
            <a:r>
              <a:rPr lang="en-US" dirty="0" smtClean="0"/>
              <a:t>Once identified we will provide you with guidance on how to record on the</a:t>
            </a:r>
            <a:r>
              <a:rPr lang="en-US" baseline="0" dirty="0" smtClean="0"/>
              <a:t> ER.</a:t>
            </a:r>
          </a:p>
          <a:p>
            <a:endParaRPr lang="en-US" baseline="0" dirty="0" smtClean="0"/>
          </a:p>
          <a:p>
            <a:r>
              <a:rPr lang="en-US" baseline="0" dirty="0" smtClean="0"/>
              <a:t>In the meantime, please include the total price of the ticket plus $6.00 (if booked via Concur) as one amount under Co. Paid Airfare.</a:t>
            </a:r>
          </a:p>
          <a:p>
            <a:endParaRPr lang="en-US" dirty="0" smtClean="0"/>
          </a:p>
        </p:txBody>
      </p:sp>
      <p:sp>
        <p:nvSpPr>
          <p:cNvPr id="4" name="Slide Number Placeholder 3"/>
          <p:cNvSpPr>
            <a:spLocks noGrp="1"/>
          </p:cNvSpPr>
          <p:nvPr>
            <p:ph type="sldNum" sz="quarter" idx="10"/>
          </p:nvPr>
        </p:nvSpPr>
        <p:spPr/>
        <p:txBody>
          <a:bodyPr/>
          <a:lstStyle/>
          <a:p>
            <a:fld id="{0E705070-E608-4B8E-8AC6-413C2E67E5CC}" type="slidenum">
              <a:rPr lang="en-US" smtClean="0"/>
              <a:t>8</a:t>
            </a:fld>
            <a:endParaRPr lang="en-US"/>
          </a:p>
        </p:txBody>
      </p:sp>
    </p:spTree>
    <p:extLst>
      <p:ext uri="{BB962C8B-B14F-4D97-AF65-F5344CB8AC3E}">
        <p14:creationId xmlns:p14="http://schemas.microsoft.com/office/powerpoint/2010/main" val="26309675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not in the lavatory.</a:t>
            </a:r>
          </a:p>
          <a:p>
            <a:pPr marL="0" marR="0" lvl="3" indent="0" algn="l" defTabSz="914400" rtl="0" eaLnBrk="1" fontAlgn="auto" latinLnBrk="0" hangingPunct="1">
              <a:lnSpc>
                <a:spcPct val="100000"/>
              </a:lnSpc>
              <a:spcBef>
                <a:spcPts val="0"/>
              </a:spcBef>
              <a:spcAft>
                <a:spcPts val="0"/>
              </a:spcAft>
              <a:buClrTx/>
              <a:buSzTx/>
              <a:buFontTx/>
              <a:buNone/>
              <a:tabLst/>
              <a:defRPr/>
            </a:pPr>
            <a:endParaRPr lang="en-US" sz="2200" dirty="0" smtClean="0"/>
          </a:p>
          <a:p>
            <a:pPr marL="0" marR="0" lvl="3" indent="0" algn="l" defTabSz="914400" rtl="0" eaLnBrk="1" fontAlgn="auto" latinLnBrk="0" hangingPunct="1">
              <a:lnSpc>
                <a:spcPct val="100000"/>
              </a:lnSpc>
              <a:spcBef>
                <a:spcPts val="0"/>
              </a:spcBef>
              <a:spcAft>
                <a:spcPts val="0"/>
              </a:spcAft>
              <a:buClrTx/>
              <a:buSzTx/>
              <a:buFontTx/>
              <a:buNone/>
              <a:tabLst/>
              <a:defRPr/>
            </a:pPr>
            <a:r>
              <a:rPr lang="en-US" sz="2200" dirty="0" smtClean="0"/>
              <a:t>You might even get lucky and be assigned an aisle seat!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E705070-E608-4B8E-8AC6-413C2E67E5CC}" type="slidenum">
              <a:rPr lang="en-US" smtClean="0"/>
              <a:t>9</a:t>
            </a:fld>
            <a:endParaRPr lang="en-US"/>
          </a:p>
        </p:txBody>
      </p:sp>
    </p:spTree>
    <p:extLst>
      <p:ext uri="{BB962C8B-B14F-4D97-AF65-F5344CB8AC3E}">
        <p14:creationId xmlns:p14="http://schemas.microsoft.com/office/powerpoint/2010/main" val="3315525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6774366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1349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0"/>
            <a:ext cx="196215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0"/>
            <a:ext cx="573405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8314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11414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7770813" cy="19796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4113213"/>
            <a:ext cx="7770813" cy="19812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60121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990600"/>
            <a:ext cx="40386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403860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2949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0" y="914400"/>
            <a:ext cx="9144000" cy="5410200"/>
          </a:xfrm>
        </p:spPr>
        <p:txBody>
          <a:bodyPr/>
          <a:lstStyle/>
          <a:p>
            <a:pPr lvl="0"/>
            <a:endParaRPr lang="en-US" noProof="0" dirty="0"/>
          </a:p>
        </p:txBody>
      </p:sp>
    </p:spTree>
    <p:extLst>
      <p:ext uri="{BB962C8B-B14F-4D97-AF65-F5344CB8AC3E}">
        <p14:creationId xmlns:p14="http://schemas.microsoft.com/office/powerpoint/2010/main" val="3943720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457200" indent="-457200">
              <a:defRPr>
                <a:latin typeface="Arial" pitchFamily="34" charset="0"/>
                <a:cs typeface="Arial" pitchFamily="34" charset="0"/>
              </a:defRPr>
            </a:lvl1pPr>
            <a:lvl2pPr marL="914400" indent="-457200">
              <a:defRPr>
                <a:latin typeface="Arial" pitchFamily="34" charset="0"/>
                <a:cs typeface="Arial" pitchFamily="34" charset="0"/>
              </a:defRPr>
            </a:lvl2pPr>
            <a:lvl3pPr marL="1257300" indent="-342900">
              <a:tabLst/>
              <a:defRPr>
                <a:latin typeface="Arial" pitchFamily="34" charset="0"/>
                <a:cs typeface="Arial" pitchFamily="34" charset="0"/>
              </a:defRPr>
            </a:lvl3pPr>
            <a:lvl4pPr marL="1714500" indent="-342900">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1134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0857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9144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914400"/>
            <a:ext cx="3810000" cy="5334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9199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4968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7391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3402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91925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13614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gif"/><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0"/>
            <a:ext cx="77724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762000" y="914400"/>
            <a:ext cx="7772400" cy="533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5638800" y="6504801"/>
            <a:ext cx="1905000" cy="276999"/>
          </a:xfrm>
          <a:prstGeom prst="rect">
            <a:avLst/>
          </a:prstGeom>
          <a:noFill/>
          <a:ln w="9525">
            <a:noFill/>
            <a:miter lim="800000"/>
            <a:headEnd/>
            <a:tailEnd/>
          </a:ln>
          <a:effectLst/>
        </p:spPr>
        <p:txBody>
          <a:bodyPr wrap="square">
            <a:spAutoFit/>
          </a:bodyPr>
          <a:lstStyle/>
          <a:p>
            <a:pPr algn="ctr" fontAlgn="base">
              <a:spcBef>
                <a:spcPct val="50000"/>
              </a:spcBef>
              <a:spcAft>
                <a:spcPct val="0"/>
              </a:spcAft>
              <a:defRPr/>
            </a:pPr>
            <a:fld id="{95C3ACB1-9D5B-4C50-8733-64C120A39E65}" type="slidenum">
              <a:rPr lang="en-US" sz="1200" i="1">
                <a:solidFill>
                  <a:srgbClr val="FFFFFF"/>
                </a:solidFill>
                <a:latin typeface="Arial" charset="0"/>
              </a:rPr>
              <a:pPr algn="ctr" fontAlgn="base">
                <a:spcBef>
                  <a:spcPct val="50000"/>
                </a:spcBef>
                <a:spcAft>
                  <a:spcPct val="0"/>
                </a:spcAft>
                <a:defRPr/>
              </a:pPr>
              <a:t>‹#›</a:t>
            </a:fld>
            <a:endParaRPr lang="en-US" sz="1200" i="1" dirty="0">
              <a:solidFill>
                <a:srgbClr val="FFFFFF"/>
              </a:solidFill>
              <a:latin typeface="Arial" charset="0"/>
            </a:endParaRPr>
          </a:p>
        </p:txBody>
      </p:sp>
      <p:pic>
        <p:nvPicPr>
          <p:cNvPr id="6" name="Picture 5" descr="Untitled-1.gif"/>
          <p:cNvPicPr>
            <a:picLocks noChangeAspect="1"/>
          </p:cNvPicPr>
          <p:nvPr/>
        </p:nvPicPr>
        <p:blipFill>
          <a:blip r:embed="rId17" cstate="print"/>
          <a:stretch>
            <a:fillRect/>
          </a:stretch>
        </p:blipFill>
        <p:spPr>
          <a:xfrm>
            <a:off x="77634" y="6453646"/>
            <a:ext cx="378476" cy="378476"/>
          </a:xfrm>
          <a:prstGeom prst="rect">
            <a:avLst/>
          </a:prstGeom>
        </p:spPr>
      </p:pic>
      <p:sp>
        <p:nvSpPr>
          <p:cNvPr id="7" name="Rectangle 6"/>
          <p:cNvSpPr/>
          <p:nvPr userDrawn="1"/>
        </p:nvSpPr>
        <p:spPr>
          <a:xfrm>
            <a:off x="3200400" y="6553200"/>
            <a:ext cx="3124200" cy="184666"/>
          </a:xfrm>
          <a:prstGeom prst="rect">
            <a:avLst/>
          </a:prstGeom>
        </p:spPr>
        <p:txBody>
          <a:bodyPr wrap="square">
            <a:spAutoFit/>
          </a:bodyPr>
          <a:lstStyle/>
          <a:p>
            <a:pPr algn="ctr"/>
            <a:r>
              <a:rPr lang="en-US" sz="600" dirty="0" smtClean="0">
                <a:solidFill>
                  <a:srgbClr val="FFFFFF"/>
                </a:solidFill>
                <a:latin typeface="Arial" pitchFamily="34" charset="0"/>
                <a:cs typeface="Arial" pitchFamily="34" charset="0"/>
              </a:rPr>
              <a:t>Omega</a:t>
            </a:r>
            <a:r>
              <a:rPr lang="en-US" sz="600" baseline="0" dirty="0" smtClean="0">
                <a:solidFill>
                  <a:srgbClr val="FFFFFF"/>
                </a:solidFill>
                <a:latin typeface="Arial" pitchFamily="34" charset="0"/>
                <a:cs typeface="Arial" pitchFamily="34" charset="0"/>
              </a:rPr>
              <a:t> Transition</a:t>
            </a:r>
            <a:endParaRPr lang="en-US" sz="600" dirty="0">
              <a:solidFill>
                <a:srgbClr val="FFFFFF"/>
              </a:solidFill>
              <a:latin typeface="Arial" pitchFamily="34" charset="0"/>
              <a:cs typeface="Arial" pitchFamily="34" charset="0"/>
            </a:endParaRPr>
          </a:p>
        </p:txBody>
      </p:sp>
    </p:spTree>
    <p:extLst>
      <p:ext uri="{BB962C8B-B14F-4D97-AF65-F5344CB8AC3E}">
        <p14:creationId xmlns:p14="http://schemas.microsoft.com/office/powerpoint/2010/main" val="21627558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iming>
    <p:tnLst>
      <p:par>
        <p:cTn id="1" dur="indefinite" restart="never" nodeType="tmRoot"/>
      </p:par>
    </p:tnLst>
  </p:timing>
  <p:txStyles>
    <p:titleStyle>
      <a:lvl1pPr algn="ctr" rtl="0" eaLnBrk="1" fontAlgn="base" hangingPunct="1">
        <a:spcBef>
          <a:spcPct val="0"/>
        </a:spcBef>
        <a:spcAft>
          <a:spcPct val="0"/>
        </a:spcAft>
        <a:defRPr sz="3200" b="1">
          <a:solidFill>
            <a:schemeClr val="tx2"/>
          </a:solidFill>
          <a:latin typeface="Arial" pitchFamily="34" charset="0"/>
          <a:ea typeface="+mj-ea"/>
          <a:cs typeface="Arial" pitchFamily="34" charset="0"/>
        </a:defRPr>
      </a:lvl1pPr>
      <a:lvl2pPr algn="ctr" rtl="0" eaLnBrk="1" fontAlgn="base" hangingPunct="1">
        <a:spcBef>
          <a:spcPct val="0"/>
        </a:spcBef>
        <a:spcAft>
          <a:spcPct val="0"/>
        </a:spcAft>
        <a:defRPr sz="3600" b="1">
          <a:solidFill>
            <a:schemeClr val="tx2"/>
          </a:solidFill>
          <a:latin typeface="Times" pitchFamily="18" charset="0"/>
        </a:defRPr>
      </a:lvl2pPr>
      <a:lvl3pPr algn="ctr" rtl="0" eaLnBrk="1" fontAlgn="base" hangingPunct="1">
        <a:spcBef>
          <a:spcPct val="0"/>
        </a:spcBef>
        <a:spcAft>
          <a:spcPct val="0"/>
        </a:spcAft>
        <a:defRPr sz="3600" b="1">
          <a:solidFill>
            <a:schemeClr val="tx2"/>
          </a:solidFill>
          <a:latin typeface="Times" pitchFamily="18" charset="0"/>
        </a:defRPr>
      </a:lvl3pPr>
      <a:lvl4pPr algn="ctr" rtl="0" eaLnBrk="1" fontAlgn="base" hangingPunct="1">
        <a:spcBef>
          <a:spcPct val="0"/>
        </a:spcBef>
        <a:spcAft>
          <a:spcPct val="0"/>
        </a:spcAft>
        <a:defRPr sz="3600" b="1">
          <a:solidFill>
            <a:schemeClr val="tx2"/>
          </a:solidFill>
          <a:latin typeface="Times" pitchFamily="18" charset="0"/>
        </a:defRPr>
      </a:lvl4pPr>
      <a:lvl5pPr algn="ctr" rtl="0" eaLnBrk="1" fontAlgn="base" hangingPunct="1">
        <a:spcBef>
          <a:spcPct val="0"/>
        </a:spcBef>
        <a:spcAft>
          <a:spcPct val="0"/>
        </a:spcAft>
        <a:defRPr sz="3600" b="1">
          <a:solidFill>
            <a:schemeClr val="tx2"/>
          </a:solidFill>
          <a:latin typeface="Times" pitchFamily="18" charset="0"/>
        </a:defRPr>
      </a:lvl5pPr>
      <a:lvl6pPr marL="457200" algn="ctr" rtl="0" eaLnBrk="1" fontAlgn="base" hangingPunct="1">
        <a:spcBef>
          <a:spcPct val="0"/>
        </a:spcBef>
        <a:spcAft>
          <a:spcPct val="0"/>
        </a:spcAft>
        <a:defRPr sz="3600" b="1">
          <a:solidFill>
            <a:schemeClr val="tx2"/>
          </a:solidFill>
          <a:latin typeface="Times" pitchFamily="18" charset="0"/>
        </a:defRPr>
      </a:lvl6pPr>
      <a:lvl7pPr marL="914400" algn="ctr" rtl="0" eaLnBrk="1" fontAlgn="base" hangingPunct="1">
        <a:spcBef>
          <a:spcPct val="0"/>
        </a:spcBef>
        <a:spcAft>
          <a:spcPct val="0"/>
        </a:spcAft>
        <a:defRPr sz="3600" b="1">
          <a:solidFill>
            <a:schemeClr val="tx2"/>
          </a:solidFill>
          <a:latin typeface="Times" pitchFamily="18" charset="0"/>
        </a:defRPr>
      </a:lvl7pPr>
      <a:lvl8pPr marL="1371600" algn="ctr" rtl="0" eaLnBrk="1" fontAlgn="base" hangingPunct="1">
        <a:spcBef>
          <a:spcPct val="0"/>
        </a:spcBef>
        <a:spcAft>
          <a:spcPct val="0"/>
        </a:spcAft>
        <a:defRPr sz="3600" b="1">
          <a:solidFill>
            <a:schemeClr val="tx2"/>
          </a:solidFill>
          <a:latin typeface="Times" pitchFamily="18" charset="0"/>
        </a:defRPr>
      </a:lvl8pPr>
      <a:lvl9pPr marL="1828800" algn="ctr" rtl="0" eaLnBrk="1" fontAlgn="base" hangingPunct="1">
        <a:spcBef>
          <a:spcPct val="0"/>
        </a:spcBef>
        <a:spcAft>
          <a:spcPct val="0"/>
        </a:spcAft>
        <a:defRPr sz="3600" b="1">
          <a:solidFill>
            <a:schemeClr val="tx2"/>
          </a:solidFill>
          <a:latin typeface="Times" pitchFamily="18" charset="0"/>
        </a:defRPr>
      </a:lvl9pPr>
    </p:titleStyle>
    <p:bodyStyle>
      <a:lvl1pPr marL="342900" indent="-342900" algn="l" rtl="0" eaLnBrk="1" fontAlgn="base" hangingPunct="1">
        <a:spcBef>
          <a:spcPct val="20000"/>
        </a:spcBef>
        <a:spcAft>
          <a:spcPct val="0"/>
        </a:spcAft>
        <a:buChar char="•"/>
        <a:defRPr sz="24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Char char="–"/>
        <a:defRPr sz="2400">
          <a:solidFill>
            <a:schemeClr val="tx1"/>
          </a:solidFill>
          <a:latin typeface="Arial" pitchFamily="34" charset="0"/>
          <a:cs typeface="Arial" pitchFamily="34" charset="0"/>
        </a:defRPr>
      </a:lvl2pPr>
      <a:lvl3pPr marL="1143000" indent="-228600" algn="l" rtl="0" eaLnBrk="1" fontAlgn="base" hangingPunct="1">
        <a:spcBef>
          <a:spcPct val="20000"/>
        </a:spcBef>
        <a:spcAft>
          <a:spcPct val="0"/>
        </a:spcAft>
        <a:buChar char="•"/>
        <a:defRPr sz="2400">
          <a:solidFill>
            <a:schemeClr val="tx1"/>
          </a:solidFill>
          <a:latin typeface="Arial" pitchFamily="34" charset="0"/>
          <a:cs typeface="Arial" pitchFamily="34" charset="0"/>
        </a:defRPr>
      </a:lvl3pPr>
      <a:lvl4pPr marL="1600200" indent="-228600" algn="l" rtl="0" eaLnBrk="1" fontAlgn="base" hangingPunct="1">
        <a:spcBef>
          <a:spcPct val="20000"/>
        </a:spcBef>
        <a:spcAft>
          <a:spcPct val="0"/>
        </a:spcAft>
        <a:buChar char="–"/>
        <a:defRPr sz="2400">
          <a:solidFill>
            <a:schemeClr val="tx1"/>
          </a:solidFill>
          <a:latin typeface="Arial" pitchFamily="34" charset="0"/>
          <a:cs typeface="Arial" pitchFamily="34" charset="0"/>
        </a:defRPr>
      </a:lvl4pPr>
      <a:lvl5pPr marL="2057400" indent="-228600" algn="l" rtl="0" eaLnBrk="1" fontAlgn="base" hangingPunct="1">
        <a:spcBef>
          <a:spcPct val="20000"/>
        </a:spcBef>
        <a:spcAft>
          <a:spcPct val="0"/>
        </a:spcAft>
        <a:buChar char="»"/>
        <a:defRPr sz="2400">
          <a:solidFill>
            <a:schemeClr val="tx1"/>
          </a:solidFill>
          <a:latin typeface="Arial" pitchFamily="34" charset="0"/>
          <a:cs typeface="Arial" pitchFamily="34" charset="0"/>
        </a:defRPr>
      </a:lvl5pPr>
      <a:lvl6pPr marL="2514600" indent="-228600" algn="l" rtl="0" eaLnBrk="1" fontAlgn="base" hangingPunct="1">
        <a:spcBef>
          <a:spcPct val="20000"/>
        </a:spcBef>
        <a:spcAft>
          <a:spcPct val="0"/>
        </a:spcAft>
        <a:buChar char="»"/>
        <a:defRPr sz="2400">
          <a:solidFill>
            <a:schemeClr val="tx1"/>
          </a:solidFill>
          <a:latin typeface="+mn-lt"/>
        </a:defRPr>
      </a:lvl6pPr>
      <a:lvl7pPr marL="2971800" indent="-228600" algn="l" rtl="0" eaLnBrk="1" fontAlgn="base" hangingPunct="1">
        <a:spcBef>
          <a:spcPct val="20000"/>
        </a:spcBef>
        <a:spcAft>
          <a:spcPct val="0"/>
        </a:spcAft>
        <a:buChar char="»"/>
        <a:defRPr sz="2400">
          <a:solidFill>
            <a:schemeClr val="tx1"/>
          </a:solidFill>
          <a:latin typeface="+mn-lt"/>
        </a:defRPr>
      </a:lvl7pPr>
      <a:lvl8pPr marL="3429000" indent="-228600" algn="l" rtl="0" eaLnBrk="1" fontAlgn="base" hangingPunct="1">
        <a:spcBef>
          <a:spcPct val="20000"/>
        </a:spcBef>
        <a:spcAft>
          <a:spcPct val="0"/>
        </a:spcAft>
        <a:buChar char="»"/>
        <a:defRPr sz="2400">
          <a:solidFill>
            <a:schemeClr val="tx1"/>
          </a:solidFill>
          <a:latin typeface="+mn-lt"/>
        </a:defRPr>
      </a:lvl8pPr>
      <a:lvl9pPr marL="3886200" indent="-228600" algn="l" rtl="0" eaLnBrk="1" fontAlgn="base" hangingPunct="1">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609600" y="990600"/>
            <a:ext cx="8153400" cy="5105400"/>
          </a:xfrm>
        </p:spPr>
        <p:txBody>
          <a:bodyPr/>
          <a:lstStyle/>
          <a:p>
            <a:endParaRPr lang="en-US" sz="3200" dirty="0" smtClean="0"/>
          </a:p>
          <a:p>
            <a:endParaRPr lang="en-US" sz="1000" dirty="0"/>
          </a:p>
          <a:p>
            <a:r>
              <a:rPr lang="en-US" sz="3200" dirty="0"/>
              <a:t>Transition to Omega World Travel </a:t>
            </a:r>
            <a:endParaRPr lang="en-US" sz="3200" dirty="0" smtClean="0"/>
          </a:p>
          <a:p>
            <a:endParaRPr lang="en-US" sz="3200" dirty="0"/>
          </a:p>
          <a:p>
            <a:r>
              <a:rPr lang="en-US" sz="2800" dirty="0" smtClean="0"/>
              <a:t>Travel </a:t>
            </a:r>
            <a:r>
              <a:rPr lang="en-US" sz="2800" dirty="0"/>
              <a:t>Informational &amp; Training </a:t>
            </a:r>
            <a:r>
              <a:rPr lang="en-US" sz="2800" dirty="0" smtClean="0"/>
              <a:t>Meeting</a:t>
            </a:r>
          </a:p>
          <a:p>
            <a:endParaRPr lang="en-US" sz="2800" dirty="0"/>
          </a:p>
          <a:p>
            <a:endParaRPr lang="en-US" sz="2200" dirty="0" smtClean="0"/>
          </a:p>
          <a:p>
            <a:endParaRPr lang="en-US" sz="2200" dirty="0" smtClean="0"/>
          </a:p>
          <a:p>
            <a:r>
              <a:rPr lang="en-US" sz="2200" dirty="0" smtClean="0"/>
              <a:t>SSC Room 53</a:t>
            </a:r>
          </a:p>
          <a:p>
            <a:r>
              <a:rPr lang="en-US" sz="2200" dirty="0" smtClean="0"/>
              <a:t>August 10, 2016 </a:t>
            </a:r>
          </a:p>
          <a:p>
            <a:endParaRPr lang="en-US" dirty="0"/>
          </a:p>
          <a:p>
            <a:endParaRPr lang="en-US" dirty="0" smtClean="0"/>
          </a:p>
          <a:p>
            <a:endParaRPr lang="en-US" dirty="0"/>
          </a:p>
        </p:txBody>
      </p:sp>
    </p:spTree>
    <p:extLst>
      <p:ext uri="{BB962C8B-B14F-4D97-AF65-F5344CB8AC3E}">
        <p14:creationId xmlns:p14="http://schemas.microsoft.com/office/powerpoint/2010/main" val="2585039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 Demonstration</a:t>
            </a:r>
            <a:endParaRPr lang="en-US" dirty="0"/>
          </a:p>
        </p:txBody>
      </p:sp>
      <p:sp>
        <p:nvSpPr>
          <p:cNvPr id="3" name="Content Placeholder 2"/>
          <p:cNvSpPr>
            <a:spLocks noGrp="1"/>
          </p:cNvSpPr>
          <p:nvPr>
            <p:ph idx="1"/>
          </p:nvPr>
        </p:nvSpPr>
        <p:spPr>
          <a:xfrm>
            <a:off x="609600" y="1219200"/>
            <a:ext cx="8153400" cy="2743200"/>
          </a:xfrm>
        </p:spPr>
        <p:txBody>
          <a:bodyPr/>
          <a:lstStyle/>
          <a:p>
            <a:pPr marL="0" indent="0">
              <a:buNone/>
            </a:pPr>
            <a:endParaRPr lang="en-US" sz="2200" dirty="0" smtClean="0"/>
          </a:p>
          <a:p>
            <a:endParaRPr lang="en-US" sz="2200" dirty="0"/>
          </a:p>
          <a:p>
            <a:endParaRPr lang="en-US" sz="2200" dirty="0" smtClean="0"/>
          </a:p>
          <a:p>
            <a:pPr marL="0" indent="0" algn="ctr">
              <a:buNone/>
            </a:pPr>
            <a:r>
              <a:rPr lang="en-US" sz="2800" dirty="0" smtClean="0"/>
              <a:t>Debbie McDonald</a:t>
            </a:r>
          </a:p>
          <a:p>
            <a:pPr marL="0" indent="0" algn="ctr">
              <a:buNone/>
            </a:pPr>
            <a:r>
              <a:rPr lang="en-US" sz="2800" dirty="0" smtClean="0"/>
              <a:t>Omega Applications Management</a:t>
            </a:r>
            <a:endParaRPr lang="en-US" sz="2800" dirty="0"/>
          </a:p>
          <a:p>
            <a:endParaRPr lang="en-US" sz="2200" dirty="0"/>
          </a:p>
          <a:p>
            <a:pPr marL="0" indent="0">
              <a:buNone/>
            </a:pPr>
            <a:endParaRPr lang="en-US" dirty="0" smtClean="0"/>
          </a:p>
        </p:txBody>
      </p:sp>
    </p:spTree>
    <p:extLst>
      <p:ext uri="{BB962C8B-B14F-4D97-AF65-F5344CB8AC3E}">
        <p14:creationId xmlns:p14="http://schemas.microsoft.com/office/powerpoint/2010/main" val="574798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 Contact Information</a:t>
            </a:r>
            <a:endParaRPr lang="en-US" dirty="0"/>
          </a:p>
        </p:txBody>
      </p:sp>
      <p:sp>
        <p:nvSpPr>
          <p:cNvPr id="3" name="Content Placeholder 2"/>
          <p:cNvSpPr>
            <a:spLocks noGrp="1"/>
          </p:cNvSpPr>
          <p:nvPr>
            <p:ph idx="1"/>
          </p:nvPr>
        </p:nvSpPr>
        <p:spPr>
          <a:xfrm>
            <a:off x="609600" y="1219200"/>
            <a:ext cx="8153400" cy="4953000"/>
          </a:xfrm>
        </p:spPr>
        <p:txBody>
          <a:bodyPr/>
          <a:lstStyle/>
          <a:p>
            <a:pPr marL="0" indent="0" algn="ctr">
              <a:buNone/>
            </a:pPr>
            <a:r>
              <a:rPr lang="en-US" sz="2200" b="1" dirty="0" smtClean="0"/>
              <a:t>Omega World Travel</a:t>
            </a:r>
            <a:r>
              <a:rPr lang="en-US" sz="2000" dirty="0"/>
              <a:t> </a:t>
            </a:r>
          </a:p>
          <a:p>
            <a:r>
              <a:rPr lang="en-US" sz="2000" dirty="0"/>
              <a:t>Primary Corporate Agent: Janice Bowser</a:t>
            </a:r>
          </a:p>
          <a:p>
            <a:r>
              <a:rPr lang="en-US" sz="2000" dirty="0"/>
              <a:t>Standard Business Hours: Mon-Fri 8am-6pm</a:t>
            </a:r>
          </a:p>
          <a:p>
            <a:r>
              <a:rPr lang="en-US" sz="2000" dirty="0"/>
              <a:t>Domestic #: 1-888-527-1279 Email: jefferson@owt.net</a:t>
            </a:r>
          </a:p>
          <a:p>
            <a:r>
              <a:rPr lang="en-US" sz="2000" dirty="0"/>
              <a:t>International # will be included on your itinerary.</a:t>
            </a:r>
          </a:p>
          <a:p>
            <a:r>
              <a:rPr lang="en-US" sz="2000" b="1" dirty="0"/>
              <a:t>All calls to Omega outside of standard business hours will automatically drop into an After Hour Services queue and </a:t>
            </a:r>
            <a:r>
              <a:rPr lang="en-US" sz="2000" b="1" dirty="0" smtClean="0"/>
              <a:t>will incur </a:t>
            </a:r>
            <a:r>
              <a:rPr lang="en-US" sz="2000" b="1" dirty="0"/>
              <a:t>additional </a:t>
            </a:r>
            <a:r>
              <a:rPr lang="en-US" sz="2000" b="1" dirty="0" smtClean="0"/>
              <a:t>charges </a:t>
            </a:r>
            <a:r>
              <a:rPr lang="en-US" sz="2000" b="1" dirty="0"/>
              <a:t>per </a:t>
            </a:r>
            <a:r>
              <a:rPr lang="en-US" sz="2000" b="1" dirty="0" smtClean="0"/>
              <a:t>call (not issue).</a:t>
            </a:r>
            <a:endParaRPr lang="en-US" sz="2000" dirty="0"/>
          </a:p>
          <a:p>
            <a:pPr marL="457200" lvl="1" indent="0">
              <a:buNone/>
            </a:pPr>
            <a:endParaRPr lang="en-US" sz="2000" dirty="0" smtClean="0"/>
          </a:p>
          <a:p>
            <a:r>
              <a:rPr lang="en-US" sz="2000" b="1" dirty="0" smtClean="0"/>
              <a:t>Concur</a:t>
            </a:r>
            <a:r>
              <a:rPr lang="en-US" sz="2000" dirty="0" smtClean="0"/>
              <a:t> General </a:t>
            </a:r>
            <a:r>
              <a:rPr lang="en-US" sz="2000" dirty="0"/>
              <a:t>&amp; Technical support: 1-866-635-8497</a:t>
            </a:r>
          </a:p>
          <a:p>
            <a:endParaRPr lang="en-US" sz="2000" dirty="0" smtClean="0"/>
          </a:p>
          <a:p>
            <a:r>
              <a:rPr lang="en-US" sz="2000" b="1" dirty="0" err="1" smtClean="0"/>
              <a:t>JLab</a:t>
            </a:r>
            <a:r>
              <a:rPr lang="en-US" sz="2000" dirty="0" smtClean="0"/>
              <a:t> </a:t>
            </a:r>
            <a:r>
              <a:rPr lang="en-US" sz="2000" dirty="0"/>
              <a:t>Travel Services #: 757-269-7192, TRAVELS@jlab.org</a:t>
            </a:r>
            <a:endParaRPr lang="en-US" sz="2200" dirty="0"/>
          </a:p>
          <a:p>
            <a:endParaRPr lang="en-US" sz="2200" dirty="0" smtClean="0"/>
          </a:p>
          <a:p>
            <a:endParaRPr lang="en-US" sz="2200" dirty="0"/>
          </a:p>
          <a:p>
            <a:pPr marL="0" indent="0">
              <a:buNone/>
            </a:pPr>
            <a:endParaRPr lang="en-US" dirty="0" smtClean="0"/>
          </a:p>
        </p:txBody>
      </p:sp>
    </p:spTree>
    <p:extLst>
      <p:ext uri="{BB962C8B-B14F-4D97-AF65-F5344CB8AC3E}">
        <p14:creationId xmlns:p14="http://schemas.microsoft.com/office/powerpoint/2010/main" val="2583707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066800"/>
            <a:ext cx="6934200" cy="4953000"/>
          </a:xfrm>
        </p:spPr>
        <p:txBody>
          <a:bodyPr/>
          <a:lstStyle/>
          <a:p>
            <a:pPr marL="0" indent="0">
              <a:buNone/>
            </a:pPr>
            <a:endParaRPr lang="en-US" sz="2200" dirty="0" smtClean="0"/>
          </a:p>
          <a:p>
            <a:pPr marL="0" indent="0" algn="ctr">
              <a:buNone/>
            </a:pPr>
            <a:r>
              <a:rPr lang="en-US" sz="4800" dirty="0" smtClean="0"/>
              <a:t>Test Question 1:</a:t>
            </a:r>
          </a:p>
          <a:p>
            <a:pPr marL="0" indent="0" algn="ctr">
              <a:buNone/>
            </a:pPr>
            <a:endParaRPr lang="en-US" sz="4800" dirty="0"/>
          </a:p>
          <a:p>
            <a:pPr marL="0" indent="0" algn="ctr">
              <a:buNone/>
            </a:pPr>
            <a:r>
              <a:rPr lang="en-US" sz="4800" dirty="0" smtClean="0"/>
              <a:t>Who do you call if you are traveling on a CIAZ issued itinerary?</a:t>
            </a:r>
            <a:endParaRPr lang="en-US" sz="4800" dirty="0"/>
          </a:p>
          <a:p>
            <a:endParaRPr lang="en-US" sz="2200" dirty="0"/>
          </a:p>
          <a:p>
            <a:endParaRPr lang="en-US" dirty="0" smtClean="0"/>
          </a:p>
        </p:txBody>
      </p:sp>
    </p:spTree>
    <p:extLst>
      <p:ext uri="{BB962C8B-B14F-4D97-AF65-F5344CB8AC3E}">
        <p14:creationId xmlns:p14="http://schemas.microsoft.com/office/powerpoint/2010/main" val="3009779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066800"/>
            <a:ext cx="6934200" cy="4953000"/>
          </a:xfrm>
        </p:spPr>
        <p:txBody>
          <a:bodyPr/>
          <a:lstStyle/>
          <a:p>
            <a:pPr marL="0" indent="0">
              <a:buNone/>
            </a:pPr>
            <a:endParaRPr lang="en-US" sz="2200" dirty="0" smtClean="0"/>
          </a:p>
          <a:p>
            <a:pPr marL="0" indent="0" algn="ctr">
              <a:buNone/>
            </a:pPr>
            <a:r>
              <a:rPr lang="en-US" sz="4800" dirty="0" smtClean="0"/>
              <a:t>Test Question 2:</a:t>
            </a:r>
          </a:p>
          <a:p>
            <a:pPr marL="0" indent="0" algn="ctr">
              <a:buNone/>
            </a:pPr>
            <a:endParaRPr lang="en-US" sz="4800" dirty="0"/>
          </a:p>
          <a:p>
            <a:pPr marL="0" indent="0" algn="ctr">
              <a:buNone/>
            </a:pPr>
            <a:r>
              <a:rPr lang="en-US" sz="4800" dirty="0" smtClean="0"/>
              <a:t>Did you sign the  meeting attendance sheet?</a:t>
            </a:r>
            <a:endParaRPr lang="en-US" sz="4800" dirty="0"/>
          </a:p>
          <a:p>
            <a:endParaRPr lang="en-US" sz="2200" dirty="0"/>
          </a:p>
          <a:p>
            <a:endParaRPr lang="en-US" dirty="0" smtClean="0"/>
          </a:p>
        </p:txBody>
      </p:sp>
    </p:spTree>
    <p:extLst>
      <p:ext uri="{BB962C8B-B14F-4D97-AF65-F5344CB8AC3E}">
        <p14:creationId xmlns:p14="http://schemas.microsoft.com/office/powerpoint/2010/main" val="2074387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579" y="-152400"/>
            <a:ext cx="8077200" cy="914400"/>
          </a:xfrm>
        </p:spPr>
        <p:txBody>
          <a:bodyPr/>
          <a:lstStyle/>
          <a:p>
            <a:r>
              <a:rPr lang="en-US" dirty="0" smtClean="0"/>
              <a:t>DOE Requirements for Travel to France</a:t>
            </a:r>
            <a:endParaRPr lang="en-US" dirty="0"/>
          </a:p>
        </p:txBody>
      </p:sp>
      <p:sp>
        <p:nvSpPr>
          <p:cNvPr id="3" name="Content Placeholder 2"/>
          <p:cNvSpPr>
            <a:spLocks noGrp="1"/>
          </p:cNvSpPr>
          <p:nvPr>
            <p:ph idx="1"/>
          </p:nvPr>
        </p:nvSpPr>
        <p:spPr>
          <a:xfrm>
            <a:off x="525379" y="762000"/>
            <a:ext cx="8153400" cy="5638800"/>
          </a:xfrm>
        </p:spPr>
        <p:txBody>
          <a:bodyPr/>
          <a:lstStyle/>
          <a:p>
            <a:pPr>
              <a:buFont typeface="Arial" panose="020B0604020202020204" pitchFamily="34" charset="0"/>
              <a:buChar char="•"/>
            </a:pPr>
            <a:r>
              <a:rPr lang="en-US" sz="2000" dirty="0" smtClean="0"/>
              <a:t>Contact information at all times</a:t>
            </a:r>
          </a:p>
          <a:p>
            <a:pPr lvl="1">
              <a:buFont typeface="Arial" panose="020B0604020202020204" pitchFamily="34" charset="0"/>
              <a:buChar char="-"/>
            </a:pPr>
            <a:r>
              <a:rPr lang="en-US" sz="2000" dirty="0" smtClean="0"/>
              <a:t>Mobile Phone &amp; Email</a:t>
            </a:r>
          </a:p>
          <a:p>
            <a:pPr lvl="1">
              <a:buFont typeface="Arial" panose="020B0604020202020204" pitchFamily="34" charset="0"/>
              <a:buChar char="-"/>
            </a:pPr>
            <a:r>
              <a:rPr lang="en-US" sz="2000" dirty="0" smtClean="0"/>
              <a:t>Physical Location Contact Information</a:t>
            </a:r>
          </a:p>
          <a:p>
            <a:pPr lvl="2">
              <a:buFont typeface="Arial" panose="020B0604020202020204" pitchFamily="34" charset="0"/>
              <a:buChar char="•"/>
            </a:pPr>
            <a:r>
              <a:rPr lang="en-US" sz="2000" dirty="0" smtClean="0"/>
              <a:t>Hotel &amp; Business Venue</a:t>
            </a:r>
          </a:p>
          <a:p>
            <a:pPr marL="0" indent="0">
              <a:buNone/>
            </a:pPr>
            <a:endParaRPr lang="en-US" sz="1000" dirty="0"/>
          </a:p>
          <a:p>
            <a:pPr>
              <a:buFont typeface="Arial" panose="020B0604020202020204" pitchFamily="34" charset="0"/>
              <a:buChar char="•"/>
            </a:pPr>
            <a:r>
              <a:rPr lang="en-US" sz="2000" dirty="0" smtClean="0"/>
              <a:t>Stay is greater then 10 Business days</a:t>
            </a:r>
          </a:p>
          <a:p>
            <a:pPr lvl="1">
              <a:buFont typeface="Arial" panose="020B0604020202020204" pitchFamily="34" charset="0"/>
              <a:buChar char="-"/>
            </a:pPr>
            <a:r>
              <a:rPr lang="en-US" sz="2000" dirty="0" smtClean="0"/>
              <a:t>Requires Security Briefing at Embassy Paris</a:t>
            </a:r>
          </a:p>
          <a:p>
            <a:pPr lvl="2">
              <a:buFont typeface="Arial" panose="020B0604020202020204" pitchFamily="34" charset="0"/>
              <a:buChar char="•"/>
            </a:pPr>
            <a:r>
              <a:rPr lang="en-US" sz="2000" dirty="0" smtClean="0"/>
              <a:t>Offered Tuesday Mornings at 10am</a:t>
            </a:r>
          </a:p>
          <a:p>
            <a:pPr lvl="2">
              <a:buFont typeface="Arial" panose="020B0604020202020204" pitchFamily="34" charset="0"/>
              <a:buChar char="•"/>
            </a:pPr>
            <a:r>
              <a:rPr lang="en-US" sz="2000" dirty="0" smtClean="0"/>
              <a:t>Requires Appointment</a:t>
            </a:r>
          </a:p>
          <a:p>
            <a:pPr lvl="2">
              <a:buFont typeface="Arial" panose="020B0604020202020204" pitchFamily="34" charset="0"/>
              <a:buChar char="•"/>
            </a:pPr>
            <a:r>
              <a:rPr lang="en-US" sz="2000" dirty="0" smtClean="0"/>
              <a:t>Register in MIR3 https://ondemand.mir3.com/missionfrancesms/login/</a:t>
            </a:r>
          </a:p>
          <a:p>
            <a:pPr marL="914400" lvl="2" indent="0">
              <a:buNone/>
            </a:pPr>
            <a:endParaRPr lang="en-US" sz="1000" dirty="0"/>
          </a:p>
          <a:p>
            <a:pPr>
              <a:buFont typeface="Arial" panose="020B0604020202020204" pitchFamily="34" charset="0"/>
              <a:buChar char="•"/>
            </a:pPr>
            <a:r>
              <a:rPr lang="en-US" sz="2000" dirty="0" smtClean="0"/>
              <a:t>FTMS &amp; Country Clearance Submission to State Dept.</a:t>
            </a:r>
          </a:p>
          <a:p>
            <a:pPr lvl="1">
              <a:buFont typeface="Arial" panose="020B0604020202020204" pitchFamily="34" charset="0"/>
              <a:buChar char="-"/>
            </a:pPr>
            <a:r>
              <a:rPr lang="en-US" sz="2000" dirty="0" smtClean="0"/>
              <a:t>Required at least Two Weeks prior to Departure</a:t>
            </a:r>
          </a:p>
          <a:p>
            <a:pPr marL="457200" lvl="1" indent="0">
              <a:buNone/>
            </a:pPr>
            <a:endParaRPr lang="en-US" sz="1000" dirty="0"/>
          </a:p>
          <a:p>
            <a:pPr>
              <a:buFont typeface="Arial" panose="020B0604020202020204" pitchFamily="34" charset="0"/>
              <a:buChar char="•"/>
            </a:pPr>
            <a:r>
              <a:rPr lang="en-US" sz="2000" dirty="0" smtClean="0"/>
              <a:t>Concur Profiles – Establish for All employee travelers </a:t>
            </a:r>
          </a:p>
          <a:p>
            <a:pPr lvl="1">
              <a:buFont typeface="Arial" panose="020B0604020202020204" pitchFamily="34" charset="0"/>
              <a:buChar char="-"/>
            </a:pPr>
            <a:r>
              <a:rPr lang="en-US" sz="2000" dirty="0" smtClean="0"/>
              <a:t>Use Guest profile only for guests</a:t>
            </a:r>
          </a:p>
          <a:p>
            <a:pPr marL="0" indent="0">
              <a:buNone/>
            </a:pPr>
            <a:endParaRPr lang="en-US" sz="1000" dirty="0"/>
          </a:p>
          <a:p>
            <a:pPr marL="0" indent="0">
              <a:buNone/>
            </a:pPr>
            <a:endParaRPr lang="en-US" sz="2000" dirty="0"/>
          </a:p>
          <a:p>
            <a:endParaRPr lang="en-US" sz="2000" dirty="0" smtClean="0"/>
          </a:p>
          <a:p>
            <a:endParaRPr lang="en-US" sz="2000" dirty="0"/>
          </a:p>
          <a:p>
            <a:pPr marL="0" indent="0">
              <a:buNone/>
            </a:pPr>
            <a:endParaRPr lang="en-US" sz="2000" dirty="0" smtClean="0"/>
          </a:p>
        </p:txBody>
      </p:sp>
    </p:spTree>
    <p:extLst>
      <p:ext uri="{BB962C8B-B14F-4D97-AF65-F5344CB8AC3E}">
        <p14:creationId xmlns:p14="http://schemas.microsoft.com/office/powerpoint/2010/main" val="22611658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905000"/>
            <a:ext cx="6934200" cy="2133600"/>
          </a:xfrm>
        </p:spPr>
        <p:txBody>
          <a:bodyPr/>
          <a:lstStyle/>
          <a:p>
            <a:pPr marL="0" indent="0">
              <a:buNone/>
            </a:pPr>
            <a:endParaRPr lang="en-US" sz="2200" dirty="0" smtClean="0"/>
          </a:p>
          <a:p>
            <a:pPr marL="0" indent="0" algn="ctr">
              <a:buNone/>
            </a:pPr>
            <a:r>
              <a:rPr lang="en-US" sz="4800" dirty="0" smtClean="0"/>
              <a:t>Questions?</a:t>
            </a:r>
            <a:endParaRPr lang="en-US" sz="4800" dirty="0"/>
          </a:p>
          <a:p>
            <a:endParaRPr lang="en-US" sz="2200" dirty="0"/>
          </a:p>
          <a:p>
            <a:endParaRPr lang="en-US" dirty="0" smtClean="0"/>
          </a:p>
        </p:txBody>
      </p:sp>
    </p:spTree>
    <p:extLst>
      <p:ext uri="{BB962C8B-B14F-4D97-AF65-F5344CB8AC3E}">
        <p14:creationId xmlns:p14="http://schemas.microsoft.com/office/powerpoint/2010/main" val="4047214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Acquisition Regulation</a:t>
            </a:r>
            <a:endParaRPr lang="en-US" dirty="0"/>
          </a:p>
        </p:txBody>
      </p:sp>
      <p:sp>
        <p:nvSpPr>
          <p:cNvPr id="3" name="Content Placeholder 2"/>
          <p:cNvSpPr>
            <a:spLocks noGrp="1"/>
          </p:cNvSpPr>
          <p:nvPr>
            <p:ph idx="1"/>
          </p:nvPr>
        </p:nvSpPr>
        <p:spPr>
          <a:xfrm>
            <a:off x="152400" y="838200"/>
            <a:ext cx="8763000" cy="5334000"/>
          </a:xfrm>
        </p:spPr>
        <p:txBody>
          <a:bodyPr/>
          <a:lstStyle/>
          <a:p>
            <a:endParaRPr lang="en-US" sz="1800" dirty="0" smtClean="0"/>
          </a:p>
          <a:p>
            <a:r>
              <a:rPr lang="en-US" sz="1800" dirty="0" err="1" smtClean="0"/>
              <a:t>JLab</a:t>
            </a:r>
            <a:r>
              <a:rPr lang="en-US" sz="1800" dirty="0" smtClean="0"/>
              <a:t> required to follow Federal Acquisition Regulation (FAR) </a:t>
            </a:r>
          </a:p>
          <a:p>
            <a:pPr marL="457200" lvl="1" indent="0">
              <a:buNone/>
            </a:pPr>
            <a:endParaRPr lang="en-US" sz="1000" dirty="0" smtClean="0"/>
          </a:p>
          <a:p>
            <a:pPr lvl="1"/>
            <a:r>
              <a:rPr lang="en-US" sz="1800" dirty="0" smtClean="0"/>
              <a:t>Part 31.205-46 Travel Costs:</a:t>
            </a:r>
          </a:p>
          <a:p>
            <a:pPr marL="914400" lvl="2" indent="0">
              <a:buNone/>
            </a:pPr>
            <a:endParaRPr lang="en-US" sz="1000" dirty="0" smtClean="0"/>
          </a:p>
          <a:p>
            <a:pPr lvl="2"/>
            <a:r>
              <a:rPr lang="en-US" sz="2200" dirty="0" smtClean="0"/>
              <a:t>Excerpt to emphasize;</a:t>
            </a:r>
          </a:p>
          <a:p>
            <a:pPr lvl="3"/>
            <a:r>
              <a:rPr lang="en-US" sz="2200" dirty="0"/>
              <a:t>(b) Airfare costs in excess of the lowest priced airfare available to the contractor during normal business hours are unallowable except when such accommodations require circuitous routing, require travel during unreasonable hours, excessively prolong travel, result in increased cost that would offset transportation savings, are not reasonably adequate for the physical or medical needs of the traveler, or are not reasonably available to meet mission requirements. </a:t>
            </a:r>
            <a:endParaRPr lang="en-US" sz="2200" dirty="0" smtClean="0"/>
          </a:p>
          <a:p>
            <a:endParaRPr lang="en-US" sz="1800" dirty="0" smtClean="0"/>
          </a:p>
        </p:txBody>
      </p:sp>
    </p:spTree>
    <p:extLst>
      <p:ext uri="{BB962C8B-B14F-4D97-AF65-F5344CB8AC3E}">
        <p14:creationId xmlns:p14="http://schemas.microsoft.com/office/powerpoint/2010/main" val="3670679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a:t>
            </a:r>
            <a:r>
              <a:rPr lang="en-US" dirty="0" err="1" smtClean="0"/>
              <a:t>JLab</a:t>
            </a:r>
            <a:r>
              <a:rPr lang="en-US" dirty="0" smtClean="0"/>
              <a:t> Transition Team</a:t>
            </a:r>
            <a:endParaRPr lang="en-US" dirty="0"/>
          </a:p>
        </p:txBody>
      </p:sp>
      <p:sp>
        <p:nvSpPr>
          <p:cNvPr id="3" name="Content Placeholder 2"/>
          <p:cNvSpPr>
            <a:spLocks noGrp="1"/>
          </p:cNvSpPr>
          <p:nvPr>
            <p:ph idx="1"/>
          </p:nvPr>
        </p:nvSpPr>
        <p:spPr>
          <a:xfrm>
            <a:off x="457200" y="1219200"/>
            <a:ext cx="8305800" cy="4876800"/>
          </a:xfrm>
        </p:spPr>
        <p:txBody>
          <a:bodyPr/>
          <a:lstStyle/>
          <a:p>
            <a:endParaRPr lang="en-US" sz="1000" dirty="0" smtClean="0"/>
          </a:p>
          <a:p>
            <a:pPr marL="0" indent="0">
              <a:buNone/>
            </a:pPr>
            <a:endParaRPr lang="en-US" sz="1000" dirty="0" smtClean="0"/>
          </a:p>
          <a:p>
            <a:r>
              <a:rPr lang="en-US" sz="2200" dirty="0" err="1" smtClean="0"/>
              <a:t>Jenita</a:t>
            </a:r>
            <a:r>
              <a:rPr lang="en-US" sz="2200" dirty="0" smtClean="0"/>
              <a:t> Everett, Staff Accountant &amp; Acting Travel Supervisor</a:t>
            </a:r>
          </a:p>
          <a:p>
            <a:endParaRPr lang="en-US" sz="2200" dirty="0" smtClean="0"/>
          </a:p>
          <a:p>
            <a:r>
              <a:rPr lang="en-US" sz="2200" dirty="0" err="1" smtClean="0"/>
              <a:t>Sasi</a:t>
            </a:r>
            <a:r>
              <a:rPr lang="en-US" sz="2200" dirty="0" smtClean="0"/>
              <a:t> </a:t>
            </a:r>
            <a:r>
              <a:rPr lang="en-US" sz="2200" dirty="0" err="1" smtClean="0"/>
              <a:t>Wojcik</a:t>
            </a:r>
            <a:r>
              <a:rPr lang="en-US" sz="2200" dirty="0" smtClean="0"/>
              <a:t>, Travel Accounting Specialist</a:t>
            </a:r>
          </a:p>
          <a:p>
            <a:endParaRPr lang="en-US" sz="2200" dirty="0" smtClean="0"/>
          </a:p>
          <a:p>
            <a:r>
              <a:rPr lang="en-US" sz="2200" dirty="0" smtClean="0"/>
              <a:t>Matt Krug, Financial System’s Manager</a:t>
            </a:r>
          </a:p>
          <a:p>
            <a:endParaRPr lang="en-US" sz="2200" dirty="0" smtClean="0"/>
          </a:p>
          <a:p>
            <a:r>
              <a:rPr lang="en-US" sz="2200" dirty="0" smtClean="0"/>
              <a:t>Christine </a:t>
            </a:r>
            <a:r>
              <a:rPr lang="en-US" sz="2200" dirty="0" err="1" smtClean="0"/>
              <a:t>Fragapane</a:t>
            </a:r>
            <a:r>
              <a:rPr lang="en-US" sz="2200" dirty="0" smtClean="0"/>
              <a:t>, Projects Administrator (TC Rep.)</a:t>
            </a:r>
          </a:p>
          <a:p>
            <a:pPr marL="0" indent="0">
              <a:buNone/>
            </a:pPr>
            <a:endParaRPr lang="en-US" sz="2200" dirty="0" smtClean="0"/>
          </a:p>
          <a:p>
            <a:r>
              <a:rPr lang="en-US" sz="2200" dirty="0" smtClean="0"/>
              <a:t>Pam Turk, Accounting Manager</a:t>
            </a:r>
            <a:endParaRPr lang="en-US" sz="2200" dirty="0"/>
          </a:p>
          <a:p>
            <a:endParaRPr lang="en-US" sz="2200" dirty="0"/>
          </a:p>
          <a:p>
            <a:endParaRPr lang="en-US" dirty="0" smtClean="0"/>
          </a:p>
        </p:txBody>
      </p:sp>
    </p:spTree>
    <p:extLst>
      <p:ext uri="{BB962C8B-B14F-4D97-AF65-F5344CB8AC3E}">
        <p14:creationId xmlns:p14="http://schemas.microsoft.com/office/powerpoint/2010/main" val="1680552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Omega Staff</a:t>
            </a:r>
            <a:endParaRPr lang="en-US" dirty="0"/>
          </a:p>
        </p:txBody>
      </p:sp>
      <p:sp>
        <p:nvSpPr>
          <p:cNvPr id="3" name="Content Placeholder 2"/>
          <p:cNvSpPr>
            <a:spLocks noGrp="1"/>
          </p:cNvSpPr>
          <p:nvPr>
            <p:ph idx="1"/>
          </p:nvPr>
        </p:nvSpPr>
        <p:spPr>
          <a:xfrm>
            <a:off x="1219200" y="1219200"/>
            <a:ext cx="6934200" cy="3810000"/>
          </a:xfrm>
        </p:spPr>
        <p:txBody>
          <a:bodyPr/>
          <a:lstStyle/>
          <a:p>
            <a:endParaRPr lang="en-US" sz="1000" dirty="0" smtClean="0"/>
          </a:p>
          <a:p>
            <a:pPr marL="0" indent="0">
              <a:buNone/>
            </a:pPr>
            <a:endParaRPr lang="en-US" sz="1000" dirty="0" smtClean="0"/>
          </a:p>
          <a:p>
            <a:r>
              <a:rPr lang="en-US" sz="2200" dirty="0" smtClean="0"/>
              <a:t>David Coffman, Implementations Manager</a:t>
            </a:r>
          </a:p>
          <a:p>
            <a:endParaRPr lang="en-US" sz="2200" dirty="0" smtClean="0"/>
          </a:p>
          <a:p>
            <a:r>
              <a:rPr lang="en-US" sz="2200" dirty="0" smtClean="0"/>
              <a:t>Jeff Embrey, Account Manager</a:t>
            </a:r>
          </a:p>
          <a:p>
            <a:endParaRPr lang="en-US" sz="2200" dirty="0" smtClean="0"/>
          </a:p>
          <a:p>
            <a:r>
              <a:rPr lang="en-US" sz="2200" dirty="0" smtClean="0"/>
              <a:t>Janice Bowser, Primary Corporate Agent</a:t>
            </a:r>
          </a:p>
          <a:p>
            <a:pPr marL="0" indent="0">
              <a:buNone/>
            </a:pPr>
            <a:endParaRPr lang="en-US" sz="2200" dirty="0" smtClean="0"/>
          </a:p>
          <a:p>
            <a:r>
              <a:rPr lang="en-US" sz="2200" dirty="0" smtClean="0"/>
              <a:t>Debbie McDonald, Applications Management</a:t>
            </a:r>
            <a:endParaRPr lang="en-US" sz="2200" dirty="0"/>
          </a:p>
          <a:p>
            <a:endParaRPr lang="en-US" sz="2200" dirty="0"/>
          </a:p>
          <a:p>
            <a:endParaRPr lang="en-US" dirty="0" smtClean="0"/>
          </a:p>
        </p:txBody>
      </p:sp>
    </p:spTree>
    <p:extLst>
      <p:ext uri="{BB962C8B-B14F-4D97-AF65-F5344CB8AC3E}">
        <p14:creationId xmlns:p14="http://schemas.microsoft.com/office/powerpoint/2010/main" val="13484606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391400" cy="914400"/>
          </a:xfrm>
        </p:spPr>
        <p:txBody>
          <a:bodyPr>
            <a:normAutofit/>
          </a:bodyPr>
          <a:lstStyle/>
          <a:p>
            <a:r>
              <a:rPr lang="en-US" dirty="0" smtClean="0"/>
              <a:t>Introduction to Omega</a:t>
            </a:r>
            <a:endParaRPr lang="en-US" dirty="0"/>
          </a:p>
        </p:txBody>
      </p:sp>
      <p:sp>
        <p:nvSpPr>
          <p:cNvPr id="3" name="Content Placeholder 2"/>
          <p:cNvSpPr>
            <a:spLocks noGrp="1"/>
          </p:cNvSpPr>
          <p:nvPr>
            <p:ph idx="1"/>
          </p:nvPr>
        </p:nvSpPr>
        <p:spPr>
          <a:xfrm>
            <a:off x="76200" y="990600"/>
            <a:ext cx="8915400" cy="5181600"/>
          </a:xfrm>
        </p:spPr>
        <p:txBody>
          <a:bodyPr/>
          <a:lstStyle/>
          <a:p>
            <a:pPr marL="0" indent="0">
              <a:buNone/>
            </a:pPr>
            <a:endParaRPr lang="en-US" sz="2200" dirty="0" smtClean="0"/>
          </a:p>
          <a:p>
            <a:r>
              <a:rPr lang="en-US" sz="2200" dirty="0" smtClean="0"/>
              <a:t>Selected </a:t>
            </a:r>
            <a:r>
              <a:rPr lang="en-US" sz="2200" dirty="0"/>
              <a:t>as </a:t>
            </a:r>
            <a:r>
              <a:rPr lang="en-US" sz="2200" dirty="0" err="1"/>
              <a:t>JLab’s</a:t>
            </a:r>
            <a:r>
              <a:rPr lang="en-US" sz="2200" dirty="0"/>
              <a:t> new agency based on their capabilities, experience, advantageous pricing, and customer </a:t>
            </a:r>
            <a:r>
              <a:rPr lang="en-US" sz="2200" dirty="0" smtClean="0"/>
              <a:t>satisfaction.</a:t>
            </a:r>
            <a:endParaRPr lang="en-US" sz="2200" dirty="0"/>
          </a:p>
          <a:p>
            <a:endParaRPr lang="en-US" sz="2200" dirty="0"/>
          </a:p>
          <a:p>
            <a:r>
              <a:rPr lang="en-US" sz="2200" dirty="0" smtClean="0"/>
              <a:t>Over 43 years of experience in the travel industry.</a:t>
            </a:r>
          </a:p>
          <a:p>
            <a:endParaRPr lang="en-US" sz="2200" dirty="0" smtClean="0"/>
          </a:p>
          <a:p>
            <a:r>
              <a:rPr lang="en-US" sz="2200" dirty="0" smtClean="0"/>
              <a:t>Diversified customer base across multiple industries including several DOE Laboratories.</a:t>
            </a:r>
          </a:p>
          <a:p>
            <a:endParaRPr lang="en-US" sz="2200" dirty="0"/>
          </a:p>
          <a:p>
            <a:r>
              <a:rPr lang="en-US" sz="2200" b="1" dirty="0"/>
              <a:t>Effective August 1, 2016 Omega is responsible for </a:t>
            </a:r>
            <a:r>
              <a:rPr lang="en-US" sz="2200" b="1" u="sng" dirty="0"/>
              <a:t>ALL</a:t>
            </a:r>
            <a:r>
              <a:rPr lang="en-US" sz="2200" b="1" dirty="0"/>
              <a:t> travel related matters including reservations and unused tickets originally made by CI </a:t>
            </a:r>
            <a:r>
              <a:rPr lang="en-US" sz="2200" b="1" dirty="0" err="1"/>
              <a:t>Azumano</a:t>
            </a:r>
            <a:r>
              <a:rPr lang="en-US" sz="2200" b="1" dirty="0"/>
              <a:t> (CIAZ).</a:t>
            </a:r>
            <a:endParaRPr lang="en-US" sz="2200" b="1" u="sng" dirty="0"/>
          </a:p>
          <a:p>
            <a:endParaRPr lang="en-US" sz="2200" dirty="0" smtClean="0"/>
          </a:p>
          <a:p>
            <a:pPr lvl="1"/>
            <a:endParaRPr lang="en-US" sz="1500" dirty="0" smtClean="0"/>
          </a:p>
          <a:p>
            <a:pPr marL="457200" lvl="1" indent="0">
              <a:buNone/>
            </a:pPr>
            <a:r>
              <a:rPr lang="en-US" sz="1500" dirty="0" smtClean="0"/>
              <a:t>   </a:t>
            </a:r>
            <a:endParaRPr lang="en-US" sz="1500" dirty="0"/>
          </a:p>
        </p:txBody>
      </p:sp>
    </p:spTree>
    <p:extLst>
      <p:ext uri="{BB962C8B-B14F-4D97-AF65-F5344CB8AC3E}">
        <p14:creationId xmlns:p14="http://schemas.microsoft.com/office/powerpoint/2010/main" val="2723944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 Changes</a:t>
            </a:r>
            <a:endParaRPr lang="en-US" dirty="0"/>
          </a:p>
        </p:txBody>
      </p:sp>
      <p:sp>
        <p:nvSpPr>
          <p:cNvPr id="3" name="Content Placeholder 2"/>
          <p:cNvSpPr>
            <a:spLocks noGrp="1"/>
          </p:cNvSpPr>
          <p:nvPr>
            <p:ph idx="1"/>
          </p:nvPr>
        </p:nvSpPr>
        <p:spPr>
          <a:xfrm>
            <a:off x="152400" y="838200"/>
            <a:ext cx="8915400" cy="5638800"/>
          </a:xfrm>
        </p:spPr>
        <p:txBody>
          <a:bodyPr/>
          <a:lstStyle/>
          <a:p>
            <a:r>
              <a:rPr lang="en-US" sz="2200" dirty="0" smtClean="0"/>
              <a:t>No On-site agent.</a:t>
            </a:r>
          </a:p>
          <a:p>
            <a:pPr marL="0" indent="0">
              <a:buNone/>
            </a:pPr>
            <a:endParaRPr lang="en-US" sz="1500" dirty="0" smtClean="0"/>
          </a:p>
          <a:p>
            <a:r>
              <a:rPr lang="en-US" sz="2200" dirty="0" smtClean="0"/>
              <a:t>Policy violation pop-up message during reservation process will require justification:</a:t>
            </a:r>
          </a:p>
          <a:p>
            <a:pPr lvl="1"/>
            <a:r>
              <a:rPr lang="en-US" sz="2200" dirty="0" smtClean="0"/>
              <a:t>Drop down box of reasons available.</a:t>
            </a:r>
          </a:p>
          <a:p>
            <a:pPr marL="0" indent="0">
              <a:buNone/>
            </a:pPr>
            <a:endParaRPr lang="en-US" sz="1500" dirty="0" smtClean="0"/>
          </a:p>
          <a:p>
            <a:r>
              <a:rPr lang="en-US" sz="2200" dirty="0" smtClean="0"/>
              <a:t>Established electronic approval for policy violations:</a:t>
            </a:r>
          </a:p>
          <a:p>
            <a:pPr lvl="1"/>
            <a:r>
              <a:rPr lang="en-US" sz="2200" dirty="0" smtClean="0"/>
              <a:t>Air, Rental Car, &amp; Hotel,</a:t>
            </a:r>
          </a:p>
          <a:p>
            <a:pPr marL="457200" lvl="1" indent="0">
              <a:buNone/>
            </a:pPr>
            <a:endParaRPr lang="en-US" sz="1000" dirty="0" smtClean="0"/>
          </a:p>
          <a:p>
            <a:pPr lvl="1"/>
            <a:r>
              <a:rPr lang="en-US" sz="2200" dirty="0" smtClean="0"/>
              <a:t>Requires Travel Services (TS) approval,</a:t>
            </a:r>
          </a:p>
          <a:p>
            <a:pPr lvl="2"/>
            <a:r>
              <a:rPr lang="en-US" sz="2200" dirty="0" smtClean="0"/>
              <a:t>Review validity of out of policy justification(s),</a:t>
            </a:r>
          </a:p>
          <a:p>
            <a:pPr lvl="2"/>
            <a:r>
              <a:rPr lang="en-US" sz="2200" dirty="0" smtClean="0"/>
              <a:t>Rejections will auto generate an email to the Travel Coordinator and Traveler,</a:t>
            </a:r>
          </a:p>
          <a:p>
            <a:pPr marL="914400" lvl="2" indent="0">
              <a:buNone/>
            </a:pPr>
            <a:endParaRPr lang="en-US" sz="800" dirty="0"/>
          </a:p>
          <a:p>
            <a:r>
              <a:rPr lang="en-US" sz="2200" dirty="0"/>
              <a:t>TS approval for tickets &gt;$2,100 has been eliminated.</a:t>
            </a:r>
          </a:p>
          <a:p>
            <a:pPr marL="0" indent="0">
              <a:buNone/>
            </a:pPr>
            <a:endParaRPr lang="en-US" sz="2200" dirty="0" smtClean="0"/>
          </a:p>
          <a:p>
            <a:pPr marL="0" indent="0">
              <a:buNone/>
            </a:pPr>
            <a:endParaRPr lang="en-US" dirty="0" smtClean="0"/>
          </a:p>
        </p:txBody>
      </p:sp>
    </p:spTree>
    <p:extLst>
      <p:ext uri="{BB962C8B-B14F-4D97-AF65-F5344CB8AC3E}">
        <p14:creationId xmlns:p14="http://schemas.microsoft.com/office/powerpoint/2010/main" val="1890043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 Changes</a:t>
            </a:r>
            <a:endParaRPr lang="en-US" dirty="0"/>
          </a:p>
        </p:txBody>
      </p:sp>
      <p:sp>
        <p:nvSpPr>
          <p:cNvPr id="3" name="Content Placeholder 2"/>
          <p:cNvSpPr>
            <a:spLocks noGrp="1"/>
          </p:cNvSpPr>
          <p:nvPr>
            <p:ph idx="1"/>
          </p:nvPr>
        </p:nvSpPr>
        <p:spPr>
          <a:xfrm>
            <a:off x="152400" y="838200"/>
            <a:ext cx="8915400" cy="5334000"/>
          </a:xfrm>
        </p:spPr>
        <p:txBody>
          <a:bodyPr/>
          <a:lstStyle/>
          <a:p>
            <a:pPr marL="457200" lvl="1" indent="0">
              <a:buNone/>
            </a:pPr>
            <a:endParaRPr lang="en-US" sz="1000" dirty="0" smtClean="0"/>
          </a:p>
          <a:p>
            <a:r>
              <a:rPr lang="en-US" sz="2200" dirty="0" smtClean="0"/>
              <a:t>Streamlined Omega’s validation of Approved Travel Authorization: </a:t>
            </a:r>
          </a:p>
          <a:p>
            <a:pPr lvl="1"/>
            <a:r>
              <a:rPr lang="en-US" sz="2200" dirty="0" smtClean="0"/>
              <a:t>Rejections will auto generate an email to the Travel Coordinator.  A brief description identifying the reason will be provided to the Travel Coordinator who will be responsible for correcting the T/A.</a:t>
            </a:r>
          </a:p>
          <a:p>
            <a:pPr marL="0" indent="0">
              <a:buNone/>
            </a:pPr>
            <a:endParaRPr lang="en-US" sz="1000" dirty="0" smtClean="0"/>
          </a:p>
          <a:p>
            <a:r>
              <a:rPr lang="en-US" sz="2200" dirty="0" smtClean="0"/>
              <a:t>Hotels booked through Concur</a:t>
            </a:r>
          </a:p>
          <a:p>
            <a:pPr lvl="1"/>
            <a:r>
              <a:rPr lang="en-US" sz="2200" dirty="0" smtClean="0"/>
              <a:t>Over per diem</a:t>
            </a:r>
          </a:p>
          <a:p>
            <a:pPr lvl="1"/>
            <a:r>
              <a:rPr lang="en-US" sz="2200" dirty="0" smtClean="0"/>
              <a:t>Conference hotels</a:t>
            </a:r>
          </a:p>
          <a:p>
            <a:pPr lvl="1"/>
            <a:r>
              <a:rPr lang="en-US" sz="2200" dirty="0" smtClean="0"/>
              <a:t>Local hotels </a:t>
            </a:r>
            <a:endParaRPr lang="en-US" sz="2200" dirty="0"/>
          </a:p>
          <a:p>
            <a:pPr marL="0" indent="0">
              <a:buNone/>
            </a:pPr>
            <a:endParaRPr lang="en-US" sz="1000" dirty="0" smtClean="0"/>
          </a:p>
          <a:p>
            <a:r>
              <a:rPr lang="en-US" sz="2100" dirty="0"/>
              <a:t>Duty of Care for safety and security purposes:</a:t>
            </a:r>
          </a:p>
          <a:p>
            <a:pPr lvl="1"/>
            <a:r>
              <a:rPr lang="en-US" sz="2100" dirty="0"/>
              <a:t>Mobile numbers will be required </a:t>
            </a:r>
            <a:r>
              <a:rPr lang="en-US" sz="2100" dirty="0" smtClean="0"/>
              <a:t>in </a:t>
            </a:r>
            <a:r>
              <a:rPr lang="en-US" sz="2100" dirty="0"/>
              <a:t>the Traveler’s Profile,</a:t>
            </a:r>
          </a:p>
          <a:p>
            <a:pPr lvl="1"/>
            <a:r>
              <a:rPr lang="en-US" sz="2100" dirty="0"/>
              <a:t>Recommend hotels </a:t>
            </a:r>
            <a:r>
              <a:rPr lang="en-US" sz="2100" dirty="0" smtClean="0"/>
              <a:t>are </a:t>
            </a:r>
            <a:r>
              <a:rPr lang="en-US" sz="2100" dirty="0"/>
              <a:t>booked through Concur.</a:t>
            </a:r>
          </a:p>
          <a:p>
            <a:pPr marL="0" indent="0">
              <a:buNone/>
            </a:pPr>
            <a:endParaRPr lang="en-US" dirty="0" smtClean="0"/>
          </a:p>
        </p:txBody>
      </p:sp>
    </p:spTree>
    <p:extLst>
      <p:ext uri="{BB962C8B-B14F-4D97-AF65-F5344CB8AC3E}">
        <p14:creationId xmlns:p14="http://schemas.microsoft.com/office/powerpoint/2010/main" val="1937285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Differences / Changes</a:t>
            </a:r>
            <a:endParaRPr lang="en-US" dirty="0"/>
          </a:p>
        </p:txBody>
      </p:sp>
      <p:sp>
        <p:nvSpPr>
          <p:cNvPr id="3" name="Content Placeholder 2"/>
          <p:cNvSpPr>
            <a:spLocks noGrp="1"/>
          </p:cNvSpPr>
          <p:nvPr>
            <p:ph idx="1"/>
          </p:nvPr>
        </p:nvSpPr>
        <p:spPr>
          <a:xfrm>
            <a:off x="190500" y="762000"/>
            <a:ext cx="8763000" cy="5562600"/>
          </a:xfrm>
        </p:spPr>
        <p:txBody>
          <a:bodyPr/>
          <a:lstStyle/>
          <a:p>
            <a:pPr marL="0" indent="0">
              <a:buNone/>
            </a:pPr>
            <a:endParaRPr lang="en-US" sz="500" dirty="0" smtClean="0"/>
          </a:p>
          <a:p>
            <a:r>
              <a:rPr lang="en-US" sz="2100" dirty="0" smtClean="0"/>
              <a:t>After Hour Services:</a:t>
            </a:r>
          </a:p>
          <a:p>
            <a:pPr lvl="1"/>
            <a:r>
              <a:rPr lang="en-US" sz="2000" dirty="0"/>
              <a:t>Travel assistance calls to Omega outside normal business hours (Mon-Fri 8am-6pm EST/DST) are charged a service fee of $15 per call so travelers should limit calls during these hours to emergencies or unforeseen changes in travel plans</a:t>
            </a:r>
            <a:r>
              <a:rPr lang="en-US" sz="2100" dirty="0" smtClean="0"/>
              <a:t>,</a:t>
            </a:r>
          </a:p>
          <a:p>
            <a:pPr lvl="1"/>
            <a:r>
              <a:rPr lang="en-US" sz="2100" dirty="0" smtClean="0"/>
              <a:t>Charged to traveler’s POA.</a:t>
            </a:r>
          </a:p>
          <a:p>
            <a:pPr marL="457200" lvl="1" indent="0">
              <a:buNone/>
            </a:pPr>
            <a:endParaRPr lang="en-US" sz="500" dirty="0"/>
          </a:p>
          <a:p>
            <a:r>
              <a:rPr lang="en-US" sz="2100" dirty="0" smtClean="0"/>
              <a:t>Southwest Reservations:	</a:t>
            </a:r>
          </a:p>
          <a:p>
            <a:pPr lvl="1"/>
            <a:r>
              <a:rPr lang="en-US" sz="2100" dirty="0" smtClean="0"/>
              <a:t>Can now be reserved via Concur,</a:t>
            </a:r>
          </a:p>
          <a:p>
            <a:pPr lvl="1"/>
            <a:r>
              <a:rPr lang="en-US" sz="2100" dirty="0" smtClean="0">
                <a:solidFill>
                  <a:srgbClr val="FF0000"/>
                </a:solidFill>
              </a:rPr>
              <a:t>Will receive policy violation notice – DISREGARD at this time,</a:t>
            </a:r>
          </a:p>
          <a:p>
            <a:pPr lvl="1"/>
            <a:r>
              <a:rPr lang="en-US" sz="2100" dirty="0" smtClean="0"/>
              <a:t>Will be included in determining lowest available coach fare,</a:t>
            </a:r>
          </a:p>
          <a:p>
            <a:pPr lvl="1"/>
            <a:r>
              <a:rPr lang="en-US" sz="2100" dirty="0" smtClean="0"/>
              <a:t>No seats pre-assigned, will receive boarding zone code at time of check-in.</a:t>
            </a:r>
          </a:p>
          <a:p>
            <a:pPr lvl="2"/>
            <a:r>
              <a:rPr lang="en-US" sz="2100" dirty="0" smtClean="0"/>
              <a:t>Check-in available 24 hours prior to departure</a:t>
            </a:r>
          </a:p>
          <a:p>
            <a:pPr lvl="2"/>
            <a:r>
              <a:rPr lang="en-US" sz="2100" dirty="0" smtClean="0"/>
              <a:t>SW offers Early-Bird boarding pass at an additional cost, </a:t>
            </a:r>
          </a:p>
          <a:p>
            <a:pPr lvl="3"/>
            <a:r>
              <a:rPr lang="en-US" sz="2100" dirty="0" err="1" smtClean="0"/>
              <a:t>JLab</a:t>
            </a:r>
            <a:r>
              <a:rPr lang="en-US" sz="2100" dirty="0" smtClean="0"/>
              <a:t> will not reimburse the traveler for this cost.</a:t>
            </a:r>
          </a:p>
          <a:p>
            <a:pPr lvl="3"/>
            <a:endParaRPr lang="en-US" sz="2100" dirty="0" smtClean="0"/>
          </a:p>
          <a:p>
            <a:pPr marL="0" indent="0">
              <a:buNone/>
            </a:pPr>
            <a:endParaRPr lang="en-US" sz="2200" dirty="0"/>
          </a:p>
          <a:p>
            <a:endParaRPr lang="en-US" sz="2200" dirty="0"/>
          </a:p>
          <a:p>
            <a:endParaRPr lang="en-US" dirty="0" smtClean="0"/>
          </a:p>
        </p:txBody>
      </p:sp>
    </p:spTree>
    <p:extLst>
      <p:ext uri="{BB962C8B-B14F-4D97-AF65-F5344CB8AC3E}">
        <p14:creationId xmlns:p14="http://schemas.microsoft.com/office/powerpoint/2010/main" val="11765670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Pricing Structure</a:t>
            </a:r>
            <a:endParaRPr lang="en-US" dirty="0"/>
          </a:p>
        </p:txBody>
      </p:sp>
      <p:sp>
        <p:nvSpPr>
          <p:cNvPr id="3" name="Content Placeholder 2"/>
          <p:cNvSpPr>
            <a:spLocks noGrp="1"/>
          </p:cNvSpPr>
          <p:nvPr>
            <p:ph idx="1"/>
          </p:nvPr>
        </p:nvSpPr>
        <p:spPr>
          <a:xfrm>
            <a:off x="152400" y="838200"/>
            <a:ext cx="8763000" cy="5562600"/>
          </a:xfrm>
        </p:spPr>
        <p:txBody>
          <a:bodyPr/>
          <a:lstStyle/>
          <a:p>
            <a:pPr marL="0" indent="0">
              <a:buNone/>
            </a:pPr>
            <a:endParaRPr lang="en-US" sz="500" dirty="0" smtClean="0"/>
          </a:p>
          <a:p>
            <a:endParaRPr lang="en-US" sz="2100" dirty="0" smtClean="0"/>
          </a:p>
          <a:p>
            <a:r>
              <a:rPr lang="en-US" sz="2100" dirty="0" smtClean="0"/>
              <a:t>Year 1 Aug 1, 2016 – July 31, 2017</a:t>
            </a:r>
          </a:p>
          <a:p>
            <a:pPr lvl="1"/>
            <a:r>
              <a:rPr lang="en-US" sz="2100" dirty="0" smtClean="0"/>
              <a:t>Agent-booked itineraries (International) $28.00,</a:t>
            </a:r>
          </a:p>
          <a:p>
            <a:pPr lvl="1"/>
            <a:r>
              <a:rPr lang="en-US" sz="2100" dirty="0" smtClean="0"/>
              <a:t>Self-booked through Concur,</a:t>
            </a:r>
          </a:p>
          <a:p>
            <a:pPr lvl="2"/>
            <a:r>
              <a:rPr lang="en-US" sz="2100" dirty="0" smtClean="0"/>
              <a:t>Omega 	$6.00</a:t>
            </a:r>
          </a:p>
          <a:p>
            <a:pPr lvl="2"/>
            <a:r>
              <a:rPr lang="en-US" sz="2100" dirty="0" smtClean="0"/>
              <a:t>Concur	$4.15</a:t>
            </a:r>
          </a:p>
          <a:p>
            <a:pPr lvl="2"/>
            <a:r>
              <a:rPr lang="en-US" sz="2100" dirty="0" smtClean="0"/>
              <a:t>Southwest	$2.00</a:t>
            </a:r>
          </a:p>
          <a:p>
            <a:pPr lvl="2"/>
            <a:r>
              <a:rPr lang="en-US" sz="2100" dirty="0" smtClean="0"/>
              <a:t>Amtrak	$2.00</a:t>
            </a:r>
          </a:p>
          <a:p>
            <a:pPr lvl="2"/>
            <a:r>
              <a:rPr lang="en-US" sz="2100" dirty="0" smtClean="0"/>
              <a:t>Hotel	$0.00</a:t>
            </a:r>
          </a:p>
          <a:p>
            <a:pPr lvl="2"/>
            <a:r>
              <a:rPr lang="en-US" sz="2100" dirty="0" smtClean="0"/>
              <a:t>Rental Car	$0.00</a:t>
            </a:r>
          </a:p>
          <a:p>
            <a:pPr lvl="2"/>
            <a:r>
              <a:rPr lang="en-US" sz="2100" dirty="0" smtClean="0"/>
              <a:t>After Hours	$15.00</a:t>
            </a:r>
          </a:p>
          <a:p>
            <a:pPr marL="914400" lvl="2" indent="0">
              <a:buNone/>
            </a:pPr>
            <a:endParaRPr lang="en-US" sz="1000" dirty="0"/>
          </a:p>
          <a:p>
            <a:pPr marL="457200" lvl="1" indent="0">
              <a:buNone/>
            </a:pPr>
            <a:endParaRPr lang="en-US" sz="2100" dirty="0" smtClean="0"/>
          </a:p>
          <a:p>
            <a:pPr marL="457200" lvl="1" indent="0">
              <a:buNone/>
            </a:pPr>
            <a:endParaRPr lang="en-US" sz="2100" dirty="0" smtClean="0"/>
          </a:p>
          <a:p>
            <a:pPr marL="914400" lvl="2" indent="0">
              <a:buNone/>
            </a:pPr>
            <a:endParaRPr lang="en-US" sz="2100" dirty="0" smtClean="0"/>
          </a:p>
          <a:p>
            <a:pPr marL="457200" lvl="1" indent="0">
              <a:buNone/>
            </a:pPr>
            <a:endParaRPr lang="en-US" sz="2000" dirty="0" smtClean="0"/>
          </a:p>
          <a:p>
            <a:pPr lvl="3"/>
            <a:endParaRPr lang="en-US" sz="2100" dirty="0" smtClean="0"/>
          </a:p>
          <a:p>
            <a:pPr marL="0" indent="0">
              <a:buNone/>
            </a:pPr>
            <a:endParaRPr lang="en-US" sz="2200" dirty="0"/>
          </a:p>
          <a:p>
            <a:endParaRPr lang="en-US" sz="2200" dirty="0"/>
          </a:p>
          <a:p>
            <a:endParaRPr lang="en-US" dirty="0" smtClean="0"/>
          </a:p>
        </p:txBody>
      </p:sp>
    </p:spTree>
    <p:extLst>
      <p:ext uri="{BB962C8B-B14F-4D97-AF65-F5344CB8AC3E}">
        <p14:creationId xmlns:p14="http://schemas.microsoft.com/office/powerpoint/2010/main" val="2454326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Airline Industry Profit Creativity</a:t>
            </a:r>
            <a:endParaRPr lang="en-US" dirty="0"/>
          </a:p>
        </p:txBody>
      </p:sp>
      <p:sp>
        <p:nvSpPr>
          <p:cNvPr id="3" name="Content Placeholder 2"/>
          <p:cNvSpPr>
            <a:spLocks noGrp="1"/>
          </p:cNvSpPr>
          <p:nvPr>
            <p:ph idx="1"/>
          </p:nvPr>
        </p:nvSpPr>
        <p:spPr>
          <a:xfrm>
            <a:off x="114300" y="609600"/>
            <a:ext cx="8915400" cy="5715000"/>
          </a:xfrm>
        </p:spPr>
        <p:txBody>
          <a:bodyPr/>
          <a:lstStyle/>
          <a:p>
            <a:endParaRPr lang="en-US" sz="1000" dirty="0" smtClean="0"/>
          </a:p>
          <a:p>
            <a:r>
              <a:rPr lang="en-US" sz="2200" dirty="0" smtClean="0"/>
              <a:t>Seat Selection at Ticketing:</a:t>
            </a:r>
          </a:p>
          <a:p>
            <a:pPr lvl="1"/>
            <a:r>
              <a:rPr lang="en-US" sz="2200" dirty="0" smtClean="0"/>
              <a:t>All seats available at time of ticketing;</a:t>
            </a:r>
          </a:p>
          <a:p>
            <a:pPr lvl="2"/>
            <a:r>
              <a:rPr lang="en-US" sz="2200" dirty="0" smtClean="0"/>
              <a:t>Must select a seat available for no additional cost,</a:t>
            </a:r>
          </a:p>
          <a:p>
            <a:pPr lvl="3"/>
            <a:r>
              <a:rPr lang="en-US" sz="2200" dirty="0" smtClean="0"/>
              <a:t>Yes, even if it is a middle seat.</a:t>
            </a:r>
          </a:p>
          <a:p>
            <a:pPr marL="1371600" lvl="3" indent="0">
              <a:buNone/>
            </a:pPr>
            <a:endParaRPr lang="en-US" sz="1000" dirty="0" smtClean="0"/>
          </a:p>
          <a:p>
            <a:pPr lvl="1"/>
            <a:r>
              <a:rPr lang="en-US" sz="2200" dirty="0" smtClean="0"/>
              <a:t>Only seats available for purchase at time of ticketing;</a:t>
            </a:r>
          </a:p>
          <a:p>
            <a:pPr lvl="2"/>
            <a:r>
              <a:rPr lang="en-US" sz="2200" dirty="0" smtClean="0"/>
              <a:t>Select the least expensive seat,</a:t>
            </a:r>
          </a:p>
          <a:p>
            <a:pPr lvl="3"/>
            <a:r>
              <a:rPr lang="en-US" sz="2200" dirty="0" smtClean="0"/>
              <a:t>Even if it is in the middle, by the window, or in the back.</a:t>
            </a:r>
          </a:p>
          <a:p>
            <a:pPr marL="1371600" lvl="3" indent="0">
              <a:buNone/>
            </a:pPr>
            <a:endParaRPr lang="en-US" sz="1000" dirty="0" smtClean="0"/>
          </a:p>
          <a:p>
            <a:pPr lvl="1"/>
            <a:r>
              <a:rPr lang="en-US" sz="2200" dirty="0" smtClean="0"/>
              <a:t>No seats available at time of ticketing;</a:t>
            </a:r>
          </a:p>
          <a:p>
            <a:pPr lvl="2"/>
            <a:r>
              <a:rPr lang="en-US" sz="2200" dirty="0" smtClean="0"/>
              <a:t>Select a seat at time of obtaining boarding pass,</a:t>
            </a:r>
          </a:p>
          <a:p>
            <a:pPr lvl="3"/>
            <a:r>
              <a:rPr lang="en-US" sz="2200" dirty="0" smtClean="0"/>
              <a:t>If unable to obtain a seat without going to the airport, go to ticket counter (not the kiosk) upon arrival.  They must give you a seat at no additional cost.  </a:t>
            </a:r>
          </a:p>
          <a:p>
            <a:pPr lvl="3"/>
            <a:r>
              <a:rPr lang="en-US" sz="2200" dirty="0" smtClean="0"/>
              <a:t>Show up early for check-in</a:t>
            </a:r>
            <a:endParaRPr lang="en-US" sz="2200" dirty="0"/>
          </a:p>
          <a:p>
            <a:endParaRPr lang="en-US" sz="2200" dirty="0"/>
          </a:p>
          <a:p>
            <a:endParaRPr lang="en-US" dirty="0" smtClean="0"/>
          </a:p>
        </p:txBody>
      </p:sp>
    </p:spTree>
    <p:extLst>
      <p:ext uri="{BB962C8B-B14F-4D97-AF65-F5344CB8AC3E}">
        <p14:creationId xmlns:p14="http://schemas.microsoft.com/office/powerpoint/2010/main" val="1346879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JLab_PowerPoint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1418</Words>
  <Application>Microsoft Office PowerPoint</Application>
  <PresentationFormat>On-screen Show (4:3)</PresentationFormat>
  <Paragraphs>285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2_JLab_PowerPoint1</vt:lpstr>
      <vt:lpstr>PowerPoint Presentation</vt:lpstr>
      <vt:lpstr>Introduction of JLab Transition Team</vt:lpstr>
      <vt:lpstr>Introduction of Omega Staff</vt:lpstr>
      <vt:lpstr>Introduction to Omega</vt:lpstr>
      <vt:lpstr>Differences / Changes</vt:lpstr>
      <vt:lpstr>Differences / Changes</vt:lpstr>
      <vt:lpstr>Differences / Changes</vt:lpstr>
      <vt:lpstr>Pricing Structure</vt:lpstr>
      <vt:lpstr>Airline Industry Profit Creativity</vt:lpstr>
      <vt:lpstr>Concur Demonstration</vt:lpstr>
      <vt:lpstr>Travel Contact Information</vt:lpstr>
      <vt:lpstr>PowerPoint Presentation</vt:lpstr>
      <vt:lpstr>PowerPoint Presentation</vt:lpstr>
      <vt:lpstr>DOE Requirements for Travel to France</vt:lpstr>
      <vt:lpstr>PowerPoint Presentation</vt:lpstr>
      <vt:lpstr>Federal Acquisition Regulation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Scarcello</dc:creator>
  <cp:lastModifiedBy>dchopard</cp:lastModifiedBy>
  <cp:revision>160</cp:revision>
  <cp:lastPrinted>2016-08-10T21:18:08Z</cp:lastPrinted>
  <dcterms:created xsi:type="dcterms:W3CDTF">2016-05-19T08:50:06Z</dcterms:created>
  <dcterms:modified xsi:type="dcterms:W3CDTF">2016-08-23T14:29:29Z</dcterms:modified>
</cp:coreProperties>
</file>