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5698" r:id="rId3"/>
    <p:sldMasterId id="2147484024" r:id="rId4"/>
    <p:sldMasterId id="2147484036" r:id="rId5"/>
    <p:sldMasterId id="2147484012" r:id="rId6"/>
    <p:sldMasterId id="2147483674" r:id="rId7"/>
    <p:sldMasterId id="2147483698" r:id="rId8"/>
    <p:sldMasterId id="2147483686" r:id="rId9"/>
  </p:sldMasterIdLst>
  <p:notesMasterIdLst>
    <p:notesMasterId r:id="rId54"/>
  </p:notesMasterIdLst>
  <p:handoutMasterIdLst>
    <p:handoutMasterId r:id="rId55"/>
  </p:handoutMasterIdLst>
  <p:sldIdLst>
    <p:sldId id="748" r:id="rId10"/>
    <p:sldId id="764" r:id="rId11"/>
    <p:sldId id="777" r:id="rId12"/>
    <p:sldId id="697" r:id="rId13"/>
    <p:sldId id="778" r:id="rId14"/>
    <p:sldId id="746" r:id="rId15"/>
    <p:sldId id="770" r:id="rId16"/>
    <p:sldId id="742" r:id="rId17"/>
    <p:sldId id="743" r:id="rId18"/>
    <p:sldId id="771" r:id="rId19"/>
    <p:sldId id="660" r:id="rId20"/>
    <p:sldId id="747" r:id="rId21"/>
    <p:sldId id="750" r:id="rId22"/>
    <p:sldId id="734" r:id="rId23"/>
    <p:sldId id="767" r:id="rId24"/>
    <p:sldId id="766" r:id="rId25"/>
    <p:sldId id="651" r:id="rId26"/>
    <p:sldId id="753" r:id="rId27"/>
    <p:sldId id="781" r:id="rId28"/>
    <p:sldId id="754" r:id="rId29"/>
    <p:sldId id="737" r:id="rId30"/>
    <p:sldId id="695" r:id="rId31"/>
    <p:sldId id="722" r:id="rId32"/>
    <p:sldId id="728" r:id="rId33"/>
    <p:sldId id="705" r:id="rId34"/>
    <p:sldId id="779" r:id="rId35"/>
    <p:sldId id="658" r:id="rId36"/>
    <p:sldId id="760" r:id="rId37"/>
    <p:sldId id="780" r:id="rId38"/>
    <p:sldId id="758" r:id="rId39"/>
    <p:sldId id="761" r:id="rId40"/>
    <p:sldId id="763" r:id="rId41"/>
    <p:sldId id="774" r:id="rId42"/>
    <p:sldId id="775" r:id="rId43"/>
    <p:sldId id="755" r:id="rId44"/>
    <p:sldId id="782" r:id="rId45"/>
    <p:sldId id="756" r:id="rId46"/>
    <p:sldId id="749" r:id="rId47"/>
    <p:sldId id="765" r:id="rId48"/>
    <p:sldId id="736" r:id="rId49"/>
    <p:sldId id="757" r:id="rId50"/>
    <p:sldId id="759" r:id="rId51"/>
    <p:sldId id="762" r:id="rId52"/>
    <p:sldId id="772" r:id="rId53"/>
  </p:sldIdLst>
  <p:sldSz cx="9144000" cy="6858000" type="screen4x3"/>
  <p:notesSz cx="70104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FF33CC"/>
    <a:srgbClr val="FF3300"/>
    <a:srgbClr val="FF99CC"/>
    <a:srgbClr val="7D7D81"/>
    <a:srgbClr val="968D97"/>
    <a:srgbClr val="A69FA7"/>
    <a:srgbClr val="B8B3B9"/>
    <a:srgbClr val="C0BBC1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93784" autoAdjust="0"/>
  </p:normalViewPr>
  <p:slideViewPr>
    <p:cSldViewPr snapToGrid="0" snapToObjects="1">
      <p:cViewPr>
        <p:scale>
          <a:sx n="70" d="100"/>
          <a:sy n="70" d="100"/>
        </p:scale>
        <p:origin x="66" y="30"/>
      </p:cViewPr>
      <p:guideLst>
        <p:guide orient="horz" pos="34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1140" y="-72"/>
      </p:cViewPr>
      <p:guideLst>
        <p:guide orient="horz" pos="2960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36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0163"/>
            <a:ext cx="3006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3675" y="8920163"/>
            <a:ext cx="3006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856015-4752-48E0-896A-9421CA9A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V.</a:t>
            </a:r>
            <a:r>
              <a:rPr lang="fr-FR" err="1"/>
              <a:t>I.Mokeev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8025"/>
            <a:ext cx="4699000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64050"/>
            <a:ext cx="51371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9688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929688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9A1427B-B066-4AD4-9F53-2671FA991A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47BA7-037A-40F2-8A37-2E385DE90DEE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E101F-6446-4F06-8450-7B21E8CEE4A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20513" indent="-277120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08481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551874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4pPr>
            <a:lvl5pPr marL="1995267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438659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882052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325444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768837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91356CDD-7209-4A9F-8033-E5E2ADB2DB9C}" type="slidenum">
              <a:rPr lang="fr-FR" sz="1300" b="0">
                <a:solidFill>
                  <a:schemeClr val="tx1"/>
                </a:solidFill>
              </a:rPr>
              <a:pPr/>
              <a:t>42</a:t>
            </a:fld>
            <a:endParaRPr lang="fr-FR" sz="1300" b="0" dirty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Errors: projections and D13 data stat^2+syst^2, P11 and S11 data only stat</a:t>
            </a:r>
          </a:p>
          <a:p>
            <a:pPr eaLnBrk="1" hangingPunct="1"/>
            <a:r>
              <a:rPr lang="en-US" smtClean="0"/>
              <a:t>Blue overlap with and red limit of current data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25307C-E58E-4757-B23C-A3C49163F93D}" type="slidenum">
              <a:rPr lang="fr-FR" smtClean="0"/>
              <a:pPr>
                <a:defRPr/>
              </a:pPr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D1FD1-BCA0-4EFF-8466-09BC4C88F4B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20513" indent="-277120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08481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551874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4pPr>
            <a:lvl5pPr marL="1995267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438659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882052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325444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768837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88E36CF6-BAC8-4B36-9DB6-25053DF61149}" type="slidenum">
              <a:rPr lang="fr-FR" sz="1300" b="0">
                <a:solidFill>
                  <a:schemeClr val="tx1"/>
                </a:solidFill>
              </a:rPr>
              <a:pPr/>
              <a:t>18</a:t>
            </a:fld>
            <a:endParaRPr lang="fr-FR" sz="1300" b="0" dirty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Last diagram 1&amp;2) meson meson 3) meson baryon exchange bubbles, more generally 2q and 3q exchange.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8D0DE-9FC9-47D2-A0AC-5071FFA7693C}" type="slidenum">
              <a:rPr lang="fr-FR"/>
              <a:pPr/>
              <a:t>29</a:t>
            </a:fld>
            <a:endParaRPr lang="fr-FR"/>
          </a:p>
        </p:txBody>
      </p:sp>
      <p:sp>
        <p:nvSpPr>
          <p:cNvPr id="102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0463" y="708025"/>
            <a:ext cx="4694237" cy="3522663"/>
          </a:xfrm>
          <a:ln/>
        </p:spPr>
      </p:sp>
      <p:sp>
        <p:nvSpPr>
          <p:cNvPr id="10244" name="Notes Placeholder 2"/>
          <p:cNvSpPr>
            <a:spLocks noGrp="1"/>
          </p:cNvSpPr>
          <p:nvPr>
            <p:ph type="body" idx="1"/>
          </p:nvPr>
        </p:nvSpPr>
        <p:spPr>
          <a:xfrm>
            <a:off x="936736" y="4463617"/>
            <a:ext cx="5136931" cy="4224209"/>
          </a:xfrm>
          <a:noFill/>
          <a:ln/>
        </p:spPr>
        <p:txBody>
          <a:bodyPr lIns="96468" tIns="48235" rIns="96468" bIns="48235"/>
          <a:lstStyle/>
          <a:p>
            <a:pPr eaLnBrk="1" hangingPunct="1"/>
            <a:r>
              <a:rPr lang="en-US" smtClean="0"/>
              <a:t>Pink: combined, but double pion is only based on four not nine observables</a:t>
            </a:r>
          </a:p>
        </p:txBody>
      </p:sp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3968002" y="8930449"/>
            <a:ext cx="3042399" cy="46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68" tIns="48235" rIns="96468" bIns="48235" anchor="b"/>
          <a:lstStyle/>
          <a:p>
            <a:pPr algn="r" defTabSz="966233" eaLnBrk="0" hangingPunct="0"/>
            <a:fld id="{0B2F14A3-DFD5-453D-A6AE-35E5679C4EA6}" type="slidenum">
              <a:rPr lang="fr-FR" sz="1200"/>
              <a:pPr algn="r" defTabSz="966233" eaLnBrk="0" hangingPunct="0"/>
              <a:t>29</a:t>
            </a:fld>
            <a:endParaRPr lang="fr-FR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6C4A-B739-420D-B35D-8875192A5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5DD6-78B6-4D32-BEAE-5E2359580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6765-C7D1-4DF7-BFBE-0FBDE3F91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F8B5-70AD-4DC8-ACC7-15B56F6B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C43F-A9E3-42BB-A21D-2A1D1C436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5938-05AA-4F08-8E61-FC81C0328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98725" y="6675120"/>
            <a:ext cx="5635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, Cake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 Seminar at  JLAB Theory Division November 28 2012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   </a:t>
            </a:r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7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DB3-3976-4288-85E7-5405BC6E79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/>
              <a:pPr>
                <a:defRPr/>
              </a:pPr>
              <a:t>‹#›</a:t>
            </a:fld>
            <a:r>
              <a:rPr lang="fr-FR" dirty="0" err="1"/>
              <a:t>lkjlkjlkjlkjlkjkl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0373-1A3B-4F76-939F-C24B30CAF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83D4-79E3-4EB5-8F1E-13198E9B4176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7141-1585-42E7-86E2-77ADCC66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CF82-D779-4977-B083-117FBD0C3A3D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702B-50EA-4AF8-9243-928A685CB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595A-ED79-4FD0-9CEC-EB764119B118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4A87-0C9F-49E5-BADB-5F7866E4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D753-2E5C-49D4-A94A-C4DBC823E9D9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197D-E157-4AF6-BB92-327BE4FE0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67D9-A135-450A-A873-F4D99D279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F043-B2CC-43A0-827D-9DCC833D3C51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7516-13B0-4742-AEC8-CDB3CDAA3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C477-FD59-4EA1-AE7A-CE9C25AA8693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351D-9976-43CC-8856-49E48E419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C949-0BD2-451B-AE57-FD5CA0C12556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9EFA-13BF-4BDF-927A-4E27F301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1716-9A46-474F-A2B3-BC34012ED33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F8A0-3937-4B75-9C02-6F1724B2B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FF03-1520-4F6E-9D7A-B83AB6A05B6C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05D9-A243-4B0A-A45F-C1EFAA025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E144-4067-412E-A58A-83536A841F5A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6152-2FF5-4FAE-8340-3A48F6014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6A90-1804-45A2-A070-449AECE73F71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BA97-9ED9-453A-A9C0-46196B7B3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6A3B-3C24-4B05-91AF-9A1903D168AC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3B94-76DA-4A5C-8DD8-B7462CD8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1805-F293-434A-9F29-1B03A3407505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E62E-0B71-4CC5-825C-522A1988F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41EA-A13F-436E-AE5C-16529D5E9A1C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8B51-BE04-44BD-B2EC-B5FFA9425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323E-63DF-4E4D-A068-66E21F0D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C13F8-39B6-435C-9AFE-6672887BD254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FB1F-0F45-489E-AFA4-AEDE4C4B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570B-6A2D-4453-82B9-A94594DC3F90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43AC-CFAC-4567-8761-C1C801FE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76E3-60D6-43B7-AE6D-679316A8DF1B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B650-75E3-4052-BD68-DE81F1DFD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406A-BA5A-40CA-87CD-8E4E03EF87EE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4D42-72F2-4A47-BC84-3B1328853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D1E7-3F37-45B8-8009-718246E2CB1C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A860-B469-447A-8808-4F64B744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5339-303A-4ED8-8783-EE8958BE8D02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DFF7-7AB7-4147-A8A8-35F43C21B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CB62-AB1C-496C-8E33-6098268700A0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81DD-31AB-4002-91E6-76D0BD3F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4E0E2-6702-4584-9EB2-59C456DB734B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6E6D-555E-411A-89DA-749E2A83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C6C7-A001-4011-9BFD-6C0048B3CA58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7B35-BFF6-49C7-B55A-E02F20270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2AD5-1D40-44A9-85F3-26A1E1A7F89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ACAC-2B77-4448-8B4D-63C4ED92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639A-6A7E-4FB3-AE24-6BA7D084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A578-73AE-4672-8FB1-4EC093261E75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6270-5D06-412F-A027-50026E72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4BEC-DD25-42B5-8219-A34839B7CCCF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6554-2AA2-4A84-B8B4-F957F5C4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5132-94FD-474A-88F8-CFB52F9B6C18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B5F9-0C8A-4DAE-BF76-B2180432F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64BF-FAEA-4A04-B0CA-FA98D70D4F12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BF36-6A63-49D2-9135-0872399C5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91BF-1860-4345-B4A8-8B0FAECFAC35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4AD8-7EEF-4F94-91F6-BE25C0787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BE3-90BA-43D7-AFE8-52E850D82A69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3C6A-C349-4306-B175-DED7DE07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5F9F-CD82-4AA7-9AA6-0DB615A332A1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CD49-EC82-4091-9583-077E827B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3DF6-1359-43BD-8818-376F434094E0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4E85-4BCB-42FF-92C2-29A94AE4B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AEFA-41D4-42B8-B49C-93AE74629F64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7B5D-046E-4D54-BCA8-29945457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CC4B-BBB2-4774-8DCE-D5D82ADE4772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7AA6-1716-47BA-AA0D-7A69F83FA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A935-2138-4B6F-8DAB-5D8FC64D0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87CC-C650-463C-9D85-02C78C82D17B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FDF9-8885-4118-85F9-AB5B0D47F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0C24-C3BB-4CC6-B328-AA96C2C5DA53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D94C-9D04-4D06-B455-098C4A481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11C-9DE1-4314-AC7E-3773C11FC7A0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3BCB-93D4-4C1D-AEF4-4F86127CF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FC24-8159-4319-A0F8-943F4B0A40A0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1B5A-A7B0-4E37-93A2-4207F50B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BCF61-5B33-46F4-B61C-96300BD7482F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FDA8-4F1E-4137-8CB7-55B7D0DD7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1B3D-29F6-46F3-AD89-EB98766090DC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DD1D-B00A-483F-83D7-D28BF3BD3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AEEB-99E9-4DD8-82F0-789AE067D2B5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2EEA-24D9-43F3-A546-0402B995F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3B59-10F0-4325-A739-579EA89D21A4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7004-BAD1-449A-9FC6-87DDD77FA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25B8-5F03-41DB-B1AD-8BC49C859B59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DF48-E587-460E-A33F-B7CB474DF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FF1F-1897-4629-AB59-139F0B34BFC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D2D5-88A3-460A-8DE4-393396AB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FF1B-F2D4-4257-B8CD-B5E449C48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9750-BDA6-42C7-AAAE-3DA37DAD2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156B-743D-4596-BA39-E50348144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6138-83D0-4FCA-8506-7A1BE0ADA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DF47-8FB9-4EFB-B171-2E49AA424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151E-5881-487D-9E95-1197CD8A8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6305-DA72-4CF8-87FA-CC9CB5F08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E809-F57B-43C4-9F05-B4B2CB06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2AAD-7640-44F3-8165-04894CDE9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5187-5A87-47E4-B1FC-9A4B48ECA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9266-4C7F-4FF9-A4FB-FEB0A1007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3AD8-B8DA-4396-9614-D780CD490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C0E7-61D0-478F-AE63-9C9214039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276A-93FA-4FAB-8715-F580B84D8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9B06-64B4-4BCF-B568-526A59CD4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B3AC-8EA4-40FD-8D56-E96CD064D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0E29-3B40-4FE5-B1EB-54E29DF2C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B172-32BD-41B0-B1DB-95FB7112E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FCE3-BAF9-493C-A779-33CD12401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ABB4-982B-49DC-BB6E-F5B66DAC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0DD3-31C8-464B-A802-243D38BB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C5D2-31E6-4AAF-AA30-1B8D6C72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3256-A9C4-4CFA-958A-5D9BC68CA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0FD1-FA3D-4331-A295-D1DDBBB84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8A3E-260F-4A58-91DF-E00107F55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8FB25-0990-4240-B3B9-D22638B0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D355-E6DB-4331-9949-D80E9FC2A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E4A8-F844-4397-9196-268DA8C0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B901-B84A-4C3F-9101-FBF00DED8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DFFE-028F-4D01-8967-D3F80C0CD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DA94-5DEF-407D-BB2D-7DDB936C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67EE-89C3-4FEB-80AE-4161A651C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573E-006E-4152-AF6D-4DC9C10C8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DB27BB4-D46A-4374-B4F4-41608C1F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97" r:id="rId1"/>
    <p:sldLayoutId id="2147491598" r:id="rId2"/>
    <p:sldLayoutId id="2147491599" r:id="rId3"/>
    <p:sldLayoutId id="2147491600" r:id="rId4"/>
    <p:sldLayoutId id="2147491601" r:id="rId5"/>
    <p:sldLayoutId id="2147491602" r:id="rId6"/>
    <p:sldLayoutId id="2147491603" r:id="rId7"/>
    <p:sldLayoutId id="2147491604" r:id="rId8"/>
    <p:sldLayoutId id="2147491605" r:id="rId9"/>
    <p:sldLayoutId id="2147491606" r:id="rId10"/>
    <p:sldLayoutId id="21474916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first level</a:t>
            </a:r>
          </a:p>
          <a:p>
            <a:pPr lvl="1"/>
            <a:r>
              <a:rPr lang="fr-FR" smtClean="0"/>
              <a:t> second level</a:t>
            </a:r>
          </a:p>
          <a:p>
            <a:pPr lvl="2"/>
            <a:r>
              <a:rPr lang="fr-FR" smtClean="0"/>
              <a:t> third level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  <a:cs typeface="+mn-cs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543" r:id="rId1"/>
    <p:sldLayoutId id="2147491608" r:id="rId2"/>
    <p:sldLayoutId id="2147491544" r:id="rId3"/>
    <p:sldLayoutId id="2147491545" r:id="rId4"/>
    <p:sldLayoutId id="2147491546" r:id="rId5"/>
    <p:sldLayoutId id="2147491547" r:id="rId6"/>
    <p:sldLayoutId id="2147491609" r:id="rId7"/>
    <p:sldLayoutId id="2147491610" r:id="rId8"/>
    <p:sldLayoutId id="2147491548" r:id="rId9"/>
    <p:sldLayoutId id="2147491549" r:id="rId10"/>
    <p:sldLayoutId id="2147491550" r:id="rId11"/>
    <p:sldLayoutId id="2147491551" r:id="rId12"/>
    <p:sldLayoutId id="2147491552" r:id="rId13"/>
    <p:sldLayoutId id="2147491553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5C44470-ED29-4F40-B9D6-A1A9E6E9833E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F6A4DA0-68E9-4EC1-9E5F-7DB42E01C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54" r:id="rId1"/>
    <p:sldLayoutId id="2147491555" r:id="rId2"/>
    <p:sldLayoutId id="2147491556" r:id="rId3"/>
    <p:sldLayoutId id="2147491557" r:id="rId4"/>
    <p:sldLayoutId id="2147491558" r:id="rId5"/>
    <p:sldLayoutId id="2147491559" r:id="rId6"/>
    <p:sldLayoutId id="2147491560" r:id="rId7"/>
    <p:sldLayoutId id="2147491561" r:id="rId8"/>
    <p:sldLayoutId id="2147491562" r:id="rId9"/>
    <p:sldLayoutId id="2147491563" r:id="rId10"/>
    <p:sldLayoutId id="21474915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DD0D77-E505-48E0-8EFD-AB637428399F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V.I.Mokeev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9A04BE-4A9A-402C-94E4-B372C8565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11" r:id="rId1"/>
    <p:sldLayoutId id="2147491612" r:id="rId2"/>
    <p:sldLayoutId id="2147491613" r:id="rId3"/>
    <p:sldLayoutId id="2147491614" r:id="rId4"/>
    <p:sldLayoutId id="2147491615" r:id="rId5"/>
    <p:sldLayoutId id="2147491616" r:id="rId6"/>
    <p:sldLayoutId id="2147491617" r:id="rId7"/>
    <p:sldLayoutId id="2147491618" r:id="rId8"/>
    <p:sldLayoutId id="2147491619" r:id="rId9"/>
    <p:sldLayoutId id="2147491620" r:id="rId10"/>
    <p:sldLayoutId id="21474916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82CB3D-C037-4E41-9C62-3422A8512BC1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61DD4E-77C7-46E7-8696-4AB34EDCC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5" r:id="rId1"/>
    <p:sldLayoutId id="2147491566" r:id="rId2"/>
    <p:sldLayoutId id="2147491567" r:id="rId3"/>
    <p:sldLayoutId id="2147491568" r:id="rId4"/>
    <p:sldLayoutId id="2147491569" r:id="rId5"/>
    <p:sldLayoutId id="2147491570" r:id="rId6"/>
    <p:sldLayoutId id="2147491571" r:id="rId7"/>
    <p:sldLayoutId id="2147491572" r:id="rId8"/>
    <p:sldLayoutId id="2147491573" r:id="rId9"/>
    <p:sldLayoutId id="2147491574" r:id="rId10"/>
    <p:sldLayoutId id="21474915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6C6478-CC0F-43CB-8627-929E68F82621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0C144A-8A64-498D-87AE-71651DFD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6" r:id="rId1"/>
    <p:sldLayoutId id="2147491577" r:id="rId2"/>
    <p:sldLayoutId id="2147491578" r:id="rId3"/>
    <p:sldLayoutId id="2147491579" r:id="rId4"/>
    <p:sldLayoutId id="2147491580" r:id="rId5"/>
    <p:sldLayoutId id="2147491581" r:id="rId6"/>
    <p:sldLayoutId id="2147491582" r:id="rId7"/>
    <p:sldLayoutId id="2147491583" r:id="rId8"/>
    <p:sldLayoutId id="2147491584" r:id="rId9"/>
    <p:sldLayoutId id="2147491585" r:id="rId10"/>
    <p:sldLayoutId id="21474915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16859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BC7F43-8954-484F-B7C8-373CCD6A2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22" r:id="rId1"/>
    <p:sldLayoutId id="2147491623" r:id="rId2"/>
    <p:sldLayoutId id="2147491624" r:id="rId3"/>
    <p:sldLayoutId id="2147491625" r:id="rId4"/>
    <p:sldLayoutId id="2147491626" r:id="rId5"/>
    <p:sldLayoutId id="2147491627" r:id="rId6"/>
    <p:sldLayoutId id="2147491628" r:id="rId7"/>
    <p:sldLayoutId id="2147491629" r:id="rId8"/>
    <p:sldLayoutId id="2147491630" r:id="rId9"/>
    <p:sldLayoutId id="2147491631" r:id="rId10"/>
    <p:sldLayoutId id="214749163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3256F4-1AF1-4898-9F49-D8AB74FE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33" r:id="rId1"/>
    <p:sldLayoutId id="2147491634" r:id="rId2"/>
    <p:sldLayoutId id="2147491635" r:id="rId3"/>
    <p:sldLayoutId id="2147491636" r:id="rId4"/>
    <p:sldLayoutId id="2147491637" r:id="rId5"/>
    <p:sldLayoutId id="2147491638" r:id="rId6"/>
    <p:sldLayoutId id="2147491639" r:id="rId7"/>
    <p:sldLayoutId id="2147491640" r:id="rId8"/>
    <p:sldLayoutId id="2147491641" r:id="rId9"/>
    <p:sldLayoutId id="2147491642" r:id="rId10"/>
    <p:sldLayoutId id="214749164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370CFA-C8EA-4CE9-B217-2B888807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87" r:id="rId1"/>
    <p:sldLayoutId id="2147491588" r:id="rId2"/>
    <p:sldLayoutId id="2147491589" r:id="rId3"/>
    <p:sldLayoutId id="2147491590" r:id="rId4"/>
    <p:sldLayoutId id="2147491591" r:id="rId5"/>
    <p:sldLayoutId id="2147491592" r:id="rId6"/>
    <p:sldLayoutId id="2147491593" r:id="rId7"/>
    <p:sldLayoutId id="2147491594" r:id="rId8"/>
    <p:sldLayoutId id="2147491595" r:id="rId9"/>
    <p:sldLayoutId id="2147491644" r:id="rId10"/>
    <p:sldLayoutId id="214749159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mokeev@jlab.org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ll.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527" cy="6375339"/>
          </a:xfrm>
          <a:prstGeom prst="rect">
            <a:avLst/>
          </a:prstGeom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0" y="160338"/>
            <a:ext cx="8882743" cy="830997"/>
          </a:xfrm>
          <a:prstGeom prst="rect">
            <a:avLst/>
          </a:prstGeom>
          <a:solidFill>
            <a:schemeClr val="bg2">
              <a:lumMod val="75000"/>
              <a:alpha val="6392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Experimental studies of N* structure </a:t>
            </a:r>
            <a:r>
              <a:rPr lang="en-US" sz="2400" b="1" dirty="0" smtClean="0">
                <a:solidFill>
                  <a:srgbClr val="FFFF00"/>
                </a:solidFill>
              </a:rPr>
              <a:t> from  meson </a:t>
            </a:r>
            <a:r>
              <a:rPr lang="en-US" sz="2400" b="1" dirty="0" err="1" smtClean="0">
                <a:solidFill>
                  <a:srgbClr val="FFFF00"/>
                </a:solidFill>
              </a:rPr>
              <a:t>electroproduction</a:t>
            </a:r>
            <a:r>
              <a:rPr lang="en-US" sz="2400" b="1" dirty="0" smtClean="0">
                <a:solidFill>
                  <a:srgbClr val="FFFF00"/>
                </a:solidFill>
              </a:rPr>
              <a:t> data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74507" y="2471738"/>
            <a:ext cx="1916487" cy="461665"/>
          </a:xfrm>
          <a:prstGeom prst="rect">
            <a:avLst/>
          </a:prstGeom>
          <a:solidFill>
            <a:schemeClr val="bg2">
              <a:lumMod val="75000"/>
              <a:alpha val="29019"/>
            </a:schemeClr>
          </a:solidFill>
          <a:ln w="9525" algn="ctr">
            <a:solidFill>
              <a:srgbClr val="7D7D8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00"/>
                </a:solidFill>
              </a:rPr>
              <a:t>V.I. </a:t>
            </a:r>
            <a:r>
              <a:rPr lang="en-US" sz="2400" b="1" dirty="0" err="1">
                <a:solidFill>
                  <a:srgbClr val="FFFF00"/>
                </a:solidFill>
              </a:rPr>
              <a:t>Mokeev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3895" y="4381995"/>
            <a:ext cx="5710859" cy="830997"/>
          </a:xfrm>
          <a:prstGeom prst="rect">
            <a:avLst/>
          </a:prstGeom>
          <a:solidFill>
            <a:schemeClr val="bg2">
              <a:lumMod val="50000"/>
              <a:alpha val="39000"/>
            </a:schemeClr>
          </a:solidFill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Cake Seminar at JLAB Theory Center,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November 28 </a:t>
            </a:r>
            <a:r>
              <a:rPr lang="en-US" sz="2400" b="1" dirty="0">
                <a:solidFill>
                  <a:srgbClr val="FFFF00"/>
                </a:solidFill>
              </a:rPr>
              <a:t>2012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7421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Why</a:t>
            </a:r>
            <a:r>
              <a:rPr lang="en-US" sz="2400" b="1" kern="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studies of ground and excited nucleon states combined are </a:t>
            </a:r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needed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" y="912812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7419" y="968991"/>
          <a:ext cx="540451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902"/>
                <a:gridCol w="1080902"/>
                <a:gridCol w="1080902"/>
                <a:gridCol w="1080902"/>
                <a:gridCol w="1080902"/>
              </a:tblGrid>
              <a:tr h="5306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Di-quark</a:t>
                      </a:r>
                    </a:p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30000" dirty="0" err="1" smtClean="0">
                          <a:latin typeface="Symbol" pitchFamily="18" charset="2"/>
                        </a:rPr>
                        <a:t>p</a:t>
                      </a:r>
                      <a:endParaRPr lang="en-US" sz="1600" baseline="30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Ground</a:t>
                      </a:r>
                    </a:p>
                    <a:p>
                      <a:r>
                        <a:rPr lang="en-US" sz="1600" dirty="0" smtClean="0"/>
                        <a:t>  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P</a:t>
                      </a:r>
                      <a:r>
                        <a:rPr lang="en-US" sz="1600" baseline="-25000" dirty="0" smtClean="0"/>
                        <a:t>11</a:t>
                      </a:r>
                    </a:p>
                    <a:p>
                      <a:r>
                        <a:rPr lang="en-US" sz="1600" dirty="0" smtClean="0"/>
                        <a:t>½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dirty="0" smtClean="0"/>
                        <a:t>(1440)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11</a:t>
                      </a:r>
                    </a:p>
                    <a:p>
                      <a:r>
                        <a:rPr lang="en-US" sz="1600" dirty="0" smtClean="0"/>
                        <a:t>½</a:t>
                      </a:r>
                      <a:r>
                        <a:rPr lang="en-US" sz="1600" baseline="30000" dirty="0" smtClean="0"/>
                        <a:t>-</a:t>
                      </a:r>
                      <a:r>
                        <a:rPr lang="en-US" sz="1600" dirty="0" smtClean="0"/>
                        <a:t>(1535)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11</a:t>
                      </a:r>
                    </a:p>
                    <a:p>
                      <a:r>
                        <a:rPr lang="en-US" sz="1600" dirty="0" smtClean="0"/>
                        <a:t>½</a:t>
                      </a:r>
                      <a:r>
                        <a:rPr lang="en-US" sz="1600" baseline="30000" dirty="0" smtClean="0"/>
                        <a:t>-</a:t>
                      </a:r>
                      <a:r>
                        <a:rPr lang="en-US" sz="1600" dirty="0" smtClean="0"/>
                        <a:t>(1650)</a:t>
                      </a:r>
                      <a:endParaRPr lang="en-US" sz="1600" dirty="0"/>
                    </a:p>
                  </a:txBody>
                  <a:tcPr/>
                </a:tc>
              </a:tr>
              <a:tr h="2358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r>
                        <a:rPr lang="en-US" sz="1600" baseline="30000" dirty="0" smtClean="0"/>
                        <a:t>+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1</a:t>
                      </a:r>
                      <a:r>
                        <a:rPr lang="en-US" sz="1600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  <a:r>
                        <a:rPr lang="en-US" sz="1600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43%</a:t>
                      </a:r>
                      <a:endParaRPr lang="en-US" sz="1600" dirty="0"/>
                    </a:p>
                  </a:txBody>
                  <a:tcPr/>
                </a:tc>
              </a:tr>
              <a:tr h="235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1</a:t>
                      </a:r>
                      <a:r>
                        <a:rPr lang="en-US" sz="1600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Content Placeholder 5" descr="808_histo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84394"/>
            <a:ext cx="5404513" cy="3386035"/>
          </a:xfrm>
        </p:spPr>
      </p:pic>
      <p:sp>
        <p:nvSpPr>
          <p:cNvPr id="11" name="TextBox 10"/>
          <p:cNvSpPr txBox="1"/>
          <p:nvPr/>
        </p:nvSpPr>
        <p:spPr>
          <a:xfrm>
            <a:off x="5199797" y="4069953"/>
            <a:ext cx="39442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 N* states of different quantum numbers offer complementary information on mechanisms of baryon generation from quarks and gluons.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N*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</a:rPr>
              <a:t> allow us to explore strong regime of QCD at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larger transverse distances with larger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QCD</a:t>
            </a:r>
            <a:r>
              <a:rPr lang="en-US" sz="1600" b="1" dirty="0" smtClean="0">
                <a:solidFill>
                  <a:srgbClr val="FF0000"/>
                </a:solidFill>
              </a:rPr>
              <a:t> than the ground state form factors.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1931" y="1160060"/>
            <a:ext cx="3739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Di-quark content of ground and N* states from DSEQCD with vector x vector  interaction, </a:t>
            </a:r>
            <a:r>
              <a:rPr lang="en-US" sz="1400" dirty="0" err="1" smtClean="0"/>
              <a:t>C.D.Roberts</a:t>
            </a:r>
            <a:r>
              <a:rPr lang="en-US" sz="1400" dirty="0" smtClean="0"/>
              <a:t> et al.,</a:t>
            </a:r>
          </a:p>
          <a:p>
            <a:r>
              <a:rPr lang="en-US" sz="1400" dirty="0" smtClean="0"/>
              <a:t>AIP Conf. Proc. 1432, 309 (2012).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99797" y="3084394"/>
            <a:ext cx="3739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N* spectrum and structure from LQCD, </a:t>
            </a:r>
            <a:r>
              <a:rPr lang="en-US" sz="1400" dirty="0" err="1" smtClean="0"/>
              <a:t>J.J.Dudek</a:t>
            </a:r>
            <a:r>
              <a:rPr lang="en-US" sz="1400" dirty="0" smtClean="0"/>
              <a:t>, </a:t>
            </a:r>
            <a:r>
              <a:rPr lang="en-US" sz="1400" dirty="0" err="1" smtClean="0"/>
              <a:t>R.G.Edwards</a:t>
            </a:r>
            <a:r>
              <a:rPr lang="en-US" sz="1400" dirty="0" smtClean="0"/>
              <a:t>,  Phys. Rev. D85, 054016 (2012). 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0" y="301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FF0000"/>
                </a:solidFill>
              </a:rPr>
              <a:t>Extraction of 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2000" b="1" dirty="0" err="1" smtClean="0">
                <a:solidFill>
                  <a:srgbClr val="FF0000"/>
                </a:solidFill>
              </a:rPr>
              <a:t>NN</a:t>
            </a:r>
            <a:r>
              <a:rPr lang="en-US" sz="2000" b="1" dirty="0">
                <a:solidFill>
                  <a:srgbClr val="FF0000"/>
                </a:solidFill>
              </a:rPr>
              <a:t>* </a:t>
            </a:r>
            <a:r>
              <a:rPr lang="en-US" sz="2000" b="1" dirty="0" err="1">
                <a:solidFill>
                  <a:srgbClr val="FF0000"/>
                </a:solidFill>
              </a:rPr>
              <a:t>electrocouplings</a:t>
            </a:r>
            <a:r>
              <a:rPr lang="en-US" sz="2000" b="1" dirty="0">
                <a:solidFill>
                  <a:srgbClr val="FF0000"/>
                </a:solidFill>
              </a:rPr>
              <a:t> from </a:t>
            </a:r>
            <a:r>
              <a:rPr lang="en-US" sz="2000" b="1" dirty="0" smtClean="0">
                <a:solidFill>
                  <a:srgbClr val="FF0000"/>
                </a:solidFill>
              </a:rPr>
              <a:t>the data on exclusive</a:t>
            </a:r>
          </a:p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meson  </a:t>
            </a:r>
            <a:r>
              <a:rPr lang="en-US" sz="2000" b="1" dirty="0" err="1">
                <a:solidFill>
                  <a:srgbClr val="FF0000"/>
                </a:solidFill>
              </a:rPr>
              <a:t>electroproduction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off protons</a:t>
            </a:r>
            <a:endParaRPr lang="en-US" sz="2000" b="1" dirty="0"/>
          </a:p>
        </p:txBody>
      </p:sp>
      <p:sp>
        <p:nvSpPr>
          <p:cNvPr id="65539" name="Line 4"/>
          <p:cNvSpPr>
            <a:spLocks noChangeShapeType="1"/>
          </p:cNvSpPr>
          <p:nvPr/>
        </p:nvSpPr>
        <p:spPr bwMode="auto">
          <a:xfrm flipV="1">
            <a:off x="0" y="736600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5540" name="Group 15"/>
          <p:cNvGrpSpPr>
            <a:grpSpLocks/>
          </p:cNvGrpSpPr>
          <p:nvPr/>
        </p:nvGrpSpPr>
        <p:grpSpPr bwMode="auto">
          <a:xfrm>
            <a:off x="352425" y="1262063"/>
            <a:ext cx="858838" cy="858837"/>
            <a:chOff x="1251" y="695"/>
            <a:chExt cx="573" cy="641"/>
          </a:xfrm>
        </p:grpSpPr>
        <p:sp>
          <p:nvSpPr>
            <p:cNvPr id="65575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6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5577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8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41" name="Freeform 20"/>
          <p:cNvSpPr>
            <a:spLocks/>
          </p:cNvSpPr>
          <p:nvPr/>
        </p:nvSpPr>
        <p:spPr bwMode="auto">
          <a:xfrm rot="1980000">
            <a:off x="987425" y="1920875"/>
            <a:ext cx="863600" cy="6508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Line 25"/>
          <p:cNvSpPr>
            <a:spLocks noChangeShapeType="1"/>
          </p:cNvSpPr>
          <p:nvPr/>
        </p:nvSpPr>
        <p:spPr bwMode="auto">
          <a:xfrm>
            <a:off x="1898650" y="2276475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Line 27"/>
          <p:cNvSpPr>
            <a:spLocks noChangeShapeType="1"/>
          </p:cNvSpPr>
          <p:nvPr/>
        </p:nvSpPr>
        <p:spPr bwMode="auto">
          <a:xfrm flipV="1">
            <a:off x="2938463" y="1595438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AutoShape 28"/>
          <p:cNvSpPr>
            <a:spLocks noChangeArrowheads="1"/>
          </p:cNvSpPr>
          <p:nvPr/>
        </p:nvSpPr>
        <p:spPr bwMode="auto">
          <a:xfrm rot="9000000">
            <a:off x="3065463" y="2281238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45" name="Text Box 31"/>
          <p:cNvSpPr txBox="1">
            <a:spLocks noChangeArrowheads="1"/>
          </p:cNvSpPr>
          <p:nvPr/>
        </p:nvSpPr>
        <p:spPr bwMode="auto">
          <a:xfrm>
            <a:off x="1322388" y="1490663"/>
            <a:ext cx="49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6" name="Text Box 32"/>
          <p:cNvSpPr txBox="1">
            <a:spLocks noChangeArrowheads="1"/>
          </p:cNvSpPr>
          <p:nvPr/>
        </p:nvSpPr>
        <p:spPr bwMode="auto">
          <a:xfrm>
            <a:off x="1190625" y="23241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65547" name="Text Box 33"/>
          <p:cNvSpPr txBox="1">
            <a:spLocks noChangeArrowheads="1"/>
          </p:cNvSpPr>
          <p:nvPr/>
        </p:nvSpPr>
        <p:spPr bwMode="auto">
          <a:xfrm>
            <a:off x="3182938" y="22907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65548" name="Text Box 34"/>
          <p:cNvSpPr txBox="1">
            <a:spLocks noChangeArrowheads="1"/>
          </p:cNvSpPr>
          <p:nvPr/>
        </p:nvSpPr>
        <p:spPr bwMode="auto">
          <a:xfrm>
            <a:off x="1989138" y="1812925"/>
            <a:ext cx="884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N*,△</a:t>
            </a:r>
          </a:p>
        </p:txBody>
      </p:sp>
      <p:sp>
        <p:nvSpPr>
          <p:cNvPr id="65549" name="Text Box 35"/>
          <p:cNvSpPr txBox="1">
            <a:spLocks noChangeArrowheads="1"/>
          </p:cNvSpPr>
          <p:nvPr/>
        </p:nvSpPr>
        <p:spPr bwMode="auto">
          <a:xfrm>
            <a:off x="225425" y="2867611"/>
            <a:ext cx="1465263" cy="3385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2"/>
                </a:solidFill>
              </a:rPr>
              <a:t>A</a:t>
            </a:r>
            <a:r>
              <a:rPr lang="en-US" sz="1600" baseline="-25000" dirty="0">
                <a:solidFill>
                  <a:schemeClr val="accent2"/>
                </a:solidFill>
              </a:rPr>
              <a:t>3/2</a:t>
            </a:r>
            <a:r>
              <a:rPr lang="en-US" sz="1600" dirty="0">
                <a:solidFill>
                  <a:schemeClr val="accent2"/>
                </a:solidFill>
              </a:rPr>
              <a:t>,  A</a:t>
            </a:r>
            <a:r>
              <a:rPr lang="en-US" sz="1600" baseline="-25000" dirty="0">
                <a:solidFill>
                  <a:schemeClr val="accent2"/>
                </a:solidFill>
              </a:rPr>
              <a:t>1/2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smtClean="0">
                <a:solidFill>
                  <a:schemeClr val="accent2"/>
                </a:solidFill>
              </a:rPr>
              <a:t>S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1/2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5550" name="Text Box 37"/>
          <p:cNvSpPr txBox="1">
            <a:spLocks noChangeArrowheads="1"/>
          </p:cNvSpPr>
          <p:nvPr/>
        </p:nvSpPr>
        <p:spPr bwMode="auto">
          <a:xfrm>
            <a:off x="3132138" y="1084263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33CC33"/>
                </a:solidFill>
                <a:latin typeface="Symbol" pitchFamily="18" charset="2"/>
              </a:rPr>
              <a:t>p, h, pp</a:t>
            </a:r>
            <a:r>
              <a:rPr lang="en-US" sz="2400" b="1" i="1">
                <a:solidFill>
                  <a:srgbClr val="33CC33"/>
                </a:solidFill>
                <a:latin typeface="Symbol" pitchFamily="18" charset="2"/>
              </a:rPr>
              <a:t>,..</a:t>
            </a:r>
          </a:p>
        </p:txBody>
      </p:sp>
      <p:sp>
        <p:nvSpPr>
          <p:cNvPr id="65551" name="TextBox 41"/>
          <p:cNvSpPr txBox="1">
            <a:spLocks noChangeArrowheads="1"/>
          </p:cNvSpPr>
          <p:nvPr/>
        </p:nvSpPr>
        <p:spPr bwMode="auto">
          <a:xfrm>
            <a:off x="4897438" y="1535113"/>
            <a:ext cx="2525712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</p:txBody>
      </p:sp>
      <p:grpSp>
        <p:nvGrpSpPr>
          <p:cNvPr id="65552" name="Group 15"/>
          <p:cNvGrpSpPr>
            <a:grpSpLocks/>
          </p:cNvGrpSpPr>
          <p:nvPr/>
        </p:nvGrpSpPr>
        <p:grpSpPr bwMode="auto">
          <a:xfrm>
            <a:off x="4457700" y="1295400"/>
            <a:ext cx="858838" cy="858838"/>
            <a:chOff x="1251" y="695"/>
            <a:chExt cx="573" cy="641"/>
          </a:xfrm>
        </p:grpSpPr>
        <p:sp>
          <p:nvSpPr>
            <p:cNvPr id="65571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2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5573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4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53" name="Freeform 20"/>
          <p:cNvSpPr>
            <a:spLocks/>
          </p:cNvSpPr>
          <p:nvPr/>
        </p:nvSpPr>
        <p:spPr bwMode="auto">
          <a:xfrm rot="1980000">
            <a:off x="5095875" y="1939925"/>
            <a:ext cx="527050" cy="4603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Oval 48"/>
          <p:cNvSpPr>
            <a:spLocks noChangeArrowheads="1"/>
          </p:cNvSpPr>
          <p:nvPr/>
        </p:nvSpPr>
        <p:spPr bwMode="auto">
          <a:xfrm>
            <a:off x="5532438" y="1868488"/>
            <a:ext cx="793750" cy="73977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800000">
            <a:off x="5473178" y="2418413"/>
            <a:ext cx="119062" cy="544512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210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5556" name="Text Box 32"/>
          <p:cNvSpPr txBox="1">
            <a:spLocks noChangeArrowheads="1"/>
          </p:cNvSpPr>
          <p:nvPr/>
        </p:nvSpPr>
        <p:spPr bwMode="auto">
          <a:xfrm>
            <a:off x="4851400" y="267017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65557" name="Line 27"/>
          <p:cNvSpPr>
            <a:spLocks noChangeShapeType="1"/>
          </p:cNvSpPr>
          <p:nvPr/>
        </p:nvSpPr>
        <p:spPr bwMode="auto">
          <a:xfrm flipV="1">
            <a:off x="6253163" y="1511300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Text Box 37"/>
          <p:cNvSpPr txBox="1">
            <a:spLocks noChangeArrowheads="1"/>
          </p:cNvSpPr>
          <p:nvPr/>
        </p:nvSpPr>
        <p:spPr bwMode="auto">
          <a:xfrm>
            <a:off x="6548438" y="1116013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33CC33"/>
                </a:solidFill>
                <a:latin typeface="Symbol" pitchFamily="18" charset="2"/>
              </a:rPr>
              <a:t>p, h, pp,..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 rot="9000000">
            <a:off x="6315346" y="2441395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5560" name="Text Box 33"/>
          <p:cNvSpPr txBox="1">
            <a:spLocks noChangeArrowheads="1"/>
          </p:cNvSpPr>
          <p:nvPr/>
        </p:nvSpPr>
        <p:spPr bwMode="auto">
          <a:xfrm>
            <a:off x="6635750" y="24939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65561" name="TextBox 58"/>
          <p:cNvSpPr txBox="1">
            <a:spLocks noChangeArrowheads="1"/>
          </p:cNvSpPr>
          <p:nvPr/>
        </p:nvSpPr>
        <p:spPr bwMode="auto">
          <a:xfrm>
            <a:off x="3821113" y="1935163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+</a:t>
            </a:r>
          </a:p>
        </p:txBody>
      </p:sp>
      <p:sp>
        <p:nvSpPr>
          <p:cNvPr id="65562" name="TextBox 58"/>
          <p:cNvSpPr txBox="1">
            <a:spLocks noChangeArrowheads="1"/>
          </p:cNvSpPr>
          <p:nvPr/>
        </p:nvSpPr>
        <p:spPr bwMode="auto">
          <a:xfrm>
            <a:off x="2571750" y="1690688"/>
            <a:ext cx="36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*</a:t>
            </a:r>
          </a:p>
        </p:txBody>
      </p:sp>
      <p:sp>
        <p:nvSpPr>
          <p:cNvPr id="65563" name="Oval 21"/>
          <p:cNvSpPr>
            <a:spLocks noChangeArrowheads="1"/>
          </p:cNvSpPr>
          <p:nvPr/>
        </p:nvSpPr>
        <p:spPr bwMode="auto">
          <a:xfrm>
            <a:off x="1690688" y="2143125"/>
            <a:ext cx="215900" cy="192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4" name="Oval 21"/>
          <p:cNvSpPr>
            <a:spLocks noChangeArrowheads="1"/>
          </p:cNvSpPr>
          <p:nvPr/>
        </p:nvSpPr>
        <p:spPr bwMode="auto">
          <a:xfrm>
            <a:off x="2801938" y="2132013"/>
            <a:ext cx="215900" cy="1920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5" name="Line 24"/>
          <p:cNvSpPr>
            <a:spLocks noChangeShapeType="1"/>
          </p:cNvSpPr>
          <p:nvPr/>
        </p:nvSpPr>
        <p:spPr bwMode="auto">
          <a:xfrm>
            <a:off x="1892300" y="231298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Line 24"/>
          <p:cNvSpPr>
            <a:spLocks noChangeShapeType="1"/>
          </p:cNvSpPr>
          <p:nvPr/>
        </p:nvSpPr>
        <p:spPr bwMode="auto">
          <a:xfrm>
            <a:off x="1868488" y="223043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AutoShape 22"/>
          <p:cNvSpPr>
            <a:spLocks noChangeArrowheads="1"/>
          </p:cNvSpPr>
          <p:nvPr/>
        </p:nvSpPr>
        <p:spPr bwMode="auto">
          <a:xfrm rot="1800000">
            <a:off x="1516063" y="2225675"/>
            <a:ext cx="119062" cy="544513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8" name="TextBox 42"/>
          <p:cNvSpPr txBox="1">
            <a:spLocks noChangeArrowheads="1"/>
          </p:cNvSpPr>
          <p:nvPr/>
        </p:nvSpPr>
        <p:spPr bwMode="auto">
          <a:xfrm>
            <a:off x="0" y="4463076"/>
            <a:ext cx="88573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lvl="1" indent="-228600" eaLnBrk="0" hangingPunct="0">
              <a:buFont typeface="Arial" pitchFamily="34" charset="0"/>
              <a:buChar char="•"/>
            </a:pPr>
            <a:r>
              <a:rPr lang="en-US" sz="1600" b="1" dirty="0"/>
              <a:t>Separation of resonant/non-resonant contributions </a:t>
            </a:r>
            <a:r>
              <a:rPr lang="en-US" sz="1600" b="1" dirty="0" smtClean="0"/>
              <a:t>within </a:t>
            </a:r>
            <a:r>
              <a:rPr lang="en-US" sz="1600" b="1" dirty="0"/>
              <a:t>the framework of reaction </a:t>
            </a:r>
            <a:r>
              <a:rPr lang="en-US" sz="1600" b="1" dirty="0" smtClean="0"/>
              <a:t>models;  </a:t>
            </a:r>
            <a:r>
              <a:rPr lang="en-US" sz="1600" b="1" dirty="0" err="1" smtClean="0"/>
              <a:t>Breit</a:t>
            </a:r>
            <a:r>
              <a:rPr lang="en-US" sz="1600" b="1" dirty="0" smtClean="0"/>
              <a:t> Wigner </a:t>
            </a:r>
            <a:r>
              <a:rPr lang="en-US" sz="1600" b="1" dirty="0" err="1" smtClean="0"/>
              <a:t>ansatz</a:t>
            </a:r>
            <a:r>
              <a:rPr lang="en-US" sz="1600" b="1" dirty="0" smtClean="0"/>
              <a:t> for parameterization of  resonant amplitudes; fit of </a:t>
            </a:r>
            <a:r>
              <a:rPr lang="en-US" sz="1600" b="1" dirty="0" err="1" smtClean="0">
                <a:latin typeface="Symbol" pitchFamily="18" charset="2"/>
              </a:rPr>
              <a:t>g</a:t>
            </a:r>
            <a:r>
              <a:rPr lang="en-US" sz="1600" b="1" baseline="-25000" dirty="0" err="1" smtClean="0"/>
              <a:t>v</a:t>
            </a:r>
            <a:r>
              <a:rPr lang="en-US" sz="1600" b="1" dirty="0" err="1" smtClean="0"/>
              <a:t>NN</a:t>
            </a:r>
            <a:r>
              <a:rPr lang="en-US" sz="1600" b="1" dirty="0" smtClean="0"/>
              <a:t>*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 and </a:t>
            </a:r>
            <a:r>
              <a:rPr lang="en-US" sz="1600" b="1" dirty="0" err="1" smtClean="0"/>
              <a:t>hadronic</a:t>
            </a:r>
            <a:r>
              <a:rPr lang="en-US" sz="1600" b="1" dirty="0" smtClean="0"/>
              <a:t> parameters to the data.</a:t>
            </a:r>
            <a:endParaRPr lang="en-US" sz="1600" b="1" dirty="0"/>
          </a:p>
          <a:p>
            <a:pPr marL="349250" lvl="1" indent="-228600" eaLnBrk="0" hangingPunct="0"/>
            <a:endParaRPr lang="en-US" sz="1600" b="1" dirty="0"/>
          </a:p>
          <a:p>
            <a:pPr marL="349250" lvl="1" indent="-228600"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Consistent results on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600" b="1" dirty="0" err="1" smtClean="0">
                <a:solidFill>
                  <a:srgbClr val="FF0000"/>
                </a:solidFill>
              </a:rPr>
              <a:t>NN</a:t>
            </a:r>
            <a:r>
              <a:rPr lang="en-US" sz="1600" b="1" dirty="0" smtClean="0">
                <a:solidFill>
                  <a:srgbClr val="FF0000"/>
                </a:solidFill>
              </a:rPr>
              <a:t>*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sz="1600" b="1" dirty="0">
                <a:solidFill>
                  <a:srgbClr val="FF0000"/>
                </a:solidFill>
              </a:rPr>
              <a:t>from </a:t>
            </a:r>
            <a:r>
              <a:rPr lang="en-US" sz="1600" b="1" dirty="0" smtClean="0">
                <a:solidFill>
                  <a:srgbClr val="FF0000"/>
                </a:solidFill>
              </a:rPr>
              <a:t>different </a:t>
            </a:r>
            <a:r>
              <a:rPr lang="en-US" sz="1600" b="1" dirty="0">
                <a:solidFill>
                  <a:srgbClr val="FF0000"/>
                </a:solidFill>
              </a:rPr>
              <a:t>meson </a:t>
            </a:r>
            <a:r>
              <a:rPr lang="en-US" sz="1600" b="1" dirty="0" err="1">
                <a:solidFill>
                  <a:srgbClr val="FF0000"/>
                </a:solidFill>
              </a:rPr>
              <a:t>electroproduction</a:t>
            </a:r>
            <a:r>
              <a:rPr lang="en-US" sz="1600" b="1" dirty="0">
                <a:solidFill>
                  <a:srgbClr val="FF0000"/>
                </a:solidFill>
              </a:rPr>
              <a:t> channels </a:t>
            </a:r>
            <a:r>
              <a:rPr lang="en-US" sz="1600" b="1" dirty="0" smtClean="0">
                <a:solidFill>
                  <a:srgbClr val="FF0000"/>
                </a:solidFill>
              </a:rPr>
              <a:t>demonstrate </a:t>
            </a:r>
            <a:r>
              <a:rPr lang="en-US" sz="1600" b="1" dirty="0">
                <a:solidFill>
                  <a:srgbClr val="FF0000"/>
                </a:solidFill>
              </a:rPr>
              <a:t>reliable </a:t>
            </a:r>
            <a:r>
              <a:rPr lang="en-US" sz="1600" b="1" dirty="0" smtClean="0">
                <a:solidFill>
                  <a:srgbClr val="FF0000"/>
                </a:solidFill>
              </a:rPr>
              <a:t>extraction of N* parameters.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5569" name="TextBox 43"/>
          <p:cNvSpPr txBox="1">
            <a:spLocks noChangeArrowheads="1"/>
          </p:cNvSpPr>
          <p:nvPr/>
        </p:nvSpPr>
        <p:spPr bwMode="auto">
          <a:xfrm>
            <a:off x="1134021" y="914400"/>
            <a:ext cx="2316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/>
              <a:t>Resonant </a:t>
            </a:r>
            <a:r>
              <a:rPr lang="en-US" sz="1600" b="1" dirty="0" smtClean="0"/>
              <a:t> amplitudes</a:t>
            </a:r>
            <a:endParaRPr lang="en-US" sz="1600" b="1" dirty="0"/>
          </a:p>
        </p:txBody>
      </p:sp>
      <p:sp>
        <p:nvSpPr>
          <p:cNvPr id="65570" name="TextBox 44"/>
          <p:cNvSpPr txBox="1">
            <a:spLocks noChangeArrowheads="1"/>
          </p:cNvSpPr>
          <p:nvPr/>
        </p:nvSpPr>
        <p:spPr bwMode="auto">
          <a:xfrm>
            <a:off x="4868863" y="947738"/>
            <a:ext cx="263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Non-resonant amplitudes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20963" y="3714750"/>
          <a:ext cx="3260725" cy="747713"/>
        </p:xfrm>
        <a:graphic>
          <a:graphicData uri="http://schemas.openxmlformats.org/presentationml/2006/ole">
            <p:oleObj spid="_x0000_s462849" name="Equation" r:id="rId3" imgW="2489040" imgH="57132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230908" y="3036888"/>
            <a:ext cx="41520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N*’s photo-/</a:t>
            </a:r>
            <a:r>
              <a:rPr lang="en-US" sz="1400" b="1" dirty="0" err="1" smtClean="0"/>
              <a:t>electrocouplings</a:t>
            </a:r>
            <a:r>
              <a:rPr lang="en-US" sz="1400" b="1" dirty="0" smtClean="0"/>
              <a:t> </a:t>
            </a:r>
            <a:r>
              <a:rPr lang="en-US" sz="1400" b="1" dirty="0" err="1" smtClean="0">
                <a:latin typeface="Symbol" pitchFamily="18" charset="2"/>
              </a:rPr>
              <a:t>g</a:t>
            </a:r>
            <a:r>
              <a:rPr lang="en-US" sz="1400" b="1" baseline="-25000" dirty="0" err="1" smtClean="0"/>
              <a:t>v</a:t>
            </a:r>
            <a:r>
              <a:rPr lang="en-US" sz="1400" b="1" dirty="0" err="1" smtClean="0"/>
              <a:t>NN</a:t>
            </a:r>
            <a:r>
              <a:rPr lang="en-US" sz="1400" b="1" dirty="0" smtClean="0"/>
              <a:t>* are defined</a:t>
            </a:r>
          </a:p>
          <a:p>
            <a:r>
              <a:rPr lang="en-US" sz="1400" b="1" dirty="0" smtClean="0"/>
              <a:t>at W=M</a:t>
            </a:r>
            <a:r>
              <a:rPr lang="en-US" sz="1400" b="1" baseline="-25000" dirty="0" smtClean="0"/>
              <a:t>N*</a:t>
            </a:r>
            <a:r>
              <a:rPr lang="en-US" sz="1400" b="1" dirty="0" smtClean="0"/>
              <a:t> through the  N* electromagnetic</a:t>
            </a:r>
          </a:p>
          <a:p>
            <a:r>
              <a:rPr lang="en-US" sz="1400" b="1" dirty="0" smtClean="0"/>
              <a:t>decay width </a:t>
            </a:r>
            <a:r>
              <a:rPr lang="en-US" sz="1400" b="1" dirty="0" err="1" smtClean="0">
                <a:latin typeface="Symbol" pitchFamily="18" charset="2"/>
              </a:rPr>
              <a:t>Gg</a:t>
            </a:r>
            <a:r>
              <a:rPr lang="en-US" sz="1400" b="1" dirty="0" smtClean="0">
                <a:latin typeface="Symbol" pitchFamily="18" charset="2"/>
              </a:rPr>
              <a:t> </a:t>
            </a:r>
            <a:r>
              <a:rPr lang="en-US" sz="1400" b="1" dirty="0" smtClean="0">
                <a:latin typeface="+mn-lt"/>
              </a:rPr>
              <a:t>: </a:t>
            </a:r>
            <a:endParaRPr lang="en-US" sz="14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2" descr="Portrait"/>
          <p:cNvPicPr>
            <a:picLocks noGrp="1" noChangeArrowheads="1"/>
          </p:cNvPicPr>
          <p:nvPr>
            <p:ph type="body" idx="1"/>
          </p:nvPr>
        </p:nvPicPr>
        <p:blipFill>
          <a:blip r:embed="rId4" cstate="print"/>
          <a:srcRect l="5721" t="7076" r="3488" b="2831"/>
          <a:stretch>
            <a:fillRect/>
          </a:stretch>
        </p:blipFill>
        <p:spPr>
          <a:xfrm>
            <a:off x="4829175" y="1579563"/>
            <a:ext cx="4165600" cy="4162425"/>
          </a:xfrm>
        </p:spPr>
      </p:pic>
      <p:sp>
        <p:nvSpPr>
          <p:cNvPr id="68612" name="Line 4"/>
          <p:cNvSpPr>
            <a:spLocks noChangeShapeType="1"/>
          </p:cNvSpPr>
          <p:nvPr/>
        </p:nvSpPr>
        <p:spPr bwMode="auto">
          <a:xfrm flipV="1">
            <a:off x="6089650" y="2544763"/>
            <a:ext cx="0" cy="3632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6721475" y="2905125"/>
            <a:ext cx="0" cy="32067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V="1">
            <a:off x="7132638" y="2925763"/>
            <a:ext cx="0" cy="3136900"/>
          </a:xfrm>
          <a:prstGeom prst="line">
            <a:avLst/>
          </a:prstGeom>
          <a:noFill/>
          <a:ln w="9525">
            <a:solidFill>
              <a:srgbClr val="A7EF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7223125" y="4206875"/>
            <a:ext cx="0" cy="163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Text Box 14"/>
          <p:cNvSpPr txBox="1">
            <a:spLocks noChangeArrowheads="1"/>
          </p:cNvSpPr>
          <p:nvPr/>
        </p:nvSpPr>
        <p:spPr bwMode="auto">
          <a:xfrm>
            <a:off x="5294313" y="630238"/>
            <a:ext cx="3931459" cy="83099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/>
              <a:t>CLAS data on yields of meson </a:t>
            </a:r>
          </a:p>
          <a:p>
            <a:pPr eaLnBrk="0" hangingPunct="0"/>
            <a:r>
              <a:rPr lang="en-US" sz="1600" b="1" dirty="0" err="1"/>
              <a:t>electroproduction</a:t>
            </a:r>
            <a:r>
              <a:rPr lang="en-US" sz="1600" b="1" dirty="0"/>
              <a:t>  </a:t>
            </a:r>
            <a:r>
              <a:rPr lang="en-US" sz="1600" b="1" dirty="0" smtClean="0"/>
              <a:t>reactions at </a:t>
            </a:r>
          </a:p>
          <a:p>
            <a:pPr eaLnBrk="0" hangingPunct="0"/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&lt;4 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8617" name="Line 15"/>
          <p:cNvSpPr>
            <a:spLocks noChangeShapeType="1"/>
          </p:cNvSpPr>
          <p:nvPr/>
        </p:nvSpPr>
        <p:spPr bwMode="auto">
          <a:xfrm flipV="1">
            <a:off x="41275" y="630238"/>
            <a:ext cx="91440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Line 17"/>
          <p:cNvSpPr>
            <a:spLocks noChangeShapeType="1"/>
          </p:cNvSpPr>
          <p:nvPr/>
        </p:nvSpPr>
        <p:spPr bwMode="auto">
          <a:xfrm flipH="1" flipV="1">
            <a:off x="2705100" y="2965450"/>
            <a:ext cx="25400" cy="3136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Rectangle 20"/>
          <p:cNvSpPr>
            <a:spLocks noGrp="1" noChangeArrowheads="1"/>
          </p:cNvSpPr>
          <p:nvPr>
            <p:ph type="title"/>
          </p:nvPr>
        </p:nvSpPr>
        <p:spPr>
          <a:xfrm>
            <a:off x="-52388" y="-185738"/>
            <a:ext cx="9047163" cy="863601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N* </a:t>
            </a:r>
            <a:r>
              <a:rPr lang="en-US" sz="1800" dirty="0" err="1" smtClean="0">
                <a:solidFill>
                  <a:srgbClr val="FF0000"/>
                </a:solidFill>
              </a:rPr>
              <a:t>electroexcitation</a:t>
            </a:r>
            <a:r>
              <a:rPr lang="en-US" sz="1800" dirty="0" smtClean="0">
                <a:solidFill>
                  <a:srgbClr val="FF0000"/>
                </a:solidFill>
              </a:rPr>
              <a:t> in meson </a:t>
            </a:r>
            <a:r>
              <a:rPr lang="en-US" sz="18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800" dirty="0" smtClean="0">
                <a:solidFill>
                  <a:srgbClr val="FF0000"/>
                </a:solidFill>
              </a:rPr>
              <a:t> off protons 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41275" y="939800"/>
          <a:ext cx="4788472" cy="5247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118"/>
                <a:gridCol w="1197118"/>
                <a:gridCol w="1197118"/>
                <a:gridCol w="1197118"/>
              </a:tblGrid>
              <a:tr h="4997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Branch. </a:t>
                      </a:r>
                      <a:r>
                        <a:rPr lang="en-US" sz="1400" baseline="0" dirty="0" err="1" smtClean="0"/>
                        <a:t>Fract</a:t>
                      </a:r>
                      <a:r>
                        <a:rPr lang="en-US" sz="1400" baseline="0" dirty="0" smtClean="0"/>
                        <a:t>. to </a:t>
                      </a:r>
                      <a:r>
                        <a:rPr lang="en-US" sz="1400" baseline="0" dirty="0" err="1" smtClean="0"/>
                        <a:t>N</a:t>
                      </a:r>
                      <a:r>
                        <a:rPr lang="en-US" sz="1400" baseline="0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Branch. </a:t>
                      </a:r>
                      <a:r>
                        <a:rPr lang="en-US" sz="1400" baseline="0" dirty="0" err="1" smtClean="0"/>
                        <a:t>Fract</a:t>
                      </a:r>
                      <a:r>
                        <a:rPr lang="en-US" sz="1400" baseline="0" dirty="0" smtClean="0"/>
                        <a:t>. to </a:t>
                      </a:r>
                      <a:r>
                        <a:rPr lang="en-US" sz="1400" baseline="0" dirty="0" err="1" smtClean="0"/>
                        <a:t>N</a:t>
                      </a:r>
                      <a:r>
                        <a:rPr lang="en-US" sz="1400" baseline="0" dirty="0" err="1" smtClean="0">
                          <a:latin typeface="Symbol" pitchFamily="18" charset="2"/>
                        </a:rPr>
                        <a:t>h</a:t>
                      </a:r>
                      <a:endParaRPr lang="en-US" sz="1400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Branch.Frac.to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400" baseline="0" dirty="0" err="1" smtClean="0"/>
                        <a:t>Nππ</a:t>
                      </a:r>
                      <a:endParaRPr lang="en-US" sz="1400" baseline="0" dirty="0"/>
                    </a:p>
                  </a:txBody>
                  <a:tcPr/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  <a:ea typeface="Lucida Grande"/>
                          <a:cs typeface="Lucida Grande"/>
                        </a:rPr>
                        <a:t>Δ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mic Sans MS"/>
                        </a:rPr>
                        <a:t>(1232)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mic Sans MS"/>
                        </a:rPr>
                        <a:t>P</a:t>
                      </a:r>
                      <a:r>
                        <a:rPr lang="en-US" sz="14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mic Sans MS"/>
                        </a:rPr>
                        <a:t>33</a:t>
                      </a:r>
                      <a:endParaRPr lang="en-US" sz="1400" b="0" baseline="-25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Comic Sans MS"/>
                        </a:rPr>
                        <a:t>0.995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cs typeface="Comic Sans MS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N(1440)</a:t>
                      </a:r>
                    </a:p>
                    <a:p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11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0.55-0.75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0.3-0.4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N(1520)</a:t>
                      </a:r>
                    </a:p>
                    <a:p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13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0.55-0.65</a:t>
                      </a:r>
                      <a:endParaRPr lang="en-US" sz="14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0.4-0.5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N(1535)</a:t>
                      </a:r>
                    </a:p>
                    <a:p>
                      <a:r>
                        <a:rPr lang="en-US" sz="1400" dirty="0" smtClean="0"/>
                        <a:t>S</a:t>
                      </a:r>
                      <a:r>
                        <a:rPr lang="en-US" sz="1400" baseline="-25000" dirty="0" smtClean="0"/>
                        <a:t>11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0.48±0.03</a:t>
                      </a:r>
                      <a:endParaRPr lang="en-US" sz="1400" baseline="300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0.46±0.02</a:t>
                      </a:r>
                      <a:endParaRPr lang="en-US" sz="1400" baseline="300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2342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pitchFamily="18" charset="2"/>
                          <a:cs typeface="Comic Sans MS"/>
                        </a:rPr>
                        <a:t>D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(1620)</a:t>
                      </a: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lang="en-US" sz="1400" baseline="-25000" dirty="0" smtClean="0">
                          <a:latin typeface="Comic Sans MS"/>
                          <a:cs typeface="Comic Sans MS"/>
                        </a:rPr>
                        <a:t>31</a:t>
                      </a:r>
                      <a:endParaRPr lang="en-US" sz="14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0.20-0.30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0.70-0.80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N(1650)</a:t>
                      </a: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lang="en-US" sz="1400" baseline="-25000" dirty="0" smtClean="0">
                          <a:latin typeface="Comic Sans MS"/>
                          <a:cs typeface="Comic Sans MS"/>
                        </a:rPr>
                        <a:t>11</a:t>
                      </a:r>
                      <a:endParaRPr lang="en-US" sz="14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0.60-0.95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0.03-0.11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0.1-0.2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N(1685)</a:t>
                      </a: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400" baseline="-2500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4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0.65-0.70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0.30-0.40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Δ(1700)</a:t>
                      </a:r>
                    </a:p>
                    <a:p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33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0.1-0.2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0.8-0.9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N(1720)</a:t>
                      </a:r>
                    </a:p>
                    <a:p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13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0.1-0.2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 0.7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678" name="TextBox 18"/>
          <p:cNvSpPr txBox="1">
            <a:spLocks noChangeArrowheads="1"/>
          </p:cNvSpPr>
          <p:nvPr/>
        </p:nvSpPr>
        <p:spPr bwMode="auto">
          <a:xfrm>
            <a:off x="41275" y="631825"/>
            <a:ext cx="5253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err="1"/>
              <a:t>Hadronic</a:t>
            </a:r>
            <a:r>
              <a:rPr lang="en-US" sz="1600" b="1" dirty="0"/>
              <a:t> decays of prominent </a:t>
            </a:r>
            <a:r>
              <a:rPr lang="en-US" sz="1600" b="1" dirty="0" smtClean="0"/>
              <a:t>N*s for W&lt;1.8 </a:t>
            </a:r>
            <a:r>
              <a:rPr lang="en-US" sz="1600" b="1" dirty="0" err="1"/>
              <a:t>GeV</a:t>
            </a:r>
            <a:r>
              <a:rPr lang="en-US" sz="1600" b="1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38" y="629444"/>
            <a:ext cx="8994774" cy="47244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Analyses of different meson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600" b="1" dirty="0" smtClean="0">
                <a:solidFill>
                  <a:srgbClr val="FF0000"/>
                </a:solidFill>
              </a:rPr>
              <a:t> channels independently: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n</a:t>
            </a:r>
            <a:r>
              <a:rPr lang="en-US" sz="1800" dirty="0" smtClean="0"/>
              <a:t> and </a:t>
            </a:r>
            <a:r>
              <a:rPr lang="en-US" sz="1800" b="1" dirty="0" smtClean="0">
                <a:latin typeface="Symbol" pitchFamily="18" charset="2"/>
              </a:rPr>
              <a:t>p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p channels:</a:t>
            </a:r>
          </a:p>
          <a:p>
            <a:pPr>
              <a:buNone/>
            </a:pPr>
            <a:r>
              <a:rPr lang="en-US" sz="1800" dirty="0" smtClean="0"/>
              <a:t>             </a:t>
            </a:r>
            <a:r>
              <a:rPr lang="en-US" sz="1600" b="1" dirty="0" smtClean="0"/>
              <a:t>Unitary Isobar Model  (UIM) and Fixed-t </a:t>
            </a:r>
            <a:r>
              <a:rPr lang="en-US" sz="1600" b="1" dirty="0" err="1" smtClean="0"/>
              <a:t>Dispresion</a:t>
            </a:r>
            <a:r>
              <a:rPr lang="en-US" sz="1600" b="1" dirty="0" smtClean="0"/>
              <a:t> Relations (DR) </a:t>
            </a:r>
          </a:p>
          <a:p>
            <a:pPr>
              <a:buNone/>
            </a:pPr>
            <a:r>
              <a:rPr lang="en-US" sz="1800" dirty="0" smtClean="0"/>
              <a:t>             </a:t>
            </a:r>
            <a:r>
              <a:rPr lang="en-US" sz="1600" dirty="0" err="1" smtClean="0"/>
              <a:t>I.G.Aznauryan</a:t>
            </a:r>
            <a:r>
              <a:rPr lang="en-US" sz="1600" dirty="0" smtClean="0"/>
              <a:t>, Phys. Rev. C67, 015209 (2003).</a:t>
            </a:r>
          </a:p>
          <a:p>
            <a:pPr>
              <a:buNone/>
            </a:pPr>
            <a:r>
              <a:rPr lang="en-US" sz="1600" dirty="0" smtClean="0"/>
              <a:t>               </a:t>
            </a:r>
            <a:r>
              <a:rPr lang="en-US" sz="1600" dirty="0" err="1" smtClean="0"/>
              <a:t>I.G.Aznauryan</a:t>
            </a:r>
            <a:r>
              <a:rPr lang="en-US" sz="1600" dirty="0" smtClean="0"/>
              <a:t> et al., CLAS Coll., Phys Rev. C80, 055203 (2009).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1800" b="1" dirty="0" smtClean="0">
                <a:latin typeface="Symbol" pitchFamily="18" charset="2"/>
              </a:rPr>
              <a:t>h</a:t>
            </a:r>
            <a:r>
              <a:rPr lang="en-US" sz="1800" dirty="0" smtClean="0"/>
              <a:t>p channel: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 smtClean="0"/>
              <a:t>            </a:t>
            </a:r>
            <a:r>
              <a:rPr lang="en-US" sz="1600" b="1" dirty="0" smtClean="0"/>
              <a:t>Extension of UIM and DR</a:t>
            </a:r>
          </a:p>
          <a:p>
            <a:pPr>
              <a:buClr>
                <a:schemeClr val="tx1"/>
              </a:buClr>
              <a:buNone/>
            </a:pPr>
            <a:r>
              <a:rPr lang="en-US" sz="1600" dirty="0" smtClean="0"/>
              <a:t>              </a:t>
            </a:r>
            <a:r>
              <a:rPr lang="en-US" sz="1600" dirty="0" err="1" smtClean="0"/>
              <a:t>I.G.Aznauryan</a:t>
            </a:r>
            <a:r>
              <a:rPr lang="en-US" sz="1600" dirty="0" smtClean="0"/>
              <a:t>, Phys. Rev. C68, 065204 (2003).</a:t>
            </a:r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              </a:t>
            </a:r>
            <a:r>
              <a:rPr lang="en-US" sz="1600" dirty="0" smtClean="0"/>
              <a:t>Data fit at W&lt;1.6 </a:t>
            </a:r>
            <a:r>
              <a:rPr lang="en-US" sz="1600" dirty="0" err="1" smtClean="0"/>
              <a:t>GeV</a:t>
            </a:r>
            <a:r>
              <a:rPr lang="en-US" sz="1600" dirty="0" smtClean="0"/>
              <a:t>, assuming  S</a:t>
            </a:r>
            <a:r>
              <a:rPr lang="en-US" sz="1600" baseline="-25000" dirty="0" smtClean="0"/>
              <a:t>11</a:t>
            </a:r>
            <a:r>
              <a:rPr lang="en-US" sz="1600" dirty="0" smtClean="0"/>
              <a:t>(1535) dominance</a:t>
            </a:r>
          </a:p>
          <a:p>
            <a:pPr>
              <a:buClr>
                <a:schemeClr val="tx1"/>
              </a:buClr>
              <a:buNone/>
            </a:pPr>
            <a:r>
              <a:rPr lang="en-US" sz="1600" dirty="0" smtClean="0"/>
              <a:t>              </a:t>
            </a:r>
            <a:r>
              <a:rPr lang="en-US" sz="1600" dirty="0" err="1" smtClean="0"/>
              <a:t>H.Denizli</a:t>
            </a:r>
            <a:r>
              <a:rPr lang="en-US" sz="1600" dirty="0" smtClean="0"/>
              <a:t> et al., CLAS Coll., </a:t>
            </a:r>
            <a:r>
              <a:rPr lang="en-US" sz="1600" dirty="0" err="1" smtClean="0"/>
              <a:t>Phys.Rev</a:t>
            </a:r>
            <a:r>
              <a:rPr lang="en-US" sz="1600" dirty="0" smtClean="0"/>
              <a:t>. C76, 015204 (2007).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/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/>
              <a:t>-</a:t>
            </a:r>
            <a:r>
              <a:rPr lang="en-US" sz="1800" dirty="0" smtClean="0"/>
              <a:t>p channel: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 smtClean="0"/>
              <a:t>             </a:t>
            </a:r>
            <a:r>
              <a:rPr lang="en-US" sz="1600" b="1" dirty="0" smtClean="0"/>
              <a:t>Data driven JLAB-MSU meson-baryon model (JM)</a:t>
            </a:r>
          </a:p>
          <a:p>
            <a:pPr>
              <a:buClr>
                <a:schemeClr val="tx1"/>
              </a:buClr>
              <a:buNone/>
            </a:pPr>
            <a:r>
              <a:rPr lang="en-US" sz="1600" dirty="0" smtClean="0"/>
              <a:t>              </a:t>
            </a:r>
            <a:r>
              <a:rPr lang="en-US" sz="1600" dirty="0" err="1" smtClean="0"/>
              <a:t>V.I.Mokeev</a:t>
            </a:r>
            <a:r>
              <a:rPr lang="en-US" sz="1600" dirty="0" smtClean="0"/>
              <a:t>, </a:t>
            </a:r>
            <a:r>
              <a:rPr lang="en-US" sz="1600" dirty="0" err="1" smtClean="0"/>
              <a:t>V.D.Burkert</a:t>
            </a:r>
            <a:r>
              <a:rPr lang="en-US" sz="1600" dirty="0" smtClean="0"/>
              <a:t> et al., Phys. Rev. C80, 045212 (2009).</a:t>
            </a:r>
          </a:p>
          <a:p>
            <a:pPr>
              <a:buClr>
                <a:schemeClr val="tx1"/>
              </a:buClr>
              <a:buNone/>
            </a:pPr>
            <a:r>
              <a:rPr lang="en-US" sz="1600" dirty="0" smtClean="0"/>
              <a:t>              </a:t>
            </a:r>
            <a:r>
              <a:rPr lang="en-US" sz="1600" dirty="0" err="1" smtClean="0"/>
              <a:t>V.I.Mokeev</a:t>
            </a:r>
            <a:r>
              <a:rPr lang="en-US" sz="1600" dirty="0" smtClean="0"/>
              <a:t> et al., CLAS Coll., Phys. Rev. C86, 035203 (2012).</a:t>
            </a:r>
          </a:p>
          <a:p>
            <a:pPr>
              <a:buClr>
                <a:srgbClr val="FF0000"/>
              </a:buClr>
            </a:pPr>
            <a:r>
              <a:rPr lang="en-US" sz="1600" b="1" dirty="0" smtClean="0">
                <a:solidFill>
                  <a:srgbClr val="FF0000"/>
                </a:solidFill>
              </a:rPr>
              <a:t>Global coupled-channel analyses of the CLAS/world data of 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 →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sz="1600" b="1" dirty="0" err="1" smtClean="0">
                <a:solidFill>
                  <a:srgbClr val="FF0000"/>
                </a:solidFill>
              </a:rPr>
              <a:t>N,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, K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600" b="1" dirty="0" smtClean="0">
                <a:solidFill>
                  <a:srgbClr val="FF0000"/>
                </a:solidFill>
              </a:rPr>
              <a:t>, K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</a:rPr>
              <a:t> exclusive channels:</a:t>
            </a:r>
          </a:p>
          <a:p>
            <a:pPr>
              <a:buClr>
                <a:srgbClr val="FF0000"/>
              </a:buCl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        </a:t>
            </a:r>
            <a:r>
              <a:rPr lang="en-US" sz="1600" dirty="0" err="1" smtClean="0"/>
              <a:t>N.Suzuki</a:t>
            </a:r>
            <a:r>
              <a:rPr lang="en-US" sz="1600" dirty="0" smtClean="0"/>
              <a:t>, </a:t>
            </a:r>
            <a:r>
              <a:rPr lang="en-US" sz="1600" dirty="0" err="1" smtClean="0"/>
              <a:t>T.Sato</a:t>
            </a:r>
            <a:r>
              <a:rPr lang="en-US" sz="1600" dirty="0" smtClean="0"/>
              <a:t> , and T-S. </a:t>
            </a:r>
            <a:r>
              <a:rPr lang="en-US" sz="1600" dirty="0" err="1" smtClean="0"/>
              <a:t>H.Lee</a:t>
            </a:r>
            <a:r>
              <a:rPr lang="en-US" sz="1600" dirty="0" smtClean="0"/>
              <a:t>, Phys, Rev. C82, 045206 (2010).</a:t>
            </a:r>
          </a:p>
          <a:p>
            <a:pPr algn="ctr">
              <a:buClr>
                <a:srgbClr val="FF0000"/>
              </a:buClr>
              <a:buNone/>
            </a:pPr>
            <a:r>
              <a:rPr lang="en-US" sz="1600" dirty="0" smtClean="0"/>
              <a:t>      </a:t>
            </a:r>
            <a:r>
              <a:rPr lang="en-US" sz="1600" dirty="0" smtClean="0">
                <a:solidFill>
                  <a:schemeClr val="accent2"/>
                </a:solidFill>
              </a:rPr>
              <a:t>Further developments by  Argonne-Osaka Collaboration are in progress: www.jlab.org/conferences/EmNN2012/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 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</a:t>
            </a:r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                    </a:t>
            </a:r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                </a:t>
            </a:r>
            <a:endParaRPr lang="en-US" sz="1800" dirty="0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-52388" y="629444"/>
            <a:ext cx="91440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47163" cy="863601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Approaches for extraction of  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800" dirty="0" err="1" smtClean="0">
                <a:solidFill>
                  <a:srgbClr val="FF0000"/>
                </a:solidFill>
              </a:rPr>
              <a:t>NN</a:t>
            </a:r>
            <a:r>
              <a:rPr lang="en-US" sz="1800" dirty="0" smtClean="0">
                <a:solidFill>
                  <a:srgbClr val="FF0000"/>
                </a:solidFill>
              </a:rPr>
              <a:t>* </a:t>
            </a:r>
            <a:r>
              <a:rPr lang="en-US" sz="18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800" dirty="0" smtClean="0">
                <a:solidFill>
                  <a:srgbClr val="FF0000"/>
                </a:solidFill>
              </a:rPr>
              <a:t> from the CLAS data on exclusive meson  </a:t>
            </a:r>
            <a:r>
              <a:rPr lang="en-US" sz="18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153400" cy="6731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Summary of the CLAS data on single-</a:t>
            </a:r>
            <a:r>
              <a:rPr lang="en-US" sz="2000" dirty="0" err="1" smtClean="0">
                <a:solidFill>
                  <a:srgbClr val="FF0000"/>
                </a:solidFill>
                <a:ea typeface="MS PGothic" pitchFamily="34" charset="-128"/>
              </a:rPr>
              <a:t>pion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a typeface="MS PGothic" pitchFamily="34" charset="-128"/>
              </a:rPr>
              <a:t>electroproduction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 off protons</a:t>
            </a:r>
            <a:endParaRPr lang="en-US" sz="2000" baseline="30000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  <p:graphicFrame>
        <p:nvGraphicFramePr>
          <p:cNvPr id="1070" name="Group 46"/>
          <p:cNvGraphicFramePr>
            <a:graphicFrameLocks noGrp="1"/>
          </p:cNvGraphicFramePr>
          <p:nvPr/>
        </p:nvGraphicFramePr>
        <p:xfrm>
          <a:off x="183515" y="1334075"/>
          <a:ext cx="4937125" cy="4646296"/>
        </p:xfrm>
        <a:graphic>
          <a:graphicData uri="http://schemas.openxmlformats.org/drawingml/2006/table">
            <a:tbl>
              <a:tblPr/>
              <a:tblGrid>
                <a:gridCol w="1719263"/>
                <a:gridCol w="1573212"/>
                <a:gridCol w="1644650"/>
              </a:tblGrid>
              <a:tr h="884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Observables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area,  GeV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points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9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σ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dΩ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(π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0.16-1.45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3.0-6.0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39830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σ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dΩ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(π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Grande"/>
                        <a:cs typeface="Lucida Grande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0.25-0.60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1.7-4.3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30 849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Grande"/>
                        <a:cs typeface="Lucida Grande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0.25-0.65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3981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Grande"/>
                        <a:cs typeface="Lucida Grande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0.40-065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1.7 - 3.5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1730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3 535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0.25-0.61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425171" y="1600200"/>
          <a:ext cx="457200" cy="457200"/>
        </p:xfrm>
        <a:graphic>
          <a:graphicData uri="http://schemas.openxmlformats.org/presentationml/2006/ole">
            <p:oleObj spid="_x0000_s210946" name="Equation" r:id="rId3" imgW="6502400" imgH="7315200" progId="">
              <p:embed/>
            </p:oleObj>
          </a:graphicData>
        </a:graphic>
      </p:graphicFrame>
      <p:sp>
        <p:nvSpPr>
          <p:cNvPr id="1058" name="Text Box 57"/>
          <p:cNvSpPr txBox="1">
            <a:spLocks noChangeArrowheads="1"/>
          </p:cNvSpPr>
          <p:nvPr/>
        </p:nvSpPr>
        <p:spPr bwMode="auto">
          <a:xfrm>
            <a:off x="210608" y="749300"/>
            <a:ext cx="89311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b="1" dirty="0">
                <a:latin typeface="+mn-lt"/>
              </a:rPr>
              <a:t>Number of data points </a:t>
            </a:r>
            <a:r>
              <a:rPr lang="en-US" sz="1600" b="1" dirty="0" smtClean="0">
                <a:latin typeface="+mn-lt"/>
              </a:rPr>
              <a:t>&gt;125,000</a:t>
            </a:r>
            <a:r>
              <a:rPr lang="en-US" sz="1600" b="1" dirty="0">
                <a:latin typeface="+mn-lt"/>
              </a:rPr>
              <a:t>, </a:t>
            </a:r>
            <a:r>
              <a:rPr lang="en-US" sz="1600" b="1" dirty="0" smtClean="0">
                <a:latin typeface="+mn-lt"/>
              </a:rPr>
              <a:t>W&lt;1.7 </a:t>
            </a:r>
            <a:r>
              <a:rPr lang="en-US" sz="1600" b="1" dirty="0" err="1" smtClean="0">
                <a:latin typeface="+mn-lt"/>
              </a:rPr>
              <a:t>GeV</a:t>
            </a:r>
            <a:r>
              <a:rPr lang="en-US" sz="1600" b="1" dirty="0" smtClean="0">
                <a:latin typeface="+mn-lt"/>
              </a:rPr>
              <a:t>,  0.15&lt;Q</a:t>
            </a:r>
            <a:r>
              <a:rPr lang="en-US" sz="1600" b="1" baseline="30000" dirty="0" smtClean="0">
                <a:latin typeface="+mn-lt"/>
              </a:rPr>
              <a:t>2</a:t>
            </a:r>
            <a:r>
              <a:rPr lang="en-US" sz="1600" b="1" dirty="0" smtClean="0">
                <a:latin typeface="+mn-lt"/>
              </a:rPr>
              <a:t>&lt;6.0 GeV</a:t>
            </a:r>
            <a:r>
              <a:rPr lang="en-US" sz="1600" b="1" baseline="30000" dirty="0" smtClean="0">
                <a:latin typeface="+mn-lt"/>
              </a:rPr>
              <a:t>2 </a:t>
            </a:r>
            <a:r>
              <a:rPr lang="en-US" sz="1600" b="1" dirty="0" smtClean="0">
                <a:latin typeface="+mn-lt"/>
              </a:rPr>
              <a:t>, almost complete coverage of the final state phase space. </a:t>
            </a:r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                                       </a:t>
            </a:r>
          </a:p>
          <a:p>
            <a:pPr algn="l" eaLnBrk="0" hangingPunct="0"/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                                                                                         </a:t>
            </a:r>
            <a:endParaRPr lang="en-US" sz="2400" b="1" baseline="30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59" name="TextBox 7"/>
          <p:cNvSpPr txBox="1">
            <a:spLocks noChangeArrowheads="1"/>
          </p:cNvSpPr>
          <p:nvPr/>
        </p:nvSpPr>
        <p:spPr bwMode="auto">
          <a:xfrm>
            <a:off x="5350888" y="1334075"/>
            <a:ext cx="37931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625475" eaLnBrk="0" hangingPunct="0"/>
            <a:r>
              <a:rPr lang="en-US" sz="1800" b="1" dirty="0" err="1" smtClean="0">
                <a:solidFill>
                  <a:schemeClr val="accent2"/>
                </a:solidFill>
                <a:latin typeface="+mn-lt"/>
              </a:rPr>
              <a:t>Electrocoupling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 extraction: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  <a:p>
            <a:pPr marL="288925" lvl="1" indent="-53975" algn="l" defTabSz="625475" eaLnBrk="0" hangingPunct="0"/>
            <a:r>
              <a:rPr lang="en-US" sz="1800" b="1" dirty="0" err="1" smtClean="0">
                <a:solidFill>
                  <a:schemeClr val="accent2"/>
                </a:solidFill>
                <a:latin typeface="+mn-lt"/>
              </a:rPr>
              <a:t>I.G.Aznauryan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,</a:t>
            </a:r>
          </a:p>
          <a:p>
            <a:pPr marL="288925" lvl="1" indent="-53975" algn="l" defTabSz="625475" eaLnBrk="0" hangingPunct="0"/>
            <a:r>
              <a:rPr lang="en-US" sz="1800" b="1" dirty="0" err="1" smtClean="0">
                <a:solidFill>
                  <a:schemeClr val="accent2"/>
                </a:solidFill>
                <a:latin typeface="+mn-lt"/>
              </a:rPr>
              <a:t>V.D.Burkert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accent2"/>
                </a:solidFill>
                <a:latin typeface="+mn-lt"/>
              </a:rPr>
              <a:t>et al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marL="288925" lvl="1" indent="-53975" algn="l" defTabSz="625475" eaLnBrk="0" hangingPunct="0"/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(CLAS Collaboration), PR C80, </a:t>
            </a:r>
            <a:r>
              <a:rPr lang="en-US" sz="1800" b="1" dirty="0">
                <a:solidFill>
                  <a:schemeClr val="accent2"/>
                </a:solidFill>
                <a:latin typeface="+mn-lt"/>
              </a:rPr>
              <a:t>055203 (2009).</a:t>
            </a:r>
          </a:p>
        </p:txBody>
      </p:sp>
      <p:sp>
        <p:nvSpPr>
          <p:cNvPr id="1060" name="Line 4"/>
          <p:cNvSpPr>
            <a:spLocks noChangeShapeType="1"/>
          </p:cNvSpPr>
          <p:nvPr/>
        </p:nvSpPr>
        <p:spPr bwMode="auto">
          <a:xfrm>
            <a:off x="-2222" y="749300"/>
            <a:ext cx="9144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25687" y="3452884"/>
            <a:ext cx="35160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FF0000"/>
                </a:solidFill>
              </a:rPr>
              <a:t>Recent  data extension:</a:t>
            </a:r>
          </a:p>
          <a:p>
            <a:pPr eaLnBrk="0" hangingPunct="0"/>
            <a:r>
              <a:rPr lang="en-US" sz="1800" b="1" dirty="0" err="1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solidFill>
                  <a:schemeClr val="accent2"/>
                </a:solidFill>
              </a:rPr>
              <a:t>+</a:t>
            </a:r>
            <a:r>
              <a:rPr lang="en-US" sz="1800" b="1" dirty="0" err="1" smtClean="0">
                <a:solidFill>
                  <a:schemeClr val="accent2"/>
                </a:solidFill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  <a:p>
            <a:pPr eaLnBrk="0" hangingPunct="0"/>
            <a:r>
              <a:rPr lang="en-US" sz="1600" b="1" dirty="0" smtClean="0">
                <a:solidFill>
                  <a:schemeClr val="accent2"/>
                </a:solidFill>
              </a:rPr>
              <a:t>1.6&lt; W&lt;2.04 </a:t>
            </a:r>
            <a:r>
              <a:rPr lang="en-US" sz="1600" b="1" dirty="0" err="1" smtClean="0">
                <a:solidFill>
                  <a:schemeClr val="accent2"/>
                </a:solidFill>
              </a:rPr>
              <a:t>GeV</a:t>
            </a:r>
            <a:r>
              <a:rPr lang="en-US" sz="1600" b="1" dirty="0" smtClean="0">
                <a:solidFill>
                  <a:schemeClr val="accent2"/>
                </a:solidFill>
              </a:rPr>
              <a:t>, 1.5&lt;Q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&lt;4.5 GeV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</a:p>
          <a:p>
            <a:pPr eaLnBrk="0" hangingPunct="0"/>
            <a:r>
              <a:rPr lang="en-US" sz="1600" b="1" dirty="0" err="1" smtClean="0">
                <a:solidFill>
                  <a:schemeClr val="accent2"/>
                </a:solidFill>
              </a:rPr>
              <a:t>K.Park</a:t>
            </a:r>
            <a:r>
              <a:rPr lang="en-US" sz="1600" b="1" dirty="0" smtClean="0">
                <a:solidFill>
                  <a:schemeClr val="accent2"/>
                </a:solidFill>
              </a:rPr>
              <a:t> private comm.</a:t>
            </a:r>
          </a:p>
          <a:p>
            <a:pPr eaLnBrk="0" hangingPunct="0"/>
            <a:endParaRPr lang="en-US" sz="1600" b="1" dirty="0" smtClean="0">
              <a:solidFill>
                <a:schemeClr val="accent2"/>
              </a:solidFill>
            </a:endParaRPr>
          </a:p>
          <a:p>
            <a:pPr eaLnBrk="0" hangingPunct="0"/>
            <a:r>
              <a:rPr lang="en-US" sz="1800" b="1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smtClean="0">
                <a:solidFill>
                  <a:schemeClr val="accent2"/>
                </a:solidFill>
              </a:rPr>
              <a:t>0</a:t>
            </a:r>
            <a:r>
              <a:rPr lang="en-US" sz="1800" b="1" dirty="0" smtClean="0">
                <a:solidFill>
                  <a:schemeClr val="accent2"/>
                </a:solidFill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  <a:p>
            <a:pPr eaLnBrk="0" hangingPunct="0"/>
            <a:r>
              <a:rPr lang="en-US" sz="1600" b="1" dirty="0" smtClean="0">
                <a:solidFill>
                  <a:schemeClr val="accent2"/>
                </a:solidFill>
              </a:rPr>
              <a:t>1.1&lt; W&lt;1.8 </a:t>
            </a:r>
            <a:r>
              <a:rPr lang="en-US" sz="1600" b="1" dirty="0" err="1" smtClean="0">
                <a:solidFill>
                  <a:schemeClr val="accent2"/>
                </a:solidFill>
              </a:rPr>
              <a:t>GeV</a:t>
            </a:r>
            <a:r>
              <a:rPr lang="en-US" sz="1600" b="1" dirty="0" smtClean="0">
                <a:solidFill>
                  <a:schemeClr val="accent2"/>
                </a:solidFill>
              </a:rPr>
              <a:t>, 0.5&lt;Q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&lt;1.0 GeV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</a:p>
          <a:p>
            <a:pPr eaLnBrk="0" hangingPunct="0"/>
            <a:r>
              <a:rPr lang="en-US" sz="1600" b="1" dirty="0" err="1" smtClean="0">
                <a:solidFill>
                  <a:schemeClr val="accent2"/>
                </a:solidFill>
              </a:rPr>
              <a:t>N.Markov</a:t>
            </a:r>
            <a:r>
              <a:rPr lang="en-US" sz="1600" b="1" dirty="0" smtClean="0">
                <a:solidFill>
                  <a:schemeClr val="accent2"/>
                </a:solidFill>
              </a:rPr>
              <a:t> private comm.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-100013" y="0"/>
            <a:ext cx="9242426" cy="711200"/>
          </a:xfrm>
        </p:spPr>
        <p:txBody>
          <a:bodyPr/>
          <a:lstStyle/>
          <a:p>
            <a:r>
              <a:rPr lang="en-US" sz="2200" dirty="0" smtClean="0">
                <a:solidFill>
                  <a:srgbClr val="FF0000"/>
                </a:solidFill>
              </a:rPr>
              <a:t>The approaches for extraction of </a:t>
            </a:r>
            <a:r>
              <a:rPr lang="en-US" sz="22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2200" dirty="0" err="1" smtClean="0">
                <a:solidFill>
                  <a:srgbClr val="FF0000"/>
                </a:solidFill>
              </a:rPr>
              <a:t>NN</a:t>
            </a:r>
            <a:r>
              <a:rPr lang="en-US" sz="2200" dirty="0" smtClean="0">
                <a:solidFill>
                  <a:srgbClr val="FF0000"/>
                </a:solidFill>
              </a:rPr>
              <a:t>* </a:t>
            </a:r>
            <a:r>
              <a:rPr lang="en-US" sz="22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200" dirty="0" smtClean="0">
                <a:solidFill>
                  <a:srgbClr val="FF0000"/>
                </a:solidFill>
              </a:rPr>
              <a:t> from  </a:t>
            </a:r>
            <a:r>
              <a:rPr lang="en-US" sz="2200" dirty="0" err="1" smtClean="0">
                <a:solidFill>
                  <a:srgbClr val="FF0000"/>
                </a:solidFill>
              </a:rPr>
              <a:t>N</a:t>
            </a:r>
            <a:r>
              <a:rPr lang="en-US" sz="22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200" dirty="0" smtClean="0">
                <a:solidFill>
                  <a:srgbClr val="FF0000"/>
                </a:solidFill>
              </a:rPr>
              <a:t> exclusive </a:t>
            </a:r>
            <a:r>
              <a:rPr lang="en-US" sz="22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200" dirty="0" smtClean="0">
                <a:solidFill>
                  <a:srgbClr val="FF0000"/>
                </a:solidFill>
              </a:rPr>
              <a:t> off protons</a:t>
            </a:r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0" y="711200"/>
            <a:ext cx="9144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019" y="5741184"/>
            <a:ext cx="912060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749300" lvl="1" indent="-514350" algn="l" defTabSz="625475"/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 I. G. </a:t>
            </a:r>
            <a:r>
              <a:rPr lang="en-US" sz="1800" b="1" dirty="0" err="1" smtClean="0">
                <a:solidFill>
                  <a:schemeClr val="accent2"/>
                </a:solidFill>
                <a:latin typeface="+mn-lt"/>
              </a:rPr>
              <a:t>Aznauryan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, Phys. Rev. C67, 015209 (2003),  </a:t>
            </a:r>
            <a:r>
              <a:rPr lang="en-US" sz="1800" b="1" dirty="0" err="1" smtClean="0">
                <a:solidFill>
                  <a:schemeClr val="accent2"/>
                </a:solidFill>
              </a:rPr>
              <a:t>I.G.Aznauryan</a:t>
            </a:r>
            <a:r>
              <a:rPr lang="en-US" sz="1800" b="1" dirty="0" smtClean="0">
                <a:solidFill>
                  <a:schemeClr val="accent2"/>
                </a:solidFill>
              </a:rPr>
              <a:t>, </a:t>
            </a:r>
          </a:p>
          <a:p>
            <a:pPr marL="749300" lvl="1" indent="-514350" algn="l" defTabSz="625475"/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V.D.Burkert</a:t>
            </a:r>
            <a:r>
              <a:rPr lang="en-US" sz="1800" b="1" dirty="0" smtClean="0">
                <a:solidFill>
                  <a:schemeClr val="accent2"/>
                </a:solidFill>
              </a:rPr>
              <a:t>, et al. (CLAS Collaboration), PRC 80 055203 (2009).</a:t>
            </a:r>
          </a:p>
          <a:p>
            <a:pPr eaLnBrk="0" hangingPunct="0"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7590" name="TextBox 6"/>
          <p:cNvSpPr txBox="1">
            <a:spLocks noChangeArrowheads="1"/>
          </p:cNvSpPr>
          <p:nvPr/>
        </p:nvSpPr>
        <p:spPr bwMode="auto">
          <a:xfrm>
            <a:off x="4064000" y="27543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3840163" y="5303838"/>
            <a:ext cx="490537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7592" name="TextBox 11"/>
          <p:cNvSpPr txBox="1">
            <a:spLocks noChangeArrowheads="1"/>
          </p:cNvSpPr>
          <p:nvPr/>
        </p:nvSpPr>
        <p:spPr bwMode="auto">
          <a:xfrm>
            <a:off x="8269288" y="4664075"/>
            <a:ext cx="6064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/>
          </a:p>
        </p:txBody>
      </p:sp>
      <p:sp>
        <p:nvSpPr>
          <p:cNvPr id="67593" name="TextBox 12"/>
          <p:cNvSpPr txBox="1">
            <a:spLocks noChangeArrowheads="1"/>
          </p:cNvSpPr>
          <p:nvPr/>
        </p:nvSpPr>
        <p:spPr bwMode="auto">
          <a:xfrm>
            <a:off x="8269288" y="5668963"/>
            <a:ext cx="6064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/>
          </a:p>
        </p:txBody>
      </p:sp>
      <p:sp>
        <p:nvSpPr>
          <p:cNvPr id="67594" name="TextBox 14"/>
          <p:cNvSpPr txBox="1">
            <a:spLocks noChangeArrowheads="1"/>
          </p:cNvSpPr>
          <p:nvPr/>
        </p:nvSpPr>
        <p:spPr bwMode="auto">
          <a:xfrm>
            <a:off x="8269288" y="5668963"/>
            <a:ext cx="6064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Symbol" pitchFamily="18" charset="2"/>
              </a:rPr>
              <a:t>p</a:t>
            </a:r>
            <a:r>
              <a:rPr lang="en-US" sz="2400" b="1" baseline="30000"/>
              <a:t>+</a:t>
            </a:r>
          </a:p>
        </p:txBody>
      </p:sp>
      <p:sp>
        <p:nvSpPr>
          <p:cNvPr id="67596" name="TextBox 21"/>
          <p:cNvSpPr txBox="1">
            <a:spLocks noChangeArrowheads="1"/>
          </p:cNvSpPr>
          <p:nvPr/>
        </p:nvSpPr>
        <p:spPr bwMode="auto">
          <a:xfrm>
            <a:off x="8269288" y="5761038"/>
            <a:ext cx="5953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 b="1">
              <a:latin typeface="Symbol" pitchFamily="18" charset="2"/>
            </a:endParaRPr>
          </a:p>
        </p:txBody>
      </p:sp>
      <p:sp>
        <p:nvSpPr>
          <p:cNvPr id="67597" name="TextBox 27"/>
          <p:cNvSpPr txBox="1">
            <a:spLocks noChangeArrowheads="1"/>
          </p:cNvSpPr>
          <p:nvPr/>
        </p:nvSpPr>
        <p:spPr bwMode="auto">
          <a:xfrm>
            <a:off x="8099425" y="2011363"/>
            <a:ext cx="5953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 b="1">
              <a:latin typeface="Symbol" pitchFamily="18" charset="2"/>
            </a:endParaRPr>
          </a:p>
        </p:txBody>
      </p:sp>
      <p:sp>
        <p:nvSpPr>
          <p:cNvPr id="67598" name="Oval 28"/>
          <p:cNvSpPr>
            <a:spLocks noChangeArrowheads="1"/>
          </p:cNvSpPr>
          <p:nvPr/>
        </p:nvSpPr>
        <p:spPr bwMode="auto">
          <a:xfrm>
            <a:off x="2046288" y="5165725"/>
            <a:ext cx="217487" cy="1365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67599" name="Oval 30"/>
          <p:cNvSpPr>
            <a:spLocks noChangeArrowheads="1"/>
          </p:cNvSpPr>
          <p:nvPr/>
        </p:nvSpPr>
        <p:spPr bwMode="auto">
          <a:xfrm>
            <a:off x="3565525" y="5318125"/>
            <a:ext cx="219075" cy="1365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67600" name="Oval 31"/>
          <p:cNvSpPr>
            <a:spLocks noChangeArrowheads="1"/>
          </p:cNvSpPr>
          <p:nvPr/>
        </p:nvSpPr>
        <p:spPr bwMode="auto">
          <a:xfrm>
            <a:off x="4005263" y="5318125"/>
            <a:ext cx="217487" cy="1365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pic>
        <p:nvPicPr>
          <p:cNvPr id="67601" name="Picture 3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0" y="1435100"/>
            <a:ext cx="46323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3" name="TextBox 18"/>
          <p:cNvSpPr txBox="1">
            <a:spLocks noChangeArrowheads="1"/>
          </p:cNvSpPr>
          <p:nvPr/>
        </p:nvSpPr>
        <p:spPr bwMode="auto">
          <a:xfrm>
            <a:off x="6800850" y="4751388"/>
            <a:ext cx="44926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 </a:t>
            </a:r>
          </a:p>
        </p:txBody>
      </p:sp>
      <p:sp>
        <p:nvSpPr>
          <p:cNvPr id="67604" name="TextBox 19"/>
          <p:cNvSpPr txBox="1">
            <a:spLocks noChangeArrowheads="1"/>
          </p:cNvSpPr>
          <p:nvPr/>
        </p:nvSpPr>
        <p:spPr bwMode="auto">
          <a:xfrm>
            <a:off x="8099425" y="5084763"/>
            <a:ext cx="44926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 </a:t>
            </a:r>
          </a:p>
        </p:txBody>
      </p:sp>
      <p:sp>
        <p:nvSpPr>
          <p:cNvPr id="67605" name="TextBox 20"/>
          <p:cNvSpPr txBox="1">
            <a:spLocks noChangeArrowheads="1"/>
          </p:cNvSpPr>
          <p:nvPr/>
        </p:nvSpPr>
        <p:spPr bwMode="auto">
          <a:xfrm>
            <a:off x="8099425" y="4294188"/>
            <a:ext cx="44926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20025" y="4110038"/>
            <a:ext cx="449263" cy="48895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tIns="164592">
            <a:spAutoFit/>
          </a:bodyPr>
          <a:lstStyle/>
          <a:p>
            <a:pPr algn="ctr" eaLnBrk="0" hangingPunct="0">
              <a:defRPr/>
            </a:pPr>
            <a:r>
              <a:rPr lang="en-US" sz="1800" dirty="0"/>
              <a:t> </a:t>
            </a:r>
            <a:r>
              <a:rPr lang="en-US" sz="1800" b="1" dirty="0"/>
              <a:t>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1718975"/>
            <a:ext cx="4106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92440" y="1828800"/>
            <a:ext cx="410690" cy="4572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0" y="4001800"/>
            <a:ext cx="4106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62055" y="4014213"/>
            <a:ext cx="4106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37998" y="4846320"/>
            <a:ext cx="4106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40680" y="3154680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75325" y="5074920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863840" y="3172968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955280" y="4160520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58000" y="4663440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49040" y="4459000"/>
            <a:ext cx="11240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ymbol" pitchFamily="18" charset="2"/>
              </a:rPr>
              <a:t>w,r,p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3320" y="774978"/>
            <a:ext cx="342914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Unitary Isobar Model (UIM)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1810" y="821145"/>
            <a:ext cx="354371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The Model  based on fixed-t Dispersion Relations (DR)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811" y="2011363"/>
            <a:ext cx="37627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the real parts of 18 invariant Ball </a:t>
            </a:r>
            <a:r>
              <a:rPr lang="en-US" sz="1800" dirty="0" err="1" smtClean="0"/>
              <a:t>N</a:t>
            </a:r>
            <a:r>
              <a:rPr lang="en-US" sz="1800" dirty="0" err="1" smtClean="0">
                <a:latin typeface="Symbol" pitchFamily="18" charset="2"/>
              </a:rPr>
              <a:t>p</a:t>
            </a:r>
            <a:r>
              <a:rPr lang="en-US" sz="1800" dirty="0" smtClean="0">
                <a:latin typeface="Symbol" pitchFamily="18" charset="2"/>
              </a:rPr>
              <a:t>  </a:t>
            </a:r>
            <a:r>
              <a:rPr lang="en-US" sz="1800" dirty="0" err="1" smtClean="0"/>
              <a:t>electroproduction</a:t>
            </a:r>
            <a:r>
              <a:rPr lang="en-US" sz="1800" dirty="0" smtClean="0"/>
              <a:t> amplitudes  are computed from their imaginary parts employing  model independent fixed-t dispersion relations;</a:t>
            </a:r>
          </a:p>
          <a:p>
            <a:pPr algn="l">
              <a:buFont typeface="Arial" pitchFamily="34" charset="0"/>
              <a:buChar char="•"/>
            </a:pPr>
            <a:endParaRPr lang="en-US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the imaginary parts of the Ball </a:t>
            </a:r>
            <a:r>
              <a:rPr lang="en-US" sz="1800" dirty="0" err="1" smtClean="0"/>
              <a:t>N</a:t>
            </a:r>
            <a:r>
              <a:rPr lang="en-US" sz="1800" dirty="0" err="1" smtClean="0">
                <a:latin typeface="Symbol" pitchFamily="18" charset="2"/>
              </a:rPr>
              <a:t>p</a:t>
            </a:r>
            <a:r>
              <a:rPr lang="en-US" sz="1800" dirty="0" smtClean="0"/>
              <a:t> </a:t>
            </a:r>
            <a:r>
              <a:rPr lang="en-US" sz="1800" dirty="0" err="1" smtClean="0"/>
              <a:t>electroproduction</a:t>
            </a:r>
            <a:r>
              <a:rPr lang="en-US" sz="1800" dirty="0" smtClean="0"/>
              <a:t> amplitudes at W&gt;1.3 </a:t>
            </a:r>
            <a:r>
              <a:rPr lang="en-US" sz="1800" dirty="0" err="1" smtClean="0"/>
              <a:t>GeV</a:t>
            </a:r>
            <a:r>
              <a:rPr lang="en-US" sz="1800" dirty="0" smtClean="0"/>
              <a:t> are dominated by resonant parts and were computed from N* parameters fit to the data.</a:t>
            </a:r>
          </a:p>
          <a:p>
            <a:pPr algn="l">
              <a:buFont typeface="Arial" pitchFamily="34" charset="0"/>
              <a:buChar char="•"/>
            </a:pPr>
            <a:endParaRPr lang="en-US" sz="1800" dirty="0" smtClean="0"/>
          </a:p>
          <a:p>
            <a:pPr lvl="5">
              <a:buFont typeface="Arial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90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Fits to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  <a:ea typeface="ＭＳ Ｐゴシック"/>
                <a:cs typeface="ＭＳ Ｐゴシック"/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p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→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  <a:ea typeface="ＭＳ Ｐゴシック"/>
                <a:cs typeface="ＭＳ Ｐゴシック"/>
              </a:rPr>
              <a:t>p</a:t>
            </a:r>
            <a:r>
              <a:rPr lang="en-US" sz="2800" baseline="30000" dirty="0" err="1" smtClean="0">
                <a:solidFill>
                  <a:srgbClr val="FF0000"/>
                </a:solidFill>
                <a:latin typeface="Symbol" pitchFamily="18" charset="2"/>
                <a:ea typeface="ＭＳ Ｐゴシック"/>
                <a:cs typeface="ＭＳ Ｐゴシック"/>
              </a:rPr>
              <a:t>+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 differential cross sections and</a:t>
            </a:r>
            <a:br>
              <a:rPr lang="en-US" sz="280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 structure functions</a:t>
            </a:r>
            <a:endParaRPr lang="en-US" dirty="0" smtClean="0">
              <a:solidFill>
                <a:srgbClr val="FF0000"/>
              </a:solidFill>
              <a:latin typeface="+mn-lt"/>
              <a:ea typeface="ＭＳ Ｐゴシック"/>
              <a:cs typeface="ＭＳ Ｐゴシック"/>
            </a:endParaRPr>
          </a:p>
        </p:txBody>
      </p:sp>
      <p:pic>
        <p:nvPicPr>
          <p:cNvPr id="69635" name="Picture 4" descr="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7433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05013" y="1300163"/>
            <a:ext cx="2144712" cy="1009650"/>
            <a:chOff x="1728" y="791"/>
            <a:chExt cx="1351" cy="636"/>
          </a:xfrm>
        </p:grpSpPr>
        <p:sp>
          <p:nvSpPr>
            <p:cNvPr id="69647" name="Line 8"/>
            <p:cNvSpPr>
              <a:spLocks noChangeShapeType="1"/>
            </p:cNvSpPr>
            <p:nvPr/>
          </p:nvSpPr>
          <p:spPr bwMode="auto">
            <a:xfrm>
              <a:off x="1728" y="912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Line 9"/>
            <p:cNvSpPr>
              <a:spLocks noChangeShapeType="1"/>
            </p:cNvSpPr>
            <p:nvPr/>
          </p:nvSpPr>
          <p:spPr bwMode="auto">
            <a:xfrm>
              <a:off x="1728" y="1104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Line 10"/>
            <p:cNvSpPr>
              <a:spLocks noChangeShapeType="1"/>
            </p:cNvSpPr>
            <p:nvPr/>
          </p:nvSpPr>
          <p:spPr bwMode="auto">
            <a:xfrm>
              <a:off x="1728" y="1296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Text Box 11"/>
            <p:cNvSpPr txBox="1">
              <a:spLocks noChangeArrowheads="1"/>
            </p:cNvSpPr>
            <p:nvPr/>
          </p:nvSpPr>
          <p:spPr bwMode="auto">
            <a:xfrm>
              <a:off x="2112" y="791"/>
              <a:ext cx="35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DR</a:t>
              </a:r>
            </a:p>
          </p:txBody>
        </p:sp>
        <p:sp>
          <p:nvSpPr>
            <p:cNvPr id="69651" name="Text Box 12"/>
            <p:cNvSpPr txBox="1">
              <a:spLocks noChangeArrowheads="1"/>
            </p:cNvSpPr>
            <p:nvPr/>
          </p:nvSpPr>
          <p:spPr bwMode="auto">
            <a:xfrm>
              <a:off x="2102" y="1175"/>
              <a:ext cx="4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UIM</a:t>
              </a:r>
            </a:p>
          </p:txBody>
        </p:sp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2112" y="978"/>
              <a:ext cx="9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DR w/o P11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20000" y="1196975"/>
            <a:ext cx="1493838" cy="762000"/>
            <a:chOff x="7315200" y="1066800"/>
            <a:chExt cx="1493029" cy="762000"/>
          </a:xfrm>
        </p:grpSpPr>
        <p:sp>
          <p:nvSpPr>
            <p:cNvPr id="69643" name="TextBox 17"/>
            <p:cNvSpPr txBox="1">
              <a:spLocks noChangeArrowheads="1"/>
            </p:cNvSpPr>
            <p:nvPr/>
          </p:nvSpPr>
          <p:spPr bwMode="auto">
            <a:xfrm>
              <a:off x="8230197" y="1066800"/>
              <a:ext cx="5564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315200" y="1219200"/>
              <a:ext cx="837746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315200" y="1676400"/>
              <a:ext cx="837746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646" name="TextBox 20"/>
            <p:cNvSpPr txBox="1">
              <a:spLocks noChangeArrowheads="1"/>
            </p:cNvSpPr>
            <p:nvPr/>
          </p:nvSpPr>
          <p:spPr bwMode="auto">
            <a:xfrm>
              <a:off x="8153998" y="1428690"/>
              <a:ext cx="6542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UIM</a:t>
              </a:r>
            </a:p>
          </p:txBody>
        </p:sp>
      </p:grpSp>
      <p:sp>
        <p:nvSpPr>
          <p:cNvPr id="69639" name="TextBox 21"/>
          <p:cNvSpPr txBox="1">
            <a:spLocks noChangeArrowheads="1"/>
          </p:cNvSpPr>
          <p:nvPr/>
        </p:nvSpPr>
        <p:spPr bwMode="auto">
          <a:xfrm>
            <a:off x="5384800" y="1349375"/>
            <a:ext cx="213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Q</a:t>
            </a:r>
            <a:r>
              <a:rPr lang="en-US" sz="2400" baseline="30000" dirty="0"/>
              <a:t>2</a:t>
            </a:r>
            <a:r>
              <a:rPr lang="en-US" sz="2400" dirty="0"/>
              <a:t>=2.44 GeV</a:t>
            </a:r>
            <a:r>
              <a:rPr lang="en-US" sz="2400" baseline="30000" dirty="0"/>
              <a:t>2</a:t>
            </a:r>
          </a:p>
        </p:txBody>
      </p:sp>
      <p:sp>
        <p:nvSpPr>
          <p:cNvPr id="69640" name="TextBox 23"/>
          <p:cNvSpPr txBox="1">
            <a:spLocks noChangeArrowheads="1"/>
          </p:cNvSpPr>
          <p:nvPr/>
        </p:nvSpPr>
        <p:spPr bwMode="auto">
          <a:xfrm>
            <a:off x="-106363" y="1492250"/>
            <a:ext cx="21113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Q</a:t>
            </a:r>
            <a:r>
              <a:rPr lang="en-US" sz="2400" baseline="30000"/>
              <a:t>2</a:t>
            </a:r>
            <a:r>
              <a:rPr lang="en-US" sz="2400"/>
              <a:t>=2.05 GeV</a:t>
            </a:r>
            <a:r>
              <a:rPr lang="en-US" sz="2400" baseline="3000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012157" y="3804444"/>
            <a:ext cx="47244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642" name="Picture 20" descr="leg_244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638" y="2057400"/>
            <a:ext cx="4525962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730262" y="6001434"/>
            <a:ext cx="4261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latin typeface="Times New Roman" pitchFamily="18" charset="0"/>
              </a:rPr>
              <a:t>L=0 Legendre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moments  from various structure functions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93029" y="3578500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dirty="0" smtClean="0"/>
              <a:t>/</a:t>
            </a:r>
            <a:r>
              <a:rPr lang="en-US" sz="2000" dirty="0" err="1" smtClean="0"/>
              <a:t>d</a:t>
            </a:r>
            <a:r>
              <a:rPr lang="en-US" sz="2000" dirty="0" err="1" smtClean="0">
                <a:latin typeface="Symbol" pitchFamily="18" charset="2"/>
              </a:rPr>
              <a:t>W</a:t>
            </a:r>
            <a:r>
              <a:rPr lang="en-US" sz="2000" baseline="-25000" dirty="0" err="1" smtClean="0">
                <a:latin typeface="Symbol" pitchFamily="18" charset="2"/>
              </a:rPr>
              <a:t>p</a:t>
            </a:r>
            <a:endParaRPr lang="en-US" sz="2000" baseline="-250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The CLAS data on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p differential cross sections and their fit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within the framework of meson-baryon reaction model JM</a:t>
            </a:r>
          </a:p>
        </p:txBody>
      </p:sp>
      <p:sp>
        <p:nvSpPr>
          <p:cNvPr id="71683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1684" name="Picture 4" descr="fit_channels_w_065_171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404938"/>
            <a:ext cx="487203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fit_axi_w_038_151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" y="1422400"/>
            <a:ext cx="44577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686" name="Straight Connector 9"/>
          <p:cNvCxnSpPr>
            <a:cxnSpLocks noChangeShapeType="1"/>
          </p:cNvCxnSpPr>
          <p:nvPr/>
        </p:nvCxnSpPr>
        <p:spPr bwMode="auto">
          <a:xfrm>
            <a:off x="457200" y="5884863"/>
            <a:ext cx="428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1687" name="TextBox 10"/>
          <p:cNvSpPr txBox="1">
            <a:spLocks noChangeArrowheads="1"/>
          </p:cNvSpPr>
          <p:nvPr/>
        </p:nvSpPr>
        <p:spPr bwMode="auto">
          <a:xfrm>
            <a:off x="1057275" y="5700713"/>
            <a:ext cx="125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full JM calc.</a:t>
            </a:r>
          </a:p>
        </p:txBody>
      </p:sp>
      <p:cxnSp>
        <p:nvCxnSpPr>
          <p:cNvPr id="71688" name="Straight Connector 11"/>
          <p:cNvCxnSpPr>
            <a:cxnSpLocks noChangeShapeType="1"/>
          </p:cNvCxnSpPr>
          <p:nvPr/>
        </p:nvCxnSpPr>
        <p:spPr bwMode="auto">
          <a:xfrm>
            <a:off x="457200" y="6227763"/>
            <a:ext cx="4286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1689" name="TextBox 12"/>
          <p:cNvSpPr txBox="1">
            <a:spLocks noChangeArrowheads="1"/>
          </p:cNvSpPr>
          <p:nvPr/>
        </p:nvSpPr>
        <p:spPr bwMode="auto">
          <a:xfrm>
            <a:off x="1209675" y="6022975"/>
            <a:ext cx="627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>
                <a:solidFill>
                  <a:srgbClr val="FF0000"/>
                </a:solidFill>
              </a:rPr>
              <a:t>-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600" b="1" baseline="30000">
                <a:solidFill>
                  <a:srgbClr val="FF0000"/>
                </a:solidFill>
              </a:rPr>
              <a:t>++</a:t>
            </a:r>
          </a:p>
        </p:txBody>
      </p:sp>
      <p:cxnSp>
        <p:nvCxnSpPr>
          <p:cNvPr id="71690" name="Straight Connector 14"/>
          <p:cNvCxnSpPr>
            <a:cxnSpLocks noChangeShapeType="1"/>
          </p:cNvCxnSpPr>
          <p:nvPr/>
        </p:nvCxnSpPr>
        <p:spPr bwMode="auto">
          <a:xfrm flipV="1">
            <a:off x="2581275" y="5880100"/>
            <a:ext cx="428625" cy="3175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71691" name="TextBox 15"/>
          <p:cNvSpPr txBox="1">
            <a:spLocks noChangeArrowheads="1"/>
          </p:cNvSpPr>
          <p:nvPr/>
        </p:nvSpPr>
        <p:spPr bwMode="auto">
          <a:xfrm>
            <a:off x="3182938" y="5700713"/>
            <a:ext cx="577850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>
                <a:solidFill>
                  <a:schemeClr val="accent2"/>
                </a:solidFill>
              </a:rPr>
              <a:t>+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1600" b="1" baseline="3000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71692" name="Straight Connector 16"/>
          <p:cNvCxnSpPr>
            <a:cxnSpLocks noChangeShapeType="1"/>
          </p:cNvCxnSpPr>
          <p:nvPr/>
        </p:nvCxnSpPr>
        <p:spPr bwMode="auto">
          <a:xfrm>
            <a:off x="2581275" y="6229350"/>
            <a:ext cx="428625" cy="1588"/>
          </a:xfrm>
          <a:prstGeom prst="line">
            <a:avLst/>
          </a:prstGeom>
          <a:noFill/>
          <a:ln w="9525" algn="ctr">
            <a:solidFill>
              <a:srgbClr val="FF66FF"/>
            </a:solidFill>
            <a:prstDash val="dash"/>
            <a:round/>
            <a:headEnd/>
            <a:tailEnd/>
          </a:ln>
        </p:spPr>
      </p:cxnSp>
      <p:sp>
        <p:nvSpPr>
          <p:cNvPr id="71693" name="TextBox 18"/>
          <p:cNvSpPr txBox="1">
            <a:spLocks noChangeArrowheads="1"/>
          </p:cNvSpPr>
          <p:nvPr/>
        </p:nvSpPr>
        <p:spPr bwMode="auto">
          <a:xfrm>
            <a:off x="3009900" y="6022975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66FF"/>
                </a:solidFill>
              </a:rPr>
              <a:t>2</a:t>
            </a:r>
            <a:r>
              <a:rPr lang="en-US" sz="1600">
                <a:solidFill>
                  <a:srgbClr val="FF66FF"/>
                </a:solidFill>
                <a:latin typeface="Symbol" pitchFamily="18" charset="2"/>
              </a:rPr>
              <a:t>p</a:t>
            </a:r>
            <a:r>
              <a:rPr lang="en-US" sz="1600">
                <a:solidFill>
                  <a:srgbClr val="FF66FF"/>
                </a:solidFill>
              </a:rPr>
              <a:t> direct</a:t>
            </a:r>
          </a:p>
        </p:txBody>
      </p:sp>
      <p:cxnSp>
        <p:nvCxnSpPr>
          <p:cNvPr id="71694" name="Straight Connector 19"/>
          <p:cNvCxnSpPr>
            <a:cxnSpLocks noChangeShapeType="1"/>
          </p:cNvCxnSpPr>
          <p:nvPr/>
        </p:nvCxnSpPr>
        <p:spPr bwMode="auto">
          <a:xfrm>
            <a:off x="5110163" y="5881688"/>
            <a:ext cx="428625" cy="1587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21" name="TextBox 20"/>
          <p:cNvSpPr txBox="1"/>
          <p:nvPr/>
        </p:nvSpPr>
        <p:spPr>
          <a:xfrm>
            <a:off x="5538788" y="5722938"/>
            <a:ext cx="409575" cy="338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 err="1">
                <a:solidFill>
                  <a:srgbClr val="00B050"/>
                </a:solidFill>
                <a:latin typeface="Symbol" pitchFamily="18" charset="2"/>
                <a:cs typeface="+mn-cs"/>
              </a:rPr>
              <a:t>r</a:t>
            </a:r>
            <a:r>
              <a:rPr lang="en-US" sz="1600" dirty="0" err="1">
                <a:solidFill>
                  <a:srgbClr val="00B050"/>
                </a:solidFill>
                <a:latin typeface="+mn-lt"/>
                <a:cs typeface="+mn-cs"/>
              </a:rPr>
              <a:t>p</a:t>
            </a:r>
            <a:endParaRPr lang="en-US" sz="1600" b="1" baseline="300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cxnSp>
        <p:nvCxnSpPr>
          <p:cNvPr id="71696" name="Straight Connector 21"/>
          <p:cNvCxnSpPr>
            <a:cxnSpLocks noChangeShapeType="1"/>
          </p:cNvCxnSpPr>
          <p:nvPr/>
        </p:nvCxnSpPr>
        <p:spPr bwMode="auto">
          <a:xfrm>
            <a:off x="5110163" y="6230938"/>
            <a:ext cx="428625" cy="158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24" name="TextBox 23"/>
          <p:cNvSpPr txBox="1"/>
          <p:nvPr/>
        </p:nvSpPr>
        <p:spPr>
          <a:xfrm>
            <a:off x="5659438" y="6042025"/>
            <a:ext cx="1343025" cy="339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FFC000"/>
                </a:solidFill>
                <a:latin typeface="Symbol" pitchFamily="18" charset="2"/>
                <a:cs typeface="+mn-cs"/>
              </a:rPr>
              <a:t>p</a:t>
            </a:r>
            <a:r>
              <a:rPr lang="en-US" sz="1600" b="1" baseline="30000" dirty="0">
                <a:solidFill>
                  <a:srgbClr val="FFC000"/>
                </a:solidFill>
                <a:cs typeface="+mn-cs"/>
              </a:rPr>
              <a:t>+</a:t>
            </a:r>
            <a:r>
              <a:rPr lang="en-US" sz="1600" dirty="0">
                <a:solidFill>
                  <a:srgbClr val="FFC000"/>
                </a:solidFill>
                <a:latin typeface="+mn-lt"/>
                <a:cs typeface="+mn-cs"/>
              </a:rPr>
              <a:t>D</a:t>
            </a:r>
            <a:r>
              <a:rPr lang="en-US" sz="1600" b="1" baseline="30000" dirty="0">
                <a:solidFill>
                  <a:srgbClr val="FFC000"/>
                </a:solidFill>
                <a:latin typeface="+mn-lt"/>
                <a:cs typeface="+mn-cs"/>
              </a:rPr>
              <a:t>0</a:t>
            </a:r>
            <a:r>
              <a:rPr lang="en-US" sz="1600" b="1" baseline="-25000" dirty="0">
                <a:solidFill>
                  <a:srgbClr val="FFC000"/>
                </a:solidFill>
                <a:latin typeface="+mn-lt"/>
                <a:cs typeface="+mn-cs"/>
              </a:rPr>
              <a:t>13</a:t>
            </a:r>
            <a:r>
              <a:rPr lang="en-US" sz="1600" dirty="0">
                <a:solidFill>
                  <a:srgbClr val="FFC000"/>
                </a:solidFill>
                <a:latin typeface="+mn-lt"/>
                <a:cs typeface="+mn-cs"/>
              </a:rPr>
              <a:t>(1520)</a:t>
            </a:r>
            <a:endParaRPr lang="en-US" sz="1600" b="1" baseline="300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cxnSp>
        <p:nvCxnSpPr>
          <p:cNvPr id="71698" name="Straight Connector 24"/>
          <p:cNvCxnSpPr>
            <a:cxnSpLocks noChangeShapeType="1"/>
          </p:cNvCxnSpPr>
          <p:nvPr/>
        </p:nvCxnSpPr>
        <p:spPr bwMode="auto">
          <a:xfrm>
            <a:off x="7310438" y="5880100"/>
            <a:ext cx="428625" cy="1588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26" name="TextBox 25"/>
          <p:cNvSpPr txBox="1"/>
          <p:nvPr/>
        </p:nvSpPr>
        <p:spPr>
          <a:xfrm>
            <a:off x="7826375" y="5683250"/>
            <a:ext cx="1322388" cy="339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Symbol" pitchFamily="18" charset="2"/>
                <a:cs typeface="+mn-cs"/>
              </a:rPr>
              <a:t>p</a:t>
            </a:r>
            <a:r>
              <a:rPr lang="en-US" sz="1600" b="1" baseline="30000" dirty="0">
                <a:solidFill>
                  <a:schemeClr val="accent2"/>
                </a:solidFill>
                <a:cs typeface="+mn-cs"/>
              </a:rPr>
              <a:t>+</a:t>
            </a: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F</a:t>
            </a:r>
            <a:r>
              <a:rPr lang="en-US" sz="1600" b="1" baseline="30000" dirty="0">
                <a:solidFill>
                  <a:schemeClr val="accent2"/>
                </a:solidFill>
                <a:latin typeface="+mn-lt"/>
                <a:cs typeface="+mn-cs"/>
              </a:rPr>
              <a:t>0</a:t>
            </a:r>
            <a:r>
              <a:rPr lang="en-US" sz="1600" b="1" baseline="-25000" dirty="0">
                <a:solidFill>
                  <a:schemeClr val="accent2"/>
                </a:solidFill>
                <a:latin typeface="+mn-lt"/>
                <a:cs typeface="+mn-cs"/>
              </a:rPr>
              <a:t>15</a:t>
            </a: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(1685)</a:t>
            </a:r>
            <a:endParaRPr lang="en-US" sz="1600" b="1" baseline="300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71700" name="TextBox 19"/>
          <p:cNvSpPr txBox="1">
            <a:spLocks noChangeArrowheads="1"/>
          </p:cNvSpPr>
          <p:nvPr/>
        </p:nvSpPr>
        <p:spPr bwMode="auto">
          <a:xfrm>
            <a:off x="255588" y="1049338"/>
            <a:ext cx="4651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err="1">
                <a:solidFill>
                  <a:schemeClr val="accent2"/>
                </a:solidFill>
              </a:rPr>
              <a:t>G.V.Fedotov</a:t>
            </a:r>
            <a:r>
              <a:rPr lang="en-US" sz="1600" b="1" dirty="0">
                <a:solidFill>
                  <a:schemeClr val="accent2"/>
                </a:solidFill>
              </a:rPr>
              <a:t> et al, PRC 79 (2009), </a:t>
            </a:r>
            <a:r>
              <a:rPr lang="en-US" sz="1600" b="1" dirty="0" smtClean="0">
                <a:solidFill>
                  <a:schemeClr val="accent2"/>
                </a:solidFill>
              </a:rPr>
              <a:t>015204</a:t>
            </a:r>
          </a:p>
          <a:p>
            <a:pPr algn="ctr" eaLnBrk="0" hangingPunct="0"/>
            <a:r>
              <a:rPr lang="en-US" sz="1600" b="1" dirty="0" smtClean="0">
                <a:solidFill>
                  <a:schemeClr val="accent2"/>
                </a:solidFill>
              </a:rPr>
              <a:t>1.30&lt;W&lt;1.56 </a:t>
            </a:r>
            <a:r>
              <a:rPr lang="en-US" sz="1600" b="1" dirty="0" err="1" smtClean="0">
                <a:solidFill>
                  <a:schemeClr val="accent2"/>
                </a:solidFill>
              </a:rPr>
              <a:t>GeV</a:t>
            </a:r>
            <a:r>
              <a:rPr lang="en-US" sz="1600" b="1" dirty="0" smtClean="0">
                <a:solidFill>
                  <a:schemeClr val="accent2"/>
                </a:solidFill>
              </a:rPr>
              <a:t>; 0.2&lt;Q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&lt;0.6 GeV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endParaRPr lang="en-US" sz="1600" b="1" baseline="30000" dirty="0">
              <a:solidFill>
                <a:schemeClr val="accent2"/>
              </a:solidFill>
            </a:endParaRPr>
          </a:p>
        </p:txBody>
      </p:sp>
      <p:sp>
        <p:nvSpPr>
          <p:cNvPr id="71701" name="TextBox 21"/>
          <p:cNvSpPr txBox="1">
            <a:spLocks noChangeArrowheads="1"/>
          </p:cNvSpPr>
          <p:nvPr/>
        </p:nvSpPr>
        <p:spPr bwMode="auto">
          <a:xfrm>
            <a:off x="4543425" y="1049338"/>
            <a:ext cx="4652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err="1">
                <a:solidFill>
                  <a:schemeClr val="accent2"/>
                </a:solidFill>
              </a:rPr>
              <a:t>M.Ripani</a:t>
            </a:r>
            <a:r>
              <a:rPr lang="en-US" sz="1600" b="1" dirty="0">
                <a:solidFill>
                  <a:schemeClr val="accent2"/>
                </a:solidFill>
              </a:rPr>
              <a:t> et al, PRL 91 (2003), </a:t>
            </a:r>
            <a:r>
              <a:rPr lang="en-US" sz="1600" b="1" dirty="0" smtClean="0">
                <a:solidFill>
                  <a:schemeClr val="accent2"/>
                </a:solidFill>
              </a:rPr>
              <a:t>022002</a:t>
            </a:r>
          </a:p>
          <a:p>
            <a:pPr algn="ctr" eaLnBrk="0" hangingPunct="0"/>
            <a:r>
              <a:rPr lang="en-US" sz="1600" b="1" dirty="0" smtClean="0">
                <a:solidFill>
                  <a:schemeClr val="accent2"/>
                </a:solidFill>
              </a:rPr>
              <a:t>1.40&lt;W&lt;2.30 </a:t>
            </a:r>
            <a:r>
              <a:rPr lang="en-US" sz="1600" b="1" dirty="0" err="1" smtClean="0">
                <a:solidFill>
                  <a:schemeClr val="accent2"/>
                </a:solidFill>
              </a:rPr>
              <a:t>GeV</a:t>
            </a:r>
            <a:r>
              <a:rPr lang="en-US" sz="1600" b="1" dirty="0" smtClean="0">
                <a:solidFill>
                  <a:schemeClr val="accent2"/>
                </a:solidFill>
              </a:rPr>
              <a:t>; 0.5&lt;Q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&lt;1.5 GeV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</a:p>
          <a:p>
            <a:pPr algn="ctr" eaLnBrk="0" hangingPunct="0"/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A2F03A27-E1F8-4462-AF1D-7606083E3BC1}" type="slidenum">
              <a:rPr lang="fr-FR" sz="1200" b="0"/>
              <a:pPr/>
              <a:t>18</a:t>
            </a:fld>
            <a:endParaRPr lang="fr-FR" sz="1200" b="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2874" y="1016497"/>
            <a:ext cx="8032750" cy="5372100"/>
            <a:chOff x="378" y="583"/>
            <a:chExt cx="5060" cy="3384"/>
          </a:xfrm>
        </p:grpSpPr>
        <p:pic>
          <p:nvPicPr>
            <p:cNvPr id="35847" name="Picture 5" descr="main1_1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583"/>
              <a:ext cx="4964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2958" y="1231"/>
              <a:ext cx="1747" cy="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/>
            <a:lstStyle/>
            <a:p>
              <a:endParaRPr lang="en-US"/>
            </a:p>
          </p:txBody>
        </p:sp>
        <p:sp>
          <p:nvSpPr>
            <p:cNvPr id="35849" name="Rectangle 5"/>
            <p:cNvSpPr>
              <a:spLocks noChangeArrowheads="1"/>
            </p:cNvSpPr>
            <p:nvPr/>
          </p:nvSpPr>
          <p:spPr bwMode="auto">
            <a:xfrm>
              <a:off x="3218" y="782"/>
              <a:ext cx="1360" cy="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/>
            <a:lstStyle/>
            <a:p>
              <a:endParaRPr lang="en-US"/>
            </a:p>
          </p:txBody>
        </p:sp>
        <p:sp>
          <p:nvSpPr>
            <p:cNvPr id="35850" name="Rectangle 6"/>
            <p:cNvSpPr>
              <a:spLocks noChangeArrowheads="1"/>
            </p:cNvSpPr>
            <p:nvPr/>
          </p:nvSpPr>
          <p:spPr bwMode="auto">
            <a:xfrm>
              <a:off x="4078" y="1515"/>
              <a:ext cx="1360" cy="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/>
            <a:lstStyle/>
            <a:p>
              <a:endParaRPr lang="en-US"/>
            </a:p>
          </p:txBody>
        </p:sp>
        <p:sp>
          <p:nvSpPr>
            <p:cNvPr id="35851" name="Text Box 7"/>
            <p:cNvSpPr txBox="1">
              <a:spLocks noChangeArrowheads="1"/>
            </p:cNvSpPr>
            <p:nvPr/>
          </p:nvSpPr>
          <p:spPr bwMode="auto">
            <a:xfrm>
              <a:off x="3188" y="740"/>
              <a:ext cx="23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tx1"/>
                  </a:solidFill>
                  <a:latin typeface="Symbol" pitchFamily="18" charset="2"/>
                  <a:ea typeface="ＭＳ Ｐゴシック" pitchFamily="-110" charset="-128"/>
                </a:rPr>
                <a:t>p</a:t>
              </a:r>
            </a:p>
          </p:txBody>
        </p:sp>
        <p:sp>
          <p:nvSpPr>
            <p:cNvPr id="35852" name="Text Box 8"/>
            <p:cNvSpPr txBox="1">
              <a:spLocks noChangeArrowheads="1"/>
            </p:cNvSpPr>
            <p:nvPr/>
          </p:nvSpPr>
          <p:spPr bwMode="auto">
            <a:xfrm>
              <a:off x="4066" y="1425"/>
              <a:ext cx="23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tx1"/>
                  </a:solidFill>
                  <a:latin typeface="Symbol" pitchFamily="18" charset="2"/>
                  <a:ea typeface="ＭＳ Ｐゴシック" pitchFamily="-110" charset="-128"/>
                </a:rPr>
                <a:t>p</a:t>
              </a:r>
            </a:p>
          </p:txBody>
        </p:sp>
        <p:sp>
          <p:nvSpPr>
            <p:cNvPr id="35853" name="Text Box 9"/>
            <p:cNvSpPr txBox="1">
              <a:spLocks noChangeArrowheads="1"/>
            </p:cNvSpPr>
            <p:nvPr/>
          </p:nvSpPr>
          <p:spPr bwMode="auto">
            <a:xfrm>
              <a:off x="3406" y="1007"/>
              <a:ext cx="144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1600">
                  <a:solidFill>
                    <a:schemeClr val="tx1"/>
                  </a:solidFill>
                  <a:latin typeface="Symbol" pitchFamily="18" charset="2"/>
                  <a:ea typeface="ＭＳ Ｐゴシック" pitchFamily="-110" charset="-128"/>
                </a:rPr>
                <a:t>D</a:t>
              </a:r>
              <a:r>
                <a:rPr lang="en-US" sz="1600">
                  <a:solidFill>
                    <a:schemeClr val="tx1"/>
                  </a:solidFill>
                  <a:ea typeface="ＭＳ Ｐゴシック" pitchFamily="-110" charset="-128"/>
                </a:rPr>
                <a:t>(1232)P</a:t>
              </a:r>
              <a:r>
                <a:rPr lang="en-US" sz="1600" baseline="-25000">
                  <a:solidFill>
                    <a:schemeClr val="tx1"/>
                  </a:solidFill>
                  <a:ea typeface="ＭＳ Ｐゴシック" pitchFamily="-110" charset="-128"/>
                </a:rPr>
                <a:t>33</a:t>
              </a:r>
              <a:r>
                <a:rPr lang="en-US" sz="1600">
                  <a:solidFill>
                    <a:schemeClr val="tx1"/>
                  </a:solidFill>
                  <a:ea typeface="ＭＳ Ｐゴシック" pitchFamily="-110" charset="-128"/>
                </a:rPr>
                <a:t>, N(1520)D</a:t>
              </a:r>
              <a:r>
                <a:rPr lang="en-US" sz="1600" baseline="-25000">
                  <a:solidFill>
                    <a:schemeClr val="tx1"/>
                  </a:solidFill>
                  <a:ea typeface="ＭＳ Ｐゴシック" pitchFamily="-110" charset="-128"/>
                </a:rPr>
                <a:t>13</a:t>
              </a:r>
              <a:r>
                <a:rPr lang="en-US" sz="1600">
                  <a:solidFill>
                    <a:schemeClr val="tx1"/>
                  </a:solidFill>
                  <a:ea typeface="ＭＳ Ｐゴシック" pitchFamily="-110" charset="-128"/>
                </a:rPr>
                <a:t>, </a:t>
              </a:r>
            </a:p>
            <a:p>
              <a:pPr algn="l" eaLnBrk="1" hangingPunct="1"/>
              <a:r>
                <a:rPr lang="en-US" sz="1600">
                  <a:solidFill>
                    <a:schemeClr val="tx1"/>
                  </a:solidFill>
                  <a:latin typeface="Symbol" pitchFamily="18" charset="2"/>
                  <a:ea typeface="ＭＳ Ｐゴシック" pitchFamily="-110" charset="-128"/>
                </a:rPr>
                <a:t>D</a:t>
              </a:r>
              <a:r>
                <a:rPr lang="en-US" sz="1600">
                  <a:solidFill>
                    <a:schemeClr val="tx1"/>
                  </a:solidFill>
                  <a:ea typeface="ＭＳ Ｐゴシック" pitchFamily="-110" charset="-128"/>
                </a:rPr>
                <a:t>(1600)P</a:t>
              </a:r>
              <a:r>
                <a:rPr lang="en-US" sz="1600" baseline="-25000">
                  <a:solidFill>
                    <a:schemeClr val="tx1"/>
                  </a:solidFill>
                  <a:ea typeface="ＭＳ Ｐゴシック" pitchFamily="-110" charset="-128"/>
                </a:rPr>
                <a:t>33</a:t>
              </a:r>
              <a:r>
                <a:rPr lang="en-US" sz="1600">
                  <a:solidFill>
                    <a:schemeClr val="tx1"/>
                  </a:solidFill>
                  <a:ea typeface="ＭＳ Ｐゴシック" pitchFamily="-110" charset="-128"/>
                </a:rPr>
                <a:t>, N(1680)F</a:t>
              </a:r>
              <a:r>
                <a:rPr lang="en-US" sz="1600" baseline="-25000">
                  <a:solidFill>
                    <a:schemeClr val="tx1"/>
                  </a:solidFill>
                  <a:ea typeface="ＭＳ Ｐゴシック" pitchFamily="-110" charset="-128"/>
                </a:rPr>
                <a:t>15</a:t>
              </a:r>
              <a:r>
                <a:rPr lang="en-US" sz="1600" b="0">
                  <a:solidFill>
                    <a:schemeClr val="tx1"/>
                  </a:solidFill>
                  <a:ea typeface="ＭＳ Ｐゴシック" pitchFamily="-110" charset="-128"/>
                </a:rPr>
                <a:t> </a:t>
              </a:r>
            </a:p>
          </p:txBody>
        </p:sp>
        <p:sp>
          <p:nvSpPr>
            <p:cNvPr id="35854" name="Line 10"/>
            <p:cNvSpPr>
              <a:spLocks noChangeShapeType="1"/>
            </p:cNvSpPr>
            <p:nvPr/>
          </p:nvSpPr>
          <p:spPr bwMode="auto">
            <a:xfrm flipH="1">
              <a:off x="3316" y="1327"/>
              <a:ext cx="120" cy="1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endParaRPr lang="en-US"/>
            </a:p>
          </p:txBody>
        </p:sp>
      </p:grp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444521" y="0"/>
            <a:ext cx="6781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FF0000"/>
                </a:solidFill>
                <a:ea typeface="ＭＳ Ｐゴシック" pitchFamily="-110" charset="-128"/>
              </a:rPr>
              <a:t>JM Model Analysis of the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ea typeface="ＭＳ Ｐゴシック" pitchFamily="-110" charset="-128"/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400" baseline="40000" dirty="0" smtClean="0">
                <a:solidFill>
                  <a:srgbClr val="FF0000"/>
                </a:solidFill>
                <a:ea typeface="ＭＳ Ｐゴシック" pitchFamily="-110" charset="-128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0" charset="-128"/>
              </a:rPr>
              <a:t>p </a:t>
            </a:r>
            <a:r>
              <a:rPr lang="en-US" sz="2400" dirty="0" err="1" smtClean="0">
                <a:solidFill>
                  <a:srgbClr val="FF0000"/>
                </a:solidFill>
                <a:ea typeface="ＭＳ Ｐゴシック" pitchFamily="-110" charset="-128"/>
              </a:rPr>
              <a:t>Electroproduction</a:t>
            </a:r>
            <a:endParaRPr lang="en-US" sz="2400" dirty="0">
              <a:solidFill>
                <a:srgbClr val="FF0000"/>
              </a:solidFill>
              <a:ea typeface="ＭＳ Ｐゴシック" pitchFamily="-110" charset="-128"/>
            </a:endParaRPr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V="1">
            <a:off x="0" y="46166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V="1">
            <a:off x="3035808" y="5145205"/>
            <a:ext cx="5394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773222"/>
            <a:ext cx="4161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N* contribute to </a:t>
            </a:r>
            <a:r>
              <a:rPr lang="en-US" sz="1600" b="1" dirty="0" err="1" smtClean="0">
                <a:solidFill>
                  <a:schemeClr val="accent2"/>
                </a:solidFill>
                <a:latin typeface="Symbol" pitchFamily="18" charset="2"/>
              </a:rPr>
              <a:t>pD</a:t>
            </a:r>
            <a:r>
              <a:rPr lang="en-US" sz="1600" b="1" dirty="0" smtClean="0">
                <a:solidFill>
                  <a:schemeClr val="accent2"/>
                </a:solidFill>
              </a:rPr>
              <a:t> and </a:t>
            </a:r>
            <a:r>
              <a:rPr lang="en-US" sz="1600" b="1" dirty="0" err="1" smtClean="0">
                <a:solidFill>
                  <a:schemeClr val="accent2"/>
                </a:solidFill>
                <a:latin typeface="Symbol" pitchFamily="18" charset="2"/>
              </a:rPr>
              <a:t>r</a:t>
            </a:r>
            <a:r>
              <a:rPr lang="en-US" sz="1600" b="1" dirty="0" err="1" smtClean="0">
                <a:solidFill>
                  <a:schemeClr val="accent2"/>
                </a:solidFill>
              </a:rPr>
              <a:t>p</a:t>
            </a:r>
            <a:r>
              <a:rPr lang="en-US" sz="1600" b="1" dirty="0" smtClean="0">
                <a:solidFill>
                  <a:schemeClr val="accent2"/>
                </a:solidFill>
              </a:rPr>
              <a:t> channels only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" y="614036"/>
            <a:ext cx="887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Major objectives: extraction of 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8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800" b="1" dirty="0" err="1" smtClean="0">
                <a:solidFill>
                  <a:srgbClr val="FF0000"/>
                </a:solidFill>
              </a:rPr>
              <a:t>NN</a:t>
            </a:r>
            <a:r>
              <a:rPr lang="en-US" sz="1800" b="1" dirty="0" smtClean="0">
                <a:solidFill>
                  <a:srgbClr val="FF0000"/>
                </a:solidFill>
              </a:rPr>
              <a:t>* </a:t>
            </a:r>
            <a:r>
              <a:rPr lang="en-US" sz="18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800" b="1" dirty="0" smtClean="0">
                <a:solidFill>
                  <a:srgbClr val="FF0000"/>
                </a:solidFill>
              </a:rPr>
              <a:t> and 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pD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1800" b="1" dirty="0" err="1" smtClean="0">
                <a:solidFill>
                  <a:srgbClr val="FF0000"/>
                </a:solidFill>
              </a:rPr>
              <a:t>p</a:t>
            </a:r>
            <a:r>
              <a:rPr lang="en-US" sz="1800" b="1" dirty="0" smtClean="0">
                <a:solidFill>
                  <a:srgbClr val="FF0000"/>
                </a:solidFill>
              </a:rPr>
              <a:t> decay widths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0" name="Line 7"/>
          <p:cNvSpPr>
            <a:spLocks noChangeShapeType="1"/>
          </p:cNvSpPr>
          <p:nvPr/>
        </p:nvSpPr>
        <p:spPr bwMode="auto">
          <a:xfrm>
            <a:off x="0" y="513347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2" y="400110"/>
            <a:ext cx="91439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z="1800" b="1" dirty="0" smtClean="0">
                <a:solidFill>
                  <a:schemeClr val="accent2"/>
                </a:solidFill>
              </a:rPr>
              <a:t>Developed based on approach: </a:t>
            </a:r>
            <a:r>
              <a:rPr lang="en-US" sz="1800" b="1" dirty="0" err="1" smtClean="0">
                <a:solidFill>
                  <a:schemeClr val="accent2"/>
                </a:solidFill>
              </a:rPr>
              <a:t>I.J.R.Aitchison</a:t>
            </a:r>
            <a:r>
              <a:rPr lang="en-US" sz="1800" b="1" dirty="0" smtClean="0">
                <a:solidFill>
                  <a:schemeClr val="accent2"/>
                </a:solidFill>
              </a:rPr>
              <a:t>, Nuclear Physics , A189 (1972), 417.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11" descr="nstar_transit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1479450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nstar_transit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2516166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321610" y="2671960"/>
            <a:ext cx="519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Off-diagonal transitions incorporated into the  full resonant amplitudes of the JM model:</a:t>
            </a:r>
            <a:endParaRPr lang="en-US" sz="1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67084" y="3656845"/>
            <a:ext cx="398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</a:t>
            </a:r>
            <a:r>
              <a:rPr lang="en-US" sz="1800" b="1" baseline="-25000" dirty="0" smtClean="0"/>
              <a:t>11</a:t>
            </a:r>
            <a:r>
              <a:rPr lang="en-US" sz="1800" b="1" dirty="0" smtClean="0"/>
              <a:t>(1535) </a:t>
            </a:r>
            <a:r>
              <a:rPr lang="en-US" sz="1800" b="1" dirty="0" smtClean="0">
                <a:latin typeface="Arial"/>
                <a:cs typeface="Arial"/>
              </a:rPr>
              <a:t>↔ S</a:t>
            </a:r>
            <a:r>
              <a:rPr lang="en-US" sz="1800" b="1" baseline="-25000" dirty="0" smtClean="0">
                <a:latin typeface="Arial"/>
                <a:cs typeface="Arial"/>
              </a:rPr>
              <a:t>11</a:t>
            </a:r>
            <a:r>
              <a:rPr lang="en-US" sz="1800" b="1" dirty="0" smtClean="0">
                <a:latin typeface="Arial"/>
                <a:cs typeface="Arial"/>
              </a:rPr>
              <a:t>(1650)</a:t>
            </a:r>
          </a:p>
          <a:p>
            <a:r>
              <a:rPr lang="en-US" sz="1800" b="1" dirty="0" smtClean="0">
                <a:latin typeface="Arial"/>
                <a:cs typeface="Arial"/>
              </a:rPr>
              <a:t>D</a:t>
            </a:r>
            <a:r>
              <a:rPr lang="en-US" sz="1800" b="1" baseline="-25000" dirty="0" smtClean="0">
                <a:latin typeface="Arial"/>
                <a:cs typeface="Arial"/>
              </a:rPr>
              <a:t>13</a:t>
            </a:r>
            <a:r>
              <a:rPr lang="en-US" sz="1800" b="1" dirty="0" smtClean="0">
                <a:latin typeface="Arial"/>
                <a:cs typeface="Arial"/>
              </a:rPr>
              <a:t>(1520) ↔ D</a:t>
            </a:r>
            <a:r>
              <a:rPr lang="en-US" sz="1800" b="1" baseline="-25000" dirty="0" smtClean="0">
                <a:latin typeface="Arial"/>
                <a:cs typeface="Arial"/>
              </a:rPr>
              <a:t>13</a:t>
            </a:r>
            <a:r>
              <a:rPr lang="en-US" sz="1800" b="1" dirty="0" smtClean="0">
                <a:latin typeface="Arial"/>
                <a:cs typeface="Arial"/>
              </a:rPr>
              <a:t>(1700)</a:t>
            </a:r>
          </a:p>
          <a:p>
            <a:r>
              <a:rPr lang="en-US" sz="1800" b="1" dirty="0" smtClean="0">
                <a:latin typeface="Arial"/>
                <a:cs typeface="Arial"/>
              </a:rPr>
              <a:t>3/2</a:t>
            </a:r>
            <a:r>
              <a:rPr lang="en-US" sz="1800" b="1" baseline="30000" dirty="0" smtClean="0">
                <a:latin typeface="Arial"/>
                <a:cs typeface="Arial"/>
              </a:rPr>
              <a:t>+</a:t>
            </a:r>
            <a:r>
              <a:rPr lang="en-US" sz="1800" b="1" dirty="0" smtClean="0">
                <a:latin typeface="Arial"/>
                <a:cs typeface="Arial"/>
              </a:rPr>
              <a:t>(1720) ↔ P</a:t>
            </a:r>
            <a:r>
              <a:rPr lang="en-US" sz="1800" b="1" baseline="-25000" dirty="0" smtClean="0">
                <a:latin typeface="Arial"/>
                <a:cs typeface="Arial"/>
              </a:rPr>
              <a:t>13</a:t>
            </a:r>
            <a:r>
              <a:rPr lang="en-US" sz="1800" b="1" dirty="0" smtClean="0">
                <a:latin typeface="Arial"/>
                <a:cs typeface="Arial"/>
              </a:rPr>
              <a:t>(1700)</a:t>
            </a:r>
            <a:endParaRPr lang="en-US" sz="1800" b="1" dirty="0"/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3505199" y="1854100"/>
          <a:ext cx="4838701" cy="601334"/>
        </p:xfrm>
        <a:graphic>
          <a:graphicData uri="http://schemas.openxmlformats.org/presentationml/2006/ole">
            <p:oleObj spid="_x0000_s685058" name="Equation" r:id="rId5" imgW="3708360" imgH="34272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321610" y="1484768"/>
            <a:ext cx="519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 Inverse of the JM </a:t>
            </a:r>
            <a:r>
              <a:rPr lang="en-US" sz="1800" b="1" dirty="0" err="1" smtClean="0"/>
              <a:t>unitarized</a:t>
            </a:r>
            <a:r>
              <a:rPr lang="en-US" sz="1800" b="1" dirty="0" smtClean="0"/>
              <a:t> N* propagator:</a:t>
            </a:r>
            <a:endParaRPr lang="en-US" sz="1800" b="1" dirty="0"/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942749" y="1648380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1826986" y="1648380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8" name="TextBox 33"/>
          <p:cNvSpPr txBox="1">
            <a:spLocks noChangeArrowheads="1"/>
          </p:cNvSpPr>
          <p:nvPr/>
        </p:nvSpPr>
        <p:spPr bwMode="auto">
          <a:xfrm>
            <a:off x="1223963" y="2362277"/>
            <a:ext cx="91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diagonal</a:t>
            </a:r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1046163" y="2749966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1930400" y="2749966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1" name="TextBox 33"/>
          <p:cNvSpPr txBox="1">
            <a:spLocks noChangeArrowheads="1"/>
          </p:cNvSpPr>
          <p:nvPr/>
        </p:nvSpPr>
        <p:spPr bwMode="auto">
          <a:xfrm>
            <a:off x="1223963" y="3318291"/>
            <a:ext cx="1218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off-diagonal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273068" y="0"/>
            <a:ext cx="8070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2000" b="1" kern="0" dirty="0" err="1" smtClean="0">
                <a:solidFill>
                  <a:srgbClr val="FF0000"/>
                </a:solidFill>
              </a:rPr>
              <a:t>Unitarized</a:t>
            </a:r>
            <a:r>
              <a:rPr lang="en-US" sz="2000" b="1" kern="0" dirty="0" smtClean="0">
                <a:solidFill>
                  <a:srgbClr val="FF0000"/>
                </a:solidFill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</a:rPr>
              <a:t>Breit</a:t>
            </a:r>
            <a:r>
              <a:rPr lang="en-US" sz="2000" b="1" kern="0" dirty="0" smtClean="0">
                <a:solidFill>
                  <a:srgbClr val="FF0000"/>
                </a:solidFill>
              </a:rPr>
              <a:t>-Wigner </a:t>
            </a:r>
            <a:r>
              <a:rPr lang="en-US" sz="2000" b="1" kern="0" dirty="0" err="1" smtClean="0">
                <a:solidFill>
                  <a:srgbClr val="FF0000"/>
                </a:solidFill>
              </a:rPr>
              <a:t>ansatz</a:t>
            </a:r>
            <a:r>
              <a:rPr lang="en-US" sz="2000" b="1" kern="0" dirty="0" smtClean="0">
                <a:solidFill>
                  <a:srgbClr val="FF0000"/>
                </a:solidFill>
              </a:rPr>
              <a:t> for resonant amplitudes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" y="5019396"/>
            <a:ext cx="889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Full resonant amplitude of </a:t>
            </a:r>
            <a:r>
              <a:rPr lang="en-US" sz="1600" b="1" dirty="0" err="1" smtClean="0">
                <a:solidFill>
                  <a:srgbClr val="FF0000"/>
                </a:solidFill>
              </a:rPr>
              <a:t>unitarized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Breit</a:t>
            </a:r>
            <a:r>
              <a:rPr lang="en-US" sz="1600" b="1" dirty="0" smtClean="0">
                <a:solidFill>
                  <a:srgbClr val="FF0000"/>
                </a:solidFill>
              </a:rPr>
              <a:t>-Wigner </a:t>
            </a:r>
            <a:r>
              <a:rPr lang="en-US" sz="1600" b="1" dirty="0" err="1" smtClean="0">
                <a:solidFill>
                  <a:srgbClr val="FF0000"/>
                </a:solidFill>
              </a:rPr>
              <a:t>ansatz</a:t>
            </a:r>
            <a:r>
              <a:rPr lang="en-US" sz="1600" b="1" dirty="0" smtClean="0">
                <a:solidFill>
                  <a:srgbClr val="FF0000"/>
                </a:solidFill>
              </a:rPr>
              <a:t> is consistent with restrictions imposed by a general </a:t>
            </a:r>
            <a:r>
              <a:rPr lang="en-US" sz="1600" b="1" dirty="0" err="1" smtClean="0">
                <a:solidFill>
                  <a:srgbClr val="FF0000"/>
                </a:solidFill>
              </a:rPr>
              <a:t>unitarity</a:t>
            </a:r>
            <a:r>
              <a:rPr lang="en-US" sz="1600" b="1" dirty="0" smtClean="0">
                <a:solidFill>
                  <a:srgbClr val="FF0000"/>
                </a:solidFill>
              </a:rPr>
              <a:t> condition, as well as with the resonant Argonne-Osaka </a:t>
            </a:r>
            <a:r>
              <a:rPr lang="en-US" sz="1600" b="1" dirty="0" err="1" smtClean="0">
                <a:solidFill>
                  <a:srgbClr val="FF0000"/>
                </a:solidFill>
              </a:rPr>
              <a:t>ansatz</a:t>
            </a:r>
            <a:r>
              <a:rPr lang="en-US" sz="1600" b="1" dirty="0" smtClean="0">
                <a:solidFill>
                  <a:srgbClr val="FF0000"/>
                </a:solidFill>
              </a:rPr>
              <a:t> in on-shell approximation.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-group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713"/>
            <a:ext cx="9144000" cy="6871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86984"/>
            <a:ext cx="9144000" cy="132343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6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 era came to successful close in May 12’after fifteen years of running many productive world-class experiments. We are poised to continue our very successful experimental program with CLAS12.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CLAS12 will be a unique worldwide facility for exploring strong interaction in the non-</a:t>
            </a:r>
            <a:r>
              <a:rPr lang="en-US" sz="1600" b="1" dirty="0" err="1" smtClean="0">
                <a:solidFill>
                  <a:srgbClr val="FF0000"/>
                </a:solidFill>
              </a:rPr>
              <a:t>perturbative</a:t>
            </a:r>
            <a:r>
              <a:rPr lang="en-US" sz="1600" b="1" dirty="0" smtClean="0">
                <a:solidFill>
                  <a:srgbClr val="FF0000"/>
                </a:solidFill>
              </a:rPr>
              <a:t> regime.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0753" y="0"/>
            <a:ext cx="8662996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Resonant /non-resonant contributions  from the fit of  </a:t>
            </a:r>
            <a:r>
              <a:rPr lang="en-US" sz="2000" b="1" kern="0" dirty="0" err="1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err="1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+</a:t>
            </a:r>
            <a:r>
              <a:rPr lang="en-US" sz="2000" b="1" kern="0" dirty="0" err="1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 </a:t>
            </a:r>
            <a:r>
              <a:rPr lang="en-US" sz="2000" b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electroproduction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cross sections within the JM model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nstar_backgr_275375_0.375w_15_1525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53" y="1114694"/>
            <a:ext cx="4267486" cy="4341295"/>
          </a:xfrm>
          <a:prstGeom prst="rect">
            <a:avLst/>
          </a:prstGeom>
        </p:spPr>
      </p:pic>
      <p:pic>
        <p:nvPicPr>
          <p:cNvPr id="7" name="Picture 6" descr="nstar_backgr_channels_425475_0.425w_15_1525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096" y="640080"/>
            <a:ext cx="4956259" cy="4956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713" y="749300"/>
            <a:ext cx="274703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W=1.51 </a:t>
            </a:r>
            <a:r>
              <a:rPr lang="en-US" sz="1600" dirty="0" err="1" smtClean="0"/>
              <a:t>GeV</a:t>
            </a:r>
            <a:r>
              <a:rPr lang="en-US" sz="1600" dirty="0" smtClean="0"/>
              <a:t>,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=0.38 GeV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496747" y="745362"/>
            <a:ext cx="27647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W=1.51 </a:t>
            </a:r>
            <a:r>
              <a:rPr lang="en-US" sz="1600" dirty="0" err="1" smtClean="0"/>
              <a:t>GeV</a:t>
            </a:r>
            <a:r>
              <a:rPr lang="en-US" sz="1600" dirty="0" smtClean="0"/>
              <a:t>,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=0.43 GeV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0" name="Line 60"/>
          <p:cNvSpPr>
            <a:spLocks noChangeShapeType="1"/>
          </p:cNvSpPr>
          <p:nvPr/>
        </p:nvSpPr>
        <p:spPr bwMode="auto">
          <a:xfrm>
            <a:off x="85725" y="6083300"/>
            <a:ext cx="474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639763" y="5910263"/>
            <a:ext cx="2838450" cy="64633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full cross </a:t>
            </a:r>
            <a:r>
              <a:rPr lang="en-US" sz="1800" b="1" dirty="0" smtClean="0">
                <a:solidFill>
                  <a:srgbClr val="FF0000"/>
                </a:solidFill>
              </a:rPr>
              <a:t>sections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within the JM model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V="1">
            <a:off x="3486150" y="5773738"/>
            <a:ext cx="0" cy="546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54"/>
          <p:cNvSpPr>
            <a:spLocks noChangeArrowheads="1"/>
          </p:cNvSpPr>
          <p:nvPr/>
        </p:nvSpPr>
        <p:spPr bwMode="auto">
          <a:xfrm>
            <a:off x="3429000" y="6015038"/>
            <a:ext cx="1143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2050" y="5878513"/>
            <a:ext cx="1677988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resonant part</a:t>
            </a: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auto">
          <a:xfrm flipV="1">
            <a:off x="6027738" y="5842000"/>
            <a:ext cx="0" cy="5461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54"/>
          <p:cNvSpPr>
            <a:spLocks noChangeArrowheads="1"/>
          </p:cNvSpPr>
          <p:nvPr/>
        </p:nvSpPr>
        <p:spPr bwMode="auto">
          <a:xfrm>
            <a:off x="5970588" y="6083300"/>
            <a:ext cx="114300" cy="889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454775" y="5883275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non-resonant part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0" y="5503446"/>
            <a:ext cx="5598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Reliable isolation of the resonant cross sections is achieved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211138"/>
            <a:ext cx="8283575" cy="6858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N</a:t>
            </a:r>
            <a:r>
              <a:rPr lang="el-GR" sz="2000" dirty="0" smtClean="0">
                <a:solidFill>
                  <a:srgbClr val="FF0000"/>
                </a:solidFill>
                <a:ea typeface="MS PGothic" pitchFamily="34" charset="-128"/>
              </a:rPr>
              <a:t>Δ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 Transition Form Factor – G</a:t>
            </a:r>
            <a:r>
              <a:rPr lang="en-US" sz="2000" baseline="-25000" dirty="0" smtClean="0">
                <a:solidFill>
                  <a:srgbClr val="FF0000"/>
                </a:solidFill>
                <a:ea typeface="MS PGothic" pitchFamily="34" charset="-128"/>
              </a:rPr>
              <a:t>M. 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Meson-baryon dressing </a:t>
            </a:r>
            <a:r>
              <a:rPr lang="en-US" sz="2000" dirty="0" err="1" smtClean="0">
                <a:solidFill>
                  <a:srgbClr val="FF0000"/>
                </a:solidFill>
                <a:ea typeface="MS PGothic" pitchFamily="34" charset="-128"/>
              </a:rPr>
              <a:t>vs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 Quark core contribution  from  EBAC-DCC/Argonne-Osaka analysis.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34950" y="3840480"/>
            <a:ext cx="3581400" cy="1749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Within </a:t>
            </a:r>
            <a:r>
              <a:rPr lang="en-US" sz="1800" dirty="0">
                <a:latin typeface="+mn-lt"/>
              </a:rPr>
              <a:t>the framework of relativistic QM  [</a:t>
            </a:r>
            <a:r>
              <a:rPr lang="en-US" sz="1800" dirty="0" err="1">
                <a:latin typeface="+mn-lt"/>
              </a:rPr>
              <a:t>B.Julia</a:t>
            </a:r>
            <a:r>
              <a:rPr lang="en-US" sz="1800" dirty="0">
                <a:latin typeface="+mn-lt"/>
              </a:rPr>
              <a:t>-Diaz </a:t>
            </a:r>
            <a:r>
              <a:rPr lang="en-US" sz="1800" i="1" dirty="0">
                <a:latin typeface="+mn-lt"/>
              </a:rPr>
              <a:t>et al</a:t>
            </a:r>
            <a:r>
              <a:rPr lang="en-US" sz="1800" dirty="0">
                <a:latin typeface="+mn-lt"/>
              </a:rPr>
              <a:t>., PRC 69, 035212 (2004)], the bare-core contribution is very well described by the three-quark component </a:t>
            </a:r>
            <a:r>
              <a:rPr lang="en-US" sz="1800" dirty="0" smtClean="0">
                <a:latin typeface="+mn-lt"/>
              </a:rPr>
              <a:t>of wave function</a:t>
            </a:r>
            <a:endParaRPr lang="en-US" sz="1800" dirty="0">
              <a:latin typeface="+mn-lt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87313" y="914400"/>
            <a:ext cx="3646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sz="1800" dirty="0">
                <a:latin typeface="+mn-lt"/>
              </a:rPr>
              <a:t>One third of G</a:t>
            </a:r>
            <a:r>
              <a:rPr lang="en-US" sz="1800" baseline="30000" dirty="0">
                <a:latin typeface="+mn-lt"/>
              </a:rPr>
              <a:t>*</a:t>
            </a:r>
            <a:r>
              <a:rPr lang="en-US" sz="1800" baseline="-25000" dirty="0">
                <a:latin typeface="+mn-lt"/>
              </a:rPr>
              <a:t>M</a:t>
            </a:r>
            <a:r>
              <a:rPr lang="en-US" sz="1800" dirty="0">
                <a:latin typeface="+mn-lt"/>
              </a:rPr>
              <a:t> at low Q</a:t>
            </a:r>
            <a:r>
              <a:rPr lang="en-US" sz="1800" baseline="30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is due  to </a:t>
            </a:r>
            <a:r>
              <a:rPr lang="en-US" sz="1800" dirty="0" smtClean="0">
                <a:latin typeface="+mn-lt"/>
              </a:rPr>
              <a:t>contributions </a:t>
            </a:r>
            <a:r>
              <a:rPr lang="en-US" sz="1800" dirty="0">
                <a:latin typeface="+mn-lt"/>
              </a:rPr>
              <a:t>from meson–baryon (MB) dressing: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53975" y="10445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4760" name="Picture 450" descr="MB_dressin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11680"/>
            <a:ext cx="35814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TextBox 449"/>
          <p:cNvSpPr txBox="1">
            <a:spLocks noChangeArrowheads="1"/>
          </p:cNvSpPr>
          <p:nvPr/>
        </p:nvSpPr>
        <p:spPr bwMode="auto">
          <a:xfrm>
            <a:off x="4708525" y="4013200"/>
            <a:ext cx="18002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</a:rPr>
              <a:t>bare quark core</a:t>
            </a:r>
          </a:p>
        </p:txBody>
      </p:sp>
      <p:cxnSp>
        <p:nvCxnSpPr>
          <p:cNvPr id="74762" name="Straight Arrow Connector 451"/>
          <p:cNvCxnSpPr>
            <a:cxnSpLocks noChangeShapeType="1"/>
          </p:cNvCxnSpPr>
          <p:nvPr/>
        </p:nvCxnSpPr>
        <p:spPr bwMode="auto">
          <a:xfrm rot="3000000" flipV="1">
            <a:off x="6653213" y="3770312"/>
            <a:ext cx="274638" cy="442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4763" name="Straight Connector 450"/>
          <p:cNvCxnSpPr>
            <a:cxnSpLocks noChangeShapeType="1"/>
          </p:cNvCxnSpPr>
          <p:nvPr/>
        </p:nvCxnSpPr>
        <p:spPr bwMode="auto">
          <a:xfrm rot="5400000">
            <a:off x="6076432" y="3232897"/>
            <a:ext cx="4022725" cy="169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4764" name="TextBox 451"/>
          <p:cNvSpPr txBox="1">
            <a:spLocks noChangeArrowheads="1"/>
          </p:cNvSpPr>
          <p:nvPr/>
        </p:nvSpPr>
        <p:spPr bwMode="auto">
          <a:xfrm>
            <a:off x="6545263" y="4473575"/>
            <a:ext cx="1139825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</a:rPr>
              <a:t>Q</a:t>
            </a:r>
            <a:r>
              <a:rPr lang="en-US" sz="1600" baseline="30000">
                <a:solidFill>
                  <a:srgbClr val="FF0000"/>
                </a:solidFill>
              </a:rPr>
              <a:t>2</a:t>
            </a:r>
            <a:r>
              <a:rPr lang="en-US" sz="1600">
                <a:solidFill>
                  <a:srgbClr val="FF0000"/>
                </a:solidFill>
              </a:rPr>
              <a:t>=5GeV</a:t>
            </a:r>
            <a:r>
              <a:rPr lang="en-US" sz="1600" baseline="3000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74765" name="Straight Arrow Connector 453"/>
          <p:cNvCxnSpPr>
            <a:cxnSpLocks noChangeShapeType="1"/>
          </p:cNvCxnSpPr>
          <p:nvPr/>
        </p:nvCxnSpPr>
        <p:spPr bwMode="auto">
          <a:xfrm rot="16200000" flipH="1">
            <a:off x="7634288" y="4892675"/>
            <a:ext cx="457200" cy="3111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454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1" t="17165" r="12746" b="17625"/>
          <a:stretch>
            <a:fillRect/>
          </a:stretch>
        </p:blipFill>
        <p:spPr bwMode="auto">
          <a:xfrm>
            <a:off x="3749040" y="1099185"/>
            <a:ext cx="4975491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" name="TextBox 37"/>
          <p:cNvSpPr txBox="1">
            <a:spLocks noChangeArrowheads="1"/>
          </p:cNvSpPr>
          <p:nvPr/>
        </p:nvSpPr>
        <p:spPr bwMode="auto">
          <a:xfrm>
            <a:off x="7132320" y="1859756"/>
            <a:ext cx="7715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200" b="0" dirty="0">
                <a:solidFill>
                  <a:schemeClr val="tx1"/>
                </a:solidFill>
                <a:cs typeface="Arial" charset="0"/>
              </a:rPr>
              <a:t>CLAS</a:t>
            </a:r>
          </a:p>
          <a:p>
            <a:pPr algn="l" eaLnBrk="1" hangingPunct="1"/>
            <a:r>
              <a:rPr lang="en-US" sz="1200" b="0" dirty="0">
                <a:solidFill>
                  <a:schemeClr val="tx1"/>
                </a:solidFill>
                <a:cs typeface="Arial" charset="0"/>
              </a:rPr>
              <a:t>Hall A</a:t>
            </a:r>
          </a:p>
          <a:p>
            <a:pPr algn="l" eaLnBrk="1" hangingPunct="1">
              <a:buFont typeface="Wingdings" pitchFamily="2" charset="2"/>
              <a:buChar char=""/>
            </a:pPr>
            <a:r>
              <a:rPr lang="en-US" sz="1200" b="0" dirty="0">
                <a:solidFill>
                  <a:schemeClr val="tx1"/>
                </a:solidFill>
                <a:cs typeface="Arial" charset="0"/>
              </a:rPr>
              <a:t> Hall C</a:t>
            </a:r>
          </a:p>
          <a:p>
            <a:pPr algn="l" eaLnBrk="1" hangingPunct="1"/>
            <a:r>
              <a:rPr lang="en-US" sz="1200" b="0" dirty="0">
                <a:solidFill>
                  <a:schemeClr val="tx1"/>
                </a:solidFill>
                <a:cs typeface="Arial" charset="0"/>
              </a:rPr>
              <a:t>MAMI</a:t>
            </a:r>
          </a:p>
          <a:p>
            <a:pPr algn="l" eaLnBrk="1" hangingPunct="1"/>
            <a:r>
              <a:rPr lang="en-US" sz="1200" b="0" dirty="0">
                <a:solidFill>
                  <a:schemeClr val="tx1"/>
                </a:solidFill>
                <a:cs typeface="Arial" charset="0"/>
              </a:rPr>
              <a:t>Bates</a:t>
            </a:r>
          </a:p>
        </p:txBody>
      </p:sp>
      <p:sp>
        <p:nvSpPr>
          <p:cNvPr id="457" name="Rectangle 456"/>
          <p:cNvSpPr>
            <a:spLocks noChangeArrowheads="1"/>
          </p:cNvSpPr>
          <p:nvPr/>
        </p:nvSpPr>
        <p:spPr bwMode="auto">
          <a:xfrm flipV="1">
            <a:off x="7132320" y="1966118"/>
            <a:ext cx="87313" cy="825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r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8" name="Rectangle 457"/>
          <p:cNvSpPr>
            <a:spLocks noChangeArrowheads="1"/>
          </p:cNvSpPr>
          <p:nvPr/>
        </p:nvSpPr>
        <p:spPr bwMode="auto">
          <a:xfrm flipV="1">
            <a:off x="7132320" y="2324893"/>
            <a:ext cx="87313" cy="825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r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7132320" y="2499518"/>
            <a:ext cx="80963" cy="825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60" name="Oval 459"/>
          <p:cNvSpPr/>
          <p:nvPr/>
        </p:nvSpPr>
        <p:spPr>
          <a:xfrm>
            <a:off x="7132320" y="2135981"/>
            <a:ext cx="87313" cy="825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61" name="Freeform 152"/>
          <p:cNvSpPr>
            <a:spLocks/>
          </p:cNvSpPr>
          <p:nvPr/>
        </p:nvSpPr>
        <p:spPr bwMode="auto">
          <a:xfrm>
            <a:off x="7132320" y="2683668"/>
            <a:ext cx="73025" cy="73025"/>
          </a:xfrm>
          <a:custGeom>
            <a:avLst/>
            <a:gdLst>
              <a:gd name="T0" fmla="*/ 37324 w 45"/>
              <a:gd name="T1" fmla="*/ 73025 h 45"/>
              <a:gd name="T2" fmla="*/ 73025 w 45"/>
              <a:gd name="T3" fmla="*/ 0 h 45"/>
              <a:gd name="T4" fmla="*/ 0 w 45"/>
              <a:gd name="T5" fmla="*/ 0 h 45"/>
              <a:gd name="T6" fmla="*/ 37324 w 45"/>
              <a:gd name="T7" fmla="*/ 73025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45"/>
              <a:gd name="T14" fmla="*/ 45 w 45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45">
                <a:moveTo>
                  <a:pt x="23" y="45"/>
                </a:moveTo>
                <a:lnTo>
                  <a:pt x="45" y="0"/>
                </a:lnTo>
                <a:lnTo>
                  <a:pt x="0" y="0"/>
                </a:lnTo>
                <a:lnTo>
                  <a:pt x="23" y="45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" name="TextBox 29"/>
          <p:cNvSpPr txBox="1">
            <a:spLocks noChangeArrowheads="1"/>
          </p:cNvSpPr>
          <p:nvPr/>
        </p:nvSpPr>
        <p:spPr bwMode="auto">
          <a:xfrm>
            <a:off x="4708526" y="1802586"/>
            <a:ext cx="882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400" b="0" dirty="0" smtClean="0">
                <a:cs typeface="Arial" charset="0"/>
              </a:rPr>
              <a:t>Meson-</a:t>
            </a:r>
          </a:p>
          <a:p>
            <a:pPr algn="l" eaLnBrk="1" hangingPunct="1"/>
            <a:r>
              <a:rPr lang="en-US" sz="1400" b="0" dirty="0" smtClean="0">
                <a:cs typeface="Arial" charset="0"/>
              </a:rPr>
              <a:t>Baryon</a:t>
            </a:r>
            <a:endParaRPr lang="en-US" sz="1400" b="0" dirty="0">
              <a:cs typeface="Arial" charset="0"/>
            </a:endParaRPr>
          </a:p>
          <a:p>
            <a:pPr algn="l" eaLnBrk="1" hangingPunct="1"/>
            <a:r>
              <a:rPr lang="en-US" sz="1400" b="0" dirty="0" smtClean="0">
                <a:cs typeface="Arial" charset="0"/>
              </a:rPr>
              <a:t>cloud</a:t>
            </a:r>
            <a:endParaRPr lang="en-US" sz="1400" b="0" dirty="0">
              <a:cs typeface="Arial" charset="0"/>
            </a:endParaRPr>
          </a:p>
        </p:txBody>
      </p:sp>
      <p:cxnSp>
        <p:nvCxnSpPr>
          <p:cNvPr id="463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3965179" y="2148840"/>
            <a:ext cx="1486693" cy="1"/>
          </a:xfrm>
          <a:prstGeom prst="straightConnector1">
            <a:avLst/>
          </a:prstGeom>
          <a:noFill/>
          <a:ln w="25400" algn="ctr">
            <a:solidFill>
              <a:srgbClr val="333399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073619" y="5762625"/>
            <a:ext cx="6292028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Could we observe  the transition to </a:t>
            </a:r>
            <a:r>
              <a:rPr lang="en-US" sz="1800" dirty="0" err="1" smtClean="0">
                <a:solidFill>
                  <a:schemeClr val="accent2"/>
                </a:solidFill>
                <a:latin typeface="+mn-lt"/>
              </a:rPr>
              <a:t>pQCD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</a:t>
            </a:r>
          </a:p>
          <a:p>
            <a:pPr algn="l" eaLnBrk="0" hangingPunct="0"/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in Q</a:t>
            </a:r>
            <a:r>
              <a:rPr lang="en-US" sz="180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–range  up to 14 GeV</a:t>
            </a:r>
            <a:r>
              <a:rPr lang="en-US" sz="180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?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" y="5669280"/>
            <a:ext cx="3659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Whether </a:t>
            </a:r>
            <a:r>
              <a:rPr lang="en-US" sz="1800" smtClean="0">
                <a:solidFill>
                  <a:srgbClr val="00B050"/>
                </a:solidFill>
              </a:rPr>
              <a:t>MB-dressing helps </a:t>
            </a:r>
            <a:r>
              <a:rPr lang="en-US" sz="1800" dirty="0" smtClean="0">
                <a:solidFill>
                  <a:srgbClr val="00B050"/>
                </a:solidFill>
              </a:rPr>
              <a:t>us to 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understand local/global </a:t>
            </a:r>
            <a:r>
              <a:rPr lang="en-US" sz="1800" dirty="0" err="1" smtClean="0">
                <a:solidFill>
                  <a:srgbClr val="00B050"/>
                </a:solidFill>
              </a:rPr>
              <a:t>parton</a:t>
            </a:r>
            <a:r>
              <a:rPr lang="en-US" sz="1800" dirty="0" smtClean="0">
                <a:solidFill>
                  <a:srgbClr val="00B050"/>
                </a:solidFill>
              </a:rPr>
              <a:t>-</a:t>
            </a:r>
          </a:p>
          <a:p>
            <a:r>
              <a:rPr lang="en-US" sz="1800" dirty="0" err="1" smtClean="0">
                <a:solidFill>
                  <a:srgbClr val="00B050"/>
                </a:solidFill>
              </a:rPr>
              <a:t>hadron</a:t>
            </a:r>
            <a:r>
              <a:rPr lang="en-US" sz="1800" dirty="0" smtClean="0">
                <a:solidFill>
                  <a:srgbClr val="00B050"/>
                </a:solidFill>
              </a:rPr>
              <a:t> duality?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The  P</a:t>
            </a:r>
            <a:r>
              <a:rPr lang="en-US" sz="2400" baseline="-25000" dirty="0" smtClean="0">
                <a:solidFill>
                  <a:srgbClr val="FF0000"/>
                </a:solidFill>
              </a:rPr>
              <a:t>11</a:t>
            </a:r>
            <a:r>
              <a:rPr lang="en-US" sz="2400" dirty="0" smtClean="0">
                <a:solidFill>
                  <a:srgbClr val="FF0000"/>
                </a:solidFill>
              </a:rPr>
              <a:t>(1440)  </a:t>
            </a:r>
            <a:r>
              <a:rPr lang="en-US" sz="24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400" dirty="0" smtClean="0">
                <a:solidFill>
                  <a:srgbClr val="FF0000"/>
                </a:solidFill>
              </a:rPr>
              <a:t> from the CLAS Data</a:t>
            </a:r>
          </a:p>
        </p:txBody>
      </p:sp>
      <p:sp>
        <p:nvSpPr>
          <p:cNvPr id="75779" name="Line 7"/>
          <p:cNvSpPr>
            <a:spLocks noChangeShapeType="1"/>
          </p:cNvSpPr>
          <p:nvPr/>
        </p:nvSpPr>
        <p:spPr bwMode="auto">
          <a:xfrm>
            <a:off x="0" y="98583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0" name="TextBox 21"/>
          <p:cNvSpPr txBox="1">
            <a:spLocks noChangeArrowheads="1"/>
          </p:cNvSpPr>
          <p:nvPr/>
        </p:nvSpPr>
        <p:spPr bwMode="auto">
          <a:xfrm>
            <a:off x="0" y="1214438"/>
            <a:ext cx="208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/>
              <a:t>LF quark </a:t>
            </a:r>
            <a:r>
              <a:rPr lang="en-US" sz="1600" dirty="0"/>
              <a:t>models: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28588" y="1658938"/>
            <a:ext cx="603250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123825" y="2546351"/>
            <a:ext cx="495300" cy="1587"/>
          </a:xfrm>
          <a:prstGeom prst="line">
            <a:avLst/>
          </a:prstGeom>
          <a:ln w="22225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783" name="TextBox 28"/>
          <p:cNvSpPr txBox="1">
            <a:spLocks noChangeArrowheads="1"/>
          </p:cNvSpPr>
          <p:nvPr/>
        </p:nvSpPr>
        <p:spPr bwMode="auto">
          <a:xfrm>
            <a:off x="155572" y="1450975"/>
            <a:ext cx="23907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algn="ctr" eaLnBrk="0" hangingPunct="0"/>
            <a:r>
              <a:rPr lang="en-US" sz="1600" dirty="0" smtClean="0"/>
              <a:t>       </a:t>
            </a:r>
            <a:r>
              <a:rPr lang="en-US" sz="1400" dirty="0" err="1" smtClean="0"/>
              <a:t>I.G.Aznauryan</a:t>
            </a:r>
            <a:r>
              <a:rPr lang="en-US" sz="1400" dirty="0" smtClean="0"/>
              <a:t>,</a:t>
            </a:r>
          </a:p>
        </p:txBody>
      </p:sp>
      <p:sp>
        <p:nvSpPr>
          <p:cNvPr id="75784" name="TextBox 29"/>
          <p:cNvSpPr txBox="1">
            <a:spLocks noChangeArrowheads="1"/>
          </p:cNvSpPr>
          <p:nvPr/>
        </p:nvSpPr>
        <p:spPr bwMode="auto">
          <a:xfrm>
            <a:off x="549275" y="2363788"/>
            <a:ext cx="207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/>
              <a:t>S. </a:t>
            </a:r>
            <a:r>
              <a:rPr lang="en-US" sz="1400" dirty="0" err="1" smtClean="0"/>
              <a:t>Capstick</a:t>
            </a:r>
            <a:r>
              <a:rPr lang="en-US" sz="1400" dirty="0" smtClean="0"/>
              <a:t> and</a:t>
            </a:r>
            <a:endParaRPr lang="en-US" sz="1400" dirty="0"/>
          </a:p>
        </p:txBody>
      </p:sp>
      <p:sp>
        <p:nvSpPr>
          <p:cNvPr id="75787" name="TextBox 32"/>
          <p:cNvSpPr txBox="1">
            <a:spLocks noChangeArrowheads="1"/>
          </p:cNvSpPr>
          <p:nvPr/>
        </p:nvSpPr>
        <p:spPr bwMode="auto">
          <a:xfrm>
            <a:off x="-131762" y="4565809"/>
            <a:ext cx="91773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1" indent="-282575" eaLnBrk="0" hangingPunct="0">
              <a:buFont typeface="Arial" pitchFamily="34" charset="0"/>
              <a:buChar char="•"/>
              <a:tabLst>
                <a:tab pos="396875" algn="l"/>
              </a:tabLst>
            </a:pPr>
            <a:r>
              <a:rPr lang="en-US" sz="1600" b="1" dirty="0"/>
              <a:t>Consistent values of P</a:t>
            </a:r>
            <a:r>
              <a:rPr lang="en-US" sz="1600" b="1" baseline="-25000" dirty="0"/>
              <a:t>11</a:t>
            </a:r>
            <a:r>
              <a:rPr lang="en-US" sz="1600" b="1" dirty="0"/>
              <a:t>(1440) </a:t>
            </a:r>
            <a:r>
              <a:rPr lang="en-US" sz="1600" b="1" dirty="0" err="1" smtClean="0"/>
              <a:t>electrocouplings</a:t>
            </a:r>
            <a:endParaRPr lang="en-US" sz="1600" b="1" dirty="0" smtClean="0"/>
          </a:p>
          <a:p>
            <a:pPr marL="396875" lvl="1" indent="-282575" eaLnBrk="0" hangingPunct="0">
              <a:tabLst>
                <a:tab pos="396875" algn="l"/>
              </a:tabLst>
            </a:pPr>
            <a:r>
              <a:rPr lang="en-US" sz="1600" b="1" dirty="0" smtClean="0"/>
              <a:t>determined </a:t>
            </a:r>
            <a:r>
              <a:rPr lang="en-US" sz="1600" b="1" dirty="0"/>
              <a:t>in independent analyses of </a:t>
            </a:r>
            <a:r>
              <a:rPr lang="en-US" sz="1600" b="1" dirty="0" err="1"/>
              <a:t>N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dirty="0"/>
              <a:t> and </a:t>
            </a:r>
            <a:r>
              <a:rPr lang="en-US" sz="1600" b="1" dirty="0" smtClean="0"/>
              <a:t>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p </a:t>
            </a:r>
          </a:p>
          <a:p>
            <a:pPr marL="396875" lvl="1" indent="-282575" eaLnBrk="0" hangingPunct="0">
              <a:tabLst>
                <a:tab pos="396875" algn="l"/>
              </a:tabLst>
            </a:pPr>
            <a:r>
              <a:rPr lang="en-US" sz="1600" b="1" dirty="0" smtClean="0"/>
              <a:t>exclusive </a:t>
            </a:r>
            <a:r>
              <a:rPr lang="en-US" sz="1600" b="1" dirty="0"/>
              <a:t>channels strongly support </a:t>
            </a:r>
            <a:r>
              <a:rPr lang="en-US" sz="1600" b="1" u="sng" dirty="0"/>
              <a:t>reliable </a:t>
            </a:r>
            <a:endParaRPr lang="en-US" sz="1600" b="1" u="sng" dirty="0" smtClean="0"/>
          </a:p>
          <a:p>
            <a:pPr marL="396875" lvl="1" indent="-282575" eaLnBrk="0" hangingPunct="0">
              <a:tabLst>
                <a:tab pos="396875" algn="l"/>
              </a:tabLst>
            </a:pPr>
            <a:r>
              <a:rPr lang="en-US" sz="1600" b="1" u="sng" dirty="0" err="1" smtClean="0"/>
              <a:t>electrocoupling</a:t>
            </a:r>
            <a:r>
              <a:rPr lang="en-US" sz="1600" b="1" u="sng" dirty="0" smtClean="0"/>
              <a:t> </a:t>
            </a:r>
            <a:r>
              <a:rPr lang="en-US" sz="1600" b="1" u="sng" dirty="0"/>
              <a:t>extraction</a:t>
            </a:r>
            <a:r>
              <a:rPr lang="en-US" sz="1600" b="1" u="sng" dirty="0" smtClean="0"/>
              <a:t>.</a:t>
            </a:r>
          </a:p>
          <a:p>
            <a:pPr marL="396875" lvl="1" indent="-282575" eaLnBrk="0" hangingPunct="0">
              <a:tabLst>
                <a:tab pos="396875" algn="l"/>
              </a:tabLst>
            </a:pPr>
            <a:endParaRPr lang="en-US" sz="1600" b="1" u="sng" dirty="0"/>
          </a:p>
          <a:p>
            <a:pPr marL="396875" lvl="1" indent="-282575" eaLnBrk="0" hangingPunct="0">
              <a:buFont typeface="Arial" pitchFamily="34" charset="0"/>
              <a:buChar char="•"/>
              <a:tabLst>
                <a:tab pos="396875" algn="l"/>
              </a:tabLst>
            </a:pP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The physics analyses of these results</a:t>
            </a:r>
            <a:r>
              <a:rPr lang="en-US" sz="1600" b="1" baseline="-250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revealed </a:t>
            </a: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the </a:t>
            </a:r>
            <a:r>
              <a:rPr lang="en-US" sz="1600" b="1" i="1" u="sng" dirty="0">
                <a:solidFill>
                  <a:srgbClr val="FF0000"/>
                </a:solidFill>
                <a:latin typeface="Arial Narrow" pitchFamily="34" charset="0"/>
              </a:rPr>
              <a:t>P</a:t>
            </a:r>
            <a:r>
              <a:rPr lang="en-US" sz="1600" b="1" i="1" u="sng" baseline="-25000" dirty="0">
                <a:solidFill>
                  <a:srgbClr val="FF0000"/>
                </a:solidFill>
                <a:latin typeface="Arial Narrow" pitchFamily="34" charset="0"/>
              </a:rPr>
              <a:t>11</a:t>
            </a:r>
            <a:r>
              <a:rPr lang="en-US" sz="1600" b="1" i="1" u="sng" dirty="0">
                <a:solidFill>
                  <a:srgbClr val="FF0000"/>
                </a:solidFill>
                <a:latin typeface="Arial Narrow" pitchFamily="34" charset="0"/>
              </a:rPr>
              <a:t>(1440)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structure as a combined contribution of: </a:t>
            </a: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 a) quark 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core as  a first </a:t>
            </a:r>
            <a:r>
              <a:rPr lang="en-US" sz="1600" b="1" i="1" u="sng" dirty="0">
                <a:solidFill>
                  <a:srgbClr val="FF0000"/>
                </a:solidFill>
                <a:latin typeface="Arial Narrow" pitchFamily="34" charset="0"/>
              </a:rPr>
              <a:t>radial excitation of the nucleon </a:t>
            </a:r>
            <a:r>
              <a:rPr lang="en-US" sz="1600" b="1" i="1" u="sng" dirty="0" smtClean="0">
                <a:solidFill>
                  <a:srgbClr val="FF0000"/>
                </a:solidFill>
                <a:latin typeface="Arial Narrow" pitchFamily="34" charset="0"/>
              </a:rPr>
              <a:t>3-quark </a:t>
            </a:r>
            <a:r>
              <a:rPr lang="en-US" sz="1600" b="1" i="1" u="sng" dirty="0">
                <a:solidFill>
                  <a:srgbClr val="FF0000"/>
                </a:solidFill>
                <a:latin typeface="Arial Narrow" pitchFamily="34" charset="0"/>
              </a:rPr>
              <a:t>ground </a:t>
            </a:r>
            <a:r>
              <a:rPr lang="en-US" sz="1600" b="1" i="1" u="sng" dirty="0" smtClean="0">
                <a:solidFill>
                  <a:srgbClr val="FF0000"/>
                </a:solidFill>
                <a:latin typeface="Arial Narrow" pitchFamily="34" charset="0"/>
              </a:rPr>
              <a:t>state and </a:t>
            </a:r>
            <a:r>
              <a:rPr lang="en-US" sz="1600" b="1" i="1" u="sng" dirty="0">
                <a:solidFill>
                  <a:srgbClr val="FF0000"/>
                </a:solidFill>
                <a:latin typeface="Arial Narrow" pitchFamily="34" charset="0"/>
              </a:rPr>
              <a:t>b) meson-baryon  dressing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marL="396875" lvl="1" indent="-282575" eaLnBrk="0" hangingPunct="0">
              <a:buFont typeface="Arial" pitchFamily="34" charset="0"/>
              <a:buChar char="•"/>
              <a:tabLst>
                <a:tab pos="396875" algn="l"/>
              </a:tabLst>
            </a:pPr>
            <a:endParaRPr lang="en-US" sz="1600" b="1" dirty="0">
              <a:latin typeface="Arial Narrow" pitchFamily="34" charset="0"/>
            </a:endParaRPr>
          </a:p>
        </p:txBody>
      </p:sp>
      <p:cxnSp>
        <p:nvCxnSpPr>
          <p:cNvPr id="75788" name="Straight Connector 25"/>
          <p:cNvCxnSpPr>
            <a:cxnSpLocks noChangeShapeType="1"/>
          </p:cNvCxnSpPr>
          <p:nvPr/>
        </p:nvCxnSpPr>
        <p:spPr bwMode="auto">
          <a:xfrm>
            <a:off x="53975" y="3684372"/>
            <a:ext cx="495300" cy="1587"/>
          </a:xfrm>
          <a:prstGeom prst="line">
            <a:avLst/>
          </a:prstGeom>
          <a:noFill/>
          <a:ln w="22225" algn="ctr">
            <a:solidFill>
              <a:srgbClr val="FF00FF"/>
            </a:solidFill>
            <a:round/>
            <a:headEnd/>
            <a:tailEnd/>
          </a:ln>
        </p:spPr>
      </p:cxnSp>
      <p:sp>
        <p:nvSpPr>
          <p:cNvPr id="75789" name="TextBox 26"/>
          <p:cNvSpPr txBox="1">
            <a:spLocks noChangeArrowheads="1"/>
          </p:cNvSpPr>
          <p:nvPr/>
        </p:nvSpPr>
        <p:spPr bwMode="auto">
          <a:xfrm>
            <a:off x="619125" y="3268663"/>
            <a:ext cx="19272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33CC"/>
                </a:solidFill>
              </a:rPr>
              <a:t>EBAC-DCC </a:t>
            </a:r>
          </a:p>
          <a:p>
            <a:pPr eaLnBrk="0" hangingPunct="0"/>
            <a:r>
              <a:rPr lang="en-US" sz="1600" dirty="0">
                <a:solidFill>
                  <a:srgbClr val="FF33CC"/>
                </a:solidFill>
              </a:rPr>
              <a:t>MB dressing </a:t>
            </a:r>
          </a:p>
          <a:p>
            <a:pPr eaLnBrk="0" hangingPunct="0"/>
            <a:r>
              <a:rPr lang="en-US" sz="1600" dirty="0">
                <a:solidFill>
                  <a:srgbClr val="FF33CC"/>
                </a:solidFill>
              </a:rPr>
              <a:t>(absolute values).</a:t>
            </a:r>
          </a:p>
        </p:txBody>
      </p:sp>
      <p:sp>
        <p:nvSpPr>
          <p:cNvPr id="75790" name="Text Box 20"/>
          <p:cNvSpPr txBox="1">
            <a:spLocks noChangeArrowheads="1"/>
          </p:cNvSpPr>
          <p:nvPr/>
        </p:nvSpPr>
        <p:spPr bwMode="auto">
          <a:xfrm>
            <a:off x="4806950" y="281146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A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75791" name="Text Box 21"/>
          <p:cNvSpPr txBox="1">
            <a:spLocks noChangeArrowheads="1"/>
          </p:cNvSpPr>
          <p:nvPr/>
        </p:nvSpPr>
        <p:spPr bwMode="auto">
          <a:xfrm>
            <a:off x="7427913" y="17224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S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75792" name="Rectangle 4"/>
          <p:cNvSpPr>
            <a:spLocks noChangeArrowheads="1"/>
          </p:cNvSpPr>
          <p:nvPr/>
        </p:nvSpPr>
        <p:spPr bwMode="auto">
          <a:xfrm>
            <a:off x="5389563" y="4460875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5202238" y="4554538"/>
            <a:ext cx="547687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794" name="Rectangle 4"/>
          <p:cNvSpPr>
            <a:spLocks noChangeArrowheads="1"/>
          </p:cNvSpPr>
          <p:nvPr/>
        </p:nvSpPr>
        <p:spPr bwMode="auto">
          <a:xfrm>
            <a:off x="6811962" y="4491037"/>
            <a:ext cx="171450" cy="185738"/>
          </a:xfrm>
          <a:prstGeom prst="triangl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75795" name="Straight Connector 16"/>
          <p:cNvCxnSpPr>
            <a:cxnSpLocks noChangeShapeType="1"/>
          </p:cNvCxnSpPr>
          <p:nvPr/>
        </p:nvCxnSpPr>
        <p:spPr bwMode="auto">
          <a:xfrm rot="5400000">
            <a:off x="6623843" y="4585494"/>
            <a:ext cx="5476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5796" name="Text Box 22"/>
          <p:cNvSpPr txBox="1">
            <a:spLocks noChangeArrowheads="1"/>
          </p:cNvSpPr>
          <p:nvPr/>
        </p:nvSpPr>
        <p:spPr bwMode="auto">
          <a:xfrm>
            <a:off x="5653088" y="4292600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err="1">
                <a:solidFill>
                  <a:schemeClr val="accent2"/>
                </a:solidFill>
                <a:latin typeface="Symbol" pitchFamily="18" charset="2"/>
              </a:rPr>
              <a:t>+</a:t>
            </a:r>
            <a:r>
              <a:rPr lang="en-US" sz="18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 sz="1800" b="1" dirty="0">
                <a:solidFill>
                  <a:schemeClr val="accent2"/>
                </a:solidFill>
                <a:latin typeface="Arial Unicode MS" pitchFamily="34" charset="-128"/>
              </a:rPr>
              <a:t>p </a:t>
            </a:r>
          </a:p>
          <a:p>
            <a:r>
              <a:rPr lang="en-US" sz="1800" b="1" dirty="0" smtClean="0">
                <a:solidFill>
                  <a:schemeClr val="accent2"/>
                </a:solidFill>
                <a:latin typeface="Arial Unicode MS" pitchFamily="34" charset="-128"/>
              </a:rPr>
              <a:t>2012</a:t>
            </a:r>
            <a:endParaRPr lang="ru-RU" sz="1800" b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75797" name="Text Box 23"/>
          <p:cNvSpPr txBox="1">
            <a:spLocks noChangeArrowheads="1"/>
          </p:cNvSpPr>
          <p:nvPr/>
        </p:nvSpPr>
        <p:spPr bwMode="auto">
          <a:xfrm>
            <a:off x="7100887" y="4319588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Symbol" pitchFamily="18" charset="2"/>
              </a:rPr>
              <a:t>p</a:t>
            </a:r>
            <a:r>
              <a:rPr lang="en-US" sz="1800" b="1" baseline="30000" dirty="0" err="1">
                <a:latin typeface="Symbol" pitchFamily="18" charset="2"/>
              </a:rPr>
              <a:t>+</a:t>
            </a:r>
            <a:r>
              <a:rPr lang="en-US" sz="1800" b="1" dirty="0" err="1">
                <a:latin typeface="Symbol" pitchFamily="18" charset="2"/>
              </a:rPr>
              <a:t>p</a:t>
            </a:r>
            <a:r>
              <a:rPr lang="en-US" sz="1800" b="1" baseline="30000" dirty="0">
                <a:latin typeface="Symbol" pitchFamily="18" charset="2"/>
              </a:rPr>
              <a:t>-</a:t>
            </a:r>
            <a:r>
              <a:rPr lang="en-US" sz="1800" b="1" dirty="0">
                <a:latin typeface="Arial Unicode MS" pitchFamily="34" charset="-128"/>
              </a:rPr>
              <a:t>p </a:t>
            </a:r>
          </a:p>
          <a:p>
            <a:r>
              <a:rPr lang="en-US" sz="1800" b="1" dirty="0" smtClean="0">
                <a:latin typeface="Arial Unicode MS" pitchFamily="34" charset="-128"/>
              </a:rPr>
              <a:t>2010</a:t>
            </a:r>
            <a:endParaRPr lang="ru-RU" sz="1800" b="1" dirty="0">
              <a:latin typeface="Arial Unicode MS" pitchFamily="34" charset="-128"/>
            </a:endParaRPr>
          </a:p>
        </p:txBody>
      </p:sp>
      <p:sp>
        <p:nvSpPr>
          <p:cNvPr id="75798" name="Oval 18"/>
          <p:cNvSpPr>
            <a:spLocks noChangeArrowheads="1"/>
          </p:cNvSpPr>
          <p:nvPr/>
        </p:nvSpPr>
        <p:spPr bwMode="auto">
          <a:xfrm>
            <a:off x="8347870" y="4535487"/>
            <a:ext cx="171450" cy="1714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8157370" y="4622800"/>
            <a:ext cx="547687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800" name="Text Box 26"/>
          <p:cNvSpPr txBox="1">
            <a:spLocks noChangeArrowheads="1"/>
          </p:cNvSpPr>
          <p:nvPr/>
        </p:nvSpPr>
        <p:spPr bwMode="auto">
          <a:xfrm>
            <a:off x="8519320" y="4435475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N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en-US" sz="1800" b="1" dirty="0" smtClean="0">
              <a:solidFill>
                <a:srgbClr val="FF0000"/>
              </a:solidFill>
              <a:latin typeface="Symbol" pitchFamily="18" charset="2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2009</a:t>
            </a:r>
            <a:endParaRPr lang="ru-RU" sz="1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5572" y="4023360"/>
            <a:ext cx="2938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err="1" smtClean="0">
                <a:solidFill>
                  <a:srgbClr val="FF33CC"/>
                </a:solidFill>
              </a:rPr>
              <a:t>B,Julia</a:t>
            </a:r>
            <a:r>
              <a:rPr lang="en-US" sz="1400" dirty="0" smtClean="0">
                <a:solidFill>
                  <a:srgbClr val="FF33CC"/>
                </a:solidFill>
              </a:rPr>
              <a:t>-Diaz et al., Phys. Rev. C77, 045205 (2008)</a:t>
            </a:r>
            <a:endParaRPr lang="en-US" sz="1400" dirty="0">
              <a:solidFill>
                <a:srgbClr val="FF33CC"/>
              </a:solidFill>
            </a:endParaRPr>
          </a:p>
        </p:txBody>
      </p:sp>
      <p:pic>
        <p:nvPicPr>
          <p:cNvPr id="29" name="Picture 28" descr="p11_a12_us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900" y="841375"/>
            <a:ext cx="3581400" cy="3581400"/>
          </a:xfrm>
          <a:prstGeom prst="rect">
            <a:avLst/>
          </a:prstGeom>
        </p:spPr>
      </p:pic>
      <p:pic>
        <p:nvPicPr>
          <p:cNvPr id="33" name="Picture 32" descr="p11_s12_us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2313" y="801523"/>
            <a:ext cx="3603790" cy="360379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903" y="1722438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Phys. Rev . C76, 025212 </a:t>
            </a:r>
          </a:p>
          <a:p>
            <a:r>
              <a:rPr lang="en-US" sz="1400" dirty="0" smtClean="0"/>
              <a:t>(2007).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19125" y="2671565"/>
            <a:ext cx="198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B.D.Keister, Phys.Rev.</a:t>
            </a:r>
          </a:p>
          <a:p>
            <a:r>
              <a:rPr lang="en-US" sz="1400" smtClean="0"/>
              <a:t>D51, 3598 (1995).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359417" y="-109728"/>
            <a:ext cx="82296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Evaluation of P</a:t>
            </a:r>
            <a:r>
              <a:rPr lang="en-US" sz="2000" baseline="-25000" dirty="0" smtClean="0">
                <a:solidFill>
                  <a:srgbClr val="FF0000"/>
                </a:solidFill>
                <a:cs typeface="Arial" pitchFamily="34" charset="0"/>
              </a:rPr>
              <a:t>11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(1440) </a:t>
            </a:r>
            <a:r>
              <a:rPr lang="en-US" sz="2000" dirty="0" err="1" smtClean="0">
                <a:solidFill>
                  <a:srgbClr val="FF0000"/>
                </a:solidFill>
                <a:cs typeface="Arial" pitchFamily="34" charset="0"/>
              </a:rPr>
              <a:t>electrocouplings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 within  Dyson-Schwinger Equation of QCD (DSEQCD)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</a:br>
            <a:endParaRPr lang="en-US" sz="24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7827" name="Line 7"/>
          <p:cNvSpPr>
            <a:spLocks noChangeShapeType="1"/>
          </p:cNvSpPr>
          <p:nvPr/>
        </p:nvSpPr>
        <p:spPr bwMode="auto">
          <a:xfrm>
            <a:off x="0" y="620601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7828" name="TextBox 7"/>
          <p:cNvSpPr txBox="1">
            <a:spLocks noChangeArrowheads="1"/>
          </p:cNvSpPr>
          <p:nvPr/>
        </p:nvSpPr>
        <p:spPr bwMode="auto">
          <a:xfrm>
            <a:off x="5245100" y="985195"/>
            <a:ext cx="3081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 smtClean="0"/>
              <a:t>DSEQCD.</a:t>
            </a:r>
            <a:endParaRPr lang="en-US" sz="1600" b="1" dirty="0"/>
          </a:p>
        </p:txBody>
      </p:sp>
      <p:cxnSp>
        <p:nvCxnSpPr>
          <p:cNvPr id="77829" name="Straight Connector 9"/>
          <p:cNvCxnSpPr>
            <a:cxnSpLocks noChangeShapeType="1"/>
          </p:cNvCxnSpPr>
          <p:nvPr/>
        </p:nvCxnSpPr>
        <p:spPr bwMode="auto">
          <a:xfrm rot="-60000">
            <a:off x="4379871" y="1148736"/>
            <a:ext cx="657225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830" name="Straight Connector 11"/>
          <p:cNvCxnSpPr>
            <a:cxnSpLocks noChangeShapeType="1"/>
          </p:cNvCxnSpPr>
          <p:nvPr/>
        </p:nvCxnSpPr>
        <p:spPr bwMode="auto">
          <a:xfrm rot="-60000">
            <a:off x="4379912" y="1963124"/>
            <a:ext cx="657225" cy="4762"/>
          </a:xfrm>
          <a:prstGeom prst="line">
            <a:avLst/>
          </a:prstGeom>
          <a:noFill/>
          <a:ln w="31750" algn="ctr">
            <a:solidFill>
              <a:srgbClr val="FF33CC"/>
            </a:solidFill>
            <a:round/>
            <a:headEnd/>
            <a:tailEnd/>
          </a:ln>
        </p:spPr>
      </p:cxnSp>
      <p:sp>
        <p:nvSpPr>
          <p:cNvPr id="77831" name="TextBox 12"/>
          <p:cNvSpPr txBox="1">
            <a:spLocks noChangeArrowheads="1"/>
          </p:cNvSpPr>
          <p:nvPr/>
        </p:nvSpPr>
        <p:spPr bwMode="auto">
          <a:xfrm>
            <a:off x="3132138" y="1433513"/>
            <a:ext cx="75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A</a:t>
            </a:r>
            <a:r>
              <a:rPr lang="en-US" sz="2800" baseline="-25000"/>
              <a:t>1/2</a:t>
            </a:r>
          </a:p>
        </p:txBody>
      </p:sp>
      <p:sp>
        <p:nvSpPr>
          <p:cNvPr id="77832" name="TextBox 13"/>
          <p:cNvSpPr txBox="1">
            <a:spLocks noChangeArrowheads="1"/>
          </p:cNvSpPr>
          <p:nvPr/>
        </p:nvSpPr>
        <p:spPr bwMode="auto">
          <a:xfrm>
            <a:off x="5245099" y="1711166"/>
            <a:ext cx="3081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33CC"/>
                </a:solidFill>
              </a:rPr>
              <a:t>meson-baryon  dressing</a:t>
            </a:r>
          </a:p>
          <a:p>
            <a:pPr eaLnBrk="0" hangingPunct="0"/>
            <a:r>
              <a:rPr lang="en-US" sz="1600" b="1" dirty="0">
                <a:solidFill>
                  <a:srgbClr val="FF33CC"/>
                </a:solidFill>
              </a:rPr>
              <a:t>EBAC-DCC (abs. values</a:t>
            </a:r>
            <a:r>
              <a:rPr lang="en-US" sz="1600" b="1" dirty="0" smtClean="0">
                <a:solidFill>
                  <a:srgbClr val="FF33CC"/>
                </a:solidFill>
              </a:rPr>
              <a:t>).</a:t>
            </a:r>
            <a:endParaRPr lang="en-US" sz="1600" b="1" dirty="0">
              <a:solidFill>
                <a:srgbClr val="FF33CC"/>
              </a:solidFill>
            </a:endParaRPr>
          </a:p>
        </p:txBody>
      </p:sp>
      <p:sp>
        <p:nvSpPr>
          <p:cNvPr id="77833" name="TextBox 14"/>
          <p:cNvSpPr txBox="1">
            <a:spLocks noChangeArrowheads="1"/>
          </p:cNvSpPr>
          <p:nvPr/>
        </p:nvSpPr>
        <p:spPr bwMode="auto">
          <a:xfrm>
            <a:off x="4078958" y="2295941"/>
            <a:ext cx="500538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400" b="1" dirty="0"/>
              <a:t>Poincare-covariant, symmetry preserving DSEQCD </a:t>
            </a:r>
            <a:r>
              <a:rPr lang="en-US" sz="1400" b="1" dirty="0" smtClean="0"/>
              <a:t>evaluation.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400" b="1" dirty="0" smtClean="0"/>
              <a:t>Account for quark mass/structure formation in dressing of bare quark by gluon cloud.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400" b="1" dirty="0" smtClean="0"/>
              <a:t>Simplified contact interaction generates  momentum independent quark mass. </a:t>
            </a:r>
          </a:p>
          <a:p>
            <a:pPr eaLnBrk="0" hangingPunct="0"/>
            <a:endParaRPr lang="en-US" sz="1800" b="1" dirty="0"/>
          </a:p>
        </p:txBody>
      </p:sp>
      <p:pic>
        <p:nvPicPr>
          <p:cNvPr id="12" name="Picture 11" descr="p11_a12_0212_ds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9654" y="700241"/>
            <a:ext cx="4338084" cy="4338084"/>
          </a:xfrm>
          <a:prstGeom prst="rect">
            <a:avLst/>
          </a:prstGeom>
        </p:spPr>
      </p:pic>
      <p:cxnSp>
        <p:nvCxnSpPr>
          <p:cNvPr id="14" name="Straight Connector 9"/>
          <p:cNvCxnSpPr>
            <a:cxnSpLocks noChangeShapeType="1"/>
          </p:cNvCxnSpPr>
          <p:nvPr/>
        </p:nvCxnSpPr>
        <p:spPr bwMode="auto">
          <a:xfrm rot="-60000">
            <a:off x="4379955" y="1489542"/>
            <a:ext cx="657225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Dot"/>
            <a:round/>
            <a:headEnd/>
            <a:tailEnd/>
          </a:ln>
        </p:spPr>
      </p:cxn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245099" y="1202890"/>
            <a:ext cx="3569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/>
              <a:t>parameterization of the EBAC-DCC  bare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4278430" y="3619379"/>
            <a:ext cx="4535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err="1" smtClean="0">
                <a:solidFill>
                  <a:schemeClr val="accent2"/>
                </a:solidFill>
              </a:rPr>
              <a:t>D.J.Wilson</a:t>
            </a:r>
            <a:r>
              <a:rPr lang="en-US" sz="1400" b="1" dirty="0" smtClean="0">
                <a:solidFill>
                  <a:schemeClr val="accent2"/>
                </a:solidFill>
              </a:rPr>
              <a:t>, et al, Phys. Rev. C85, 025205 (2012). 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254625" y="3886200"/>
          <a:ext cx="3187700" cy="1636713"/>
        </p:xfrm>
        <a:graphic>
          <a:graphicData uri="http://schemas.openxmlformats.org/presentationml/2006/ole">
            <p:oleObj spid="_x0000_s201730" name="Equation" r:id="rId5" imgW="2603160" imgH="147312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5175" y="5038325"/>
            <a:ext cx="5159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First evaluation from QCD of quark core contribution to P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11</a:t>
            </a:r>
            <a:r>
              <a:rPr lang="en-US" sz="1600" b="1" dirty="0" smtClean="0">
                <a:solidFill>
                  <a:srgbClr val="FF0000"/>
                </a:solidFill>
              </a:rPr>
              <a:t>(1440)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Evidence for substantial contributions </a:t>
            </a:r>
          </a:p>
          <a:p>
            <a:r>
              <a:rPr lang="en-US" sz="1600" b="1" dirty="0" smtClean="0"/>
              <a:t>from meson-baryon cloud in particular at</a:t>
            </a:r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&lt;1.0 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.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380005" y="5707404"/>
            <a:ext cx="480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Evaluation with vector x vector interaction and momentum dependent quark mass function are in progress. 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Transition N-P</a:t>
            </a:r>
            <a:r>
              <a:rPr lang="en-US" sz="2800" baseline="-25000" dirty="0" smtClean="0">
                <a:solidFill>
                  <a:srgbClr val="FF0000"/>
                </a:solidFill>
                <a:cs typeface="Arial" pitchFamily="34" charset="0"/>
              </a:rPr>
              <a:t>11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(1440) form factors in LQCD</a:t>
            </a:r>
            <a:b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</a:br>
            <a:endParaRPr lang="en-US" sz="28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680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471738" y="6478588"/>
            <a:ext cx="43291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dirty="0"/>
          </a:p>
        </p:txBody>
      </p:sp>
      <p:grpSp>
        <p:nvGrpSpPr>
          <p:cNvPr id="76804" name="Group 28"/>
          <p:cNvGrpSpPr>
            <a:grpSpLocks/>
          </p:cNvGrpSpPr>
          <p:nvPr/>
        </p:nvGrpSpPr>
        <p:grpSpPr bwMode="auto">
          <a:xfrm>
            <a:off x="-177800" y="2090738"/>
            <a:ext cx="8999537" cy="3244850"/>
            <a:chOff x="68454" y="2182233"/>
            <a:chExt cx="8999346" cy="3245563"/>
          </a:xfrm>
        </p:grpSpPr>
        <p:pic>
          <p:nvPicPr>
            <p:cNvPr id="76811" name="Picture 2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454" y="2182233"/>
              <a:ext cx="8999346" cy="324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>
              <a:stCxn id="76814" idx="2"/>
            </p:cNvCxnSpPr>
            <p:nvPr/>
          </p:nvCxnSpPr>
          <p:spPr>
            <a:xfrm rot="5400000">
              <a:off x="7769207" y="2990474"/>
              <a:ext cx="377908" cy="219070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232481" y="3644641"/>
              <a:ext cx="3657522" cy="158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814" name="TextBox 8"/>
            <p:cNvSpPr txBox="1">
              <a:spLocks noChangeArrowheads="1"/>
            </p:cNvSpPr>
            <p:nvPr/>
          </p:nvSpPr>
          <p:spPr bwMode="auto">
            <a:xfrm>
              <a:off x="7543800" y="2603500"/>
              <a:ext cx="1047633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/>
                <a:t>CLAS data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89164" y="4049543"/>
              <a:ext cx="3679747" cy="1587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05" name="TextBox 25"/>
          <p:cNvSpPr txBox="1">
            <a:spLocks noChangeArrowheads="1"/>
          </p:cNvSpPr>
          <p:nvPr/>
        </p:nvSpPr>
        <p:spPr bwMode="auto">
          <a:xfrm>
            <a:off x="628650" y="577850"/>
            <a:ext cx="8212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Includes the quark loops in the sea , which are</a:t>
            </a:r>
          </a:p>
          <a:p>
            <a:pPr algn="ctr" eaLnBrk="0" hangingPunct="0"/>
            <a:r>
              <a:rPr lang="en-US" sz="2400"/>
              <a:t>critical in order to reproduce the CLAS data at Q</a:t>
            </a:r>
            <a:r>
              <a:rPr lang="en-US" sz="2400" baseline="30000"/>
              <a:t>2</a:t>
            </a:r>
            <a:r>
              <a:rPr lang="en-US" sz="2400"/>
              <a:t>&lt;1.0 GeV</a:t>
            </a:r>
            <a:r>
              <a:rPr lang="en-US" sz="2400" baseline="30000"/>
              <a:t>2</a:t>
            </a:r>
          </a:p>
        </p:txBody>
      </p:sp>
      <p:sp>
        <p:nvSpPr>
          <p:cNvPr id="76806" name="TextBox 27"/>
          <p:cNvSpPr txBox="1">
            <a:spLocks noChangeArrowheads="1"/>
          </p:cNvSpPr>
          <p:nvPr/>
        </p:nvSpPr>
        <p:spPr bwMode="auto">
          <a:xfrm>
            <a:off x="5033963" y="1550988"/>
            <a:ext cx="3533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M</a:t>
            </a:r>
            <a:r>
              <a:rPr lang="en-US" sz="2400" baseline="-25000"/>
              <a:t>π</a:t>
            </a:r>
            <a:r>
              <a:rPr lang="en-US" sz="2400"/>
              <a:t> = </a:t>
            </a:r>
            <a:r>
              <a:rPr lang="en-US" sz="2400">
                <a:solidFill>
                  <a:srgbClr val="00D302"/>
                </a:solidFill>
              </a:rPr>
              <a:t>390</a:t>
            </a:r>
            <a:r>
              <a:rPr lang="en-US" sz="2400"/>
              <a:t>,</a:t>
            </a:r>
            <a:r>
              <a:rPr lang="en-US" sz="2400">
                <a:solidFill>
                  <a:srgbClr val="FF0000"/>
                </a:solidFill>
              </a:rPr>
              <a:t> 450</a:t>
            </a:r>
            <a:r>
              <a:rPr lang="en-US" sz="2400"/>
              <a:t>, </a:t>
            </a:r>
            <a:r>
              <a:rPr lang="en-US" sz="2400">
                <a:solidFill>
                  <a:srgbClr val="FCC95D"/>
                </a:solidFill>
              </a:rPr>
              <a:t>875</a:t>
            </a:r>
            <a:r>
              <a:rPr lang="en-US" sz="2400"/>
              <a:t> MeV</a:t>
            </a:r>
          </a:p>
          <a:p>
            <a:pPr algn="ctr" eaLnBrk="0" hangingPunct="0"/>
            <a:r>
              <a:rPr lang="en-US" sz="2400"/>
              <a:t>L box =</a:t>
            </a:r>
            <a:r>
              <a:rPr lang="en-US" sz="2400">
                <a:solidFill>
                  <a:srgbClr val="00B050"/>
                </a:solidFill>
              </a:rPr>
              <a:t>3.0</a:t>
            </a:r>
            <a:r>
              <a:rPr lang="en-US" sz="2400"/>
              <a:t>, </a:t>
            </a:r>
            <a:r>
              <a:rPr lang="en-US" sz="2400">
                <a:solidFill>
                  <a:srgbClr val="FF0000"/>
                </a:solidFill>
              </a:rPr>
              <a:t>2.5</a:t>
            </a:r>
            <a:r>
              <a:rPr lang="en-US" sz="2400">
                <a:solidFill>
                  <a:srgbClr val="FFC000"/>
                </a:solidFill>
              </a:rPr>
              <a:t>, 2.5</a:t>
            </a:r>
            <a:r>
              <a:rPr lang="en-US" sz="2400"/>
              <a:t> f </a:t>
            </a:r>
          </a:p>
        </p:txBody>
      </p:sp>
      <p:sp>
        <p:nvSpPr>
          <p:cNvPr id="76807" name="TextBox 22"/>
          <p:cNvSpPr txBox="1">
            <a:spLocks noChangeArrowheads="1"/>
          </p:cNvSpPr>
          <p:nvPr/>
        </p:nvSpPr>
        <p:spPr bwMode="auto">
          <a:xfrm>
            <a:off x="0" y="5323713"/>
            <a:ext cx="9144000" cy="13234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Exploratory LQCD results  provide  reasonable description of the CLAS data from the QCD</a:t>
            </a:r>
          </a:p>
          <a:p>
            <a:pPr eaLnBrk="0" hangingPunct="0"/>
            <a:r>
              <a:rPr lang="en-US" sz="1600" b="1" dirty="0" err="1" smtClean="0">
                <a:solidFill>
                  <a:srgbClr val="FF0000"/>
                </a:solidFill>
              </a:rPr>
              <a:t>Lagrangian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</a:p>
          <a:p>
            <a:pPr eaLnBrk="0" hangingPunct="0"/>
            <a:endParaRPr lang="en-US" sz="1600" b="1" dirty="0" smtClean="0">
              <a:solidFill>
                <a:srgbClr val="FF0000"/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/>
              <a:t>Prospects for LQCD evaluation with improved projection operators, approaching physical mp in the box of appropriate size.</a:t>
            </a:r>
          </a:p>
        </p:txBody>
      </p:sp>
      <p:sp>
        <p:nvSpPr>
          <p:cNvPr id="76808" name="TextBox 15"/>
          <p:cNvSpPr txBox="1">
            <a:spLocks noChangeArrowheads="1"/>
          </p:cNvSpPr>
          <p:nvPr/>
        </p:nvSpPr>
        <p:spPr bwMode="auto">
          <a:xfrm>
            <a:off x="765175" y="2012950"/>
            <a:ext cx="3651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i="1"/>
              <a:t>H.W. Lin and S.D. Cohen, arXiv:1108.2528 </a:t>
            </a:r>
          </a:p>
        </p:txBody>
      </p:sp>
      <p:sp>
        <p:nvSpPr>
          <p:cNvPr id="76809" name="TextBox 16"/>
          <p:cNvSpPr txBox="1">
            <a:spLocks noChangeArrowheads="1"/>
          </p:cNvSpPr>
          <p:nvPr/>
        </p:nvSpPr>
        <p:spPr bwMode="auto">
          <a:xfrm>
            <a:off x="1103313" y="1549400"/>
            <a:ext cx="233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A</a:t>
            </a:r>
            <a:r>
              <a:rPr lang="en-US" sz="2000" baseline="-25000"/>
              <a:t>1/2</a:t>
            </a:r>
            <a:r>
              <a:rPr lang="en-US" sz="2000"/>
              <a:t>, S</a:t>
            </a:r>
            <a:r>
              <a:rPr lang="en-US" sz="2000" baseline="-25000"/>
              <a:t>1/2 </a:t>
            </a:r>
            <a:r>
              <a:rPr lang="en-US" sz="2000"/>
              <a:t>=&gt; F</a:t>
            </a:r>
            <a:r>
              <a:rPr lang="en-US" sz="2000" baseline="-25000"/>
              <a:t>1</a:t>
            </a:r>
            <a:r>
              <a:rPr lang="en-US" sz="2000" baseline="30000"/>
              <a:t>*</a:t>
            </a:r>
            <a:r>
              <a:rPr lang="en-US" sz="2000"/>
              <a:t>, F</a:t>
            </a:r>
            <a:r>
              <a:rPr lang="en-US" sz="2000" baseline="-25000"/>
              <a:t>2</a:t>
            </a:r>
            <a:r>
              <a:rPr lang="en-US" sz="2000" baseline="30000"/>
              <a:t>*</a:t>
            </a:r>
          </a:p>
        </p:txBody>
      </p:sp>
      <p:sp>
        <p:nvSpPr>
          <p:cNvPr id="76810" name="Line 7"/>
          <p:cNvSpPr>
            <a:spLocks noChangeShapeType="1"/>
          </p:cNvSpPr>
          <p:nvPr/>
        </p:nvSpPr>
        <p:spPr bwMode="auto">
          <a:xfrm>
            <a:off x="0" y="5778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The D</a:t>
            </a:r>
            <a:r>
              <a:rPr lang="en-US" sz="2400" baseline="-25000" dirty="0" smtClean="0">
                <a:solidFill>
                  <a:srgbClr val="FF0000"/>
                </a:solidFill>
              </a:rPr>
              <a:t>13</a:t>
            </a:r>
            <a:r>
              <a:rPr lang="en-US" sz="2400" dirty="0" smtClean="0">
                <a:solidFill>
                  <a:srgbClr val="FF0000"/>
                </a:solidFill>
              </a:rPr>
              <a:t>(1520) </a:t>
            </a:r>
            <a:r>
              <a:rPr lang="en-US" sz="24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400" dirty="0" smtClean="0">
                <a:solidFill>
                  <a:srgbClr val="FF0000"/>
                </a:solidFill>
              </a:rPr>
              <a:t> from the CLAS data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8851" name="Line 7"/>
          <p:cNvSpPr>
            <a:spLocks noChangeShapeType="1"/>
          </p:cNvSpPr>
          <p:nvPr/>
        </p:nvSpPr>
        <p:spPr bwMode="auto">
          <a:xfrm>
            <a:off x="0" y="96756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2" name="TextBox 9"/>
          <p:cNvSpPr txBox="1">
            <a:spLocks noChangeArrowheads="1"/>
          </p:cNvSpPr>
          <p:nvPr/>
        </p:nvSpPr>
        <p:spPr bwMode="auto">
          <a:xfrm>
            <a:off x="1898650" y="3163888"/>
            <a:ext cx="776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/>
              <a:t>A</a:t>
            </a:r>
            <a:r>
              <a:rPr lang="en-US" sz="2800" b="1" baseline="-25000"/>
              <a:t>1/2</a:t>
            </a:r>
          </a:p>
        </p:txBody>
      </p:sp>
      <p:sp>
        <p:nvSpPr>
          <p:cNvPr id="78853" name="TextBox 10"/>
          <p:cNvSpPr txBox="1">
            <a:spLocks noChangeArrowheads="1"/>
          </p:cNvSpPr>
          <p:nvPr/>
        </p:nvSpPr>
        <p:spPr bwMode="auto">
          <a:xfrm>
            <a:off x="4506913" y="2901950"/>
            <a:ext cx="75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/>
              <a:t>S</a:t>
            </a:r>
            <a:r>
              <a:rPr lang="en-US" sz="2800" b="1" baseline="-25000" dirty="0"/>
              <a:t>1/2</a:t>
            </a:r>
          </a:p>
        </p:txBody>
      </p:sp>
      <p:sp>
        <p:nvSpPr>
          <p:cNvPr id="78854" name="TextBox 11"/>
          <p:cNvSpPr txBox="1">
            <a:spLocks noChangeArrowheads="1"/>
          </p:cNvSpPr>
          <p:nvPr/>
        </p:nvSpPr>
        <p:spPr bwMode="auto">
          <a:xfrm>
            <a:off x="7002463" y="2347913"/>
            <a:ext cx="776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/>
              <a:t>A</a:t>
            </a:r>
            <a:r>
              <a:rPr lang="en-US" sz="2800" b="1" baseline="-25000"/>
              <a:t>3/2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715000" y="4435475"/>
            <a:ext cx="639763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856" name="TextBox 20"/>
          <p:cNvSpPr txBox="1">
            <a:spLocks noChangeArrowheads="1"/>
          </p:cNvSpPr>
          <p:nvPr/>
        </p:nvSpPr>
        <p:spPr bwMode="auto">
          <a:xfrm>
            <a:off x="6499225" y="4213225"/>
            <a:ext cx="25587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err="1"/>
              <a:t>M.Giannini</a:t>
            </a:r>
            <a:r>
              <a:rPr lang="en-US" sz="1600" b="1" dirty="0"/>
              <a:t>/</a:t>
            </a:r>
            <a:r>
              <a:rPr lang="en-US" sz="1600" b="1" dirty="0" err="1"/>
              <a:t>E.Santopinto</a:t>
            </a:r>
            <a:endParaRPr lang="en-US" sz="1600" b="1" dirty="0"/>
          </a:p>
          <a:p>
            <a:pPr eaLnBrk="0" hangingPunct="0"/>
            <a:r>
              <a:rPr lang="en-US" sz="1600" b="1" dirty="0" err="1" smtClean="0"/>
              <a:t>hCQM</a:t>
            </a:r>
            <a:r>
              <a:rPr lang="en-US" sz="1600" b="1" dirty="0" smtClean="0"/>
              <a:t>, Eur. Phys. J. A1,</a:t>
            </a:r>
          </a:p>
          <a:p>
            <a:pPr eaLnBrk="0" hangingPunct="0"/>
            <a:r>
              <a:rPr lang="en-US" sz="1600" b="1" dirty="0" smtClean="0"/>
              <a:t>307 (1998).</a:t>
            </a:r>
            <a:endParaRPr lang="en-US" sz="1600" b="1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823913" y="4437063"/>
            <a:ext cx="495300" cy="1587"/>
          </a:xfrm>
          <a:prstGeom prst="line">
            <a:avLst/>
          </a:prstGeom>
          <a:ln w="22225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858" name="TextBox 26"/>
          <p:cNvSpPr txBox="1">
            <a:spLocks noChangeArrowheads="1"/>
          </p:cNvSpPr>
          <p:nvPr/>
        </p:nvSpPr>
        <p:spPr bwMode="auto">
          <a:xfrm>
            <a:off x="1506538" y="4270375"/>
            <a:ext cx="3000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66FF"/>
                </a:solidFill>
              </a:rPr>
              <a:t>MB dressing abs val. (EBAC)</a:t>
            </a:r>
          </a:p>
        </p:txBody>
      </p:sp>
      <p:sp>
        <p:nvSpPr>
          <p:cNvPr id="78859" name="TextBox 23"/>
          <p:cNvSpPr txBox="1">
            <a:spLocks noChangeArrowheads="1"/>
          </p:cNvSpPr>
          <p:nvPr/>
        </p:nvSpPr>
        <p:spPr bwMode="auto">
          <a:xfrm>
            <a:off x="-56195" y="5308979"/>
            <a:ext cx="91262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/>
              <a:t>a reasonable agreement between the results from </a:t>
            </a:r>
            <a:r>
              <a:rPr lang="en-US" sz="1600" b="1" dirty="0" err="1" smtClean="0"/>
              <a:t>N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dirty="0" smtClean="0"/>
              <a:t> and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p exclusive channels.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/>
              <a:t>contributions from 3  dressed quarks </a:t>
            </a:r>
            <a:r>
              <a:rPr lang="en-US" sz="1600" b="1" dirty="0"/>
              <a:t>in </a:t>
            </a:r>
            <a:r>
              <a:rPr lang="en-US" sz="1600" b="1" dirty="0" smtClean="0"/>
              <a:t>the first orbital excitation and MB cloud combined.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1600" b="1" dirty="0" smtClean="0"/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2"/>
                </a:solidFill>
              </a:rPr>
              <a:t>direct access from experimental data on A</a:t>
            </a:r>
            <a:r>
              <a:rPr lang="en-US" sz="1600" b="1" baseline="-25000" dirty="0" smtClean="0">
                <a:solidFill>
                  <a:schemeClr val="accent2"/>
                </a:solidFill>
              </a:rPr>
              <a:t>1/2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</a:rPr>
              <a:t>electrocoupling</a:t>
            </a:r>
            <a:r>
              <a:rPr lang="en-US" sz="1600" b="1" dirty="0" smtClean="0">
                <a:solidFill>
                  <a:schemeClr val="accent2"/>
                </a:solidFill>
              </a:rPr>
              <a:t> at Q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&gt;2.0 GeV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 to quark </a:t>
            </a:r>
          </a:p>
          <a:p>
            <a:pPr eaLnBrk="0" hangingPunct="0"/>
            <a:r>
              <a:rPr lang="en-US" sz="1600" b="1" dirty="0" smtClean="0">
                <a:solidFill>
                  <a:schemeClr val="accent2"/>
                </a:solidFill>
              </a:rPr>
              <a:t>  core with negligible contribution from MB cloud.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 flipV="1">
            <a:off x="457200" y="2743201"/>
            <a:ext cx="2378075" cy="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  <p:pic>
        <p:nvPicPr>
          <p:cNvPr id="18" name="Picture 17" descr="d13_a12_0212_qmmb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32" y="1252855"/>
            <a:ext cx="3017520" cy="2960370"/>
          </a:xfrm>
          <a:prstGeom prst="rect">
            <a:avLst/>
          </a:prstGeom>
        </p:spPr>
      </p:pic>
      <p:pic>
        <p:nvPicPr>
          <p:cNvPr id="19" name="Picture 18" descr="d13_a32_0212_qmmb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9892" y="1252856"/>
            <a:ext cx="2966908" cy="2966908"/>
          </a:xfrm>
          <a:prstGeom prst="rect">
            <a:avLst/>
          </a:prstGeom>
        </p:spPr>
      </p:pic>
      <p:pic>
        <p:nvPicPr>
          <p:cNvPr id="21" name="Picture 20" descr="d13_s12_0212_qmmb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70" y="1252856"/>
            <a:ext cx="2960369" cy="29603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7421" y="0"/>
            <a:ext cx="896657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Evidence for </a:t>
            </a:r>
            <a:r>
              <a:rPr lang="en-US" sz="2400" b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chiral</a:t>
            </a:r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symmetry breaking from Q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-evolution of the ground state a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(1535) parity partner form factors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96756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g1_s1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3773" y="708255"/>
            <a:ext cx="4476466" cy="2887931"/>
          </a:xfrm>
          <a:prstGeom prst="rect">
            <a:avLst/>
          </a:prstGeom>
        </p:spPr>
      </p:pic>
      <p:pic>
        <p:nvPicPr>
          <p:cNvPr id="7" name="Picture 6" descr="g2_s1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3773" y="3432412"/>
            <a:ext cx="4476466" cy="2872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1684" y="973723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 </a:t>
            </a:r>
            <a:r>
              <a:rPr lang="en-US" sz="1600" b="1" dirty="0" err="1" smtClean="0"/>
              <a:t>chiral</a:t>
            </a:r>
            <a:r>
              <a:rPr lang="en-US" sz="1600" b="1" dirty="0" smtClean="0"/>
              <a:t> symmetry limit:</a:t>
            </a:r>
            <a:endParaRPr lang="en-US" sz="16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15956" y="1312277"/>
          <a:ext cx="4737100" cy="1612900"/>
        </p:xfrm>
        <a:graphic>
          <a:graphicData uri="http://schemas.openxmlformats.org/presentationml/2006/ole">
            <p:oleObj spid="_x0000_s663554" name="Equation" r:id="rId5" imgW="4736880" imgH="1612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5956" y="2925177"/>
            <a:ext cx="4537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M,m</a:t>
            </a:r>
            <a:r>
              <a:rPr lang="en-US" sz="1600" dirty="0" smtClean="0"/>
              <a:t> are S</a:t>
            </a:r>
            <a:r>
              <a:rPr lang="en-US" sz="1600" baseline="-25000" dirty="0" smtClean="0"/>
              <a:t>11</a:t>
            </a:r>
            <a:r>
              <a:rPr lang="en-US" sz="1600" dirty="0" smtClean="0"/>
              <a:t>(1535) and proton masses, k= 1.79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5109" y="4192503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,  F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*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84455" y="1143000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-F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,  F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*</a:t>
            </a:r>
            <a:endParaRPr lang="en-US" sz="1600" b="1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12693" y="3775573"/>
            <a:ext cx="171450" cy="185738"/>
          </a:xfrm>
          <a:prstGeom prst="triangl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14" name="Straight Connector 16"/>
          <p:cNvCxnSpPr>
            <a:cxnSpLocks noChangeShapeType="1"/>
          </p:cNvCxnSpPr>
          <p:nvPr/>
        </p:nvCxnSpPr>
        <p:spPr bwMode="auto">
          <a:xfrm rot="5400000">
            <a:off x="4124574" y="3870030"/>
            <a:ext cx="5476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4821277" y="3668923"/>
            <a:ext cx="383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*,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* p</a:t>
            </a:r>
            <a:r>
              <a:rPr lang="en-US" sz="1600" dirty="0" smtClean="0">
                <a:latin typeface="Arial"/>
                <a:cs typeface="Arial"/>
              </a:rPr>
              <a:t>→S</a:t>
            </a:r>
            <a:r>
              <a:rPr lang="en-US" sz="1600" baseline="-25000" dirty="0" smtClean="0">
                <a:latin typeface="Arial"/>
                <a:cs typeface="Arial"/>
              </a:rPr>
              <a:t>11</a:t>
            </a:r>
            <a:r>
              <a:rPr lang="en-US" sz="1600" dirty="0" smtClean="0">
                <a:latin typeface="Arial"/>
                <a:cs typeface="Arial"/>
              </a:rPr>
              <a:t>(1535) form factors from</a:t>
            </a:r>
          </a:p>
          <a:p>
            <a:r>
              <a:rPr lang="en-US" sz="1600" dirty="0" smtClean="0">
                <a:latin typeface="Arial"/>
                <a:cs typeface="Arial"/>
              </a:rPr>
              <a:t>the CLAS data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210967" y="4531057"/>
            <a:ext cx="460407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671374" y="4253698"/>
            <a:ext cx="381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parameterization of elastic Dirac F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and</a:t>
            </a:r>
          </a:p>
          <a:p>
            <a:r>
              <a:rPr lang="en-US" sz="1600" dirty="0" smtClean="0"/>
              <a:t>Pauli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form factors 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253939" y="5472752"/>
            <a:ext cx="460407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1277" y="4838473"/>
            <a:ext cx="36803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Evaluation of F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* and 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*  starting</a:t>
            </a:r>
          </a:p>
          <a:p>
            <a:r>
              <a:rPr lang="en-US" sz="1600" dirty="0" smtClean="0"/>
              <a:t>from QCD within the framework of</a:t>
            </a:r>
          </a:p>
          <a:p>
            <a:r>
              <a:rPr lang="en-US" sz="1600" dirty="0" smtClean="0"/>
              <a:t>Light Cone Sum Rule  &amp; LQCD.</a:t>
            </a:r>
          </a:p>
          <a:p>
            <a:r>
              <a:rPr lang="en-US" sz="1600" b="1" dirty="0" err="1" smtClean="0">
                <a:solidFill>
                  <a:schemeClr val="accent2"/>
                </a:solidFill>
                <a:cs typeface="Comic Sans MS"/>
              </a:rPr>
              <a:t>V.Braun</a:t>
            </a:r>
            <a:r>
              <a:rPr lang="en-US" sz="1600" b="1" dirty="0" smtClean="0">
                <a:solidFill>
                  <a:schemeClr val="accent2"/>
                </a:solidFill>
                <a:cs typeface="Comic Sans MS"/>
              </a:rPr>
              <a:t> et al., Phys. Rev. </a:t>
            </a:r>
            <a:r>
              <a:rPr lang="en-US" sz="1600" b="1" dirty="0" err="1" smtClean="0">
                <a:solidFill>
                  <a:schemeClr val="accent2"/>
                </a:solidFill>
                <a:cs typeface="Comic Sans MS"/>
              </a:rPr>
              <a:t>Lett</a:t>
            </a:r>
            <a:r>
              <a:rPr lang="en-US" sz="1600" b="1" dirty="0" smtClean="0">
                <a:solidFill>
                  <a:schemeClr val="accent2"/>
                </a:solidFill>
                <a:cs typeface="Comic Sans MS"/>
              </a:rPr>
              <a:t>., 103, </a:t>
            </a:r>
          </a:p>
          <a:p>
            <a:r>
              <a:rPr lang="en-US" sz="1600" b="1" dirty="0" smtClean="0">
                <a:solidFill>
                  <a:schemeClr val="accent2"/>
                </a:solidFill>
                <a:cs typeface="Comic Sans MS"/>
              </a:rPr>
              <a:t>072001 (2009) .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Update: LCSR at NLO is in progress</a:t>
            </a:r>
          </a:p>
          <a:p>
            <a:r>
              <a:rPr lang="en-US" sz="1600" b="1" dirty="0" err="1" smtClean="0">
                <a:solidFill>
                  <a:schemeClr val="accent1"/>
                </a:solidFill>
              </a:rPr>
              <a:t>J.Rohrwild</a:t>
            </a:r>
            <a:r>
              <a:rPr lang="en-US" sz="1600" b="1" dirty="0" smtClean="0">
                <a:solidFill>
                  <a:schemeClr val="accent1"/>
                </a:solidFill>
              </a:rPr>
              <a:t>, priv. com.</a:t>
            </a:r>
          </a:p>
          <a:p>
            <a:endParaRPr lang="en-US" sz="1600" dirty="0" smtClean="0">
              <a:solidFill>
                <a:schemeClr val="accent1"/>
              </a:solidFill>
            </a:endParaRPr>
          </a:p>
          <a:p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3500" y="-287543"/>
            <a:ext cx="9217024" cy="976312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High lying resonance </a:t>
            </a:r>
            <a:r>
              <a:rPr lang="en-US" sz="20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000" dirty="0" smtClean="0">
                <a:solidFill>
                  <a:srgbClr val="FF0000"/>
                </a:solidFill>
              </a:rPr>
              <a:t> from the 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 CLAS data analysis</a:t>
            </a:r>
          </a:p>
        </p:txBody>
      </p:sp>
      <p:sp>
        <p:nvSpPr>
          <p:cNvPr id="80899" name="Line 7"/>
          <p:cNvSpPr>
            <a:spLocks noChangeShapeType="1"/>
          </p:cNvSpPr>
          <p:nvPr/>
        </p:nvSpPr>
        <p:spPr bwMode="auto">
          <a:xfrm>
            <a:off x="-3175" y="35626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19988" y="2052727"/>
            <a:ext cx="1563687" cy="36988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latin typeface="+mn-lt"/>
                <a:ea typeface="Lucida Grande"/>
                <a:cs typeface="Lucida Grande"/>
              </a:rPr>
              <a:t>Δ</a:t>
            </a:r>
            <a:r>
              <a:rPr lang="en-US" sz="1800" b="1" dirty="0">
                <a:latin typeface="+mn-lt"/>
                <a:cs typeface="Comic Sans MS"/>
              </a:rPr>
              <a:t>(1700)D</a:t>
            </a:r>
            <a:r>
              <a:rPr lang="en-US" sz="1800" b="1" baseline="-25000" dirty="0">
                <a:latin typeface="+mn-lt"/>
                <a:cs typeface="Comic Sans MS"/>
              </a:rPr>
              <a:t>33</a:t>
            </a:r>
            <a:endParaRPr lang="en-US" sz="1800" b="1" dirty="0">
              <a:latin typeface="+mn-lt"/>
              <a:cs typeface="Comic Sans MS"/>
            </a:endParaRPr>
          </a:p>
        </p:txBody>
      </p:sp>
      <p:cxnSp>
        <p:nvCxnSpPr>
          <p:cNvPr id="80902" name="Straight Connector 24"/>
          <p:cNvCxnSpPr>
            <a:cxnSpLocks noChangeShapeType="1"/>
          </p:cNvCxnSpPr>
          <p:nvPr/>
        </p:nvCxnSpPr>
        <p:spPr bwMode="auto">
          <a:xfrm rot="10800000">
            <a:off x="4021138" y="3573463"/>
            <a:ext cx="222250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80903" name="Straight Connector 26"/>
          <p:cNvCxnSpPr>
            <a:cxnSpLocks noChangeShapeType="1"/>
          </p:cNvCxnSpPr>
          <p:nvPr/>
        </p:nvCxnSpPr>
        <p:spPr bwMode="auto">
          <a:xfrm>
            <a:off x="5729288" y="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0904" name="Text Box 30"/>
          <p:cNvSpPr txBox="1">
            <a:spLocks noChangeArrowheads="1"/>
          </p:cNvSpPr>
          <p:nvPr/>
        </p:nvSpPr>
        <p:spPr bwMode="auto">
          <a:xfrm>
            <a:off x="2687638" y="14049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A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80905" name="Text Box 31"/>
          <p:cNvSpPr txBox="1">
            <a:spLocks noChangeArrowheads="1"/>
          </p:cNvSpPr>
          <p:nvPr/>
        </p:nvSpPr>
        <p:spPr bwMode="auto">
          <a:xfrm>
            <a:off x="5059363" y="11763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A</a:t>
            </a:r>
            <a:r>
              <a:rPr lang="en-US" sz="2400" baseline="-25000"/>
              <a:t>3/2</a:t>
            </a:r>
            <a:endParaRPr lang="ru-RU" sz="2400" baseline="-25000"/>
          </a:p>
        </p:txBody>
      </p:sp>
      <p:sp>
        <p:nvSpPr>
          <p:cNvPr id="80906" name="Text Box 32"/>
          <p:cNvSpPr txBox="1">
            <a:spLocks noChangeArrowheads="1"/>
          </p:cNvSpPr>
          <p:nvPr/>
        </p:nvSpPr>
        <p:spPr bwMode="auto">
          <a:xfrm>
            <a:off x="7126288" y="12906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S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80907" name="Rectangle 35"/>
          <p:cNvSpPr>
            <a:spLocks noChangeArrowheads="1"/>
          </p:cNvSpPr>
          <p:nvPr/>
        </p:nvSpPr>
        <p:spPr bwMode="auto">
          <a:xfrm>
            <a:off x="0" y="5331272"/>
            <a:ext cx="9083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/>
              <a:t>the 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>
                <a:latin typeface="Symbol" pitchFamily="18" charset="2"/>
              </a:rPr>
              <a:t>+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>
                <a:latin typeface="Symbol" pitchFamily="18" charset="2"/>
              </a:rPr>
              <a:t>-</a:t>
            </a:r>
            <a:r>
              <a:rPr lang="en-US" sz="1600" b="1" dirty="0"/>
              <a:t>p </a:t>
            </a:r>
            <a:r>
              <a:rPr lang="en-US" sz="1600" b="1" dirty="0" err="1"/>
              <a:t>electroproduction</a:t>
            </a:r>
            <a:r>
              <a:rPr lang="en-US" sz="1600" b="1" dirty="0"/>
              <a:t> </a:t>
            </a:r>
            <a:r>
              <a:rPr lang="en-US" sz="1600" b="1" dirty="0" smtClean="0"/>
              <a:t>channel  </a:t>
            </a:r>
            <a:r>
              <a:rPr lang="en-US" sz="1600" b="1" dirty="0"/>
              <a:t>provided </a:t>
            </a:r>
            <a:r>
              <a:rPr lang="en-US" sz="1600" b="1" dirty="0" smtClean="0"/>
              <a:t>first preliminary </a:t>
            </a:r>
            <a:r>
              <a:rPr lang="en-US" sz="1600" b="1" dirty="0"/>
              <a:t>results on  S</a:t>
            </a:r>
            <a:r>
              <a:rPr lang="en-US" sz="1600" b="1" baseline="-25000" dirty="0"/>
              <a:t>31</a:t>
            </a:r>
            <a:r>
              <a:rPr lang="en-US" sz="1600" b="1" dirty="0"/>
              <a:t>(1620), S</a:t>
            </a:r>
            <a:r>
              <a:rPr lang="en-US" sz="1600" b="1" baseline="-25000" dirty="0"/>
              <a:t>11</a:t>
            </a:r>
            <a:r>
              <a:rPr lang="en-US" sz="1600" b="1" dirty="0"/>
              <a:t>(1650), </a:t>
            </a:r>
            <a:r>
              <a:rPr lang="en-US" sz="1600" b="1" dirty="0" smtClean="0"/>
              <a:t>F</a:t>
            </a:r>
            <a:r>
              <a:rPr lang="en-US" sz="1600" b="1" baseline="-25000" dirty="0"/>
              <a:t>1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(1685</a:t>
            </a:r>
            <a:r>
              <a:rPr lang="en-US" sz="1600" b="1" dirty="0"/>
              <a:t>), D</a:t>
            </a:r>
            <a:r>
              <a:rPr lang="en-US" sz="1600" b="1" baseline="-25000" dirty="0"/>
              <a:t>33</a:t>
            </a:r>
            <a:r>
              <a:rPr lang="en-US" sz="1600" b="1" dirty="0"/>
              <a:t>(1700) </a:t>
            </a:r>
            <a:r>
              <a:rPr lang="en-US" sz="1600" b="1" dirty="0" smtClean="0"/>
              <a:t>, and P</a:t>
            </a:r>
            <a:r>
              <a:rPr lang="en-US" sz="1600" b="1" baseline="-25000" dirty="0" smtClean="0"/>
              <a:t>13</a:t>
            </a:r>
            <a:r>
              <a:rPr lang="en-US" sz="1600" b="1" dirty="0" smtClean="0"/>
              <a:t>(1720)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 </a:t>
            </a:r>
            <a:r>
              <a:rPr lang="en-US" sz="1600" b="1" dirty="0"/>
              <a:t>of a good accuracy</a:t>
            </a:r>
            <a:r>
              <a:rPr lang="en-US" sz="1600" b="1" dirty="0" smtClean="0"/>
              <a:t>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information on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</a:rPr>
              <a:t> of most N* with M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*&lt;1.8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 is available and will be extended in few years up to Q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=5.0 GeV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.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0914" name="Oval 18"/>
          <p:cNvSpPr>
            <a:spLocks noChangeArrowheads="1"/>
          </p:cNvSpPr>
          <p:nvPr/>
        </p:nvSpPr>
        <p:spPr bwMode="auto">
          <a:xfrm>
            <a:off x="125413" y="917576"/>
            <a:ext cx="171450" cy="1714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cxnSp>
        <p:nvCxnSpPr>
          <p:cNvPr id="54" name="Straight Connector 53"/>
          <p:cNvCxnSpPr/>
          <p:nvPr/>
        </p:nvCxnSpPr>
        <p:spPr bwMode="auto">
          <a:xfrm rot="5400000">
            <a:off x="-58737" y="1022351"/>
            <a:ext cx="547687" cy="1587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338138" y="549276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dirty="0" err="1">
                <a:solidFill>
                  <a:srgbClr val="FF0000"/>
                </a:solidFill>
                <a:cs typeface="+mn-cs"/>
              </a:rPr>
              <a:t>N</a:t>
            </a:r>
            <a:r>
              <a:rPr lang="en-US" sz="2000" b="1" dirty="0" err="1">
                <a:solidFill>
                  <a:srgbClr val="FF0000"/>
                </a:solidFill>
                <a:latin typeface="Symbol" pitchFamily="18" charset="2"/>
                <a:cs typeface="+mn-cs"/>
              </a:rPr>
              <a:t>p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  <a:cs typeface="+mn-cs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+mn-cs"/>
              </a:rPr>
              <a:t>world</a:t>
            </a:r>
          </a:p>
        </p:txBody>
      </p:sp>
      <p:sp>
        <p:nvSpPr>
          <p:cNvPr id="80917" name="TextBox 18"/>
          <p:cNvSpPr txBox="1">
            <a:spLocks noChangeArrowheads="1"/>
          </p:cNvSpPr>
          <p:nvPr/>
        </p:nvSpPr>
        <p:spPr bwMode="auto">
          <a:xfrm>
            <a:off x="338138" y="917576"/>
            <a:ext cx="2811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FF0000"/>
                </a:solidFill>
              </a:rPr>
              <a:t>V.D.Burkert,</a:t>
            </a:r>
          </a:p>
          <a:p>
            <a:pPr eaLnBrk="0" hangingPunct="0"/>
            <a:r>
              <a:rPr lang="en-US" sz="1600" b="1">
                <a:solidFill>
                  <a:srgbClr val="FF0000"/>
                </a:solidFill>
              </a:rPr>
              <a:t> et al., PRC 67,</a:t>
            </a:r>
          </a:p>
          <a:p>
            <a:pPr eaLnBrk="0" hangingPunct="0"/>
            <a:r>
              <a:rPr lang="en-US" sz="1600" b="1">
                <a:solidFill>
                  <a:srgbClr val="FF0000"/>
                </a:solidFill>
              </a:rPr>
              <a:t>035204 (2003).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 rot="5400000">
            <a:off x="-71437" y="2237861"/>
            <a:ext cx="547687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919" name="Rectangle 4"/>
          <p:cNvSpPr>
            <a:spLocks noChangeArrowheads="1"/>
          </p:cNvSpPr>
          <p:nvPr/>
        </p:nvSpPr>
        <p:spPr bwMode="auto">
          <a:xfrm>
            <a:off x="122238" y="2131498"/>
            <a:ext cx="171450" cy="18573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cxnSp>
        <p:nvCxnSpPr>
          <p:cNvPr id="60" name="Straight Connector 59"/>
          <p:cNvCxnSpPr/>
          <p:nvPr/>
        </p:nvCxnSpPr>
        <p:spPr bwMode="auto">
          <a:xfrm rot="5400000">
            <a:off x="-60325" y="4305344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922" name="Isosceles Triangle 60"/>
          <p:cNvSpPr>
            <a:spLocks noChangeArrowheads="1"/>
          </p:cNvSpPr>
          <p:nvPr/>
        </p:nvSpPr>
        <p:spPr bwMode="auto">
          <a:xfrm rot="10800000">
            <a:off x="91440" y="4214857"/>
            <a:ext cx="274638" cy="1825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2" name="TextBox 20"/>
          <p:cNvSpPr txBox="1">
            <a:spLocks noChangeArrowheads="1"/>
          </p:cNvSpPr>
          <p:nvPr/>
        </p:nvSpPr>
        <p:spPr bwMode="auto">
          <a:xfrm>
            <a:off x="382588" y="3832269"/>
            <a:ext cx="171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dirty="0" err="1">
                <a:cs typeface="+mn-cs"/>
              </a:rPr>
              <a:t>N</a:t>
            </a:r>
            <a:r>
              <a:rPr lang="en-US" sz="2000" b="1" dirty="0" err="1">
                <a:latin typeface="Symbol" pitchFamily="18" charset="2"/>
                <a:cs typeface="+mn-cs"/>
              </a:rPr>
              <a:t>p</a:t>
            </a:r>
            <a:r>
              <a:rPr lang="en-US" sz="2000" b="1" dirty="0">
                <a:latin typeface="Symbol" pitchFamily="18" charset="2"/>
                <a:cs typeface="+mn-cs"/>
              </a:rPr>
              <a:t> </a:t>
            </a:r>
            <a:r>
              <a:rPr lang="en-US" sz="1600" b="1" dirty="0">
                <a:latin typeface="+mj-lt"/>
                <a:cs typeface="+mn-cs"/>
              </a:rPr>
              <a:t>Q</a:t>
            </a:r>
            <a:r>
              <a:rPr lang="en-US" sz="1600" b="1" baseline="30000" dirty="0">
                <a:latin typeface="+mj-lt"/>
                <a:cs typeface="+mn-cs"/>
              </a:rPr>
              <a:t>2</a:t>
            </a:r>
            <a:r>
              <a:rPr lang="en-US" sz="1600" b="1" dirty="0">
                <a:latin typeface="+mj-lt"/>
                <a:cs typeface="+mn-cs"/>
              </a:rPr>
              <a:t>=0, CLAS</a:t>
            </a:r>
          </a:p>
        </p:txBody>
      </p:sp>
      <p:sp>
        <p:nvSpPr>
          <p:cNvPr id="80924" name="TextBox 18"/>
          <p:cNvSpPr txBox="1">
            <a:spLocks noChangeArrowheads="1"/>
          </p:cNvSpPr>
          <p:nvPr/>
        </p:nvSpPr>
        <p:spPr bwMode="auto">
          <a:xfrm>
            <a:off x="398463" y="4214857"/>
            <a:ext cx="18938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/>
              <a:t>M.Dugger, et al., </a:t>
            </a:r>
          </a:p>
          <a:p>
            <a:pPr eaLnBrk="0" hangingPunct="0"/>
            <a:r>
              <a:rPr lang="en-US" sz="1600" b="1"/>
              <a:t>PRC 79,065206 </a:t>
            </a:r>
          </a:p>
          <a:p>
            <a:pPr eaLnBrk="0" hangingPunct="0"/>
            <a:r>
              <a:rPr lang="en-US" sz="1600" b="1"/>
              <a:t>(2009).</a:t>
            </a:r>
          </a:p>
        </p:txBody>
      </p:sp>
      <p:sp>
        <p:nvSpPr>
          <p:cNvPr id="30" name="TextBox 29"/>
          <p:cNvSpPr txBox="1"/>
          <p:nvPr/>
        </p:nvSpPr>
        <p:spPr>
          <a:xfrm rot="20042301">
            <a:off x="5051530" y="870078"/>
            <a:ext cx="295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adley Hand ITC" pitchFamily="66" charset="0"/>
                <a:ea typeface="Batang" pitchFamily="18" charset="-127"/>
                <a:cs typeface="Arabic Typesetting" pitchFamily="66" charset="-78"/>
              </a:rPr>
              <a:t>Preliminary</a:t>
            </a:r>
            <a:endParaRPr lang="en-US" dirty="0">
              <a:latin typeface="Bradley Hand ITC" pitchFamily="66" charset="0"/>
              <a:ea typeface="Batang" pitchFamily="18" charset="-127"/>
              <a:cs typeface="Arabic Typesetting" pitchFamily="66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20042301">
            <a:off x="2284517" y="1310373"/>
            <a:ext cx="295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adley Hand ITC" pitchFamily="66" charset="0"/>
                <a:ea typeface="Batang" pitchFamily="18" charset="-127"/>
                <a:cs typeface="Arabic Typesetting" pitchFamily="66" charset="-78"/>
              </a:rPr>
              <a:t>Preliminary</a:t>
            </a:r>
            <a:endParaRPr lang="en-US" dirty="0">
              <a:latin typeface="Bradley Hand ITC" pitchFamily="66" charset="0"/>
              <a:ea typeface="Batang" pitchFamily="18" charset="-127"/>
              <a:cs typeface="Arabic Typesetting" pitchFamily="66" charset="-78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2814637" y="3465215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A</a:t>
            </a:r>
            <a:r>
              <a:rPr lang="en-US" sz="2400" baseline="-25000" dirty="0"/>
              <a:t>1/2</a:t>
            </a:r>
            <a:endParaRPr lang="ru-RU" sz="2400" baseline="-25000" dirty="0"/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517357" y="3460750"/>
            <a:ext cx="675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S</a:t>
            </a:r>
            <a:r>
              <a:rPr lang="en-US" sz="2400" baseline="-25000" dirty="0" smtClean="0"/>
              <a:t>1/2</a:t>
            </a:r>
            <a:endParaRPr lang="ru-RU" sz="2400" baseline="-25000" dirty="0"/>
          </a:p>
        </p:txBody>
      </p:sp>
      <p:sp>
        <p:nvSpPr>
          <p:cNvPr id="38" name="TextBox 37"/>
          <p:cNvSpPr txBox="1"/>
          <p:nvPr/>
        </p:nvSpPr>
        <p:spPr>
          <a:xfrm rot="20042301">
            <a:off x="3617764" y="3708936"/>
            <a:ext cx="295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adley Hand ITC" pitchFamily="66" charset="0"/>
                <a:ea typeface="Batang" pitchFamily="18" charset="-127"/>
                <a:cs typeface="Arabic Typesetting" pitchFamily="66" charset="-78"/>
              </a:rPr>
              <a:t>Preliminary</a:t>
            </a:r>
            <a:endParaRPr lang="en-US" dirty="0">
              <a:latin typeface="Bradley Hand ITC" pitchFamily="66" charset="0"/>
              <a:ea typeface="Batang" pitchFamily="18" charset="-127"/>
              <a:cs typeface="Arabic Typesetting" pitchFamily="66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26288" y="3205163"/>
            <a:ext cx="1563687" cy="36988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 dirty="0" smtClean="0">
                <a:latin typeface="+mn-lt"/>
                <a:cs typeface="Comic Sans MS"/>
              </a:rPr>
              <a:t>N(1720)P</a:t>
            </a:r>
            <a:r>
              <a:rPr lang="en-US" sz="1800" b="1" baseline="-25000" dirty="0" smtClean="0">
                <a:latin typeface="+mn-lt"/>
                <a:cs typeface="Comic Sans MS"/>
              </a:rPr>
              <a:t>13</a:t>
            </a:r>
            <a:endParaRPr lang="en-US" sz="1800" b="1" dirty="0">
              <a:latin typeface="+mn-lt"/>
              <a:cs typeface="Comic Sans MS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338138" y="2237861"/>
            <a:ext cx="547687" cy="1587"/>
          </a:xfrm>
          <a:prstGeom prst="line">
            <a:avLst/>
          </a:prstGeom>
          <a:ln w="412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31813" y="2131498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cxnSp>
        <p:nvCxnSpPr>
          <p:cNvPr id="42" name="Straight Connector 41"/>
          <p:cNvCxnSpPr/>
          <p:nvPr/>
        </p:nvCxnSpPr>
        <p:spPr bwMode="auto">
          <a:xfrm rot="5400000">
            <a:off x="704088" y="2214239"/>
            <a:ext cx="547687" cy="1587"/>
          </a:xfrm>
          <a:prstGeom prst="line">
            <a:avLst/>
          </a:prstGeom>
          <a:ln w="412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886968" y="2141087"/>
            <a:ext cx="171450" cy="1857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-163164" y="2488876"/>
            <a:ext cx="21002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 err="1">
                <a:solidFill>
                  <a:schemeClr val="accent2"/>
                </a:solidFill>
                <a:cs typeface="+mn-cs"/>
              </a:rPr>
              <a:t>N</a:t>
            </a:r>
            <a:r>
              <a:rPr lang="en-US" sz="2000" b="1" dirty="0" err="1">
                <a:solidFill>
                  <a:schemeClr val="accent2"/>
                </a:solidFill>
                <a:latin typeface="Symbol" pitchFamily="18" charset="2"/>
                <a:cs typeface="+mn-cs"/>
              </a:rPr>
              <a:t>pp</a:t>
            </a:r>
            <a:r>
              <a:rPr lang="en-US" sz="2000" b="1" dirty="0">
                <a:solidFill>
                  <a:schemeClr val="accent2"/>
                </a:solidFill>
                <a:latin typeface="Symbol" pitchFamily="18" charset="2"/>
                <a:cs typeface="+mn-cs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+mn-lt"/>
                <a:cs typeface="+mn-cs"/>
              </a:rPr>
              <a:t>CLAS from </a:t>
            </a:r>
            <a:r>
              <a:rPr lang="en-US" sz="1600" b="1" dirty="0" smtClean="0">
                <a:solidFill>
                  <a:schemeClr val="accent2"/>
                </a:solidFill>
                <a:cs typeface="+mn-cs"/>
              </a:rPr>
              <a:t>independent fits</a:t>
            </a:r>
          </a:p>
          <a:p>
            <a:pPr algn="ctr" eaLnBrk="0" hangingPunct="0">
              <a:defRPr/>
            </a:pPr>
            <a:r>
              <a:rPr lang="en-US" sz="1600" b="1" dirty="0" smtClean="0">
                <a:solidFill>
                  <a:schemeClr val="accent2"/>
                </a:solidFill>
                <a:cs typeface="+mn-cs"/>
              </a:rPr>
              <a:t>of 3 W-intervals</a:t>
            </a:r>
            <a:endParaRPr lang="en-US" sz="1600" b="1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45" name="Picture 44" descr="d33_a12_phases2pidir_10231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7099" y="401827"/>
            <a:ext cx="2692021" cy="2692021"/>
          </a:xfrm>
          <a:prstGeom prst="rect">
            <a:avLst/>
          </a:prstGeom>
        </p:spPr>
      </p:pic>
      <p:pic>
        <p:nvPicPr>
          <p:cNvPr id="46" name="Picture 45" descr="d33_a32_phases2pidir_10231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3388" y="401827"/>
            <a:ext cx="2875068" cy="2979602"/>
          </a:xfrm>
          <a:prstGeom prst="rect">
            <a:avLst/>
          </a:prstGeom>
        </p:spPr>
      </p:pic>
      <p:pic>
        <p:nvPicPr>
          <p:cNvPr id="47" name="Picture 46" descr="d33_s12_phases2pidir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9030" y="461940"/>
            <a:ext cx="2571795" cy="2919488"/>
          </a:xfrm>
          <a:prstGeom prst="rect">
            <a:avLst/>
          </a:prstGeom>
        </p:spPr>
      </p:pic>
      <p:pic>
        <p:nvPicPr>
          <p:cNvPr id="48" name="Picture 47" descr="p13_a12_phases2pidir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9615" y="2898523"/>
            <a:ext cx="2695895" cy="2432749"/>
          </a:xfrm>
          <a:prstGeom prst="rect">
            <a:avLst/>
          </a:prstGeom>
        </p:spPr>
      </p:pic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5943600" y="3154680"/>
            <a:ext cx="675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/>
              <a:t>A</a:t>
            </a:r>
            <a:r>
              <a:rPr lang="en-US" sz="2400" baseline="-25000" dirty="0" smtClean="0"/>
              <a:t>3/2</a:t>
            </a:r>
            <a:endParaRPr lang="ru-RU" sz="2400" baseline="-25000" dirty="0"/>
          </a:p>
        </p:txBody>
      </p:sp>
      <p:pic>
        <p:nvPicPr>
          <p:cNvPr id="52" name="Picture 51" descr="p13_a32_phases2pidir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9599" y="2918576"/>
            <a:ext cx="2699378" cy="2699378"/>
          </a:xfrm>
          <a:prstGeom prst="rect">
            <a:avLst/>
          </a:prstGeom>
        </p:spPr>
      </p:pic>
      <p:pic>
        <p:nvPicPr>
          <p:cNvPr id="53" name="Picture 52" descr="p13_s12_phases2pidir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7927" y="2918576"/>
            <a:ext cx="2482597" cy="26993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924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6627" name="Picture 10"/>
          <p:cNvPicPr>
            <a:picLocks noChangeAspect="1"/>
          </p:cNvPicPr>
          <p:nvPr/>
        </p:nvPicPr>
        <p:blipFill>
          <a:blip r:embed="rId2" cstate="print">
            <a:lum contrast="8000"/>
          </a:blip>
          <a:srcRect/>
          <a:stretch>
            <a:fillRect/>
          </a:stretch>
        </p:blipFill>
        <p:spPr bwMode="auto">
          <a:xfrm>
            <a:off x="2548468" y="0"/>
            <a:ext cx="6553200" cy="65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37"/>
          <p:cNvSpPr txBox="1">
            <a:spLocks noChangeArrowheads="1"/>
          </p:cNvSpPr>
          <p:nvPr/>
        </p:nvSpPr>
        <p:spPr bwMode="auto">
          <a:xfrm>
            <a:off x="5181600" y="3881438"/>
            <a:ext cx="1266693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-65" charset="0"/>
              </a:rPr>
              <a:t>Forward </a:t>
            </a:r>
          </a:p>
          <a:p>
            <a:r>
              <a:rPr lang="en-US" sz="2000" b="1" dirty="0">
                <a:latin typeface="Arial" pitchFamily="-65" charset="0"/>
              </a:rPr>
              <a:t>Detector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200" y="152400"/>
            <a:ext cx="23622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i="1" kern="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ea typeface="Capitals" pitchFamily="-111" charset="0"/>
                <a:cs typeface="Arial"/>
              </a:rPr>
              <a:t>CLAS</a:t>
            </a:r>
            <a:r>
              <a:rPr lang="en-US" sz="3600" b="1" i="1" kern="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ea typeface="Capitals" pitchFamily="-111" charset="0"/>
                <a:cs typeface="Arial"/>
              </a:rPr>
              <a:t>12</a:t>
            </a:r>
            <a:r>
              <a:rPr lang="en-US" sz="4000" b="1" i="1" kern="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ea typeface="ＭＳ Ｐゴシック" pitchFamily="-111" charset="-128"/>
                <a:cs typeface="Arial"/>
              </a:rPr>
              <a:t> </a:t>
            </a:r>
            <a:endParaRPr lang="en-US" sz="4000" b="1" i="1" kern="0" dirty="0">
              <a:solidFill>
                <a:srgbClr val="FF0000"/>
              </a:solidFill>
              <a:effectLst>
                <a:outerShdw blurRad="50800" dist="38100" dir="2700000">
                  <a:srgbClr val="000000"/>
                </a:outerShdw>
              </a:effectLst>
              <a:ea typeface="Garamond" pitchFamily="-111" charset="0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alphaModFix amt="98000"/>
            <a:lum bright="47000" contrast="9000"/>
          </a:blip>
          <a:srcRect r="5263" b="23077"/>
          <a:stretch>
            <a:fillRect/>
          </a:stretch>
        </p:blipFill>
        <p:spPr>
          <a:xfrm>
            <a:off x="3124200" y="4876800"/>
            <a:ext cx="457200" cy="101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7" y="2522091"/>
            <a:ext cx="2533647" cy="2964914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+mj-lt"/>
              </a:rPr>
              <a:t>CLAS</a:t>
            </a:r>
            <a:r>
              <a:rPr lang="en-US" sz="1400" b="1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+mj-lt"/>
              </a:rPr>
              <a:t>12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supports a broad program in hadronic physics. </a:t>
            </a:r>
          </a:p>
          <a:p>
            <a:endParaRPr lang="en-US" sz="1600" b="1" dirty="0" smtClean="0">
              <a:latin typeface="+mj-lt"/>
            </a:endParaRPr>
          </a:p>
          <a:p>
            <a:r>
              <a:rPr lang="en-US" sz="1600" b="1" dirty="0" smtClean="0">
                <a:latin typeface="+mj-lt"/>
              </a:rPr>
              <a:t>Plans to study excited baryons and mesons</a:t>
            </a:r>
            <a:r>
              <a:rPr lang="en-US" sz="1600" dirty="0" smtClean="0">
                <a:latin typeface="+mj-lt"/>
              </a:rPr>
              <a:t>: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en-US" sz="1600" baseline="30000" dirty="0" smtClean="0">
              <a:latin typeface="+mj-lt"/>
            </a:endParaRPr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Search for hybrid mesons and baryons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Spectroscopy of  </a:t>
            </a:r>
            <a:r>
              <a:rPr lang="en-US" sz="1600" dirty="0" err="1" smtClean="0">
                <a:solidFill>
                  <a:schemeClr val="accent2"/>
                </a:solidFill>
              </a:rPr>
              <a:t>Ξ</a:t>
            </a:r>
            <a:r>
              <a:rPr lang="en-US" sz="1600" dirty="0" smtClean="0">
                <a:solidFill>
                  <a:schemeClr val="accent2"/>
                </a:solidFill>
              </a:rPr>
              <a:t>* , </a:t>
            </a:r>
            <a:r>
              <a:rPr lang="en-US" sz="1600" dirty="0" err="1" smtClean="0">
                <a:solidFill>
                  <a:schemeClr val="accent2"/>
                </a:solidFill>
              </a:rPr>
              <a:t>Ω</a:t>
            </a:r>
            <a:r>
              <a:rPr lang="en-US" sz="1600" baseline="30000" dirty="0" smtClean="0">
                <a:solidFill>
                  <a:schemeClr val="accent2"/>
                </a:solidFill>
              </a:rPr>
              <a:t>- </a:t>
            </a:r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N* Transition form </a:t>
            </a:r>
          </a:p>
          <a:p>
            <a:pPr>
              <a:buClr>
                <a:srgbClr val="FF0000"/>
              </a:buClr>
            </a:pP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   factors at high Q</a:t>
            </a:r>
            <a:r>
              <a:rPr lang="en-US" sz="1600" b="1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457200" y="647924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2286000" y="1101725"/>
            <a:ext cx="1225015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65" charset="0"/>
              </a:rPr>
              <a:t>Central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65" charset="0"/>
              </a:rPr>
              <a:t>Detector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471628" y="6479245"/>
            <a:ext cx="43287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F21313-12AF-46B1-AB7F-0DB39F053AE1}" type="slidenum">
              <a:rPr lang="fr-FR"/>
              <a:pPr/>
              <a:t>29</a:t>
            </a:fld>
            <a:endParaRPr lang="fr-FR"/>
          </a:p>
        </p:txBody>
      </p:sp>
      <p:pic>
        <p:nvPicPr>
          <p:cNvPr id="2051" name="Picture 9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6297613"/>
            <a:ext cx="20177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23"/>
          <p:cNvSpPr txBox="1">
            <a:spLocks noChangeArrowheads="1"/>
          </p:cNvSpPr>
          <p:nvPr/>
        </p:nvSpPr>
        <p:spPr bwMode="auto">
          <a:xfrm>
            <a:off x="0" y="6667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buClrTx/>
              <a:buFontTx/>
              <a:buNone/>
            </a:pP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aseline="-25000" dirty="0" err="1">
                <a:solidFill>
                  <a:srgbClr val="FF0000"/>
                </a:solidFill>
              </a:rPr>
              <a:t>v</a:t>
            </a:r>
            <a:r>
              <a:rPr lang="en-US" sz="2000" dirty="0" err="1">
                <a:solidFill>
                  <a:srgbClr val="FF0000"/>
                </a:solidFill>
              </a:rPr>
              <a:t>NN</a:t>
            </a:r>
            <a:r>
              <a:rPr lang="en-US" sz="2000" dirty="0">
                <a:solidFill>
                  <a:srgbClr val="FF0000"/>
                </a:solidFill>
              </a:rPr>
              <a:t>* </a:t>
            </a:r>
            <a:r>
              <a:rPr lang="en-US" sz="2000" dirty="0" err="1">
                <a:solidFill>
                  <a:srgbClr val="FF0000"/>
                </a:solidFill>
              </a:rPr>
              <a:t>Electrocouplings</a:t>
            </a:r>
            <a:r>
              <a:rPr lang="en-US" sz="2000" dirty="0">
                <a:solidFill>
                  <a:srgbClr val="FF0000"/>
                </a:solidFill>
              </a:rPr>
              <a:t>: A Unique Window into the Quark Structure</a:t>
            </a:r>
          </a:p>
        </p:txBody>
      </p:sp>
      <p:pic>
        <p:nvPicPr>
          <p:cNvPr id="2053" name="Picture 9" descr="MB_dressing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">
            <a:off x="0" y="1092200"/>
            <a:ext cx="3014663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214313" y="466785"/>
            <a:ext cx="261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US" sz="1800" dirty="0">
                <a:solidFill>
                  <a:srgbClr val="FF3300"/>
                </a:solidFill>
              </a:rPr>
              <a:t>Meson-Baryon Dressing</a:t>
            </a:r>
          </a:p>
        </p:txBody>
      </p:sp>
      <p:cxnSp>
        <p:nvCxnSpPr>
          <p:cNvPr id="2055" name="Straight Connector 8"/>
          <p:cNvCxnSpPr>
            <a:cxnSpLocks noChangeShapeType="1"/>
          </p:cNvCxnSpPr>
          <p:nvPr/>
        </p:nvCxnSpPr>
        <p:spPr bwMode="auto">
          <a:xfrm>
            <a:off x="214313" y="2700338"/>
            <a:ext cx="401637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641350" y="2386013"/>
            <a:ext cx="2484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absolute meson-baryon cloud amplitudes (EBAC)</a:t>
            </a:r>
          </a:p>
        </p:txBody>
      </p:sp>
      <p:cxnSp>
        <p:nvCxnSpPr>
          <p:cNvPr id="2057" name="Straight Connector 8"/>
          <p:cNvCxnSpPr>
            <a:cxnSpLocks noChangeShapeType="1"/>
          </p:cNvCxnSpPr>
          <p:nvPr/>
        </p:nvCxnSpPr>
        <p:spPr bwMode="auto">
          <a:xfrm>
            <a:off x="231775" y="3394075"/>
            <a:ext cx="3841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641350" y="3086100"/>
            <a:ext cx="2484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US" sz="1600" dirty="0"/>
              <a:t>quark core contributions (constituent quark models)  </a:t>
            </a:r>
          </a:p>
        </p:txBody>
      </p:sp>
      <p:sp>
        <p:nvSpPr>
          <p:cNvPr id="2059" name="TextBox 21"/>
          <p:cNvSpPr txBox="1">
            <a:spLocks noChangeArrowheads="1"/>
          </p:cNvSpPr>
          <p:nvPr/>
        </p:nvSpPr>
        <p:spPr bwMode="auto">
          <a:xfrm>
            <a:off x="3948113" y="606425"/>
            <a:ext cx="1443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>
                <a:solidFill>
                  <a:srgbClr val="333399"/>
                </a:solidFill>
              </a:rPr>
              <a:t>D</a:t>
            </a:r>
            <a:r>
              <a:rPr lang="en-US" sz="1800" b="1" baseline="-25000">
                <a:solidFill>
                  <a:srgbClr val="333399"/>
                </a:solidFill>
              </a:rPr>
              <a:t>13</a:t>
            </a:r>
            <a:r>
              <a:rPr lang="en-US" sz="1800" b="1">
                <a:solidFill>
                  <a:srgbClr val="333399"/>
                </a:solidFill>
              </a:rPr>
              <a:t>(1520)</a:t>
            </a:r>
          </a:p>
        </p:txBody>
      </p:sp>
      <p:sp>
        <p:nvSpPr>
          <p:cNvPr id="2060" name="TextBox 22"/>
          <p:cNvSpPr txBox="1">
            <a:spLocks noChangeArrowheads="1"/>
          </p:cNvSpPr>
          <p:nvPr/>
        </p:nvSpPr>
        <p:spPr bwMode="auto">
          <a:xfrm>
            <a:off x="127000" y="4703763"/>
            <a:ext cx="88757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 </a:t>
            </a:r>
            <a:endParaRPr lang="en-US" sz="1800" dirty="0">
              <a:solidFill>
                <a:srgbClr val="333399"/>
              </a:solidFill>
            </a:endParaRPr>
          </a:p>
          <a:p>
            <a:r>
              <a:rPr lang="en-US" sz="1800" dirty="0" smtClean="0">
                <a:solidFill>
                  <a:srgbClr val="333399"/>
                </a:solidFill>
              </a:rPr>
              <a:t>Data </a:t>
            </a:r>
            <a:r>
              <a:rPr lang="en-US" sz="1800" dirty="0">
                <a:solidFill>
                  <a:srgbClr val="333399"/>
                </a:solidFill>
              </a:rPr>
              <a:t>on </a:t>
            </a:r>
            <a:r>
              <a:rPr lang="en-US" sz="1800" dirty="0" err="1">
                <a:solidFill>
                  <a:srgbClr val="333399"/>
                </a:solidFill>
                <a:latin typeface="Symbol" pitchFamily="18" charset="2"/>
              </a:rPr>
              <a:t>g</a:t>
            </a:r>
            <a:r>
              <a:rPr lang="en-US" sz="1800" baseline="-25000" dirty="0" err="1">
                <a:solidFill>
                  <a:srgbClr val="333399"/>
                </a:solidFill>
              </a:rPr>
              <a:t>v</a:t>
            </a:r>
            <a:r>
              <a:rPr lang="en-US" sz="1800" dirty="0" err="1">
                <a:solidFill>
                  <a:srgbClr val="333399"/>
                </a:solidFill>
              </a:rPr>
              <a:t>NN</a:t>
            </a:r>
            <a:r>
              <a:rPr lang="en-US" sz="1800" dirty="0">
                <a:solidFill>
                  <a:srgbClr val="333399"/>
                </a:solidFill>
              </a:rPr>
              <a:t>* </a:t>
            </a:r>
            <a:r>
              <a:rPr lang="en-US" sz="1800" dirty="0" err="1">
                <a:solidFill>
                  <a:srgbClr val="333399"/>
                </a:solidFill>
              </a:rPr>
              <a:t>electrocouplings</a:t>
            </a:r>
            <a:r>
              <a:rPr lang="en-US" sz="1800" dirty="0">
                <a:solidFill>
                  <a:srgbClr val="333399"/>
                </a:solidFill>
              </a:rPr>
              <a:t>  from </a:t>
            </a:r>
            <a:r>
              <a:rPr lang="en-US" sz="1800" dirty="0" smtClean="0">
                <a:solidFill>
                  <a:srgbClr val="FF0000"/>
                </a:solidFill>
              </a:rPr>
              <a:t>E12-09-003</a:t>
            </a:r>
            <a:r>
              <a:rPr lang="en-US" sz="1800" dirty="0" smtClean="0">
                <a:solidFill>
                  <a:srgbClr val="333399"/>
                </a:solidFill>
              </a:rPr>
              <a:t> </a:t>
            </a:r>
            <a:r>
              <a:rPr lang="en-US" sz="1800" dirty="0">
                <a:solidFill>
                  <a:srgbClr val="333399"/>
                </a:solidFill>
              </a:rPr>
              <a:t>experiment (Q</a:t>
            </a:r>
            <a:r>
              <a:rPr lang="en-US" sz="1800" baseline="30000" dirty="0">
                <a:solidFill>
                  <a:srgbClr val="333399"/>
                </a:solidFill>
              </a:rPr>
              <a:t>2 </a:t>
            </a:r>
            <a:r>
              <a:rPr lang="en-US" sz="1800" dirty="0">
                <a:solidFill>
                  <a:srgbClr val="333399"/>
                </a:solidFill>
              </a:rPr>
              <a:t>&gt; 5 GeV</a:t>
            </a:r>
            <a:r>
              <a:rPr lang="en-US" sz="1800" baseline="30000" dirty="0">
                <a:solidFill>
                  <a:srgbClr val="333399"/>
                </a:solidFill>
              </a:rPr>
              <a:t>2</a:t>
            </a:r>
            <a:r>
              <a:rPr lang="en-US" sz="1800" dirty="0">
                <a:solidFill>
                  <a:srgbClr val="333399"/>
                </a:solidFill>
              </a:rPr>
              <a:t>) will afford for the first time direct access to the </a:t>
            </a:r>
            <a:r>
              <a:rPr lang="en-US" sz="1800" dirty="0">
                <a:solidFill>
                  <a:srgbClr val="FF3300"/>
                </a:solidFill>
              </a:rPr>
              <a:t>non-</a:t>
            </a:r>
            <a:r>
              <a:rPr lang="en-US" sz="1800" dirty="0" err="1">
                <a:solidFill>
                  <a:srgbClr val="FF3300"/>
                </a:solidFill>
              </a:rPr>
              <a:t>perturbative</a:t>
            </a:r>
            <a:r>
              <a:rPr lang="en-US" sz="1800" dirty="0">
                <a:solidFill>
                  <a:srgbClr val="FF3300"/>
                </a:solidFill>
              </a:rPr>
              <a:t> strong interaction among dressed quarks</a:t>
            </a:r>
            <a:r>
              <a:rPr lang="en-US" sz="1800" dirty="0">
                <a:solidFill>
                  <a:srgbClr val="333399"/>
                </a:solidFill>
              </a:rPr>
              <a:t>, their </a:t>
            </a:r>
            <a:r>
              <a:rPr lang="en-US" sz="1800" dirty="0">
                <a:solidFill>
                  <a:srgbClr val="FF3300"/>
                </a:solidFill>
              </a:rPr>
              <a:t>emergence from QCD</a:t>
            </a:r>
            <a:r>
              <a:rPr lang="en-US" sz="1800" dirty="0">
                <a:solidFill>
                  <a:srgbClr val="333399"/>
                </a:solidFill>
              </a:rPr>
              <a:t>, and the subsequent </a:t>
            </a:r>
            <a:r>
              <a:rPr lang="en-US" sz="1800" dirty="0">
                <a:solidFill>
                  <a:srgbClr val="FF3300"/>
                </a:solidFill>
              </a:rPr>
              <a:t>N* formation</a:t>
            </a:r>
            <a:r>
              <a:rPr lang="en-US" sz="1800" dirty="0">
                <a:solidFill>
                  <a:srgbClr val="333399"/>
                </a:solidFill>
              </a:rPr>
              <a:t>.</a:t>
            </a:r>
          </a:p>
        </p:txBody>
      </p:sp>
      <p:pic>
        <p:nvPicPr>
          <p:cNvPr id="2061" name="Picture 9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6297613"/>
            <a:ext cx="20177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617788" y="4159250"/>
            <a:ext cx="6669087" cy="360363"/>
            <a:chOff x="1842" y="2632"/>
            <a:chExt cx="3984" cy="227"/>
          </a:xfrm>
        </p:grpSpPr>
        <p:sp>
          <p:nvSpPr>
            <p:cNvPr id="2067" name="TextBox 15"/>
            <p:cNvSpPr txBox="1">
              <a:spLocks noChangeArrowheads="1"/>
            </p:cNvSpPr>
            <p:nvPr/>
          </p:nvSpPr>
          <p:spPr bwMode="auto">
            <a:xfrm>
              <a:off x="1842" y="2632"/>
              <a:ext cx="398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600" dirty="0"/>
                <a:t>CLAS: </a:t>
              </a:r>
              <a:r>
                <a:rPr lang="en-US" sz="1600" dirty="0" err="1">
                  <a:solidFill>
                    <a:srgbClr val="FF0000"/>
                  </a:solidFill>
                </a:rPr>
                <a:t>N</a:t>
              </a:r>
              <a:r>
                <a:rPr lang="en-US" sz="1600" dirty="0" err="1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/>
                <a:t>     and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N</a:t>
              </a:r>
              <a:r>
                <a:rPr lang="en-US" sz="1600" dirty="0" err="1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sz="1600" dirty="0" smtClean="0">
                  <a:solidFill>
                    <a:srgbClr val="FF0000"/>
                  </a:solidFill>
                  <a:latin typeface="Symbol" pitchFamily="18" charset="2"/>
                </a:rPr>
                <a:t>/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N</a:t>
              </a:r>
              <a:r>
                <a:rPr lang="en-US" sz="1600" dirty="0" err="1" smtClean="0">
                  <a:solidFill>
                    <a:srgbClr val="FF0000"/>
                  </a:solidFill>
                  <a:latin typeface="Symbol" pitchFamily="18" charset="2"/>
                </a:rPr>
                <a:t>pp</a:t>
              </a:r>
              <a:r>
                <a:rPr lang="en-US" sz="1600" dirty="0" smtClean="0">
                  <a:latin typeface="Symbol" pitchFamily="18" charset="2"/>
                </a:rPr>
                <a:t> </a:t>
              </a:r>
              <a:r>
                <a:rPr lang="en-US" sz="1600" dirty="0" smtClean="0"/>
                <a:t> combined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2068" name="Oval 18"/>
            <p:cNvSpPr>
              <a:spLocks noChangeAspect="1" noChangeArrowheads="1"/>
            </p:cNvSpPr>
            <p:nvPr/>
          </p:nvSpPr>
          <p:spPr bwMode="auto">
            <a:xfrm>
              <a:off x="2491" y="2710"/>
              <a:ext cx="86" cy="8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FontTx/>
                <a:buNone/>
              </a:pPr>
              <a:endParaRPr lang="en-US" sz="3600">
                <a:latin typeface="Arial" charset="0"/>
              </a:endParaRPr>
            </a:p>
          </p:txBody>
        </p:sp>
        <p:cxnSp>
          <p:nvCxnSpPr>
            <p:cNvPr id="2070" name="Straight Connector 17"/>
            <p:cNvCxnSpPr>
              <a:cxnSpLocks noChangeShapeType="1"/>
            </p:cNvCxnSpPr>
            <p:nvPr/>
          </p:nvCxnSpPr>
          <p:spPr bwMode="auto">
            <a:xfrm rot="5400000">
              <a:off x="2421" y="2747"/>
              <a:ext cx="224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pic>
        <p:nvPicPr>
          <p:cNvPr id="2063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9738" y="992188"/>
            <a:ext cx="3063875" cy="3019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043613" y="606425"/>
            <a:ext cx="3006725" cy="3405188"/>
            <a:chOff x="3807" y="382"/>
            <a:chExt cx="1894" cy="2145"/>
          </a:xfrm>
        </p:grpSpPr>
        <p:sp>
          <p:nvSpPr>
            <p:cNvPr id="2065" name="TextBox 20"/>
            <p:cNvSpPr txBox="1">
              <a:spLocks noChangeArrowheads="1"/>
            </p:cNvSpPr>
            <p:nvPr/>
          </p:nvSpPr>
          <p:spPr bwMode="auto">
            <a:xfrm>
              <a:off x="4501" y="382"/>
              <a:ext cx="9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>
                  <a:solidFill>
                    <a:srgbClr val="333399"/>
                  </a:solidFill>
                </a:rPr>
                <a:t>P</a:t>
              </a:r>
              <a:r>
                <a:rPr lang="en-US" sz="1800" b="1" baseline="-25000">
                  <a:solidFill>
                    <a:srgbClr val="333399"/>
                  </a:solidFill>
                </a:rPr>
                <a:t>11</a:t>
              </a:r>
              <a:r>
                <a:rPr lang="en-US" sz="1800" b="1">
                  <a:solidFill>
                    <a:srgbClr val="333399"/>
                  </a:solidFill>
                </a:rPr>
                <a:t>(1440)</a:t>
              </a:r>
            </a:p>
          </p:txBody>
        </p:sp>
        <p:pic>
          <p:nvPicPr>
            <p:cNvPr id="2066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07" y="625"/>
              <a:ext cx="1894" cy="190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0" y="498764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6071616" y="4297680"/>
            <a:ext cx="128588" cy="12858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Tx/>
              <a:buFontTx/>
              <a:buNone/>
            </a:pPr>
            <a:endParaRPr lang="en-US" sz="3600">
              <a:latin typeface="Arial" charset="0"/>
            </a:endParaRPr>
          </a:p>
        </p:txBody>
      </p:sp>
      <p:cxnSp>
        <p:nvCxnSpPr>
          <p:cNvPr id="34" name="Straight Connector 19"/>
          <p:cNvCxnSpPr>
            <a:cxnSpLocks noChangeShapeType="1"/>
          </p:cNvCxnSpPr>
          <p:nvPr/>
        </p:nvCxnSpPr>
        <p:spPr bwMode="auto">
          <a:xfrm rot="5400000">
            <a:off x="5943600" y="4344989"/>
            <a:ext cx="365125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59307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N* Program with CLAS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0" y="586854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88442"/>
            <a:ext cx="914400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Studies of N* spectrum with a focus in the search for new baryon states</a:t>
            </a:r>
          </a:p>
          <a:p>
            <a:r>
              <a:rPr lang="en-US" sz="2000" b="1" dirty="0" smtClean="0"/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strong support from recent LQCD studies,  </a:t>
            </a:r>
            <a:r>
              <a:rPr lang="en-US" sz="1600" dirty="0" err="1" smtClean="0">
                <a:solidFill>
                  <a:schemeClr val="accent2"/>
                </a:solidFill>
              </a:rPr>
              <a:t>J.J.Dudek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R.G.Edwards</a:t>
            </a:r>
            <a:r>
              <a:rPr lang="en-US" sz="1600" dirty="0" smtClean="0">
                <a:solidFill>
                  <a:schemeClr val="accent2"/>
                </a:solidFill>
              </a:rPr>
              <a:t>,  Phys. Rev.    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    D85, 054016 (2012).</a:t>
            </a:r>
          </a:p>
          <a:p>
            <a:r>
              <a:rPr lang="en-US" sz="1600" dirty="0" smtClean="0"/>
              <a:t>    - baryon state spectrum as rich as it was expected in quark </a:t>
            </a:r>
            <a:r>
              <a:rPr lang="en-US" sz="1600" dirty="0" smtClean="0"/>
              <a:t>models;   </a:t>
            </a:r>
            <a:endParaRPr lang="en-US" sz="1600" dirty="0" smtClean="0"/>
          </a:p>
          <a:p>
            <a:r>
              <a:rPr lang="en-US" sz="1600" dirty="0" smtClean="0"/>
              <a:t>      employing SU(6) spin-flavor symmetry;</a:t>
            </a:r>
          </a:p>
          <a:p>
            <a:r>
              <a:rPr lang="en-US" sz="1600" dirty="0" smtClean="0"/>
              <a:t>    -presence of hybrid baryons  with masses  above 1.9 </a:t>
            </a:r>
            <a:r>
              <a:rPr lang="en-US" sz="1600" dirty="0" err="1" smtClean="0"/>
              <a:t>GeV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smtClean="0">
                <a:solidFill>
                  <a:schemeClr val="accent2"/>
                </a:solidFill>
              </a:rPr>
              <a:t>   bare N* masses were evaluated within the framework of DSEQCD: H.L.L. Roberts, et al.,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   Few Body Syst. 51, 1 (2011):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     -</a:t>
            </a:r>
            <a:r>
              <a:rPr lang="en-US" sz="1600" dirty="0" smtClean="0"/>
              <a:t>incorporates dynamical </a:t>
            </a:r>
            <a:r>
              <a:rPr lang="en-US" sz="1600" dirty="0" err="1" smtClean="0"/>
              <a:t>chiral</a:t>
            </a:r>
            <a:r>
              <a:rPr lang="en-US" sz="1600" dirty="0" smtClean="0"/>
              <a:t> symmetry </a:t>
            </a:r>
            <a:r>
              <a:rPr lang="en-US" sz="1600" dirty="0" smtClean="0"/>
              <a:t>breaking;</a:t>
            </a:r>
            <a:endParaRPr lang="en-US" sz="1600" dirty="0" smtClean="0"/>
          </a:p>
          <a:p>
            <a:r>
              <a:rPr lang="en-US" sz="1600" dirty="0" smtClean="0"/>
              <a:t>     -reproduces N* state </a:t>
            </a:r>
            <a:r>
              <a:rPr lang="en-US" sz="1600" dirty="0" smtClean="0"/>
              <a:t>ordering.   </a:t>
            </a:r>
            <a:r>
              <a:rPr lang="en-US" sz="1800" dirty="0" smtClean="0"/>
              <a:t>   </a:t>
            </a:r>
            <a:endParaRPr lang="en-US" sz="1800" dirty="0" smtClean="0"/>
          </a:p>
          <a:p>
            <a:r>
              <a:rPr lang="en-US" sz="1600" dirty="0" smtClean="0">
                <a:solidFill>
                  <a:schemeClr val="accent2"/>
                </a:solidFill>
              </a:rPr>
              <a:t>   Experimental prospects , </a:t>
            </a:r>
            <a:r>
              <a:rPr lang="en-US" sz="1600" dirty="0" err="1" smtClean="0">
                <a:solidFill>
                  <a:schemeClr val="accent2"/>
                </a:solidFill>
              </a:rPr>
              <a:t>V.D.Burkert</a:t>
            </a:r>
            <a:r>
              <a:rPr lang="en-US" sz="1600" dirty="0" smtClean="0">
                <a:solidFill>
                  <a:schemeClr val="accent2"/>
                </a:solidFill>
              </a:rPr>
              <a:t>, arXiv:1209.2402 [</a:t>
            </a:r>
            <a:r>
              <a:rPr lang="en-US" sz="1600" dirty="0" err="1" smtClean="0">
                <a:solidFill>
                  <a:schemeClr val="accent2"/>
                </a:solidFill>
              </a:rPr>
              <a:t>nucl</a:t>
            </a:r>
            <a:r>
              <a:rPr lang="en-US" sz="1600" dirty="0" smtClean="0">
                <a:solidFill>
                  <a:schemeClr val="accent2"/>
                </a:solidFill>
              </a:rPr>
              <a:t>-ex] :</a:t>
            </a:r>
          </a:p>
          <a:p>
            <a:r>
              <a:rPr lang="en-US" sz="1800" dirty="0" smtClean="0"/>
              <a:t>    -</a:t>
            </a:r>
            <a:r>
              <a:rPr lang="en-US" sz="1600" dirty="0" smtClean="0"/>
              <a:t>evaluation of pseudo scalar meson </a:t>
            </a:r>
            <a:r>
              <a:rPr lang="en-US" sz="1600" dirty="0" err="1" smtClean="0"/>
              <a:t>photoproduction</a:t>
            </a:r>
            <a:r>
              <a:rPr lang="en-US" sz="1600" dirty="0" smtClean="0"/>
              <a:t> amplitudes from combined</a:t>
            </a:r>
          </a:p>
          <a:p>
            <a:r>
              <a:rPr lang="en-US" sz="1600" dirty="0" smtClean="0"/>
              <a:t>     studies of </a:t>
            </a:r>
            <a:r>
              <a:rPr lang="en-US" sz="1600" dirty="0" err="1" smtClean="0"/>
              <a:t>unpolarized</a:t>
            </a:r>
            <a:r>
              <a:rPr lang="en-US" sz="1600" dirty="0" smtClean="0"/>
              <a:t> cross sections and polarization </a:t>
            </a:r>
            <a:r>
              <a:rPr lang="en-US" sz="1600" dirty="0" smtClean="0"/>
              <a:t>asymmetries;</a:t>
            </a:r>
            <a:endParaRPr lang="en-US" sz="1600" dirty="0" smtClean="0"/>
          </a:p>
          <a:p>
            <a:r>
              <a:rPr lang="en-US" sz="1600" dirty="0" smtClean="0"/>
              <a:t>   -almost model independent information on N* spectrum, photo and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couplings from singularities of analytical continuation of </a:t>
            </a:r>
            <a:r>
              <a:rPr lang="en-US" sz="1600" dirty="0" err="1" smtClean="0"/>
              <a:t>produiction</a:t>
            </a:r>
            <a:r>
              <a:rPr lang="en-US" sz="1600" dirty="0" smtClean="0"/>
              <a:t> amplitudes </a:t>
            </a:r>
          </a:p>
          <a:p>
            <a:r>
              <a:rPr lang="en-US" sz="1600" dirty="0" smtClean="0"/>
              <a:t>    into a complex energy </a:t>
            </a:r>
            <a:r>
              <a:rPr lang="en-US" sz="1600" dirty="0" smtClean="0"/>
              <a:t>plane.</a:t>
            </a:r>
            <a:endParaRPr lang="en-US" sz="1600" dirty="0" smtClean="0"/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N* structure from exclusive meson </a:t>
            </a:r>
            <a:r>
              <a:rPr lang="en-US" sz="2000" b="1" dirty="0" err="1" smtClean="0"/>
              <a:t>electroproduction</a:t>
            </a:r>
            <a:r>
              <a:rPr lang="en-US" sz="2000" b="1" dirty="0" smtClean="0"/>
              <a:t> data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     Extraction of resonance </a:t>
            </a:r>
            <a:r>
              <a:rPr lang="en-US" sz="1600" dirty="0" err="1" smtClean="0">
                <a:solidFill>
                  <a:schemeClr val="accent2"/>
                </a:solidFill>
              </a:rPr>
              <a:t>electroexcitation</a:t>
            </a:r>
            <a:r>
              <a:rPr lang="en-US" sz="1600" dirty="0" smtClean="0">
                <a:solidFill>
                  <a:schemeClr val="accent2"/>
                </a:solidFill>
              </a:rPr>
              <a:t> amplitudes (</a:t>
            </a:r>
            <a:r>
              <a:rPr lang="en-US" sz="1600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1600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sz="1600" dirty="0" err="1" smtClean="0">
                <a:solidFill>
                  <a:schemeClr val="accent2"/>
                </a:solidFill>
              </a:rPr>
              <a:t>NN</a:t>
            </a:r>
            <a:r>
              <a:rPr lang="en-US" sz="1600" dirty="0" smtClean="0">
                <a:solidFill>
                  <a:schemeClr val="accent2"/>
                </a:solidFill>
              </a:rPr>
              <a:t>* </a:t>
            </a:r>
            <a:r>
              <a:rPr lang="en-US" sz="1600" dirty="0" err="1" smtClean="0">
                <a:solidFill>
                  <a:schemeClr val="accent2"/>
                </a:solidFill>
              </a:rPr>
              <a:t>electrocouplings</a:t>
            </a:r>
            <a:r>
              <a:rPr lang="en-US" sz="1600" dirty="0" smtClean="0">
                <a:solidFill>
                  <a:schemeClr val="accent2"/>
                </a:solidFill>
              </a:rPr>
              <a:t>) at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     different photon </a:t>
            </a:r>
            <a:r>
              <a:rPr lang="en-US" sz="1600" dirty="0" err="1" smtClean="0">
                <a:solidFill>
                  <a:schemeClr val="accent2"/>
                </a:solidFill>
              </a:rPr>
              <a:t>virtualities</a:t>
            </a:r>
            <a:r>
              <a:rPr lang="en-US" sz="1600" dirty="0" smtClean="0">
                <a:solidFill>
                  <a:schemeClr val="accent2"/>
                </a:solidFill>
              </a:rPr>
              <a:t> Q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</a:p>
          <a:p>
            <a:r>
              <a:rPr lang="en-US" sz="1600" dirty="0" smtClean="0"/>
              <a:t>     Recent review papers: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I.G.Aznauryan</a:t>
            </a:r>
            <a:r>
              <a:rPr lang="en-US" sz="1600" dirty="0" smtClean="0"/>
              <a:t> and V.D. </a:t>
            </a:r>
            <a:r>
              <a:rPr lang="en-US" sz="1600" dirty="0" err="1" smtClean="0"/>
              <a:t>Burkert</a:t>
            </a:r>
            <a:r>
              <a:rPr lang="en-US" sz="1600" dirty="0" smtClean="0"/>
              <a:t>, </a:t>
            </a:r>
            <a:r>
              <a:rPr lang="en-US" sz="1600" dirty="0" err="1" smtClean="0"/>
              <a:t>Progr</a:t>
            </a:r>
            <a:r>
              <a:rPr lang="en-US" sz="1600" dirty="0" smtClean="0"/>
              <a:t>. Part. </a:t>
            </a:r>
            <a:r>
              <a:rPr lang="en-US" sz="1600" dirty="0" err="1" smtClean="0"/>
              <a:t>Nucl</a:t>
            </a:r>
            <a:r>
              <a:rPr lang="en-US" sz="1600" dirty="0" smtClean="0"/>
              <a:t>. Phys. 67, 1 (2012).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I.G.Aznauryan</a:t>
            </a:r>
            <a:r>
              <a:rPr lang="en-US" sz="1600" dirty="0" smtClean="0"/>
              <a:t> et al., </a:t>
            </a:r>
            <a:r>
              <a:rPr lang="en-US" sz="1600" dirty="0" err="1" smtClean="0"/>
              <a:t>J.Phys</a:t>
            </a:r>
            <a:r>
              <a:rPr lang="en-US" sz="1600" dirty="0" smtClean="0"/>
              <a:t>. Conf. Ser. 299, 012008 (2011).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r>
              <a:rPr lang="en-US" sz="1800" dirty="0" smtClean="0"/>
              <a:t> </a:t>
            </a:r>
          </a:p>
          <a:p>
            <a:r>
              <a:rPr lang="en-US" sz="1800" dirty="0" smtClean="0"/>
              <a:t>   </a:t>
            </a:r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1945098" y="1"/>
            <a:ext cx="7198901" cy="91692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90"/>
                </a:solidFill>
                <a:ea typeface="Lucida Grande"/>
                <a:cs typeface="Arial"/>
              </a:rPr>
              <a:t>Resonance </a:t>
            </a:r>
            <a:r>
              <a:rPr lang="en-US" b="1" dirty="0" smtClean="0">
                <a:solidFill>
                  <a:srgbClr val="000090"/>
                </a:solidFill>
                <a:ea typeface="ＭＳ Ｐゴシック" charset="-128"/>
                <a:cs typeface="Arial"/>
              </a:rPr>
              <a:t>Transitions at 12 </a:t>
            </a:r>
            <a:r>
              <a:rPr lang="en-US" b="1" dirty="0">
                <a:solidFill>
                  <a:srgbClr val="000090"/>
                </a:solidFill>
                <a:ea typeface="ＭＳ Ｐゴシック" charset="-128"/>
                <a:cs typeface="Arial"/>
              </a:rPr>
              <a:t>GeV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4705026" y="771896"/>
            <a:ext cx="4023363" cy="4691680"/>
            <a:chOff x="4948259" y="1176774"/>
            <a:chExt cx="4023363" cy="4691680"/>
          </a:xfrm>
        </p:grpSpPr>
        <p:grpSp>
          <p:nvGrpSpPr>
            <p:cNvPr id="3" name="Group 30"/>
            <p:cNvGrpSpPr/>
            <p:nvPr/>
          </p:nvGrpSpPr>
          <p:grpSpPr>
            <a:xfrm>
              <a:off x="5148715" y="2341342"/>
              <a:ext cx="3659689" cy="3527112"/>
              <a:chOff x="5148715" y="2176242"/>
              <a:chExt cx="3659689" cy="3527112"/>
            </a:xfrm>
          </p:grpSpPr>
          <p:pic>
            <p:nvPicPr>
              <p:cNvPr id="80903" name="Picture 9" descr="p11_high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48715" y="2176242"/>
                <a:ext cx="3659689" cy="3527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05" name="Oval 14"/>
              <p:cNvSpPr>
                <a:spLocks noChangeArrowheads="1"/>
              </p:cNvSpPr>
              <p:nvPr/>
            </p:nvSpPr>
            <p:spPr bwMode="auto">
              <a:xfrm>
                <a:off x="6527477" y="4694238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0" name="Text Box 19"/>
              <p:cNvSpPr txBox="1">
                <a:spLocks noChangeArrowheads="1"/>
              </p:cNvSpPr>
              <p:nvPr/>
            </p:nvSpPr>
            <p:spPr bwMode="auto">
              <a:xfrm>
                <a:off x="6719975" y="4597400"/>
                <a:ext cx="1424008" cy="2769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 dirty="0">
                    <a:solidFill>
                      <a:srgbClr val="FF0000"/>
                    </a:solidFill>
                    <a:latin typeface="Arial" charset="0"/>
                  </a:rPr>
                  <a:t>CLAS12</a:t>
                </a:r>
                <a:r>
                  <a:rPr lang="en-US" sz="1200" i="1" dirty="0" smtClean="0">
                    <a:latin typeface="Arial" charset="0"/>
                  </a:rPr>
                  <a:t>  </a:t>
                </a:r>
                <a:r>
                  <a:rPr lang="en-US" sz="1200" dirty="0" smtClean="0"/>
                  <a:t>projected</a:t>
                </a:r>
                <a:endParaRPr lang="en-US" sz="1200" dirty="0"/>
              </a:p>
            </p:txBody>
          </p:sp>
          <p:grpSp>
            <p:nvGrpSpPr>
              <p:cNvPr id="4" name="Group 28"/>
              <p:cNvGrpSpPr/>
              <p:nvPr/>
            </p:nvGrpSpPr>
            <p:grpSpPr>
              <a:xfrm>
                <a:off x="5762698" y="4648994"/>
                <a:ext cx="57150" cy="249238"/>
                <a:chOff x="539750" y="4725194"/>
                <a:chExt cx="57150" cy="249238"/>
              </a:xfrm>
            </p:grpSpPr>
            <p:sp>
              <p:nvSpPr>
                <p:cNvPr id="24" name="Isosceles Triangle 23"/>
                <p:cNvSpPr/>
                <p:nvPr/>
              </p:nvSpPr>
              <p:spPr>
                <a:xfrm>
                  <a:off x="539750" y="4819650"/>
                  <a:ext cx="57150" cy="45719"/>
                </a:xfrm>
                <a:prstGeom prst="triangl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440531" y="4849019"/>
                  <a:ext cx="249238" cy="1588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/>
            <p:cNvSpPr txBox="1"/>
            <p:nvPr/>
          </p:nvSpPr>
          <p:spPr>
            <a:xfrm>
              <a:off x="4948259" y="1176774"/>
              <a:ext cx="40233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12 GeV experiment </a:t>
              </a:r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E12-09-003 </a:t>
              </a:r>
              <a:r>
                <a:rPr lang="en-US" sz="1600" dirty="0" smtClean="0">
                  <a:latin typeface="+mn-lt"/>
                </a:rPr>
                <a:t>will extend access to transition FF for all prominent N* states in the range up to Q</a:t>
              </a:r>
              <a:r>
                <a:rPr lang="en-US" sz="1600" baseline="30000" dirty="0" smtClean="0">
                  <a:latin typeface="+mn-lt"/>
                </a:rPr>
                <a:t>2</a:t>
              </a:r>
              <a:r>
                <a:rPr lang="en-US" sz="1600" dirty="0" smtClean="0">
                  <a:latin typeface="+mn-lt"/>
                </a:rPr>
                <a:t>=12GeV</a:t>
              </a:r>
              <a:r>
                <a:rPr lang="en-US" sz="1600" baseline="30000" dirty="0" smtClean="0">
                  <a:latin typeface="+mn-lt"/>
                </a:rPr>
                <a:t>2</a:t>
              </a:r>
              <a:r>
                <a:rPr lang="en-US" sz="1600" dirty="0" smtClean="0">
                  <a:latin typeface="+mn-lt"/>
                  <a:cs typeface="Times New Roman"/>
                </a:rPr>
                <a:t>.</a:t>
              </a:r>
              <a:endParaRPr lang="en-US" sz="1600" dirty="0">
                <a:latin typeface="+mn-lt"/>
              </a:endParaRPr>
            </a:p>
          </p:txBody>
        </p:sp>
      </p:grpSp>
      <p:pic>
        <p:nvPicPr>
          <p:cNvPr id="37" name="Picture 58" descr="lan_b460s16t32i_chiral_irf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206" y="1868123"/>
            <a:ext cx="4542820" cy="38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3"/>
          <p:cNvGrpSpPr/>
          <p:nvPr/>
        </p:nvGrpSpPr>
        <p:grpSpPr>
          <a:xfrm>
            <a:off x="33710" y="2505782"/>
            <a:ext cx="3579681" cy="1830914"/>
            <a:chOff x="4434584" y="2810415"/>
            <a:chExt cx="3579681" cy="1830914"/>
          </a:xfrm>
        </p:grpSpPr>
        <p:sp>
          <p:nvSpPr>
            <p:cNvPr id="41" name="Text Box 69"/>
            <p:cNvSpPr txBox="1">
              <a:spLocks noChangeArrowheads="1"/>
            </p:cNvSpPr>
            <p:nvPr/>
          </p:nvSpPr>
          <p:spPr bwMode="auto">
            <a:xfrm rot="16200000">
              <a:off x="3701355" y="3570092"/>
              <a:ext cx="1804466" cy="3380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quark mass</a:t>
              </a:r>
              <a:r>
                <a:rPr lang="en-US" sz="1600" i="1" dirty="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 (GeV)</a:t>
              </a:r>
            </a:p>
          </p:txBody>
        </p:sp>
        <p:sp>
          <p:nvSpPr>
            <p:cNvPr id="39" name="Text Box 59"/>
            <p:cNvSpPr txBox="1">
              <a:spLocks noChangeArrowheads="1"/>
            </p:cNvSpPr>
            <p:nvPr/>
          </p:nvSpPr>
          <p:spPr bwMode="auto">
            <a:xfrm>
              <a:off x="7852912" y="2837618"/>
              <a:ext cx="161353" cy="320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Text Box 60"/>
            <p:cNvSpPr txBox="1">
              <a:spLocks noChangeArrowheads="1"/>
            </p:cNvSpPr>
            <p:nvPr/>
          </p:nvSpPr>
          <p:spPr bwMode="auto">
            <a:xfrm>
              <a:off x="7051709" y="2810415"/>
              <a:ext cx="161353" cy="3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ea typeface="ＭＳ Ｐゴシック" charset="-128"/>
                <a:cs typeface="Comic Sans M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62000" y="914400"/>
            <a:ext cx="361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Electromagnetic form factors are sensitive to the </a:t>
            </a:r>
            <a:r>
              <a:rPr lang="en-US" sz="1600" dirty="0" smtClean="0"/>
              <a:t>running quark </a:t>
            </a:r>
          </a:p>
          <a:p>
            <a:r>
              <a:rPr lang="en-US" sz="1600" dirty="0" smtClean="0">
                <a:latin typeface="+mn-lt"/>
              </a:rPr>
              <a:t>masses and their dynamical structure .</a:t>
            </a:r>
            <a:endParaRPr lang="en-US" sz="1600" dirty="0">
              <a:latin typeface="+mn-lt"/>
            </a:endParaRP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416886" y="5679562"/>
            <a:ext cx="79158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>
                <a:latin typeface="+mn-lt"/>
              </a:rPr>
              <a:t>robe the </a:t>
            </a:r>
            <a:r>
              <a:rPr lang="en-US" sz="1600" dirty="0">
                <a:latin typeface="+mn-lt"/>
              </a:rPr>
              <a:t>transition </a:t>
            </a:r>
            <a:r>
              <a:rPr lang="en-US" sz="1600" dirty="0" smtClean="0">
                <a:latin typeface="+mn-lt"/>
              </a:rPr>
              <a:t>from </a:t>
            </a:r>
            <a:r>
              <a:rPr lang="en-US" sz="1600" dirty="0" smtClean="0"/>
              <a:t>confinement to </a:t>
            </a:r>
            <a:r>
              <a:rPr lang="en-US" sz="1600" dirty="0" err="1" smtClean="0"/>
              <a:t>pQCD</a:t>
            </a:r>
            <a:r>
              <a:rPr lang="en-US" sz="1600" dirty="0" smtClean="0"/>
              <a:t> regimes, allowing us to explore how confinement in baryons emerge from QCD and how &gt;98 % of baryon masses are generated non-</a:t>
            </a:r>
            <a:r>
              <a:rPr lang="en-US" sz="1600" dirty="0" err="1" smtClean="0"/>
              <a:t>perturbatively</a:t>
            </a:r>
            <a:r>
              <a:rPr lang="en-US" sz="1600" dirty="0" smtClean="0"/>
              <a:t> via  dynamical </a:t>
            </a:r>
            <a:r>
              <a:rPr lang="en-US" sz="1600" dirty="0" err="1" smtClean="0"/>
              <a:t>chiral</a:t>
            </a:r>
            <a:r>
              <a:rPr lang="en-US" sz="1600" dirty="0" smtClean="0"/>
              <a:t> symmetry  breaking.</a:t>
            </a:r>
            <a:endParaRPr lang="en-US" sz="1600" dirty="0" smtClean="0">
              <a:latin typeface="+mn-lt"/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1414618" y="2134134"/>
            <a:ext cx="1236217" cy="3091217"/>
            <a:chOff x="5844972" y="2386854"/>
            <a:chExt cx="1236217" cy="3091217"/>
          </a:xfrm>
        </p:grpSpPr>
        <p:sp>
          <p:nvSpPr>
            <p:cNvPr id="33" name="TextBox 32"/>
            <p:cNvSpPr txBox="1"/>
            <p:nvPr/>
          </p:nvSpPr>
          <p:spPr>
            <a:xfrm>
              <a:off x="6069251" y="2386854"/>
              <a:ext cx="101193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accessible</a:t>
              </a:r>
            </a:p>
            <a:p>
              <a:r>
                <a:rPr lang="en-US" sz="1200" dirty="0" smtClean="0"/>
                <a:t>at 6 GeV  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44972" y="3162543"/>
              <a:ext cx="45719" cy="231552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3" idx="2"/>
            </p:cNvCxnSpPr>
            <p:nvPr/>
          </p:nvCxnSpPr>
          <p:spPr>
            <a:xfrm flipH="1">
              <a:off x="5844974" y="2848519"/>
              <a:ext cx="730246" cy="77098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/>
          <p:cNvGrpSpPr/>
          <p:nvPr/>
        </p:nvGrpSpPr>
        <p:grpSpPr>
          <a:xfrm>
            <a:off x="2040998" y="2857909"/>
            <a:ext cx="1572393" cy="2273193"/>
            <a:chOff x="6441872" y="3162542"/>
            <a:chExt cx="1572393" cy="2273193"/>
          </a:xfrm>
        </p:grpSpPr>
        <p:sp>
          <p:nvSpPr>
            <p:cNvPr id="48" name="TextBox 47"/>
            <p:cNvSpPr txBox="1"/>
            <p:nvPr/>
          </p:nvSpPr>
          <p:spPr>
            <a:xfrm>
              <a:off x="6862717" y="3804616"/>
              <a:ext cx="115154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accessible</a:t>
              </a:r>
            </a:p>
            <a:p>
              <a:r>
                <a:rPr lang="en-US" sz="1200" dirty="0" smtClean="0"/>
                <a:t>at 12 GeV  </a:t>
              </a:r>
              <a:endParaRPr lang="en-US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41872" y="3162542"/>
              <a:ext cx="45719" cy="22731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48" idx="2"/>
            </p:cNvCxnSpPr>
            <p:nvPr/>
          </p:nvCxnSpPr>
          <p:spPr>
            <a:xfrm flipH="1">
              <a:off x="6487591" y="4266281"/>
              <a:ext cx="950900" cy="4200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856926" y="4762135"/>
            <a:ext cx="3835400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3710" y="125413"/>
            <a:ext cx="2362200" cy="7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i="1" kern="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ea typeface="Capitals" pitchFamily="-111" charset="0"/>
                <a:cs typeface="Arial"/>
              </a:rPr>
              <a:t>CLAS</a:t>
            </a:r>
            <a:r>
              <a:rPr lang="en-US" sz="3600" b="1" i="1" kern="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ea typeface="Capitals" pitchFamily="-111" charset="0"/>
                <a:cs typeface="Arial"/>
              </a:rPr>
              <a:t>12</a:t>
            </a:r>
            <a:r>
              <a:rPr lang="en-US" sz="4000" b="1" i="1" kern="0" dirty="0">
                <a:solidFill>
                  <a:srgbClr val="FF0000"/>
                </a:solidFill>
                <a:ea typeface="ＭＳ Ｐゴシック" pitchFamily="-111" charset="-128"/>
                <a:cs typeface="Arial"/>
              </a:rPr>
              <a:t> </a:t>
            </a:r>
            <a:endParaRPr lang="en-US" sz="4000" b="1" i="1" kern="0" dirty="0">
              <a:solidFill>
                <a:srgbClr val="FF0000"/>
              </a:solidFill>
              <a:ea typeface="Garamond" pitchFamily="-111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52038" y="2134134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LQCD</a:t>
            </a:r>
          </a:p>
          <a:p>
            <a:r>
              <a:rPr lang="en-US" sz="2400" dirty="0" smtClean="0"/>
              <a:t>DSE</a:t>
            </a:r>
            <a:endParaRPr lang="en-US" sz="2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877824" y="5184648"/>
            <a:ext cx="381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68680" y="1920240"/>
            <a:ext cx="381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77824" y="1905000"/>
            <a:ext cx="0" cy="3276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63440" y="1905000"/>
            <a:ext cx="0" cy="3276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0899" grpId="0" animBg="1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66675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buClrTx/>
              <a:buFontTx/>
              <a:buNone/>
            </a:pPr>
            <a:r>
              <a:rPr lang="en-US" sz="1800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800" b="1" baseline="-25000" dirty="0" err="1">
                <a:solidFill>
                  <a:srgbClr val="FF0000"/>
                </a:solidFill>
              </a:rPr>
              <a:t>v</a:t>
            </a:r>
            <a:r>
              <a:rPr lang="en-US" sz="1800" b="1" dirty="0" err="1">
                <a:solidFill>
                  <a:srgbClr val="FF0000"/>
                </a:solidFill>
              </a:rPr>
              <a:t>NN</a:t>
            </a:r>
            <a:r>
              <a:rPr lang="en-US" sz="1800" b="1" dirty="0">
                <a:solidFill>
                  <a:srgbClr val="FF0000"/>
                </a:solidFill>
              </a:rPr>
              <a:t>* </a:t>
            </a:r>
            <a:r>
              <a:rPr lang="en-US" sz="1800" b="1" dirty="0" err="1" smtClean="0">
                <a:solidFill>
                  <a:srgbClr val="FF0000"/>
                </a:solidFill>
              </a:rPr>
              <a:t>Electrocoupling</a:t>
            </a:r>
            <a:r>
              <a:rPr lang="en-US" sz="1800" b="1" dirty="0" smtClean="0">
                <a:solidFill>
                  <a:srgbClr val="FF0000"/>
                </a:solidFill>
              </a:rPr>
              <a:t> Sensitivity to Momentum Dependent Quark Mass &amp; </a:t>
            </a:r>
            <a:r>
              <a:rPr lang="en-US" sz="1800" b="1" dirty="0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6678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2686" y="791069"/>
            <a:ext cx="1493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11</a:t>
            </a:r>
            <a:r>
              <a:rPr lang="en-US" sz="2400" dirty="0" smtClean="0"/>
              <a:t>(1440)</a:t>
            </a:r>
          </a:p>
          <a:p>
            <a:r>
              <a:rPr lang="en-US" sz="2400" dirty="0" smtClean="0"/>
              <a:t>      A</a:t>
            </a:r>
            <a:r>
              <a:rPr lang="en-US" sz="2400" b="1" baseline="-25000" dirty="0" smtClean="0"/>
              <a:t>1/2</a:t>
            </a:r>
            <a:endParaRPr lang="en-US" sz="24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96381" y="436007"/>
            <a:ext cx="30508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colored point with error bars:</a:t>
            </a:r>
          </a:p>
          <a:p>
            <a:r>
              <a:rPr lang="en-US" sz="1600" dirty="0" smtClean="0"/>
              <a:t>available CLAS results on A</a:t>
            </a:r>
            <a:r>
              <a:rPr lang="en-US" sz="1600" baseline="-25000" dirty="0" smtClean="0"/>
              <a:t>1/2</a:t>
            </a:r>
          </a:p>
          <a:p>
            <a:r>
              <a:rPr lang="en-US" sz="1600" dirty="0" err="1" smtClean="0"/>
              <a:t>electrocoupling</a:t>
            </a:r>
            <a:r>
              <a:rPr lang="en-US" sz="1600" dirty="0" smtClean="0"/>
              <a:t> of P</a:t>
            </a:r>
            <a:r>
              <a:rPr lang="en-US" sz="1600" baseline="-25000" dirty="0" smtClean="0"/>
              <a:t>11</a:t>
            </a:r>
            <a:r>
              <a:rPr lang="en-US" sz="1600" dirty="0" smtClean="0"/>
              <a:t>(1440)</a:t>
            </a:r>
          </a:p>
          <a:p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9" name="Oval 18"/>
          <p:cNvSpPr>
            <a:spLocks noChangeAspect="1" noChangeArrowheads="1"/>
          </p:cNvSpPr>
          <p:nvPr/>
        </p:nvSpPr>
        <p:spPr bwMode="auto">
          <a:xfrm>
            <a:off x="196381" y="2055750"/>
            <a:ext cx="136525" cy="136525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Tx/>
              <a:buFontTx/>
              <a:buNone/>
            </a:pPr>
            <a:endParaRPr lang="en-US" sz="3600"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268029" y="2191722"/>
            <a:ext cx="1" cy="228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68029" y="1825962"/>
            <a:ext cx="1" cy="228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65021" y="1886473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CLAS12 projected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-30657" y="2404645"/>
            <a:ext cx="4283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quark core contribution estimated within: </a:t>
            </a:r>
            <a:endParaRPr lang="en-US" sz="1600" b="1" dirty="0"/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68899" y="2907564"/>
            <a:ext cx="528014" cy="1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49327" y="2743199"/>
            <a:ext cx="30844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LF quark model which employs</a:t>
            </a:r>
          </a:p>
          <a:p>
            <a:r>
              <a:rPr lang="en-US" sz="1600" dirty="0" smtClean="0"/>
              <a:t>momentum dependent mass of</a:t>
            </a:r>
          </a:p>
          <a:p>
            <a:r>
              <a:rPr lang="en-US" sz="1600" dirty="0" err="1" smtClean="0"/>
              <a:t>pointlike</a:t>
            </a:r>
            <a:r>
              <a:rPr lang="en-US" sz="1600" dirty="0" smtClean="0"/>
              <a:t> quark (F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=1,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=0)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I.G. </a:t>
            </a:r>
            <a:r>
              <a:rPr lang="en-US" sz="1600" dirty="0" err="1" smtClean="0">
                <a:solidFill>
                  <a:srgbClr val="0070C0"/>
                </a:solidFill>
              </a:rPr>
              <a:t>Aznauryan</a:t>
            </a:r>
            <a:r>
              <a:rPr lang="en-US" sz="1600" dirty="0" smtClean="0">
                <a:solidFill>
                  <a:srgbClr val="0070C0"/>
                </a:solidFill>
              </a:rPr>
              <a:t> and </a:t>
            </a:r>
            <a:r>
              <a:rPr lang="en-US" sz="1600" dirty="0" err="1" smtClean="0">
                <a:solidFill>
                  <a:srgbClr val="0070C0"/>
                </a:solidFill>
              </a:rPr>
              <a:t>V.D.Burkert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Phys. Rev. C85, 055202 (2012).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68899" y="4558234"/>
            <a:ext cx="528014" cy="1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12347" y="4212710"/>
            <a:ext cx="4014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DSE with contact </a:t>
            </a:r>
            <a:r>
              <a:rPr lang="en-US" sz="1600" dirty="0" err="1" smtClean="0"/>
              <a:t>qq</a:t>
            </a:r>
            <a:r>
              <a:rPr lang="en-US" sz="1600" dirty="0" smtClean="0"/>
              <a:t>-interaction and momentum independent mass function </a:t>
            </a:r>
          </a:p>
          <a:p>
            <a:endParaRPr lang="en-US" sz="1600" b="1" dirty="0" smtClean="0">
              <a:solidFill>
                <a:schemeClr val="accent2"/>
              </a:solidFill>
            </a:endParaRPr>
          </a:p>
          <a:p>
            <a:r>
              <a:rPr lang="en-US" sz="1600" dirty="0" smtClean="0"/>
              <a:t>DSE expectation for QCD </a:t>
            </a:r>
            <a:r>
              <a:rPr lang="en-US" sz="1600" dirty="0" err="1" smtClean="0"/>
              <a:t>qq</a:t>
            </a:r>
            <a:r>
              <a:rPr lang="en-US" sz="1600" dirty="0" smtClean="0"/>
              <a:t>-interaction and momentum dependent mass function 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76938" y="5736204"/>
            <a:ext cx="8079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600" b="1" dirty="0" err="1" smtClean="0">
                <a:solidFill>
                  <a:srgbClr val="FF0000"/>
                </a:solidFill>
              </a:rPr>
              <a:t>NN</a:t>
            </a:r>
            <a:r>
              <a:rPr lang="en-US" sz="1600" b="1" dirty="0" smtClean="0">
                <a:solidFill>
                  <a:srgbClr val="FF0000"/>
                </a:solidFill>
              </a:rPr>
              <a:t>*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</a:rPr>
              <a:t> measured at the Q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&gt; 5.0GeV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are sensitive to momentum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dependence of dressed quark mass and structure.</a:t>
            </a:r>
          </a:p>
        </p:txBody>
      </p:sp>
      <p:pic>
        <p:nvPicPr>
          <p:cNvPr id="22" name="Picture 21" descr="p11a12_lf_ds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545" y="156238"/>
            <a:ext cx="4845192" cy="48451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flipV="1">
            <a:off x="84333" y="5118501"/>
            <a:ext cx="528014" cy="1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80716" y="1333838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34" name="Straight Connector 33"/>
          <p:cNvCxnSpPr/>
          <p:nvPr/>
        </p:nvCxnSpPr>
        <p:spPr bwMode="auto">
          <a:xfrm rot="5400000">
            <a:off x="-6609" y="1427501"/>
            <a:ext cx="547687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145916" y="1394161"/>
            <a:ext cx="171450" cy="185738"/>
          </a:xfrm>
          <a:prstGeom prst="triangl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36" name="Straight Connector 16"/>
          <p:cNvCxnSpPr>
            <a:cxnSpLocks noChangeShapeType="1"/>
          </p:cNvCxnSpPr>
          <p:nvPr/>
        </p:nvCxnSpPr>
        <p:spPr bwMode="auto">
          <a:xfrm rot="5400000">
            <a:off x="957797" y="1488618"/>
            <a:ext cx="5476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352166" y="1184612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err="1">
                <a:solidFill>
                  <a:schemeClr val="accent2"/>
                </a:solidFill>
                <a:latin typeface="Symbol" pitchFamily="18" charset="2"/>
              </a:rPr>
              <a:t>+</a:t>
            </a:r>
            <a:r>
              <a:rPr lang="en-US" sz="18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 sz="1800" b="1" dirty="0">
                <a:solidFill>
                  <a:schemeClr val="accent2"/>
                </a:solidFill>
                <a:latin typeface="Arial Unicode MS" pitchFamily="34" charset="-128"/>
              </a:rPr>
              <a:t>p </a:t>
            </a:r>
          </a:p>
          <a:p>
            <a:r>
              <a:rPr lang="en-US" sz="1800" b="1" dirty="0" smtClean="0">
                <a:solidFill>
                  <a:schemeClr val="accent2"/>
                </a:solidFill>
                <a:latin typeface="Arial Unicode MS" pitchFamily="34" charset="-128"/>
              </a:rPr>
              <a:t>2012</a:t>
            </a:r>
            <a:endParaRPr lang="ru-RU" sz="1800" b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317366" y="1154451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Symbol" pitchFamily="18" charset="2"/>
              </a:rPr>
              <a:t>p</a:t>
            </a:r>
            <a:r>
              <a:rPr lang="en-US" sz="1800" b="1" baseline="30000" dirty="0" err="1">
                <a:latin typeface="Symbol" pitchFamily="18" charset="2"/>
              </a:rPr>
              <a:t>+</a:t>
            </a:r>
            <a:r>
              <a:rPr lang="en-US" sz="1800" b="1" dirty="0" err="1">
                <a:latin typeface="Symbol" pitchFamily="18" charset="2"/>
              </a:rPr>
              <a:t>p</a:t>
            </a:r>
            <a:r>
              <a:rPr lang="en-US" sz="1800" b="1" baseline="30000" dirty="0">
                <a:latin typeface="Symbol" pitchFamily="18" charset="2"/>
              </a:rPr>
              <a:t>-</a:t>
            </a:r>
            <a:r>
              <a:rPr lang="en-US" sz="1800" b="1" dirty="0">
                <a:latin typeface="Arial Unicode MS" pitchFamily="34" charset="-128"/>
              </a:rPr>
              <a:t>p </a:t>
            </a:r>
          </a:p>
          <a:p>
            <a:r>
              <a:rPr lang="en-US" sz="1800" b="1" dirty="0" smtClean="0">
                <a:latin typeface="Arial Unicode MS" pitchFamily="34" charset="-128"/>
              </a:rPr>
              <a:t>2010</a:t>
            </a:r>
            <a:endParaRPr lang="ru-RU" sz="1800" b="1" dirty="0">
              <a:latin typeface="Arial Unicode MS" pitchFamily="34" charset="-128"/>
            </a:endParaRP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2391577" y="1408449"/>
            <a:ext cx="171450" cy="1714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0" name="Straight Connector 39"/>
          <p:cNvCxnSpPr/>
          <p:nvPr/>
        </p:nvCxnSpPr>
        <p:spPr bwMode="auto">
          <a:xfrm rot="5400000">
            <a:off x="2201077" y="1495762"/>
            <a:ext cx="547687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00885" y="1179631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N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en-US" sz="1800" b="1" dirty="0" smtClean="0">
              <a:solidFill>
                <a:srgbClr val="FF0000"/>
              </a:solidFill>
              <a:latin typeface="Symbol" pitchFamily="18" charset="2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2009</a:t>
            </a:r>
            <a:endParaRPr lang="ru-RU" sz="1800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4775"/>
            <a:ext cx="91440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Data on </a:t>
            </a:r>
            <a:r>
              <a:rPr lang="en-US" sz="1800" b="1" dirty="0" err="1" smtClean="0">
                <a:latin typeface="Symbol" pitchFamily="18" charset="2"/>
              </a:rPr>
              <a:t>g</a:t>
            </a:r>
            <a:r>
              <a:rPr lang="en-US" sz="1800" baseline="-25000" dirty="0" err="1" smtClean="0"/>
              <a:t>v</a:t>
            </a:r>
            <a:r>
              <a:rPr lang="en-US" sz="1800" dirty="0" err="1" smtClean="0"/>
              <a:t>NN</a:t>
            </a:r>
            <a:r>
              <a:rPr lang="en-US" sz="1800" dirty="0" smtClean="0"/>
              <a:t>* </a:t>
            </a:r>
            <a:r>
              <a:rPr lang="en-US" sz="1800" dirty="0" err="1" smtClean="0"/>
              <a:t>electrocpouplings</a:t>
            </a:r>
            <a:r>
              <a:rPr lang="en-US" sz="1800" dirty="0" smtClean="0"/>
              <a:t> of  most excited proton states in mass range </a:t>
            </a:r>
          </a:p>
          <a:p>
            <a:pPr>
              <a:buNone/>
            </a:pPr>
            <a:r>
              <a:rPr lang="en-US" sz="1800" dirty="0" smtClean="0"/>
              <a:t>      M</a:t>
            </a:r>
            <a:r>
              <a:rPr lang="en-US" sz="1800" baseline="-25000" dirty="0" smtClean="0"/>
              <a:t>N*</a:t>
            </a:r>
            <a:r>
              <a:rPr lang="en-US" sz="1800" dirty="0" smtClean="0"/>
              <a:t> &lt;1.8 </a:t>
            </a:r>
            <a:r>
              <a:rPr lang="en-US" sz="1800" dirty="0" err="1" smtClean="0"/>
              <a:t>GeV</a:t>
            </a:r>
            <a:r>
              <a:rPr lang="en-US" sz="1800" dirty="0" smtClean="0"/>
              <a:t> are available from analyses of the CLAS meson </a:t>
            </a:r>
            <a:r>
              <a:rPr lang="en-US" sz="1800" dirty="0" err="1" smtClean="0"/>
              <a:t>electroproduction</a:t>
            </a:r>
            <a:r>
              <a:rPr lang="en-US" sz="1800" dirty="0" smtClean="0"/>
              <a:t> data at photon </a:t>
            </a:r>
            <a:r>
              <a:rPr lang="en-US" sz="1800" dirty="0" err="1" smtClean="0"/>
              <a:t>virtualitues</a:t>
            </a:r>
            <a:r>
              <a:rPr lang="en-US" sz="1800" dirty="0" smtClean="0"/>
              <a:t> Q</a:t>
            </a:r>
            <a:r>
              <a:rPr lang="en-US" sz="1800" b="1" baseline="30000" dirty="0" smtClean="0"/>
              <a:t>2</a:t>
            </a:r>
            <a:r>
              <a:rPr lang="en-US" sz="1800" dirty="0" smtClean="0"/>
              <a:t> &lt;5.0 GeV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from single meson and at Q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&lt;1.5 GeV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from double </a:t>
            </a:r>
            <a:r>
              <a:rPr lang="en-US" sz="1800" dirty="0" err="1" smtClean="0"/>
              <a:t>pion</a:t>
            </a:r>
            <a:r>
              <a:rPr lang="en-US" sz="1800" dirty="0" smtClean="0"/>
              <a:t> </a:t>
            </a:r>
            <a:r>
              <a:rPr lang="en-US" sz="1800" dirty="0" err="1" smtClean="0"/>
              <a:t>electroproduction</a:t>
            </a:r>
            <a:r>
              <a:rPr lang="en-US" sz="1800" dirty="0" smtClean="0"/>
              <a:t> channels.  </a:t>
            </a:r>
            <a:r>
              <a:rPr lang="en-US" sz="1800" dirty="0" smtClean="0">
                <a:solidFill>
                  <a:srgbClr val="FF0000"/>
                </a:solidFill>
              </a:rPr>
              <a:t>The files with numerical results can be requested  from </a:t>
            </a:r>
            <a:r>
              <a:rPr lang="en-US" sz="1800" dirty="0" err="1" smtClean="0">
                <a:solidFill>
                  <a:srgbClr val="FF0000"/>
                </a:solidFill>
              </a:rPr>
              <a:t>V.Mokeev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mokeev@jlab.org</a:t>
            </a:r>
            <a:r>
              <a:rPr lang="en-US" sz="1800" dirty="0" smtClean="0"/>
              <a:t>).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CLAS results on </a:t>
            </a:r>
            <a:r>
              <a:rPr lang="en-US" sz="1800" b="1" dirty="0" err="1" smtClean="0">
                <a:latin typeface="Symbol" pitchFamily="18" charset="2"/>
              </a:rPr>
              <a:t>g</a:t>
            </a:r>
            <a:r>
              <a:rPr lang="en-US" sz="1800" baseline="-25000" dirty="0" err="1" smtClean="0"/>
              <a:t>v</a:t>
            </a:r>
            <a:r>
              <a:rPr lang="en-US" sz="1800" dirty="0" err="1" smtClean="0"/>
              <a:t>NN</a:t>
            </a:r>
            <a:r>
              <a:rPr lang="en-US" sz="1800" dirty="0" smtClean="0"/>
              <a:t>* </a:t>
            </a:r>
            <a:r>
              <a:rPr lang="en-US" sz="1800" dirty="0" err="1" smtClean="0"/>
              <a:t>electrocpouplings</a:t>
            </a:r>
            <a:r>
              <a:rPr lang="en-US" sz="1800" dirty="0" smtClean="0"/>
              <a:t>  offer new opportunity for </a:t>
            </a:r>
            <a:r>
              <a:rPr lang="en-US" sz="1800" dirty="0" err="1" smtClean="0"/>
              <a:t>hadron</a:t>
            </a:r>
            <a:r>
              <a:rPr lang="en-US" sz="1800" dirty="0" smtClean="0"/>
              <a:t> structure theory to explore  how non-</a:t>
            </a:r>
            <a:r>
              <a:rPr lang="en-US" sz="1800" dirty="0" err="1" smtClean="0"/>
              <a:t>perturbative</a:t>
            </a:r>
            <a:r>
              <a:rPr lang="en-US" sz="1800" dirty="0" smtClean="0"/>
              <a:t> strong interaction generate excited proton states of different quantum numbers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In the future (few years time scale):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- </a:t>
            </a:r>
            <a:r>
              <a:rPr lang="en-US" sz="1800" b="1" dirty="0" err="1" smtClean="0">
                <a:latin typeface="Symbol" pitchFamily="18" charset="2"/>
              </a:rPr>
              <a:t>g</a:t>
            </a:r>
            <a:r>
              <a:rPr lang="en-US" sz="1800" baseline="-25000" dirty="0" err="1" smtClean="0"/>
              <a:t>v</a:t>
            </a:r>
            <a:r>
              <a:rPr lang="en-US" sz="1800" dirty="0" err="1" smtClean="0"/>
              <a:t>NN</a:t>
            </a:r>
            <a:r>
              <a:rPr lang="en-US" sz="1800" dirty="0" smtClean="0"/>
              <a:t>* </a:t>
            </a:r>
            <a:r>
              <a:rPr lang="en-US" sz="1800" dirty="0" err="1" smtClean="0"/>
              <a:t>electrocpoupling</a:t>
            </a:r>
            <a:r>
              <a:rPr lang="en-US" sz="1800" dirty="0" smtClean="0"/>
              <a:t>  of N* states with M&gt;1.6 </a:t>
            </a:r>
            <a:r>
              <a:rPr lang="en-US" sz="1800" dirty="0" err="1" smtClean="0"/>
              <a:t>GeV</a:t>
            </a:r>
            <a:r>
              <a:rPr lang="en-US" sz="1800" dirty="0" smtClean="0"/>
              <a:t> will become available from </a:t>
            </a:r>
            <a:r>
              <a:rPr lang="en-US" sz="1800" dirty="0" err="1" smtClean="0"/>
              <a:t>N</a:t>
            </a:r>
            <a:r>
              <a:rPr lang="en-US" sz="1800" dirty="0" err="1" smtClean="0">
                <a:latin typeface="Symbol" pitchFamily="18" charset="2"/>
              </a:rPr>
              <a:t>p</a:t>
            </a:r>
            <a:r>
              <a:rPr lang="en-US" sz="1800" dirty="0" smtClean="0"/>
              <a:t> channels;</a:t>
            </a:r>
          </a:p>
          <a:p>
            <a:pPr>
              <a:buNone/>
            </a:pPr>
            <a:r>
              <a:rPr lang="en-US" sz="1800" dirty="0" smtClean="0"/>
              <a:t>      - </a:t>
            </a:r>
            <a:r>
              <a:rPr lang="en-US" sz="1800" b="1" dirty="0" err="1" smtClean="0">
                <a:latin typeface="Symbol" pitchFamily="18" charset="2"/>
              </a:rPr>
              <a:t>g</a:t>
            </a:r>
            <a:r>
              <a:rPr lang="en-US" sz="1800" baseline="-25000" dirty="0" err="1" smtClean="0"/>
              <a:t>v</a:t>
            </a:r>
            <a:r>
              <a:rPr lang="en-US" sz="1800" dirty="0" err="1" smtClean="0"/>
              <a:t>NN</a:t>
            </a:r>
            <a:r>
              <a:rPr lang="en-US" sz="1800" dirty="0" smtClean="0"/>
              <a:t>* </a:t>
            </a:r>
            <a:r>
              <a:rPr lang="en-US" sz="1800" dirty="0" err="1" smtClean="0"/>
              <a:t>electrocpoupling</a:t>
            </a:r>
            <a:r>
              <a:rPr lang="en-US" sz="1800" dirty="0" smtClean="0"/>
              <a:t> of most excited proton states in mass range  up to </a:t>
            </a:r>
          </a:p>
          <a:p>
            <a:pPr>
              <a:buNone/>
            </a:pPr>
            <a:r>
              <a:rPr lang="en-US" sz="1800" dirty="0" smtClean="0"/>
              <a:t>      2.0 </a:t>
            </a:r>
            <a:r>
              <a:rPr lang="en-US" sz="1800" dirty="0" err="1" smtClean="0"/>
              <a:t>GeV</a:t>
            </a:r>
            <a:r>
              <a:rPr lang="en-US" sz="1800" dirty="0" smtClean="0"/>
              <a:t>  and at photon </a:t>
            </a:r>
            <a:r>
              <a:rPr lang="en-US" sz="1800" dirty="0" err="1" smtClean="0"/>
              <a:t>virtualities</a:t>
            </a:r>
            <a:r>
              <a:rPr lang="en-US" sz="1800" dirty="0" smtClean="0"/>
              <a:t> up to 5.0 GeV</a:t>
            </a:r>
            <a:r>
              <a:rPr lang="en-US" sz="1800" baseline="30000" dirty="0" smtClean="0"/>
              <a:t>2  </a:t>
            </a:r>
            <a:r>
              <a:rPr lang="en-US" sz="1800" dirty="0" smtClean="0"/>
              <a:t>will become available  from analysis o</a:t>
            </a:r>
            <a:r>
              <a:rPr lang="en-US" sz="1800" dirty="0" smtClean="0"/>
              <a:t>f </a:t>
            </a:r>
            <a:r>
              <a:rPr lang="en-US" sz="1800" dirty="0" err="1" smtClean="0">
                <a:latin typeface="Symbol" pitchFamily="18" charset="2"/>
              </a:rPr>
              <a:t>p</a:t>
            </a:r>
            <a:r>
              <a:rPr lang="en-US" sz="1800" baseline="30000" dirty="0" err="1" smtClean="0">
                <a:latin typeface="Symbol" pitchFamily="18" charset="2"/>
              </a:rPr>
              <a:t>+</a:t>
            </a:r>
            <a:r>
              <a:rPr lang="en-US" sz="1800" dirty="0" err="1" smtClean="0">
                <a:latin typeface="Symbol" pitchFamily="18" charset="2"/>
              </a:rPr>
              <a:t>p</a:t>
            </a:r>
            <a:r>
              <a:rPr lang="en-US" sz="1800" baseline="30000" dirty="0" smtClean="0">
                <a:latin typeface="Symbol" pitchFamily="18" charset="2"/>
              </a:rPr>
              <a:t>-</a:t>
            </a:r>
            <a:r>
              <a:rPr lang="en-US" sz="1800" dirty="0" smtClean="0"/>
              <a:t>p </a:t>
            </a:r>
            <a:r>
              <a:rPr lang="en-US" sz="1800" dirty="0" err="1" smtClean="0"/>
              <a:t>electroproduction</a:t>
            </a:r>
            <a:r>
              <a:rPr lang="en-US" sz="1800" dirty="0" smtClean="0"/>
              <a:t> ;     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buClrTx/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Conclusions and outlook</a:t>
            </a:r>
            <a:endParaRPr lang="en-US" sz="3200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5847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buClrTx/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Conclusions and outlook</a:t>
            </a:r>
            <a:endParaRPr lang="en-US" sz="3200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98764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6191" y="764275"/>
            <a:ext cx="84283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 - contributions of 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baseline="30000" dirty="0" smtClean="0">
                <a:latin typeface="Symbol" pitchFamily="18" charset="2"/>
              </a:rPr>
              <a:t>-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baseline="30000" dirty="0" smtClean="0"/>
              <a:t>++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baseline="30000" dirty="0" smtClean="0">
                <a:latin typeface="Symbol" pitchFamily="18" charset="2"/>
              </a:rPr>
              <a:t>+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D</a:t>
            </a:r>
            <a:r>
              <a:rPr lang="en-US" sz="1800" baseline="-25000" dirty="0" smtClean="0"/>
              <a:t>13</a:t>
            </a:r>
            <a:r>
              <a:rPr lang="en-US" sz="1800" dirty="0" smtClean="0"/>
              <a:t>(1520), 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F</a:t>
            </a:r>
            <a:r>
              <a:rPr lang="en-US" sz="1800" baseline="-25000" dirty="0" smtClean="0"/>
              <a:t>15</a:t>
            </a:r>
            <a:r>
              <a:rPr lang="en-US" sz="1800" dirty="0" smtClean="0"/>
              <a:t>(1685) and </a:t>
            </a:r>
            <a:r>
              <a:rPr lang="en-US" sz="1800" dirty="0" err="1" smtClean="0">
                <a:latin typeface="Symbol" pitchFamily="18" charset="2"/>
              </a:rPr>
              <a:t>r</a:t>
            </a:r>
            <a:r>
              <a:rPr lang="en-US" sz="1800" dirty="0" err="1" smtClean="0"/>
              <a:t>p</a:t>
            </a:r>
            <a:r>
              <a:rPr lang="en-US" sz="1800" dirty="0" smtClean="0"/>
              <a:t> channels to nine 1-fold </a:t>
            </a:r>
            <a:r>
              <a:rPr lang="en-US" sz="1800" dirty="0" err="1" smtClean="0">
                <a:latin typeface="Symbol" pitchFamily="18" charset="2"/>
              </a:rPr>
              <a:t>p</a:t>
            </a:r>
            <a:r>
              <a:rPr lang="en-US" sz="1800" baseline="30000" dirty="0" err="1" smtClean="0">
                <a:latin typeface="Symbol" pitchFamily="18" charset="2"/>
              </a:rPr>
              <a:t>+</a:t>
            </a:r>
            <a:r>
              <a:rPr lang="en-US" sz="1800" dirty="0" err="1" smtClean="0">
                <a:latin typeface="Symbol" pitchFamily="18" charset="2"/>
              </a:rPr>
              <a:t>p</a:t>
            </a:r>
            <a:r>
              <a:rPr lang="en-US" sz="1800" baseline="30000" dirty="0" smtClean="0">
                <a:latin typeface="Symbol" pitchFamily="18" charset="2"/>
              </a:rPr>
              <a:t>-</a:t>
            </a:r>
            <a:r>
              <a:rPr lang="en-US" sz="1800" dirty="0" smtClean="0"/>
              <a:t>p cross sections  can be  obtained from the CLAS data in DIS area (2.0&lt;W&lt;3.0 </a:t>
            </a:r>
            <a:r>
              <a:rPr lang="en-US" sz="1800" dirty="0" err="1" smtClean="0"/>
              <a:t>GeV</a:t>
            </a:r>
            <a:r>
              <a:rPr lang="en-US" sz="1800" dirty="0" smtClean="0"/>
              <a:t>, 2.0&lt;Q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&lt;5.0 GeV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), if they can be used for extraction of transition  </a:t>
            </a:r>
            <a:r>
              <a:rPr lang="en-US" sz="1800" dirty="0" err="1" smtClean="0"/>
              <a:t>p</a:t>
            </a:r>
            <a:r>
              <a:rPr lang="en-US" sz="1800" dirty="0" err="1" smtClean="0">
                <a:latin typeface="Arial"/>
                <a:cs typeface="Arial"/>
              </a:rPr>
              <a:t>→N</a:t>
            </a:r>
            <a:r>
              <a:rPr lang="en-US" sz="1800" dirty="0" smtClean="0">
                <a:latin typeface="Arial"/>
                <a:cs typeface="Arial"/>
              </a:rPr>
              <a:t>* GPD’s and/or for extending our knowledge on diagonal GPD’s from </a:t>
            </a:r>
            <a:r>
              <a:rPr lang="en-US" sz="1800" dirty="0" err="1" smtClean="0">
                <a:latin typeface="Symbol" pitchFamily="18" charset="2"/>
              </a:rPr>
              <a:t>r</a:t>
            </a:r>
            <a:r>
              <a:rPr lang="en-US" sz="1800" dirty="0" err="1" smtClean="0"/>
              <a:t>p</a:t>
            </a:r>
            <a:r>
              <a:rPr lang="en-US" sz="1800" dirty="0" smtClean="0"/>
              <a:t> exclusive </a:t>
            </a:r>
            <a:r>
              <a:rPr lang="en-US" sz="1800" dirty="0" err="1" smtClean="0"/>
              <a:t>electroproduction</a:t>
            </a:r>
            <a:r>
              <a:rPr lang="en-US" sz="1800" dirty="0" smtClean="0"/>
              <a:t>; </a:t>
            </a:r>
          </a:p>
          <a:p>
            <a:r>
              <a:rPr lang="en-US" sz="1800" dirty="0" smtClean="0"/>
              <a:t> -two-body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baseline="30000" dirty="0" smtClean="0">
                <a:latin typeface="Symbol" pitchFamily="18" charset="2"/>
              </a:rPr>
              <a:t>-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baseline="30000" dirty="0" smtClean="0"/>
              <a:t>++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baseline="30000" dirty="0" smtClean="0">
                <a:latin typeface="Symbol" pitchFamily="18" charset="2"/>
              </a:rPr>
              <a:t>+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D</a:t>
            </a:r>
            <a:r>
              <a:rPr lang="en-US" sz="1800" baseline="-25000" dirty="0" smtClean="0"/>
              <a:t>13</a:t>
            </a:r>
            <a:r>
              <a:rPr lang="en-US" sz="1800" dirty="0" smtClean="0"/>
              <a:t>(1520), 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F</a:t>
            </a:r>
            <a:r>
              <a:rPr lang="en-US" sz="1800" baseline="-25000" dirty="0" smtClean="0"/>
              <a:t>15</a:t>
            </a:r>
            <a:r>
              <a:rPr lang="en-US" sz="1800" dirty="0" smtClean="0"/>
              <a:t>(1685) and </a:t>
            </a:r>
            <a:r>
              <a:rPr lang="en-US" sz="1800" dirty="0" err="1" smtClean="0">
                <a:latin typeface="Symbol" pitchFamily="18" charset="2"/>
              </a:rPr>
              <a:t>r</a:t>
            </a:r>
            <a:r>
              <a:rPr lang="en-US" sz="1800" dirty="0" err="1" smtClean="0"/>
              <a:t>p</a:t>
            </a:r>
            <a:r>
              <a:rPr lang="en-US" sz="1800" dirty="0" smtClean="0"/>
              <a:t> cross sections  in terms of CM angular distributions at different masses of unstable </a:t>
            </a:r>
            <a:r>
              <a:rPr lang="en-US" sz="1800" dirty="0" err="1" smtClean="0"/>
              <a:t>hadron</a:t>
            </a:r>
            <a:r>
              <a:rPr lang="en-US" sz="1800" dirty="0" smtClean="0"/>
              <a:t> can be obtained from </a:t>
            </a:r>
            <a:r>
              <a:rPr lang="en-US" sz="1800" dirty="0" err="1" smtClean="0">
                <a:latin typeface="Symbol" pitchFamily="18" charset="2"/>
              </a:rPr>
              <a:t>p</a:t>
            </a:r>
            <a:r>
              <a:rPr lang="en-US" sz="1800" baseline="30000" dirty="0" err="1" smtClean="0">
                <a:latin typeface="Symbol" pitchFamily="18" charset="2"/>
              </a:rPr>
              <a:t>+</a:t>
            </a:r>
            <a:r>
              <a:rPr lang="en-US" sz="1800" dirty="0" err="1" smtClean="0">
                <a:latin typeface="Symbol" pitchFamily="18" charset="2"/>
              </a:rPr>
              <a:t>p</a:t>
            </a:r>
            <a:r>
              <a:rPr lang="en-US" sz="1800" baseline="30000" dirty="0" smtClean="0">
                <a:latin typeface="Symbol" pitchFamily="18" charset="2"/>
              </a:rPr>
              <a:t>-</a:t>
            </a:r>
            <a:r>
              <a:rPr lang="en-US" sz="1800" dirty="0" smtClean="0"/>
              <a:t>p cross sections for subsequent extraction of  these channel amplitudes, employing amplitude analysis methods;</a:t>
            </a:r>
          </a:p>
          <a:p>
            <a:r>
              <a:rPr lang="en-US" sz="1800" dirty="0" smtClean="0"/>
              <a:t>-resonant contributions to meson </a:t>
            </a:r>
            <a:r>
              <a:rPr lang="en-US" sz="1800" dirty="0" err="1" smtClean="0"/>
              <a:t>electroproduction</a:t>
            </a:r>
            <a:r>
              <a:rPr lang="en-US" sz="1800" dirty="0" smtClean="0"/>
              <a:t> amplitudes can be provided for the studies of global and local duality.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The CLAS12 detector is the only foreseen worldwide facility, which will be capable to explore N* </a:t>
            </a:r>
            <a:r>
              <a:rPr lang="en-US" sz="18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800" b="1" dirty="0" smtClean="0">
                <a:solidFill>
                  <a:srgbClr val="FF0000"/>
                </a:solidFill>
              </a:rPr>
              <a:t> at  largest photon </a:t>
            </a:r>
            <a:r>
              <a:rPr lang="en-US" sz="1800" b="1" dirty="0" err="1" smtClean="0">
                <a:solidFill>
                  <a:srgbClr val="FF0000"/>
                </a:solidFill>
              </a:rPr>
              <a:t>virtualities</a:t>
            </a:r>
            <a:r>
              <a:rPr lang="en-US" sz="1800" b="1" dirty="0" smtClean="0">
                <a:solidFill>
                  <a:srgbClr val="FF0000"/>
                </a:solidFill>
              </a:rPr>
              <a:t> ever achieved 5.0&lt;Q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&lt;12 GeV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. For the first time, we will be able to explore regime of quark core dominance</a:t>
            </a:r>
            <a:r>
              <a:rPr lang="en-US" sz="1800" b="1" smtClean="0">
                <a:solidFill>
                  <a:srgbClr val="FF0000"/>
                </a:solidFill>
              </a:rPr>
              <a:t>, </a:t>
            </a:r>
            <a:r>
              <a:rPr lang="en-US" sz="1800" b="1" smtClean="0">
                <a:solidFill>
                  <a:srgbClr val="FF0000"/>
                </a:solidFill>
              </a:rPr>
              <a:t>probe</a:t>
            </a:r>
            <a:r>
              <a:rPr lang="en-US" sz="1800" b="1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momentum dependence of dressed quark mass function in the transition from confinement to </a:t>
            </a:r>
            <a:r>
              <a:rPr lang="en-US" sz="1800" b="1" dirty="0" err="1" smtClean="0">
                <a:solidFill>
                  <a:srgbClr val="FF0000"/>
                </a:solidFill>
              </a:rPr>
              <a:t>pQCD</a:t>
            </a:r>
            <a:r>
              <a:rPr lang="en-US" sz="1800" b="1" dirty="0" smtClean="0">
                <a:solidFill>
                  <a:srgbClr val="FF0000"/>
                </a:solidFill>
              </a:rPr>
              <a:t> regime and to explore how &gt;98 % of </a:t>
            </a:r>
            <a:r>
              <a:rPr lang="en-US" sz="1800" b="1" dirty="0" err="1" smtClean="0">
                <a:solidFill>
                  <a:srgbClr val="FF0000"/>
                </a:solidFill>
              </a:rPr>
              <a:t>hadron</a:t>
            </a:r>
            <a:r>
              <a:rPr lang="en-US" sz="1800" b="1" dirty="0" smtClean="0">
                <a:solidFill>
                  <a:srgbClr val="FF0000"/>
                </a:solidFill>
              </a:rPr>
              <a:t> mass in the Universe are generated via dynamical </a:t>
            </a:r>
            <a:r>
              <a:rPr lang="en-US" sz="1800" b="1" dirty="0" err="1" smtClean="0">
                <a:solidFill>
                  <a:srgbClr val="FF0000"/>
                </a:solidFill>
              </a:rPr>
              <a:t>chiral</a:t>
            </a:r>
            <a:r>
              <a:rPr lang="en-US" sz="1800" b="1" dirty="0" smtClean="0">
                <a:solidFill>
                  <a:srgbClr val="FF0000"/>
                </a:solidFill>
              </a:rPr>
              <a:t> symmetry breaking and how confinement in baryons emerges from QCD.</a:t>
            </a:r>
            <a:endParaRPr lang="en-US" sz="1800" b="1" baseline="30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808_histo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9455" y="832324"/>
            <a:ext cx="6234545" cy="3582699"/>
          </a:xfr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217024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Impact of the Recent LQCD studies of N* Spectrum and Structure 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 N* Program  with CLAS/CLAS12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" y="82296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" y="832324"/>
            <a:ext cx="352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accent2"/>
                </a:solidFill>
              </a:rPr>
              <a:t>J.J.Dudek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r>
              <a:rPr lang="en-US" sz="1800" dirty="0" err="1" smtClean="0">
                <a:solidFill>
                  <a:schemeClr val="accent2"/>
                </a:solidFill>
              </a:rPr>
              <a:t>R.G.Edwards</a:t>
            </a:r>
            <a:r>
              <a:rPr lang="en-US" sz="1800" dirty="0" smtClean="0">
                <a:solidFill>
                  <a:schemeClr val="accent2"/>
                </a:solidFill>
              </a:rPr>
              <a:t>, Phys. Rev. D85, 054016 (2012).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1478655"/>
            <a:ext cx="40334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each N* state with M</a:t>
            </a:r>
            <a:r>
              <a:rPr lang="en-US" sz="1600" baseline="-25000" dirty="0" smtClean="0"/>
              <a:t>N* </a:t>
            </a:r>
            <a:r>
              <a:rPr lang="en-US" sz="1600" dirty="0" smtClean="0"/>
              <a:t>&lt;1.8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r>
              <a:rPr lang="en-US" sz="1600" dirty="0" smtClean="0"/>
              <a:t>has partner in computed LQCD </a:t>
            </a:r>
          </a:p>
          <a:p>
            <a:r>
              <a:rPr lang="en-US" sz="1600" dirty="0" smtClean="0"/>
              <a:t>spectrum, but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level ordering is</a:t>
            </a:r>
          </a:p>
          <a:p>
            <a:r>
              <a:rPr lang="en-US" sz="1600" dirty="0" smtClean="0"/>
              <a:t>not always consistent to the data 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wave functions of  the low-lying </a:t>
            </a:r>
          </a:p>
          <a:p>
            <a:r>
              <a:rPr lang="en-US" sz="1600" dirty="0" smtClean="0"/>
              <a:t>N* states dominate  by 1-2 SU(6) </a:t>
            </a:r>
          </a:p>
          <a:p>
            <a:r>
              <a:rPr lang="en-US" sz="1600" dirty="0" smtClean="0"/>
              <a:t>configurations, while the wave </a:t>
            </a:r>
          </a:p>
          <a:p>
            <a:r>
              <a:rPr lang="en-US" sz="1600" dirty="0" smtClean="0"/>
              <a:t>function of high lying N*’s may </a:t>
            </a:r>
          </a:p>
          <a:p>
            <a:r>
              <a:rPr lang="en-US" sz="1600" dirty="0" smtClean="0"/>
              <a:t>contain many SU(6) configurations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presence  of </a:t>
            </a:r>
            <a:r>
              <a:rPr lang="en-US" sz="1600" dirty="0" smtClean="0">
                <a:solidFill>
                  <a:schemeClr val="accent2"/>
                </a:solidFill>
              </a:rPr>
              <a:t>hybrid-N*s </a:t>
            </a:r>
            <a:r>
              <a:rPr lang="en-US" sz="1600" dirty="0" smtClean="0"/>
              <a:t>with </a:t>
            </a:r>
          </a:p>
          <a:p>
            <a:r>
              <a:rPr lang="en-US" sz="1600" dirty="0" smtClean="0"/>
              <a:t>dominant contribution of hybrid </a:t>
            </a:r>
          </a:p>
          <a:p>
            <a:r>
              <a:rPr lang="en-US" sz="1600" dirty="0" smtClean="0"/>
              <a:t>components at M</a:t>
            </a:r>
            <a:r>
              <a:rPr lang="en-US" sz="1600" baseline="-25000" dirty="0" smtClean="0"/>
              <a:t>N*</a:t>
            </a:r>
            <a:r>
              <a:rPr lang="en-US" sz="1600" dirty="0" smtClean="0"/>
              <a:t>&gt;1.9 </a:t>
            </a:r>
            <a:r>
              <a:rPr lang="en-US" sz="1600" dirty="0" err="1" smtClean="0"/>
              <a:t>GeV</a:t>
            </a:r>
            <a:r>
              <a:rPr lang="en-US" sz="1600" dirty="0" smtClean="0"/>
              <a:t> marked by    </a:t>
            </a:r>
            <a:endParaRPr lang="en-US" sz="1600" dirty="0"/>
          </a:p>
        </p:txBody>
      </p:sp>
      <p:sp>
        <p:nvSpPr>
          <p:cNvPr id="10" name="5-Point Star 9"/>
          <p:cNvSpPr/>
          <p:nvPr/>
        </p:nvSpPr>
        <p:spPr bwMode="auto">
          <a:xfrm>
            <a:off x="3906982" y="4595751"/>
            <a:ext cx="914400" cy="914400"/>
          </a:xfrm>
          <a:prstGeom prst="star5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3896317" y="4635468"/>
            <a:ext cx="274320" cy="228600"/>
          </a:xfrm>
          <a:prstGeom prst="star5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865" y="5055866"/>
            <a:ext cx="8621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New direction in N* studies proposed in </a:t>
            </a:r>
            <a:r>
              <a:rPr lang="en-US" sz="1600" b="1" dirty="0" err="1" smtClean="0">
                <a:solidFill>
                  <a:srgbClr val="FF0000"/>
                </a:solidFill>
              </a:rPr>
              <a:t>V.D.Burkert</a:t>
            </a:r>
            <a:r>
              <a:rPr lang="en-US" sz="1600" b="1" dirty="0" smtClean="0">
                <a:solidFill>
                  <a:srgbClr val="FF0000"/>
                </a:solidFill>
              </a:rPr>
              <a:t>, arXiv:1203.2373 [</a:t>
            </a:r>
            <a:r>
              <a:rPr lang="en-US" sz="1600" b="1" dirty="0" err="1" smtClean="0">
                <a:solidFill>
                  <a:srgbClr val="FF0000"/>
                </a:solidFill>
              </a:rPr>
              <a:t>nucl</a:t>
            </a:r>
            <a:r>
              <a:rPr lang="en-US" sz="1600" b="1" dirty="0" smtClean="0">
                <a:solidFill>
                  <a:srgbClr val="FF0000"/>
                </a:solidFill>
              </a:rPr>
              <a:t>-ex]: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Search for hybrid N*-states looking for: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</a:rPr>
              <a:t>overpopulation of SU(6)-</a:t>
            </a:r>
            <a:r>
              <a:rPr lang="en-US" sz="1600" b="1" dirty="0" err="1" smtClean="0">
                <a:solidFill>
                  <a:srgbClr val="FF0000"/>
                </a:solidFill>
              </a:rPr>
              <a:t>multiplet</a:t>
            </a:r>
            <a:r>
              <a:rPr lang="en-US" sz="1600" b="1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</a:rPr>
              <a:t>particular behavior of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600" b="1" dirty="0" err="1" smtClean="0">
                <a:solidFill>
                  <a:srgbClr val="FF0000"/>
                </a:solidFill>
              </a:rPr>
              <a:t>NN</a:t>
            </a:r>
            <a:r>
              <a:rPr lang="en-US" sz="1600" b="1" dirty="0" smtClean="0">
                <a:solidFill>
                  <a:srgbClr val="FF0000"/>
                </a:solidFill>
              </a:rPr>
              <a:t>*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</a:rPr>
              <a:t>, which reflects presence of the hybrid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  component.   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330063" y="4595751"/>
            <a:ext cx="491319" cy="308034"/>
          </a:xfrm>
          <a:prstGeom prst="right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0690" y="4595751"/>
            <a:ext cx="328647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Should be verified by experiment !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Fixed-</a:t>
            </a:r>
            <a:r>
              <a:rPr lang="en-US" sz="2800" i="1" smtClean="0">
                <a:solidFill>
                  <a:srgbClr val="FF0000"/>
                </a:solidFill>
              </a:rPr>
              <a:t>t</a:t>
            </a:r>
            <a:r>
              <a:rPr lang="en-US" sz="2800" smtClean="0">
                <a:solidFill>
                  <a:srgbClr val="FF0000"/>
                </a:solidFill>
              </a:rPr>
              <a:t> Dispersion Relations for invariant Ball amplitudes (Devenish &amp;Lyth)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38200" y="1992313"/>
            <a:ext cx="588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i="1"/>
              <a:t>Dispersion relations for 6 invariant Ball amplitudes</a:t>
            </a:r>
            <a:r>
              <a:rPr lang="en-US" sz="2000"/>
              <a:t>: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124200" y="2438400"/>
            <a:ext cx="340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/>
              <a:t>17 UnsubtractedDispersion Relations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124200" y="4495800"/>
            <a:ext cx="2981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/>
              <a:t>1 Subtracted Dispersion Relation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914650" y="1371600"/>
            <a:ext cx="148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800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*p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→N</a:t>
            </a:r>
            <a:r>
              <a:rPr lang="el-G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078288" y="326072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2" cstate="print"/>
          <a:srcRect t="7063" b="17993"/>
          <a:stretch>
            <a:fillRect/>
          </a:stretch>
        </p:blipFill>
        <p:spPr bwMode="auto">
          <a:xfrm>
            <a:off x="457200" y="28194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75" y="4876800"/>
            <a:ext cx="77565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838200" y="3962400"/>
            <a:ext cx="173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(i=1,2,4,5,6)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Evidence for new N* states and couplings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441281309"/>
              </p:ext>
            </p:extLst>
          </p:nvPr>
        </p:nvGraphicFramePr>
        <p:xfrm>
          <a:off x="1270660" y="876300"/>
          <a:ext cx="7046769" cy="47787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4082"/>
                <a:gridCol w="1284082"/>
                <a:gridCol w="1284082"/>
                <a:gridCol w="979956"/>
                <a:gridCol w="1058806"/>
                <a:gridCol w="1155761"/>
              </a:tblGrid>
              <a:tr h="734046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</a:p>
                    <a:p>
                      <a:r>
                        <a:rPr lang="en-US" dirty="0" err="1" smtClean="0"/>
                        <a:t>N((mass)J</a:t>
                      </a:r>
                      <a:r>
                        <a:rPr lang="en-US" baseline="30000" dirty="0" err="1" smtClean="0"/>
                        <a:t>P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PDG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PDG</a:t>
                      </a:r>
                      <a:r>
                        <a:rPr lang="en-US" baseline="0" dirty="0" smtClean="0"/>
                        <a:t> 2012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KΛ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KΣ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Nγ</a:t>
                      </a:r>
                    </a:p>
                  </a:txBody>
                  <a:tcPr/>
                </a:tc>
              </a:tr>
              <a:tr h="7743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N(1710)1/2</a:t>
                      </a:r>
                      <a:r>
                        <a:rPr lang="en-US" sz="1600" b="1" baseline="30000" dirty="0" smtClean="0"/>
                        <a:t>+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***</a:t>
                      </a:r>
                    </a:p>
                    <a:p>
                      <a:pPr algn="ctr"/>
                      <a:r>
                        <a:rPr lang="en-US" sz="1600" b="0" dirty="0" smtClean="0"/>
                        <a:t>(not</a:t>
                      </a:r>
                      <a:r>
                        <a:rPr lang="en-US" sz="1600" b="0" baseline="0" dirty="0" smtClean="0"/>
                        <a:t> seen</a:t>
                      </a:r>
                      <a:r>
                        <a:rPr lang="en-US" sz="1600" b="0" dirty="0" smtClean="0"/>
                        <a:t> in GW analysis)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N(1880)1/2</a:t>
                      </a:r>
                      <a:r>
                        <a:rPr lang="en-US" sz="1600" b="1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9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N(1895)1/2</a:t>
                      </a:r>
                      <a:r>
                        <a:rPr lang="en-US" sz="16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9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N(1900)3/2</a:t>
                      </a:r>
                      <a:r>
                        <a:rPr lang="en-US" sz="1600" b="1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**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9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N(1875)3/2</a:t>
                      </a:r>
                      <a:r>
                        <a:rPr lang="en-US" sz="16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9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N(2150)3/2</a:t>
                      </a:r>
                      <a:r>
                        <a:rPr lang="en-US" sz="16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9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N(2000)5/2</a:t>
                      </a:r>
                      <a:r>
                        <a:rPr lang="en-US" sz="1600" b="1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*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9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N(2060)5/2</a:t>
                      </a:r>
                      <a:r>
                        <a:rPr lang="en-US" sz="16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4956" y="5705660"/>
            <a:ext cx="7115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Bonn-</a:t>
            </a:r>
            <a:r>
              <a:rPr lang="en-US" sz="1400" dirty="0" err="1" smtClean="0"/>
              <a:t>Gatchina</a:t>
            </a:r>
            <a:r>
              <a:rPr lang="en-US" sz="1400" dirty="0" smtClean="0"/>
              <a:t> Analysis – A.V. </a:t>
            </a:r>
            <a:r>
              <a:rPr lang="en-US" sz="1400" dirty="0" err="1" smtClean="0"/>
              <a:t>Anisovich</a:t>
            </a:r>
            <a:r>
              <a:rPr lang="en-US" sz="1400" dirty="0" smtClean="0"/>
              <a:t> et al., EPJ A48, 15 (2012)</a:t>
            </a:r>
          </a:p>
          <a:p>
            <a:pPr algn="ctr"/>
            <a:r>
              <a:rPr lang="en-US" sz="1400" dirty="0" smtClean="0"/>
              <a:t>Strong impact from the CLAS KY </a:t>
            </a:r>
            <a:r>
              <a:rPr lang="en-US" sz="1400" dirty="0" err="1" smtClean="0"/>
              <a:t>photoproduction</a:t>
            </a:r>
            <a:r>
              <a:rPr lang="en-US" sz="1400" dirty="0" smtClean="0"/>
              <a:t> data on the </a:t>
            </a:r>
            <a:r>
              <a:rPr lang="en-US" sz="1400" dirty="0" err="1" smtClean="0"/>
              <a:t>signala</a:t>
            </a:r>
            <a:r>
              <a:rPr lang="en-US" sz="1400" dirty="0" smtClean="0"/>
              <a:t> from  new states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New states still need to be confirmed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4966" y="876300"/>
            <a:ext cx="1320800" cy="4788408"/>
          </a:xfrm>
          <a:prstGeom prst="rect">
            <a:avLst/>
          </a:prstGeom>
          <a:noFill/>
          <a:ln w="28575" cap="flat" cmpd="sng" algn="ctr">
            <a:solidFill>
              <a:srgbClr val="4CE44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0" y="64380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advTm="45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153400" cy="6731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Summary of the </a:t>
            </a:r>
            <a:r>
              <a:rPr lang="en-US" sz="2000" dirty="0" smtClean="0">
                <a:solidFill>
                  <a:schemeClr val="tx1"/>
                </a:solidFill>
                <a:ea typeface="MS PGothic" pitchFamily="34" charset="-128"/>
              </a:rPr>
              <a:t>CLAS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/</a:t>
            </a:r>
            <a:r>
              <a:rPr lang="en-US" sz="2000" dirty="0" smtClean="0">
                <a:ea typeface="MS PGothic" pitchFamily="34" charset="-128"/>
              </a:rPr>
              <a:t>Hall-C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 data on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ea typeface="MS PGothic" pitchFamily="34" charset="-128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p </a:t>
            </a:r>
            <a:r>
              <a:rPr lang="en-US" sz="2000" dirty="0" err="1" smtClean="0">
                <a:solidFill>
                  <a:srgbClr val="FF0000"/>
                </a:solidFill>
                <a:ea typeface="MS PGothic" pitchFamily="34" charset="-128"/>
              </a:rPr>
              <a:t>electroproduction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 off protons</a:t>
            </a:r>
            <a:endParaRPr lang="en-US" sz="2000" baseline="30000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060" name="Line 4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1" y="1175657"/>
          <a:ext cx="6764976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244"/>
                <a:gridCol w="1691244"/>
                <a:gridCol w="1691244"/>
                <a:gridCol w="16912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Observables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 over Q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, GeV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 over W,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W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2.4, 3.6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1.48-1.62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[1]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W</a:t>
                      </a:r>
                      <a:endParaRPr lang="en-US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0.38-2.5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1.50-1.86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[2]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W</a:t>
                      </a:r>
                      <a:endParaRPr lang="en-US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0.13-3.3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1.50-2.30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[3]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d</a:t>
                      </a:r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Symbol" pitchFamily="18" charset="2"/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d</a:t>
                      </a:r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Symbol" pitchFamily="18" charset="2"/>
                        </a:rPr>
                        <a:t>W</a:t>
                      </a:r>
                      <a:endParaRPr lang="en-US" dirty="0" smtClean="0">
                        <a:solidFill>
                          <a:schemeClr val="accent2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5.7,7.0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1.50-2.30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  [4]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9382" y="3780430"/>
            <a:ext cx="8513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800" dirty="0" smtClean="0"/>
              <a:t>1. C.S. </a:t>
            </a:r>
            <a:r>
              <a:rPr lang="en-US" sz="1800" smtClean="0"/>
              <a:t>Armstrong </a:t>
            </a:r>
            <a:r>
              <a:rPr lang="en-US" sz="1800" dirty="0" smtClean="0"/>
              <a:t>et al., Phys. Rev D60, 052004 (1999).</a:t>
            </a:r>
          </a:p>
          <a:p>
            <a:pPr marL="342900" indent="-342900">
              <a:buAutoNum type="arabicPeriod"/>
            </a:pPr>
            <a:endParaRPr lang="en-US" sz="1800" dirty="0" smtClean="0"/>
          </a:p>
          <a:p>
            <a:pPr marL="342900" indent="-342900"/>
            <a:r>
              <a:rPr lang="en-US" sz="1800" dirty="0" smtClean="0"/>
              <a:t>2. R. Thompson et al., (CLAS Collaboration), Phys. Rev. </a:t>
            </a:r>
            <a:r>
              <a:rPr lang="en-US" sz="1800" dirty="0" err="1" smtClean="0"/>
              <a:t>Lett</a:t>
            </a:r>
            <a:r>
              <a:rPr lang="en-US" sz="1800" dirty="0" smtClean="0"/>
              <a:t>. 86, 1702 (2001).</a:t>
            </a:r>
          </a:p>
          <a:p>
            <a:pPr marL="342900" indent="-342900">
              <a:buAutoNum type="arabicPeriod" startAt="2"/>
            </a:pPr>
            <a:endParaRPr lang="en-US" sz="1800" dirty="0" smtClean="0"/>
          </a:p>
          <a:p>
            <a:pPr marL="342900" indent="-342900">
              <a:buAutoNum type="arabicPeriod" startAt="3"/>
            </a:pPr>
            <a:r>
              <a:rPr lang="en-US" sz="1800" dirty="0" smtClean="0"/>
              <a:t>H. </a:t>
            </a:r>
            <a:r>
              <a:rPr lang="en-US" sz="1800" dirty="0" err="1" smtClean="0"/>
              <a:t>Denizli</a:t>
            </a:r>
            <a:r>
              <a:rPr lang="en-US" sz="1800" dirty="0" smtClean="0"/>
              <a:t> et al., (CLAS Collaboration), Phys. Rev. C76, 015204 (2007).</a:t>
            </a:r>
          </a:p>
          <a:p>
            <a:pPr marL="342900" indent="-342900">
              <a:buAutoNum type="arabicPeriod" startAt="3"/>
            </a:pPr>
            <a:endParaRPr lang="en-US" sz="1800" dirty="0" smtClean="0"/>
          </a:p>
          <a:p>
            <a:pPr marL="342900" indent="-342900">
              <a:buAutoNum type="arabicPeriod" startAt="3"/>
            </a:pPr>
            <a:r>
              <a:rPr lang="en-US" sz="1800" dirty="0" err="1" smtClean="0"/>
              <a:t>M.Dalton</a:t>
            </a:r>
            <a:r>
              <a:rPr lang="en-US" sz="1800" dirty="0" smtClean="0"/>
              <a:t> et al., Phys. Rev. C80, 015205 (2009).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153400" cy="6731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Summary of the CLAS data on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KY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a typeface="MS PGothic" pitchFamily="34" charset="-128"/>
              </a:rPr>
              <a:t>electroproduction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 off protons</a:t>
            </a:r>
            <a:endParaRPr lang="en-US" sz="2000" baseline="30000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060" name="Line 4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" y="1175657"/>
          <a:ext cx="7529840" cy="239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7765"/>
                <a:gridCol w="1184171"/>
                <a:gridCol w="1505968"/>
                <a:gridCol w="1505968"/>
                <a:gridCol w="15059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Observables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 over Q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, GeV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 over W,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</a:rPr>
                        <a:t>P</a:t>
                      </a:r>
                      <a:r>
                        <a:rPr lang="en-US" baseline="-25000" dirty="0" err="1" smtClean="0">
                          <a:latin typeface="+mn-lt"/>
                        </a:rPr>
                        <a:t>x,y,z</a:t>
                      </a:r>
                      <a:endParaRPr lang="en-US" baseline="-25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    </a:t>
                      </a:r>
                      <a:r>
                        <a:rPr lang="en-US" dirty="0" smtClean="0">
                          <a:latin typeface="+mn-lt"/>
                        </a:rPr>
                        <a:t>K</a:t>
                      </a:r>
                      <a:r>
                        <a:rPr lang="en-US" dirty="0" smtClean="0">
                          <a:latin typeface="Symbol" pitchFamily="18" charset="2"/>
                        </a:rPr>
                        <a:t>L,KS</a:t>
                      </a:r>
                      <a:r>
                        <a:rPr lang="en-US" baseline="30000" dirty="0" smtClean="0">
                          <a:latin typeface="Symbol" pitchFamily="18" charset="2"/>
                        </a:rPr>
                        <a:t>0</a:t>
                      </a:r>
                      <a:endParaRPr lang="en-US" baseline="30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0.7-5.4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1.60-2.60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[1]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 </a:t>
                      </a:r>
                      <a:r>
                        <a:rPr lang="en-US" dirty="0" err="1" smtClean="0">
                          <a:latin typeface="+mn-lt"/>
                        </a:rPr>
                        <a:t>A</a:t>
                      </a:r>
                      <a:r>
                        <a:rPr lang="en-US" baseline="-25000" dirty="0" err="1" smtClean="0">
                          <a:latin typeface="+mn-lt"/>
                        </a:rPr>
                        <a:t>e</a:t>
                      </a:r>
                      <a:endParaRPr lang="en-US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    </a:t>
                      </a:r>
                      <a:r>
                        <a:rPr lang="en-US" dirty="0" smtClean="0">
                          <a:latin typeface="+mn-lt"/>
                        </a:rPr>
                        <a:t>K</a:t>
                      </a:r>
                      <a:r>
                        <a:rPr lang="en-US" dirty="0" smtClean="0">
                          <a:latin typeface="Symbol" pitchFamily="18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0.65-1.0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1.60-2.05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[2]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W</a:t>
                      </a:r>
                      <a:endParaRPr lang="en-US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   </a:t>
                      </a:r>
                      <a:r>
                        <a:rPr lang="en-US" dirty="0" smtClean="0">
                          <a:latin typeface="+mn-lt"/>
                        </a:rPr>
                        <a:t>K</a:t>
                      </a:r>
                      <a:r>
                        <a:rPr lang="en-US" dirty="0" smtClean="0">
                          <a:latin typeface="Symbol" pitchFamily="18" charset="2"/>
                        </a:rPr>
                        <a:t>L,KS</a:t>
                      </a:r>
                      <a:r>
                        <a:rPr lang="en-US" baseline="30000" dirty="0" smtClean="0">
                          <a:latin typeface="Symbol" pitchFamily="18" charset="2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0.5-2.8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1.60-2.40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[3]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n-lt"/>
                        </a:rPr>
                        <a:t>P</a:t>
                      </a:r>
                      <a:r>
                        <a:rPr lang="en-US" baseline="-25000" dirty="0" err="1" smtClean="0">
                          <a:latin typeface="+mn-lt"/>
                        </a:rPr>
                        <a:t>x,y,z</a:t>
                      </a:r>
                      <a:endParaRPr lang="en-US" baseline="-25000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    K</a:t>
                      </a:r>
                      <a:r>
                        <a:rPr lang="en-US" dirty="0" smtClean="0">
                          <a:latin typeface="Symbol" pitchFamily="18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0.3-1.5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1.60-2.15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[4]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9382" y="3690103"/>
            <a:ext cx="8513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800" dirty="0" smtClean="0"/>
              <a:t>1. D.S. Carman et al.,(CLAS Collaboration), Phys. Rev. C79, 065205 (2009).</a:t>
            </a:r>
          </a:p>
          <a:p>
            <a:pPr marL="342900" indent="-342900"/>
            <a:r>
              <a:rPr lang="en-US" sz="1800" dirty="0" smtClean="0"/>
              <a:t>2. R. </a:t>
            </a:r>
            <a:r>
              <a:rPr lang="en-US" sz="1800" dirty="0" err="1" smtClean="0"/>
              <a:t>Nasseripour</a:t>
            </a:r>
            <a:r>
              <a:rPr lang="en-US" sz="1800" dirty="0" smtClean="0"/>
              <a:t> et al., (CLAS Collaboration), Phys. Rev. C77, 065208 (2008).</a:t>
            </a:r>
          </a:p>
          <a:p>
            <a:pPr marL="342900" indent="-342900"/>
            <a:r>
              <a:rPr lang="en-US" sz="1800" dirty="0" smtClean="0"/>
              <a:t>3. P. </a:t>
            </a:r>
            <a:r>
              <a:rPr lang="en-US" sz="1800" dirty="0" err="1" smtClean="0"/>
              <a:t>Ambrozewicz</a:t>
            </a:r>
            <a:r>
              <a:rPr lang="en-US" sz="1800" dirty="0" smtClean="0"/>
              <a:t> et al., (CLAS Collaboration), Phys. Rev. C75, 045203 (2007).</a:t>
            </a:r>
          </a:p>
          <a:p>
            <a:pPr marL="342900" indent="-342900"/>
            <a:r>
              <a:rPr lang="en-US" sz="1800" dirty="0" smtClean="0"/>
              <a:t>4. D.S. Carman et al., (CLAS Collaboration), Phys. Rev. </a:t>
            </a:r>
            <a:r>
              <a:rPr lang="en-US" sz="1800" dirty="0" err="1" smtClean="0"/>
              <a:t>Lett</a:t>
            </a:r>
            <a:r>
              <a:rPr lang="en-US" sz="1800" dirty="0" smtClean="0"/>
              <a:t>. 90, 131804 (2003).</a:t>
            </a:r>
          </a:p>
          <a:p>
            <a:pPr marL="342900" indent="-342900"/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22255" y="5167431"/>
            <a:ext cx="8340745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More than 85% of meson </a:t>
            </a:r>
            <a:r>
              <a:rPr lang="en-US" sz="18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800" b="1" dirty="0" smtClean="0">
                <a:solidFill>
                  <a:srgbClr val="FF0000"/>
                </a:solidFill>
              </a:rPr>
              <a:t> data worldwide were obtained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in experiments with the CLAS detector and available in the CLAS Physics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Data Base: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86371" y="5721429"/>
            <a:ext cx="4021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accent2"/>
                </a:solidFill>
              </a:rPr>
              <a:t>http</a:t>
            </a:r>
            <a:r>
              <a:rPr lang="en-US" sz="1800" b="1" dirty="0">
                <a:solidFill>
                  <a:schemeClr val="accent2"/>
                </a:solidFill>
              </a:rPr>
              <a:t>://clasweb.jlab.org/physicsdb/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238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The studies of nucleon resonance (N*) structure: motivation and objectives </a:t>
            </a: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0" y="755650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-1" y="1016451"/>
            <a:ext cx="9144001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000" b="1" dirty="0">
                <a:solidFill>
                  <a:schemeClr val="accent2"/>
                </a:solidFill>
              </a:rPr>
              <a:t>Our experimental program seeks to determine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 algn="just" eaLnBrk="0" hangingPunct="0"/>
            <a:endParaRPr lang="en-US" sz="900" dirty="0">
              <a:solidFill>
                <a:schemeClr val="accent2"/>
              </a:solidFill>
            </a:endParaRPr>
          </a:p>
          <a:p>
            <a:pPr marL="577850" lvl="1" indent="-180975" eaLnBrk="0" hangingPunct="0"/>
            <a:r>
              <a:rPr lang="en-US" sz="2000" dirty="0"/>
              <a:t>  </a:t>
            </a:r>
            <a:r>
              <a:rPr lang="en-US" sz="2000" b="1" dirty="0" err="1">
                <a:latin typeface="Symbol" pitchFamily="18" charset="2"/>
              </a:rPr>
              <a:t>g</a:t>
            </a:r>
            <a:r>
              <a:rPr lang="en-US" sz="2000" baseline="-25000" dirty="0" err="1"/>
              <a:t>v</a:t>
            </a:r>
            <a:r>
              <a:rPr lang="en-US" sz="2000" dirty="0" err="1"/>
              <a:t>NN</a:t>
            </a:r>
            <a:r>
              <a:rPr lang="en-US" sz="2000" dirty="0"/>
              <a:t>* transition </a:t>
            </a:r>
            <a:r>
              <a:rPr lang="en-US" sz="2000" dirty="0" err="1"/>
              <a:t>helicity</a:t>
            </a:r>
            <a:r>
              <a:rPr lang="en-US" sz="2000" dirty="0"/>
              <a:t> amplitudes (</a:t>
            </a:r>
            <a:r>
              <a:rPr lang="en-US" sz="2000" dirty="0" err="1"/>
              <a:t>electrocouplings</a:t>
            </a:r>
            <a:r>
              <a:rPr lang="en-US" sz="2000" dirty="0"/>
              <a:t>) at photon </a:t>
            </a:r>
            <a:r>
              <a:rPr lang="en-US" sz="2000" dirty="0" err="1"/>
              <a:t>virtualities</a:t>
            </a:r>
            <a:r>
              <a:rPr lang="en-US" sz="2000" dirty="0"/>
              <a:t>  0.2&lt; </a:t>
            </a:r>
            <a:r>
              <a:rPr lang="en-US" sz="2000" dirty="0" smtClean="0"/>
              <a:t>Q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&lt;6.0 GeV</a:t>
            </a:r>
            <a:r>
              <a:rPr lang="en-US" sz="2000" b="1" baseline="30000" dirty="0" smtClean="0"/>
              <a:t>2 </a:t>
            </a:r>
            <a:r>
              <a:rPr lang="en-US" sz="2000" dirty="0" smtClean="0"/>
              <a:t>with CLAS and at 4.0&lt; Q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&lt;12.0 GeV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with CLAS12 detectors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for </a:t>
            </a:r>
            <a:r>
              <a:rPr lang="en-US" sz="2000" dirty="0"/>
              <a:t>most of the excited proton states  </a:t>
            </a:r>
            <a:r>
              <a:rPr lang="en-US" sz="2000" dirty="0" smtClean="0"/>
              <a:t>through analyzing  major </a:t>
            </a:r>
            <a:r>
              <a:rPr lang="en-US" sz="2000" dirty="0"/>
              <a:t>meson </a:t>
            </a:r>
            <a:r>
              <a:rPr lang="en-US" sz="2000" dirty="0" err="1"/>
              <a:t>electroproduction</a:t>
            </a:r>
            <a:r>
              <a:rPr lang="en-US" sz="2000" dirty="0"/>
              <a:t> channels independently and  </a:t>
            </a:r>
            <a:r>
              <a:rPr lang="en-US" sz="2000" dirty="0" smtClean="0"/>
              <a:t>in  global multi- channel analyses.</a:t>
            </a:r>
          </a:p>
          <a:p>
            <a:pPr marL="577850" lvl="1" indent="-180975" eaLnBrk="0" hangingPunct="0"/>
            <a:endParaRPr lang="en-US" sz="2000" dirty="0"/>
          </a:p>
          <a:p>
            <a:pPr marL="577850" lvl="1" indent="-180975" eaLnBrk="0" hangingPunct="0"/>
            <a:endParaRPr lang="en-US" sz="1400" dirty="0"/>
          </a:p>
          <a:p>
            <a:pPr eaLnBrk="0" hangingPunct="0"/>
            <a:r>
              <a:rPr lang="en-US" sz="2000" b="1" dirty="0">
                <a:solidFill>
                  <a:schemeClr val="accent2"/>
                </a:solidFill>
              </a:rPr>
              <a:t>This </a:t>
            </a:r>
            <a:r>
              <a:rPr lang="en-US" sz="2000" b="1" dirty="0" smtClean="0">
                <a:solidFill>
                  <a:schemeClr val="accent2"/>
                </a:solidFill>
              </a:rPr>
              <a:t>information  needed to study the non-</a:t>
            </a:r>
            <a:r>
              <a:rPr lang="en-US" sz="2000" b="1" dirty="0" err="1" smtClean="0">
                <a:solidFill>
                  <a:schemeClr val="accent2"/>
                </a:solidFill>
              </a:rPr>
              <a:t>perturbative</a:t>
            </a:r>
            <a:r>
              <a:rPr lang="en-US" sz="2000" b="1" dirty="0" smtClean="0">
                <a:solidFill>
                  <a:schemeClr val="accent2"/>
                </a:solidFill>
              </a:rPr>
              <a:t> strong interaction which generates  N* states as bound systems of quarks and gluons</a:t>
            </a:r>
          </a:p>
          <a:p>
            <a:pPr eaLnBrk="0" hangingPunct="0"/>
            <a:endParaRPr lang="en-US" sz="2000" b="1" dirty="0" smtClean="0">
              <a:solidFill>
                <a:schemeClr val="accent2"/>
              </a:solidFill>
            </a:endParaRPr>
          </a:p>
          <a:p>
            <a:pPr eaLnBrk="0" hangingPunct="0"/>
            <a:endParaRPr lang="en-US" sz="2000" b="1" dirty="0" smtClean="0">
              <a:solidFill>
                <a:schemeClr val="accent2"/>
              </a:solidFill>
            </a:endParaRPr>
          </a:p>
          <a:p>
            <a:pPr eaLnBrk="0" hangingPunct="0"/>
            <a:r>
              <a:rPr lang="en-US" sz="2000" b="1" dirty="0" smtClean="0">
                <a:solidFill>
                  <a:srgbClr val="FF0000"/>
                </a:solidFill>
              </a:rPr>
              <a:t>The non-</a:t>
            </a:r>
            <a:r>
              <a:rPr lang="en-US" sz="2000" b="1" dirty="0" err="1" smtClean="0">
                <a:solidFill>
                  <a:srgbClr val="FF0000"/>
                </a:solidFill>
              </a:rPr>
              <a:t>perturbative</a:t>
            </a:r>
            <a:r>
              <a:rPr lang="en-US" sz="2000" b="1" dirty="0" smtClean="0">
                <a:solidFill>
                  <a:srgbClr val="FF0000"/>
                </a:solidFill>
              </a:rPr>
              <a:t>  strong interaction represents the most important part of the Standard Model  that we have yet to explore. The non-</a:t>
            </a:r>
            <a:r>
              <a:rPr lang="en-US" sz="2000" b="1" dirty="0" err="1" smtClean="0">
                <a:solidFill>
                  <a:srgbClr val="FF0000"/>
                </a:solidFill>
              </a:rPr>
              <a:t>perturbative</a:t>
            </a:r>
            <a:r>
              <a:rPr lang="en-US" sz="2000" b="1" dirty="0" smtClean="0">
                <a:solidFill>
                  <a:srgbClr val="FF0000"/>
                </a:solidFill>
              </a:rPr>
              <a:t> strong interaction is far more complex than  the  electromagnetic and weak interactions and very different in nature.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333186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11 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(1535)</a:t>
            </a:r>
            <a:r>
              <a:rPr lang="en-US" sz="2400" baseline="-25000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electrocouplings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 and their interpretation</a:t>
            </a:r>
            <a:endParaRPr lang="en-US" sz="2400" baseline="-25000" dirty="0" smtClean="0">
              <a:solidFill>
                <a:srgbClr val="FF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3971" name="Line 6"/>
          <p:cNvSpPr>
            <a:spLocks noChangeShapeType="1"/>
          </p:cNvSpPr>
          <p:nvPr/>
        </p:nvSpPr>
        <p:spPr bwMode="auto">
          <a:xfrm>
            <a:off x="0" y="65314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342" y="4185708"/>
            <a:ext cx="37305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ea typeface="Comic Sans MS" pitchFamily="66" charset="0"/>
                <a:cs typeface="Comic Sans MS" pitchFamily="66" charset="0"/>
              </a:rPr>
              <a:t>Analysis of </a:t>
            </a:r>
            <a:r>
              <a:rPr lang="en-US" sz="1600" dirty="0" err="1">
                <a:ea typeface="Comic Sans MS" pitchFamily="66" charset="0"/>
                <a:cs typeface="Comic Sans MS" pitchFamily="66" charset="0"/>
              </a:rPr>
              <a:t>pη</a:t>
            </a:r>
            <a:r>
              <a:rPr lang="en-US" sz="1600" dirty="0">
                <a:ea typeface="Comic Sans MS" pitchFamily="66" charset="0"/>
                <a:cs typeface="Comic Sans MS" pitchFamily="66" charset="0"/>
              </a:rPr>
              <a:t> channel assumes S</a:t>
            </a:r>
            <a:r>
              <a:rPr lang="en-US" sz="1600" baseline="-25000" dirty="0">
                <a:ea typeface="Comic Sans MS" pitchFamily="66" charset="0"/>
                <a:cs typeface="Comic Sans MS" pitchFamily="66" charset="0"/>
              </a:rPr>
              <a:t>1/2</a:t>
            </a:r>
            <a:r>
              <a:rPr lang="en-US" sz="1600" dirty="0">
                <a:ea typeface="Comic Sans MS" pitchFamily="66" charset="0"/>
                <a:cs typeface="Comic Sans MS" pitchFamily="66" charset="0"/>
              </a:rPr>
              <a:t>=0</a:t>
            </a:r>
          </a:p>
          <a:p>
            <a:r>
              <a:rPr lang="en-US" sz="1600" dirty="0">
                <a:ea typeface="Comic Sans MS" pitchFamily="66" charset="0"/>
                <a:cs typeface="Comic Sans MS" pitchFamily="66" charset="0"/>
              </a:rPr>
              <a:t>Branching ratios: </a:t>
            </a:r>
            <a:r>
              <a:rPr lang="en-US" sz="1600" dirty="0" err="1">
                <a:ea typeface="Lucida Grande"/>
                <a:cs typeface="Lucida Grande"/>
              </a:rPr>
              <a:t>β</a:t>
            </a:r>
            <a:r>
              <a:rPr lang="en-US" sz="1600" baseline="-25000" dirty="0" err="1">
                <a:ea typeface="Comic Sans MS" pitchFamily="66" charset="0"/>
                <a:cs typeface="Comic Sans MS" pitchFamily="66" charset="0"/>
              </a:rPr>
              <a:t>N</a:t>
            </a:r>
            <a:r>
              <a:rPr lang="en-US" sz="1600" baseline="-25000" dirty="0" err="1">
                <a:ea typeface="Lucida Grande"/>
                <a:cs typeface="Lucida Grande"/>
              </a:rPr>
              <a:t>π</a:t>
            </a:r>
            <a:r>
              <a:rPr lang="en-US" sz="1600" dirty="0">
                <a:ea typeface="Comic Sans MS" pitchFamily="66" charset="0"/>
                <a:cs typeface="Comic Sans MS" pitchFamily="66" charset="0"/>
              </a:rPr>
              <a:t> = </a:t>
            </a:r>
            <a:r>
              <a:rPr lang="en-US" sz="1600" dirty="0" err="1">
                <a:ea typeface="Lucida Grande"/>
                <a:cs typeface="Lucida Grande"/>
              </a:rPr>
              <a:t>β</a:t>
            </a:r>
            <a:r>
              <a:rPr lang="en-US" sz="1600" baseline="-25000" dirty="0" err="1">
                <a:ea typeface="Comic Sans MS" pitchFamily="66" charset="0"/>
                <a:cs typeface="Comic Sans MS" pitchFamily="66" charset="0"/>
              </a:rPr>
              <a:t>N</a:t>
            </a:r>
            <a:r>
              <a:rPr lang="en-US" sz="1600" baseline="-25000" dirty="0" err="1">
                <a:ea typeface="Lucida Grande"/>
                <a:cs typeface="Lucida Grande"/>
              </a:rPr>
              <a:t>η</a:t>
            </a:r>
            <a:r>
              <a:rPr lang="en-US" sz="1600" dirty="0">
                <a:ea typeface="Comic Sans MS" pitchFamily="66" charset="0"/>
                <a:cs typeface="Comic Sans MS" pitchFamily="66" charset="0"/>
              </a:rPr>
              <a:t> = 0.45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0563" y="4003145"/>
            <a:ext cx="76200" cy="76200"/>
          </a:xfrm>
          <a:prstGeom prst="rect">
            <a:avLst/>
          </a:prstGeom>
          <a:solidFill>
            <a:srgbClr val="3AE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19463" y="3877733"/>
            <a:ext cx="8143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Comic Sans MS"/>
              </a:rPr>
              <a:t>CLAS  </a:t>
            </a:r>
            <a:r>
              <a:rPr lang="en-US" sz="1400" dirty="0" err="1">
                <a:latin typeface="+mn-lt"/>
                <a:cs typeface="Comic Sans MS"/>
              </a:rPr>
              <a:t>p</a:t>
            </a:r>
            <a:r>
              <a:rPr lang="en-US" sz="1400" dirty="0" err="1">
                <a:latin typeface="+mn-lt"/>
                <a:ea typeface="Lucida Grande"/>
                <a:cs typeface="Lucida Grande"/>
              </a:rPr>
              <a:t>η</a:t>
            </a:r>
            <a:endParaRPr lang="en-US" sz="1400" dirty="0">
              <a:latin typeface="+mn-lt"/>
              <a:cs typeface="Comic Sans MS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769894" y="3344333"/>
            <a:ext cx="1020762" cy="533400"/>
            <a:chOff x="3398874" y="2209800"/>
            <a:chExt cx="1020726" cy="533400"/>
          </a:xfrm>
        </p:grpSpPr>
        <p:sp>
          <p:nvSpPr>
            <p:cNvPr id="12" name="TextBox 11"/>
            <p:cNvSpPr txBox="1"/>
            <p:nvPr/>
          </p:nvSpPr>
          <p:spPr>
            <a:xfrm>
              <a:off x="3851295" y="2209800"/>
              <a:ext cx="530206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cs typeface="Comic Sans MS"/>
                </a:rPr>
                <a:t>LC SR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6058" y="2466975"/>
              <a:ext cx="563542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LCQM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398874" y="2541588"/>
              <a:ext cx="457184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98874" y="2693988"/>
              <a:ext cx="457184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29035" y="2360613"/>
              <a:ext cx="457184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225925" y="4170318"/>
            <a:ext cx="4770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  <a:defRPr/>
            </a:pPr>
            <a:r>
              <a:rPr lang="en-US" sz="1800" b="1" dirty="0" smtClean="0">
                <a:cs typeface="Comic Sans MS"/>
              </a:rPr>
              <a:t>A</a:t>
            </a:r>
            <a:r>
              <a:rPr lang="en-US" sz="1800" b="1" baseline="-25000" dirty="0" smtClean="0">
                <a:cs typeface="Comic Sans MS"/>
              </a:rPr>
              <a:t>1/2 </a:t>
            </a:r>
            <a:r>
              <a:rPr lang="en-US" sz="1800" b="1" dirty="0" smtClean="0">
                <a:cs typeface="Comic Sans MS"/>
              </a:rPr>
              <a:t>(Q</a:t>
            </a:r>
            <a:r>
              <a:rPr lang="en-US" sz="1800" b="1" baseline="30000" dirty="0" smtClean="0">
                <a:cs typeface="Comic Sans MS"/>
              </a:rPr>
              <a:t>2</a:t>
            </a:r>
            <a:r>
              <a:rPr lang="en-US" sz="1800" b="1" dirty="0" smtClean="0">
                <a:cs typeface="Comic Sans MS"/>
              </a:rPr>
              <a:t>) from </a:t>
            </a:r>
            <a:r>
              <a:rPr lang="en-US" sz="1800" b="1" dirty="0" err="1" smtClean="0">
                <a:solidFill>
                  <a:srgbClr val="FF0000"/>
                </a:solidFill>
                <a:cs typeface="Comic Sans MS"/>
              </a:rPr>
              <a:t>N</a:t>
            </a:r>
            <a:r>
              <a:rPr lang="en-US" sz="1800" b="1" dirty="0" err="1" smtClean="0">
                <a:solidFill>
                  <a:srgbClr val="FF0000"/>
                </a:solidFill>
                <a:ea typeface="Lucida Grande"/>
                <a:cs typeface="Lucida Grande"/>
              </a:rPr>
              <a:t>π</a:t>
            </a:r>
            <a:r>
              <a:rPr lang="en-US" sz="1800" b="1" dirty="0" smtClean="0">
                <a:ea typeface="Lucida Grande"/>
                <a:cs typeface="Lucida Grande"/>
              </a:rPr>
              <a:t> and </a:t>
            </a:r>
            <a:r>
              <a:rPr lang="en-US" sz="1800" b="1" dirty="0" err="1" smtClean="0">
                <a:solidFill>
                  <a:srgbClr val="33CC33"/>
                </a:solidFill>
                <a:ea typeface="Lucida Grande"/>
                <a:cs typeface="Lucida Grande"/>
              </a:rPr>
              <a:t>pη</a:t>
            </a:r>
            <a:r>
              <a:rPr lang="en-US" sz="1800" b="1" dirty="0" smtClean="0">
                <a:ea typeface="Lucida Grande"/>
                <a:cs typeface="Lucida Grande"/>
              </a:rPr>
              <a:t> are </a:t>
            </a:r>
            <a:r>
              <a:rPr lang="en-US" sz="1800" b="1" dirty="0" smtClean="0">
                <a:cs typeface="Comic Sans MS"/>
              </a:rPr>
              <a:t>consistent  </a:t>
            </a:r>
          </a:p>
          <a:p>
            <a:pPr>
              <a:buClr>
                <a:srgbClr val="FF0000"/>
              </a:buClr>
              <a:buFont typeface="Wingdings" charset="2"/>
              <a:buChar char="Ø"/>
              <a:defRPr/>
            </a:pPr>
            <a:r>
              <a:rPr lang="en-US" sz="1800" b="1" dirty="0" smtClean="0">
                <a:cs typeface="Comic Sans MS"/>
              </a:rPr>
              <a:t> First extraction of S</a:t>
            </a:r>
            <a:r>
              <a:rPr lang="en-US" sz="1800" b="1" baseline="-25000" dirty="0" smtClean="0">
                <a:cs typeface="Comic Sans MS"/>
              </a:rPr>
              <a:t>1/2</a:t>
            </a:r>
            <a:r>
              <a:rPr lang="en-US" sz="1800" b="1" dirty="0" smtClean="0">
                <a:cs typeface="Comic Sans MS"/>
              </a:rPr>
              <a:t>(Q</a:t>
            </a:r>
            <a:r>
              <a:rPr lang="en-US" sz="1800" b="1" baseline="30000" dirty="0" smtClean="0">
                <a:cs typeface="Comic Sans MS"/>
              </a:rPr>
              <a:t>2</a:t>
            </a:r>
            <a:r>
              <a:rPr lang="en-US" sz="1800" b="1" dirty="0" smtClean="0">
                <a:cs typeface="Comic Sans MS"/>
              </a:rPr>
              <a:t>) amplitude</a:t>
            </a:r>
          </a:p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257800" y="4001557"/>
            <a:ext cx="27432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5" y="802667"/>
            <a:ext cx="7613120" cy="338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743200" y="1473200"/>
            <a:ext cx="76200" cy="76200"/>
          </a:xfrm>
          <a:prstGeom prst="rect">
            <a:avLst/>
          </a:prstGeom>
          <a:solidFill>
            <a:srgbClr val="3AE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26080" y="1347788"/>
            <a:ext cx="8143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Comic Sans MS"/>
              </a:rPr>
              <a:t>CLAS  </a:t>
            </a:r>
            <a:r>
              <a:rPr lang="en-US" sz="1400" dirty="0" err="1">
                <a:latin typeface="+mn-lt"/>
                <a:cs typeface="Comic Sans MS"/>
              </a:rPr>
              <a:t>p</a:t>
            </a:r>
            <a:r>
              <a:rPr lang="en-US" sz="1400" dirty="0" err="1">
                <a:latin typeface="+mn-lt"/>
                <a:ea typeface="Lucida Grande"/>
                <a:cs typeface="Lucida Grande"/>
              </a:rPr>
              <a:t>η</a:t>
            </a:r>
            <a:endParaRPr lang="en-US" sz="1400" dirty="0">
              <a:latin typeface="+mn-lt"/>
              <a:cs typeface="Comic Sans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26080" y="1576388"/>
            <a:ext cx="9064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ea typeface="Comic Sans MS" pitchFamily="66" charset="0"/>
                <a:cs typeface="Comic Sans MS" pitchFamily="66" charset="0"/>
              </a:rPr>
              <a:t>CLAS  </a:t>
            </a:r>
            <a:r>
              <a:rPr lang="en-US" sz="1400" dirty="0" err="1">
                <a:ea typeface="Comic Sans MS" pitchFamily="66" charset="0"/>
                <a:cs typeface="Comic Sans MS" pitchFamily="66" charset="0"/>
              </a:rPr>
              <a:t>nπ</a:t>
            </a:r>
            <a:r>
              <a:rPr lang="en-US" sz="1400" dirty="0">
                <a:ea typeface="Comic Sans MS" pitchFamily="66" charset="0"/>
                <a:cs typeface="Comic Sans MS" pitchFamily="66" charset="0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26080" y="1825625"/>
            <a:ext cx="8318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latin typeface="+mn-lt"/>
                <a:cs typeface="Comic Sans MS"/>
              </a:rPr>
              <a:t>HallC</a:t>
            </a:r>
            <a:r>
              <a:rPr lang="en-US" sz="1400" dirty="0">
                <a:latin typeface="+mn-lt"/>
                <a:cs typeface="Comic Sans MS"/>
              </a:rPr>
              <a:t>  </a:t>
            </a:r>
            <a:r>
              <a:rPr lang="en-US" sz="1400" dirty="0" err="1">
                <a:latin typeface="+mn-lt"/>
                <a:cs typeface="Comic Sans MS"/>
              </a:rPr>
              <a:t>p</a:t>
            </a:r>
            <a:r>
              <a:rPr lang="en-US" sz="1400" dirty="0" err="1">
                <a:latin typeface="+mn-lt"/>
                <a:ea typeface="Lucida Grande"/>
                <a:cs typeface="Lucida Grande"/>
              </a:rPr>
              <a:t>η</a:t>
            </a:r>
            <a:endParaRPr lang="en-US" sz="1400" dirty="0">
              <a:latin typeface="+mn-lt"/>
              <a:cs typeface="Comic Sans M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43200" y="1658938"/>
            <a:ext cx="119063" cy="1190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2743200" y="1901825"/>
            <a:ext cx="119063" cy="119063"/>
          </a:xfrm>
          <a:prstGeom prst="star5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012267" y="2133600"/>
            <a:ext cx="2926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08990" y="4778344"/>
            <a:ext cx="8852873" cy="7489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cs typeface="Comic Sans MS"/>
              </a:rPr>
              <a:t>LQCD &amp; LCSR calculations (black solid lines) by  Regensburg  Univ. Group  reproduces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cs typeface="Comic Sans MS"/>
              </a:rPr>
              <a:t>data trend at 2.0&lt;Q</a:t>
            </a:r>
            <a:r>
              <a:rPr lang="en-US" sz="1600" b="1" baseline="30000" dirty="0" smtClean="0">
                <a:cs typeface="Comic Sans MS"/>
              </a:rPr>
              <a:t>2</a:t>
            </a:r>
            <a:r>
              <a:rPr lang="en-US" sz="1600" b="1" dirty="0" smtClean="0">
                <a:cs typeface="Comic Sans MS"/>
              </a:rPr>
              <a:t>&lt;11.0 GeV</a:t>
            </a:r>
            <a:r>
              <a:rPr lang="en-US" sz="1600" b="1" baseline="30000" dirty="0" smtClean="0">
                <a:cs typeface="Comic Sans MS"/>
              </a:rPr>
              <a:t>2</a:t>
            </a:r>
            <a:r>
              <a:rPr lang="en-US" sz="1600" b="1" dirty="0" smtClean="0">
                <a:cs typeface="Comic Sans MS"/>
              </a:rPr>
              <a:t>. </a:t>
            </a:r>
            <a:r>
              <a:rPr lang="en-US" sz="1600" b="1" baseline="30000" dirty="0" smtClean="0">
                <a:cs typeface="Comic Sans MS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cs typeface="Comic Sans MS"/>
              </a:rPr>
              <a:t>V.Braun</a:t>
            </a:r>
            <a:r>
              <a:rPr lang="en-US" sz="1600" b="1" dirty="0" smtClean="0">
                <a:solidFill>
                  <a:schemeClr val="accent2"/>
                </a:solidFill>
                <a:cs typeface="Comic Sans MS"/>
              </a:rPr>
              <a:t> et al., Phys. Rev. </a:t>
            </a:r>
            <a:r>
              <a:rPr lang="en-US" sz="1600" b="1" dirty="0" err="1" smtClean="0">
                <a:solidFill>
                  <a:schemeClr val="accent2"/>
                </a:solidFill>
                <a:cs typeface="Comic Sans MS"/>
              </a:rPr>
              <a:t>Lett</a:t>
            </a:r>
            <a:r>
              <a:rPr lang="en-US" sz="1600" b="1" dirty="0" smtClean="0">
                <a:solidFill>
                  <a:schemeClr val="accent2"/>
                </a:solidFill>
                <a:cs typeface="Comic Sans MS"/>
              </a:rPr>
              <a:t>., 103, 072001 (2009) .</a:t>
            </a:r>
          </a:p>
          <a:p>
            <a:pPr>
              <a:buClr>
                <a:schemeClr val="tx1"/>
              </a:buClr>
              <a:defRPr/>
            </a:pPr>
            <a:endParaRPr lang="en-US" sz="1600" b="1" baseline="30000" dirty="0" smtClean="0"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52726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Subject for our Workshop:</a:t>
            </a:r>
          </a:p>
          <a:p>
            <a:pPr eaLnBrk="0" hangingPunct="0"/>
            <a:r>
              <a:rPr lang="en-US" sz="1800" dirty="0" smtClean="0">
                <a:solidFill>
                  <a:srgbClr val="FF0000"/>
                </a:solidFill>
              </a:rPr>
              <a:t>Prospects for evaluation of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800" dirty="0" err="1" smtClean="0">
                <a:solidFill>
                  <a:srgbClr val="FF0000"/>
                </a:solidFill>
              </a:rPr>
              <a:t>NN</a:t>
            </a:r>
            <a:r>
              <a:rPr lang="en-US" sz="1800" dirty="0" smtClean="0">
                <a:solidFill>
                  <a:srgbClr val="FF0000"/>
                </a:solidFill>
              </a:rPr>
              <a:t>*</a:t>
            </a:r>
            <a:r>
              <a:rPr lang="en-US" sz="18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800" dirty="0" smtClean="0">
                <a:solidFill>
                  <a:srgbClr val="FF0000"/>
                </a:solidFill>
              </a:rPr>
              <a:t>  for other pairs of N* parity partners;</a:t>
            </a:r>
          </a:p>
          <a:p>
            <a:pPr eaLnBrk="0" hangingPunct="0"/>
            <a:r>
              <a:rPr lang="en-US" sz="1800" dirty="0" smtClean="0">
                <a:solidFill>
                  <a:srgbClr val="FF0000"/>
                </a:solidFill>
              </a:rPr>
              <a:t>access to quark distribution amplitudes in N* states of different quantum numbers.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47" y="-306150"/>
            <a:ext cx="91440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Signals from  N* states in the CLAS KY </a:t>
            </a:r>
            <a:r>
              <a:rPr lang="en-US" sz="20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000" dirty="0" smtClean="0">
                <a:solidFill>
                  <a:srgbClr val="FF0000"/>
                </a:solidFill>
              </a:rPr>
              <a:t> data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498764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04594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D.Carman</a:t>
            </a:r>
            <a:r>
              <a:rPr lang="en-US" sz="1600" dirty="0" smtClean="0">
                <a:solidFill>
                  <a:schemeClr val="accent2"/>
                </a:solidFill>
              </a:rPr>
              <a:t>, private communication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32min1875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4430" y="836850"/>
            <a:ext cx="6459570" cy="1903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947" y="571500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=1.8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427997" y="571500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=2.6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7542794" y="529073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=3.45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pic>
        <p:nvPicPr>
          <p:cNvPr id="10" name="Picture 9" descr="32plus1900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3968" y="2740636"/>
            <a:ext cx="6346185" cy="1881574"/>
          </a:xfrm>
          <a:prstGeom prst="rect">
            <a:avLst/>
          </a:prstGeom>
        </p:spPr>
      </p:pic>
      <p:pic>
        <p:nvPicPr>
          <p:cNvPr id="11" name="Picture 10" descr="52min2060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3968" y="4622210"/>
            <a:ext cx="6412800" cy="19082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80413" y="6530489"/>
            <a:ext cx="8130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 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793456" y="6499712"/>
            <a:ext cx="4133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2794" y="6550223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183546" y="1104405"/>
            <a:ext cx="4379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L</a:t>
            </a:r>
            <a:endParaRPr lang="en-US" sz="1400" b="1" dirty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1178" y="3112317"/>
            <a:ext cx="42030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S</a:t>
            </a:r>
            <a:endParaRPr lang="en-US" sz="1400" b="1" dirty="0"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9376" y="4880758"/>
            <a:ext cx="42030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S</a:t>
            </a:r>
            <a:endParaRPr lang="en-US" sz="1400" b="1" dirty="0">
              <a:latin typeface="Symbol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6068291" y="1412182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18857" y="96590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3/2 </a:t>
            </a:r>
            <a:r>
              <a:rPr lang="en-US" sz="1200" b="1" baseline="30000" dirty="0" smtClean="0">
                <a:solidFill>
                  <a:srgbClr val="00B050"/>
                </a:solidFill>
              </a:rPr>
              <a:t>- </a:t>
            </a:r>
            <a:r>
              <a:rPr lang="en-US" sz="1200" b="1" dirty="0" smtClean="0">
                <a:solidFill>
                  <a:srgbClr val="00B050"/>
                </a:solidFill>
              </a:rPr>
              <a:t>5/2</a:t>
            </a:r>
            <a:r>
              <a:rPr lang="en-US" sz="1200" b="1" baseline="30000" dirty="0" smtClean="0">
                <a:solidFill>
                  <a:srgbClr val="00B050"/>
                </a:solidFill>
              </a:rPr>
              <a:t>-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(1950) 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269376" y="1719959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3853542" y="1104405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515096" y="3307278"/>
            <a:ext cx="20188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579423" y="3685309"/>
            <a:ext cx="25136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774045" y="3798124"/>
            <a:ext cx="20188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4105893" y="3153389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6198920" y="3490347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8446239" y="3613566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388819" y="2876390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1/2 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3/2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(1850)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68291" y="3028682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1/2</a:t>
            </a:r>
            <a:r>
              <a:rPr lang="en-US" sz="1200" baseline="30000" dirty="0" smtClean="0">
                <a:solidFill>
                  <a:srgbClr val="0070C0"/>
                </a:solidFill>
              </a:rPr>
              <a:t>+</a:t>
            </a:r>
            <a:r>
              <a:rPr lang="en-US" sz="1200" dirty="0" smtClean="0">
                <a:solidFill>
                  <a:srgbClr val="0070C0"/>
                </a:solidFill>
              </a:rPr>
              <a:t>3/2</a:t>
            </a:r>
            <a:r>
              <a:rPr lang="en-US" sz="1200" baseline="30000" dirty="0" smtClean="0">
                <a:solidFill>
                  <a:srgbClr val="0070C0"/>
                </a:solidFill>
              </a:rPr>
              <a:t>+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(2000)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1638795" y="621079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161788" y="574913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</a:rPr>
              <a:t>3/2</a:t>
            </a:r>
            <a:r>
              <a:rPr lang="en-US" sz="1200" b="1" baseline="30000" dirty="0" smtClean="0">
                <a:solidFill>
                  <a:srgbClr val="FF33CC"/>
                </a:solidFill>
              </a:rPr>
              <a:t>-</a:t>
            </a:r>
            <a:r>
              <a:rPr lang="en-US" sz="1200" b="1" dirty="0" smtClean="0">
                <a:solidFill>
                  <a:srgbClr val="FF33CC"/>
                </a:solidFill>
              </a:rPr>
              <a:t>5/2</a:t>
            </a:r>
            <a:r>
              <a:rPr lang="en-US" sz="1200" b="1" baseline="30000" dirty="0" smtClean="0">
                <a:solidFill>
                  <a:srgbClr val="FF33CC"/>
                </a:solidFill>
              </a:rPr>
              <a:t>-</a:t>
            </a:r>
          </a:p>
          <a:p>
            <a:r>
              <a:rPr lang="en-US" sz="1200" b="1" dirty="0" smtClean="0">
                <a:solidFill>
                  <a:srgbClr val="FF33CC"/>
                </a:solidFill>
              </a:rPr>
              <a:t>(2050)</a:t>
            </a:r>
            <a:endParaRPr lang="en-US" sz="1200" b="1" dirty="0">
              <a:solidFill>
                <a:srgbClr val="FF33CC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4012118" y="5380995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6254815" y="5565062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8502134" y="5533395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174625" y="944563"/>
          <a:ext cx="2574925" cy="955675"/>
        </p:xfrm>
        <a:graphic>
          <a:graphicData uri="http://schemas.openxmlformats.org/presentationml/2006/ole">
            <p:oleObj spid="_x0000_s482306" name="Equation" r:id="rId7" imgW="2006280" imgH="596880" progId="Equation.3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74625" y="2173184"/>
            <a:ext cx="2574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structures in W-dependencies of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l</a:t>
            </a:r>
            <a:r>
              <a:rPr lang="en-US" sz="1600" dirty="0" smtClean="0"/>
              <a:t> –moments at the same W-values in all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-bins are consistent with the contributions from resonances of  spin-parities listed in the plots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452933"/>
            <a:ext cx="319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reaction model(s) are needed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for extraction of N* parameters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from  KY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2620454D-4791-49E4-9A1E-87855DA04F23}" type="slidenum">
              <a:rPr lang="fr-FR" sz="1200" b="0"/>
              <a:pPr/>
              <a:t>42</a:t>
            </a:fld>
            <a:endParaRPr lang="fr-FR" sz="1200" b="0"/>
          </a:p>
        </p:txBody>
      </p:sp>
      <p:sp>
        <p:nvSpPr>
          <p:cNvPr id="55299" name="Text Box 23"/>
          <p:cNvSpPr txBox="1">
            <a:spLocks noChangeArrowheads="1"/>
          </p:cNvSpPr>
          <p:nvPr/>
        </p:nvSpPr>
        <p:spPr bwMode="auto">
          <a:xfrm>
            <a:off x="0" y="57150"/>
            <a:ext cx="9322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+mn-lt"/>
                <a:ea typeface="ＭＳ Ｐゴシック" pitchFamily="-110" charset="-128"/>
              </a:rPr>
              <a:t>Anticipated N*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ＭＳ Ｐゴシック" pitchFamily="-110" charset="-128"/>
              </a:rPr>
              <a:t>Electrocouplings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ＭＳ Ｐゴシック" pitchFamily="-110" charset="-128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ＭＳ Ｐゴシック" pitchFamily="-110" charset="-128"/>
              </a:rPr>
              <a:t>from data on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ＭＳ Ｐゴシック" pitchFamily="-110" charset="-128"/>
              </a:rPr>
              <a:t>N</a:t>
            </a:r>
            <a:r>
              <a:rPr lang="en-US" sz="2000" dirty="0" err="1">
                <a:solidFill>
                  <a:srgbClr val="FF0000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ＭＳ Ｐゴシック" pitchFamily="-110" charset="-128"/>
              </a:rPr>
              <a:t> &amp;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ＭＳ Ｐゴシック" pitchFamily="-110" charset="-128"/>
              </a:rPr>
              <a:t>N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  <a:ea typeface="ＭＳ Ｐゴシック" pitchFamily="-110" charset="-128"/>
              </a:rPr>
              <a:t>pp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ＭＳ Ｐゴシック" pitchFamily="-110" charset="-128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ＭＳ Ｐゴシック" pitchFamily="-110" charset="-128"/>
              </a:rPr>
              <a:t>electroproduction</a:t>
            </a:r>
            <a:endParaRPr lang="en-US" sz="2000" dirty="0">
              <a:solidFill>
                <a:srgbClr val="FF0000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55300" name="TextBox 8"/>
          <p:cNvSpPr txBox="1">
            <a:spLocks noChangeArrowheads="1"/>
          </p:cNvSpPr>
          <p:nvPr/>
        </p:nvSpPr>
        <p:spPr bwMode="auto">
          <a:xfrm>
            <a:off x="708025" y="3587750"/>
            <a:ext cx="786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400" b="0">
                <a:solidFill>
                  <a:schemeClr val="tx1"/>
                </a:solidFill>
                <a:ea typeface="ＭＳ Ｐゴシック" pitchFamily="-110" charset="-128"/>
              </a:rPr>
              <a:t>Open circles represent projections and all other markers the available results with the 6-GeV electron beam </a:t>
            </a:r>
          </a:p>
        </p:txBody>
      </p:sp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252413" y="4003675"/>
            <a:ext cx="8678862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Examples of 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published and projected results</a:t>
            </a:r>
            <a:r>
              <a:rPr lang="en-US" sz="1800" b="0" dirty="0">
                <a:ea typeface="ＭＳ Ｐゴシック" pitchFamily="-110" charset="-128"/>
              </a:rPr>
              <a:t> obtained within 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60d</a:t>
            </a:r>
            <a:r>
              <a:rPr lang="en-US" sz="1800" b="0" dirty="0">
                <a:ea typeface="ＭＳ Ｐゴシック" pitchFamily="-110" charset="-128"/>
              </a:rPr>
              <a:t> for three prominent  excited proton states from analyses of </a:t>
            </a:r>
            <a:r>
              <a:rPr lang="en-US" sz="1800" b="0" dirty="0" err="1">
                <a:ea typeface="ＭＳ Ｐゴシック" pitchFamily="-110" charset="-128"/>
              </a:rPr>
              <a:t>N</a:t>
            </a:r>
            <a:r>
              <a:rPr lang="en-US" sz="1800" b="0" dirty="0" err="1"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1800" b="0" dirty="0">
                <a:ea typeface="ＭＳ Ｐゴシック" pitchFamily="-110" charset="-128"/>
              </a:rPr>
              <a:t> and </a:t>
            </a:r>
            <a:r>
              <a:rPr lang="en-US" sz="1800" b="0" dirty="0" err="1">
                <a:ea typeface="ＭＳ Ｐゴシック" pitchFamily="-110" charset="-128"/>
              </a:rPr>
              <a:t>N</a:t>
            </a:r>
            <a:r>
              <a:rPr lang="en-US" sz="1800" b="0" dirty="0" err="1">
                <a:latin typeface="Symbol" pitchFamily="18" charset="2"/>
                <a:ea typeface="ＭＳ Ｐゴシック" pitchFamily="-110" charset="-128"/>
              </a:rPr>
              <a:t>pp</a:t>
            </a:r>
            <a:r>
              <a:rPr lang="en-US" sz="1800" b="0" dirty="0">
                <a:ea typeface="ＭＳ Ｐゴシック" pitchFamily="-110" charset="-128"/>
              </a:rPr>
              <a:t> </a:t>
            </a:r>
            <a:r>
              <a:rPr lang="en-US" sz="1800" b="0" dirty="0" err="1">
                <a:ea typeface="ＭＳ Ｐゴシック" pitchFamily="-110" charset="-128"/>
              </a:rPr>
              <a:t>electroproduction</a:t>
            </a:r>
            <a:r>
              <a:rPr lang="en-US" sz="1800" b="0" dirty="0">
                <a:ea typeface="ＭＳ Ｐゴシック" pitchFamily="-110" charset="-128"/>
              </a:rPr>
              <a:t> channels. Similar results are expected for many other resonances at higher masses, e.g. S</a:t>
            </a:r>
            <a:r>
              <a:rPr lang="en-US" sz="1800" b="0" baseline="-25000" dirty="0">
                <a:ea typeface="ＭＳ Ｐゴシック" pitchFamily="-110" charset="-128"/>
              </a:rPr>
              <a:t>11</a:t>
            </a:r>
            <a:r>
              <a:rPr lang="en-US" sz="1800" b="0" dirty="0">
                <a:ea typeface="ＭＳ Ｐゴシック" pitchFamily="-110" charset="-128"/>
              </a:rPr>
              <a:t>(1650), F</a:t>
            </a:r>
            <a:r>
              <a:rPr lang="en-US" sz="1800" b="0" baseline="-25000" dirty="0">
                <a:ea typeface="ＭＳ Ｐゴシック" pitchFamily="-110" charset="-128"/>
              </a:rPr>
              <a:t>15</a:t>
            </a:r>
            <a:r>
              <a:rPr lang="en-US" sz="1800" b="0" dirty="0">
                <a:ea typeface="ＭＳ Ｐゴシック" pitchFamily="-110" charset="-128"/>
              </a:rPr>
              <a:t>(1685), D</a:t>
            </a:r>
            <a:r>
              <a:rPr lang="en-US" sz="1800" b="0" baseline="-25000" dirty="0">
                <a:ea typeface="ＭＳ Ｐゴシック" pitchFamily="-110" charset="-128"/>
              </a:rPr>
              <a:t>33</a:t>
            </a:r>
            <a:r>
              <a:rPr lang="en-US" sz="1800" b="0" dirty="0">
                <a:ea typeface="ＭＳ Ｐゴシック" pitchFamily="-110" charset="-128"/>
              </a:rPr>
              <a:t>(1700), P</a:t>
            </a:r>
            <a:r>
              <a:rPr lang="en-US" sz="1800" b="0" baseline="-25000" dirty="0">
                <a:ea typeface="ＭＳ Ｐゴシック" pitchFamily="-110" charset="-128"/>
              </a:rPr>
              <a:t>13</a:t>
            </a:r>
            <a:r>
              <a:rPr lang="en-US" sz="1800" b="0" dirty="0">
                <a:ea typeface="ＭＳ Ｐゴシック" pitchFamily="-110" charset="-128"/>
              </a:rPr>
              <a:t>(1720), …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en-US" sz="800" b="0" dirty="0">
              <a:ea typeface="ＭＳ Ｐゴシック" pitchFamily="-110" charset="-128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1800" b="0" dirty="0">
                <a:ea typeface="ＭＳ Ｐゴシック" pitchFamily="-110" charset="-128"/>
              </a:rPr>
              <a:t> This experiment will – for the foreseeable future – be </a:t>
            </a:r>
            <a:r>
              <a:rPr lang="en-US" sz="1800" b="0" dirty="0">
                <a:solidFill>
                  <a:srgbClr val="993366"/>
                </a:solidFill>
                <a:ea typeface="ＭＳ Ｐゴシック" pitchFamily="-110" charset="-128"/>
              </a:rPr>
              <a:t>the only experiment </a:t>
            </a:r>
            <a:r>
              <a:rPr lang="en-US" sz="1800" b="0" dirty="0">
                <a:ea typeface="ＭＳ Ｐゴシック" pitchFamily="-110" charset="-128"/>
              </a:rPr>
              <a:t>that can provide data on </a:t>
            </a:r>
            <a:r>
              <a:rPr lang="en-US" sz="1800" b="0" dirty="0" err="1">
                <a:latin typeface="Symbol" pitchFamily="18" charset="2"/>
                <a:ea typeface="ＭＳ Ｐゴシック" pitchFamily="-110" charset="-128"/>
              </a:rPr>
              <a:t>g</a:t>
            </a:r>
            <a:r>
              <a:rPr lang="en-US" sz="1800" b="0" baseline="-25000" dirty="0" err="1">
                <a:ea typeface="ＭＳ Ｐゴシック" pitchFamily="-110" charset="-128"/>
              </a:rPr>
              <a:t>v</a:t>
            </a:r>
            <a:r>
              <a:rPr lang="en-US" sz="1800" b="0" dirty="0" err="1">
                <a:ea typeface="ＭＳ Ｐゴシック" pitchFamily="-110" charset="-128"/>
              </a:rPr>
              <a:t>NN</a:t>
            </a:r>
            <a:r>
              <a:rPr lang="en-US" sz="1800" b="0" dirty="0">
                <a:ea typeface="ＭＳ Ｐゴシック" pitchFamily="-110" charset="-128"/>
              </a:rPr>
              <a:t>* </a:t>
            </a:r>
            <a:r>
              <a:rPr lang="en-US" sz="1800" b="0" dirty="0" err="1">
                <a:ea typeface="ＭＳ Ｐゴシック" pitchFamily="-110" charset="-128"/>
              </a:rPr>
              <a:t>electrocouplings</a:t>
            </a:r>
            <a:r>
              <a:rPr lang="en-US" sz="1800" b="0" dirty="0">
                <a:ea typeface="ＭＳ Ｐゴシック" pitchFamily="-110" charset="-128"/>
              </a:rPr>
              <a:t> for almost all well established excited proton states at the highest photon </a:t>
            </a:r>
            <a:r>
              <a:rPr lang="en-US" sz="1800" b="0" dirty="0" err="1">
                <a:ea typeface="ＭＳ Ｐゴシック" pitchFamily="-110" charset="-128"/>
              </a:rPr>
              <a:t>virtualities</a:t>
            </a:r>
            <a:r>
              <a:rPr lang="en-US" sz="1800" b="0" dirty="0">
                <a:ea typeface="ＭＳ Ｐゴシック" pitchFamily="-110" charset="-128"/>
              </a:rPr>
              <a:t> ever achieved in N* studies up to Q</a:t>
            </a:r>
            <a:r>
              <a:rPr lang="en-US" sz="1800" b="0" baseline="30000" dirty="0">
                <a:ea typeface="ＭＳ Ｐゴシック" pitchFamily="-110" charset="-128"/>
              </a:rPr>
              <a:t>2 </a:t>
            </a:r>
            <a:r>
              <a:rPr lang="en-US" sz="1800" b="0" dirty="0">
                <a:ea typeface="ＭＳ Ｐゴシック" pitchFamily="-110" charset="-128"/>
              </a:rPr>
              <a:t>of 12 GeV</a:t>
            </a:r>
            <a:r>
              <a:rPr lang="en-US" sz="1800" b="0" baseline="30000" dirty="0">
                <a:ea typeface="ＭＳ Ｐゴシック" pitchFamily="-110" charset="-128"/>
              </a:rPr>
              <a:t>2</a:t>
            </a:r>
            <a:r>
              <a:rPr lang="en-US" sz="1800" b="0" dirty="0">
                <a:ea typeface="ＭＳ Ｐゴシック" pitchFamily="-110" charset="-128"/>
              </a:rPr>
              <a:t>.</a:t>
            </a:r>
            <a:endParaRPr lang="en-US" sz="1800" b="0" baseline="30000" dirty="0">
              <a:ea typeface="ＭＳ Ｐゴシック" pitchFamily="-110" charset="-128"/>
            </a:endParaRPr>
          </a:p>
          <a:p>
            <a:pPr algn="l" eaLnBrk="1" hangingPunct="1"/>
            <a:endParaRPr lang="en-US" sz="1800" b="0" dirty="0">
              <a:ea typeface="ＭＳ Ｐゴシック" pitchFamily="-110" charset="-128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946150"/>
            <a:ext cx="8207375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99960" y="1001713"/>
            <a:ext cx="5511800" cy="2120900"/>
            <a:chOff x="825" y="625"/>
            <a:chExt cx="3472" cy="1360"/>
          </a:xfrm>
        </p:grpSpPr>
        <p:sp>
          <p:nvSpPr>
            <p:cNvPr id="55324" name="Line 8"/>
            <p:cNvSpPr>
              <a:spLocks noChangeShapeType="1"/>
            </p:cNvSpPr>
            <p:nvPr/>
          </p:nvSpPr>
          <p:spPr bwMode="auto">
            <a:xfrm flipH="1" flipV="1">
              <a:off x="2559" y="625"/>
              <a:ext cx="5" cy="1359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325" name="Line 9"/>
            <p:cNvSpPr>
              <a:spLocks noChangeShapeType="1"/>
            </p:cNvSpPr>
            <p:nvPr/>
          </p:nvSpPr>
          <p:spPr bwMode="auto">
            <a:xfrm flipH="1" flipV="1">
              <a:off x="4292" y="626"/>
              <a:ext cx="5" cy="1359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326" name="Line 10"/>
            <p:cNvSpPr>
              <a:spLocks noChangeShapeType="1"/>
            </p:cNvSpPr>
            <p:nvPr/>
          </p:nvSpPr>
          <p:spPr bwMode="auto">
            <a:xfrm flipH="1" flipV="1">
              <a:off x="825" y="625"/>
              <a:ext cx="5" cy="1359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5304" name="TextBox 21"/>
          <p:cNvSpPr txBox="1">
            <a:spLocks noChangeArrowheads="1"/>
          </p:cNvSpPr>
          <p:nvPr/>
        </p:nvSpPr>
        <p:spPr bwMode="auto">
          <a:xfrm>
            <a:off x="6881813" y="627063"/>
            <a:ext cx="1443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>
                <a:ea typeface="ＭＳ Ｐゴシック" pitchFamily="-110" charset="-128"/>
              </a:rPr>
              <a:t>S</a:t>
            </a:r>
            <a:r>
              <a:rPr lang="en-US" sz="1800" baseline="-25000">
                <a:ea typeface="ＭＳ Ｐゴシック" pitchFamily="-110" charset="-128"/>
              </a:rPr>
              <a:t>11</a:t>
            </a:r>
            <a:r>
              <a:rPr lang="en-US" sz="1800">
                <a:ea typeface="ＭＳ Ｐゴシック" pitchFamily="-110" charset="-128"/>
              </a:rPr>
              <a:t>(1535)</a:t>
            </a:r>
          </a:p>
        </p:txBody>
      </p:sp>
      <p:sp>
        <p:nvSpPr>
          <p:cNvPr id="55305" name="TextBox 21"/>
          <p:cNvSpPr txBox="1">
            <a:spLocks noChangeArrowheads="1"/>
          </p:cNvSpPr>
          <p:nvPr/>
        </p:nvSpPr>
        <p:spPr bwMode="auto">
          <a:xfrm>
            <a:off x="4084638" y="627063"/>
            <a:ext cx="1443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>
                <a:ea typeface="ＭＳ Ｐゴシック" pitchFamily="-110" charset="-128"/>
              </a:rPr>
              <a:t>D</a:t>
            </a:r>
            <a:r>
              <a:rPr lang="en-US" sz="1800" baseline="-25000">
                <a:ea typeface="ＭＳ Ｐゴシック" pitchFamily="-110" charset="-128"/>
              </a:rPr>
              <a:t>13</a:t>
            </a:r>
            <a:r>
              <a:rPr lang="en-US" sz="1800">
                <a:ea typeface="ＭＳ Ｐゴシック" pitchFamily="-110" charset="-128"/>
              </a:rPr>
              <a:t>(1520)</a:t>
            </a:r>
          </a:p>
        </p:txBody>
      </p:sp>
      <p:sp>
        <p:nvSpPr>
          <p:cNvPr id="55306" name="TextBox 21"/>
          <p:cNvSpPr txBox="1">
            <a:spLocks noChangeArrowheads="1"/>
          </p:cNvSpPr>
          <p:nvPr/>
        </p:nvSpPr>
        <p:spPr bwMode="auto">
          <a:xfrm>
            <a:off x="1317625" y="627063"/>
            <a:ext cx="1443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>
                <a:ea typeface="ＭＳ Ｐゴシック" pitchFamily="-110" charset="-128"/>
              </a:rPr>
              <a:t>P</a:t>
            </a:r>
            <a:r>
              <a:rPr lang="en-US" sz="1800" baseline="-25000">
                <a:ea typeface="ＭＳ Ｐゴシック" pitchFamily="-110" charset="-128"/>
              </a:rPr>
              <a:t>11</a:t>
            </a:r>
            <a:r>
              <a:rPr lang="en-US" sz="1800">
                <a:ea typeface="ＭＳ Ｐゴシック" pitchFamily="-110" charset="-128"/>
              </a:rPr>
              <a:t>(1440)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84413" y="2533650"/>
            <a:ext cx="698500" cy="304800"/>
            <a:chOff x="1427" y="1596"/>
            <a:chExt cx="440" cy="192"/>
          </a:xfrm>
        </p:grpSpPr>
        <p:sp>
          <p:nvSpPr>
            <p:cNvPr id="55322" name="Oval 10"/>
            <p:cNvSpPr>
              <a:spLocks noChangeAspect="1"/>
            </p:cNvSpPr>
            <p:nvPr/>
          </p:nvSpPr>
          <p:spPr bwMode="auto">
            <a:xfrm>
              <a:off x="1427" y="1670"/>
              <a:ext cx="63" cy="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55323" name="TextBox 11"/>
            <p:cNvSpPr txBox="1">
              <a:spLocks noChangeArrowheads="1"/>
            </p:cNvSpPr>
            <p:nvPr/>
          </p:nvSpPr>
          <p:spPr bwMode="auto">
            <a:xfrm>
              <a:off x="1465" y="1596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solidFill>
                    <a:schemeClr val="tx1"/>
                  </a:solidFill>
                  <a:ea typeface="ＭＳ Ｐゴシック" pitchFamily="-110" charset="-128"/>
                </a:rPr>
                <a:t>CLAS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037138" y="2533650"/>
            <a:ext cx="698500" cy="304800"/>
            <a:chOff x="1427" y="1596"/>
            <a:chExt cx="440" cy="192"/>
          </a:xfrm>
        </p:grpSpPr>
        <p:sp>
          <p:nvSpPr>
            <p:cNvPr id="55320" name="Oval 10"/>
            <p:cNvSpPr>
              <a:spLocks noChangeAspect="1"/>
            </p:cNvSpPr>
            <p:nvPr/>
          </p:nvSpPr>
          <p:spPr bwMode="auto">
            <a:xfrm>
              <a:off x="1427" y="1670"/>
              <a:ext cx="63" cy="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55321" name="TextBox 11"/>
            <p:cNvSpPr txBox="1">
              <a:spLocks noChangeArrowheads="1"/>
            </p:cNvSpPr>
            <p:nvPr/>
          </p:nvSpPr>
          <p:spPr bwMode="auto">
            <a:xfrm>
              <a:off x="1465" y="1596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solidFill>
                    <a:schemeClr val="tx1"/>
                  </a:solidFill>
                  <a:ea typeface="ＭＳ Ｐゴシック" pitchFamily="-110" charset="-128"/>
                </a:rPr>
                <a:t>CLAS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788275" y="1111250"/>
            <a:ext cx="698500" cy="304800"/>
            <a:chOff x="1427" y="1596"/>
            <a:chExt cx="440" cy="192"/>
          </a:xfrm>
        </p:grpSpPr>
        <p:sp>
          <p:nvSpPr>
            <p:cNvPr id="55318" name="Oval 10"/>
            <p:cNvSpPr>
              <a:spLocks noChangeAspect="1"/>
            </p:cNvSpPr>
            <p:nvPr/>
          </p:nvSpPr>
          <p:spPr bwMode="auto">
            <a:xfrm>
              <a:off x="1427" y="1670"/>
              <a:ext cx="63" cy="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0" bIns="0" anchor="ctr"/>
            <a:lstStyle/>
            <a:p>
              <a:endParaRPr lang="en-US">
                <a:ea typeface="ＭＳ Ｐゴシック" pitchFamily="-110" charset="-128"/>
              </a:endParaRPr>
            </a:p>
          </p:txBody>
        </p:sp>
        <p:sp>
          <p:nvSpPr>
            <p:cNvPr id="55319" name="TextBox 11"/>
            <p:cNvSpPr txBox="1">
              <a:spLocks noChangeArrowheads="1"/>
            </p:cNvSpPr>
            <p:nvPr/>
          </p:nvSpPr>
          <p:spPr bwMode="auto">
            <a:xfrm>
              <a:off x="1465" y="1596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solidFill>
                    <a:schemeClr val="tx1"/>
                  </a:solidFill>
                  <a:ea typeface="ＭＳ Ｐゴシック" pitchFamily="-110" charset="-128"/>
                </a:rPr>
                <a:t>CLAS</a:t>
              </a:r>
            </a:p>
          </p:txBody>
        </p:sp>
      </p:grpSp>
      <p:sp>
        <p:nvSpPr>
          <p:cNvPr id="55310" name="Oval 10"/>
          <p:cNvSpPr>
            <a:spLocks noChangeAspect="1"/>
          </p:cNvSpPr>
          <p:nvPr/>
        </p:nvSpPr>
        <p:spPr bwMode="auto">
          <a:xfrm>
            <a:off x="7788275" y="1466850"/>
            <a:ext cx="100013" cy="92075"/>
          </a:xfrm>
          <a:prstGeom prst="ellipse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 anchor="ctr"/>
          <a:lstStyle/>
          <a:p>
            <a:endParaRPr lang="en-US">
              <a:ea typeface="ＭＳ Ｐゴシック" pitchFamily="-110" charset="-128"/>
            </a:endParaRPr>
          </a:p>
        </p:txBody>
      </p:sp>
      <p:sp>
        <p:nvSpPr>
          <p:cNvPr id="55311" name="TextBox 11"/>
          <p:cNvSpPr txBox="1">
            <a:spLocks noChangeArrowheads="1"/>
          </p:cNvSpPr>
          <p:nvPr/>
        </p:nvSpPr>
        <p:spPr bwMode="auto">
          <a:xfrm>
            <a:off x="7861300" y="1349375"/>
            <a:ext cx="654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tx1"/>
                </a:solidFill>
                <a:ea typeface="ＭＳ Ｐゴシック" pitchFamily="-110" charset="-128"/>
              </a:rPr>
              <a:t>Hall C</a:t>
            </a:r>
          </a:p>
        </p:txBody>
      </p:sp>
      <p:sp>
        <p:nvSpPr>
          <p:cNvPr id="55312" name="Rectangle 25"/>
          <p:cNvSpPr>
            <a:spLocks noChangeAspect="1" noChangeArrowheads="1"/>
          </p:cNvSpPr>
          <p:nvPr/>
        </p:nvSpPr>
        <p:spPr bwMode="auto">
          <a:xfrm>
            <a:off x="2143125" y="2651125"/>
            <a:ext cx="82550" cy="857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13" name="Rectangle 26"/>
          <p:cNvSpPr>
            <a:spLocks noChangeAspect="1" noChangeArrowheads="1"/>
          </p:cNvSpPr>
          <p:nvPr/>
        </p:nvSpPr>
        <p:spPr bwMode="auto">
          <a:xfrm>
            <a:off x="4891088" y="2651125"/>
            <a:ext cx="82550" cy="857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15" name="Line 28"/>
          <p:cNvSpPr>
            <a:spLocks noChangeShapeType="1"/>
          </p:cNvSpPr>
          <p:nvPr/>
        </p:nvSpPr>
        <p:spPr bwMode="auto">
          <a:xfrm flipH="1" flipV="1">
            <a:off x="4538257" y="1001713"/>
            <a:ext cx="7938" cy="21193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16" name="Line 29"/>
          <p:cNvSpPr>
            <a:spLocks noChangeShapeType="1"/>
          </p:cNvSpPr>
          <p:nvPr/>
        </p:nvSpPr>
        <p:spPr bwMode="auto">
          <a:xfrm flipH="1" flipV="1">
            <a:off x="7279667" y="1003272"/>
            <a:ext cx="7938" cy="21193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17" name="Line 30"/>
          <p:cNvSpPr>
            <a:spLocks noChangeShapeType="1"/>
          </p:cNvSpPr>
          <p:nvPr/>
        </p:nvSpPr>
        <p:spPr bwMode="auto">
          <a:xfrm flipH="1" flipV="1">
            <a:off x="1795260" y="1001713"/>
            <a:ext cx="7938" cy="21193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8555704" y="964438"/>
            <a:ext cx="45719" cy="2174904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0" y="498764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6667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buClrTx/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Reaction Models for </a:t>
            </a:r>
            <a:r>
              <a:rPr lang="en-US" sz="2000" b="1" dirty="0" smtClean="0">
                <a:solidFill>
                  <a:srgbClr val="FF0000"/>
                </a:solidFill>
              </a:rPr>
              <a:t>Extraction of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2000" b="1" dirty="0" err="1" smtClean="0">
                <a:solidFill>
                  <a:srgbClr val="FF0000"/>
                </a:solidFill>
              </a:rPr>
              <a:t>NN</a:t>
            </a:r>
            <a:r>
              <a:rPr lang="en-US" sz="2000" b="1" dirty="0" smtClean="0">
                <a:solidFill>
                  <a:srgbClr val="FF0000"/>
                </a:solidFill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</a:rPr>
              <a:t>Electrocoupling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at Q</a:t>
            </a:r>
            <a:r>
              <a:rPr lang="en-US" sz="2000" b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&gt;5.0 GeV</a:t>
            </a:r>
            <a:r>
              <a:rPr lang="en-US" sz="2000" b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endParaRPr lang="en-US" sz="2000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6678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883" y="724394"/>
            <a:ext cx="88900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All </a:t>
            </a:r>
            <a:r>
              <a:rPr lang="en-US" sz="1600" dirty="0" err="1" smtClean="0"/>
              <a:t>currentl</a:t>
            </a:r>
            <a:r>
              <a:rPr lang="en-US" sz="1600" dirty="0" smtClean="0"/>
              <a:t> reaction models for extraction of </a:t>
            </a:r>
            <a:r>
              <a:rPr lang="en-US" sz="1600" b="1" dirty="0" err="1" smtClean="0">
                <a:latin typeface="Symbol" pitchFamily="18" charset="2"/>
              </a:rPr>
              <a:t>g</a:t>
            </a:r>
            <a:r>
              <a:rPr lang="en-US" sz="1600" baseline="-25000" dirty="0" err="1" smtClean="0"/>
              <a:t>v</a:t>
            </a:r>
            <a:r>
              <a:rPr lang="en-US" sz="1600" dirty="0" err="1" smtClean="0"/>
              <a:t>NN</a:t>
            </a:r>
            <a:r>
              <a:rPr lang="en-US" sz="1600" dirty="0" smtClean="0"/>
              <a:t>* </a:t>
            </a:r>
            <a:r>
              <a:rPr lang="en-US" sz="1600" dirty="0" err="1" smtClean="0"/>
              <a:t>electrocouplings</a:t>
            </a:r>
            <a:r>
              <a:rPr lang="en-US" sz="1600" dirty="0" smtClean="0"/>
              <a:t> employ </a:t>
            </a:r>
            <a:r>
              <a:rPr lang="en-US" sz="1600" dirty="0" smtClean="0">
                <a:solidFill>
                  <a:srgbClr val="FF0000"/>
                </a:solidFill>
              </a:rPr>
              <a:t>meson-baryon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degrees of freedom </a:t>
            </a:r>
            <a:r>
              <a:rPr lang="en-US" sz="1600" dirty="0" smtClean="0"/>
              <a:t>. They can be applied at 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&lt;5.0 GeV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where meson-baryon mechanisms </a:t>
            </a:r>
          </a:p>
          <a:p>
            <a:r>
              <a:rPr lang="en-US" sz="1600" dirty="0" smtClean="0"/>
              <a:t>are most relevant.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models explicitly  account for the transition from meson-baryon </a:t>
            </a:r>
            <a:r>
              <a:rPr lang="en-US" sz="1600" dirty="0" smtClean="0">
                <a:solidFill>
                  <a:srgbClr val="FF0000"/>
                </a:solidFill>
              </a:rPr>
              <a:t>to quark degrees of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freedom</a:t>
            </a:r>
            <a:r>
              <a:rPr lang="en-US" sz="1600" dirty="0" smtClean="0"/>
              <a:t> are needed for extracting of </a:t>
            </a:r>
            <a:r>
              <a:rPr lang="en-US" sz="1600" b="1" dirty="0" err="1" smtClean="0">
                <a:latin typeface="Symbol" pitchFamily="18" charset="2"/>
              </a:rPr>
              <a:t>g</a:t>
            </a:r>
            <a:r>
              <a:rPr lang="en-US" sz="1600" baseline="-25000" dirty="0" err="1" smtClean="0"/>
              <a:t>v</a:t>
            </a:r>
            <a:r>
              <a:rPr lang="en-US" sz="1600" dirty="0" err="1" smtClean="0"/>
              <a:t>NN</a:t>
            </a:r>
            <a:r>
              <a:rPr lang="en-US" sz="1600" dirty="0" smtClean="0"/>
              <a:t>* </a:t>
            </a:r>
            <a:r>
              <a:rPr lang="en-US" sz="1600" dirty="0" err="1" smtClean="0"/>
              <a:t>electrocouplings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from </a:t>
            </a:r>
            <a:r>
              <a:rPr lang="en-US" sz="1600" dirty="0" err="1" smtClean="0">
                <a:solidFill>
                  <a:srgbClr val="FF0000"/>
                </a:solidFill>
              </a:rPr>
              <a:t>N</a:t>
            </a:r>
            <a:r>
              <a:rPr lang="en-US" sz="16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 and </a:t>
            </a:r>
            <a:r>
              <a:rPr lang="en-US" sz="1600" dirty="0" err="1" smtClean="0">
                <a:solidFill>
                  <a:srgbClr val="FF0000"/>
                </a:solidFill>
              </a:rPr>
              <a:t>N</a:t>
            </a:r>
            <a:r>
              <a:rPr lang="en-US" sz="1600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data at 5.0&lt;Q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&lt;12.0 GeV</a:t>
            </a:r>
            <a:r>
              <a:rPr lang="en-US" sz="1600" baseline="30000" dirty="0" smtClean="0">
                <a:solidFill>
                  <a:srgbClr val="FF0000"/>
                </a:solidFill>
              </a:rPr>
              <a:t>2 </a:t>
            </a:r>
            <a:r>
              <a:rPr lang="en-US" sz="1600" dirty="0" smtClean="0">
                <a:solidFill>
                  <a:srgbClr val="FF0000"/>
                </a:solidFill>
              </a:rPr>
              <a:t>and W&lt;2.0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The starting point: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    Description of non-resonant mechanisms in </a:t>
            </a:r>
            <a:r>
              <a:rPr lang="en-US" sz="1600" b="1" dirty="0" err="1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sz="1600" b="1" baseline="30000" dirty="0" err="1" smtClean="0">
                <a:solidFill>
                  <a:schemeClr val="tx2"/>
                </a:solidFill>
              </a:rPr>
              <a:t>+</a:t>
            </a:r>
            <a:r>
              <a:rPr lang="en-US" sz="1600" dirty="0" err="1" smtClean="0">
                <a:solidFill>
                  <a:schemeClr val="tx2"/>
                </a:solidFill>
              </a:rPr>
              <a:t>n</a:t>
            </a:r>
            <a:r>
              <a:rPr lang="en-US" sz="1600" dirty="0" smtClean="0">
                <a:solidFill>
                  <a:schemeClr val="tx2"/>
                </a:solidFill>
              </a:rPr>
              <a:t>, </a:t>
            </a:r>
            <a:r>
              <a:rPr lang="en-US" sz="1600" b="1" dirty="0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chemeClr val="tx2"/>
                </a:solidFill>
              </a:rPr>
              <a:t>0</a:t>
            </a:r>
            <a:r>
              <a:rPr lang="en-US" sz="1600" dirty="0" smtClean="0">
                <a:solidFill>
                  <a:schemeClr val="tx2"/>
                </a:solidFill>
              </a:rPr>
              <a:t>p, </a:t>
            </a:r>
            <a:r>
              <a:rPr lang="en-US" sz="1600" b="1" dirty="0" err="1" smtClean="0">
                <a:solidFill>
                  <a:schemeClr val="tx2"/>
                </a:solidFill>
                <a:latin typeface="Symbol" pitchFamily="18" charset="2"/>
              </a:rPr>
              <a:t>pD</a:t>
            </a:r>
            <a:r>
              <a:rPr lang="en-US" sz="1600" b="1" dirty="0" smtClean="0">
                <a:solidFill>
                  <a:schemeClr val="tx2"/>
                </a:solidFill>
                <a:latin typeface="Symbol" pitchFamily="18" charset="2"/>
              </a:rPr>
              <a:t>,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and </a:t>
            </a:r>
            <a:r>
              <a:rPr lang="en-US" sz="1600" b="1" dirty="0" smtClean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sz="1600" dirty="0" err="1" smtClean="0">
                <a:solidFill>
                  <a:schemeClr val="tx2"/>
                </a:solidFill>
              </a:rPr>
              <a:t>p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electroproduction</a:t>
            </a:r>
            <a:r>
              <a:rPr lang="en-US" sz="1600" dirty="0" smtClean="0">
                <a:solidFill>
                  <a:schemeClr val="tx2"/>
                </a:solidFill>
              </a:rPr>
              <a:t> channels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    with the full coverage of  reaction phase, including: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 hand-bag diagrams  with GPD’s structure function from DIS studies;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2"/>
                </a:solidFill>
              </a:rPr>
              <a:t>reggeized</a:t>
            </a:r>
            <a:r>
              <a:rPr lang="en-US" sz="1600" dirty="0" smtClean="0">
                <a:solidFill>
                  <a:schemeClr val="tx2"/>
                </a:solidFill>
              </a:rPr>
              <a:t> meson-baryon amplitudes;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color dipole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others……….    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833" y="4756267"/>
            <a:ext cx="89707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Most  urgent  need for 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2000" b="1" dirty="0" err="1" smtClean="0">
                <a:solidFill>
                  <a:srgbClr val="FF0000"/>
                </a:solidFill>
              </a:rPr>
              <a:t>NN</a:t>
            </a:r>
            <a:r>
              <a:rPr lang="en-US" sz="2000" b="1" dirty="0" smtClean="0">
                <a:solidFill>
                  <a:srgbClr val="FF0000"/>
                </a:solidFill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</a:rPr>
              <a:t>electrocpoupling</a:t>
            </a:r>
            <a:r>
              <a:rPr lang="en-US" sz="2000" b="1" dirty="0" smtClean="0">
                <a:solidFill>
                  <a:srgbClr val="FF0000"/>
                </a:solidFill>
              </a:rPr>
              <a:t> studies with the CLAS12 !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Time scale: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Should be ready by 2015, when E-12-09-003 experiment is scheduled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to start the collection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of </a:t>
            </a:r>
            <a:r>
              <a:rPr lang="en-US" sz="2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000" dirty="0" smtClean="0">
                <a:solidFill>
                  <a:srgbClr val="FF0000"/>
                </a:solidFill>
              </a:rPr>
              <a:t>  data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contribution of 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baseline="30000" dirty="0" smtClean="0"/>
              <a:t>++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+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(1520), 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15</a:t>
            </a:r>
            <a:r>
              <a:rPr lang="en-US" sz="2000" dirty="0" smtClean="0"/>
              <a:t>(1685) and </a:t>
            </a:r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dirty="0" err="1" smtClean="0"/>
              <a:t>p</a:t>
            </a:r>
            <a:r>
              <a:rPr lang="en-US" sz="2000" dirty="0" smtClean="0"/>
              <a:t> channels to nine 1-fold 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baseline="30000" dirty="0" err="1" smtClean="0">
                <a:latin typeface="Symbol" pitchFamily="18" charset="2"/>
              </a:rPr>
              <a:t>+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dirty="0" smtClean="0"/>
              <a:t>p cross sections (kind of shown in the slide #16) can be obtained in the future at 2.0&lt;W&lt;3.0 </a:t>
            </a:r>
            <a:r>
              <a:rPr lang="en-US" sz="2000" dirty="0" err="1" smtClean="0"/>
              <a:t>GeV</a:t>
            </a:r>
            <a:r>
              <a:rPr lang="en-US" sz="2000" dirty="0" smtClean="0"/>
              <a:t> and 2.0&lt;Q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&lt;5.0 GeV</a:t>
            </a:r>
            <a:r>
              <a:rPr lang="en-US" sz="2000" baseline="30000" dirty="0" smtClean="0"/>
              <a:t>2</a:t>
            </a:r>
          </a:p>
          <a:p>
            <a:pPr>
              <a:buNone/>
            </a:pPr>
            <a:r>
              <a:rPr lang="en-US" sz="2000" dirty="0" smtClean="0"/>
              <a:t>    Would it be possible to use these results for extraction of transition 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dirty="0" err="1" smtClean="0">
                <a:latin typeface="Arial"/>
                <a:cs typeface="Arial"/>
              </a:rPr>
              <a:t>→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smtClean="0"/>
              <a:t>, p→D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,(1520)  p→F</a:t>
            </a:r>
            <a:r>
              <a:rPr lang="en-US" sz="2000" baseline="-25000" dirty="0" smtClean="0"/>
              <a:t>15</a:t>
            </a:r>
            <a:r>
              <a:rPr lang="en-US" sz="2000" dirty="0" smtClean="0"/>
              <a:t> (1685) GPD’s and diagonal </a:t>
            </a:r>
            <a:r>
              <a:rPr lang="en-US" sz="2000" dirty="0" err="1" smtClean="0"/>
              <a:t>p→p</a:t>
            </a:r>
            <a:r>
              <a:rPr lang="en-US" sz="2000" dirty="0" smtClean="0"/>
              <a:t> GPD from </a:t>
            </a:r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dirty="0" err="1" smtClean="0"/>
              <a:t>p</a:t>
            </a:r>
            <a:r>
              <a:rPr lang="en-US" sz="2000" dirty="0" smtClean="0"/>
              <a:t> exclusive channel?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Two-body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baseline="30000" dirty="0" smtClean="0"/>
              <a:t>++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+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(1520), 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15</a:t>
            </a:r>
            <a:r>
              <a:rPr lang="en-US" sz="2000" dirty="0" smtClean="0"/>
              <a:t>(1685) and </a:t>
            </a:r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dirty="0" err="1" smtClean="0"/>
              <a:t>p</a:t>
            </a:r>
            <a:r>
              <a:rPr lang="en-US" sz="2000" dirty="0" smtClean="0"/>
              <a:t> cross section at different fixed running masses of unstable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can be determined from available 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baseline="30000" dirty="0" err="1" smtClean="0">
                <a:latin typeface="Symbol" pitchFamily="18" charset="2"/>
              </a:rPr>
              <a:t>+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dirty="0" smtClean="0"/>
              <a:t>p cross sections. Is it possible to use “data” on these two body angular distribution for reconstruction of these channel amplitudes? 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For discussion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60" y="218364"/>
            <a:ext cx="4747662" cy="6452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40740" y="1305524"/>
            <a:ext cx="390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Theory support  for  the studies of N* structure with the CLAS12 detector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 Nature of Strong  (non-</a:t>
            </a:r>
            <a:r>
              <a:rPr lang="en-US" sz="2000" b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perturbative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 QCD regime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V="1">
            <a:off x="0" y="755651"/>
            <a:ext cx="91440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alpha_usc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918" y="777240"/>
            <a:ext cx="3557477" cy="177330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08400" y="1166813"/>
          <a:ext cx="2575442" cy="872000"/>
        </p:xfrm>
        <a:graphic>
          <a:graphicData uri="http://schemas.openxmlformats.org/presentationml/2006/ole">
            <p:oleObj spid="_x0000_s340994" name="Equation" r:id="rId5" imgW="1726920" imgH="58392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11433" y="897339"/>
            <a:ext cx="273256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quark-gluon</a:t>
            </a:r>
            <a:r>
              <a:rPr lang="en-US" sz="1400" dirty="0" smtClean="0"/>
              <a:t> running coupling</a:t>
            </a:r>
          </a:p>
          <a:p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baseline="-25000" dirty="0" smtClean="0">
                <a:latin typeface="+mn-lt"/>
              </a:rPr>
              <a:t>s  </a:t>
            </a:r>
            <a:r>
              <a:rPr lang="en-US" sz="1400" dirty="0" smtClean="0">
                <a:latin typeface="+mn-lt"/>
              </a:rPr>
              <a:t>increases with distance</a:t>
            </a:r>
          </a:p>
          <a:p>
            <a:endParaRPr lang="en-US" sz="1400" baseline="-25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anti-  screening (b) takes over screening (a)</a:t>
            </a:r>
          </a:p>
          <a:p>
            <a:endParaRPr lang="en-US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baseline="-25000" dirty="0" smtClean="0"/>
              <a:t>s  </a:t>
            </a:r>
            <a:r>
              <a:rPr lang="en-US" sz="1400" dirty="0" smtClean="0"/>
              <a:t>~ 1 as Q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→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few GeV</a:t>
            </a:r>
            <a:r>
              <a:rPr lang="en-US" sz="1400" baseline="30000" dirty="0" smtClean="0"/>
              <a:t>2</a:t>
            </a:r>
            <a:endParaRPr lang="en-US" sz="1400" baseline="30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756" y="224277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3047" y="224277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530009" y="1166813"/>
            <a:ext cx="2881424" cy="87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 descr="couplings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97791"/>
            <a:ext cx="9144000" cy="356238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 bwMode="auto">
          <a:xfrm>
            <a:off x="5031520" y="2974198"/>
            <a:ext cx="0" cy="19202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5031520" y="3780430"/>
            <a:ext cx="87059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975255" y="3626541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JLAB12</a:t>
            </a:r>
            <a:endParaRPr lang="en-US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60568" y="2587526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QED coupling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901787" y="2550549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QCD coupling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826770" y="4937760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momentum transfer</a:t>
            </a:r>
          </a:p>
          <a:p>
            <a:r>
              <a:rPr lang="en-US" sz="1400" dirty="0" smtClean="0"/>
              <a:t>to single quark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83280" y="4928616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momentum transfer</a:t>
            </a:r>
          </a:p>
          <a:p>
            <a:r>
              <a:rPr lang="en-US" sz="1400" dirty="0" smtClean="0"/>
              <a:t>to lepton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" y="5486400"/>
            <a:ext cx="75199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 the same momentum domain, the QCD coupling changes 500,000-times more that the QED coupling and run in the opposite direction.</a:t>
            </a:r>
          </a:p>
          <a:p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341" y="1389100"/>
            <a:ext cx="3887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Generation of dressed quarks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and gluons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quark_us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918" y="2096986"/>
            <a:ext cx="5152360" cy="1280286"/>
          </a:xfrm>
          <a:prstGeom prst="rect">
            <a:avLst/>
          </a:prstGeom>
        </p:spPr>
      </p:pic>
      <p:pic>
        <p:nvPicPr>
          <p:cNvPr id="6" name="Picture 5" descr="gluon_us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7" y="3377272"/>
            <a:ext cx="5152360" cy="999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67" y="3100273"/>
            <a:ext cx="126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dressed quark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52142" y="3100273"/>
            <a:ext cx="104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bare  quark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865474" y="3069495"/>
            <a:ext cx="163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dressing  kernel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6867" y="4099733"/>
            <a:ext cx="126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dressed gluon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2142" y="4099733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bare gluon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65474" y="4376732"/>
            <a:ext cx="163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dressing  kernel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83887" y="2096986"/>
            <a:ext cx="41601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Dressed quarks and gluons acquire </a:t>
            </a:r>
          </a:p>
          <a:p>
            <a:r>
              <a:rPr lang="en-US" sz="1800" b="1" dirty="0" smtClean="0"/>
              <a:t>dynamical, momentum (distance) </a:t>
            </a:r>
          </a:p>
          <a:p>
            <a:r>
              <a:rPr lang="en-US" sz="1800" b="1" dirty="0" smtClean="0"/>
              <a:t>dependent  masses, structure, and</a:t>
            </a:r>
          </a:p>
          <a:p>
            <a:r>
              <a:rPr lang="en-US" sz="1800" b="1" dirty="0" smtClean="0"/>
              <a:t>quark-gluon interaction amplitudes</a:t>
            </a:r>
          </a:p>
          <a:p>
            <a:endParaRPr lang="en-US" sz="1200" dirty="0"/>
          </a:p>
        </p:txBody>
      </p:sp>
      <p:sp>
        <p:nvSpPr>
          <p:cNvPr id="14" name="Down Arrow 13"/>
          <p:cNvSpPr/>
          <p:nvPr/>
        </p:nvSpPr>
        <p:spPr bwMode="auto">
          <a:xfrm>
            <a:off x="6889898" y="3377272"/>
            <a:ext cx="484632" cy="649123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6278" y="4099733"/>
            <a:ext cx="3421912" cy="22467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Quark/Gluon Confinement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Dynamical  </a:t>
            </a:r>
            <a:r>
              <a:rPr lang="en-US" sz="1800" b="1" dirty="0" err="1" smtClean="0">
                <a:solidFill>
                  <a:srgbClr val="FF0000"/>
                </a:solidFill>
              </a:rPr>
              <a:t>Chiral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Symmetry Breaking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Can not be described within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the  framework of </a:t>
            </a:r>
            <a:r>
              <a:rPr lang="en-US" sz="1800" b="1" dirty="0" err="1" smtClean="0">
                <a:solidFill>
                  <a:srgbClr val="FF0000"/>
                </a:solidFill>
              </a:rPr>
              <a:t>pQCD</a:t>
            </a:r>
            <a:r>
              <a:rPr lang="en-US" sz="1800" b="1" dirty="0" smtClean="0">
                <a:solidFill>
                  <a:srgbClr val="FF0000"/>
                </a:solidFill>
              </a:rPr>
              <a:t>!</a:t>
            </a:r>
          </a:p>
          <a:p>
            <a:pPr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3918" y="5192340"/>
            <a:ext cx="4722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Dressing contribution  ~ (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)</a:t>
            </a:r>
            <a:r>
              <a:rPr lang="en-US" sz="1800" baseline="30000" dirty="0" smtClean="0"/>
              <a:t>N /2</a:t>
            </a:r>
            <a:r>
              <a:rPr lang="en-US" sz="1800" dirty="0" smtClean="0"/>
              <a:t> (N stands for</a:t>
            </a:r>
          </a:p>
          <a:p>
            <a:r>
              <a:rPr lang="en-US" sz="1800" dirty="0" smtClean="0"/>
              <a:t>the number of interaction vertices) .</a:t>
            </a:r>
          </a:p>
          <a:p>
            <a:r>
              <a:rPr lang="en-US" sz="1800" dirty="0" smtClean="0"/>
              <a:t>Becomes dominant for the light </a:t>
            </a:r>
          </a:p>
          <a:p>
            <a:r>
              <a:rPr lang="en-US" sz="1800" dirty="0" smtClean="0"/>
              <a:t>u and d quarks and gluons as 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baseline="-25000" dirty="0" err="1" smtClean="0"/>
              <a:t>s</a:t>
            </a:r>
            <a:r>
              <a:rPr lang="en-US" sz="1800" baseline="-25000" dirty="0" smtClean="0"/>
              <a:t>  </a:t>
            </a:r>
            <a:r>
              <a:rPr lang="en-US" sz="1800" dirty="0" smtClean="0"/>
              <a:t>~ 1 </a:t>
            </a:r>
            <a:endParaRPr lang="en-US" sz="180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0" y="0"/>
            <a:ext cx="9144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Particular  features of strong interaction in non-</a:t>
            </a:r>
            <a:r>
              <a:rPr lang="en-US" sz="2800" b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perturbative</a:t>
            </a:r>
            <a:r>
              <a:rPr lang="en-US" sz="28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regime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0" y="967404"/>
            <a:ext cx="91440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15913" y="-258579"/>
            <a:ext cx="86106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Dynamical mass and structure of dressed quarks and gluons </a:t>
            </a:r>
            <a:endParaRPr lang="en-US" sz="2000" dirty="0" smtClean="0"/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 flipV="1">
            <a:off x="1" y="499543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3492" name="Picture 6" descr="quark-mas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1018656"/>
            <a:ext cx="401637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8" descr="AM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088" y="501131"/>
            <a:ext cx="46704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04319"/>
            <a:ext cx="356711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/>
              <a:t>quark/gluon </a:t>
            </a:r>
            <a:r>
              <a:rPr lang="en-US" sz="1600" b="1" dirty="0"/>
              <a:t>confinement</a:t>
            </a:r>
          </a:p>
        </p:txBody>
      </p:sp>
      <p:cxnSp>
        <p:nvCxnSpPr>
          <p:cNvPr id="63495" name="Straight Arrow Connector 19"/>
          <p:cNvCxnSpPr>
            <a:cxnSpLocks noChangeShapeType="1"/>
          </p:cNvCxnSpPr>
          <p:nvPr/>
        </p:nvCxnSpPr>
        <p:spPr bwMode="auto">
          <a:xfrm>
            <a:off x="1087438" y="1443038"/>
            <a:ext cx="0" cy="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67113" y="2591869"/>
            <a:ext cx="93821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smtClean="0"/>
              <a:t>almost.</a:t>
            </a:r>
            <a:endParaRPr lang="en-US" sz="1600" b="1" dirty="0"/>
          </a:p>
          <a:p>
            <a:pPr algn="ctr" eaLnBrk="0" hangingPunct="0"/>
            <a:r>
              <a:rPr lang="en-US" sz="1600" b="1" dirty="0"/>
              <a:t> </a:t>
            </a:r>
            <a:r>
              <a:rPr lang="en-US" sz="1600" b="1" dirty="0" err="1"/>
              <a:t>pQCD</a:t>
            </a:r>
            <a:endParaRPr lang="en-US" sz="1600" b="1" dirty="0"/>
          </a:p>
        </p:txBody>
      </p: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H="1">
            <a:off x="3073400" y="2866506"/>
            <a:ext cx="493713" cy="292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498" name="Straight Arrow Connector 42"/>
          <p:cNvCxnSpPr>
            <a:cxnSpLocks noChangeShapeType="1"/>
          </p:cNvCxnSpPr>
          <p:nvPr/>
        </p:nvCxnSpPr>
        <p:spPr bwMode="auto">
          <a:xfrm flipH="1">
            <a:off x="1087438" y="1370013"/>
            <a:ext cx="449262" cy="322262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flipH="1">
            <a:off x="1087438" y="944044"/>
            <a:ext cx="449262" cy="322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505325" y="577331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L.Chang et al, PRL 106, 072001 (2011)</a:t>
            </a:r>
          </a:p>
        </p:txBody>
      </p:sp>
      <p:sp>
        <p:nvSpPr>
          <p:cNvPr id="63502" name="TextBox 47"/>
          <p:cNvSpPr txBox="1">
            <a:spLocks noChangeArrowheads="1"/>
          </p:cNvSpPr>
          <p:nvPr/>
        </p:nvSpPr>
        <p:spPr bwMode="auto">
          <a:xfrm>
            <a:off x="6675438" y="1293111"/>
            <a:ext cx="1646237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964363" y="3499919"/>
            <a:ext cx="938212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ACM</a:t>
            </a:r>
          </a:p>
        </p:txBody>
      </p:sp>
      <p:cxnSp>
        <p:nvCxnSpPr>
          <p:cNvPr id="63504" name="Straight Arrow Connector 55"/>
          <p:cNvCxnSpPr>
            <a:cxnSpLocks noChangeShapeType="1"/>
          </p:cNvCxnSpPr>
          <p:nvPr/>
        </p:nvCxnSpPr>
        <p:spPr bwMode="auto">
          <a:xfrm>
            <a:off x="3567113" y="6284913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 flipV="1">
            <a:off x="6815138" y="3049069"/>
            <a:ext cx="149225" cy="547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964363" y="1266306"/>
            <a:ext cx="93821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AEM</a:t>
            </a:r>
          </a:p>
        </p:txBody>
      </p: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 flipH="1">
            <a:off x="6526545" y="1604444"/>
            <a:ext cx="573087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508" name="Straight Connector 62"/>
          <p:cNvCxnSpPr>
            <a:cxnSpLocks noChangeShapeType="1"/>
          </p:cNvCxnSpPr>
          <p:nvPr/>
        </p:nvCxnSpPr>
        <p:spPr bwMode="auto">
          <a:xfrm>
            <a:off x="5029200" y="2926080"/>
            <a:ext cx="338296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3509" name="TextBox 64"/>
          <p:cNvSpPr txBox="1">
            <a:spLocks noChangeArrowheads="1"/>
          </p:cNvSpPr>
          <p:nvPr/>
        </p:nvSpPr>
        <p:spPr bwMode="auto">
          <a:xfrm>
            <a:off x="1" y="4754880"/>
            <a:ext cx="89265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800" dirty="0"/>
              <a:t> </a:t>
            </a:r>
            <a:r>
              <a:rPr lang="en-US" sz="1600" b="1" dirty="0"/>
              <a:t>&gt; 98% of dressed </a:t>
            </a:r>
            <a:r>
              <a:rPr lang="en-US" sz="1600" b="1" dirty="0" smtClean="0"/>
              <a:t>quark/gluon </a:t>
            </a:r>
            <a:r>
              <a:rPr lang="en-US" sz="1600" b="1" dirty="0"/>
              <a:t>and N* </a:t>
            </a:r>
            <a:r>
              <a:rPr lang="en-US" sz="1600" b="1" dirty="0" smtClean="0"/>
              <a:t>masses and their dynamical structure </a:t>
            </a:r>
            <a:r>
              <a:rPr lang="en-US" sz="1600" b="1" dirty="0"/>
              <a:t>are generated  </a:t>
            </a:r>
            <a:r>
              <a:rPr lang="en-US" sz="1600" b="1" dirty="0" smtClean="0"/>
              <a:t>non-</a:t>
            </a:r>
            <a:r>
              <a:rPr lang="en-US" sz="1600" b="1" dirty="0" err="1" smtClean="0"/>
              <a:t>perturtbatively</a:t>
            </a:r>
            <a:r>
              <a:rPr lang="en-US" sz="1600" b="1" dirty="0" smtClean="0"/>
              <a:t> through  dynamical </a:t>
            </a:r>
            <a:r>
              <a:rPr lang="en-US" sz="1600" b="1" dirty="0" err="1" smtClean="0"/>
              <a:t>chiral</a:t>
            </a:r>
            <a:r>
              <a:rPr lang="en-US" sz="1600" b="1" dirty="0" smtClean="0"/>
              <a:t> symmetry breaking (DCSB). The Higgs  mechanism  accounts for less than 2%  of the nucleon &amp; N* mass. 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the data from CLAS/CLAS12  will allow us to explore the nature of the dominant part of </a:t>
            </a:r>
            <a:r>
              <a:rPr lang="en-US" sz="1600" b="1" dirty="0" err="1" smtClean="0">
                <a:solidFill>
                  <a:srgbClr val="FF0000"/>
                </a:solidFill>
              </a:rPr>
              <a:t>hadron</a:t>
            </a:r>
            <a:r>
              <a:rPr lang="en-US" sz="1600" b="1" dirty="0" smtClean="0">
                <a:solidFill>
                  <a:srgbClr val="FF0000"/>
                </a:solidFill>
              </a:rPr>
              <a:t> mass, and will provide access to dressed quark dynamical structure.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/>
              <a:t> the momentum dependence of the dressed quark mass reflects the transition from quark/gluon confinement to </a:t>
            </a:r>
            <a:r>
              <a:rPr lang="en-US" sz="1600" b="1" dirty="0" err="1" smtClean="0"/>
              <a:t>pQCD</a:t>
            </a:r>
            <a:r>
              <a:rPr lang="en-US" sz="1600" b="1" dirty="0" smtClean="0"/>
              <a:t> .</a:t>
            </a:r>
          </a:p>
        </p:txBody>
      </p:sp>
      <p:pic>
        <p:nvPicPr>
          <p:cNvPr id="22" name="Picture 21" descr="AlphaQ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1363" y="1018656"/>
            <a:ext cx="4248150" cy="3157271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70081" y="4434773"/>
            <a:ext cx="11763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/>
              <a:t>M</a:t>
            </a:r>
            <a:r>
              <a:rPr lang="en-US" sz="1400" b="1" baseline="-25000" dirty="0"/>
              <a:t>E</a:t>
            </a:r>
            <a:r>
              <a:rPr lang="en-US" sz="1400" b="1" dirty="0"/>
              <a:t>=0.4 </a:t>
            </a:r>
            <a:r>
              <a:rPr lang="en-US" sz="1400" b="1" dirty="0" err="1"/>
              <a:t>GeV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04710" y="605490"/>
            <a:ext cx="2420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Gluon dynamical mass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04710" y="1139222"/>
            <a:ext cx="3555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S-x </a:t>
            </a:r>
            <a:r>
              <a:rPr lang="en-US" sz="1400" b="1" dirty="0" err="1" smtClean="0"/>
              <a:t>Quin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etal</a:t>
            </a:r>
            <a:r>
              <a:rPr lang="en-US" sz="1400" b="1" dirty="0" smtClean="0"/>
              <a:t>., PR C84, 042202(R) (2011)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47" grpId="0"/>
      <p:bldP spid="49" grpId="0" animBg="1"/>
      <p:bldP spid="59" grpId="0" animBg="1"/>
      <p:bldP spid="23" grpId="0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2000" dirty="0" err="1" smtClean="0">
                <a:solidFill>
                  <a:srgbClr val="FF0000"/>
                </a:solidFill>
              </a:rPr>
              <a:t>NN</a:t>
            </a:r>
            <a:r>
              <a:rPr lang="en-US" sz="2000" dirty="0" smtClean="0">
                <a:solidFill>
                  <a:srgbClr val="FF0000"/>
                </a:solidFill>
              </a:rPr>
              <a:t>* </a:t>
            </a:r>
            <a:r>
              <a:rPr lang="en-US" sz="20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000" dirty="0" smtClean="0">
                <a:solidFill>
                  <a:srgbClr val="FF0000"/>
                </a:solidFill>
              </a:rPr>
              <a:t> as a window to strong interactions in non-</a:t>
            </a:r>
            <a:r>
              <a:rPr lang="en-US" sz="2000" dirty="0" err="1" smtClean="0">
                <a:solidFill>
                  <a:srgbClr val="FF0000"/>
                </a:solidFill>
              </a:rPr>
              <a:t>perturbative</a:t>
            </a:r>
            <a:r>
              <a:rPr lang="en-US" sz="2000" dirty="0" smtClean="0">
                <a:solidFill>
                  <a:srgbClr val="FF0000"/>
                </a:solidFill>
              </a:rPr>
              <a:t> region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926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0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V="1">
            <a:off x="0" y="914400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4517" name="Picture 5" descr="photonNucle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25" y="1246188"/>
            <a:ext cx="538638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-1" y="1346200"/>
            <a:ext cx="35401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800" dirty="0" smtClean="0"/>
              <a:t>quark </a:t>
            </a:r>
            <a:r>
              <a:rPr lang="en-US" sz="1800" dirty="0"/>
              <a:t>propagators are sensitive </a:t>
            </a:r>
            <a:r>
              <a:rPr lang="en-US" sz="1800" dirty="0" smtClean="0"/>
              <a:t>to the quark </a:t>
            </a:r>
            <a:r>
              <a:rPr lang="en-US" sz="1800" dirty="0"/>
              <a:t>running mass M(p);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1800" dirty="0"/>
          </a:p>
          <a:p>
            <a:pPr eaLnBrk="0" hangingPunct="0">
              <a:buFont typeface="Arial" pitchFamily="34" charset="0"/>
              <a:buChar char="•"/>
            </a:pPr>
            <a:r>
              <a:rPr lang="en-US" sz="1800" dirty="0"/>
              <a:t>dressed quark </a:t>
            </a:r>
            <a:r>
              <a:rPr lang="en-US" sz="1800" dirty="0" err="1"/>
              <a:t>e.m</a:t>
            </a:r>
            <a:r>
              <a:rPr lang="en-US" sz="1800" dirty="0"/>
              <a:t>. current is sensitive  to </a:t>
            </a:r>
            <a:r>
              <a:rPr lang="en-US" sz="1800" dirty="0" smtClean="0"/>
              <a:t> the quark dynamical structure;</a:t>
            </a:r>
            <a:endParaRPr lang="en-US" sz="1800" dirty="0"/>
          </a:p>
          <a:p>
            <a:pPr eaLnBrk="0" hangingPunct="0">
              <a:buFont typeface="Arial" pitchFamily="34" charset="0"/>
              <a:buChar char="•"/>
            </a:pPr>
            <a:endParaRPr lang="en-US" sz="1800" dirty="0"/>
          </a:p>
          <a:p>
            <a:pPr eaLnBrk="0" hangingPunct="0">
              <a:buFont typeface="Arial" pitchFamily="34" charset="0"/>
              <a:buChar char="•"/>
            </a:pPr>
            <a:r>
              <a:rPr lang="en-US" sz="1800" dirty="0"/>
              <a:t>quark </a:t>
            </a:r>
            <a:r>
              <a:rPr lang="en-US" sz="1800" dirty="0" smtClean="0"/>
              <a:t>interaction </a:t>
            </a:r>
            <a:r>
              <a:rPr lang="en-US" sz="1800" dirty="0"/>
              <a:t>vertices</a:t>
            </a:r>
          </a:p>
          <a:p>
            <a:pPr eaLnBrk="0" hangingPunct="0"/>
            <a:r>
              <a:rPr lang="en-US" sz="1800" dirty="0">
                <a:latin typeface="Symbol" pitchFamily="18" charset="2"/>
              </a:rPr>
              <a:t>G</a:t>
            </a:r>
            <a:r>
              <a:rPr lang="en-US" sz="1800" dirty="0"/>
              <a:t> and X are sensitive to </a:t>
            </a:r>
            <a:r>
              <a:rPr lang="en-US" sz="1800" dirty="0" smtClean="0"/>
              <a:t> the quark non-</a:t>
            </a:r>
            <a:r>
              <a:rPr lang="en-US" sz="1800" dirty="0" err="1" smtClean="0"/>
              <a:t>perturbative</a:t>
            </a:r>
            <a:r>
              <a:rPr lang="en-US" sz="1800" dirty="0" smtClean="0"/>
              <a:t> interactions.</a:t>
            </a:r>
            <a:endParaRPr lang="en-US" sz="1800" dirty="0"/>
          </a:p>
        </p:txBody>
      </p:sp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1" y="53492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Data on  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8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800" b="1" dirty="0" err="1" smtClean="0">
                <a:solidFill>
                  <a:srgbClr val="FF0000"/>
                </a:solidFill>
              </a:rPr>
              <a:t>NN</a:t>
            </a:r>
            <a:r>
              <a:rPr lang="en-US" sz="1800" b="1" dirty="0">
                <a:solidFill>
                  <a:srgbClr val="FF0000"/>
                </a:solidFill>
              </a:rPr>
              <a:t>* </a:t>
            </a:r>
            <a:r>
              <a:rPr lang="en-US" sz="18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800" b="1" dirty="0" smtClean="0">
                <a:solidFill>
                  <a:srgbClr val="FF0000"/>
                </a:solidFill>
              </a:rPr>
              <a:t> at different Q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 probe momentum dependence of dynamical quark mass, structure, and non-</a:t>
            </a:r>
            <a:r>
              <a:rPr lang="en-US" sz="1800" b="1" dirty="0" err="1" smtClean="0">
                <a:solidFill>
                  <a:srgbClr val="FF0000"/>
                </a:solidFill>
              </a:rPr>
              <a:t>perturbative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qq</a:t>
            </a:r>
            <a:r>
              <a:rPr lang="en-US" sz="1800" b="1" dirty="0" smtClean="0">
                <a:solidFill>
                  <a:srgbClr val="FF0000"/>
                </a:solidFill>
              </a:rPr>
              <a:t>-interactions.  </a:t>
            </a:r>
          </a:p>
          <a:p>
            <a:pPr eaLnBrk="0" hangingPunct="0"/>
            <a:endParaRPr lang="en-US" sz="1800" b="1" dirty="0" smtClean="0">
              <a:solidFill>
                <a:srgbClr val="FF0000"/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A key direction in exploration of quark/gluon confinement and DCSB in baryons.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2925" y="876300"/>
            <a:ext cx="822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Quark core contribution to </a:t>
            </a:r>
            <a:r>
              <a:rPr lang="en-US" sz="1800" b="1" dirty="0" err="1" smtClean="0">
                <a:solidFill>
                  <a:schemeClr val="accent2"/>
                </a:solidFill>
                <a:latin typeface="Symbol" pitchFamily="18" charset="2"/>
                <a:cs typeface="+mn-cs"/>
              </a:rPr>
              <a:t>g</a:t>
            </a:r>
            <a:r>
              <a:rPr lang="en-US" sz="1800" b="1" baseline="-25000" dirty="0" err="1" smtClean="0">
                <a:solidFill>
                  <a:schemeClr val="accent2"/>
                </a:solidFill>
                <a:cs typeface="+mn-cs"/>
              </a:rPr>
              <a:t>v</a:t>
            </a:r>
            <a:r>
              <a:rPr lang="en-US" sz="1800" b="1" dirty="0" err="1" smtClean="0">
                <a:solidFill>
                  <a:schemeClr val="accent2"/>
                </a:solidFill>
                <a:cs typeface="+mn-cs"/>
              </a:rPr>
              <a:t>NN</a:t>
            </a:r>
            <a:r>
              <a:rPr lang="en-US" sz="1800" b="1" dirty="0">
                <a:solidFill>
                  <a:schemeClr val="accent2"/>
                </a:solidFill>
                <a:cs typeface="+mn-cs"/>
              </a:rPr>
              <a:t>* </a:t>
            </a:r>
            <a:r>
              <a:rPr lang="en-US" sz="1800" b="1" dirty="0" err="1" smtClean="0">
                <a:solidFill>
                  <a:schemeClr val="accent2"/>
                </a:solidFill>
                <a:latin typeface="+mj-lt"/>
                <a:cs typeface="+mn-cs"/>
              </a:rPr>
              <a:t>electrocouplings</a:t>
            </a:r>
            <a:endParaRPr lang="en-US" sz="1800" b="1" dirty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55115</TotalTime>
  <Words>4838</Words>
  <Application>Microsoft Office PowerPoint</Application>
  <PresentationFormat>On-screen Show (4:3)</PresentationFormat>
  <Paragraphs>799</Paragraphs>
  <Slides>44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Custom Design</vt:lpstr>
      <vt:lpstr>CLAS022604</vt:lpstr>
      <vt:lpstr>7_Custom Design</vt:lpstr>
      <vt:lpstr>5_Custom Design</vt:lpstr>
      <vt:lpstr>6_Custom Design</vt:lpstr>
      <vt:lpstr>4_Custom Design</vt:lpstr>
      <vt:lpstr>1_Custom Design</vt:lpstr>
      <vt:lpstr>3_Custom Design</vt:lpstr>
      <vt:lpstr>2_Custom Design</vt:lpstr>
      <vt:lpstr>Equation</vt:lpstr>
      <vt:lpstr>Slide 1</vt:lpstr>
      <vt:lpstr>Slide 2</vt:lpstr>
      <vt:lpstr>N* Program with CLAS</vt:lpstr>
      <vt:lpstr>The studies of nucleon resonance (N*) structure: motivation and objectives </vt:lpstr>
      <vt:lpstr>Slide 5</vt:lpstr>
      <vt:lpstr>Slide 6</vt:lpstr>
      <vt:lpstr>Slide 7</vt:lpstr>
      <vt:lpstr>Dynamical mass and structure of dressed quarks and gluons </vt:lpstr>
      <vt:lpstr>gvNN* electrocouplings as a window to strong interactions in non-perturbative region</vt:lpstr>
      <vt:lpstr>Slide 10</vt:lpstr>
      <vt:lpstr>Slide 11</vt:lpstr>
      <vt:lpstr> N* electroexcitation in meson electroproduction off protons </vt:lpstr>
      <vt:lpstr> Approaches for extraction of  gvNN* electrocouplings from the CLAS data on exclusive meson  electroproduction </vt:lpstr>
      <vt:lpstr>Summary of the CLAS data on single-pion electroproduction off protons</vt:lpstr>
      <vt:lpstr>The approaches for extraction of gvNN* electrocouplings from  Np exclusive electroproduction off protons</vt:lpstr>
      <vt:lpstr>Fits to gp→p+n differential cross sections and  structure functions</vt:lpstr>
      <vt:lpstr>The CLAS data on p+p-p differential cross sections and their fit within the framework of meson-baryon reaction model JM</vt:lpstr>
      <vt:lpstr>Slide 18</vt:lpstr>
      <vt:lpstr>Slide 19</vt:lpstr>
      <vt:lpstr>Slide 20</vt:lpstr>
      <vt:lpstr>NΔ Transition Form Factor – GM. Meson-baryon dressing vs Quark core contribution  from  EBAC-DCC/Argonne-Osaka analysis.</vt:lpstr>
      <vt:lpstr>The  P11(1440)  Electrocouplings from the CLAS Data</vt:lpstr>
      <vt:lpstr>Evaluation of P11(1440) electrocouplings within  Dyson-Schwinger Equation of QCD (DSEQCD) </vt:lpstr>
      <vt:lpstr>Transition N-P11(1440) form factors in LQCD </vt:lpstr>
      <vt:lpstr>The D13(1520) electrocouplings from the CLAS data </vt:lpstr>
      <vt:lpstr>Slide 26</vt:lpstr>
      <vt:lpstr>High lying resonance electrocouplings from the  p+p-p CLAS data analysis</vt:lpstr>
      <vt:lpstr>Slide 28</vt:lpstr>
      <vt:lpstr>Slide 29</vt:lpstr>
      <vt:lpstr>Resonance Transitions at 12 GeV</vt:lpstr>
      <vt:lpstr>Slide 31</vt:lpstr>
      <vt:lpstr>Slide 32</vt:lpstr>
      <vt:lpstr>Slide 33</vt:lpstr>
      <vt:lpstr>Back -up</vt:lpstr>
      <vt:lpstr>Slide 35</vt:lpstr>
      <vt:lpstr>Fixed-t Dispersion Relations for invariant Ball amplitudes (Devenish &amp;Lyth)</vt:lpstr>
      <vt:lpstr>Evidence for new N* states and couplings</vt:lpstr>
      <vt:lpstr>Summary of the CLAS/Hall-C data on hp electroproduction off protons</vt:lpstr>
      <vt:lpstr>Summary of the CLAS data on KY electroproduction off protons</vt:lpstr>
      <vt:lpstr> S11 (1535) electrocouplings and their interpretation</vt:lpstr>
      <vt:lpstr>Signals from  N* states in the CLAS KY electroproduction data</vt:lpstr>
      <vt:lpstr>Slide 42</vt:lpstr>
      <vt:lpstr>Slide 43</vt:lpstr>
      <vt:lpstr>Slide 44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analysis of recent CLAS data on 2-p photo- and electro- production off proton</dc:title>
  <dc:creator>mokeev</dc:creator>
  <cp:lastModifiedBy>mokeev</cp:lastModifiedBy>
  <cp:revision>3063</cp:revision>
  <cp:lastPrinted>2002-03-03T18:50:05Z</cp:lastPrinted>
  <dcterms:created xsi:type="dcterms:W3CDTF">2004-05-07T13:59:10Z</dcterms:created>
  <dcterms:modified xsi:type="dcterms:W3CDTF">2012-11-28T15:49:21Z</dcterms:modified>
</cp:coreProperties>
</file>