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71" r:id="rId9"/>
    <p:sldId id="267" r:id="rId10"/>
    <p:sldId id="272" r:id="rId11"/>
    <p:sldId id="273" r:id="rId12"/>
    <p:sldId id="266" r:id="rId13"/>
    <p:sldId id="268" r:id="rId14"/>
    <p:sldId id="262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35.wmf"/><Relationship Id="rId4" Type="http://schemas.openxmlformats.org/officeDocument/2006/relationships/image" Target="../media/image11.wmf"/><Relationship Id="rId9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03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8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5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5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8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0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5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1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0BDBC2-94C3-4F99-A280-1977EDE786F2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301136-6638-435D-9137-21DDB3EECEE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48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15.wmf"/><Relationship Id="rId26" Type="http://schemas.openxmlformats.org/officeDocument/2006/relationships/oleObject" Target="../embeddings/oleObject45.bin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oleObject" Target="../embeddings/oleObject39.bin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34.bin"/><Relationship Id="rId24" Type="http://schemas.openxmlformats.org/officeDocument/2006/relationships/oleObject" Target="../embeddings/oleObject43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34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13.wmf"/><Relationship Id="rId22" Type="http://schemas.openxmlformats.org/officeDocument/2006/relationships/oleObject" Target="../embeddings/oleObject41.bin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739256"/>
            <a:ext cx="10058400" cy="169592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Analytic Solutions for Compton Scattering in the High Energy Regime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100051" y="4374299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200" dirty="0" smtClean="0">
                <a:solidFill>
                  <a:schemeClr val="tx2"/>
                </a:solidFill>
                <a:latin typeface="+mj-lt"/>
              </a:rPr>
              <a:t>Todd Hodges</a:t>
            </a:r>
          </a:p>
          <a:p>
            <a:r>
              <a:rPr lang="en-US" spc="200" dirty="0" smtClean="0">
                <a:solidFill>
                  <a:schemeClr val="tx2"/>
                </a:solidFill>
                <a:latin typeface="+mj-lt"/>
              </a:rPr>
              <a:t>Arizona State University</a:t>
            </a:r>
          </a:p>
          <a:p>
            <a:r>
              <a:rPr lang="en-US" spc="200" dirty="0" smtClean="0">
                <a:solidFill>
                  <a:schemeClr val="tx2"/>
                </a:solidFill>
                <a:latin typeface="+mj-lt"/>
              </a:rPr>
              <a:t>Old Dominion University 2014 REU Participant</a:t>
            </a:r>
          </a:p>
          <a:p>
            <a:r>
              <a:rPr lang="en-US" spc="200" dirty="0" smtClean="0">
                <a:solidFill>
                  <a:schemeClr val="tx2"/>
                </a:solidFill>
                <a:latin typeface="+mj-lt"/>
              </a:rPr>
              <a:t>Mentors: </a:t>
            </a:r>
            <a:r>
              <a:rPr lang="en-US" spc="200" dirty="0" smtClean="0">
                <a:solidFill>
                  <a:schemeClr val="tx2"/>
                </a:solidFill>
                <a:latin typeface="+mj-lt"/>
              </a:rPr>
              <a:t>Dr. Wally </a:t>
            </a:r>
            <a:r>
              <a:rPr lang="en-US" spc="200" dirty="0" err="1" smtClean="0">
                <a:solidFill>
                  <a:schemeClr val="tx2"/>
                </a:solidFill>
                <a:latin typeface="+mj-lt"/>
              </a:rPr>
              <a:t>Melnitchouk</a:t>
            </a:r>
            <a:r>
              <a:rPr lang="en-US" spc="200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en-US" spc="200" dirty="0" smtClean="0">
                <a:solidFill>
                  <a:schemeClr val="tx2"/>
                </a:solidFill>
                <a:latin typeface="+mj-lt"/>
              </a:rPr>
              <a:t>Dr. </a:t>
            </a:r>
            <a:r>
              <a:rPr lang="en-US" spc="200" dirty="0" err="1" smtClean="0">
                <a:solidFill>
                  <a:schemeClr val="tx2"/>
                </a:solidFill>
                <a:latin typeface="+mj-lt"/>
              </a:rPr>
              <a:t>Balša</a:t>
            </a:r>
            <a:r>
              <a:rPr lang="en-US" spc="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pc="200" dirty="0" err="1" smtClean="0">
                <a:solidFill>
                  <a:schemeClr val="tx2"/>
                </a:solidFill>
                <a:latin typeface="+mj-lt"/>
              </a:rPr>
              <a:t>Terzić</a:t>
            </a:r>
            <a:r>
              <a:rPr lang="en-US" spc="200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en-US" spc="200" dirty="0" smtClean="0">
                <a:solidFill>
                  <a:schemeClr val="tx2"/>
                </a:solidFill>
                <a:latin typeface="+mj-lt"/>
              </a:rPr>
              <a:t>&amp; Dr. Geoffrey </a:t>
            </a:r>
            <a:r>
              <a:rPr lang="en-US" spc="200" dirty="0" err="1" smtClean="0">
                <a:solidFill>
                  <a:schemeClr val="tx2"/>
                </a:solidFill>
                <a:latin typeface="+mj-lt"/>
              </a:rPr>
              <a:t>Krafft</a:t>
            </a:r>
            <a:endParaRPr lang="en-US" spc="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62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Cross Section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346" y="1846263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val="27645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Cross Section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346" y="1846263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val="25182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Polarized Photon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 err="1"/>
              <a:t>u</a:t>
            </a:r>
            <a:r>
              <a:rPr lang="en-US" dirty="0" err="1" smtClean="0"/>
              <a:t>npolarized</a:t>
            </a:r>
            <a:r>
              <a:rPr lang="en-US" dirty="0" smtClean="0"/>
              <a:t> scattering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Average over initial electron and photon polarizations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Sum over final electron and photon polarizations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Klein-</a:t>
            </a:r>
            <a:r>
              <a:rPr lang="en-US" dirty="0" err="1" smtClean="0"/>
              <a:t>Nishina</a:t>
            </a:r>
            <a:r>
              <a:rPr lang="en-US" dirty="0" smtClean="0"/>
              <a:t> formula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polarized incident and scattered photons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 not average over initial photons polarizations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 not sum over scattered photon polarizations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392388"/>
              </p:ext>
            </p:extLst>
          </p:nvPr>
        </p:nvGraphicFramePr>
        <p:xfrm>
          <a:off x="1479550" y="3307443"/>
          <a:ext cx="9291638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" name="Equation" r:id="rId3" imgW="7022880" imgH="507960" progId="Equation.3">
                  <p:embed/>
                </p:oleObj>
              </mc:Choice>
              <mc:Fallback>
                <p:oleObj name="Equation" r:id="rId3" imgW="70228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9550" y="3307443"/>
                        <a:ext cx="9291638" cy="671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632979"/>
              </p:ext>
            </p:extLst>
          </p:nvPr>
        </p:nvGraphicFramePr>
        <p:xfrm>
          <a:off x="1714500" y="5067431"/>
          <a:ext cx="71072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" name="Equation" r:id="rId5" imgW="4406760" imgH="482400" progId="Equation.3">
                  <p:embed/>
                </p:oleObj>
              </mc:Choice>
              <mc:Fallback>
                <p:oleObj name="Equation" r:id="rId5" imgW="4406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4500" y="5067431"/>
                        <a:ext cx="7107238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767892"/>
              </p:ext>
            </p:extLst>
          </p:nvPr>
        </p:nvGraphicFramePr>
        <p:xfrm>
          <a:off x="9625013" y="5459112"/>
          <a:ext cx="22923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" name="Equation" r:id="rId7" imgW="1676160" imgH="431640" progId="Equation.3">
                  <p:embed/>
                </p:oleObj>
              </mc:Choice>
              <mc:Fallback>
                <p:oleObj name="Equation" r:id="rId7" imgW="16761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25013" y="5459112"/>
                        <a:ext cx="2292350" cy="59055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64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Polarized Photon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 trace of polarized expression and impose conditions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Final polarized squared amplitude (Note: Averaged and summed electron spins)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622431"/>
              </p:ext>
            </p:extLst>
          </p:nvPr>
        </p:nvGraphicFramePr>
        <p:xfrm>
          <a:off x="1344646" y="2396121"/>
          <a:ext cx="977942" cy="34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5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4646" y="2396121"/>
                        <a:ext cx="977942" cy="342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129008"/>
              </p:ext>
            </p:extLst>
          </p:nvPr>
        </p:nvGraphicFramePr>
        <p:xfrm>
          <a:off x="2997471" y="2346609"/>
          <a:ext cx="1027352" cy="39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6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7471" y="2346609"/>
                        <a:ext cx="1027352" cy="390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20386"/>
              </p:ext>
            </p:extLst>
          </p:nvPr>
        </p:nvGraphicFramePr>
        <p:xfrm>
          <a:off x="4699706" y="2370307"/>
          <a:ext cx="1099087" cy="34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7" name="Equation" r:id="rId7" imgW="571320" imgH="177480" progId="Equation.3">
                  <p:embed/>
                </p:oleObj>
              </mc:Choice>
              <mc:Fallback>
                <p:oleObj name="Equation" r:id="rId7" imgW="5713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99706" y="2370307"/>
                        <a:ext cx="1099087" cy="34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79461"/>
              </p:ext>
            </p:extLst>
          </p:nvPr>
        </p:nvGraphicFramePr>
        <p:xfrm>
          <a:off x="6473676" y="2352419"/>
          <a:ext cx="1734457" cy="39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8" name="Equation" r:id="rId9" imgW="901440" imgH="203040" progId="Equation.3">
                  <p:embed/>
                </p:oleObj>
              </mc:Choice>
              <mc:Fallback>
                <p:oleObj name="Equation" r:id="rId9" imgW="901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73676" y="2352419"/>
                        <a:ext cx="1734457" cy="391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545324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9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69653"/>
              </p:ext>
            </p:extLst>
          </p:nvPr>
        </p:nvGraphicFramePr>
        <p:xfrm>
          <a:off x="1133475" y="3709988"/>
          <a:ext cx="93821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0" name="Equation" r:id="rId13" imgW="6235560" imgH="507960" progId="Equation.3">
                  <p:embed/>
                </p:oleObj>
              </mc:Choice>
              <mc:Fallback>
                <p:oleObj name="Equation" r:id="rId13" imgW="62355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33475" y="3709988"/>
                        <a:ext cx="9382125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808738"/>
              </p:ext>
            </p:extLst>
          </p:nvPr>
        </p:nvGraphicFramePr>
        <p:xfrm>
          <a:off x="2900765" y="4789611"/>
          <a:ext cx="7145822" cy="764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1" name="Equation" r:id="rId15" imgW="4749480" imgH="507960" progId="Equation.3">
                  <p:embed/>
                </p:oleObj>
              </mc:Choice>
              <mc:Fallback>
                <p:oleObj name="Equation" r:id="rId15" imgW="47494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00765" y="4789611"/>
                        <a:ext cx="7145822" cy="764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8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Multi-Photon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 photon energies outside Thomson limit, the contribution of multi-photon emitting processes may be significant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791968" y="2550797"/>
            <a:ext cx="6928679" cy="3734678"/>
            <a:chOff x="1465673" y="2303657"/>
            <a:chExt cx="7115065" cy="3991436"/>
          </a:xfrm>
        </p:grpSpPr>
        <p:cxnSp>
          <p:nvCxnSpPr>
            <p:cNvPr id="106" name="Curved Connector 105"/>
            <p:cNvCxnSpPr/>
            <p:nvPr/>
          </p:nvCxnSpPr>
          <p:spPr bwMode="auto">
            <a:xfrm rot="5400000" flipH="1" flipV="1">
              <a:off x="3541957" y="2973394"/>
              <a:ext cx="342900" cy="228600"/>
            </a:xfrm>
            <a:prstGeom prst="curvedConnector3">
              <a:avLst>
                <a:gd name="adj1" fmla="val 5000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 bwMode="auto">
            <a:xfrm rot="5400000" flipH="1" flipV="1">
              <a:off x="3313357" y="3311531"/>
              <a:ext cx="342900" cy="228600"/>
            </a:xfrm>
            <a:prstGeom prst="curvedConnector3">
              <a:avLst>
                <a:gd name="adj1" fmla="val 5000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465673" y="2303657"/>
              <a:ext cx="7115065" cy="3991436"/>
              <a:chOff x="1457435" y="2303657"/>
              <a:chExt cx="7115065" cy="399143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457435" y="2331729"/>
                <a:ext cx="2538412" cy="1943100"/>
                <a:chOff x="8507413" y="2157413"/>
                <a:chExt cx="2538412" cy="1943100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8599593" y="2461348"/>
                  <a:ext cx="2098062" cy="1253917"/>
                  <a:chOff x="8599593" y="2461348"/>
                  <a:chExt cx="2098062" cy="1253917"/>
                </a:xfrm>
              </p:grpSpPr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9168712" y="3122187"/>
                    <a:ext cx="1070919" cy="0"/>
                  </a:xfrm>
                  <a:prstGeom prst="line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" name="Group 10"/>
                  <p:cNvGrpSpPr/>
                  <p:nvPr/>
                </p:nvGrpSpPr>
                <p:grpSpPr>
                  <a:xfrm rot="6587822">
                    <a:off x="8711512" y="2451249"/>
                    <a:ext cx="457200" cy="681037"/>
                    <a:chOff x="7372864" y="4154621"/>
                    <a:chExt cx="457200" cy="681037"/>
                  </a:xfrm>
                </p:grpSpPr>
                <p:cxnSp>
                  <p:nvCxnSpPr>
                    <p:cNvPr id="17" name="Curved Connector 16"/>
                    <p:cNvCxnSpPr/>
                    <p:nvPr/>
                  </p:nvCxnSpPr>
                  <p:spPr bwMode="auto">
                    <a:xfrm rot="5400000" flipH="1" flipV="1">
                      <a:off x="7544314" y="4211771"/>
                      <a:ext cx="342900" cy="228600"/>
                    </a:xfrm>
                    <a:prstGeom prst="curvedConnector3">
                      <a:avLst>
                        <a:gd name="adj1" fmla="val 50000"/>
                      </a:avLst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Curved Connector 17"/>
                    <p:cNvCxnSpPr/>
                    <p:nvPr/>
                  </p:nvCxnSpPr>
                  <p:spPr bwMode="auto">
                    <a:xfrm rot="5400000" flipH="1" flipV="1">
                      <a:off x="7315714" y="4549908"/>
                      <a:ext cx="342900" cy="228600"/>
                    </a:xfrm>
                    <a:prstGeom prst="curvedConnector3">
                      <a:avLst>
                        <a:gd name="adj1" fmla="val 50000"/>
                      </a:avLst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10240455" y="2461348"/>
                    <a:ext cx="457200" cy="681037"/>
                    <a:chOff x="7372864" y="4154621"/>
                    <a:chExt cx="457200" cy="681037"/>
                  </a:xfrm>
                </p:grpSpPr>
                <p:cxnSp>
                  <p:nvCxnSpPr>
                    <p:cNvPr id="15" name="Curved Connector 14"/>
                    <p:cNvCxnSpPr/>
                    <p:nvPr/>
                  </p:nvCxnSpPr>
                  <p:spPr bwMode="auto">
                    <a:xfrm rot="5400000" flipH="1" flipV="1">
                      <a:off x="7544314" y="4211771"/>
                      <a:ext cx="342900" cy="228600"/>
                    </a:xfrm>
                    <a:prstGeom prst="curvedConnector3">
                      <a:avLst>
                        <a:gd name="adj1" fmla="val 50000"/>
                      </a:avLst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Curved Connector 15"/>
                    <p:cNvCxnSpPr/>
                    <p:nvPr/>
                  </p:nvCxnSpPr>
                  <p:spPr bwMode="auto">
                    <a:xfrm rot="5400000" flipH="1" flipV="1">
                      <a:off x="7315714" y="4549908"/>
                      <a:ext cx="342900" cy="228600"/>
                    </a:xfrm>
                    <a:prstGeom prst="curvedConnector3">
                      <a:avLst>
                        <a:gd name="adj1" fmla="val 50000"/>
                      </a:avLst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Straight Connector 12"/>
                  <p:cNvCxnSpPr/>
                  <p:nvPr/>
                </p:nvCxnSpPr>
                <p:spPr>
                  <a:xfrm rot="10800000" flipH="1">
                    <a:off x="8868684" y="3130424"/>
                    <a:ext cx="308266" cy="584841"/>
                  </a:xfrm>
                  <a:prstGeom prst="line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rot="10800000" flipH="1" flipV="1">
                    <a:off x="10239631" y="3133054"/>
                    <a:ext cx="343724" cy="572880"/>
                  </a:xfrm>
                  <a:prstGeom prst="line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6" name="Object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5196023"/>
                    </p:ext>
                  </p:extLst>
                </p:nvPr>
              </p:nvGraphicFramePr>
              <p:xfrm>
                <a:off x="8619718" y="3774864"/>
                <a:ext cx="270046" cy="2925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520" name="Equation" r:id="rId3" imgW="152280" imgH="164880" progId="Equation.3">
                        <p:embed/>
                      </p:oleObj>
                    </mc:Choice>
                    <mc:Fallback>
                      <p:oleObj name="Equation" r:id="rId3" imgW="152280" imgH="1648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619718" y="3774864"/>
                              <a:ext cx="270046" cy="29255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55980039"/>
                    </p:ext>
                  </p:extLst>
                </p:nvPr>
              </p:nvGraphicFramePr>
              <p:xfrm>
                <a:off x="10606088" y="3741738"/>
                <a:ext cx="315912" cy="3587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521" name="Equation" r:id="rId5" imgW="177480" imgH="203040" progId="Equation.3">
                        <p:embed/>
                      </p:oleObj>
                    </mc:Choice>
                    <mc:Fallback>
                      <p:oleObj name="Equation" r:id="rId5" imgW="177480" imgH="20304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606088" y="3741738"/>
                              <a:ext cx="315912" cy="35877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8" name="Object 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625400097"/>
                    </p:ext>
                  </p:extLst>
                </p:nvPr>
              </p:nvGraphicFramePr>
              <p:xfrm>
                <a:off x="8507413" y="2157413"/>
                <a:ext cx="225425" cy="3143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522" name="Equation" r:id="rId7" imgW="126720" imgH="177480" progId="Equation.3">
                        <p:embed/>
                      </p:oleObj>
                    </mc:Choice>
                    <mc:Fallback>
                      <p:oleObj name="Equation" r:id="rId7" imgW="1267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507413" y="2157413"/>
                              <a:ext cx="225425" cy="31432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" name="Object 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12890300"/>
                    </p:ext>
                  </p:extLst>
                </p:nvPr>
              </p:nvGraphicFramePr>
              <p:xfrm>
                <a:off x="10752138" y="2157413"/>
                <a:ext cx="293687" cy="3143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523" name="Equation" r:id="rId9" imgW="164880" imgH="177480" progId="Equation.3">
                        <p:embed/>
                      </p:oleObj>
                    </mc:Choice>
                    <mc:Fallback>
                      <p:oleObj name="Equation" r:id="rId9" imgW="16488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752138" y="2157413"/>
                              <a:ext cx="293687" cy="31432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25" name="Group 124"/>
              <p:cNvGrpSpPr/>
              <p:nvPr/>
            </p:nvGrpSpPr>
            <p:grpSpPr>
              <a:xfrm>
                <a:off x="5210348" y="2303657"/>
                <a:ext cx="2305281" cy="1738457"/>
                <a:chOff x="7698172" y="2303657"/>
                <a:chExt cx="2305281" cy="1738457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7698172" y="2303657"/>
                  <a:ext cx="2305281" cy="1738457"/>
                  <a:chOff x="8620448" y="4295443"/>
                  <a:chExt cx="2305281" cy="1738457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8846835" y="4460766"/>
                    <a:ext cx="1714671" cy="1177876"/>
                    <a:chOff x="8924231" y="4176575"/>
                    <a:chExt cx="1714671" cy="1177876"/>
                  </a:xfrm>
                </p:grpSpPr>
                <p:cxnSp>
                  <p:nvCxnSpPr>
                    <p:cNvPr id="25" name="Straight Connector 24"/>
                    <p:cNvCxnSpPr/>
                    <p:nvPr/>
                  </p:nvCxnSpPr>
                  <p:spPr>
                    <a:xfrm>
                      <a:off x="9224259" y="4761373"/>
                      <a:ext cx="1070919" cy="0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 rot="10800000" flipH="1">
                      <a:off x="8924231" y="4769610"/>
                      <a:ext cx="308266" cy="584841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rot="10800000" flipH="1" flipV="1">
                      <a:off x="10295178" y="4772240"/>
                      <a:ext cx="343724" cy="572880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" name="Group 27"/>
                    <p:cNvGrpSpPr/>
                    <p:nvPr/>
                  </p:nvGrpSpPr>
                  <p:grpSpPr>
                    <a:xfrm>
                      <a:off x="9380463" y="4214836"/>
                      <a:ext cx="899663" cy="749399"/>
                      <a:chOff x="9380463" y="4214836"/>
                      <a:chExt cx="899663" cy="749399"/>
                    </a:xfrm>
                  </p:grpSpPr>
                  <p:grpSp>
                    <p:nvGrpSpPr>
                      <p:cNvPr id="34" name="Group 33"/>
                      <p:cNvGrpSpPr/>
                      <p:nvPr/>
                    </p:nvGrpSpPr>
                    <p:grpSpPr>
                      <a:xfrm rot="12766947">
                        <a:off x="9380463" y="4283198"/>
                        <a:ext cx="457200" cy="681037"/>
                        <a:chOff x="6321488" y="4139280"/>
                        <a:chExt cx="457200" cy="681037"/>
                      </a:xfrm>
                    </p:grpSpPr>
                    <p:cxnSp>
                      <p:nvCxnSpPr>
                        <p:cNvPr id="36" name="Curved Connector 35"/>
                        <p:cNvCxnSpPr/>
                        <p:nvPr/>
                      </p:nvCxnSpPr>
                      <p:spPr bwMode="auto">
                        <a:xfrm rot="5400000" flipH="1" flipV="1">
                          <a:off x="6492938" y="4196430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Curved Connector 36"/>
                        <p:cNvCxnSpPr/>
                        <p:nvPr/>
                      </p:nvCxnSpPr>
                      <p:spPr bwMode="auto">
                        <a:xfrm rot="5400000" flipH="1" flipV="1">
                          <a:off x="6264338" y="4534567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5" name="Curved Connector 34"/>
                      <p:cNvCxnSpPr/>
                      <p:nvPr/>
                    </p:nvCxnSpPr>
                    <p:spPr bwMode="auto">
                      <a:xfrm rot="18166947" flipH="1" flipV="1">
                        <a:off x="9994376" y="4271986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" name="Group 28"/>
                    <p:cNvGrpSpPr/>
                    <p:nvPr/>
                  </p:nvGrpSpPr>
                  <p:grpSpPr>
                    <a:xfrm rot="20859370">
                      <a:off x="9223977" y="4176575"/>
                      <a:ext cx="1015701" cy="686049"/>
                      <a:chOff x="7197990" y="3857415"/>
                      <a:chExt cx="1015701" cy="686049"/>
                    </a:xfrm>
                  </p:grpSpPr>
                  <p:grpSp>
                    <p:nvGrpSpPr>
                      <p:cNvPr id="30" name="Group 29"/>
                      <p:cNvGrpSpPr/>
                      <p:nvPr/>
                    </p:nvGrpSpPr>
                    <p:grpSpPr>
                      <a:xfrm rot="5400000">
                        <a:off x="7644571" y="3974345"/>
                        <a:ext cx="457201" cy="681038"/>
                        <a:chOff x="7007792" y="3146495"/>
                        <a:chExt cx="457201" cy="681038"/>
                      </a:xfrm>
                    </p:grpSpPr>
                    <p:cxnSp>
                      <p:nvCxnSpPr>
                        <p:cNvPr id="32" name="Curved Connector 31"/>
                        <p:cNvCxnSpPr/>
                        <p:nvPr/>
                      </p:nvCxnSpPr>
                      <p:spPr bwMode="auto">
                        <a:xfrm rot="5400000" flipH="1" flipV="1">
                          <a:off x="7179243" y="3203645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Curved Connector 32"/>
                        <p:cNvCxnSpPr/>
                        <p:nvPr/>
                      </p:nvCxnSpPr>
                      <p:spPr bwMode="auto">
                        <a:xfrm rot="5400000" flipH="1" flipV="1">
                          <a:off x="6950642" y="3541783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1" name="Curved Connector 30"/>
                      <p:cNvCxnSpPr/>
                      <p:nvPr/>
                    </p:nvCxnSpPr>
                    <p:spPr bwMode="auto">
                      <a:xfrm rot="10800000" flipH="1" flipV="1">
                        <a:off x="7197990" y="3857415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aphicFrame>
                <p:nvGraphicFramePr>
                  <p:cNvPr id="21" name="Object 2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286594683"/>
                      </p:ext>
                    </p:extLst>
                  </p:nvPr>
                </p:nvGraphicFramePr>
                <p:xfrm>
                  <a:off x="8620448" y="5741350"/>
                  <a:ext cx="270046" cy="2925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24" name="Equation" r:id="rId11" imgW="152280" imgH="164880" progId="Equation.3">
                          <p:embed/>
                        </p:oleObj>
                      </mc:Choice>
                      <mc:Fallback>
                        <p:oleObj name="Equation" r:id="rId11" imgW="152280" imgH="1648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2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620448" y="5741350"/>
                                <a:ext cx="270046" cy="29255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2" name="Object 2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7372604"/>
                      </p:ext>
                    </p:extLst>
                  </p:nvPr>
                </p:nvGraphicFramePr>
                <p:xfrm>
                  <a:off x="10609817" y="5675125"/>
                  <a:ext cx="315912" cy="35877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25" name="Equation" r:id="rId13" imgW="177480" imgH="203040" progId="Equation.3">
                          <p:embed/>
                        </p:oleObj>
                      </mc:Choice>
                      <mc:Fallback>
                        <p:oleObj name="Equation" r:id="rId13" imgW="177480" imgH="20304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609817" y="5675125"/>
                                <a:ext cx="315912" cy="35877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3" name="Object 2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709632294"/>
                      </p:ext>
                    </p:extLst>
                  </p:nvPr>
                </p:nvGraphicFramePr>
                <p:xfrm>
                  <a:off x="8859565" y="4295443"/>
                  <a:ext cx="225425" cy="3143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26" name="Equation" r:id="rId15" imgW="126720" imgH="177480" progId="Equation.3">
                          <p:embed/>
                        </p:oleObj>
                      </mc:Choice>
                      <mc:Fallback>
                        <p:oleObj name="Equation" r:id="rId15" imgW="126720" imgH="1774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859565" y="4295443"/>
                                <a:ext cx="225425" cy="3143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4" name="Object 2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38547867"/>
                      </p:ext>
                    </p:extLst>
                  </p:nvPr>
                </p:nvGraphicFramePr>
                <p:xfrm>
                  <a:off x="10350881" y="4313125"/>
                  <a:ext cx="293687" cy="3143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27" name="Equation" r:id="rId17" imgW="164880" imgH="177480" progId="Equation.3">
                          <p:embed/>
                        </p:oleObj>
                      </mc:Choice>
                      <mc:Fallback>
                        <p:oleObj name="Equation" r:id="rId17" imgW="164880" imgH="1774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350881" y="4313125"/>
                                <a:ext cx="293687" cy="3143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108" name="Curved Connector 107"/>
                <p:cNvCxnSpPr/>
                <p:nvPr/>
              </p:nvCxnSpPr>
              <p:spPr bwMode="auto">
                <a:xfrm rot="5400000" flipH="1" flipV="1">
                  <a:off x="9674708" y="2800299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Curved Connector 108"/>
                <p:cNvCxnSpPr/>
                <p:nvPr/>
              </p:nvCxnSpPr>
              <p:spPr bwMode="auto">
                <a:xfrm rot="5400000" flipH="1" flipV="1">
                  <a:off x="9446108" y="3138436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1459843" y="4351993"/>
                <a:ext cx="2538412" cy="1943100"/>
                <a:chOff x="1459843" y="4351993"/>
                <a:chExt cx="2538412" cy="1943100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1459843" y="4351993"/>
                  <a:ext cx="2538412" cy="1943100"/>
                  <a:chOff x="8507413" y="2157413"/>
                  <a:chExt cx="2538412" cy="1943100"/>
                </a:xfrm>
              </p:grpSpPr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8599593" y="2461348"/>
                    <a:ext cx="2098062" cy="1253917"/>
                    <a:chOff x="8599593" y="2461348"/>
                    <a:chExt cx="2098062" cy="1253917"/>
                  </a:xfrm>
                </p:grpSpPr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9168712" y="3122187"/>
                      <a:ext cx="1070919" cy="0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oup 78"/>
                    <p:cNvGrpSpPr/>
                    <p:nvPr/>
                  </p:nvGrpSpPr>
                  <p:grpSpPr>
                    <a:xfrm rot="6587822">
                      <a:off x="8711512" y="2451249"/>
                      <a:ext cx="457200" cy="681037"/>
                      <a:chOff x="7372864" y="4154621"/>
                      <a:chExt cx="457200" cy="681037"/>
                    </a:xfrm>
                  </p:grpSpPr>
                  <p:cxnSp>
                    <p:nvCxnSpPr>
                      <p:cNvPr id="85" name="Curved Connector 84"/>
                      <p:cNvCxnSpPr/>
                      <p:nvPr/>
                    </p:nvCxnSpPr>
                    <p:spPr bwMode="auto">
                      <a:xfrm rot="5400000" flipH="1" flipV="1">
                        <a:off x="7544314" y="4211771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Curved Connector 85"/>
                      <p:cNvCxnSpPr/>
                      <p:nvPr/>
                    </p:nvCxnSpPr>
                    <p:spPr bwMode="auto">
                      <a:xfrm rot="5400000" flipH="1" flipV="1">
                        <a:off x="7315714" y="4549908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0" name="Group 79"/>
                    <p:cNvGrpSpPr/>
                    <p:nvPr/>
                  </p:nvGrpSpPr>
                  <p:grpSpPr>
                    <a:xfrm>
                      <a:off x="10240455" y="2461348"/>
                      <a:ext cx="457200" cy="681037"/>
                      <a:chOff x="7372864" y="4154621"/>
                      <a:chExt cx="457200" cy="681037"/>
                    </a:xfrm>
                  </p:grpSpPr>
                  <p:cxnSp>
                    <p:nvCxnSpPr>
                      <p:cNvPr id="83" name="Curved Connector 82"/>
                      <p:cNvCxnSpPr/>
                      <p:nvPr/>
                    </p:nvCxnSpPr>
                    <p:spPr bwMode="auto">
                      <a:xfrm rot="5400000" flipH="1" flipV="1">
                        <a:off x="7544314" y="4211771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Curved Connector 83"/>
                      <p:cNvCxnSpPr/>
                      <p:nvPr/>
                    </p:nvCxnSpPr>
                    <p:spPr bwMode="auto">
                      <a:xfrm rot="5400000" flipH="1" flipV="1">
                        <a:off x="7315714" y="4549908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10800000" flipH="1">
                      <a:off x="8868684" y="3130424"/>
                      <a:ext cx="308266" cy="584841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10800000" flipH="1" flipV="1">
                      <a:off x="10239631" y="3133054"/>
                      <a:ext cx="343724" cy="572880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74" name="Object 7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576745444"/>
                      </p:ext>
                    </p:extLst>
                  </p:nvPr>
                </p:nvGraphicFramePr>
                <p:xfrm>
                  <a:off x="8619718" y="3774864"/>
                  <a:ext cx="270046" cy="2925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28" name="Equation" r:id="rId19" imgW="152280" imgH="164880" progId="Equation.3">
                          <p:embed/>
                        </p:oleObj>
                      </mc:Choice>
                      <mc:Fallback>
                        <p:oleObj name="Equation" r:id="rId19" imgW="152280" imgH="1648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619718" y="3774864"/>
                                <a:ext cx="270046" cy="29255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75" name="Object 7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300866269"/>
                      </p:ext>
                    </p:extLst>
                  </p:nvPr>
                </p:nvGraphicFramePr>
                <p:xfrm>
                  <a:off x="10606088" y="3741738"/>
                  <a:ext cx="315912" cy="35877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29" name="Equation" r:id="rId20" imgW="177480" imgH="203040" progId="Equation.3">
                          <p:embed/>
                        </p:oleObj>
                      </mc:Choice>
                      <mc:Fallback>
                        <p:oleObj name="Equation" r:id="rId20" imgW="177480" imgH="20304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606088" y="3741738"/>
                                <a:ext cx="315912" cy="35877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76" name="Object 7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238776162"/>
                      </p:ext>
                    </p:extLst>
                  </p:nvPr>
                </p:nvGraphicFramePr>
                <p:xfrm>
                  <a:off x="8507413" y="2157413"/>
                  <a:ext cx="225425" cy="3143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30" name="Equation" r:id="rId21" imgW="126720" imgH="177480" progId="Equation.3">
                          <p:embed/>
                        </p:oleObj>
                      </mc:Choice>
                      <mc:Fallback>
                        <p:oleObj name="Equation" r:id="rId21" imgW="126720" imgH="1774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507413" y="2157413"/>
                                <a:ext cx="225425" cy="3143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77" name="Object 7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201390538"/>
                      </p:ext>
                    </p:extLst>
                  </p:nvPr>
                </p:nvGraphicFramePr>
                <p:xfrm>
                  <a:off x="10752138" y="2157413"/>
                  <a:ext cx="293687" cy="3143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31" name="Equation" r:id="rId22" imgW="164880" imgH="177480" progId="Equation.3">
                          <p:embed/>
                        </p:oleObj>
                      </mc:Choice>
                      <mc:Fallback>
                        <p:oleObj name="Equation" r:id="rId22" imgW="164880" imgH="1774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0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752138" y="2157413"/>
                                <a:ext cx="293687" cy="3143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121" name="Group 120"/>
                <p:cNvGrpSpPr/>
                <p:nvPr/>
              </p:nvGrpSpPr>
              <p:grpSpPr>
                <a:xfrm rot="2206214">
                  <a:off x="2111085" y="5202144"/>
                  <a:ext cx="457200" cy="681037"/>
                  <a:chOff x="2128806" y="5015258"/>
                  <a:chExt cx="457200" cy="681037"/>
                </a:xfrm>
              </p:grpSpPr>
              <p:cxnSp>
                <p:nvCxnSpPr>
                  <p:cNvPr id="119" name="Curved Connector 118"/>
                  <p:cNvCxnSpPr/>
                  <p:nvPr/>
                </p:nvCxnSpPr>
                <p:spPr bwMode="auto">
                  <a:xfrm rot="5400000" flipH="1" flipV="1">
                    <a:off x="2300256" y="5072408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Curved Connector 119"/>
                  <p:cNvCxnSpPr/>
                  <p:nvPr/>
                </p:nvCxnSpPr>
                <p:spPr bwMode="auto">
                  <a:xfrm rot="5400000" flipH="1" flipV="1">
                    <a:off x="2071656" y="5410545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5214759" y="4516088"/>
                <a:ext cx="2305281" cy="1751927"/>
                <a:chOff x="7702583" y="4516088"/>
                <a:chExt cx="2305281" cy="1751927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7702583" y="4516088"/>
                  <a:ext cx="2305281" cy="1751927"/>
                  <a:chOff x="8620448" y="4281973"/>
                  <a:chExt cx="2305281" cy="1751927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8846835" y="4460766"/>
                    <a:ext cx="1714671" cy="1177876"/>
                    <a:chOff x="8924231" y="4176575"/>
                    <a:chExt cx="1714671" cy="1177876"/>
                  </a:xfrm>
                </p:grpSpPr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>
                      <a:off x="9224259" y="4761373"/>
                      <a:ext cx="1070919" cy="0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rot="10800000" flipH="1">
                      <a:off x="8924231" y="4769610"/>
                      <a:ext cx="308266" cy="584841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rot="10800000" flipH="1" flipV="1">
                      <a:off x="10295178" y="4772240"/>
                      <a:ext cx="343724" cy="572880"/>
                    </a:xfrm>
                    <a:prstGeom prst="line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6" name="Group 95"/>
                    <p:cNvGrpSpPr/>
                    <p:nvPr/>
                  </p:nvGrpSpPr>
                  <p:grpSpPr>
                    <a:xfrm>
                      <a:off x="9380463" y="4214836"/>
                      <a:ext cx="899663" cy="749399"/>
                      <a:chOff x="9380463" y="4214836"/>
                      <a:chExt cx="899663" cy="749399"/>
                    </a:xfrm>
                  </p:grpSpPr>
                  <p:grpSp>
                    <p:nvGrpSpPr>
                      <p:cNvPr id="102" name="Group 101"/>
                      <p:cNvGrpSpPr/>
                      <p:nvPr/>
                    </p:nvGrpSpPr>
                    <p:grpSpPr>
                      <a:xfrm rot="12766947">
                        <a:off x="9380463" y="4283198"/>
                        <a:ext cx="457200" cy="681037"/>
                        <a:chOff x="6321488" y="4139280"/>
                        <a:chExt cx="457200" cy="681037"/>
                      </a:xfrm>
                    </p:grpSpPr>
                    <p:cxnSp>
                      <p:nvCxnSpPr>
                        <p:cNvPr id="104" name="Curved Connector 103"/>
                        <p:cNvCxnSpPr/>
                        <p:nvPr/>
                      </p:nvCxnSpPr>
                      <p:spPr bwMode="auto">
                        <a:xfrm rot="5400000" flipH="1" flipV="1">
                          <a:off x="6492938" y="4196430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5" name="Curved Connector 104"/>
                        <p:cNvCxnSpPr/>
                        <p:nvPr/>
                      </p:nvCxnSpPr>
                      <p:spPr bwMode="auto">
                        <a:xfrm rot="5400000" flipH="1" flipV="1">
                          <a:off x="6264338" y="4534567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03" name="Curved Connector 102"/>
                      <p:cNvCxnSpPr/>
                      <p:nvPr/>
                    </p:nvCxnSpPr>
                    <p:spPr bwMode="auto">
                      <a:xfrm rot="18166947" flipH="1" flipV="1">
                        <a:off x="9994376" y="4271986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7" name="Group 96"/>
                    <p:cNvGrpSpPr/>
                    <p:nvPr/>
                  </p:nvGrpSpPr>
                  <p:grpSpPr>
                    <a:xfrm rot="20859370">
                      <a:off x="9223977" y="4176575"/>
                      <a:ext cx="1015701" cy="686049"/>
                      <a:chOff x="7197990" y="3857415"/>
                      <a:chExt cx="1015701" cy="686049"/>
                    </a:xfrm>
                  </p:grpSpPr>
                  <p:grpSp>
                    <p:nvGrpSpPr>
                      <p:cNvPr id="98" name="Group 97"/>
                      <p:cNvGrpSpPr/>
                      <p:nvPr/>
                    </p:nvGrpSpPr>
                    <p:grpSpPr>
                      <a:xfrm rot="5400000">
                        <a:off x="7644571" y="3974345"/>
                        <a:ext cx="457201" cy="681038"/>
                        <a:chOff x="7007792" y="3146495"/>
                        <a:chExt cx="457201" cy="681038"/>
                      </a:xfrm>
                    </p:grpSpPr>
                    <p:cxnSp>
                      <p:nvCxnSpPr>
                        <p:cNvPr id="100" name="Curved Connector 99"/>
                        <p:cNvCxnSpPr/>
                        <p:nvPr/>
                      </p:nvCxnSpPr>
                      <p:spPr bwMode="auto">
                        <a:xfrm rot="5400000" flipH="1" flipV="1">
                          <a:off x="7179243" y="3203645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1" name="Curved Connector 100"/>
                        <p:cNvCxnSpPr/>
                        <p:nvPr/>
                      </p:nvCxnSpPr>
                      <p:spPr bwMode="auto">
                        <a:xfrm rot="5400000" flipH="1" flipV="1">
                          <a:off x="6950642" y="3541783"/>
                          <a:ext cx="342900" cy="228600"/>
                        </a:xfrm>
                        <a:prstGeom prst="curvedConnector3">
                          <a:avLst>
                            <a:gd name="adj1" fmla="val 50000"/>
                          </a:avLst>
                        </a:prstGeom>
                        <a:ln/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99" name="Curved Connector 98"/>
                      <p:cNvCxnSpPr/>
                      <p:nvPr/>
                    </p:nvCxnSpPr>
                    <p:spPr bwMode="auto">
                      <a:xfrm rot="10800000" flipH="1" flipV="1">
                        <a:off x="7197990" y="3857415"/>
                        <a:ext cx="342900" cy="228600"/>
                      </a:xfrm>
                      <a:prstGeom prst="curvedConnector3">
                        <a:avLst>
                          <a:gd name="adj1" fmla="val 50000"/>
                        </a:avLst>
                      </a:prstGeom>
                      <a:ln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aphicFrame>
                <p:nvGraphicFramePr>
                  <p:cNvPr id="89" name="Object 8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781466941"/>
                      </p:ext>
                    </p:extLst>
                  </p:nvPr>
                </p:nvGraphicFramePr>
                <p:xfrm>
                  <a:off x="8620448" y="5741350"/>
                  <a:ext cx="270046" cy="2925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32" name="Equation" r:id="rId23" imgW="152280" imgH="164880" progId="Equation.3">
                          <p:embed/>
                        </p:oleObj>
                      </mc:Choice>
                      <mc:Fallback>
                        <p:oleObj name="Equation" r:id="rId23" imgW="152280" imgH="1648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2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620448" y="5741350"/>
                                <a:ext cx="270046" cy="29255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90" name="Object 89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581880190"/>
                      </p:ext>
                    </p:extLst>
                  </p:nvPr>
                </p:nvGraphicFramePr>
                <p:xfrm>
                  <a:off x="10609817" y="5675125"/>
                  <a:ext cx="315912" cy="35877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33" name="Equation" r:id="rId24" imgW="177480" imgH="203040" progId="Equation.3">
                          <p:embed/>
                        </p:oleObj>
                      </mc:Choice>
                      <mc:Fallback>
                        <p:oleObj name="Equation" r:id="rId24" imgW="177480" imgH="20304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609817" y="5675125"/>
                                <a:ext cx="315912" cy="35877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91" name="Object 9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228914040"/>
                      </p:ext>
                    </p:extLst>
                  </p:nvPr>
                </p:nvGraphicFramePr>
                <p:xfrm>
                  <a:off x="8803382" y="4281973"/>
                  <a:ext cx="225425" cy="3143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34" name="Equation" r:id="rId25" imgW="126720" imgH="177480" progId="Equation.3">
                          <p:embed/>
                        </p:oleObj>
                      </mc:Choice>
                      <mc:Fallback>
                        <p:oleObj name="Equation" r:id="rId25" imgW="126720" imgH="1774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803382" y="4281973"/>
                                <a:ext cx="225425" cy="3143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92" name="Object 9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998964460"/>
                      </p:ext>
                    </p:extLst>
                  </p:nvPr>
                </p:nvGraphicFramePr>
                <p:xfrm>
                  <a:off x="10311719" y="4281973"/>
                  <a:ext cx="293687" cy="3143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535" name="Equation" r:id="rId26" imgW="164880" imgH="177480" progId="Equation.3">
                          <p:embed/>
                        </p:oleObj>
                      </mc:Choice>
                      <mc:Fallback>
                        <p:oleObj name="Equation" r:id="rId26" imgW="164880" imgH="17748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311719" y="4281973"/>
                                <a:ext cx="293687" cy="3143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122" name="Group 121"/>
                <p:cNvGrpSpPr/>
                <p:nvPr/>
              </p:nvGrpSpPr>
              <p:grpSpPr>
                <a:xfrm rot="2206214">
                  <a:off x="8211655" y="5174972"/>
                  <a:ext cx="457200" cy="681037"/>
                  <a:chOff x="2128806" y="5015258"/>
                  <a:chExt cx="457200" cy="681037"/>
                </a:xfrm>
              </p:grpSpPr>
              <p:cxnSp>
                <p:nvCxnSpPr>
                  <p:cNvPr id="123" name="Curved Connector 122"/>
                  <p:cNvCxnSpPr/>
                  <p:nvPr/>
                </p:nvCxnSpPr>
                <p:spPr bwMode="auto">
                  <a:xfrm rot="5400000" flipH="1" flipV="1">
                    <a:off x="2300256" y="5072408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urved Connector 123"/>
                  <p:cNvCxnSpPr/>
                  <p:nvPr/>
                </p:nvCxnSpPr>
                <p:spPr bwMode="auto">
                  <a:xfrm rot="5400000" flipH="1" flipV="1">
                    <a:off x="2071656" y="5410545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127" name="Object 1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8571304"/>
                  </p:ext>
                </p:extLst>
              </p:nvPr>
            </p:nvGraphicFramePr>
            <p:xfrm>
              <a:off x="4449018" y="3943128"/>
              <a:ext cx="412843" cy="4128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536" name="Equation" r:id="rId27" imgW="139680" imgH="139680" progId="Equation.3">
                      <p:embed/>
                    </p:oleObj>
                  </mc:Choice>
                  <mc:Fallback>
                    <p:oleObj name="Equation" r:id="rId27" imgW="139680" imgH="1396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8"/>
                          <a:stretch>
                            <a:fillRect/>
                          </a:stretch>
                        </p:blipFill>
                        <p:spPr>
                          <a:xfrm>
                            <a:off x="4449018" y="3943128"/>
                            <a:ext cx="412843" cy="41284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8" name="Object 1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38105487"/>
                  </p:ext>
                </p:extLst>
              </p:nvPr>
            </p:nvGraphicFramePr>
            <p:xfrm>
              <a:off x="7818438" y="3925888"/>
              <a:ext cx="754062" cy="449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537" name="Equation" r:id="rId29" imgW="253800" imgH="152280" progId="Equation.3">
                      <p:embed/>
                    </p:oleObj>
                  </mc:Choice>
                  <mc:Fallback>
                    <p:oleObj name="Equation" r:id="rId29" imgW="253800" imgH="1522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0"/>
                          <a:stretch>
                            <a:fillRect/>
                          </a:stretch>
                        </p:blipFill>
                        <p:spPr>
                          <a:xfrm>
                            <a:off x="7818438" y="3925888"/>
                            <a:ext cx="754062" cy="4492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5551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Completed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Derivation of differential cross section in electron rest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Derivation of differential cross section in “lab”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Expansion of differential cross section in both frames with corrections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 powers of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Calculation </a:t>
            </a:r>
            <a:r>
              <a:rPr lang="en-US" dirty="0" smtClean="0"/>
              <a:t>of squared amplitude without incident or scattered photon polarizations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Summation over scattered photon polarizations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Contribution of multi-photon emitting processes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Special Thanks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Dr. Wally </a:t>
            </a:r>
            <a:r>
              <a:rPr lang="en-US" dirty="0" err="1" smtClean="0"/>
              <a:t>Melnitchouk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Dr. </a:t>
            </a:r>
            <a:r>
              <a:rPr lang="en-US" dirty="0" err="1" smtClean="0"/>
              <a:t>Balša</a:t>
            </a:r>
            <a:r>
              <a:rPr lang="en-US" dirty="0" smtClean="0"/>
              <a:t> </a:t>
            </a:r>
            <a:r>
              <a:rPr lang="en-US" dirty="0" err="1"/>
              <a:t>Terzić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Dr. Geoffrey </a:t>
            </a:r>
            <a:r>
              <a:rPr lang="en-US" dirty="0" err="1" smtClean="0"/>
              <a:t>Krafft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Old Dominion University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National Science Foundation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Thomas Jefferson National Accelerator Facility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U.S. Department of Energy</a:t>
            </a:r>
            <a:endParaRPr lang="en-US" dirty="0"/>
          </a:p>
        </p:txBody>
      </p:sp>
      <p:pic>
        <p:nvPicPr>
          <p:cNvPr id="7172" name="Picture 4" descr="thumbnail of small NSF logo in color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60" y="491659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aln.coe.ttu.edu/asem2011/Sponsors%20Logo/OD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30" y="4875802"/>
            <a:ext cx="1519194" cy="98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science.energy.gov/~/media/_/images/about/resources/logos/jpg/high-res/RGB_Color-Seal_Green-Mark_SC_Horizont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562" y="5114751"/>
            <a:ext cx="3042143" cy="51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www.jlab.org/div_dept/dir_off/public_affairs/logo/JLab_logo_whit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75" y="4875802"/>
            <a:ext cx="27432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commguide.asu.edu/downloads/asulogo/jpg/lwm1_m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711" y="4875802"/>
            <a:ext cx="1479569" cy="98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7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Definitions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Compton scattering and Thomson scattering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Background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Thomson scattering with relativistic electrons (Thomson source)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Limitations of Thomson sources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Current corrections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ifferential </a:t>
            </a:r>
            <a:r>
              <a:rPr lang="en-US" dirty="0"/>
              <a:t>c</a:t>
            </a:r>
            <a:r>
              <a:rPr lang="en-US" dirty="0" smtClean="0"/>
              <a:t>ross section for Compton scattering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Differential cross section in different reference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Truncated series representation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 of expressions at fixed scattering angles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Accommodation of a polarized photon beam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Work in progress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Contribution of multi-photon emitting processes</a:t>
            </a:r>
          </a:p>
        </p:txBody>
      </p:sp>
    </p:spTree>
    <p:extLst>
      <p:ext uri="{BB962C8B-B14F-4D97-AF65-F5344CB8AC3E}">
        <p14:creationId xmlns:p14="http://schemas.microsoft.com/office/powerpoint/2010/main" val="30413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Compton scattering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Scattering of real photons from electrons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Thomson </a:t>
            </a:r>
            <a:r>
              <a:rPr lang="en-US" dirty="0" smtClean="0"/>
              <a:t>scattering in electron rest frame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Low-energy limit (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US" dirty="0" smtClean="0">
                <a:latin typeface="Calibri" panose="020F0502020204030204" pitchFamily="34" charset="0"/>
              </a:rPr>
              <a:t> &lt;&lt; m)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Recoil of electron </a:t>
            </a:r>
            <a:r>
              <a:rPr lang="en-US" dirty="0" smtClean="0"/>
              <a:t>negligible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Differential cross section is a function of scattering angle only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dirty="0" smtClean="0">
                <a:latin typeface="Calibri" panose="020F0502020204030204" pitchFamily="34" charset="0"/>
              </a:rPr>
              <a:t>α</a:t>
            </a:r>
            <a:r>
              <a:rPr lang="en-US" dirty="0" smtClean="0">
                <a:latin typeface="Calibri" panose="020F0502020204030204" pitchFamily="34" charset="0"/>
              </a:rPr>
              <a:t> = Fine structure constant for QED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m = Mass of </a:t>
            </a:r>
            <a:r>
              <a:rPr lang="en-US" dirty="0" smtClean="0">
                <a:latin typeface="Calibri" panose="020F0502020204030204" pitchFamily="34" charset="0"/>
              </a:rPr>
              <a:t>electron</a:t>
            </a:r>
          </a:p>
          <a:p>
            <a:pPr marL="201168" lvl="1" indent="0">
              <a:buNone/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72674"/>
              </p:ext>
            </p:extLst>
          </p:nvPr>
        </p:nvGraphicFramePr>
        <p:xfrm>
          <a:off x="2767013" y="3954724"/>
          <a:ext cx="30321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7" name="Equation" r:id="rId3" imgW="1574640" imgH="419040" progId="Equation.3">
                  <p:embed/>
                </p:oleObj>
              </mc:Choice>
              <mc:Fallback>
                <p:oleObj name="Equation" r:id="rId3" imgW="1574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7013" y="3954724"/>
                        <a:ext cx="3032125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918349" y="2360412"/>
            <a:ext cx="3287730" cy="2906913"/>
            <a:chOff x="7918349" y="2360412"/>
            <a:chExt cx="3287730" cy="2906913"/>
          </a:xfrm>
        </p:grpSpPr>
        <p:grpSp>
          <p:nvGrpSpPr>
            <p:cNvPr id="10" name="Group 9"/>
            <p:cNvGrpSpPr/>
            <p:nvPr/>
          </p:nvGrpSpPr>
          <p:grpSpPr>
            <a:xfrm>
              <a:off x="7918349" y="2360412"/>
              <a:ext cx="3287730" cy="2615694"/>
              <a:chOff x="7918349" y="2360412"/>
              <a:chExt cx="3287730" cy="2615694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9577329" y="4068537"/>
                <a:ext cx="1384513" cy="36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>
                <a:endCxn id="12" idx="2"/>
              </p:cNvCxnSpPr>
              <p:nvPr/>
            </p:nvCxnSpPr>
            <p:spPr>
              <a:xfrm flipH="1" flipV="1">
                <a:off x="9577328" y="2702343"/>
                <a:ext cx="2" cy="13807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1882038"/>
                  </p:ext>
                </p:extLst>
              </p:nvPr>
            </p:nvGraphicFramePr>
            <p:xfrm>
              <a:off x="9455210" y="2360412"/>
              <a:ext cx="244237" cy="3419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28" name="Equation" r:id="rId5" imgW="126720" imgH="177480" progId="Equation.3">
                      <p:embed/>
                    </p:oleObj>
                  </mc:Choice>
                  <mc:Fallback>
                    <p:oleObj name="Equation" r:id="rId5" imgW="12672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9455210" y="2360412"/>
                            <a:ext cx="244237" cy="34193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84750166"/>
                  </p:ext>
                </p:extLst>
              </p:nvPr>
            </p:nvGraphicFramePr>
            <p:xfrm>
              <a:off x="10961842" y="3867134"/>
              <a:ext cx="244237" cy="317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29" name="Equation" r:id="rId7" imgW="126720" imgH="164880" progId="Equation.3">
                      <p:embed/>
                    </p:oleObj>
                  </mc:Choice>
                  <mc:Fallback>
                    <p:oleObj name="Equation" r:id="rId7" imgW="126720" imgH="1648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0961842" y="3867134"/>
                            <a:ext cx="244237" cy="31750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026" name="Picture 2" descr="http://upload.wikimedia.org/wikipedia/commons/thumb/e/e3/Compton-scattering.svg/259px-Compton-scattering.svg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18349" y="2738722"/>
                <a:ext cx="3237331" cy="22373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0790581"/>
                </p:ext>
              </p:extLst>
            </p:nvPr>
          </p:nvGraphicFramePr>
          <p:xfrm>
            <a:off x="9304338" y="4121150"/>
            <a:ext cx="30162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30" name="Equation" r:id="rId10" imgW="114120" imgH="139680" progId="Equation.3">
                    <p:embed/>
                  </p:oleObj>
                </mc:Choice>
                <mc:Fallback>
                  <p:oleObj name="Equation" r:id="rId10" imgW="114120" imgH="139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9304338" y="4121150"/>
                          <a:ext cx="301625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4089219"/>
                </p:ext>
              </p:extLst>
            </p:nvPr>
          </p:nvGraphicFramePr>
          <p:xfrm>
            <a:off x="9571038" y="4800600"/>
            <a:ext cx="404812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31" name="Equation" r:id="rId12" imgW="152280" imgH="177480" progId="Equation.3">
                    <p:embed/>
                  </p:oleObj>
                </mc:Choice>
                <mc:Fallback>
                  <p:oleObj name="Equation" r:id="rId12" imgW="1522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9571038" y="4800600"/>
                          <a:ext cx="404812" cy="4667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58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Thomson Scattering with Relativistic Electrons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Advantages of Thomson sources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of scattered photon energies is small (small bandwidth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Scattered photons are at greater energies than incident </a:t>
            </a:r>
            <a:r>
              <a:rPr lang="en-US" dirty="0" smtClean="0"/>
              <a:t>photons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Applications of Thomson source photons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Probes for nuclear physics (E &gt; 1MeV)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Medicine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Higher resolution scanning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Detection of nuclear materials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Thomson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total incident photon intensity increases, bandwidth of scattered photons increases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Krafft</a:t>
            </a:r>
            <a:r>
              <a:rPr lang="en-US" dirty="0"/>
              <a:t> 2004, PRL 92, 204802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Solution to bandwidth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Frequency modulation of the laser pulse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Terzić</a:t>
            </a:r>
            <a:r>
              <a:rPr lang="en-US" dirty="0"/>
              <a:t>, </a:t>
            </a:r>
            <a:r>
              <a:rPr lang="en-US" dirty="0" err="1"/>
              <a:t>Deitrick</a:t>
            </a:r>
            <a:r>
              <a:rPr lang="en-US" dirty="0"/>
              <a:t>, </a:t>
            </a:r>
            <a:r>
              <a:rPr lang="en-US" dirty="0" err="1"/>
              <a:t>Hofler</a:t>
            </a:r>
            <a:r>
              <a:rPr lang="en-US" dirty="0"/>
              <a:t> &amp; </a:t>
            </a:r>
            <a:r>
              <a:rPr lang="en-US" dirty="0" err="1"/>
              <a:t>Krafft</a:t>
            </a:r>
            <a:r>
              <a:rPr lang="en-US" dirty="0"/>
              <a:t> 2014, PRL 112, 074801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Relies on cross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Currently, limited to individual photon energies within the Thomson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Desire to maintain low bandwidth at high intensities with photons outside of Thomson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Generalization of cross section to higher energies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9610"/>
            <a:ext cx="10058400" cy="1450757"/>
          </a:xfrm>
        </p:spPr>
        <p:txBody>
          <a:bodyPr/>
          <a:lstStyle/>
          <a:p>
            <a:r>
              <a:rPr lang="en-US" dirty="0" smtClean="0"/>
              <a:t>Compton Scattering Cross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General differential cross section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Derive with Quantum Electrodynamics (QED)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Begin with one photon emitting processes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ifferential cross section in electron rest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920564"/>
              </p:ext>
            </p:extLst>
          </p:nvPr>
        </p:nvGraphicFramePr>
        <p:xfrm>
          <a:off x="1685925" y="3530855"/>
          <a:ext cx="45640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2" name="Equation" r:id="rId3" imgW="2400120" imgH="469800" progId="Equation.3">
                  <p:embed/>
                </p:oleObj>
              </mc:Choice>
              <mc:Fallback>
                <p:oleObj name="Equation" r:id="rId3" imgW="24001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5925" y="3530855"/>
                        <a:ext cx="4564063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4705" y="4732528"/>
            <a:ext cx="2400202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US" dirty="0" smtClean="0">
                <a:latin typeface="Calibri" panose="020F0502020204030204" pitchFamily="34" charset="0"/>
              </a:rPr>
              <a:t> = Photon energy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E = Electron energy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ϴ = Scattering angle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8573314" y="2157413"/>
            <a:ext cx="2538412" cy="1943100"/>
            <a:chOff x="8507413" y="2157413"/>
            <a:chExt cx="2538412" cy="1943100"/>
          </a:xfrm>
        </p:grpSpPr>
        <p:grpSp>
          <p:nvGrpSpPr>
            <p:cNvPr id="32" name="Group 31"/>
            <p:cNvGrpSpPr/>
            <p:nvPr/>
          </p:nvGrpSpPr>
          <p:grpSpPr>
            <a:xfrm>
              <a:off x="8599593" y="2461348"/>
              <a:ext cx="2098062" cy="1253917"/>
              <a:chOff x="8599593" y="2461348"/>
              <a:chExt cx="2098062" cy="1253917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168712" y="3122187"/>
                <a:ext cx="1070919" cy="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 rot="6587822">
                <a:off x="8711512" y="2451249"/>
                <a:ext cx="457200" cy="681037"/>
                <a:chOff x="7372864" y="4154621"/>
                <a:chExt cx="457200" cy="681037"/>
              </a:xfrm>
            </p:grpSpPr>
            <p:cxnSp>
              <p:nvCxnSpPr>
                <p:cNvPr id="20" name="Curved Connector 19"/>
                <p:cNvCxnSpPr/>
                <p:nvPr/>
              </p:nvCxnSpPr>
              <p:spPr bwMode="auto">
                <a:xfrm rot="5400000" flipH="1" flipV="1">
                  <a:off x="7544314" y="4211771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urved Connector 20"/>
                <p:cNvCxnSpPr/>
                <p:nvPr/>
              </p:nvCxnSpPr>
              <p:spPr bwMode="auto">
                <a:xfrm rot="5400000" flipH="1" flipV="1">
                  <a:off x="7315714" y="4549908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10240455" y="2461348"/>
                <a:ext cx="457200" cy="681037"/>
                <a:chOff x="7372864" y="4154621"/>
                <a:chExt cx="457200" cy="681037"/>
              </a:xfrm>
            </p:grpSpPr>
            <p:cxnSp>
              <p:nvCxnSpPr>
                <p:cNvPr id="26" name="Curved Connector 25"/>
                <p:cNvCxnSpPr/>
                <p:nvPr/>
              </p:nvCxnSpPr>
              <p:spPr bwMode="auto">
                <a:xfrm rot="5400000" flipH="1" flipV="1">
                  <a:off x="7544314" y="4211771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urved Connector 26"/>
                <p:cNvCxnSpPr/>
                <p:nvPr/>
              </p:nvCxnSpPr>
              <p:spPr bwMode="auto">
                <a:xfrm rot="5400000" flipH="1" flipV="1">
                  <a:off x="7315714" y="4549908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10800000" flipH="1">
                <a:off x="8868684" y="3130424"/>
                <a:ext cx="308266" cy="584841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0800000" flipH="1" flipV="1">
                <a:off x="10239631" y="3133054"/>
                <a:ext cx="343724" cy="57288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838708"/>
                </p:ext>
              </p:extLst>
            </p:nvPr>
          </p:nvGraphicFramePr>
          <p:xfrm>
            <a:off x="8619718" y="3774864"/>
            <a:ext cx="270046" cy="292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3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619718" y="3774864"/>
                          <a:ext cx="270046" cy="292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5860100"/>
                </p:ext>
              </p:extLst>
            </p:nvPr>
          </p:nvGraphicFramePr>
          <p:xfrm>
            <a:off x="10606088" y="3741738"/>
            <a:ext cx="31591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4" name="Equation" r:id="rId7" imgW="177480" imgH="203040" progId="Equation.3">
                    <p:embed/>
                  </p:oleObj>
                </mc:Choice>
                <mc:Fallback>
                  <p:oleObj name="Equation" r:id="rId7" imgW="1774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606088" y="3741738"/>
                          <a:ext cx="315912" cy="358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526687"/>
                </p:ext>
              </p:extLst>
            </p:nvPr>
          </p:nvGraphicFramePr>
          <p:xfrm>
            <a:off x="8507413" y="2157413"/>
            <a:ext cx="2254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5" name="Equation" r:id="rId9" imgW="126720" imgH="177480" progId="Equation.3">
                    <p:embed/>
                  </p:oleObj>
                </mc:Choice>
                <mc:Fallback>
                  <p:oleObj name="Equation" r:id="rId9" imgW="1267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07413" y="2157413"/>
                          <a:ext cx="225425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708103"/>
                </p:ext>
              </p:extLst>
            </p:nvPr>
          </p:nvGraphicFramePr>
          <p:xfrm>
            <a:off x="10752138" y="2157413"/>
            <a:ext cx="293687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6" name="Equation" r:id="rId11" imgW="164880" imgH="177480" progId="Equation.3">
                    <p:embed/>
                  </p:oleObj>
                </mc:Choice>
                <mc:Fallback>
                  <p:oleObj name="Equation" r:id="rId11" imgW="1648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752138" y="2157413"/>
                          <a:ext cx="293687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" name="Group 59"/>
          <p:cNvGrpSpPr/>
          <p:nvPr/>
        </p:nvGrpSpPr>
        <p:grpSpPr>
          <a:xfrm>
            <a:off x="8686349" y="4301779"/>
            <a:ext cx="2305281" cy="1732121"/>
            <a:chOff x="8620448" y="4301779"/>
            <a:chExt cx="2305281" cy="1732121"/>
          </a:xfrm>
        </p:grpSpPr>
        <p:grpSp>
          <p:nvGrpSpPr>
            <p:cNvPr id="49" name="Group 48"/>
            <p:cNvGrpSpPr/>
            <p:nvPr/>
          </p:nvGrpSpPr>
          <p:grpSpPr>
            <a:xfrm>
              <a:off x="8846835" y="4460766"/>
              <a:ext cx="1705340" cy="1177876"/>
              <a:chOff x="8924231" y="4176575"/>
              <a:chExt cx="1705340" cy="117787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9224259" y="4761373"/>
                <a:ext cx="1070919" cy="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 flipH="1">
                <a:off x="8924231" y="4769610"/>
                <a:ext cx="308266" cy="584841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 flipH="1" flipV="1">
                <a:off x="10285847" y="4772240"/>
                <a:ext cx="343724" cy="57288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5" name="Group 34"/>
              <p:cNvGrpSpPr/>
              <p:nvPr/>
            </p:nvGrpSpPr>
            <p:grpSpPr>
              <a:xfrm>
                <a:off x="9380463" y="4214836"/>
                <a:ext cx="899663" cy="749399"/>
                <a:chOff x="9380463" y="4214836"/>
                <a:chExt cx="899663" cy="749399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 rot="12766947">
                  <a:off x="9380463" y="4283198"/>
                  <a:ext cx="457200" cy="681037"/>
                  <a:chOff x="6321488" y="4139280"/>
                  <a:chExt cx="457200" cy="681037"/>
                </a:xfrm>
              </p:grpSpPr>
              <p:cxnSp>
                <p:nvCxnSpPr>
                  <p:cNvPr id="42" name="Curved Connector 41"/>
                  <p:cNvCxnSpPr/>
                  <p:nvPr/>
                </p:nvCxnSpPr>
                <p:spPr bwMode="auto">
                  <a:xfrm rot="5400000" flipH="1" flipV="1">
                    <a:off x="6492938" y="4196430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urved Connector 42"/>
                  <p:cNvCxnSpPr/>
                  <p:nvPr/>
                </p:nvCxnSpPr>
                <p:spPr bwMode="auto">
                  <a:xfrm rot="5400000" flipH="1" flipV="1">
                    <a:off x="6264338" y="4534567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Curved Connector 45"/>
                <p:cNvCxnSpPr/>
                <p:nvPr/>
              </p:nvCxnSpPr>
              <p:spPr bwMode="auto">
                <a:xfrm rot="18166947" flipH="1" flipV="1">
                  <a:off x="9994376" y="4271986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/>
            </p:nvGrpSpPr>
            <p:grpSpPr>
              <a:xfrm rot="20859370">
                <a:off x="9223977" y="4176575"/>
                <a:ext cx="1015701" cy="686049"/>
                <a:chOff x="7197990" y="3857415"/>
                <a:chExt cx="1015701" cy="686049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 rot="5400000">
                  <a:off x="7644571" y="3974345"/>
                  <a:ext cx="457201" cy="681038"/>
                  <a:chOff x="7007792" y="3146495"/>
                  <a:chExt cx="457201" cy="681038"/>
                </a:xfrm>
              </p:grpSpPr>
              <p:cxnSp>
                <p:nvCxnSpPr>
                  <p:cNvPr id="44" name="Curved Connector 43"/>
                  <p:cNvCxnSpPr/>
                  <p:nvPr/>
                </p:nvCxnSpPr>
                <p:spPr bwMode="auto">
                  <a:xfrm rot="5400000" flipH="1" flipV="1">
                    <a:off x="7179243" y="3203645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urved Connector 44"/>
                  <p:cNvCxnSpPr/>
                  <p:nvPr/>
                </p:nvCxnSpPr>
                <p:spPr bwMode="auto">
                  <a:xfrm rot="5400000" flipH="1" flipV="1">
                    <a:off x="6950642" y="3541783"/>
                    <a:ext cx="342900" cy="228600"/>
                  </a:xfrm>
                  <a:prstGeom prst="curvedConnector3">
                    <a:avLst>
                      <a:gd name="adj1" fmla="val 50000"/>
                    </a:avLst>
                  </a:prstGeom>
                  <a:ln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7" name="Curved Connector 46"/>
                <p:cNvCxnSpPr/>
                <p:nvPr/>
              </p:nvCxnSpPr>
              <p:spPr bwMode="auto">
                <a:xfrm rot="10800000" flipH="1" flipV="1">
                  <a:off x="7197990" y="3857415"/>
                  <a:ext cx="342900" cy="228600"/>
                </a:xfrm>
                <a:prstGeom prst="curvedConnector3">
                  <a:avLst>
                    <a:gd name="adj1" fmla="val 50000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33693"/>
                </p:ext>
              </p:extLst>
            </p:nvPr>
          </p:nvGraphicFramePr>
          <p:xfrm>
            <a:off x="8620448" y="5741350"/>
            <a:ext cx="270046" cy="292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7" name="Equation" r:id="rId13" imgW="152280" imgH="164880" progId="Equation.3">
                    <p:embed/>
                  </p:oleObj>
                </mc:Choice>
                <mc:Fallback>
                  <p:oleObj name="Equation" r:id="rId13" imgW="15228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620448" y="5741350"/>
                          <a:ext cx="270046" cy="292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2371549"/>
                </p:ext>
              </p:extLst>
            </p:nvPr>
          </p:nvGraphicFramePr>
          <p:xfrm>
            <a:off x="10609817" y="5675125"/>
            <a:ext cx="31591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8" name="Equation" r:id="rId15" imgW="177480" imgH="203040" progId="Equation.3">
                    <p:embed/>
                  </p:oleObj>
                </mc:Choice>
                <mc:Fallback>
                  <p:oleObj name="Equation" r:id="rId15" imgW="1774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0609817" y="5675125"/>
                          <a:ext cx="315912" cy="358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1873471"/>
                </p:ext>
              </p:extLst>
            </p:nvPr>
          </p:nvGraphicFramePr>
          <p:xfrm>
            <a:off x="8861533" y="4301779"/>
            <a:ext cx="2254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9" name="Equation" r:id="rId17" imgW="126720" imgH="177480" progId="Equation.3">
                    <p:embed/>
                  </p:oleObj>
                </mc:Choice>
                <mc:Fallback>
                  <p:oleObj name="Equation" r:id="rId17" imgW="1267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861533" y="4301779"/>
                          <a:ext cx="225425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7620204"/>
                </p:ext>
              </p:extLst>
            </p:nvPr>
          </p:nvGraphicFramePr>
          <p:xfrm>
            <a:off x="10338901" y="4305650"/>
            <a:ext cx="293687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50" name="Equation" r:id="rId19" imgW="164880" imgH="177480" progId="Equation.3">
                    <p:embed/>
                  </p:oleObj>
                </mc:Choice>
                <mc:Fallback>
                  <p:oleObj name="Equation" r:id="rId19" imgW="1648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0338901" y="4305650"/>
                          <a:ext cx="293687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" name="TextBox 62"/>
          <p:cNvSpPr txBox="1"/>
          <p:nvPr/>
        </p:nvSpPr>
        <p:spPr>
          <a:xfrm>
            <a:off x="6165591" y="5213460"/>
            <a:ext cx="2391168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</a:rPr>
              <a:t> = Electron 4-vector</a:t>
            </a:r>
          </a:p>
          <a:p>
            <a:r>
              <a:rPr lang="en-US" dirty="0">
                <a:latin typeface="Calibri" panose="020F0502020204030204" pitchFamily="34" charset="0"/>
              </a:rPr>
              <a:t>k</a:t>
            </a:r>
            <a:r>
              <a:rPr lang="en-US" dirty="0" smtClean="0">
                <a:latin typeface="Calibri" panose="020F0502020204030204" pitchFamily="34" charset="0"/>
              </a:rPr>
              <a:t> = Photon 4-vector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Primed ( ʹ ) = Final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9610"/>
            <a:ext cx="10058400" cy="1450757"/>
          </a:xfrm>
        </p:spPr>
        <p:txBody>
          <a:bodyPr/>
          <a:lstStyle/>
          <a:p>
            <a:r>
              <a:rPr lang="en-US" dirty="0" smtClean="0"/>
              <a:t>Compton Scattering Cross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Differential cross section in “lab”</a:t>
            </a:r>
            <a:r>
              <a:rPr lang="en-US" dirty="0"/>
              <a:t> </a:t>
            </a:r>
            <a:r>
              <a:rPr lang="en-US" dirty="0" smtClean="0"/>
              <a:t>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Electron beam and photon beam are collinear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Initial electron four-vector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Differential cross section in lab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858207"/>
              </p:ext>
            </p:extLst>
          </p:nvPr>
        </p:nvGraphicFramePr>
        <p:xfrm>
          <a:off x="1508125" y="3032021"/>
          <a:ext cx="3963311" cy="35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" name="Equation" r:id="rId3" imgW="2412720" imgH="215640" progId="Equation.3">
                  <p:embed/>
                </p:oleObj>
              </mc:Choice>
              <mc:Fallback>
                <p:oleObj name="Equation" r:id="rId3" imgW="2412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8125" y="3032021"/>
                        <a:ext cx="3963311" cy="35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090239"/>
              </p:ext>
            </p:extLst>
          </p:nvPr>
        </p:nvGraphicFramePr>
        <p:xfrm>
          <a:off x="1508125" y="4011613"/>
          <a:ext cx="94281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6" name="Equation" r:id="rId5" imgW="5219640" imgH="672840" progId="Equation.3">
                  <p:embed/>
                </p:oleObj>
              </mc:Choice>
              <mc:Fallback>
                <p:oleObj name="Equation" r:id="rId5" imgW="521964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8125" y="4011613"/>
                        <a:ext cx="9428163" cy="121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608477"/>
              </p:ext>
            </p:extLst>
          </p:nvPr>
        </p:nvGraphicFramePr>
        <p:xfrm>
          <a:off x="1508125" y="5443644"/>
          <a:ext cx="4090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" name="Equation" r:id="rId7" imgW="2070000" imgH="215640" progId="Equation.3">
                  <p:embed/>
                </p:oleObj>
              </mc:Choice>
              <mc:Fallback>
                <p:oleObj name="Equation" r:id="rId7" imgW="20700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8125" y="5443644"/>
                        <a:ext cx="4090988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63395" y="1845734"/>
            <a:ext cx="3592285" cy="147732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US" dirty="0" smtClean="0">
                <a:latin typeface="Calibri" panose="020F0502020204030204" pitchFamily="34" charset="0"/>
              </a:rPr>
              <a:t> = Photon energy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E = Electron energy</a:t>
            </a:r>
          </a:p>
          <a:p>
            <a:r>
              <a:rPr lang="en-US" dirty="0" err="1">
                <a:latin typeface="Calibri" panose="020F0502020204030204" pitchFamily="34" charset="0"/>
              </a:rPr>
              <a:t>p</a:t>
            </a:r>
            <a:r>
              <a:rPr lang="en-US" baseline="-25000" dirty="0" err="1" smtClean="0">
                <a:latin typeface="Calibri" panose="020F0502020204030204" pitchFamily="34" charset="0"/>
              </a:rPr>
              <a:t>z</a:t>
            </a:r>
            <a:r>
              <a:rPr lang="en-US" dirty="0" smtClean="0">
                <a:latin typeface="Calibri" panose="020F0502020204030204" pitchFamily="34" charset="0"/>
              </a:rPr>
              <a:t> = Electron momentum (ẑ)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ϴ = Scattering angle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Primed ( ʹ ) = Final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Scattering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Maclaurin</a:t>
            </a:r>
            <a:r>
              <a:rPr lang="en-US" dirty="0" smtClean="0"/>
              <a:t> series expansion in powers of </a:t>
            </a:r>
            <a:r>
              <a:rPr lang="en-US" dirty="0" smtClean="0">
                <a:latin typeface="Calibri" panose="020F0502020204030204" pitchFamily="34" charset="0"/>
              </a:rPr>
              <a:t>ω (incident photon energy)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Electron rest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Lab frame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05859"/>
              </p:ext>
            </p:extLst>
          </p:nvPr>
        </p:nvGraphicFramePr>
        <p:xfrm>
          <a:off x="2286687" y="2646191"/>
          <a:ext cx="6803936" cy="67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3" imgW="5130720" imgH="507960" progId="Equation.3">
                  <p:embed/>
                </p:oleObj>
              </mc:Choice>
              <mc:Fallback>
                <p:oleObj name="Equation" r:id="rId3" imgW="51307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687" y="2646191"/>
                        <a:ext cx="6803936" cy="673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229936"/>
              </p:ext>
            </p:extLst>
          </p:nvPr>
        </p:nvGraphicFramePr>
        <p:xfrm>
          <a:off x="2286000" y="3921942"/>
          <a:ext cx="6878638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5" imgW="5740200" imgH="1879560" progId="Equation.3">
                  <p:embed/>
                </p:oleObj>
              </mc:Choice>
              <mc:Fallback>
                <p:oleObj name="Equation" r:id="rId5" imgW="5740200" imgH="1879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3921942"/>
                        <a:ext cx="6878638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3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Cross Section</a:t>
            </a:r>
            <a:endParaRPr lang="en-US" dirty="0"/>
          </a:p>
        </p:txBody>
      </p:sp>
      <p:sp>
        <p:nvSpPr>
          <p:cNvPr id="5" name="AutoShape 2" descr="https://mail.google.com/mail/u/0/?ui=2&amp;ik=83b7b42b69&amp;view=att&amp;th=14740ff02099477f&amp;attid=0.1.1&amp;disp=emb&amp;zw&amp;atsh=1"/>
          <p:cNvSpPr>
            <a:spLocks noChangeAspect="1" noChangeArrowheads="1"/>
          </p:cNvSpPr>
          <p:nvPr/>
        </p:nvSpPr>
        <p:spPr bwMode="auto">
          <a:xfrm>
            <a:off x="1424202" y="286603"/>
            <a:ext cx="610552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346" y="1846263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val="11047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3080</TotalTime>
  <Words>596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Lucida Sans Unicode</vt:lpstr>
      <vt:lpstr>Retrospect</vt:lpstr>
      <vt:lpstr>Equation</vt:lpstr>
      <vt:lpstr>Analytic Solutions for Compton Scattering in the High Energy Regime</vt:lpstr>
      <vt:lpstr>Overview</vt:lpstr>
      <vt:lpstr>Compton Scattering</vt:lpstr>
      <vt:lpstr>Thomson Scattering with Relativistic Electrons</vt:lpstr>
      <vt:lpstr>Limitations of Thomson Sources</vt:lpstr>
      <vt:lpstr>Compton Scattering Cross Section</vt:lpstr>
      <vt:lpstr>Compton Scattering Cross Section</vt:lpstr>
      <vt:lpstr>Compton Scattering Expansion</vt:lpstr>
      <vt:lpstr>Differential Cross Section</vt:lpstr>
      <vt:lpstr>Differential Cross Section</vt:lpstr>
      <vt:lpstr>Differential Cross Section</vt:lpstr>
      <vt:lpstr>Polarized Photon Beam</vt:lpstr>
      <vt:lpstr>Polarized Photon Beam</vt:lpstr>
      <vt:lpstr>Multi-Photon Processes</vt:lpstr>
      <vt:lpstr>Summary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Solutions for Compton Scattering in the High Energy Regime</dc:title>
  <dc:creator>Microsoft account</dc:creator>
  <cp:lastModifiedBy>Microsoft account</cp:lastModifiedBy>
  <cp:revision>261</cp:revision>
  <dcterms:created xsi:type="dcterms:W3CDTF">2014-07-09T14:10:36Z</dcterms:created>
  <dcterms:modified xsi:type="dcterms:W3CDTF">2014-07-23T17:22:25Z</dcterms:modified>
</cp:coreProperties>
</file>