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 snapToGrid="0" snapToObjects="1">
      <p:cViewPr>
        <p:scale>
          <a:sx n="150" d="100"/>
          <a:sy n="150" d="100"/>
        </p:scale>
        <p:origin x="696" y="1710"/>
      </p:cViewPr>
      <p:guideLst>
        <p:guide orient="horz" pos="2160"/>
        <p:guide pos="2893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8A8FC-3AAD-1341-8DFA-52738C54F9B5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6BC7-9F20-144B-A2DC-73179C586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5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16BC7-9F20-144B-A2DC-73179C5862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E9C56C-6916-B345-A150-A48E93ED734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5444AB-5A81-ED46-B81E-201E7608B9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Document5!OLE_LINK5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4727"/>
            <a:ext cx="9143999" cy="10446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GEANT4 and Pion Photo-production in the intermediate energy regime at Jefferson Lab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067" y="3748425"/>
            <a:ext cx="7236964" cy="2707600"/>
          </a:xfrm>
        </p:spPr>
        <p:txBody>
          <a:bodyPr>
            <a:noAutofit/>
          </a:bodyPr>
          <a:lstStyle/>
          <a:p>
            <a:pPr algn="ctr"/>
            <a:r>
              <a:rPr lang="en-US" sz="1600" b="0" dirty="0" smtClean="0"/>
              <a:t>Sokhna Bineta Lo Amar</a:t>
            </a:r>
          </a:p>
          <a:p>
            <a:pPr algn="ctr"/>
            <a:endParaRPr lang="en-US" sz="1600" b="0" dirty="0" smtClean="0"/>
          </a:p>
          <a:p>
            <a:pPr algn="ctr"/>
            <a:r>
              <a:rPr lang="en-US" sz="1400" b="1" dirty="0" smtClean="0"/>
              <a:t>Advisor: Prof. Oumar Ka, UCAD</a:t>
            </a:r>
          </a:p>
          <a:p>
            <a:pPr algn="ctr"/>
            <a:r>
              <a:rPr lang="en-US" sz="1400" b="1" dirty="0" smtClean="0"/>
              <a:t>		Co-Advisor: Dr. Paul Guèye, Hampton Univ./JLab/FRIB</a:t>
            </a:r>
          </a:p>
          <a:p>
            <a:pPr algn="ctr"/>
            <a:endParaRPr lang="en-US" sz="1600" b="0" dirty="0" smtClean="0"/>
          </a:p>
          <a:p>
            <a:pPr algn="ctr"/>
            <a:endParaRPr lang="en-US" sz="1600" b="0" dirty="0" smtClean="0"/>
          </a:p>
          <a:p>
            <a:pPr algn="ctr"/>
            <a:r>
              <a:rPr lang="en-US" sz="1600" b="0" dirty="0" smtClean="0"/>
              <a:t>Université Cheikh Anta Diop, Dakar (Sénégal)</a:t>
            </a:r>
          </a:p>
          <a:p>
            <a:pPr algn="ctr"/>
            <a:r>
              <a:rPr lang="en-US" sz="1600" b="0" i="1" dirty="0" smtClean="0"/>
              <a:t>Theory Center seminars</a:t>
            </a:r>
          </a:p>
          <a:p>
            <a:pPr algn="ctr"/>
            <a:r>
              <a:rPr lang="en-US" sz="1600" i="1" dirty="0" smtClean="0"/>
              <a:t>June, 22 2016</a:t>
            </a:r>
            <a:endParaRPr lang="en-US" sz="1600" b="0" i="1" dirty="0" smtClean="0"/>
          </a:p>
          <a:p>
            <a:pPr algn="ctr"/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03603" y="1552128"/>
            <a:ext cx="3740397" cy="319555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G4_BERT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Describes relatively well Δ resonances but few data in this range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Limitation: same results for photo-production of γ(p,p)π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</a:t>
            </a:r>
            <a:r>
              <a:rPr lang="en-US" sz="1400" dirty="0"/>
              <a:t>and γ</a:t>
            </a:r>
            <a:r>
              <a:rPr lang="en-US" sz="1400" dirty="0" smtClean="0"/>
              <a:t>(n,n)</a:t>
            </a:r>
            <a:r>
              <a:rPr lang="en-US" sz="1400" dirty="0"/>
              <a:t>π</a:t>
            </a:r>
            <a:r>
              <a:rPr lang="en-US" sz="1400" baseline="30000" dirty="0"/>
              <a:t>0</a:t>
            </a:r>
            <a:r>
              <a:rPr lang="en-US" sz="1400" dirty="0"/>
              <a:t> </a:t>
            </a:r>
            <a:endParaRPr lang="en-US" sz="1400" dirty="0" smtClean="0"/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More simulation and comparison with data using this model is highly desirable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118"/>
            <a:ext cx="5403603" cy="580388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49953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 sections comparison  (3/3)</a:t>
            </a:r>
          </a:p>
        </p:txBody>
      </p:sp>
      <p:sp>
        <p:nvSpPr>
          <p:cNvPr id="2" name="Oval 1"/>
          <p:cNvSpPr/>
          <p:nvPr/>
        </p:nvSpPr>
        <p:spPr>
          <a:xfrm rot="628271">
            <a:off x="1709738" y="5576228"/>
            <a:ext cx="2625462" cy="63326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49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Data comparison analysis(1/2)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0757"/>
            <a:ext cx="8432800" cy="5334579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Generate 2 histograms with same binning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Perform χ</a:t>
            </a:r>
            <a:r>
              <a:rPr lang="en-US" sz="2200" baseline="30000" dirty="0" smtClean="0">
                <a:solidFill>
                  <a:srgbClr val="000000"/>
                </a:solidFill>
              </a:rPr>
              <a:t>2</a:t>
            </a:r>
            <a:r>
              <a:rPr lang="en-US" sz="2200" dirty="0" smtClean="0">
                <a:solidFill>
                  <a:srgbClr val="000000"/>
                </a:solidFill>
              </a:rPr>
              <a:t> minimization</a:t>
            </a:r>
          </a:p>
          <a:p>
            <a:pPr marL="708660" lvl="1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sz="1800" dirty="0" smtClean="0">
                <a:solidFill>
                  <a:srgbClr val="000000"/>
                </a:solidFill>
              </a:rPr>
              <a:t>Follow the </a:t>
            </a:r>
            <a:r>
              <a:rPr lang="en-US" sz="1800" dirty="0">
                <a:solidFill>
                  <a:srgbClr val="000000"/>
                </a:solidFill>
              </a:rPr>
              <a:t>prescription from </a:t>
            </a:r>
            <a:r>
              <a:rPr lang="en-US" sz="1800" dirty="0" smtClean="0">
                <a:solidFill>
                  <a:srgbClr val="000000"/>
                </a:solidFill>
              </a:rPr>
              <a:t>Gagunashvili</a:t>
            </a:r>
          </a:p>
          <a:p>
            <a:pPr marL="708660" lvl="1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sz="1800" dirty="0" smtClean="0">
                <a:solidFill>
                  <a:srgbClr val="000000"/>
                </a:solidFill>
              </a:rPr>
              <a:t>N. D</a:t>
            </a:r>
            <a:r>
              <a:rPr lang="en-US" sz="1800" dirty="0">
                <a:solidFill>
                  <a:srgbClr val="000000"/>
                </a:solidFill>
              </a:rPr>
              <a:t>. Gagunashvili, </a:t>
            </a:r>
            <a:r>
              <a:rPr lang="en-US" sz="1800" i="1" dirty="0">
                <a:solidFill>
                  <a:srgbClr val="000000"/>
                </a:solidFill>
              </a:rPr>
              <a:t>Chi square goodness of fit tests for weighted </a:t>
            </a:r>
            <a:r>
              <a:rPr lang="en-US" sz="1800" i="1" dirty="0" smtClean="0">
                <a:solidFill>
                  <a:srgbClr val="000000"/>
                </a:solidFill>
              </a:rPr>
              <a:t>histograms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/>
              <a:t> Journal of Instrumentation 10 (2015) P0500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arabicPeriod"/>
            </a:pPr>
            <a:endParaRPr lang="en-US" sz="22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Font typeface="+mj-ea"/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Check normalized residuals for low statistics issue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2200" u="sng" dirty="0" smtClean="0">
              <a:solidFill>
                <a:srgbClr val="00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u="sng" dirty="0" smtClean="0">
                <a:solidFill>
                  <a:srgbClr val="000000"/>
                </a:solidFill>
              </a:rPr>
              <a:t>Notes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Example: total cross section CHIPS vs. PDG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</a:rPr>
              <a:t>Similar approach for all work: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900" dirty="0" smtClean="0">
                <a:solidFill>
                  <a:srgbClr val="000000"/>
                </a:solidFill>
              </a:rPr>
              <a:t>Geant4 vs. SAID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ü"/>
            </a:pPr>
            <a:r>
              <a:rPr lang="en-US" sz="1900" dirty="0">
                <a:solidFill>
                  <a:srgbClr val="000000"/>
                </a:solidFill>
              </a:rPr>
              <a:t>A</a:t>
            </a:r>
            <a:r>
              <a:rPr lang="en-US" sz="1900" dirty="0" smtClean="0">
                <a:solidFill>
                  <a:srgbClr val="000000"/>
                </a:solidFill>
              </a:rPr>
              <a:t>ngular &amp; energy distributions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endParaRPr lang="en-US" sz="18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28223" y="1309809"/>
            <a:ext cx="7993348" cy="10098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0CF9B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3" y="971255"/>
            <a:ext cx="7993348" cy="4896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49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Data comparison analysis(2/</a:t>
            </a:r>
            <a:r>
              <a:rPr lang="en-US" sz="3200" b="1" dirty="0"/>
              <a:t>2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81560" y="971255"/>
            <a:ext cx="633507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PDG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7843" y="1032339"/>
            <a:ext cx="8386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Rebin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1456" y="2154324"/>
            <a:ext cx="809837" cy="3385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CHIPS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7843" y="2181122"/>
            <a:ext cx="8386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660066"/>
                </a:solidFill>
              </a:rPr>
              <a:t>Rebin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3959" y="3486337"/>
            <a:ext cx="133882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PDG &amp; CHIPS</a:t>
            </a:r>
          </a:p>
          <a:p>
            <a:r>
              <a:rPr lang="en-US" sz="1400" b="1" dirty="0" smtClean="0">
                <a:solidFill>
                  <a:srgbClr val="660066"/>
                </a:solidFill>
              </a:rPr>
              <a:t>Normalized</a:t>
            </a:r>
            <a:endParaRPr lang="en-US" sz="1400" b="1" dirty="0">
              <a:solidFill>
                <a:srgbClr val="6600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0463" y="1309809"/>
            <a:ext cx="360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8470463" y="2692933"/>
            <a:ext cx="3560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Wingdings"/>
                <a:ea typeface="Wingdings"/>
                <a:cs typeface="Wingdings"/>
                <a:sym typeface="Wingdings"/>
              </a:rPr>
              <a:t></a:t>
            </a:r>
            <a:endParaRPr lang="en-US" sz="1500" dirty="0"/>
          </a:p>
        </p:txBody>
      </p:sp>
      <p:sp>
        <p:nvSpPr>
          <p:cNvPr id="21" name="TextBox 20"/>
          <p:cNvSpPr txBox="1"/>
          <p:nvPr/>
        </p:nvSpPr>
        <p:spPr>
          <a:xfrm>
            <a:off x="1862553" y="1125143"/>
            <a:ext cx="1120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Original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72" y="5868170"/>
            <a:ext cx="2413000" cy="8644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62553" y="2323601"/>
            <a:ext cx="1120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Original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23" y="971254"/>
            <a:ext cx="9015777" cy="1209867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8223" y="2181122"/>
            <a:ext cx="9015777" cy="120564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02969" y="1470121"/>
            <a:ext cx="4134083" cy="4854479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b="1" dirty="0" smtClean="0"/>
              <a:t>G4_CHIPS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Confirmation that CHIPS describes very well the fitting model, </a:t>
            </a:r>
            <a:r>
              <a:rPr lang="en-US" sz="1400" dirty="0" smtClean="0">
                <a:solidFill>
                  <a:srgbClr val="000000"/>
                </a:solidFill>
              </a:rPr>
              <a:t>hence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the experimental data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Simulation is </a:t>
            </a:r>
            <a:r>
              <a:rPr lang="en-US" sz="1400" dirty="0" smtClean="0">
                <a:solidFill>
                  <a:srgbClr val="000000"/>
                </a:solidFill>
              </a:rPr>
              <a:t>improved but </a:t>
            </a:r>
            <a:r>
              <a:rPr lang="en-US" sz="1400" dirty="0" smtClean="0"/>
              <a:t>over </a:t>
            </a:r>
            <a:r>
              <a:rPr lang="en-US" sz="1400" dirty="0" smtClean="0">
                <a:solidFill>
                  <a:srgbClr val="000000"/>
                </a:solidFill>
              </a:rPr>
              <a:t>estimation with a smaller coefficient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Lots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of fluctuations after the second resonance</a:t>
            </a:r>
          </a:p>
          <a:p>
            <a:pPr marL="538163" lvl="1" indent="-144463" algn="just">
              <a:spcAft>
                <a:spcPts val="1200"/>
              </a:spcAft>
              <a:buNone/>
            </a:pPr>
            <a:r>
              <a:rPr lang="en-US" sz="1400" dirty="0" smtClean="0"/>
              <a:t> (</a:t>
            </a:r>
            <a:r>
              <a:rPr lang="en-US" sz="1400" dirty="0" smtClean="0">
                <a:solidFill>
                  <a:srgbClr val="000000"/>
                </a:solidFill>
              </a:rPr>
              <a:t>see differential cross section simulation</a:t>
            </a:r>
            <a:r>
              <a:rPr lang="en-US" sz="1400" dirty="0" smtClean="0"/>
              <a:t>)</a:t>
            </a:r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/>
              <a:t>G4_BERT</a:t>
            </a:r>
          </a:p>
          <a:p>
            <a:pPr marL="538163" lvl="1" indent="-144463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Tabulated data fit with simulation results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Geant4 database only for protons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>
                <a:solidFill>
                  <a:srgbClr val="000000"/>
                </a:solidFill>
              </a:rPr>
              <a:t>Recommendation: do not use for neutrons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5353"/>
            <a:ext cx="4746007" cy="558490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-8142"/>
            <a:ext cx="9144000" cy="9362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Total Cross sections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61896"/>
            <a:ext cx="8736061" cy="5202270"/>
          </a:xfrm>
        </p:spPr>
        <p:txBody>
          <a:bodyPr>
            <a:normAutofit fontScale="32500" lnSpcReduction="20000"/>
          </a:bodyPr>
          <a:lstStyle/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dirty="0" smtClean="0">
                <a:solidFill>
                  <a:srgbClr val="000000"/>
                </a:solidFill>
              </a:rPr>
              <a:t>JLab experiments total cross sections : obtained from </a:t>
            </a:r>
            <a:r>
              <a:rPr lang="en-US" sz="4923" dirty="0" err="1" smtClean="0">
                <a:solidFill>
                  <a:srgbClr val="000000"/>
                </a:solidFill>
              </a:rPr>
              <a:t>Σdσ/dΩ</a:t>
            </a:r>
            <a:endParaRPr lang="en-US" sz="4923" dirty="0" smtClean="0">
              <a:solidFill>
                <a:srgbClr val="000000"/>
              </a:solidFill>
            </a:endParaRPr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dirty="0" smtClean="0">
                <a:solidFill>
                  <a:srgbClr val="000000"/>
                </a:solidFill>
              </a:rPr>
              <a:t>Differential cross section : generated both angular and energetic distributions</a:t>
            </a:r>
          </a:p>
          <a:p>
            <a:pPr algn="just">
              <a:spcAft>
                <a:spcPts val="1800"/>
              </a:spcAft>
              <a:buFont typeface="Arial"/>
              <a:buChar char="•"/>
            </a:pPr>
            <a:r>
              <a:rPr lang="en-US" sz="4923" b="1" dirty="0" smtClean="0">
                <a:solidFill>
                  <a:srgbClr val="000000"/>
                </a:solidFill>
              </a:rPr>
              <a:t>Objective : </a:t>
            </a:r>
            <a:r>
              <a:rPr lang="en-US" sz="4923" dirty="0" smtClean="0">
                <a:solidFill>
                  <a:srgbClr val="000000"/>
                </a:solidFill>
              </a:rPr>
              <a:t>detailed comparison between Geant4 and Jlab/SAID data for </a:t>
            </a:r>
            <a:r>
              <a:rPr lang="en-US" sz="4923" dirty="0" err="1">
                <a:solidFill>
                  <a:srgbClr val="000000"/>
                </a:solidFill>
              </a:rPr>
              <a:t>σ</a:t>
            </a:r>
            <a:r>
              <a:rPr lang="en-US" sz="4923" baseline="-25000" dirty="0" err="1" smtClean="0">
                <a:solidFill>
                  <a:srgbClr val="000000"/>
                </a:solidFill>
              </a:rPr>
              <a:t>Tot</a:t>
            </a:r>
            <a:r>
              <a:rPr lang="en-US" sz="4923" dirty="0" smtClean="0">
                <a:solidFill>
                  <a:srgbClr val="000000"/>
                </a:solidFill>
              </a:rPr>
              <a:t> and </a:t>
            </a:r>
            <a:r>
              <a:rPr lang="en-US" sz="4923" dirty="0" err="1">
                <a:solidFill>
                  <a:srgbClr val="000000"/>
                </a:solidFill>
              </a:rPr>
              <a:t>dσ/</a:t>
            </a:r>
            <a:r>
              <a:rPr lang="en-US" sz="4923" dirty="0" err="1" smtClean="0">
                <a:solidFill>
                  <a:srgbClr val="000000"/>
                </a:solidFill>
              </a:rPr>
              <a:t>dΩ</a:t>
            </a:r>
            <a:endParaRPr lang="en-US" sz="4923" b="1" dirty="0" smtClean="0">
              <a:solidFill>
                <a:srgbClr val="660066"/>
              </a:solidFill>
            </a:endParaRPr>
          </a:p>
          <a:p>
            <a:pPr algn="just">
              <a:spcAft>
                <a:spcPts val="1800"/>
              </a:spcAft>
              <a:buNone/>
            </a:pPr>
            <a:r>
              <a:rPr lang="en-US" sz="4923" dirty="0" smtClean="0"/>
              <a:t>		</a:t>
            </a:r>
            <a:r>
              <a:rPr lang="en-US" sz="4923" dirty="0" smtClean="0">
                <a:sym typeface="Wingdings"/>
              </a:rPr>
              <a:t> </a:t>
            </a:r>
            <a:r>
              <a:rPr lang="en-US" sz="4923" dirty="0" smtClean="0"/>
              <a:t>simulate number of events under scattering angle theta in the lab frame</a:t>
            </a:r>
          </a:p>
          <a:p>
            <a:pPr algn="just">
              <a:spcAft>
                <a:spcPts val="1800"/>
              </a:spcAft>
              <a:buNone/>
            </a:pPr>
            <a:r>
              <a:rPr lang="en-US" sz="4923" dirty="0" smtClean="0"/>
              <a:t>From the kinematics data, we calculate theta in the center of mass frame following the relation</a:t>
            </a:r>
          </a:p>
          <a:p>
            <a:pPr algn="just">
              <a:spcAft>
                <a:spcPts val="1800"/>
              </a:spcAft>
              <a:buNone/>
            </a:pPr>
            <a:endParaRPr lang="en-US" sz="4923" dirty="0" smtClean="0"/>
          </a:p>
          <a:p>
            <a:pPr algn="just">
              <a:spcAft>
                <a:spcPts val="1800"/>
              </a:spcAft>
              <a:buNone/>
            </a:pPr>
            <a:endParaRPr lang="en-US" sz="4923" dirty="0" smtClean="0"/>
          </a:p>
          <a:p>
            <a:pPr algn="just">
              <a:spcAft>
                <a:spcPts val="1800"/>
              </a:spcAft>
              <a:buNone/>
            </a:pPr>
            <a:endParaRPr lang="en-US" sz="2000" dirty="0" smtClean="0"/>
          </a:p>
          <a:p>
            <a:pPr algn="just">
              <a:spcAft>
                <a:spcPts val="1800"/>
              </a:spcAft>
              <a:buNone/>
            </a:pPr>
            <a:endParaRPr lang="en-US" sz="2000" dirty="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4923" dirty="0" smtClean="0">
                <a:solidFill>
                  <a:srgbClr val="000000"/>
                </a:solidFill>
              </a:rPr>
              <a:t>Differential cross section calculated for :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4308" dirty="0" smtClean="0"/>
              <a:t>a given energy and variable angle: angular distribution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4308" dirty="0" smtClean="0"/>
              <a:t>a given angle and variable energy: energetic distribution</a:t>
            </a:r>
          </a:p>
        </p:txBody>
      </p:sp>
      <p:graphicFrame>
        <p:nvGraphicFramePr>
          <p:cNvPr id="341029" name="Object 37"/>
          <p:cNvGraphicFramePr>
            <a:graphicFrameLocks noChangeAspect="1"/>
          </p:cNvGraphicFramePr>
          <p:nvPr/>
        </p:nvGraphicFramePr>
        <p:xfrm>
          <a:off x="1518903" y="3649133"/>
          <a:ext cx="4578350" cy="12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0" name="Equation" r:id="rId4" imgW="2857500" imgH="1028700" progId="Equation.DSMT4">
                  <p:embed/>
                </p:oleObj>
              </mc:Choice>
              <mc:Fallback>
                <p:oleObj name="Equation" r:id="rId4" imgW="2857500" imgH="10287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03" y="3649133"/>
                        <a:ext cx="4578350" cy="127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9362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Differential Cross sections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07" y="1107555"/>
            <a:ext cx="4037831" cy="522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553" y="1107556"/>
            <a:ext cx="3902362" cy="5222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369" y="980399"/>
            <a:ext cx="162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“Low Energy”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6523" y="980399"/>
            <a:ext cx="171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“High Energy”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4684" y="6211969"/>
            <a:ext cx="334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Very different distributions!!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-8142"/>
            <a:ext cx="9144000" cy="9362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Angular Distributions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997" y="1294825"/>
            <a:ext cx="3655616" cy="250664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1600" dirty="0" smtClean="0"/>
              <a:t>Differential cross section integrated over scattering angles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 smtClean="0"/>
              <a:t>     (1): Third resonance not well-described</a:t>
            </a:r>
            <a:endParaRPr lang="en-US" sz="1400" dirty="0"/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 smtClean="0"/>
              <a:t>           ( Energy step used is not the same as Jlab)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/>
              <a:t> </a:t>
            </a:r>
            <a:r>
              <a:rPr lang="en-US" sz="1400" dirty="0" smtClean="0"/>
              <a:t>    (2): Rebinning shows good agreement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In process …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1" y="1437794"/>
            <a:ext cx="4207164" cy="36945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39570" y="4124634"/>
            <a:ext cx="194155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(1)</a:t>
            </a:r>
          </a:p>
          <a:p>
            <a:r>
              <a:rPr lang="en-US" dirty="0" smtClean="0"/>
              <a:t>Different binning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03561" y="5394017"/>
            <a:ext cx="156966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(2)</a:t>
            </a:r>
          </a:p>
          <a:p>
            <a:r>
              <a:rPr lang="en-US" dirty="0" smtClean="0"/>
              <a:t>Same binning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12" y="954517"/>
            <a:ext cx="5063285" cy="559430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8142"/>
            <a:ext cx="9144000" cy="9362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Total Cross sections integrated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3539" y="64886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109133"/>
            <a:ext cx="6874933" cy="537953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0" y="-8142"/>
            <a:ext cx="9144000" cy="9362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Energetic Distributions (1/2)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33" y="92810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Backward Angle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3" y="1049867"/>
            <a:ext cx="7013292" cy="5374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002" y="104986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Forward Angle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8142"/>
            <a:ext cx="9144000" cy="93624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Energetic Distributions (2/2)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2739" y="642431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Preliminary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3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Conclusion &amp; Perspectives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9" y="1454726"/>
            <a:ext cx="8542420" cy="486853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Conclusion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/>
              <a:t>Study of pion photo-production </a:t>
            </a:r>
            <a:r>
              <a:rPr lang="en-US" sz="1800" dirty="0" smtClean="0"/>
              <a:t>off hydrogen in Geant4 using JLab/SAID data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Comprehensive comparison of differential and total cross sections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Qualitative analysis: seems OK – Quantitative: with chi-square (next step)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CHIPS model:</a:t>
            </a:r>
            <a:r>
              <a:rPr lang="en-US" sz="1800" dirty="0"/>
              <a:t> </a:t>
            </a:r>
            <a:r>
              <a:rPr lang="en-US" sz="1600" dirty="0" smtClean="0"/>
              <a:t>reasonable in the intermediate energy range 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BERT model: n</a:t>
            </a:r>
            <a:r>
              <a:rPr lang="en-US" sz="1600" dirty="0" smtClean="0"/>
              <a:t>ecessary </a:t>
            </a:r>
            <a:r>
              <a:rPr lang="en-US" sz="1600" dirty="0"/>
              <a:t>to perform </a:t>
            </a:r>
            <a:r>
              <a:rPr lang="en-US" sz="1600" dirty="0" smtClean="0"/>
              <a:t>more comparison/improvement</a:t>
            </a:r>
          </a:p>
          <a:p>
            <a:pPr lvl="1" algn="just">
              <a:spcAft>
                <a:spcPts val="600"/>
              </a:spcAft>
              <a:buNone/>
            </a:pPr>
            <a:endParaRPr lang="en-US" sz="1400" dirty="0" smtClean="0"/>
          </a:p>
          <a:p>
            <a:pPr algn="just">
              <a:spcAft>
                <a:spcPts val="600"/>
              </a:spcAft>
              <a:buFont typeface="Arial"/>
              <a:buChar char="•"/>
            </a:pPr>
            <a:r>
              <a:rPr lang="en-US" sz="2000" b="1" dirty="0" smtClean="0"/>
              <a:t>Perspectives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Finish the simulation for the proton target (in progress)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/>
              <a:t>S</a:t>
            </a:r>
            <a:r>
              <a:rPr lang="en-US" sz="1800" dirty="0" smtClean="0"/>
              <a:t>ame exercises for the neutron target (very near future)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Applications to heavier targets (if time allows it)</a:t>
            </a:r>
          </a:p>
          <a:p>
            <a:pPr lvl="1" algn="just">
              <a:spcAft>
                <a:spcPts val="600"/>
              </a:spcAft>
              <a:buFont typeface="Lucida Grande"/>
              <a:buChar char="-"/>
            </a:pPr>
            <a:r>
              <a:rPr lang="en-US" sz="1800" dirty="0" smtClean="0"/>
              <a:t>Provide recommendation for the users of Geant4 models in mesons photo-production within the intermediate energy regime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0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Introduction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03" y="1172342"/>
            <a:ext cx="8636000" cy="5519780"/>
          </a:xfrm>
        </p:spPr>
        <p:txBody>
          <a:bodyPr>
            <a:normAutofit/>
          </a:bodyPr>
          <a:lstStyle/>
          <a:p>
            <a:pPr marL="349250" lvl="0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1882" b="1" dirty="0" smtClean="0"/>
              <a:t>Pion photo-production : alternative method for probing the matter</a:t>
            </a:r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647" dirty="0" smtClean="0"/>
              <a:t>Electromagnetic and hadronic Interactions combined</a:t>
            </a:r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400" dirty="0" err="1" smtClean="0">
                <a:latin typeface="Wingdings"/>
                <a:ea typeface="Wingdings"/>
                <a:cs typeface="Wingdings"/>
              </a:rPr>
              <a:t></a:t>
            </a:r>
            <a:endParaRPr lang="en-US" sz="1400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sz="1647" dirty="0" smtClean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endParaRPr lang="en-US" sz="1647" dirty="0"/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647" dirty="0" smtClean="0"/>
              <a:t>In the intermediate energy regime</a:t>
            </a:r>
          </a:p>
          <a:p>
            <a:pPr marL="715010" lvl="1" indent="-34925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dirty="0" smtClean="0"/>
          </a:p>
          <a:p>
            <a:pPr marL="349250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Arial"/>
              <a:buChar char="•"/>
              <a:defRPr/>
            </a:pPr>
            <a:r>
              <a:rPr lang="en-US" sz="1730" b="1" dirty="0" smtClean="0"/>
              <a:t>GEANT4,</a:t>
            </a:r>
          </a:p>
          <a:p>
            <a:pPr marL="715010" lvl="1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530" b="1" dirty="0" smtClean="0"/>
              <a:t> </a:t>
            </a:r>
            <a:r>
              <a:rPr lang="en-US" sz="1530" dirty="0" smtClean="0"/>
              <a:t>tool for simulation and data analysis</a:t>
            </a:r>
          </a:p>
          <a:p>
            <a:pPr marL="715010" lvl="1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Lucida Grande"/>
              <a:buChar char="-"/>
              <a:defRPr/>
            </a:pPr>
            <a:r>
              <a:rPr lang="en-US" sz="1530" dirty="0" smtClean="0"/>
              <a:t>Validate G4 physics using Jlab data in the GeV range</a:t>
            </a:r>
          </a:p>
          <a:p>
            <a:pPr marL="349250" lvl="0" indent="-349250">
              <a:buClr>
                <a:schemeClr val="accent1">
                  <a:lumMod val="60000"/>
                  <a:lumOff val="40000"/>
                </a:schemeClr>
              </a:buClr>
              <a:buSzPct val="110000"/>
              <a:buNone/>
              <a:defRPr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7" y="2246991"/>
            <a:ext cx="3844668" cy="1994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7808" y="2981988"/>
            <a:ext cx="236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Resonances identified</a:t>
            </a:r>
            <a:endParaRPr lang="en-US" sz="1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02386"/>
              </p:ext>
            </p:extLst>
          </p:nvPr>
        </p:nvGraphicFramePr>
        <p:xfrm>
          <a:off x="4672013" y="2998788"/>
          <a:ext cx="11890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84" name="Equation" r:id="rId5" imgW="190500" imgH="139700" progId="Equation.DSMT4">
                  <p:embed/>
                </p:oleObj>
              </mc:Choice>
              <mc:Fallback>
                <p:oleObj name="Equation" r:id="rId5" imgW="190500" imgH="1397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2998788"/>
                        <a:ext cx="118903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8000"/>
          </a:xfrm>
        </p:spPr>
        <p:txBody>
          <a:bodyPr vert="horz" lIns="0" rIns="0" bIns="0" anchor="b">
            <a:noAutofit/>
          </a:bodyPr>
          <a:lstStyle/>
          <a:p>
            <a:pPr algn="ctr"/>
            <a:r>
              <a:rPr lang="en-US" sz="3200" b="1" dirty="0" smtClean="0"/>
              <a:t>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3333" y="944880"/>
            <a:ext cx="8366606" cy="5649546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GEANT4 Overview</a:t>
            </a:r>
          </a:p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Cross section comparison </a:t>
            </a:r>
          </a:p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Data comparison analysis</a:t>
            </a:r>
          </a:p>
          <a:p>
            <a:pPr algn="just">
              <a:spcAft>
                <a:spcPts val="2400"/>
              </a:spcAft>
              <a:buSzPct val="110000"/>
              <a:buFont typeface="Arial"/>
              <a:buChar char="•"/>
            </a:pPr>
            <a:r>
              <a:rPr lang="en-US" sz="2162" b="1" dirty="0" smtClean="0"/>
              <a:t>Results</a:t>
            </a:r>
          </a:p>
          <a:p>
            <a:pPr lvl="1" algn="just">
              <a:spcAft>
                <a:spcPts val="2400"/>
              </a:spcAft>
              <a:buSzPct val="110000"/>
              <a:buFont typeface="Wingdings" charset="2"/>
              <a:buChar char="v"/>
            </a:pPr>
            <a:r>
              <a:rPr lang="en-US" sz="1946" b="1" dirty="0" smtClean="0"/>
              <a:t>Total cross sections </a:t>
            </a:r>
          </a:p>
          <a:p>
            <a:pPr lvl="1" algn="just">
              <a:spcAft>
                <a:spcPts val="2400"/>
              </a:spcAft>
              <a:buSzPct val="110000"/>
              <a:buFont typeface="Wingdings" charset="2"/>
              <a:buChar char="v"/>
            </a:pPr>
            <a:r>
              <a:rPr lang="en-US" sz="1730" b="1" dirty="0" smtClean="0"/>
              <a:t>Angular distribution</a:t>
            </a:r>
          </a:p>
          <a:p>
            <a:pPr lvl="1" algn="just">
              <a:spcAft>
                <a:spcPts val="2400"/>
              </a:spcAft>
              <a:buSzPct val="110000"/>
              <a:buFont typeface="Wingdings" charset="2"/>
              <a:buChar char="v"/>
            </a:pPr>
            <a:r>
              <a:rPr lang="en-US" sz="1730" b="1" dirty="0" smtClean="0"/>
              <a:t>Total cross section integrated</a:t>
            </a:r>
          </a:p>
          <a:p>
            <a:pPr lvl="1" algn="just">
              <a:spcAft>
                <a:spcPts val="2400"/>
              </a:spcAft>
              <a:buSzPct val="110000"/>
              <a:buFont typeface="Wingdings" charset="2"/>
              <a:buChar char="v"/>
            </a:pPr>
            <a:r>
              <a:rPr lang="en-US" sz="1730" b="1" dirty="0" smtClean="0"/>
              <a:t>Energetic distribution</a:t>
            </a:r>
          </a:p>
          <a:p>
            <a:pPr algn="just">
              <a:spcAft>
                <a:spcPts val="1800"/>
              </a:spcAft>
              <a:buSzPct val="110000"/>
              <a:buFont typeface="Arial"/>
              <a:buChar char="•"/>
            </a:pPr>
            <a:r>
              <a:rPr lang="en-US" sz="2118" b="1" dirty="0" smtClean="0"/>
              <a:t>Conclusion &amp; perspectives</a:t>
            </a:r>
          </a:p>
          <a:p>
            <a:pPr>
              <a:buSzPct val="110000"/>
              <a:buFont typeface="Arial"/>
              <a:buChar char="•"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2" y="1188720"/>
            <a:ext cx="8831503" cy="4371879"/>
          </a:xfrm>
        </p:spPr>
        <p:txBody>
          <a:bodyPr>
            <a:normAutofit/>
          </a:bodyPr>
          <a:lstStyle/>
          <a:p>
            <a:pPr marL="548640" lvl="2" algn="just">
              <a:spcBef>
                <a:spcPts val="600"/>
              </a:spcBef>
              <a:spcAft>
                <a:spcPts val="12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GEANT4</a:t>
            </a:r>
            <a:r>
              <a:rPr lang="en-US" sz="1600" dirty="0" smtClean="0"/>
              <a:t> : </a:t>
            </a:r>
            <a:r>
              <a:rPr lang="en-US" sz="1600" b="1" dirty="0" smtClean="0"/>
              <a:t>GE</a:t>
            </a:r>
            <a:r>
              <a:rPr lang="en-US" sz="1600" dirty="0" smtClean="0"/>
              <a:t>ometry </a:t>
            </a:r>
            <a:r>
              <a:rPr lang="en-US" sz="1600" b="1" dirty="0" smtClean="0"/>
              <a:t>AN</a:t>
            </a:r>
            <a:r>
              <a:rPr lang="en-US" sz="1600" dirty="0" smtClean="0"/>
              <a:t>d </a:t>
            </a:r>
            <a:r>
              <a:rPr lang="en-US" sz="1600" b="1" dirty="0" smtClean="0"/>
              <a:t>T</a:t>
            </a:r>
            <a:r>
              <a:rPr lang="en-US" sz="1600" dirty="0" smtClean="0"/>
              <a:t>racking </a:t>
            </a:r>
            <a:r>
              <a:rPr lang="en-US" sz="1600" b="1" dirty="0" smtClean="0"/>
              <a:t>4</a:t>
            </a:r>
          </a:p>
          <a:p>
            <a:pPr marL="822960" lvl="3" algn="just">
              <a:spcBef>
                <a:spcPts val="600"/>
              </a:spcBef>
              <a:spcAft>
                <a:spcPts val="1200"/>
              </a:spcAft>
              <a:buSzPct val="70000"/>
              <a:buFont typeface="Lucida Grande"/>
              <a:buChar char="-"/>
            </a:pPr>
            <a:r>
              <a:rPr lang="en-US" sz="1647" dirty="0" smtClean="0"/>
              <a:t>Developed and maintained by an international collaboration</a:t>
            </a:r>
            <a:endParaRPr lang="en-US" sz="1647" dirty="0" smtClean="0"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L="548640" lvl="2" algn="just">
              <a:spcBef>
                <a:spcPts val="60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Purpose</a:t>
            </a:r>
            <a:r>
              <a:rPr lang="en-US" sz="16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: </a:t>
            </a:r>
            <a:r>
              <a:rPr lang="en-US" sz="1600" dirty="0" smtClean="0"/>
              <a:t>simulate the interaction between particle and matter</a:t>
            </a:r>
          </a:p>
          <a:p>
            <a:pPr marL="548640" lvl="2" algn="just">
              <a:spcBef>
                <a:spcPts val="60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Application</a:t>
            </a:r>
            <a:r>
              <a:rPr lang="en-US" sz="1600" dirty="0" smtClean="0"/>
              <a:t>: high-energy, nuclear, space and material sciences to medical physics</a:t>
            </a:r>
          </a:p>
          <a:p>
            <a:pPr marL="548640" lvl="2" algn="just">
              <a:spcBef>
                <a:spcPts val="600"/>
              </a:spcBef>
              <a:spcAft>
                <a:spcPts val="1800"/>
              </a:spcAft>
              <a:buSzPct val="70000"/>
              <a:buFont typeface="Arial"/>
              <a:buChar char="•"/>
            </a:pPr>
            <a:r>
              <a:rPr lang="en-US" sz="1600" b="1" dirty="0" smtClean="0"/>
              <a:t>Ingredients</a:t>
            </a:r>
            <a:endParaRPr lang="en-US" sz="1600" dirty="0" smtClean="0"/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Large flexible set of models for physical interactions of leptons and hadrons</a:t>
            </a:r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Electromagnetic and hadronic processes (both elastic and inelastic)</a:t>
            </a:r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Range : eV to TeV</a:t>
            </a:r>
            <a:endParaRPr lang="en-US" sz="1400" b="1" dirty="0" smtClean="0"/>
          </a:p>
          <a:p>
            <a:pPr lvl="2" algn="just">
              <a:spcAft>
                <a:spcPts val="1200"/>
              </a:spcAft>
              <a:buFont typeface="Lucida Grande"/>
              <a:buChar char="-"/>
            </a:pPr>
            <a:r>
              <a:rPr lang="en-US" sz="1400" dirty="0" smtClean="0"/>
              <a:t>Extensive support of geometry and visualization tools + advanced scoring and tracking options</a:t>
            </a:r>
          </a:p>
          <a:p>
            <a:pPr algn="just"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3" y="1249680"/>
            <a:ext cx="8352752" cy="4458636"/>
          </a:xfrm>
        </p:spPr>
        <p:txBody>
          <a:bodyPr>
            <a:noAutofit/>
          </a:bodyPr>
          <a:lstStyle/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Interactions in GEANT4 as a physical process and its associated model(s);</a:t>
            </a:r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Two distinct packages: electromagnetic physics and hadronic physics;</a:t>
            </a:r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endParaRPr lang="en-US" sz="1600" dirty="0" smtClean="0"/>
          </a:p>
          <a:p>
            <a:pPr marL="301752" lvl="2" indent="0" algn="just">
              <a:spcBef>
                <a:spcPts val="600"/>
              </a:spcBef>
              <a:spcAft>
                <a:spcPts val="3000"/>
              </a:spcAft>
              <a:buSzPct val="70000"/>
              <a:buNone/>
            </a:pPr>
            <a:endParaRPr lang="en-US" sz="1600" dirty="0" smtClean="0"/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Photo-and lepto-nuclear interactions in </a:t>
            </a:r>
            <a:r>
              <a:rPr lang="en-US" sz="1600" dirty="0" smtClean="0">
                <a:solidFill>
                  <a:srgbClr val="000000"/>
                </a:solidFill>
              </a:rPr>
              <a:t>a hybrid process</a:t>
            </a:r>
            <a:r>
              <a:rPr lang="en-US" sz="1600" dirty="0" smtClean="0"/>
              <a:t>;</a:t>
            </a:r>
          </a:p>
          <a:p>
            <a:pPr marL="548640" lvl="2" algn="just">
              <a:spcBef>
                <a:spcPts val="600"/>
              </a:spcBef>
              <a:spcAft>
                <a:spcPts val="3000"/>
              </a:spcAft>
              <a:buSzPct val="70000"/>
              <a:buFont typeface="Arial"/>
              <a:buChar char="•"/>
            </a:pPr>
            <a:r>
              <a:rPr lang="en-US" sz="1600" dirty="0" smtClean="0"/>
              <a:t>Hadro-nuclear interaction in a hadronic process</a:t>
            </a:r>
          </a:p>
          <a:p>
            <a:pPr marL="548640" lvl="2" algn="just">
              <a:spcBef>
                <a:spcPts val="600"/>
              </a:spcBef>
              <a:spcAft>
                <a:spcPts val="1200"/>
              </a:spcAft>
              <a:buSzPct val="70000"/>
              <a:buFont typeface="Arial"/>
              <a:buChar char="•"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3622842" y="2513263"/>
            <a:ext cx="2031999" cy="1296737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04211" y="2513263"/>
            <a:ext cx="2005263" cy="1296737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(2/4)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96157" y="3141580"/>
            <a:ext cx="1813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609474" y="2820737"/>
            <a:ext cx="588211" cy="6149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97685" y="2820737"/>
            <a:ext cx="1323474" cy="294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7685" y="3101473"/>
            <a:ext cx="1323474" cy="13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7685" y="3106819"/>
            <a:ext cx="1323474" cy="3154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04211" y="254249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electromagnetic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36211" y="25023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hadronic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04211" y="3422314"/>
            <a:ext cx="135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e+/-, γ, 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36211" y="342231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85270"/>
            <a:ext cx="7467600" cy="361759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dirty="0" smtClean="0"/>
              <a:t>Tens of categories of hadronic models  (Geant4 .9.6.p02)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457200" y="1727200"/>
          <a:ext cx="8355013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2" name="Document" r:id="rId3" imgW="5384602" imgH="3581268" progId="Word.Document.12">
                  <p:link updateAutomatic="1"/>
                </p:oleObj>
              </mc:Choice>
              <mc:Fallback>
                <p:oleObj name="Document" r:id="rId3" imgW="5384602" imgH="3581268" progId="Word.Document.12">
                  <p:link updateAutomatic="1"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27200"/>
                        <a:ext cx="8355013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(3/4)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849"/>
            <a:ext cx="7467600" cy="415636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Different models considering incidents particles</a:t>
            </a:r>
          </a:p>
          <a:p>
            <a:endParaRPr lang="en-US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8800"/>
          </a:xfrm>
        </p:spPr>
        <p:txBody>
          <a:bodyPr vert="horz" lIns="0" rIns="0" bIns="0" anchor="b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GEANT4 Overview (4/4)</a:t>
            </a:r>
          </a:p>
        </p:txBody>
      </p:sp>
      <p:graphicFrame>
        <p:nvGraphicFramePr>
          <p:cNvPr id="329758" name="Object 30"/>
          <p:cNvGraphicFramePr>
            <a:graphicFrameLocks noChangeAspect="1"/>
          </p:cNvGraphicFramePr>
          <p:nvPr/>
        </p:nvGraphicFramePr>
        <p:xfrm>
          <a:off x="457200" y="1709666"/>
          <a:ext cx="8312150" cy="486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79" name="Document" r:id="rId3" imgW="29815873" imgH="25549206" progId="Word.Document.12">
                  <p:link updateAutomatic="1"/>
                </p:oleObj>
              </mc:Choice>
              <mc:Fallback>
                <p:oleObj name="Document" r:id="rId3" imgW="29815873" imgH="25549206" progId="Word.Document.12">
                  <p:link updateAutomatic="1"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09666"/>
                        <a:ext cx="8312150" cy="4864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Cross sections comparison  (1/3)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240"/>
            <a:ext cx="8448195" cy="4495031"/>
          </a:xfrm>
        </p:spPr>
        <p:txBody>
          <a:bodyPr>
            <a:normAutofit/>
          </a:bodyPr>
          <a:lstStyle/>
          <a:p>
            <a:pPr algn="just">
              <a:spcAft>
                <a:spcPts val="2400"/>
              </a:spcAft>
              <a:buFont typeface="Arial"/>
              <a:buChar char="•"/>
            </a:pPr>
            <a:r>
              <a:rPr lang="en-US" sz="1600" b="1" dirty="0" smtClean="0"/>
              <a:t>Jefferson Lab: </a:t>
            </a:r>
            <a:r>
              <a:rPr lang="en-US" sz="1600" dirty="0" smtClean="0"/>
              <a:t>Pion</a:t>
            </a:r>
            <a:r>
              <a:rPr lang="en-US" sz="1600" b="1" dirty="0" smtClean="0"/>
              <a:t> </a:t>
            </a:r>
            <a:r>
              <a:rPr lang="en-US" sz="1600" dirty="0" smtClean="0"/>
              <a:t>photo-production experimental data from Hall B</a:t>
            </a:r>
          </a:p>
          <a:p>
            <a:pPr algn="just">
              <a:spcAft>
                <a:spcPts val="2400"/>
              </a:spcAft>
              <a:buFont typeface="Arial"/>
              <a:buChar char="•"/>
            </a:pPr>
            <a:r>
              <a:rPr lang="en-US" sz="1600" b="1" dirty="0" smtClean="0"/>
              <a:t>Comparison: </a:t>
            </a:r>
            <a:r>
              <a:rPr lang="en-US" sz="1600" dirty="0" smtClean="0"/>
              <a:t>PDG and GEANT4 (CHIPS &amp; BERT)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b="1" dirty="0" smtClean="0"/>
              <a:t>PDG: </a:t>
            </a:r>
            <a:r>
              <a:rPr lang="en-US" sz="1400" dirty="0" smtClean="0"/>
              <a:t>Particle Data Group</a:t>
            </a:r>
          </a:p>
          <a:p>
            <a:pPr lvl="1" algn="just">
              <a:buNone/>
            </a:pPr>
            <a:r>
              <a:rPr lang="en-US" sz="1400" dirty="0" smtClean="0"/>
              <a:t>	Large collaboration aimed at summarizing data for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particle physics and related</a:t>
            </a:r>
            <a:r>
              <a:rPr lang="en-US" sz="1400" b="1" dirty="0" smtClean="0">
                <a:solidFill>
                  <a:srgbClr val="660066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fields</a:t>
            </a:r>
          </a:p>
          <a:p>
            <a:pPr lvl="1" algn="just">
              <a:spcAft>
                <a:spcPts val="1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	Database that includes various </a:t>
            </a:r>
            <a:r>
              <a:rPr lang="en-US" sz="1400" dirty="0" smtClean="0"/>
              <a:t>compilations and evaluations of elementary particles properties</a:t>
            </a:r>
          </a:p>
          <a:p>
            <a:pPr lvl="1" algn="just">
              <a:spcAft>
                <a:spcPts val="1200"/>
              </a:spcAft>
              <a:buNone/>
            </a:pPr>
            <a:r>
              <a:rPr lang="en-US" sz="1600" b="1" dirty="0" smtClean="0"/>
              <a:t>Comparison: </a:t>
            </a:r>
            <a:r>
              <a:rPr lang="en-US" sz="1600" dirty="0" smtClean="0"/>
              <a:t>GEANT4 </a:t>
            </a:r>
            <a:r>
              <a:rPr lang="en-US" sz="1600" dirty="0" smtClean="0">
                <a:solidFill>
                  <a:srgbClr val="000000"/>
                </a:solidFill>
              </a:rPr>
              <a:t>and SAID+Jefferson Lab </a:t>
            </a:r>
            <a:r>
              <a:rPr lang="en-US" sz="1600" dirty="0" smtClean="0"/>
              <a:t>experimental data</a:t>
            </a:r>
          </a:p>
          <a:p>
            <a:pPr lvl="1" algn="just">
              <a:spcAft>
                <a:spcPts val="1200"/>
              </a:spcAft>
              <a:buFont typeface="Lucida Grande"/>
              <a:buChar char="-"/>
            </a:pPr>
            <a:r>
              <a:rPr lang="en-US" sz="1400" b="1" dirty="0" smtClean="0"/>
              <a:t>SAID:</a:t>
            </a:r>
            <a:r>
              <a:rPr lang="en-US" sz="1400" dirty="0" smtClean="0"/>
              <a:t> Scattering Analysis Interactive Dial-in</a:t>
            </a:r>
          </a:p>
          <a:p>
            <a:pPr lvl="1" algn="just">
              <a:spcAft>
                <a:spcPts val="1200"/>
              </a:spcAft>
              <a:buNone/>
            </a:pPr>
            <a:r>
              <a:rPr lang="en-US" sz="1400" dirty="0" smtClean="0"/>
              <a:t>	(</a:t>
            </a:r>
            <a:r>
              <a:rPr lang="en-US" sz="1400" dirty="0" smtClean="0">
                <a:solidFill>
                  <a:srgbClr val="000000"/>
                </a:solidFill>
              </a:rPr>
              <a:t>Phenomenological model driven from world-wide experimental data and maintained by GWU</a:t>
            </a:r>
            <a:r>
              <a:rPr lang="en-US" sz="1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55033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Cross sections comparison  (2/3)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581"/>
            <a:ext cx="9144000" cy="5783354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774022" y="4682957"/>
            <a:ext cx="4174460" cy="1330425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G4_CHIPS</a:t>
            </a:r>
          </a:p>
          <a:p>
            <a:pPr lvl="1">
              <a:buFont typeface="Lucida Grande"/>
              <a:buChar char="-"/>
            </a:pPr>
            <a:r>
              <a:rPr lang="en-US" sz="1400" dirty="0" smtClean="0"/>
              <a:t>fits perfectly with PDG;</a:t>
            </a:r>
          </a:p>
          <a:p>
            <a:pPr lvl="1">
              <a:buFont typeface="Lucida Grande"/>
              <a:buChar char="-"/>
            </a:pPr>
            <a:r>
              <a:rPr lang="en-US" sz="1400" dirty="0" smtClean="0"/>
              <a:t>reproduce correctly the experimental resonances (G4_CHIPS/2.5)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 rot="641875">
            <a:off x="6574379" y="3139326"/>
            <a:ext cx="1136532" cy="462251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851004" y="5703393"/>
            <a:ext cx="0" cy="341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9892" y="5362280"/>
            <a:ext cx="3022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Δ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2116" y="5364839"/>
            <a:ext cx="549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N*</a:t>
            </a:r>
            <a:endParaRPr lang="en-US" sz="1600" b="1" dirty="0">
              <a:solidFill>
                <a:srgbClr val="660066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41552" y="5703393"/>
            <a:ext cx="0" cy="341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07924" y="5703393"/>
            <a:ext cx="0" cy="3411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/>
          <p:cNvSpPr/>
          <p:nvPr/>
        </p:nvSpPr>
        <p:spPr>
          <a:xfrm>
            <a:off x="2285800" y="5770271"/>
            <a:ext cx="155752" cy="548470"/>
          </a:xfrm>
          <a:prstGeom prst="leftBracket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7756480" y="3091332"/>
            <a:ext cx="379204" cy="1588"/>
          </a:xfrm>
          <a:prstGeom prst="straightConnector1">
            <a:avLst/>
          </a:prstGeom>
          <a:ln w="38100" cap="flat">
            <a:solidFill>
              <a:srgbClr val="FF0000"/>
            </a:solidFill>
            <a:tailEnd type="arrow"/>
          </a:ln>
          <a:effectLst>
            <a:outerShdw blurRad="57150" dist="38100" dir="5400000" algn="tl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15608</TotalTime>
  <Words>648</Words>
  <Application>Microsoft Office PowerPoint</Application>
  <PresentationFormat>On-screen Show (4:3)</PresentationFormat>
  <Paragraphs>172</Paragraphs>
  <Slides>19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Flow</vt:lpstr>
      <vt:lpstr>???</vt:lpstr>
      <vt:lpstr>Document5!OLE_LINK5</vt:lpstr>
      <vt:lpstr>Equation</vt:lpstr>
      <vt:lpstr>GEANT4 and Pion Photo-production in the intermediate energy regime at Jefferson Lab</vt:lpstr>
      <vt:lpstr>Introduction</vt:lpstr>
      <vt:lpstr>Outline</vt:lpstr>
      <vt:lpstr>GEANT4 Overview (1/4)</vt:lpstr>
      <vt:lpstr>GEANT4 Overview (2/4)</vt:lpstr>
      <vt:lpstr>GEANT4 Overview (3/4)</vt:lpstr>
      <vt:lpstr>GEANT4 Overview (4/4)</vt:lpstr>
      <vt:lpstr>Cross sections comparison  (1/3)</vt:lpstr>
      <vt:lpstr>PowerPoint Presentation</vt:lpstr>
      <vt:lpstr>PowerPoint Presentation</vt:lpstr>
      <vt:lpstr>Data comparison analysis(1/2)</vt:lpstr>
      <vt:lpstr>Data comparison analysis(2/2)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&amp; Perspectives</vt:lpstr>
    </vt:vector>
  </TitlesOfParts>
  <Company>YMG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GEANT4 and Pion Photo-production in the intermediate energy regime of JLab</dc:title>
  <dc:creator>Bineta</dc:creator>
  <cp:lastModifiedBy>Sokhna Bineta Amar</cp:lastModifiedBy>
  <cp:revision>102</cp:revision>
  <dcterms:created xsi:type="dcterms:W3CDTF">2016-06-21T07:30:13Z</dcterms:created>
  <dcterms:modified xsi:type="dcterms:W3CDTF">2016-06-22T17:30:11Z</dcterms:modified>
</cp:coreProperties>
</file>