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52"/>
  </p:notesMasterIdLst>
  <p:handoutMasterIdLst>
    <p:handoutMasterId r:id="rId53"/>
  </p:handoutMasterIdLst>
  <p:sldIdLst>
    <p:sldId id="303" r:id="rId2"/>
    <p:sldId id="560" r:id="rId3"/>
    <p:sldId id="590" r:id="rId4"/>
    <p:sldId id="700" r:id="rId5"/>
    <p:sldId id="701" r:id="rId6"/>
    <p:sldId id="702" r:id="rId7"/>
    <p:sldId id="704" r:id="rId8"/>
    <p:sldId id="705" r:id="rId9"/>
    <p:sldId id="706" r:id="rId10"/>
    <p:sldId id="708" r:id="rId11"/>
    <p:sldId id="707" r:id="rId12"/>
    <p:sldId id="709" r:id="rId13"/>
    <p:sldId id="710" r:id="rId14"/>
    <p:sldId id="717" r:id="rId15"/>
    <p:sldId id="712" r:id="rId16"/>
    <p:sldId id="713" r:id="rId17"/>
    <p:sldId id="715" r:id="rId18"/>
    <p:sldId id="716" r:id="rId19"/>
    <p:sldId id="719" r:id="rId20"/>
    <p:sldId id="718" r:id="rId21"/>
    <p:sldId id="720" r:id="rId22"/>
    <p:sldId id="721" r:id="rId23"/>
    <p:sldId id="682" r:id="rId24"/>
    <p:sldId id="684" r:id="rId25"/>
    <p:sldId id="687" r:id="rId26"/>
    <p:sldId id="683" r:id="rId27"/>
    <p:sldId id="688" r:id="rId28"/>
    <p:sldId id="689" r:id="rId29"/>
    <p:sldId id="690" r:id="rId30"/>
    <p:sldId id="691" r:id="rId31"/>
    <p:sldId id="692" r:id="rId32"/>
    <p:sldId id="693" r:id="rId33"/>
    <p:sldId id="644" r:id="rId34"/>
    <p:sldId id="645" r:id="rId35"/>
    <p:sldId id="660" r:id="rId36"/>
    <p:sldId id="658" r:id="rId37"/>
    <p:sldId id="646" r:id="rId38"/>
    <p:sldId id="647" r:id="rId39"/>
    <p:sldId id="663" r:id="rId40"/>
    <p:sldId id="667" r:id="rId41"/>
    <p:sldId id="729" r:id="rId42"/>
    <p:sldId id="727" r:id="rId43"/>
    <p:sldId id="728" r:id="rId44"/>
    <p:sldId id="722" r:id="rId45"/>
    <p:sldId id="726" r:id="rId46"/>
    <p:sldId id="725" r:id="rId47"/>
    <p:sldId id="730" r:id="rId48"/>
    <p:sldId id="595" r:id="rId49"/>
    <p:sldId id="653" r:id="rId50"/>
    <p:sldId id="654" r:id="rId51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2C6"/>
    <a:srgbClr val="009999"/>
    <a:srgbClr val="339933"/>
    <a:srgbClr val="99FF66"/>
    <a:srgbClr val="FF9933"/>
    <a:srgbClr val="006600"/>
    <a:srgbClr val="C7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2" autoAdjust="0"/>
    <p:restoredTop sz="94660" autoAdjust="0"/>
  </p:normalViewPr>
  <p:slideViewPr>
    <p:cSldViewPr>
      <p:cViewPr varScale="1">
        <p:scale>
          <a:sx n="77" d="100"/>
          <a:sy n="77" d="100"/>
        </p:scale>
        <p:origin x="1560" y="72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A44C2FF8-2502-4529-A167-71BCA3B8D8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40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12F4698D-7798-4146-9102-E9D8D6542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0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83E0-D1D9-4A0B-8987-AA3C0906D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3086209" y="312222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1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6DA4-A57E-4BAF-8903-45A850EF7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C01-346C-42E1-B7D4-E3CF7EA31C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45075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959" y="1920240"/>
            <a:ext cx="7543801" cy="4023360"/>
          </a:xfrm>
        </p:spPr>
        <p:txBody>
          <a:bodyPr>
            <a:normAutofit/>
          </a:bodyPr>
          <a:lstStyle>
            <a:lvl1pPr marL="91440" indent="-91440">
              <a:buFont typeface="Wingdings" panose="05000000000000000000" pitchFamily="2" charset="2"/>
              <a:buChar char="§"/>
              <a:defRPr sz="2800" b="0"/>
            </a:lvl1pPr>
            <a:lvl2pPr>
              <a:defRPr sz="24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F692-538F-4112-AD8F-AE0ACD5AB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43A5-C321-489C-A9A6-22675BCB99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56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FF7-255F-48FF-B003-C58079A83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1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8D58-A349-4FDD-BCA6-C6F0AB027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7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90F1-2E24-46E1-98FF-1F24DE78D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3E83-4EB1-4593-941C-776DF3E159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4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0E4344-45A4-487F-8E3F-AC5B3CC01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1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C19F-C73E-4A2C-BDA1-5D32EADF7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3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-295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524000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753AD8-751D-46AE-AABA-1454E50E85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4780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29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32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5913"/>
            <a:ext cx="7557135" cy="359168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+mn-ea"/>
                <a:ea typeface="+mn-ea"/>
              </a:rPr>
              <a:t>Large Momentum </a:t>
            </a:r>
            <a:br>
              <a:rPr lang="en-US" sz="4800" b="1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sz="4800" b="1" dirty="0" smtClean="0">
                <a:solidFill>
                  <a:schemeClr val="tx1"/>
                </a:solidFill>
                <a:latin typeface="+mn-ea"/>
                <a:ea typeface="+mn-ea"/>
              </a:rPr>
              <a:t>Effective Field Theory (</a:t>
            </a:r>
            <a:r>
              <a:rPr lang="en-US" sz="4800" b="1" dirty="0" err="1" smtClean="0">
                <a:solidFill>
                  <a:schemeClr val="tx1"/>
                </a:solidFill>
                <a:latin typeface="+mn-ea"/>
                <a:ea typeface="+mn-ea"/>
              </a:rPr>
              <a:t>LaMET</a:t>
            </a:r>
            <a:r>
              <a:rPr lang="en-US" sz="4800" b="1" dirty="0" smtClean="0">
                <a:solidFill>
                  <a:schemeClr val="tx1"/>
                </a:solidFill>
                <a:latin typeface="+mn-ea"/>
                <a:ea typeface="+mn-ea"/>
              </a:rPr>
              <a:t>) </a:t>
            </a:r>
            <a:br>
              <a:rPr lang="en-US" sz="4800" b="1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sz="4800" b="1" dirty="0" smtClean="0">
                <a:solidFill>
                  <a:schemeClr val="tx1"/>
                </a:solidFill>
                <a:latin typeface="+mn-ea"/>
                <a:ea typeface="+mn-ea"/>
              </a:rPr>
              <a:t>and Parton Physics</a:t>
            </a:r>
            <a:endParaRPr lang="en-US" sz="48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5162" y="4545496"/>
            <a:ext cx="7683038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1E02C6"/>
                </a:solidFill>
              </a:rPr>
              <a:t>Xiangdong Ji</a:t>
            </a:r>
          </a:p>
          <a:p>
            <a:r>
              <a:rPr lang="en-US" b="1" dirty="0" smtClean="0">
                <a:solidFill>
                  <a:srgbClr val="1E02C6"/>
                </a:solidFill>
              </a:rPr>
              <a:t>University of </a:t>
            </a:r>
            <a:r>
              <a:rPr lang="en-US" b="1" smtClean="0">
                <a:solidFill>
                  <a:srgbClr val="1E02C6"/>
                </a:solidFill>
              </a:rPr>
              <a:t>Maryland/Shanghai Jiao TONG U</a:t>
            </a:r>
            <a:endParaRPr lang="en-US" b="1" dirty="0" smtClean="0">
              <a:solidFill>
                <a:srgbClr val="1E02C6"/>
              </a:solidFill>
            </a:endParaRPr>
          </a:p>
          <a:p>
            <a:r>
              <a:rPr lang="en-US" b="1" dirty="0" smtClean="0">
                <a:solidFill>
                  <a:srgbClr val="1E02C6"/>
                </a:solidFill>
              </a:rPr>
              <a:t>Jefferson Lab, Nov. 20, 2017</a:t>
            </a:r>
            <a:endParaRPr lang="en-US" b="1" dirty="0">
              <a:solidFill>
                <a:srgbClr val="1E02C6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81800" y="76200"/>
            <a:ext cx="2133600" cy="1711483"/>
            <a:chOff x="2057400" y="1905000"/>
            <a:chExt cx="4195482" cy="3733800"/>
          </a:xfrm>
        </p:grpSpPr>
        <p:grpSp>
          <p:nvGrpSpPr>
            <p:cNvPr id="10" name="Group 9"/>
            <p:cNvGrpSpPr/>
            <p:nvPr/>
          </p:nvGrpSpPr>
          <p:grpSpPr>
            <a:xfrm>
              <a:off x="2057400" y="1905000"/>
              <a:ext cx="3657600" cy="3733800"/>
              <a:chOff x="2057400" y="1905000"/>
              <a:chExt cx="3657600" cy="3733800"/>
            </a:xfrm>
          </p:grpSpPr>
          <p:cxnSp>
            <p:nvCxnSpPr>
              <p:cNvPr id="13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4290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35052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35814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36576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37338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38100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38862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39624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40386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1148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41910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42672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2057400" y="24384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2057400" y="27432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2057400" y="30480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2057400" y="33528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2057400" y="36576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2057400" y="39624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2057400" y="42672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2057400" y="45720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2057400" y="48768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Oval 37"/>
              <p:cNvSpPr>
                <a:spLocks noChangeArrowheads="1"/>
              </p:cNvSpPr>
              <p:nvPr/>
            </p:nvSpPr>
            <p:spPr bwMode="auto">
              <a:xfrm>
                <a:off x="3657600" y="2895600"/>
                <a:ext cx="457200" cy="1600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sp>
          <p:nvSpPr>
            <p:cNvPr id="11" name="Right Arrow 10"/>
            <p:cNvSpPr/>
            <p:nvPr/>
          </p:nvSpPr>
          <p:spPr>
            <a:xfrm>
              <a:off x="4114800" y="3581400"/>
              <a:ext cx="685800" cy="1524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91000" y="3071813"/>
              <a:ext cx="2061882" cy="56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Fixed point and parton physics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615440"/>
            <a:ext cx="7543801" cy="4023360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 The RG equation has a fixed point at P=</a:t>
            </a:r>
            <a:r>
              <a:rPr lang="en-US" altLang="zh-CN" dirty="0" smtClean="0">
                <a:sym typeface="Symbol" panose="05050102010706020507" pitchFamily="18" charset="2"/>
              </a:rPr>
              <a:t></a:t>
            </a:r>
          </a:p>
          <a:p>
            <a:r>
              <a:rPr lang="en-US" altLang="zh-CN" dirty="0" smtClean="0">
                <a:sym typeface="Symbol" panose="05050102010706020507" pitchFamily="18" charset="2"/>
              </a:rPr>
              <a:t>  This is the infinite momentum limit in which the </a:t>
            </a:r>
            <a:r>
              <a:rPr lang="en-US" altLang="zh-CN" dirty="0" err="1" smtClean="0">
                <a:sym typeface="Symbol" panose="05050102010706020507" pitchFamily="18" charset="2"/>
              </a:rPr>
              <a:t>partons</a:t>
            </a:r>
            <a:r>
              <a:rPr lang="en-US" altLang="zh-CN" dirty="0" smtClean="0">
                <a:sym typeface="Symbol" panose="05050102010706020507" pitchFamily="18" charset="2"/>
              </a:rPr>
              <a:t> were first introduced by Feynman. Thus the </a:t>
            </a:r>
            <a:r>
              <a:rPr lang="en-US" altLang="zh-CN" dirty="0" err="1" smtClean="0">
                <a:sym typeface="Symbol" panose="05050102010706020507" pitchFamily="18" charset="2"/>
              </a:rPr>
              <a:t>parton</a:t>
            </a:r>
            <a:r>
              <a:rPr lang="en-US" altLang="zh-CN" dirty="0" smtClean="0">
                <a:sym typeface="Symbol" panose="05050102010706020507" pitchFamily="18" charset="2"/>
              </a:rPr>
              <a:t> physics corresponds to frame-dependent physical </a:t>
            </a:r>
            <a:r>
              <a:rPr lang="en-US" altLang="zh-CN" dirty="0" err="1" smtClean="0">
                <a:sym typeface="Symbol" panose="05050102010706020507" pitchFamily="18" charset="2"/>
              </a:rPr>
              <a:t>obervables</a:t>
            </a:r>
            <a:r>
              <a:rPr lang="en-US" altLang="zh-CN" dirty="0" smtClean="0">
                <a:sym typeface="Symbol" panose="05050102010706020507" pitchFamily="18" charset="2"/>
              </a:rPr>
              <a:t> at the fixed point of the frame transformations.  </a:t>
            </a:r>
          </a:p>
          <a:p>
            <a:r>
              <a:rPr lang="en-US" altLang="zh-CN" dirty="0" smtClean="0">
                <a:sym typeface="Symbol" panose="05050102010706020507" pitchFamily="18" charset="2"/>
              </a:rPr>
              <a:t> In principle, there is nothing new here. However, as far as I know, this is the first time when this notation has been expressed in QCD equations. </a:t>
            </a:r>
            <a:r>
              <a:rPr lang="en-US" altLang="zh-CN" dirty="0" smtClean="0">
                <a:solidFill>
                  <a:srgbClr val="1E02C6"/>
                </a:solidFill>
                <a:sym typeface="Symbol" panose="05050102010706020507" pitchFamily="18" charset="2"/>
              </a:rPr>
              <a:t>More importantly, this teaches one how to calculate the </a:t>
            </a:r>
            <a:r>
              <a:rPr lang="en-US" altLang="zh-CN" dirty="0" err="1" smtClean="0">
                <a:solidFill>
                  <a:srgbClr val="1E02C6"/>
                </a:solidFill>
                <a:sym typeface="Symbol" panose="05050102010706020507" pitchFamily="18" charset="2"/>
              </a:rPr>
              <a:t>parton</a:t>
            </a:r>
            <a:r>
              <a:rPr lang="en-US" altLang="zh-CN" dirty="0" smtClean="0">
                <a:solidFill>
                  <a:srgbClr val="1E02C6"/>
                </a:solidFill>
                <a:sym typeface="Symbol" panose="05050102010706020507" pitchFamily="18" charset="2"/>
              </a:rPr>
              <a:t> physics in QCD</a:t>
            </a:r>
            <a:r>
              <a:rPr lang="zh-CN" altLang="en-US" dirty="0" smtClean="0">
                <a:solidFill>
                  <a:srgbClr val="1E02C6"/>
                </a:solidFill>
                <a:sym typeface="Symbol" panose="05050102010706020507" pitchFamily="18" charset="2"/>
              </a:rPr>
              <a:t>！</a:t>
            </a:r>
            <a:endParaRPr lang="en-US" altLang="zh-CN" dirty="0" smtClean="0">
              <a:solidFill>
                <a:srgbClr val="1E02C6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06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Parton physics: a unique way to describe the hadron 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The hadron structure is better represented by </a:t>
            </a:r>
            <a:r>
              <a:rPr lang="en-US" altLang="zh-CN" dirty="0" err="1" smtClean="0"/>
              <a:t>partons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amplitudes,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correlations,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distributions, </a:t>
            </a:r>
            <a:r>
              <a:rPr lang="en-US" altLang="zh-CN" dirty="0" err="1" smtClean="0"/>
              <a:t>etc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The great advantage is that </a:t>
            </a:r>
            <a:r>
              <a:rPr lang="en-US" altLang="zh-CN" dirty="0" err="1" smtClean="0"/>
              <a:t>partons</a:t>
            </a:r>
            <a:r>
              <a:rPr lang="en-US" altLang="zh-CN" dirty="0" smtClean="0"/>
              <a:t> separate the structure of hadrons from that of the vacuum in which all </a:t>
            </a:r>
            <a:r>
              <a:rPr lang="en-US" altLang="zh-CN" dirty="0" err="1" smtClean="0"/>
              <a:t>partons</a:t>
            </a:r>
            <a:r>
              <a:rPr lang="en-US" altLang="zh-CN" dirty="0" smtClean="0"/>
              <a:t> have + momentum zero.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All high-energy scattering data can be used to learn about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physics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961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 smtClean="0"/>
              <a:t>Calculating </a:t>
            </a:r>
            <a:r>
              <a:rPr lang="en-US" altLang="zh-CN" sz="4800" b="1" dirty="0" err="1" smtClean="0"/>
              <a:t>parton</a:t>
            </a:r>
            <a:r>
              <a:rPr lang="en-US" altLang="zh-CN" sz="4800" b="1" dirty="0" smtClean="0"/>
              <a:t> physics at the fixed point (p=</a:t>
            </a:r>
            <a:r>
              <a:rPr lang="en-US" altLang="zh-CN" sz="4800" b="1" dirty="0" smtClean="0">
                <a:sym typeface="Symbol" panose="05050102010706020507" pitchFamily="18" charset="2"/>
              </a:rPr>
              <a:t>)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7269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Traditional </a:t>
            </a:r>
            <a:r>
              <a:rPr lang="en-US" altLang="zh-CN" dirty="0" err="1" smtClean="0"/>
              <a:t>approache</a:t>
            </a:r>
            <a:r>
              <a:rPr lang="en-US" altLang="zh-CN" dirty="0" smtClean="0"/>
              <a:t> to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physics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dirty="0"/>
              <a:t>U</a:t>
            </a:r>
            <a:r>
              <a:rPr lang="en-US" altLang="zh-CN" dirty="0" smtClean="0"/>
              <a:t>sually the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physics is uncovered in perturbation theory by taking the infinite moment limit of Feynman diagrams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The rules can be simplified into the so-called </a:t>
            </a:r>
            <a:r>
              <a:rPr lang="en-US" altLang="zh-CN" dirty="0" smtClean="0">
                <a:solidFill>
                  <a:srgbClr val="1E02C6"/>
                </a:solidFill>
              </a:rPr>
              <a:t>light-front perturbation theory. </a:t>
            </a:r>
          </a:p>
          <a:p>
            <a:r>
              <a:rPr lang="en-US" altLang="zh-CN" dirty="0"/>
              <a:t> </a:t>
            </a:r>
            <a:r>
              <a:rPr lang="en-US" altLang="zh-CN" dirty="0" smtClean="0">
                <a:solidFill>
                  <a:srgbClr val="1E02C6"/>
                </a:solidFill>
              </a:rPr>
              <a:t>These rules can also be generated from light-front quantization of Dirac (1949).</a:t>
            </a:r>
            <a:endParaRPr lang="zh-CN" altLang="en-US" dirty="0">
              <a:solidFill>
                <a:srgbClr val="1E0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Parton as </a:t>
            </a:r>
            <a:r>
              <a:rPr lang="en-US" altLang="zh-CN" dirty="0"/>
              <a:t>l</a:t>
            </a:r>
            <a:r>
              <a:rPr lang="en-US" altLang="zh-CN" dirty="0" smtClean="0"/>
              <a:t>ight-front correlations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dirty="0" smtClean="0"/>
                  <a:t> Consider the Lorentz transformation: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1E02C6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1E02C6"/>
                    </a:solidFill>
                  </a:rPr>
                  <a:t>     |</a:t>
                </a:r>
                <a:r>
                  <a:rPr lang="en-US" altLang="zh-CN" dirty="0">
                    <a:solidFill>
                      <a:srgbClr val="1E02C6"/>
                    </a:solidFill>
                  </a:rPr>
                  <a:t>p˃ = U(</a:t>
                </a:r>
                <a:r>
                  <a:rPr lang="el-GR" altLang="zh-CN" dirty="0">
                    <a:solidFill>
                      <a:srgbClr val="1E02C6"/>
                    </a:solidFill>
                  </a:rPr>
                  <a:t>Λ</a:t>
                </a:r>
                <a:r>
                  <a:rPr lang="en-US" altLang="zh-CN" dirty="0">
                    <a:solidFill>
                      <a:srgbClr val="1E02C6"/>
                    </a:solidFill>
                  </a:rPr>
                  <a:t>(p)) </a:t>
                </a:r>
                <a:r>
                  <a:rPr lang="en-US" altLang="zh-CN" dirty="0" smtClean="0">
                    <a:solidFill>
                      <a:srgbClr val="1E02C6"/>
                    </a:solidFill>
                  </a:rPr>
                  <a:t>|M(p=0)&gt;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solidFill>
                      <a:srgbClr val="1E02C6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1E02C6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Thus, the matrix element in a large p state can be expressed as </a:t>
                </a:r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rgbClr val="1E02C6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b="0" i="1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1E02C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1E02C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b="0" i="1" smtClean="0">
                                            <a:solidFill>
                                              <a:srgbClr val="1E02C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1E02C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1E02C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1E02C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1E02C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b="0" i="1" smtClean="0">
                                            <a:solidFill>
                                              <a:srgbClr val="1E02C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1E02C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1E02C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CN" b="0" i="1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zh-CN" b="0" i="1" dirty="0" smtClean="0">
                  <a:solidFill>
                    <a:srgbClr val="1E02C6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b="0" i="1" smtClean="0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1E02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1E02C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1E02C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1E02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1E02C6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altLang="zh-CN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1E02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1E02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1E02C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1E02C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1E02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1E02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1E02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1E02C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1E02C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1E02C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1E02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rgbClr val="1E02C6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altLang="zh-CN" b="0" dirty="0" smtClean="0">
                  <a:solidFill>
                    <a:srgbClr val="1E02C6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 when p is large, the transformation turn all spatial correlations into light-front correlations.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66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4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Parton distribution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600200"/>
                <a:ext cx="7543801" cy="402336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 Can be formulated in as the matrix elements of the boost-invariant light-front correlations . 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where the </a:t>
                </a:r>
                <a:r>
                  <a:rPr lang="en-US" altLang="zh-CN" dirty="0"/>
                  <a:t>light-front coordinates,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±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altLang="zh-CN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600200"/>
                <a:ext cx="7543801" cy="4023360"/>
              </a:xfrm>
              <a:blipFill>
                <a:blip r:embed="rId2"/>
                <a:stretch>
                  <a:fillRect l="-2827" t="-2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27" y="2819400"/>
            <a:ext cx="56054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Partons</a:t>
            </a:r>
            <a:r>
              <a:rPr lang="en-US" dirty="0" smtClean="0"/>
              <a:t> as light-front correlations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Quark and gluon fields are distributed along the light-cone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direction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Parton physics involves time-dependent dynamics.</a:t>
                </a:r>
              </a:p>
              <a:p>
                <a:r>
                  <a:rPr lang="en-US" dirty="0" smtClean="0"/>
                  <a:t>This is very general, </a:t>
                </a:r>
                <a:r>
                  <a:rPr lang="en-US" dirty="0" err="1" smtClean="0"/>
                  <a:t>parton</a:t>
                </a:r>
                <a:r>
                  <a:rPr lang="en-US" dirty="0" smtClean="0"/>
                  <a:t> physics = “light cone physics” of bound states.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423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667000" y="2754313"/>
            <a:ext cx="2819400" cy="1817687"/>
            <a:chOff x="2590800" y="2297113"/>
            <a:chExt cx="2819400" cy="1817687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590800" y="2590800"/>
              <a:ext cx="2438400" cy="1524000"/>
              <a:chOff x="2895600" y="2590800"/>
              <a:chExt cx="2438400" cy="1524000"/>
            </a:xfrm>
            <a:solidFill>
              <a:srgbClr val="FFFF00"/>
            </a:solidFill>
          </p:grpSpPr>
          <p:cxnSp>
            <p:nvCxnSpPr>
              <p:cNvPr id="5" name="Straight Arrow Connector 4"/>
              <p:cNvCxnSpPr>
                <a:cxnSpLocks noChangeShapeType="1"/>
              </p:cNvCxnSpPr>
              <p:nvPr/>
            </p:nvCxnSpPr>
            <p:spPr bwMode="auto">
              <a:xfrm flipV="1">
                <a:off x="4114800" y="2590800"/>
                <a:ext cx="0" cy="152400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6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895600" y="3352800"/>
                <a:ext cx="2438400" cy="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7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352800" y="2667000"/>
                <a:ext cx="1600200" cy="12954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8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352800" y="2667000"/>
                <a:ext cx="1676400" cy="14478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sp>
            <p:nvSpPr>
              <p:cNvPr id="10" name="Oval 21"/>
              <p:cNvSpPr>
                <a:spLocks noChangeArrowheads="1"/>
              </p:cNvSpPr>
              <p:nvPr/>
            </p:nvSpPr>
            <p:spPr bwMode="auto">
              <a:xfrm flipV="1">
                <a:off x="4419600" y="3524672"/>
                <a:ext cx="76200" cy="119010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1800" smtClean="0"/>
              </a:p>
            </p:txBody>
          </p:sp>
        </p:grpSp>
        <p:sp>
          <p:nvSpPr>
            <p:cNvPr id="22533" name="TextBox 11"/>
            <p:cNvSpPr txBox="1">
              <a:spLocks noChangeArrowheads="1"/>
            </p:cNvSpPr>
            <p:nvPr/>
          </p:nvSpPr>
          <p:spPr bwMode="auto">
            <a:xfrm>
              <a:off x="5029200" y="2906713"/>
              <a:ext cx="381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1E02C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1E02C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3</a:t>
              </a:r>
              <a:endParaRPr lang="en-US" sz="1800" baseline="30000" dirty="0">
                <a:solidFill>
                  <a:srgbClr val="1E02C6"/>
                </a:solidFill>
              </a:endParaRPr>
            </a:p>
          </p:txBody>
        </p:sp>
        <p:sp>
          <p:nvSpPr>
            <p:cNvPr id="22534" name="TextBox 12"/>
            <p:cNvSpPr txBox="1">
              <a:spLocks noChangeArrowheads="1"/>
            </p:cNvSpPr>
            <p:nvPr/>
          </p:nvSpPr>
          <p:spPr bwMode="auto">
            <a:xfrm>
              <a:off x="3810000" y="2297113"/>
              <a:ext cx="381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1E02C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1E02C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0</a:t>
              </a:r>
              <a:endParaRPr lang="en-US" sz="1800" baseline="30000" dirty="0">
                <a:solidFill>
                  <a:srgbClr val="1E02C6"/>
                </a:solidFill>
              </a:endParaRPr>
            </a:p>
          </p:txBody>
        </p:sp>
        <p:sp>
          <p:nvSpPr>
            <p:cNvPr id="22535" name="TextBox 13"/>
            <p:cNvSpPr txBox="1">
              <a:spLocks noChangeArrowheads="1"/>
            </p:cNvSpPr>
            <p:nvPr/>
          </p:nvSpPr>
          <p:spPr bwMode="auto">
            <a:xfrm>
              <a:off x="4648200" y="2449512"/>
              <a:ext cx="4111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+</a:t>
              </a:r>
              <a:endParaRPr lang="en-US" sz="18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536" name="TextBox 14"/>
            <p:cNvSpPr txBox="1">
              <a:spLocks noChangeArrowheads="1"/>
            </p:cNvSpPr>
            <p:nvPr/>
          </p:nvSpPr>
          <p:spPr bwMode="auto">
            <a:xfrm>
              <a:off x="2722563" y="2449512"/>
              <a:ext cx="346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-</a:t>
              </a:r>
              <a:endParaRPr lang="en-US" sz="18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537" name="Oval 21"/>
            <p:cNvSpPr>
              <a:spLocks noChangeArrowheads="1"/>
            </p:cNvSpPr>
            <p:nvPr/>
          </p:nvSpPr>
          <p:spPr bwMode="auto">
            <a:xfrm flipV="1">
              <a:off x="3810000" y="3309937"/>
              <a:ext cx="76200" cy="119063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538" name="Oval 21"/>
            <p:cNvSpPr>
              <a:spLocks noChangeArrowheads="1"/>
            </p:cNvSpPr>
            <p:nvPr/>
          </p:nvSpPr>
          <p:spPr bwMode="auto">
            <a:xfrm flipV="1">
              <a:off x="3200400" y="2776538"/>
              <a:ext cx="76200" cy="11906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539" name="Oval 21"/>
            <p:cNvSpPr>
              <a:spLocks noChangeArrowheads="1"/>
            </p:cNvSpPr>
            <p:nvPr/>
          </p:nvSpPr>
          <p:spPr bwMode="auto">
            <a:xfrm flipV="1">
              <a:off x="3505200" y="3005137"/>
              <a:ext cx="76200" cy="119063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059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Light-front quantization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676400"/>
                <a:ext cx="7543801" cy="4023360"/>
              </a:xfrm>
            </p:spPr>
            <p:txBody>
              <a:bodyPr/>
              <a:lstStyle/>
              <a:p>
                <a:r>
                  <a:rPr lang="en-US" dirty="0" smtClean="0"/>
                  <a:t> Choose a new system of coordinates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as the new “time” (light-cone time)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as the new “space” (light-cone space); Also choose the light-cone gauge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(Dirac, 1949)</a:t>
                </a:r>
              </a:p>
              <a:p>
                <a:r>
                  <a:rPr lang="en-US" dirty="0" smtClean="0"/>
                  <a:t> Light-cone correlation becomes “equal-time” correlation. </a:t>
                </a:r>
              </a:p>
              <a:p>
                <a:r>
                  <a:rPr lang="en-US" dirty="0" smtClean="0"/>
                  <a:t> Parton physics is manifest through light-cone quantization (LCQ)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676400"/>
                <a:ext cx="7543801" cy="4023360"/>
              </a:xfrm>
              <a:blipFill>
                <a:blip r:embed="rId2"/>
                <a:stretch>
                  <a:fillRect l="-2585" t="-2424" r="-37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181600"/>
            <a:ext cx="5994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Hamiltonian 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In early 1990’s, Ken Wilson and Stan Brodsky among others became strong proponents for LCQ as a non-perturbative approach to solve QCD, and thus a way to calculate </a:t>
            </a:r>
            <a:r>
              <a:rPr lang="en-US" dirty="0" err="1" smtClean="0">
                <a:solidFill>
                  <a:schemeClr val="tx1"/>
                </a:solidFill>
              </a:rPr>
              <a:t>parton</a:t>
            </a:r>
            <a:r>
              <a:rPr lang="en-US" dirty="0" smtClean="0">
                <a:solidFill>
                  <a:schemeClr val="tx1"/>
                </a:solidFill>
              </a:rPr>
              <a:t> physics.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Despite </a:t>
            </a:r>
            <a:r>
              <a:rPr lang="en-US" dirty="0">
                <a:solidFill>
                  <a:schemeClr val="tx1"/>
                </a:solidFill>
              </a:rPr>
              <a:t>many years of </a:t>
            </a:r>
            <a:r>
              <a:rPr lang="en-US" dirty="0" smtClean="0">
                <a:solidFill>
                  <a:schemeClr val="tx1"/>
                </a:solidFill>
              </a:rPr>
              <a:t>efforts, </a:t>
            </a:r>
            <a:r>
              <a:rPr lang="en-US" dirty="0">
                <a:solidFill>
                  <a:schemeClr val="tx1"/>
                </a:solidFill>
              </a:rPr>
              <a:t>light-front quantization has not yielded a systematic approach to calculating non-perturbative </a:t>
            </a:r>
            <a:r>
              <a:rPr lang="en-US" dirty="0" err="1">
                <a:solidFill>
                  <a:schemeClr val="tx1"/>
                </a:solidFill>
              </a:rPr>
              <a:t>parton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physics.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Not approximate calculations of </a:t>
            </a:r>
            <a:r>
              <a:rPr lang="en-US" dirty="0" err="1" smtClean="0">
                <a:solidFill>
                  <a:schemeClr val="tx1"/>
                </a:solidFill>
              </a:rPr>
              <a:t>parton</a:t>
            </a:r>
            <a:r>
              <a:rPr lang="en-US" dirty="0" smtClean="0">
                <a:solidFill>
                  <a:schemeClr val="tx1"/>
                </a:solidFill>
              </a:rPr>
              <a:t> distributions using QCD LF Hamiltonian have appeared. 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rgbClr val="1E0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Monte </a:t>
            </a:r>
            <a:r>
              <a:rPr lang="en-US" altLang="zh-CN" dirty="0" err="1" smtClean="0"/>
              <a:t>carlo</a:t>
            </a:r>
            <a:r>
              <a:rPr lang="en-US" altLang="zh-CN" dirty="0" smtClean="0"/>
              <a:t> simulations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Real-time correlations in a dynamical system are usually NPC problem, and cannot be solved using known numerical approaches.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However, there are spatial classes of problems which can be reduced to P problem when conditions are appropriate.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It is not know how to do this directly with light-front quantization.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09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Parton physics as fixed point of the momentum RG </a:t>
            </a:r>
            <a:r>
              <a:rPr lang="en-US" sz="3200" dirty="0" smtClean="0"/>
              <a:t>evolution</a:t>
            </a:r>
          </a:p>
          <a:p>
            <a:r>
              <a:rPr lang="en-US" sz="3200" dirty="0" smtClean="0"/>
              <a:t> </a:t>
            </a:r>
            <a:r>
              <a:rPr lang="en-US" altLang="zh-CN" sz="3200" dirty="0" smtClean="0"/>
              <a:t>Calculating </a:t>
            </a:r>
            <a:r>
              <a:rPr lang="en-US" altLang="zh-CN" sz="3200" dirty="0" err="1" smtClean="0"/>
              <a:t>parton</a:t>
            </a:r>
            <a:r>
              <a:rPr lang="en-US" altLang="zh-CN" sz="3200" dirty="0" smtClean="0"/>
              <a:t> physics at the fixed point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Large-momentum effective field theory (</a:t>
            </a:r>
            <a:r>
              <a:rPr lang="en-US" sz="3200" dirty="0" err="1" smtClean="0"/>
              <a:t>LaMET</a:t>
            </a:r>
            <a:r>
              <a:rPr lang="en-US" sz="32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Practical considerations &amp; applications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arton physics on lattice?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One can form local moments to get rid of the time-dependence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〉=∫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matrix elements of local  operators</a:t>
                </a:r>
              </a:p>
              <a:p>
                <a:pPr lvl="1"/>
                <a:r>
                  <a:rPr lang="en-US" sz="2800" dirty="0" smtClean="0">
                    <a:solidFill>
                      <a:srgbClr val="1E02C6"/>
                    </a:solidFill>
                  </a:rPr>
                  <a:t>However, one can only calculate lowest few moments in practice. </a:t>
                </a:r>
              </a:p>
              <a:p>
                <a:pPr lvl="1"/>
                <a:r>
                  <a:rPr lang="en-US" sz="2800" dirty="0" smtClean="0">
                    <a:solidFill>
                      <a:srgbClr val="1E02C6"/>
                    </a:solidFill>
                  </a:rPr>
                  <a:t>Higher moments quickly become noisy.</a:t>
                </a:r>
              </a:p>
              <a:p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Many other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parton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properties cannot be not related to local operators, e. g. TMDs, jet functions etc. One must find alternative approach.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85" t="-2424" r="-2342" b="-1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3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Large-momentum effective theory (</a:t>
            </a:r>
            <a:r>
              <a:rPr lang="en-US" dirty="0" err="1" smtClean="0"/>
              <a:t>LaMET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goal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 Calculating </a:t>
                </a:r>
                <a:r>
                  <a:rPr lang="en-US" altLang="zh-CN" dirty="0" err="1" smtClean="0">
                    <a:solidFill>
                      <a:srgbClr val="FF0000"/>
                    </a:solidFill>
                  </a:rPr>
                  <a:t>parton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 physics by working away from  the fixed point (finite p) !  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This be done through a clever use of </a:t>
                </a:r>
              </a:p>
              <a:p>
                <a:pPr lvl="1"/>
                <a:r>
                  <a:rPr lang="en-US" altLang="zh-CN" sz="2800" dirty="0" smtClean="0">
                    <a:solidFill>
                      <a:schemeClr val="tx1"/>
                    </a:solidFill>
                  </a:rPr>
                  <a:t> QCD perturbation theory</a:t>
                </a:r>
              </a:p>
              <a:p>
                <a:pPr lvl="1"/>
                <a:r>
                  <a:rPr lang="en-US" altLang="zh-CN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800" dirty="0" smtClean="0">
                    <a:solidFill>
                      <a:schemeClr val="tx1"/>
                    </a:solidFill>
                  </a:rPr>
                  <a:t>Effective Field Theory </a:t>
                </a:r>
              </a:p>
              <a:p>
                <a:r>
                  <a:rPr lang="en-US" altLang="zh-CN" sz="3200" dirty="0"/>
                  <a:t> </a:t>
                </a:r>
                <a:r>
                  <a:rPr lang="en-US" altLang="zh-CN" dirty="0"/>
                  <a:t>In QFT, there is also the UV cut-off,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which is often taking to INFINITY as well. </a:t>
                </a:r>
                <a:endParaRPr lang="en-US" altLang="zh-CN" sz="3200" dirty="0"/>
              </a:p>
              <a:p>
                <a:pPr lvl="1"/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89" t="-2424" r="-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4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different limits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 The first limit : fixed-point </a:t>
                </a:r>
                <a:r>
                  <a:rPr lang="en-US" dirty="0" err="1" smtClean="0"/>
                  <a:t>parton</a:t>
                </a:r>
                <a:r>
                  <a:rPr lang="en-US" dirty="0" smtClean="0"/>
                  <a:t> physics,</a:t>
                </a:r>
              </a:p>
              <a:p>
                <a:pPr marL="201168" lvl="1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 </m:t>
                    </m:r>
                  </m:oMath>
                </a14:m>
                <a:r>
                  <a:rPr lang="en-US" dirty="0"/>
                  <a:t>first, followed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SzPct val="60000"/>
                  <a:buFont typeface="Wingdings" panose="05000000000000000000" pitchFamily="2" charset="2"/>
                  <a:buChar char="n"/>
                </a:pPr>
                <a:r>
                  <a:rPr lang="en-US" b="0" dirty="0" smtClean="0"/>
                  <a:t> We can recover the first </a:t>
                </a:r>
                <a:r>
                  <a:rPr lang="en-US" dirty="0" err="1"/>
                  <a:t>l</a:t>
                </a:r>
                <a:r>
                  <a:rPr lang="en-US" dirty="0" smtClean="0"/>
                  <a:t>imit by taking the second limit: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 </m:t>
                    </m:r>
                  </m:oMath>
                </a14:m>
                <a:r>
                  <a:rPr lang="en-US" dirty="0" smtClean="0"/>
                  <a:t>first, followed by </a:t>
                </a:r>
                <a:r>
                  <a:rPr lang="en-US" altLang="zh-CN" dirty="0" smtClean="0"/>
                  <a:t>large p. </a:t>
                </a:r>
              </a:p>
              <a:p>
                <a:pPr>
                  <a:buSzPct val="60000"/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solidFill>
                      <a:srgbClr val="1E02C6"/>
                    </a:solidFill>
                  </a:rPr>
                  <a:t> E</a:t>
                </a:r>
                <a:r>
                  <a:rPr lang="en-US" altLang="zh-CN" dirty="0" smtClean="0">
                    <a:solidFill>
                      <a:srgbClr val="1E02C6"/>
                    </a:solidFill>
                  </a:rPr>
                  <a:t>xample </a:t>
                </a:r>
              </a:p>
              <a:p>
                <a:pPr marL="0" indent="0">
                  <a:buSzPct val="6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i="1" dirty="0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altLang="zh-CN" i="1" dirty="0">
                              <a:solidFill>
                                <a:srgbClr val="1E02C6"/>
                              </a:solidFill>
                            </a:rPr>
                            <m:t>μ</m:t>
                          </m:r>
                        </m:num>
                        <m:den>
                          <m:r>
                            <a:rPr lang="en-US" altLang="zh-CN" i="1" dirty="0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altLang="zh-CN" i="1" dirty="0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i="1" dirty="0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𝑎𝑃</m:t>
                      </m:r>
                      <m:r>
                        <a:rPr lang="en-US" altLang="zh-CN" dirty="0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altLang="zh-CN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altLang="zh-CN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altLang="zh-CN" dirty="0">
                  <a:solidFill>
                    <a:srgbClr val="1E02C6"/>
                  </a:solidFill>
                </a:endParaRPr>
              </a:p>
              <a:p>
                <a:pPr marL="0" indent="0">
                  <a:buSzPct val="60000"/>
                  <a:buNone/>
                </a:pPr>
                <a:r>
                  <a:rPr lang="en-US" dirty="0" smtClean="0"/>
                  <a:t>   fixed-point limit is just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pPr marL="201168" lvl="1" indent="0">
                  <a:buNone/>
                </a:pPr>
                <a:endParaRPr lang="en-US" dirty="0" smtClean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23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2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Anatoly with HQET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physical processes involving heavy quarks, it is often useful to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smtClean="0"/>
                  <a:t> first before UV cutoff is applied, although the actual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 smtClean="0"/>
                  <a:t> is finite and UV cutoff must be larger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 smtClean="0"/>
                  <a:t> in physical case.</a:t>
                </a:r>
              </a:p>
              <a:p>
                <a:r>
                  <a:rPr lang="en-US" dirty="0" smtClean="0"/>
                  <a:t>This result in a HQET in which the symmetric properties are manifest. </a:t>
                </a:r>
              </a:p>
              <a:p>
                <a:r>
                  <a:rPr lang="en-US" dirty="0" smtClean="0"/>
                  <a:t>In this sense, the QFT </a:t>
                </a:r>
                <a:r>
                  <a:rPr lang="en-US" dirty="0" err="1" smtClean="0"/>
                  <a:t>partons</a:t>
                </a:r>
                <a:r>
                  <a:rPr lang="en-US" dirty="0" smtClean="0"/>
                  <a:t> are an effective field theory description of high-energy scattering.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85" t="-2576" r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2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Euclidean quasi-distribution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space correlation in a large momentum P in the z-direction.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1E02C6"/>
                </a:solidFill>
              </a:rPr>
              <a:t>Quark fields separated along the z-direction</a:t>
            </a:r>
          </a:p>
          <a:p>
            <a:pPr lvl="1"/>
            <a:r>
              <a:rPr lang="en-US" dirty="0" smtClean="0">
                <a:solidFill>
                  <a:srgbClr val="1E02C6"/>
                </a:solidFill>
              </a:rPr>
              <a:t>The gauge-link along the z-direction</a:t>
            </a:r>
          </a:p>
          <a:p>
            <a:pPr lvl="1"/>
            <a:r>
              <a:rPr lang="en-US" dirty="0" smtClean="0">
                <a:solidFill>
                  <a:srgbClr val="1E02C6"/>
                </a:solidFill>
              </a:rPr>
              <a:t>The matrix element depends on the momentum P. 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477000" y="2743200"/>
            <a:ext cx="1676400" cy="990600"/>
            <a:chOff x="2895600" y="2590800"/>
            <a:chExt cx="2438400" cy="1524000"/>
          </a:xfrm>
          <a:solidFill>
            <a:srgbClr val="FFFF00"/>
          </a:solidFill>
        </p:grpSpPr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4114800" y="2590800"/>
              <a:ext cx="0" cy="1524000"/>
            </a:xfrm>
            <a:prstGeom prst="straightConnector1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>
              <a:off x="2895600" y="3352800"/>
              <a:ext cx="2438400" cy="0"/>
            </a:xfrm>
            <a:prstGeom prst="straightConnector1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8" name="Straight Connector 18"/>
            <p:cNvCxnSpPr>
              <a:cxnSpLocks noChangeShapeType="1"/>
            </p:cNvCxnSpPr>
            <p:nvPr/>
          </p:nvCxnSpPr>
          <p:spPr bwMode="auto">
            <a:xfrm flipV="1">
              <a:off x="3352800" y="2667000"/>
              <a:ext cx="1600200" cy="1295400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9" name="Straight Connector 19"/>
            <p:cNvCxnSpPr>
              <a:cxnSpLocks noChangeShapeType="1"/>
            </p:cNvCxnSpPr>
            <p:nvPr/>
          </p:nvCxnSpPr>
          <p:spPr bwMode="auto">
            <a:xfrm>
              <a:off x="3352800" y="2667000"/>
              <a:ext cx="1676400" cy="1447800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10" name="Oval 21"/>
            <p:cNvSpPr>
              <a:spLocks noChangeArrowheads="1"/>
            </p:cNvSpPr>
            <p:nvPr/>
          </p:nvSpPr>
          <p:spPr bwMode="auto">
            <a:xfrm flipV="1">
              <a:off x="4703617" y="3294185"/>
              <a:ext cx="76201" cy="119011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1800" smtClean="0"/>
            </a:p>
          </p:txBody>
        </p:sp>
      </p:grp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8229600" y="3059113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𝜉</a:t>
            </a:r>
            <a:r>
              <a:rPr lang="en-US" sz="1800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</a:t>
            </a:r>
            <a:endParaRPr lang="en-US" sz="1800" baseline="30000" dirty="0">
              <a:solidFill>
                <a:srgbClr val="FF0000"/>
              </a:solidFill>
            </a:endParaRP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7162800" y="23622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𝜉</a:t>
            </a:r>
            <a:r>
              <a:rPr lang="en-US" sz="1800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</a:t>
            </a:r>
            <a:endParaRPr lang="en-US" sz="1800" baseline="30000" dirty="0">
              <a:solidFill>
                <a:srgbClr val="FF0000"/>
              </a:solidFill>
            </a:endParaRPr>
          </a:p>
        </p:txBody>
      </p:sp>
      <p:sp>
        <p:nvSpPr>
          <p:cNvPr id="25608" name="Oval 21"/>
          <p:cNvSpPr>
            <a:spLocks noChangeArrowheads="1"/>
          </p:cNvSpPr>
          <p:nvPr/>
        </p:nvSpPr>
        <p:spPr bwMode="auto">
          <a:xfrm flipV="1">
            <a:off x="7262813" y="3200400"/>
            <a:ext cx="52387" cy="777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cxnSp>
        <p:nvCxnSpPr>
          <p:cNvPr id="25609" name="Straight Connector 14"/>
          <p:cNvCxnSpPr>
            <a:cxnSpLocks noChangeShapeType="1"/>
          </p:cNvCxnSpPr>
          <p:nvPr/>
        </p:nvCxnSpPr>
        <p:spPr bwMode="auto">
          <a:xfrm>
            <a:off x="7315200" y="3275013"/>
            <a:ext cx="404813" cy="1587"/>
          </a:xfrm>
          <a:prstGeom prst="line">
            <a:avLst/>
          </a:prstGeom>
          <a:ln w="28575">
            <a:solidFill>
              <a:srgbClr val="C0000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610" name="TextBox 18"/>
          <p:cNvSpPr txBox="1">
            <a:spLocks noChangeArrowheads="1"/>
          </p:cNvSpPr>
          <p:nvPr/>
        </p:nvSpPr>
        <p:spPr bwMode="auto">
          <a:xfrm>
            <a:off x="7645400" y="3000375"/>
            <a:ext cx="27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aseline="30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5611" name="TextBox 19"/>
          <p:cNvSpPr txBox="1">
            <a:spLocks noChangeArrowheads="1"/>
          </p:cNvSpPr>
          <p:nvPr/>
        </p:nvSpPr>
        <p:spPr bwMode="auto">
          <a:xfrm>
            <a:off x="7121525" y="29718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aseline="300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39802"/>
            <a:ext cx="4925822" cy="11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taking the second limit, the Q-PDFs will have log dependence on the momentum of the nucleon. </a:t>
            </a:r>
          </a:p>
          <a:p>
            <a:r>
              <a:rPr lang="en-US" dirty="0" smtClean="0"/>
              <a:t>Meanwhile, the </a:t>
            </a:r>
            <a:r>
              <a:rPr lang="en-US" dirty="0" err="1" smtClean="0"/>
              <a:t>parton</a:t>
            </a:r>
            <a:r>
              <a:rPr lang="en-US" dirty="0" smtClean="0"/>
              <a:t> density has support outside of 0&lt;x&lt;1. </a:t>
            </a:r>
          </a:p>
          <a:p>
            <a:r>
              <a:rPr lang="en-US" dirty="0" smtClean="0"/>
              <a:t> However,  it is closer to the physical reality </a:t>
            </a:r>
            <a:r>
              <a:rPr lang="en-US" dirty="0" smtClean="0">
                <a:solidFill>
                  <a:srgbClr val="FF0000"/>
                </a:solidFill>
              </a:rPr>
              <a:t>because in high-energy scattering, the hadron does have FINITE momentum. </a:t>
            </a:r>
          </a:p>
        </p:txBody>
      </p:sp>
    </p:spTree>
    <p:extLst>
      <p:ext uri="{BB962C8B-B14F-4D97-AF65-F5344CB8AC3E}">
        <p14:creationId xmlns:p14="http://schemas.microsoft.com/office/powerpoint/2010/main" val="31324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Taking the limit P-&gt; ∞ first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After renormalizing all the UV divergences, one has the standard quark distribution!</a:t>
            </a:r>
          </a:p>
          <a:p>
            <a:pPr lvl="1"/>
            <a:r>
              <a:rPr lang="en-US" dirty="0" smtClean="0"/>
              <a:t>One can prove this using the standard OPE </a:t>
            </a:r>
          </a:p>
          <a:p>
            <a:pPr lvl="1"/>
            <a:r>
              <a:rPr lang="en-US" dirty="0" smtClean="0"/>
              <a:t>One can also see this by writing </a:t>
            </a:r>
          </a:p>
          <a:p>
            <a:pPr marL="201168" lvl="1" indent="0">
              <a:buNone/>
            </a:pPr>
            <a:r>
              <a:rPr lang="en-US" dirty="0" smtClean="0"/>
              <a:t>     |P˃ = U(</a:t>
            </a:r>
            <a:r>
              <a:rPr lang="el-GR" dirty="0" smtClean="0"/>
              <a:t>Λ</a:t>
            </a:r>
            <a:r>
              <a:rPr lang="en-US" dirty="0" smtClean="0"/>
              <a:t>(p)) |p=0&gt; </a:t>
            </a:r>
          </a:p>
          <a:p>
            <a:pPr lvl="1"/>
            <a:r>
              <a:rPr lang="en-US" dirty="0" smtClean="0"/>
              <a:t>and applying the boost operator on the gauge link.</a:t>
            </a:r>
          </a:p>
          <a:p>
            <a:pPr marL="201168" lvl="1" indent="0">
              <a:buNone/>
            </a:pPr>
            <a:r>
              <a:rPr lang="en-US" dirty="0" smtClean="0"/>
              <a:t> 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514600" y="4419600"/>
            <a:ext cx="2438400" cy="1524000"/>
            <a:chOff x="2895600" y="2590800"/>
            <a:chExt cx="2438400" cy="1524000"/>
          </a:xfrm>
          <a:solidFill>
            <a:srgbClr val="FFFF00"/>
          </a:solidFill>
        </p:grpSpPr>
        <p:cxnSp>
          <p:nvCxnSpPr>
            <p:cNvPr id="8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4114800" y="2590800"/>
              <a:ext cx="0" cy="1524000"/>
            </a:xfrm>
            <a:prstGeom prst="straightConnector1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9" name="Straight Arrow Connector 6"/>
            <p:cNvCxnSpPr>
              <a:cxnSpLocks noChangeShapeType="1"/>
            </p:cNvCxnSpPr>
            <p:nvPr/>
          </p:nvCxnSpPr>
          <p:spPr bwMode="auto">
            <a:xfrm>
              <a:off x="2895600" y="3352800"/>
              <a:ext cx="2438400" cy="0"/>
            </a:xfrm>
            <a:prstGeom prst="straightConnector1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0" name="Straight Connector 18"/>
            <p:cNvCxnSpPr>
              <a:cxnSpLocks noChangeShapeType="1"/>
            </p:cNvCxnSpPr>
            <p:nvPr/>
          </p:nvCxnSpPr>
          <p:spPr bwMode="auto">
            <a:xfrm flipV="1">
              <a:off x="3352800" y="2667000"/>
              <a:ext cx="1600200" cy="1295400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1" name="Straight Connector 19"/>
            <p:cNvCxnSpPr>
              <a:cxnSpLocks noChangeShapeType="1"/>
            </p:cNvCxnSpPr>
            <p:nvPr/>
          </p:nvCxnSpPr>
          <p:spPr bwMode="auto">
            <a:xfrm>
              <a:off x="3352800" y="2667000"/>
              <a:ext cx="1676400" cy="1447800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4724400" y="3352800"/>
              <a:ext cx="76200" cy="76200"/>
            </a:xfrm>
            <a:prstGeom prst="ellipse">
              <a:avLst/>
            </a:prstGeom>
            <a:grpFill/>
            <a:ln w="9525" algn="ctr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1800" smtClean="0"/>
            </a:p>
          </p:txBody>
        </p:sp>
        <p:sp>
          <p:nvSpPr>
            <p:cNvPr id="13" name="Oval 21"/>
            <p:cNvSpPr>
              <a:spLocks noChangeArrowheads="1"/>
            </p:cNvSpPr>
            <p:nvPr/>
          </p:nvSpPr>
          <p:spPr bwMode="auto">
            <a:xfrm flipV="1">
              <a:off x="5029200" y="4069081"/>
              <a:ext cx="76200" cy="45719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1800" smtClean="0"/>
            </a:p>
          </p:txBody>
        </p:sp>
        <p:cxnSp>
          <p:nvCxnSpPr>
            <p:cNvPr id="14" name="Straight Arrow Connector 22"/>
            <p:cNvCxnSpPr>
              <a:cxnSpLocks noChangeShapeType="1"/>
            </p:cNvCxnSpPr>
            <p:nvPr/>
          </p:nvCxnSpPr>
          <p:spPr bwMode="auto">
            <a:xfrm>
              <a:off x="4751341" y="3429000"/>
              <a:ext cx="277859" cy="620758"/>
            </a:xfrm>
            <a:prstGeom prst="straightConnector1">
              <a:avLst/>
            </a:prstGeom>
            <a:grpFill/>
            <a:ln w="22225" algn="ctr">
              <a:solidFill>
                <a:srgbClr val="00B050"/>
              </a:solidFill>
              <a:round/>
              <a:headEnd/>
              <a:tailEnd type="arrow" w="med" len="med"/>
            </a:ln>
            <a:extLst/>
          </p:spPr>
        </p:cxnSp>
      </p:grpSp>
      <p:sp>
        <p:nvSpPr>
          <p:cNvPr id="26629" name="TextBox 14"/>
          <p:cNvSpPr txBox="1">
            <a:spLocks noChangeArrowheads="1"/>
          </p:cNvSpPr>
          <p:nvPr/>
        </p:nvSpPr>
        <p:spPr bwMode="auto">
          <a:xfrm>
            <a:off x="5245708" y="4958556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𝜉</a:t>
            </a:r>
            <a:r>
              <a:rPr lang="en-US" sz="1800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</a:t>
            </a:r>
            <a:endParaRPr lang="en-US" sz="1800" baseline="30000" dirty="0">
              <a:solidFill>
                <a:srgbClr val="FF0000"/>
              </a:solidFill>
            </a:endParaRPr>
          </a:p>
        </p:txBody>
      </p:sp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3733800" y="4191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𝜉</a:t>
            </a:r>
            <a:r>
              <a:rPr lang="en-US" sz="1800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</a:t>
            </a:r>
            <a:endParaRPr lang="en-US" sz="1800" baseline="30000" dirty="0">
              <a:solidFill>
                <a:srgbClr val="FF0000"/>
              </a:solidFill>
            </a:endParaRPr>
          </a:p>
        </p:txBody>
      </p:sp>
      <p:sp>
        <p:nvSpPr>
          <p:cNvPr id="26631" name="TextBox 16"/>
          <p:cNvSpPr txBox="1">
            <a:spLocks noChangeArrowheads="1"/>
          </p:cNvSpPr>
          <p:nvPr/>
        </p:nvSpPr>
        <p:spPr bwMode="auto">
          <a:xfrm>
            <a:off x="4572000" y="4251325"/>
            <a:ext cx="411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1E02C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𝜉</a:t>
            </a:r>
            <a:r>
              <a:rPr lang="en-US" sz="1800" baseline="30000" dirty="0">
                <a:solidFill>
                  <a:srgbClr val="1E02C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+</a:t>
            </a:r>
            <a:endParaRPr lang="en-US" sz="1800" baseline="30000" dirty="0">
              <a:solidFill>
                <a:srgbClr val="1E02C6"/>
              </a:solidFill>
            </a:endParaRPr>
          </a:p>
        </p:txBody>
      </p:sp>
      <p:sp>
        <p:nvSpPr>
          <p:cNvPr id="26632" name="TextBox 17"/>
          <p:cNvSpPr txBox="1">
            <a:spLocks noChangeArrowheads="1"/>
          </p:cNvSpPr>
          <p:nvPr/>
        </p:nvSpPr>
        <p:spPr bwMode="auto">
          <a:xfrm>
            <a:off x="2819400" y="4191000"/>
            <a:ext cx="34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1E02C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𝜉</a:t>
            </a:r>
            <a:r>
              <a:rPr lang="en-US" sz="1800" baseline="30000" dirty="0">
                <a:solidFill>
                  <a:srgbClr val="1E02C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-</a:t>
            </a:r>
            <a:endParaRPr lang="en-US" sz="1800" baseline="30000" dirty="0">
              <a:solidFill>
                <a:srgbClr val="1E02C6"/>
              </a:solidFill>
            </a:endParaRPr>
          </a:p>
        </p:txBody>
      </p:sp>
      <p:cxnSp>
        <p:nvCxnSpPr>
          <p:cNvPr id="26633" name="Straight Connector 19"/>
          <p:cNvCxnSpPr>
            <a:cxnSpLocks noChangeShapeType="1"/>
          </p:cNvCxnSpPr>
          <p:nvPr/>
        </p:nvCxnSpPr>
        <p:spPr bwMode="auto">
          <a:xfrm>
            <a:off x="3733800" y="5181600"/>
            <a:ext cx="620713" cy="11113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634" name="Straight Connector 21"/>
          <p:cNvCxnSpPr>
            <a:cxnSpLocks noChangeShapeType="1"/>
          </p:cNvCxnSpPr>
          <p:nvPr/>
        </p:nvCxnSpPr>
        <p:spPr bwMode="auto">
          <a:xfrm>
            <a:off x="3733800" y="5181600"/>
            <a:ext cx="914400" cy="762000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718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Finite but large 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distribution at a finite but large P shall be calculable in lattice QCD.  </a:t>
                </a:r>
              </a:p>
              <a:p>
                <a:r>
                  <a:rPr lang="en-US" dirty="0" smtClean="0"/>
                  <a:t>Since it differs from the standard PDF by simply an infinite P limit, it shall have the same infrared (collinear) physics. </a:t>
                </a:r>
              </a:p>
              <a:p>
                <a:r>
                  <a:rPr lang="en-US" dirty="0" smtClean="0"/>
                  <a:t>It shall be related to the standard PDF by a matching factor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/>
                          <m:t>μ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which is </a:t>
                </a:r>
                <a:r>
                  <a:rPr lang="en-US" dirty="0" err="1" smtClean="0"/>
                  <a:t>perturbatively</a:t>
                </a:r>
                <a:r>
                  <a:rPr lang="en-US" dirty="0" smtClean="0"/>
                  <a:t> calculable. 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85" t="-2576" r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One-loop matching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69" y="1845734"/>
            <a:ext cx="4782797" cy="1564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483888"/>
            <a:ext cx="7104868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6036528"/>
            <a:ext cx="1608570" cy="2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Parton </a:t>
            </a:r>
            <a:r>
              <a:rPr lang="en-US" altLang="zh-CN" sz="4800" dirty="0" smtClean="0"/>
              <a:t>physics as fixed point of the momentum RG evolution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/>
              <a:t>X. Ji, </a:t>
            </a:r>
            <a:r>
              <a:rPr lang="zh-CN" altLang="zh-CN" b="1" dirty="0" smtClean="0"/>
              <a:t>Sci</a:t>
            </a:r>
            <a:r>
              <a:rPr lang="zh-CN" altLang="zh-CN" b="1" dirty="0"/>
              <a:t>.China Phys.Mech.Astron. 57 (2014) 1407-1412</a:t>
            </a:r>
            <a:r>
              <a:rPr lang="zh-CN" altLang="zh-C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 It was done in cut-off regulator so that the result will be similar for lattice perturbation theory. </a:t>
                </a:r>
              </a:p>
              <a:p>
                <a:r>
                  <a:rPr lang="en-US" dirty="0" smtClean="0"/>
                  <a:t> It does not vanish outside  0&lt;x&lt;1, because there are backward moving particles. </a:t>
                </a:r>
              </a:p>
              <a:p>
                <a:r>
                  <a:rPr lang="en-US" dirty="0" smtClean="0"/>
                  <a:t> All soft divergences cancels. All collinear divergences appear in 0&lt;x&lt;1, exactly same as the light-cone distribution. </a:t>
                </a:r>
              </a:p>
              <a:p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smtClean="0"/>
                  <a:t> first, one recover the standard LC distribution.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85" t="-3485" r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1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Factorization or matching at one-loop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the IR behavior of the quasi-distribution is the same as the LC one, one can write down easily a factorization to one-loop order.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the matching factor is </a:t>
            </a:r>
            <a:r>
              <a:rPr lang="en-US" dirty="0" err="1" smtClean="0"/>
              <a:t>perturbative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78925"/>
            <a:ext cx="59451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75375"/>
            <a:ext cx="8455992" cy="7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order proof (</a:t>
            </a:r>
            <a:r>
              <a:rPr lang="en-US" dirty="0" err="1" smtClean="0"/>
              <a:t>Qiu</a:t>
            </a:r>
            <a:r>
              <a:rPr lang="en-US" dirty="0" smtClean="0"/>
              <a:t> and Ma)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</a:t>
            </a:r>
            <a:r>
              <a:rPr lang="en-US" baseline="30000" dirty="0" smtClean="0"/>
              <a:t>3</a:t>
            </a:r>
            <a:r>
              <a:rPr lang="en-US" dirty="0" smtClean="0"/>
              <a:t>= 0 gauge (no subtle spurious singularity in this case).</a:t>
            </a:r>
          </a:p>
          <a:p>
            <a:r>
              <a:rPr lang="en-US" dirty="0" smtClean="0"/>
              <a:t>There are no soft-singularities in the quasi-distribution. </a:t>
            </a:r>
          </a:p>
          <a:p>
            <a:r>
              <a:rPr lang="en-US" dirty="0" smtClean="0"/>
              <a:t>All collinear singularities are in ladder diagrams, happen when P large and gluons are collinear with the P. This singularity is the same as that of the light-distribution.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02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recipe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LaMET</a:t>
            </a:r>
            <a:r>
              <a:rPr lang="en-US" dirty="0" smtClean="0"/>
              <a:t> is a theory designed to make ab initio computation of light-cone (light-front, </a:t>
            </a:r>
            <a:r>
              <a:rPr lang="en-US" dirty="0" err="1" smtClean="0"/>
              <a:t>parton</a:t>
            </a:r>
            <a:r>
              <a:rPr lang="en-US" dirty="0" smtClean="0"/>
              <a:t>) physics on a Euclidean lattice! </a:t>
            </a:r>
          </a:p>
          <a:p>
            <a:r>
              <a:rPr lang="en-US" dirty="0"/>
              <a:t> </a:t>
            </a:r>
            <a:r>
              <a:rPr lang="en-US" dirty="0" smtClean="0"/>
              <a:t>The recipe:</a:t>
            </a:r>
          </a:p>
          <a:p>
            <a:pPr lvl="1"/>
            <a:r>
              <a:rPr lang="en-US" dirty="0" smtClean="0">
                <a:solidFill>
                  <a:srgbClr val="1E02C6"/>
                </a:solidFill>
              </a:rPr>
              <a:t>Deconstructing (</a:t>
            </a:r>
            <a:r>
              <a:rPr lang="en-US" dirty="0" err="1" smtClean="0">
                <a:solidFill>
                  <a:srgbClr val="1E02C6"/>
                </a:solidFill>
              </a:rPr>
              <a:t>unboosting</a:t>
            </a:r>
            <a:r>
              <a:rPr lang="en-US" dirty="0" smtClean="0">
                <a:solidFill>
                  <a:srgbClr val="1E02C6"/>
                </a:solidFill>
              </a:rPr>
              <a:t>) the light-cone operator</a:t>
            </a:r>
          </a:p>
          <a:p>
            <a:pPr lvl="1"/>
            <a:r>
              <a:rPr lang="en-US" dirty="0" smtClean="0">
                <a:solidFill>
                  <a:srgbClr val="1E02C6"/>
                </a:solidFill>
              </a:rPr>
              <a:t>Lattice computation with large momentum</a:t>
            </a:r>
          </a:p>
          <a:p>
            <a:pPr lvl="1"/>
            <a:r>
              <a:rPr lang="en-US" dirty="0" smtClean="0">
                <a:solidFill>
                  <a:srgbClr val="1E02C6"/>
                </a:solidFill>
              </a:rPr>
              <a:t>Effective field theory interpretation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Deconstructing the light-cone operators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 Consider </a:t>
                </a:r>
                <a:r>
                  <a:rPr lang="en-US" dirty="0" err="1" smtClean="0"/>
                  <a:t>parton</a:t>
                </a:r>
                <a:r>
                  <a:rPr lang="en-US" dirty="0" smtClean="0"/>
                  <a:t> physics described by light-cone operators, </a:t>
                </a:r>
                <a:r>
                  <a:rPr lang="en-US" dirty="0" smtClean="0">
                    <a:solidFill>
                      <a:srgbClr val="1E02C6"/>
                    </a:solidFill>
                  </a:rPr>
                  <a:t>o</a:t>
                </a:r>
                <a:r>
                  <a:rPr lang="en-US" dirty="0" smtClean="0"/>
                  <a:t>.  Construct a Euclidean quasi-operator </a:t>
                </a:r>
                <a:r>
                  <a:rPr lang="zh-CN" altLang="en-US" dirty="0" smtClean="0"/>
                  <a:t>“</a:t>
                </a:r>
                <a:r>
                  <a:rPr lang="en-US" altLang="zh-CN" dirty="0" smtClean="0">
                    <a:solidFill>
                      <a:srgbClr val="1E02C6"/>
                    </a:solidFill>
                  </a:rPr>
                  <a:t>O</a:t>
                </a:r>
                <a:r>
                  <a:rPr lang="en-US" altLang="zh-CN" dirty="0" smtClean="0"/>
                  <a:t>” such that in the IMF limit,</a:t>
                </a:r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1E02C6"/>
                    </a:solidFill>
                  </a:rPr>
                  <a:t>O</a:t>
                </a:r>
                <a:r>
                  <a:rPr lang="en-US" dirty="0"/>
                  <a:t> becomes a </a:t>
                </a:r>
                <a:r>
                  <a:rPr lang="en-US" dirty="0" smtClean="0"/>
                  <a:t>light-cone (light-front, </a:t>
                </a:r>
                <a:r>
                  <a:rPr lang="en-US" dirty="0" err="1" smtClean="0"/>
                  <a:t>parton</a:t>
                </a:r>
                <a:r>
                  <a:rPr lang="en-US" dirty="0" smtClean="0"/>
                  <a:t>) operator </a:t>
                </a:r>
                <a:r>
                  <a:rPr lang="en-US" dirty="0" smtClean="0">
                    <a:solidFill>
                      <a:srgbClr val="1E02C6"/>
                    </a:solidFill>
                  </a:rPr>
                  <a:t>o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0  </m:t>
                        </m:r>
                      </m:sup>
                    </m:sSup>
                    <m:r>
                      <a:rPr lang="en-US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→   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 There </a:t>
                </a:r>
                <a:r>
                  <a:rPr lang="en-US" dirty="0"/>
                  <a:t>are many operators leading to the same light-cone operator.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1E02C6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</m:sup>
                    </m:sSup>
                    <m:r>
                      <a:rPr lang="en-US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1E02C6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1E02C6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mtClean="0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3   </m:t>
                        </m:r>
                      </m:sup>
                    </m:sSup>
                    <m:r>
                      <a:rPr lang="en-US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85" t="-2576" r="-2423" b="-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1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Lattice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Compute the matrix element of Euclidean operator O on a lattice in </a:t>
            </a:r>
            <a:r>
              <a:rPr lang="en-US" dirty="0" smtClean="0">
                <a:solidFill>
                  <a:srgbClr val="C00000"/>
                </a:solidFill>
              </a:rPr>
              <a:t>a nucleon state with large momentum P. </a:t>
            </a:r>
          </a:p>
          <a:p>
            <a:r>
              <a:rPr lang="en-US" dirty="0" smtClean="0"/>
              <a:t> The matrix element may depend on the momentum of the hadron P, </a:t>
            </a:r>
            <a:r>
              <a:rPr lang="en-US" dirty="0" smtClean="0">
                <a:solidFill>
                  <a:srgbClr val="C00000"/>
                </a:solidFill>
              </a:rPr>
              <a:t>O(</a:t>
            </a:r>
            <a:r>
              <a:rPr lang="en-US" dirty="0" err="1" smtClean="0">
                <a:solidFill>
                  <a:srgbClr val="C00000"/>
                </a:solidFill>
              </a:rPr>
              <a:t>P,a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, and also on the details of the lattice actions (UV specifics).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Extracting the light-cone physics from the lattice 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Extract light-front physics </a:t>
                </a:r>
                <a:r>
                  <a:rPr lang="en-US" dirty="0"/>
                  <a:t>o(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) from O(</a:t>
                </a:r>
                <a:r>
                  <a:rPr lang="en-US" dirty="0" err="1"/>
                  <a:t>P,a</a:t>
                </a:r>
                <a:r>
                  <a:rPr lang="en-US" dirty="0"/>
                  <a:t>) </a:t>
                </a:r>
                <a:r>
                  <a:rPr lang="en-US" dirty="0" smtClean="0"/>
                  <a:t>at large  P </a:t>
                </a:r>
                <a:r>
                  <a:rPr lang="en-US" dirty="0"/>
                  <a:t>through </a:t>
                </a:r>
                <a:r>
                  <a:rPr lang="en-US" dirty="0" smtClean="0"/>
                  <a:t>a EFT </a:t>
                </a:r>
                <a:r>
                  <a:rPr lang="en-US" dirty="0"/>
                  <a:t>matching condition </a:t>
                </a:r>
                <a:r>
                  <a:rPr lang="en-US" dirty="0" smtClean="0"/>
                  <a:t>or </a:t>
                </a:r>
                <a:r>
                  <a:rPr lang="en-US" dirty="0"/>
                  <a:t>factorization </a:t>
                </a:r>
                <a:r>
                  <a:rPr lang="en-US" dirty="0" smtClean="0"/>
                  <a:t>theorem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1E02C6"/>
                              </a:solidFill>
                            </a:rPr>
                            <m:t>μ</m:t>
                          </m:r>
                        </m:num>
                        <m:den>
                          <m:r>
                            <a:rPr lang="en-US" dirty="0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dirty="0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 smtClean="0">
                  <a:solidFill>
                    <a:srgbClr val="1E02C6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Where Z is </a:t>
                </a:r>
                <a:r>
                  <a:rPr lang="en-US" dirty="0" err="1" smtClean="0"/>
                  <a:t>perturbatively</a:t>
                </a:r>
                <a:r>
                  <a:rPr lang="en-US" dirty="0" smtClean="0"/>
                  <a:t> calculable.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85" t="-2576" r="-3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0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Infrared physics of O(</a:t>
            </a:r>
            <a:r>
              <a:rPr lang="en-US" dirty="0" err="1"/>
              <a:t>P,a</a:t>
            </a:r>
            <a:r>
              <a:rPr lang="en-US" dirty="0"/>
              <a:t>) is entirely captured by the </a:t>
            </a:r>
            <a:r>
              <a:rPr lang="en-US" dirty="0" err="1"/>
              <a:t>parton</a:t>
            </a:r>
            <a:r>
              <a:rPr lang="en-US" dirty="0"/>
              <a:t> physics o(µ). In particular, it contains all the collinear divergence when P gets large.  </a:t>
            </a:r>
            <a:r>
              <a:rPr lang="en-US" dirty="0" smtClean="0"/>
              <a:t> </a:t>
            </a:r>
          </a:p>
          <a:p>
            <a:r>
              <a:rPr lang="en-US" dirty="0" smtClean="0"/>
              <a:t>Z contains all the lattice artifact (scheme dependence), but only depends on the UV physics, can be calculated in perturbation theory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67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factorization exists?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taking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smtClean="0"/>
                  <a:t> first, before a UV regularization imposed, one recovers from O, the light-cone operator. [This is done through construction.]</a:t>
                </a:r>
              </a:p>
              <a:p>
                <a:r>
                  <a:rPr lang="en-US" dirty="0" smtClean="0"/>
                  <a:t>The lattice matrix element is obtained at large P, with UV regularization (lattice cut-off) imposed first.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85" t="-2576" r="-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1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Universality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Just like the same </a:t>
            </a:r>
            <a:r>
              <a:rPr lang="en-US" dirty="0" err="1" smtClean="0"/>
              <a:t>parton</a:t>
            </a:r>
            <a:r>
              <a:rPr lang="en-US" dirty="0" smtClean="0"/>
              <a:t> distribution can be extracted from different hard scattering processes, the same light-cone physics can be extracted from different lattice operators. </a:t>
            </a:r>
          </a:p>
          <a:p>
            <a:r>
              <a:rPr lang="en-US" dirty="0" smtClean="0"/>
              <a:t> All operators that yield the same light-cone physics form a universality class. </a:t>
            </a:r>
          </a:p>
          <a:p>
            <a:r>
              <a:rPr lang="en-US" dirty="0" smtClean="0"/>
              <a:t> Universality class allows one exploring different operator O so that a result at finite P can be as close to that at large  P as possible.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Center-of-Mass and </a:t>
            </a:r>
            <a:r>
              <a:rPr lang="en-US" altLang="zh-CN" dirty="0"/>
              <a:t>I</a:t>
            </a:r>
            <a:r>
              <a:rPr lang="en-US" altLang="zh-CN" dirty="0" smtClean="0"/>
              <a:t>nternal Motions : </a:t>
            </a:r>
            <a:r>
              <a:rPr lang="en-US" altLang="zh-CN" dirty="0" smtClean="0">
                <a:solidFill>
                  <a:srgbClr val="1E02C6"/>
                </a:solidFill>
              </a:rPr>
              <a:t>non-relativistic case</a:t>
            </a:r>
            <a:endParaRPr lang="zh-CN" altLang="en-US" dirty="0">
              <a:solidFill>
                <a:srgbClr val="1E02C6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60" y="1752600"/>
            <a:ext cx="5044440" cy="4250266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 In non-relativistic systems, the COM motion is decoupled from the internal motion in the sense that the internal dynamics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 independent of the COM momentum.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H = </a:t>
            </a:r>
            <a:r>
              <a:rPr lang="en-US" altLang="zh-CN" dirty="0" err="1" smtClean="0"/>
              <a:t>H</a:t>
            </a:r>
            <a:r>
              <a:rPr lang="en-US" altLang="zh-CN" baseline="-25000" dirty="0" err="1"/>
              <a:t>com</a:t>
            </a:r>
            <a:r>
              <a:rPr lang="en-US" altLang="zh-CN" dirty="0" smtClean="0"/>
              <a:t> + H</a:t>
            </a:r>
            <a:r>
              <a:rPr lang="en-US" altLang="zh-CN" baseline="-25000" dirty="0" smtClean="0"/>
              <a:t>int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 H</a:t>
            </a:r>
            <a:r>
              <a:rPr lang="en-US" altLang="zh-CN" baseline="-25000" dirty="0"/>
              <a:t>int</a:t>
            </a:r>
            <a:r>
              <a:rPr lang="en-US" altLang="zh-CN" dirty="0" smtClean="0"/>
              <a:t> is independent of P (COM momentum) and R (COM position)</a:t>
            </a:r>
          </a:p>
          <a:p>
            <a:r>
              <a:rPr lang="en-US" altLang="zh-CN" dirty="0" smtClean="0"/>
              <a:t> Wave function of the H-atom is independent of its speed.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10469"/>
            <a:ext cx="2399991" cy="206153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31227" y="4659868"/>
            <a:ext cx="296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Galilei transformation</a:t>
            </a:r>
            <a:endParaRPr lang="zh-CN" altLang="en-US" dirty="0"/>
          </a:p>
        </p:txBody>
      </p:sp>
      <p:sp>
        <p:nvSpPr>
          <p:cNvPr id="12" name="AutoShape 8" descr="y'=y"/>
          <p:cNvSpPr>
            <a:spLocks noChangeAspect="1" noChangeArrowheads="1"/>
          </p:cNvSpPr>
          <p:nvPr/>
        </p:nvSpPr>
        <p:spPr bwMode="auto">
          <a:xfrm>
            <a:off x="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AutoShape 9" descr="z'=z"/>
          <p:cNvSpPr>
            <a:spLocks noChangeAspect="1" noChangeArrowheads="1"/>
          </p:cNvSpPr>
          <p:nvPr/>
        </p:nvSpPr>
        <p:spPr bwMode="auto">
          <a:xfrm>
            <a:off x="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AutoShape 10" descr="t'=t."/>
          <p:cNvSpPr>
            <a:spLocks noChangeAspect="1" noChangeArrowheads="1"/>
          </p:cNvSpPr>
          <p:nvPr/>
        </p:nvSpPr>
        <p:spPr bwMode="auto">
          <a:xfrm>
            <a:off x="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AutoShape 7" descr="x'=x-vt"/>
          <p:cNvSpPr>
            <a:spLocks noChangeAspect="1" noChangeArrowheads="1"/>
          </p:cNvSpPr>
          <p:nvPr/>
        </p:nvSpPr>
        <p:spPr bwMode="auto">
          <a:xfrm>
            <a:off x="63500" y="-71437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Some remarks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 physics on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Gluon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helicity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 distribution and total gluon spin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 Generalized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parton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 distributions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 Transverse-momentum dependent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parton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 distributions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Light-cone wave functions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 Higher twist observables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42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considerations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a fixed x, large </a:t>
            </a:r>
            <a:r>
              <a:rPr lang="en-US" dirty="0" err="1" smtClean="0"/>
              <a:t>P</a:t>
            </a:r>
            <a:r>
              <a:rPr lang="en-US" sz="2000" dirty="0" err="1" smtClean="0"/>
              <a:t>z</a:t>
            </a:r>
            <a:r>
              <a:rPr lang="en-US" dirty="0" smtClean="0"/>
              <a:t> means large </a:t>
            </a:r>
            <a:r>
              <a:rPr lang="en-US" dirty="0" err="1" smtClean="0"/>
              <a:t>k</a:t>
            </a:r>
            <a:r>
              <a:rPr lang="en-US" sz="2000" dirty="0" err="1" smtClean="0"/>
              <a:t>z</a:t>
            </a:r>
            <a:r>
              <a:rPr lang="en-US" dirty="0" smtClean="0"/>
              <a:t>, thus, as </a:t>
            </a:r>
            <a:r>
              <a:rPr lang="en-US" dirty="0" err="1" smtClean="0"/>
              <a:t>P</a:t>
            </a:r>
            <a:r>
              <a:rPr lang="en-US" sz="2000" dirty="0" err="1" smtClean="0"/>
              <a:t>z</a:t>
            </a:r>
            <a:r>
              <a:rPr lang="en-US" dirty="0" smtClean="0"/>
              <a:t> gets larger, the valence quark distribution in the z-direction get Lorentz contracted, z ~1/</a:t>
            </a:r>
            <a:r>
              <a:rPr lang="en-US" dirty="0" err="1" smtClean="0"/>
              <a:t>k</a:t>
            </a:r>
            <a:r>
              <a:rPr lang="en-US" sz="2000" dirty="0" err="1" smtClean="0"/>
              <a:t>z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 one needs increasing resolution in the z-direction for a large-momentum nucleon. Roughly speaking: </a:t>
            </a:r>
            <a:r>
              <a:rPr lang="en-US" dirty="0" err="1" smtClean="0"/>
              <a:t>a</a:t>
            </a:r>
            <a:r>
              <a:rPr lang="en-US" sz="1800" dirty="0" err="1" smtClean="0"/>
              <a:t>L</a:t>
            </a:r>
            <a:r>
              <a:rPr lang="en-US" dirty="0" smtClean="0"/>
              <a:t>/</a:t>
            </a:r>
            <a:r>
              <a:rPr lang="en-US" dirty="0" err="1" smtClean="0"/>
              <a:t>a</a:t>
            </a:r>
            <a:r>
              <a:rPr lang="en-US" sz="1800" dirty="0" err="1" smtClean="0"/>
              <a:t>T</a:t>
            </a:r>
            <a:r>
              <a:rPr lang="en-US" dirty="0" smtClean="0"/>
              <a:t> ~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26628" name="Oval 7"/>
          <p:cNvSpPr>
            <a:spLocks noChangeArrowheads="1"/>
          </p:cNvSpPr>
          <p:nvPr/>
        </p:nvSpPr>
        <p:spPr bwMode="auto">
          <a:xfrm>
            <a:off x="3733800" y="3276600"/>
            <a:ext cx="304800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cxnSp>
        <p:nvCxnSpPr>
          <p:cNvPr id="26629" name="Straight Arrow Connector 2"/>
          <p:cNvCxnSpPr>
            <a:cxnSpLocks noChangeShapeType="1"/>
          </p:cNvCxnSpPr>
          <p:nvPr/>
        </p:nvCxnSpPr>
        <p:spPr bwMode="auto">
          <a:xfrm>
            <a:off x="3052763" y="3886200"/>
            <a:ext cx="1595437" cy="0"/>
          </a:xfrm>
          <a:prstGeom prst="straightConnector1">
            <a:avLst/>
          </a:prstGeom>
          <a:noFill/>
          <a:ln w="19050" algn="ctr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437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96" name="Straight Arrow Connector 39"/>
          <p:cNvCxnSpPr>
            <a:cxnSpLocks noChangeShapeType="1"/>
          </p:cNvCxnSpPr>
          <p:nvPr/>
        </p:nvCxnSpPr>
        <p:spPr bwMode="auto">
          <a:xfrm>
            <a:off x="6477000" y="3810000"/>
            <a:ext cx="1066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7" name="Straight Arrow Connector 41"/>
          <p:cNvCxnSpPr>
            <a:cxnSpLocks noChangeShapeType="1"/>
          </p:cNvCxnSpPr>
          <p:nvPr/>
        </p:nvCxnSpPr>
        <p:spPr bwMode="auto">
          <a:xfrm flipV="1">
            <a:off x="6477000" y="2667000"/>
            <a:ext cx="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8" name="TextBox 42"/>
          <p:cNvSpPr txBox="1">
            <a:spLocks noChangeArrowheads="1"/>
          </p:cNvSpPr>
          <p:nvPr/>
        </p:nvSpPr>
        <p:spPr bwMode="auto">
          <a:xfrm>
            <a:off x="7391400" y="3962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z</a:t>
            </a:r>
          </a:p>
        </p:txBody>
      </p:sp>
      <p:sp>
        <p:nvSpPr>
          <p:cNvPr id="28699" name="TextBox 44"/>
          <p:cNvSpPr txBox="1">
            <a:spLocks noChangeArrowheads="1"/>
          </p:cNvSpPr>
          <p:nvPr/>
        </p:nvSpPr>
        <p:spPr bwMode="auto">
          <a:xfrm>
            <a:off x="6553200" y="2438400"/>
            <a:ext cx="47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x,y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28700" name="TextBox 1"/>
          <p:cNvSpPr txBox="1">
            <a:spLocks noChangeArrowheads="1"/>
          </p:cNvSpPr>
          <p:nvPr/>
        </p:nvSpPr>
        <p:spPr bwMode="auto">
          <a:xfrm>
            <a:off x="2286000" y="990600"/>
            <a:ext cx="77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γ=4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57400" y="1905000"/>
            <a:ext cx="3657600" cy="3733800"/>
            <a:chOff x="2057400" y="1905000"/>
            <a:chExt cx="3657600" cy="3733800"/>
          </a:xfrm>
        </p:grpSpPr>
        <p:grpSp>
          <p:nvGrpSpPr>
            <p:cNvPr id="4" name="Group 3"/>
            <p:cNvGrpSpPr/>
            <p:nvPr/>
          </p:nvGrpSpPr>
          <p:grpSpPr>
            <a:xfrm>
              <a:off x="2057400" y="1905000"/>
              <a:ext cx="3657600" cy="3733800"/>
              <a:chOff x="2057400" y="1905000"/>
              <a:chExt cx="3657600" cy="3733800"/>
            </a:xfrm>
          </p:grpSpPr>
          <p:cxnSp>
            <p:nvCxnSpPr>
              <p:cNvPr id="28674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4290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75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35052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76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35814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77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36576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78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37338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79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38100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0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38862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1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39624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2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40386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3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1148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4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41910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5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4267200" y="1905000"/>
                <a:ext cx="0" cy="3733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6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2057400" y="24384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7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2057400" y="27432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8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2057400" y="30480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9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2057400" y="33528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90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2057400" y="36576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91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2057400" y="39624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92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2057400" y="42672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93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2057400" y="45720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94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2057400" y="4876800"/>
                <a:ext cx="3657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695" name="Oval 37"/>
              <p:cNvSpPr>
                <a:spLocks noChangeArrowheads="1"/>
              </p:cNvSpPr>
              <p:nvPr/>
            </p:nvSpPr>
            <p:spPr bwMode="auto">
              <a:xfrm>
                <a:off x="3657600" y="2895600"/>
                <a:ext cx="457200" cy="1600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sp>
          <p:nvSpPr>
            <p:cNvPr id="5" name="Right Arrow 4"/>
            <p:cNvSpPr/>
            <p:nvPr/>
          </p:nvSpPr>
          <p:spPr>
            <a:xfrm>
              <a:off x="4114800" y="3581400"/>
              <a:ext cx="685800" cy="1524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3212068"/>
              <a:ext cx="1219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Large 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0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Power divergence </a:t>
            </a:r>
            <a:r>
              <a:rPr lang="en-US" altLang="zh-CN" dirty="0" smtClean="0"/>
              <a:t>problem </a:t>
            </a:r>
            <a:r>
              <a:rPr lang="en-US" altLang="zh-CN" dirty="0"/>
              <a:t>I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 </a:t>
                </a:r>
                <a:r>
                  <a:rPr lang="en-US" altLang="zh-CN" dirty="0" smtClean="0"/>
                  <a:t>H</a:t>
                </a:r>
                <a:r>
                  <a:rPr lang="en-US" altLang="zh-CN" dirty="0" smtClean="0"/>
                  <a:t>ow does the </a:t>
                </a:r>
                <a:r>
                  <a:rPr lang="en-US" altLang="zh-CN" dirty="0" err="1" smtClean="0"/>
                  <a:t>LaMET</a:t>
                </a:r>
                <a:r>
                  <a:rPr lang="en-US" altLang="zh-CN" dirty="0" smtClean="0"/>
                  <a:t> theory cure the power divergence problem in “moments” calculation</a:t>
                </a:r>
                <a:r>
                  <a:rPr lang="zh-CN" altLang="en-US" dirty="0" smtClean="0"/>
                  <a:t>？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/>
                  <a:t>　</a:t>
                </a:r>
                <a:r>
                  <a:rPr lang="zh-CN" altLang="en-US" dirty="0" smtClean="0"/>
                  <a:t>　　</a:t>
                </a:r>
                <a:r>
                  <a:rPr lang="en-US" altLang="zh-CN" sz="3000" dirty="0" smtClean="0">
                    <a:solidFill>
                      <a:srgbClr val="FF0000"/>
                    </a:solidFill>
                  </a:rPr>
                  <a:t>Local</a:t>
                </a:r>
                <a:r>
                  <a:rPr lang="zh-CN" altLang="en-US" sz="3000" dirty="0" smtClean="0">
                    <a:solidFill>
                      <a:srgbClr val="FF0000"/>
                    </a:solidFill>
                  </a:rPr>
                  <a:t>　</a:t>
                </a:r>
                <a:r>
                  <a:rPr lang="en-US" altLang="zh-CN" sz="3000" dirty="0" smtClean="0">
                    <a:solidFill>
                      <a:srgbClr val="FF0000"/>
                    </a:solidFill>
                  </a:rPr>
                  <a:t>vs</a:t>
                </a:r>
                <a:r>
                  <a:rPr lang="zh-CN" altLang="en-US" sz="3000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zh-CN" sz="3000" dirty="0" smtClean="0">
                    <a:solidFill>
                      <a:srgbClr val="FF0000"/>
                    </a:solidFill>
                  </a:rPr>
                  <a:t>non-local formulation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/>
                    </m:nary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dirty="0" smtClean="0"/>
                  <a:t> is log divergent at large x 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However, if one expands 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[1−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−…]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One has successive power divergences. 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66" t="-3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1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Power divergence problem II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There are power divergences in </a:t>
            </a:r>
            <a:r>
              <a:rPr lang="en-US" altLang="zh-CN" dirty="0" err="1" smtClean="0"/>
              <a:t>qpdf</a:t>
            </a:r>
            <a:r>
              <a:rPr lang="en-US" altLang="zh-CN" dirty="0" smtClean="0"/>
              <a:t> formulation.</a:t>
            </a:r>
          </a:p>
          <a:p>
            <a:r>
              <a:rPr lang="en-US" altLang="zh-CN" dirty="0"/>
              <a:t> I</a:t>
            </a:r>
            <a:r>
              <a:rPr lang="en-US" altLang="zh-CN" dirty="0" smtClean="0"/>
              <a:t>t can be shown all power divergences in quark sector can be absorbed into self-energy renormalization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In the case of gluon, proof is a bit involved because one needs to find a gauge-invariant regularization scheme that preserves power divergence. Could be done on lattice.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39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Gluon spin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laMET</a:t>
            </a:r>
            <a:r>
              <a:rPr lang="en-US" altLang="zh-CN" dirty="0" smtClean="0"/>
              <a:t> formulation provides the first practical calculation of the gluon helicity contribution to the spin of the proton.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55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Relation to other formulations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T</a:t>
            </a:r>
            <a:r>
              <a:rPr lang="en-US" altLang="zh-CN" dirty="0" smtClean="0"/>
              <a:t>here are other attempts to relate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physics to lattice calculations. But either has not been proven successful, or more or less equivalent.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large momentum is essential</a:t>
            </a:r>
          </a:p>
          <a:p>
            <a:r>
              <a:rPr lang="en-US" altLang="zh-CN" dirty="0"/>
              <a:t> </a:t>
            </a:r>
            <a:r>
              <a:rPr lang="en-US" altLang="zh-CN" dirty="0" err="1" smtClean="0"/>
              <a:t>Ioffe</a:t>
            </a:r>
            <a:r>
              <a:rPr lang="en-US" altLang="zh-CN" dirty="0" smtClean="0"/>
              <a:t>-time formalism (A. Radyushkin), part that rigorous is entirely equivalent.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03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Parton physics demands new ideas to solve non-</a:t>
            </a:r>
            <a:r>
              <a:rPr lang="en-US" dirty="0" err="1" smtClean="0"/>
              <a:t>perturbative</a:t>
            </a:r>
            <a:r>
              <a:rPr lang="en-US" dirty="0" smtClean="0"/>
              <a:t> QCD</a:t>
            </a:r>
          </a:p>
          <a:p>
            <a:r>
              <a:rPr lang="en-US" dirty="0" smtClean="0"/>
              <a:t> New progress recently allows one calculate </a:t>
            </a:r>
            <a:r>
              <a:rPr lang="en-US" dirty="0" err="1" smtClean="0"/>
              <a:t>parton</a:t>
            </a:r>
            <a:r>
              <a:rPr lang="en-US" dirty="0" smtClean="0"/>
              <a:t> physics using Euclidean lattice. Thus interesting properties like GPDs and TMDs can now be calculated. </a:t>
            </a:r>
          </a:p>
          <a:p>
            <a:r>
              <a:rPr lang="en-US" dirty="0" smtClean="0"/>
              <a:t> With 12 </a:t>
            </a:r>
            <a:r>
              <a:rPr lang="en-US" dirty="0" err="1" smtClean="0"/>
              <a:t>GeV</a:t>
            </a:r>
            <a:r>
              <a:rPr lang="en-US" dirty="0" smtClean="0"/>
              <a:t> upgrade at </a:t>
            </a:r>
            <a:r>
              <a:rPr lang="en-US" dirty="0" err="1" smtClean="0"/>
              <a:t>Jlab</a:t>
            </a:r>
            <a:r>
              <a:rPr lang="en-US" dirty="0" smtClean="0"/>
              <a:t> and future EIC, there is an exciting era of precision comparison of </a:t>
            </a:r>
            <a:r>
              <a:rPr lang="en-US" dirty="0" err="1" smtClean="0"/>
              <a:t>parton</a:t>
            </a:r>
            <a:r>
              <a:rPr lang="en-US" dirty="0" smtClean="0"/>
              <a:t> physics between experimental data and lattice QCD  calculations.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Papers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X. Ji, Parton Physics on a Euclidean Lattice, Phys. Rev. </a:t>
            </a:r>
            <a:r>
              <a:rPr lang="en-US" dirty="0" err="1" smtClean="0"/>
              <a:t>Lett</a:t>
            </a:r>
            <a:r>
              <a:rPr lang="en-US" dirty="0" smtClean="0"/>
              <a:t>. 110, 262002 (2013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X. Ji</a:t>
            </a:r>
            <a:r>
              <a:rPr lang="en-US" dirty="0"/>
              <a:t>, </a:t>
            </a:r>
            <a:r>
              <a:rPr lang="en-US" dirty="0" err="1"/>
              <a:t>Sci.China</a:t>
            </a:r>
            <a:r>
              <a:rPr lang="en-US" dirty="0"/>
              <a:t> </a:t>
            </a:r>
            <a:r>
              <a:rPr lang="en-US" dirty="0" err="1"/>
              <a:t>Phys.Mech.Astron</a:t>
            </a:r>
            <a:r>
              <a:rPr lang="en-US" dirty="0"/>
              <a:t>. 57 (2014) 1407-1412 </a:t>
            </a:r>
            <a:endParaRPr lang="en-US" dirty="0" smtClean="0"/>
          </a:p>
          <a:p>
            <a:r>
              <a:rPr lang="en-US" dirty="0" smtClean="0"/>
              <a:t> X. Ji, J. Zhang, and Y. Zhao, Physics of Gluon </a:t>
            </a:r>
            <a:r>
              <a:rPr lang="en-US" dirty="0" err="1" smtClean="0"/>
              <a:t>Helicity</a:t>
            </a:r>
            <a:r>
              <a:rPr lang="en-US" dirty="0" smtClean="0"/>
              <a:t> Contribution to Proton Spin, Phys. Rev. </a:t>
            </a:r>
            <a:r>
              <a:rPr lang="en-US" dirty="0" err="1" smtClean="0"/>
              <a:t>Lett</a:t>
            </a:r>
            <a:r>
              <a:rPr lang="en-US" dirty="0" smtClean="0"/>
              <a:t>. 111, 112002 (2013). </a:t>
            </a:r>
          </a:p>
          <a:p>
            <a:r>
              <a:rPr lang="en-US" dirty="0" smtClean="0"/>
              <a:t> Y. </a:t>
            </a:r>
            <a:r>
              <a:rPr lang="en-US" dirty="0" err="1" smtClean="0"/>
              <a:t>Hatta</a:t>
            </a:r>
            <a:r>
              <a:rPr lang="en-US" dirty="0" smtClean="0"/>
              <a:t>, X. Ji, and Y. Zhao, Gluon </a:t>
            </a:r>
            <a:r>
              <a:rPr lang="en-US" dirty="0" err="1" smtClean="0"/>
              <a:t>Helicity</a:t>
            </a:r>
            <a:r>
              <a:rPr lang="en-US" dirty="0" smtClean="0"/>
              <a:t> ∆G from a Universality Class of Operators on a Lattice,  arXiv:1310.4263v1</a:t>
            </a:r>
          </a:p>
          <a:p>
            <a:r>
              <a:rPr lang="en-US" dirty="0" smtClean="0"/>
              <a:t> H. W. Lin, Chen, Cohen and Ji, arXiv:1402.1462</a:t>
            </a:r>
            <a:endParaRPr lang="en-US" dirty="0"/>
          </a:p>
          <a:p>
            <a:r>
              <a:rPr lang="en-US" dirty="0" smtClean="0"/>
              <a:t> X. Ji, J. Zhang, X. </a:t>
            </a:r>
            <a:r>
              <a:rPr lang="en-US" dirty="0" err="1" smtClean="0"/>
              <a:t>Xiong</a:t>
            </a:r>
            <a:r>
              <a:rPr lang="en-US" dirty="0" smtClean="0"/>
              <a:t>, Y. Zhao, submitted to JHEP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9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Center-of-Mass and </a:t>
            </a:r>
            <a:r>
              <a:rPr lang="en-US" altLang="zh-CN" dirty="0"/>
              <a:t>I</a:t>
            </a:r>
            <a:r>
              <a:rPr lang="en-US" altLang="zh-CN" dirty="0" smtClean="0"/>
              <a:t>nternal Motions :</a:t>
            </a:r>
            <a:r>
              <a:rPr lang="en-US" altLang="zh-CN" dirty="0" smtClean="0">
                <a:solidFill>
                  <a:srgbClr val="1E02C6"/>
                </a:solidFill>
              </a:rPr>
              <a:t> Relativistic case</a:t>
            </a:r>
            <a:endParaRPr lang="zh-CN" altLang="en-US" dirty="0">
              <a:solidFill>
                <a:srgbClr val="1E02C6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60" y="1845734"/>
            <a:ext cx="8321040" cy="4023360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 In relativistic theory, the internal dynamics DOES depend on the total momentum of the system.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The internal wave function of a system is </a:t>
            </a:r>
            <a:r>
              <a:rPr lang="en-US" altLang="zh-CN" dirty="0" smtClean="0">
                <a:solidFill>
                  <a:srgbClr val="FF0000"/>
                </a:solidFill>
              </a:rPr>
              <a:t>frame-dependent.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Wave functions in the different frame is related by Lorentz boost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1E02C6"/>
                </a:solidFill>
              </a:rPr>
              <a:t> </a:t>
            </a:r>
            <a:r>
              <a:rPr lang="en-US" altLang="zh-CN" dirty="0" smtClean="0">
                <a:solidFill>
                  <a:srgbClr val="1E02C6"/>
                </a:solidFill>
              </a:rPr>
              <a:t>          |p˃ </a:t>
            </a:r>
            <a:r>
              <a:rPr lang="en-US" altLang="zh-CN" dirty="0">
                <a:solidFill>
                  <a:srgbClr val="1E02C6"/>
                </a:solidFill>
              </a:rPr>
              <a:t>= U(</a:t>
            </a:r>
            <a:r>
              <a:rPr lang="el-GR" altLang="zh-CN" dirty="0">
                <a:solidFill>
                  <a:srgbClr val="1E02C6"/>
                </a:solidFill>
              </a:rPr>
              <a:t>Λ</a:t>
            </a:r>
            <a:r>
              <a:rPr lang="en-US" altLang="zh-CN" dirty="0">
                <a:solidFill>
                  <a:srgbClr val="1E02C6"/>
                </a:solidFill>
              </a:rPr>
              <a:t>(p)) |p=0</a:t>
            </a:r>
            <a:r>
              <a:rPr lang="en-US" altLang="zh-CN" dirty="0" smtClean="0">
                <a:solidFill>
                  <a:srgbClr val="1E02C6"/>
                </a:solidFill>
              </a:rPr>
              <a:t>&gt;, </a:t>
            </a:r>
            <a:r>
              <a:rPr lang="el-GR" altLang="zh-CN" dirty="0" smtClean="0">
                <a:solidFill>
                  <a:srgbClr val="1E02C6"/>
                </a:solidFill>
              </a:rPr>
              <a:t>Λ</a:t>
            </a:r>
            <a:r>
              <a:rPr lang="en-US" altLang="zh-CN" dirty="0" smtClean="0">
                <a:solidFill>
                  <a:srgbClr val="1E02C6"/>
                </a:solidFill>
              </a:rPr>
              <a:t> is related to the boost K</a:t>
            </a:r>
            <a:r>
              <a:rPr lang="en-US" altLang="zh-CN" baseline="-25000" dirty="0" smtClean="0">
                <a:solidFill>
                  <a:srgbClr val="1E02C6"/>
                </a:solidFill>
              </a:rPr>
              <a:t>i</a:t>
            </a:r>
          </a:p>
          <a:p>
            <a:pPr>
              <a:buSzPct val="60000"/>
              <a:buFont typeface="Wingdings" panose="05000000000000000000" pitchFamily="2" charset="2"/>
              <a:buChar char="n"/>
            </a:pPr>
            <a:r>
              <a:rPr lang="en-US" altLang="zh-CN" dirty="0" smtClean="0"/>
              <a:t> Bound state properties do depend on the COM momentum p.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>
              <a:solidFill>
                <a:srgbClr val="1E02C6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rgbClr val="1E02C6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dirty="0" smtClean="0">
              <a:solidFill>
                <a:srgbClr val="1E02C6"/>
              </a:solidFill>
            </a:endParaRPr>
          </a:p>
          <a:p>
            <a:endParaRPr lang="en-US" altLang="zh-CN" dirty="0" smtClean="0">
              <a:solidFill>
                <a:srgbClr val="1E02C6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rgbClr val="1E02C6"/>
              </a:solidFill>
            </a:endParaRPr>
          </a:p>
          <a:p>
            <a:endParaRPr lang="en-US" altLang="zh-CN" dirty="0" smtClean="0"/>
          </a:p>
        </p:txBody>
      </p:sp>
      <p:sp>
        <p:nvSpPr>
          <p:cNvPr id="12" name="AutoShape 8" descr="y'=y"/>
          <p:cNvSpPr>
            <a:spLocks noChangeAspect="1" noChangeArrowheads="1"/>
          </p:cNvSpPr>
          <p:nvPr/>
        </p:nvSpPr>
        <p:spPr bwMode="auto">
          <a:xfrm>
            <a:off x="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AutoShape 9" descr="z'=z"/>
          <p:cNvSpPr>
            <a:spLocks noChangeAspect="1" noChangeArrowheads="1"/>
          </p:cNvSpPr>
          <p:nvPr/>
        </p:nvSpPr>
        <p:spPr bwMode="auto">
          <a:xfrm>
            <a:off x="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AutoShape 10" descr="t'=t."/>
          <p:cNvSpPr>
            <a:spLocks noChangeAspect="1" noChangeArrowheads="1"/>
          </p:cNvSpPr>
          <p:nvPr/>
        </p:nvSpPr>
        <p:spPr bwMode="auto">
          <a:xfrm>
            <a:off x="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AutoShape 7" descr="x'=x-vt"/>
          <p:cNvSpPr>
            <a:spLocks noChangeAspect="1" noChangeArrowheads="1"/>
          </p:cNvSpPr>
          <p:nvPr/>
        </p:nvSpPr>
        <p:spPr bwMode="auto">
          <a:xfrm>
            <a:off x="63500" y="-71437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245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Yong Zhao</a:t>
            </a:r>
            <a:r>
              <a:rPr lang="en-US" dirty="0" smtClean="0"/>
              <a:t>, </a:t>
            </a:r>
            <a:r>
              <a:rPr lang="en-US" dirty="0" smtClean="0"/>
              <a:t>postdoc at MIT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Xiaonu</a:t>
            </a:r>
            <a:r>
              <a:rPr lang="en-US" dirty="0" smtClean="0">
                <a:solidFill>
                  <a:srgbClr val="C00000"/>
                </a:solidFill>
              </a:rPr>
              <a:t> Xiong</a:t>
            </a:r>
            <a:r>
              <a:rPr lang="en-US" dirty="0" smtClean="0"/>
              <a:t>, </a:t>
            </a:r>
            <a:r>
              <a:rPr lang="en-US" dirty="0" smtClean="0"/>
              <a:t>postdoc in Bonn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 Jianhui Zhang</a:t>
            </a:r>
            <a:r>
              <a:rPr lang="en-US" dirty="0" smtClean="0"/>
              <a:t>, </a:t>
            </a:r>
            <a:r>
              <a:rPr lang="en-US" dirty="0" smtClean="0"/>
              <a:t>postdoc at Regensburg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 Huey-wen Lin</a:t>
            </a:r>
            <a:r>
              <a:rPr lang="en-US" dirty="0" smtClean="0"/>
              <a:t>, </a:t>
            </a:r>
            <a:r>
              <a:rPr lang="en-US" dirty="0" smtClean="0"/>
              <a:t>Assistant prof at MSU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Jiunn</a:t>
            </a:r>
            <a:r>
              <a:rPr lang="en-US" dirty="0" smtClean="0">
                <a:solidFill>
                  <a:srgbClr val="C00000"/>
                </a:solidFill>
              </a:rPr>
              <a:t>-Wei Chen</a:t>
            </a:r>
            <a:r>
              <a:rPr lang="en-US" dirty="0" smtClean="0"/>
              <a:t>,  Prof. at National Taiwan U.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Feng Yuan</a:t>
            </a:r>
            <a:r>
              <a:rPr lang="en-US" dirty="0" smtClean="0"/>
              <a:t>, Senior research scientist at LBL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Y. </a:t>
            </a:r>
            <a:r>
              <a:rPr lang="en-US" dirty="0" err="1" smtClean="0">
                <a:solidFill>
                  <a:srgbClr val="C00000"/>
                </a:solidFill>
              </a:rPr>
              <a:t>Hatta</a:t>
            </a:r>
            <a:r>
              <a:rPr lang="en-US" dirty="0" smtClean="0"/>
              <a:t>,  Prof. at Kyoto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Momentum distribution of  constituents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 Consider the momentum distribution of the constituent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en-US" altLang="zh-CN" b="0" dirty="0" smtClean="0"/>
                  <a:t> In </a:t>
                </a:r>
                <a:r>
                  <a:rPr lang="en-US" altLang="zh-CN" dirty="0" smtClean="0"/>
                  <a:t>relativistic bound state, this becomes a COM momentum-dependent quantity,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:r>
                  <a:rPr lang="en-US" altLang="zh-CN" dirty="0" smtClean="0"/>
                  <a:t>	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/>
                  <a:t> T</a:t>
                </a:r>
                <a:r>
                  <a:rPr lang="en-US" altLang="zh-CN" dirty="0" smtClean="0"/>
                  <a:t>his is in fact true for any generic properties measured by operator O, unless it commutes with the boost operator K</a:t>
                </a:r>
                <a:r>
                  <a:rPr lang="en-US" altLang="zh-CN" baseline="-25000" dirty="0" smtClean="0"/>
                  <a:t>i</a:t>
                </a:r>
                <a:r>
                  <a:rPr lang="en-US" altLang="zh-CN" dirty="0" smtClean="0"/>
                  <a:t>,  [</a:t>
                </a:r>
                <a:r>
                  <a:rPr lang="en-US" altLang="zh-CN" dirty="0" err="1" smtClean="0"/>
                  <a:t>O,K</a:t>
                </a:r>
                <a:r>
                  <a:rPr lang="en-US" altLang="zh-CN" baseline="-25000" dirty="0" err="1"/>
                  <a:t>i</a:t>
                </a:r>
                <a:r>
                  <a:rPr lang="en-US" altLang="zh-CN" dirty="0" smtClean="0"/>
                  <a:t>]= 0, i.e. a scalar.</a:t>
                </a:r>
              </a:p>
              <a:p>
                <a:pPr marL="0" indent="0">
                  <a:buNone/>
                </a:pPr>
                <a:endParaRPr lang="en-US" altLang="zh-CN" b="0" dirty="0" smtClean="0"/>
              </a:p>
              <a:p>
                <a:pPr marL="0" indent="0">
                  <a:buNone/>
                </a:pPr>
                <a:endParaRPr lang="en-US" altLang="zh-CN" b="0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27" t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04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Computing the momentum dependence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845734"/>
            <a:ext cx="8168641" cy="4023360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 computing the momentum dependence of an observable O(p) is in principle possible through commutation relation,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</a:t>
            </a:r>
            <a:r>
              <a:rPr lang="en-US" altLang="zh-CN" dirty="0" smtClean="0">
                <a:solidFill>
                  <a:srgbClr val="FF0000"/>
                </a:solidFill>
              </a:rPr>
              <a:t>[O, K</a:t>
            </a:r>
            <a:r>
              <a:rPr lang="en-US" altLang="zh-CN" sz="1600" dirty="0" smtClean="0">
                <a:solidFill>
                  <a:srgbClr val="FF0000"/>
                </a:solidFill>
              </a:rPr>
              <a:t>i</a:t>
            </a:r>
            <a:r>
              <a:rPr lang="en-US" altLang="zh-CN" dirty="0" smtClean="0">
                <a:solidFill>
                  <a:srgbClr val="FF0000"/>
                </a:solidFill>
              </a:rPr>
              <a:t>] = ...</a:t>
            </a:r>
          </a:p>
          <a:p>
            <a:pPr marL="0" indent="0">
              <a:buNone/>
            </a:pPr>
            <a:r>
              <a:rPr lang="en-US" altLang="zh-CN" dirty="0" smtClean="0"/>
              <a:t>   However, in relativistic theories, the boost operator K is highly non-trivial, </a:t>
            </a:r>
            <a:r>
              <a:rPr lang="en-US" altLang="zh-CN" dirty="0" smtClean="0">
                <a:solidFill>
                  <a:srgbClr val="1E02C6"/>
                </a:solidFill>
              </a:rPr>
              <a:t>it is interaction-dependent, just like the Hamiltonian</a:t>
            </a:r>
            <a:r>
              <a:rPr lang="en-US" altLang="zh-CN" dirty="0" smtClean="0"/>
              <a:t>.  </a:t>
            </a:r>
          </a:p>
          <a:p>
            <a:pPr>
              <a:buSzPct val="60000"/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FF0000"/>
                </a:solidFill>
              </a:rPr>
              <a:t>Thus, computing the p-dependence of an observable is just as difficult as studying the dynamical evolution. 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06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Asymptotic freedom (AF) and large momentum case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 smtClean="0"/>
                  <a:t> QCD is an asymptotic-free theory. As such, once there is a large scale in the problem, such a scale dependence can be studied in pert. theory.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One important example is the heavy-quark physics when the heavy-quark mass </a:t>
                </a:r>
                <a:r>
                  <a:rPr lang="en-US" altLang="zh-CN" dirty="0" err="1" smtClean="0"/>
                  <a:t>m</a:t>
                </a:r>
                <a:r>
                  <a:rPr lang="en-US" altLang="zh-CN" baseline="-25000" dirty="0" err="1"/>
                  <a:t>Q</a:t>
                </a:r>
                <a:r>
                  <a:rPr lang="en-US" altLang="zh-CN" dirty="0" smtClean="0"/>
                  <a:t> is large. </a:t>
                </a:r>
              </a:p>
              <a:p>
                <a:r>
                  <a:rPr lang="en-US" altLang="zh-CN" dirty="0" smtClean="0"/>
                  <a:t> Thus, it is expected that AF allows to compute the large p-dependence in pert. theory (as in HQET)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CN" b="0" i="0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i="1" dirty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altLang="zh-CN" i="1" dirty="0">
                            <a:solidFill>
                              <a:srgbClr val="1E02C6"/>
                            </a:solidFill>
                          </a:rPr>
                          <m:t>μ</m:t>
                        </m:r>
                      </m:num>
                      <m:den>
                        <m:r>
                          <a:rPr lang="en-US" altLang="zh-CN" i="1" dirty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altLang="zh-CN" b="0" i="1" dirty="0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𝑎𝑃</m:t>
                    </m:r>
                    <m:r>
                      <a:rPr lang="en-US" altLang="zh-CN" dirty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CN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CN">
                                <a:solidFill>
                                  <a:srgbClr val="1E02C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CN" dirty="0" smtClean="0">
                  <a:solidFill>
                    <a:srgbClr val="1E02C6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  where a is some UV cut-off. </a:t>
                </a:r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85" t="-2424" r="-3635" b="-1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41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5130" y="-152400"/>
            <a:ext cx="7571630" cy="1450757"/>
          </a:xfrm>
        </p:spPr>
        <p:txBody>
          <a:bodyPr/>
          <a:lstStyle/>
          <a:p>
            <a:r>
              <a:rPr lang="en-US" altLang="zh-CN" dirty="0" smtClean="0"/>
              <a:t>Renormalization group equation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43948" y="1845734"/>
                <a:ext cx="8623852" cy="4023360"/>
              </a:xfrm>
            </p:spPr>
            <p:txBody>
              <a:bodyPr>
                <a:noAutofit/>
              </a:bodyPr>
              <a:lstStyle/>
              <a:p>
                <a:r>
                  <a:rPr lang="en-US" altLang="zh-CN" dirty="0" smtClean="0"/>
                  <a:t> When power suppressions can be ignored, one has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b="0" i="0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i="1" dirty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altLang="zh-CN" i="1" dirty="0">
                            <a:solidFill>
                              <a:srgbClr val="1E02C6"/>
                            </a:solidFill>
                          </a:rPr>
                          <m:t>μ</m:t>
                        </m:r>
                      </m:num>
                      <m:den>
                        <m:r>
                          <a:rPr lang="en-US" altLang="zh-CN" i="1" dirty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altLang="zh-CN" i="1" dirty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dirty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And P-dependence become computable in pert. theory,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0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dlnp</m:t>
                    </m:r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i="1" dirty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altLang="zh-CN" i="1" dirty="0">
                            <a:solidFill>
                              <a:srgbClr val="1E02C6"/>
                            </a:solidFill>
                          </a:rPr>
                          <m:t>μ</m:t>
                        </m:r>
                      </m:num>
                      <m:den>
                        <m:r>
                          <a:rPr lang="en-US" altLang="zh-CN" i="1" dirty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altLang="zh-CN" i="1" dirty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𝑎𝑃</m:t>
                    </m:r>
                    <m:r>
                      <a:rPr lang="en-US" altLang="zh-CN" dirty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0" dirty="0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dln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altLang="zh-CN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Define anomalous dimension: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CN" b="0" i="0" dirty="0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CN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i="1" dirty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altLang="zh-CN" i="1" dirty="0">
                            <a:solidFill>
                              <a:srgbClr val="1E02C6"/>
                            </a:solidFill>
                          </a:rPr>
                          <m:t>μ</m:t>
                        </m:r>
                      </m:num>
                      <m:den>
                        <m:r>
                          <a:rPr lang="en-US" altLang="zh-CN" i="1" dirty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altLang="zh-CN" i="1" dirty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𝑎𝑝</m:t>
                    </m:r>
                    <m:r>
                      <a:rPr lang="en-US" altLang="zh-CN" dirty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CN" b="0" i="0" dirty="0" smtClean="0">
                            <a:solidFill>
                              <a:srgbClr val="1E02C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dln</m:t>
                    </m:r>
                    <m:r>
                      <a:rPr lang="en-US" altLang="zh-CN" b="0" i="1" dirty="0" smtClean="0">
                        <a:solidFill>
                          <a:srgbClr val="1E02C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We have the renormalization group eq.</a:t>
                </a:r>
              </a:p>
              <a:p>
                <a:pPr marL="0" indent="0">
                  <a:buNone/>
                </a:pPr>
                <a:r>
                  <a:rPr lang="en-US" altLang="zh-CN" i="1" dirty="0"/>
                  <a:t> </a:t>
                </a:r>
                <a:r>
                  <a:rPr lang="en-US" altLang="zh-CN" i="1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𝑑𝑙𝑛𝑝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948" y="1845734"/>
                <a:ext cx="8623852" cy="4023360"/>
              </a:xfrm>
              <a:blipFill>
                <a:blip r:embed="rId2"/>
                <a:stretch>
                  <a:fillRect l="-2544" t="-2576" b="-6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9185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18920</TotalTime>
  <Words>2240</Words>
  <Application>Microsoft Office PowerPoint</Application>
  <PresentationFormat>全屏显示(4:3)</PresentationFormat>
  <Paragraphs>273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9" baseType="lpstr">
      <vt:lpstr>宋体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Retrospect</vt:lpstr>
      <vt:lpstr>Large Momentum  Effective Field Theory (LaMET)  and Parton Physics</vt:lpstr>
      <vt:lpstr>Outline</vt:lpstr>
      <vt:lpstr>Parton physics as fixed point of the momentum RG evolution</vt:lpstr>
      <vt:lpstr>Center-of-Mass and Internal Motions : non-relativistic case</vt:lpstr>
      <vt:lpstr>Center-of-Mass and Internal Motions : Relativistic case</vt:lpstr>
      <vt:lpstr>Momentum distribution of  constituents</vt:lpstr>
      <vt:lpstr>Computing the momentum dependence </vt:lpstr>
      <vt:lpstr>Asymptotic freedom (AF) and large momentum case </vt:lpstr>
      <vt:lpstr>Renormalization group equation </vt:lpstr>
      <vt:lpstr>Fixed point and parton physics </vt:lpstr>
      <vt:lpstr>Parton physics: a unique way to describe the hadron structure</vt:lpstr>
      <vt:lpstr>Calculating parton physics at the fixed point (p=)</vt:lpstr>
      <vt:lpstr>Traditional approache to parton physics</vt:lpstr>
      <vt:lpstr>Parton as light-front correlations</vt:lpstr>
      <vt:lpstr>Parton distribution </vt:lpstr>
      <vt:lpstr>Partons as light-front correlations</vt:lpstr>
      <vt:lpstr>Light-front quantization</vt:lpstr>
      <vt:lpstr>Status of Hamiltonian approach</vt:lpstr>
      <vt:lpstr>Monte carlo simulations</vt:lpstr>
      <vt:lpstr>Parton physics on lattice?   </vt:lpstr>
      <vt:lpstr>Large-momentum effective theory (LaMET)</vt:lpstr>
      <vt:lpstr>Main goal</vt:lpstr>
      <vt:lpstr>Two different limits</vt:lpstr>
      <vt:lpstr>Anatoly with HQET</vt:lpstr>
      <vt:lpstr>A Euclidean quasi-distribution</vt:lpstr>
      <vt:lpstr>The second limit</vt:lpstr>
      <vt:lpstr>Taking the limit P-&gt; ∞ first</vt:lpstr>
      <vt:lpstr>Finite but large P</vt:lpstr>
      <vt:lpstr>One-loop matching </vt:lpstr>
      <vt:lpstr>Properties </vt:lpstr>
      <vt:lpstr>Factorization or matching at one-loop</vt:lpstr>
      <vt:lpstr>All order proof (Qiu and Ma) </vt:lpstr>
      <vt:lpstr>General recipe </vt:lpstr>
      <vt:lpstr>Step 1: Deconstructing the light-cone operators</vt:lpstr>
      <vt:lpstr>Step 2: Lattice calculations</vt:lpstr>
      <vt:lpstr>Step 3: Extracting the light-cone physics from the lattice ME</vt:lpstr>
      <vt:lpstr>Infrared factorization</vt:lpstr>
      <vt:lpstr>Why factorization exists? </vt:lpstr>
      <vt:lpstr>Universality class</vt:lpstr>
      <vt:lpstr>Some remarks</vt:lpstr>
      <vt:lpstr>Parton physics on lattice</vt:lpstr>
      <vt:lpstr>Practical considerations</vt:lpstr>
      <vt:lpstr>PowerPoint 演示文稿</vt:lpstr>
      <vt:lpstr>Power divergence problem I</vt:lpstr>
      <vt:lpstr>Power divergence problem II </vt:lpstr>
      <vt:lpstr>Gluon spin </vt:lpstr>
      <vt:lpstr>Relation to other formulations</vt:lpstr>
      <vt:lpstr>Summary</vt:lpstr>
      <vt:lpstr>Papers </vt:lpstr>
      <vt:lpstr>Collaborators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Xiangdong Ji</dc:creator>
  <cp:lastModifiedBy>X Ji</cp:lastModifiedBy>
  <cp:revision>1581</cp:revision>
  <dcterms:created xsi:type="dcterms:W3CDTF">1601-01-01T00:00:00Z</dcterms:created>
  <dcterms:modified xsi:type="dcterms:W3CDTF">2017-11-20T15:03:53Z</dcterms:modified>
</cp:coreProperties>
</file>