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308" r:id="rId2"/>
    <p:sldId id="310" r:id="rId3"/>
    <p:sldId id="31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8996" autoAdjust="0"/>
    <p:restoredTop sz="96398" autoAdjust="0"/>
  </p:normalViewPr>
  <p:slideViewPr>
    <p:cSldViewPr snapToGrid="0" snapToObjects="1">
      <p:cViewPr varScale="1">
        <p:scale>
          <a:sx n="79" d="100"/>
          <a:sy n="79" d="100"/>
        </p:scale>
        <p:origin x="-91" y="-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key to ergonomics is designing the job to fit the worker, not forcing the worker’s body to fit the job.</a:t>
            </a:r>
          </a:p>
          <a:p>
            <a:endParaRPr lang="en-US" sz="1600" dirty="0"/>
          </a:p>
          <a:p>
            <a:r>
              <a:rPr lang="en-US" sz="1600" dirty="0"/>
              <a:t>It’s pretty well understood that a reasonably healthy person can lift 40lbs without getting injured as long as the lift is done correctly.</a:t>
            </a:r>
          </a:p>
          <a:p>
            <a:endParaRPr lang="en-US" sz="1600" dirty="0"/>
          </a:p>
          <a:p>
            <a:r>
              <a:rPr lang="en-US" sz="1600" dirty="0"/>
              <a:t>But there are many other situations, some of which we may encounter here, that could also lead to injury.  </a:t>
            </a:r>
          </a:p>
          <a:p>
            <a:endParaRPr lang="en-US" sz="1600" dirty="0"/>
          </a:p>
          <a:p>
            <a:r>
              <a:rPr lang="en-US" sz="1600" dirty="0"/>
              <a:t>Like any hazard the key is taking a step back, recognizing when you might be forcing your body to fit a job, and re-planning the job to eliminate the hazard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GROUP DISCUSSION – are there any tasks in our area that include these hazards?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5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Engineered Controls – sometimes engineered controls such as reaching tools and lifting-assistive devices can be used to further reduce risk associated with routine lifts.</a:t>
            </a:r>
          </a:p>
          <a:p>
            <a:endParaRPr lang="en-US" sz="1600" dirty="0"/>
          </a:p>
          <a:p>
            <a:r>
              <a:rPr lang="en-US" sz="1600" dirty="0" smtClean="0"/>
              <a:t>Work </a:t>
            </a:r>
            <a:r>
              <a:rPr lang="en-US" sz="1600" dirty="0"/>
              <a:t>Practice Controls – these are often the only options available to minimize </a:t>
            </a:r>
            <a:r>
              <a:rPr lang="en-US" sz="1600" dirty="0" smtClean="0"/>
              <a:t>risk. Can you change your body position, change the set-up, or get a second person involved?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Administrative </a:t>
            </a:r>
            <a:r>
              <a:rPr lang="en-US" sz="1600" dirty="0"/>
              <a:t>Controls – </a:t>
            </a:r>
            <a:r>
              <a:rPr lang="en-US" sz="1600" dirty="0" smtClean="0"/>
              <a:t>consider employee rotation </a:t>
            </a:r>
            <a:r>
              <a:rPr lang="en-US" sz="1600" dirty="0"/>
              <a:t>or employee </a:t>
            </a:r>
            <a:r>
              <a:rPr lang="en-US" sz="1600" dirty="0" smtClean="0"/>
              <a:t>selection, but only do this with advice from Occupational Medicine. </a:t>
            </a:r>
          </a:p>
          <a:p>
            <a:endParaRPr lang="en-US" sz="1600" dirty="0"/>
          </a:p>
          <a:p>
            <a:r>
              <a:rPr lang="en-US" sz="1600" dirty="0" smtClean="0"/>
              <a:t>GROUP DISCUSSION – so lets talk a little more about the tasks we identified earlier.  Any of these types of solutions appropriate?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more help………….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March 23, 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6650" y="1720850"/>
            <a:ext cx="4705350" cy="384016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7486650" y="1720850"/>
            <a:ext cx="4705350" cy="384016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March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 INJURIES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Often </a:t>
            </a:r>
            <a:r>
              <a:rPr lang="en-US" sz="2400" dirty="0"/>
              <a:t>associated with lifting bulk loads </a:t>
            </a:r>
            <a:r>
              <a:rPr lang="en-US" sz="2400" dirty="0" smtClean="0"/>
              <a:t>(e.g., </a:t>
            </a:r>
            <a:r>
              <a:rPr lang="en-US" sz="2400" dirty="0"/>
              <a:t>large, heavy, </a:t>
            </a:r>
            <a:r>
              <a:rPr lang="en-US" sz="2400" dirty="0" smtClean="0"/>
              <a:t>awkward shape).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But other </a:t>
            </a:r>
            <a:r>
              <a:rPr lang="en-US" sz="2400" dirty="0" smtClean="0"/>
              <a:t>hazards activities </a:t>
            </a:r>
            <a:r>
              <a:rPr lang="en-US" sz="2400" dirty="0"/>
              <a:t>can cause </a:t>
            </a:r>
            <a:r>
              <a:rPr lang="en-US" sz="2400" dirty="0" smtClean="0"/>
              <a:t>injury </a:t>
            </a:r>
            <a:r>
              <a:rPr lang="en-US" sz="2400" dirty="0"/>
              <a:t>as well: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Tool Box Lesson - Ergonomic Injuries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19573"/>
              </p:ext>
            </p:extLst>
          </p:nvPr>
        </p:nvGraphicFramePr>
        <p:xfrm>
          <a:off x="544285" y="2243666"/>
          <a:ext cx="1115344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722">
                  <a:extLst>
                    <a:ext uri="{9D8B030D-6E8A-4147-A177-3AD203B41FA5}">
                      <a16:colId xmlns:a16="http://schemas.microsoft.com/office/drawing/2014/main" val="61197697"/>
                    </a:ext>
                  </a:extLst>
                </a:gridCol>
                <a:gridCol w="5576722">
                  <a:extLst>
                    <a:ext uri="{9D8B030D-6E8A-4147-A177-3AD203B41FA5}">
                      <a16:colId xmlns:a16="http://schemas.microsoft.com/office/drawing/2014/main" val="1117075123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prolonged repetitive motion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forceful or prolonged exertion of the hands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Pushing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pulling, or carrying heavy objects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awkward postures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twisting and carrying loads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awkward shoulder and wrist 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hand/arm vibration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body vibration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distant reach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4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Reduction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Tool Box Lesson - Ergonomic Injuries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99906"/>
              </p:ext>
            </p:extLst>
          </p:nvPr>
        </p:nvGraphicFramePr>
        <p:xfrm>
          <a:off x="4593771" y="1403122"/>
          <a:ext cx="710395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61197697"/>
                    </a:ext>
                  </a:extLst>
                </a:gridCol>
                <a:gridCol w="4741758">
                  <a:extLst>
                    <a:ext uri="{9D8B030D-6E8A-4147-A177-3AD203B41FA5}">
                      <a16:colId xmlns:a16="http://schemas.microsoft.com/office/drawing/2014/main" val="11170751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3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Force: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3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the amount of force exerted by the body part in question.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46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3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Angle: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3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the amount that a joint bends from its neutral position.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5264"/>
                  </a:ext>
                </a:extLst>
              </a:tr>
              <a:tr h="150756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3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Frequency: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3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the amount of repetition.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3971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870"/>
            <a:ext cx="471648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6019799"/>
            <a:ext cx="11285837" cy="327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*Video and presentations can be found at (https://www.jlab.org/ehs/toolbox.html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Tool Box Lesson - Ergonomic Injuries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20759"/>
              </p:ext>
            </p:extLst>
          </p:nvPr>
        </p:nvGraphicFramePr>
        <p:xfrm>
          <a:off x="411893" y="922317"/>
          <a:ext cx="11285837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78">
                  <a:extLst>
                    <a:ext uri="{9D8B030D-6E8A-4147-A177-3AD203B41FA5}">
                      <a16:colId xmlns:a16="http://schemas.microsoft.com/office/drawing/2014/main" val="61197697"/>
                    </a:ext>
                  </a:extLst>
                </a:gridCol>
                <a:gridCol w="8475559">
                  <a:extLst>
                    <a:ext uri="{9D8B030D-6E8A-4147-A177-3AD203B41FA5}">
                      <a16:colId xmlns:a16="http://schemas.microsoft.com/office/drawing/2014/main" val="11170751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Occupational Medicine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 evaluations and presentations by: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	Dr. Chandler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46965"/>
                  </a:ext>
                </a:extLst>
              </a:tr>
              <a:tr h="751906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Description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ES&amp;H Manual Chapter 6106 Ergonomics Safety 				Program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5264"/>
                  </a:ext>
                </a:extLst>
              </a:tr>
              <a:tr h="150756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 05 – Safe Lifting Training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Video* – Proper Lifting Techniques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Presentation* – Preventing Hand Injuries: Trends,                    </a:t>
                      </a:r>
                    </a:p>
                    <a:p>
                      <a:pPr marL="0" marR="0" lvl="0" indent="0" algn="l" defTabSz="838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	Causes, Prevention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9C01DC1-C7A8-844D-9B3F-10DA5809A3E4}" vid="{04A9E805-6AB5-7544-B1BF-71DB401863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64</TotalTime>
  <Words>397</Words>
  <Application>Microsoft Office PowerPoint</Application>
  <PresentationFormat>Widescreen</PresentationFormat>
  <Paragraphs>72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.PingFangSC-Regular</vt:lpstr>
      <vt:lpstr>Arial</vt:lpstr>
      <vt:lpstr>Calibri</vt:lpstr>
      <vt:lpstr>PingFangSC-Regular</vt:lpstr>
      <vt:lpstr>Office Theme</vt:lpstr>
      <vt:lpstr>ERGONOMIC INJURIES </vt:lpstr>
      <vt:lpstr>Hazard Reduction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Bailey</dc:creator>
  <cp:lastModifiedBy>Christina Johnson</cp:lastModifiedBy>
  <cp:revision>10</cp:revision>
  <dcterms:created xsi:type="dcterms:W3CDTF">2017-10-19T12:08:52Z</dcterms:created>
  <dcterms:modified xsi:type="dcterms:W3CDTF">2018-03-23T13:12:49Z</dcterms:modified>
</cp:coreProperties>
</file>