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notesMasterIdLst>
    <p:notesMasterId r:id="rId38"/>
  </p:notesMasterIdLst>
  <p:sldIdLst>
    <p:sldId id="649" r:id="rId2"/>
    <p:sldId id="650" r:id="rId3"/>
    <p:sldId id="740" r:id="rId4"/>
    <p:sldId id="600" r:id="rId5"/>
    <p:sldId id="459" r:id="rId6"/>
    <p:sldId id="473" r:id="rId7"/>
    <p:sldId id="572" r:id="rId8"/>
    <p:sldId id="474" r:id="rId9"/>
    <p:sldId id="640" r:id="rId10"/>
    <p:sldId id="645" r:id="rId11"/>
    <p:sldId id="624" r:id="rId12"/>
    <p:sldId id="460" r:id="rId13"/>
    <p:sldId id="596" r:id="rId14"/>
    <p:sldId id="609" r:id="rId15"/>
    <p:sldId id="653" r:id="rId16"/>
    <p:sldId id="612" r:id="rId17"/>
    <p:sldId id="598" r:id="rId18"/>
    <p:sldId id="615" r:id="rId19"/>
    <p:sldId id="633" r:id="rId20"/>
    <p:sldId id="634" r:id="rId21"/>
    <p:sldId id="620" r:id="rId22"/>
    <p:sldId id="628" r:id="rId23"/>
    <p:sldId id="629" r:id="rId24"/>
    <p:sldId id="651" r:id="rId25"/>
    <p:sldId id="594" r:id="rId26"/>
    <p:sldId id="468" r:id="rId27"/>
    <p:sldId id="648" r:id="rId28"/>
    <p:sldId id="647" r:id="rId29"/>
    <p:sldId id="655" r:id="rId30"/>
    <p:sldId id="656" r:id="rId31"/>
    <p:sldId id="657" r:id="rId32"/>
    <p:sldId id="658" r:id="rId33"/>
    <p:sldId id="659" r:id="rId34"/>
    <p:sldId id="660" r:id="rId35"/>
    <p:sldId id="661" r:id="rId36"/>
    <p:sldId id="662"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2DEBF967-F3CE-4295-AB5E-C30363DFAE7F}">
          <p14:sldIdLst>
            <p14:sldId id="649"/>
            <p14:sldId id="650"/>
            <p14:sldId id="740"/>
          </p14:sldIdLst>
        </p14:section>
        <p14:section name="History/Theory" id="{87118544-05E9-496A-9A7C-2564DF99BE7E}">
          <p14:sldIdLst>
            <p14:sldId id="600"/>
            <p14:sldId id="459"/>
            <p14:sldId id="473"/>
            <p14:sldId id="572"/>
            <p14:sldId id="474"/>
            <p14:sldId id="640"/>
            <p14:sldId id="645"/>
            <p14:sldId id="624"/>
            <p14:sldId id="460"/>
            <p14:sldId id="596"/>
            <p14:sldId id="609"/>
            <p14:sldId id="653"/>
            <p14:sldId id="612"/>
            <p14:sldId id="598"/>
            <p14:sldId id="615"/>
            <p14:sldId id="633"/>
            <p14:sldId id="634"/>
            <p14:sldId id="620"/>
            <p14:sldId id="628"/>
            <p14:sldId id="629"/>
            <p14:sldId id="651"/>
            <p14:sldId id="594"/>
            <p14:sldId id="468"/>
            <p14:sldId id="648"/>
            <p14:sldId id="647"/>
            <p14:sldId id="655"/>
            <p14:sldId id="656"/>
            <p14:sldId id="657"/>
            <p14:sldId id="658"/>
            <p14:sldId id="659"/>
            <p14:sldId id="660"/>
            <p14:sldId id="661"/>
            <p14:sldId id="662"/>
          </p14:sldIdLst>
        </p14:section>
        <p14:section name="Extra slides" id="{BAD5E988-0321-4238-B946-CB090796A743}">
          <p14:sldIdLst/>
        </p14:section>
      </p14:sectionLst>
    </p:ext>
    <p:ext uri="{EFAFB233-063F-42B5-8137-9DF3F51BA10A}">
      <p15:sldGuideLst xmlns:p15="http://schemas.microsoft.com/office/powerpoint/2012/main">
        <p15:guide id="1" orient="horz" pos="2160"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451" autoAdjust="0"/>
    <p:restoredTop sz="72826" autoAdjust="0"/>
  </p:normalViewPr>
  <p:slideViewPr>
    <p:cSldViewPr snapToGrid="0">
      <p:cViewPr varScale="1">
        <p:scale>
          <a:sx n="61" d="100"/>
          <a:sy n="61" d="100"/>
        </p:scale>
        <p:origin x="782" y="58"/>
      </p:cViewPr>
      <p:guideLst>
        <p:guide orient="horz" pos="2160"/>
        <p:guide pos="2880"/>
      </p:guideLst>
    </p:cSldViewPr>
  </p:slideViewPr>
  <p:outlineViewPr>
    <p:cViewPr>
      <p:scale>
        <a:sx n="33" d="100"/>
        <a:sy n="33" d="100"/>
      </p:scale>
      <p:origin x="0" y="-816"/>
    </p:cViewPr>
  </p:outlineViewPr>
  <p:notesTextViewPr>
    <p:cViewPr>
      <p:scale>
        <a:sx n="1" d="1"/>
        <a:sy n="1" d="1"/>
      </p:scale>
      <p:origin x="0" y="0"/>
    </p:cViewPr>
  </p:notesTextViewPr>
  <p:sorterViewPr>
    <p:cViewPr varScale="1">
      <p:scale>
        <a:sx n="1" d="1"/>
        <a:sy n="1" d="1"/>
      </p:scale>
      <p:origin x="0" y="-2505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5.wmf"/><Relationship Id="rId7" Type="http://schemas.openxmlformats.org/officeDocument/2006/relationships/image" Target="../media/image19.wmf"/><Relationship Id="rId2" Type="http://schemas.openxmlformats.org/officeDocument/2006/relationships/image" Target="../media/image14.wmf"/><Relationship Id="rId1" Type="http://schemas.openxmlformats.org/officeDocument/2006/relationships/image" Target="../media/image13.wmf"/><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image" Target="../media/image16.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95.wmf"/><Relationship Id="rId3" Type="http://schemas.openxmlformats.org/officeDocument/2006/relationships/image" Target="../media/image90.wmf"/><Relationship Id="rId7" Type="http://schemas.openxmlformats.org/officeDocument/2006/relationships/image" Target="../media/image94.wmf"/><Relationship Id="rId2" Type="http://schemas.openxmlformats.org/officeDocument/2006/relationships/image" Target="../media/image89.wmf"/><Relationship Id="rId1" Type="http://schemas.openxmlformats.org/officeDocument/2006/relationships/image" Target="../media/image88.wmf"/><Relationship Id="rId6" Type="http://schemas.openxmlformats.org/officeDocument/2006/relationships/image" Target="../media/image93.wmf"/><Relationship Id="rId5" Type="http://schemas.openxmlformats.org/officeDocument/2006/relationships/image" Target="../media/image92.wmf"/><Relationship Id="rId4" Type="http://schemas.openxmlformats.org/officeDocument/2006/relationships/image" Target="../media/image91.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100.wmf"/><Relationship Id="rId3" Type="http://schemas.openxmlformats.org/officeDocument/2006/relationships/image" Target="../media/image97.wmf"/><Relationship Id="rId7" Type="http://schemas.openxmlformats.org/officeDocument/2006/relationships/image" Target="../media/image94.wmf"/><Relationship Id="rId2" Type="http://schemas.openxmlformats.org/officeDocument/2006/relationships/image" Target="../media/image89.wmf"/><Relationship Id="rId1" Type="http://schemas.openxmlformats.org/officeDocument/2006/relationships/image" Target="../media/image88.wmf"/><Relationship Id="rId6" Type="http://schemas.openxmlformats.org/officeDocument/2006/relationships/image" Target="../media/image99.wmf"/><Relationship Id="rId5" Type="http://schemas.openxmlformats.org/officeDocument/2006/relationships/image" Target="../media/image98.wmf"/><Relationship Id="rId10" Type="http://schemas.openxmlformats.org/officeDocument/2006/relationships/image" Target="../media/image102.wmf"/><Relationship Id="rId4" Type="http://schemas.openxmlformats.org/officeDocument/2006/relationships/image" Target="../media/image91.wmf"/><Relationship Id="rId9" Type="http://schemas.openxmlformats.org/officeDocument/2006/relationships/image" Target="../media/image101.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106.wmf"/><Relationship Id="rId2" Type="http://schemas.openxmlformats.org/officeDocument/2006/relationships/image" Target="../media/image105.wmf"/><Relationship Id="rId1" Type="http://schemas.openxmlformats.org/officeDocument/2006/relationships/image" Target="../media/image104.wmf"/><Relationship Id="rId4" Type="http://schemas.openxmlformats.org/officeDocument/2006/relationships/image" Target="../media/image107.w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95.wmf"/><Relationship Id="rId3" Type="http://schemas.openxmlformats.org/officeDocument/2006/relationships/image" Target="../media/image112.wmf"/><Relationship Id="rId7" Type="http://schemas.openxmlformats.org/officeDocument/2006/relationships/image" Target="../media/image116.wmf"/><Relationship Id="rId2" Type="http://schemas.openxmlformats.org/officeDocument/2006/relationships/image" Target="../media/image111.wmf"/><Relationship Id="rId1" Type="http://schemas.openxmlformats.org/officeDocument/2006/relationships/image" Target="../media/image110.wmf"/><Relationship Id="rId6" Type="http://schemas.openxmlformats.org/officeDocument/2006/relationships/image" Target="../media/image115.wmf"/><Relationship Id="rId5" Type="http://schemas.openxmlformats.org/officeDocument/2006/relationships/image" Target="../media/image114.wmf"/><Relationship Id="rId4" Type="http://schemas.openxmlformats.org/officeDocument/2006/relationships/image" Target="../media/image113.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1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 Id="rId4" Type="http://schemas.openxmlformats.org/officeDocument/2006/relationships/image" Target="../media/image3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 Id="rId6" Type="http://schemas.openxmlformats.org/officeDocument/2006/relationships/image" Target="../media/image51.png"/><Relationship Id="rId5" Type="http://schemas.openxmlformats.org/officeDocument/2006/relationships/image" Target="../media/image50.wmf"/><Relationship Id="rId4" Type="http://schemas.openxmlformats.org/officeDocument/2006/relationships/image" Target="../media/image4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1.png"/></Relationships>
</file>

<file path=ppt/drawings/_rels/vmlDrawing7.v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64.wmf"/><Relationship Id="rId1" Type="http://schemas.openxmlformats.org/officeDocument/2006/relationships/image" Target="../media/image63.wmf"/><Relationship Id="rId4" Type="http://schemas.openxmlformats.org/officeDocument/2006/relationships/image" Target="../media/image66.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81.wmf"/><Relationship Id="rId7" Type="http://schemas.openxmlformats.org/officeDocument/2006/relationships/image" Target="../media/image85.wmf"/><Relationship Id="rId2" Type="http://schemas.openxmlformats.org/officeDocument/2006/relationships/image" Target="../media/image80.wmf"/><Relationship Id="rId1" Type="http://schemas.openxmlformats.org/officeDocument/2006/relationships/image" Target="../media/image79.wmf"/><Relationship Id="rId6" Type="http://schemas.openxmlformats.org/officeDocument/2006/relationships/image" Target="../media/image84.wmf"/><Relationship Id="rId5" Type="http://schemas.openxmlformats.org/officeDocument/2006/relationships/image" Target="../media/image83.wmf"/><Relationship Id="rId4" Type="http://schemas.openxmlformats.org/officeDocument/2006/relationships/image" Target="../media/image82.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87.wmf"/><Relationship Id="rId1" Type="http://schemas.openxmlformats.org/officeDocument/2006/relationships/image" Target="../media/image8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91F015-303F-4C00-9FB4-B0E7D462EB4F}" type="datetimeFigureOut">
              <a:rPr lang="en-CA" smtClean="0"/>
              <a:t>2015-06-16</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23E8D2-BF08-4197-8802-2EEE4C631F3C}" type="slidenum">
              <a:rPr lang="en-CA" smtClean="0"/>
              <a:t>‹#›</a:t>
            </a:fld>
            <a:endParaRPr lang="en-CA"/>
          </a:p>
        </p:txBody>
      </p:sp>
    </p:spTree>
    <p:extLst>
      <p:ext uri="{BB962C8B-B14F-4D97-AF65-F5344CB8AC3E}">
        <p14:creationId xmlns:p14="http://schemas.microsoft.com/office/powerpoint/2010/main" val="1524180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en.wikipedia.org/wiki/Electromagnetism"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en.wikipedia.org/wiki/Scientific_control"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123E8D2-BF08-4197-8802-2EEE4C631F3C}" type="slidenum">
              <a:rPr lang="en-CA" smtClean="0"/>
              <a:t>2</a:t>
            </a:fld>
            <a:endParaRPr lang="en-CA"/>
          </a:p>
        </p:txBody>
      </p:sp>
    </p:spTree>
    <p:extLst>
      <p:ext uri="{BB962C8B-B14F-4D97-AF65-F5344CB8AC3E}">
        <p14:creationId xmlns:p14="http://schemas.microsoft.com/office/powerpoint/2010/main" val="3040418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123E8D2-BF08-4197-8802-2EEE4C631F3C}" type="slidenum">
              <a:rPr lang="en-CA" smtClean="0">
                <a:solidFill>
                  <a:prstClr val="black"/>
                </a:solidFill>
              </a:rPr>
              <a:pPr/>
              <a:t>28</a:t>
            </a:fld>
            <a:endParaRPr lang="en-CA">
              <a:solidFill>
                <a:prstClr val="black"/>
              </a:solidFill>
            </a:endParaRPr>
          </a:p>
        </p:txBody>
      </p:sp>
    </p:spTree>
    <p:extLst>
      <p:ext uri="{BB962C8B-B14F-4D97-AF65-F5344CB8AC3E}">
        <p14:creationId xmlns:p14="http://schemas.microsoft.com/office/powerpoint/2010/main" val="2406229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Mention EM</a:t>
            </a:r>
            <a:r>
              <a:rPr lang="en-US" baseline="0" dirty="0" smtClean="0"/>
              <a:t> coupling constant…</a:t>
            </a:r>
            <a:endParaRPr lang="en-US" dirty="0"/>
          </a:p>
        </p:txBody>
      </p:sp>
      <p:sp>
        <p:nvSpPr>
          <p:cNvPr id="4" name="Slide Number Placeholder 3"/>
          <p:cNvSpPr>
            <a:spLocks noGrp="1"/>
          </p:cNvSpPr>
          <p:nvPr>
            <p:ph type="sldNum" sz="quarter" idx="10"/>
          </p:nvPr>
        </p:nvSpPr>
        <p:spPr/>
        <p:txBody>
          <a:bodyPr/>
          <a:lstStyle/>
          <a:p>
            <a:fld id="{FA726B67-E258-4330-9D35-BCF3656DABA3}" type="slidenum">
              <a:rPr lang="en-US" smtClean="0"/>
              <a:pPr/>
              <a:t>34</a:t>
            </a:fld>
            <a:endParaRPr lang="en-US"/>
          </a:p>
        </p:txBody>
      </p:sp>
    </p:spTree>
    <p:extLst>
      <p:ext uri="{BB962C8B-B14F-4D97-AF65-F5344CB8AC3E}">
        <p14:creationId xmlns:p14="http://schemas.microsoft.com/office/powerpoint/2010/main" val="3172787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123E8D2-BF08-4197-8802-2EEE4C631F3C}" type="slidenum">
              <a:rPr lang="en-CA" smtClean="0"/>
              <a:t>35</a:t>
            </a:fld>
            <a:endParaRPr lang="en-CA"/>
          </a:p>
        </p:txBody>
      </p:sp>
    </p:spTree>
    <p:extLst>
      <p:ext uri="{BB962C8B-B14F-4D97-AF65-F5344CB8AC3E}">
        <p14:creationId xmlns:p14="http://schemas.microsoft.com/office/powerpoint/2010/main" val="35754200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14A763E-C616-4287-8598-128D8353B93B}" type="slidenum">
              <a:rPr lang="en-CA" smtClean="0"/>
              <a:t>36</a:t>
            </a:fld>
            <a:endParaRPr lang="en-CA"/>
          </a:p>
        </p:txBody>
      </p:sp>
    </p:spTree>
    <p:extLst>
      <p:ext uri="{BB962C8B-B14F-4D97-AF65-F5344CB8AC3E}">
        <p14:creationId xmlns:p14="http://schemas.microsoft.com/office/powerpoint/2010/main" val="2272265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123E8D2-BF08-4197-8802-2EEE4C631F3C}" type="slidenum">
              <a:rPr lang="en-CA" smtClean="0"/>
              <a:t>5</a:t>
            </a:fld>
            <a:endParaRPr lang="en-CA"/>
          </a:p>
        </p:txBody>
      </p:sp>
    </p:spTree>
    <p:extLst>
      <p:ext uri="{BB962C8B-B14F-4D97-AF65-F5344CB8AC3E}">
        <p14:creationId xmlns:p14="http://schemas.microsoft.com/office/powerpoint/2010/main" val="4082207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a:t>
            </a:r>
            <a:r>
              <a:rPr lang="en-US" baseline="0" dirty="0" smtClean="0"/>
              <a:t> atomic parity violation</a:t>
            </a:r>
            <a:endParaRPr lang="en-US" dirty="0"/>
          </a:p>
        </p:txBody>
      </p:sp>
      <p:sp>
        <p:nvSpPr>
          <p:cNvPr id="4" name="Slide Number Placeholder 3"/>
          <p:cNvSpPr>
            <a:spLocks noGrp="1"/>
          </p:cNvSpPr>
          <p:nvPr>
            <p:ph type="sldNum" sz="quarter" idx="10"/>
          </p:nvPr>
        </p:nvSpPr>
        <p:spPr/>
        <p:txBody>
          <a:bodyPr/>
          <a:lstStyle/>
          <a:p>
            <a:fld id="{5123E8D2-BF08-4197-8802-2EEE4C631F3C}" type="slidenum">
              <a:rPr lang="en-CA" smtClean="0"/>
              <a:t>12</a:t>
            </a:fld>
            <a:endParaRPr lang="en-CA"/>
          </a:p>
        </p:txBody>
      </p:sp>
    </p:spTree>
    <p:extLst>
      <p:ext uri="{BB962C8B-B14F-4D97-AF65-F5344CB8AC3E}">
        <p14:creationId xmlns:p14="http://schemas.microsoft.com/office/powerpoint/2010/main" val="1484834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does</a:t>
            </a:r>
            <a:r>
              <a:rPr lang="en-US" baseline="0" dirty="0" smtClean="0"/>
              <a:t> it have to do with PVES?</a:t>
            </a:r>
            <a:r>
              <a:rPr lang="en-CA" baseline="0" dirty="0" smtClean="0"/>
              <a:t> </a:t>
            </a:r>
          </a:p>
          <a:p>
            <a:endParaRPr lang="en-US" dirty="0" smtClean="0"/>
          </a:p>
          <a:p>
            <a:r>
              <a:rPr lang="en-US" dirty="0" smtClean="0"/>
              <a:t>Fermi’s model</a:t>
            </a:r>
            <a:r>
              <a:rPr lang="en-US" baseline="0" dirty="0" smtClean="0"/>
              <a:t> – contact interaction between two coupled vector currents</a:t>
            </a:r>
          </a:p>
          <a:p>
            <a:r>
              <a:rPr lang="en-US" baseline="0" dirty="0" smtClean="0"/>
              <a:t>Conserved vector current hypothesis</a:t>
            </a:r>
          </a:p>
          <a:p>
            <a:endParaRPr lang="en-CA" dirty="0"/>
          </a:p>
        </p:txBody>
      </p:sp>
      <p:sp>
        <p:nvSpPr>
          <p:cNvPr id="4" name="Slide Number Placeholder 3"/>
          <p:cNvSpPr>
            <a:spLocks noGrp="1"/>
          </p:cNvSpPr>
          <p:nvPr>
            <p:ph type="sldNum" sz="quarter" idx="10"/>
          </p:nvPr>
        </p:nvSpPr>
        <p:spPr/>
        <p:txBody>
          <a:bodyPr/>
          <a:lstStyle/>
          <a:p>
            <a:fld id="{5123E8D2-BF08-4197-8802-2EEE4C631F3C}" type="slidenum">
              <a:rPr lang="en-CA" smtClean="0"/>
              <a:t>13</a:t>
            </a:fld>
            <a:endParaRPr lang="en-CA"/>
          </a:p>
        </p:txBody>
      </p:sp>
    </p:spTree>
    <p:extLst>
      <p:ext uri="{BB962C8B-B14F-4D97-AF65-F5344CB8AC3E}">
        <p14:creationId xmlns:p14="http://schemas.microsoft.com/office/powerpoint/2010/main" val="2860776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Gamma rays are photons, and their release from the nickel-60 nuclei is an </a:t>
            </a:r>
            <a:r>
              <a:rPr lang="en-CA" dirty="0" smtClean="0">
                <a:hlinkClick r:id="rId3" tooltip="Electromagnetism"/>
              </a:rPr>
              <a:t>electromagnetic</a:t>
            </a:r>
            <a:r>
              <a:rPr lang="en-CA" dirty="0" smtClean="0"/>
              <a:t> (EM) process. This is important because EM was known to respect P-conservation. Hence, the distribution of the emitted gamma rays acted as a </a:t>
            </a:r>
            <a:r>
              <a:rPr lang="en-CA" dirty="0" smtClean="0">
                <a:hlinkClick r:id="rId4" tooltip="Scientific control"/>
              </a:rPr>
              <a:t>control</a:t>
            </a:r>
            <a:r>
              <a:rPr lang="en-CA" dirty="0" smtClean="0"/>
              <a:t> for the polarization of the emitted electrons </a:t>
            </a:r>
            <a:r>
              <a:rPr lang="en-CA" i="1" dirty="0" smtClean="0"/>
              <a:t>via</a:t>
            </a:r>
            <a:r>
              <a:rPr lang="en-CA" dirty="0" smtClean="0"/>
              <a:t> the weak interaction, as well as an indicator of the uniformity of the cobalt-60 atoms. Wu's experiment compared the distribution of gamma and electron emissions with the nuclear spins in opposite orientations. If the electrons were always found to be emitted in the same direction and in the same proportion as the gamma rays, </a:t>
            </a:r>
            <a:r>
              <a:rPr lang="en-CA" i="1" dirty="0" smtClean="0"/>
              <a:t>P</a:t>
            </a:r>
            <a:r>
              <a:rPr lang="en-CA" dirty="0" smtClean="0"/>
              <a:t>-conservation would be true. If there were a bias in the direction of decays, that is, if the distribution of electrons did not follow the distribution of the gamma rays, then </a:t>
            </a:r>
            <a:r>
              <a:rPr lang="en-CA" i="1" dirty="0" smtClean="0"/>
              <a:t>P</a:t>
            </a:r>
            <a:r>
              <a:rPr lang="en-CA" dirty="0" smtClean="0"/>
              <a:t>-violation would be established.</a:t>
            </a:r>
            <a:endParaRPr lang="en-CA" dirty="0"/>
          </a:p>
        </p:txBody>
      </p:sp>
      <p:sp>
        <p:nvSpPr>
          <p:cNvPr id="4" name="Slide Number Placeholder 3"/>
          <p:cNvSpPr>
            <a:spLocks noGrp="1"/>
          </p:cNvSpPr>
          <p:nvPr>
            <p:ph type="sldNum" sz="quarter" idx="10"/>
          </p:nvPr>
        </p:nvSpPr>
        <p:spPr/>
        <p:txBody>
          <a:bodyPr/>
          <a:lstStyle/>
          <a:p>
            <a:fld id="{5123E8D2-BF08-4197-8802-2EEE4C631F3C}" type="slidenum">
              <a:rPr lang="en-CA" smtClean="0"/>
              <a:t>15</a:t>
            </a:fld>
            <a:endParaRPr lang="en-CA"/>
          </a:p>
        </p:txBody>
      </p:sp>
    </p:spTree>
    <p:extLst>
      <p:ext uri="{BB962C8B-B14F-4D97-AF65-F5344CB8AC3E}">
        <p14:creationId xmlns:p14="http://schemas.microsoft.com/office/powerpoint/2010/main" val="115892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880FF6-CB2D-4440-AC45-3CDAC1743188}" type="slidenum">
              <a:rPr lang="en-US" smtClean="0"/>
              <a:t>19</a:t>
            </a:fld>
            <a:endParaRPr lang="en-US"/>
          </a:p>
        </p:txBody>
      </p:sp>
    </p:spTree>
    <p:extLst>
      <p:ext uri="{BB962C8B-B14F-4D97-AF65-F5344CB8AC3E}">
        <p14:creationId xmlns:p14="http://schemas.microsoft.com/office/powerpoint/2010/main" val="1695807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157 </a:t>
            </a:r>
            <a:r>
              <a:rPr lang="en-US" smtClean="0"/>
              <a:t>Pvh-Rith</a:t>
            </a:r>
            <a:endParaRPr lang="en-CA" dirty="0"/>
          </a:p>
        </p:txBody>
      </p:sp>
      <p:sp>
        <p:nvSpPr>
          <p:cNvPr id="4" name="Slide Number Placeholder 3"/>
          <p:cNvSpPr>
            <a:spLocks noGrp="1"/>
          </p:cNvSpPr>
          <p:nvPr>
            <p:ph type="sldNum" sz="quarter" idx="10"/>
          </p:nvPr>
        </p:nvSpPr>
        <p:spPr/>
        <p:txBody>
          <a:bodyPr/>
          <a:lstStyle/>
          <a:p>
            <a:fld id="{5123E8D2-BF08-4197-8802-2EEE4C631F3C}" type="slidenum">
              <a:rPr lang="en-CA" smtClean="0"/>
              <a:t>24</a:t>
            </a:fld>
            <a:endParaRPr lang="en-CA"/>
          </a:p>
        </p:txBody>
      </p:sp>
    </p:spTree>
    <p:extLst>
      <p:ext uri="{BB962C8B-B14F-4D97-AF65-F5344CB8AC3E}">
        <p14:creationId xmlns:p14="http://schemas.microsoft.com/office/powerpoint/2010/main" val="2643300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Ferromagnetism above Curie temp, iron</a:t>
            </a:r>
            <a:r>
              <a:rPr lang="en-US" baseline="0" dirty="0" smtClean="0"/>
              <a:t> is paramagnetic and spin </a:t>
            </a:r>
            <a:r>
              <a:rPr lang="en-US" baseline="0" dirty="0" err="1" smtClean="0"/>
              <a:t>iostropically</a:t>
            </a:r>
            <a:r>
              <a:rPr lang="en-US" baseline="0" dirty="0" smtClean="0"/>
              <a:t> oriented.  No fore required to alter spin directions (massless to magnetic force).  As it cools, Becomes ferromagnetic – spins spontaneously point in common direction.  Force must be used to change direction of spins.</a:t>
            </a:r>
            <a:endParaRPr lang="en-CA" dirty="0" smtClean="0"/>
          </a:p>
          <a:p>
            <a:endParaRPr lang="en-US" dirty="0" smtClean="0"/>
          </a:p>
          <a:p>
            <a:endParaRPr lang="en-US" dirty="0" smtClean="0"/>
          </a:p>
          <a:p>
            <a:r>
              <a:rPr lang="en-US" dirty="0" smtClean="0"/>
              <a:t>Higgs fields like </a:t>
            </a:r>
            <a:r>
              <a:rPr lang="en-US" dirty="0" err="1" smtClean="0"/>
              <a:t>gound</a:t>
            </a:r>
            <a:r>
              <a:rPr lang="en-US" dirty="0" smtClean="0"/>
              <a:t> state of correlated Coope</a:t>
            </a:r>
            <a:r>
              <a:rPr lang="en-US" baseline="0" dirty="0" smtClean="0"/>
              <a:t>r pairs in superconductivity</a:t>
            </a:r>
          </a:p>
          <a:p>
            <a:r>
              <a:rPr lang="en-US" baseline="0" dirty="0" smtClean="0"/>
              <a:t>At sufficiently high temps, the weak bosons are also massless</a:t>
            </a:r>
          </a:p>
          <a:p>
            <a:endParaRPr lang="en-CA" dirty="0"/>
          </a:p>
        </p:txBody>
      </p:sp>
      <p:sp>
        <p:nvSpPr>
          <p:cNvPr id="4" name="Slide Number Placeholder 3"/>
          <p:cNvSpPr>
            <a:spLocks noGrp="1"/>
          </p:cNvSpPr>
          <p:nvPr>
            <p:ph type="sldNum" sz="quarter" idx="10"/>
          </p:nvPr>
        </p:nvSpPr>
        <p:spPr/>
        <p:txBody>
          <a:bodyPr/>
          <a:lstStyle/>
          <a:p>
            <a:fld id="{5123E8D2-BF08-4197-8802-2EEE4C631F3C}" type="slidenum">
              <a:rPr lang="en-CA" smtClean="0"/>
              <a:t>25</a:t>
            </a:fld>
            <a:endParaRPr lang="en-CA"/>
          </a:p>
        </p:txBody>
      </p:sp>
    </p:spTree>
    <p:extLst>
      <p:ext uri="{BB962C8B-B14F-4D97-AF65-F5344CB8AC3E}">
        <p14:creationId xmlns:p14="http://schemas.microsoft.com/office/powerpoint/2010/main" val="3805803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a:t>
            </a:r>
            <a:r>
              <a:rPr lang="en-US" baseline="0" dirty="0" smtClean="0"/>
              <a:t> of what we know about the weak neutral current comes from decays</a:t>
            </a:r>
            <a:endParaRPr lang="en-CA" dirty="0"/>
          </a:p>
        </p:txBody>
      </p:sp>
      <p:sp>
        <p:nvSpPr>
          <p:cNvPr id="4" name="Slide Number Placeholder 3"/>
          <p:cNvSpPr>
            <a:spLocks noGrp="1"/>
          </p:cNvSpPr>
          <p:nvPr>
            <p:ph type="sldNum" sz="quarter" idx="10"/>
          </p:nvPr>
        </p:nvSpPr>
        <p:spPr/>
        <p:txBody>
          <a:bodyPr/>
          <a:lstStyle/>
          <a:p>
            <a:fld id="{5123E8D2-BF08-4197-8802-2EEE4C631F3C}" type="slidenum">
              <a:rPr lang="en-CA" smtClean="0"/>
              <a:t>26</a:t>
            </a:fld>
            <a:endParaRPr lang="en-CA"/>
          </a:p>
        </p:txBody>
      </p:sp>
    </p:spTree>
    <p:extLst>
      <p:ext uri="{BB962C8B-B14F-4D97-AF65-F5344CB8AC3E}">
        <p14:creationId xmlns:p14="http://schemas.microsoft.com/office/powerpoint/2010/main" val="198666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15513265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43379"/>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914152" y="6400154"/>
            <a:ext cx="1101079" cy="365125"/>
          </a:xfrm>
        </p:spPr>
        <p:txBody>
          <a:bodyPr/>
          <a:lstStyle/>
          <a:p>
            <a:r>
              <a:rPr lang="en-US" smtClean="0"/>
              <a:t>June 1-19, 2015</a:t>
            </a:r>
            <a:endParaRPr lang="en-CA" dirty="0"/>
          </a:p>
        </p:txBody>
      </p:sp>
      <p:sp>
        <p:nvSpPr>
          <p:cNvPr id="4" name="Footer Placeholder 3"/>
          <p:cNvSpPr>
            <a:spLocks noGrp="1"/>
          </p:cNvSpPr>
          <p:nvPr>
            <p:ph type="ftr" sz="quarter" idx="11"/>
          </p:nvPr>
        </p:nvSpPr>
        <p:spPr>
          <a:xfrm>
            <a:off x="96054" y="6400155"/>
            <a:ext cx="818098" cy="365125"/>
          </a:xfrm>
        </p:spPr>
        <p:txBody>
          <a:bodyPr/>
          <a:lstStyle/>
          <a:p>
            <a:r>
              <a:rPr lang="en-US" smtClean="0"/>
              <a:t>HUGS</a:t>
            </a:r>
            <a:endParaRPr lang="en-CA" dirty="0" smtClean="0"/>
          </a:p>
        </p:txBody>
      </p:sp>
      <p:sp>
        <p:nvSpPr>
          <p:cNvPr id="5" name="Slide Number Placeholder 4"/>
          <p:cNvSpPr>
            <a:spLocks noGrp="1"/>
          </p:cNvSpPr>
          <p:nvPr>
            <p:ph type="sldNum" sz="quarter" idx="12"/>
          </p:nvPr>
        </p:nvSpPr>
        <p:spPr>
          <a:xfrm>
            <a:off x="8509528" y="6408388"/>
            <a:ext cx="514623" cy="365125"/>
          </a:xfrm>
        </p:spPr>
        <p:txBody>
          <a:bodyPr/>
          <a:lstStyle/>
          <a:p>
            <a:fld id="{DA118E06-5FBC-4A7F-98A9-FD3F00BABDBC}" type="slidenum">
              <a:rPr lang="en-CA" smtClean="0"/>
              <a:pPr/>
              <a:t>‹#›</a:t>
            </a:fld>
            <a:endParaRPr lang="en-CA" dirty="0"/>
          </a:p>
        </p:txBody>
      </p:sp>
    </p:spTree>
    <p:extLst>
      <p:ext uri="{BB962C8B-B14F-4D97-AF65-F5344CB8AC3E}">
        <p14:creationId xmlns:p14="http://schemas.microsoft.com/office/powerpoint/2010/main" val="60740276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r>
              <a:rPr lang="en-US" smtClean="0"/>
              <a:t>June 1-19, 2015</a:t>
            </a: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smtClean="0"/>
              <a:t>HUGS</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E5306AB-AE3C-461E-AA4C-9594156E011A}" type="slidenum">
              <a:rPr lang="en-US" smtClean="0"/>
              <a:pPr/>
              <a:t>‹#›</a:t>
            </a:fld>
            <a:endParaRPr lang="en-US"/>
          </a:p>
        </p:txBody>
      </p:sp>
    </p:spTree>
    <p:extLst>
      <p:ext uri="{BB962C8B-B14F-4D97-AF65-F5344CB8AC3E}">
        <p14:creationId xmlns:p14="http://schemas.microsoft.com/office/powerpoint/2010/main" val="270268310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585913"/>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4648200" y="1585913"/>
            <a:ext cx="4038600" cy="21859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Content Placeholder 4"/>
          <p:cNvSpPr>
            <a:spLocks noGrp="1"/>
          </p:cNvSpPr>
          <p:nvPr>
            <p:ph sz="quarter" idx="3"/>
          </p:nvPr>
        </p:nvSpPr>
        <p:spPr>
          <a:xfrm>
            <a:off x="4648200" y="3924300"/>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Date Placeholder 5"/>
          <p:cNvSpPr>
            <a:spLocks noGrp="1"/>
          </p:cNvSpPr>
          <p:nvPr>
            <p:ph type="dt" sz="half" idx="10"/>
          </p:nvPr>
        </p:nvSpPr>
        <p:spPr>
          <a:xfrm>
            <a:off x="457200" y="6245225"/>
            <a:ext cx="2133600" cy="476250"/>
          </a:xfrm>
        </p:spPr>
        <p:txBody>
          <a:bodyPr/>
          <a:lstStyle>
            <a:lvl1pPr>
              <a:defRPr/>
            </a:lvl1pPr>
          </a:lstStyle>
          <a:p>
            <a:r>
              <a:rPr lang="en-US" altLang="en-US" smtClean="0"/>
              <a:t>June 1-19, 2015</a:t>
            </a:r>
            <a:endParaRPr lang="en-US" alt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r>
              <a:rPr lang="en-US" altLang="en-US" smtClean="0"/>
              <a:t>HUGS</a:t>
            </a:r>
            <a:endParaRPr lang="en-US" altLang="en-US"/>
          </a:p>
        </p:txBody>
      </p:sp>
      <p:sp>
        <p:nvSpPr>
          <p:cNvPr id="8" name="Slide Number Placeholder 7"/>
          <p:cNvSpPr>
            <a:spLocks noGrp="1"/>
          </p:cNvSpPr>
          <p:nvPr>
            <p:ph type="sldNum" sz="quarter" idx="12"/>
          </p:nvPr>
        </p:nvSpPr>
        <p:spPr>
          <a:xfrm>
            <a:off x="7010400" y="6381750"/>
            <a:ext cx="2133600" cy="476250"/>
          </a:xfrm>
        </p:spPr>
        <p:txBody>
          <a:bodyPr/>
          <a:lstStyle>
            <a:lvl1pPr>
              <a:defRPr/>
            </a:lvl1pPr>
          </a:lstStyle>
          <a:p>
            <a:endParaRPr lang="en-US" altLang="en-US"/>
          </a:p>
          <a:p>
            <a:fld id="{41B806FB-425B-42CB-9082-D5D6B76572D9}" type="slidenum">
              <a:rPr lang="en-US" altLang="en-US"/>
              <a:pPr/>
              <a:t>‹#›</a:t>
            </a:fld>
            <a:endParaRPr lang="en-US" altLang="en-US"/>
          </a:p>
        </p:txBody>
      </p:sp>
    </p:spTree>
    <p:extLst>
      <p:ext uri="{BB962C8B-B14F-4D97-AF65-F5344CB8AC3E}">
        <p14:creationId xmlns:p14="http://schemas.microsoft.com/office/powerpoint/2010/main" val="232745318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4" y="31073"/>
            <a:ext cx="7704667" cy="812306"/>
          </a:xfrm>
          <a:prstGeom prst="rect">
            <a:avLst/>
          </a:prstGeom>
          <a:effectLst/>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43931" y="611614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r>
              <a:rPr lang="en-US" smtClean="0"/>
              <a:t>June 1-19, 2015</a:t>
            </a:r>
            <a:endParaRPr lang="en-CA"/>
          </a:p>
        </p:txBody>
      </p:sp>
      <p:sp>
        <p:nvSpPr>
          <p:cNvPr id="5" name="Footer Placeholder 4"/>
          <p:cNvSpPr>
            <a:spLocks noGrp="1"/>
          </p:cNvSpPr>
          <p:nvPr>
            <p:ph type="ftr" sz="quarter" idx="3"/>
          </p:nvPr>
        </p:nvSpPr>
        <p:spPr>
          <a:xfrm>
            <a:off x="1986998" y="6116070"/>
            <a:ext cx="5186160"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smtClean="0"/>
              <a:t>HUGS</a:t>
            </a:r>
            <a:endParaRPr lang="en-CA" dirty="0"/>
          </a:p>
        </p:txBody>
      </p:sp>
      <p:sp>
        <p:nvSpPr>
          <p:cNvPr id="6" name="Slide Number Placeholder 5"/>
          <p:cNvSpPr>
            <a:spLocks noGrp="1"/>
          </p:cNvSpPr>
          <p:nvPr>
            <p:ph type="sldNum" sz="quarter" idx="4"/>
          </p:nvPr>
        </p:nvSpPr>
        <p:spPr>
          <a:xfrm>
            <a:off x="8172177" y="6116070"/>
            <a:ext cx="51462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A118E06-5FBC-4A7F-98A9-FD3F00BABDBC}" type="slidenum">
              <a:rPr lang="en-CA" smtClean="0"/>
              <a:pPr/>
              <a:t>‹#›</a:t>
            </a:fld>
            <a:endParaRPr lang="en-CA" dirty="0"/>
          </a:p>
        </p:txBody>
      </p:sp>
    </p:spTree>
    <p:extLst>
      <p:ext uri="{BB962C8B-B14F-4D97-AF65-F5344CB8AC3E}">
        <p14:creationId xmlns:p14="http://schemas.microsoft.com/office/powerpoint/2010/main" val="2402158884"/>
      </p:ext>
    </p:extLst>
  </p:cSld>
  <p:clrMap bg1="lt1" tx1="dk1" bg2="lt2" tx2="dk2" accent1="accent1" accent2="accent2" accent3="accent3" accent4="accent4" accent5="accent5" accent6="accent6" hlink="hlink" folHlink="folHlink"/>
  <p:sldLayoutIdLst>
    <p:sldLayoutId id="2147483775" r:id="rId1"/>
    <p:sldLayoutId id="2147483780" r:id="rId2"/>
    <p:sldLayoutId id="2147483783" r:id="rId3"/>
    <p:sldLayoutId id="2147483786" r:id="rId4"/>
  </p:sldLayoutIdLst>
  <p:timing>
    <p:tnLst>
      <p:par>
        <p:cTn id="1" dur="indefinite" restart="never" nodeType="tmRoot"/>
      </p:par>
    </p:tnLst>
  </p:timing>
  <p:hf hdr="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15.wmf"/><Relationship Id="rId13" Type="http://schemas.openxmlformats.org/officeDocument/2006/relationships/image" Target="../media/image17.wmf"/><Relationship Id="rId18" Type="http://schemas.openxmlformats.org/officeDocument/2006/relationships/image" Target="../media/image23.png"/><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oleObject" Target="../embeddings/oleObject5.bin"/><Relationship Id="rId17" Type="http://schemas.openxmlformats.org/officeDocument/2006/relationships/image" Target="../media/image19.wmf"/><Relationship Id="rId2" Type="http://schemas.openxmlformats.org/officeDocument/2006/relationships/slideLayout" Target="../slideLayouts/slideLayout2.xml"/><Relationship Id="rId16" Type="http://schemas.openxmlformats.org/officeDocument/2006/relationships/oleObject" Target="../embeddings/oleObject7.bin"/><Relationship Id="rId1" Type="http://schemas.openxmlformats.org/officeDocument/2006/relationships/vmlDrawing" Target="../drawings/vmlDrawing1.vml"/><Relationship Id="rId6" Type="http://schemas.openxmlformats.org/officeDocument/2006/relationships/image" Target="../media/image14.wmf"/><Relationship Id="rId11" Type="http://schemas.openxmlformats.org/officeDocument/2006/relationships/image" Target="../media/image20.png"/><Relationship Id="rId5" Type="http://schemas.openxmlformats.org/officeDocument/2006/relationships/oleObject" Target="../embeddings/oleObject2.bin"/><Relationship Id="rId15" Type="http://schemas.openxmlformats.org/officeDocument/2006/relationships/image" Target="../media/image18.wmf"/><Relationship Id="rId10" Type="http://schemas.openxmlformats.org/officeDocument/2006/relationships/image" Target="../media/image16.wmf"/><Relationship Id="rId4" Type="http://schemas.openxmlformats.org/officeDocument/2006/relationships/image" Target="../media/image13.wmf"/><Relationship Id="rId9" Type="http://schemas.openxmlformats.org/officeDocument/2006/relationships/oleObject" Target="../embeddings/oleObject4.bin"/><Relationship Id="rId14" Type="http://schemas.openxmlformats.org/officeDocument/2006/relationships/oleObject" Target="../embeddings/oleObject6.bin"/></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8" Type="http://schemas.openxmlformats.org/officeDocument/2006/relationships/image" Target="../media/image190.png"/><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commons.wikimedia.org/wiki/File:Beta_spectrum_of_RaE.jpg#/media/File:Beta_spectrum_of_RaE.jpg" TargetMode="External"/><Relationship Id="rId5" Type="http://schemas.openxmlformats.org/officeDocument/2006/relationships/image" Target="../media/image27.jpeg"/><Relationship Id="rId4" Type="http://schemas.openxmlformats.org/officeDocument/2006/relationships/image" Target="../media/image26.png"/><Relationship Id="rId9" Type="http://schemas.openxmlformats.org/officeDocument/2006/relationships/image" Target="../media/image200.png"/></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32.wmf"/><Relationship Id="rId18" Type="http://schemas.openxmlformats.org/officeDocument/2006/relationships/image" Target="../media/image200.png"/><Relationship Id="rId3" Type="http://schemas.openxmlformats.org/officeDocument/2006/relationships/oleObject" Target="../embeddings/oleObject8.bin"/><Relationship Id="rId7" Type="http://schemas.openxmlformats.org/officeDocument/2006/relationships/image" Target="../media/image231.png"/><Relationship Id="rId12" Type="http://schemas.openxmlformats.org/officeDocument/2006/relationships/oleObject" Target="../embeddings/oleObject310.bin"/><Relationship Id="rId17" Type="http://schemas.openxmlformats.org/officeDocument/2006/relationships/image" Target="../media/image250.png"/><Relationship Id="rId2" Type="http://schemas.openxmlformats.org/officeDocument/2006/relationships/slideLayout" Target="../slideLayouts/slideLayout2.xml"/><Relationship Id="rId16" Type="http://schemas.openxmlformats.org/officeDocument/2006/relationships/image" Target="../media/image241.png"/><Relationship Id="rId1" Type="http://schemas.openxmlformats.org/officeDocument/2006/relationships/vmlDrawing" Target="../drawings/vmlDrawing2.vml"/><Relationship Id="rId6" Type="http://schemas.openxmlformats.org/officeDocument/2006/relationships/image" Target="../media/image30.wmf"/><Relationship Id="rId11" Type="http://schemas.openxmlformats.org/officeDocument/2006/relationships/image" Target="../media/image32.wmf"/><Relationship Id="rId5" Type="http://schemas.openxmlformats.org/officeDocument/2006/relationships/oleObject" Target="../embeddings/oleObject9.bin"/><Relationship Id="rId15" Type="http://schemas.openxmlformats.org/officeDocument/2006/relationships/image" Target="../media/image270.png"/><Relationship Id="rId10" Type="http://schemas.openxmlformats.org/officeDocument/2006/relationships/oleObject" Target="../embeddings/oleObject11.bin"/><Relationship Id="rId19" Type="http://schemas.openxmlformats.org/officeDocument/2006/relationships/image" Target="../media/image280.png"/><Relationship Id="rId4" Type="http://schemas.openxmlformats.org/officeDocument/2006/relationships/image" Target="../media/image29.wmf"/><Relationship Id="rId9" Type="http://schemas.openxmlformats.org/officeDocument/2006/relationships/image" Target="../media/image31.wmf"/><Relationship Id="rId14" Type="http://schemas.openxmlformats.org/officeDocument/2006/relationships/image" Target="../media/image260.png"/></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12" Type="http://schemas.openxmlformats.org/officeDocument/2006/relationships/image" Target="../media/image36.jpeg"/><Relationship Id="rId1" Type="http://schemas.openxmlformats.org/officeDocument/2006/relationships/slideLayout" Target="../slideLayouts/slideLayout2.xml"/><Relationship Id="rId11" Type="http://schemas.openxmlformats.org/officeDocument/2006/relationships/image" Target="../media/image300.png"/><Relationship Id="rId10" Type="http://schemas.openxmlformats.org/officeDocument/2006/relationships/image" Target="../media/image290.png"/><Relationship Id="rId9" Type="http://schemas.openxmlformats.org/officeDocument/2006/relationships/image" Target="../media/image200.png"/></Relationships>
</file>

<file path=ppt/slides/_rels/slide1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image" Target="../media/image39.jpeg"/><Relationship Id="rId7"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30.png"/><Relationship Id="rId5" Type="http://schemas.openxmlformats.org/officeDocument/2006/relationships/image" Target="../media/image32.png"/><Relationship Id="rId4" Type="http://schemas.openxmlformats.org/officeDocument/2006/relationships/image" Target="../media/image310.png"/><Relationship Id="rId9" Type="http://schemas.openxmlformats.org/officeDocument/2006/relationships/image" Target="../media/image38.wmf"/></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image" Target="../media/image45.png"/><Relationship Id="rId7" Type="http://schemas.openxmlformats.org/officeDocument/2006/relationships/image" Target="../media/image43.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4.bin"/><Relationship Id="rId5" Type="http://schemas.openxmlformats.org/officeDocument/2006/relationships/image" Target="../media/image42.wmf"/><Relationship Id="rId4" Type="http://schemas.openxmlformats.org/officeDocument/2006/relationships/oleObject" Target="../embeddings/oleObject13.bin"/><Relationship Id="rId9" Type="http://schemas.openxmlformats.org/officeDocument/2006/relationships/image" Target="../media/image44.wmf"/></Relationships>
</file>

<file path=ppt/slides/_rels/slide21.xml.rels><?xml version="1.0" encoding="UTF-8" standalone="yes"?>
<Relationships xmlns="http://schemas.openxmlformats.org/package/2006/relationships"><Relationship Id="rId8" Type="http://schemas.openxmlformats.org/officeDocument/2006/relationships/image" Target="../media/image48.wmf"/><Relationship Id="rId13" Type="http://schemas.openxmlformats.org/officeDocument/2006/relationships/image" Target="../media/image52.jpeg"/><Relationship Id="rId3" Type="http://schemas.openxmlformats.org/officeDocument/2006/relationships/oleObject" Target="../embeddings/oleObject16.bin"/><Relationship Id="rId7" Type="http://schemas.openxmlformats.org/officeDocument/2006/relationships/oleObject" Target="../embeddings/oleObject18.bin"/><Relationship Id="rId12" Type="http://schemas.openxmlformats.org/officeDocument/2006/relationships/image" Target="../media/image50.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47.wmf"/><Relationship Id="rId11" Type="http://schemas.openxmlformats.org/officeDocument/2006/relationships/oleObject" Target="../embeddings/oleObject20.bin"/><Relationship Id="rId5" Type="http://schemas.openxmlformats.org/officeDocument/2006/relationships/oleObject" Target="../embeddings/oleObject17.bin"/><Relationship Id="rId15" Type="http://schemas.openxmlformats.org/officeDocument/2006/relationships/image" Target="../media/image51.png"/><Relationship Id="rId10" Type="http://schemas.openxmlformats.org/officeDocument/2006/relationships/image" Target="../media/image49.wmf"/><Relationship Id="rId4" Type="http://schemas.openxmlformats.org/officeDocument/2006/relationships/image" Target="../media/image46.wmf"/><Relationship Id="rId9" Type="http://schemas.openxmlformats.org/officeDocument/2006/relationships/oleObject" Target="../embeddings/oleObject19.bin"/><Relationship Id="rId14" Type="http://schemas.openxmlformats.org/officeDocument/2006/relationships/oleObject" Target="../embeddings/oleObject21.bin"/></Relationships>
</file>

<file path=ppt/slides/_rels/slide2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 Id="rId5" Type="http://schemas.openxmlformats.org/officeDocument/2006/relationships/image" Target="../media/image56.jpeg"/><Relationship Id="rId4" Type="http://schemas.openxmlformats.org/officeDocument/2006/relationships/image" Target="../media/image55.jpeg"/></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25.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notesSlide" Target="../notesSlides/notesSlide8.xml"/><Relationship Id="rId7" Type="http://schemas.openxmlformats.org/officeDocument/2006/relationships/image" Target="../media/image61.pn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51.png"/><Relationship Id="rId5" Type="http://schemas.openxmlformats.org/officeDocument/2006/relationships/oleObject" Target="../embeddings/oleObject22.bin"/><Relationship Id="rId4" Type="http://schemas.openxmlformats.org/officeDocument/2006/relationships/image" Target="../media/image64.png"/></Relationships>
</file>

<file path=ppt/slides/_rels/slide26.xml.rels><?xml version="1.0" encoding="UTF-8" standalone="yes"?>
<Relationships xmlns="http://schemas.openxmlformats.org/package/2006/relationships"><Relationship Id="rId8" Type="http://schemas.openxmlformats.org/officeDocument/2006/relationships/image" Target="../media/image64.wmf"/><Relationship Id="rId3" Type="http://schemas.openxmlformats.org/officeDocument/2006/relationships/notesSlide" Target="../notesSlides/notesSlide9.xml"/><Relationship Id="rId7" Type="http://schemas.openxmlformats.org/officeDocument/2006/relationships/oleObject" Target="../embeddings/oleObject24.bin"/><Relationship Id="rId12" Type="http://schemas.openxmlformats.org/officeDocument/2006/relationships/image" Target="../media/image66.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63.wmf"/><Relationship Id="rId11" Type="http://schemas.openxmlformats.org/officeDocument/2006/relationships/oleObject" Target="../embeddings/oleObject26.bin"/><Relationship Id="rId5" Type="http://schemas.openxmlformats.org/officeDocument/2006/relationships/oleObject" Target="../embeddings/oleObject23.bin"/><Relationship Id="rId10" Type="http://schemas.openxmlformats.org/officeDocument/2006/relationships/image" Target="../media/image65.wmf"/><Relationship Id="rId4" Type="http://schemas.openxmlformats.org/officeDocument/2006/relationships/image" Target="../media/image67.png"/><Relationship Id="rId9" Type="http://schemas.openxmlformats.org/officeDocument/2006/relationships/oleObject" Target="../embeddings/oleObject25.bin"/></Relationships>
</file>

<file path=ppt/slides/_rels/slide2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10.png"/><Relationship Id="rId7" Type="http://schemas.openxmlformats.org/officeDocument/2006/relationships/image" Target="../media/image73.png"/><Relationship Id="rId12" Type="http://schemas.openxmlformats.org/officeDocument/2006/relationships/image" Target="../media/image78.png"/><Relationship Id="rId2" Type="http://schemas.openxmlformats.org/officeDocument/2006/relationships/image" Target="../media/image69.png"/><Relationship Id="rId1" Type="http://schemas.openxmlformats.org/officeDocument/2006/relationships/slideLayout" Target="../slideLayouts/slideLayout2.xml"/><Relationship Id="rId6" Type="http://schemas.openxmlformats.org/officeDocument/2006/relationships/image" Target="../media/image72.png"/><Relationship Id="rId11" Type="http://schemas.openxmlformats.org/officeDocument/2006/relationships/image" Target="../media/image77.png"/><Relationship Id="rId5" Type="http://schemas.openxmlformats.org/officeDocument/2006/relationships/image" Target="../media/image71.png"/><Relationship Id="rId10" Type="http://schemas.openxmlformats.org/officeDocument/2006/relationships/image" Target="../media/image76.png"/><Relationship Id="rId4" Type="http://schemas.openxmlformats.org/officeDocument/2006/relationships/image" Target="../media/image70.png"/><Relationship Id="rId9" Type="http://schemas.openxmlformats.org/officeDocument/2006/relationships/image" Target="../media/image7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81.wmf"/><Relationship Id="rId13" Type="http://schemas.openxmlformats.org/officeDocument/2006/relationships/oleObject" Target="../embeddings/oleObject32.bin"/><Relationship Id="rId3" Type="http://schemas.openxmlformats.org/officeDocument/2006/relationships/oleObject" Target="../embeddings/oleObject27.bin"/><Relationship Id="rId7" Type="http://schemas.openxmlformats.org/officeDocument/2006/relationships/oleObject" Target="../embeddings/oleObject29.bin"/><Relationship Id="rId12" Type="http://schemas.openxmlformats.org/officeDocument/2006/relationships/image" Target="../media/image83.wmf"/><Relationship Id="rId2" Type="http://schemas.openxmlformats.org/officeDocument/2006/relationships/slideLayout" Target="../slideLayouts/slideLayout2.xml"/><Relationship Id="rId16" Type="http://schemas.openxmlformats.org/officeDocument/2006/relationships/image" Target="../media/image85.wmf"/><Relationship Id="rId1" Type="http://schemas.openxmlformats.org/officeDocument/2006/relationships/vmlDrawing" Target="../drawings/vmlDrawing8.vml"/><Relationship Id="rId6" Type="http://schemas.openxmlformats.org/officeDocument/2006/relationships/image" Target="../media/image80.wmf"/><Relationship Id="rId11" Type="http://schemas.openxmlformats.org/officeDocument/2006/relationships/oleObject" Target="../embeddings/oleObject31.bin"/><Relationship Id="rId5" Type="http://schemas.openxmlformats.org/officeDocument/2006/relationships/oleObject" Target="../embeddings/oleObject28.bin"/><Relationship Id="rId15" Type="http://schemas.openxmlformats.org/officeDocument/2006/relationships/oleObject" Target="../embeddings/oleObject33.bin"/><Relationship Id="rId10" Type="http://schemas.openxmlformats.org/officeDocument/2006/relationships/image" Target="../media/image82.wmf"/><Relationship Id="rId4" Type="http://schemas.openxmlformats.org/officeDocument/2006/relationships/image" Target="../media/image79.wmf"/><Relationship Id="rId9" Type="http://schemas.openxmlformats.org/officeDocument/2006/relationships/oleObject" Target="../embeddings/oleObject30.bin"/><Relationship Id="rId14" Type="http://schemas.openxmlformats.org/officeDocument/2006/relationships/image" Target="../media/image84.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87.wmf"/><Relationship Id="rId5" Type="http://schemas.openxmlformats.org/officeDocument/2006/relationships/oleObject" Target="../embeddings/oleObject35.bin"/><Relationship Id="rId4" Type="http://schemas.openxmlformats.org/officeDocument/2006/relationships/image" Target="../media/image86.wmf"/></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38.bin"/><Relationship Id="rId13" Type="http://schemas.openxmlformats.org/officeDocument/2006/relationships/image" Target="../media/image92.wmf"/><Relationship Id="rId18" Type="http://schemas.openxmlformats.org/officeDocument/2006/relationships/oleObject" Target="../embeddings/oleObject43.bin"/><Relationship Id="rId3" Type="http://schemas.openxmlformats.org/officeDocument/2006/relationships/oleObject" Target="../embeddings/oleObject36.bin"/><Relationship Id="rId7" Type="http://schemas.openxmlformats.org/officeDocument/2006/relationships/image" Target="../media/image96.png"/><Relationship Id="rId12" Type="http://schemas.openxmlformats.org/officeDocument/2006/relationships/oleObject" Target="../embeddings/oleObject40.bin"/><Relationship Id="rId17" Type="http://schemas.openxmlformats.org/officeDocument/2006/relationships/image" Target="../media/image94.wmf"/><Relationship Id="rId2" Type="http://schemas.openxmlformats.org/officeDocument/2006/relationships/slideLayout" Target="../slideLayouts/slideLayout2.xml"/><Relationship Id="rId16" Type="http://schemas.openxmlformats.org/officeDocument/2006/relationships/oleObject" Target="../embeddings/oleObject42.bin"/><Relationship Id="rId1" Type="http://schemas.openxmlformats.org/officeDocument/2006/relationships/vmlDrawing" Target="../drawings/vmlDrawing10.vml"/><Relationship Id="rId6" Type="http://schemas.openxmlformats.org/officeDocument/2006/relationships/image" Target="../media/image89.wmf"/><Relationship Id="rId11" Type="http://schemas.openxmlformats.org/officeDocument/2006/relationships/image" Target="../media/image91.wmf"/><Relationship Id="rId5" Type="http://schemas.openxmlformats.org/officeDocument/2006/relationships/oleObject" Target="../embeddings/oleObject37.bin"/><Relationship Id="rId15" Type="http://schemas.openxmlformats.org/officeDocument/2006/relationships/image" Target="../media/image93.wmf"/><Relationship Id="rId10" Type="http://schemas.openxmlformats.org/officeDocument/2006/relationships/oleObject" Target="../embeddings/oleObject39.bin"/><Relationship Id="rId19" Type="http://schemas.openxmlformats.org/officeDocument/2006/relationships/image" Target="../media/image95.wmf"/><Relationship Id="rId4" Type="http://schemas.openxmlformats.org/officeDocument/2006/relationships/image" Target="../media/image88.wmf"/><Relationship Id="rId9" Type="http://schemas.openxmlformats.org/officeDocument/2006/relationships/image" Target="../media/image90.wmf"/><Relationship Id="rId14" Type="http://schemas.openxmlformats.org/officeDocument/2006/relationships/oleObject" Target="../embeddings/oleObject41.bin"/></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46.bin"/><Relationship Id="rId13" Type="http://schemas.openxmlformats.org/officeDocument/2006/relationships/image" Target="../media/image98.wmf"/><Relationship Id="rId18" Type="http://schemas.openxmlformats.org/officeDocument/2006/relationships/oleObject" Target="../embeddings/oleObject51.bin"/><Relationship Id="rId3" Type="http://schemas.openxmlformats.org/officeDocument/2006/relationships/image" Target="../media/image103.png"/><Relationship Id="rId21" Type="http://schemas.openxmlformats.org/officeDocument/2006/relationships/image" Target="../media/image101.wmf"/><Relationship Id="rId7" Type="http://schemas.openxmlformats.org/officeDocument/2006/relationships/image" Target="../media/image89.wmf"/><Relationship Id="rId12" Type="http://schemas.openxmlformats.org/officeDocument/2006/relationships/oleObject" Target="../embeddings/oleObject48.bin"/><Relationship Id="rId17" Type="http://schemas.openxmlformats.org/officeDocument/2006/relationships/image" Target="../media/image94.wmf"/><Relationship Id="rId2" Type="http://schemas.openxmlformats.org/officeDocument/2006/relationships/slideLayout" Target="../slideLayouts/slideLayout2.xml"/><Relationship Id="rId16" Type="http://schemas.openxmlformats.org/officeDocument/2006/relationships/oleObject" Target="../embeddings/oleObject50.bin"/><Relationship Id="rId20" Type="http://schemas.openxmlformats.org/officeDocument/2006/relationships/oleObject" Target="../embeddings/oleObject52.bin"/><Relationship Id="rId1" Type="http://schemas.openxmlformats.org/officeDocument/2006/relationships/vmlDrawing" Target="../drawings/vmlDrawing11.vml"/><Relationship Id="rId6" Type="http://schemas.openxmlformats.org/officeDocument/2006/relationships/oleObject" Target="../embeddings/oleObject45.bin"/><Relationship Id="rId11" Type="http://schemas.openxmlformats.org/officeDocument/2006/relationships/image" Target="../media/image91.wmf"/><Relationship Id="rId5" Type="http://schemas.openxmlformats.org/officeDocument/2006/relationships/image" Target="../media/image88.wmf"/><Relationship Id="rId15" Type="http://schemas.openxmlformats.org/officeDocument/2006/relationships/image" Target="../media/image99.wmf"/><Relationship Id="rId23" Type="http://schemas.openxmlformats.org/officeDocument/2006/relationships/image" Target="../media/image102.wmf"/><Relationship Id="rId10" Type="http://schemas.openxmlformats.org/officeDocument/2006/relationships/oleObject" Target="../embeddings/oleObject47.bin"/><Relationship Id="rId19" Type="http://schemas.openxmlformats.org/officeDocument/2006/relationships/image" Target="../media/image100.wmf"/><Relationship Id="rId4" Type="http://schemas.openxmlformats.org/officeDocument/2006/relationships/oleObject" Target="../embeddings/oleObject44.bin"/><Relationship Id="rId9" Type="http://schemas.openxmlformats.org/officeDocument/2006/relationships/image" Target="../media/image97.wmf"/><Relationship Id="rId14" Type="http://schemas.openxmlformats.org/officeDocument/2006/relationships/oleObject" Target="../embeddings/oleObject49.bin"/><Relationship Id="rId22" Type="http://schemas.openxmlformats.org/officeDocument/2006/relationships/oleObject" Target="../embeddings/oleObject53.bin"/></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55.bin"/><Relationship Id="rId13" Type="http://schemas.openxmlformats.org/officeDocument/2006/relationships/image" Target="../media/image106.wmf"/><Relationship Id="rId3" Type="http://schemas.openxmlformats.org/officeDocument/2006/relationships/notesSlide" Target="../notesSlides/notesSlide11.xml"/><Relationship Id="rId7" Type="http://schemas.openxmlformats.org/officeDocument/2006/relationships/image" Target="../media/image109.png"/><Relationship Id="rId12" Type="http://schemas.openxmlformats.org/officeDocument/2006/relationships/oleObject" Target="../embeddings/oleObject56.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108.png"/><Relationship Id="rId11" Type="http://schemas.openxmlformats.org/officeDocument/2006/relationships/image" Target="../media/image36.png"/><Relationship Id="rId5" Type="http://schemas.openxmlformats.org/officeDocument/2006/relationships/image" Target="../media/image104.wmf"/><Relationship Id="rId15" Type="http://schemas.openxmlformats.org/officeDocument/2006/relationships/image" Target="../media/image107.wmf"/><Relationship Id="rId4" Type="http://schemas.openxmlformats.org/officeDocument/2006/relationships/oleObject" Target="../embeddings/oleObject54.bin"/><Relationship Id="rId9" Type="http://schemas.openxmlformats.org/officeDocument/2006/relationships/image" Target="../media/image105.wmf"/><Relationship Id="rId14" Type="http://schemas.openxmlformats.org/officeDocument/2006/relationships/oleObject" Target="../embeddings/oleObject57.bin"/></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60.bin"/><Relationship Id="rId13" Type="http://schemas.openxmlformats.org/officeDocument/2006/relationships/image" Target="../media/image114.wmf"/><Relationship Id="rId18" Type="http://schemas.openxmlformats.org/officeDocument/2006/relationships/oleObject" Target="../embeddings/oleObject65.bin"/><Relationship Id="rId3" Type="http://schemas.openxmlformats.org/officeDocument/2006/relationships/notesSlide" Target="../notesSlides/notesSlide12.xml"/><Relationship Id="rId7" Type="http://schemas.openxmlformats.org/officeDocument/2006/relationships/image" Target="../media/image111.wmf"/><Relationship Id="rId12" Type="http://schemas.openxmlformats.org/officeDocument/2006/relationships/oleObject" Target="../embeddings/oleObject62.bin"/><Relationship Id="rId17" Type="http://schemas.openxmlformats.org/officeDocument/2006/relationships/image" Target="../media/image116.wmf"/><Relationship Id="rId2" Type="http://schemas.openxmlformats.org/officeDocument/2006/relationships/slideLayout" Target="../slideLayouts/slideLayout2.xml"/><Relationship Id="rId16" Type="http://schemas.openxmlformats.org/officeDocument/2006/relationships/oleObject" Target="../embeddings/oleObject64.bin"/><Relationship Id="rId1" Type="http://schemas.openxmlformats.org/officeDocument/2006/relationships/vmlDrawing" Target="../drawings/vmlDrawing13.vml"/><Relationship Id="rId6" Type="http://schemas.openxmlformats.org/officeDocument/2006/relationships/oleObject" Target="../embeddings/oleObject59.bin"/><Relationship Id="rId11" Type="http://schemas.openxmlformats.org/officeDocument/2006/relationships/image" Target="../media/image113.wmf"/><Relationship Id="rId5" Type="http://schemas.openxmlformats.org/officeDocument/2006/relationships/image" Target="../media/image110.wmf"/><Relationship Id="rId15" Type="http://schemas.openxmlformats.org/officeDocument/2006/relationships/image" Target="../media/image115.wmf"/><Relationship Id="rId10" Type="http://schemas.openxmlformats.org/officeDocument/2006/relationships/oleObject" Target="../embeddings/oleObject61.bin"/><Relationship Id="rId19" Type="http://schemas.openxmlformats.org/officeDocument/2006/relationships/image" Target="../media/image95.wmf"/><Relationship Id="rId4" Type="http://schemas.openxmlformats.org/officeDocument/2006/relationships/oleObject" Target="../embeddings/oleObject58.bin"/><Relationship Id="rId9" Type="http://schemas.openxmlformats.org/officeDocument/2006/relationships/image" Target="../media/image112.wmf"/><Relationship Id="rId14" Type="http://schemas.openxmlformats.org/officeDocument/2006/relationships/oleObject" Target="../embeddings/oleObject63.bin"/></Relationships>
</file>

<file path=ppt/slides/_rels/slide36.xml.rels><?xml version="1.0" encoding="UTF-8" standalone="yes"?>
<Relationships xmlns="http://schemas.openxmlformats.org/package/2006/relationships"><Relationship Id="rId8" Type="http://schemas.openxmlformats.org/officeDocument/2006/relationships/image" Target="../media/image117.wmf"/><Relationship Id="rId3" Type="http://schemas.openxmlformats.org/officeDocument/2006/relationships/notesSlide" Target="../notesSlides/notesSlide13.xml"/><Relationship Id="rId7" Type="http://schemas.openxmlformats.org/officeDocument/2006/relationships/oleObject" Target="../embeddings/oleObject66.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cpepweb.org/cpep_sm_large.html"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wmf"/><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Parity-violating electron scattering experiments @ JLAB</a:t>
            </a:r>
            <a:endParaRPr lang="en-CA" dirty="0"/>
          </a:p>
        </p:txBody>
      </p:sp>
      <p:sp>
        <p:nvSpPr>
          <p:cNvPr id="3" name="Subtitle 2"/>
          <p:cNvSpPr>
            <a:spLocks noGrp="1"/>
          </p:cNvSpPr>
          <p:nvPr>
            <p:ph type="subTitle" idx="1"/>
          </p:nvPr>
        </p:nvSpPr>
        <p:spPr/>
        <p:txBody>
          <a:bodyPr/>
          <a:lstStyle/>
          <a:p>
            <a:r>
              <a:rPr lang="en-US" dirty="0" smtClean="0"/>
              <a:t>Juliette </a:t>
            </a:r>
            <a:r>
              <a:rPr lang="en-US" dirty="0" err="1" smtClean="0"/>
              <a:t>Mammei</a:t>
            </a:r>
            <a:endParaRPr lang="en-CA" dirty="0"/>
          </a:p>
        </p:txBody>
      </p:sp>
    </p:spTree>
    <p:extLst>
      <p:ext uri="{BB962C8B-B14F-4D97-AF65-F5344CB8AC3E}">
        <p14:creationId xmlns:p14="http://schemas.microsoft.com/office/powerpoint/2010/main" val="14412447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a:t>
            </a:r>
            <a:r>
              <a:rPr lang="en-US" dirty="0" err="1"/>
              <a:t>unitarity</a:t>
            </a:r>
            <a:r>
              <a:rPr lang="en-US" dirty="0"/>
              <a:t> and why is it required</a:t>
            </a:r>
            <a:r>
              <a:rPr lang="en-US" dirty="0" smtClean="0"/>
              <a:t>?</a:t>
            </a:r>
            <a:endParaRPr lang="en-CA" dirty="0"/>
          </a:p>
        </p:txBody>
      </p:sp>
      <p:sp>
        <p:nvSpPr>
          <p:cNvPr id="3" name="Date Placeholder 2"/>
          <p:cNvSpPr>
            <a:spLocks noGrp="1"/>
          </p:cNvSpPr>
          <p:nvPr>
            <p:ph type="dt" sz="half" idx="10"/>
          </p:nvPr>
        </p:nvSpPr>
        <p:spPr/>
        <p:txBody>
          <a:bodyPr/>
          <a:lstStyle/>
          <a:p>
            <a:r>
              <a:rPr lang="en-US" smtClean="0"/>
              <a:t>June 1-19, 2015</a:t>
            </a:r>
            <a:endParaRPr lang="en-CA" dirty="0"/>
          </a:p>
        </p:txBody>
      </p:sp>
      <p:sp>
        <p:nvSpPr>
          <p:cNvPr id="4" name="Footer Placeholder 3"/>
          <p:cNvSpPr>
            <a:spLocks noGrp="1"/>
          </p:cNvSpPr>
          <p:nvPr>
            <p:ph type="ftr" sz="quarter" idx="11"/>
          </p:nvPr>
        </p:nvSpPr>
        <p:spPr/>
        <p:txBody>
          <a:bodyPr/>
          <a:lstStyle/>
          <a:p>
            <a:r>
              <a:rPr lang="en-US" smtClean="0"/>
              <a:t>HUGS</a:t>
            </a:r>
            <a:endParaRPr lang="en-CA" dirty="0" smtClean="0"/>
          </a:p>
        </p:txBody>
      </p:sp>
      <mc:AlternateContent xmlns:mc="http://schemas.openxmlformats.org/markup-compatibility/2006" xmlns:a14="http://schemas.microsoft.com/office/drawing/2010/main">
        <mc:Choice Requires="a14">
          <p:sp>
            <p:nvSpPr>
              <p:cNvPr id="8" name="TextBox 7"/>
              <p:cNvSpPr txBox="1"/>
              <p:nvPr/>
            </p:nvSpPr>
            <p:spPr>
              <a:xfrm>
                <a:off x="143186" y="4493169"/>
                <a:ext cx="4070858" cy="11890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2400" i="1" smtClean="0">
                              <a:latin typeface="Cambria Math" panose="02040503050406030204" pitchFamily="18" charset="0"/>
                            </a:rPr>
                          </m:ctrlPr>
                        </m:dPr>
                        <m:e>
                          <m:m>
                            <m:mPr>
                              <m:mcs>
                                <m:mc>
                                  <m:mcPr>
                                    <m:count m:val="1"/>
                                    <m:mcJc m:val="center"/>
                                  </m:mcPr>
                                </m:mc>
                              </m:mcs>
                              <m:ctrlPr>
                                <a:rPr lang="en-US" sz="2400" i="1">
                                  <a:latin typeface="Cambria Math" panose="02040503050406030204" pitchFamily="18" charset="0"/>
                                </a:rPr>
                              </m:ctrlPr>
                            </m:mPr>
                            <m:mr>
                              <m:e>
                                <m:sSup>
                                  <m:sSupPr>
                                    <m:ctrlPr>
                                      <a:rPr lang="en-US" sz="2400" i="1">
                                        <a:latin typeface="Cambria Math" panose="02040503050406030204" pitchFamily="18" charset="0"/>
                                      </a:rPr>
                                    </m:ctrlPr>
                                  </m:sSupPr>
                                  <m:e>
                                    <m:r>
                                      <a:rPr lang="en-US" sz="2400" b="0" i="1" smtClean="0">
                                        <a:latin typeface="Cambria Math" panose="02040503050406030204" pitchFamily="18" charset="0"/>
                                      </a:rPr>
                                      <m:t>𝑑</m:t>
                                    </m:r>
                                  </m:e>
                                  <m:sup>
                                    <m:r>
                                      <a:rPr lang="en-US" sz="2400" i="1">
                                        <a:latin typeface="Cambria Math" panose="02040503050406030204" pitchFamily="18" charset="0"/>
                                      </a:rPr>
                                      <m:t>′</m:t>
                                    </m:r>
                                  </m:sup>
                                </m:sSup>
                              </m:e>
                            </m:mr>
                            <m:mr>
                              <m:e>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𝑠</m:t>
                                    </m:r>
                                  </m:e>
                                  <m:sup>
                                    <m:r>
                                      <a:rPr lang="en-US" sz="2400" i="1">
                                        <a:latin typeface="Cambria Math" panose="02040503050406030204" pitchFamily="18" charset="0"/>
                                      </a:rPr>
                                      <m:t>′</m:t>
                                    </m:r>
                                  </m:sup>
                                </m:sSup>
                              </m:e>
                            </m:mr>
                            <m:mr>
                              <m:e>
                                <m:sSup>
                                  <m:sSupPr>
                                    <m:ctrlPr>
                                      <a:rPr lang="en-US" sz="2400" i="1">
                                        <a:latin typeface="Cambria Math" panose="02040503050406030204" pitchFamily="18" charset="0"/>
                                      </a:rPr>
                                    </m:ctrlPr>
                                  </m:sSupPr>
                                  <m:e>
                                    <m:r>
                                      <a:rPr lang="en-US" sz="2400" b="0" i="1" smtClean="0">
                                        <a:latin typeface="Cambria Math" panose="02040503050406030204" pitchFamily="18" charset="0"/>
                                      </a:rPr>
                                      <m:t>𝑏</m:t>
                                    </m:r>
                                  </m:e>
                                  <m:sup>
                                    <m:r>
                                      <a:rPr lang="en-US" sz="2400" i="1">
                                        <a:latin typeface="Cambria Math" panose="02040503050406030204" pitchFamily="18" charset="0"/>
                                      </a:rPr>
                                      <m:t>′</m:t>
                                    </m:r>
                                  </m:sup>
                                </m:sSup>
                              </m:e>
                            </m:mr>
                          </m:m>
                        </m:e>
                      </m:d>
                      <m:r>
                        <a:rPr lang="en-US" sz="2400" b="0" i="1" smtClean="0">
                          <a:latin typeface="Cambria Math" panose="02040503050406030204" pitchFamily="18" charset="0"/>
                        </a:rPr>
                        <m:t>=</m:t>
                      </m:r>
                      <m:d>
                        <m:dPr>
                          <m:ctrlPr>
                            <a:rPr lang="en-CA" sz="2400" i="1" smtClean="0">
                              <a:latin typeface="Cambria Math" panose="02040503050406030204" pitchFamily="18" charset="0"/>
                            </a:rPr>
                          </m:ctrlPr>
                        </m:dPr>
                        <m:e>
                          <m:m>
                            <m:mPr>
                              <m:mcs>
                                <m:mc>
                                  <m:mcPr>
                                    <m:count m:val="3"/>
                                    <m:mcJc m:val="center"/>
                                  </m:mcPr>
                                </m:mc>
                              </m:mcs>
                              <m:ctrlPr>
                                <a:rPr lang="en-CA" sz="2400" i="1" smtClean="0">
                                  <a:latin typeface="Cambria Math" panose="02040503050406030204" pitchFamily="18" charset="0"/>
                                </a:rPr>
                              </m:ctrlPr>
                            </m:mPr>
                            <m:mr>
                              <m:e>
                                <m:sSub>
                                  <m:sSubPr>
                                    <m:ctrlPr>
                                      <a:rPr lang="en-CA" sz="240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b="0" i="1" smtClean="0">
                                        <a:latin typeface="Cambria Math" panose="02040503050406030204" pitchFamily="18" charset="0"/>
                                      </a:rPr>
                                      <m:t>𝑢𝑑</m:t>
                                    </m:r>
                                  </m:sub>
                                </m:sSub>
                              </m:e>
                              <m:e>
                                <m:sSub>
                                  <m:sSubPr>
                                    <m:ctrlPr>
                                      <a:rPr lang="en-CA" sz="2400" i="1">
                                        <a:latin typeface="Cambria Math" panose="02040503050406030204" pitchFamily="18" charset="0"/>
                                      </a:rPr>
                                    </m:ctrlPr>
                                  </m:sSubPr>
                                  <m:e>
                                    <m:r>
                                      <a:rPr lang="en-US" sz="2400" i="1">
                                        <a:latin typeface="Cambria Math" panose="02040503050406030204" pitchFamily="18" charset="0"/>
                                      </a:rPr>
                                      <m:t>𝑉</m:t>
                                    </m:r>
                                  </m:e>
                                  <m:sub>
                                    <m:r>
                                      <a:rPr lang="en-US" sz="2400" i="1">
                                        <a:latin typeface="Cambria Math" panose="02040503050406030204" pitchFamily="18" charset="0"/>
                                      </a:rPr>
                                      <m:t>𝑢</m:t>
                                    </m:r>
                                    <m:r>
                                      <a:rPr lang="en-US" sz="2400" b="0" i="1" smtClean="0">
                                        <a:latin typeface="Cambria Math" panose="02040503050406030204" pitchFamily="18" charset="0"/>
                                      </a:rPr>
                                      <m:t>𝑠</m:t>
                                    </m:r>
                                  </m:sub>
                                </m:sSub>
                              </m:e>
                              <m:e>
                                <m:sSub>
                                  <m:sSubPr>
                                    <m:ctrlPr>
                                      <a:rPr lang="en-CA" sz="2400" i="1">
                                        <a:latin typeface="Cambria Math" panose="02040503050406030204" pitchFamily="18" charset="0"/>
                                      </a:rPr>
                                    </m:ctrlPr>
                                  </m:sSubPr>
                                  <m:e>
                                    <m:r>
                                      <a:rPr lang="en-US" sz="2400" i="1">
                                        <a:latin typeface="Cambria Math" panose="02040503050406030204" pitchFamily="18" charset="0"/>
                                      </a:rPr>
                                      <m:t>𝑉</m:t>
                                    </m:r>
                                  </m:e>
                                  <m:sub>
                                    <m:r>
                                      <a:rPr lang="en-US" sz="2400" i="1">
                                        <a:latin typeface="Cambria Math" panose="02040503050406030204" pitchFamily="18" charset="0"/>
                                      </a:rPr>
                                      <m:t>𝑢</m:t>
                                    </m:r>
                                    <m:r>
                                      <a:rPr lang="en-US" sz="2400" b="0" i="1" smtClean="0">
                                        <a:latin typeface="Cambria Math" panose="02040503050406030204" pitchFamily="18" charset="0"/>
                                      </a:rPr>
                                      <m:t>𝑏</m:t>
                                    </m:r>
                                  </m:sub>
                                </m:sSub>
                              </m:e>
                            </m:mr>
                            <m:mr>
                              <m:e>
                                <m:sSub>
                                  <m:sSubPr>
                                    <m:ctrlPr>
                                      <a:rPr lang="en-CA" sz="2400" i="1">
                                        <a:latin typeface="Cambria Math" panose="02040503050406030204" pitchFamily="18" charset="0"/>
                                      </a:rPr>
                                    </m:ctrlPr>
                                  </m:sSubPr>
                                  <m:e>
                                    <m:r>
                                      <a:rPr lang="en-US" sz="2400" i="1">
                                        <a:latin typeface="Cambria Math" panose="02040503050406030204" pitchFamily="18" charset="0"/>
                                      </a:rPr>
                                      <m:t>𝑉</m:t>
                                    </m:r>
                                  </m:e>
                                  <m:sub>
                                    <m:r>
                                      <a:rPr lang="en-US" sz="2400" b="0" i="1" smtClean="0">
                                        <a:latin typeface="Cambria Math" panose="02040503050406030204" pitchFamily="18" charset="0"/>
                                      </a:rPr>
                                      <m:t>𝑐</m:t>
                                    </m:r>
                                    <m:r>
                                      <a:rPr lang="en-US" sz="2400" i="1">
                                        <a:latin typeface="Cambria Math" panose="02040503050406030204" pitchFamily="18" charset="0"/>
                                      </a:rPr>
                                      <m:t>𝑑</m:t>
                                    </m:r>
                                  </m:sub>
                                </m:sSub>
                              </m:e>
                              <m:e>
                                <m:sSub>
                                  <m:sSubPr>
                                    <m:ctrlPr>
                                      <a:rPr lang="en-CA" sz="2400" i="1">
                                        <a:latin typeface="Cambria Math" panose="02040503050406030204" pitchFamily="18" charset="0"/>
                                      </a:rPr>
                                    </m:ctrlPr>
                                  </m:sSubPr>
                                  <m:e>
                                    <m:r>
                                      <a:rPr lang="en-US" sz="2400" i="1">
                                        <a:latin typeface="Cambria Math" panose="02040503050406030204" pitchFamily="18" charset="0"/>
                                      </a:rPr>
                                      <m:t>𝑉</m:t>
                                    </m:r>
                                  </m:e>
                                  <m:sub>
                                    <m:r>
                                      <a:rPr lang="en-US" sz="2400" b="0" i="1" smtClean="0">
                                        <a:latin typeface="Cambria Math" panose="02040503050406030204" pitchFamily="18" charset="0"/>
                                      </a:rPr>
                                      <m:t>𝑐𝑠</m:t>
                                    </m:r>
                                  </m:sub>
                                </m:sSub>
                              </m:e>
                              <m:e>
                                <m:sSub>
                                  <m:sSubPr>
                                    <m:ctrlPr>
                                      <a:rPr lang="en-CA" sz="2400" i="1">
                                        <a:latin typeface="Cambria Math" panose="02040503050406030204" pitchFamily="18" charset="0"/>
                                      </a:rPr>
                                    </m:ctrlPr>
                                  </m:sSubPr>
                                  <m:e>
                                    <m:r>
                                      <a:rPr lang="en-US" sz="2400" i="1">
                                        <a:latin typeface="Cambria Math" panose="02040503050406030204" pitchFamily="18" charset="0"/>
                                      </a:rPr>
                                      <m:t>𝑉</m:t>
                                    </m:r>
                                  </m:e>
                                  <m:sub>
                                    <m:r>
                                      <a:rPr lang="en-US" sz="2400" b="0" i="1" smtClean="0">
                                        <a:latin typeface="Cambria Math" panose="02040503050406030204" pitchFamily="18" charset="0"/>
                                      </a:rPr>
                                      <m:t>𝑐𝑏</m:t>
                                    </m:r>
                                  </m:sub>
                                </m:sSub>
                              </m:e>
                            </m:mr>
                            <m:mr>
                              <m:e>
                                <m:sSub>
                                  <m:sSubPr>
                                    <m:ctrlPr>
                                      <a:rPr lang="en-CA" sz="2400" i="1">
                                        <a:latin typeface="Cambria Math" panose="02040503050406030204" pitchFamily="18" charset="0"/>
                                      </a:rPr>
                                    </m:ctrlPr>
                                  </m:sSubPr>
                                  <m:e>
                                    <m:r>
                                      <a:rPr lang="en-US" sz="2400" i="1">
                                        <a:latin typeface="Cambria Math" panose="02040503050406030204" pitchFamily="18" charset="0"/>
                                      </a:rPr>
                                      <m:t>𝑉</m:t>
                                    </m:r>
                                  </m:e>
                                  <m:sub>
                                    <m:r>
                                      <a:rPr lang="en-US" sz="2400" b="0" i="1" smtClean="0">
                                        <a:latin typeface="Cambria Math" panose="02040503050406030204" pitchFamily="18" charset="0"/>
                                      </a:rPr>
                                      <m:t>𝑡𝑑</m:t>
                                    </m:r>
                                  </m:sub>
                                </m:sSub>
                              </m:e>
                              <m:e>
                                <m:sSub>
                                  <m:sSubPr>
                                    <m:ctrlPr>
                                      <a:rPr lang="en-CA" sz="2400" i="1">
                                        <a:latin typeface="Cambria Math" panose="02040503050406030204" pitchFamily="18" charset="0"/>
                                      </a:rPr>
                                    </m:ctrlPr>
                                  </m:sSubPr>
                                  <m:e>
                                    <m:r>
                                      <a:rPr lang="en-US" sz="2400" i="1">
                                        <a:latin typeface="Cambria Math" panose="02040503050406030204" pitchFamily="18" charset="0"/>
                                      </a:rPr>
                                      <m:t>𝑉</m:t>
                                    </m:r>
                                  </m:e>
                                  <m:sub>
                                    <m:r>
                                      <a:rPr lang="en-US" sz="2400" b="0" i="1" smtClean="0">
                                        <a:latin typeface="Cambria Math" panose="02040503050406030204" pitchFamily="18" charset="0"/>
                                      </a:rPr>
                                      <m:t>𝑡𝑠</m:t>
                                    </m:r>
                                  </m:sub>
                                </m:sSub>
                              </m:e>
                              <m:e>
                                <m:sSub>
                                  <m:sSubPr>
                                    <m:ctrlPr>
                                      <a:rPr lang="en-CA" sz="2400" i="1">
                                        <a:latin typeface="Cambria Math" panose="02040503050406030204" pitchFamily="18" charset="0"/>
                                      </a:rPr>
                                    </m:ctrlPr>
                                  </m:sSubPr>
                                  <m:e>
                                    <m:r>
                                      <a:rPr lang="en-US" sz="2400" i="1">
                                        <a:latin typeface="Cambria Math" panose="02040503050406030204" pitchFamily="18" charset="0"/>
                                      </a:rPr>
                                      <m:t>𝑉</m:t>
                                    </m:r>
                                  </m:e>
                                  <m:sub>
                                    <m:r>
                                      <a:rPr lang="en-US" sz="2400" b="0" i="1" smtClean="0">
                                        <a:latin typeface="Cambria Math" panose="02040503050406030204" pitchFamily="18" charset="0"/>
                                      </a:rPr>
                                      <m:t>𝑡𝑏</m:t>
                                    </m:r>
                                  </m:sub>
                                </m:sSub>
                              </m:e>
                            </m:mr>
                          </m:m>
                        </m:e>
                      </m:d>
                      <m:d>
                        <m:dPr>
                          <m:ctrlPr>
                            <a:rPr lang="en-US" sz="2400" i="1">
                              <a:latin typeface="Cambria Math" panose="02040503050406030204" pitchFamily="18" charset="0"/>
                            </a:rPr>
                          </m:ctrlPr>
                        </m:dPr>
                        <m:e>
                          <m:m>
                            <m:mPr>
                              <m:mcs>
                                <m:mc>
                                  <m:mcPr>
                                    <m:count m:val="1"/>
                                    <m:mcJc m:val="center"/>
                                  </m:mcPr>
                                </m:mc>
                              </m:mcs>
                              <m:ctrlPr>
                                <a:rPr lang="en-US" sz="2400" i="1">
                                  <a:latin typeface="Cambria Math" panose="02040503050406030204" pitchFamily="18" charset="0"/>
                                </a:rPr>
                              </m:ctrlPr>
                            </m:mPr>
                            <m:mr>
                              <m:e>
                                <m:r>
                                  <m:rPr>
                                    <m:brk m:alnAt="7"/>
                                  </m:rPr>
                                  <a:rPr lang="en-US" sz="2400" b="0" i="1" smtClean="0">
                                    <a:latin typeface="Cambria Math" panose="02040503050406030204" pitchFamily="18" charset="0"/>
                                  </a:rPr>
                                  <m:t>𝑑</m:t>
                                </m:r>
                              </m:e>
                            </m:mr>
                            <m:mr>
                              <m:e>
                                <m:r>
                                  <a:rPr lang="en-US" sz="2400" b="0" i="1" smtClean="0">
                                    <a:latin typeface="Cambria Math" panose="02040503050406030204" pitchFamily="18" charset="0"/>
                                  </a:rPr>
                                  <m:t>𝑠</m:t>
                                </m:r>
                              </m:e>
                            </m:mr>
                            <m:mr>
                              <m:e>
                                <m:r>
                                  <a:rPr lang="en-US" sz="2400" b="0" i="1" smtClean="0">
                                    <a:latin typeface="Cambria Math" panose="02040503050406030204" pitchFamily="18" charset="0"/>
                                  </a:rPr>
                                  <m:t>𝑏</m:t>
                                </m:r>
                              </m:e>
                            </m:mr>
                          </m:m>
                        </m:e>
                      </m:d>
                    </m:oMath>
                  </m:oMathPara>
                </a14:m>
                <a:endParaRPr lang="en-CA" sz="2400" dirty="0"/>
              </a:p>
            </p:txBody>
          </p:sp>
        </mc:Choice>
        <mc:Fallback xmlns="">
          <p:sp>
            <p:nvSpPr>
              <p:cNvPr id="8" name="TextBox 7"/>
              <p:cNvSpPr txBox="1">
                <a:spLocks noRot="1" noChangeAspect="1" noMove="1" noResize="1" noEditPoints="1" noAdjustHandles="1" noChangeArrowheads="1" noChangeShapeType="1" noTextEdit="1"/>
              </p:cNvSpPr>
              <p:nvPr/>
            </p:nvSpPr>
            <p:spPr>
              <a:xfrm>
                <a:off x="143186" y="4493169"/>
                <a:ext cx="4070858" cy="1189043"/>
              </a:xfrm>
              <a:prstGeom prst="rect">
                <a:avLst/>
              </a:prstGeom>
              <a:blipFill rotWithShape="0">
                <a:blip r:embed="rId2"/>
                <a:stretch>
                  <a:fillRect/>
                </a:stretch>
              </a:blipFill>
            </p:spPr>
            <p:txBody>
              <a:bodyPr/>
              <a:lstStyle/>
              <a:p>
                <a:r>
                  <a:rPr lang="en-CA">
                    <a:noFill/>
                  </a:rPr>
                  <a:t> </a:t>
                </a:r>
              </a:p>
            </p:txBody>
          </p:sp>
        </mc:Fallback>
      </mc:AlternateContent>
      <p:sp>
        <p:nvSpPr>
          <p:cNvPr id="9" name="Rectangle 8"/>
          <p:cNvSpPr/>
          <p:nvPr/>
        </p:nvSpPr>
        <p:spPr>
          <a:xfrm>
            <a:off x="0" y="4074650"/>
            <a:ext cx="1693092" cy="461665"/>
          </a:xfrm>
          <a:prstGeom prst="rect">
            <a:avLst/>
          </a:prstGeom>
        </p:spPr>
        <p:txBody>
          <a:bodyPr wrap="none">
            <a:spAutoFit/>
          </a:bodyPr>
          <a:lstStyle/>
          <a:p>
            <a:r>
              <a:rPr lang="en-US" sz="2400" dirty="0"/>
              <a:t>CKM matrix</a:t>
            </a:r>
          </a:p>
        </p:txBody>
      </p:sp>
      <mc:AlternateContent xmlns:mc="http://schemas.openxmlformats.org/markup-compatibility/2006" xmlns:a14="http://schemas.microsoft.com/office/drawing/2010/main">
        <mc:Choice Requires="a14">
          <p:sp>
            <p:nvSpPr>
              <p:cNvPr id="10" name="TextBox 9"/>
              <p:cNvSpPr txBox="1"/>
              <p:nvPr/>
            </p:nvSpPr>
            <p:spPr>
              <a:xfrm>
                <a:off x="4855782" y="4477406"/>
                <a:ext cx="4296176" cy="11890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2400" i="1" smtClean="0">
                              <a:latin typeface="Cambria Math" panose="02040503050406030204" pitchFamily="18" charset="0"/>
                            </a:rPr>
                          </m:ctrlPr>
                        </m:dPr>
                        <m:e>
                          <m:m>
                            <m:mPr>
                              <m:mcs>
                                <m:mc>
                                  <m:mcPr>
                                    <m:count m:val="1"/>
                                    <m:mcJc m:val="center"/>
                                  </m:mcPr>
                                </m:mc>
                              </m:mcs>
                              <m:ctrlPr>
                                <a:rPr lang="en-US" sz="2400" i="1">
                                  <a:latin typeface="Cambria Math" panose="02040503050406030204" pitchFamily="18" charset="0"/>
                                </a:rPr>
                              </m:ctrlPr>
                            </m:mPr>
                            <m:mr>
                              <m:e>
                                <m:sSub>
                                  <m:sSubPr>
                                    <m:ctrlPr>
                                      <a:rPr lang="en-US" sz="2400" i="1" smtClean="0">
                                        <a:latin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𝜈</m:t>
                                    </m:r>
                                  </m:e>
                                  <m:sub>
                                    <m:r>
                                      <a:rPr lang="en-US" sz="2400" b="0" i="1" smtClean="0">
                                        <a:latin typeface="Cambria Math" panose="02040503050406030204" pitchFamily="18" charset="0"/>
                                      </a:rPr>
                                      <m:t>𝑒</m:t>
                                    </m:r>
                                  </m:sub>
                                </m:sSub>
                              </m:e>
                            </m:mr>
                            <m:mr>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𝜈</m:t>
                                    </m:r>
                                  </m:e>
                                  <m:sub>
                                    <m:r>
                                      <a:rPr lang="en-US" sz="2400" i="1" smtClean="0">
                                        <a:latin typeface="Cambria Math" panose="02040503050406030204" pitchFamily="18" charset="0"/>
                                        <a:ea typeface="Cambria Math" panose="02040503050406030204" pitchFamily="18" charset="0"/>
                                      </a:rPr>
                                      <m:t>𝜇</m:t>
                                    </m:r>
                                  </m:sub>
                                </m:sSub>
                              </m:e>
                            </m:mr>
                            <m:mr>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𝜈</m:t>
                                    </m:r>
                                  </m:e>
                                  <m:sub>
                                    <m:r>
                                      <a:rPr lang="en-US" sz="2400" i="1" smtClean="0">
                                        <a:latin typeface="Cambria Math" panose="02040503050406030204" pitchFamily="18" charset="0"/>
                                        <a:ea typeface="Cambria Math" panose="02040503050406030204" pitchFamily="18" charset="0"/>
                                      </a:rPr>
                                      <m:t>𝜏</m:t>
                                    </m:r>
                                  </m:sub>
                                </m:sSub>
                              </m:e>
                            </m:mr>
                          </m:m>
                        </m:e>
                      </m:d>
                      <m:r>
                        <a:rPr lang="en-US" sz="2400" b="0" i="1" smtClean="0">
                          <a:latin typeface="Cambria Math" panose="02040503050406030204" pitchFamily="18" charset="0"/>
                        </a:rPr>
                        <m:t>=</m:t>
                      </m:r>
                      <m:d>
                        <m:dPr>
                          <m:ctrlPr>
                            <a:rPr lang="en-CA" sz="2400" i="1" smtClean="0">
                              <a:latin typeface="Cambria Math" panose="02040503050406030204" pitchFamily="18" charset="0"/>
                            </a:rPr>
                          </m:ctrlPr>
                        </m:dPr>
                        <m:e>
                          <m:m>
                            <m:mPr>
                              <m:mcs>
                                <m:mc>
                                  <m:mcPr>
                                    <m:count m:val="3"/>
                                    <m:mcJc m:val="center"/>
                                  </m:mcPr>
                                </m:mc>
                              </m:mcs>
                              <m:ctrlPr>
                                <a:rPr lang="en-CA" sz="2400" i="1" smtClean="0">
                                  <a:latin typeface="Cambria Math" panose="02040503050406030204" pitchFamily="18" charset="0"/>
                                </a:rPr>
                              </m:ctrlPr>
                            </m:mPr>
                            <m:mr>
                              <m:e>
                                <m:sSub>
                                  <m:sSubPr>
                                    <m:ctrlPr>
                                      <a:rPr lang="en-CA" sz="2400" i="1" smtClean="0">
                                        <a:latin typeface="Cambria Math" panose="02040503050406030204" pitchFamily="18" charset="0"/>
                                      </a:rPr>
                                    </m:ctrlPr>
                                  </m:sSubPr>
                                  <m:e>
                                    <m:r>
                                      <a:rPr lang="en-US" sz="2400" b="0" i="1" smtClean="0">
                                        <a:latin typeface="Cambria Math" panose="02040503050406030204" pitchFamily="18" charset="0"/>
                                      </a:rPr>
                                      <m:t>𝑈</m:t>
                                    </m:r>
                                  </m:e>
                                  <m:sub>
                                    <m:r>
                                      <a:rPr lang="en-US" sz="2400" b="0" i="1" smtClean="0">
                                        <a:latin typeface="Cambria Math" panose="02040503050406030204" pitchFamily="18" charset="0"/>
                                      </a:rPr>
                                      <m:t>𝑒</m:t>
                                    </m:r>
                                    <m:r>
                                      <a:rPr lang="en-US" sz="2400" b="0" i="1" smtClean="0">
                                        <a:latin typeface="Cambria Math" panose="02040503050406030204" pitchFamily="18" charset="0"/>
                                      </a:rPr>
                                      <m:t>1</m:t>
                                    </m:r>
                                  </m:sub>
                                </m:sSub>
                              </m:e>
                              <m:e>
                                <m:sSub>
                                  <m:sSubPr>
                                    <m:ctrlPr>
                                      <a:rPr lang="en-CA" sz="2400" i="1">
                                        <a:latin typeface="Cambria Math" panose="02040503050406030204" pitchFamily="18" charset="0"/>
                                      </a:rPr>
                                    </m:ctrlPr>
                                  </m:sSubPr>
                                  <m:e>
                                    <m:r>
                                      <a:rPr lang="en-US" sz="2400" i="1">
                                        <a:latin typeface="Cambria Math" panose="02040503050406030204" pitchFamily="18" charset="0"/>
                                      </a:rPr>
                                      <m:t>𝑈</m:t>
                                    </m:r>
                                  </m:e>
                                  <m:sub>
                                    <m:r>
                                      <a:rPr lang="en-US" sz="2400" i="1">
                                        <a:latin typeface="Cambria Math" panose="02040503050406030204" pitchFamily="18" charset="0"/>
                                      </a:rPr>
                                      <m:t>𝑒</m:t>
                                    </m:r>
                                    <m:r>
                                      <a:rPr lang="en-US" sz="2400" b="0" i="1" smtClean="0">
                                        <a:latin typeface="Cambria Math" panose="02040503050406030204" pitchFamily="18" charset="0"/>
                                      </a:rPr>
                                      <m:t>2</m:t>
                                    </m:r>
                                  </m:sub>
                                </m:sSub>
                              </m:e>
                              <m:e>
                                <m:sSub>
                                  <m:sSubPr>
                                    <m:ctrlPr>
                                      <a:rPr lang="en-CA" sz="2400" i="1">
                                        <a:latin typeface="Cambria Math" panose="02040503050406030204" pitchFamily="18" charset="0"/>
                                      </a:rPr>
                                    </m:ctrlPr>
                                  </m:sSubPr>
                                  <m:e>
                                    <m:r>
                                      <a:rPr lang="en-US" sz="2400" i="1">
                                        <a:latin typeface="Cambria Math" panose="02040503050406030204" pitchFamily="18" charset="0"/>
                                      </a:rPr>
                                      <m:t>𝑈</m:t>
                                    </m:r>
                                  </m:e>
                                  <m:sub>
                                    <m:r>
                                      <a:rPr lang="en-US" sz="2400" i="1">
                                        <a:latin typeface="Cambria Math" panose="02040503050406030204" pitchFamily="18" charset="0"/>
                                      </a:rPr>
                                      <m:t>𝑒</m:t>
                                    </m:r>
                                    <m:r>
                                      <a:rPr lang="en-US" sz="2400" b="0" i="1" smtClean="0">
                                        <a:latin typeface="Cambria Math" panose="02040503050406030204" pitchFamily="18" charset="0"/>
                                      </a:rPr>
                                      <m:t>3</m:t>
                                    </m:r>
                                  </m:sub>
                                </m:sSub>
                              </m:e>
                            </m:mr>
                            <m:mr>
                              <m:e>
                                <m:sSub>
                                  <m:sSubPr>
                                    <m:ctrlPr>
                                      <a:rPr lang="en-CA" sz="2400" i="1">
                                        <a:latin typeface="Cambria Math" panose="02040503050406030204" pitchFamily="18" charset="0"/>
                                      </a:rPr>
                                    </m:ctrlPr>
                                  </m:sSubPr>
                                  <m:e>
                                    <m:r>
                                      <a:rPr lang="en-US" sz="2400" i="1">
                                        <a:latin typeface="Cambria Math" panose="02040503050406030204" pitchFamily="18" charset="0"/>
                                      </a:rPr>
                                      <m:t>𝑈</m:t>
                                    </m:r>
                                  </m:e>
                                  <m:sub>
                                    <m:r>
                                      <a:rPr lang="en-US" sz="2400" i="1" smtClean="0">
                                        <a:latin typeface="Cambria Math" panose="02040503050406030204" pitchFamily="18" charset="0"/>
                                        <a:ea typeface="Cambria Math" panose="02040503050406030204" pitchFamily="18" charset="0"/>
                                      </a:rPr>
                                      <m:t>𝜇</m:t>
                                    </m:r>
                                    <m:r>
                                      <a:rPr lang="en-US" sz="2400" i="1">
                                        <a:latin typeface="Cambria Math" panose="02040503050406030204" pitchFamily="18" charset="0"/>
                                      </a:rPr>
                                      <m:t>1</m:t>
                                    </m:r>
                                  </m:sub>
                                </m:sSub>
                              </m:e>
                              <m:e>
                                <m:sSub>
                                  <m:sSubPr>
                                    <m:ctrlPr>
                                      <a:rPr lang="en-CA" sz="2400" i="1">
                                        <a:latin typeface="Cambria Math" panose="02040503050406030204" pitchFamily="18" charset="0"/>
                                      </a:rPr>
                                    </m:ctrlPr>
                                  </m:sSubPr>
                                  <m:e>
                                    <m:r>
                                      <a:rPr lang="en-US" sz="2400" i="1">
                                        <a:latin typeface="Cambria Math" panose="02040503050406030204" pitchFamily="18" charset="0"/>
                                      </a:rPr>
                                      <m:t>𝑈</m:t>
                                    </m:r>
                                  </m:e>
                                  <m:sub>
                                    <m:r>
                                      <a:rPr lang="en-US" sz="2400" i="1" smtClean="0">
                                        <a:latin typeface="Cambria Math" panose="02040503050406030204" pitchFamily="18" charset="0"/>
                                        <a:ea typeface="Cambria Math" panose="02040503050406030204" pitchFamily="18" charset="0"/>
                                      </a:rPr>
                                      <m:t>𝜇</m:t>
                                    </m:r>
                                    <m:r>
                                      <a:rPr lang="en-US" sz="2400" b="0" i="1" smtClean="0">
                                        <a:latin typeface="Cambria Math" panose="02040503050406030204" pitchFamily="18" charset="0"/>
                                        <a:ea typeface="Cambria Math" panose="02040503050406030204" pitchFamily="18" charset="0"/>
                                      </a:rPr>
                                      <m:t>2</m:t>
                                    </m:r>
                                  </m:sub>
                                </m:sSub>
                              </m:e>
                              <m:e>
                                <m:sSub>
                                  <m:sSubPr>
                                    <m:ctrlPr>
                                      <a:rPr lang="en-CA" sz="2400" i="1">
                                        <a:latin typeface="Cambria Math" panose="02040503050406030204" pitchFamily="18" charset="0"/>
                                      </a:rPr>
                                    </m:ctrlPr>
                                  </m:sSubPr>
                                  <m:e>
                                    <m:r>
                                      <a:rPr lang="en-US" sz="2400" i="1">
                                        <a:latin typeface="Cambria Math" panose="02040503050406030204" pitchFamily="18" charset="0"/>
                                      </a:rPr>
                                      <m:t>𝑈</m:t>
                                    </m:r>
                                  </m:e>
                                  <m:sub>
                                    <m:r>
                                      <a:rPr lang="en-US" sz="2400" i="1" smtClean="0">
                                        <a:latin typeface="Cambria Math" panose="02040503050406030204" pitchFamily="18" charset="0"/>
                                        <a:ea typeface="Cambria Math" panose="02040503050406030204" pitchFamily="18" charset="0"/>
                                      </a:rPr>
                                      <m:t>𝜇</m:t>
                                    </m:r>
                                    <m:r>
                                      <a:rPr lang="en-US" sz="2400" b="0" i="1" smtClean="0">
                                        <a:latin typeface="Cambria Math" panose="02040503050406030204" pitchFamily="18" charset="0"/>
                                        <a:ea typeface="Cambria Math" panose="02040503050406030204" pitchFamily="18" charset="0"/>
                                      </a:rPr>
                                      <m:t>3</m:t>
                                    </m:r>
                                  </m:sub>
                                </m:sSub>
                              </m:e>
                            </m:mr>
                            <m:mr>
                              <m:e>
                                <m:sSub>
                                  <m:sSubPr>
                                    <m:ctrlPr>
                                      <a:rPr lang="en-CA" sz="2400" i="1">
                                        <a:latin typeface="Cambria Math" panose="02040503050406030204" pitchFamily="18" charset="0"/>
                                      </a:rPr>
                                    </m:ctrlPr>
                                  </m:sSubPr>
                                  <m:e>
                                    <m:r>
                                      <a:rPr lang="en-US" sz="2400" i="1">
                                        <a:latin typeface="Cambria Math" panose="02040503050406030204" pitchFamily="18" charset="0"/>
                                      </a:rPr>
                                      <m:t>𝑈</m:t>
                                    </m:r>
                                  </m:e>
                                  <m:sub>
                                    <m:r>
                                      <a:rPr lang="en-US" sz="2400" i="1" smtClean="0">
                                        <a:latin typeface="Cambria Math" panose="02040503050406030204" pitchFamily="18" charset="0"/>
                                        <a:ea typeface="Cambria Math" panose="02040503050406030204" pitchFamily="18" charset="0"/>
                                      </a:rPr>
                                      <m:t>𝜏</m:t>
                                    </m:r>
                                    <m:r>
                                      <a:rPr lang="en-US" sz="2400" b="0" i="1" smtClean="0">
                                        <a:latin typeface="Cambria Math" panose="02040503050406030204" pitchFamily="18" charset="0"/>
                                        <a:ea typeface="Cambria Math" panose="02040503050406030204" pitchFamily="18" charset="0"/>
                                      </a:rPr>
                                      <m:t>1</m:t>
                                    </m:r>
                                  </m:sub>
                                </m:sSub>
                              </m:e>
                              <m:e>
                                <m:sSub>
                                  <m:sSubPr>
                                    <m:ctrlPr>
                                      <a:rPr lang="en-CA" sz="2400" i="1">
                                        <a:latin typeface="Cambria Math" panose="02040503050406030204" pitchFamily="18" charset="0"/>
                                      </a:rPr>
                                    </m:ctrlPr>
                                  </m:sSubPr>
                                  <m:e>
                                    <m:r>
                                      <a:rPr lang="en-US" sz="2400" i="1">
                                        <a:latin typeface="Cambria Math" panose="02040503050406030204" pitchFamily="18" charset="0"/>
                                      </a:rPr>
                                      <m:t>𝑈</m:t>
                                    </m:r>
                                  </m:e>
                                  <m:sub>
                                    <m:r>
                                      <a:rPr lang="en-US" sz="2400" i="1" smtClean="0">
                                        <a:latin typeface="Cambria Math" panose="02040503050406030204" pitchFamily="18" charset="0"/>
                                        <a:ea typeface="Cambria Math" panose="02040503050406030204" pitchFamily="18" charset="0"/>
                                      </a:rPr>
                                      <m:t>𝜏</m:t>
                                    </m:r>
                                    <m:r>
                                      <a:rPr lang="en-US" sz="2400" b="0" i="1" smtClean="0">
                                        <a:latin typeface="Cambria Math" panose="02040503050406030204" pitchFamily="18" charset="0"/>
                                        <a:ea typeface="Cambria Math" panose="02040503050406030204" pitchFamily="18" charset="0"/>
                                      </a:rPr>
                                      <m:t>2</m:t>
                                    </m:r>
                                  </m:sub>
                                </m:sSub>
                              </m:e>
                              <m:e>
                                <m:sSub>
                                  <m:sSubPr>
                                    <m:ctrlPr>
                                      <a:rPr lang="en-CA" sz="2400" i="1">
                                        <a:latin typeface="Cambria Math" panose="02040503050406030204" pitchFamily="18" charset="0"/>
                                      </a:rPr>
                                    </m:ctrlPr>
                                  </m:sSubPr>
                                  <m:e>
                                    <m:r>
                                      <a:rPr lang="en-US" sz="2400" i="1">
                                        <a:latin typeface="Cambria Math" panose="02040503050406030204" pitchFamily="18" charset="0"/>
                                      </a:rPr>
                                      <m:t>𝑈</m:t>
                                    </m:r>
                                  </m:e>
                                  <m:sub>
                                    <m:r>
                                      <a:rPr lang="en-US" sz="2400" i="1" smtClean="0">
                                        <a:latin typeface="Cambria Math" panose="02040503050406030204" pitchFamily="18" charset="0"/>
                                        <a:ea typeface="Cambria Math" panose="02040503050406030204" pitchFamily="18" charset="0"/>
                                      </a:rPr>
                                      <m:t>𝜏</m:t>
                                    </m:r>
                                    <m:r>
                                      <a:rPr lang="en-US" sz="2400" b="0" i="1" smtClean="0">
                                        <a:latin typeface="Cambria Math" panose="02040503050406030204" pitchFamily="18" charset="0"/>
                                        <a:ea typeface="Cambria Math" panose="02040503050406030204" pitchFamily="18" charset="0"/>
                                      </a:rPr>
                                      <m:t>3</m:t>
                                    </m:r>
                                  </m:sub>
                                </m:sSub>
                              </m:e>
                            </m:mr>
                          </m:m>
                        </m:e>
                      </m:d>
                      <m:d>
                        <m:dPr>
                          <m:ctrlPr>
                            <a:rPr lang="en-US" sz="2400" i="1">
                              <a:latin typeface="Cambria Math" panose="02040503050406030204" pitchFamily="18" charset="0"/>
                            </a:rPr>
                          </m:ctrlPr>
                        </m:dPr>
                        <m:e>
                          <m:m>
                            <m:mPr>
                              <m:mcs>
                                <m:mc>
                                  <m:mcPr>
                                    <m:count m:val="1"/>
                                    <m:mcJc m:val="center"/>
                                  </m:mcPr>
                                </m:mc>
                              </m:mcs>
                              <m:ctrlPr>
                                <a:rPr lang="en-US" sz="2400" i="1" smtClean="0">
                                  <a:latin typeface="Cambria Math" panose="02040503050406030204" pitchFamily="18" charset="0"/>
                                </a:rPr>
                              </m:ctrlPr>
                            </m:mPr>
                            <m:mr>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𝜈</m:t>
                                    </m:r>
                                  </m:e>
                                  <m:sub>
                                    <m:r>
                                      <a:rPr lang="en-US" sz="2400" b="0" i="1" smtClean="0">
                                        <a:latin typeface="Cambria Math" panose="02040503050406030204" pitchFamily="18" charset="0"/>
                                        <a:ea typeface="Cambria Math" panose="02040503050406030204" pitchFamily="18" charset="0"/>
                                      </a:rPr>
                                      <m:t>1</m:t>
                                    </m:r>
                                  </m:sub>
                                </m:sSub>
                              </m:e>
                            </m:mr>
                            <m:mr>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𝜈</m:t>
                                    </m:r>
                                  </m:e>
                                  <m:sub>
                                    <m:r>
                                      <a:rPr lang="en-US" sz="2400" b="0" i="1" smtClean="0">
                                        <a:latin typeface="Cambria Math" panose="02040503050406030204" pitchFamily="18" charset="0"/>
                                        <a:ea typeface="Cambria Math" panose="02040503050406030204" pitchFamily="18" charset="0"/>
                                      </a:rPr>
                                      <m:t>2</m:t>
                                    </m:r>
                                  </m:sub>
                                </m:sSub>
                              </m:e>
                            </m:mr>
                            <m:mr>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𝜈</m:t>
                                    </m:r>
                                  </m:e>
                                  <m:sub>
                                    <m:r>
                                      <a:rPr lang="en-US" sz="2400" b="0" i="1" smtClean="0">
                                        <a:latin typeface="Cambria Math" panose="02040503050406030204" pitchFamily="18" charset="0"/>
                                        <a:ea typeface="Cambria Math" panose="02040503050406030204" pitchFamily="18" charset="0"/>
                                      </a:rPr>
                                      <m:t>3</m:t>
                                    </m:r>
                                  </m:sub>
                                </m:sSub>
                              </m:e>
                            </m:mr>
                          </m:m>
                        </m:e>
                      </m:d>
                    </m:oMath>
                  </m:oMathPara>
                </a14:m>
                <a:endParaRPr lang="en-CA" sz="2400" dirty="0"/>
              </a:p>
            </p:txBody>
          </p:sp>
        </mc:Choice>
        <mc:Fallback xmlns="">
          <p:sp>
            <p:nvSpPr>
              <p:cNvPr id="10" name="TextBox 9"/>
              <p:cNvSpPr txBox="1">
                <a:spLocks noRot="1" noChangeAspect="1" noMove="1" noResize="1" noEditPoints="1" noAdjustHandles="1" noChangeArrowheads="1" noChangeShapeType="1" noTextEdit="1"/>
              </p:cNvSpPr>
              <p:nvPr/>
            </p:nvSpPr>
            <p:spPr>
              <a:xfrm>
                <a:off x="4855782" y="4477406"/>
                <a:ext cx="4296176" cy="1189043"/>
              </a:xfrm>
              <a:prstGeom prst="rect">
                <a:avLst/>
              </a:prstGeom>
              <a:blipFill rotWithShape="0">
                <a:blip r:embed="rId3"/>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566483" y="1098755"/>
                <a:ext cx="4011034" cy="7861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CA" sz="2400" i="1" smtClean="0">
                              <a:latin typeface="Cambria Math" panose="02040503050406030204" pitchFamily="18" charset="0"/>
                            </a:rPr>
                          </m:ctrlPr>
                        </m:dPr>
                        <m:e>
                          <m:r>
                            <a:rPr lang="en-CA" sz="2400" i="1" smtClean="0">
                              <a:latin typeface="Cambria Math" panose="02040503050406030204" pitchFamily="18" charset="0"/>
                              <a:ea typeface="Cambria Math" panose="02040503050406030204" pitchFamily="18" charset="0"/>
                            </a:rPr>
                            <m:t>𝜙</m:t>
                          </m:r>
                        </m:e>
                        <m:e>
                          <m:r>
                            <a:rPr lang="en-CA" sz="2400" i="1" smtClean="0">
                              <a:latin typeface="Cambria Math" panose="02040503050406030204" pitchFamily="18" charset="0"/>
                              <a:ea typeface="Cambria Math" panose="02040503050406030204" pitchFamily="18" charset="0"/>
                            </a:rPr>
                            <m:t>𝜓</m:t>
                          </m:r>
                        </m:e>
                      </m:d>
                      <m:r>
                        <a:rPr lang="en-US" sz="2400" b="0" i="1" smtClean="0">
                          <a:latin typeface="Cambria Math" panose="02040503050406030204" pitchFamily="18" charset="0"/>
                        </a:rPr>
                        <m:t>=</m:t>
                      </m:r>
                      <m:d>
                        <m:dPr>
                          <m:begChr m:val="⟨"/>
                          <m:endChr m:val="⟩"/>
                          <m:ctrlPr>
                            <a:rPr lang="en-CA" sz="2400" i="1">
                              <a:latin typeface="Cambria Math" panose="02040503050406030204" pitchFamily="18" charset="0"/>
                            </a:rPr>
                          </m:ctrlPr>
                        </m:dPr>
                        <m:e>
                          <m:sSup>
                            <m:sSupPr>
                              <m:ctrlPr>
                                <a:rPr lang="en-CA" sz="2400" i="1" smtClean="0">
                                  <a:latin typeface="Cambria Math" panose="02040503050406030204" pitchFamily="18" charset="0"/>
                                </a:rPr>
                              </m:ctrlPr>
                            </m:sSupPr>
                            <m:e>
                              <m:r>
                                <a:rPr lang="en-CA" sz="2400" i="1">
                                  <a:latin typeface="Cambria Math" panose="02040503050406030204" pitchFamily="18" charset="0"/>
                                  <a:ea typeface="Cambria Math" panose="02040503050406030204" pitchFamily="18" charset="0"/>
                                </a:rPr>
                                <m:t>𝜙</m:t>
                              </m:r>
                            </m:e>
                            <m:sup>
                              <m:r>
                                <a:rPr lang="en-US" sz="2400" b="0" i="1" smtClean="0">
                                  <a:latin typeface="Cambria Math" panose="02040503050406030204" pitchFamily="18" charset="0"/>
                                </a:rPr>
                                <m:t>′</m:t>
                              </m:r>
                            </m:sup>
                          </m:sSup>
                        </m:e>
                        <m:e>
                          <m:sSup>
                            <m:sSupPr>
                              <m:ctrlPr>
                                <a:rPr lang="en-CA" sz="2400" i="1" smtClean="0">
                                  <a:latin typeface="Cambria Math" panose="02040503050406030204" pitchFamily="18" charset="0"/>
                                  <a:ea typeface="Cambria Math" panose="02040503050406030204" pitchFamily="18" charset="0"/>
                                </a:rPr>
                              </m:ctrlPr>
                            </m:sSupPr>
                            <m:e>
                              <m:r>
                                <a:rPr lang="en-CA" sz="2400" i="1">
                                  <a:latin typeface="Cambria Math" panose="02040503050406030204" pitchFamily="18" charset="0"/>
                                  <a:ea typeface="Cambria Math" panose="02040503050406030204" pitchFamily="18" charset="0"/>
                                </a:rPr>
                                <m:t>𝜓</m:t>
                              </m:r>
                            </m:e>
                            <m:sup>
                              <m:r>
                                <a:rPr lang="en-US" sz="2400" b="0" i="1" smtClean="0">
                                  <a:latin typeface="Cambria Math" panose="02040503050406030204" pitchFamily="18" charset="0"/>
                                  <a:ea typeface="Cambria Math" panose="02040503050406030204" pitchFamily="18" charset="0"/>
                                </a:rPr>
                                <m:t>′</m:t>
                              </m:r>
                            </m:sup>
                          </m:sSup>
                        </m:e>
                      </m:d>
                      <m:r>
                        <a:rPr lang="en-US" sz="2400" i="1">
                          <a:latin typeface="Cambria Math" panose="02040503050406030204" pitchFamily="18" charset="0"/>
                        </a:rPr>
                        <m:t>=</m:t>
                      </m:r>
                      <m:d>
                        <m:dPr>
                          <m:begChr m:val="⟨"/>
                          <m:endChr m:val="⟩"/>
                          <m:ctrlPr>
                            <a:rPr lang="en-US" sz="2400" i="1" smtClean="0">
                              <a:latin typeface="Cambria Math" panose="02040503050406030204" pitchFamily="18" charset="0"/>
                            </a:rPr>
                          </m:ctrlPr>
                        </m:dPr>
                        <m:e>
                          <m:r>
                            <a:rPr lang="en-CA" sz="2400" i="1">
                              <a:latin typeface="Cambria Math" panose="02040503050406030204" pitchFamily="18" charset="0"/>
                              <a:ea typeface="Cambria Math" panose="02040503050406030204" pitchFamily="18" charset="0"/>
                            </a:rPr>
                            <m:t>𝜙</m:t>
                          </m:r>
                        </m:e>
                        <m:e>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𝑈</m:t>
                              </m:r>
                            </m:e>
                            <m:sup>
                              <m:r>
                                <a:rPr lang="en-US" sz="2400" i="1" smtClean="0">
                                  <a:latin typeface="Cambria Math" panose="02040503050406030204" pitchFamily="18" charset="0"/>
                                  <a:ea typeface="Cambria Math" panose="02040503050406030204" pitchFamily="18" charset="0"/>
                                </a:rPr>
                                <m:t>†</m:t>
                              </m:r>
                            </m:sup>
                          </m:sSup>
                          <m:r>
                            <a:rPr lang="en-US" sz="2400" b="0" i="1" smtClean="0">
                              <a:latin typeface="Cambria Math" panose="02040503050406030204" pitchFamily="18" charset="0"/>
                            </a:rPr>
                            <m:t>𝑈</m:t>
                          </m:r>
                        </m:e>
                        <m:e>
                          <m:r>
                            <a:rPr lang="en-CA" sz="2400" i="1">
                              <a:latin typeface="Cambria Math" panose="02040503050406030204" pitchFamily="18" charset="0"/>
                              <a:ea typeface="Cambria Math" panose="02040503050406030204" pitchFamily="18" charset="0"/>
                            </a:rPr>
                            <m:t>𝜓</m:t>
                          </m:r>
                        </m:e>
                      </m:d>
                    </m:oMath>
                  </m:oMathPara>
                </a14:m>
                <a:endParaRPr lang="en-CA" sz="2400" dirty="0"/>
              </a:p>
              <a:p>
                <a:endParaRPr lang="en-CA"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2566483" y="1098755"/>
                <a:ext cx="4011034" cy="786177"/>
              </a:xfrm>
              <a:prstGeom prst="rect">
                <a:avLst/>
              </a:prstGeom>
              <a:blipFill rotWithShape="0">
                <a:blip r:embed="rId4"/>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951891" y="2075792"/>
                <a:ext cx="5240217" cy="1117550"/>
              </a:xfrm>
              <a:prstGeom prst="rect">
                <a:avLst/>
              </a:prstGeom>
              <a:noFill/>
            </p:spPr>
            <p:txBody>
              <a:bodyPr wrap="none" lIns="0" tIns="0" rIns="0" bIns="0" rtlCol="0">
                <a:spAutoFit/>
              </a:bodyPr>
              <a:lstStyle/>
              <a:p>
                <a:r>
                  <a:rPr lang="en-CA" sz="2400" dirty="0" smtClean="0"/>
                  <a:t>The </a:t>
                </a:r>
                <a:r>
                  <a:rPr lang="en-CA" sz="2400" dirty="0" err="1" smtClean="0"/>
                  <a:t>adjoint</a:t>
                </a:r>
                <a:r>
                  <a:rPr lang="en-CA" sz="2400" dirty="0" smtClean="0"/>
                  <a:t> times the operator must be 1:</a:t>
                </a:r>
              </a:p>
              <a:p>
                <a:endParaRPr lang="en-CA" sz="24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p>
                        <m:sSupPr>
                          <m:ctrlPr>
                            <a:rPr lang="en-CA" sz="2400" i="1" smtClean="0">
                              <a:latin typeface="Cambria Math" panose="02040503050406030204" pitchFamily="18" charset="0"/>
                            </a:rPr>
                          </m:ctrlPr>
                        </m:sSupPr>
                        <m:e>
                          <m:r>
                            <a:rPr lang="en-US" sz="2400" b="0" i="1" smtClean="0">
                              <a:latin typeface="Cambria Math" panose="02040503050406030204" pitchFamily="18" charset="0"/>
                            </a:rPr>
                            <m:t>𝑈</m:t>
                          </m:r>
                        </m:e>
                        <m:sup>
                          <m:r>
                            <a:rPr lang="en-CA" sz="2400" i="1" smtClean="0">
                              <a:latin typeface="Cambria Math" panose="02040503050406030204" pitchFamily="18" charset="0"/>
                              <a:ea typeface="Cambria Math" panose="02040503050406030204" pitchFamily="18" charset="0"/>
                            </a:rPr>
                            <m:t>†</m:t>
                          </m:r>
                        </m:sup>
                      </m:sSup>
                      <m:r>
                        <a:rPr lang="en-US" sz="2400" b="0" i="1" smtClean="0">
                          <a:latin typeface="Cambria Math" panose="02040503050406030204" pitchFamily="18" charset="0"/>
                        </a:rPr>
                        <m:t>𝑈</m:t>
                      </m:r>
                      <m:r>
                        <a:rPr lang="en-US" sz="2400" b="0" i="1" smtClean="0">
                          <a:latin typeface="Cambria Math" panose="02040503050406030204" pitchFamily="18" charset="0"/>
                        </a:rPr>
                        <m:t>=1</m:t>
                      </m:r>
                    </m:oMath>
                  </m:oMathPara>
                </a14:m>
                <a:endParaRPr lang="en-CA" sz="2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1951891" y="2075792"/>
                <a:ext cx="5240217" cy="1117550"/>
              </a:xfrm>
              <a:prstGeom prst="rect">
                <a:avLst/>
              </a:prstGeom>
              <a:blipFill rotWithShape="0">
                <a:blip r:embed="rId5"/>
                <a:stretch>
                  <a:fillRect l="-3488" t="-8743" r="-2558" b="-1639"/>
                </a:stretch>
              </a:blipFill>
            </p:spPr>
            <p:txBody>
              <a:bodyPr/>
              <a:lstStyle/>
              <a:p>
                <a:r>
                  <a:rPr lang="en-CA">
                    <a:noFill/>
                  </a:rPr>
                  <a:t> </a:t>
                </a:r>
              </a:p>
            </p:txBody>
          </p:sp>
        </mc:Fallback>
      </mc:AlternateContent>
      <p:sp>
        <p:nvSpPr>
          <p:cNvPr id="6" name="Slide Number Placeholder 5"/>
          <p:cNvSpPr>
            <a:spLocks noGrp="1"/>
          </p:cNvSpPr>
          <p:nvPr>
            <p:ph type="sldNum" sz="quarter" idx="12"/>
          </p:nvPr>
        </p:nvSpPr>
        <p:spPr/>
        <p:txBody>
          <a:bodyPr/>
          <a:lstStyle/>
          <a:p>
            <a:fld id="{DA118E06-5FBC-4A7F-98A9-FD3F00BABDBC}" type="slidenum">
              <a:rPr lang="en-CA" smtClean="0"/>
              <a:pPr/>
              <a:t>10</a:t>
            </a:fld>
            <a:endParaRPr lang="en-CA" dirty="0"/>
          </a:p>
        </p:txBody>
      </p:sp>
      <p:sp>
        <p:nvSpPr>
          <p:cNvPr id="12" name="Rectangle 11"/>
          <p:cNvSpPr/>
          <p:nvPr/>
        </p:nvSpPr>
        <p:spPr>
          <a:xfrm>
            <a:off x="4712584" y="928781"/>
            <a:ext cx="2308194" cy="8167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086781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10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Parity</a:t>
            </a:r>
            <a:endParaRPr lang="en-CA" dirty="0"/>
          </a:p>
        </p:txBody>
      </p:sp>
      <p:sp>
        <p:nvSpPr>
          <p:cNvPr id="4" name="Date Placeholder 3"/>
          <p:cNvSpPr>
            <a:spLocks noGrp="1"/>
          </p:cNvSpPr>
          <p:nvPr>
            <p:ph type="dt" sz="half" idx="10"/>
          </p:nvPr>
        </p:nvSpPr>
        <p:spPr/>
        <p:txBody>
          <a:bodyPr/>
          <a:lstStyle/>
          <a:p>
            <a:r>
              <a:rPr lang="en-US" smtClean="0"/>
              <a:t>June 1-19, 2015</a:t>
            </a:r>
            <a:endParaRPr lang="en-US"/>
          </a:p>
        </p:txBody>
      </p:sp>
      <p:sp>
        <p:nvSpPr>
          <p:cNvPr id="5" name="Footer Placeholder 4"/>
          <p:cNvSpPr>
            <a:spLocks noGrp="1"/>
          </p:cNvSpPr>
          <p:nvPr>
            <p:ph type="ftr" sz="quarter" idx="11"/>
          </p:nvPr>
        </p:nvSpPr>
        <p:spPr/>
        <p:txBody>
          <a:bodyPr/>
          <a:lstStyle/>
          <a:p>
            <a:r>
              <a:rPr lang="en-US" smtClean="0"/>
              <a:t>HUGS</a:t>
            </a:r>
            <a:endParaRPr lang="en-US"/>
          </a:p>
        </p:txBody>
      </p:sp>
      <p:sp>
        <p:nvSpPr>
          <p:cNvPr id="8" name="Text Box 13"/>
          <p:cNvSpPr txBox="1">
            <a:spLocks noChangeArrowheads="1"/>
          </p:cNvSpPr>
          <p:nvPr/>
        </p:nvSpPr>
        <p:spPr bwMode="auto">
          <a:xfrm>
            <a:off x="1085094" y="4305300"/>
            <a:ext cx="184150" cy="366713"/>
          </a:xfrm>
          <a:prstGeom prst="rect">
            <a:avLst/>
          </a:prstGeom>
          <a:noFill/>
          <a:ln w="9525">
            <a:noFill/>
            <a:miter lim="800000"/>
            <a:headEnd/>
            <a:tailEnd/>
          </a:ln>
          <a:effectLst/>
        </p:spPr>
        <p:txBody>
          <a:bodyPr wrap="none">
            <a:spAutoFit/>
          </a:bodyPr>
          <a:lstStyle/>
          <a:p>
            <a:pPr algn="ctr" eaLnBrk="0" hangingPunct="0"/>
            <a:endParaRPr lang="en-US" sz="1800">
              <a:latin typeface="Arial" pitchFamily="34" charset="0"/>
            </a:endParaRPr>
          </a:p>
        </p:txBody>
      </p:sp>
      <p:sp>
        <p:nvSpPr>
          <p:cNvPr id="9" name="Cloud 8"/>
          <p:cNvSpPr/>
          <p:nvPr/>
        </p:nvSpPr>
        <p:spPr>
          <a:xfrm>
            <a:off x="338969" y="2133600"/>
            <a:ext cx="2057400" cy="1676400"/>
          </a:xfrm>
          <a:prstGeom prst="cloud">
            <a:avLst/>
          </a:prstGeom>
          <a:effectLst>
            <a:reflection blurRad="6350" stA="50000" endA="295" endPos="920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34169" y="3886200"/>
            <a:ext cx="25908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4169" y="749211"/>
            <a:ext cx="3603872" cy="646331"/>
          </a:xfrm>
          <a:prstGeom prst="rect">
            <a:avLst/>
          </a:prstGeom>
          <a:noFill/>
        </p:spPr>
        <p:txBody>
          <a:bodyPr wrap="none" rtlCol="0">
            <a:spAutoFit/>
          </a:bodyPr>
          <a:lstStyle/>
          <a:p>
            <a:r>
              <a:rPr lang="en-US" dirty="0">
                <a:solidFill>
                  <a:schemeClr val="accent1"/>
                </a:solidFill>
              </a:rPr>
              <a:t>q</a:t>
            </a:r>
            <a:r>
              <a:rPr lang="en-US" dirty="0" smtClean="0">
                <a:solidFill>
                  <a:schemeClr val="accent1"/>
                </a:solidFill>
              </a:rPr>
              <a:t>uantum mechanical operator </a:t>
            </a:r>
            <a:r>
              <a:rPr lang="en-US" dirty="0" smtClean="0"/>
              <a:t>that </a:t>
            </a:r>
          </a:p>
          <a:p>
            <a:r>
              <a:rPr lang="en-US" dirty="0" smtClean="0"/>
              <a:t>reverses the spatial sign ( P: x -&gt; -x )</a:t>
            </a:r>
          </a:p>
        </p:txBody>
      </p:sp>
      <p:cxnSp>
        <p:nvCxnSpPr>
          <p:cNvPr id="12" name="Straight Arrow Connector 11"/>
          <p:cNvCxnSpPr/>
          <p:nvPr/>
        </p:nvCxnSpPr>
        <p:spPr>
          <a:xfrm flipV="1">
            <a:off x="1252575" y="2667000"/>
            <a:ext cx="794" cy="4579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1481969" y="2667000"/>
            <a:ext cx="794" cy="45799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253370" y="4648203"/>
            <a:ext cx="1586" cy="45640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1481968" y="4648201"/>
            <a:ext cx="2" cy="457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6" name="Object 15"/>
          <p:cNvGraphicFramePr>
            <a:graphicFrameLocks noChangeAspect="1"/>
          </p:cNvGraphicFramePr>
          <p:nvPr>
            <p:extLst>
              <p:ext uri="{D42A27DB-BD31-4B8C-83A1-F6EECF244321}">
                <p14:modId xmlns:p14="http://schemas.microsoft.com/office/powerpoint/2010/main" val="1446191747"/>
              </p:ext>
            </p:extLst>
          </p:nvPr>
        </p:nvGraphicFramePr>
        <p:xfrm>
          <a:off x="1405769" y="2377442"/>
          <a:ext cx="152399" cy="289558"/>
        </p:xfrm>
        <a:graphic>
          <a:graphicData uri="http://schemas.openxmlformats.org/presentationml/2006/ole">
            <mc:AlternateContent xmlns:mc="http://schemas.openxmlformats.org/markup-compatibility/2006">
              <mc:Choice xmlns:v="urn:schemas-microsoft-com:vml" Requires="v">
                <p:oleObj spid="_x0000_s228449" name="Equation" r:id="rId3" imgW="126725" imgH="177415" progId="Equation.3">
                  <p:embed/>
                </p:oleObj>
              </mc:Choice>
              <mc:Fallback>
                <p:oleObj name="Equation" r:id="rId3" imgW="126725" imgH="177415"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5769" y="2377442"/>
                        <a:ext cx="152399" cy="28955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2"/>
          <p:cNvGraphicFramePr>
            <a:graphicFrameLocks noChangeAspect="1"/>
          </p:cNvGraphicFramePr>
          <p:nvPr>
            <p:extLst>
              <p:ext uri="{D42A27DB-BD31-4B8C-83A1-F6EECF244321}">
                <p14:modId xmlns:p14="http://schemas.microsoft.com/office/powerpoint/2010/main" val="1682153277"/>
              </p:ext>
            </p:extLst>
          </p:nvPr>
        </p:nvGraphicFramePr>
        <p:xfrm>
          <a:off x="1177169" y="2392362"/>
          <a:ext cx="152400" cy="274638"/>
        </p:xfrm>
        <a:graphic>
          <a:graphicData uri="http://schemas.openxmlformats.org/presentationml/2006/ole">
            <mc:AlternateContent xmlns:mc="http://schemas.openxmlformats.org/markup-compatibility/2006">
              <mc:Choice xmlns:v="urn:schemas-microsoft-com:vml" Requires="v">
                <p:oleObj spid="_x0000_s228450" name="Equation" r:id="rId5" imgW="152268" imgH="203024" progId="Equation.3">
                  <p:embed/>
                </p:oleObj>
              </mc:Choice>
              <mc:Fallback>
                <p:oleObj name="Equation" r:id="rId5" imgW="152268" imgH="203024"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77169" y="2392362"/>
                        <a:ext cx="152400" cy="274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3"/>
          <p:cNvGraphicFramePr>
            <a:graphicFrameLocks noChangeAspect="1"/>
          </p:cNvGraphicFramePr>
          <p:nvPr>
            <p:extLst>
              <p:ext uri="{D42A27DB-BD31-4B8C-83A1-F6EECF244321}">
                <p14:modId xmlns:p14="http://schemas.microsoft.com/office/powerpoint/2010/main" val="1143858910"/>
              </p:ext>
            </p:extLst>
          </p:nvPr>
        </p:nvGraphicFramePr>
        <p:xfrm>
          <a:off x="1405769" y="5121275"/>
          <a:ext cx="152400" cy="288925"/>
        </p:xfrm>
        <a:graphic>
          <a:graphicData uri="http://schemas.openxmlformats.org/presentationml/2006/ole">
            <mc:AlternateContent xmlns:mc="http://schemas.openxmlformats.org/markup-compatibility/2006">
              <mc:Choice xmlns:v="urn:schemas-microsoft-com:vml" Requires="v">
                <p:oleObj spid="_x0000_s228451" name="Equation" r:id="rId7" imgW="126725" imgH="177415" progId="Equation.3">
                  <p:embed/>
                </p:oleObj>
              </mc:Choice>
              <mc:Fallback>
                <p:oleObj name="Equation" r:id="rId7" imgW="126725" imgH="177415"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05769" y="5121275"/>
                        <a:ext cx="152400" cy="288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4"/>
          <p:cNvGraphicFramePr>
            <a:graphicFrameLocks noChangeAspect="1"/>
          </p:cNvGraphicFramePr>
          <p:nvPr>
            <p:extLst>
              <p:ext uri="{D42A27DB-BD31-4B8C-83A1-F6EECF244321}">
                <p14:modId xmlns:p14="http://schemas.microsoft.com/office/powerpoint/2010/main" val="1012730714"/>
              </p:ext>
            </p:extLst>
          </p:nvPr>
        </p:nvGraphicFramePr>
        <p:xfrm>
          <a:off x="1177169" y="5135563"/>
          <a:ext cx="152400" cy="274637"/>
        </p:xfrm>
        <a:graphic>
          <a:graphicData uri="http://schemas.openxmlformats.org/presentationml/2006/ole">
            <mc:AlternateContent xmlns:mc="http://schemas.openxmlformats.org/markup-compatibility/2006">
              <mc:Choice xmlns:v="urn:schemas-microsoft-com:vml" Requires="v">
                <p:oleObj spid="_x0000_s228452" name="Equation" r:id="rId9" imgW="152268" imgH="203024" progId="Equation.3">
                  <p:embed/>
                </p:oleObj>
              </mc:Choice>
              <mc:Fallback>
                <p:oleObj name="Equation" r:id="rId9" imgW="152268" imgH="203024"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77169" y="5135563"/>
                        <a:ext cx="152400" cy="274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 name="Picture 19"/>
          <p:cNvPicPr>
            <a:picLocks noChangeAspect="1" noChangeArrowheads="1"/>
          </p:cNvPicPr>
          <p:nvPr/>
        </p:nvPicPr>
        <p:blipFill>
          <a:blip r:embed="rId11" cstate="print"/>
          <a:srcRect/>
          <a:stretch>
            <a:fillRect/>
          </a:stretch>
        </p:blipFill>
        <p:spPr>
          <a:xfrm>
            <a:off x="3415999" y="790575"/>
            <a:ext cx="2680060" cy="2181225"/>
          </a:xfrm>
          <a:prstGeom prst="rect">
            <a:avLst/>
          </a:prstGeom>
          <a:noFill/>
        </p:spPr>
      </p:pic>
      <p:graphicFrame>
        <p:nvGraphicFramePr>
          <p:cNvPr id="21" name="Object 7"/>
          <p:cNvGraphicFramePr>
            <a:graphicFrameLocks noChangeAspect="1"/>
          </p:cNvGraphicFramePr>
          <p:nvPr>
            <p:extLst>
              <p:ext uri="{D42A27DB-BD31-4B8C-83A1-F6EECF244321}">
                <p14:modId xmlns:p14="http://schemas.microsoft.com/office/powerpoint/2010/main" val="1869316093"/>
              </p:ext>
            </p:extLst>
          </p:nvPr>
        </p:nvGraphicFramePr>
        <p:xfrm>
          <a:off x="2770030" y="3624574"/>
          <a:ext cx="6155516" cy="2366326"/>
        </p:xfrm>
        <a:graphic>
          <a:graphicData uri="http://schemas.openxmlformats.org/presentationml/2006/ole">
            <mc:AlternateContent xmlns:mc="http://schemas.openxmlformats.org/markup-compatibility/2006">
              <mc:Choice xmlns:v="urn:schemas-microsoft-com:vml" Requires="v">
                <p:oleObj spid="_x0000_s228453" name="Equation" r:id="rId12" imgW="3492360" imgH="1346040" progId="Equation.3">
                  <p:embed/>
                </p:oleObj>
              </mc:Choice>
              <mc:Fallback>
                <p:oleObj name="Equation" r:id="rId12" imgW="3492360" imgH="134604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70030" y="3624574"/>
                        <a:ext cx="6155516" cy="2366326"/>
                      </a:xfrm>
                      <a:prstGeom prst="rect">
                        <a:avLst/>
                      </a:prstGeom>
                      <a:noFill/>
                      <a:extLst/>
                    </p:spPr>
                  </p:pic>
                </p:oleObj>
              </mc:Fallback>
            </mc:AlternateContent>
          </a:graphicData>
        </a:graphic>
      </p:graphicFrame>
      <p:graphicFrame>
        <p:nvGraphicFramePr>
          <p:cNvPr id="23" name="Object 9"/>
          <p:cNvGraphicFramePr>
            <a:graphicFrameLocks noChangeAspect="1"/>
          </p:cNvGraphicFramePr>
          <p:nvPr>
            <p:extLst>
              <p:ext uri="{D42A27DB-BD31-4B8C-83A1-F6EECF244321}">
                <p14:modId xmlns:p14="http://schemas.microsoft.com/office/powerpoint/2010/main" val="1403222042"/>
              </p:ext>
            </p:extLst>
          </p:nvPr>
        </p:nvGraphicFramePr>
        <p:xfrm>
          <a:off x="2753623" y="3145856"/>
          <a:ext cx="3636753" cy="348048"/>
        </p:xfrm>
        <a:graphic>
          <a:graphicData uri="http://schemas.openxmlformats.org/presentationml/2006/ole">
            <mc:AlternateContent xmlns:mc="http://schemas.openxmlformats.org/markup-compatibility/2006">
              <mc:Choice xmlns:v="urn:schemas-microsoft-com:vml" Requires="v">
                <p:oleObj spid="_x0000_s228454" name="Equation" r:id="rId14" imgW="2120760" imgH="203040" progId="Equation.3">
                  <p:embed/>
                </p:oleObj>
              </mc:Choice>
              <mc:Fallback>
                <p:oleObj name="Equation" r:id="rId14" imgW="2120760" imgH="20304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53623" y="3145856"/>
                        <a:ext cx="3636753" cy="348048"/>
                      </a:xfrm>
                      <a:prstGeom prst="rect">
                        <a:avLst/>
                      </a:prstGeom>
                      <a:noFill/>
                      <a:extLst/>
                    </p:spPr>
                  </p:pic>
                </p:oleObj>
              </mc:Fallback>
            </mc:AlternateContent>
          </a:graphicData>
        </a:graphic>
      </p:graphicFrame>
      <p:sp>
        <p:nvSpPr>
          <p:cNvPr id="24" name="Text Box 8"/>
          <p:cNvSpPr txBox="1">
            <a:spLocks noChangeArrowheads="1"/>
          </p:cNvSpPr>
          <p:nvPr/>
        </p:nvSpPr>
        <p:spPr bwMode="auto">
          <a:xfrm>
            <a:off x="6193283" y="717681"/>
            <a:ext cx="2775520" cy="1754326"/>
          </a:xfrm>
          <a:prstGeom prst="rect">
            <a:avLst/>
          </a:prstGeom>
          <a:noFill/>
          <a:ln w="9525">
            <a:noFill/>
            <a:miter lim="800000"/>
            <a:headEnd/>
            <a:tailEnd/>
          </a:ln>
          <a:effectLst/>
        </p:spPr>
        <p:txBody>
          <a:bodyPr wrap="square">
            <a:spAutoFit/>
          </a:bodyPr>
          <a:lstStyle/>
          <a:p>
            <a:r>
              <a:rPr lang="en-US" dirty="0"/>
              <a:t>We describe physical processes </a:t>
            </a:r>
            <a:r>
              <a:rPr lang="en-US" dirty="0" smtClean="0"/>
              <a:t>as </a:t>
            </a:r>
            <a:r>
              <a:rPr lang="en-US" dirty="0" smtClean="0">
                <a:solidFill>
                  <a:schemeClr val="accent1"/>
                </a:solidFill>
              </a:rPr>
              <a:t>interacting currents </a:t>
            </a:r>
            <a:r>
              <a:rPr lang="en-US" dirty="0" smtClean="0"/>
              <a:t>by constructing the </a:t>
            </a:r>
            <a:r>
              <a:rPr lang="en-US" dirty="0" smtClean="0">
                <a:sym typeface="Symbol" pitchFamily="18" charset="2"/>
              </a:rPr>
              <a:t>most </a:t>
            </a:r>
            <a:r>
              <a:rPr lang="en-US" dirty="0">
                <a:sym typeface="Symbol" pitchFamily="18" charset="2"/>
              </a:rPr>
              <a:t>general </a:t>
            </a:r>
            <a:r>
              <a:rPr lang="en-US" dirty="0" smtClean="0">
                <a:sym typeface="Symbol" pitchFamily="18" charset="2"/>
              </a:rPr>
              <a:t>form which is consistent </a:t>
            </a:r>
            <a:r>
              <a:rPr lang="en-US" dirty="0">
                <a:sym typeface="Symbol" pitchFamily="18" charset="2"/>
              </a:rPr>
              <a:t>with </a:t>
            </a:r>
            <a:r>
              <a:rPr lang="en-US" dirty="0" smtClean="0">
                <a:solidFill>
                  <a:schemeClr val="accent1"/>
                </a:solidFill>
                <a:sym typeface="Symbol" pitchFamily="18" charset="2"/>
              </a:rPr>
              <a:t>Lorentz </a:t>
            </a:r>
            <a:r>
              <a:rPr lang="en-US" dirty="0">
                <a:solidFill>
                  <a:schemeClr val="accent1"/>
                </a:solidFill>
                <a:sym typeface="Symbol" pitchFamily="18" charset="2"/>
              </a:rPr>
              <a:t>invariance</a:t>
            </a:r>
          </a:p>
        </p:txBody>
      </p:sp>
      <p:graphicFrame>
        <p:nvGraphicFramePr>
          <p:cNvPr id="25" name="Object 10"/>
          <p:cNvGraphicFramePr>
            <a:graphicFrameLocks noChangeAspect="1"/>
          </p:cNvGraphicFramePr>
          <p:nvPr>
            <p:extLst>
              <p:ext uri="{D42A27DB-BD31-4B8C-83A1-F6EECF244321}">
                <p14:modId xmlns:p14="http://schemas.microsoft.com/office/powerpoint/2010/main" val="3399736036"/>
              </p:ext>
            </p:extLst>
          </p:nvPr>
        </p:nvGraphicFramePr>
        <p:xfrm>
          <a:off x="6536514" y="3113264"/>
          <a:ext cx="2452092" cy="380640"/>
        </p:xfrm>
        <a:graphic>
          <a:graphicData uri="http://schemas.openxmlformats.org/presentationml/2006/ole">
            <mc:AlternateContent xmlns:mc="http://schemas.openxmlformats.org/markup-compatibility/2006">
              <mc:Choice xmlns:v="urn:schemas-microsoft-com:vml" Requires="v">
                <p:oleObj spid="_x0000_s228455" name="Equation" r:id="rId16" imgW="1473120" imgH="228600" progId="Equation.3">
                  <p:embed/>
                </p:oleObj>
              </mc:Choice>
              <mc:Fallback>
                <p:oleObj name="Equation" r:id="rId16" imgW="1473120" imgH="22860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536514" y="3113264"/>
                        <a:ext cx="2452092" cy="380640"/>
                      </a:xfrm>
                      <a:prstGeom prst="rect">
                        <a:avLst/>
                      </a:prstGeom>
                      <a:noFill/>
                      <a:extLst/>
                    </p:spPr>
                  </p:pic>
                </p:oleObj>
              </mc:Fallback>
            </mc:AlternateContent>
          </a:graphicData>
        </a:graphic>
      </p:graphicFrame>
      <p:sp>
        <p:nvSpPr>
          <p:cNvPr id="27" name="Text Box 11"/>
          <p:cNvSpPr txBox="1">
            <a:spLocks noChangeArrowheads="1"/>
          </p:cNvSpPr>
          <p:nvPr/>
        </p:nvSpPr>
        <p:spPr bwMode="auto">
          <a:xfrm>
            <a:off x="3611092" y="6365169"/>
            <a:ext cx="5136342" cy="369332"/>
          </a:xfrm>
          <a:prstGeom prst="rect">
            <a:avLst/>
          </a:prstGeom>
          <a:noFill/>
          <a:ln w="9525">
            <a:noFill/>
            <a:miter lim="800000"/>
            <a:headEnd/>
            <a:tailEnd/>
          </a:ln>
          <a:effectLst/>
        </p:spPr>
        <p:txBody>
          <a:bodyPr wrap="none">
            <a:spAutoFit/>
          </a:bodyPr>
          <a:lstStyle/>
          <a:p>
            <a:r>
              <a:rPr lang="en-US" dirty="0" smtClean="0">
                <a:solidFill>
                  <a:schemeClr val="accent1"/>
                </a:solidFill>
              </a:rPr>
              <a:t>Note</a:t>
            </a:r>
            <a:r>
              <a:rPr lang="en-US" dirty="0">
                <a:solidFill>
                  <a:schemeClr val="accent1"/>
                </a:solidFill>
              </a:rPr>
              <a:t>:  P (V*V) = +1         P (A*A) = + 1        P (A*V) = -1 </a:t>
            </a:r>
            <a:endParaRPr lang="en-US" dirty="0">
              <a:solidFill>
                <a:schemeClr val="accent1"/>
              </a:solidFill>
              <a:sym typeface="Symbol" pitchFamily="18" charset="2"/>
            </a:endParaRPr>
          </a:p>
        </p:txBody>
      </p:sp>
      <p:sp>
        <p:nvSpPr>
          <p:cNvPr id="28" name="TextBox 27"/>
          <p:cNvSpPr txBox="1"/>
          <p:nvPr/>
        </p:nvSpPr>
        <p:spPr>
          <a:xfrm>
            <a:off x="5804000" y="3603682"/>
            <a:ext cx="750526" cy="369332"/>
          </a:xfrm>
          <a:prstGeom prst="rect">
            <a:avLst/>
          </a:prstGeom>
          <a:solidFill>
            <a:schemeClr val="bg1"/>
          </a:solidFill>
        </p:spPr>
        <p:txBody>
          <a:bodyPr wrap="none" rtlCol="0">
            <a:spAutoFit/>
          </a:bodyPr>
          <a:lstStyle/>
          <a:p>
            <a:r>
              <a:rPr lang="en-US" dirty="0" smtClean="0"/>
              <a:t>Parity</a:t>
            </a:r>
            <a:endParaRPr lang="en-CA" dirty="0"/>
          </a:p>
        </p:txBody>
      </p:sp>
      <p:sp>
        <p:nvSpPr>
          <p:cNvPr id="29" name="TextBox 28"/>
          <p:cNvSpPr txBox="1"/>
          <p:nvPr/>
        </p:nvSpPr>
        <p:spPr>
          <a:xfrm>
            <a:off x="6731304" y="3624574"/>
            <a:ext cx="1523943" cy="369332"/>
          </a:xfrm>
          <a:prstGeom prst="rect">
            <a:avLst/>
          </a:prstGeom>
          <a:solidFill>
            <a:schemeClr val="bg1"/>
          </a:solidFill>
        </p:spPr>
        <p:txBody>
          <a:bodyPr wrap="none" rtlCol="0">
            <a:spAutoFit/>
          </a:bodyPr>
          <a:lstStyle/>
          <a:p>
            <a:r>
              <a:rPr lang="en-US" dirty="0" smtClean="0"/>
              <a:t>Time Reversal</a:t>
            </a:r>
            <a:endParaRPr lang="en-CA" dirty="0"/>
          </a:p>
        </p:txBody>
      </p:sp>
      <p:sp>
        <p:nvSpPr>
          <p:cNvPr id="30" name="TextBox 29"/>
          <p:cNvSpPr txBox="1"/>
          <p:nvPr/>
        </p:nvSpPr>
        <p:spPr>
          <a:xfrm>
            <a:off x="7070879" y="3585562"/>
            <a:ext cx="2228328" cy="369332"/>
          </a:xfrm>
          <a:prstGeom prst="rect">
            <a:avLst/>
          </a:prstGeom>
          <a:solidFill>
            <a:schemeClr val="bg1"/>
          </a:solidFill>
        </p:spPr>
        <p:txBody>
          <a:bodyPr wrap="square" rtlCol="0">
            <a:spAutoFit/>
          </a:bodyPr>
          <a:lstStyle/>
          <a:p>
            <a:r>
              <a:rPr lang="en-US" dirty="0" smtClean="0"/>
              <a:t>Charge Conjugation</a:t>
            </a:r>
            <a:endParaRPr lang="en-CA" dirty="0"/>
          </a:p>
        </p:txBody>
      </p:sp>
      <p:sp>
        <p:nvSpPr>
          <p:cNvPr id="33" name="Rectangle 32"/>
          <p:cNvSpPr/>
          <p:nvPr/>
        </p:nvSpPr>
        <p:spPr>
          <a:xfrm>
            <a:off x="5391805" y="3585562"/>
            <a:ext cx="3752196" cy="257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mc:AlternateContent xmlns:mc="http://schemas.openxmlformats.org/markup-compatibility/2006" xmlns:a14="http://schemas.microsoft.com/office/drawing/2010/main">
        <mc:Choice Requires="a14">
          <p:sp>
            <p:nvSpPr>
              <p:cNvPr id="2" name="TextBox 1"/>
              <p:cNvSpPr txBox="1"/>
              <p:nvPr/>
            </p:nvSpPr>
            <p:spPr>
              <a:xfrm>
                <a:off x="788276" y="5722882"/>
                <a:ext cx="1037656" cy="59311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h</m:t>
                      </m:r>
                      <m:r>
                        <a:rPr lang="en-US" b="0" i="1" smtClean="0">
                          <a:latin typeface="Cambria Math" panose="02040503050406030204" pitchFamily="18" charset="0"/>
                        </a:rPr>
                        <m:t>=</m:t>
                      </m:r>
                      <m:f>
                        <m:fPr>
                          <m:ctrlPr>
                            <a:rPr lang="en-US" b="0" i="1" smtClean="0">
                              <a:latin typeface="Cambria Math" panose="02040503050406030204" pitchFamily="18" charset="0"/>
                            </a:rPr>
                          </m:ctrlPr>
                        </m:fPr>
                        <m:num>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𝑠</m:t>
                              </m:r>
                            </m:e>
                          </m:acc>
                          <m:r>
                            <a:rPr lang="en-US" b="0" i="1" smtClean="0">
                              <a:latin typeface="Cambria Math" panose="02040503050406030204" pitchFamily="18" charset="0"/>
                              <a:ea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𝑝</m:t>
                              </m:r>
                            </m:e>
                          </m:acc>
                        </m:num>
                        <m:den>
                          <m:d>
                            <m:dPr>
                              <m:begChr m:val="|"/>
                              <m:endChr m:val="|"/>
                              <m:ctrlPr>
                                <a:rPr lang="en-US" b="0" i="1" smtClean="0">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panose="02040503050406030204" pitchFamily="18" charset="0"/>
                                    </a:rPr>
                                    <m:t>𝑠</m:t>
                                  </m:r>
                                </m:e>
                              </m:acc>
                              <m:r>
                                <a:rPr lang="en-US" i="1">
                                  <a:latin typeface="Cambria Math" panose="02040503050406030204" pitchFamily="18" charset="0"/>
                                  <a:ea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𝑝</m:t>
                                  </m:r>
                                </m:e>
                              </m:acc>
                            </m:e>
                          </m:d>
                        </m:den>
                      </m:f>
                    </m:oMath>
                  </m:oMathPara>
                </a14:m>
                <a:endParaRPr lang="en-CA" dirty="0"/>
              </a:p>
            </p:txBody>
          </p:sp>
        </mc:Choice>
        <mc:Fallback xmlns="">
          <p:sp>
            <p:nvSpPr>
              <p:cNvPr id="2" name="TextBox 1"/>
              <p:cNvSpPr txBox="1">
                <a:spLocks noRot="1" noChangeAspect="1" noMove="1" noResize="1" noEditPoints="1" noAdjustHandles="1" noChangeArrowheads="1" noChangeShapeType="1" noTextEdit="1"/>
              </p:cNvSpPr>
              <p:nvPr/>
            </p:nvSpPr>
            <p:spPr>
              <a:xfrm>
                <a:off x="788276" y="5722882"/>
                <a:ext cx="1037656" cy="593111"/>
              </a:xfrm>
              <a:prstGeom prst="rect">
                <a:avLst/>
              </a:prstGeom>
              <a:blipFill rotWithShape="0">
                <a:blip r:embed="rId18"/>
                <a:stretch>
                  <a:fillRect/>
                </a:stretch>
              </a:blipFill>
            </p:spPr>
            <p:txBody>
              <a:bodyPr/>
              <a:lstStyle/>
              <a:p>
                <a:r>
                  <a:rPr lang="en-CA">
                    <a:noFill/>
                  </a:rPr>
                  <a:t> </a:t>
                </a:r>
              </a:p>
            </p:txBody>
          </p:sp>
        </mc:Fallback>
      </mc:AlternateContent>
      <p:sp>
        <p:nvSpPr>
          <p:cNvPr id="3" name="Slide Number Placeholder 2"/>
          <p:cNvSpPr>
            <a:spLocks noGrp="1"/>
          </p:cNvSpPr>
          <p:nvPr>
            <p:ph type="sldNum" sz="quarter" idx="12"/>
          </p:nvPr>
        </p:nvSpPr>
        <p:spPr/>
        <p:txBody>
          <a:bodyPr/>
          <a:lstStyle/>
          <a:p>
            <a:fld id="{DA118E06-5FBC-4A7F-98A9-FD3F00BABDBC}" type="slidenum">
              <a:rPr lang="en-CA" smtClean="0"/>
              <a:pPr/>
              <a:t>11</a:t>
            </a:fld>
            <a:endParaRPr lang="en-CA" dirty="0"/>
          </a:p>
        </p:txBody>
      </p:sp>
    </p:spTree>
    <p:extLst>
      <p:ext uri="{BB962C8B-B14F-4D97-AF65-F5344CB8AC3E}">
        <p14:creationId xmlns:p14="http://schemas.microsoft.com/office/powerpoint/2010/main" val="469167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par>
                                <p:cTn id="27" presetID="10"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par>
                                <p:cTn id="30" presetID="10"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par>
                                <p:cTn id="53" presetID="10" presetClass="entr" presetSubtype="0" fill="hold"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500"/>
                                        <p:tgtEl>
                                          <p:spTgt spid="25"/>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grpId="0" nodeType="clickEffect">
                                  <p:stCondLst>
                                    <p:cond delay="0"/>
                                  </p:stCondLst>
                                  <p:childTnLst>
                                    <p:animEffect transition="out" filter="fade">
                                      <p:cBhvr>
                                        <p:cTn id="64" dur="500"/>
                                        <p:tgtEl>
                                          <p:spTgt spid="33"/>
                                        </p:tgtEl>
                                      </p:cBhvr>
                                    </p:animEffect>
                                    <p:set>
                                      <p:cBhvr>
                                        <p:cTn id="65" dur="1" fill="hold">
                                          <p:stCondLst>
                                            <p:cond delay="499"/>
                                          </p:stCondLst>
                                        </p:cTn>
                                        <p:tgtEl>
                                          <p:spTgt spid="33"/>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28"/>
                                        </p:tgtEl>
                                        <p:attrNameLst>
                                          <p:attrName>style.visibility</p:attrName>
                                        </p:attrNameLst>
                                      </p:cBhvr>
                                      <p:to>
                                        <p:strVal val="visible"/>
                                      </p:to>
                                    </p:set>
                                    <p:anim calcmode="lin" valueType="num">
                                      <p:cBhvr>
                                        <p:cTn id="70" dur="750" fill="hold"/>
                                        <p:tgtEl>
                                          <p:spTgt spid="28"/>
                                        </p:tgtEl>
                                        <p:attrNameLst>
                                          <p:attrName>ppt_w</p:attrName>
                                        </p:attrNameLst>
                                      </p:cBhvr>
                                      <p:tavLst>
                                        <p:tav tm="0">
                                          <p:val>
                                            <p:fltVal val="0"/>
                                          </p:val>
                                        </p:tav>
                                        <p:tav tm="100000">
                                          <p:val>
                                            <p:strVal val="#ppt_w"/>
                                          </p:val>
                                        </p:tav>
                                      </p:tavLst>
                                    </p:anim>
                                    <p:anim calcmode="lin" valueType="num">
                                      <p:cBhvr>
                                        <p:cTn id="71" dur="750" fill="hold"/>
                                        <p:tgtEl>
                                          <p:spTgt spid="28"/>
                                        </p:tgtEl>
                                        <p:attrNameLst>
                                          <p:attrName>ppt_h</p:attrName>
                                        </p:attrNameLst>
                                      </p:cBhvr>
                                      <p:tavLst>
                                        <p:tav tm="0">
                                          <p:val>
                                            <p:fltVal val="0"/>
                                          </p:val>
                                        </p:tav>
                                        <p:tav tm="100000">
                                          <p:val>
                                            <p:strVal val="#ppt_h"/>
                                          </p:val>
                                        </p:tav>
                                      </p:tavLst>
                                    </p:anim>
                                    <p:animEffect transition="in" filter="fade">
                                      <p:cBhvr>
                                        <p:cTn id="72" dur="750"/>
                                        <p:tgtEl>
                                          <p:spTgt spid="28"/>
                                        </p:tgtEl>
                                      </p:cBhvr>
                                    </p:animEffect>
                                  </p:childTnLst>
                                </p:cTn>
                              </p:par>
                            </p:childTnLst>
                          </p:cTn>
                        </p:par>
                        <p:par>
                          <p:cTn id="73" fill="hold">
                            <p:stCondLst>
                              <p:cond delay="750"/>
                            </p:stCondLst>
                            <p:childTnLst>
                              <p:par>
                                <p:cTn id="74" presetID="53" presetClass="exit" presetSubtype="32" fill="hold" grpId="1" nodeType="afterEffect">
                                  <p:stCondLst>
                                    <p:cond delay="250"/>
                                  </p:stCondLst>
                                  <p:childTnLst>
                                    <p:anim calcmode="lin" valueType="num">
                                      <p:cBhvr>
                                        <p:cTn id="75" dur="750"/>
                                        <p:tgtEl>
                                          <p:spTgt spid="28"/>
                                        </p:tgtEl>
                                        <p:attrNameLst>
                                          <p:attrName>ppt_w</p:attrName>
                                        </p:attrNameLst>
                                      </p:cBhvr>
                                      <p:tavLst>
                                        <p:tav tm="0">
                                          <p:val>
                                            <p:strVal val="ppt_w"/>
                                          </p:val>
                                        </p:tav>
                                        <p:tav tm="100000">
                                          <p:val>
                                            <p:fltVal val="0"/>
                                          </p:val>
                                        </p:tav>
                                      </p:tavLst>
                                    </p:anim>
                                    <p:anim calcmode="lin" valueType="num">
                                      <p:cBhvr>
                                        <p:cTn id="76" dur="750"/>
                                        <p:tgtEl>
                                          <p:spTgt spid="28"/>
                                        </p:tgtEl>
                                        <p:attrNameLst>
                                          <p:attrName>ppt_h</p:attrName>
                                        </p:attrNameLst>
                                      </p:cBhvr>
                                      <p:tavLst>
                                        <p:tav tm="0">
                                          <p:val>
                                            <p:strVal val="ppt_h"/>
                                          </p:val>
                                        </p:tav>
                                        <p:tav tm="100000">
                                          <p:val>
                                            <p:fltVal val="0"/>
                                          </p:val>
                                        </p:tav>
                                      </p:tavLst>
                                    </p:anim>
                                    <p:animEffect transition="out" filter="fade">
                                      <p:cBhvr>
                                        <p:cTn id="77" dur="750"/>
                                        <p:tgtEl>
                                          <p:spTgt spid="28"/>
                                        </p:tgtEl>
                                      </p:cBhvr>
                                    </p:animEffect>
                                    <p:set>
                                      <p:cBhvr>
                                        <p:cTn id="78" dur="1" fill="hold">
                                          <p:stCondLst>
                                            <p:cond delay="749"/>
                                          </p:stCondLst>
                                        </p:cTn>
                                        <p:tgtEl>
                                          <p:spTgt spid="28"/>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750" fill="hold"/>
                                        <p:tgtEl>
                                          <p:spTgt spid="29"/>
                                        </p:tgtEl>
                                        <p:attrNameLst>
                                          <p:attrName>ppt_w</p:attrName>
                                        </p:attrNameLst>
                                      </p:cBhvr>
                                      <p:tavLst>
                                        <p:tav tm="0">
                                          <p:val>
                                            <p:fltVal val="0"/>
                                          </p:val>
                                        </p:tav>
                                        <p:tav tm="100000">
                                          <p:val>
                                            <p:strVal val="#ppt_w"/>
                                          </p:val>
                                        </p:tav>
                                      </p:tavLst>
                                    </p:anim>
                                    <p:anim calcmode="lin" valueType="num">
                                      <p:cBhvr>
                                        <p:cTn id="84" dur="750" fill="hold"/>
                                        <p:tgtEl>
                                          <p:spTgt spid="29"/>
                                        </p:tgtEl>
                                        <p:attrNameLst>
                                          <p:attrName>ppt_h</p:attrName>
                                        </p:attrNameLst>
                                      </p:cBhvr>
                                      <p:tavLst>
                                        <p:tav tm="0">
                                          <p:val>
                                            <p:fltVal val="0"/>
                                          </p:val>
                                        </p:tav>
                                        <p:tav tm="100000">
                                          <p:val>
                                            <p:strVal val="#ppt_h"/>
                                          </p:val>
                                        </p:tav>
                                      </p:tavLst>
                                    </p:anim>
                                    <p:animEffect transition="in" filter="fade">
                                      <p:cBhvr>
                                        <p:cTn id="85" dur="750"/>
                                        <p:tgtEl>
                                          <p:spTgt spid="29"/>
                                        </p:tgtEl>
                                      </p:cBhvr>
                                    </p:animEffect>
                                  </p:childTnLst>
                                </p:cTn>
                              </p:par>
                            </p:childTnLst>
                          </p:cTn>
                        </p:par>
                        <p:par>
                          <p:cTn id="86" fill="hold">
                            <p:stCondLst>
                              <p:cond delay="750"/>
                            </p:stCondLst>
                            <p:childTnLst>
                              <p:par>
                                <p:cTn id="87" presetID="53" presetClass="exit" presetSubtype="32" fill="hold" grpId="1" nodeType="afterEffect">
                                  <p:stCondLst>
                                    <p:cond delay="250"/>
                                  </p:stCondLst>
                                  <p:childTnLst>
                                    <p:anim calcmode="lin" valueType="num">
                                      <p:cBhvr>
                                        <p:cTn id="88" dur="750"/>
                                        <p:tgtEl>
                                          <p:spTgt spid="29"/>
                                        </p:tgtEl>
                                        <p:attrNameLst>
                                          <p:attrName>ppt_w</p:attrName>
                                        </p:attrNameLst>
                                      </p:cBhvr>
                                      <p:tavLst>
                                        <p:tav tm="0">
                                          <p:val>
                                            <p:strVal val="ppt_w"/>
                                          </p:val>
                                        </p:tav>
                                        <p:tav tm="100000">
                                          <p:val>
                                            <p:fltVal val="0"/>
                                          </p:val>
                                        </p:tav>
                                      </p:tavLst>
                                    </p:anim>
                                    <p:anim calcmode="lin" valueType="num">
                                      <p:cBhvr>
                                        <p:cTn id="89" dur="750"/>
                                        <p:tgtEl>
                                          <p:spTgt spid="29"/>
                                        </p:tgtEl>
                                        <p:attrNameLst>
                                          <p:attrName>ppt_h</p:attrName>
                                        </p:attrNameLst>
                                      </p:cBhvr>
                                      <p:tavLst>
                                        <p:tav tm="0">
                                          <p:val>
                                            <p:strVal val="ppt_h"/>
                                          </p:val>
                                        </p:tav>
                                        <p:tav tm="100000">
                                          <p:val>
                                            <p:fltVal val="0"/>
                                          </p:val>
                                        </p:tav>
                                      </p:tavLst>
                                    </p:anim>
                                    <p:animEffect transition="out" filter="fade">
                                      <p:cBhvr>
                                        <p:cTn id="90" dur="750"/>
                                        <p:tgtEl>
                                          <p:spTgt spid="29"/>
                                        </p:tgtEl>
                                      </p:cBhvr>
                                    </p:animEffect>
                                    <p:set>
                                      <p:cBhvr>
                                        <p:cTn id="91" dur="1" fill="hold">
                                          <p:stCondLst>
                                            <p:cond delay="749"/>
                                          </p:stCondLst>
                                        </p:cTn>
                                        <p:tgtEl>
                                          <p:spTgt spid="29"/>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750" fill="hold"/>
                                        <p:tgtEl>
                                          <p:spTgt spid="30"/>
                                        </p:tgtEl>
                                        <p:attrNameLst>
                                          <p:attrName>ppt_w</p:attrName>
                                        </p:attrNameLst>
                                      </p:cBhvr>
                                      <p:tavLst>
                                        <p:tav tm="0">
                                          <p:val>
                                            <p:fltVal val="0"/>
                                          </p:val>
                                        </p:tav>
                                        <p:tav tm="100000">
                                          <p:val>
                                            <p:strVal val="#ppt_w"/>
                                          </p:val>
                                        </p:tav>
                                      </p:tavLst>
                                    </p:anim>
                                    <p:anim calcmode="lin" valueType="num">
                                      <p:cBhvr>
                                        <p:cTn id="97" dur="750" fill="hold"/>
                                        <p:tgtEl>
                                          <p:spTgt spid="30"/>
                                        </p:tgtEl>
                                        <p:attrNameLst>
                                          <p:attrName>ppt_h</p:attrName>
                                        </p:attrNameLst>
                                      </p:cBhvr>
                                      <p:tavLst>
                                        <p:tav tm="0">
                                          <p:val>
                                            <p:fltVal val="0"/>
                                          </p:val>
                                        </p:tav>
                                        <p:tav tm="100000">
                                          <p:val>
                                            <p:strVal val="#ppt_h"/>
                                          </p:val>
                                        </p:tav>
                                      </p:tavLst>
                                    </p:anim>
                                    <p:animEffect transition="in" filter="fade">
                                      <p:cBhvr>
                                        <p:cTn id="98" dur="750"/>
                                        <p:tgtEl>
                                          <p:spTgt spid="30"/>
                                        </p:tgtEl>
                                      </p:cBhvr>
                                    </p:animEffect>
                                  </p:childTnLst>
                                </p:cTn>
                              </p:par>
                            </p:childTnLst>
                          </p:cTn>
                        </p:par>
                        <p:par>
                          <p:cTn id="99" fill="hold">
                            <p:stCondLst>
                              <p:cond delay="750"/>
                            </p:stCondLst>
                            <p:childTnLst>
                              <p:par>
                                <p:cTn id="100" presetID="53" presetClass="exit" presetSubtype="32" fill="hold" grpId="1" nodeType="afterEffect">
                                  <p:stCondLst>
                                    <p:cond delay="250"/>
                                  </p:stCondLst>
                                  <p:childTnLst>
                                    <p:anim calcmode="lin" valueType="num">
                                      <p:cBhvr>
                                        <p:cTn id="101" dur="750"/>
                                        <p:tgtEl>
                                          <p:spTgt spid="30"/>
                                        </p:tgtEl>
                                        <p:attrNameLst>
                                          <p:attrName>ppt_w</p:attrName>
                                        </p:attrNameLst>
                                      </p:cBhvr>
                                      <p:tavLst>
                                        <p:tav tm="0">
                                          <p:val>
                                            <p:strVal val="ppt_w"/>
                                          </p:val>
                                        </p:tav>
                                        <p:tav tm="100000">
                                          <p:val>
                                            <p:fltVal val="0"/>
                                          </p:val>
                                        </p:tav>
                                      </p:tavLst>
                                    </p:anim>
                                    <p:anim calcmode="lin" valueType="num">
                                      <p:cBhvr>
                                        <p:cTn id="102" dur="750"/>
                                        <p:tgtEl>
                                          <p:spTgt spid="30"/>
                                        </p:tgtEl>
                                        <p:attrNameLst>
                                          <p:attrName>ppt_h</p:attrName>
                                        </p:attrNameLst>
                                      </p:cBhvr>
                                      <p:tavLst>
                                        <p:tav tm="0">
                                          <p:val>
                                            <p:strVal val="ppt_h"/>
                                          </p:val>
                                        </p:tav>
                                        <p:tav tm="100000">
                                          <p:val>
                                            <p:fltVal val="0"/>
                                          </p:val>
                                        </p:tav>
                                      </p:tavLst>
                                    </p:anim>
                                    <p:animEffect transition="out" filter="fade">
                                      <p:cBhvr>
                                        <p:cTn id="103" dur="750"/>
                                        <p:tgtEl>
                                          <p:spTgt spid="30"/>
                                        </p:tgtEl>
                                      </p:cBhvr>
                                    </p:animEffect>
                                    <p:set>
                                      <p:cBhvr>
                                        <p:cTn id="104" dur="1" fill="hold">
                                          <p:stCondLst>
                                            <p:cond delay="749"/>
                                          </p:stCondLst>
                                        </p:cTn>
                                        <p:tgtEl>
                                          <p:spTgt spid="30"/>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p:bldP spid="28" grpId="0" animBg="1"/>
      <p:bldP spid="28" grpId="1" animBg="1"/>
      <p:bldP spid="29" grpId="0" animBg="1"/>
      <p:bldP spid="29" grpId="1" animBg="1"/>
      <p:bldP spid="30" grpId="0" animBg="1"/>
      <p:bldP spid="30" grpId="1" animBg="1"/>
      <p:bldP spid="33" grpId="0" animBg="1"/>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brief history of parity violation</a:t>
            </a:r>
            <a:endParaRPr lang="en-US" dirty="0"/>
          </a:p>
        </p:txBody>
      </p:sp>
      <p:sp>
        <p:nvSpPr>
          <p:cNvPr id="3" name="Date Placeholder 2"/>
          <p:cNvSpPr>
            <a:spLocks noGrp="1"/>
          </p:cNvSpPr>
          <p:nvPr>
            <p:ph type="dt" sz="half" idx="10"/>
          </p:nvPr>
        </p:nvSpPr>
        <p:spPr/>
        <p:txBody>
          <a:bodyPr/>
          <a:lstStyle/>
          <a:p>
            <a:r>
              <a:rPr lang="en-US" smtClean="0"/>
              <a:t>June 1-19, 2015</a:t>
            </a:r>
            <a:endParaRPr lang="en-CA" dirty="0"/>
          </a:p>
        </p:txBody>
      </p:sp>
      <p:sp>
        <p:nvSpPr>
          <p:cNvPr id="4" name="Footer Placeholder 3"/>
          <p:cNvSpPr>
            <a:spLocks noGrp="1"/>
          </p:cNvSpPr>
          <p:nvPr>
            <p:ph type="ftr" sz="quarter" idx="11"/>
          </p:nvPr>
        </p:nvSpPr>
        <p:spPr/>
        <p:txBody>
          <a:bodyPr/>
          <a:lstStyle/>
          <a:p>
            <a:r>
              <a:rPr lang="en-US" smtClean="0"/>
              <a:t>HUGS</a:t>
            </a:r>
            <a:endParaRPr lang="en-CA" dirty="0" smtClean="0"/>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2123674"/>
            <a:ext cx="1713593" cy="1267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8366" y="2123674"/>
            <a:ext cx="1713593" cy="1267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465" y="4005652"/>
            <a:ext cx="2000704" cy="1380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6"/>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38400" y="4017291"/>
            <a:ext cx="1828800" cy="1310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8339866" y="2990104"/>
            <a:ext cx="309700" cy="369332"/>
          </a:xfrm>
          <a:prstGeom prst="rect">
            <a:avLst/>
          </a:prstGeom>
          <a:noFill/>
        </p:spPr>
        <p:txBody>
          <a:bodyPr wrap="none" rtlCol="0">
            <a:spAutoFit/>
          </a:bodyPr>
          <a:lstStyle/>
          <a:p>
            <a:r>
              <a:rPr lang="en-US" dirty="0" smtClean="0"/>
              <a:t>R</a:t>
            </a:r>
          </a:p>
        </p:txBody>
      </p:sp>
      <p:sp>
        <p:nvSpPr>
          <p:cNvPr id="11" name="TextBox 10"/>
          <p:cNvSpPr txBox="1"/>
          <p:nvPr/>
        </p:nvSpPr>
        <p:spPr>
          <a:xfrm>
            <a:off x="6206266" y="2573005"/>
            <a:ext cx="309700" cy="369332"/>
          </a:xfrm>
          <a:prstGeom prst="rect">
            <a:avLst/>
          </a:prstGeom>
          <a:noFill/>
        </p:spPr>
        <p:txBody>
          <a:bodyPr wrap="none" rtlCol="0">
            <a:spAutoFit/>
          </a:bodyPr>
          <a:lstStyle/>
          <a:p>
            <a:r>
              <a:rPr lang="en-US" dirty="0" smtClean="0"/>
              <a:t>R</a:t>
            </a:r>
          </a:p>
        </p:txBody>
      </p:sp>
      <p:sp>
        <p:nvSpPr>
          <p:cNvPr id="12" name="TextBox 11"/>
          <p:cNvSpPr txBox="1"/>
          <p:nvPr/>
        </p:nvSpPr>
        <p:spPr>
          <a:xfrm>
            <a:off x="6220603" y="2990104"/>
            <a:ext cx="282450" cy="369332"/>
          </a:xfrm>
          <a:prstGeom prst="rect">
            <a:avLst/>
          </a:prstGeom>
          <a:noFill/>
        </p:spPr>
        <p:txBody>
          <a:bodyPr wrap="none" rtlCol="0">
            <a:spAutoFit/>
          </a:bodyPr>
          <a:lstStyle/>
          <a:p>
            <a:r>
              <a:rPr lang="en-US" dirty="0" smtClean="0"/>
              <a:t>L</a:t>
            </a:r>
          </a:p>
        </p:txBody>
      </p:sp>
      <p:sp>
        <p:nvSpPr>
          <p:cNvPr id="13" name="TextBox 12"/>
          <p:cNvSpPr txBox="1"/>
          <p:nvPr/>
        </p:nvSpPr>
        <p:spPr>
          <a:xfrm>
            <a:off x="8367116" y="2592542"/>
            <a:ext cx="282450" cy="369332"/>
          </a:xfrm>
          <a:prstGeom prst="rect">
            <a:avLst/>
          </a:prstGeom>
          <a:noFill/>
        </p:spPr>
        <p:txBody>
          <a:bodyPr wrap="none" rtlCol="0">
            <a:spAutoFit/>
          </a:bodyPr>
          <a:lstStyle/>
          <a:p>
            <a:r>
              <a:rPr lang="en-US" dirty="0" smtClean="0"/>
              <a:t>L</a:t>
            </a:r>
          </a:p>
        </p:txBody>
      </p:sp>
      <p:sp>
        <p:nvSpPr>
          <p:cNvPr id="14" name="&quot;No&quot; Symbol 13"/>
          <p:cNvSpPr/>
          <p:nvPr/>
        </p:nvSpPr>
        <p:spPr>
          <a:xfrm>
            <a:off x="6618225" y="1728538"/>
            <a:ext cx="1992375" cy="1905000"/>
          </a:xfrm>
          <a:prstGeom prst="noSmoking">
            <a:avLst>
              <a:gd name="adj" fmla="val 10653"/>
            </a:avLst>
          </a:prstGeom>
          <a:solidFill>
            <a:srgbClr val="FF0000">
              <a:alpha val="66000"/>
            </a:srgb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Box 14"/>
          <p:cNvSpPr txBox="1"/>
          <p:nvPr/>
        </p:nvSpPr>
        <p:spPr>
          <a:xfrm>
            <a:off x="1371601" y="1054406"/>
            <a:ext cx="6781799" cy="369332"/>
          </a:xfrm>
          <a:prstGeom prst="rect">
            <a:avLst/>
          </a:prstGeom>
          <a:noFill/>
        </p:spPr>
        <p:txBody>
          <a:bodyPr wrap="square" rtlCol="0">
            <a:spAutoFit/>
          </a:bodyPr>
          <a:lstStyle/>
          <a:p>
            <a:r>
              <a:rPr lang="en-US" dirty="0" smtClean="0"/>
              <a:t>1930s – weak interaction needed to explain nuclear </a:t>
            </a:r>
            <a:r>
              <a:rPr lang="el-GR" dirty="0" smtClean="0">
                <a:latin typeface="Arial"/>
                <a:cs typeface="Arial"/>
              </a:rPr>
              <a:t>β</a:t>
            </a:r>
            <a:r>
              <a:rPr lang="en-US" dirty="0" smtClean="0">
                <a:latin typeface="Arial"/>
                <a:cs typeface="Arial"/>
              </a:rPr>
              <a:t> decay</a:t>
            </a:r>
            <a:endParaRPr lang="en-US" dirty="0"/>
          </a:p>
        </p:txBody>
      </p:sp>
      <p:sp>
        <p:nvSpPr>
          <p:cNvPr id="16" name="TextBox 15"/>
          <p:cNvSpPr txBox="1"/>
          <p:nvPr/>
        </p:nvSpPr>
        <p:spPr>
          <a:xfrm>
            <a:off x="175147" y="2225207"/>
            <a:ext cx="4286045" cy="646331"/>
          </a:xfrm>
          <a:prstGeom prst="rect">
            <a:avLst/>
          </a:prstGeom>
          <a:noFill/>
        </p:spPr>
        <p:txBody>
          <a:bodyPr wrap="none" rtlCol="0">
            <a:spAutoFit/>
          </a:bodyPr>
          <a:lstStyle/>
          <a:p>
            <a:r>
              <a:rPr lang="en-US" dirty="0" smtClean="0"/>
              <a:t>1950s – parity violation in weak interaction;</a:t>
            </a:r>
          </a:p>
          <a:p>
            <a:r>
              <a:rPr lang="en-US" dirty="0"/>
              <a:t> </a:t>
            </a:r>
            <a:r>
              <a:rPr lang="en-US" dirty="0" smtClean="0"/>
              <a:t>              V-A theory to describe </a:t>
            </a:r>
            <a:r>
              <a:rPr lang="en-US" baseline="30000" dirty="0" smtClean="0"/>
              <a:t>60</a:t>
            </a:r>
            <a:r>
              <a:rPr lang="en-US" dirty="0" smtClean="0"/>
              <a:t>Co decay</a:t>
            </a:r>
          </a:p>
        </p:txBody>
      </p:sp>
      <p:sp>
        <p:nvSpPr>
          <p:cNvPr id="17" name="TextBox 16"/>
          <p:cNvSpPr txBox="1"/>
          <p:nvPr/>
        </p:nvSpPr>
        <p:spPr>
          <a:xfrm>
            <a:off x="4659099" y="4358807"/>
            <a:ext cx="3886476" cy="646331"/>
          </a:xfrm>
          <a:prstGeom prst="rect">
            <a:avLst/>
          </a:prstGeom>
          <a:noFill/>
        </p:spPr>
        <p:txBody>
          <a:bodyPr wrap="square" rtlCol="0">
            <a:spAutoFit/>
          </a:bodyPr>
          <a:lstStyle/>
          <a:p>
            <a:r>
              <a:rPr lang="en-US" dirty="0" smtClean="0"/>
              <a:t>1970s – neutral weak current events at  </a:t>
            </a:r>
          </a:p>
          <a:p>
            <a:r>
              <a:rPr lang="en-US" dirty="0"/>
              <a:t> </a:t>
            </a:r>
            <a:r>
              <a:rPr lang="en-US" dirty="0" smtClean="0"/>
              <a:t>              </a:t>
            </a:r>
            <a:r>
              <a:rPr lang="en-US" dirty="0" err="1" smtClean="0"/>
              <a:t>Gargamelle</a:t>
            </a:r>
            <a:endParaRPr lang="en-US" dirty="0" smtClean="0"/>
          </a:p>
        </p:txBody>
      </p:sp>
      <p:sp>
        <p:nvSpPr>
          <p:cNvPr id="18" name="TextBox 17"/>
          <p:cNvSpPr txBox="1"/>
          <p:nvPr/>
        </p:nvSpPr>
        <p:spPr>
          <a:xfrm>
            <a:off x="1219200" y="5843338"/>
            <a:ext cx="6958187" cy="369332"/>
          </a:xfrm>
          <a:prstGeom prst="rect">
            <a:avLst/>
          </a:prstGeom>
          <a:noFill/>
        </p:spPr>
        <p:txBody>
          <a:bodyPr wrap="none" rtlCol="0">
            <a:spAutoFit/>
          </a:bodyPr>
          <a:lstStyle/>
          <a:p>
            <a:r>
              <a:rPr lang="en-US" dirty="0"/>
              <a:t>l</a:t>
            </a:r>
            <a:r>
              <a:rPr lang="en-US" dirty="0" smtClean="0"/>
              <a:t>ate 1970s – parity violation observed in electron scattering  - SLAC E122</a:t>
            </a:r>
          </a:p>
        </p:txBody>
      </p:sp>
      <p:sp>
        <p:nvSpPr>
          <p:cNvPr id="19" name="Rounded Rectangle 18"/>
          <p:cNvSpPr/>
          <p:nvPr/>
        </p:nvSpPr>
        <p:spPr>
          <a:xfrm>
            <a:off x="175146" y="890338"/>
            <a:ext cx="8664053" cy="685800"/>
          </a:xfrm>
          <a:prstGeom prst="round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175147" y="1652338"/>
            <a:ext cx="8669148" cy="2057400"/>
          </a:xfrm>
          <a:prstGeom prst="round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170052" y="3785938"/>
            <a:ext cx="8669148" cy="1828800"/>
          </a:xfrm>
          <a:prstGeom prst="round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152400" y="5690938"/>
            <a:ext cx="8664053" cy="685800"/>
          </a:xfrm>
          <a:prstGeom prst="round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lide Number Placeholder 22"/>
          <p:cNvSpPr>
            <a:spLocks noGrp="1"/>
          </p:cNvSpPr>
          <p:nvPr>
            <p:ph type="sldNum" sz="quarter" idx="12"/>
          </p:nvPr>
        </p:nvSpPr>
        <p:spPr/>
        <p:txBody>
          <a:bodyPr/>
          <a:lstStyle/>
          <a:p>
            <a:fld id="{DA118E06-5FBC-4A7F-98A9-FD3F00BABDBC}" type="slidenum">
              <a:rPr lang="en-CA" smtClean="0"/>
              <a:pPr/>
              <a:t>12</a:t>
            </a:fld>
            <a:endParaRPr lang="en-CA" dirty="0"/>
          </a:p>
        </p:txBody>
      </p:sp>
    </p:spTree>
    <p:extLst>
      <p:ext uri="{BB962C8B-B14F-4D97-AF65-F5344CB8AC3E}">
        <p14:creationId xmlns:p14="http://schemas.microsoft.com/office/powerpoint/2010/main" val="22999990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Nuclear beta decay</a:t>
            </a:r>
            <a:endParaRPr lang="en-CA" dirty="0"/>
          </a:p>
        </p:txBody>
      </p:sp>
      <p:sp>
        <p:nvSpPr>
          <p:cNvPr id="3" name="Date Placeholder 2"/>
          <p:cNvSpPr>
            <a:spLocks noGrp="1"/>
          </p:cNvSpPr>
          <p:nvPr>
            <p:ph type="dt" sz="half" idx="10"/>
          </p:nvPr>
        </p:nvSpPr>
        <p:spPr/>
        <p:txBody>
          <a:bodyPr/>
          <a:lstStyle/>
          <a:p>
            <a:r>
              <a:rPr lang="en-US" smtClean="0"/>
              <a:t>June 1-19, 2015</a:t>
            </a:r>
            <a:endParaRPr lang="en-CA" dirty="0"/>
          </a:p>
        </p:txBody>
      </p:sp>
      <p:sp>
        <p:nvSpPr>
          <p:cNvPr id="4" name="Footer Placeholder 3"/>
          <p:cNvSpPr>
            <a:spLocks noGrp="1"/>
          </p:cNvSpPr>
          <p:nvPr>
            <p:ph type="ftr" sz="quarter" idx="11"/>
          </p:nvPr>
        </p:nvSpPr>
        <p:spPr/>
        <p:txBody>
          <a:bodyPr/>
          <a:lstStyle/>
          <a:p>
            <a:r>
              <a:rPr lang="en-US" smtClean="0"/>
              <a:t>HUGS</a:t>
            </a:r>
            <a:endParaRPr lang="en-CA" dirty="0" smtClean="0"/>
          </a:p>
        </p:txBody>
      </p:sp>
      <p:pic>
        <p:nvPicPr>
          <p:cNvPr id="168964" name="Picture 4" descr="http://upload.wikimedia.org/wikipedia/commons/thumb/a/aa/Beta-minus_Decay.svg/240px-Beta-minus_Decay.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103" y="1484152"/>
            <a:ext cx="2286000" cy="1552576"/>
          </a:xfrm>
          <a:prstGeom prst="rect">
            <a:avLst/>
          </a:prstGeom>
          <a:noFill/>
          <a:extLst>
            <a:ext uri="{909E8E84-426E-40DD-AFC4-6F175D3DCCD1}">
              <a14:hiddenFill xmlns:a14="http://schemas.microsoft.com/office/drawing/2010/main">
                <a:solidFill>
                  <a:srgbClr val="FFFFFF"/>
                </a:solidFill>
              </a14:hiddenFill>
            </a:ext>
          </a:extLst>
        </p:spPr>
      </p:pic>
      <p:pic>
        <p:nvPicPr>
          <p:cNvPr id="168966" name="Picture 6" descr="&#10;\frac{G_{\rm F}}{(\hbar c)^3}=\frac{\sqrt{2}}{8}\frac{g^{2}}{m_{\rm W}^{2}}=1.16637(1)\times10^{-5} \; \textrm{GeV}^{-2} \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753" y="4795178"/>
            <a:ext cx="5219805" cy="657509"/>
          </a:xfrm>
          <a:prstGeom prst="rect">
            <a:avLst/>
          </a:prstGeom>
          <a:noFill/>
          <a:extLst>
            <a:ext uri="{909E8E84-426E-40DD-AFC4-6F175D3DCCD1}">
              <a14:hiddenFill xmlns:a14="http://schemas.microsoft.com/office/drawing/2010/main">
                <a:solidFill>
                  <a:srgbClr val="FFFFFF"/>
                </a:solidFill>
              </a14:hiddenFill>
            </a:ext>
          </a:extLst>
        </p:spPr>
      </p:pic>
      <p:pic>
        <p:nvPicPr>
          <p:cNvPr id="168970" name="Picture 10" descr="http://upload.wikimedia.org/wikipedia/commons/e/e6/Beta_spectrum_of_RaE.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390" t="4597" r="10059"/>
          <a:stretch/>
        </p:blipFill>
        <p:spPr bwMode="auto">
          <a:xfrm>
            <a:off x="5373277" y="914400"/>
            <a:ext cx="3676455" cy="290246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hlinkClick r:id="rId6"/>
          </p:cNvPr>
          <p:cNvSpPr/>
          <p:nvPr/>
        </p:nvSpPr>
        <p:spPr>
          <a:xfrm>
            <a:off x="6724448" y="3647583"/>
            <a:ext cx="2523726" cy="338554"/>
          </a:xfrm>
          <a:prstGeom prst="rect">
            <a:avLst/>
          </a:prstGeom>
        </p:spPr>
        <p:txBody>
          <a:bodyPr wrap="square">
            <a:spAutoFit/>
          </a:bodyPr>
          <a:lstStyle/>
          <a:p>
            <a:r>
              <a:rPr lang="en-CA" sz="800" dirty="0"/>
              <a:t>"Beta spectrum of </a:t>
            </a:r>
            <a:r>
              <a:rPr lang="en-CA" sz="800" dirty="0" err="1"/>
              <a:t>RaE</a:t>
            </a:r>
            <a:r>
              <a:rPr lang="en-CA" sz="800" dirty="0"/>
              <a:t>" by </a:t>
            </a:r>
            <a:r>
              <a:rPr lang="en-CA" sz="800" dirty="0" err="1"/>
              <a:t>HPaul</a:t>
            </a:r>
            <a:r>
              <a:rPr lang="en-CA" sz="800" dirty="0"/>
              <a:t> - Own work. Licensed under CC BY-SA 4.0 via Wikimedia </a:t>
            </a:r>
            <a:r>
              <a:rPr lang="en-CA" sz="800" dirty="0" smtClean="0"/>
              <a:t>Commons</a:t>
            </a:r>
            <a:endParaRPr lang="en-US" sz="800" dirty="0"/>
          </a:p>
        </p:txBody>
      </p:sp>
      <p:sp>
        <p:nvSpPr>
          <p:cNvPr id="7" name="Rectangle 6"/>
          <p:cNvSpPr/>
          <p:nvPr/>
        </p:nvSpPr>
        <p:spPr>
          <a:xfrm rot="21268095">
            <a:off x="2015231" y="2773867"/>
            <a:ext cx="1459346" cy="6026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p:cNvSpPr/>
          <p:nvPr/>
        </p:nvSpPr>
        <p:spPr>
          <a:xfrm rot="19104183">
            <a:off x="1453198" y="2040738"/>
            <a:ext cx="2353411" cy="13299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Rectangle 21"/>
          <p:cNvSpPr/>
          <p:nvPr/>
        </p:nvSpPr>
        <p:spPr>
          <a:xfrm>
            <a:off x="5449332" y="5123932"/>
            <a:ext cx="369456" cy="2877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68962" name="Picture 2" descr="http://upload.wikimedia.org/wikipedia/commons/thumb/8/89/Beta_Negative_Decay.svg/220px-Beta_Negative_Decay.svg.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63650" y="4215410"/>
            <a:ext cx="2095500" cy="20955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581652" y="4632881"/>
            <a:ext cx="5181836" cy="1329941"/>
            <a:chOff x="267619" y="4632881"/>
            <a:chExt cx="5181836" cy="1329941"/>
          </a:xfrm>
        </p:grpSpPr>
        <p:sp>
          <p:nvSpPr>
            <p:cNvPr id="21" name="Rectangle 20"/>
            <p:cNvSpPr/>
            <p:nvPr/>
          </p:nvSpPr>
          <p:spPr>
            <a:xfrm>
              <a:off x="1005235" y="4632881"/>
              <a:ext cx="4444220" cy="13299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Rectangle 22"/>
            <p:cNvSpPr/>
            <p:nvPr/>
          </p:nvSpPr>
          <p:spPr>
            <a:xfrm>
              <a:off x="267619" y="5126204"/>
              <a:ext cx="737615" cy="7638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0" name="Group 9"/>
          <p:cNvGrpSpPr/>
          <p:nvPr/>
        </p:nvGrpSpPr>
        <p:grpSpPr>
          <a:xfrm>
            <a:off x="3779429" y="3073275"/>
            <a:ext cx="1747427" cy="1360762"/>
            <a:chOff x="2751907" y="3073275"/>
            <a:chExt cx="1747427" cy="1360762"/>
          </a:xfrm>
        </p:grpSpPr>
        <p:grpSp>
          <p:nvGrpSpPr>
            <p:cNvPr id="25" name="Group 24"/>
            <p:cNvGrpSpPr/>
            <p:nvPr/>
          </p:nvGrpSpPr>
          <p:grpSpPr>
            <a:xfrm>
              <a:off x="2751907" y="3073275"/>
              <a:ext cx="1747427" cy="1360762"/>
              <a:chOff x="6585457" y="3749757"/>
              <a:chExt cx="1747427" cy="1360762"/>
            </a:xfrm>
          </p:grpSpPr>
          <p:cxnSp>
            <p:nvCxnSpPr>
              <p:cNvPr id="26" name="Straight Connector 25"/>
              <p:cNvCxnSpPr/>
              <p:nvPr/>
            </p:nvCxnSpPr>
            <p:spPr>
              <a:xfrm flipH="1" flipV="1">
                <a:off x="6758277" y="4026756"/>
                <a:ext cx="1248164" cy="857974"/>
              </a:xfrm>
              <a:prstGeom prst="line">
                <a:avLst/>
              </a:prstGeom>
              <a:ln w="19050">
                <a:solidFill>
                  <a:schemeClr val="accent1"/>
                </a:solidFill>
                <a:headEnd type="none"/>
                <a:tailEnd type="none" w="sm" len="lg"/>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6719874" y="4026756"/>
                <a:ext cx="1248164" cy="857974"/>
              </a:xfrm>
              <a:prstGeom prst="line">
                <a:avLst/>
              </a:prstGeom>
              <a:ln w="19050">
                <a:solidFill>
                  <a:schemeClr val="accent1"/>
                </a:solidFill>
                <a:headEnd type="none"/>
                <a:tailEnd type="none" w="sm" len="lg"/>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585457" y="3749757"/>
                <a:ext cx="345644" cy="276999"/>
              </a:xfrm>
              <a:prstGeom prst="rect">
                <a:avLst/>
              </a:prstGeom>
              <a:noFill/>
            </p:spPr>
            <p:txBody>
              <a:bodyPr wrap="square" rtlCol="0">
                <a:spAutoFit/>
              </a:bodyPr>
              <a:lstStyle/>
              <a:p>
                <a:r>
                  <a:rPr lang="en-US" sz="1200" dirty="0" smtClean="0">
                    <a:latin typeface="Arial" pitchFamily="34" charset="0"/>
                    <a:cs typeface="Arial" pitchFamily="34" charset="0"/>
                  </a:rPr>
                  <a:t>e-</a:t>
                </a:r>
                <a:endParaRPr lang="en-US" sz="1200" dirty="0">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29" name="TextBox 28"/>
                  <p:cNvSpPr txBox="1"/>
                  <p:nvPr/>
                </p:nvSpPr>
                <p:spPr>
                  <a:xfrm>
                    <a:off x="7968038" y="3749757"/>
                    <a:ext cx="345644"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200" i="1" smtClean="0">
                                  <a:latin typeface="Cambria Math" panose="02040503050406030204" pitchFamily="18" charset="0"/>
                                  <a:ea typeface="Cambria Math" panose="02040503050406030204" pitchFamily="18" charset="0"/>
                                  <a:cs typeface="Arial" pitchFamily="34" charset="0"/>
                                </a:rPr>
                              </m:ctrlPr>
                            </m:sSubPr>
                            <m:e>
                              <m:acc>
                                <m:accPr>
                                  <m:chr m:val="̅"/>
                                  <m:ctrlPr>
                                    <a:rPr lang="en-US" sz="1200" i="1" smtClean="0">
                                      <a:latin typeface="Cambria Math" panose="02040503050406030204" pitchFamily="18" charset="0"/>
                                      <a:ea typeface="Cambria Math" panose="02040503050406030204" pitchFamily="18" charset="0"/>
                                      <a:cs typeface="Arial" pitchFamily="34" charset="0"/>
                                    </a:rPr>
                                  </m:ctrlPr>
                                </m:accPr>
                                <m:e>
                                  <m:r>
                                    <a:rPr lang="en-US" sz="1200" i="1" smtClean="0">
                                      <a:latin typeface="Cambria Math" panose="02040503050406030204" pitchFamily="18" charset="0"/>
                                      <a:ea typeface="Cambria Math" panose="02040503050406030204" pitchFamily="18" charset="0"/>
                                      <a:cs typeface="Arial" pitchFamily="34" charset="0"/>
                                    </a:rPr>
                                    <m:t>𝜈</m:t>
                                  </m:r>
                                </m:e>
                              </m:acc>
                            </m:e>
                            <m:sub>
                              <m:r>
                                <a:rPr lang="en-US" sz="1200" b="0" i="1" smtClean="0">
                                  <a:latin typeface="Cambria Math" panose="02040503050406030204" pitchFamily="18" charset="0"/>
                                  <a:ea typeface="Cambria Math" panose="02040503050406030204" pitchFamily="18" charset="0"/>
                                  <a:cs typeface="Arial" pitchFamily="34" charset="0"/>
                                </a:rPr>
                                <m:t>𝑒</m:t>
                              </m:r>
                            </m:sub>
                          </m:sSub>
                        </m:oMath>
                      </m:oMathPara>
                    </a14:m>
                    <a:endParaRPr lang="en-US" sz="1200" dirty="0">
                      <a:latin typeface="Arial" pitchFamily="34" charset="0"/>
                      <a:cs typeface="Arial" pitchFamily="34"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7968038" y="3749757"/>
                    <a:ext cx="345644" cy="276999"/>
                  </a:xfrm>
                  <a:prstGeom prst="rect">
                    <a:avLst/>
                  </a:prstGeom>
                  <a:blipFill rotWithShape="0">
                    <a:blip r:embed="rId8"/>
                    <a:stretch>
                      <a:fillRect r="-3571"/>
                    </a:stretch>
                  </a:blipFill>
                </p:spPr>
                <p:txBody>
                  <a:bodyPr/>
                  <a:lstStyle/>
                  <a:p>
                    <a:r>
                      <a:rPr lang="en-CA">
                        <a:noFill/>
                      </a:rPr>
                      <a:t> </a:t>
                    </a:r>
                  </a:p>
                </p:txBody>
              </p:sp>
            </mc:Fallback>
          </mc:AlternateContent>
          <p:sp>
            <p:nvSpPr>
              <p:cNvPr id="30" name="TextBox 29"/>
              <p:cNvSpPr txBox="1"/>
              <p:nvPr/>
            </p:nvSpPr>
            <p:spPr>
              <a:xfrm>
                <a:off x="6604659" y="4833520"/>
                <a:ext cx="345644" cy="276999"/>
              </a:xfrm>
              <a:prstGeom prst="rect">
                <a:avLst/>
              </a:prstGeom>
              <a:noFill/>
            </p:spPr>
            <p:txBody>
              <a:bodyPr wrap="square" rtlCol="0">
                <a:spAutoFit/>
              </a:bodyPr>
              <a:lstStyle/>
              <a:p>
                <a:r>
                  <a:rPr lang="en-US" sz="1200" dirty="0">
                    <a:latin typeface="Arial" pitchFamily="34" charset="0"/>
                    <a:cs typeface="Arial" pitchFamily="34" charset="0"/>
                  </a:rPr>
                  <a:t>p</a:t>
                </a:r>
              </a:p>
            </p:txBody>
          </p:sp>
          <p:sp>
            <p:nvSpPr>
              <p:cNvPr id="31" name="TextBox 30"/>
              <p:cNvSpPr txBox="1"/>
              <p:nvPr/>
            </p:nvSpPr>
            <p:spPr>
              <a:xfrm>
                <a:off x="7987240" y="4833520"/>
                <a:ext cx="345644" cy="276999"/>
              </a:xfrm>
              <a:prstGeom prst="rect">
                <a:avLst/>
              </a:prstGeom>
              <a:noFill/>
            </p:spPr>
            <p:txBody>
              <a:bodyPr wrap="square" rtlCol="0">
                <a:spAutoFit/>
              </a:bodyPr>
              <a:lstStyle/>
              <a:p>
                <a:r>
                  <a:rPr lang="en-US" sz="1200" dirty="0">
                    <a:latin typeface="Arial" pitchFamily="34" charset="0"/>
                    <a:cs typeface="Arial" pitchFamily="34" charset="0"/>
                  </a:rPr>
                  <a:t>n</a:t>
                </a:r>
              </a:p>
            </p:txBody>
          </p:sp>
          <p:sp>
            <p:nvSpPr>
              <p:cNvPr id="32" name="Oval 31"/>
              <p:cNvSpPr/>
              <p:nvPr/>
            </p:nvSpPr>
            <p:spPr>
              <a:xfrm>
                <a:off x="7276746" y="4372401"/>
                <a:ext cx="153618" cy="1216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mc:AlternateContent xmlns:mc="http://schemas.openxmlformats.org/markup-compatibility/2006" xmlns:a14="http://schemas.microsoft.com/office/drawing/2010/main">
          <mc:Choice Requires="a14">
            <p:sp>
              <p:nvSpPr>
                <p:cNvPr id="9" name="TextBox 8"/>
                <p:cNvSpPr txBox="1"/>
                <p:nvPr/>
              </p:nvSpPr>
              <p:spPr>
                <a:xfrm>
                  <a:off x="3285561" y="3813326"/>
                  <a:ext cx="49141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CA" i="1" smtClean="0">
                                <a:latin typeface="Cambria Math" panose="02040503050406030204" pitchFamily="18" charset="0"/>
                              </a:rPr>
                            </m:ctrlPr>
                          </m:sSubPr>
                          <m:e>
                            <m:r>
                              <a:rPr lang="en-US" b="0" i="1" smtClean="0">
                                <a:latin typeface="Cambria Math" panose="02040503050406030204" pitchFamily="18" charset="0"/>
                              </a:rPr>
                              <m:t>𝐺</m:t>
                            </m:r>
                          </m:e>
                          <m:sub>
                            <m:r>
                              <a:rPr lang="en-US" b="0" i="1" smtClean="0">
                                <a:latin typeface="Cambria Math" panose="02040503050406030204" pitchFamily="18" charset="0"/>
                              </a:rPr>
                              <m:t>𝐹</m:t>
                            </m:r>
                          </m:sub>
                        </m:sSub>
                      </m:oMath>
                    </m:oMathPara>
                  </a14:m>
                  <a:endParaRPr lang="en-CA" dirty="0"/>
                </a:p>
              </p:txBody>
            </p:sp>
          </mc:Choice>
          <mc:Fallback xmlns="">
            <p:sp>
              <p:nvSpPr>
                <p:cNvPr id="9" name="TextBox 8"/>
                <p:cNvSpPr txBox="1">
                  <a:spLocks noRot="1" noChangeAspect="1" noMove="1" noResize="1" noEditPoints="1" noAdjustHandles="1" noChangeArrowheads="1" noChangeShapeType="1" noTextEdit="1"/>
                </p:cNvSpPr>
                <p:nvPr/>
              </p:nvSpPr>
              <p:spPr>
                <a:xfrm>
                  <a:off x="3285561" y="3813326"/>
                  <a:ext cx="491417" cy="369332"/>
                </a:xfrm>
                <a:prstGeom prst="rect">
                  <a:avLst/>
                </a:prstGeom>
                <a:blipFill rotWithShape="0">
                  <a:blip r:embed="rId9"/>
                  <a:stretch>
                    <a:fillRect/>
                  </a:stretch>
                </a:blipFill>
              </p:spPr>
              <p:txBody>
                <a:bodyPr/>
                <a:lstStyle/>
                <a:p>
                  <a:r>
                    <a:rPr lang="en-CA">
                      <a:noFill/>
                    </a:rPr>
                    <a:t> </a:t>
                  </a:r>
                </a:p>
              </p:txBody>
            </p:sp>
          </mc:Fallback>
        </mc:AlternateContent>
      </p:grpSp>
      <p:sp>
        <p:nvSpPr>
          <p:cNvPr id="11" name="Slide Number Placeholder 10"/>
          <p:cNvSpPr>
            <a:spLocks noGrp="1"/>
          </p:cNvSpPr>
          <p:nvPr>
            <p:ph type="sldNum" sz="quarter" idx="12"/>
          </p:nvPr>
        </p:nvSpPr>
        <p:spPr/>
        <p:txBody>
          <a:bodyPr/>
          <a:lstStyle/>
          <a:p>
            <a:fld id="{DA118E06-5FBC-4A7F-98A9-FD3F00BABDBC}" type="slidenum">
              <a:rPr lang="en-CA" smtClean="0"/>
              <a:pPr/>
              <a:t>13</a:t>
            </a:fld>
            <a:endParaRPr lang="en-CA" dirty="0"/>
          </a:p>
        </p:txBody>
      </p:sp>
    </p:spTree>
    <p:extLst>
      <p:ext uri="{BB962C8B-B14F-4D97-AF65-F5344CB8AC3E}">
        <p14:creationId xmlns:p14="http://schemas.microsoft.com/office/powerpoint/2010/main" val="1664153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8970"/>
                                        </p:tgtEl>
                                        <p:attrNameLst>
                                          <p:attrName>style.visibility</p:attrName>
                                        </p:attrNameLst>
                                      </p:cBhvr>
                                      <p:to>
                                        <p:strVal val="visible"/>
                                      </p:to>
                                    </p:set>
                                    <p:animEffect transition="in" filter="fade">
                                      <p:cBhvr>
                                        <p:cTn id="12" dur="500"/>
                                        <p:tgtEl>
                                          <p:spTgt spid="16897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68962"/>
                                        </p:tgtEl>
                                        <p:attrNameLst>
                                          <p:attrName>style.visibility</p:attrName>
                                        </p:attrNameLst>
                                      </p:cBhvr>
                                      <p:to>
                                        <p:strVal val="visible"/>
                                      </p:to>
                                    </p:set>
                                    <p:animEffect transition="in" filter="fade">
                                      <p:cBhvr>
                                        <p:cTn id="30" dur="500"/>
                                        <p:tgtEl>
                                          <p:spTgt spid="16896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68966"/>
                                        </p:tgtEl>
                                        <p:attrNameLst>
                                          <p:attrName>style.visibility</p:attrName>
                                        </p:attrNameLst>
                                      </p:cBhvr>
                                      <p:to>
                                        <p:strVal val="visible"/>
                                      </p:to>
                                    </p:set>
                                    <p:animEffect transition="in" filter="fade">
                                      <p:cBhvr>
                                        <p:cTn id="35" dur="500"/>
                                        <p:tgtEl>
                                          <p:spTgt spid="168966"/>
                                        </p:tgtEl>
                                      </p:cBhvr>
                                    </p:animEffect>
                                  </p:childTnLst>
                                </p:cTn>
                              </p:par>
                            </p:childTnLst>
                          </p:cTn>
                        </p:par>
                        <p:par>
                          <p:cTn id="36" fill="hold">
                            <p:stCondLst>
                              <p:cond delay="500"/>
                            </p:stCondLst>
                            <p:childTnLst>
                              <p:par>
                                <p:cTn id="37" presetID="10" presetClass="exit" presetSubtype="0" fill="hold" nodeType="afterEffect">
                                  <p:stCondLst>
                                    <p:cond delay="0"/>
                                  </p:stCondLst>
                                  <p:childTnLst>
                                    <p:animEffect transition="out" filter="fade">
                                      <p:cBhvr>
                                        <p:cTn id="38" dur="500"/>
                                        <p:tgtEl>
                                          <p:spTgt spid="8"/>
                                        </p:tgtEl>
                                      </p:cBhvr>
                                    </p:animEffect>
                                    <p:set>
                                      <p:cBhvr>
                                        <p:cTn id="39"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smtClean="0"/>
              <a:t>EM </a:t>
            </a:r>
            <a:r>
              <a:rPr lang="en-US" altLang="en-US" dirty="0"/>
              <a:t>and Weak Interactions : Historical View</a:t>
            </a:r>
            <a:endParaRPr lang="en-US" altLang="en-US" dirty="0">
              <a:sym typeface="Symbol" panose="05050102010706020507" pitchFamily="18" charset="2"/>
            </a:endParaRPr>
          </a:p>
        </p:txBody>
      </p:sp>
      <p:sp>
        <p:nvSpPr>
          <p:cNvPr id="3" name="Date Placeholder 2"/>
          <p:cNvSpPr>
            <a:spLocks noGrp="1"/>
          </p:cNvSpPr>
          <p:nvPr>
            <p:ph type="dt" sz="half" idx="10"/>
          </p:nvPr>
        </p:nvSpPr>
        <p:spPr/>
        <p:txBody>
          <a:bodyPr/>
          <a:lstStyle/>
          <a:p>
            <a:r>
              <a:rPr lang="en-US" smtClean="0"/>
              <a:t>June 1-19, 2015</a:t>
            </a:r>
            <a:endParaRPr lang="en-CA" dirty="0"/>
          </a:p>
        </p:txBody>
      </p:sp>
      <p:sp>
        <p:nvSpPr>
          <p:cNvPr id="4" name="Footer Placeholder 3"/>
          <p:cNvSpPr>
            <a:spLocks noGrp="1"/>
          </p:cNvSpPr>
          <p:nvPr>
            <p:ph type="ftr" sz="quarter" idx="11"/>
          </p:nvPr>
        </p:nvSpPr>
        <p:spPr/>
        <p:txBody>
          <a:bodyPr/>
          <a:lstStyle/>
          <a:p>
            <a:r>
              <a:rPr lang="en-US" smtClean="0"/>
              <a:t>HUGS</a:t>
            </a:r>
            <a:endParaRPr lang="en-CA" dirty="0" smtClean="0"/>
          </a:p>
        </p:txBody>
      </p:sp>
      <p:sp>
        <p:nvSpPr>
          <p:cNvPr id="6" name="Text Box 2"/>
          <p:cNvSpPr txBox="1">
            <a:spLocks noChangeArrowheads="1"/>
          </p:cNvSpPr>
          <p:nvPr/>
        </p:nvSpPr>
        <p:spPr bwMode="auto">
          <a:xfrm>
            <a:off x="1450975" y="1116013"/>
            <a:ext cx="5662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2400"/>
          </a:p>
        </p:txBody>
      </p:sp>
      <p:sp>
        <p:nvSpPr>
          <p:cNvPr id="7" name="Text Box 3"/>
          <p:cNvSpPr txBox="1">
            <a:spLocks noChangeArrowheads="1"/>
          </p:cNvSpPr>
          <p:nvPr/>
        </p:nvSpPr>
        <p:spPr bwMode="auto">
          <a:xfrm>
            <a:off x="3481388" y="3466666"/>
            <a:ext cx="35829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2400"/>
          </a:p>
        </p:txBody>
      </p:sp>
      <p:sp>
        <p:nvSpPr>
          <p:cNvPr id="8" name="Text Box 5"/>
          <p:cNvSpPr txBox="1">
            <a:spLocks noChangeArrowheads="1"/>
          </p:cNvSpPr>
          <p:nvPr/>
        </p:nvSpPr>
        <p:spPr bwMode="auto">
          <a:xfrm>
            <a:off x="661988" y="22098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400"/>
          </a:p>
        </p:txBody>
      </p:sp>
      <p:graphicFrame>
        <p:nvGraphicFramePr>
          <p:cNvPr id="9" name="Object 6"/>
          <p:cNvGraphicFramePr>
            <a:graphicFrameLocks noChangeAspect="1"/>
          </p:cNvGraphicFramePr>
          <p:nvPr/>
        </p:nvGraphicFramePr>
        <p:xfrm>
          <a:off x="2951163" y="1036638"/>
          <a:ext cx="5976937" cy="817562"/>
        </p:xfrm>
        <a:graphic>
          <a:graphicData uri="http://schemas.openxmlformats.org/presentationml/2006/ole">
            <mc:AlternateContent xmlns:mc="http://schemas.openxmlformats.org/markup-compatibility/2006">
              <mc:Choice xmlns:v="urn:schemas-microsoft-com:vml" Requires="v">
                <p:oleObj spid="_x0000_s170803" name="Equation" r:id="rId3" imgW="3530520" imgH="482400" progId="Equation.3">
                  <p:embed/>
                </p:oleObj>
              </mc:Choice>
              <mc:Fallback>
                <p:oleObj name="Equation" r:id="rId3" imgW="3530520" imgH="482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1163" y="1036638"/>
                        <a:ext cx="5976937" cy="817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 name="Object 68"/>
          <p:cNvGraphicFramePr>
            <a:graphicFrameLocks noChangeAspect="1"/>
          </p:cNvGraphicFramePr>
          <p:nvPr>
            <p:extLst>
              <p:ext uri="{D42A27DB-BD31-4B8C-83A1-F6EECF244321}">
                <p14:modId xmlns:p14="http://schemas.microsoft.com/office/powerpoint/2010/main" val="3064497004"/>
              </p:ext>
            </p:extLst>
          </p:nvPr>
        </p:nvGraphicFramePr>
        <p:xfrm>
          <a:off x="2954338" y="3444441"/>
          <a:ext cx="5246687" cy="431800"/>
        </p:xfrm>
        <a:graphic>
          <a:graphicData uri="http://schemas.openxmlformats.org/presentationml/2006/ole">
            <mc:AlternateContent xmlns:mc="http://schemas.openxmlformats.org/markup-compatibility/2006">
              <mc:Choice xmlns:v="urn:schemas-microsoft-com:vml" Requires="v">
                <p:oleObj spid="_x0000_s170804" name="Equation" r:id="rId5" imgW="3098520" imgH="253800" progId="Equation.3">
                  <p:embed/>
                </p:oleObj>
              </mc:Choice>
              <mc:Fallback>
                <p:oleObj name="Equation" r:id="rId5" imgW="3098520" imgH="253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54338" y="3444441"/>
                        <a:ext cx="5246687"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2" name="Text Box 69"/>
          <p:cNvSpPr txBox="1">
            <a:spLocks noChangeArrowheads="1"/>
          </p:cNvSpPr>
          <p:nvPr/>
        </p:nvSpPr>
        <p:spPr bwMode="auto">
          <a:xfrm>
            <a:off x="2996320" y="641350"/>
            <a:ext cx="37176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dirty="0">
                <a:solidFill>
                  <a:schemeClr val="accent1"/>
                </a:solidFill>
              </a:rPr>
              <a:t>EM:   e + p </a:t>
            </a:r>
            <a:r>
              <a:rPr lang="en-US" altLang="en-US" sz="1800" dirty="0">
                <a:solidFill>
                  <a:schemeClr val="accent1"/>
                </a:solidFill>
                <a:sym typeface="Symbol" panose="05050102010706020507" pitchFamily="18" charset="2"/>
              </a:rPr>
              <a:t> e + p    elastic scattering</a:t>
            </a:r>
          </a:p>
        </p:txBody>
      </p:sp>
      <mc:AlternateContent xmlns:mc="http://schemas.openxmlformats.org/markup-compatibility/2006" xmlns:a14="http://schemas.microsoft.com/office/drawing/2010/main">
        <mc:Choice Requires="a14">
          <p:sp>
            <p:nvSpPr>
              <p:cNvPr id="73" name="Text Box 70"/>
              <p:cNvSpPr txBox="1">
                <a:spLocks noChangeArrowheads="1"/>
              </p:cNvSpPr>
              <p:nvPr/>
            </p:nvSpPr>
            <p:spPr bwMode="auto">
              <a:xfrm>
                <a:off x="3006725" y="2555784"/>
                <a:ext cx="5352747" cy="72327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pPr>
                  <a:spcAft>
                    <a:spcPts val="600"/>
                  </a:spcAft>
                </a:pPr>
                <a:r>
                  <a:rPr lang="en-US" altLang="en-US" sz="1800" dirty="0" smtClean="0">
                    <a:solidFill>
                      <a:schemeClr val="accent1"/>
                    </a:solidFill>
                  </a:rPr>
                  <a:t>Weak:   n </a:t>
                </a:r>
                <a:r>
                  <a:rPr lang="en-US" altLang="en-US" sz="1800" dirty="0">
                    <a:solidFill>
                      <a:schemeClr val="accent1"/>
                    </a:solidFill>
                    <a:sym typeface="Symbol" panose="05050102010706020507" pitchFamily="18" charset="2"/>
                  </a:rPr>
                  <a:t> e</a:t>
                </a:r>
                <a:r>
                  <a:rPr lang="en-US" altLang="en-US" sz="1600" baseline="52000" dirty="0">
                    <a:solidFill>
                      <a:schemeClr val="accent1"/>
                    </a:solidFill>
                    <a:sym typeface="Symbol" panose="05050102010706020507" pitchFamily="18" charset="2"/>
                  </a:rPr>
                  <a:t>-</a:t>
                </a:r>
                <a:r>
                  <a:rPr lang="en-US" altLang="en-US" sz="1800" dirty="0">
                    <a:solidFill>
                      <a:schemeClr val="accent1"/>
                    </a:solidFill>
                    <a:sym typeface="Symbol" panose="05050102010706020507" pitchFamily="18" charset="2"/>
                  </a:rPr>
                  <a:t> + p + </a:t>
                </a:r>
                <a14:m>
                  <m:oMath xmlns:m="http://schemas.openxmlformats.org/officeDocument/2006/math">
                    <m:sSub>
                      <m:sSubPr>
                        <m:ctrlPr>
                          <a:rPr lang="en-US" i="1">
                            <a:solidFill>
                              <a:schemeClr val="accent1"/>
                            </a:solidFill>
                            <a:latin typeface="Cambria Math" panose="02040503050406030204" pitchFamily="18" charset="0"/>
                            <a:ea typeface="Cambria Math" panose="02040503050406030204" pitchFamily="18" charset="0"/>
                            <a:cs typeface="Arial" pitchFamily="34" charset="0"/>
                          </a:rPr>
                        </m:ctrlPr>
                      </m:sSubPr>
                      <m:e>
                        <m:acc>
                          <m:accPr>
                            <m:chr m:val="̅"/>
                            <m:ctrlPr>
                              <a:rPr lang="en-US" i="1">
                                <a:solidFill>
                                  <a:schemeClr val="accent1"/>
                                </a:solidFill>
                                <a:latin typeface="Cambria Math" panose="02040503050406030204" pitchFamily="18" charset="0"/>
                                <a:ea typeface="Cambria Math" panose="02040503050406030204" pitchFamily="18" charset="0"/>
                                <a:cs typeface="Arial" pitchFamily="34" charset="0"/>
                              </a:rPr>
                            </m:ctrlPr>
                          </m:accPr>
                          <m:e>
                            <m:r>
                              <a:rPr lang="en-US" i="1">
                                <a:solidFill>
                                  <a:schemeClr val="accent1"/>
                                </a:solidFill>
                                <a:latin typeface="Cambria Math" panose="02040503050406030204" pitchFamily="18" charset="0"/>
                                <a:ea typeface="Cambria Math" panose="02040503050406030204" pitchFamily="18" charset="0"/>
                                <a:cs typeface="Arial" pitchFamily="34" charset="0"/>
                              </a:rPr>
                              <m:t>𝜈</m:t>
                            </m:r>
                          </m:e>
                        </m:acc>
                      </m:e>
                      <m:sub>
                        <m:r>
                          <a:rPr lang="en-US" i="1">
                            <a:solidFill>
                              <a:schemeClr val="accent1"/>
                            </a:solidFill>
                            <a:latin typeface="Cambria Math" panose="02040503050406030204" pitchFamily="18" charset="0"/>
                            <a:ea typeface="Cambria Math" panose="02040503050406030204" pitchFamily="18" charset="0"/>
                            <a:cs typeface="Arial" pitchFamily="34" charset="0"/>
                          </a:rPr>
                          <m:t>𝑒</m:t>
                        </m:r>
                      </m:sub>
                    </m:sSub>
                  </m:oMath>
                </a14:m>
                <a:r>
                  <a:rPr lang="en-US" altLang="en-US" sz="1800" dirty="0" smtClean="0">
                    <a:solidFill>
                      <a:schemeClr val="accent1"/>
                    </a:solidFill>
                    <a:sym typeface="Symbol" panose="05050102010706020507" pitchFamily="18" charset="2"/>
                  </a:rPr>
                  <a:t> neutron </a:t>
                </a:r>
                <a:r>
                  <a:rPr lang="en-US" altLang="en-US" sz="1800" dirty="0">
                    <a:solidFill>
                      <a:schemeClr val="accent1"/>
                    </a:solidFill>
                    <a:sym typeface="Symbol" panose="05050102010706020507" pitchFamily="18" charset="2"/>
                  </a:rPr>
                  <a:t>beta </a:t>
                </a:r>
                <a:r>
                  <a:rPr lang="en-US" altLang="en-US" sz="1800" dirty="0" smtClean="0">
                    <a:solidFill>
                      <a:schemeClr val="accent1"/>
                    </a:solidFill>
                    <a:sym typeface="Symbol" panose="05050102010706020507" pitchFamily="18" charset="2"/>
                  </a:rPr>
                  <a:t>decay</a:t>
                </a:r>
                <a:endParaRPr lang="en-US" altLang="en-US" sz="1800" dirty="0">
                  <a:sym typeface="Symbol" panose="05050102010706020507" pitchFamily="18" charset="2"/>
                </a:endParaRPr>
              </a:p>
              <a:p>
                <a:pPr>
                  <a:spcAft>
                    <a:spcPts val="600"/>
                  </a:spcAft>
                </a:pPr>
                <a:r>
                  <a:rPr lang="en-US" altLang="en-US" sz="1800" dirty="0">
                    <a:sym typeface="Symbol" panose="05050102010706020507" pitchFamily="18" charset="2"/>
                  </a:rPr>
                  <a:t>Fermi (1932) : contact interaction, form inspired by EM</a:t>
                </a:r>
              </a:p>
            </p:txBody>
          </p:sp>
        </mc:Choice>
        <mc:Fallback xmlns="">
          <p:sp>
            <p:nvSpPr>
              <p:cNvPr id="73" name="Text Box 70"/>
              <p:cNvSpPr txBox="1">
                <a:spLocks noRot="1" noChangeAspect="1" noMove="1" noResize="1" noEditPoints="1" noAdjustHandles="1" noChangeArrowheads="1" noChangeShapeType="1" noTextEdit="1"/>
              </p:cNvSpPr>
              <p:nvPr/>
            </p:nvSpPr>
            <p:spPr bwMode="auto">
              <a:xfrm>
                <a:off x="3006725" y="2555784"/>
                <a:ext cx="5352747" cy="723275"/>
              </a:xfrm>
              <a:prstGeom prst="rect">
                <a:avLst/>
              </a:prstGeom>
              <a:blipFill rotWithShape="0">
                <a:blip r:embed="rId7"/>
                <a:stretch>
                  <a:fillRect l="-911" t="-5882" r="-114" b="-1260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CA">
                    <a:noFill/>
                  </a:rPr>
                  <a:t> </a:t>
                </a:r>
              </a:p>
            </p:txBody>
          </p:sp>
        </mc:Fallback>
      </mc:AlternateContent>
      <p:sp>
        <p:nvSpPr>
          <p:cNvPr id="74" name="Text Box 71"/>
          <p:cNvSpPr txBox="1">
            <a:spLocks noChangeArrowheads="1"/>
          </p:cNvSpPr>
          <p:nvPr/>
        </p:nvSpPr>
        <p:spPr bwMode="auto">
          <a:xfrm>
            <a:off x="6760007" y="1876645"/>
            <a:ext cx="1436868" cy="369332"/>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dirty="0"/>
              <a:t>V         x          V</a:t>
            </a:r>
          </a:p>
        </p:txBody>
      </p:sp>
      <p:sp>
        <p:nvSpPr>
          <p:cNvPr id="75" name="Text Box 72"/>
          <p:cNvSpPr txBox="1">
            <a:spLocks noChangeArrowheads="1"/>
          </p:cNvSpPr>
          <p:nvPr/>
        </p:nvSpPr>
        <p:spPr bwMode="auto">
          <a:xfrm>
            <a:off x="6155008" y="3940290"/>
            <a:ext cx="1436868" cy="369332"/>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a:t>V         x          V</a:t>
            </a:r>
          </a:p>
        </p:txBody>
      </p:sp>
      <p:sp>
        <p:nvSpPr>
          <p:cNvPr id="76" name="Text Box 73"/>
          <p:cNvSpPr txBox="1">
            <a:spLocks noChangeArrowheads="1"/>
          </p:cNvSpPr>
          <p:nvPr/>
        </p:nvSpPr>
        <p:spPr bwMode="auto">
          <a:xfrm>
            <a:off x="248004" y="4404454"/>
            <a:ext cx="811146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800" b="1" dirty="0">
                <a:solidFill>
                  <a:schemeClr val="accent1"/>
                </a:solidFill>
                <a:sym typeface="Symbol" panose="05050102010706020507" pitchFamily="18" charset="2"/>
              </a:rPr>
              <a:t>Parity Violation </a:t>
            </a:r>
            <a:r>
              <a:rPr lang="en-US" altLang="en-US" sz="1800" dirty="0">
                <a:sym typeface="Symbol" panose="05050102010706020507" pitchFamily="18" charset="2"/>
              </a:rPr>
              <a:t>(1956, Lee, Yang;  1957, </a:t>
            </a:r>
            <a:r>
              <a:rPr lang="en-US" altLang="en-US" sz="1800" dirty="0" smtClean="0">
                <a:sym typeface="Symbol" panose="05050102010706020507" pitchFamily="18" charset="2"/>
              </a:rPr>
              <a:t>Wu)</a:t>
            </a:r>
          </a:p>
          <a:p>
            <a:r>
              <a:rPr lang="en-US" altLang="en-US" sz="1800" dirty="0" smtClean="0">
                <a:sym typeface="Symbol" panose="05050102010706020507" pitchFamily="18" charset="2"/>
              </a:rPr>
              <a:t>required </a:t>
            </a:r>
            <a:r>
              <a:rPr lang="en-US" altLang="en-US" sz="1800" dirty="0">
                <a:sym typeface="Symbol" panose="05050102010706020507" pitchFamily="18" charset="2"/>
              </a:rPr>
              <a:t>modification </a:t>
            </a:r>
            <a:r>
              <a:rPr lang="en-US" altLang="en-US" sz="1800" dirty="0" smtClean="0">
                <a:sym typeface="Symbol" panose="05050102010706020507" pitchFamily="18" charset="2"/>
              </a:rPr>
              <a:t>to form </a:t>
            </a:r>
            <a:r>
              <a:rPr lang="en-US" altLang="en-US" sz="1800" dirty="0">
                <a:sym typeface="Symbol" panose="05050102010706020507" pitchFamily="18" charset="2"/>
              </a:rPr>
              <a:t>of current - need axial vector as well as vector to get a </a:t>
            </a:r>
            <a:r>
              <a:rPr lang="en-US" altLang="en-US" sz="1800" dirty="0" smtClean="0">
                <a:sym typeface="Symbol" panose="05050102010706020507" pitchFamily="18" charset="2"/>
              </a:rPr>
              <a:t>parity-violating interaction</a:t>
            </a:r>
            <a:endParaRPr lang="en-US" altLang="en-US" sz="1800" dirty="0">
              <a:sym typeface="Symbol" panose="05050102010706020507" pitchFamily="18" charset="2"/>
            </a:endParaRPr>
          </a:p>
        </p:txBody>
      </p:sp>
      <p:graphicFrame>
        <p:nvGraphicFramePr>
          <p:cNvPr id="77" name="Object 74"/>
          <p:cNvGraphicFramePr>
            <a:graphicFrameLocks noChangeAspect="1"/>
          </p:cNvGraphicFramePr>
          <p:nvPr>
            <p:extLst>
              <p:ext uri="{D42A27DB-BD31-4B8C-83A1-F6EECF244321}">
                <p14:modId xmlns:p14="http://schemas.microsoft.com/office/powerpoint/2010/main" val="2329231089"/>
              </p:ext>
            </p:extLst>
          </p:nvPr>
        </p:nvGraphicFramePr>
        <p:xfrm>
          <a:off x="1389063" y="5314950"/>
          <a:ext cx="6643687" cy="431800"/>
        </p:xfrm>
        <a:graphic>
          <a:graphicData uri="http://schemas.openxmlformats.org/presentationml/2006/ole">
            <mc:AlternateContent xmlns:mc="http://schemas.openxmlformats.org/markup-compatibility/2006">
              <mc:Choice xmlns:v="urn:schemas-microsoft-com:vml" Requires="v">
                <p:oleObj spid="_x0000_s170805" name="Equation" r:id="rId8" imgW="3924000" imgH="253800" progId="Equation.3">
                  <p:embed/>
                </p:oleObj>
              </mc:Choice>
              <mc:Fallback>
                <p:oleObj name="Equation" r:id="rId8" imgW="3924000" imgH="253800" progId="Equation.3">
                  <p:embed/>
                  <p:pic>
                    <p:nvPicPr>
                      <p:cNvPr id="0" name=""/>
                      <p:cNvPicPr>
                        <a:picLocks noChangeAspect="1" noChangeArrowheads="1"/>
                      </p:cNvPicPr>
                      <p:nvPr/>
                    </p:nvPicPr>
                    <p:blipFill>
                      <a:blip r:embed="rId9"/>
                      <a:srcRect/>
                      <a:stretch>
                        <a:fillRect/>
                      </a:stretch>
                    </p:blipFill>
                    <p:spPr bwMode="auto">
                      <a:xfrm>
                        <a:off x="1389063" y="5314950"/>
                        <a:ext cx="6643687"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8" name="Text Box 75"/>
          <p:cNvSpPr txBox="1">
            <a:spLocks noChangeArrowheads="1"/>
          </p:cNvSpPr>
          <p:nvPr/>
        </p:nvSpPr>
        <p:spPr bwMode="auto">
          <a:xfrm>
            <a:off x="4527550" y="5756275"/>
            <a:ext cx="2386166" cy="369332"/>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dirty="0"/>
              <a:t>(V - A)         x           (V - A)</a:t>
            </a:r>
          </a:p>
        </p:txBody>
      </p:sp>
      <p:sp>
        <p:nvSpPr>
          <p:cNvPr id="82" name="Text Box 79"/>
          <p:cNvSpPr txBox="1">
            <a:spLocks noChangeArrowheads="1"/>
          </p:cNvSpPr>
          <p:nvPr/>
        </p:nvSpPr>
        <p:spPr bwMode="auto">
          <a:xfrm>
            <a:off x="2671308" y="6404181"/>
            <a:ext cx="581274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t>Note: weak interaction process here is </a:t>
            </a:r>
            <a:r>
              <a:rPr lang="en-US" altLang="en-US" dirty="0">
                <a:solidFill>
                  <a:schemeClr val="accent1"/>
                </a:solidFill>
              </a:rPr>
              <a:t>charged current (CC)</a:t>
            </a:r>
          </a:p>
        </p:txBody>
      </p:sp>
      <p:grpSp>
        <p:nvGrpSpPr>
          <p:cNvPr id="105" name="Group 104"/>
          <p:cNvGrpSpPr/>
          <p:nvPr/>
        </p:nvGrpSpPr>
        <p:grpSpPr>
          <a:xfrm>
            <a:off x="202834" y="1022350"/>
            <a:ext cx="2667366" cy="1575142"/>
            <a:chOff x="173517" y="3004514"/>
            <a:chExt cx="2667366" cy="1575142"/>
          </a:xfrm>
        </p:grpSpPr>
        <p:grpSp>
          <p:nvGrpSpPr>
            <p:cNvPr id="106" name="Group 105"/>
            <p:cNvGrpSpPr/>
            <p:nvPr/>
          </p:nvGrpSpPr>
          <p:grpSpPr>
            <a:xfrm>
              <a:off x="502259" y="3196539"/>
              <a:ext cx="1916590" cy="1152151"/>
              <a:chOff x="504730" y="3352190"/>
              <a:chExt cx="3333915" cy="1766631"/>
            </a:xfrm>
          </p:grpSpPr>
          <p:sp>
            <p:nvSpPr>
              <p:cNvPr id="114" name="Freeform 113"/>
              <p:cNvSpPr/>
              <p:nvPr/>
            </p:nvSpPr>
            <p:spPr>
              <a:xfrm>
                <a:off x="1345980" y="4081885"/>
                <a:ext cx="1661594" cy="381492"/>
              </a:xfrm>
              <a:custGeom>
                <a:avLst/>
                <a:gdLst>
                  <a:gd name="connsiteX0" fmla="*/ 0 w 5924550"/>
                  <a:gd name="connsiteY0" fmla="*/ 20637 h 919162"/>
                  <a:gd name="connsiteX1" fmla="*/ 438150 w 5924550"/>
                  <a:gd name="connsiteY1" fmla="*/ 915987 h 919162"/>
                  <a:gd name="connsiteX2" fmla="*/ 914400 w 5924550"/>
                  <a:gd name="connsiteY2" fmla="*/ 1587 h 919162"/>
                  <a:gd name="connsiteX3" fmla="*/ 1381125 w 5924550"/>
                  <a:gd name="connsiteY3" fmla="*/ 906462 h 919162"/>
                  <a:gd name="connsiteX4" fmla="*/ 1819275 w 5924550"/>
                  <a:gd name="connsiteY4" fmla="*/ 11112 h 919162"/>
                  <a:gd name="connsiteX5" fmla="*/ 2276475 w 5924550"/>
                  <a:gd name="connsiteY5" fmla="*/ 915987 h 919162"/>
                  <a:gd name="connsiteX6" fmla="*/ 2733675 w 5924550"/>
                  <a:gd name="connsiteY6" fmla="*/ 11112 h 919162"/>
                  <a:gd name="connsiteX7" fmla="*/ 3200400 w 5924550"/>
                  <a:gd name="connsiteY7" fmla="*/ 906462 h 919162"/>
                  <a:gd name="connsiteX8" fmla="*/ 3648075 w 5924550"/>
                  <a:gd name="connsiteY8" fmla="*/ 11112 h 919162"/>
                  <a:gd name="connsiteX9" fmla="*/ 4171950 w 5924550"/>
                  <a:gd name="connsiteY9" fmla="*/ 906462 h 919162"/>
                  <a:gd name="connsiteX10" fmla="*/ 4562475 w 5924550"/>
                  <a:gd name="connsiteY10" fmla="*/ 20637 h 919162"/>
                  <a:gd name="connsiteX11" fmla="*/ 5019675 w 5924550"/>
                  <a:gd name="connsiteY11" fmla="*/ 906462 h 919162"/>
                  <a:gd name="connsiteX12" fmla="*/ 5467350 w 5924550"/>
                  <a:gd name="connsiteY12" fmla="*/ 20637 h 919162"/>
                  <a:gd name="connsiteX13" fmla="*/ 5924550 w 5924550"/>
                  <a:gd name="connsiteY13" fmla="*/ 906462 h 919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24550" h="919162">
                    <a:moveTo>
                      <a:pt x="0" y="20637"/>
                    </a:moveTo>
                    <a:cubicBezTo>
                      <a:pt x="142875" y="469899"/>
                      <a:pt x="285750" y="919162"/>
                      <a:pt x="438150" y="915987"/>
                    </a:cubicBezTo>
                    <a:cubicBezTo>
                      <a:pt x="590550" y="912812"/>
                      <a:pt x="757238" y="3174"/>
                      <a:pt x="914400" y="1587"/>
                    </a:cubicBezTo>
                    <a:cubicBezTo>
                      <a:pt x="1071562" y="0"/>
                      <a:pt x="1230313" y="904875"/>
                      <a:pt x="1381125" y="906462"/>
                    </a:cubicBezTo>
                    <a:cubicBezTo>
                      <a:pt x="1531937" y="908049"/>
                      <a:pt x="1670050" y="9525"/>
                      <a:pt x="1819275" y="11112"/>
                    </a:cubicBezTo>
                    <a:cubicBezTo>
                      <a:pt x="1968500" y="12700"/>
                      <a:pt x="2124075" y="915987"/>
                      <a:pt x="2276475" y="915987"/>
                    </a:cubicBezTo>
                    <a:cubicBezTo>
                      <a:pt x="2428875" y="915987"/>
                      <a:pt x="2579688" y="12699"/>
                      <a:pt x="2733675" y="11112"/>
                    </a:cubicBezTo>
                    <a:cubicBezTo>
                      <a:pt x="2887662" y="9525"/>
                      <a:pt x="3048000" y="906462"/>
                      <a:pt x="3200400" y="906462"/>
                    </a:cubicBezTo>
                    <a:cubicBezTo>
                      <a:pt x="3352800" y="906462"/>
                      <a:pt x="3486150" y="11112"/>
                      <a:pt x="3648075" y="11112"/>
                    </a:cubicBezTo>
                    <a:cubicBezTo>
                      <a:pt x="3810000" y="11112"/>
                      <a:pt x="4019550" y="904875"/>
                      <a:pt x="4171950" y="906462"/>
                    </a:cubicBezTo>
                    <a:cubicBezTo>
                      <a:pt x="4324350" y="908049"/>
                      <a:pt x="4421188" y="20637"/>
                      <a:pt x="4562475" y="20637"/>
                    </a:cubicBezTo>
                    <a:cubicBezTo>
                      <a:pt x="4703762" y="20637"/>
                      <a:pt x="4868863" y="906462"/>
                      <a:pt x="5019675" y="906462"/>
                    </a:cubicBezTo>
                    <a:cubicBezTo>
                      <a:pt x="5170487" y="906462"/>
                      <a:pt x="5316538" y="20637"/>
                      <a:pt x="5467350" y="20637"/>
                    </a:cubicBezTo>
                    <a:cubicBezTo>
                      <a:pt x="5618162" y="20637"/>
                      <a:pt x="5771356" y="463549"/>
                      <a:pt x="5924550" y="906462"/>
                    </a:cubicBez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 name="Rectangle 114"/>
              <p:cNvSpPr/>
              <p:nvPr/>
            </p:nvSpPr>
            <p:spPr>
              <a:xfrm>
                <a:off x="1000335" y="3966670"/>
                <a:ext cx="384050" cy="4224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6" name="Straight Connector 115"/>
              <p:cNvCxnSpPr/>
              <p:nvPr/>
            </p:nvCxnSpPr>
            <p:spPr>
              <a:xfrm rot="16200000" flipV="1">
                <a:off x="502900" y="3354020"/>
                <a:ext cx="883315" cy="879655"/>
              </a:xfrm>
              <a:prstGeom prst="line">
                <a:avLst/>
              </a:prstGeom>
              <a:ln w="19050">
                <a:solidFill>
                  <a:schemeClr val="accent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rot="5400000" flipH="1" flipV="1">
                <a:off x="502900" y="4237335"/>
                <a:ext cx="883315" cy="879655"/>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8" name="Rectangle 117"/>
              <p:cNvSpPr/>
              <p:nvPr/>
            </p:nvSpPr>
            <p:spPr>
              <a:xfrm>
                <a:off x="2958990" y="4120290"/>
                <a:ext cx="384050" cy="499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9" name="Straight Connector 118"/>
              <p:cNvCxnSpPr/>
              <p:nvPr/>
            </p:nvCxnSpPr>
            <p:spPr>
              <a:xfrm rot="5400000" flipH="1" flipV="1">
                <a:off x="2957160" y="3354021"/>
                <a:ext cx="883315" cy="879655"/>
              </a:xfrm>
              <a:prstGeom prst="line">
                <a:avLst/>
              </a:prstGeom>
              <a:ln w="19050">
                <a:solidFill>
                  <a:schemeClr val="accent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16200000" flipV="1">
                <a:off x="2957160" y="4237336"/>
                <a:ext cx="883315" cy="879655"/>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07" name="TextBox 106"/>
            <p:cNvSpPr txBox="1"/>
            <p:nvPr/>
          </p:nvSpPr>
          <p:spPr>
            <a:xfrm>
              <a:off x="460194" y="4271879"/>
              <a:ext cx="345644" cy="307777"/>
            </a:xfrm>
            <a:prstGeom prst="rect">
              <a:avLst/>
            </a:prstGeom>
            <a:noFill/>
          </p:spPr>
          <p:txBody>
            <a:bodyPr wrap="square" rtlCol="0">
              <a:spAutoFit/>
            </a:bodyPr>
            <a:lstStyle/>
            <a:p>
              <a:r>
                <a:rPr lang="en-US" sz="1400" dirty="0" smtClean="0">
                  <a:latin typeface="Arial" pitchFamily="34" charset="0"/>
                  <a:cs typeface="Arial" pitchFamily="34" charset="0"/>
                </a:rPr>
                <a:t>e-</a:t>
              </a:r>
              <a:endParaRPr lang="en-US" sz="1400" dirty="0">
                <a:latin typeface="Arial" pitchFamily="34" charset="0"/>
                <a:cs typeface="Arial" pitchFamily="34" charset="0"/>
              </a:endParaRPr>
            </a:p>
          </p:txBody>
        </p:sp>
        <p:sp>
          <p:nvSpPr>
            <p:cNvPr id="108" name="TextBox 107"/>
            <p:cNvSpPr txBox="1"/>
            <p:nvPr/>
          </p:nvSpPr>
          <p:spPr>
            <a:xfrm>
              <a:off x="460194" y="3004514"/>
              <a:ext cx="345644" cy="307777"/>
            </a:xfrm>
            <a:prstGeom prst="rect">
              <a:avLst/>
            </a:prstGeom>
            <a:noFill/>
          </p:spPr>
          <p:txBody>
            <a:bodyPr wrap="square" rtlCol="0">
              <a:spAutoFit/>
            </a:bodyPr>
            <a:lstStyle/>
            <a:p>
              <a:r>
                <a:rPr lang="en-US" sz="1400" dirty="0" smtClean="0">
                  <a:latin typeface="Arial" pitchFamily="34" charset="0"/>
                  <a:cs typeface="Arial" pitchFamily="34" charset="0"/>
                </a:rPr>
                <a:t>e-</a:t>
              </a:r>
              <a:endParaRPr lang="en-US" sz="1400" dirty="0">
                <a:latin typeface="Arial" pitchFamily="34" charset="0"/>
                <a:cs typeface="Arial" pitchFamily="34" charset="0"/>
              </a:endParaRPr>
            </a:p>
          </p:txBody>
        </p:sp>
        <p:sp>
          <p:nvSpPr>
            <p:cNvPr id="109" name="TextBox 108"/>
            <p:cNvSpPr txBox="1"/>
            <p:nvPr/>
          </p:nvSpPr>
          <p:spPr>
            <a:xfrm>
              <a:off x="2150015" y="3004514"/>
              <a:ext cx="345644" cy="307777"/>
            </a:xfrm>
            <a:prstGeom prst="rect">
              <a:avLst/>
            </a:prstGeom>
            <a:noFill/>
          </p:spPr>
          <p:txBody>
            <a:bodyPr wrap="square" rtlCol="0">
              <a:spAutoFit/>
            </a:bodyPr>
            <a:lstStyle/>
            <a:p>
              <a:r>
                <a:rPr lang="en-US" sz="1400" dirty="0" smtClean="0">
                  <a:latin typeface="Arial" pitchFamily="34" charset="0"/>
                  <a:cs typeface="Arial" pitchFamily="34" charset="0"/>
                </a:rPr>
                <a:t>p</a:t>
              </a:r>
              <a:endParaRPr lang="en-US" sz="1400" dirty="0">
                <a:latin typeface="Arial" pitchFamily="34" charset="0"/>
                <a:cs typeface="Arial" pitchFamily="34" charset="0"/>
              </a:endParaRPr>
            </a:p>
          </p:txBody>
        </p:sp>
        <p:sp>
          <p:nvSpPr>
            <p:cNvPr id="110" name="TextBox 109"/>
            <p:cNvSpPr txBox="1"/>
            <p:nvPr/>
          </p:nvSpPr>
          <p:spPr>
            <a:xfrm>
              <a:off x="2111609" y="4271342"/>
              <a:ext cx="345644" cy="307777"/>
            </a:xfrm>
            <a:prstGeom prst="rect">
              <a:avLst/>
            </a:prstGeom>
            <a:noFill/>
          </p:spPr>
          <p:txBody>
            <a:bodyPr wrap="square" rtlCol="0">
              <a:spAutoFit/>
            </a:bodyPr>
            <a:lstStyle/>
            <a:p>
              <a:r>
                <a:rPr lang="en-US" sz="1400" dirty="0">
                  <a:latin typeface="Arial" pitchFamily="34" charset="0"/>
                  <a:cs typeface="Arial" pitchFamily="34" charset="0"/>
                </a:rPr>
                <a:t>p</a:t>
              </a:r>
              <a:r>
                <a:rPr lang="en-US" sz="1400" dirty="0" smtClean="0">
                  <a:latin typeface="Arial" pitchFamily="34" charset="0"/>
                  <a:cs typeface="Arial" pitchFamily="34" charset="0"/>
                </a:rPr>
                <a:t> </a:t>
              </a:r>
              <a:endParaRPr lang="en-US" sz="1400" dirty="0">
                <a:latin typeface="Arial" pitchFamily="34" charset="0"/>
                <a:cs typeface="Arial" pitchFamily="34" charset="0"/>
              </a:endParaRPr>
            </a:p>
          </p:txBody>
        </p:sp>
        <mc:AlternateContent xmlns:mc="http://schemas.openxmlformats.org/markup-compatibility/2006" xmlns:a14="http://schemas.microsoft.com/office/drawing/2010/main">
          <mc:Choice Requires="a14">
            <p:graphicFrame>
              <p:nvGraphicFramePr>
                <p:cNvPr id="111" name="Object 110"/>
                <p:cNvGraphicFramePr>
                  <a:graphicFrameLocks noChangeAspect="1"/>
                </p:cNvGraphicFramePr>
                <p:nvPr>
                  <p:extLst>
                    <p:ext uri="{D42A27DB-BD31-4B8C-83A1-F6EECF244321}">
                      <p14:modId xmlns:p14="http://schemas.microsoft.com/office/powerpoint/2010/main" val="2679097647"/>
                    </p:ext>
                  </p:extLst>
                </p:nvPr>
              </p:nvGraphicFramePr>
              <p:xfrm>
                <a:off x="1624160" y="3426969"/>
                <a:ext cx="218613" cy="284196"/>
              </p:xfrm>
              <a:graphic>
                <a:graphicData uri="http://schemas.openxmlformats.org/presentationml/2006/ole">
                  <mc:AlternateContent>
                    <mc:Choice xmlns:v="urn:schemas-microsoft-com:vml" Requires="v">
                      <p:oleObj spid="_x0000_s170806" name="Equation" r:id="rId10" imgW="126720" imgH="164880" progId="Equation.3">
                        <p:embed/>
                      </p:oleObj>
                    </mc:Choice>
                    <mc:Fallback>
                      <p:oleObj name="Equation" r:id="rId10" imgW="126720" imgH="164880" progId="Equation.3">
                        <p:embed/>
                        <p:pic>
                          <p:nvPicPr>
                            <p:cNvPr id="0" name=""/>
                            <p:cNvPicPr>
                              <a:picLocks noChangeAspect="1" noChangeArrowheads="1"/>
                            </p:cNvPicPr>
                            <p:nvPr/>
                          </p:nvPicPr>
                          <p:blipFill>
                            <a:blip r:embed="rId11">
                              <a:extLst>
                                <a:ext uri="{28A0092B-C50C-407E-A947-70E740481C1C}">
                                  <a14:useLocalDpi val="0"/>
                                </a:ext>
                              </a:extLst>
                            </a:blip>
                            <a:srcRect/>
                            <a:stretch>
                              <a:fillRect/>
                            </a:stretch>
                          </p:blipFill>
                          <p:spPr bwMode="auto">
                            <a:xfrm>
                              <a:off x="1624160" y="3426969"/>
                              <a:ext cx="218613" cy="284196"/>
                            </a:xfrm>
                            <a:prstGeom prst="rect">
                              <a:avLst/>
                            </a:prstGeom>
                            <a:noFill/>
                            <a:extLst>
                              <a:ext uri="{909E8E84-426E-40DD-AFC4-6F175D3DCCD1}">
                                <a14:hiddenFill>
                                  <a:solidFill>
                                    <a:srgbClr val="FFFFFF"/>
                                  </a:solidFill>
                                </a14:hiddenFill>
                              </a:ext>
                            </a:extLst>
                          </p:spPr>
                        </p:pic>
                      </p:oleObj>
                    </mc:Fallback>
                  </mc:AlternateContent>
                </a:graphicData>
              </a:graphic>
            </p:graphicFrame>
          </mc:Choice>
          <mc:Fallback xmlns="">
            <p:graphicFrame>
              <p:nvGraphicFramePr>
                <p:cNvPr id="66" name="Object 65"/>
                <p:cNvGraphicFramePr>
                  <a:graphicFrameLocks noChangeAspect="1"/>
                </p:cNvGraphicFramePr>
                <p:nvPr>
                  <p:extLst>
                    <p:ext uri="{D42A27DB-BD31-4B8C-83A1-F6EECF244321}">
                      <p14:modId xmlns:p14="http://schemas.microsoft.com/office/powerpoint/2010/main" val="1859626924"/>
                    </p:ext>
                  </p:extLst>
                </p:nvPr>
              </p:nvGraphicFramePr>
              <p:xfrm>
                <a:off x="1624160" y="3426969"/>
                <a:ext cx="218613" cy="284196"/>
              </p:xfrm>
              <a:graphic>
                <a:graphicData uri="http://schemas.openxmlformats.org/presentationml/2006/ole">
                  <mc:AlternateContent>
                    <mc:Choice xmlns:v="urn:schemas-microsoft-com:vml" Requires="v">
                      <p:oleObj spid="_x0000_s175108" name="Equation" r:id="rId12" imgW="126720" imgH="164880" progId="Equation.3">
                        <p:embed/>
                      </p:oleObj>
                    </mc:Choice>
                    <mc:Fallback>
                      <p:oleObj name="Equation" r:id="rId12" imgW="126720" imgH="16488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24160" y="3426969"/>
                              <a:ext cx="218613" cy="2841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Fallback>
        </mc:AlternateContent>
        <mc:AlternateContent xmlns:mc="http://schemas.openxmlformats.org/markup-compatibility/2006" xmlns:a14="http://schemas.microsoft.com/office/drawing/2010/main">
          <mc:Choice Requires="a14">
            <p:sp>
              <p:nvSpPr>
                <p:cNvPr id="112" name="TextBox 111"/>
                <p:cNvSpPr txBox="1"/>
                <p:nvPr/>
              </p:nvSpPr>
              <p:spPr>
                <a:xfrm>
                  <a:off x="2105425" y="3525482"/>
                  <a:ext cx="735458" cy="43915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CA" i="1" smtClean="0">
                                <a:latin typeface="Cambria Math" panose="02040503050406030204" pitchFamily="18" charset="0"/>
                              </a:rPr>
                            </m:ctrlPr>
                          </m:sSubSupPr>
                          <m:e>
                            <m:r>
                              <a:rPr lang="en-US" b="0" i="1" smtClean="0">
                                <a:latin typeface="Cambria Math" panose="02040503050406030204" pitchFamily="18" charset="0"/>
                              </a:rPr>
                              <m:t>𝐽</m:t>
                            </m:r>
                          </m:e>
                          <m:sub>
                            <m:r>
                              <a:rPr lang="en-CA" i="1" smtClean="0">
                                <a:latin typeface="Cambria Math" panose="02040503050406030204" pitchFamily="18" charset="0"/>
                                <a:ea typeface="Cambria Math" panose="02040503050406030204" pitchFamily="18" charset="0"/>
                              </a:rPr>
                              <m:t>𝜇</m:t>
                            </m:r>
                          </m:sub>
                          <m:sup>
                            <m:r>
                              <a:rPr lang="en-US" b="0" i="1" smtClean="0">
                                <a:latin typeface="Cambria Math" panose="02040503050406030204" pitchFamily="18" charset="0"/>
                              </a:rPr>
                              <m:t>𝐸𝑀</m:t>
                            </m:r>
                            <m:r>
                              <a:rPr lang="en-US" b="0" i="1" smtClean="0">
                                <a:latin typeface="Cambria Math" panose="02040503050406030204" pitchFamily="18" charset="0"/>
                              </a:rPr>
                              <m:t>, </m:t>
                            </m:r>
                            <m:r>
                              <a:rPr lang="en-US" b="0" i="1" smtClean="0">
                                <a:latin typeface="Cambria Math" panose="02040503050406030204" pitchFamily="18" charset="0"/>
                              </a:rPr>
                              <m:t>𝑝</m:t>
                            </m:r>
                          </m:sup>
                        </m:sSubSup>
                      </m:oMath>
                    </m:oMathPara>
                  </a14:m>
                  <a:endParaRPr lang="en-CA" dirty="0"/>
                </a:p>
              </p:txBody>
            </p:sp>
          </mc:Choice>
          <mc:Fallback xmlns="">
            <p:sp>
              <p:nvSpPr>
                <p:cNvPr id="92" name="TextBox 91"/>
                <p:cNvSpPr txBox="1">
                  <a:spLocks noRot="1" noChangeAspect="1" noMove="1" noResize="1" noEditPoints="1" noAdjustHandles="1" noChangeArrowheads="1" noChangeShapeType="1" noTextEdit="1"/>
                </p:cNvSpPr>
                <p:nvPr/>
              </p:nvSpPr>
              <p:spPr>
                <a:xfrm>
                  <a:off x="2105425" y="3525482"/>
                  <a:ext cx="735458" cy="439159"/>
                </a:xfrm>
                <a:prstGeom prst="rect">
                  <a:avLst/>
                </a:prstGeom>
                <a:blipFill rotWithShape="0">
                  <a:blip r:embed="rId14"/>
                  <a:stretch>
                    <a:fillRect b="-2778"/>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13" name="TextBox 112"/>
                <p:cNvSpPr txBox="1"/>
                <p:nvPr/>
              </p:nvSpPr>
              <p:spPr>
                <a:xfrm>
                  <a:off x="173517" y="3522389"/>
                  <a:ext cx="724044" cy="4253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CA" i="1" smtClean="0">
                                <a:latin typeface="Cambria Math" panose="02040503050406030204" pitchFamily="18" charset="0"/>
                              </a:rPr>
                            </m:ctrlPr>
                          </m:sSubSupPr>
                          <m:e>
                            <m:r>
                              <a:rPr lang="en-US" b="0" i="1" smtClean="0">
                                <a:latin typeface="Cambria Math" panose="02040503050406030204" pitchFamily="18" charset="0"/>
                              </a:rPr>
                              <m:t>𝐽</m:t>
                            </m:r>
                          </m:e>
                          <m:sub>
                            <m:r>
                              <a:rPr lang="en-CA" i="1" smtClean="0">
                                <a:latin typeface="Cambria Math" panose="02040503050406030204" pitchFamily="18" charset="0"/>
                                <a:ea typeface="Cambria Math" panose="02040503050406030204" pitchFamily="18" charset="0"/>
                              </a:rPr>
                              <m:t>𝜇</m:t>
                            </m:r>
                          </m:sub>
                          <m:sup>
                            <m:r>
                              <a:rPr lang="en-US" b="0" i="1" smtClean="0">
                                <a:latin typeface="Cambria Math" panose="02040503050406030204" pitchFamily="18" charset="0"/>
                              </a:rPr>
                              <m:t>𝐸𝑀</m:t>
                            </m:r>
                            <m:r>
                              <a:rPr lang="en-US" b="0" i="1" smtClean="0">
                                <a:latin typeface="Cambria Math" panose="02040503050406030204" pitchFamily="18" charset="0"/>
                              </a:rPr>
                              <m:t>, </m:t>
                            </m:r>
                            <m:r>
                              <a:rPr lang="en-US" b="0" i="1" smtClean="0">
                                <a:latin typeface="Cambria Math" panose="02040503050406030204" pitchFamily="18" charset="0"/>
                              </a:rPr>
                              <m:t>𝑒</m:t>
                            </m:r>
                          </m:sup>
                        </m:sSubSup>
                      </m:oMath>
                    </m:oMathPara>
                  </a14:m>
                  <a:endParaRPr lang="en-CA" dirty="0"/>
                </a:p>
              </p:txBody>
            </p:sp>
          </mc:Choice>
          <mc:Fallback xmlns="">
            <p:sp>
              <p:nvSpPr>
                <p:cNvPr id="93" name="TextBox 92"/>
                <p:cNvSpPr txBox="1">
                  <a:spLocks noRot="1" noChangeAspect="1" noMove="1" noResize="1" noEditPoints="1" noAdjustHandles="1" noChangeArrowheads="1" noChangeShapeType="1" noTextEdit="1"/>
                </p:cNvSpPr>
                <p:nvPr/>
              </p:nvSpPr>
              <p:spPr>
                <a:xfrm>
                  <a:off x="173517" y="3522389"/>
                  <a:ext cx="724044" cy="425309"/>
                </a:xfrm>
                <a:prstGeom prst="rect">
                  <a:avLst/>
                </a:prstGeom>
                <a:blipFill rotWithShape="0">
                  <a:blip r:embed="rId15"/>
                  <a:stretch>
                    <a:fillRect b="-2857"/>
                  </a:stretch>
                </a:blipFill>
              </p:spPr>
              <p:txBody>
                <a:bodyPr/>
                <a:lstStyle/>
                <a:p>
                  <a:r>
                    <a:rPr lang="en-CA">
                      <a:noFill/>
                    </a:rPr>
                    <a:t> </a:t>
                  </a:r>
                </a:p>
              </p:txBody>
            </p:sp>
          </mc:Fallback>
        </mc:AlternateContent>
      </p:grpSp>
      <p:grpSp>
        <p:nvGrpSpPr>
          <p:cNvPr id="79" name="Group 78"/>
          <p:cNvGrpSpPr/>
          <p:nvPr/>
        </p:nvGrpSpPr>
        <p:grpSpPr>
          <a:xfrm>
            <a:off x="484999" y="2679504"/>
            <a:ext cx="2093609" cy="1380276"/>
            <a:chOff x="484999" y="2679504"/>
            <a:chExt cx="2093609" cy="1380276"/>
          </a:xfrm>
        </p:grpSpPr>
        <mc:AlternateContent xmlns:mc="http://schemas.openxmlformats.org/markup-compatibility/2006" xmlns:a14="http://schemas.microsoft.com/office/drawing/2010/main">
          <mc:Choice Requires="a14">
            <p:sp>
              <p:nvSpPr>
                <p:cNvPr id="121" name="TextBox 120"/>
                <p:cNvSpPr txBox="1"/>
                <p:nvPr/>
              </p:nvSpPr>
              <p:spPr>
                <a:xfrm>
                  <a:off x="1636875" y="3159095"/>
                  <a:ext cx="941733" cy="43095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CA" i="1" smtClean="0">
                                <a:latin typeface="Cambria Math" panose="02040503050406030204" pitchFamily="18" charset="0"/>
                              </a:rPr>
                            </m:ctrlPr>
                          </m:sSubSupPr>
                          <m:e>
                            <m:r>
                              <a:rPr lang="en-US" b="0" i="1" smtClean="0">
                                <a:latin typeface="Cambria Math" panose="02040503050406030204" pitchFamily="18" charset="0"/>
                              </a:rPr>
                              <m:t>𝐽</m:t>
                            </m:r>
                          </m:e>
                          <m:sub>
                            <m:r>
                              <a:rPr lang="en-CA" i="1" smtClean="0">
                                <a:latin typeface="Cambria Math" panose="02040503050406030204" pitchFamily="18" charset="0"/>
                                <a:ea typeface="Cambria Math" panose="02040503050406030204" pitchFamily="18" charset="0"/>
                              </a:rPr>
                              <m:t>𝜇</m:t>
                            </m:r>
                          </m:sub>
                          <m:sup>
                            <m:r>
                              <a:rPr lang="en-US" b="0" i="1" smtClean="0">
                                <a:latin typeface="Cambria Math" panose="02040503050406030204" pitchFamily="18" charset="0"/>
                              </a:rPr>
                              <m:t>𝑤𝑒𝑎𝑘</m:t>
                            </m:r>
                            <m:r>
                              <a:rPr lang="en-US" b="0" i="1" smtClean="0">
                                <a:latin typeface="Cambria Math" panose="02040503050406030204" pitchFamily="18" charset="0"/>
                              </a:rPr>
                              <m:t>, </m:t>
                            </m:r>
                            <m:r>
                              <a:rPr lang="en-US" b="0" i="1" smtClean="0">
                                <a:latin typeface="Cambria Math" panose="02040503050406030204" pitchFamily="18" charset="0"/>
                              </a:rPr>
                              <m:t>𝑁</m:t>
                            </m:r>
                          </m:sup>
                        </m:sSubSup>
                      </m:oMath>
                    </m:oMathPara>
                  </a14:m>
                  <a:endParaRPr lang="en-CA" dirty="0"/>
                </a:p>
              </p:txBody>
            </p:sp>
          </mc:Choice>
          <mc:Fallback xmlns="">
            <p:sp>
              <p:nvSpPr>
                <p:cNvPr id="121" name="TextBox 120"/>
                <p:cNvSpPr txBox="1">
                  <a:spLocks noRot="1" noChangeAspect="1" noMove="1" noResize="1" noEditPoints="1" noAdjustHandles="1" noChangeArrowheads="1" noChangeShapeType="1" noTextEdit="1"/>
                </p:cNvSpPr>
                <p:nvPr/>
              </p:nvSpPr>
              <p:spPr>
                <a:xfrm>
                  <a:off x="1636875" y="3159095"/>
                  <a:ext cx="941733" cy="430952"/>
                </a:xfrm>
                <a:prstGeom prst="rect">
                  <a:avLst/>
                </a:prstGeom>
                <a:blipFill rotWithShape="0">
                  <a:blip r:embed="rId16"/>
                  <a:stretch>
                    <a:fillRect b="-2817"/>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22" name="TextBox 121"/>
                <p:cNvSpPr txBox="1"/>
                <p:nvPr/>
              </p:nvSpPr>
              <p:spPr>
                <a:xfrm>
                  <a:off x="484999" y="3157824"/>
                  <a:ext cx="907621" cy="43095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CA" i="1" smtClean="0">
                                <a:latin typeface="Cambria Math" panose="02040503050406030204" pitchFamily="18" charset="0"/>
                              </a:rPr>
                            </m:ctrlPr>
                          </m:sSubSupPr>
                          <m:e>
                            <m:r>
                              <a:rPr lang="en-US" b="0" i="1" smtClean="0">
                                <a:latin typeface="Cambria Math" panose="02040503050406030204" pitchFamily="18" charset="0"/>
                              </a:rPr>
                              <m:t>𝐽</m:t>
                            </m:r>
                          </m:e>
                          <m:sub>
                            <m:r>
                              <a:rPr lang="en-CA" i="1" smtClean="0">
                                <a:latin typeface="Cambria Math" panose="02040503050406030204" pitchFamily="18" charset="0"/>
                                <a:ea typeface="Cambria Math" panose="02040503050406030204" pitchFamily="18" charset="0"/>
                              </a:rPr>
                              <m:t>𝜇</m:t>
                            </m:r>
                          </m:sub>
                          <m:sup>
                            <m:r>
                              <a:rPr lang="en-US" b="0" i="1" smtClean="0">
                                <a:latin typeface="Cambria Math" panose="02040503050406030204" pitchFamily="18" charset="0"/>
                              </a:rPr>
                              <m:t>𝑤𝑒𝑎𝑘</m:t>
                            </m:r>
                            <m:r>
                              <a:rPr lang="en-US" b="0" i="1" smtClean="0">
                                <a:latin typeface="Cambria Math" panose="02040503050406030204" pitchFamily="18" charset="0"/>
                              </a:rPr>
                              <m:t>, </m:t>
                            </m:r>
                            <m:r>
                              <a:rPr lang="en-US" b="0" i="1" smtClean="0">
                                <a:latin typeface="Cambria Math" panose="02040503050406030204" pitchFamily="18" charset="0"/>
                              </a:rPr>
                              <m:t>𝑒</m:t>
                            </m:r>
                          </m:sup>
                        </m:sSubSup>
                      </m:oMath>
                    </m:oMathPara>
                  </a14:m>
                  <a:endParaRPr lang="en-CA" dirty="0"/>
                </a:p>
              </p:txBody>
            </p:sp>
          </mc:Choice>
          <mc:Fallback xmlns="">
            <p:sp>
              <p:nvSpPr>
                <p:cNvPr id="122" name="TextBox 121"/>
                <p:cNvSpPr txBox="1">
                  <a:spLocks noRot="1" noChangeAspect="1" noMove="1" noResize="1" noEditPoints="1" noAdjustHandles="1" noChangeArrowheads="1" noChangeShapeType="1" noTextEdit="1"/>
                </p:cNvSpPr>
                <p:nvPr/>
              </p:nvSpPr>
              <p:spPr>
                <a:xfrm>
                  <a:off x="484999" y="3157824"/>
                  <a:ext cx="907621" cy="430952"/>
                </a:xfrm>
                <a:prstGeom prst="rect">
                  <a:avLst/>
                </a:prstGeom>
                <a:blipFill rotWithShape="0">
                  <a:blip r:embed="rId17"/>
                  <a:stretch>
                    <a:fillRect b="-2817"/>
                  </a:stretch>
                </a:blipFill>
              </p:spPr>
              <p:txBody>
                <a:bodyPr/>
                <a:lstStyle/>
                <a:p>
                  <a:r>
                    <a:rPr lang="en-CA">
                      <a:noFill/>
                    </a:rPr>
                    <a:t> </a:t>
                  </a:r>
                </a:p>
              </p:txBody>
            </p:sp>
          </mc:Fallback>
        </mc:AlternateContent>
        <p:grpSp>
          <p:nvGrpSpPr>
            <p:cNvPr id="123" name="Group 122"/>
            <p:cNvGrpSpPr/>
            <p:nvPr/>
          </p:nvGrpSpPr>
          <p:grpSpPr>
            <a:xfrm>
              <a:off x="669256" y="2679504"/>
              <a:ext cx="1747427" cy="1360762"/>
              <a:chOff x="2751907" y="3073275"/>
              <a:chExt cx="1747427" cy="1360762"/>
            </a:xfrm>
          </p:grpSpPr>
          <p:grpSp>
            <p:nvGrpSpPr>
              <p:cNvPr id="124" name="Group 123"/>
              <p:cNvGrpSpPr/>
              <p:nvPr/>
            </p:nvGrpSpPr>
            <p:grpSpPr>
              <a:xfrm>
                <a:off x="2751907" y="3073275"/>
                <a:ext cx="1747427" cy="1360762"/>
                <a:chOff x="6585457" y="3749757"/>
                <a:chExt cx="1747427" cy="1360762"/>
              </a:xfrm>
            </p:grpSpPr>
            <p:cxnSp>
              <p:nvCxnSpPr>
                <p:cNvPr id="126" name="Straight Connector 125"/>
                <p:cNvCxnSpPr/>
                <p:nvPr/>
              </p:nvCxnSpPr>
              <p:spPr>
                <a:xfrm flipH="1" flipV="1">
                  <a:off x="6758277" y="4026756"/>
                  <a:ext cx="1248164" cy="857974"/>
                </a:xfrm>
                <a:prstGeom prst="line">
                  <a:avLst/>
                </a:prstGeom>
                <a:ln w="19050">
                  <a:solidFill>
                    <a:schemeClr val="accent1"/>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flipV="1">
                  <a:off x="6719874" y="4026756"/>
                  <a:ext cx="1248164" cy="857974"/>
                </a:xfrm>
                <a:prstGeom prst="line">
                  <a:avLst/>
                </a:prstGeom>
                <a:ln w="19050">
                  <a:solidFill>
                    <a:schemeClr val="accent1"/>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28" name="TextBox 127"/>
                <p:cNvSpPr txBox="1"/>
                <p:nvPr/>
              </p:nvSpPr>
              <p:spPr>
                <a:xfrm>
                  <a:off x="6585457" y="3749757"/>
                  <a:ext cx="345644" cy="276999"/>
                </a:xfrm>
                <a:prstGeom prst="rect">
                  <a:avLst/>
                </a:prstGeom>
                <a:noFill/>
              </p:spPr>
              <p:txBody>
                <a:bodyPr wrap="square" rtlCol="0">
                  <a:spAutoFit/>
                </a:bodyPr>
                <a:lstStyle/>
                <a:p>
                  <a:r>
                    <a:rPr lang="en-US" sz="1200" dirty="0" smtClean="0">
                      <a:latin typeface="Arial" pitchFamily="34" charset="0"/>
                      <a:cs typeface="Arial" pitchFamily="34" charset="0"/>
                    </a:rPr>
                    <a:t>e-</a:t>
                  </a:r>
                  <a:endParaRPr lang="en-US" sz="1200" dirty="0">
                    <a:latin typeface="Arial" pitchFamily="34" charset="0"/>
                    <a:cs typeface="Arial" pitchFamily="34" charset="0"/>
                  </a:endParaRPr>
                </a:p>
              </p:txBody>
            </p:sp>
            <p:sp>
              <p:nvSpPr>
                <p:cNvPr id="129" name="TextBox 128"/>
                <p:cNvSpPr txBox="1"/>
                <p:nvPr/>
              </p:nvSpPr>
              <p:spPr>
                <a:xfrm>
                  <a:off x="7987240" y="3768482"/>
                  <a:ext cx="345644" cy="276999"/>
                </a:xfrm>
                <a:prstGeom prst="rect">
                  <a:avLst/>
                </a:prstGeom>
                <a:noFill/>
              </p:spPr>
              <p:txBody>
                <a:bodyPr wrap="square" rtlCol="0">
                  <a:spAutoFit/>
                </a:bodyPr>
                <a:lstStyle/>
                <a:p>
                  <a:r>
                    <a:rPr lang="en-US" sz="1200" dirty="0">
                      <a:latin typeface="Arial" pitchFamily="34" charset="0"/>
                      <a:cs typeface="Arial" pitchFamily="34" charset="0"/>
                    </a:rPr>
                    <a:t>p</a:t>
                  </a:r>
                </a:p>
              </p:txBody>
            </p:sp>
            <p:sp>
              <p:nvSpPr>
                <p:cNvPr id="130" name="TextBox 129"/>
                <p:cNvSpPr txBox="1"/>
                <p:nvPr/>
              </p:nvSpPr>
              <p:spPr>
                <a:xfrm>
                  <a:off x="7987240" y="4833520"/>
                  <a:ext cx="345644" cy="276999"/>
                </a:xfrm>
                <a:prstGeom prst="rect">
                  <a:avLst/>
                </a:prstGeom>
                <a:noFill/>
              </p:spPr>
              <p:txBody>
                <a:bodyPr wrap="square" rtlCol="0">
                  <a:spAutoFit/>
                </a:bodyPr>
                <a:lstStyle/>
                <a:p>
                  <a:r>
                    <a:rPr lang="en-US" sz="1200" dirty="0">
                      <a:latin typeface="Arial" pitchFamily="34" charset="0"/>
                      <a:cs typeface="Arial" pitchFamily="34" charset="0"/>
                    </a:rPr>
                    <a:t>n</a:t>
                  </a:r>
                </a:p>
              </p:txBody>
            </p:sp>
            <p:sp>
              <p:nvSpPr>
                <p:cNvPr id="131" name="Oval 130"/>
                <p:cNvSpPr/>
                <p:nvPr/>
              </p:nvSpPr>
              <p:spPr>
                <a:xfrm>
                  <a:off x="7276746" y="4372401"/>
                  <a:ext cx="153618" cy="1216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mc:AlternateContent xmlns:mc="http://schemas.openxmlformats.org/markup-compatibility/2006" xmlns:a14="http://schemas.microsoft.com/office/drawing/2010/main">
            <mc:Choice Requires="a14">
              <p:sp>
                <p:nvSpPr>
                  <p:cNvPr id="125" name="TextBox 124"/>
                  <p:cNvSpPr txBox="1"/>
                  <p:nvPr/>
                </p:nvSpPr>
                <p:spPr>
                  <a:xfrm>
                    <a:off x="3285561" y="3813326"/>
                    <a:ext cx="49141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CA" i="1" smtClean="0">
                                  <a:latin typeface="Cambria Math" panose="02040503050406030204" pitchFamily="18" charset="0"/>
                                </a:rPr>
                              </m:ctrlPr>
                            </m:sSubPr>
                            <m:e>
                              <m:r>
                                <a:rPr lang="en-US" b="0" i="1" smtClean="0">
                                  <a:latin typeface="Cambria Math" panose="02040503050406030204" pitchFamily="18" charset="0"/>
                                </a:rPr>
                                <m:t>𝐺</m:t>
                              </m:r>
                            </m:e>
                            <m:sub>
                              <m:r>
                                <a:rPr lang="en-US" b="0" i="1" smtClean="0">
                                  <a:latin typeface="Cambria Math" panose="02040503050406030204" pitchFamily="18" charset="0"/>
                                </a:rPr>
                                <m:t>𝐹</m:t>
                              </m:r>
                            </m:sub>
                          </m:sSub>
                        </m:oMath>
                      </m:oMathPara>
                    </a14:m>
                    <a:endParaRPr lang="en-CA" dirty="0"/>
                  </a:p>
                </p:txBody>
              </p:sp>
            </mc:Choice>
            <mc:Fallback xmlns="">
              <p:sp>
                <p:nvSpPr>
                  <p:cNvPr id="9" name="TextBox 8"/>
                  <p:cNvSpPr txBox="1">
                    <a:spLocks noRot="1" noChangeAspect="1" noMove="1" noResize="1" noEditPoints="1" noAdjustHandles="1" noChangeArrowheads="1" noChangeShapeType="1" noTextEdit="1"/>
                  </p:cNvSpPr>
                  <p:nvPr/>
                </p:nvSpPr>
                <p:spPr>
                  <a:xfrm>
                    <a:off x="3285561" y="3813326"/>
                    <a:ext cx="491417" cy="369332"/>
                  </a:xfrm>
                  <a:prstGeom prst="rect">
                    <a:avLst/>
                  </a:prstGeom>
                  <a:blipFill rotWithShape="0">
                    <a:blip r:embed="rId18"/>
                    <a:stretch>
                      <a:fillRect/>
                    </a:stretch>
                  </a:blipFill>
                </p:spPr>
                <p:txBody>
                  <a:bodyPr/>
                  <a:lstStyle/>
                  <a:p>
                    <a:r>
                      <a:rPr lang="en-CA">
                        <a:noFill/>
                      </a:rPr>
                      <a:t> </a:t>
                    </a:r>
                  </a:p>
                </p:txBody>
              </p:sp>
            </mc:Fallback>
          </mc:AlternateContent>
        </p:grpSp>
        <mc:AlternateContent xmlns:mc="http://schemas.openxmlformats.org/markup-compatibility/2006" xmlns:a14="http://schemas.microsoft.com/office/drawing/2010/main">
          <mc:Choice Requires="a14">
            <p:sp>
              <p:nvSpPr>
                <p:cNvPr id="132" name="TextBox 131"/>
                <p:cNvSpPr txBox="1"/>
                <p:nvPr/>
              </p:nvSpPr>
              <p:spPr>
                <a:xfrm>
                  <a:off x="582060" y="3721226"/>
                  <a:ext cx="345644"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ea typeface="Cambria Math" panose="02040503050406030204" pitchFamily="18" charset="0"/>
                                <a:cs typeface="Arial" pitchFamily="34" charset="0"/>
                              </a:rPr>
                            </m:ctrlPr>
                          </m:sSubPr>
                          <m:e>
                            <m:r>
                              <a:rPr lang="en-US" sz="1600" i="1" smtClean="0">
                                <a:latin typeface="Cambria Math" panose="02040503050406030204" pitchFamily="18" charset="0"/>
                                <a:ea typeface="Cambria Math" panose="02040503050406030204" pitchFamily="18" charset="0"/>
                                <a:cs typeface="Arial" pitchFamily="34" charset="0"/>
                              </a:rPr>
                              <m:t>𝜈</m:t>
                            </m:r>
                          </m:e>
                          <m:sub>
                            <m:r>
                              <a:rPr lang="en-US" sz="1600" b="0" i="1" smtClean="0">
                                <a:latin typeface="Cambria Math" panose="02040503050406030204" pitchFamily="18" charset="0"/>
                                <a:ea typeface="Cambria Math" panose="02040503050406030204" pitchFamily="18" charset="0"/>
                                <a:cs typeface="Arial" pitchFamily="34" charset="0"/>
                              </a:rPr>
                              <m:t>𝑒</m:t>
                            </m:r>
                          </m:sub>
                        </m:sSub>
                      </m:oMath>
                    </m:oMathPara>
                  </a14:m>
                  <a:endParaRPr lang="en-US" sz="1600" dirty="0">
                    <a:latin typeface="Arial" pitchFamily="34" charset="0"/>
                    <a:cs typeface="Arial" pitchFamily="34" charset="0"/>
                  </a:endParaRPr>
                </a:p>
              </p:txBody>
            </p:sp>
          </mc:Choice>
          <mc:Fallback xmlns="">
            <p:sp>
              <p:nvSpPr>
                <p:cNvPr id="132" name="TextBox 131"/>
                <p:cNvSpPr txBox="1">
                  <a:spLocks noRot="1" noChangeAspect="1" noMove="1" noResize="1" noEditPoints="1" noAdjustHandles="1" noChangeArrowheads="1" noChangeShapeType="1" noTextEdit="1"/>
                </p:cNvSpPr>
                <p:nvPr/>
              </p:nvSpPr>
              <p:spPr>
                <a:xfrm>
                  <a:off x="582060" y="3721226"/>
                  <a:ext cx="345644" cy="338554"/>
                </a:xfrm>
                <a:prstGeom prst="rect">
                  <a:avLst/>
                </a:prstGeom>
                <a:blipFill rotWithShape="0">
                  <a:blip r:embed="rId19"/>
                  <a:stretch>
                    <a:fillRect/>
                  </a:stretch>
                </a:blipFill>
              </p:spPr>
              <p:txBody>
                <a:bodyPr/>
                <a:lstStyle/>
                <a:p>
                  <a:r>
                    <a:rPr lang="en-CA">
                      <a:noFill/>
                    </a:rPr>
                    <a:t> </a:t>
                  </a:r>
                </a:p>
              </p:txBody>
            </p:sp>
          </mc:Fallback>
        </mc:AlternateContent>
      </p:grpSp>
      <p:sp>
        <p:nvSpPr>
          <p:cNvPr id="80" name="Rectangle 79"/>
          <p:cNvSpPr/>
          <p:nvPr/>
        </p:nvSpPr>
        <p:spPr>
          <a:xfrm>
            <a:off x="4774760" y="5325460"/>
            <a:ext cx="722148" cy="357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3" name="Rectangle 132"/>
          <p:cNvSpPr/>
          <p:nvPr/>
        </p:nvSpPr>
        <p:spPr>
          <a:xfrm>
            <a:off x="6871567" y="5124029"/>
            <a:ext cx="722148" cy="585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Slide Number Placeholder 9"/>
          <p:cNvSpPr>
            <a:spLocks noGrp="1"/>
          </p:cNvSpPr>
          <p:nvPr>
            <p:ph type="sldNum" sz="quarter" idx="12"/>
          </p:nvPr>
        </p:nvSpPr>
        <p:spPr/>
        <p:txBody>
          <a:bodyPr/>
          <a:lstStyle/>
          <a:p>
            <a:fld id="{DA118E06-5FBC-4A7F-98A9-FD3F00BABDBC}" type="slidenum">
              <a:rPr lang="en-CA" smtClean="0"/>
              <a:pPr/>
              <a:t>14</a:t>
            </a:fld>
            <a:endParaRPr lang="en-CA" dirty="0"/>
          </a:p>
        </p:txBody>
      </p:sp>
    </p:spTree>
    <p:extLst>
      <p:ext uri="{BB962C8B-B14F-4D97-AF65-F5344CB8AC3E}">
        <p14:creationId xmlns:p14="http://schemas.microsoft.com/office/powerpoint/2010/main" val="1333064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3">
                                            <p:txEl>
                                              <p:pRg st="0" end="0"/>
                                            </p:txEl>
                                          </p:spTgt>
                                        </p:tgtEl>
                                        <p:attrNameLst>
                                          <p:attrName>style.visibility</p:attrName>
                                        </p:attrNameLst>
                                      </p:cBhvr>
                                      <p:to>
                                        <p:strVal val="visible"/>
                                      </p:to>
                                    </p:set>
                                    <p:animEffect transition="in" filter="fade">
                                      <p:cBhvr>
                                        <p:cTn id="7" dur="500"/>
                                        <p:tgtEl>
                                          <p:spTgt spid="7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250"/>
                                  </p:stCondLst>
                                  <p:childTnLst>
                                    <p:set>
                                      <p:cBhvr>
                                        <p:cTn id="10" dur="1" fill="hold">
                                          <p:stCondLst>
                                            <p:cond delay="0"/>
                                          </p:stCondLst>
                                        </p:cTn>
                                        <p:tgtEl>
                                          <p:spTgt spid="73">
                                            <p:txEl>
                                              <p:pRg st="1" end="1"/>
                                            </p:txEl>
                                          </p:spTgt>
                                        </p:tgtEl>
                                        <p:attrNameLst>
                                          <p:attrName>style.visibility</p:attrName>
                                        </p:attrNameLst>
                                      </p:cBhvr>
                                      <p:to>
                                        <p:strVal val="visible"/>
                                      </p:to>
                                    </p:set>
                                    <p:animEffect transition="in" filter="fade">
                                      <p:cBhvr>
                                        <p:cTn id="11" dur="500"/>
                                        <p:tgtEl>
                                          <p:spTgt spid="73">
                                            <p:txEl>
                                              <p:pRg st="1" end="1"/>
                                            </p:txEl>
                                          </p:spTgt>
                                        </p:tgtEl>
                                      </p:cBhvr>
                                    </p:animEffect>
                                  </p:childTnLst>
                                </p:cTn>
                              </p:par>
                            </p:childTnLst>
                          </p:cTn>
                        </p:par>
                        <p:par>
                          <p:cTn id="12" fill="hold">
                            <p:stCondLst>
                              <p:cond delay="1250"/>
                            </p:stCondLst>
                            <p:childTnLst>
                              <p:par>
                                <p:cTn id="13" presetID="10" presetClass="entr" presetSubtype="0" fill="hold" nodeType="afterEffect">
                                  <p:stCondLst>
                                    <p:cond delay="0"/>
                                  </p:stCondLst>
                                  <p:childTnLst>
                                    <p:set>
                                      <p:cBhvr>
                                        <p:cTn id="14" dur="1" fill="hold">
                                          <p:stCondLst>
                                            <p:cond delay="0"/>
                                          </p:stCondLst>
                                        </p:cTn>
                                        <p:tgtEl>
                                          <p:spTgt spid="79"/>
                                        </p:tgtEl>
                                        <p:attrNameLst>
                                          <p:attrName>style.visibility</p:attrName>
                                        </p:attrNameLst>
                                      </p:cBhvr>
                                      <p:to>
                                        <p:strVal val="visible"/>
                                      </p:to>
                                    </p:set>
                                    <p:animEffect transition="in" filter="fade">
                                      <p:cBhvr>
                                        <p:cTn id="15" dur="500"/>
                                        <p:tgtEl>
                                          <p:spTgt spid="7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500"/>
                                        <p:tgtEl>
                                          <p:spTgt spid="71"/>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75"/>
                                        </p:tgtEl>
                                        <p:attrNameLst>
                                          <p:attrName>style.visibility</p:attrName>
                                        </p:attrNameLst>
                                      </p:cBhvr>
                                      <p:to>
                                        <p:strVal val="visible"/>
                                      </p:to>
                                    </p:set>
                                    <p:animEffect transition="in" filter="fade">
                                      <p:cBhvr>
                                        <p:cTn id="24" dur="500"/>
                                        <p:tgtEl>
                                          <p:spTgt spid="7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6">
                                            <p:txEl>
                                              <p:pRg st="0" end="0"/>
                                            </p:txEl>
                                          </p:spTgt>
                                        </p:tgtEl>
                                        <p:attrNameLst>
                                          <p:attrName>style.visibility</p:attrName>
                                        </p:attrNameLst>
                                      </p:cBhvr>
                                      <p:to>
                                        <p:strVal val="visible"/>
                                      </p:to>
                                    </p:set>
                                    <p:animEffect transition="in" filter="fade">
                                      <p:cBhvr>
                                        <p:cTn id="29" dur="500"/>
                                        <p:tgtEl>
                                          <p:spTgt spid="76">
                                            <p:txEl>
                                              <p:pRg st="0" end="0"/>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76">
                                            <p:txEl>
                                              <p:pRg st="1" end="1"/>
                                            </p:txEl>
                                          </p:spTgt>
                                        </p:tgtEl>
                                        <p:attrNameLst>
                                          <p:attrName>style.visibility</p:attrName>
                                        </p:attrNameLst>
                                      </p:cBhvr>
                                      <p:to>
                                        <p:strVal val="visible"/>
                                      </p:to>
                                    </p:set>
                                    <p:animEffect transition="in" filter="fade">
                                      <p:cBhvr>
                                        <p:cTn id="32" dur="500"/>
                                        <p:tgtEl>
                                          <p:spTgt spid="76">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7"/>
                                        </p:tgtEl>
                                        <p:attrNameLst>
                                          <p:attrName>style.visibility</p:attrName>
                                        </p:attrNameLst>
                                      </p:cBhvr>
                                      <p:to>
                                        <p:strVal val="visible"/>
                                      </p:to>
                                    </p:set>
                                    <p:animEffect transition="in" filter="fade">
                                      <p:cBhvr>
                                        <p:cTn id="37" dur="500"/>
                                        <p:tgtEl>
                                          <p:spTgt spid="7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80"/>
                                        </p:tgtEl>
                                      </p:cBhvr>
                                    </p:animEffect>
                                    <p:set>
                                      <p:cBhvr>
                                        <p:cTn id="42" dur="1" fill="hold">
                                          <p:stCondLst>
                                            <p:cond delay="499"/>
                                          </p:stCondLst>
                                        </p:cTn>
                                        <p:tgtEl>
                                          <p:spTgt spid="80"/>
                                        </p:tgtEl>
                                        <p:attrNameLst>
                                          <p:attrName>style.visibility</p:attrName>
                                        </p:attrNameLst>
                                      </p:cBhvr>
                                      <p:to>
                                        <p:strVal val="hidden"/>
                                      </p:to>
                                    </p:set>
                                  </p:childTnLst>
                                </p:cTn>
                              </p:par>
                              <p:par>
                                <p:cTn id="43" presetID="10" presetClass="exit" presetSubtype="0" fill="hold" grpId="0" nodeType="withEffect">
                                  <p:stCondLst>
                                    <p:cond delay="0"/>
                                  </p:stCondLst>
                                  <p:childTnLst>
                                    <p:animEffect transition="out" filter="fade">
                                      <p:cBhvr>
                                        <p:cTn id="44" dur="500"/>
                                        <p:tgtEl>
                                          <p:spTgt spid="133"/>
                                        </p:tgtEl>
                                      </p:cBhvr>
                                    </p:animEffect>
                                    <p:set>
                                      <p:cBhvr>
                                        <p:cTn id="45" dur="1" fill="hold">
                                          <p:stCondLst>
                                            <p:cond delay="499"/>
                                          </p:stCondLst>
                                        </p:cTn>
                                        <p:tgtEl>
                                          <p:spTgt spid="133"/>
                                        </p:tgtEl>
                                        <p:attrNameLst>
                                          <p:attrName>style.visibility</p:attrName>
                                        </p:attrNameLst>
                                      </p:cBhvr>
                                      <p:to>
                                        <p:strVal val="hidden"/>
                                      </p:to>
                                    </p:set>
                                  </p:childTnLst>
                                </p:cTn>
                              </p:par>
                            </p:childTnLst>
                          </p:cTn>
                        </p:par>
                        <p:par>
                          <p:cTn id="46" fill="hold">
                            <p:stCondLst>
                              <p:cond delay="500"/>
                            </p:stCondLst>
                            <p:childTnLst>
                              <p:par>
                                <p:cTn id="47" presetID="10" presetClass="entr" presetSubtype="0" fill="hold" grpId="0" nodeType="afterEffect">
                                  <p:stCondLst>
                                    <p:cond delay="250"/>
                                  </p:stCondLst>
                                  <p:childTnLst>
                                    <p:set>
                                      <p:cBhvr>
                                        <p:cTn id="48" dur="1" fill="hold">
                                          <p:stCondLst>
                                            <p:cond delay="0"/>
                                          </p:stCondLst>
                                        </p:cTn>
                                        <p:tgtEl>
                                          <p:spTgt spid="78"/>
                                        </p:tgtEl>
                                        <p:attrNameLst>
                                          <p:attrName>style.visibility</p:attrName>
                                        </p:attrNameLst>
                                      </p:cBhvr>
                                      <p:to>
                                        <p:strVal val="visible"/>
                                      </p:to>
                                    </p:set>
                                    <p:animEffect transition="in" filter="fade">
                                      <p:cBhvr>
                                        <p:cTn id="49" dur="500"/>
                                        <p:tgtEl>
                                          <p:spTgt spid="78"/>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82"/>
                                        </p:tgtEl>
                                        <p:attrNameLst>
                                          <p:attrName>style.visibility</p:attrName>
                                        </p:attrNameLst>
                                      </p:cBhvr>
                                      <p:to>
                                        <p:strVal val="visible"/>
                                      </p:to>
                                    </p:set>
                                    <p:animEffect transition="in" filter="fade">
                                      <p:cBhvr>
                                        <p:cTn id="5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8" grpId="0" animBg="1"/>
      <p:bldP spid="82" grpId="0"/>
      <p:bldP spid="80" grpId="0" animBg="1"/>
      <p:bldP spid="13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Parity-violation in charge current maximal</a:t>
            </a:r>
            <a:endParaRPr lang="en-CA" dirty="0"/>
          </a:p>
        </p:txBody>
      </p:sp>
      <p:sp>
        <p:nvSpPr>
          <p:cNvPr id="3" name="Date Placeholder 2"/>
          <p:cNvSpPr>
            <a:spLocks noGrp="1"/>
          </p:cNvSpPr>
          <p:nvPr>
            <p:ph type="dt" sz="half" idx="10"/>
          </p:nvPr>
        </p:nvSpPr>
        <p:spPr/>
        <p:txBody>
          <a:bodyPr/>
          <a:lstStyle/>
          <a:p>
            <a:r>
              <a:rPr lang="en-US" smtClean="0"/>
              <a:t>June 1-19, 2015</a:t>
            </a:r>
            <a:endParaRPr lang="en-CA" dirty="0"/>
          </a:p>
        </p:txBody>
      </p:sp>
      <p:sp>
        <p:nvSpPr>
          <p:cNvPr id="4" name="Footer Placeholder 3"/>
          <p:cNvSpPr>
            <a:spLocks noGrp="1"/>
          </p:cNvSpPr>
          <p:nvPr>
            <p:ph type="ftr" sz="quarter" idx="11"/>
          </p:nvPr>
        </p:nvSpPr>
        <p:spPr/>
        <p:txBody>
          <a:bodyPr/>
          <a:lstStyle/>
          <a:p>
            <a:r>
              <a:rPr lang="en-US" smtClean="0"/>
              <a:t>HUGS</a:t>
            </a:r>
            <a:endParaRPr lang="en-CA" dirty="0" smtClean="0"/>
          </a:p>
        </p:txBody>
      </p:sp>
      <p:sp>
        <p:nvSpPr>
          <p:cNvPr id="6" name="TextBox 5"/>
          <p:cNvSpPr txBox="1"/>
          <p:nvPr/>
        </p:nvSpPr>
        <p:spPr>
          <a:xfrm>
            <a:off x="7493285" y="3165945"/>
            <a:ext cx="1273554" cy="369332"/>
          </a:xfrm>
          <a:prstGeom prst="rect">
            <a:avLst/>
          </a:prstGeom>
          <a:noFill/>
        </p:spPr>
        <p:txBody>
          <a:bodyPr wrap="none" rtlCol="0">
            <a:spAutoFit/>
          </a:bodyPr>
          <a:lstStyle/>
          <a:p>
            <a:r>
              <a:rPr lang="en-US" dirty="0" smtClean="0"/>
              <a:t>Madam Wu</a:t>
            </a:r>
            <a:endParaRPr lang="en-CA" dirty="0"/>
          </a:p>
        </p:txBody>
      </p:sp>
      <p:pic>
        <p:nvPicPr>
          <p:cNvPr id="8" name="Picture 87" descr="W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4868" y="3633664"/>
            <a:ext cx="1479283" cy="2577950"/>
          </a:xfrm>
          <a:prstGeom prst="rect">
            <a:avLst/>
          </a:prstGeom>
          <a:noFill/>
          <a:extLst>
            <a:ext uri="{909E8E84-426E-40DD-AFC4-6F175D3DCCD1}">
              <a14:hiddenFill xmlns:a14="http://schemas.microsoft.com/office/drawing/2010/main">
                <a:solidFill>
                  <a:srgbClr val="FFFFFF"/>
                </a:solidFill>
              </a14:hiddenFill>
            </a:ext>
          </a:extLst>
        </p:spPr>
      </p:pic>
      <p:pic>
        <p:nvPicPr>
          <p:cNvPr id="192514" name="Picture 2" descr="http://upload.wikimedia.org/wikipedia/commons/thumb/4/41/Parity_violation_principle_Wu_experiment_%28English%29.jpg/1024px-Parity_violation_principle_Wu_experiment_%28English%2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995" y="839475"/>
            <a:ext cx="5127843" cy="517904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350580" y="5844561"/>
            <a:ext cx="3221420" cy="215444"/>
          </a:xfrm>
          <a:prstGeom prst="rect">
            <a:avLst/>
          </a:prstGeom>
        </p:spPr>
        <p:txBody>
          <a:bodyPr wrap="square">
            <a:spAutoFit/>
          </a:bodyPr>
          <a:lstStyle/>
          <a:p>
            <a:r>
              <a:rPr lang="en-CA" sz="800" dirty="0" err="1" smtClean="0">
                <a:solidFill>
                  <a:schemeClr val="bg1">
                    <a:lumMod val="65000"/>
                  </a:schemeClr>
                </a:solidFill>
              </a:rPr>
              <a:t>Bleckneuhaus</a:t>
            </a:r>
            <a:r>
              <a:rPr lang="en-CA" sz="800" dirty="0">
                <a:solidFill>
                  <a:schemeClr val="bg1">
                    <a:lumMod val="65000"/>
                  </a:schemeClr>
                </a:solidFill>
              </a:rPr>
              <a:t>, with English language captions by </a:t>
            </a:r>
            <a:r>
              <a:rPr lang="en-CA" sz="800" dirty="0" err="1">
                <a:solidFill>
                  <a:schemeClr val="bg1">
                    <a:lumMod val="65000"/>
                  </a:schemeClr>
                </a:solidFill>
              </a:rPr>
              <a:t>Stigmatella</a:t>
            </a:r>
            <a:r>
              <a:rPr lang="en-CA" sz="800" dirty="0">
                <a:solidFill>
                  <a:schemeClr val="bg1">
                    <a:lumMod val="65000"/>
                  </a:schemeClr>
                </a:solidFill>
              </a:rPr>
              <a:t> </a:t>
            </a:r>
            <a:r>
              <a:rPr lang="en-CA" sz="800" dirty="0" err="1" smtClean="0">
                <a:solidFill>
                  <a:schemeClr val="bg1">
                    <a:lumMod val="65000"/>
                  </a:schemeClr>
                </a:solidFill>
              </a:rPr>
              <a:t>aurantiaca</a:t>
            </a:r>
            <a:endParaRPr lang="en-CA" sz="800" dirty="0">
              <a:solidFill>
                <a:schemeClr val="bg1">
                  <a:lumMod val="65000"/>
                </a:schemeClr>
              </a:solidFill>
            </a:endParaRPr>
          </a:p>
        </p:txBody>
      </p:sp>
      <p:pic>
        <p:nvPicPr>
          <p:cNvPr id="10" name="Picture 9"/>
          <p:cNvPicPr>
            <a:picLocks noChangeAspect="1"/>
          </p:cNvPicPr>
          <p:nvPr/>
        </p:nvPicPr>
        <p:blipFill>
          <a:blip r:embed="rId5"/>
          <a:stretch>
            <a:fillRect/>
          </a:stretch>
        </p:blipFill>
        <p:spPr>
          <a:xfrm>
            <a:off x="5591503" y="1040153"/>
            <a:ext cx="3082979" cy="527952"/>
          </a:xfrm>
          <a:prstGeom prst="rect">
            <a:avLst/>
          </a:prstGeom>
        </p:spPr>
      </p:pic>
      <p:sp>
        <p:nvSpPr>
          <p:cNvPr id="12" name="Rectangle 11"/>
          <p:cNvSpPr/>
          <p:nvPr/>
        </p:nvSpPr>
        <p:spPr>
          <a:xfrm>
            <a:off x="6118917" y="1905360"/>
            <a:ext cx="2490943" cy="923330"/>
          </a:xfrm>
          <a:prstGeom prst="rect">
            <a:avLst/>
          </a:prstGeom>
        </p:spPr>
        <p:txBody>
          <a:bodyPr wrap="square">
            <a:spAutoFit/>
          </a:bodyPr>
          <a:lstStyle/>
          <a:p>
            <a:r>
              <a:rPr lang="en-CA" dirty="0"/>
              <a:t>electrons favored </a:t>
            </a:r>
            <a:r>
              <a:rPr lang="en-CA" dirty="0" smtClean="0"/>
              <a:t>the direction opposite </a:t>
            </a:r>
            <a:r>
              <a:rPr lang="en-CA" dirty="0"/>
              <a:t>to that of the nuclear spin</a:t>
            </a:r>
          </a:p>
        </p:txBody>
      </p:sp>
      <p:sp>
        <p:nvSpPr>
          <p:cNvPr id="7" name="Slide Number Placeholder 6"/>
          <p:cNvSpPr>
            <a:spLocks noGrp="1"/>
          </p:cNvSpPr>
          <p:nvPr>
            <p:ph type="sldNum" sz="quarter" idx="12"/>
          </p:nvPr>
        </p:nvSpPr>
        <p:spPr/>
        <p:txBody>
          <a:bodyPr/>
          <a:lstStyle/>
          <a:p>
            <a:fld id="{DA118E06-5FBC-4A7F-98A9-FD3F00BABDBC}" type="slidenum">
              <a:rPr lang="en-CA" smtClean="0"/>
              <a:pPr/>
              <a:t>15</a:t>
            </a:fld>
            <a:endParaRPr lang="en-CA" dirty="0"/>
          </a:p>
        </p:txBody>
      </p:sp>
    </p:spTree>
    <p:extLst>
      <p:ext uri="{BB962C8B-B14F-4D97-AF65-F5344CB8AC3E}">
        <p14:creationId xmlns:p14="http://schemas.microsoft.com/office/powerpoint/2010/main" val="11274557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a </a:t>
            </a:r>
            <a:r>
              <a:rPr lang="en-US" dirty="0" smtClean="0">
                <a:solidFill>
                  <a:schemeClr val="accent1"/>
                </a:solidFill>
              </a:rPr>
              <a:t>neutral</a:t>
            </a:r>
            <a:r>
              <a:rPr lang="en-US" dirty="0" smtClean="0"/>
              <a:t> weak current?</a:t>
            </a:r>
            <a:endParaRPr lang="en-CA" dirty="0"/>
          </a:p>
        </p:txBody>
      </p:sp>
      <p:sp>
        <p:nvSpPr>
          <p:cNvPr id="3" name="Date Placeholder 2"/>
          <p:cNvSpPr>
            <a:spLocks noGrp="1"/>
          </p:cNvSpPr>
          <p:nvPr>
            <p:ph type="dt" sz="half" idx="10"/>
          </p:nvPr>
        </p:nvSpPr>
        <p:spPr/>
        <p:txBody>
          <a:bodyPr/>
          <a:lstStyle/>
          <a:p>
            <a:r>
              <a:rPr lang="en-US" smtClean="0"/>
              <a:t>June 1-19, 2015</a:t>
            </a:r>
            <a:endParaRPr lang="en-CA" dirty="0"/>
          </a:p>
        </p:txBody>
      </p:sp>
      <p:sp>
        <p:nvSpPr>
          <p:cNvPr id="4" name="Footer Placeholder 3"/>
          <p:cNvSpPr>
            <a:spLocks noGrp="1"/>
          </p:cNvSpPr>
          <p:nvPr>
            <p:ph type="ftr" sz="quarter" idx="11"/>
          </p:nvPr>
        </p:nvSpPr>
        <p:spPr/>
        <p:txBody>
          <a:bodyPr/>
          <a:lstStyle/>
          <a:p>
            <a:r>
              <a:rPr lang="en-US" smtClean="0"/>
              <a:t>HUGS</a:t>
            </a:r>
            <a:endParaRPr lang="en-CA" dirty="0" smtClean="0"/>
          </a:p>
        </p:txBody>
      </p:sp>
      <p:grpSp>
        <p:nvGrpSpPr>
          <p:cNvPr id="117" name="Group 116"/>
          <p:cNvGrpSpPr/>
          <p:nvPr/>
        </p:nvGrpSpPr>
        <p:grpSpPr>
          <a:xfrm>
            <a:off x="4419110" y="4496378"/>
            <a:ext cx="1834623" cy="1380276"/>
            <a:chOff x="582060" y="2679504"/>
            <a:chExt cx="1834623" cy="1380276"/>
          </a:xfrm>
        </p:grpSpPr>
        <p:grpSp>
          <p:nvGrpSpPr>
            <p:cNvPr id="120" name="Group 119"/>
            <p:cNvGrpSpPr/>
            <p:nvPr/>
          </p:nvGrpSpPr>
          <p:grpSpPr>
            <a:xfrm>
              <a:off x="669256" y="2679504"/>
              <a:ext cx="1747427" cy="1360762"/>
              <a:chOff x="2751907" y="3073275"/>
              <a:chExt cx="1747427" cy="1360762"/>
            </a:xfrm>
          </p:grpSpPr>
          <p:grpSp>
            <p:nvGrpSpPr>
              <p:cNvPr id="122" name="Group 121"/>
              <p:cNvGrpSpPr/>
              <p:nvPr/>
            </p:nvGrpSpPr>
            <p:grpSpPr>
              <a:xfrm>
                <a:off x="2751907" y="3073275"/>
                <a:ext cx="1747427" cy="1360762"/>
                <a:chOff x="6585457" y="3749757"/>
                <a:chExt cx="1747427" cy="1360762"/>
              </a:xfrm>
            </p:grpSpPr>
            <p:cxnSp>
              <p:nvCxnSpPr>
                <p:cNvPr id="124" name="Straight Connector 123"/>
                <p:cNvCxnSpPr/>
                <p:nvPr/>
              </p:nvCxnSpPr>
              <p:spPr>
                <a:xfrm flipH="1" flipV="1">
                  <a:off x="6758277" y="4026756"/>
                  <a:ext cx="1248164" cy="857974"/>
                </a:xfrm>
                <a:prstGeom prst="line">
                  <a:avLst/>
                </a:prstGeom>
                <a:ln w="19050">
                  <a:solidFill>
                    <a:schemeClr val="accent1"/>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V="1">
                  <a:off x="6719874" y="4026756"/>
                  <a:ext cx="1248164" cy="857974"/>
                </a:xfrm>
                <a:prstGeom prst="line">
                  <a:avLst/>
                </a:prstGeom>
                <a:ln w="19050">
                  <a:solidFill>
                    <a:schemeClr val="accent1"/>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26" name="TextBox 125"/>
                <p:cNvSpPr txBox="1"/>
                <p:nvPr/>
              </p:nvSpPr>
              <p:spPr>
                <a:xfrm>
                  <a:off x="6585457" y="3749757"/>
                  <a:ext cx="345644" cy="276999"/>
                </a:xfrm>
                <a:prstGeom prst="rect">
                  <a:avLst/>
                </a:prstGeom>
                <a:noFill/>
              </p:spPr>
              <p:txBody>
                <a:bodyPr wrap="square" rtlCol="0">
                  <a:spAutoFit/>
                </a:bodyPr>
                <a:lstStyle/>
                <a:p>
                  <a:r>
                    <a:rPr lang="en-US" sz="1200" dirty="0" smtClean="0">
                      <a:latin typeface="Arial" pitchFamily="34" charset="0"/>
                      <a:cs typeface="Arial" pitchFamily="34" charset="0"/>
                    </a:rPr>
                    <a:t>e-</a:t>
                  </a:r>
                  <a:endParaRPr lang="en-US" sz="1200" dirty="0">
                    <a:latin typeface="Arial" pitchFamily="34" charset="0"/>
                    <a:cs typeface="Arial" pitchFamily="34" charset="0"/>
                  </a:endParaRPr>
                </a:p>
              </p:txBody>
            </p:sp>
            <p:sp>
              <p:nvSpPr>
                <p:cNvPr id="127" name="TextBox 126"/>
                <p:cNvSpPr txBox="1"/>
                <p:nvPr/>
              </p:nvSpPr>
              <p:spPr>
                <a:xfrm>
                  <a:off x="7987240" y="3768482"/>
                  <a:ext cx="345644" cy="276999"/>
                </a:xfrm>
                <a:prstGeom prst="rect">
                  <a:avLst/>
                </a:prstGeom>
                <a:noFill/>
              </p:spPr>
              <p:txBody>
                <a:bodyPr wrap="square" rtlCol="0">
                  <a:spAutoFit/>
                </a:bodyPr>
                <a:lstStyle/>
                <a:p>
                  <a:r>
                    <a:rPr lang="en-US" sz="1200" dirty="0">
                      <a:latin typeface="Arial" pitchFamily="34" charset="0"/>
                      <a:cs typeface="Arial" pitchFamily="34" charset="0"/>
                    </a:rPr>
                    <a:t>p</a:t>
                  </a:r>
                </a:p>
              </p:txBody>
            </p:sp>
            <p:sp>
              <p:nvSpPr>
                <p:cNvPr id="128" name="TextBox 127"/>
                <p:cNvSpPr txBox="1"/>
                <p:nvPr/>
              </p:nvSpPr>
              <p:spPr>
                <a:xfrm>
                  <a:off x="7987240" y="4833520"/>
                  <a:ext cx="345644" cy="276999"/>
                </a:xfrm>
                <a:prstGeom prst="rect">
                  <a:avLst/>
                </a:prstGeom>
                <a:noFill/>
              </p:spPr>
              <p:txBody>
                <a:bodyPr wrap="square" rtlCol="0">
                  <a:spAutoFit/>
                </a:bodyPr>
                <a:lstStyle/>
                <a:p>
                  <a:r>
                    <a:rPr lang="en-US" sz="1200" dirty="0">
                      <a:latin typeface="Arial" pitchFamily="34" charset="0"/>
                      <a:cs typeface="Arial" pitchFamily="34" charset="0"/>
                    </a:rPr>
                    <a:t>n</a:t>
                  </a:r>
                </a:p>
              </p:txBody>
            </p:sp>
            <p:sp>
              <p:nvSpPr>
                <p:cNvPr id="129" name="Oval 128"/>
                <p:cNvSpPr/>
                <p:nvPr/>
              </p:nvSpPr>
              <p:spPr>
                <a:xfrm>
                  <a:off x="7276746" y="4372401"/>
                  <a:ext cx="153618" cy="1216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mc:AlternateContent xmlns:mc="http://schemas.openxmlformats.org/markup-compatibility/2006" xmlns:a14="http://schemas.microsoft.com/office/drawing/2010/main">
            <mc:Choice Requires="a14">
              <p:sp>
                <p:nvSpPr>
                  <p:cNvPr id="123" name="TextBox 122"/>
                  <p:cNvSpPr txBox="1"/>
                  <p:nvPr/>
                </p:nvSpPr>
                <p:spPr>
                  <a:xfrm>
                    <a:off x="3285561" y="3813326"/>
                    <a:ext cx="49141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CA" i="1" smtClean="0">
                                  <a:latin typeface="Cambria Math" panose="02040503050406030204" pitchFamily="18" charset="0"/>
                                </a:rPr>
                              </m:ctrlPr>
                            </m:sSubPr>
                            <m:e>
                              <m:r>
                                <a:rPr lang="en-US" b="0" i="1" smtClean="0">
                                  <a:latin typeface="Cambria Math" panose="02040503050406030204" pitchFamily="18" charset="0"/>
                                </a:rPr>
                                <m:t>𝐺</m:t>
                              </m:r>
                            </m:e>
                            <m:sub>
                              <m:r>
                                <a:rPr lang="en-US" b="0" i="1" smtClean="0">
                                  <a:latin typeface="Cambria Math" panose="02040503050406030204" pitchFamily="18" charset="0"/>
                                </a:rPr>
                                <m:t>𝐹</m:t>
                              </m:r>
                            </m:sub>
                          </m:sSub>
                        </m:oMath>
                      </m:oMathPara>
                    </a14:m>
                    <a:endParaRPr lang="en-CA" dirty="0"/>
                  </a:p>
                </p:txBody>
              </p:sp>
            </mc:Choice>
            <mc:Fallback xmlns="">
              <p:sp>
                <p:nvSpPr>
                  <p:cNvPr id="9" name="TextBox 8"/>
                  <p:cNvSpPr txBox="1">
                    <a:spLocks noRot="1" noChangeAspect="1" noMove="1" noResize="1" noEditPoints="1" noAdjustHandles="1" noChangeArrowheads="1" noChangeShapeType="1" noTextEdit="1"/>
                  </p:cNvSpPr>
                  <p:nvPr/>
                </p:nvSpPr>
                <p:spPr>
                  <a:xfrm>
                    <a:off x="3285561" y="3813326"/>
                    <a:ext cx="491417" cy="369332"/>
                  </a:xfrm>
                  <a:prstGeom prst="rect">
                    <a:avLst/>
                  </a:prstGeom>
                  <a:blipFill rotWithShape="0">
                    <a:blip r:embed="rId9"/>
                    <a:stretch>
                      <a:fillRect/>
                    </a:stretch>
                  </a:blipFill>
                </p:spPr>
                <p:txBody>
                  <a:bodyPr/>
                  <a:lstStyle/>
                  <a:p>
                    <a:r>
                      <a:rPr lang="en-CA">
                        <a:noFill/>
                      </a:rPr>
                      <a:t> </a:t>
                    </a:r>
                  </a:p>
                </p:txBody>
              </p:sp>
            </mc:Fallback>
          </mc:AlternateContent>
        </p:grpSp>
        <mc:AlternateContent xmlns:mc="http://schemas.openxmlformats.org/markup-compatibility/2006" xmlns:a14="http://schemas.microsoft.com/office/drawing/2010/main">
          <mc:Choice Requires="a14">
            <p:sp>
              <p:nvSpPr>
                <p:cNvPr id="121" name="TextBox 120"/>
                <p:cNvSpPr txBox="1"/>
                <p:nvPr/>
              </p:nvSpPr>
              <p:spPr>
                <a:xfrm>
                  <a:off x="582060" y="3721226"/>
                  <a:ext cx="345644"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ea typeface="Cambria Math" panose="02040503050406030204" pitchFamily="18" charset="0"/>
                                <a:cs typeface="Arial" pitchFamily="34" charset="0"/>
                              </a:rPr>
                            </m:ctrlPr>
                          </m:sSubPr>
                          <m:e>
                            <m:r>
                              <a:rPr lang="en-US" sz="1600" i="1" smtClean="0">
                                <a:latin typeface="Cambria Math" panose="02040503050406030204" pitchFamily="18" charset="0"/>
                                <a:ea typeface="Cambria Math" panose="02040503050406030204" pitchFamily="18" charset="0"/>
                                <a:cs typeface="Arial" pitchFamily="34" charset="0"/>
                              </a:rPr>
                              <m:t>𝜈</m:t>
                            </m:r>
                          </m:e>
                          <m:sub>
                            <m:r>
                              <a:rPr lang="en-US" sz="1600" b="0" i="1" smtClean="0">
                                <a:latin typeface="Cambria Math" panose="02040503050406030204" pitchFamily="18" charset="0"/>
                                <a:ea typeface="Cambria Math" panose="02040503050406030204" pitchFamily="18" charset="0"/>
                                <a:cs typeface="Arial" pitchFamily="34" charset="0"/>
                              </a:rPr>
                              <m:t>𝑒</m:t>
                            </m:r>
                          </m:sub>
                        </m:sSub>
                      </m:oMath>
                    </m:oMathPara>
                  </a14:m>
                  <a:endParaRPr lang="en-US" sz="1600" dirty="0">
                    <a:latin typeface="Arial" pitchFamily="34" charset="0"/>
                    <a:cs typeface="Arial" pitchFamily="34" charset="0"/>
                  </a:endParaRPr>
                </a:p>
              </p:txBody>
            </p:sp>
          </mc:Choice>
          <mc:Fallback xmlns="">
            <p:sp>
              <p:nvSpPr>
                <p:cNvPr id="121" name="TextBox 120"/>
                <p:cNvSpPr txBox="1">
                  <a:spLocks noRot="1" noChangeAspect="1" noMove="1" noResize="1" noEditPoints="1" noAdjustHandles="1" noChangeArrowheads="1" noChangeShapeType="1" noTextEdit="1"/>
                </p:cNvSpPr>
                <p:nvPr/>
              </p:nvSpPr>
              <p:spPr>
                <a:xfrm>
                  <a:off x="582060" y="3721226"/>
                  <a:ext cx="345644" cy="338554"/>
                </a:xfrm>
                <a:prstGeom prst="rect">
                  <a:avLst/>
                </a:prstGeom>
                <a:blipFill rotWithShape="0">
                  <a:blip r:embed="rId10"/>
                  <a:stretch>
                    <a:fillRect/>
                  </a:stretch>
                </a:blipFill>
              </p:spPr>
              <p:txBody>
                <a:bodyPr/>
                <a:lstStyle/>
                <a:p>
                  <a:r>
                    <a:rPr lang="en-CA">
                      <a:noFill/>
                    </a:rPr>
                    <a:t> </a:t>
                  </a:r>
                </a:p>
              </p:txBody>
            </p:sp>
          </mc:Fallback>
        </mc:AlternateContent>
      </p:grpSp>
      <p:grpSp>
        <p:nvGrpSpPr>
          <p:cNvPr id="6" name="Group 5"/>
          <p:cNvGrpSpPr/>
          <p:nvPr/>
        </p:nvGrpSpPr>
        <p:grpSpPr>
          <a:xfrm>
            <a:off x="6979660" y="4492347"/>
            <a:ext cx="1878370" cy="1359067"/>
            <a:chOff x="7517536" y="4940312"/>
            <a:chExt cx="1878370" cy="1359067"/>
          </a:xfrm>
        </p:grpSpPr>
        <p:grpSp>
          <p:nvGrpSpPr>
            <p:cNvPr id="72" name="Group 71"/>
            <p:cNvGrpSpPr/>
            <p:nvPr/>
          </p:nvGrpSpPr>
          <p:grpSpPr>
            <a:xfrm>
              <a:off x="7623149" y="4940312"/>
              <a:ext cx="1772757" cy="1359067"/>
              <a:chOff x="2751907" y="3073275"/>
              <a:chExt cx="1772757" cy="1359067"/>
            </a:xfrm>
          </p:grpSpPr>
          <p:grpSp>
            <p:nvGrpSpPr>
              <p:cNvPr id="74" name="Group 73"/>
              <p:cNvGrpSpPr/>
              <p:nvPr/>
            </p:nvGrpSpPr>
            <p:grpSpPr>
              <a:xfrm>
                <a:off x="2751907" y="3073275"/>
                <a:ext cx="1772757" cy="1359067"/>
                <a:chOff x="6585457" y="3749757"/>
                <a:chExt cx="1772757" cy="1359067"/>
              </a:xfrm>
            </p:grpSpPr>
            <p:cxnSp>
              <p:nvCxnSpPr>
                <p:cNvPr id="76" name="Straight Connector 75"/>
                <p:cNvCxnSpPr/>
                <p:nvPr/>
              </p:nvCxnSpPr>
              <p:spPr>
                <a:xfrm flipH="1" flipV="1">
                  <a:off x="6758277" y="4026756"/>
                  <a:ext cx="1248164" cy="857974"/>
                </a:xfrm>
                <a:prstGeom prst="line">
                  <a:avLst/>
                </a:prstGeom>
                <a:ln w="19050">
                  <a:solidFill>
                    <a:schemeClr val="accent1"/>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V="1">
                  <a:off x="6719874" y="4026756"/>
                  <a:ext cx="1248164" cy="857974"/>
                </a:xfrm>
                <a:prstGeom prst="line">
                  <a:avLst/>
                </a:prstGeom>
                <a:ln w="19050">
                  <a:solidFill>
                    <a:schemeClr val="accent1"/>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6585457" y="3749757"/>
                  <a:ext cx="345644" cy="276999"/>
                </a:xfrm>
                <a:prstGeom prst="rect">
                  <a:avLst/>
                </a:prstGeom>
                <a:noFill/>
              </p:spPr>
              <p:txBody>
                <a:bodyPr wrap="square" rtlCol="0">
                  <a:spAutoFit/>
                </a:bodyPr>
                <a:lstStyle/>
                <a:p>
                  <a:r>
                    <a:rPr lang="en-US" sz="1200" dirty="0" smtClean="0">
                      <a:latin typeface="Arial" pitchFamily="34" charset="0"/>
                      <a:cs typeface="Arial" pitchFamily="34" charset="0"/>
                    </a:rPr>
                    <a:t>e-</a:t>
                  </a:r>
                  <a:endParaRPr lang="en-US" sz="1200" dirty="0">
                    <a:latin typeface="Arial" pitchFamily="34" charset="0"/>
                    <a:cs typeface="Arial" pitchFamily="34" charset="0"/>
                  </a:endParaRPr>
                </a:p>
              </p:txBody>
            </p:sp>
            <p:sp>
              <p:nvSpPr>
                <p:cNvPr id="79" name="TextBox 78"/>
                <p:cNvSpPr txBox="1"/>
                <p:nvPr/>
              </p:nvSpPr>
              <p:spPr>
                <a:xfrm>
                  <a:off x="7987240" y="3768482"/>
                  <a:ext cx="345644" cy="276999"/>
                </a:xfrm>
                <a:prstGeom prst="rect">
                  <a:avLst/>
                </a:prstGeom>
                <a:noFill/>
              </p:spPr>
              <p:txBody>
                <a:bodyPr wrap="square" rtlCol="0">
                  <a:spAutoFit/>
                </a:bodyPr>
                <a:lstStyle/>
                <a:p>
                  <a:r>
                    <a:rPr lang="en-US" sz="1200" dirty="0">
                      <a:latin typeface="Arial" pitchFamily="34" charset="0"/>
                      <a:cs typeface="Arial" pitchFamily="34" charset="0"/>
                    </a:rPr>
                    <a:t>p</a:t>
                  </a:r>
                </a:p>
              </p:txBody>
            </p:sp>
            <p:sp>
              <p:nvSpPr>
                <p:cNvPr id="80" name="TextBox 79"/>
                <p:cNvSpPr txBox="1"/>
                <p:nvPr/>
              </p:nvSpPr>
              <p:spPr>
                <a:xfrm>
                  <a:off x="8012570" y="4831825"/>
                  <a:ext cx="345644" cy="276999"/>
                </a:xfrm>
                <a:prstGeom prst="rect">
                  <a:avLst/>
                </a:prstGeom>
                <a:noFill/>
              </p:spPr>
              <p:txBody>
                <a:bodyPr wrap="square" rtlCol="0">
                  <a:spAutoFit/>
                </a:bodyPr>
                <a:lstStyle/>
                <a:p>
                  <a:r>
                    <a:rPr lang="en-US" sz="1200" dirty="0">
                      <a:latin typeface="Arial" pitchFamily="34" charset="0"/>
                      <a:cs typeface="Arial" pitchFamily="34" charset="0"/>
                    </a:rPr>
                    <a:t>p</a:t>
                  </a:r>
                </a:p>
              </p:txBody>
            </p:sp>
            <p:sp>
              <p:nvSpPr>
                <p:cNvPr id="81" name="Oval 80"/>
                <p:cNvSpPr/>
                <p:nvPr/>
              </p:nvSpPr>
              <p:spPr>
                <a:xfrm>
                  <a:off x="7276746" y="4372401"/>
                  <a:ext cx="153618" cy="1216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mc:AlternateContent xmlns:mc="http://schemas.openxmlformats.org/markup-compatibility/2006" xmlns:a14="http://schemas.microsoft.com/office/drawing/2010/main">
            <mc:Choice Requires="a14">
              <p:sp>
                <p:nvSpPr>
                  <p:cNvPr id="75" name="TextBox 74"/>
                  <p:cNvSpPr txBox="1"/>
                  <p:nvPr/>
                </p:nvSpPr>
                <p:spPr>
                  <a:xfrm>
                    <a:off x="3285561" y="3813326"/>
                    <a:ext cx="49141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CA" i="1" smtClean="0">
                                  <a:latin typeface="Cambria Math" panose="02040503050406030204" pitchFamily="18" charset="0"/>
                                </a:rPr>
                              </m:ctrlPr>
                            </m:sSubPr>
                            <m:e>
                              <m:r>
                                <a:rPr lang="en-US" b="0" i="1" smtClean="0">
                                  <a:latin typeface="Cambria Math" panose="02040503050406030204" pitchFamily="18" charset="0"/>
                                </a:rPr>
                                <m:t>𝐺</m:t>
                              </m:r>
                            </m:e>
                            <m:sub>
                              <m:r>
                                <a:rPr lang="en-US" b="0" i="1" smtClean="0">
                                  <a:latin typeface="Cambria Math" panose="02040503050406030204" pitchFamily="18" charset="0"/>
                                </a:rPr>
                                <m:t>𝐹</m:t>
                              </m:r>
                            </m:sub>
                          </m:sSub>
                        </m:oMath>
                      </m:oMathPara>
                    </a14:m>
                    <a:endParaRPr lang="en-CA" dirty="0"/>
                  </a:p>
                </p:txBody>
              </p:sp>
            </mc:Choice>
            <mc:Fallback xmlns="">
              <p:sp>
                <p:nvSpPr>
                  <p:cNvPr id="9" name="TextBox 8"/>
                  <p:cNvSpPr txBox="1">
                    <a:spLocks noRot="1" noChangeAspect="1" noMove="1" noResize="1" noEditPoints="1" noAdjustHandles="1" noChangeArrowheads="1" noChangeShapeType="1" noTextEdit="1"/>
                  </p:cNvSpPr>
                  <p:nvPr/>
                </p:nvSpPr>
                <p:spPr>
                  <a:xfrm>
                    <a:off x="3285561" y="3813326"/>
                    <a:ext cx="491417" cy="369332"/>
                  </a:xfrm>
                  <a:prstGeom prst="rect">
                    <a:avLst/>
                  </a:prstGeom>
                  <a:blipFill rotWithShape="0">
                    <a:blip r:embed="rId9"/>
                    <a:stretch>
                      <a:fillRect/>
                    </a:stretch>
                  </a:blipFill>
                </p:spPr>
                <p:txBody>
                  <a:bodyPr/>
                  <a:lstStyle/>
                  <a:p>
                    <a:r>
                      <a:rPr lang="en-CA">
                        <a:noFill/>
                      </a:rPr>
                      <a:t> </a:t>
                    </a:r>
                  </a:p>
                </p:txBody>
              </p:sp>
            </mc:Fallback>
          </mc:AlternateContent>
        </p:grpSp>
        <p:sp>
          <p:nvSpPr>
            <p:cNvPr id="82" name="TextBox 81"/>
            <p:cNvSpPr txBox="1"/>
            <p:nvPr/>
          </p:nvSpPr>
          <p:spPr>
            <a:xfrm>
              <a:off x="7517536" y="5997695"/>
              <a:ext cx="345644" cy="276999"/>
            </a:xfrm>
            <a:prstGeom prst="rect">
              <a:avLst/>
            </a:prstGeom>
            <a:noFill/>
          </p:spPr>
          <p:txBody>
            <a:bodyPr wrap="square" rtlCol="0">
              <a:spAutoFit/>
            </a:bodyPr>
            <a:lstStyle/>
            <a:p>
              <a:r>
                <a:rPr lang="en-US" sz="1200" dirty="0" smtClean="0">
                  <a:latin typeface="Arial" pitchFamily="34" charset="0"/>
                  <a:cs typeface="Arial" pitchFamily="34" charset="0"/>
                </a:rPr>
                <a:t>e-</a:t>
              </a:r>
              <a:endParaRPr lang="en-US" sz="1200" dirty="0">
                <a:latin typeface="Arial" pitchFamily="34" charset="0"/>
                <a:cs typeface="Arial" pitchFamily="34" charset="0"/>
              </a:endParaRPr>
            </a:p>
          </p:txBody>
        </p:sp>
      </p:grpSp>
      <mc:AlternateContent xmlns:mc="http://schemas.openxmlformats.org/markup-compatibility/2006" xmlns:a14="http://schemas.microsoft.com/office/drawing/2010/main">
        <mc:Choice Requires="a14">
          <p:sp>
            <p:nvSpPr>
              <p:cNvPr id="7" name="TextBox 6"/>
              <p:cNvSpPr txBox="1"/>
              <p:nvPr/>
            </p:nvSpPr>
            <p:spPr>
              <a:xfrm>
                <a:off x="295391" y="4540141"/>
                <a:ext cx="3990003" cy="1169551"/>
              </a:xfrm>
              <a:prstGeom prst="rect">
                <a:avLst/>
              </a:prstGeom>
              <a:noFill/>
            </p:spPr>
            <p:txBody>
              <a:bodyPr wrap="none" rtlCol="0">
                <a:spAutoFit/>
              </a:bodyPr>
              <a:lstStyle/>
              <a:p>
                <a:pPr>
                  <a:spcBef>
                    <a:spcPts val="600"/>
                  </a:spcBef>
                </a:pPr>
                <a:r>
                  <a:rPr lang="en-US" sz="2000" dirty="0" smtClean="0">
                    <a:solidFill>
                      <a:schemeClr val="accent1"/>
                    </a:solidFill>
                  </a:rPr>
                  <a:t>Zel’dovich – 1959</a:t>
                </a:r>
              </a:p>
              <a:p>
                <a:pPr>
                  <a:spcBef>
                    <a:spcPts val="600"/>
                  </a:spcBef>
                </a:pPr>
                <a:r>
                  <a:rPr lang="en-US" sz="2000" dirty="0" smtClean="0"/>
                  <a:t>Is there a neutral analog to </a:t>
                </a:r>
                <a14:m>
                  <m:oMath xmlns:m="http://schemas.openxmlformats.org/officeDocument/2006/math">
                    <m:r>
                      <a:rPr lang="en-US" sz="2000" i="1" smtClean="0">
                        <a:latin typeface="Cambria Math" panose="02040503050406030204" pitchFamily="18" charset="0"/>
                        <a:ea typeface="Cambria Math" panose="02040503050406030204" pitchFamily="18" charset="0"/>
                      </a:rPr>
                      <m:t>𝛽</m:t>
                    </m:r>
                  </m:oMath>
                </a14:m>
                <a:r>
                  <a:rPr lang="en-US" sz="2000" dirty="0" smtClean="0"/>
                  <a:t> decay?</a:t>
                </a:r>
              </a:p>
              <a:p>
                <a:pPr>
                  <a:spcBef>
                    <a:spcPts val="600"/>
                  </a:spcBef>
                </a:pPr>
                <a:r>
                  <a:rPr lang="en-US" sz="2000" dirty="0" smtClean="0"/>
                  <a:t>Would determine the sign of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𝐺</m:t>
                        </m:r>
                      </m:e>
                      <m:sub>
                        <m:r>
                          <a:rPr lang="en-US" sz="2000" b="0" i="1" smtClean="0">
                            <a:latin typeface="Cambria Math" panose="02040503050406030204" pitchFamily="18" charset="0"/>
                          </a:rPr>
                          <m:t>𝐹</m:t>
                        </m:r>
                      </m:sub>
                    </m:sSub>
                  </m:oMath>
                </a14:m>
                <a:endParaRPr lang="en-CA" sz="2000" dirty="0"/>
              </a:p>
            </p:txBody>
          </p:sp>
        </mc:Choice>
        <mc:Fallback xmlns="">
          <p:sp>
            <p:nvSpPr>
              <p:cNvPr id="7" name="TextBox 6"/>
              <p:cNvSpPr txBox="1">
                <a:spLocks noRot="1" noChangeAspect="1" noMove="1" noResize="1" noEditPoints="1" noAdjustHandles="1" noChangeArrowheads="1" noChangeShapeType="1" noTextEdit="1"/>
              </p:cNvSpPr>
              <p:nvPr/>
            </p:nvSpPr>
            <p:spPr>
              <a:xfrm>
                <a:off x="295391" y="4540141"/>
                <a:ext cx="3990003" cy="1169551"/>
              </a:xfrm>
              <a:prstGeom prst="rect">
                <a:avLst/>
              </a:prstGeom>
              <a:blipFill rotWithShape="0">
                <a:blip r:embed="rId11"/>
                <a:stretch>
                  <a:fillRect l="-1527" t="-3125" r="-763" b="-8333"/>
                </a:stretch>
              </a:blipFill>
            </p:spPr>
            <p:txBody>
              <a:bodyPr/>
              <a:lstStyle/>
              <a:p>
                <a:r>
                  <a:rPr lang="en-CA">
                    <a:noFill/>
                  </a:rPr>
                  <a:t> </a:t>
                </a:r>
              </a:p>
            </p:txBody>
          </p:sp>
        </mc:Fallback>
      </mc:AlternateContent>
      <p:sp>
        <p:nvSpPr>
          <p:cNvPr id="8" name="Right Arrow 7"/>
          <p:cNvSpPr/>
          <p:nvPr/>
        </p:nvSpPr>
        <p:spPr>
          <a:xfrm>
            <a:off x="6174889" y="4752820"/>
            <a:ext cx="851157" cy="942835"/>
          </a:xfrm>
          <a:prstGeom prst="rightArrow">
            <a:avLst/>
          </a:prstGeom>
          <a:solidFill>
            <a:schemeClr val="accent6">
              <a:lumMod val="75000"/>
            </a:schemeClr>
          </a:solidFill>
          <a:ln>
            <a:solidFill>
              <a:schemeClr val="accent6">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dirty="0" smtClean="0">
                <a:solidFill>
                  <a:schemeClr val="tx1"/>
                </a:solidFill>
              </a:rPr>
              <a:t>  ?</a:t>
            </a:r>
            <a:endParaRPr lang="en-CA" sz="4000" dirty="0">
              <a:solidFill>
                <a:schemeClr val="tx1"/>
              </a:solidFill>
            </a:endParaRPr>
          </a:p>
        </p:txBody>
      </p:sp>
      <p:pic>
        <p:nvPicPr>
          <p:cNvPr id="68" name="Picture 6" descr="zeldovich_1"/>
          <p:cNvPicPr>
            <a:picLocks noChangeAspect="1" noChangeArrowheads="1"/>
          </p:cNvPicPr>
          <p:nvPr/>
        </p:nvPicPr>
        <p:blipFill rotWithShape="1">
          <a:blip r:embed="rId12">
            <a:extLst>
              <a:ext uri="{28A0092B-C50C-407E-A947-70E740481C1C}">
                <a14:useLocalDpi xmlns:a14="http://schemas.microsoft.com/office/drawing/2010/main" val="0"/>
              </a:ext>
            </a:extLst>
          </a:blip>
          <a:srcRect l="354" t="1523" r="-354" b="42904"/>
          <a:stretch/>
        </p:blipFill>
        <p:spPr bwMode="auto">
          <a:xfrm>
            <a:off x="19050" y="872366"/>
            <a:ext cx="9124950" cy="313982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2"/>
          </p:nvPr>
        </p:nvSpPr>
        <p:spPr/>
        <p:txBody>
          <a:bodyPr/>
          <a:lstStyle/>
          <a:p>
            <a:fld id="{DA118E06-5FBC-4A7F-98A9-FD3F00BABDBC}" type="slidenum">
              <a:rPr lang="en-CA" smtClean="0"/>
              <a:pPr/>
              <a:t>16</a:t>
            </a:fld>
            <a:endParaRPr lang="en-CA" dirty="0"/>
          </a:p>
        </p:txBody>
      </p:sp>
    </p:spTree>
    <p:extLst>
      <p:ext uri="{BB962C8B-B14F-4D97-AF65-F5344CB8AC3E}">
        <p14:creationId xmlns:p14="http://schemas.microsoft.com/office/powerpoint/2010/main" val="10656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Neutral weak currents observed</a:t>
            </a:r>
            <a:endParaRPr lang="en-CA" dirty="0">
              <a:latin typeface="+mn-lt"/>
            </a:endParaRPr>
          </a:p>
        </p:txBody>
      </p:sp>
      <p:sp>
        <p:nvSpPr>
          <p:cNvPr id="3" name="Date Placeholder 2"/>
          <p:cNvSpPr>
            <a:spLocks noGrp="1"/>
          </p:cNvSpPr>
          <p:nvPr>
            <p:ph type="dt" sz="half" idx="10"/>
          </p:nvPr>
        </p:nvSpPr>
        <p:spPr/>
        <p:txBody>
          <a:bodyPr/>
          <a:lstStyle/>
          <a:p>
            <a:r>
              <a:rPr lang="en-US" smtClean="0"/>
              <a:t>June 1-19, 2015</a:t>
            </a:r>
            <a:endParaRPr lang="en-CA" dirty="0"/>
          </a:p>
        </p:txBody>
      </p:sp>
      <p:sp>
        <p:nvSpPr>
          <p:cNvPr id="4" name="Footer Placeholder 3"/>
          <p:cNvSpPr>
            <a:spLocks noGrp="1"/>
          </p:cNvSpPr>
          <p:nvPr>
            <p:ph type="ftr" sz="quarter" idx="11"/>
          </p:nvPr>
        </p:nvSpPr>
        <p:spPr/>
        <p:txBody>
          <a:bodyPr/>
          <a:lstStyle/>
          <a:p>
            <a:r>
              <a:rPr lang="en-US" smtClean="0"/>
              <a:t>HUGS</a:t>
            </a:r>
            <a:endParaRPr lang="en-CA" dirty="0" smtClean="0"/>
          </a:p>
        </p:txBody>
      </p:sp>
      <p:sp>
        <p:nvSpPr>
          <p:cNvPr id="8" name="Text Box 2"/>
          <p:cNvSpPr txBox="1">
            <a:spLocks noChangeArrowheads="1"/>
          </p:cNvSpPr>
          <p:nvPr/>
        </p:nvSpPr>
        <p:spPr bwMode="auto">
          <a:xfrm>
            <a:off x="198611" y="851382"/>
            <a:ext cx="460504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000" dirty="0"/>
              <a:t>The prediction of the Z</a:t>
            </a:r>
            <a:r>
              <a:rPr lang="en-US" altLang="en-US" sz="2000" baseline="44000" dirty="0"/>
              <a:t>0</a:t>
            </a:r>
            <a:r>
              <a:rPr lang="en-US" altLang="en-US" sz="2000" dirty="0"/>
              <a:t> implied the existence of previously unobserved </a:t>
            </a:r>
            <a:r>
              <a:rPr lang="en-US" altLang="en-US" sz="2000" dirty="0" smtClean="0">
                <a:solidFill>
                  <a:schemeClr val="accent1"/>
                </a:solidFill>
              </a:rPr>
              <a:t>neutral </a:t>
            </a:r>
            <a:r>
              <a:rPr lang="en-US" altLang="en-US" sz="2000" dirty="0">
                <a:solidFill>
                  <a:schemeClr val="accent1"/>
                </a:solidFill>
              </a:rPr>
              <a:t>current </a:t>
            </a:r>
            <a:r>
              <a:rPr lang="en-US" altLang="en-US" sz="2000" dirty="0"/>
              <a:t>processes like:</a:t>
            </a:r>
            <a:endParaRPr lang="en-US" altLang="en-US" sz="2000" dirty="0">
              <a:sym typeface="Symbol" panose="05050102010706020507" pitchFamily="18" charset="2"/>
            </a:endParaRPr>
          </a:p>
        </p:txBody>
      </p:sp>
      <p:pic>
        <p:nvPicPr>
          <p:cNvPr id="9" name="Picture 3" descr="hcp_11280231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6787" y="1909831"/>
            <a:ext cx="5465263" cy="4298821"/>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4"/>
          <p:cNvSpPr txBox="1">
            <a:spLocks noChangeArrowheads="1"/>
          </p:cNvSpPr>
          <p:nvPr/>
        </p:nvSpPr>
        <p:spPr bwMode="auto">
          <a:xfrm>
            <a:off x="5349766" y="1225567"/>
            <a:ext cx="292851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000" dirty="0"/>
              <a:t>These processes were first discovered in 1973:</a:t>
            </a:r>
            <a:endParaRPr lang="en-US" altLang="en-US" sz="2000" dirty="0">
              <a:sym typeface="Symbol" panose="05050102010706020507" pitchFamily="18" charset="2"/>
            </a:endParaRPr>
          </a:p>
        </p:txBody>
      </p:sp>
      <p:grpSp>
        <p:nvGrpSpPr>
          <p:cNvPr id="11" name="Group 5"/>
          <p:cNvGrpSpPr>
            <a:grpSpLocks/>
          </p:cNvGrpSpPr>
          <p:nvPr/>
        </p:nvGrpSpPr>
        <p:grpSpPr bwMode="auto">
          <a:xfrm>
            <a:off x="767418" y="3106486"/>
            <a:ext cx="2657475" cy="2054226"/>
            <a:chOff x="1802" y="1282"/>
            <a:chExt cx="1674" cy="1294"/>
          </a:xfrm>
        </p:grpSpPr>
        <p:sp>
          <p:nvSpPr>
            <p:cNvPr id="12" name="Line 6"/>
            <p:cNvSpPr>
              <a:spLocks noChangeShapeType="1"/>
            </p:cNvSpPr>
            <p:nvPr/>
          </p:nvSpPr>
          <p:spPr bwMode="auto">
            <a:xfrm>
              <a:off x="2644" y="1852"/>
              <a:ext cx="0" cy="373"/>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13" name="Group 7"/>
            <p:cNvGrpSpPr>
              <a:grpSpLocks/>
            </p:cNvGrpSpPr>
            <p:nvPr/>
          </p:nvGrpSpPr>
          <p:grpSpPr bwMode="auto">
            <a:xfrm>
              <a:off x="1802" y="1282"/>
              <a:ext cx="1674" cy="1294"/>
              <a:chOff x="1802" y="1282"/>
              <a:chExt cx="1674" cy="1294"/>
            </a:xfrm>
          </p:grpSpPr>
          <p:sp>
            <p:nvSpPr>
              <p:cNvPr id="14" name="Text Box 8"/>
              <p:cNvSpPr txBox="1">
                <a:spLocks noChangeArrowheads="1"/>
              </p:cNvSpPr>
              <p:nvPr/>
            </p:nvSpPr>
            <p:spPr bwMode="auto">
              <a:xfrm>
                <a:off x="2623" y="1918"/>
                <a:ext cx="269"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dirty="0">
                    <a:latin typeface="+mn-lt"/>
                  </a:rPr>
                  <a:t> </a:t>
                </a:r>
                <a:r>
                  <a:rPr lang="en-US" altLang="en-US" sz="1600" dirty="0">
                    <a:latin typeface="+mn-lt"/>
                  </a:rPr>
                  <a:t>Z</a:t>
                </a:r>
                <a:r>
                  <a:rPr lang="en-US" altLang="en-US" sz="1600" baseline="44000" dirty="0">
                    <a:latin typeface="+mn-lt"/>
                  </a:rPr>
                  <a:t>0</a:t>
                </a:r>
                <a:endParaRPr lang="en-US" altLang="en-US" sz="1600" dirty="0">
                  <a:latin typeface="+mn-lt"/>
                  <a:sym typeface="Symbol" panose="05050102010706020507" pitchFamily="18" charset="2"/>
                </a:endParaRPr>
              </a:p>
            </p:txBody>
          </p:sp>
          <p:grpSp>
            <p:nvGrpSpPr>
              <p:cNvPr id="15" name="Group 9"/>
              <p:cNvGrpSpPr>
                <a:grpSpLocks/>
              </p:cNvGrpSpPr>
              <p:nvPr/>
            </p:nvGrpSpPr>
            <p:grpSpPr bwMode="auto">
              <a:xfrm>
                <a:off x="1802" y="1282"/>
                <a:ext cx="1674" cy="1294"/>
                <a:chOff x="1802" y="1282"/>
                <a:chExt cx="1674" cy="1294"/>
              </a:xfrm>
            </p:grpSpPr>
            <p:sp>
              <p:nvSpPr>
                <p:cNvPr id="16" name="Text Box 10"/>
                <p:cNvSpPr txBox="1">
                  <a:spLocks noChangeArrowheads="1"/>
                </p:cNvSpPr>
                <p:nvPr/>
              </p:nvSpPr>
              <p:spPr bwMode="auto">
                <a:xfrm>
                  <a:off x="1802" y="1290"/>
                  <a:ext cx="266"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a:latin typeface="+mn-lt"/>
                    </a:rPr>
                    <a:t> </a:t>
                  </a:r>
                  <a:r>
                    <a:rPr lang="en-US" altLang="en-US" sz="1600">
                      <a:latin typeface="+mn-lt"/>
                      <a:sym typeface="Symbol" panose="05050102010706020507" pitchFamily="18" charset="2"/>
                    </a:rPr>
                    <a:t></a:t>
                  </a:r>
                  <a:r>
                    <a:rPr lang="en-US" altLang="en-US" sz="1600" baseline="-25000">
                      <a:latin typeface="+mn-lt"/>
                      <a:sym typeface="Symbol" panose="05050102010706020507" pitchFamily="18" charset="2"/>
                    </a:rPr>
                    <a:t></a:t>
                  </a:r>
                  <a:endParaRPr lang="en-US" altLang="en-US" sz="1600">
                    <a:latin typeface="+mn-lt"/>
                    <a:sym typeface="Symbol" panose="05050102010706020507" pitchFamily="18" charset="2"/>
                  </a:endParaRPr>
                </a:p>
              </p:txBody>
            </p:sp>
            <p:sp>
              <p:nvSpPr>
                <p:cNvPr id="17" name="Text Box 11"/>
                <p:cNvSpPr txBox="1">
                  <a:spLocks noChangeArrowheads="1"/>
                </p:cNvSpPr>
                <p:nvPr/>
              </p:nvSpPr>
              <p:spPr bwMode="auto">
                <a:xfrm>
                  <a:off x="3156" y="1282"/>
                  <a:ext cx="266"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a:latin typeface="+mn-lt"/>
                    </a:rPr>
                    <a:t> </a:t>
                  </a:r>
                  <a:r>
                    <a:rPr lang="en-US" altLang="en-US" sz="1600">
                      <a:latin typeface="+mn-lt"/>
                      <a:sym typeface="Symbol" panose="05050102010706020507" pitchFamily="18" charset="2"/>
                    </a:rPr>
                    <a:t></a:t>
                  </a:r>
                  <a:r>
                    <a:rPr lang="en-US" altLang="en-US" sz="1600" baseline="-25000">
                      <a:latin typeface="+mn-lt"/>
                      <a:sym typeface="Symbol" panose="05050102010706020507" pitchFamily="18" charset="2"/>
                    </a:rPr>
                    <a:t></a:t>
                  </a:r>
                  <a:endParaRPr lang="en-US" altLang="en-US" sz="1600">
                    <a:latin typeface="+mn-lt"/>
                    <a:sym typeface="Symbol" panose="05050102010706020507" pitchFamily="18" charset="2"/>
                  </a:endParaRPr>
                </a:p>
              </p:txBody>
            </p:sp>
            <p:sp>
              <p:nvSpPr>
                <p:cNvPr id="18" name="Line 12"/>
                <p:cNvSpPr>
                  <a:spLocks noChangeShapeType="1"/>
                </p:cNvSpPr>
                <p:nvPr/>
              </p:nvSpPr>
              <p:spPr bwMode="auto">
                <a:xfrm>
                  <a:off x="1904" y="1382"/>
                  <a:ext cx="7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9" name="Line 13"/>
                <p:cNvSpPr>
                  <a:spLocks noChangeShapeType="1"/>
                </p:cNvSpPr>
                <p:nvPr/>
              </p:nvSpPr>
              <p:spPr bwMode="auto">
                <a:xfrm>
                  <a:off x="3253" y="1370"/>
                  <a:ext cx="7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20" name="Group 14"/>
                <p:cNvGrpSpPr>
                  <a:grpSpLocks/>
                </p:cNvGrpSpPr>
                <p:nvPr/>
              </p:nvGrpSpPr>
              <p:grpSpPr bwMode="auto">
                <a:xfrm>
                  <a:off x="1890" y="1517"/>
                  <a:ext cx="1511" cy="344"/>
                  <a:chOff x="1227" y="2848"/>
                  <a:chExt cx="1511" cy="344"/>
                </a:xfrm>
              </p:grpSpPr>
              <p:grpSp>
                <p:nvGrpSpPr>
                  <p:cNvPr id="30" name="Group 15"/>
                  <p:cNvGrpSpPr>
                    <a:grpSpLocks/>
                  </p:cNvGrpSpPr>
                  <p:nvPr/>
                </p:nvGrpSpPr>
                <p:grpSpPr bwMode="auto">
                  <a:xfrm>
                    <a:off x="1227" y="2851"/>
                    <a:ext cx="758" cy="341"/>
                    <a:chOff x="1227" y="2851"/>
                    <a:chExt cx="758" cy="341"/>
                  </a:xfrm>
                </p:grpSpPr>
                <p:sp>
                  <p:nvSpPr>
                    <p:cNvPr id="34" name="Line 16"/>
                    <p:cNvSpPr>
                      <a:spLocks noChangeShapeType="1"/>
                    </p:cNvSpPr>
                    <p:nvPr/>
                  </p:nvSpPr>
                  <p:spPr bwMode="auto">
                    <a:xfrm>
                      <a:off x="1227" y="2851"/>
                      <a:ext cx="386" cy="173"/>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5" name="Line 17"/>
                    <p:cNvSpPr>
                      <a:spLocks noChangeShapeType="1"/>
                    </p:cNvSpPr>
                    <p:nvPr/>
                  </p:nvSpPr>
                  <p:spPr bwMode="auto">
                    <a:xfrm>
                      <a:off x="1599" y="3019"/>
                      <a:ext cx="386" cy="17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grpSp>
                <p:nvGrpSpPr>
                  <p:cNvPr id="31" name="Group 18"/>
                  <p:cNvGrpSpPr>
                    <a:grpSpLocks/>
                  </p:cNvGrpSpPr>
                  <p:nvPr/>
                </p:nvGrpSpPr>
                <p:grpSpPr bwMode="auto">
                  <a:xfrm>
                    <a:off x="1980" y="2848"/>
                    <a:ext cx="758" cy="341"/>
                    <a:chOff x="1980" y="2848"/>
                    <a:chExt cx="758" cy="341"/>
                  </a:xfrm>
                </p:grpSpPr>
                <p:sp>
                  <p:nvSpPr>
                    <p:cNvPr id="32" name="Line 19"/>
                    <p:cNvSpPr>
                      <a:spLocks noChangeShapeType="1"/>
                    </p:cNvSpPr>
                    <p:nvPr/>
                  </p:nvSpPr>
                  <p:spPr bwMode="auto">
                    <a:xfrm flipH="1">
                      <a:off x="2352" y="2848"/>
                      <a:ext cx="386" cy="17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3" name="Line 20"/>
                    <p:cNvSpPr>
                      <a:spLocks noChangeShapeType="1"/>
                    </p:cNvSpPr>
                    <p:nvPr/>
                  </p:nvSpPr>
                  <p:spPr bwMode="auto">
                    <a:xfrm flipH="1">
                      <a:off x="1980" y="3016"/>
                      <a:ext cx="386" cy="173"/>
                    </a:xfrm>
                    <a:prstGeom prst="line">
                      <a:avLst/>
                    </a:prstGeom>
                    <a:noFill/>
                    <a:ln w="28575">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grpSp>
            <p:grpSp>
              <p:nvGrpSpPr>
                <p:cNvPr id="21" name="Group 21"/>
                <p:cNvGrpSpPr>
                  <a:grpSpLocks/>
                </p:cNvGrpSpPr>
                <p:nvPr/>
              </p:nvGrpSpPr>
              <p:grpSpPr bwMode="auto">
                <a:xfrm>
                  <a:off x="1889" y="2231"/>
                  <a:ext cx="1509" cy="343"/>
                  <a:chOff x="1226" y="3184"/>
                  <a:chExt cx="1509" cy="343"/>
                </a:xfrm>
              </p:grpSpPr>
              <p:grpSp>
                <p:nvGrpSpPr>
                  <p:cNvPr id="24" name="Group 22"/>
                  <p:cNvGrpSpPr>
                    <a:grpSpLocks/>
                  </p:cNvGrpSpPr>
                  <p:nvPr/>
                </p:nvGrpSpPr>
                <p:grpSpPr bwMode="auto">
                  <a:xfrm flipV="1">
                    <a:off x="1226" y="3186"/>
                    <a:ext cx="758" cy="341"/>
                    <a:chOff x="1227" y="2851"/>
                    <a:chExt cx="758" cy="341"/>
                  </a:xfrm>
                </p:grpSpPr>
                <p:sp>
                  <p:nvSpPr>
                    <p:cNvPr id="28" name="Line 23"/>
                    <p:cNvSpPr>
                      <a:spLocks noChangeShapeType="1"/>
                    </p:cNvSpPr>
                    <p:nvPr/>
                  </p:nvSpPr>
                  <p:spPr bwMode="auto">
                    <a:xfrm>
                      <a:off x="1227" y="2851"/>
                      <a:ext cx="386" cy="173"/>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9" name="Line 24"/>
                    <p:cNvSpPr>
                      <a:spLocks noChangeShapeType="1"/>
                    </p:cNvSpPr>
                    <p:nvPr/>
                  </p:nvSpPr>
                  <p:spPr bwMode="auto">
                    <a:xfrm>
                      <a:off x="1599" y="3019"/>
                      <a:ext cx="386" cy="17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grpSp>
                <p:nvGrpSpPr>
                  <p:cNvPr id="25" name="Group 25"/>
                  <p:cNvGrpSpPr>
                    <a:grpSpLocks/>
                  </p:cNvGrpSpPr>
                  <p:nvPr/>
                </p:nvGrpSpPr>
                <p:grpSpPr bwMode="auto">
                  <a:xfrm flipV="1">
                    <a:off x="1977" y="3184"/>
                    <a:ext cx="758" cy="341"/>
                    <a:chOff x="1980" y="2848"/>
                    <a:chExt cx="758" cy="341"/>
                  </a:xfrm>
                </p:grpSpPr>
                <p:sp>
                  <p:nvSpPr>
                    <p:cNvPr id="26" name="Line 26"/>
                    <p:cNvSpPr>
                      <a:spLocks noChangeShapeType="1"/>
                    </p:cNvSpPr>
                    <p:nvPr/>
                  </p:nvSpPr>
                  <p:spPr bwMode="auto">
                    <a:xfrm flipH="1">
                      <a:off x="2352" y="2848"/>
                      <a:ext cx="386" cy="17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7" name="Line 27"/>
                    <p:cNvSpPr>
                      <a:spLocks noChangeShapeType="1"/>
                    </p:cNvSpPr>
                    <p:nvPr/>
                  </p:nvSpPr>
                  <p:spPr bwMode="auto">
                    <a:xfrm flipH="1">
                      <a:off x="1980" y="3016"/>
                      <a:ext cx="386" cy="173"/>
                    </a:xfrm>
                    <a:prstGeom prst="line">
                      <a:avLst/>
                    </a:prstGeom>
                    <a:noFill/>
                    <a:ln w="28575">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grpSp>
            <p:sp>
              <p:nvSpPr>
                <p:cNvPr id="22" name="Text Box 28"/>
                <p:cNvSpPr txBox="1">
                  <a:spLocks noChangeArrowheads="1"/>
                </p:cNvSpPr>
                <p:nvPr/>
              </p:nvSpPr>
              <p:spPr bwMode="auto">
                <a:xfrm>
                  <a:off x="1806" y="2363"/>
                  <a:ext cx="209"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t>e</a:t>
                  </a:r>
                  <a:r>
                    <a:rPr lang="en-US" altLang="en-US" sz="1600" baseline="44000"/>
                    <a:t>-</a:t>
                  </a:r>
                  <a:endParaRPr lang="en-US" altLang="en-US" sz="1600"/>
                </a:p>
              </p:txBody>
            </p:sp>
            <p:sp>
              <p:nvSpPr>
                <p:cNvPr id="23" name="Text Box 29"/>
                <p:cNvSpPr txBox="1">
                  <a:spLocks noChangeArrowheads="1"/>
                </p:cNvSpPr>
                <p:nvPr/>
              </p:nvSpPr>
              <p:spPr bwMode="auto">
                <a:xfrm>
                  <a:off x="3267" y="2351"/>
                  <a:ext cx="209"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t>e</a:t>
                  </a:r>
                  <a:r>
                    <a:rPr lang="en-US" altLang="en-US" sz="1600" baseline="44000"/>
                    <a:t>-</a:t>
                  </a:r>
                  <a:endParaRPr lang="en-US" altLang="en-US" sz="1600"/>
                </a:p>
              </p:txBody>
            </p:sp>
          </p:grpSp>
        </p:grpSp>
      </p:grpSp>
      <p:grpSp>
        <p:nvGrpSpPr>
          <p:cNvPr id="36" name="Group 30"/>
          <p:cNvGrpSpPr>
            <a:grpSpLocks/>
          </p:cNvGrpSpPr>
          <p:nvPr/>
        </p:nvGrpSpPr>
        <p:grpSpPr bwMode="auto">
          <a:xfrm>
            <a:off x="1219856" y="2211137"/>
            <a:ext cx="1873250" cy="400050"/>
            <a:chOff x="2721" y="3776"/>
            <a:chExt cx="1180" cy="252"/>
          </a:xfrm>
        </p:grpSpPr>
        <p:sp>
          <p:nvSpPr>
            <p:cNvPr id="37" name="Text Box 31"/>
            <p:cNvSpPr txBox="1">
              <a:spLocks noChangeArrowheads="1"/>
            </p:cNvSpPr>
            <p:nvPr/>
          </p:nvSpPr>
          <p:spPr bwMode="auto">
            <a:xfrm>
              <a:off x="2721" y="3776"/>
              <a:ext cx="118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dirty="0">
                  <a:latin typeface="+mn-lt"/>
                  <a:sym typeface="Symbol" panose="05050102010706020507" pitchFamily="18" charset="2"/>
                </a:rPr>
                <a:t></a:t>
              </a:r>
              <a:r>
                <a:rPr lang="en-US" altLang="en-US" sz="2000" baseline="-25000" dirty="0">
                  <a:latin typeface="+mn-lt"/>
                  <a:sym typeface="Symbol" panose="05050102010706020507" pitchFamily="18" charset="2"/>
                </a:rPr>
                <a:t></a:t>
              </a:r>
              <a:r>
                <a:rPr lang="en-US" altLang="en-US" sz="2000" dirty="0">
                  <a:latin typeface="+mn-lt"/>
                  <a:sym typeface="Symbol" panose="05050102010706020507" pitchFamily="18" charset="2"/>
                </a:rPr>
                <a:t> + e</a:t>
              </a:r>
              <a:r>
                <a:rPr lang="en-US" altLang="en-US" sz="2000" baseline="44000" dirty="0">
                  <a:latin typeface="+mn-lt"/>
                  <a:sym typeface="Symbol" panose="05050102010706020507" pitchFamily="18" charset="2"/>
                </a:rPr>
                <a:t>-</a:t>
              </a:r>
              <a:r>
                <a:rPr lang="en-US" altLang="en-US" sz="2000" dirty="0">
                  <a:latin typeface="+mn-lt"/>
                  <a:sym typeface="Symbol" panose="05050102010706020507" pitchFamily="18" charset="2"/>
                </a:rPr>
                <a:t>  </a:t>
              </a:r>
              <a:r>
                <a:rPr lang="en-US" altLang="en-US" sz="2000" baseline="-25000" dirty="0">
                  <a:latin typeface="+mn-lt"/>
                  <a:sym typeface="Symbol" panose="05050102010706020507" pitchFamily="18" charset="2"/>
                </a:rPr>
                <a:t> </a:t>
              </a:r>
              <a:r>
                <a:rPr lang="en-US" altLang="en-US" sz="2000" dirty="0">
                  <a:latin typeface="+mn-lt"/>
                  <a:sym typeface="Symbol" panose="05050102010706020507" pitchFamily="18" charset="2"/>
                </a:rPr>
                <a:t>+ e</a:t>
              </a:r>
              <a:r>
                <a:rPr lang="en-US" altLang="en-US" sz="2000" baseline="44000" dirty="0">
                  <a:latin typeface="+mn-lt"/>
                  <a:sym typeface="Symbol" panose="05050102010706020507" pitchFamily="18" charset="2"/>
                </a:rPr>
                <a:t>-</a:t>
              </a:r>
              <a:r>
                <a:rPr lang="en-US" altLang="en-US" sz="2000" dirty="0">
                  <a:latin typeface="+mn-lt"/>
                  <a:sym typeface="Symbol" panose="05050102010706020507" pitchFamily="18" charset="2"/>
                </a:rPr>
                <a:t> </a:t>
              </a:r>
            </a:p>
          </p:txBody>
        </p:sp>
        <p:sp>
          <p:nvSpPr>
            <p:cNvPr id="38" name="Line 32"/>
            <p:cNvSpPr>
              <a:spLocks noChangeShapeType="1"/>
            </p:cNvSpPr>
            <p:nvPr/>
          </p:nvSpPr>
          <p:spPr bwMode="auto">
            <a:xfrm>
              <a:off x="3465" y="3855"/>
              <a:ext cx="7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ln>
                  <a:solidFill>
                    <a:schemeClr val="tx1"/>
                  </a:solidFill>
                </a:ln>
              </a:endParaRPr>
            </a:p>
          </p:txBody>
        </p:sp>
        <p:sp>
          <p:nvSpPr>
            <p:cNvPr id="39" name="Line 33"/>
            <p:cNvSpPr>
              <a:spLocks noChangeShapeType="1"/>
            </p:cNvSpPr>
            <p:nvPr/>
          </p:nvSpPr>
          <p:spPr bwMode="auto">
            <a:xfrm>
              <a:off x="2769" y="3854"/>
              <a:ext cx="7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ln>
                  <a:solidFill>
                    <a:schemeClr val="tx1"/>
                  </a:solidFill>
                </a:ln>
              </a:endParaRPr>
            </a:p>
          </p:txBody>
        </p:sp>
      </p:grpSp>
      <p:sp>
        <p:nvSpPr>
          <p:cNvPr id="40" name="Text Box 34"/>
          <p:cNvSpPr txBox="1">
            <a:spLocks noChangeArrowheads="1"/>
          </p:cNvSpPr>
          <p:nvPr/>
        </p:nvSpPr>
        <p:spPr bwMode="auto">
          <a:xfrm>
            <a:off x="2925902" y="6317847"/>
            <a:ext cx="35735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000" dirty="0"/>
              <a:t>What about </a:t>
            </a:r>
            <a:r>
              <a:rPr lang="en-US" altLang="en-US" sz="2000" dirty="0" smtClean="0">
                <a:solidFill>
                  <a:schemeClr val="accent1"/>
                </a:solidFill>
              </a:rPr>
              <a:t>parity violation</a:t>
            </a:r>
            <a:r>
              <a:rPr lang="en-US" altLang="en-US" sz="2000" dirty="0" smtClean="0"/>
              <a:t>?</a:t>
            </a:r>
            <a:endParaRPr lang="en-US" altLang="en-US" sz="2000" dirty="0">
              <a:sym typeface="Symbol" panose="05050102010706020507" pitchFamily="18" charset="2"/>
            </a:endParaRPr>
          </a:p>
        </p:txBody>
      </p:sp>
      <p:sp>
        <p:nvSpPr>
          <p:cNvPr id="6" name="Slide Number Placeholder 5"/>
          <p:cNvSpPr>
            <a:spLocks noGrp="1"/>
          </p:cNvSpPr>
          <p:nvPr>
            <p:ph type="sldNum" sz="quarter" idx="12"/>
          </p:nvPr>
        </p:nvSpPr>
        <p:spPr/>
        <p:txBody>
          <a:bodyPr/>
          <a:lstStyle/>
          <a:p>
            <a:fld id="{DA118E06-5FBC-4A7F-98A9-FD3F00BABDBC}" type="slidenum">
              <a:rPr lang="en-CA" smtClean="0"/>
              <a:pPr/>
              <a:t>17</a:t>
            </a:fld>
            <a:endParaRPr lang="en-CA" dirty="0"/>
          </a:p>
        </p:txBody>
      </p:sp>
    </p:spTree>
    <p:extLst>
      <p:ext uri="{BB962C8B-B14F-4D97-AF65-F5344CB8AC3E}">
        <p14:creationId xmlns:p14="http://schemas.microsoft.com/office/powerpoint/2010/main" val="3898651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smtClean="0">
                <a:solidFill>
                  <a:schemeClr val="accent1"/>
                </a:solidFill>
              </a:rPr>
              <a:t>neutral</a:t>
            </a:r>
            <a:r>
              <a:rPr lang="en-US" dirty="0" smtClean="0"/>
              <a:t> weak current, </a:t>
            </a:r>
            <a:r>
              <a:rPr lang="en-US" dirty="0" err="1" smtClean="0"/>
              <a:t>Zel’Dovich</a:t>
            </a:r>
            <a:endParaRPr lang="en-CA" dirty="0"/>
          </a:p>
        </p:txBody>
      </p:sp>
      <p:sp>
        <p:nvSpPr>
          <p:cNvPr id="3" name="Date Placeholder 2"/>
          <p:cNvSpPr>
            <a:spLocks noGrp="1"/>
          </p:cNvSpPr>
          <p:nvPr>
            <p:ph type="dt" sz="half" idx="10"/>
          </p:nvPr>
        </p:nvSpPr>
        <p:spPr/>
        <p:txBody>
          <a:bodyPr/>
          <a:lstStyle/>
          <a:p>
            <a:r>
              <a:rPr lang="en-US" smtClean="0"/>
              <a:t>June 1-19, 2015</a:t>
            </a:r>
            <a:endParaRPr lang="en-CA" dirty="0"/>
          </a:p>
        </p:txBody>
      </p:sp>
      <p:sp>
        <p:nvSpPr>
          <p:cNvPr id="4" name="Footer Placeholder 3"/>
          <p:cNvSpPr>
            <a:spLocks noGrp="1"/>
          </p:cNvSpPr>
          <p:nvPr>
            <p:ph type="ftr" sz="quarter" idx="11"/>
          </p:nvPr>
        </p:nvSpPr>
        <p:spPr/>
        <p:txBody>
          <a:bodyPr/>
          <a:lstStyle/>
          <a:p>
            <a:r>
              <a:rPr lang="en-US" smtClean="0"/>
              <a:t>HUGS</a:t>
            </a:r>
            <a:endParaRPr lang="en-CA" dirty="0" smtClean="0"/>
          </a:p>
        </p:txBody>
      </p:sp>
      <p:grpSp>
        <p:nvGrpSpPr>
          <p:cNvPr id="13" name="Group 12"/>
          <p:cNvGrpSpPr/>
          <p:nvPr/>
        </p:nvGrpSpPr>
        <p:grpSpPr>
          <a:xfrm>
            <a:off x="25403" y="522631"/>
            <a:ext cx="4841762" cy="5877521"/>
            <a:chOff x="25403" y="522632"/>
            <a:chExt cx="4608423" cy="5618264"/>
          </a:xfrm>
        </p:grpSpPr>
        <p:pic>
          <p:nvPicPr>
            <p:cNvPr id="36" name="Picture 6" descr="zeldovich_2"/>
            <p:cNvPicPr>
              <a:picLocks noChangeAspect="1" noChangeArrowheads="1"/>
            </p:cNvPicPr>
            <p:nvPr/>
          </p:nvPicPr>
          <p:blipFill rotWithShape="1">
            <a:blip r:embed="rId3">
              <a:extLst>
                <a:ext uri="{28A0092B-C50C-407E-A947-70E740481C1C}">
                  <a14:useLocalDpi xmlns:a14="http://schemas.microsoft.com/office/drawing/2010/main" val="0"/>
                </a:ext>
              </a:extLst>
            </a:blip>
            <a:srcRect l="138" t="-2619" r="44769" b="2619"/>
            <a:stretch/>
          </p:blipFill>
          <p:spPr bwMode="auto">
            <a:xfrm>
              <a:off x="25403" y="522632"/>
              <a:ext cx="4179704" cy="561826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135174" y="4080691"/>
              <a:ext cx="4498652" cy="3548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Rectangle 39"/>
            <p:cNvSpPr/>
            <p:nvPr/>
          </p:nvSpPr>
          <p:spPr>
            <a:xfrm>
              <a:off x="135174" y="2237762"/>
              <a:ext cx="4498652" cy="737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4" name="TextBox 13"/>
          <p:cNvSpPr txBox="1"/>
          <p:nvPr/>
        </p:nvSpPr>
        <p:spPr>
          <a:xfrm>
            <a:off x="2123035" y="2167941"/>
            <a:ext cx="4077261" cy="830997"/>
          </a:xfrm>
          <a:prstGeom prst="rect">
            <a:avLst/>
          </a:prstGeom>
          <a:noFill/>
        </p:spPr>
        <p:txBody>
          <a:bodyPr wrap="square" rtlCol="0">
            <a:spAutoFit/>
          </a:bodyPr>
          <a:lstStyle/>
          <a:p>
            <a:r>
              <a:rPr lang="en-US" sz="2400" dirty="0" smtClean="0">
                <a:solidFill>
                  <a:schemeClr val="accent1"/>
                </a:solidFill>
              </a:rPr>
              <a:t>parity non-conservation via weak – EM interference</a:t>
            </a:r>
            <a:endParaRPr lang="en-CA" sz="2400" dirty="0">
              <a:solidFill>
                <a:schemeClr val="accent1"/>
              </a:solidFill>
            </a:endParaRPr>
          </a:p>
        </p:txBody>
      </p:sp>
      <p:sp>
        <p:nvSpPr>
          <p:cNvPr id="43" name="TextBox 42"/>
          <p:cNvSpPr txBox="1"/>
          <p:nvPr/>
        </p:nvSpPr>
        <p:spPr>
          <a:xfrm>
            <a:off x="2112709" y="4104644"/>
            <a:ext cx="4077261" cy="461665"/>
          </a:xfrm>
          <a:prstGeom prst="rect">
            <a:avLst/>
          </a:prstGeom>
          <a:noFill/>
        </p:spPr>
        <p:txBody>
          <a:bodyPr wrap="square" rtlCol="0">
            <a:spAutoFit/>
          </a:bodyPr>
          <a:lstStyle/>
          <a:p>
            <a:r>
              <a:rPr lang="en-US" sz="2400" dirty="0">
                <a:solidFill>
                  <a:schemeClr val="accent1"/>
                </a:solidFill>
              </a:rPr>
              <a:t>p</a:t>
            </a:r>
            <a:r>
              <a:rPr lang="en-US" sz="2400" dirty="0" smtClean="0">
                <a:solidFill>
                  <a:schemeClr val="accent1"/>
                </a:solidFill>
              </a:rPr>
              <a:t>arity-violating asymmetry</a:t>
            </a:r>
            <a:endParaRPr lang="en-CA" sz="2400" dirty="0">
              <a:solidFill>
                <a:schemeClr val="accent1"/>
              </a:solidFill>
            </a:endParaRPr>
          </a:p>
        </p:txBody>
      </p:sp>
      <mc:AlternateContent xmlns:mc="http://schemas.openxmlformats.org/markup-compatibility/2006" xmlns:a14="http://schemas.microsoft.com/office/drawing/2010/main">
        <mc:Choice Requires="a14">
          <p:sp>
            <p:nvSpPr>
              <p:cNvPr id="25" name="TextBox 24"/>
              <p:cNvSpPr txBox="1"/>
              <p:nvPr/>
            </p:nvSpPr>
            <p:spPr>
              <a:xfrm>
                <a:off x="5713355" y="6094901"/>
                <a:ext cx="2379689" cy="553998"/>
              </a:xfrm>
              <a:prstGeom prst="rect">
                <a:avLst/>
              </a:prstGeom>
              <a:noFill/>
              <a:ln>
                <a:noFill/>
              </a:ln>
            </p:spPr>
            <p:txBody>
              <a:bodyPr wrap="none" rtlCol="0">
                <a:spAutoFit/>
              </a:bodyPr>
              <a:lstStyle/>
              <a:p>
                <a:pPr>
                  <a:lnSpc>
                    <a:spcPct val="150000"/>
                  </a:lnSpc>
                </a:pPr>
                <a14:m>
                  <m:oMathPara xmlns:m="http://schemas.openxmlformats.org/officeDocument/2006/math">
                    <m:oMathParaPr>
                      <m:jc m:val="centerGroup"/>
                    </m:oMathParaPr>
                    <m:oMath xmlns:m="http://schemas.openxmlformats.org/officeDocument/2006/math">
                      <m:sSub>
                        <m:sSubPr>
                          <m:ctrlPr>
                            <a:rPr lang="en-US" sz="2000" i="1" smtClean="0">
                              <a:solidFill>
                                <a:schemeClr val="tx1"/>
                              </a:solidFill>
                              <a:latin typeface="Cambria Math" panose="02040503050406030204" pitchFamily="18" charset="0"/>
                            </a:rPr>
                          </m:ctrlPr>
                        </m:sSubPr>
                        <m:e>
                          <m:r>
                            <a:rPr lang="en-US" sz="2000" b="0" i="1" smtClean="0">
                              <a:solidFill>
                                <a:schemeClr val="tx1"/>
                              </a:solidFill>
                              <a:latin typeface="Cambria Math"/>
                            </a:rPr>
                            <m:t>𝐴</m:t>
                          </m:r>
                        </m:e>
                        <m:sub>
                          <m:r>
                            <a:rPr lang="en-US" sz="2000" b="0" i="1" smtClean="0">
                              <a:solidFill>
                                <a:schemeClr val="tx1"/>
                              </a:solidFill>
                              <a:latin typeface="Cambria Math"/>
                            </a:rPr>
                            <m:t>𝑃𝑉</m:t>
                          </m:r>
                        </m:sub>
                      </m:sSub>
                      <m:r>
                        <a:rPr lang="en-US" sz="2000" i="1" smtClean="0">
                          <a:latin typeface="Cambria Math"/>
                          <a:ea typeface="Cambria Math" panose="02040503050406030204" pitchFamily="18" charset="0"/>
                        </a:rPr>
                        <m:t>≤</m:t>
                      </m:r>
                      <m:sSup>
                        <m:sSupPr>
                          <m:ctrlPr>
                            <a:rPr lang="en-US" sz="200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10</m:t>
                          </m:r>
                        </m:e>
                        <m:sup>
                          <m:r>
                            <a:rPr lang="en-US" sz="2000" b="0" i="1" smtClean="0">
                              <a:latin typeface="Cambria Math" panose="02040503050406030204" pitchFamily="18" charset="0"/>
                              <a:ea typeface="Cambria Math" panose="02040503050406030204" pitchFamily="18" charset="0"/>
                            </a:rPr>
                            <m:t>−6</m:t>
                          </m:r>
                        </m:sup>
                      </m:sSup>
                      <m:sSup>
                        <m:sSupPr>
                          <m:ctrlPr>
                            <a:rPr lang="en-US" sz="200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 − 10</m:t>
                          </m:r>
                        </m:e>
                        <m:sup>
                          <m:r>
                            <a:rPr lang="en-US" sz="2000" b="0" i="1" smtClean="0">
                              <a:latin typeface="Cambria Math" panose="02040503050406030204" pitchFamily="18" charset="0"/>
                              <a:ea typeface="Cambria Math" panose="02040503050406030204" pitchFamily="18" charset="0"/>
                            </a:rPr>
                            <m:t>−4</m:t>
                          </m:r>
                        </m:sup>
                      </m:sSup>
                    </m:oMath>
                  </m:oMathPara>
                </a14:m>
                <a:endParaRPr lang="en-US" sz="2000" dirty="0" smtClean="0">
                  <a:solidFill>
                    <a:schemeClr val="tx1"/>
                  </a:solidFill>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5713355" y="6094901"/>
                <a:ext cx="2379689" cy="553998"/>
              </a:xfrm>
              <a:prstGeom prst="rect">
                <a:avLst/>
              </a:prstGeom>
              <a:blipFill rotWithShape="0">
                <a:blip r:embed="rId4"/>
                <a:stretch>
                  <a:fillRect/>
                </a:stretch>
              </a:blipFill>
              <a:ln>
                <a:noFill/>
              </a:ln>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7873658" y="3834241"/>
                <a:ext cx="1085105" cy="1015663"/>
              </a:xfrm>
              <a:prstGeom prst="rect">
                <a:avLst/>
              </a:prstGeom>
              <a:noFill/>
              <a:ln>
                <a:noFill/>
              </a:ln>
            </p:spPr>
            <p:txBody>
              <a:bodyPr wrap="none" rtlCol="0">
                <a:spAutoFit/>
              </a:bodyPr>
              <a:lstStyle/>
              <a:p>
                <a:pPr>
                  <a:lnSpc>
                    <a:spcPct val="150000"/>
                  </a:lnSpc>
                </a:pP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a:ea typeface="Cambria Math"/>
                        </a:rPr>
                        <m:t>≈</m:t>
                      </m:r>
                      <m:f>
                        <m:fPr>
                          <m:ctrlPr>
                            <a:rPr lang="en-US" sz="2000" b="0" i="1" smtClean="0">
                              <a:solidFill>
                                <a:schemeClr val="tx1"/>
                              </a:solidFill>
                              <a:latin typeface="Cambria Math" panose="02040503050406030204" pitchFamily="18" charset="0"/>
                              <a:ea typeface="Cambria Math"/>
                            </a:rPr>
                          </m:ctrlPr>
                        </m:fPr>
                        <m:num>
                          <m:sSub>
                            <m:sSubPr>
                              <m:ctrlPr>
                                <a:rPr lang="en-US" sz="2000" b="0" i="1" smtClean="0">
                                  <a:solidFill>
                                    <a:schemeClr val="tx1"/>
                                  </a:solidFill>
                                  <a:latin typeface="Cambria Math" panose="02040503050406030204" pitchFamily="18" charset="0"/>
                                  <a:ea typeface="Cambria Math"/>
                                </a:rPr>
                              </m:ctrlPr>
                            </m:sSubPr>
                            <m:e>
                              <m:r>
                                <a:rPr lang="en-US" sz="2000" b="0" i="1" smtClean="0">
                                  <a:solidFill>
                                    <a:schemeClr val="tx1"/>
                                  </a:solidFill>
                                  <a:latin typeface="Cambria Math" panose="02040503050406030204" pitchFamily="18" charset="0"/>
                                  <a:ea typeface="Cambria Math"/>
                                </a:rPr>
                                <m:t>𝐺</m:t>
                              </m:r>
                            </m:e>
                            <m:sub>
                              <m:r>
                                <a:rPr lang="en-US" sz="2000" b="0" i="1" smtClean="0">
                                  <a:solidFill>
                                    <a:schemeClr val="tx1"/>
                                  </a:solidFill>
                                  <a:latin typeface="Cambria Math" panose="02040503050406030204" pitchFamily="18" charset="0"/>
                                  <a:ea typeface="Cambria Math"/>
                                </a:rPr>
                                <m:t>𝐹</m:t>
                              </m:r>
                            </m:sub>
                          </m:sSub>
                          <m:sSup>
                            <m:sSupPr>
                              <m:ctrlPr>
                                <a:rPr lang="en-US" sz="2000" b="0" i="1" smtClean="0">
                                  <a:solidFill>
                                    <a:schemeClr val="tx1"/>
                                  </a:solidFill>
                                  <a:latin typeface="Cambria Math" panose="02040503050406030204" pitchFamily="18" charset="0"/>
                                  <a:ea typeface="Cambria Math"/>
                                </a:rPr>
                              </m:ctrlPr>
                            </m:sSupPr>
                            <m:e>
                              <m:r>
                                <a:rPr lang="en-US" sz="2000" b="0" i="1" smtClean="0">
                                  <a:solidFill>
                                    <a:schemeClr val="tx1"/>
                                  </a:solidFill>
                                  <a:latin typeface="Cambria Math" panose="02040503050406030204" pitchFamily="18" charset="0"/>
                                  <a:ea typeface="Cambria Math"/>
                                </a:rPr>
                                <m:t>𝑄</m:t>
                              </m:r>
                            </m:e>
                            <m:sup>
                              <m:r>
                                <a:rPr lang="en-US" sz="2000" b="0" i="1" smtClean="0">
                                  <a:solidFill>
                                    <a:schemeClr val="tx1"/>
                                  </a:solidFill>
                                  <a:latin typeface="Cambria Math" panose="02040503050406030204" pitchFamily="18" charset="0"/>
                                  <a:ea typeface="Cambria Math"/>
                                </a:rPr>
                                <m:t>2</m:t>
                              </m:r>
                            </m:sup>
                          </m:sSup>
                        </m:num>
                        <m:den>
                          <m:r>
                            <a:rPr lang="en-US" sz="2000" b="0" i="1" smtClean="0">
                              <a:solidFill>
                                <a:schemeClr val="tx1"/>
                              </a:solidFill>
                              <a:latin typeface="Cambria Math" panose="02040503050406030204" pitchFamily="18" charset="0"/>
                              <a:ea typeface="Cambria Math"/>
                            </a:rPr>
                            <m:t>4</m:t>
                          </m:r>
                          <m:r>
                            <a:rPr lang="en-US" sz="2000" b="0" i="1" smtClean="0">
                              <a:solidFill>
                                <a:schemeClr val="tx1"/>
                              </a:solidFill>
                              <a:latin typeface="Cambria Math" panose="02040503050406030204" pitchFamily="18" charset="0"/>
                              <a:ea typeface="Cambria Math" panose="02040503050406030204" pitchFamily="18" charset="0"/>
                            </a:rPr>
                            <m:t>𝜋𝛼</m:t>
                          </m:r>
                        </m:den>
                      </m:f>
                    </m:oMath>
                  </m:oMathPara>
                </a14:m>
                <a:endParaRPr lang="en-US" sz="2000" dirty="0" smtClean="0">
                  <a:solidFill>
                    <a:schemeClr val="tx1"/>
                  </a:solidFill>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7873658" y="3834241"/>
                <a:ext cx="1085105" cy="1015663"/>
              </a:xfrm>
              <a:prstGeom prst="rect">
                <a:avLst/>
              </a:prstGeom>
              <a:blipFill rotWithShape="0">
                <a:blip r:embed="rId5"/>
                <a:stretch>
                  <a:fillRect/>
                </a:stretch>
              </a:blipFill>
              <a:ln>
                <a:noFill/>
              </a:ln>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5806983" y="4840089"/>
                <a:ext cx="2145011" cy="553998"/>
              </a:xfrm>
              <a:prstGeom prst="rect">
                <a:avLst/>
              </a:prstGeom>
              <a:noFill/>
              <a:ln>
                <a:noFill/>
              </a:ln>
            </p:spPr>
            <p:txBody>
              <a:bodyPr wrap="none" rtlCol="0">
                <a:spAutoFit/>
              </a:bodyPr>
              <a:lstStyle/>
              <a:p>
                <a:pPr>
                  <a:lnSpc>
                    <a:spcPct val="150000"/>
                  </a:lnSpc>
                </a:pPr>
                <a14:m>
                  <m:oMathPara xmlns:m="http://schemas.openxmlformats.org/officeDocument/2006/math">
                    <m:oMathParaPr>
                      <m:jc m:val="centerGroup"/>
                    </m:oMathParaPr>
                    <m:oMath xmlns:m="http://schemas.openxmlformats.org/officeDocument/2006/math">
                      <m:sSup>
                        <m:sSupPr>
                          <m:ctrlPr>
                            <a:rPr lang="en-US" sz="2000" i="1" smtClean="0">
                              <a:latin typeface="Cambria Math" panose="02040503050406030204" pitchFamily="18" charset="0"/>
                              <a:ea typeface="Cambria Math"/>
                            </a:rPr>
                          </m:ctrlPr>
                        </m:sSupPr>
                        <m:e>
                          <m:r>
                            <a:rPr lang="en-US" sz="2000" i="1">
                              <a:latin typeface="Cambria Math" panose="02040503050406030204" pitchFamily="18" charset="0"/>
                              <a:ea typeface="Cambria Math"/>
                            </a:rPr>
                            <m:t>𝑄</m:t>
                          </m:r>
                        </m:e>
                        <m:sup>
                          <m:r>
                            <a:rPr lang="en-US" sz="2000" i="1">
                              <a:latin typeface="Cambria Math" panose="02040503050406030204" pitchFamily="18" charset="0"/>
                              <a:ea typeface="Cambria Math"/>
                            </a:rPr>
                            <m:t>2</m:t>
                          </m:r>
                        </m:sup>
                      </m:sSup>
                      <m:r>
                        <a:rPr lang="en-US"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0.1−1 </m:t>
                      </m:r>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𝐺𝑒𝑉</m:t>
                          </m:r>
                        </m:e>
                        <m:sup>
                          <m:r>
                            <a:rPr lang="en-US" sz="2000" b="0" i="1" smtClean="0">
                              <a:latin typeface="Cambria Math" panose="02040503050406030204" pitchFamily="18" charset="0"/>
                              <a:ea typeface="Cambria Math" panose="02040503050406030204" pitchFamily="18" charset="0"/>
                            </a:rPr>
                            <m:t>2</m:t>
                          </m:r>
                        </m:sup>
                      </m:sSup>
                    </m:oMath>
                  </m:oMathPara>
                </a14:m>
                <a:endParaRPr lang="en-US" sz="2000" dirty="0" smtClean="0">
                  <a:solidFill>
                    <a:schemeClr val="tx1"/>
                  </a:solidFill>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5806983" y="4840089"/>
                <a:ext cx="2145011" cy="553998"/>
              </a:xfrm>
              <a:prstGeom prst="rect">
                <a:avLst/>
              </a:prstGeom>
              <a:blipFill rotWithShape="0">
                <a:blip r:embed="rId6"/>
                <a:stretch>
                  <a:fillRect/>
                </a:stretch>
              </a:blipFill>
              <a:ln>
                <a:noFill/>
              </a:ln>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5455368" y="2900061"/>
                <a:ext cx="2895664" cy="1086580"/>
              </a:xfrm>
              <a:prstGeom prst="rect">
                <a:avLst/>
              </a:prstGeom>
              <a:noFill/>
              <a:ln>
                <a:noFill/>
              </a:ln>
            </p:spPr>
            <p:txBody>
              <a:bodyPr wrap="none" rtlCol="0">
                <a:spAutoFit/>
              </a:bodyPr>
              <a:lstStyle/>
              <a:p>
                <a:pPr>
                  <a:lnSpc>
                    <a:spcPct val="150000"/>
                  </a:lnSpc>
                </a:pPr>
                <a14:m>
                  <m:oMathPara xmlns:m="http://schemas.openxmlformats.org/officeDocument/2006/math">
                    <m:oMathParaPr>
                      <m:jc m:val="centerGroup"/>
                    </m:oMathParaPr>
                    <m:oMath xmlns:m="http://schemas.openxmlformats.org/officeDocument/2006/math">
                      <m:sSub>
                        <m:sSubPr>
                          <m:ctrlPr>
                            <a:rPr lang="en-US" sz="2000" i="1" smtClean="0">
                              <a:solidFill>
                                <a:schemeClr val="tx1"/>
                              </a:solidFill>
                              <a:latin typeface="Cambria Math" panose="02040503050406030204" pitchFamily="18" charset="0"/>
                            </a:rPr>
                          </m:ctrlPr>
                        </m:sSubPr>
                        <m:e>
                          <m:r>
                            <a:rPr lang="en-US" sz="2000" b="0" i="1" smtClean="0">
                              <a:solidFill>
                                <a:schemeClr val="tx1"/>
                              </a:solidFill>
                              <a:latin typeface="Cambria Math"/>
                            </a:rPr>
                            <m:t>𝐴</m:t>
                          </m:r>
                        </m:e>
                        <m:sub>
                          <m:r>
                            <a:rPr lang="en-US" sz="2000" b="0" i="1" smtClean="0">
                              <a:solidFill>
                                <a:schemeClr val="tx1"/>
                              </a:solidFill>
                              <a:latin typeface="Cambria Math"/>
                            </a:rPr>
                            <m:t>𝑃𝑉</m:t>
                          </m:r>
                        </m:sub>
                      </m:sSub>
                      <m:r>
                        <a:rPr lang="en-US" sz="2000" b="0" i="1" smtClean="0">
                          <a:solidFill>
                            <a:schemeClr val="tx1"/>
                          </a:solidFill>
                          <a:latin typeface="Cambria Math"/>
                        </a:rPr>
                        <m:t>=</m:t>
                      </m:r>
                      <m:f>
                        <m:fPr>
                          <m:ctrlPr>
                            <a:rPr lang="en-US" sz="2000" b="0" i="1" smtClean="0">
                              <a:solidFill>
                                <a:schemeClr val="tx1"/>
                              </a:solidFill>
                              <a:latin typeface="Cambria Math" panose="02040503050406030204" pitchFamily="18" charset="0"/>
                            </a:rPr>
                          </m:ctrlPr>
                        </m:fPr>
                        <m:num>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a:ea typeface="Cambria Math"/>
                                </a:rPr>
                                <m:t>𝜎</m:t>
                              </m:r>
                            </m:e>
                            <m:sub>
                              <m:r>
                                <a:rPr lang="en-US" sz="2000" b="0" i="1" smtClean="0">
                                  <a:solidFill>
                                    <a:schemeClr val="tx1"/>
                                  </a:solidFill>
                                  <a:latin typeface="Cambria Math"/>
                                </a:rPr>
                                <m:t>+</m:t>
                              </m:r>
                            </m:sub>
                          </m:sSub>
                          <m:r>
                            <a:rPr lang="en-US" sz="2000" b="0" i="1" smtClean="0">
                              <a:solidFill>
                                <a:schemeClr val="tx1"/>
                              </a:solidFill>
                              <a:latin typeface="Cambria Math"/>
                            </a:rPr>
                            <m:t>−</m:t>
                          </m:r>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a:ea typeface="Cambria Math"/>
                                </a:rPr>
                                <m:t>𝜎</m:t>
                              </m:r>
                            </m:e>
                            <m:sub>
                              <m:r>
                                <a:rPr lang="en-US" sz="2000" b="0" i="1" smtClean="0">
                                  <a:solidFill>
                                    <a:schemeClr val="tx1"/>
                                  </a:solidFill>
                                  <a:latin typeface="Cambria Math"/>
                                </a:rPr>
                                <m:t>−</m:t>
                              </m:r>
                            </m:sub>
                          </m:sSub>
                        </m:num>
                        <m:den>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a:ea typeface="Cambria Math"/>
                                </a:rPr>
                                <m:t>𝜎</m:t>
                              </m:r>
                            </m:e>
                            <m:sub>
                              <m:r>
                                <a:rPr lang="en-US" sz="2000" b="0" i="1" smtClean="0">
                                  <a:solidFill>
                                    <a:schemeClr val="tx1"/>
                                  </a:solidFill>
                                  <a:latin typeface="Cambria Math"/>
                                </a:rPr>
                                <m:t>+</m:t>
                              </m:r>
                            </m:sub>
                          </m:sSub>
                          <m:r>
                            <a:rPr lang="en-US" sz="2000" b="0" i="1" smtClean="0">
                              <a:solidFill>
                                <a:schemeClr val="tx1"/>
                              </a:solidFill>
                              <a:latin typeface="Cambria Math"/>
                            </a:rPr>
                            <m:t>+</m:t>
                          </m:r>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a:ea typeface="Cambria Math"/>
                                </a:rPr>
                                <m:t>𝜎</m:t>
                              </m:r>
                            </m:e>
                            <m:sub>
                              <m:r>
                                <a:rPr lang="en-US" sz="2000" b="0" i="1" smtClean="0">
                                  <a:solidFill>
                                    <a:schemeClr val="tx1"/>
                                  </a:solidFill>
                                  <a:latin typeface="Cambria Math"/>
                                </a:rPr>
                                <m:t>−</m:t>
                              </m:r>
                            </m:sub>
                          </m:sSub>
                        </m:den>
                      </m:f>
                      <m:r>
                        <a:rPr lang="en-US" sz="2000" b="0" i="1" smtClean="0">
                          <a:solidFill>
                            <a:schemeClr val="tx1"/>
                          </a:solidFill>
                          <a:latin typeface="Cambria Math"/>
                          <a:ea typeface="Cambria Math"/>
                        </a:rPr>
                        <m:t>≈</m:t>
                      </m:r>
                      <m:f>
                        <m:fPr>
                          <m:ctrlPr>
                            <a:rPr lang="en-US" sz="2000" b="0" i="1" smtClean="0">
                              <a:solidFill>
                                <a:schemeClr val="tx1"/>
                              </a:solidFill>
                              <a:latin typeface="Cambria Math" panose="02040503050406030204" pitchFamily="18" charset="0"/>
                              <a:ea typeface="Cambria Math"/>
                            </a:rPr>
                          </m:ctrlPr>
                        </m:fPr>
                        <m:num>
                          <m:sSub>
                            <m:sSubPr>
                              <m:ctrlPr>
                                <a:rPr lang="en-US" sz="2000" b="0" i="1" smtClean="0">
                                  <a:solidFill>
                                    <a:schemeClr val="tx1"/>
                                  </a:solidFill>
                                  <a:latin typeface="Cambria Math" panose="02040503050406030204" pitchFamily="18" charset="0"/>
                                  <a:ea typeface="Cambria Math"/>
                                </a:rPr>
                              </m:ctrlPr>
                            </m:sSubPr>
                            <m:e>
                              <m:r>
                                <a:rPr lang="en-US" sz="2000" b="0" i="1" smtClean="0">
                                  <a:solidFill>
                                    <a:schemeClr val="tx1"/>
                                  </a:solidFill>
                                  <a:latin typeface="Cambria Math" panose="02040503050406030204" pitchFamily="18" charset="0"/>
                                  <a:ea typeface="Cambria Math"/>
                                </a:rPr>
                                <m:t>𝑀</m:t>
                              </m:r>
                            </m:e>
                            <m:sub>
                              <m:r>
                                <a:rPr lang="en-US" sz="2000" b="0" i="1" smtClean="0">
                                  <a:solidFill>
                                    <a:schemeClr val="tx1"/>
                                  </a:solidFill>
                                  <a:latin typeface="Cambria Math" panose="02040503050406030204" pitchFamily="18" charset="0"/>
                                  <a:ea typeface="Cambria Math"/>
                                </a:rPr>
                                <m:t>𝑤𝑒𝑎𝑘</m:t>
                              </m:r>
                            </m:sub>
                          </m:sSub>
                        </m:num>
                        <m:den>
                          <m:sSub>
                            <m:sSubPr>
                              <m:ctrlPr>
                                <a:rPr lang="en-US" sz="2000" b="0" i="1" smtClean="0">
                                  <a:solidFill>
                                    <a:schemeClr val="tx1"/>
                                  </a:solidFill>
                                  <a:latin typeface="Cambria Math" panose="02040503050406030204" pitchFamily="18" charset="0"/>
                                  <a:ea typeface="Cambria Math"/>
                                </a:rPr>
                              </m:ctrlPr>
                            </m:sSubPr>
                            <m:e>
                              <m:r>
                                <a:rPr lang="en-US" sz="2000" b="0" i="1" smtClean="0">
                                  <a:solidFill>
                                    <a:schemeClr val="tx1"/>
                                  </a:solidFill>
                                  <a:latin typeface="Cambria Math" panose="02040503050406030204" pitchFamily="18" charset="0"/>
                                  <a:ea typeface="Cambria Math"/>
                                </a:rPr>
                                <m:t>𝑀</m:t>
                              </m:r>
                            </m:e>
                            <m:sub>
                              <m:r>
                                <a:rPr lang="en-US" sz="2000" b="0" i="1" smtClean="0">
                                  <a:solidFill>
                                    <a:schemeClr val="tx1"/>
                                  </a:solidFill>
                                  <a:latin typeface="Cambria Math" panose="02040503050406030204" pitchFamily="18" charset="0"/>
                                  <a:ea typeface="Cambria Math" panose="02040503050406030204" pitchFamily="18" charset="0"/>
                                </a:rPr>
                                <m:t>𝛾</m:t>
                              </m:r>
                            </m:sub>
                          </m:sSub>
                        </m:den>
                      </m:f>
                    </m:oMath>
                  </m:oMathPara>
                </a14:m>
                <a:endParaRPr lang="en-US" sz="2000" dirty="0" smtClean="0">
                  <a:solidFill>
                    <a:schemeClr val="tx1"/>
                  </a:solidFill>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5455368" y="2900061"/>
                <a:ext cx="2895664" cy="1086580"/>
              </a:xfrm>
              <a:prstGeom prst="rect">
                <a:avLst/>
              </a:prstGeom>
              <a:blipFill rotWithShape="0">
                <a:blip r:embed="rId7"/>
                <a:stretch>
                  <a:fillRect/>
                </a:stretch>
              </a:blipFill>
              <a:ln>
                <a:noFill/>
              </a:ln>
            </p:spPr>
            <p:txBody>
              <a:bodyPr/>
              <a:lstStyle/>
              <a:p>
                <a:r>
                  <a:rPr lang="en-CA">
                    <a:noFill/>
                  </a:rPr>
                  <a:t> </a:t>
                </a:r>
              </a:p>
            </p:txBody>
          </p:sp>
        </mc:Fallback>
      </mc:AlternateContent>
      <p:grpSp>
        <p:nvGrpSpPr>
          <p:cNvPr id="7" name="Group 6"/>
          <p:cNvGrpSpPr/>
          <p:nvPr/>
        </p:nvGrpSpPr>
        <p:grpSpPr>
          <a:xfrm>
            <a:off x="5244661" y="1039538"/>
            <a:ext cx="2936184" cy="1607089"/>
            <a:chOff x="5244661" y="1039538"/>
            <a:chExt cx="2936184" cy="1607089"/>
          </a:xfrm>
        </p:grpSpPr>
        <p:sp>
          <p:nvSpPr>
            <p:cNvPr id="54" name="Freeform 53"/>
            <p:cNvSpPr/>
            <p:nvPr/>
          </p:nvSpPr>
          <p:spPr>
            <a:xfrm rot="1406675">
              <a:off x="6990155" y="1956695"/>
              <a:ext cx="955212" cy="248799"/>
            </a:xfrm>
            <a:custGeom>
              <a:avLst/>
              <a:gdLst>
                <a:gd name="connsiteX0" fmla="*/ 0 w 5924550"/>
                <a:gd name="connsiteY0" fmla="*/ 20637 h 919162"/>
                <a:gd name="connsiteX1" fmla="*/ 438150 w 5924550"/>
                <a:gd name="connsiteY1" fmla="*/ 915987 h 919162"/>
                <a:gd name="connsiteX2" fmla="*/ 914400 w 5924550"/>
                <a:gd name="connsiteY2" fmla="*/ 1587 h 919162"/>
                <a:gd name="connsiteX3" fmla="*/ 1381125 w 5924550"/>
                <a:gd name="connsiteY3" fmla="*/ 906462 h 919162"/>
                <a:gd name="connsiteX4" fmla="*/ 1819275 w 5924550"/>
                <a:gd name="connsiteY4" fmla="*/ 11112 h 919162"/>
                <a:gd name="connsiteX5" fmla="*/ 2276475 w 5924550"/>
                <a:gd name="connsiteY5" fmla="*/ 915987 h 919162"/>
                <a:gd name="connsiteX6" fmla="*/ 2733675 w 5924550"/>
                <a:gd name="connsiteY6" fmla="*/ 11112 h 919162"/>
                <a:gd name="connsiteX7" fmla="*/ 3200400 w 5924550"/>
                <a:gd name="connsiteY7" fmla="*/ 906462 h 919162"/>
                <a:gd name="connsiteX8" fmla="*/ 3648075 w 5924550"/>
                <a:gd name="connsiteY8" fmla="*/ 11112 h 919162"/>
                <a:gd name="connsiteX9" fmla="*/ 4171950 w 5924550"/>
                <a:gd name="connsiteY9" fmla="*/ 906462 h 919162"/>
                <a:gd name="connsiteX10" fmla="*/ 4562475 w 5924550"/>
                <a:gd name="connsiteY10" fmla="*/ 20637 h 919162"/>
                <a:gd name="connsiteX11" fmla="*/ 5019675 w 5924550"/>
                <a:gd name="connsiteY11" fmla="*/ 906462 h 919162"/>
                <a:gd name="connsiteX12" fmla="*/ 5467350 w 5924550"/>
                <a:gd name="connsiteY12" fmla="*/ 20637 h 919162"/>
                <a:gd name="connsiteX13" fmla="*/ 5924550 w 5924550"/>
                <a:gd name="connsiteY13" fmla="*/ 906462 h 919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24550" h="919162">
                  <a:moveTo>
                    <a:pt x="0" y="20637"/>
                  </a:moveTo>
                  <a:cubicBezTo>
                    <a:pt x="142875" y="469899"/>
                    <a:pt x="285750" y="919162"/>
                    <a:pt x="438150" y="915987"/>
                  </a:cubicBezTo>
                  <a:cubicBezTo>
                    <a:pt x="590550" y="912812"/>
                    <a:pt x="757238" y="3174"/>
                    <a:pt x="914400" y="1587"/>
                  </a:cubicBezTo>
                  <a:cubicBezTo>
                    <a:pt x="1071562" y="0"/>
                    <a:pt x="1230313" y="904875"/>
                    <a:pt x="1381125" y="906462"/>
                  </a:cubicBezTo>
                  <a:cubicBezTo>
                    <a:pt x="1531937" y="908049"/>
                    <a:pt x="1670050" y="9525"/>
                    <a:pt x="1819275" y="11112"/>
                  </a:cubicBezTo>
                  <a:cubicBezTo>
                    <a:pt x="1968500" y="12700"/>
                    <a:pt x="2124075" y="915987"/>
                    <a:pt x="2276475" y="915987"/>
                  </a:cubicBezTo>
                  <a:cubicBezTo>
                    <a:pt x="2428875" y="915987"/>
                    <a:pt x="2579688" y="12699"/>
                    <a:pt x="2733675" y="11112"/>
                  </a:cubicBezTo>
                  <a:cubicBezTo>
                    <a:pt x="2887662" y="9525"/>
                    <a:pt x="3048000" y="906462"/>
                    <a:pt x="3200400" y="906462"/>
                  </a:cubicBezTo>
                  <a:cubicBezTo>
                    <a:pt x="3352800" y="906462"/>
                    <a:pt x="3486150" y="11112"/>
                    <a:pt x="3648075" y="11112"/>
                  </a:cubicBezTo>
                  <a:cubicBezTo>
                    <a:pt x="3810000" y="11112"/>
                    <a:pt x="4019550" y="904875"/>
                    <a:pt x="4171950" y="906462"/>
                  </a:cubicBezTo>
                  <a:cubicBezTo>
                    <a:pt x="4324350" y="908049"/>
                    <a:pt x="4421188" y="20637"/>
                    <a:pt x="4562475" y="20637"/>
                  </a:cubicBezTo>
                  <a:cubicBezTo>
                    <a:pt x="4703762" y="20637"/>
                    <a:pt x="4868863" y="906462"/>
                    <a:pt x="5019675" y="906462"/>
                  </a:cubicBezTo>
                  <a:cubicBezTo>
                    <a:pt x="5170487" y="906462"/>
                    <a:pt x="5316538" y="20637"/>
                    <a:pt x="5467350" y="20637"/>
                  </a:cubicBezTo>
                  <a:cubicBezTo>
                    <a:pt x="5618162" y="20637"/>
                    <a:pt x="5771356" y="463549"/>
                    <a:pt x="5924550" y="906462"/>
                  </a:cubicBez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Rectangle 54"/>
            <p:cNvSpPr/>
            <p:nvPr/>
          </p:nvSpPr>
          <p:spPr>
            <a:xfrm>
              <a:off x="6834079" y="1606039"/>
              <a:ext cx="220781" cy="2755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p:cNvCxnSpPr/>
            <p:nvPr/>
          </p:nvCxnSpPr>
          <p:spPr>
            <a:xfrm flipV="1">
              <a:off x="7054861" y="1232545"/>
              <a:ext cx="616207" cy="548822"/>
            </a:xfrm>
            <a:prstGeom prst="line">
              <a:avLst/>
            </a:prstGeom>
            <a:ln w="19050">
              <a:solidFill>
                <a:schemeClr val="accent1"/>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219064" y="1781366"/>
              <a:ext cx="835796" cy="1"/>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7960064" y="1706226"/>
              <a:ext cx="220781" cy="3256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6046242" y="1833213"/>
              <a:ext cx="345644" cy="307777"/>
            </a:xfrm>
            <a:prstGeom prst="rect">
              <a:avLst/>
            </a:prstGeom>
            <a:noFill/>
          </p:spPr>
          <p:txBody>
            <a:bodyPr wrap="square" rtlCol="0">
              <a:spAutoFit/>
            </a:bodyPr>
            <a:lstStyle/>
            <a:p>
              <a:r>
                <a:rPr lang="en-US" sz="1400" dirty="0" smtClean="0">
                  <a:latin typeface="Arial" pitchFamily="34" charset="0"/>
                  <a:cs typeface="Arial" pitchFamily="34" charset="0"/>
                </a:rPr>
                <a:t>e-</a:t>
              </a:r>
              <a:endParaRPr lang="en-US" sz="1400" dirty="0">
                <a:latin typeface="Arial" pitchFamily="34" charset="0"/>
                <a:cs typeface="Arial" pitchFamily="34" charset="0"/>
              </a:endParaRPr>
            </a:p>
          </p:txBody>
        </p:sp>
        <p:sp>
          <p:nvSpPr>
            <p:cNvPr id="62" name="TextBox 61"/>
            <p:cNvSpPr txBox="1"/>
            <p:nvPr/>
          </p:nvSpPr>
          <p:spPr>
            <a:xfrm>
              <a:off x="7261909" y="1039538"/>
              <a:ext cx="345644" cy="307777"/>
            </a:xfrm>
            <a:prstGeom prst="rect">
              <a:avLst/>
            </a:prstGeom>
            <a:noFill/>
          </p:spPr>
          <p:txBody>
            <a:bodyPr wrap="square" rtlCol="0">
              <a:spAutoFit/>
            </a:bodyPr>
            <a:lstStyle/>
            <a:p>
              <a:r>
                <a:rPr lang="en-US" sz="1400" dirty="0" smtClean="0">
                  <a:latin typeface="Arial" pitchFamily="34" charset="0"/>
                  <a:cs typeface="Arial" pitchFamily="34" charset="0"/>
                </a:rPr>
                <a:t>e-</a:t>
              </a:r>
              <a:endParaRPr lang="en-US" sz="1400" dirty="0">
                <a:latin typeface="Arial" pitchFamily="34" charset="0"/>
                <a:cs typeface="Arial" pitchFamily="34" charset="0"/>
              </a:endParaRPr>
            </a:p>
          </p:txBody>
        </p:sp>
        <p:graphicFrame>
          <p:nvGraphicFramePr>
            <p:cNvPr id="65" name="Object 64"/>
            <p:cNvGraphicFramePr>
              <a:graphicFrameLocks noChangeAspect="1"/>
            </p:cNvGraphicFramePr>
            <p:nvPr>
              <p:extLst>
                <p:ext uri="{D42A27DB-BD31-4B8C-83A1-F6EECF244321}">
                  <p14:modId xmlns:p14="http://schemas.microsoft.com/office/powerpoint/2010/main" val="3202190189"/>
                </p:ext>
              </p:extLst>
            </p:nvPr>
          </p:nvGraphicFramePr>
          <p:xfrm>
            <a:off x="6693500" y="2143697"/>
            <a:ext cx="590550" cy="392113"/>
          </p:xfrm>
          <a:graphic>
            <a:graphicData uri="http://schemas.openxmlformats.org/presentationml/2006/ole">
              <mc:AlternateContent xmlns:mc="http://schemas.openxmlformats.org/markup-compatibility/2006">
                <mc:Choice xmlns:v="urn:schemas-microsoft-com:vml" Requires="v">
                  <p:oleObj spid="_x0000_s178358" name="Equation" r:id="rId8" imgW="342720" imgH="228600" progId="Equation.3">
                    <p:embed/>
                  </p:oleObj>
                </mc:Choice>
                <mc:Fallback>
                  <p:oleObj name="Equation" r:id="rId8" imgW="342720" imgH="228600" progId="Equation.3">
                    <p:embed/>
                    <p:pic>
                      <p:nvPicPr>
                        <p:cNvPr id="0" name=""/>
                        <p:cNvPicPr>
                          <a:picLocks noChangeAspect="1" noChangeArrowheads="1"/>
                        </p:cNvPicPr>
                        <p:nvPr/>
                      </p:nvPicPr>
                      <p:blipFill>
                        <a:blip r:embed="rId9"/>
                        <a:srcRect/>
                        <a:stretch>
                          <a:fillRect/>
                        </a:stretch>
                      </p:blipFill>
                      <p:spPr bwMode="auto">
                        <a:xfrm>
                          <a:off x="6693500" y="2143697"/>
                          <a:ext cx="590550" cy="392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9" name="Oval 68"/>
            <p:cNvSpPr/>
            <p:nvPr/>
          </p:nvSpPr>
          <p:spPr>
            <a:xfrm>
              <a:off x="7784779" y="2292969"/>
              <a:ext cx="396066" cy="353658"/>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8" name="Straight Arrow Connector 17"/>
            <p:cNvCxnSpPr/>
            <p:nvPr/>
          </p:nvCxnSpPr>
          <p:spPr>
            <a:xfrm>
              <a:off x="6391886" y="1779005"/>
              <a:ext cx="427223" cy="0"/>
            </a:xfrm>
            <a:prstGeom prst="straightConnector1">
              <a:avLst/>
            </a:prstGeom>
            <a:ln w="3492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rot="120000" flipV="1">
              <a:off x="7180330" y="1414941"/>
              <a:ext cx="254401" cy="252081"/>
            </a:xfrm>
            <a:prstGeom prst="straightConnector1">
              <a:avLst/>
            </a:prstGeom>
            <a:ln w="3492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244661" y="1347315"/>
              <a:ext cx="2108269" cy="307777"/>
            </a:xfrm>
            <a:prstGeom prst="rect">
              <a:avLst/>
            </a:prstGeom>
            <a:noFill/>
          </p:spPr>
          <p:txBody>
            <a:bodyPr wrap="none" rtlCol="0">
              <a:spAutoFit/>
            </a:bodyPr>
            <a:lstStyle/>
            <a:p>
              <a:r>
                <a:rPr lang="en-US" sz="1400" dirty="0"/>
                <a:t>l</a:t>
              </a:r>
              <a:r>
                <a:rPr lang="en-US" sz="1400" dirty="0" smtClean="0"/>
                <a:t>ongitudinally polarized e-</a:t>
              </a:r>
              <a:endParaRPr lang="en-CA" sz="1400" dirty="0"/>
            </a:p>
          </p:txBody>
        </p:sp>
      </p:grpSp>
      <p:sp>
        <p:nvSpPr>
          <p:cNvPr id="31" name="Right Arrow 30"/>
          <p:cNvSpPr/>
          <p:nvPr/>
        </p:nvSpPr>
        <p:spPr>
          <a:xfrm rot="5400000">
            <a:off x="6437645" y="5341394"/>
            <a:ext cx="851157" cy="942835"/>
          </a:xfrm>
          <a:prstGeom prst="rightArrow">
            <a:avLst/>
          </a:prstGeom>
          <a:solidFill>
            <a:schemeClr val="accent6">
              <a:lumMod val="75000"/>
            </a:schemeClr>
          </a:solidFill>
          <a:ln>
            <a:solidFill>
              <a:schemeClr val="accent6">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dirty="0" smtClean="0">
                <a:solidFill>
                  <a:schemeClr val="tx1"/>
                </a:solidFill>
              </a:rPr>
              <a:t>  </a:t>
            </a:r>
            <a:endParaRPr lang="en-CA" sz="4000" dirty="0">
              <a:solidFill>
                <a:schemeClr val="tx1"/>
              </a:solidFill>
            </a:endParaRPr>
          </a:p>
        </p:txBody>
      </p:sp>
      <p:sp>
        <p:nvSpPr>
          <p:cNvPr id="30" name="Rectangle 13"/>
          <p:cNvSpPr>
            <a:spLocks noChangeArrowheads="1"/>
          </p:cNvSpPr>
          <p:nvPr/>
        </p:nvSpPr>
        <p:spPr bwMode="auto">
          <a:xfrm>
            <a:off x="3103179" y="5024054"/>
            <a:ext cx="3124200" cy="825500"/>
          </a:xfrm>
          <a:prstGeom prst="rect">
            <a:avLst/>
          </a:prstGeom>
          <a:ln/>
        </p:spPr>
        <p:style>
          <a:lnRef idx="0">
            <a:schemeClr val="accent3"/>
          </a:lnRef>
          <a:fillRef idx="3">
            <a:schemeClr val="accent3"/>
          </a:fillRef>
          <a:effectRef idx="3">
            <a:schemeClr val="accent3"/>
          </a:effectRef>
          <a:fontRef idx="minor">
            <a:schemeClr val="lt1"/>
          </a:fontRef>
        </p:style>
        <p:txBody>
          <a:bodyPr anchor="ctr">
            <a:spAutoFit/>
          </a:bodyPr>
          <a:lstStyle/>
          <a:p>
            <a:r>
              <a:rPr lang="en-US" altLang="en-US" sz="1600" dirty="0">
                <a:latin typeface="Times New Roman" panose="02020603050405020304" pitchFamily="18" charset="0"/>
              </a:rPr>
              <a:t>Four drops of ink in a 55-gallon barrel of water would produce an "ink concentration" of 1 ppm!!!</a:t>
            </a:r>
          </a:p>
        </p:txBody>
      </p:sp>
      <p:sp>
        <p:nvSpPr>
          <p:cNvPr id="8" name="Slide Number Placeholder 7"/>
          <p:cNvSpPr>
            <a:spLocks noGrp="1"/>
          </p:cNvSpPr>
          <p:nvPr>
            <p:ph type="sldNum" sz="quarter" idx="12"/>
          </p:nvPr>
        </p:nvSpPr>
        <p:spPr/>
        <p:txBody>
          <a:bodyPr/>
          <a:lstStyle/>
          <a:p>
            <a:fld id="{DA118E06-5FBC-4A7F-98A9-FD3F00BABDBC}" type="slidenum">
              <a:rPr lang="en-CA" smtClean="0"/>
              <a:pPr/>
              <a:t>18</a:t>
            </a:fld>
            <a:endParaRPr lang="en-CA" dirty="0"/>
          </a:p>
        </p:txBody>
      </p:sp>
    </p:spTree>
    <p:extLst>
      <p:ext uri="{BB962C8B-B14F-4D97-AF65-F5344CB8AC3E}">
        <p14:creationId xmlns:p14="http://schemas.microsoft.com/office/powerpoint/2010/main" val="3927069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31" grpId="0" animBg="1"/>
      <p:bldP spid="3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9535" b="27087"/>
          <a:stretch/>
        </p:blipFill>
        <p:spPr bwMode="auto">
          <a:xfrm>
            <a:off x="5257800" y="5257800"/>
            <a:ext cx="3881674"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3219450" y="4535873"/>
            <a:ext cx="2581275" cy="923330"/>
          </a:xfrm>
          <a:prstGeom prst="rect">
            <a:avLst/>
          </a:prstGeom>
          <a:noFill/>
        </p:spPr>
        <p:txBody>
          <a:bodyPr wrap="square" rtlCol="0">
            <a:spAutoFit/>
          </a:bodyPr>
          <a:lstStyle/>
          <a:p>
            <a:pPr algn="ctr"/>
            <a:r>
              <a:rPr lang="en-US" dirty="0" smtClean="0"/>
              <a:t>Magnetic spectrometer</a:t>
            </a:r>
          </a:p>
          <a:p>
            <a:pPr algn="ctr"/>
            <a:r>
              <a:rPr lang="en-US" dirty="0" smtClean="0"/>
              <a:t>Background and kinematic separation</a:t>
            </a:r>
            <a:endParaRPr lang="en-US" dirty="0"/>
          </a:p>
        </p:txBody>
      </p:sp>
      <p:sp>
        <p:nvSpPr>
          <p:cNvPr id="2" name="Title 1"/>
          <p:cNvSpPr>
            <a:spLocks noGrp="1"/>
          </p:cNvSpPr>
          <p:nvPr>
            <p:ph type="title"/>
          </p:nvPr>
        </p:nvSpPr>
        <p:spPr/>
        <p:txBody>
          <a:bodyPr/>
          <a:lstStyle/>
          <a:p>
            <a:r>
              <a:rPr lang="en-US" dirty="0" smtClean="0"/>
              <a:t>SLAC Experiment E122</a:t>
            </a:r>
            <a:endParaRPr lang="en-US" dirty="0"/>
          </a:p>
        </p:txBody>
      </p:sp>
      <p:sp>
        <p:nvSpPr>
          <p:cNvPr id="5" name="Date Placeholder 4"/>
          <p:cNvSpPr>
            <a:spLocks noGrp="1"/>
          </p:cNvSpPr>
          <p:nvPr>
            <p:ph type="dt" sz="half" idx="10"/>
          </p:nvPr>
        </p:nvSpPr>
        <p:spPr/>
        <p:txBody>
          <a:bodyPr/>
          <a:lstStyle/>
          <a:p>
            <a:r>
              <a:rPr lang="en-US" smtClean="0"/>
              <a:t>June 1-19, 2015</a:t>
            </a:r>
            <a:endParaRPr lang="en-US"/>
          </a:p>
        </p:txBody>
      </p:sp>
      <p:sp>
        <p:nvSpPr>
          <p:cNvPr id="6" name="Footer Placeholder 5"/>
          <p:cNvSpPr>
            <a:spLocks noGrp="1"/>
          </p:cNvSpPr>
          <p:nvPr>
            <p:ph type="ftr" sz="quarter" idx="11"/>
          </p:nvPr>
        </p:nvSpPr>
        <p:spPr/>
        <p:txBody>
          <a:bodyPr/>
          <a:lstStyle/>
          <a:p>
            <a:r>
              <a:rPr lang="en-US" smtClean="0"/>
              <a:t>HUGS</a:t>
            </a:r>
            <a:endParaRPr lang="en-US"/>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847" y="1260284"/>
            <a:ext cx="6953250" cy="2790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ounded Rectangle 7"/>
          <p:cNvSpPr/>
          <p:nvPr/>
        </p:nvSpPr>
        <p:spPr>
          <a:xfrm>
            <a:off x="361950" y="1423987"/>
            <a:ext cx="1524000" cy="1219200"/>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5362575" y="1728787"/>
            <a:ext cx="990600" cy="336646"/>
          </a:xfrm>
          <a:prstGeom prst="roundRect">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667375" y="2655697"/>
            <a:ext cx="1371600" cy="825690"/>
          </a:xfrm>
          <a:prstGeom prst="round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4326482" y="2065432"/>
            <a:ext cx="1340893" cy="1003109"/>
          </a:xfrm>
          <a:prstGeom prst="roundRect">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295844" y="3926272"/>
            <a:ext cx="2675956" cy="1532931"/>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3295649" y="4535873"/>
            <a:ext cx="2390775" cy="923330"/>
          </a:xfrm>
          <a:prstGeom prst="roundRect">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7315200" y="1600200"/>
            <a:ext cx="1524000" cy="590687"/>
          </a:xfrm>
          <a:prstGeom prst="roundRect">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408758" y="1725234"/>
            <a:ext cx="1278042" cy="369332"/>
          </a:xfrm>
          <a:prstGeom prst="rect">
            <a:avLst/>
          </a:prstGeom>
          <a:noFill/>
        </p:spPr>
        <p:txBody>
          <a:bodyPr wrap="none" rtlCol="0">
            <a:spAutoFit/>
          </a:bodyPr>
          <a:lstStyle/>
          <a:p>
            <a:r>
              <a:rPr lang="en-US" dirty="0" err="1" smtClean="0"/>
              <a:t>Polarimetry</a:t>
            </a:r>
            <a:endParaRPr lang="en-US" dirty="0"/>
          </a:p>
        </p:txBody>
      </p:sp>
      <p:sp>
        <p:nvSpPr>
          <p:cNvPr id="16" name="Rounded Rectangle 15"/>
          <p:cNvSpPr/>
          <p:nvPr/>
        </p:nvSpPr>
        <p:spPr>
          <a:xfrm>
            <a:off x="6657976" y="4062286"/>
            <a:ext cx="1504524" cy="682459"/>
          </a:xfrm>
          <a:prstGeom prst="round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629400" y="4062287"/>
            <a:ext cx="1524000" cy="646331"/>
          </a:xfrm>
          <a:prstGeom prst="rect">
            <a:avLst/>
          </a:prstGeom>
          <a:noFill/>
        </p:spPr>
        <p:txBody>
          <a:bodyPr wrap="square" rtlCol="0">
            <a:spAutoFit/>
          </a:bodyPr>
          <a:lstStyle/>
          <a:p>
            <a:pPr algn="ctr"/>
            <a:r>
              <a:rPr lang="en-US" dirty="0" smtClean="0"/>
              <a:t>Integrating detectors</a:t>
            </a:r>
            <a:endParaRPr lang="en-US" dirty="0"/>
          </a:p>
        </p:txBody>
      </p:sp>
      <p:sp>
        <p:nvSpPr>
          <p:cNvPr id="19" name="Rectangle 18"/>
          <p:cNvSpPr/>
          <p:nvPr/>
        </p:nvSpPr>
        <p:spPr>
          <a:xfrm>
            <a:off x="295844" y="3969954"/>
            <a:ext cx="2923606" cy="1477328"/>
          </a:xfrm>
          <a:prstGeom prst="rect">
            <a:avLst/>
          </a:prstGeom>
        </p:spPr>
        <p:txBody>
          <a:bodyPr wrap="square">
            <a:spAutoFit/>
          </a:bodyPr>
          <a:lstStyle/>
          <a:p>
            <a:r>
              <a:rPr lang="en-US" dirty="0"/>
              <a:t>• High luminosity from</a:t>
            </a:r>
          </a:p>
          <a:p>
            <a:r>
              <a:rPr lang="en-US" dirty="0"/>
              <a:t> </a:t>
            </a:r>
            <a:r>
              <a:rPr lang="en-US" dirty="0" smtClean="0"/>
              <a:t>  photoemission </a:t>
            </a:r>
            <a:r>
              <a:rPr lang="en-US" dirty="0"/>
              <a:t>from NEA</a:t>
            </a:r>
          </a:p>
          <a:p>
            <a:r>
              <a:rPr lang="en-US" dirty="0"/>
              <a:t> </a:t>
            </a:r>
            <a:r>
              <a:rPr lang="en-US" dirty="0" smtClean="0"/>
              <a:t>  </a:t>
            </a:r>
            <a:r>
              <a:rPr lang="en-US" dirty="0" err="1" smtClean="0"/>
              <a:t>GaAs</a:t>
            </a:r>
            <a:r>
              <a:rPr lang="en-US" dirty="0" smtClean="0"/>
              <a:t> </a:t>
            </a:r>
            <a:r>
              <a:rPr lang="en-US" dirty="0"/>
              <a:t>cathode</a:t>
            </a:r>
          </a:p>
          <a:p>
            <a:r>
              <a:rPr lang="en-US" dirty="0"/>
              <a:t>• Rapid </a:t>
            </a:r>
            <a:r>
              <a:rPr lang="en-US" dirty="0" err="1"/>
              <a:t>helicity</a:t>
            </a:r>
            <a:r>
              <a:rPr lang="en-US" dirty="0"/>
              <a:t>-flip </a:t>
            </a:r>
            <a:r>
              <a:rPr lang="en-US" dirty="0" smtClean="0"/>
              <a:t>(sign </a:t>
            </a:r>
            <a:r>
              <a:rPr lang="en-US" dirty="0"/>
              <a:t>of </a:t>
            </a:r>
            <a:endParaRPr lang="en-US" dirty="0" smtClean="0"/>
          </a:p>
          <a:p>
            <a:r>
              <a:rPr lang="en-US" dirty="0"/>
              <a:t> </a:t>
            </a:r>
            <a:r>
              <a:rPr lang="en-US" dirty="0" smtClean="0"/>
              <a:t>  e- polarization)</a:t>
            </a:r>
            <a:endParaRPr lang="en-US" dirty="0"/>
          </a:p>
        </p:txBody>
      </p:sp>
      <p:cxnSp>
        <p:nvCxnSpPr>
          <p:cNvPr id="21" name="Straight Connector 20"/>
          <p:cNvCxnSpPr/>
          <p:nvPr/>
        </p:nvCxnSpPr>
        <p:spPr>
          <a:xfrm>
            <a:off x="1123950" y="2655697"/>
            <a:ext cx="0" cy="1314257"/>
          </a:xfrm>
          <a:prstGeom prst="line">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996928" y="3068541"/>
            <a:ext cx="0" cy="1503459"/>
          </a:xfrm>
          <a:prstGeom prst="line">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810376" y="3481387"/>
            <a:ext cx="0" cy="580900"/>
          </a:xfrm>
          <a:prstGeom prst="line">
            <a:avLst/>
          </a:prstGeom>
          <a:ln w="2222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6353175" y="1895544"/>
            <a:ext cx="962025" cy="1566"/>
          </a:xfrm>
          <a:prstGeom prst="line">
            <a:avLst/>
          </a:prstGeom>
          <a:ln w="2222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295844" y="5585936"/>
            <a:ext cx="4195192" cy="923330"/>
          </a:xfrm>
          <a:prstGeom prst="rect">
            <a:avLst/>
          </a:prstGeom>
          <a:noFill/>
        </p:spPr>
        <p:txBody>
          <a:bodyPr wrap="square" rtlCol="0">
            <a:spAutoFit/>
          </a:bodyPr>
          <a:lstStyle/>
          <a:p>
            <a:pPr algn="ctr"/>
            <a:r>
              <a:rPr lang="en-US" dirty="0" smtClean="0">
                <a:solidFill>
                  <a:srgbClr val="FF0000"/>
                </a:solidFill>
              </a:rPr>
              <a:t>Huge achievement!</a:t>
            </a:r>
          </a:p>
          <a:p>
            <a:pPr algn="ctr"/>
            <a:r>
              <a:rPr lang="en-US" dirty="0">
                <a:solidFill>
                  <a:srgbClr val="FF0000"/>
                </a:solidFill>
              </a:rPr>
              <a:t>H</a:t>
            </a:r>
            <a:r>
              <a:rPr lang="en-US" dirty="0" smtClean="0">
                <a:solidFill>
                  <a:srgbClr val="FF0000"/>
                </a:solidFill>
              </a:rPr>
              <a:t>ighest P</a:t>
            </a:r>
            <a:r>
              <a:rPr lang="en-US" baseline="30000" dirty="0" smtClean="0">
                <a:solidFill>
                  <a:srgbClr val="FF0000"/>
                </a:solidFill>
              </a:rPr>
              <a:t>2</a:t>
            </a:r>
            <a:r>
              <a:rPr lang="en-US" dirty="0" smtClean="0">
                <a:solidFill>
                  <a:srgbClr val="FF0000"/>
                </a:solidFill>
              </a:rPr>
              <a:t>I</a:t>
            </a:r>
            <a:r>
              <a:rPr lang="en-US" dirty="0">
                <a:solidFill>
                  <a:srgbClr val="FF0000"/>
                </a:solidFill>
              </a:rPr>
              <a:t> </a:t>
            </a:r>
            <a:r>
              <a:rPr lang="en-US" dirty="0" smtClean="0">
                <a:solidFill>
                  <a:srgbClr val="FF0000"/>
                </a:solidFill>
              </a:rPr>
              <a:t>ever, by far.  Developed for</a:t>
            </a:r>
            <a:r>
              <a:rPr lang="en-US" dirty="0">
                <a:solidFill>
                  <a:srgbClr val="FF0000"/>
                </a:solidFill>
              </a:rPr>
              <a:t> </a:t>
            </a:r>
            <a:r>
              <a:rPr lang="en-US" dirty="0" smtClean="0">
                <a:solidFill>
                  <a:srgbClr val="FF0000"/>
                </a:solidFill>
              </a:rPr>
              <a:t>this</a:t>
            </a:r>
            <a:r>
              <a:rPr lang="en-US" dirty="0">
                <a:solidFill>
                  <a:srgbClr val="FF0000"/>
                </a:solidFill>
              </a:rPr>
              <a:t> </a:t>
            </a:r>
            <a:r>
              <a:rPr lang="en-US" dirty="0" smtClean="0">
                <a:solidFill>
                  <a:srgbClr val="FF0000"/>
                </a:solidFill>
              </a:rPr>
              <a:t>experiment at SLAC and used ever</a:t>
            </a:r>
            <a:r>
              <a:rPr lang="en-US" dirty="0">
                <a:solidFill>
                  <a:srgbClr val="FF0000"/>
                </a:solidFill>
              </a:rPr>
              <a:t> </a:t>
            </a:r>
            <a:r>
              <a:rPr lang="en-US" dirty="0" smtClean="0">
                <a:solidFill>
                  <a:srgbClr val="FF0000"/>
                </a:solidFill>
              </a:rPr>
              <a:t>since</a:t>
            </a:r>
            <a:endParaRPr lang="en-US" dirty="0">
              <a:solidFill>
                <a:srgbClr val="FF0000"/>
              </a:solidFill>
            </a:endParaRPr>
          </a:p>
        </p:txBody>
      </p:sp>
      <p:sp>
        <p:nvSpPr>
          <p:cNvPr id="3" name="Slide Number Placeholder 2"/>
          <p:cNvSpPr>
            <a:spLocks noGrp="1"/>
          </p:cNvSpPr>
          <p:nvPr>
            <p:ph type="sldNum" sz="quarter" idx="12"/>
          </p:nvPr>
        </p:nvSpPr>
        <p:spPr/>
        <p:txBody>
          <a:bodyPr/>
          <a:lstStyle/>
          <a:p>
            <a:fld id="{DA118E06-5FBC-4A7F-98A9-FD3F00BABDBC}" type="slidenum">
              <a:rPr lang="en-CA" smtClean="0"/>
              <a:pPr/>
              <a:t>19</a:t>
            </a:fld>
            <a:endParaRPr lang="en-CA" dirty="0"/>
          </a:p>
        </p:txBody>
      </p:sp>
    </p:spTree>
    <p:extLst>
      <p:ext uri="{BB962C8B-B14F-4D97-AF65-F5344CB8AC3E}">
        <p14:creationId xmlns:p14="http://schemas.microsoft.com/office/powerpoint/2010/main" val="32737097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CA" dirty="0"/>
          </a:p>
        </p:txBody>
      </p:sp>
      <p:sp>
        <p:nvSpPr>
          <p:cNvPr id="3" name="Date Placeholder 2"/>
          <p:cNvSpPr>
            <a:spLocks noGrp="1"/>
          </p:cNvSpPr>
          <p:nvPr>
            <p:ph type="dt" sz="half" idx="10"/>
          </p:nvPr>
        </p:nvSpPr>
        <p:spPr/>
        <p:txBody>
          <a:bodyPr/>
          <a:lstStyle/>
          <a:p>
            <a:r>
              <a:rPr lang="en-US" smtClean="0"/>
              <a:t>June 1-19, 2015</a:t>
            </a:r>
            <a:endParaRPr lang="en-CA"/>
          </a:p>
        </p:txBody>
      </p:sp>
      <p:sp>
        <p:nvSpPr>
          <p:cNvPr id="4" name="Footer Placeholder 3"/>
          <p:cNvSpPr>
            <a:spLocks noGrp="1"/>
          </p:cNvSpPr>
          <p:nvPr>
            <p:ph type="ftr" sz="quarter" idx="11"/>
          </p:nvPr>
        </p:nvSpPr>
        <p:spPr/>
        <p:txBody>
          <a:bodyPr/>
          <a:lstStyle/>
          <a:p>
            <a:r>
              <a:rPr lang="en-US" smtClean="0"/>
              <a:t>HUGS</a:t>
            </a:r>
            <a:endParaRPr lang="en-CA" dirty="0" smtClean="0"/>
          </a:p>
        </p:txBody>
      </p:sp>
      <p:sp>
        <p:nvSpPr>
          <p:cNvPr id="6" name="TextBox 5"/>
          <p:cNvSpPr txBox="1"/>
          <p:nvPr/>
        </p:nvSpPr>
        <p:spPr>
          <a:xfrm>
            <a:off x="550416" y="1367161"/>
            <a:ext cx="8273987" cy="4524315"/>
          </a:xfrm>
          <a:prstGeom prst="rect">
            <a:avLst/>
          </a:prstGeom>
          <a:noFill/>
        </p:spPr>
        <p:txBody>
          <a:bodyPr wrap="square" numCol="2" rtlCol="0">
            <a:spAutoFit/>
          </a:bodyPr>
          <a:lstStyle/>
          <a:p>
            <a:pPr marL="400050" indent="-400050">
              <a:buFont typeface="+mj-lt"/>
              <a:buAutoNum type="romanUcPeriod"/>
            </a:pPr>
            <a:r>
              <a:rPr lang="en-US" dirty="0" smtClean="0"/>
              <a:t>Introduction</a:t>
            </a:r>
          </a:p>
          <a:p>
            <a:pPr marL="400050" indent="-400050">
              <a:buFont typeface="+mj-lt"/>
              <a:buAutoNum type="romanUcPeriod"/>
            </a:pPr>
            <a:r>
              <a:rPr lang="en-US" dirty="0" smtClean="0"/>
              <a:t>Theory</a:t>
            </a:r>
          </a:p>
          <a:p>
            <a:pPr marL="857250" lvl="1" indent="-400050">
              <a:buFont typeface="+mj-lt"/>
              <a:buAutoNum type="alphaUcPeriod"/>
            </a:pPr>
            <a:r>
              <a:rPr lang="en-US" dirty="0" smtClean="0"/>
              <a:t>Standard Model</a:t>
            </a:r>
          </a:p>
          <a:p>
            <a:pPr marL="857250" lvl="1" indent="-400050">
              <a:buFont typeface="+mj-lt"/>
              <a:buAutoNum type="alphaUcPeriod"/>
            </a:pPr>
            <a:r>
              <a:rPr lang="en-US" dirty="0" smtClean="0"/>
              <a:t>Madam Wu</a:t>
            </a:r>
          </a:p>
          <a:p>
            <a:pPr marL="857250" lvl="1" indent="-400050">
              <a:buFont typeface="+mj-lt"/>
              <a:buAutoNum type="alphaUcPeriod"/>
            </a:pPr>
            <a:r>
              <a:rPr lang="en-US" dirty="0" err="1" smtClean="0"/>
              <a:t>Z’eldovich</a:t>
            </a:r>
            <a:endParaRPr lang="en-US" dirty="0" smtClean="0"/>
          </a:p>
          <a:p>
            <a:pPr marL="857250" lvl="1" indent="-400050">
              <a:buFont typeface="+mj-lt"/>
              <a:buAutoNum type="alphaUcPeriod"/>
            </a:pPr>
            <a:r>
              <a:rPr lang="en-US" dirty="0" smtClean="0"/>
              <a:t>Emmy </a:t>
            </a:r>
            <a:r>
              <a:rPr lang="en-US" dirty="0" err="1" smtClean="0"/>
              <a:t>Noether</a:t>
            </a:r>
            <a:endParaRPr lang="en-US" dirty="0" smtClean="0"/>
          </a:p>
          <a:p>
            <a:pPr marL="400050" indent="-400050">
              <a:buFont typeface="+mj-lt"/>
              <a:buAutoNum type="romanUcPeriod"/>
            </a:pPr>
            <a:r>
              <a:rPr lang="en-US" dirty="0" smtClean="0"/>
              <a:t>Experimental Considerations</a:t>
            </a:r>
          </a:p>
          <a:p>
            <a:pPr marL="857250" lvl="1" indent="-400050">
              <a:buFont typeface="+mj-lt"/>
              <a:buAutoNum type="alphaUcPeriod"/>
            </a:pPr>
            <a:r>
              <a:rPr lang="en-US" dirty="0" smtClean="0"/>
              <a:t>Beam quality</a:t>
            </a:r>
          </a:p>
          <a:p>
            <a:pPr marL="857250" lvl="1" indent="-400050">
              <a:buFont typeface="+mj-lt"/>
              <a:buAutoNum type="alphaUcPeriod"/>
            </a:pPr>
            <a:r>
              <a:rPr lang="en-US" dirty="0" smtClean="0"/>
              <a:t>Target stability</a:t>
            </a:r>
          </a:p>
          <a:p>
            <a:pPr marL="857250" lvl="1" indent="-400050">
              <a:buFont typeface="+mj-lt"/>
              <a:buAutoNum type="alphaUcPeriod"/>
            </a:pPr>
            <a:r>
              <a:rPr lang="en-US" dirty="0" smtClean="0"/>
              <a:t>Backgrounds</a:t>
            </a:r>
          </a:p>
          <a:p>
            <a:pPr marL="857250" lvl="1" indent="-400050">
              <a:buFont typeface="+mj-lt"/>
              <a:buAutoNum type="alphaUcPeriod"/>
            </a:pPr>
            <a:r>
              <a:rPr lang="en-US" dirty="0" smtClean="0"/>
              <a:t>Apparatus symmetry</a:t>
            </a:r>
          </a:p>
          <a:p>
            <a:pPr marL="857250" lvl="1" indent="-400050">
              <a:buFont typeface="+mj-lt"/>
              <a:buAutoNum type="alphaUcPeriod"/>
            </a:pPr>
            <a:r>
              <a:rPr lang="en-US" dirty="0" smtClean="0"/>
              <a:t>Detector linearity</a:t>
            </a:r>
          </a:p>
          <a:p>
            <a:pPr marL="857250" lvl="1" indent="-400050">
              <a:buFont typeface="+mj-lt"/>
              <a:buAutoNum type="alphaUcPeriod"/>
            </a:pPr>
            <a:r>
              <a:rPr lang="en-US" dirty="0" smtClean="0"/>
              <a:t>Collimator precision</a:t>
            </a:r>
          </a:p>
          <a:p>
            <a:pPr marL="857250" lvl="1" indent="-400050">
              <a:buFont typeface="+mj-lt"/>
              <a:buAutoNum type="alphaUcPeriod"/>
            </a:pPr>
            <a:r>
              <a:rPr lang="en-US" dirty="0" smtClean="0"/>
              <a:t>Magnet stability</a:t>
            </a:r>
            <a:endParaRPr lang="en-US" dirty="0"/>
          </a:p>
          <a:p>
            <a:pPr marL="857250" lvl="1" indent="-400050">
              <a:buFont typeface="+mj-lt"/>
              <a:buAutoNum type="alphaUcPeriod"/>
            </a:pPr>
            <a:r>
              <a:rPr lang="en-US" dirty="0" smtClean="0"/>
              <a:t>Raster synchronization</a:t>
            </a:r>
          </a:p>
          <a:p>
            <a:pPr marL="400050" indent="-400050">
              <a:buFont typeface="+mj-lt"/>
              <a:buAutoNum type="romanUcPeriod"/>
            </a:pPr>
            <a:r>
              <a:rPr lang="en-US" dirty="0" smtClean="0"/>
              <a:t>Past Experiments</a:t>
            </a:r>
          </a:p>
          <a:p>
            <a:pPr marL="857250" lvl="1" indent="-400050">
              <a:buFont typeface="+mj-lt"/>
              <a:buAutoNum type="alphaUcPeriod"/>
            </a:pPr>
            <a:r>
              <a:rPr lang="en-US" dirty="0" smtClean="0"/>
              <a:t>SLAC E158</a:t>
            </a:r>
          </a:p>
          <a:p>
            <a:pPr marL="857250" lvl="1" indent="-400050">
              <a:buFont typeface="+mj-lt"/>
              <a:buAutoNum type="alphaUcPeriod"/>
            </a:pPr>
            <a:r>
              <a:rPr lang="en-US" dirty="0" smtClean="0"/>
              <a:t>SAMPLE</a:t>
            </a:r>
          </a:p>
          <a:p>
            <a:pPr marL="857250" lvl="1" indent="-400050">
              <a:buFont typeface="+mj-lt"/>
              <a:buAutoNum type="alphaUcPeriod"/>
            </a:pPr>
            <a:r>
              <a:rPr lang="en-US" dirty="0" smtClean="0"/>
              <a:t>Mainz A4</a:t>
            </a:r>
          </a:p>
          <a:p>
            <a:pPr marL="857250" lvl="1" indent="-400050">
              <a:buFont typeface="+mj-lt"/>
              <a:buAutoNum type="alphaUcPeriod"/>
            </a:pPr>
            <a:r>
              <a:rPr lang="en-US" dirty="0" smtClean="0"/>
              <a:t>G0</a:t>
            </a:r>
          </a:p>
          <a:p>
            <a:pPr marL="857250" lvl="1" indent="-400050">
              <a:buFont typeface="+mj-lt"/>
              <a:buAutoNum type="alphaUcPeriod"/>
            </a:pPr>
            <a:r>
              <a:rPr lang="en-US" dirty="0" err="1" smtClean="0"/>
              <a:t>HappEx</a:t>
            </a:r>
            <a:r>
              <a:rPr lang="en-US" dirty="0" smtClean="0"/>
              <a:t> I-IV</a:t>
            </a:r>
          </a:p>
          <a:p>
            <a:pPr marL="857250" lvl="1" indent="-400050">
              <a:buFont typeface="+mj-lt"/>
              <a:buAutoNum type="alphaUcPeriod"/>
            </a:pPr>
            <a:r>
              <a:rPr lang="en-US" dirty="0" err="1" smtClean="0"/>
              <a:t>Qweak</a:t>
            </a:r>
            <a:endParaRPr lang="en-US" dirty="0" smtClean="0"/>
          </a:p>
          <a:p>
            <a:pPr marL="857250" lvl="1" indent="-400050">
              <a:buFont typeface="+mj-lt"/>
              <a:buAutoNum type="alphaUcPeriod"/>
            </a:pPr>
            <a:r>
              <a:rPr lang="en-US" b="1" dirty="0" smtClean="0"/>
              <a:t>PREX</a:t>
            </a:r>
          </a:p>
          <a:p>
            <a:pPr marL="857250" lvl="1" indent="-400050">
              <a:buFont typeface="+mj-lt"/>
              <a:buAutoNum type="alphaUcPeriod"/>
            </a:pPr>
            <a:r>
              <a:rPr lang="en-US" dirty="0" smtClean="0"/>
              <a:t>PVDIS</a:t>
            </a:r>
          </a:p>
          <a:p>
            <a:pPr marL="400050" indent="-400050">
              <a:buFont typeface="+mj-lt"/>
              <a:buAutoNum type="romanUcPeriod"/>
            </a:pPr>
            <a:r>
              <a:rPr lang="en-US" dirty="0" smtClean="0"/>
              <a:t>Future Experiments</a:t>
            </a:r>
          </a:p>
          <a:p>
            <a:pPr marL="857250" lvl="1" indent="-400050">
              <a:buFont typeface="+mj-lt"/>
              <a:buAutoNum type="alphaUcPeriod"/>
            </a:pPr>
            <a:r>
              <a:rPr lang="en-US" dirty="0" smtClean="0"/>
              <a:t>PREX II</a:t>
            </a:r>
          </a:p>
          <a:p>
            <a:pPr marL="857250" lvl="1" indent="-400050">
              <a:buFont typeface="+mj-lt"/>
              <a:buAutoNum type="alphaUcPeriod"/>
            </a:pPr>
            <a:r>
              <a:rPr lang="en-US" dirty="0" smtClean="0"/>
              <a:t>CREX</a:t>
            </a:r>
          </a:p>
          <a:p>
            <a:pPr marL="857250" lvl="1" indent="-400050">
              <a:buFont typeface="+mj-lt"/>
              <a:buAutoNum type="alphaUcPeriod"/>
            </a:pPr>
            <a:r>
              <a:rPr lang="en-US" b="1" dirty="0" smtClean="0"/>
              <a:t>MOLLER</a:t>
            </a:r>
          </a:p>
          <a:p>
            <a:pPr marL="857250" lvl="1" indent="-400050">
              <a:buFont typeface="+mj-lt"/>
              <a:buAutoNum type="alphaUcPeriod"/>
            </a:pPr>
            <a:r>
              <a:rPr lang="en-US" dirty="0" err="1" smtClean="0"/>
              <a:t>Qweak</a:t>
            </a:r>
            <a:r>
              <a:rPr lang="en-US" dirty="0" smtClean="0"/>
              <a:t> (Mainz)</a:t>
            </a:r>
          </a:p>
          <a:p>
            <a:pPr marL="857250" lvl="1" indent="-400050">
              <a:buFont typeface="+mj-lt"/>
              <a:buAutoNum type="alphaUcPeriod"/>
            </a:pPr>
            <a:r>
              <a:rPr lang="en-US" dirty="0" smtClean="0"/>
              <a:t>PVDIS</a:t>
            </a:r>
          </a:p>
          <a:p>
            <a:pPr marL="857250" lvl="1" indent="-400050">
              <a:buFont typeface="+mj-lt"/>
              <a:buAutoNum type="alphaUcPeriod"/>
            </a:pPr>
            <a:r>
              <a:rPr lang="en-US" dirty="0" smtClean="0"/>
              <a:t>SOLID</a:t>
            </a:r>
          </a:p>
          <a:p>
            <a:pPr marL="400050" indent="-400050">
              <a:buFont typeface="+mj-lt"/>
              <a:buAutoNum type="romanUcPeriod"/>
            </a:pPr>
            <a:r>
              <a:rPr lang="en-US" dirty="0" smtClean="0"/>
              <a:t>Summary</a:t>
            </a:r>
            <a:endParaRPr lang="en-CA" dirty="0"/>
          </a:p>
        </p:txBody>
      </p:sp>
      <p:sp>
        <p:nvSpPr>
          <p:cNvPr id="7" name="Slide Number Placeholder 6"/>
          <p:cNvSpPr>
            <a:spLocks noGrp="1"/>
          </p:cNvSpPr>
          <p:nvPr>
            <p:ph type="sldNum" sz="quarter" idx="12"/>
          </p:nvPr>
        </p:nvSpPr>
        <p:spPr/>
        <p:txBody>
          <a:bodyPr/>
          <a:lstStyle/>
          <a:p>
            <a:fld id="{DA118E06-5FBC-4A7F-98A9-FD3F00BABDBC}" type="slidenum">
              <a:rPr lang="en-CA" smtClean="0"/>
              <a:pPr/>
              <a:t>2</a:t>
            </a:fld>
            <a:endParaRPr lang="en-CA" dirty="0"/>
          </a:p>
        </p:txBody>
      </p:sp>
    </p:spTree>
    <p:extLst>
      <p:ext uri="{BB962C8B-B14F-4D97-AF65-F5344CB8AC3E}">
        <p14:creationId xmlns:p14="http://schemas.microsoft.com/office/powerpoint/2010/main" val="23023456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SLAC Experiment E122</a:t>
            </a:r>
            <a:endParaRPr lang="en-US" dirty="0"/>
          </a:p>
        </p:txBody>
      </p:sp>
      <p:sp>
        <p:nvSpPr>
          <p:cNvPr id="4" name="Date Placeholder 3"/>
          <p:cNvSpPr>
            <a:spLocks noGrp="1"/>
          </p:cNvSpPr>
          <p:nvPr>
            <p:ph type="dt" sz="half" idx="10"/>
          </p:nvPr>
        </p:nvSpPr>
        <p:spPr/>
        <p:txBody>
          <a:bodyPr/>
          <a:lstStyle/>
          <a:p>
            <a:r>
              <a:rPr lang="en-US" smtClean="0"/>
              <a:t>June 1-19, 2015</a:t>
            </a:r>
            <a:endParaRPr lang="en-US"/>
          </a:p>
        </p:txBody>
      </p:sp>
      <p:sp>
        <p:nvSpPr>
          <p:cNvPr id="5" name="Footer Placeholder 4"/>
          <p:cNvSpPr>
            <a:spLocks noGrp="1"/>
          </p:cNvSpPr>
          <p:nvPr>
            <p:ph type="ftr" sz="quarter" idx="11"/>
          </p:nvPr>
        </p:nvSpPr>
        <p:spPr/>
        <p:txBody>
          <a:bodyPr/>
          <a:lstStyle/>
          <a:p>
            <a:r>
              <a:rPr lang="en-US" smtClean="0"/>
              <a:t>HUGS</a:t>
            </a:r>
            <a:endParaRPr lang="en-US"/>
          </a:p>
        </p:txBody>
      </p:sp>
      <p:pic>
        <p:nvPicPr>
          <p:cNvPr id="9220" name="Picture 4"/>
          <p:cNvPicPr>
            <a:picLocks noChangeAspect="1" noChangeArrowheads="1"/>
          </p:cNvPicPr>
          <p:nvPr/>
        </p:nvPicPr>
        <p:blipFill rotWithShape="1">
          <a:blip r:embed="rId3">
            <a:clrChange>
              <a:clrFrom>
                <a:srgbClr val="FFFEE1"/>
              </a:clrFrom>
              <a:clrTo>
                <a:srgbClr val="FFFEE1">
                  <a:alpha val="0"/>
                </a:srgbClr>
              </a:clrTo>
            </a:clrChange>
            <a:extLst>
              <a:ext uri="{28A0092B-C50C-407E-A947-70E740481C1C}">
                <a14:useLocalDpi xmlns:a14="http://schemas.microsoft.com/office/drawing/2010/main" val="0"/>
              </a:ext>
            </a:extLst>
          </a:blip>
          <a:srcRect l="14946" r="17799" b="21857"/>
          <a:stretch/>
        </p:blipFill>
        <p:spPr bwMode="auto">
          <a:xfrm>
            <a:off x="5580611" y="941614"/>
            <a:ext cx="3657600" cy="5916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6429014" y="1524000"/>
            <a:ext cx="1960793"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lgn="ctr"/>
            <a:r>
              <a:rPr lang="en-US" dirty="0" smtClean="0">
                <a:solidFill>
                  <a:schemeClr val="tx1"/>
                </a:solidFill>
              </a:rPr>
              <a:t>sin</a:t>
            </a:r>
            <a:r>
              <a:rPr lang="en-US" baseline="30000" dirty="0" smtClean="0">
                <a:solidFill>
                  <a:schemeClr val="tx1"/>
                </a:solidFill>
              </a:rPr>
              <a:t>2</a:t>
            </a:r>
            <a:r>
              <a:rPr lang="el-GR" dirty="0" smtClean="0">
                <a:solidFill>
                  <a:schemeClr val="tx1"/>
                </a:solidFill>
                <a:latin typeface="Arial"/>
                <a:cs typeface="Arial"/>
              </a:rPr>
              <a:t>θ</a:t>
            </a:r>
            <a:r>
              <a:rPr lang="en-US" baseline="-25000" dirty="0" smtClean="0">
                <a:solidFill>
                  <a:schemeClr val="tx1"/>
                </a:solidFill>
                <a:latin typeface="Arial"/>
                <a:cs typeface="Arial"/>
              </a:rPr>
              <a:t>W</a:t>
            </a:r>
            <a:r>
              <a:rPr lang="en-US" dirty="0" smtClean="0">
                <a:solidFill>
                  <a:schemeClr val="tx1"/>
                </a:solidFill>
                <a:latin typeface="Arial"/>
                <a:cs typeface="Arial"/>
              </a:rPr>
              <a:t>=0.20±0.03</a:t>
            </a:r>
            <a:endParaRPr lang="en-US" dirty="0">
              <a:solidFill>
                <a:schemeClr val="tx1"/>
              </a:solidFill>
            </a:endParaRPr>
          </a:p>
        </p:txBody>
      </p:sp>
      <p:cxnSp>
        <p:nvCxnSpPr>
          <p:cNvPr id="12" name="Straight Arrow Connector 11"/>
          <p:cNvCxnSpPr>
            <a:stCxn id="10" idx="2"/>
          </p:cNvCxnSpPr>
          <p:nvPr/>
        </p:nvCxnSpPr>
        <p:spPr>
          <a:xfrm flipH="1">
            <a:off x="6858000" y="1893332"/>
            <a:ext cx="551411" cy="2221468"/>
          </a:xfrm>
          <a:prstGeom prst="straightConnector1">
            <a:avLst/>
          </a:prstGeom>
          <a:ln w="25400">
            <a:solidFill>
              <a:schemeClr val="accent2">
                <a:lumMod val="7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447799" y="3429000"/>
            <a:ext cx="2675313" cy="369332"/>
          </a:xfrm>
          <a:prstGeom prst="rect">
            <a:avLst/>
          </a:prstGeom>
        </p:spPr>
        <p:txBody>
          <a:bodyPr wrap="square">
            <a:spAutoFit/>
          </a:bodyPr>
          <a:lstStyle/>
          <a:p>
            <a:pPr algn="ctr"/>
            <a:r>
              <a:rPr lang="en-US" b="1" dirty="0" smtClean="0"/>
              <a:t>GWS --‐ Nobel Prize 1979</a:t>
            </a:r>
            <a:endParaRPr lang="en-US" dirty="0"/>
          </a:p>
        </p:txBody>
      </p:sp>
      <p:sp>
        <p:nvSpPr>
          <p:cNvPr id="17" name="Rectangle 16"/>
          <p:cNvSpPr/>
          <p:nvPr/>
        </p:nvSpPr>
        <p:spPr>
          <a:xfrm>
            <a:off x="0" y="914400"/>
            <a:ext cx="4571999" cy="646331"/>
          </a:xfrm>
          <a:prstGeom prst="rect">
            <a:avLst/>
          </a:prstGeom>
        </p:spPr>
        <p:txBody>
          <a:bodyPr wrap="square">
            <a:spAutoFit/>
          </a:bodyPr>
          <a:lstStyle/>
          <a:p>
            <a:pPr algn="ctr"/>
            <a:r>
              <a:rPr lang="en-US" i="1" dirty="0"/>
              <a:t>Parity Non-Conservation in Inelastic Electron </a:t>
            </a:r>
            <a:r>
              <a:rPr lang="en-US" i="1" dirty="0" smtClean="0"/>
              <a:t>Scattering, </a:t>
            </a:r>
            <a:r>
              <a:rPr lang="en-US" b="1" i="1" dirty="0" smtClean="0"/>
              <a:t>C.Y</a:t>
            </a:r>
            <a:r>
              <a:rPr lang="en-US" b="1" i="1" dirty="0"/>
              <a:t>. Prescott et. al, 1978</a:t>
            </a:r>
            <a:endParaRPr lang="en-US" dirty="0"/>
          </a:p>
        </p:txBody>
      </p:sp>
      <p:sp>
        <p:nvSpPr>
          <p:cNvPr id="14" name="Rectangle 13"/>
          <p:cNvSpPr/>
          <p:nvPr/>
        </p:nvSpPr>
        <p:spPr>
          <a:xfrm>
            <a:off x="244877" y="3810000"/>
            <a:ext cx="5081156" cy="923330"/>
          </a:xfrm>
          <a:prstGeom prst="rect">
            <a:avLst/>
          </a:prstGeom>
        </p:spPr>
        <p:txBody>
          <a:bodyPr wrap="square">
            <a:spAutoFit/>
          </a:bodyPr>
          <a:lstStyle/>
          <a:p>
            <a:r>
              <a:rPr lang="en-US" dirty="0" smtClean="0"/>
              <a:t>Deep inelastic scattering</a:t>
            </a:r>
            <a:r>
              <a:rPr lang="en-US" dirty="0"/>
              <a:t>:</a:t>
            </a:r>
          </a:p>
          <a:p>
            <a:r>
              <a:rPr lang="en-US" dirty="0" smtClean="0"/>
              <a:t>Y dependence reflects quark axial/electron vector </a:t>
            </a:r>
            <a:r>
              <a:rPr lang="en-US" dirty="0"/>
              <a:t>c</a:t>
            </a:r>
            <a:r>
              <a:rPr lang="en-US" dirty="0" smtClean="0"/>
              <a:t>oupling strength </a:t>
            </a:r>
            <a:endParaRPr lang="en-US" dirty="0"/>
          </a:p>
        </p:txBody>
      </p:sp>
      <p:graphicFrame>
        <p:nvGraphicFramePr>
          <p:cNvPr id="15" name="Object 14"/>
          <p:cNvGraphicFramePr>
            <a:graphicFrameLocks noChangeAspect="1"/>
          </p:cNvGraphicFramePr>
          <p:nvPr>
            <p:extLst/>
          </p:nvPr>
        </p:nvGraphicFramePr>
        <p:xfrm>
          <a:off x="1147981" y="4683245"/>
          <a:ext cx="3576419" cy="879355"/>
        </p:xfrm>
        <a:graphic>
          <a:graphicData uri="http://schemas.openxmlformats.org/presentationml/2006/ole">
            <mc:AlternateContent xmlns:mc="http://schemas.openxmlformats.org/markup-compatibility/2006">
              <mc:Choice xmlns:v="urn:schemas-microsoft-com:vml" Requires="v">
                <p:oleObj spid="_x0000_s197958" name="Equation" r:id="rId4" imgW="1803240" imgH="444240" progId="Equation.3">
                  <p:embed/>
                </p:oleObj>
              </mc:Choice>
              <mc:Fallback>
                <p:oleObj name="Equation" r:id="rId4" imgW="1803240" imgH="444240" progId="Equation.3">
                  <p:embed/>
                  <p:pic>
                    <p:nvPicPr>
                      <p:cNvPr id="0" name=""/>
                      <p:cNvPicPr>
                        <a:picLocks noChangeAspect="1" noChangeArrowheads="1"/>
                      </p:cNvPicPr>
                      <p:nvPr/>
                    </p:nvPicPr>
                    <p:blipFill>
                      <a:blip r:embed="rId5"/>
                      <a:srcRect/>
                      <a:stretch>
                        <a:fillRect/>
                      </a:stretch>
                    </p:blipFill>
                    <p:spPr bwMode="auto">
                      <a:xfrm>
                        <a:off x="1147981" y="4683245"/>
                        <a:ext cx="3576419" cy="879355"/>
                      </a:xfrm>
                      <a:prstGeom prst="rect">
                        <a:avLst/>
                      </a:prstGeom>
                      <a:noFill/>
                      <a:ln>
                        <a:noFill/>
                      </a:ln>
                    </p:spPr>
                  </p:pic>
                </p:oleObj>
              </mc:Fallback>
            </mc:AlternateContent>
          </a:graphicData>
        </a:graphic>
      </p:graphicFrame>
      <p:sp>
        <p:nvSpPr>
          <p:cNvPr id="20" name="Rectangle 19"/>
          <p:cNvSpPr/>
          <p:nvPr/>
        </p:nvSpPr>
        <p:spPr>
          <a:xfrm>
            <a:off x="397278" y="5715000"/>
            <a:ext cx="1202922" cy="369332"/>
          </a:xfrm>
          <a:prstGeom prst="rect">
            <a:avLst/>
          </a:prstGeom>
        </p:spPr>
        <p:txBody>
          <a:bodyPr wrap="square">
            <a:spAutoFit/>
          </a:bodyPr>
          <a:lstStyle/>
          <a:p>
            <a:r>
              <a:rPr lang="en-US" dirty="0" smtClean="0"/>
              <a:t>At high x</a:t>
            </a:r>
            <a:endParaRPr lang="en-US" dirty="0"/>
          </a:p>
        </p:txBody>
      </p:sp>
      <p:graphicFrame>
        <p:nvGraphicFramePr>
          <p:cNvPr id="16" name="Object 15"/>
          <p:cNvGraphicFramePr>
            <a:graphicFrameLocks noChangeAspect="1"/>
          </p:cNvGraphicFramePr>
          <p:nvPr>
            <p:extLst/>
          </p:nvPr>
        </p:nvGraphicFramePr>
        <p:xfrm>
          <a:off x="1443736" y="5674296"/>
          <a:ext cx="2518664" cy="477605"/>
        </p:xfrm>
        <a:graphic>
          <a:graphicData uri="http://schemas.openxmlformats.org/presentationml/2006/ole">
            <mc:AlternateContent xmlns:mc="http://schemas.openxmlformats.org/markup-compatibility/2006">
              <mc:Choice xmlns:v="urn:schemas-microsoft-com:vml" Requires="v">
                <p:oleObj spid="_x0000_s197959" name="Equation" r:id="rId6" imgW="1269720" imgH="241200" progId="Equation.3">
                  <p:embed/>
                </p:oleObj>
              </mc:Choice>
              <mc:Fallback>
                <p:oleObj name="Equation" r:id="rId6" imgW="1269720" imgH="241200" progId="Equation.3">
                  <p:embed/>
                  <p:pic>
                    <p:nvPicPr>
                      <p:cNvPr id="0" name=""/>
                      <p:cNvPicPr>
                        <a:picLocks noChangeAspect="1" noChangeArrowheads="1"/>
                      </p:cNvPicPr>
                      <p:nvPr/>
                    </p:nvPicPr>
                    <p:blipFill>
                      <a:blip r:embed="rId7"/>
                      <a:srcRect/>
                      <a:stretch>
                        <a:fillRect/>
                      </a:stretch>
                    </p:blipFill>
                    <p:spPr bwMode="auto">
                      <a:xfrm>
                        <a:off x="1443736" y="5674296"/>
                        <a:ext cx="2518664" cy="477605"/>
                      </a:xfrm>
                      <a:prstGeom prst="rect">
                        <a:avLst/>
                      </a:prstGeom>
                      <a:noFill/>
                      <a:ln>
                        <a:noFill/>
                      </a:ln>
                    </p:spPr>
                  </p:pic>
                </p:oleObj>
              </mc:Fallback>
            </mc:AlternateContent>
          </a:graphicData>
        </a:graphic>
      </p:graphicFrame>
      <p:graphicFrame>
        <p:nvGraphicFramePr>
          <p:cNvPr id="19" name="Object 18"/>
          <p:cNvGraphicFramePr>
            <a:graphicFrameLocks noChangeAspect="1"/>
          </p:cNvGraphicFramePr>
          <p:nvPr>
            <p:extLst/>
          </p:nvPr>
        </p:nvGraphicFramePr>
        <p:xfrm>
          <a:off x="1431035" y="6202966"/>
          <a:ext cx="2493769" cy="477234"/>
        </p:xfrm>
        <a:graphic>
          <a:graphicData uri="http://schemas.openxmlformats.org/presentationml/2006/ole">
            <mc:AlternateContent xmlns:mc="http://schemas.openxmlformats.org/markup-compatibility/2006">
              <mc:Choice xmlns:v="urn:schemas-microsoft-com:vml" Requires="v">
                <p:oleObj spid="_x0000_s197960" name="Equation" r:id="rId8" imgW="1257120" imgH="241200" progId="Equation.3">
                  <p:embed/>
                </p:oleObj>
              </mc:Choice>
              <mc:Fallback>
                <p:oleObj name="Equation" r:id="rId8" imgW="1257120" imgH="241200" progId="Equation.3">
                  <p:embed/>
                  <p:pic>
                    <p:nvPicPr>
                      <p:cNvPr id="0" name=""/>
                      <p:cNvPicPr>
                        <a:picLocks noChangeAspect="1" noChangeArrowheads="1"/>
                      </p:cNvPicPr>
                      <p:nvPr/>
                    </p:nvPicPr>
                    <p:blipFill>
                      <a:blip r:embed="rId9"/>
                      <a:srcRect/>
                      <a:stretch>
                        <a:fillRect/>
                      </a:stretch>
                    </p:blipFill>
                    <p:spPr bwMode="auto">
                      <a:xfrm>
                        <a:off x="1431035" y="6202966"/>
                        <a:ext cx="2493769" cy="477234"/>
                      </a:xfrm>
                      <a:prstGeom prst="rect">
                        <a:avLst/>
                      </a:prstGeom>
                      <a:noFill/>
                      <a:ln>
                        <a:noFill/>
                      </a:ln>
                    </p:spPr>
                  </p:pic>
                </p:oleObj>
              </mc:Fallback>
            </mc:AlternateContent>
          </a:graphicData>
        </a:graphic>
      </p:graphicFrame>
      <p:graphicFrame>
        <p:nvGraphicFramePr>
          <p:cNvPr id="8" name="Table 7"/>
          <p:cNvGraphicFramePr>
            <a:graphicFrameLocks noGrp="1"/>
          </p:cNvGraphicFramePr>
          <p:nvPr>
            <p:extLst/>
          </p:nvPr>
        </p:nvGraphicFramePr>
        <p:xfrm>
          <a:off x="152400" y="1829971"/>
          <a:ext cx="5181600" cy="1483360"/>
        </p:xfrm>
        <a:graphic>
          <a:graphicData uri="http://schemas.openxmlformats.org/drawingml/2006/table">
            <a:tbl>
              <a:tblPr firstRow="1" bandRow="1">
                <a:tableStyleId>{5C22544A-7EE6-4342-B048-85BDC9FD1C3A}</a:tableStyleId>
              </a:tblPr>
              <a:tblGrid>
                <a:gridCol w="1110343"/>
                <a:gridCol w="1924594"/>
                <a:gridCol w="2146663"/>
              </a:tblGrid>
              <a:tr h="370840">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Left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Right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el-GR" dirty="0" smtClean="0">
                          <a:solidFill>
                            <a:schemeClr val="tx1"/>
                          </a:solidFill>
                          <a:latin typeface="Times New Roman" panose="02020603050405020304" pitchFamily="18" charset="0"/>
                          <a:cs typeface="Times New Roman" panose="02020603050405020304" pitchFamily="18" charset="0"/>
                        </a:rPr>
                        <a:t>γ</a:t>
                      </a:r>
                      <a:r>
                        <a:rPr lang="en-US" dirty="0" smtClean="0">
                          <a:solidFill>
                            <a:schemeClr val="tx1"/>
                          </a:solidFill>
                          <a:latin typeface="Times New Roman" panose="02020603050405020304" pitchFamily="18" charset="0"/>
                          <a:cs typeface="Times New Roman" panose="02020603050405020304" pitchFamily="18" charset="0"/>
                        </a:rPr>
                        <a:t> </a:t>
                      </a:r>
                      <a:r>
                        <a:rPr lang="en-US" dirty="0" smtClean="0">
                          <a:solidFill>
                            <a:schemeClr val="tx1"/>
                          </a:solidFill>
                          <a:latin typeface="+mn-lt"/>
                          <a:cs typeface="Times New Roman" panose="02020603050405020304" pitchFamily="18" charset="0"/>
                        </a:rPr>
                        <a:t>Charge</a:t>
                      </a:r>
                      <a:endParaRPr lang="en-US" dirty="0">
                        <a:solidFill>
                          <a:schemeClr val="tx1"/>
                        </a:solidFill>
                        <a:latin typeface="+mn-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0, </a:t>
                      </a:r>
                      <a:r>
                        <a:rPr lang="en-US" dirty="0" smtClean="0">
                          <a:solidFill>
                            <a:schemeClr val="tx1"/>
                          </a:solidFill>
                          <a:latin typeface="Arial"/>
                          <a:cs typeface="Arial"/>
                        </a:rPr>
                        <a:t>±1, ±1/3, ±2/3</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0, </a:t>
                      </a:r>
                      <a:r>
                        <a:rPr lang="en-US" dirty="0" smtClean="0">
                          <a:solidFill>
                            <a:schemeClr val="tx1"/>
                          </a:solidFill>
                          <a:latin typeface="Arial"/>
                          <a:cs typeface="Arial"/>
                        </a:rPr>
                        <a:t>±1, ±1/3, ±2/3</a:t>
                      </a:r>
                      <a:endParaRPr lang="en-US"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en-US" dirty="0" smtClean="0">
                          <a:solidFill>
                            <a:schemeClr val="tx1"/>
                          </a:solidFill>
                        </a:rPr>
                        <a:t>W Charge</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T=</a:t>
                      </a:r>
                      <a:r>
                        <a:rPr lang="en-US" dirty="0" smtClean="0">
                          <a:solidFill>
                            <a:schemeClr val="tx1"/>
                          </a:solidFill>
                          <a:latin typeface="Arial"/>
                          <a:cs typeface="Arial"/>
                        </a:rPr>
                        <a:t>±1/2</a:t>
                      </a:r>
                      <a:endParaRPr lang="en-US"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0</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en-US" dirty="0" smtClean="0">
                          <a:solidFill>
                            <a:schemeClr val="tx1"/>
                          </a:solidFill>
                        </a:rPr>
                        <a:t>Z Charge</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T-qsin</a:t>
                      </a:r>
                      <a:r>
                        <a:rPr lang="en-US" baseline="30000" dirty="0" smtClean="0">
                          <a:solidFill>
                            <a:schemeClr val="tx1"/>
                          </a:solidFill>
                        </a:rPr>
                        <a:t>2</a:t>
                      </a:r>
                      <a:r>
                        <a:rPr lang="el-GR" dirty="0" smtClean="0">
                          <a:solidFill>
                            <a:schemeClr val="tx1"/>
                          </a:solidFill>
                          <a:latin typeface="Arial"/>
                          <a:cs typeface="Arial"/>
                        </a:rPr>
                        <a:t>θ</a:t>
                      </a:r>
                      <a:r>
                        <a:rPr lang="en-US" baseline="-25000" dirty="0" smtClean="0">
                          <a:solidFill>
                            <a:schemeClr val="tx1"/>
                          </a:solidFill>
                          <a:latin typeface="Arial"/>
                          <a:cs typeface="Arial"/>
                        </a:rPr>
                        <a:t>W</a:t>
                      </a:r>
                      <a:endParaRPr lang="en-US" baseline="-25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-qsin</a:t>
                      </a:r>
                      <a:r>
                        <a:rPr lang="en-US" baseline="30000" dirty="0" smtClean="0">
                          <a:solidFill>
                            <a:schemeClr val="tx1"/>
                          </a:solidFill>
                        </a:rPr>
                        <a:t>2</a:t>
                      </a:r>
                      <a:r>
                        <a:rPr lang="el-GR" dirty="0" smtClean="0">
                          <a:solidFill>
                            <a:schemeClr val="tx1"/>
                          </a:solidFill>
                          <a:latin typeface="Arial"/>
                          <a:cs typeface="Arial"/>
                        </a:rPr>
                        <a:t>θ</a:t>
                      </a:r>
                      <a:r>
                        <a:rPr lang="en-US" baseline="-25000" dirty="0" smtClean="0">
                          <a:solidFill>
                            <a:schemeClr val="tx1"/>
                          </a:solidFill>
                          <a:latin typeface="Arial"/>
                          <a:cs typeface="Arial"/>
                        </a:rPr>
                        <a:t>W</a:t>
                      </a:r>
                      <a:endParaRPr lang="en-US" baseline="-2500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22" name="Rectangle 21"/>
          <p:cNvSpPr/>
          <p:nvPr/>
        </p:nvSpPr>
        <p:spPr>
          <a:xfrm>
            <a:off x="3886200" y="1371600"/>
            <a:ext cx="2011320" cy="369332"/>
          </a:xfrm>
          <a:prstGeom prst="rect">
            <a:avLst/>
          </a:prstGeom>
        </p:spPr>
        <p:txBody>
          <a:bodyPr wrap="none">
            <a:spAutoFit/>
          </a:bodyPr>
          <a:lstStyle/>
          <a:p>
            <a:r>
              <a:rPr lang="en-US" b="1" dirty="0">
                <a:solidFill>
                  <a:srgbClr val="FF0000"/>
                </a:solidFill>
              </a:rPr>
              <a:t>A</a:t>
            </a:r>
            <a:r>
              <a:rPr lang="en-US" b="1" baseline="-25000" dirty="0">
                <a:solidFill>
                  <a:srgbClr val="FF0000"/>
                </a:solidFill>
              </a:rPr>
              <a:t>PV</a:t>
            </a:r>
            <a:r>
              <a:rPr lang="en-US" b="1" dirty="0">
                <a:solidFill>
                  <a:srgbClr val="FF0000"/>
                </a:solidFill>
              </a:rPr>
              <a:t> ~ 100 ± 10 ppm</a:t>
            </a:r>
            <a:endParaRPr lang="en-US" dirty="0">
              <a:solidFill>
                <a:srgbClr val="FF0000"/>
              </a:solidFill>
            </a:endParaRPr>
          </a:p>
        </p:txBody>
      </p:sp>
      <p:sp>
        <p:nvSpPr>
          <p:cNvPr id="3" name="Slide Number Placeholder 2"/>
          <p:cNvSpPr>
            <a:spLocks noGrp="1"/>
          </p:cNvSpPr>
          <p:nvPr>
            <p:ph type="sldNum" sz="quarter" idx="12"/>
          </p:nvPr>
        </p:nvSpPr>
        <p:spPr/>
        <p:txBody>
          <a:bodyPr/>
          <a:lstStyle/>
          <a:p>
            <a:fld id="{DA118E06-5FBC-4A7F-98A9-FD3F00BABDBC}" type="slidenum">
              <a:rPr lang="en-CA" smtClean="0"/>
              <a:pPr/>
              <a:t>20</a:t>
            </a:fld>
            <a:endParaRPr lang="en-CA" dirty="0"/>
          </a:p>
        </p:txBody>
      </p:sp>
    </p:spTree>
    <p:extLst>
      <p:ext uri="{BB962C8B-B14F-4D97-AF65-F5344CB8AC3E}">
        <p14:creationId xmlns:p14="http://schemas.microsoft.com/office/powerpoint/2010/main" val="2584328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Standard Model of Electroweak Interactions</a:t>
            </a:r>
            <a:endParaRPr lang="en-CA" dirty="0"/>
          </a:p>
        </p:txBody>
      </p:sp>
      <p:sp>
        <p:nvSpPr>
          <p:cNvPr id="3" name="Date Placeholder 2"/>
          <p:cNvSpPr>
            <a:spLocks noGrp="1"/>
          </p:cNvSpPr>
          <p:nvPr>
            <p:ph type="dt" sz="half" idx="10"/>
          </p:nvPr>
        </p:nvSpPr>
        <p:spPr/>
        <p:txBody>
          <a:bodyPr/>
          <a:lstStyle/>
          <a:p>
            <a:r>
              <a:rPr lang="en-US" smtClean="0"/>
              <a:t>June 1-19, 2015</a:t>
            </a:r>
            <a:endParaRPr lang="en-CA" dirty="0"/>
          </a:p>
        </p:txBody>
      </p:sp>
      <p:sp>
        <p:nvSpPr>
          <p:cNvPr id="4" name="Footer Placeholder 3"/>
          <p:cNvSpPr>
            <a:spLocks noGrp="1"/>
          </p:cNvSpPr>
          <p:nvPr>
            <p:ph type="ftr" sz="quarter" idx="11"/>
          </p:nvPr>
        </p:nvSpPr>
        <p:spPr/>
        <p:txBody>
          <a:bodyPr/>
          <a:lstStyle/>
          <a:p>
            <a:r>
              <a:rPr lang="en-US" smtClean="0"/>
              <a:t>HUGS</a:t>
            </a:r>
            <a:endParaRPr lang="en-CA" dirty="0" smtClean="0"/>
          </a:p>
        </p:txBody>
      </p:sp>
      <p:grpSp>
        <p:nvGrpSpPr>
          <p:cNvPr id="8" name="Group 2"/>
          <p:cNvGrpSpPr>
            <a:grpSpLocks/>
          </p:cNvGrpSpPr>
          <p:nvPr/>
        </p:nvGrpSpPr>
        <p:grpSpPr bwMode="auto">
          <a:xfrm>
            <a:off x="2900363" y="3522328"/>
            <a:ext cx="2206625" cy="1228725"/>
            <a:chOff x="1827" y="1937"/>
            <a:chExt cx="1390" cy="774"/>
          </a:xfrm>
        </p:grpSpPr>
        <p:grpSp>
          <p:nvGrpSpPr>
            <p:cNvPr id="9" name="Group 3"/>
            <p:cNvGrpSpPr>
              <a:grpSpLocks/>
            </p:cNvGrpSpPr>
            <p:nvPr/>
          </p:nvGrpSpPr>
          <p:grpSpPr bwMode="auto">
            <a:xfrm>
              <a:off x="1827" y="1937"/>
              <a:ext cx="672" cy="774"/>
              <a:chOff x="2038" y="1298"/>
              <a:chExt cx="672" cy="774"/>
            </a:xfrm>
          </p:grpSpPr>
          <p:sp>
            <p:nvSpPr>
              <p:cNvPr id="11" name="Freeform 4"/>
              <p:cNvSpPr>
                <a:spLocks/>
              </p:cNvSpPr>
              <p:nvPr/>
            </p:nvSpPr>
            <p:spPr bwMode="auto">
              <a:xfrm rot="5400000">
                <a:off x="2101" y="1235"/>
                <a:ext cx="210" cy="336"/>
              </a:xfrm>
              <a:custGeom>
                <a:avLst/>
                <a:gdLst>
                  <a:gd name="T0" fmla="*/ 0 w 210"/>
                  <a:gd name="T1" fmla="*/ 330 h 336"/>
                  <a:gd name="T2" fmla="*/ 18 w 210"/>
                  <a:gd name="T3" fmla="*/ 336 h 336"/>
                  <a:gd name="T4" fmla="*/ 210 w 210"/>
                  <a:gd name="T5" fmla="*/ 6 h 336"/>
                  <a:gd name="T6" fmla="*/ 192 w 210"/>
                  <a:gd name="T7" fmla="*/ 0 h 336"/>
                  <a:gd name="T8" fmla="*/ 0 w 210"/>
                  <a:gd name="T9" fmla="*/ 330 h 336"/>
                </a:gdLst>
                <a:ahLst/>
                <a:cxnLst>
                  <a:cxn ang="0">
                    <a:pos x="T0" y="T1"/>
                  </a:cxn>
                  <a:cxn ang="0">
                    <a:pos x="T2" y="T3"/>
                  </a:cxn>
                  <a:cxn ang="0">
                    <a:pos x="T4" y="T5"/>
                  </a:cxn>
                  <a:cxn ang="0">
                    <a:pos x="T6" y="T7"/>
                  </a:cxn>
                  <a:cxn ang="0">
                    <a:pos x="T8" y="T9"/>
                  </a:cxn>
                </a:cxnLst>
                <a:rect l="0" t="0" r="r" b="b"/>
                <a:pathLst>
                  <a:path w="210" h="336">
                    <a:moveTo>
                      <a:pt x="0" y="330"/>
                    </a:moveTo>
                    <a:lnTo>
                      <a:pt x="18" y="336"/>
                    </a:lnTo>
                    <a:lnTo>
                      <a:pt x="210" y="6"/>
                    </a:lnTo>
                    <a:lnTo>
                      <a:pt x="192" y="0"/>
                    </a:lnTo>
                    <a:lnTo>
                      <a:pt x="0" y="3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grpSp>
            <p:nvGrpSpPr>
              <p:cNvPr id="12" name="Group 5"/>
              <p:cNvGrpSpPr>
                <a:grpSpLocks/>
              </p:cNvGrpSpPr>
              <p:nvPr/>
            </p:nvGrpSpPr>
            <p:grpSpPr bwMode="auto">
              <a:xfrm rot="5400000">
                <a:off x="2083" y="1775"/>
                <a:ext cx="576" cy="18"/>
                <a:chOff x="2596" y="1964"/>
                <a:chExt cx="576" cy="18"/>
              </a:xfrm>
            </p:grpSpPr>
            <p:sp>
              <p:nvSpPr>
                <p:cNvPr id="16" name="Rectangle 6"/>
                <p:cNvSpPr>
                  <a:spLocks noChangeArrowheads="1"/>
                </p:cNvSpPr>
                <p:nvPr/>
              </p:nvSpPr>
              <p:spPr bwMode="auto">
                <a:xfrm>
                  <a:off x="2596" y="1964"/>
                  <a:ext cx="72" cy="1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sp>
              <p:nvSpPr>
                <p:cNvPr id="17" name="Rectangle 7"/>
                <p:cNvSpPr>
                  <a:spLocks noChangeArrowheads="1"/>
                </p:cNvSpPr>
                <p:nvPr/>
              </p:nvSpPr>
              <p:spPr bwMode="auto">
                <a:xfrm>
                  <a:off x="2722" y="1964"/>
                  <a:ext cx="72" cy="1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sp>
              <p:nvSpPr>
                <p:cNvPr id="18" name="Rectangle 8"/>
                <p:cNvSpPr>
                  <a:spLocks noChangeArrowheads="1"/>
                </p:cNvSpPr>
                <p:nvPr/>
              </p:nvSpPr>
              <p:spPr bwMode="auto">
                <a:xfrm>
                  <a:off x="2848" y="1964"/>
                  <a:ext cx="72" cy="1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sp>
              <p:nvSpPr>
                <p:cNvPr id="19" name="Rectangle 9"/>
                <p:cNvSpPr>
                  <a:spLocks noChangeArrowheads="1"/>
                </p:cNvSpPr>
                <p:nvPr/>
              </p:nvSpPr>
              <p:spPr bwMode="auto">
                <a:xfrm>
                  <a:off x="2974" y="1964"/>
                  <a:ext cx="72" cy="1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sp>
              <p:nvSpPr>
                <p:cNvPr id="20" name="Rectangle 10"/>
                <p:cNvSpPr>
                  <a:spLocks noChangeArrowheads="1"/>
                </p:cNvSpPr>
                <p:nvPr/>
              </p:nvSpPr>
              <p:spPr bwMode="auto">
                <a:xfrm>
                  <a:off x="3100" y="1964"/>
                  <a:ext cx="72" cy="1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grpSp>
          <p:grpSp>
            <p:nvGrpSpPr>
              <p:cNvPr id="13" name="Group 11"/>
              <p:cNvGrpSpPr>
                <a:grpSpLocks/>
              </p:cNvGrpSpPr>
              <p:nvPr/>
            </p:nvGrpSpPr>
            <p:grpSpPr bwMode="auto">
              <a:xfrm rot="5400000">
                <a:off x="2437" y="1235"/>
                <a:ext cx="204" cy="342"/>
                <a:chOff x="2404" y="1634"/>
                <a:chExt cx="204" cy="342"/>
              </a:xfrm>
            </p:grpSpPr>
            <p:sp>
              <p:nvSpPr>
                <p:cNvPr id="14" name="Freeform 12"/>
                <p:cNvSpPr>
                  <a:spLocks/>
                </p:cNvSpPr>
                <p:nvPr/>
              </p:nvSpPr>
              <p:spPr bwMode="auto">
                <a:xfrm>
                  <a:off x="2428" y="1700"/>
                  <a:ext cx="180" cy="276"/>
                </a:xfrm>
                <a:custGeom>
                  <a:avLst/>
                  <a:gdLst>
                    <a:gd name="T0" fmla="*/ 18 w 180"/>
                    <a:gd name="T1" fmla="*/ 0 h 276"/>
                    <a:gd name="T2" fmla="*/ 0 w 180"/>
                    <a:gd name="T3" fmla="*/ 6 h 276"/>
                    <a:gd name="T4" fmla="*/ 162 w 180"/>
                    <a:gd name="T5" fmla="*/ 276 h 276"/>
                    <a:gd name="T6" fmla="*/ 180 w 180"/>
                    <a:gd name="T7" fmla="*/ 270 h 276"/>
                    <a:gd name="T8" fmla="*/ 18 w 180"/>
                    <a:gd name="T9" fmla="*/ 0 h 276"/>
                  </a:gdLst>
                  <a:ahLst/>
                  <a:cxnLst>
                    <a:cxn ang="0">
                      <a:pos x="T0" y="T1"/>
                    </a:cxn>
                    <a:cxn ang="0">
                      <a:pos x="T2" y="T3"/>
                    </a:cxn>
                    <a:cxn ang="0">
                      <a:pos x="T4" y="T5"/>
                    </a:cxn>
                    <a:cxn ang="0">
                      <a:pos x="T6" y="T7"/>
                    </a:cxn>
                    <a:cxn ang="0">
                      <a:pos x="T8" y="T9"/>
                    </a:cxn>
                  </a:cxnLst>
                  <a:rect l="0" t="0" r="r" b="b"/>
                  <a:pathLst>
                    <a:path w="180" h="276">
                      <a:moveTo>
                        <a:pt x="18" y="0"/>
                      </a:moveTo>
                      <a:lnTo>
                        <a:pt x="0" y="6"/>
                      </a:lnTo>
                      <a:lnTo>
                        <a:pt x="162" y="276"/>
                      </a:lnTo>
                      <a:lnTo>
                        <a:pt x="180" y="270"/>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5" name="Freeform 13"/>
                <p:cNvSpPr>
                  <a:spLocks/>
                </p:cNvSpPr>
                <p:nvPr/>
              </p:nvSpPr>
              <p:spPr bwMode="auto">
                <a:xfrm>
                  <a:off x="2404" y="1634"/>
                  <a:ext cx="90" cy="108"/>
                </a:xfrm>
                <a:custGeom>
                  <a:avLst/>
                  <a:gdLst>
                    <a:gd name="T0" fmla="*/ 90 w 90"/>
                    <a:gd name="T1" fmla="*/ 60 h 108"/>
                    <a:gd name="T2" fmla="*/ 0 w 90"/>
                    <a:gd name="T3" fmla="*/ 0 h 108"/>
                    <a:gd name="T4" fmla="*/ 6 w 90"/>
                    <a:gd name="T5" fmla="*/ 108 h 108"/>
                    <a:gd name="T6" fmla="*/ 90 w 90"/>
                    <a:gd name="T7" fmla="*/ 60 h 108"/>
                  </a:gdLst>
                  <a:ahLst/>
                  <a:cxnLst>
                    <a:cxn ang="0">
                      <a:pos x="T0" y="T1"/>
                    </a:cxn>
                    <a:cxn ang="0">
                      <a:pos x="T2" y="T3"/>
                    </a:cxn>
                    <a:cxn ang="0">
                      <a:pos x="T4" y="T5"/>
                    </a:cxn>
                    <a:cxn ang="0">
                      <a:pos x="T6" y="T7"/>
                    </a:cxn>
                  </a:cxnLst>
                  <a:rect l="0" t="0" r="r" b="b"/>
                  <a:pathLst>
                    <a:path w="90" h="108">
                      <a:moveTo>
                        <a:pt x="90" y="60"/>
                      </a:moveTo>
                      <a:lnTo>
                        <a:pt x="0" y="0"/>
                      </a:lnTo>
                      <a:lnTo>
                        <a:pt x="6" y="108"/>
                      </a:lnTo>
                      <a:lnTo>
                        <a:pt x="90"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grpSp>
        </p:grpSp>
        <p:graphicFrame>
          <p:nvGraphicFramePr>
            <p:cNvPr id="10" name="Object 14"/>
            <p:cNvGraphicFramePr>
              <a:graphicFrameLocks noChangeAspect="1"/>
            </p:cNvGraphicFramePr>
            <p:nvPr/>
          </p:nvGraphicFramePr>
          <p:xfrm>
            <a:off x="2163" y="2018"/>
            <a:ext cx="1054" cy="398"/>
          </p:xfrm>
          <a:graphic>
            <a:graphicData uri="http://schemas.openxmlformats.org/presentationml/2006/ole">
              <mc:AlternateContent xmlns:mc="http://schemas.openxmlformats.org/markup-compatibility/2006">
                <mc:Choice xmlns:v="urn:schemas-microsoft-com:vml" Requires="v">
                  <p:oleObj spid="_x0000_s229431" name="Equation" r:id="rId3" imgW="1104840" imgH="419040" progId="Equation.3">
                    <p:embed/>
                  </p:oleObj>
                </mc:Choice>
                <mc:Fallback>
                  <p:oleObj name="Equation" r:id="rId3" imgW="1104840" imgH="4190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3" y="2018"/>
                          <a:ext cx="1054" cy="3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21" name="Text Box 15"/>
          <p:cNvSpPr txBox="1">
            <a:spLocks noChangeArrowheads="1"/>
          </p:cNvSpPr>
          <p:nvPr/>
        </p:nvSpPr>
        <p:spPr bwMode="auto">
          <a:xfrm>
            <a:off x="1450975" y="1315703"/>
            <a:ext cx="566261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a:p>
        </p:txBody>
      </p:sp>
      <p:sp>
        <p:nvSpPr>
          <p:cNvPr id="22" name="Text Box 16"/>
          <p:cNvSpPr txBox="1">
            <a:spLocks noChangeArrowheads="1"/>
          </p:cNvSpPr>
          <p:nvPr/>
        </p:nvSpPr>
        <p:spPr bwMode="auto">
          <a:xfrm>
            <a:off x="3481388" y="3908090"/>
            <a:ext cx="35829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a:p>
        </p:txBody>
      </p:sp>
      <p:sp>
        <p:nvSpPr>
          <p:cNvPr id="24" name="Text Box 18"/>
          <p:cNvSpPr txBox="1">
            <a:spLocks noChangeArrowheads="1"/>
          </p:cNvSpPr>
          <p:nvPr/>
        </p:nvSpPr>
        <p:spPr bwMode="auto">
          <a:xfrm>
            <a:off x="661988" y="240949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25" name="Text Box 19"/>
          <p:cNvSpPr txBox="1">
            <a:spLocks noChangeArrowheads="1"/>
          </p:cNvSpPr>
          <p:nvPr/>
        </p:nvSpPr>
        <p:spPr bwMode="auto">
          <a:xfrm>
            <a:off x="278260" y="794101"/>
            <a:ext cx="901528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sym typeface="Symbol" panose="05050102010706020507" pitchFamily="18" charset="2"/>
              </a:rPr>
              <a:t>Glashow-Weinberg-Salam Model (1967): </a:t>
            </a:r>
            <a:r>
              <a:rPr lang="en-US" altLang="en-US" dirty="0" smtClean="0">
                <a:sym typeface="Symbol" panose="05050102010706020507" pitchFamily="18" charset="2"/>
              </a:rPr>
              <a:t>unified EM </a:t>
            </a:r>
            <a:r>
              <a:rPr lang="en-US" altLang="en-US" dirty="0">
                <a:sym typeface="Symbol" panose="05050102010706020507" pitchFamily="18" charset="2"/>
              </a:rPr>
              <a:t>and </a:t>
            </a:r>
            <a:r>
              <a:rPr lang="en-US" altLang="en-US" dirty="0" smtClean="0">
                <a:sym typeface="Symbol" panose="05050102010706020507" pitchFamily="18" charset="2"/>
              </a:rPr>
              <a:t>weak forces as an electroweak force </a:t>
            </a:r>
            <a:endParaRPr lang="en-US" altLang="en-US" dirty="0">
              <a:sym typeface="Symbol" panose="05050102010706020507" pitchFamily="18" charset="2"/>
            </a:endParaRPr>
          </a:p>
          <a:p>
            <a:pPr algn="r"/>
            <a:r>
              <a:rPr lang="en-US" altLang="en-US" dirty="0">
                <a:sym typeface="Symbol" panose="05050102010706020507" pitchFamily="18" charset="2"/>
              </a:rPr>
              <a:t> SU(2)</a:t>
            </a:r>
            <a:r>
              <a:rPr lang="en-US" altLang="en-US" baseline="-25000" dirty="0">
                <a:sym typeface="Symbol" panose="05050102010706020507" pitchFamily="18" charset="2"/>
              </a:rPr>
              <a:t>L</a:t>
            </a:r>
            <a:r>
              <a:rPr lang="en-US" altLang="en-US" dirty="0">
                <a:sym typeface="Symbol" panose="05050102010706020507" pitchFamily="18" charset="2"/>
              </a:rPr>
              <a:t> x U(1) gauge theory with spontaneous symmetry breaking </a:t>
            </a:r>
          </a:p>
        </p:txBody>
      </p:sp>
      <p:sp>
        <p:nvSpPr>
          <p:cNvPr id="26" name="Text Box 20"/>
          <p:cNvSpPr txBox="1">
            <a:spLocks noChangeArrowheads="1"/>
          </p:cNvSpPr>
          <p:nvPr/>
        </p:nvSpPr>
        <p:spPr bwMode="auto">
          <a:xfrm>
            <a:off x="138113" y="1736390"/>
            <a:ext cx="109356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fermions:</a:t>
            </a:r>
            <a:endParaRPr lang="en-US" altLang="en-US">
              <a:sym typeface="Symbol" panose="05050102010706020507" pitchFamily="18" charset="2"/>
            </a:endParaRPr>
          </a:p>
        </p:txBody>
      </p:sp>
      <p:graphicFrame>
        <p:nvGraphicFramePr>
          <p:cNvPr id="27" name="Object 23"/>
          <p:cNvGraphicFramePr>
            <a:graphicFrameLocks noChangeAspect="1"/>
          </p:cNvGraphicFramePr>
          <p:nvPr>
            <p:extLst>
              <p:ext uri="{D42A27DB-BD31-4B8C-83A1-F6EECF244321}">
                <p14:modId xmlns:p14="http://schemas.microsoft.com/office/powerpoint/2010/main" val="2013492306"/>
              </p:ext>
            </p:extLst>
          </p:nvPr>
        </p:nvGraphicFramePr>
        <p:xfrm>
          <a:off x="2366963" y="1432638"/>
          <a:ext cx="1839912" cy="1301750"/>
        </p:xfrm>
        <a:graphic>
          <a:graphicData uri="http://schemas.openxmlformats.org/presentationml/2006/ole">
            <mc:AlternateContent xmlns:mc="http://schemas.openxmlformats.org/markup-compatibility/2006">
              <mc:Choice xmlns:v="urn:schemas-microsoft-com:vml" Requires="v">
                <p:oleObj spid="_x0000_s229432" name="Equation" r:id="rId5" imgW="1041120" imgH="736560" progId="Equation.3">
                  <p:embed/>
                </p:oleObj>
              </mc:Choice>
              <mc:Fallback>
                <p:oleObj name="Equation" r:id="rId5" imgW="1041120" imgH="73656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6963" y="1432638"/>
                        <a:ext cx="1839912" cy="1301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 name="Text Box 24"/>
          <p:cNvSpPr txBox="1">
            <a:spLocks noChangeArrowheads="1"/>
          </p:cNvSpPr>
          <p:nvPr/>
        </p:nvSpPr>
        <p:spPr bwMode="auto">
          <a:xfrm>
            <a:off x="280988" y="2776203"/>
            <a:ext cx="425949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Interaction of fermions with gauge bosons:</a:t>
            </a:r>
            <a:endParaRPr lang="en-US" altLang="en-US">
              <a:sym typeface="Symbol" panose="05050102010706020507" pitchFamily="18" charset="2"/>
            </a:endParaRPr>
          </a:p>
        </p:txBody>
      </p:sp>
      <p:grpSp>
        <p:nvGrpSpPr>
          <p:cNvPr id="29" name="Group 25"/>
          <p:cNvGrpSpPr>
            <a:grpSpLocks/>
          </p:cNvGrpSpPr>
          <p:nvPr/>
        </p:nvGrpSpPr>
        <p:grpSpPr bwMode="auto">
          <a:xfrm>
            <a:off x="-347663" y="2761915"/>
            <a:ext cx="2343151" cy="3286125"/>
            <a:chOff x="-53" y="848"/>
            <a:chExt cx="1476" cy="2070"/>
          </a:xfrm>
        </p:grpSpPr>
        <p:grpSp>
          <p:nvGrpSpPr>
            <p:cNvPr id="30" name="Group 26"/>
            <p:cNvGrpSpPr>
              <a:grpSpLocks/>
            </p:cNvGrpSpPr>
            <p:nvPr/>
          </p:nvGrpSpPr>
          <p:grpSpPr bwMode="auto">
            <a:xfrm>
              <a:off x="-53" y="848"/>
              <a:ext cx="1476" cy="2070"/>
              <a:chOff x="61" y="950"/>
              <a:chExt cx="1476" cy="2070"/>
            </a:xfrm>
          </p:grpSpPr>
          <p:sp>
            <p:nvSpPr>
              <p:cNvPr id="33" name="AutoShape 27"/>
              <p:cNvSpPr>
                <a:spLocks noChangeAspect="1" noChangeArrowheads="1" noTextEdit="1"/>
              </p:cNvSpPr>
              <p:nvPr/>
            </p:nvSpPr>
            <p:spPr bwMode="auto">
              <a:xfrm rot="5400000">
                <a:off x="-221" y="1232"/>
                <a:ext cx="2040" cy="1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sp>
            <p:nvSpPr>
              <p:cNvPr id="34" name="Rectangle 28"/>
              <p:cNvSpPr>
                <a:spLocks noChangeArrowheads="1"/>
              </p:cNvSpPr>
              <p:nvPr/>
            </p:nvSpPr>
            <p:spPr bwMode="auto">
              <a:xfrm rot="5400000">
                <a:off x="721" y="1838"/>
                <a:ext cx="582"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sp>
            <p:nvSpPr>
              <p:cNvPr id="35" name="Rectangle 29"/>
              <p:cNvSpPr>
                <a:spLocks noChangeArrowheads="1"/>
              </p:cNvSpPr>
              <p:nvPr/>
            </p:nvSpPr>
            <p:spPr bwMode="auto">
              <a:xfrm rot="5400000">
                <a:off x="1143" y="1913"/>
                <a:ext cx="2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a:t> </a:t>
                </a:r>
              </a:p>
            </p:txBody>
          </p:sp>
          <p:sp>
            <p:nvSpPr>
              <p:cNvPr id="36" name="Freeform 30"/>
              <p:cNvSpPr>
                <a:spLocks/>
              </p:cNvSpPr>
              <p:nvPr/>
            </p:nvSpPr>
            <p:spPr bwMode="auto">
              <a:xfrm rot="5400000">
                <a:off x="640" y="1361"/>
                <a:ext cx="210" cy="336"/>
              </a:xfrm>
              <a:custGeom>
                <a:avLst/>
                <a:gdLst>
                  <a:gd name="T0" fmla="*/ 0 w 210"/>
                  <a:gd name="T1" fmla="*/ 330 h 336"/>
                  <a:gd name="T2" fmla="*/ 18 w 210"/>
                  <a:gd name="T3" fmla="*/ 336 h 336"/>
                  <a:gd name="T4" fmla="*/ 210 w 210"/>
                  <a:gd name="T5" fmla="*/ 6 h 336"/>
                  <a:gd name="T6" fmla="*/ 192 w 210"/>
                  <a:gd name="T7" fmla="*/ 0 h 336"/>
                  <a:gd name="T8" fmla="*/ 0 w 210"/>
                  <a:gd name="T9" fmla="*/ 330 h 336"/>
                </a:gdLst>
                <a:ahLst/>
                <a:cxnLst>
                  <a:cxn ang="0">
                    <a:pos x="T0" y="T1"/>
                  </a:cxn>
                  <a:cxn ang="0">
                    <a:pos x="T2" y="T3"/>
                  </a:cxn>
                  <a:cxn ang="0">
                    <a:pos x="T4" y="T5"/>
                  </a:cxn>
                  <a:cxn ang="0">
                    <a:pos x="T6" y="T7"/>
                  </a:cxn>
                  <a:cxn ang="0">
                    <a:pos x="T8" y="T9"/>
                  </a:cxn>
                </a:cxnLst>
                <a:rect l="0" t="0" r="r" b="b"/>
                <a:pathLst>
                  <a:path w="210" h="336">
                    <a:moveTo>
                      <a:pt x="0" y="330"/>
                    </a:moveTo>
                    <a:lnTo>
                      <a:pt x="18" y="336"/>
                    </a:lnTo>
                    <a:lnTo>
                      <a:pt x="210" y="6"/>
                    </a:lnTo>
                    <a:lnTo>
                      <a:pt x="192" y="0"/>
                    </a:lnTo>
                    <a:lnTo>
                      <a:pt x="0" y="3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grpSp>
            <p:nvGrpSpPr>
              <p:cNvPr id="37" name="Group 31"/>
              <p:cNvGrpSpPr>
                <a:grpSpLocks/>
              </p:cNvGrpSpPr>
              <p:nvPr/>
            </p:nvGrpSpPr>
            <p:grpSpPr bwMode="auto">
              <a:xfrm rot="5400000">
                <a:off x="976" y="1361"/>
                <a:ext cx="204" cy="342"/>
                <a:chOff x="2338" y="779"/>
                <a:chExt cx="204" cy="342"/>
              </a:xfrm>
            </p:grpSpPr>
            <p:sp>
              <p:nvSpPr>
                <p:cNvPr id="55" name="Freeform 32"/>
                <p:cNvSpPr>
                  <a:spLocks/>
                </p:cNvSpPr>
                <p:nvPr/>
              </p:nvSpPr>
              <p:spPr bwMode="auto">
                <a:xfrm>
                  <a:off x="2362" y="845"/>
                  <a:ext cx="180" cy="276"/>
                </a:xfrm>
                <a:custGeom>
                  <a:avLst/>
                  <a:gdLst>
                    <a:gd name="T0" fmla="*/ 18 w 180"/>
                    <a:gd name="T1" fmla="*/ 0 h 276"/>
                    <a:gd name="T2" fmla="*/ 0 w 180"/>
                    <a:gd name="T3" fmla="*/ 6 h 276"/>
                    <a:gd name="T4" fmla="*/ 162 w 180"/>
                    <a:gd name="T5" fmla="*/ 276 h 276"/>
                    <a:gd name="T6" fmla="*/ 180 w 180"/>
                    <a:gd name="T7" fmla="*/ 270 h 276"/>
                    <a:gd name="T8" fmla="*/ 18 w 180"/>
                    <a:gd name="T9" fmla="*/ 0 h 276"/>
                  </a:gdLst>
                  <a:ahLst/>
                  <a:cxnLst>
                    <a:cxn ang="0">
                      <a:pos x="T0" y="T1"/>
                    </a:cxn>
                    <a:cxn ang="0">
                      <a:pos x="T2" y="T3"/>
                    </a:cxn>
                    <a:cxn ang="0">
                      <a:pos x="T4" y="T5"/>
                    </a:cxn>
                    <a:cxn ang="0">
                      <a:pos x="T6" y="T7"/>
                    </a:cxn>
                    <a:cxn ang="0">
                      <a:pos x="T8" y="T9"/>
                    </a:cxn>
                  </a:cxnLst>
                  <a:rect l="0" t="0" r="r" b="b"/>
                  <a:pathLst>
                    <a:path w="180" h="276">
                      <a:moveTo>
                        <a:pt x="18" y="0"/>
                      </a:moveTo>
                      <a:lnTo>
                        <a:pt x="0" y="6"/>
                      </a:lnTo>
                      <a:lnTo>
                        <a:pt x="162" y="276"/>
                      </a:lnTo>
                      <a:lnTo>
                        <a:pt x="180" y="270"/>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56" name="Freeform 33"/>
                <p:cNvSpPr>
                  <a:spLocks/>
                </p:cNvSpPr>
                <p:nvPr/>
              </p:nvSpPr>
              <p:spPr bwMode="auto">
                <a:xfrm>
                  <a:off x="2338" y="779"/>
                  <a:ext cx="90" cy="108"/>
                </a:xfrm>
                <a:custGeom>
                  <a:avLst/>
                  <a:gdLst>
                    <a:gd name="T0" fmla="*/ 90 w 90"/>
                    <a:gd name="T1" fmla="*/ 60 h 108"/>
                    <a:gd name="T2" fmla="*/ 0 w 90"/>
                    <a:gd name="T3" fmla="*/ 0 h 108"/>
                    <a:gd name="T4" fmla="*/ 6 w 90"/>
                    <a:gd name="T5" fmla="*/ 108 h 108"/>
                    <a:gd name="T6" fmla="*/ 90 w 90"/>
                    <a:gd name="T7" fmla="*/ 60 h 108"/>
                  </a:gdLst>
                  <a:ahLst/>
                  <a:cxnLst>
                    <a:cxn ang="0">
                      <a:pos x="T0" y="T1"/>
                    </a:cxn>
                    <a:cxn ang="0">
                      <a:pos x="T2" y="T3"/>
                    </a:cxn>
                    <a:cxn ang="0">
                      <a:pos x="T4" y="T5"/>
                    </a:cxn>
                    <a:cxn ang="0">
                      <a:pos x="T6" y="T7"/>
                    </a:cxn>
                  </a:cxnLst>
                  <a:rect l="0" t="0" r="r" b="b"/>
                  <a:pathLst>
                    <a:path w="90" h="108">
                      <a:moveTo>
                        <a:pt x="90" y="60"/>
                      </a:moveTo>
                      <a:lnTo>
                        <a:pt x="0" y="0"/>
                      </a:lnTo>
                      <a:lnTo>
                        <a:pt x="6" y="108"/>
                      </a:lnTo>
                      <a:lnTo>
                        <a:pt x="90"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grpSp>
          <p:sp>
            <p:nvSpPr>
              <p:cNvPr id="38" name="Rectangle 34"/>
              <p:cNvSpPr>
                <a:spLocks noChangeArrowheads="1"/>
              </p:cNvSpPr>
              <p:nvPr/>
            </p:nvSpPr>
            <p:spPr bwMode="auto">
              <a:xfrm rot="5400000">
                <a:off x="139" y="2438"/>
                <a:ext cx="582"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sp>
            <p:nvSpPr>
              <p:cNvPr id="39" name="Rectangle 35"/>
              <p:cNvSpPr>
                <a:spLocks noChangeArrowheads="1"/>
              </p:cNvSpPr>
              <p:nvPr/>
            </p:nvSpPr>
            <p:spPr bwMode="auto">
              <a:xfrm rot="5400000">
                <a:off x="555" y="2573"/>
                <a:ext cx="2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a:t> </a:t>
                </a:r>
              </a:p>
            </p:txBody>
          </p:sp>
          <p:sp>
            <p:nvSpPr>
              <p:cNvPr id="40" name="Rectangle 36"/>
              <p:cNvSpPr>
                <a:spLocks noChangeArrowheads="1"/>
              </p:cNvSpPr>
              <p:nvPr/>
            </p:nvSpPr>
            <p:spPr bwMode="auto">
              <a:xfrm rot="5400000">
                <a:off x="187" y="1190"/>
                <a:ext cx="582"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sp>
            <p:nvSpPr>
              <p:cNvPr id="41" name="Rectangle 37"/>
              <p:cNvSpPr>
                <a:spLocks noChangeArrowheads="1"/>
              </p:cNvSpPr>
              <p:nvPr/>
            </p:nvSpPr>
            <p:spPr bwMode="auto">
              <a:xfrm rot="5400000">
                <a:off x="603" y="1271"/>
                <a:ext cx="2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a:t> </a:t>
                </a:r>
              </a:p>
            </p:txBody>
          </p:sp>
          <p:grpSp>
            <p:nvGrpSpPr>
              <p:cNvPr id="42" name="Group 38"/>
              <p:cNvGrpSpPr>
                <a:grpSpLocks/>
              </p:cNvGrpSpPr>
              <p:nvPr/>
            </p:nvGrpSpPr>
            <p:grpSpPr bwMode="auto">
              <a:xfrm rot="5400000">
                <a:off x="571" y="1862"/>
                <a:ext cx="654" cy="150"/>
                <a:chOff x="2518" y="1055"/>
                <a:chExt cx="654" cy="150"/>
              </a:xfrm>
            </p:grpSpPr>
            <p:grpSp>
              <p:nvGrpSpPr>
                <p:cNvPr id="43" name="Group 39"/>
                <p:cNvGrpSpPr>
                  <a:grpSpLocks/>
                </p:cNvGrpSpPr>
                <p:nvPr/>
              </p:nvGrpSpPr>
              <p:grpSpPr bwMode="auto">
                <a:xfrm>
                  <a:off x="2518" y="1055"/>
                  <a:ext cx="180" cy="150"/>
                  <a:chOff x="2518" y="1055"/>
                  <a:chExt cx="180" cy="150"/>
                </a:xfrm>
              </p:grpSpPr>
              <p:sp>
                <p:nvSpPr>
                  <p:cNvPr id="53" name="Freeform 40"/>
                  <p:cNvSpPr>
                    <a:spLocks/>
                  </p:cNvSpPr>
                  <p:nvPr/>
                </p:nvSpPr>
                <p:spPr bwMode="auto">
                  <a:xfrm>
                    <a:off x="2518" y="1055"/>
                    <a:ext cx="102" cy="78"/>
                  </a:xfrm>
                  <a:custGeom>
                    <a:avLst/>
                    <a:gdLst>
                      <a:gd name="T0" fmla="*/ 0 w 102"/>
                      <a:gd name="T1" fmla="*/ 66 h 78"/>
                      <a:gd name="T2" fmla="*/ 24 w 102"/>
                      <a:gd name="T3" fmla="*/ 78 h 78"/>
                      <a:gd name="T4" fmla="*/ 42 w 102"/>
                      <a:gd name="T5" fmla="*/ 36 h 78"/>
                      <a:gd name="T6" fmla="*/ 30 w 102"/>
                      <a:gd name="T7" fmla="*/ 30 h 78"/>
                      <a:gd name="T8" fmla="*/ 42 w 102"/>
                      <a:gd name="T9" fmla="*/ 42 h 78"/>
                      <a:gd name="T10" fmla="*/ 48 w 102"/>
                      <a:gd name="T11" fmla="*/ 24 h 78"/>
                      <a:gd name="T12" fmla="*/ 42 w 102"/>
                      <a:gd name="T13" fmla="*/ 18 h 78"/>
                      <a:gd name="T14" fmla="*/ 42 w 102"/>
                      <a:gd name="T15" fmla="*/ 30 h 78"/>
                      <a:gd name="T16" fmla="*/ 36 w 102"/>
                      <a:gd name="T17" fmla="*/ 30 h 78"/>
                      <a:gd name="T18" fmla="*/ 48 w 102"/>
                      <a:gd name="T19" fmla="*/ 24 h 78"/>
                      <a:gd name="T20" fmla="*/ 54 w 102"/>
                      <a:gd name="T21" fmla="*/ 30 h 78"/>
                      <a:gd name="T22" fmla="*/ 60 w 102"/>
                      <a:gd name="T23" fmla="*/ 18 h 78"/>
                      <a:gd name="T24" fmla="*/ 48 w 102"/>
                      <a:gd name="T25" fmla="*/ 24 h 78"/>
                      <a:gd name="T26" fmla="*/ 60 w 102"/>
                      <a:gd name="T27" fmla="*/ 42 h 78"/>
                      <a:gd name="T28" fmla="*/ 72 w 102"/>
                      <a:gd name="T29" fmla="*/ 30 h 78"/>
                      <a:gd name="T30" fmla="*/ 60 w 102"/>
                      <a:gd name="T31" fmla="*/ 36 h 78"/>
                      <a:gd name="T32" fmla="*/ 78 w 102"/>
                      <a:gd name="T33" fmla="*/ 78 h 78"/>
                      <a:gd name="T34" fmla="*/ 102 w 102"/>
                      <a:gd name="T35" fmla="*/ 66 h 78"/>
                      <a:gd name="T36" fmla="*/ 84 w 102"/>
                      <a:gd name="T37" fmla="*/ 30 h 78"/>
                      <a:gd name="T38" fmla="*/ 78 w 102"/>
                      <a:gd name="T39" fmla="*/ 24 h 78"/>
                      <a:gd name="T40" fmla="*/ 66 w 102"/>
                      <a:gd name="T41" fmla="*/ 6 h 78"/>
                      <a:gd name="T42" fmla="*/ 60 w 102"/>
                      <a:gd name="T43" fmla="*/ 6 h 78"/>
                      <a:gd name="T44" fmla="*/ 48 w 102"/>
                      <a:gd name="T45" fmla="*/ 0 h 78"/>
                      <a:gd name="T46" fmla="*/ 42 w 102"/>
                      <a:gd name="T47" fmla="*/ 6 h 78"/>
                      <a:gd name="T48" fmla="*/ 36 w 102"/>
                      <a:gd name="T49" fmla="*/ 6 h 78"/>
                      <a:gd name="T50" fmla="*/ 30 w 102"/>
                      <a:gd name="T51" fmla="*/ 6 h 78"/>
                      <a:gd name="T52" fmla="*/ 24 w 102"/>
                      <a:gd name="T53" fmla="*/ 24 h 78"/>
                      <a:gd name="T54" fmla="*/ 18 w 102"/>
                      <a:gd name="T55" fmla="*/ 30 h 78"/>
                      <a:gd name="T56" fmla="*/ 0 w 102"/>
                      <a:gd name="T57" fmla="*/ 6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2" h="78">
                        <a:moveTo>
                          <a:pt x="0" y="66"/>
                        </a:moveTo>
                        <a:lnTo>
                          <a:pt x="24" y="78"/>
                        </a:lnTo>
                        <a:lnTo>
                          <a:pt x="42" y="36"/>
                        </a:lnTo>
                        <a:lnTo>
                          <a:pt x="30" y="30"/>
                        </a:lnTo>
                        <a:lnTo>
                          <a:pt x="42" y="42"/>
                        </a:lnTo>
                        <a:lnTo>
                          <a:pt x="48" y="24"/>
                        </a:lnTo>
                        <a:lnTo>
                          <a:pt x="42" y="18"/>
                        </a:lnTo>
                        <a:lnTo>
                          <a:pt x="42" y="30"/>
                        </a:lnTo>
                        <a:lnTo>
                          <a:pt x="36" y="30"/>
                        </a:lnTo>
                        <a:lnTo>
                          <a:pt x="48" y="24"/>
                        </a:lnTo>
                        <a:lnTo>
                          <a:pt x="54" y="30"/>
                        </a:lnTo>
                        <a:lnTo>
                          <a:pt x="60" y="18"/>
                        </a:lnTo>
                        <a:lnTo>
                          <a:pt x="48" y="24"/>
                        </a:lnTo>
                        <a:lnTo>
                          <a:pt x="60" y="42"/>
                        </a:lnTo>
                        <a:lnTo>
                          <a:pt x="72" y="30"/>
                        </a:lnTo>
                        <a:lnTo>
                          <a:pt x="60" y="36"/>
                        </a:lnTo>
                        <a:lnTo>
                          <a:pt x="78" y="78"/>
                        </a:lnTo>
                        <a:lnTo>
                          <a:pt x="102" y="66"/>
                        </a:lnTo>
                        <a:lnTo>
                          <a:pt x="84" y="30"/>
                        </a:lnTo>
                        <a:lnTo>
                          <a:pt x="78" y="24"/>
                        </a:lnTo>
                        <a:lnTo>
                          <a:pt x="66" y="6"/>
                        </a:lnTo>
                        <a:lnTo>
                          <a:pt x="60" y="6"/>
                        </a:lnTo>
                        <a:lnTo>
                          <a:pt x="48" y="0"/>
                        </a:lnTo>
                        <a:lnTo>
                          <a:pt x="42" y="6"/>
                        </a:lnTo>
                        <a:lnTo>
                          <a:pt x="36" y="6"/>
                        </a:lnTo>
                        <a:lnTo>
                          <a:pt x="30" y="6"/>
                        </a:lnTo>
                        <a:lnTo>
                          <a:pt x="24" y="24"/>
                        </a:lnTo>
                        <a:lnTo>
                          <a:pt x="18" y="30"/>
                        </a:lnTo>
                        <a:lnTo>
                          <a:pt x="0" y="6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54" name="Freeform 41"/>
                  <p:cNvSpPr>
                    <a:spLocks/>
                  </p:cNvSpPr>
                  <p:nvPr/>
                </p:nvSpPr>
                <p:spPr bwMode="auto">
                  <a:xfrm>
                    <a:off x="2596" y="1121"/>
                    <a:ext cx="102" cy="84"/>
                  </a:xfrm>
                  <a:custGeom>
                    <a:avLst/>
                    <a:gdLst>
                      <a:gd name="T0" fmla="*/ 24 w 102"/>
                      <a:gd name="T1" fmla="*/ 0 h 84"/>
                      <a:gd name="T2" fmla="*/ 0 w 102"/>
                      <a:gd name="T3" fmla="*/ 12 h 84"/>
                      <a:gd name="T4" fmla="*/ 18 w 102"/>
                      <a:gd name="T5" fmla="*/ 54 h 84"/>
                      <a:gd name="T6" fmla="*/ 24 w 102"/>
                      <a:gd name="T7" fmla="*/ 60 h 84"/>
                      <a:gd name="T8" fmla="*/ 30 w 102"/>
                      <a:gd name="T9" fmla="*/ 78 h 84"/>
                      <a:gd name="T10" fmla="*/ 36 w 102"/>
                      <a:gd name="T11" fmla="*/ 78 h 84"/>
                      <a:gd name="T12" fmla="*/ 48 w 102"/>
                      <a:gd name="T13" fmla="*/ 84 h 84"/>
                      <a:gd name="T14" fmla="*/ 60 w 102"/>
                      <a:gd name="T15" fmla="*/ 78 h 84"/>
                      <a:gd name="T16" fmla="*/ 66 w 102"/>
                      <a:gd name="T17" fmla="*/ 78 h 84"/>
                      <a:gd name="T18" fmla="*/ 72 w 102"/>
                      <a:gd name="T19" fmla="*/ 78 h 84"/>
                      <a:gd name="T20" fmla="*/ 78 w 102"/>
                      <a:gd name="T21" fmla="*/ 60 h 84"/>
                      <a:gd name="T22" fmla="*/ 84 w 102"/>
                      <a:gd name="T23" fmla="*/ 54 h 84"/>
                      <a:gd name="T24" fmla="*/ 102 w 102"/>
                      <a:gd name="T25" fmla="*/ 12 h 84"/>
                      <a:gd name="T26" fmla="*/ 78 w 102"/>
                      <a:gd name="T27" fmla="*/ 0 h 84"/>
                      <a:gd name="T28" fmla="*/ 60 w 102"/>
                      <a:gd name="T29" fmla="*/ 48 h 84"/>
                      <a:gd name="T30" fmla="*/ 72 w 102"/>
                      <a:gd name="T31" fmla="*/ 48 h 84"/>
                      <a:gd name="T32" fmla="*/ 60 w 102"/>
                      <a:gd name="T33" fmla="*/ 42 h 84"/>
                      <a:gd name="T34" fmla="*/ 54 w 102"/>
                      <a:gd name="T35" fmla="*/ 60 h 84"/>
                      <a:gd name="T36" fmla="*/ 60 w 102"/>
                      <a:gd name="T37" fmla="*/ 54 h 84"/>
                      <a:gd name="T38" fmla="*/ 60 w 102"/>
                      <a:gd name="T39" fmla="*/ 66 h 84"/>
                      <a:gd name="T40" fmla="*/ 66 w 102"/>
                      <a:gd name="T41" fmla="*/ 54 h 84"/>
                      <a:gd name="T42" fmla="*/ 48 w 102"/>
                      <a:gd name="T43" fmla="*/ 60 h 84"/>
                      <a:gd name="T44" fmla="*/ 42 w 102"/>
                      <a:gd name="T45" fmla="*/ 54 h 84"/>
                      <a:gd name="T46" fmla="*/ 42 w 102"/>
                      <a:gd name="T47" fmla="*/ 66 h 84"/>
                      <a:gd name="T48" fmla="*/ 48 w 102"/>
                      <a:gd name="T49" fmla="*/ 60 h 84"/>
                      <a:gd name="T50" fmla="*/ 42 w 102"/>
                      <a:gd name="T51" fmla="*/ 42 h 84"/>
                      <a:gd name="T52" fmla="*/ 30 w 102"/>
                      <a:gd name="T53" fmla="*/ 48 h 84"/>
                      <a:gd name="T54" fmla="*/ 42 w 102"/>
                      <a:gd name="T55" fmla="*/ 48 h 84"/>
                      <a:gd name="T56" fmla="*/ 24 w 102"/>
                      <a:gd name="T57"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2" h="84">
                        <a:moveTo>
                          <a:pt x="24" y="0"/>
                        </a:moveTo>
                        <a:lnTo>
                          <a:pt x="0" y="12"/>
                        </a:lnTo>
                        <a:lnTo>
                          <a:pt x="18" y="54"/>
                        </a:lnTo>
                        <a:lnTo>
                          <a:pt x="24" y="60"/>
                        </a:lnTo>
                        <a:lnTo>
                          <a:pt x="30" y="78"/>
                        </a:lnTo>
                        <a:lnTo>
                          <a:pt x="36" y="78"/>
                        </a:lnTo>
                        <a:lnTo>
                          <a:pt x="48" y="84"/>
                        </a:lnTo>
                        <a:lnTo>
                          <a:pt x="60" y="78"/>
                        </a:lnTo>
                        <a:lnTo>
                          <a:pt x="66" y="78"/>
                        </a:lnTo>
                        <a:lnTo>
                          <a:pt x="72" y="78"/>
                        </a:lnTo>
                        <a:lnTo>
                          <a:pt x="78" y="60"/>
                        </a:lnTo>
                        <a:lnTo>
                          <a:pt x="84" y="54"/>
                        </a:lnTo>
                        <a:lnTo>
                          <a:pt x="102" y="12"/>
                        </a:lnTo>
                        <a:lnTo>
                          <a:pt x="78" y="0"/>
                        </a:lnTo>
                        <a:lnTo>
                          <a:pt x="60" y="48"/>
                        </a:lnTo>
                        <a:lnTo>
                          <a:pt x="72" y="48"/>
                        </a:lnTo>
                        <a:lnTo>
                          <a:pt x="60" y="42"/>
                        </a:lnTo>
                        <a:lnTo>
                          <a:pt x="54" y="60"/>
                        </a:lnTo>
                        <a:lnTo>
                          <a:pt x="60" y="54"/>
                        </a:lnTo>
                        <a:lnTo>
                          <a:pt x="60" y="66"/>
                        </a:lnTo>
                        <a:lnTo>
                          <a:pt x="66" y="54"/>
                        </a:lnTo>
                        <a:lnTo>
                          <a:pt x="48" y="60"/>
                        </a:lnTo>
                        <a:lnTo>
                          <a:pt x="42" y="54"/>
                        </a:lnTo>
                        <a:lnTo>
                          <a:pt x="42" y="66"/>
                        </a:lnTo>
                        <a:lnTo>
                          <a:pt x="48" y="60"/>
                        </a:lnTo>
                        <a:lnTo>
                          <a:pt x="42" y="42"/>
                        </a:lnTo>
                        <a:lnTo>
                          <a:pt x="30" y="48"/>
                        </a:lnTo>
                        <a:lnTo>
                          <a:pt x="42" y="48"/>
                        </a:lnTo>
                        <a:lnTo>
                          <a:pt x="24"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grpSp>
            <p:grpSp>
              <p:nvGrpSpPr>
                <p:cNvPr id="44" name="Group 42"/>
                <p:cNvGrpSpPr>
                  <a:grpSpLocks/>
                </p:cNvGrpSpPr>
                <p:nvPr/>
              </p:nvGrpSpPr>
              <p:grpSpPr bwMode="auto">
                <a:xfrm>
                  <a:off x="2836" y="1055"/>
                  <a:ext cx="180" cy="150"/>
                  <a:chOff x="2836" y="1055"/>
                  <a:chExt cx="180" cy="150"/>
                </a:xfrm>
              </p:grpSpPr>
              <p:sp>
                <p:nvSpPr>
                  <p:cNvPr id="51" name="Freeform 43"/>
                  <p:cNvSpPr>
                    <a:spLocks/>
                  </p:cNvSpPr>
                  <p:nvPr/>
                </p:nvSpPr>
                <p:spPr bwMode="auto">
                  <a:xfrm>
                    <a:off x="2836" y="1055"/>
                    <a:ext cx="102" cy="78"/>
                  </a:xfrm>
                  <a:custGeom>
                    <a:avLst/>
                    <a:gdLst>
                      <a:gd name="T0" fmla="*/ 0 w 102"/>
                      <a:gd name="T1" fmla="*/ 66 h 78"/>
                      <a:gd name="T2" fmla="*/ 18 w 102"/>
                      <a:gd name="T3" fmla="*/ 78 h 78"/>
                      <a:gd name="T4" fmla="*/ 36 w 102"/>
                      <a:gd name="T5" fmla="*/ 42 h 78"/>
                      <a:gd name="T6" fmla="*/ 48 w 102"/>
                      <a:gd name="T7" fmla="*/ 24 h 78"/>
                      <a:gd name="T8" fmla="*/ 42 w 102"/>
                      <a:gd name="T9" fmla="*/ 18 h 78"/>
                      <a:gd name="T10" fmla="*/ 42 w 102"/>
                      <a:gd name="T11" fmla="*/ 30 h 78"/>
                      <a:gd name="T12" fmla="*/ 36 w 102"/>
                      <a:gd name="T13" fmla="*/ 30 h 78"/>
                      <a:gd name="T14" fmla="*/ 48 w 102"/>
                      <a:gd name="T15" fmla="*/ 24 h 78"/>
                      <a:gd name="T16" fmla="*/ 54 w 102"/>
                      <a:gd name="T17" fmla="*/ 30 h 78"/>
                      <a:gd name="T18" fmla="*/ 60 w 102"/>
                      <a:gd name="T19" fmla="*/ 18 h 78"/>
                      <a:gd name="T20" fmla="*/ 48 w 102"/>
                      <a:gd name="T21" fmla="*/ 24 h 78"/>
                      <a:gd name="T22" fmla="*/ 60 w 102"/>
                      <a:gd name="T23" fmla="*/ 42 h 78"/>
                      <a:gd name="T24" fmla="*/ 84 w 102"/>
                      <a:gd name="T25" fmla="*/ 78 h 78"/>
                      <a:gd name="T26" fmla="*/ 102 w 102"/>
                      <a:gd name="T27" fmla="*/ 66 h 78"/>
                      <a:gd name="T28" fmla="*/ 78 w 102"/>
                      <a:gd name="T29" fmla="*/ 24 h 78"/>
                      <a:gd name="T30" fmla="*/ 66 w 102"/>
                      <a:gd name="T31" fmla="*/ 6 h 78"/>
                      <a:gd name="T32" fmla="*/ 60 w 102"/>
                      <a:gd name="T33" fmla="*/ 6 h 78"/>
                      <a:gd name="T34" fmla="*/ 48 w 102"/>
                      <a:gd name="T35" fmla="*/ 0 h 78"/>
                      <a:gd name="T36" fmla="*/ 42 w 102"/>
                      <a:gd name="T37" fmla="*/ 6 h 78"/>
                      <a:gd name="T38" fmla="*/ 36 w 102"/>
                      <a:gd name="T39" fmla="*/ 6 h 78"/>
                      <a:gd name="T40" fmla="*/ 30 w 102"/>
                      <a:gd name="T41" fmla="*/ 6 h 78"/>
                      <a:gd name="T42" fmla="*/ 18 w 102"/>
                      <a:gd name="T43" fmla="*/ 24 h 78"/>
                      <a:gd name="T44" fmla="*/ 0 w 102"/>
                      <a:gd name="T45" fmla="*/ 6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2" h="78">
                        <a:moveTo>
                          <a:pt x="0" y="66"/>
                        </a:moveTo>
                        <a:lnTo>
                          <a:pt x="18" y="78"/>
                        </a:lnTo>
                        <a:lnTo>
                          <a:pt x="36" y="42"/>
                        </a:lnTo>
                        <a:lnTo>
                          <a:pt x="48" y="24"/>
                        </a:lnTo>
                        <a:lnTo>
                          <a:pt x="42" y="18"/>
                        </a:lnTo>
                        <a:lnTo>
                          <a:pt x="42" y="30"/>
                        </a:lnTo>
                        <a:lnTo>
                          <a:pt x="36" y="30"/>
                        </a:lnTo>
                        <a:lnTo>
                          <a:pt x="48" y="24"/>
                        </a:lnTo>
                        <a:lnTo>
                          <a:pt x="54" y="30"/>
                        </a:lnTo>
                        <a:lnTo>
                          <a:pt x="60" y="18"/>
                        </a:lnTo>
                        <a:lnTo>
                          <a:pt x="48" y="24"/>
                        </a:lnTo>
                        <a:lnTo>
                          <a:pt x="60" y="42"/>
                        </a:lnTo>
                        <a:lnTo>
                          <a:pt x="84" y="78"/>
                        </a:lnTo>
                        <a:lnTo>
                          <a:pt x="102" y="66"/>
                        </a:lnTo>
                        <a:lnTo>
                          <a:pt x="78" y="24"/>
                        </a:lnTo>
                        <a:lnTo>
                          <a:pt x="66" y="6"/>
                        </a:lnTo>
                        <a:lnTo>
                          <a:pt x="60" y="6"/>
                        </a:lnTo>
                        <a:lnTo>
                          <a:pt x="48" y="0"/>
                        </a:lnTo>
                        <a:lnTo>
                          <a:pt x="42" y="6"/>
                        </a:lnTo>
                        <a:lnTo>
                          <a:pt x="36" y="6"/>
                        </a:lnTo>
                        <a:lnTo>
                          <a:pt x="30" y="6"/>
                        </a:lnTo>
                        <a:lnTo>
                          <a:pt x="18" y="24"/>
                        </a:lnTo>
                        <a:lnTo>
                          <a:pt x="0" y="6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52" name="Freeform 44"/>
                  <p:cNvSpPr>
                    <a:spLocks/>
                  </p:cNvSpPr>
                  <p:nvPr/>
                </p:nvSpPr>
                <p:spPr bwMode="auto">
                  <a:xfrm>
                    <a:off x="2914" y="1121"/>
                    <a:ext cx="102" cy="84"/>
                  </a:xfrm>
                  <a:custGeom>
                    <a:avLst/>
                    <a:gdLst>
                      <a:gd name="T0" fmla="*/ 24 w 102"/>
                      <a:gd name="T1" fmla="*/ 0 h 84"/>
                      <a:gd name="T2" fmla="*/ 0 w 102"/>
                      <a:gd name="T3" fmla="*/ 12 h 84"/>
                      <a:gd name="T4" fmla="*/ 18 w 102"/>
                      <a:gd name="T5" fmla="*/ 54 h 84"/>
                      <a:gd name="T6" fmla="*/ 24 w 102"/>
                      <a:gd name="T7" fmla="*/ 60 h 84"/>
                      <a:gd name="T8" fmla="*/ 30 w 102"/>
                      <a:gd name="T9" fmla="*/ 78 h 84"/>
                      <a:gd name="T10" fmla="*/ 36 w 102"/>
                      <a:gd name="T11" fmla="*/ 78 h 84"/>
                      <a:gd name="T12" fmla="*/ 48 w 102"/>
                      <a:gd name="T13" fmla="*/ 84 h 84"/>
                      <a:gd name="T14" fmla="*/ 54 w 102"/>
                      <a:gd name="T15" fmla="*/ 78 h 84"/>
                      <a:gd name="T16" fmla="*/ 60 w 102"/>
                      <a:gd name="T17" fmla="*/ 78 h 84"/>
                      <a:gd name="T18" fmla="*/ 66 w 102"/>
                      <a:gd name="T19" fmla="*/ 78 h 84"/>
                      <a:gd name="T20" fmla="*/ 78 w 102"/>
                      <a:gd name="T21" fmla="*/ 60 h 84"/>
                      <a:gd name="T22" fmla="*/ 84 w 102"/>
                      <a:gd name="T23" fmla="*/ 54 h 84"/>
                      <a:gd name="T24" fmla="*/ 102 w 102"/>
                      <a:gd name="T25" fmla="*/ 12 h 84"/>
                      <a:gd name="T26" fmla="*/ 78 w 102"/>
                      <a:gd name="T27" fmla="*/ 0 h 84"/>
                      <a:gd name="T28" fmla="*/ 60 w 102"/>
                      <a:gd name="T29" fmla="*/ 48 h 84"/>
                      <a:gd name="T30" fmla="*/ 72 w 102"/>
                      <a:gd name="T31" fmla="*/ 48 h 84"/>
                      <a:gd name="T32" fmla="*/ 60 w 102"/>
                      <a:gd name="T33" fmla="*/ 42 h 84"/>
                      <a:gd name="T34" fmla="*/ 48 w 102"/>
                      <a:gd name="T35" fmla="*/ 60 h 84"/>
                      <a:gd name="T36" fmla="*/ 54 w 102"/>
                      <a:gd name="T37" fmla="*/ 54 h 84"/>
                      <a:gd name="T38" fmla="*/ 60 w 102"/>
                      <a:gd name="T39" fmla="*/ 66 h 84"/>
                      <a:gd name="T40" fmla="*/ 60 w 102"/>
                      <a:gd name="T41" fmla="*/ 54 h 84"/>
                      <a:gd name="T42" fmla="*/ 48 w 102"/>
                      <a:gd name="T43" fmla="*/ 60 h 84"/>
                      <a:gd name="T44" fmla="*/ 42 w 102"/>
                      <a:gd name="T45" fmla="*/ 54 h 84"/>
                      <a:gd name="T46" fmla="*/ 42 w 102"/>
                      <a:gd name="T47" fmla="*/ 66 h 84"/>
                      <a:gd name="T48" fmla="*/ 48 w 102"/>
                      <a:gd name="T49" fmla="*/ 60 h 84"/>
                      <a:gd name="T50" fmla="*/ 42 w 102"/>
                      <a:gd name="T51" fmla="*/ 42 h 84"/>
                      <a:gd name="T52" fmla="*/ 30 w 102"/>
                      <a:gd name="T53" fmla="*/ 48 h 84"/>
                      <a:gd name="T54" fmla="*/ 42 w 102"/>
                      <a:gd name="T55" fmla="*/ 48 h 84"/>
                      <a:gd name="T56" fmla="*/ 24 w 102"/>
                      <a:gd name="T57"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2" h="84">
                        <a:moveTo>
                          <a:pt x="24" y="0"/>
                        </a:moveTo>
                        <a:lnTo>
                          <a:pt x="0" y="12"/>
                        </a:lnTo>
                        <a:lnTo>
                          <a:pt x="18" y="54"/>
                        </a:lnTo>
                        <a:lnTo>
                          <a:pt x="24" y="60"/>
                        </a:lnTo>
                        <a:lnTo>
                          <a:pt x="30" y="78"/>
                        </a:lnTo>
                        <a:lnTo>
                          <a:pt x="36" y="78"/>
                        </a:lnTo>
                        <a:lnTo>
                          <a:pt x="48" y="84"/>
                        </a:lnTo>
                        <a:lnTo>
                          <a:pt x="54" y="78"/>
                        </a:lnTo>
                        <a:lnTo>
                          <a:pt x="60" y="78"/>
                        </a:lnTo>
                        <a:lnTo>
                          <a:pt x="66" y="78"/>
                        </a:lnTo>
                        <a:lnTo>
                          <a:pt x="78" y="60"/>
                        </a:lnTo>
                        <a:lnTo>
                          <a:pt x="84" y="54"/>
                        </a:lnTo>
                        <a:lnTo>
                          <a:pt x="102" y="12"/>
                        </a:lnTo>
                        <a:lnTo>
                          <a:pt x="78" y="0"/>
                        </a:lnTo>
                        <a:lnTo>
                          <a:pt x="60" y="48"/>
                        </a:lnTo>
                        <a:lnTo>
                          <a:pt x="72" y="48"/>
                        </a:lnTo>
                        <a:lnTo>
                          <a:pt x="60" y="42"/>
                        </a:lnTo>
                        <a:lnTo>
                          <a:pt x="48" y="60"/>
                        </a:lnTo>
                        <a:lnTo>
                          <a:pt x="54" y="54"/>
                        </a:lnTo>
                        <a:lnTo>
                          <a:pt x="60" y="66"/>
                        </a:lnTo>
                        <a:lnTo>
                          <a:pt x="60" y="54"/>
                        </a:lnTo>
                        <a:lnTo>
                          <a:pt x="48" y="60"/>
                        </a:lnTo>
                        <a:lnTo>
                          <a:pt x="42" y="54"/>
                        </a:lnTo>
                        <a:lnTo>
                          <a:pt x="42" y="66"/>
                        </a:lnTo>
                        <a:lnTo>
                          <a:pt x="48" y="60"/>
                        </a:lnTo>
                        <a:lnTo>
                          <a:pt x="42" y="42"/>
                        </a:lnTo>
                        <a:lnTo>
                          <a:pt x="30" y="48"/>
                        </a:lnTo>
                        <a:lnTo>
                          <a:pt x="42" y="48"/>
                        </a:lnTo>
                        <a:lnTo>
                          <a:pt x="24"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grpSp>
            <p:grpSp>
              <p:nvGrpSpPr>
                <p:cNvPr id="45" name="Group 45"/>
                <p:cNvGrpSpPr>
                  <a:grpSpLocks/>
                </p:cNvGrpSpPr>
                <p:nvPr/>
              </p:nvGrpSpPr>
              <p:grpSpPr bwMode="auto">
                <a:xfrm>
                  <a:off x="2992" y="1055"/>
                  <a:ext cx="180" cy="150"/>
                  <a:chOff x="2992" y="1055"/>
                  <a:chExt cx="180" cy="150"/>
                </a:xfrm>
              </p:grpSpPr>
              <p:sp>
                <p:nvSpPr>
                  <p:cNvPr id="49" name="Freeform 46"/>
                  <p:cNvSpPr>
                    <a:spLocks/>
                  </p:cNvSpPr>
                  <p:nvPr/>
                </p:nvSpPr>
                <p:spPr bwMode="auto">
                  <a:xfrm>
                    <a:off x="2992" y="1055"/>
                    <a:ext cx="102" cy="78"/>
                  </a:xfrm>
                  <a:custGeom>
                    <a:avLst/>
                    <a:gdLst>
                      <a:gd name="T0" fmla="*/ 0 w 102"/>
                      <a:gd name="T1" fmla="*/ 66 h 78"/>
                      <a:gd name="T2" fmla="*/ 24 w 102"/>
                      <a:gd name="T3" fmla="*/ 78 h 78"/>
                      <a:gd name="T4" fmla="*/ 42 w 102"/>
                      <a:gd name="T5" fmla="*/ 36 h 78"/>
                      <a:gd name="T6" fmla="*/ 30 w 102"/>
                      <a:gd name="T7" fmla="*/ 30 h 78"/>
                      <a:gd name="T8" fmla="*/ 42 w 102"/>
                      <a:gd name="T9" fmla="*/ 42 h 78"/>
                      <a:gd name="T10" fmla="*/ 48 w 102"/>
                      <a:gd name="T11" fmla="*/ 24 h 78"/>
                      <a:gd name="T12" fmla="*/ 42 w 102"/>
                      <a:gd name="T13" fmla="*/ 18 h 78"/>
                      <a:gd name="T14" fmla="*/ 42 w 102"/>
                      <a:gd name="T15" fmla="*/ 30 h 78"/>
                      <a:gd name="T16" fmla="*/ 36 w 102"/>
                      <a:gd name="T17" fmla="*/ 30 h 78"/>
                      <a:gd name="T18" fmla="*/ 48 w 102"/>
                      <a:gd name="T19" fmla="*/ 24 h 78"/>
                      <a:gd name="T20" fmla="*/ 60 w 102"/>
                      <a:gd name="T21" fmla="*/ 30 h 78"/>
                      <a:gd name="T22" fmla="*/ 60 w 102"/>
                      <a:gd name="T23" fmla="*/ 18 h 78"/>
                      <a:gd name="T24" fmla="*/ 54 w 102"/>
                      <a:gd name="T25" fmla="*/ 24 h 78"/>
                      <a:gd name="T26" fmla="*/ 60 w 102"/>
                      <a:gd name="T27" fmla="*/ 42 h 78"/>
                      <a:gd name="T28" fmla="*/ 72 w 102"/>
                      <a:gd name="T29" fmla="*/ 30 h 78"/>
                      <a:gd name="T30" fmla="*/ 60 w 102"/>
                      <a:gd name="T31" fmla="*/ 36 h 78"/>
                      <a:gd name="T32" fmla="*/ 78 w 102"/>
                      <a:gd name="T33" fmla="*/ 78 h 78"/>
                      <a:gd name="T34" fmla="*/ 102 w 102"/>
                      <a:gd name="T35" fmla="*/ 66 h 78"/>
                      <a:gd name="T36" fmla="*/ 84 w 102"/>
                      <a:gd name="T37" fmla="*/ 30 h 78"/>
                      <a:gd name="T38" fmla="*/ 78 w 102"/>
                      <a:gd name="T39" fmla="*/ 24 h 78"/>
                      <a:gd name="T40" fmla="*/ 72 w 102"/>
                      <a:gd name="T41" fmla="*/ 6 h 78"/>
                      <a:gd name="T42" fmla="*/ 66 w 102"/>
                      <a:gd name="T43" fmla="*/ 6 h 78"/>
                      <a:gd name="T44" fmla="*/ 48 w 102"/>
                      <a:gd name="T45" fmla="*/ 0 h 78"/>
                      <a:gd name="T46" fmla="*/ 42 w 102"/>
                      <a:gd name="T47" fmla="*/ 6 h 78"/>
                      <a:gd name="T48" fmla="*/ 36 w 102"/>
                      <a:gd name="T49" fmla="*/ 6 h 78"/>
                      <a:gd name="T50" fmla="*/ 30 w 102"/>
                      <a:gd name="T51" fmla="*/ 6 h 78"/>
                      <a:gd name="T52" fmla="*/ 24 w 102"/>
                      <a:gd name="T53" fmla="*/ 24 h 78"/>
                      <a:gd name="T54" fmla="*/ 18 w 102"/>
                      <a:gd name="T55" fmla="*/ 30 h 78"/>
                      <a:gd name="T56" fmla="*/ 0 w 102"/>
                      <a:gd name="T57" fmla="*/ 6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2" h="78">
                        <a:moveTo>
                          <a:pt x="0" y="66"/>
                        </a:moveTo>
                        <a:lnTo>
                          <a:pt x="24" y="78"/>
                        </a:lnTo>
                        <a:lnTo>
                          <a:pt x="42" y="36"/>
                        </a:lnTo>
                        <a:lnTo>
                          <a:pt x="30" y="30"/>
                        </a:lnTo>
                        <a:lnTo>
                          <a:pt x="42" y="42"/>
                        </a:lnTo>
                        <a:lnTo>
                          <a:pt x="48" y="24"/>
                        </a:lnTo>
                        <a:lnTo>
                          <a:pt x="42" y="18"/>
                        </a:lnTo>
                        <a:lnTo>
                          <a:pt x="42" y="30"/>
                        </a:lnTo>
                        <a:lnTo>
                          <a:pt x="36" y="30"/>
                        </a:lnTo>
                        <a:lnTo>
                          <a:pt x="48" y="24"/>
                        </a:lnTo>
                        <a:lnTo>
                          <a:pt x="60" y="30"/>
                        </a:lnTo>
                        <a:lnTo>
                          <a:pt x="60" y="18"/>
                        </a:lnTo>
                        <a:lnTo>
                          <a:pt x="54" y="24"/>
                        </a:lnTo>
                        <a:lnTo>
                          <a:pt x="60" y="42"/>
                        </a:lnTo>
                        <a:lnTo>
                          <a:pt x="72" y="30"/>
                        </a:lnTo>
                        <a:lnTo>
                          <a:pt x="60" y="36"/>
                        </a:lnTo>
                        <a:lnTo>
                          <a:pt x="78" y="78"/>
                        </a:lnTo>
                        <a:lnTo>
                          <a:pt x="102" y="66"/>
                        </a:lnTo>
                        <a:lnTo>
                          <a:pt x="84" y="30"/>
                        </a:lnTo>
                        <a:lnTo>
                          <a:pt x="78" y="24"/>
                        </a:lnTo>
                        <a:lnTo>
                          <a:pt x="72" y="6"/>
                        </a:lnTo>
                        <a:lnTo>
                          <a:pt x="66" y="6"/>
                        </a:lnTo>
                        <a:lnTo>
                          <a:pt x="48" y="0"/>
                        </a:lnTo>
                        <a:lnTo>
                          <a:pt x="42" y="6"/>
                        </a:lnTo>
                        <a:lnTo>
                          <a:pt x="36" y="6"/>
                        </a:lnTo>
                        <a:lnTo>
                          <a:pt x="30" y="6"/>
                        </a:lnTo>
                        <a:lnTo>
                          <a:pt x="24" y="24"/>
                        </a:lnTo>
                        <a:lnTo>
                          <a:pt x="18" y="30"/>
                        </a:lnTo>
                        <a:lnTo>
                          <a:pt x="0" y="6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50" name="Freeform 47"/>
                  <p:cNvSpPr>
                    <a:spLocks/>
                  </p:cNvSpPr>
                  <p:nvPr/>
                </p:nvSpPr>
                <p:spPr bwMode="auto">
                  <a:xfrm>
                    <a:off x="3070" y="1121"/>
                    <a:ext cx="102" cy="84"/>
                  </a:xfrm>
                  <a:custGeom>
                    <a:avLst/>
                    <a:gdLst>
                      <a:gd name="T0" fmla="*/ 24 w 102"/>
                      <a:gd name="T1" fmla="*/ 0 h 84"/>
                      <a:gd name="T2" fmla="*/ 0 w 102"/>
                      <a:gd name="T3" fmla="*/ 12 h 84"/>
                      <a:gd name="T4" fmla="*/ 18 w 102"/>
                      <a:gd name="T5" fmla="*/ 54 h 84"/>
                      <a:gd name="T6" fmla="*/ 24 w 102"/>
                      <a:gd name="T7" fmla="*/ 60 h 84"/>
                      <a:gd name="T8" fmla="*/ 30 w 102"/>
                      <a:gd name="T9" fmla="*/ 78 h 84"/>
                      <a:gd name="T10" fmla="*/ 36 w 102"/>
                      <a:gd name="T11" fmla="*/ 78 h 84"/>
                      <a:gd name="T12" fmla="*/ 54 w 102"/>
                      <a:gd name="T13" fmla="*/ 84 h 84"/>
                      <a:gd name="T14" fmla="*/ 60 w 102"/>
                      <a:gd name="T15" fmla="*/ 78 h 84"/>
                      <a:gd name="T16" fmla="*/ 66 w 102"/>
                      <a:gd name="T17" fmla="*/ 78 h 84"/>
                      <a:gd name="T18" fmla="*/ 72 w 102"/>
                      <a:gd name="T19" fmla="*/ 78 h 84"/>
                      <a:gd name="T20" fmla="*/ 84 w 102"/>
                      <a:gd name="T21" fmla="*/ 60 h 84"/>
                      <a:gd name="T22" fmla="*/ 84 w 102"/>
                      <a:gd name="T23" fmla="*/ 54 h 84"/>
                      <a:gd name="T24" fmla="*/ 102 w 102"/>
                      <a:gd name="T25" fmla="*/ 12 h 84"/>
                      <a:gd name="T26" fmla="*/ 78 w 102"/>
                      <a:gd name="T27" fmla="*/ 0 h 84"/>
                      <a:gd name="T28" fmla="*/ 60 w 102"/>
                      <a:gd name="T29" fmla="*/ 48 h 84"/>
                      <a:gd name="T30" fmla="*/ 72 w 102"/>
                      <a:gd name="T31" fmla="*/ 48 h 84"/>
                      <a:gd name="T32" fmla="*/ 66 w 102"/>
                      <a:gd name="T33" fmla="*/ 42 h 84"/>
                      <a:gd name="T34" fmla="*/ 54 w 102"/>
                      <a:gd name="T35" fmla="*/ 60 h 84"/>
                      <a:gd name="T36" fmla="*/ 60 w 102"/>
                      <a:gd name="T37" fmla="*/ 54 h 84"/>
                      <a:gd name="T38" fmla="*/ 66 w 102"/>
                      <a:gd name="T39" fmla="*/ 66 h 84"/>
                      <a:gd name="T40" fmla="*/ 66 w 102"/>
                      <a:gd name="T41" fmla="*/ 54 h 84"/>
                      <a:gd name="T42" fmla="*/ 54 w 102"/>
                      <a:gd name="T43" fmla="*/ 60 h 84"/>
                      <a:gd name="T44" fmla="*/ 42 w 102"/>
                      <a:gd name="T45" fmla="*/ 54 h 84"/>
                      <a:gd name="T46" fmla="*/ 42 w 102"/>
                      <a:gd name="T47" fmla="*/ 66 h 84"/>
                      <a:gd name="T48" fmla="*/ 48 w 102"/>
                      <a:gd name="T49" fmla="*/ 60 h 84"/>
                      <a:gd name="T50" fmla="*/ 42 w 102"/>
                      <a:gd name="T51" fmla="*/ 42 h 84"/>
                      <a:gd name="T52" fmla="*/ 30 w 102"/>
                      <a:gd name="T53" fmla="*/ 48 h 84"/>
                      <a:gd name="T54" fmla="*/ 42 w 102"/>
                      <a:gd name="T55" fmla="*/ 48 h 84"/>
                      <a:gd name="T56" fmla="*/ 24 w 102"/>
                      <a:gd name="T57"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2" h="84">
                        <a:moveTo>
                          <a:pt x="24" y="0"/>
                        </a:moveTo>
                        <a:lnTo>
                          <a:pt x="0" y="12"/>
                        </a:lnTo>
                        <a:lnTo>
                          <a:pt x="18" y="54"/>
                        </a:lnTo>
                        <a:lnTo>
                          <a:pt x="24" y="60"/>
                        </a:lnTo>
                        <a:lnTo>
                          <a:pt x="30" y="78"/>
                        </a:lnTo>
                        <a:lnTo>
                          <a:pt x="36" y="78"/>
                        </a:lnTo>
                        <a:lnTo>
                          <a:pt x="54" y="84"/>
                        </a:lnTo>
                        <a:lnTo>
                          <a:pt x="60" y="78"/>
                        </a:lnTo>
                        <a:lnTo>
                          <a:pt x="66" y="78"/>
                        </a:lnTo>
                        <a:lnTo>
                          <a:pt x="72" y="78"/>
                        </a:lnTo>
                        <a:lnTo>
                          <a:pt x="84" y="60"/>
                        </a:lnTo>
                        <a:lnTo>
                          <a:pt x="84" y="54"/>
                        </a:lnTo>
                        <a:lnTo>
                          <a:pt x="102" y="12"/>
                        </a:lnTo>
                        <a:lnTo>
                          <a:pt x="78" y="0"/>
                        </a:lnTo>
                        <a:lnTo>
                          <a:pt x="60" y="48"/>
                        </a:lnTo>
                        <a:lnTo>
                          <a:pt x="72" y="48"/>
                        </a:lnTo>
                        <a:lnTo>
                          <a:pt x="66" y="42"/>
                        </a:lnTo>
                        <a:lnTo>
                          <a:pt x="54" y="60"/>
                        </a:lnTo>
                        <a:lnTo>
                          <a:pt x="60" y="54"/>
                        </a:lnTo>
                        <a:lnTo>
                          <a:pt x="66" y="66"/>
                        </a:lnTo>
                        <a:lnTo>
                          <a:pt x="66" y="54"/>
                        </a:lnTo>
                        <a:lnTo>
                          <a:pt x="54" y="60"/>
                        </a:lnTo>
                        <a:lnTo>
                          <a:pt x="42" y="54"/>
                        </a:lnTo>
                        <a:lnTo>
                          <a:pt x="42" y="66"/>
                        </a:lnTo>
                        <a:lnTo>
                          <a:pt x="48" y="60"/>
                        </a:lnTo>
                        <a:lnTo>
                          <a:pt x="42" y="42"/>
                        </a:lnTo>
                        <a:lnTo>
                          <a:pt x="30" y="48"/>
                        </a:lnTo>
                        <a:lnTo>
                          <a:pt x="42" y="48"/>
                        </a:lnTo>
                        <a:lnTo>
                          <a:pt x="24"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grpSp>
            <p:grpSp>
              <p:nvGrpSpPr>
                <p:cNvPr id="46" name="Group 48"/>
                <p:cNvGrpSpPr>
                  <a:grpSpLocks/>
                </p:cNvGrpSpPr>
                <p:nvPr/>
              </p:nvGrpSpPr>
              <p:grpSpPr bwMode="auto">
                <a:xfrm>
                  <a:off x="2674" y="1055"/>
                  <a:ext cx="180" cy="150"/>
                  <a:chOff x="2674" y="1055"/>
                  <a:chExt cx="180" cy="150"/>
                </a:xfrm>
              </p:grpSpPr>
              <p:sp>
                <p:nvSpPr>
                  <p:cNvPr id="47" name="Freeform 49"/>
                  <p:cNvSpPr>
                    <a:spLocks/>
                  </p:cNvSpPr>
                  <p:nvPr/>
                </p:nvSpPr>
                <p:spPr bwMode="auto">
                  <a:xfrm>
                    <a:off x="2674" y="1055"/>
                    <a:ext cx="102" cy="78"/>
                  </a:xfrm>
                  <a:custGeom>
                    <a:avLst/>
                    <a:gdLst>
                      <a:gd name="T0" fmla="*/ 0 w 102"/>
                      <a:gd name="T1" fmla="*/ 66 h 78"/>
                      <a:gd name="T2" fmla="*/ 24 w 102"/>
                      <a:gd name="T3" fmla="*/ 78 h 78"/>
                      <a:gd name="T4" fmla="*/ 42 w 102"/>
                      <a:gd name="T5" fmla="*/ 36 h 78"/>
                      <a:gd name="T6" fmla="*/ 30 w 102"/>
                      <a:gd name="T7" fmla="*/ 30 h 78"/>
                      <a:gd name="T8" fmla="*/ 42 w 102"/>
                      <a:gd name="T9" fmla="*/ 42 h 78"/>
                      <a:gd name="T10" fmla="*/ 48 w 102"/>
                      <a:gd name="T11" fmla="*/ 24 h 78"/>
                      <a:gd name="T12" fmla="*/ 42 w 102"/>
                      <a:gd name="T13" fmla="*/ 18 h 78"/>
                      <a:gd name="T14" fmla="*/ 42 w 102"/>
                      <a:gd name="T15" fmla="*/ 30 h 78"/>
                      <a:gd name="T16" fmla="*/ 36 w 102"/>
                      <a:gd name="T17" fmla="*/ 30 h 78"/>
                      <a:gd name="T18" fmla="*/ 54 w 102"/>
                      <a:gd name="T19" fmla="*/ 24 h 78"/>
                      <a:gd name="T20" fmla="*/ 60 w 102"/>
                      <a:gd name="T21" fmla="*/ 30 h 78"/>
                      <a:gd name="T22" fmla="*/ 66 w 102"/>
                      <a:gd name="T23" fmla="*/ 18 h 78"/>
                      <a:gd name="T24" fmla="*/ 54 w 102"/>
                      <a:gd name="T25" fmla="*/ 24 h 78"/>
                      <a:gd name="T26" fmla="*/ 66 w 102"/>
                      <a:gd name="T27" fmla="*/ 42 h 78"/>
                      <a:gd name="T28" fmla="*/ 72 w 102"/>
                      <a:gd name="T29" fmla="*/ 30 h 78"/>
                      <a:gd name="T30" fmla="*/ 60 w 102"/>
                      <a:gd name="T31" fmla="*/ 36 h 78"/>
                      <a:gd name="T32" fmla="*/ 78 w 102"/>
                      <a:gd name="T33" fmla="*/ 78 h 78"/>
                      <a:gd name="T34" fmla="*/ 102 w 102"/>
                      <a:gd name="T35" fmla="*/ 66 h 78"/>
                      <a:gd name="T36" fmla="*/ 84 w 102"/>
                      <a:gd name="T37" fmla="*/ 30 h 78"/>
                      <a:gd name="T38" fmla="*/ 84 w 102"/>
                      <a:gd name="T39" fmla="*/ 24 h 78"/>
                      <a:gd name="T40" fmla="*/ 72 w 102"/>
                      <a:gd name="T41" fmla="*/ 6 h 78"/>
                      <a:gd name="T42" fmla="*/ 66 w 102"/>
                      <a:gd name="T43" fmla="*/ 6 h 78"/>
                      <a:gd name="T44" fmla="*/ 54 w 102"/>
                      <a:gd name="T45" fmla="*/ 0 h 78"/>
                      <a:gd name="T46" fmla="*/ 42 w 102"/>
                      <a:gd name="T47" fmla="*/ 6 h 78"/>
                      <a:gd name="T48" fmla="*/ 36 w 102"/>
                      <a:gd name="T49" fmla="*/ 6 h 78"/>
                      <a:gd name="T50" fmla="*/ 30 w 102"/>
                      <a:gd name="T51" fmla="*/ 6 h 78"/>
                      <a:gd name="T52" fmla="*/ 24 w 102"/>
                      <a:gd name="T53" fmla="*/ 24 h 78"/>
                      <a:gd name="T54" fmla="*/ 18 w 102"/>
                      <a:gd name="T55" fmla="*/ 30 h 78"/>
                      <a:gd name="T56" fmla="*/ 0 w 102"/>
                      <a:gd name="T57" fmla="*/ 6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2" h="78">
                        <a:moveTo>
                          <a:pt x="0" y="66"/>
                        </a:moveTo>
                        <a:lnTo>
                          <a:pt x="24" y="78"/>
                        </a:lnTo>
                        <a:lnTo>
                          <a:pt x="42" y="36"/>
                        </a:lnTo>
                        <a:lnTo>
                          <a:pt x="30" y="30"/>
                        </a:lnTo>
                        <a:lnTo>
                          <a:pt x="42" y="42"/>
                        </a:lnTo>
                        <a:lnTo>
                          <a:pt x="48" y="24"/>
                        </a:lnTo>
                        <a:lnTo>
                          <a:pt x="42" y="18"/>
                        </a:lnTo>
                        <a:lnTo>
                          <a:pt x="42" y="30"/>
                        </a:lnTo>
                        <a:lnTo>
                          <a:pt x="36" y="30"/>
                        </a:lnTo>
                        <a:lnTo>
                          <a:pt x="54" y="24"/>
                        </a:lnTo>
                        <a:lnTo>
                          <a:pt x="60" y="30"/>
                        </a:lnTo>
                        <a:lnTo>
                          <a:pt x="66" y="18"/>
                        </a:lnTo>
                        <a:lnTo>
                          <a:pt x="54" y="24"/>
                        </a:lnTo>
                        <a:lnTo>
                          <a:pt x="66" y="42"/>
                        </a:lnTo>
                        <a:lnTo>
                          <a:pt x="72" y="30"/>
                        </a:lnTo>
                        <a:lnTo>
                          <a:pt x="60" y="36"/>
                        </a:lnTo>
                        <a:lnTo>
                          <a:pt x="78" y="78"/>
                        </a:lnTo>
                        <a:lnTo>
                          <a:pt x="102" y="66"/>
                        </a:lnTo>
                        <a:lnTo>
                          <a:pt x="84" y="30"/>
                        </a:lnTo>
                        <a:lnTo>
                          <a:pt x="84" y="24"/>
                        </a:lnTo>
                        <a:lnTo>
                          <a:pt x="72" y="6"/>
                        </a:lnTo>
                        <a:lnTo>
                          <a:pt x="66" y="6"/>
                        </a:lnTo>
                        <a:lnTo>
                          <a:pt x="54" y="0"/>
                        </a:lnTo>
                        <a:lnTo>
                          <a:pt x="42" y="6"/>
                        </a:lnTo>
                        <a:lnTo>
                          <a:pt x="36" y="6"/>
                        </a:lnTo>
                        <a:lnTo>
                          <a:pt x="30" y="6"/>
                        </a:lnTo>
                        <a:lnTo>
                          <a:pt x="24" y="24"/>
                        </a:lnTo>
                        <a:lnTo>
                          <a:pt x="18" y="30"/>
                        </a:lnTo>
                        <a:lnTo>
                          <a:pt x="0" y="6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48" name="Freeform 50"/>
                  <p:cNvSpPr>
                    <a:spLocks/>
                  </p:cNvSpPr>
                  <p:nvPr/>
                </p:nvSpPr>
                <p:spPr bwMode="auto">
                  <a:xfrm>
                    <a:off x="2752" y="1121"/>
                    <a:ext cx="102" cy="84"/>
                  </a:xfrm>
                  <a:custGeom>
                    <a:avLst/>
                    <a:gdLst>
                      <a:gd name="T0" fmla="*/ 24 w 102"/>
                      <a:gd name="T1" fmla="*/ 0 h 84"/>
                      <a:gd name="T2" fmla="*/ 0 w 102"/>
                      <a:gd name="T3" fmla="*/ 12 h 84"/>
                      <a:gd name="T4" fmla="*/ 24 w 102"/>
                      <a:gd name="T5" fmla="*/ 54 h 84"/>
                      <a:gd name="T6" fmla="*/ 24 w 102"/>
                      <a:gd name="T7" fmla="*/ 60 h 84"/>
                      <a:gd name="T8" fmla="*/ 36 w 102"/>
                      <a:gd name="T9" fmla="*/ 78 h 84"/>
                      <a:gd name="T10" fmla="*/ 42 w 102"/>
                      <a:gd name="T11" fmla="*/ 78 h 84"/>
                      <a:gd name="T12" fmla="*/ 54 w 102"/>
                      <a:gd name="T13" fmla="*/ 84 h 84"/>
                      <a:gd name="T14" fmla="*/ 60 w 102"/>
                      <a:gd name="T15" fmla="*/ 78 h 84"/>
                      <a:gd name="T16" fmla="*/ 66 w 102"/>
                      <a:gd name="T17" fmla="*/ 78 h 84"/>
                      <a:gd name="T18" fmla="*/ 72 w 102"/>
                      <a:gd name="T19" fmla="*/ 78 h 84"/>
                      <a:gd name="T20" fmla="*/ 84 w 102"/>
                      <a:gd name="T21" fmla="*/ 60 h 84"/>
                      <a:gd name="T22" fmla="*/ 84 w 102"/>
                      <a:gd name="T23" fmla="*/ 54 h 84"/>
                      <a:gd name="T24" fmla="*/ 102 w 102"/>
                      <a:gd name="T25" fmla="*/ 12 h 84"/>
                      <a:gd name="T26" fmla="*/ 78 w 102"/>
                      <a:gd name="T27" fmla="*/ 0 h 84"/>
                      <a:gd name="T28" fmla="*/ 60 w 102"/>
                      <a:gd name="T29" fmla="*/ 48 h 84"/>
                      <a:gd name="T30" fmla="*/ 72 w 102"/>
                      <a:gd name="T31" fmla="*/ 48 h 84"/>
                      <a:gd name="T32" fmla="*/ 66 w 102"/>
                      <a:gd name="T33" fmla="*/ 42 h 84"/>
                      <a:gd name="T34" fmla="*/ 54 w 102"/>
                      <a:gd name="T35" fmla="*/ 60 h 84"/>
                      <a:gd name="T36" fmla="*/ 60 w 102"/>
                      <a:gd name="T37" fmla="*/ 54 h 84"/>
                      <a:gd name="T38" fmla="*/ 66 w 102"/>
                      <a:gd name="T39" fmla="*/ 66 h 84"/>
                      <a:gd name="T40" fmla="*/ 66 w 102"/>
                      <a:gd name="T41" fmla="*/ 54 h 84"/>
                      <a:gd name="T42" fmla="*/ 54 w 102"/>
                      <a:gd name="T43" fmla="*/ 60 h 84"/>
                      <a:gd name="T44" fmla="*/ 48 w 102"/>
                      <a:gd name="T45" fmla="*/ 54 h 84"/>
                      <a:gd name="T46" fmla="*/ 42 w 102"/>
                      <a:gd name="T47" fmla="*/ 66 h 84"/>
                      <a:gd name="T48" fmla="*/ 54 w 102"/>
                      <a:gd name="T49" fmla="*/ 60 h 84"/>
                      <a:gd name="T50" fmla="*/ 42 w 102"/>
                      <a:gd name="T51" fmla="*/ 42 h 84"/>
                      <a:gd name="T52" fmla="*/ 36 w 102"/>
                      <a:gd name="T53" fmla="*/ 48 h 84"/>
                      <a:gd name="T54" fmla="*/ 48 w 102"/>
                      <a:gd name="T55" fmla="*/ 48 h 84"/>
                      <a:gd name="T56" fmla="*/ 24 w 102"/>
                      <a:gd name="T57"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2" h="84">
                        <a:moveTo>
                          <a:pt x="24" y="0"/>
                        </a:moveTo>
                        <a:lnTo>
                          <a:pt x="0" y="12"/>
                        </a:lnTo>
                        <a:lnTo>
                          <a:pt x="24" y="54"/>
                        </a:lnTo>
                        <a:lnTo>
                          <a:pt x="24" y="60"/>
                        </a:lnTo>
                        <a:lnTo>
                          <a:pt x="36" y="78"/>
                        </a:lnTo>
                        <a:lnTo>
                          <a:pt x="42" y="78"/>
                        </a:lnTo>
                        <a:lnTo>
                          <a:pt x="54" y="84"/>
                        </a:lnTo>
                        <a:lnTo>
                          <a:pt x="60" y="78"/>
                        </a:lnTo>
                        <a:lnTo>
                          <a:pt x="66" y="78"/>
                        </a:lnTo>
                        <a:lnTo>
                          <a:pt x="72" y="78"/>
                        </a:lnTo>
                        <a:lnTo>
                          <a:pt x="84" y="60"/>
                        </a:lnTo>
                        <a:lnTo>
                          <a:pt x="84" y="54"/>
                        </a:lnTo>
                        <a:lnTo>
                          <a:pt x="102" y="12"/>
                        </a:lnTo>
                        <a:lnTo>
                          <a:pt x="78" y="0"/>
                        </a:lnTo>
                        <a:lnTo>
                          <a:pt x="60" y="48"/>
                        </a:lnTo>
                        <a:lnTo>
                          <a:pt x="72" y="48"/>
                        </a:lnTo>
                        <a:lnTo>
                          <a:pt x="66" y="42"/>
                        </a:lnTo>
                        <a:lnTo>
                          <a:pt x="54" y="60"/>
                        </a:lnTo>
                        <a:lnTo>
                          <a:pt x="60" y="54"/>
                        </a:lnTo>
                        <a:lnTo>
                          <a:pt x="66" y="66"/>
                        </a:lnTo>
                        <a:lnTo>
                          <a:pt x="66" y="54"/>
                        </a:lnTo>
                        <a:lnTo>
                          <a:pt x="54" y="60"/>
                        </a:lnTo>
                        <a:lnTo>
                          <a:pt x="48" y="54"/>
                        </a:lnTo>
                        <a:lnTo>
                          <a:pt x="42" y="66"/>
                        </a:lnTo>
                        <a:lnTo>
                          <a:pt x="54" y="60"/>
                        </a:lnTo>
                        <a:lnTo>
                          <a:pt x="42" y="42"/>
                        </a:lnTo>
                        <a:lnTo>
                          <a:pt x="36" y="48"/>
                        </a:lnTo>
                        <a:lnTo>
                          <a:pt x="48" y="48"/>
                        </a:lnTo>
                        <a:lnTo>
                          <a:pt x="24"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grpSp>
          </p:grpSp>
        </p:grpSp>
        <p:sp>
          <p:nvSpPr>
            <p:cNvPr id="31" name="Rectangle 51"/>
            <p:cNvSpPr>
              <a:spLocks noChangeArrowheads="1"/>
            </p:cNvSpPr>
            <p:nvPr/>
          </p:nvSpPr>
          <p:spPr bwMode="auto">
            <a:xfrm>
              <a:off x="920" y="1964"/>
              <a:ext cx="6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a:sym typeface="Symbol" panose="05050102010706020507" pitchFamily="18" charset="2"/>
                </a:rPr>
                <a:t></a:t>
              </a:r>
              <a:endParaRPr lang="en-US" altLang="en-US">
                <a:cs typeface="Times New Roman" panose="02020603050405020304" pitchFamily="18" charset="0"/>
                <a:sym typeface="Symbol" panose="05050102010706020507" pitchFamily="18" charset="2"/>
              </a:endParaRPr>
            </a:p>
          </p:txBody>
        </p:sp>
        <p:graphicFrame>
          <p:nvGraphicFramePr>
            <p:cNvPr id="32" name="Object 52"/>
            <p:cNvGraphicFramePr>
              <a:graphicFrameLocks noChangeAspect="1"/>
            </p:cNvGraphicFramePr>
            <p:nvPr/>
          </p:nvGraphicFramePr>
          <p:xfrm>
            <a:off x="958" y="1454"/>
            <a:ext cx="259" cy="211"/>
          </p:xfrm>
          <a:graphic>
            <a:graphicData uri="http://schemas.openxmlformats.org/presentationml/2006/ole">
              <mc:AlternateContent xmlns:mc="http://schemas.openxmlformats.org/markup-compatibility/2006">
                <mc:Choice xmlns:v="urn:schemas-microsoft-com:vml" Requires="v">
                  <p:oleObj spid="_x0000_s229433" name="Equation" r:id="rId7" imgW="279360" imgH="228600" progId="Equation.3">
                    <p:embed/>
                  </p:oleObj>
                </mc:Choice>
                <mc:Fallback>
                  <p:oleObj name="Equation" r:id="rId7" imgW="27936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8" y="1454"/>
                          <a:ext cx="259" cy="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57" name="Rectangle 53"/>
          <p:cNvSpPr>
            <a:spLocks noChangeArrowheads="1"/>
          </p:cNvSpPr>
          <p:nvPr/>
        </p:nvSpPr>
        <p:spPr bwMode="auto">
          <a:xfrm>
            <a:off x="3544888" y="4488172"/>
            <a:ext cx="3735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dirty="0"/>
              <a:t>W</a:t>
            </a:r>
            <a:r>
              <a:rPr lang="en-US" altLang="en-US" baseline="52000" dirty="0"/>
              <a:t>+,</a:t>
            </a:r>
            <a:r>
              <a:rPr lang="en-US" altLang="en-US" baseline="52000" dirty="0">
                <a:cs typeface="Times New Roman" panose="02020603050405020304" pitchFamily="18" charset="0"/>
              </a:rPr>
              <a:t>-</a:t>
            </a:r>
            <a:endParaRPr lang="en-US" altLang="en-US" dirty="0">
              <a:cs typeface="Times New Roman" panose="02020603050405020304" pitchFamily="18" charset="0"/>
            </a:endParaRPr>
          </a:p>
        </p:txBody>
      </p:sp>
      <p:grpSp>
        <p:nvGrpSpPr>
          <p:cNvPr id="58" name="Group 54"/>
          <p:cNvGrpSpPr>
            <a:grpSpLocks/>
          </p:cNvGrpSpPr>
          <p:nvPr/>
        </p:nvGrpSpPr>
        <p:grpSpPr bwMode="auto">
          <a:xfrm>
            <a:off x="5164138" y="3514390"/>
            <a:ext cx="3078162" cy="1228725"/>
            <a:chOff x="3772" y="1352"/>
            <a:chExt cx="1939" cy="774"/>
          </a:xfrm>
        </p:grpSpPr>
        <p:grpSp>
          <p:nvGrpSpPr>
            <p:cNvPr id="59" name="Group 55"/>
            <p:cNvGrpSpPr>
              <a:grpSpLocks/>
            </p:cNvGrpSpPr>
            <p:nvPr/>
          </p:nvGrpSpPr>
          <p:grpSpPr bwMode="auto">
            <a:xfrm>
              <a:off x="3772" y="1352"/>
              <a:ext cx="672" cy="774"/>
              <a:chOff x="3718" y="1178"/>
              <a:chExt cx="672" cy="774"/>
            </a:xfrm>
          </p:grpSpPr>
          <p:sp>
            <p:nvSpPr>
              <p:cNvPr id="61" name="Rectangle 56"/>
              <p:cNvSpPr>
                <a:spLocks noChangeArrowheads="1"/>
              </p:cNvSpPr>
              <p:nvPr/>
            </p:nvSpPr>
            <p:spPr bwMode="auto">
              <a:xfrm>
                <a:off x="4130" y="1754"/>
                <a:ext cx="13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a:t>Z</a:t>
                </a:r>
                <a:r>
                  <a:rPr lang="en-US" altLang="en-US" baseline="52000"/>
                  <a:t>0</a:t>
                </a:r>
                <a:endParaRPr lang="en-US" altLang="en-US"/>
              </a:p>
            </p:txBody>
          </p:sp>
          <p:sp>
            <p:nvSpPr>
              <p:cNvPr id="62" name="Freeform 57"/>
              <p:cNvSpPr>
                <a:spLocks/>
              </p:cNvSpPr>
              <p:nvPr/>
            </p:nvSpPr>
            <p:spPr bwMode="auto">
              <a:xfrm rot="5400000">
                <a:off x="3781" y="1115"/>
                <a:ext cx="210" cy="336"/>
              </a:xfrm>
              <a:custGeom>
                <a:avLst/>
                <a:gdLst>
                  <a:gd name="T0" fmla="*/ 0 w 210"/>
                  <a:gd name="T1" fmla="*/ 330 h 336"/>
                  <a:gd name="T2" fmla="*/ 18 w 210"/>
                  <a:gd name="T3" fmla="*/ 336 h 336"/>
                  <a:gd name="T4" fmla="*/ 210 w 210"/>
                  <a:gd name="T5" fmla="*/ 6 h 336"/>
                  <a:gd name="T6" fmla="*/ 192 w 210"/>
                  <a:gd name="T7" fmla="*/ 0 h 336"/>
                  <a:gd name="T8" fmla="*/ 0 w 210"/>
                  <a:gd name="T9" fmla="*/ 330 h 336"/>
                </a:gdLst>
                <a:ahLst/>
                <a:cxnLst>
                  <a:cxn ang="0">
                    <a:pos x="T0" y="T1"/>
                  </a:cxn>
                  <a:cxn ang="0">
                    <a:pos x="T2" y="T3"/>
                  </a:cxn>
                  <a:cxn ang="0">
                    <a:pos x="T4" y="T5"/>
                  </a:cxn>
                  <a:cxn ang="0">
                    <a:pos x="T6" y="T7"/>
                  </a:cxn>
                  <a:cxn ang="0">
                    <a:pos x="T8" y="T9"/>
                  </a:cxn>
                </a:cxnLst>
                <a:rect l="0" t="0" r="r" b="b"/>
                <a:pathLst>
                  <a:path w="210" h="336">
                    <a:moveTo>
                      <a:pt x="0" y="330"/>
                    </a:moveTo>
                    <a:lnTo>
                      <a:pt x="18" y="336"/>
                    </a:lnTo>
                    <a:lnTo>
                      <a:pt x="210" y="6"/>
                    </a:lnTo>
                    <a:lnTo>
                      <a:pt x="192" y="0"/>
                    </a:lnTo>
                    <a:lnTo>
                      <a:pt x="0" y="3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grpSp>
            <p:nvGrpSpPr>
              <p:cNvPr id="63" name="Group 58"/>
              <p:cNvGrpSpPr>
                <a:grpSpLocks/>
              </p:cNvGrpSpPr>
              <p:nvPr/>
            </p:nvGrpSpPr>
            <p:grpSpPr bwMode="auto">
              <a:xfrm rot="5400000">
                <a:off x="3769" y="1655"/>
                <a:ext cx="576" cy="18"/>
                <a:chOff x="2596" y="1964"/>
                <a:chExt cx="576" cy="18"/>
              </a:xfrm>
            </p:grpSpPr>
            <p:sp>
              <p:nvSpPr>
                <p:cNvPr id="67" name="Rectangle 59"/>
                <p:cNvSpPr>
                  <a:spLocks noChangeArrowheads="1"/>
                </p:cNvSpPr>
                <p:nvPr/>
              </p:nvSpPr>
              <p:spPr bwMode="auto">
                <a:xfrm>
                  <a:off x="2596" y="1964"/>
                  <a:ext cx="72" cy="1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sp>
              <p:nvSpPr>
                <p:cNvPr id="68" name="Rectangle 60"/>
                <p:cNvSpPr>
                  <a:spLocks noChangeArrowheads="1"/>
                </p:cNvSpPr>
                <p:nvPr/>
              </p:nvSpPr>
              <p:spPr bwMode="auto">
                <a:xfrm>
                  <a:off x="2722" y="1964"/>
                  <a:ext cx="72" cy="1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sp>
              <p:nvSpPr>
                <p:cNvPr id="69" name="Rectangle 61"/>
                <p:cNvSpPr>
                  <a:spLocks noChangeArrowheads="1"/>
                </p:cNvSpPr>
                <p:nvPr/>
              </p:nvSpPr>
              <p:spPr bwMode="auto">
                <a:xfrm>
                  <a:off x="2848" y="1964"/>
                  <a:ext cx="72" cy="1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sp>
              <p:nvSpPr>
                <p:cNvPr id="70" name="Rectangle 62"/>
                <p:cNvSpPr>
                  <a:spLocks noChangeArrowheads="1"/>
                </p:cNvSpPr>
                <p:nvPr/>
              </p:nvSpPr>
              <p:spPr bwMode="auto">
                <a:xfrm>
                  <a:off x="2974" y="1964"/>
                  <a:ext cx="72" cy="1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sp>
              <p:nvSpPr>
                <p:cNvPr id="71" name="Rectangle 63"/>
                <p:cNvSpPr>
                  <a:spLocks noChangeArrowheads="1"/>
                </p:cNvSpPr>
                <p:nvPr/>
              </p:nvSpPr>
              <p:spPr bwMode="auto">
                <a:xfrm>
                  <a:off x="3100" y="1964"/>
                  <a:ext cx="72" cy="1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grpSp>
          <p:grpSp>
            <p:nvGrpSpPr>
              <p:cNvPr id="64" name="Group 64"/>
              <p:cNvGrpSpPr>
                <a:grpSpLocks/>
              </p:cNvGrpSpPr>
              <p:nvPr/>
            </p:nvGrpSpPr>
            <p:grpSpPr bwMode="auto">
              <a:xfrm rot="5400000">
                <a:off x="4117" y="1115"/>
                <a:ext cx="204" cy="342"/>
                <a:chOff x="2404" y="1634"/>
                <a:chExt cx="204" cy="342"/>
              </a:xfrm>
            </p:grpSpPr>
            <p:sp>
              <p:nvSpPr>
                <p:cNvPr id="65" name="Freeform 65"/>
                <p:cNvSpPr>
                  <a:spLocks/>
                </p:cNvSpPr>
                <p:nvPr/>
              </p:nvSpPr>
              <p:spPr bwMode="auto">
                <a:xfrm>
                  <a:off x="2428" y="1700"/>
                  <a:ext cx="180" cy="276"/>
                </a:xfrm>
                <a:custGeom>
                  <a:avLst/>
                  <a:gdLst>
                    <a:gd name="T0" fmla="*/ 18 w 180"/>
                    <a:gd name="T1" fmla="*/ 0 h 276"/>
                    <a:gd name="T2" fmla="*/ 0 w 180"/>
                    <a:gd name="T3" fmla="*/ 6 h 276"/>
                    <a:gd name="T4" fmla="*/ 162 w 180"/>
                    <a:gd name="T5" fmla="*/ 276 h 276"/>
                    <a:gd name="T6" fmla="*/ 180 w 180"/>
                    <a:gd name="T7" fmla="*/ 270 h 276"/>
                    <a:gd name="T8" fmla="*/ 18 w 180"/>
                    <a:gd name="T9" fmla="*/ 0 h 276"/>
                  </a:gdLst>
                  <a:ahLst/>
                  <a:cxnLst>
                    <a:cxn ang="0">
                      <a:pos x="T0" y="T1"/>
                    </a:cxn>
                    <a:cxn ang="0">
                      <a:pos x="T2" y="T3"/>
                    </a:cxn>
                    <a:cxn ang="0">
                      <a:pos x="T4" y="T5"/>
                    </a:cxn>
                    <a:cxn ang="0">
                      <a:pos x="T6" y="T7"/>
                    </a:cxn>
                    <a:cxn ang="0">
                      <a:pos x="T8" y="T9"/>
                    </a:cxn>
                  </a:cxnLst>
                  <a:rect l="0" t="0" r="r" b="b"/>
                  <a:pathLst>
                    <a:path w="180" h="276">
                      <a:moveTo>
                        <a:pt x="18" y="0"/>
                      </a:moveTo>
                      <a:lnTo>
                        <a:pt x="0" y="6"/>
                      </a:lnTo>
                      <a:lnTo>
                        <a:pt x="162" y="276"/>
                      </a:lnTo>
                      <a:lnTo>
                        <a:pt x="180" y="270"/>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66" name="Freeform 66"/>
                <p:cNvSpPr>
                  <a:spLocks/>
                </p:cNvSpPr>
                <p:nvPr/>
              </p:nvSpPr>
              <p:spPr bwMode="auto">
                <a:xfrm>
                  <a:off x="2404" y="1634"/>
                  <a:ext cx="90" cy="108"/>
                </a:xfrm>
                <a:custGeom>
                  <a:avLst/>
                  <a:gdLst>
                    <a:gd name="T0" fmla="*/ 90 w 90"/>
                    <a:gd name="T1" fmla="*/ 60 h 108"/>
                    <a:gd name="T2" fmla="*/ 0 w 90"/>
                    <a:gd name="T3" fmla="*/ 0 h 108"/>
                    <a:gd name="T4" fmla="*/ 6 w 90"/>
                    <a:gd name="T5" fmla="*/ 108 h 108"/>
                    <a:gd name="T6" fmla="*/ 90 w 90"/>
                    <a:gd name="T7" fmla="*/ 60 h 108"/>
                  </a:gdLst>
                  <a:ahLst/>
                  <a:cxnLst>
                    <a:cxn ang="0">
                      <a:pos x="T0" y="T1"/>
                    </a:cxn>
                    <a:cxn ang="0">
                      <a:pos x="T2" y="T3"/>
                    </a:cxn>
                    <a:cxn ang="0">
                      <a:pos x="T4" y="T5"/>
                    </a:cxn>
                    <a:cxn ang="0">
                      <a:pos x="T6" y="T7"/>
                    </a:cxn>
                  </a:cxnLst>
                  <a:rect l="0" t="0" r="r" b="b"/>
                  <a:pathLst>
                    <a:path w="90" h="108">
                      <a:moveTo>
                        <a:pt x="90" y="60"/>
                      </a:moveTo>
                      <a:lnTo>
                        <a:pt x="0" y="0"/>
                      </a:lnTo>
                      <a:lnTo>
                        <a:pt x="6" y="108"/>
                      </a:lnTo>
                      <a:lnTo>
                        <a:pt x="90"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grpSp>
        </p:grpSp>
        <p:graphicFrame>
          <p:nvGraphicFramePr>
            <p:cNvPr id="60" name="Object 67"/>
            <p:cNvGraphicFramePr>
              <a:graphicFrameLocks noChangeAspect="1"/>
            </p:cNvGraphicFramePr>
            <p:nvPr/>
          </p:nvGraphicFramePr>
          <p:xfrm>
            <a:off x="4140" y="1439"/>
            <a:ext cx="1571" cy="409"/>
          </p:xfrm>
          <a:graphic>
            <a:graphicData uri="http://schemas.openxmlformats.org/presentationml/2006/ole">
              <mc:AlternateContent xmlns:mc="http://schemas.openxmlformats.org/markup-compatibility/2006">
                <mc:Choice xmlns:v="urn:schemas-microsoft-com:vml" Requires="v">
                  <p:oleObj spid="_x0000_s229434" name="Equation" r:id="rId9" imgW="1650960" imgH="431640" progId="Equation.3">
                    <p:embed/>
                  </p:oleObj>
                </mc:Choice>
                <mc:Fallback>
                  <p:oleObj name="Equation" r:id="rId9" imgW="1650960" imgH="4316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40" y="1439"/>
                          <a:ext cx="1571" cy="4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72" name="Object 68"/>
          <p:cNvGraphicFramePr>
            <a:graphicFrameLocks noChangeAspect="1"/>
          </p:cNvGraphicFramePr>
          <p:nvPr>
            <p:extLst>
              <p:ext uri="{D42A27DB-BD31-4B8C-83A1-F6EECF244321}">
                <p14:modId xmlns:p14="http://schemas.microsoft.com/office/powerpoint/2010/main" val="3749796115"/>
              </p:ext>
            </p:extLst>
          </p:nvPr>
        </p:nvGraphicFramePr>
        <p:xfrm>
          <a:off x="7226300" y="4179553"/>
          <a:ext cx="1917700" cy="749300"/>
        </p:xfrm>
        <a:graphic>
          <a:graphicData uri="http://schemas.openxmlformats.org/presentationml/2006/ole">
            <mc:AlternateContent xmlns:mc="http://schemas.openxmlformats.org/markup-compatibility/2006">
              <mc:Choice xmlns:v="urn:schemas-microsoft-com:vml" Requires="v">
                <p:oleObj spid="_x0000_s229435" name="Equation" r:id="rId11" imgW="1295280" imgH="507960" progId="Equation.3">
                  <p:embed/>
                </p:oleObj>
              </mc:Choice>
              <mc:Fallback>
                <p:oleObj name="Equation" r:id="rId11" imgW="1295280" imgH="50796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26300" y="4179553"/>
                        <a:ext cx="1917700" cy="749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8" name="Text Box 22"/>
          <p:cNvSpPr txBox="1">
            <a:spLocks noChangeArrowheads="1"/>
          </p:cNvSpPr>
          <p:nvPr/>
        </p:nvSpPr>
        <p:spPr bwMode="auto">
          <a:xfrm>
            <a:off x="151475" y="5562325"/>
            <a:ext cx="501266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dirty="0">
                <a:sym typeface="Symbol" panose="05050102010706020507" pitchFamily="18" charset="2"/>
              </a:rPr>
              <a:t>sin</a:t>
            </a:r>
            <a:r>
              <a:rPr lang="en-US" altLang="en-US" baseline="52000" dirty="0">
                <a:sym typeface="Symbol" panose="05050102010706020507" pitchFamily="18" charset="2"/>
              </a:rPr>
              <a:t>2</a:t>
            </a:r>
            <a:r>
              <a:rPr lang="en-US" altLang="en-US" dirty="0">
                <a:sym typeface="Symbol" panose="05050102010706020507" pitchFamily="18" charset="2"/>
              </a:rPr>
              <a:t></a:t>
            </a:r>
            <a:r>
              <a:rPr lang="en-US" altLang="en-US" baseline="-25000" dirty="0">
                <a:sym typeface="Symbol" panose="05050102010706020507" pitchFamily="18" charset="2"/>
              </a:rPr>
              <a:t>W </a:t>
            </a:r>
            <a:r>
              <a:rPr lang="en-US" altLang="en-US" dirty="0">
                <a:sym typeface="Symbol" panose="05050102010706020507" pitchFamily="18" charset="2"/>
              </a:rPr>
              <a:t>– “weak mixing angle”, parameterizes the mixing between the </a:t>
            </a:r>
            <a:r>
              <a:rPr lang="en-US" altLang="en-US" dirty="0" smtClean="0">
                <a:sym typeface="Symbol" panose="05050102010706020507" pitchFamily="18" charset="2"/>
              </a:rPr>
              <a:t>two neutral currents</a:t>
            </a:r>
            <a:endParaRPr lang="en-US" altLang="en-US" dirty="0">
              <a:sym typeface="Symbol" panose="05050102010706020507" pitchFamily="18" charset="2"/>
            </a:endParaRPr>
          </a:p>
        </p:txBody>
      </p:sp>
      <p:pic>
        <p:nvPicPr>
          <p:cNvPr id="81" name="Picture 76" descr="Physics 197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6943" y="1023602"/>
            <a:ext cx="4457700" cy="51435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3" name="Object 7"/>
          <p:cNvGraphicFramePr>
            <a:graphicFrameLocks noChangeAspect="1"/>
          </p:cNvGraphicFramePr>
          <p:nvPr>
            <p:extLst>
              <p:ext uri="{D42A27DB-BD31-4B8C-83A1-F6EECF244321}">
                <p14:modId xmlns:p14="http://schemas.microsoft.com/office/powerpoint/2010/main" val="2293915244"/>
              </p:ext>
            </p:extLst>
          </p:nvPr>
        </p:nvGraphicFramePr>
        <p:xfrm>
          <a:off x="5289536" y="1725964"/>
          <a:ext cx="3457575" cy="1428750"/>
        </p:xfrm>
        <a:graphic>
          <a:graphicData uri="http://schemas.openxmlformats.org/presentationml/2006/ole">
            <mc:AlternateContent xmlns:mc="http://schemas.openxmlformats.org/markup-compatibility/2006">
              <mc:Choice xmlns:v="urn:schemas-microsoft-com:vml" Requires="v">
                <p:oleObj spid="_x0000_s229436" name="Bitmap Image" r:id="rId14" imgW="2803810" imgH="1158095" progId="PBrush">
                  <p:embed/>
                </p:oleObj>
              </mc:Choice>
              <mc:Fallback>
                <p:oleObj name="Bitmap Image" r:id="rId14" imgW="2803810" imgH="1158095" progId="PBrush">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289536" y="1725964"/>
                        <a:ext cx="3457575"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Slide Number Placeholder 5"/>
          <p:cNvSpPr>
            <a:spLocks noGrp="1"/>
          </p:cNvSpPr>
          <p:nvPr>
            <p:ph type="sldNum" sz="quarter" idx="12"/>
          </p:nvPr>
        </p:nvSpPr>
        <p:spPr/>
        <p:txBody>
          <a:bodyPr/>
          <a:lstStyle/>
          <a:p>
            <a:fld id="{DA118E06-5FBC-4A7F-98A9-FD3F00BABDBC}" type="slidenum">
              <a:rPr lang="en-CA" smtClean="0"/>
              <a:pPr/>
              <a:t>21</a:t>
            </a:fld>
            <a:endParaRPr lang="en-CA" dirty="0"/>
          </a:p>
        </p:txBody>
      </p:sp>
    </p:spTree>
    <p:extLst>
      <p:ext uri="{BB962C8B-B14F-4D97-AF65-F5344CB8AC3E}">
        <p14:creationId xmlns:p14="http://schemas.microsoft.com/office/powerpoint/2010/main" val="2015066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p:cTn id="7" dur="500" fill="hold"/>
                                        <p:tgtEl>
                                          <p:spTgt spid="83"/>
                                        </p:tgtEl>
                                        <p:attrNameLst>
                                          <p:attrName>ppt_w</p:attrName>
                                        </p:attrNameLst>
                                      </p:cBhvr>
                                      <p:tavLst>
                                        <p:tav tm="0">
                                          <p:val>
                                            <p:strVal val="#ppt_w*0.70"/>
                                          </p:val>
                                        </p:tav>
                                        <p:tav tm="100000">
                                          <p:val>
                                            <p:strVal val="#ppt_w"/>
                                          </p:val>
                                        </p:tav>
                                      </p:tavLst>
                                    </p:anim>
                                    <p:anim calcmode="lin" valueType="num">
                                      <p:cBhvr>
                                        <p:cTn id="8" dur="500" fill="hold"/>
                                        <p:tgtEl>
                                          <p:spTgt spid="83"/>
                                        </p:tgtEl>
                                        <p:attrNameLst>
                                          <p:attrName>ppt_h</p:attrName>
                                        </p:attrNameLst>
                                      </p:cBhvr>
                                      <p:tavLst>
                                        <p:tav tm="0">
                                          <p:val>
                                            <p:strVal val="#ppt_h"/>
                                          </p:val>
                                        </p:tav>
                                        <p:tav tm="100000">
                                          <p:val>
                                            <p:strVal val="#ppt_h"/>
                                          </p:val>
                                        </p:tav>
                                      </p:tavLst>
                                    </p:anim>
                                    <p:animEffect transition="in" filter="fade">
                                      <p:cBhvr>
                                        <p:cTn id="9" dur="500"/>
                                        <p:tgtEl>
                                          <p:spTgt spid="8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81"/>
                                        </p:tgtEl>
                                        <p:attrNameLst>
                                          <p:attrName>style.visibility</p:attrName>
                                        </p:attrNameLst>
                                      </p:cBhvr>
                                      <p:to>
                                        <p:strVal val="visible"/>
                                      </p:to>
                                    </p:set>
                                    <p:animEffect transition="in" filter="fade">
                                      <p:cBhvr>
                                        <p:cTn id="14"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Running of coupling constants</a:t>
            </a:r>
            <a:endParaRPr lang="en-CA" dirty="0"/>
          </a:p>
        </p:txBody>
      </p:sp>
      <p:sp>
        <p:nvSpPr>
          <p:cNvPr id="3" name="Date Placeholder 2"/>
          <p:cNvSpPr>
            <a:spLocks noGrp="1"/>
          </p:cNvSpPr>
          <p:nvPr>
            <p:ph type="dt" sz="half" idx="10"/>
          </p:nvPr>
        </p:nvSpPr>
        <p:spPr/>
        <p:txBody>
          <a:bodyPr/>
          <a:lstStyle/>
          <a:p>
            <a:r>
              <a:rPr lang="en-US" smtClean="0"/>
              <a:t>June 1-19, 2015</a:t>
            </a:r>
            <a:endParaRPr lang="en-CA" dirty="0"/>
          </a:p>
        </p:txBody>
      </p:sp>
      <p:sp>
        <p:nvSpPr>
          <p:cNvPr id="4" name="Footer Placeholder 3"/>
          <p:cNvSpPr>
            <a:spLocks noGrp="1"/>
          </p:cNvSpPr>
          <p:nvPr>
            <p:ph type="ftr" sz="quarter" idx="11"/>
          </p:nvPr>
        </p:nvSpPr>
        <p:spPr/>
        <p:txBody>
          <a:bodyPr/>
          <a:lstStyle/>
          <a:p>
            <a:r>
              <a:rPr lang="en-US" smtClean="0"/>
              <a:t>HUGS</a:t>
            </a:r>
            <a:endParaRPr lang="en-CA" dirty="0" smtClean="0"/>
          </a:p>
        </p:txBody>
      </p:sp>
      <p:pic>
        <p:nvPicPr>
          <p:cNvPr id="6" name="Picture 2" descr="QED"/>
          <p:cNvPicPr>
            <a:picLocks noChangeAspect="1" noChangeArrowheads="1"/>
          </p:cNvPicPr>
          <p:nvPr/>
        </p:nvPicPr>
        <p:blipFill>
          <a:blip r:embed="rId2" cstate="print">
            <a:extLst>
              <a:ext uri="{28A0092B-C50C-407E-A947-70E740481C1C}">
                <a14:useLocalDpi xmlns:a14="http://schemas.microsoft.com/office/drawing/2010/main" val="0"/>
              </a:ext>
            </a:extLst>
          </a:blip>
          <a:srcRect t="2982" b="2002"/>
          <a:stretch>
            <a:fillRect/>
          </a:stretch>
        </p:blipFill>
        <p:spPr bwMode="auto">
          <a:xfrm>
            <a:off x="187325" y="1970088"/>
            <a:ext cx="4183063" cy="41465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PERK"/>
          <p:cNvPicPr>
            <a:picLocks noChangeAspect="1" noChangeArrowheads="1"/>
          </p:cNvPicPr>
          <p:nvPr/>
        </p:nvPicPr>
        <p:blipFill>
          <a:blip r:embed="rId3" cstate="print">
            <a:extLst>
              <a:ext uri="{28A0092B-C50C-407E-A947-70E740481C1C}">
                <a14:useLocalDpi xmlns:a14="http://schemas.microsoft.com/office/drawing/2010/main" val="0"/>
              </a:ext>
            </a:extLst>
          </a:blip>
          <a:srcRect l="-3844" t="9624" r="9845" b="2718"/>
          <a:stretch>
            <a:fillRect/>
          </a:stretch>
        </p:blipFill>
        <p:spPr bwMode="auto">
          <a:xfrm>
            <a:off x="4805363" y="1765300"/>
            <a:ext cx="3911600" cy="421481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1" descr="HM"/>
          <p:cNvPicPr>
            <a:picLocks noChangeAspect="1" noChangeArrowheads="1"/>
          </p:cNvPicPr>
          <p:nvPr/>
        </p:nvPicPr>
        <p:blipFill>
          <a:blip r:embed="rId4" cstate="print">
            <a:extLst>
              <a:ext uri="{28A0092B-C50C-407E-A947-70E740481C1C}">
                <a14:useLocalDpi xmlns:a14="http://schemas.microsoft.com/office/drawing/2010/main" val="0"/>
              </a:ext>
            </a:extLst>
          </a:blip>
          <a:srcRect t="16583" r="66832" b="64622"/>
          <a:stretch>
            <a:fillRect/>
          </a:stretch>
        </p:blipFill>
        <p:spPr bwMode="auto">
          <a:xfrm>
            <a:off x="1123950" y="863600"/>
            <a:ext cx="2752725" cy="1041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HM"/>
          <p:cNvPicPr>
            <a:picLocks noChangeAspect="1" noChangeArrowheads="1"/>
          </p:cNvPicPr>
          <p:nvPr/>
        </p:nvPicPr>
        <p:blipFill>
          <a:blip r:embed="rId5" cstate="print">
            <a:extLst>
              <a:ext uri="{28A0092B-C50C-407E-A947-70E740481C1C}">
                <a14:useLocalDpi xmlns:a14="http://schemas.microsoft.com/office/drawing/2010/main" val="0"/>
              </a:ext>
            </a:extLst>
          </a:blip>
          <a:srcRect l="43713" t="9766" r="32343" b="71758"/>
          <a:stretch>
            <a:fillRect/>
          </a:stretch>
        </p:blipFill>
        <p:spPr bwMode="auto">
          <a:xfrm>
            <a:off x="4841875" y="889000"/>
            <a:ext cx="1611313" cy="83026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3" descr="HM"/>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4455" t="24074" r="9175" b="56390"/>
          <a:stretch/>
        </p:blipFill>
        <p:spPr bwMode="auto">
          <a:xfrm>
            <a:off x="6810703" y="863600"/>
            <a:ext cx="1774497" cy="87788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369966" y="6311848"/>
            <a:ext cx="2683748" cy="461665"/>
          </a:xfrm>
          <a:prstGeom prst="rect">
            <a:avLst/>
          </a:prstGeom>
          <a:noFill/>
        </p:spPr>
        <p:txBody>
          <a:bodyPr wrap="none" rtlCol="0">
            <a:spAutoFit/>
          </a:bodyPr>
          <a:lstStyle/>
          <a:p>
            <a:r>
              <a:rPr lang="en-US" sz="2400" dirty="0" smtClean="0">
                <a:solidFill>
                  <a:schemeClr val="accent1"/>
                </a:solidFill>
              </a:rPr>
              <a:t>What about sin</a:t>
            </a:r>
            <a:r>
              <a:rPr lang="en-US" sz="2400" baseline="30000" dirty="0" smtClean="0">
                <a:solidFill>
                  <a:schemeClr val="accent1"/>
                </a:solidFill>
              </a:rPr>
              <a:t>2</a:t>
            </a:r>
            <a:r>
              <a:rPr lang="el-GR" sz="2400" dirty="0" smtClean="0">
                <a:solidFill>
                  <a:schemeClr val="accent1"/>
                </a:solidFill>
                <a:latin typeface="Calibri" panose="020F0502020204030204" pitchFamily="34" charset="0"/>
              </a:rPr>
              <a:t>θ</a:t>
            </a:r>
            <a:r>
              <a:rPr lang="en-US" sz="2400" baseline="-25000" dirty="0" smtClean="0">
                <a:solidFill>
                  <a:schemeClr val="accent1"/>
                </a:solidFill>
              </a:rPr>
              <a:t>W</a:t>
            </a:r>
            <a:r>
              <a:rPr lang="en-US" sz="2400" dirty="0" smtClean="0">
                <a:solidFill>
                  <a:schemeClr val="accent1"/>
                </a:solidFill>
              </a:rPr>
              <a:t>?</a:t>
            </a:r>
            <a:endParaRPr lang="en-CA" sz="2400" dirty="0">
              <a:solidFill>
                <a:schemeClr val="accent1"/>
              </a:solidFill>
            </a:endParaRPr>
          </a:p>
        </p:txBody>
      </p:sp>
      <p:sp>
        <p:nvSpPr>
          <p:cNvPr id="12" name="Right Triangle 11"/>
          <p:cNvSpPr/>
          <p:nvPr/>
        </p:nvSpPr>
        <p:spPr>
          <a:xfrm rot="5400000">
            <a:off x="6757190" y="651641"/>
            <a:ext cx="746234" cy="7478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Slide Number Placeholder 12"/>
          <p:cNvSpPr>
            <a:spLocks noGrp="1"/>
          </p:cNvSpPr>
          <p:nvPr>
            <p:ph type="sldNum" sz="quarter" idx="12"/>
          </p:nvPr>
        </p:nvSpPr>
        <p:spPr/>
        <p:txBody>
          <a:bodyPr/>
          <a:lstStyle/>
          <a:p>
            <a:fld id="{DA118E06-5FBC-4A7F-98A9-FD3F00BABDBC}" type="slidenum">
              <a:rPr lang="en-CA" smtClean="0"/>
              <a:pPr/>
              <a:t>22</a:t>
            </a:fld>
            <a:endParaRPr lang="en-CA" dirty="0"/>
          </a:p>
        </p:txBody>
      </p:sp>
    </p:spTree>
    <p:extLst>
      <p:ext uri="{BB962C8B-B14F-4D97-AF65-F5344CB8AC3E}">
        <p14:creationId xmlns:p14="http://schemas.microsoft.com/office/powerpoint/2010/main" val="1545879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Running of sin</a:t>
            </a:r>
            <a:r>
              <a:rPr lang="en-US" baseline="30000" dirty="0" smtClean="0"/>
              <a:t>2</a:t>
            </a:r>
            <a:r>
              <a:rPr lang="el-GR" dirty="0">
                <a:latin typeface="Calibri" panose="020F0502020204030204" pitchFamily="34" charset="0"/>
              </a:rPr>
              <a:t>θ</a:t>
            </a:r>
            <a:r>
              <a:rPr lang="en-US" baseline="-25000" dirty="0"/>
              <a:t>W</a:t>
            </a:r>
            <a:endParaRPr lang="en-CA" dirty="0"/>
          </a:p>
        </p:txBody>
      </p:sp>
      <p:sp>
        <p:nvSpPr>
          <p:cNvPr id="3" name="Date Placeholder 2"/>
          <p:cNvSpPr>
            <a:spLocks noGrp="1"/>
          </p:cNvSpPr>
          <p:nvPr>
            <p:ph type="dt" sz="half" idx="10"/>
          </p:nvPr>
        </p:nvSpPr>
        <p:spPr/>
        <p:txBody>
          <a:bodyPr/>
          <a:lstStyle/>
          <a:p>
            <a:r>
              <a:rPr lang="en-US" smtClean="0"/>
              <a:t>June 1-19, 2015</a:t>
            </a:r>
            <a:endParaRPr lang="en-CA" dirty="0"/>
          </a:p>
        </p:txBody>
      </p:sp>
      <p:sp>
        <p:nvSpPr>
          <p:cNvPr id="4" name="Footer Placeholder 3"/>
          <p:cNvSpPr>
            <a:spLocks noGrp="1"/>
          </p:cNvSpPr>
          <p:nvPr>
            <p:ph type="ftr" sz="quarter" idx="11"/>
          </p:nvPr>
        </p:nvSpPr>
        <p:spPr/>
        <p:txBody>
          <a:bodyPr/>
          <a:lstStyle/>
          <a:p>
            <a:r>
              <a:rPr lang="en-US" smtClean="0"/>
              <a:t>HUGS</a:t>
            </a:r>
            <a:endParaRPr lang="en-CA" dirty="0" smtClean="0"/>
          </a:p>
        </p:txBody>
      </p:sp>
      <p:sp>
        <p:nvSpPr>
          <p:cNvPr id="7" name="Text Box 4"/>
          <p:cNvSpPr txBox="1">
            <a:spLocks noChangeArrowheads="1"/>
          </p:cNvSpPr>
          <p:nvPr/>
        </p:nvSpPr>
        <p:spPr bwMode="auto">
          <a:xfrm>
            <a:off x="328471" y="4181475"/>
            <a:ext cx="882808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dirty="0"/>
              <a:t>P</a:t>
            </a:r>
            <a:r>
              <a:rPr lang="en-US" altLang="en-US" sz="2000" dirty="0" smtClean="0"/>
              <a:t>resent</a:t>
            </a:r>
            <a:r>
              <a:rPr lang="en-US" altLang="en-US" sz="2000" dirty="0"/>
              <a:t>:</a:t>
            </a:r>
          </a:p>
          <a:p>
            <a:r>
              <a:rPr lang="en-US" altLang="en-US" sz="2000" dirty="0"/>
              <a:t>“d-quark dominated” : Cesium APV (Q</a:t>
            </a:r>
            <a:r>
              <a:rPr lang="en-US" altLang="en-US" sz="2000" baseline="50000" dirty="0"/>
              <a:t>A</a:t>
            </a:r>
            <a:r>
              <a:rPr lang="en-US" altLang="en-US" sz="2000" baseline="-25000" dirty="0"/>
              <a:t>W</a:t>
            </a:r>
            <a:r>
              <a:rPr lang="en-US" altLang="en-US" sz="2000" dirty="0"/>
              <a:t>): SM running verified at ~ 4</a:t>
            </a:r>
            <a:r>
              <a:rPr lang="en-US" altLang="en-US" sz="2000" dirty="0">
                <a:sym typeface="Symbol" panose="05050102010706020507" pitchFamily="18" charset="2"/>
              </a:rPr>
              <a:t> level</a:t>
            </a:r>
          </a:p>
          <a:p>
            <a:r>
              <a:rPr lang="en-US" altLang="en-US" sz="2000" dirty="0">
                <a:sym typeface="Symbol" panose="05050102010706020507" pitchFamily="18" charset="2"/>
              </a:rPr>
              <a:t>“pure lepton”:             </a:t>
            </a:r>
            <a:r>
              <a:rPr lang="en-US" altLang="en-US" sz="2000" dirty="0" smtClean="0">
                <a:sym typeface="Symbol" panose="05050102010706020507" pitchFamily="18" charset="2"/>
              </a:rPr>
              <a:t>     SLAC </a:t>
            </a:r>
            <a:r>
              <a:rPr lang="en-US" altLang="en-US" sz="2000" dirty="0">
                <a:sym typeface="Symbol" panose="05050102010706020507" pitchFamily="18" charset="2"/>
              </a:rPr>
              <a:t>E158  (</a:t>
            </a:r>
            <a:r>
              <a:rPr lang="en-US" altLang="en-US" sz="2000" dirty="0" err="1"/>
              <a:t>Q</a:t>
            </a:r>
            <a:r>
              <a:rPr lang="en-US" altLang="en-US" sz="2000" baseline="50000" dirty="0" err="1"/>
              <a:t>e</a:t>
            </a:r>
            <a:r>
              <a:rPr lang="en-US" altLang="en-US" sz="2000" baseline="-25000" dirty="0" err="1"/>
              <a:t>W</a:t>
            </a:r>
            <a:r>
              <a:rPr lang="en-US" altLang="en-US" sz="2000" dirty="0">
                <a:sym typeface="Symbol" panose="05050102010706020507" pitchFamily="18" charset="2"/>
              </a:rPr>
              <a:t> ): SM running verified at </a:t>
            </a:r>
            <a:r>
              <a:rPr lang="en-US" altLang="en-US" sz="2000" dirty="0"/>
              <a:t>~ 6</a:t>
            </a:r>
            <a:r>
              <a:rPr lang="en-US" altLang="en-US" sz="2000" dirty="0">
                <a:sym typeface="Symbol" panose="05050102010706020507" pitchFamily="18" charset="2"/>
              </a:rPr>
              <a:t> level</a:t>
            </a:r>
          </a:p>
        </p:txBody>
      </p:sp>
      <p:sp>
        <p:nvSpPr>
          <p:cNvPr id="8" name="Text Box 5"/>
          <p:cNvSpPr txBox="1">
            <a:spLocks noChangeArrowheads="1"/>
          </p:cNvSpPr>
          <p:nvPr/>
        </p:nvSpPr>
        <p:spPr bwMode="auto">
          <a:xfrm>
            <a:off x="347521" y="5257800"/>
            <a:ext cx="882808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dirty="0"/>
              <a:t>F</a:t>
            </a:r>
            <a:r>
              <a:rPr lang="en-US" altLang="en-US" sz="2000" dirty="0" smtClean="0"/>
              <a:t>uture</a:t>
            </a:r>
            <a:r>
              <a:rPr lang="en-US" altLang="en-US" sz="2000" dirty="0"/>
              <a:t>:</a:t>
            </a:r>
          </a:p>
          <a:p>
            <a:r>
              <a:rPr lang="en-US" altLang="en-US" sz="2000" dirty="0"/>
              <a:t>“u-quark dominated” : </a:t>
            </a:r>
            <a:r>
              <a:rPr lang="en-US" altLang="en-US" sz="2000" dirty="0" err="1"/>
              <a:t>Q</a:t>
            </a:r>
            <a:r>
              <a:rPr lang="en-US" altLang="en-US" sz="2000" baseline="-25000" dirty="0" err="1"/>
              <a:t>weak</a:t>
            </a:r>
            <a:r>
              <a:rPr lang="en-US" altLang="en-US" sz="2000" dirty="0"/>
              <a:t> (</a:t>
            </a:r>
            <a:r>
              <a:rPr lang="en-US" altLang="en-US" sz="2000" dirty="0" err="1"/>
              <a:t>Q</a:t>
            </a:r>
            <a:r>
              <a:rPr lang="en-US" altLang="en-US" sz="2000" baseline="50000" dirty="0" err="1"/>
              <a:t>p</a:t>
            </a:r>
            <a:r>
              <a:rPr lang="en-US" altLang="en-US" sz="2000" baseline="-25000" dirty="0" err="1"/>
              <a:t>W</a:t>
            </a:r>
            <a:r>
              <a:rPr lang="en-US" altLang="en-US" sz="2000" dirty="0"/>
              <a:t>): projected to test SM running at ~ 10</a:t>
            </a:r>
            <a:r>
              <a:rPr lang="en-US" altLang="en-US" sz="2000" dirty="0">
                <a:sym typeface="Symbol" panose="05050102010706020507" pitchFamily="18" charset="2"/>
              </a:rPr>
              <a:t> level</a:t>
            </a:r>
          </a:p>
          <a:p>
            <a:r>
              <a:rPr lang="en-US" altLang="en-US" sz="2000" dirty="0">
                <a:sym typeface="Symbol" panose="05050102010706020507" pitchFamily="18" charset="2"/>
              </a:rPr>
              <a:t>“pure lepton</a:t>
            </a:r>
            <a:r>
              <a:rPr lang="en-US" altLang="en-US" sz="2000" dirty="0" smtClean="0">
                <a:sym typeface="Symbol" panose="05050102010706020507" pitchFamily="18" charset="2"/>
              </a:rPr>
              <a:t>”:</a:t>
            </a:r>
            <a:r>
              <a:rPr lang="en-US" altLang="en-US" sz="2000" dirty="0">
                <a:sym typeface="Symbol" panose="05050102010706020507" pitchFamily="18" charset="2"/>
              </a:rPr>
              <a:t> </a:t>
            </a:r>
            <a:r>
              <a:rPr lang="en-US" altLang="en-US" sz="2000" dirty="0" smtClean="0">
                <a:sym typeface="Symbol" panose="05050102010706020507" pitchFamily="18" charset="2"/>
              </a:rPr>
              <a:t>MOLLER  </a:t>
            </a:r>
            <a:r>
              <a:rPr lang="en-US" altLang="en-US" sz="2000" dirty="0">
                <a:sym typeface="Symbol" panose="05050102010706020507" pitchFamily="18" charset="2"/>
              </a:rPr>
              <a:t>(</a:t>
            </a:r>
            <a:r>
              <a:rPr lang="en-US" altLang="en-US" sz="2000" dirty="0" err="1"/>
              <a:t>Q</a:t>
            </a:r>
            <a:r>
              <a:rPr lang="en-US" altLang="en-US" sz="2000" baseline="50000" dirty="0" err="1"/>
              <a:t>e</a:t>
            </a:r>
            <a:r>
              <a:rPr lang="en-US" altLang="en-US" sz="2000" baseline="-25000" dirty="0" err="1"/>
              <a:t>W</a:t>
            </a:r>
            <a:r>
              <a:rPr lang="en-US" altLang="en-US" sz="2000" dirty="0">
                <a:sym typeface="Symbol" panose="05050102010706020507" pitchFamily="18" charset="2"/>
              </a:rPr>
              <a:t> ): projected to test SM running at ~ 25  level</a:t>
            </a:r>
          </a:p>
        </p:txBody>
      </p:sp>
      <p:pic>
        <p:nvPicPr>
          <p:cNvPr id="9" name="Picture 2"/>
          <p:cNvPicPr>
            <a:picLocks noChangeAspect="1" noChangeArrowheads="1"/>
          </p:cNvPicPr>
          <p:nvPr/>
        </p:nvPicPr>
        <p:blipFill>
          <a:blip r:embed="rId2" cstate="print">
            <a:clrChange>
              <a:clrFrom>
                <a:srgbClr val="DCDCDC"/>
              </a:clrFrom>
              <a:clrTo>
                <a:srgbClr val="DCDCDC">
                  <a:alpha val="0"/>
                </a:srgbClr>
              </a:clrTo>
            </a:clrChange>
          </a:blip>
          <a:srcRect/>
          <a:stretch>
            <a:fillRect/>
          </a:stretch>
        </p:blipFill>
        <p:spPr bwMode="auto">
          <a:xfrm>
            <a:off x="231602" y="743013"/>
            <a:ext cx="4999540" cy="3489612"/>
          </a:xfrm>
          <a:prstGeom prst="rect">
            <a:avLst/>
          </a:prstGeom>
          <a:noFill/>
          <a:ln>
            <a:noFill/>
          </a:ln>
        </p:spPr>
      </p:pic>
      <p:grpSp>
        <p:nvGrpSpPr>
          <p:cNvPr id="10" name="Group 4"/>
          <p:cNvGrpSpPr>
            <a:grpSpLocks/>
          </p:cNvGrpSpPr>
          <p:nvPr/>
        </p:nvGrpSpPr>
        <p:grpSpPr bwMode="auto">
          <a:xfrm>
            <a:off x="5216525" y="1073150"/>
            <a:ext cx="3927475" cy="1493838"/>
            <a:chOff x="3063" y="843"/>
            <a:chExt cx="2474" cy="941"/>
          </a:xfrm>
        </p:grpSpPr>
        <p:sp>
          <p:nvSpPr>
            <p:cNvPr id="11" name="Text Box 5"/>
            <p:cNvSpPr txBox="1">
              <a:spLocks noChangeArrowheads="1"/>
            </p:cNvSpPr>
            <p:nvPr/>
          </p:nvSpPr>
          <p:spPr bwMode="auto">
            <a:xfrm>
              <a:off x="3608" y="1152"/>
              <a:ext cx="24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dirty="0">
                  <a:solidFill>
                    <a:schemeClr val="tx1"/>
                  </a:solidFill>
                </a:rPr>
                <a:t>+</a:t>
              </a:r>
            </a:p>
          </p:txBody>
        </p:sp>
        <p:sp>
          <p:nvSpPr>
            <p:cNvPr id="12" name="Text Box 6"/>
            <p:cNvSpPr txBox="1">
              <a:spLocks noChangeArrowheads="1"/>
            </p:cNvSpPr>
            <p:nvPr/>
          </p:nvSpPr>
          <p:spPr bwMode="auto">
            <a:xfrm>
              <a:off x="4816" y="1139"/>
              <a:ext cx="72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a:solidFill>
                    <a:schemeClr val="tx1"/>
                  </a:solidFill>
                </a:rPr>
                <a:t>+   </a:t>
              </a:r>
              <a:r>
                <a:rPr lang="en-US" altLang="en-US" sz="2800" b="1">
                  <a:solidFill>
                    <a:schemeClr val="tx1"/>
                  </a:solidFill>
                  <a:sym typeface="Symbol" panose="05050102010706020507" pitchFamily="18" charset="2"/>
                </a:rPr>
                <a:t></a:t>
              </a:r>
              <a:endParaRPr lang="en-US" altLang="en-US" sz="2800" b="1">
                <a:solidFill>
                  <a:schemeClr val="tx1"/>
                </a:solidFill>
              </a:endParaRPr>
            </a:p>
          </p:txBody>
        </p:sp>
        <p:pic>
          <p:nvPicPr>
            <p:cNvPr id="13"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l="12079" t="15593" r="58858" b="24834"/>
            <a:stretch>
              <a:fillRect/>
            </a:stretch>
          </p:blipFill>
          <p:spPr bwMode="auto">
            <a:xfrm>
              <a:off x="3063" y="843"/>
              <a:ext cx="593" cy="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l="47656" t="15593" r="10652" b="24834"/>
            <a:stretch>
              <a:fillRect/>
            </a:stretch>
          </p:blipFill>
          <p:spPr bwMode="auto">
            <a:xfrm>
              <a:off x="3937" y="872"/>
              <a:ext cx="804" cy="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 name="Slide Number Placeholder 5"/>
          <p:cNvSpPr>
            <a:spLocks noGrp="1"/>
          </p:cNvSpPr>
          <p:nvPr>
            <p:ph type="sldNum" sz="quarter" idx="12"/>
          </p:nvPr>
        </p:nvSpPr>
        <p:spPr/>
        <p:txBody>
          <a:bodyPr/>
          <a:lstStyle/>
          <a:p>
            <a:fld id="{DA118E06-5FBC-4A7F-98A9-FD3F00BABDBC}" type="slidenum">
              <a:rPr lang="en-CA" smtClean="0"/>
              <a:pPr/>
              <a:t>23</a:t>
            </a:fld>
            <a:endParaRPr lang="en-CA" dirty="0"/>
          </a:p>
        </p:txBody>
      </p:sp>
    </p:spTree>
    <p:extLst>
      <p:ext uri="{BB962C8B-B14F-4D97-AF65-F5344CB8AC3E}">
        <p14:creationId xmlns:p14="http://schemas.microsoft.com/office/powerpoint/2010/main" val="3792818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620932"/>
            <a:ext cx="4381500" cy="4333875"/>
          </a:xfrm>
          <a:prstGeom prst="rect">
            <a:avLst/>
          </a:prstGeom>
        </p:spPr>
      </p:pic>
      <p:sp>
        <p:nvSpPr>
          <p:cNvPr id="6" name="Title 5"/>
          <p:cNvSpPr>
            <a:spLocks noGrp="1"/>
          </p:cNvSpPr>
          <p:nvPr>
            <p:ph type="title"/>
          </p:nvPr>
        </p:nvSpPr>
        <p:spPr/>
        <p:txBody>
          <a:bodyPr/>
          <a:lstStyle/>
          <a:p>
            <a:r>
              <a:rPr lang="en-US" dirty="0" smtClean="0"/>
              <a:t>Width of the Z</a:t>
            </a:r>
            <a:r>
              <a:rPr lang="en-US" baseline="30000" dirty="0" smtClean="0"/>
              <a:t>0</a:t>
            </a:r>
            <a:endParaRPr lang="en-CA" baseline="30000" dirty="0"/>
          </a:p>
        </p:txBody>
      </p:sp>
      <p:sp>
        <p:nvSpPr>
          <p:cNvPr id="4" name="Footer Placeholder 3"/>
          <p:cNvSpPr>
            <a:spLocks noGrp="1"/>
          </p:cNvSpPr>
          <p:nvPr>
            <p:ph type="ftr" sz="quarter" idx="11"/>
          </p:nvPr>
        </p:nvSpPr>
        <p:spPr/>
        <p:txBody>
          <a:bodyPr/>
          <a:lstStyle/>
          <a:p>
            <a:pPr>
              <a:defRPr/>
            </a:pPr>
            <a:r>
              <a:rPr lang="nn-NO" smtClean="0"/>
              <a:t>HUGS</a:t>
            </a:r>
            <a:endParaRPr lang="en-US" dirty="0"/>
          </a:p>
        </p:txBody>
      </p:sp>
      <p:sp>
        <p:nvSpPr>
          <p:cNvPr id="2" name="Date Placeholder 1"/>
          <p:cNvSpPr>
            <a:spLocks noGrp="1"/>
          </p:cNvSpPr>
          <p:nvPr>
            <p:ph type="dt" sz="half" idx="10"/>
          </p:nvPr>
        </p:nvSpPr>
        <p:spPr/>
        <p:txBody>
          <a:bodyPr/>
          <a:lstStyle/>
          <a:p>
            <a:r>
              <a:rPr lang="en-US" smtClean="0"/>
              <a:t>June 1-19, 2015</a:t>
            </a:r>
            <a:endParaRPr lang="en-CA" dirty="0"/>
          </a:p>
        </p:txBody>
      </p:sp>
      <p:sp>
        <p:nvSpPr>
          <p:cNvPr id="10" name="Rectangle 9"/>
          <p:cNvSpPr/>
          <p:nvPr/>
        </p:nvSpPr>
        <p:spPr>
          <a:xfrm>
            <a:off x="572814" y="4822069"/>
            <a:ext cx="7751380" cy="1400383"/>
          </a:xfrm>
          <a:prstGeom prst="rect">
            <a:avLst/>
          </a:prstGeom>
        </p:spPr>
        <p:txBody>
          <a:bodyPr wrap="square">
            <a:spAutoFit/>
          </a:bodyPr>
          <a:lstStyle/>
          <a:p>
            <a:pPr marL="179388" indent="-179388">
              <a:spcAft>
                <a:spcPts val="600"/>
              </a:spcAft>
              <a:buFontTx/>
              <a:buChar char="•"/>
            </a:pPr>
            <a:r>
              <a:rPr lang="en-US" altLang="en-US" sz="2000" dirty="0" smtClean="0">
                <a:sym typeface="Symbol" panose="05050102010706020507" pitchFamily="18" charset="2"/>
              </a:rPr>
              <a:t>Measure </a:t>
            </a:r>
            <a:r>
              <a:rPr lang="en-US" altLang="en-US" sz="2000" dirty="0">
                <a:sym typeface="Symbol" panose="05050102010706020507" pitchFamily="18" charset="2"/>
              </a:rPr>
              <a:t>a variety of electroweak processes with couplings to </a:t>
            </a:r>
            <a:r>
              <a:rPr lang="en-US" altLang="en-US" sz="2000" dirty="0" smtClean="0">
                <a:sym typeface="Symbol" panose="05050102010706020507" pitchFamily="18" charset="2"/>
              </a:rPr>
              <a:t>all </a:t>
            </a:r>
            <a:r>
              <a:rPr lang="en-US" altLang="en-US" sz="2000" dirty="0">
                <a:sym typeface="Symbol" panose="05050102010706020507" pitchFamily="18" charset="2"/>
              </a:rPr>
              <a:t>possible fermions</a:t>
            </a:r>
          </a:p>
          <a:p>
            <a:pPr marL="179388" indent="-179388">
              <a:spcAft>
                <a:spcPts val="600"/>
              </a:spcAft>
              <a:buFontTx/>
              <a:buChar char="•"/>
            </a:pPr>
            <a:r>
              <a:rPr lang="en-US" altLang="en-US" sz="2000" dirty="0" smtClean="0">
                <a:sym typeface="Symbol" panose="05050102010706020507" pitchFamily="18" charset="2"/>
              </a:rPr>
              <a:t>Extract </a:t>
            </a:r>
            <a:r>
              <a:rPr lang="en-US" altLang="en-US" sz="2000" dirty="0">
                <a:sym typeface="Symbol" panose="05050102010706020507" pitchFamily="18" charset="2"/>
              </a:rPr>
              <a:t>values of (sin</a:t>
            </a:r>
            <a:r>
              <a:rPr lang="en-US" altLang="en-US" sz="2000" baseline="52000" dirty="0">
                <a:sym typeface="Symbol" panose="05050102010706020507" pitchFamily="18" charset="2"/>
              </a:rPr>
              <a:t>2</a:t>
            </a:r>
            <a:r>
              <a:rPr lang="en-US" altLang="en-US" sz="2000" dirty="0">
                <a:sym typeface="Symbol" panose="05050102010706020507" pitchFamily="18" charset="2"/>
              </a:rPr>
              <a:t></a:t>
            </a:r>
            <a:r>
              <a:rPr lang="en-US" altLang="en-US" sz="2000" baseline="-25000" dirty="0">
                <a:sym typeface="Symbol" panose="05050102010706020507" pitchFamily="18" charset="2"/>
              </a:rPr>
              <a:t>W </a:t>
            </a:r>
            <a:r>
              <a:rPr lang="en-US" altLang="en-US" sz="2000" dirty="0">
                <a:sym typeface="Symbol" panose="05050102010706020507" pitchFamily="18" charset="2"/>
              </a:rPr>
              <a:t>)</a:t>
            </a:r>
            <a:r>
              <a:rPr lang="en-US" altLang="en-US" sz="2000" baseline="-25000" dirty="0">
                <a:sym typeface="Symbol" panose="05050102010706020507" pitchFamily="18" charset="2"/>
              </a:rPr>
              <a:t>eff </a:t>
            </a:r>
            <a:r>
              <a:rPr lang="en-US" altLang="en-US" sz="2000" dirty="0">
                <a:sym typeface="Symbol" panose="05050102010706020507" pitchFamily="18" charset="2"/>
              </a:rPr>
              <a:t>in a consistent renormalization </a:t>
            </a:r>
            <a:r>
              <a:rPr lang="en-US" altLang="en-US" sz="2000" dirty="0" smtClean="0">
                <a:sym typeface="Symbol" panose="05050102010706020507" pitchFamily="18" charset="2"/>
              </a:rPr>
              <a:t>scheme </a:t>
            </a:r>
            <a:r>
              <a:rPr lang="en-US" altLang="en-US" sz="2000" dirty="0">
                <a:sym typeface="Symbol" panose="05050102010706020507" pitchFamily="18" charset="2"/>
              </a:rPr>
              <a:t>from all processes </a:t>
            </a:r>
            <a:endParaRPr lang="en-CA" sz="2000" dirty="0"/>
          </a:p>
        </p:txBody>
      </p:sp>
      <p:sp>
        <p:nvSpPr>
          <p:cNvPr id="11" name="Rectangle 10"/>
          <p:cNvSpPr/>
          <p:nvPr/>
        </p:nvSpPr>
        <p:spPr>
          <a:xfrm>
            <a:off x="273269" y="1001558"/>
            <a:ext cx="4078014" cy="707886"/>
          </a:xfrm>
          <a:prstGeom prst="rect">
            <a:avLst/>
          </a:prstGeom>
        </p:spPr>
        <p:txBody>
          <a:bodyPr wrap="square">
            <a:spAutoFit/>
          </a:bodyPr>
          <a:lstStyle/>
          <a:p>
            <a:pPr>
              <a:spcAft>
                <a:spcPts val="600"/>
              </a:spcAft>
            </a:pPr>
            <a:r>
              <a:rPr lang="en-US" sz="2000" dirty="0" smtClean="0"/>
              <a:t>Production of real Z</a:t>
            </a:r>
            <a:r>
              <a:rPr lang="en-US" sz="2000" baseline="30000" dirty="0" smtClean="0"/>
              <a:t>0</a:t>
            </a:r>
            <a:r>
              <a:rPr lang="en-US" sz="2000" dirty="0" smtClean="0"/>
              <a:t> bosons in </a:t>
            </a:r>
            <a:r>
              <a:rPr lang="en-US" sz="2000" dirty="0" err="1" smtClean="0"/>
              <a:t>e</a:t>
            </a:r>
            <a:r>
              <a:rPr lang="en-US" sz="2000" baseline="30000" dirty="0" err="1" smtClean="0"/>
              <a:t>+</a:t>
            </a:r>
            <a:r>
              <a:rPr lang="en-US" sz="2000" dirty="0" err="1" smtClean="0"/>
              <a:t>e</a:t>
            </a:r>
            <a:r>
              <a:rPr lang="en-US" sz="2000" baseline="30000" dirty="0" smtClean="0"/>
              <a:t>-</a:t>
            </a:r>
            <a:r>
              <a:rPr lang="en-US" sz="2000" dirty="0" smtClean="0"/>
              <a:t> annihilation</a:t>
            </a:r>
          </a:p>
        </p:txBody>
      </p:sp>
      <mc:AlternateContent xmlns:mc="http://schemas.openxmlformats.org/markup-compatibility/2006">
        <mc:Choice xmlns:a14="http://schemas.microsoft.com/office/drawing/2010/main" Requires="a14">
          <p:sp>
            <p:nvSpPr>
              <p:cNvPr id="12" name="TextBox 11"/>
              <p:cNvSpPr txBox="1"/>
              <p:nvPr/>
            </p:nvSpPr>
            <p:spPr>
              <a:xfrm>
                <a:off x="0" y="2431912"/>
                <a:ext cx="4550979" cy="123508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l-GR" sz="2000" i="1" smtClean="0">
                              <a:latin typeface="Cambria Math" panose="02040503050406030204" pitchFamily="18" charset="0"/>
                              <a:ea typeface="Cambria Math" panose="02040503050406030204" pitchFamily="18" charset="0"/>
                            </a:rPr>
                          </m:ctrlPr>
                        </m:sSubPr>
                        <m:e>
                          <m:r>
                            <m:rPr>
                              <m:sty m:val="p"/>
                            </m:rPr>
                            <a:rPr lang="el-GR" sz="2000" i="1">
                              <a:latin typeface="Cambria Math" panose="02040503050406030204" pitchFamily="18" charset="0"/>
                              <a:ea typeface="Cambria Math" panose="02040503050406030204" pitchFamily="18" charset="0"/>
                            </a:rPr>
                            <m:t>Γ</m:t>
                          </m:r>
                        </m:e>
                        <m:sub>
                          <m:r>
                            <a:rPr lang="en-US" sz="2000" b="0" i="1" smtClean="0">
                              <a:latin typeface="Cambria Math" panose="02040503050406030204" pitchFamily="18" charset="0"/>
                              <a:ea typeface="Cambria Math" panose="02040503050406030204" pitchFamily="18" charset="0"/>
                            </a:rPr>
                            <m:t>𝑡𝑜𝑡</m:t>
                          </m:r>
                        </m:sub>
                      </m:sSub>
                      <m:d>
                        <m:dPr>
                          <m:ctrlPr>
                            <a:rPr lang="en-US" sz="2000" b="0" i="1" smtClean="0">
                              <a:latin typeface="Cambria Math" panose="02040503050406030204" pitchFamily="18" charset="0"/>
                              <a:ea typeface="Cambria Math" panose="02040503050406030204" pitchFamily="18" charset="0"/>
                            </a:rPr>
                          </m:ctrlPr>
                        </m:dPr>
                        <m:e>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𝑍</m:t>
                              </m:r>
                            </m:e>
                            <m:sup>
                              <m:r>
                                <a:rPr lang="en-US" sz="2000" b="0" i="1" smtClean="0">
                                  <a:latin typeface="Cambria Math" panose="02040503050406030204" pitchFamily="18" charset="0"/>
                                  <a:ea typeface="Cambria Math" panose="02040503050406030204" pitchFamily="18" charset="0"/>
                                </a:rPr>
                                <m:t>0</m:t>
                              </m:r>
                            </m:sup>
                          </m:sSup>
                        </m:e>
                      </m:d>
                      <m:r>
                        <a:rPr lang="en-US" sz="2000" i="1" smtClean="0">
                          <a:latin typeface="Cambria Math" panose="02040503050406030204" pitchFamily="18" charset="0"/>
                          <a:ea typeface="Cambria Math" panose="02040503050406030204" pitchFamily="18" charset="0"/>
                        </a:rPr>
                        <m:t>=</m:t>
                      </m:r>
                      <m:nary>
                        <m:naryPr>
                          <m:chr m:val="∑"/>
                          <m:ctrlPr>
                            <a:rPr lang="en-US" sz="2000" i="1" smtClean="0">
                              <a:latin typeface="Cambria Math" panose="02040503050406030204" pitchFamily="18" charset="0"/>
                              <a:ea typeface="Cambria Math" panose="02040503050406030204" pitchFamily="18" charset="0"/>
                            </a:rPr>
                          </m:ctrlPr>
                        </m:naryPr>
                        <m:sub>
                          <m:r>
                            <m:rPr>
                              <m:brk m:alnAt="23"/>
                            </m:rPr>
                            <a:rPr lang="en-US" sz="2000" b="0" i="1" smtClean="0">
                              <a:latin typeface="Cambria Math" panose="02040503050406030204" pitchFamily="18" charset="0"/>
                              <a:ea typeface="Cambria Math" panose="02040503050406030204" pitchFamily="18" charset="0"/>
                            </a:rPr>
                            <m:t>𝑎</m:t>
                          </m:r>
                          <m:r>
                            <a:rPr lang="en-US" sz="2000" b="0" i="1" smtClean="0">
                              <a:latin typeface="Cambria Math" panose="02040503050406030204" pitchFamily="18" charset="0"/>
                              <a:ea typeface="Cambria Math" panose="02040503050406030204" pitchFamily="18" charset="0"/>
                            </a:rPr>
                            <m:t>𝑙𝑙</m:t>
                          </m:r>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𝑓𝑒𝑟𝑚𝑖𝑜𝑛𝑠</m:t>
                          </m:r>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𝑓</m:t>
                          </m:r>
                        </m:sub>
                        <m:sup/>
                        <m:e>
                          <m:r>
                            <m:rPr>
                              <m:sty m:val="p"/>
                            </m:rPr>
                            <a:rPr lang="el-GR" sz="2000" i="1" smtClean="0">
                              <a:latin typeface="Cambria Math" panose="02040503050406030204" pitchFamily="18" charset="0"/>
                              <a:ea typeface="Cambria Math" panose="02040503050406030204" pitchFamily="18" charset="0"/>
                            </a:rPr>
                            <m:t>Γ</m:t>
                          </m:r>
                          <m:d>
                            <m:dPr>
                              <m:ctrlPr>
                                <a:rPr lang="el-GR" sz="2000" i="1" smtClean="0">
                                  <a:latin typeface="Cambria Math" panose="02040503050406030204" pitchFamily="18" charset="0"/>
                                  <a:ea typeface="Cambria Math" panose="02040503050406030204" pitchFamily="18" charset="0"/>
                                </a:rPr>
                              </m:ctrlPr>
                            </m:dPr>
                            <m:e>
                              <m:sSup>
                                <m:sSupPr>
                                  <m:ctrlPr>
                                    <a:rPr lang="en-US" sz="2000" i="1">
                                      <a:latin typeface="Cambria Math" panose="02040503050406030204" pitchFamily="18" charset="0"/>
                                      <a:ea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𝑍</m:t>
                                  </m:r>
                                </m:e>
                                <m:sup>
                                  <m:r>
                                    <a:rPr lang="en-US" sz="2000" i="1">
                                      <a:latin typeface="Cambria Math" panose="02040503050406030204" pitchFamily="18" charset="0"/>
                                      <a:ea typeface="Cambria Math" panose="02040503050406030204" pitchFamily="18" charset="0"/>
                                    </a:rPr>
                                    <m:t>0</m:t>
                                  </m:r>
                                </m:sup>
                              </m:sSup>
                              <m:r>
                                <a:rPr lang="en-US"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𝑓</m:t>
                              </m:r>
                              <m:acc>
                                <m:accPr>
                                  <m:chr m:val="̅"/>
                                  <m:ctrlPr>
                                    <a:rPr lang="en-US" sz="2000" i="1" smtClean="0">
                                      <a:latin typeface="Cambria Math" panose="02040503050406030204" pitchFamily="18" charset="0"/>
                                      <a:ea typeface="Cambria Math" panose="02040503050406030204" pitchFamily="18" charset="0"/>
                                    </a:rPr>
                                  </m:ctrlPr>
                                </m:accPr>
                                <m:e>
                                  <m:r>
                                    <a:rPr lang="en-US" sz="2000" b="0" i="1" smtClean="0">
                                      <a:latin typeface="Cambria Math" panose="02040503050406030204" pitchFamily="18" charset="0"/>
                                      <a:ea typeface="Cambria Math" panose="02040503050406030204" pitchFamily="18" charset="0"/>
                                    </a:rPr>
                                    <m:t>𝑓</m:t>
                                  </m:r>
                                </m:e>
                              </m:acc>
                            </m:e>
                          </m:d>
                        </m:e>
                      </m:nary>
                    </m:oMath>
                  </m:oMathPara>
                </a14:m>
                <a:endParaRPr lang="en-CA" sz="2000" dirty="0"/>
              </a:p>
              <a:p>
                <a:endParaRPr lang="en-CA" sz="2000" dirty="0"/>
              </a:p>
            </p:txBody>
          </p:sp>
        </mc:Choice>
        <mc:Fallback>
          <p:sp>
            <p:nvSpPr>
              <p:cNvPr id="12" name="TextBox 11"/>
              <p:cNvSpPr txBox="1">
                <a:spLocks noRot="1" noChangeAspect="1" noMove="1" noResize="1" noEditPoints="1" noAdjustHandles="1" noChangeArrowheads="1" noChangeShapeType="1" noTextEdit="1"/>
              </p:cNvSpPr>
              <p:nvPr/>
            </p:nvSpPr>
            <p:spPr>
              <a:xfrm>
                <a:off x="0" y="2431912"/>
                <a:ext cx="4550979" cy="1235082"/>
              </a:xfrm>
              <a:prstGeom prst="rect">
                <a:avLst/>
              </a:prstGeom>
              <a:blipFill rotWithShape="0">
                <a:blip r:embed="rId4"/>
                <a:stretch>
                  <a:fillRect/>
                </a:stretch>
              </a:blipFill>
            </p:spPr>
            <p:txBody>
              <a:bodyPr/>
              <a:lstStyle/>
              <a:p>
                <a:r>
                  <a:rPr lang="en-CA">
                    <a:noFill/>
                  </a:rPr>
                  <a:t> </a:t>
                </a:r>
              </a:p>
            </p:txBody>
          </p:sp>
        </mc:Fallback>
      </mc:AlternateContent>
      <p:sp>
        <p:nvSpPr>
          <p:cNvPr id="3" name="Slide Number Placeholder 2"/>
          <p:cNvSpPr>
            <a:spLocks noGrp="1"/>
          </p:cNvSpPr>
          <p:nvPr>
            <p:ph type="sldNum" sz="quarter" idx="12"/>
          </p:nvPr>
        </p:nvSpPr>
        <p:spPr/>
        <p:txBody>
          <a:bodyPr/>
          <a:lstStyle/>
          <a:p>
            <a:fld id="{DA118E06-5FBC-4A7F-98A9-FD3F00BABDBC}" type="slidenum">
              <a:rPr lang="en-CA" smtClean="0"/>
              <a:pPr/>
              <a:t>24</a:t>
            </a:fld>
            <a:endParaRPr lang="en-CA" dirty="0"/>
          </a:p>
        </p:txBody>
      </p:sp>
    </p:spTree>
    <p:extLst>
      <p:ext uri="{BB962C8B-B14F-4D97-AF65-F5344CB8AC3E}">
        <p14:creationId xmlns:p14="http://schemas.microsoft.com/office/powerpoint/2010/main" val="18339313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Spontaneous symmetry breaking</a:t>
            </a:r>
            <a:endParaRPr lang="en-CA" dirty="0"/>
          </a:p>
        </p:txBody>
      </p:sp>
      <p:sp>
        <p:nvSpPr>
          <p:cNvPr id="4" name="Footer Placeholder 3"/>
          <p:cNvSpPr>
            <a:spLocks noGrp="1"/>
          </p:cNvSpPr>
          <p:nvPr>
            <p:ph type="ftr" sz="quarter" idx="11"/>
          </p:nvPr>
        </p:nvSpPr>
        <p:spPr/>
        <p:txBody>
          <a:bodyPr/>
          <a:lstStyle/>
          <a:p>
            <a:pPr>
              <a:defRPr/>
            </a:pPr>
            <a:r>
              <a:rPr lang="nn-NO" smtClean="0"/>
              <a:t>HUGS</a:t>
            </a:r>
            <a:endParaRPr lang="en-US" dirty="0"/>
          </a:p>
        </p:txBody>
      </p:sp>
      <p:sp>
        <p:nvSpPr>
          <p:cNvPr id="2" name="Date Placeholder 1"/>
          <p:cNvSpPr>
            <a:spLocks noGrp="1"/>
          </p:cNvSpPr>
          <p:nvPr>
            <p:ph type="dt" sz="half" idx="10"/>
          </p:nvPr>
        </p:nvSpPr>
        <p:spPr/>
        <p:txBody>
          <a:bodyPr/>
          <a:lstStyle/>
          <a:p>
            <a:r>
              <a:rPr lang="en-US" smtClean="0"/>
              <a:t>June 1-19, 2015</a:t>
            </a:r>
            <a:endParaRPr lang="en-CA" dirty="0"/>
          </a:p>
        </p:txBody>
      </p:sp>
      <p:sp>
        <p:nvSpPr>
          <p:cNvPr id="8" name="Text Box 95"/>
          <p:cNvSpPr txBox="1">
            <a:spLocks noChangeArrowheads="1"/>
          </p:cNvSpPr>
          <p:nvPr/>
        </p:nvSpPr>
        <p:spPr bwMode="auto">
          <a:xfrm>
            <a:off x="308504" y="900799"/>
            <a:ext cx="4873096"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400" dirty="0" smtClean="0">
                <a:sym typeface="Symbol" panose="05050102010706020507" pitchFamily="18" charset="2"/>
              </a:rPr>
              <a:t>Why do the weak bosons have mass?</a:t>
            </a:r>
          </a:p>
          <a:p>
            <a:endParaRPr lang="en-US" altLang="en-US" sz="2400" dirty="0">
              <a:sym typeface="Symbol" panose="05050102010706020507" pitchFamily="18" charset="2"/>
            </a:endParaRPr>
          </a:p>
          <a:p>
            <a:r>
              <a:rPr lang="en-US" altLang="en-US" sz="2400" dirty="0">
                <a:sym typeface="Symbol" panose="05050102010706020507" pitchFamily="18" charset="2"/>
              </a:rPr>
              <a:t>Higgs </a:t>
            </a:r>
            <a:r>
              <a:rPr lang="en-US" altLang="en-US" sz="2400" dirty="0" smtClean="0">
                <a:sym typeface="Symbol" panose="05050102010706020507" pitchFamily="18" charset="2"/>
              </a:rPr>
              <a:t>mechanism</a:t>
            </a:r>
          </a:p>
          <a:p>
            <a:endParaRPr lang="en-US" altLang="en-US" sz="2400" dirty="0">
              <a:sym typeface="Symbol" panose="05050102010706020507" pitchFamily="18" charset="2"/>
            </a:endParaRPr>
          </a:p>
          <a:p>
            <a:r>
              <a:rPr lang="en-US" altLang="en-US" sz="2400" dirty="0" smtClean="0">
                <a:sym typeface="Symbol" panose="05050102010706020507" pitchFamily="18" charset="2"/>
              </a:rPr>
              <a:t>Higgs field – scalar (not a vector) field that permeates all of space</a:t>
            </a:r>
          </a:p>
          <a:p>
            <a:endParaRPr lang="en-US" altLang="en-US" sz="2400" dirty="0" smtClean="0">
              <a:sym typeface="Symbol" panose="05050102010706020507" pitchFamily="18" charset="2"/>
            </a:endParaRPr>
          </a:p>
          <a:p>
            <a:r>
              <a:rPr lang="en-US" altLang="en-US" sz="2400" dirty="0" smtClean="0">
                <a:sym typeface="Symbol" panose="05050102010706020507" pitchFamily="18" charset="2"/>
              </a:rPr>
              <a:t>As universe cooled, symmetry was broken and 3 of the electroweak bosons absorbed 3 of the Higgs bosons, gaining mass</a:t>
            </a:r>
          </a:p>
        </p:txBody>
      </p:sp>
      <mc:AlternateContent xmlns:mc="http://schemas.openxmlformats.org/markup-compatibility/2006" xmlns:a14="http://schemas.microsoft.com/office/drawing/2010/main">
        <mc:Choice Requires="a14">
          <p:sp>
            <p:nvSpPr>
              <p:cNvPr id="9" name="TextBox 8"/>
              <p:cNvSpPr txBox="1"/>
              <p:nvPr/>
            </p:nvSpPr>
            <p:spPr>
              <a:xfrm>
                <a:off x="6342993" y="851339"/>
                <a:ext cx="982718" cy="100976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2400" i="1" smtClean="0">
                              <a:latin typeface="Cambria Math" panose="02040503050406030204" pitchFamily="18" charset="0"/>
                            </a:rPr>
                          </m:ctrlPr>
                        </m:dPr>
                        <m:e>
                          <m:m>
                            <m:mPr>
                              <m:mcs>
                                <m:mc>
                                  <m:mcPr>
                                    <m:count m:val="1"/>
                                    <m:mcJc m:val="center"/>
                                  </m:mcPr>
                                </m:mc>
                              </m:mcs>
                              <m:ctrlPr>
                                <a:rPr lang="en-US" sz="2400" i="1">
                                  <a:latin typeface="Cambria Math" panose="02040503050406030204" pitchFamily="18" charset="0"/>
                                </a:rPr>
                              </m:ctrlPr>
                            </m:mPr>
                            <m:mr>
                              <m:e>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𝑊</m:t>
                                    </m:r>
                                  </m:e>
                                  <m:sup>
                                    <m:r>
                                      <a:rPr lang="en-US" sz="2400" b="0" i="1" smtClean="0">
                                        <a:latin typeface="Cambria Math" panose="02040503050406030204" pitchFamily="18" charset="0"/>
                                      </a:rPr>
                                      <m:t>+</m:t>
                                    </m:r>
                                  </m:sup>
                                </m:sSup>
                              </m:e>
                            </m:mr>
                            <m:mr>
                              <m:e>
                                <m:sSup>
                                  <m:sSupPr>
                                    <m:ctrlPr>
                                      <a:rPr lang="en-US" sz="2400" i="1">
                                        <a:latin typeface="Cambria Math" panose="02040503050406030204" pitchFamily="18" charset="0"/>
                                      </a:rPr>
                                    </m:ctrlPr>
                                  </m:sSupPr>
                                  <m:e>
                                    <m:r>
                                      <a:rPr lang="en-US" sz="2400" i="1">
                                        <a:latin typeface="Cambria Math" panose="02040503050406030204" pitchFamily="18" charset="0"/>
                                      </a:rPr>
                                      <m:t>𝑊</m:t>
                                    </m:r>
                                  </m:e>
                                  <m:sup>
                                    <m:r>
                                      <a:rPr lang="en-US" sz="2400" b="0" i="1" smtClean="0">
                                        <a:latin typeface="Cambria Math" panose="02040503050406030204" pitchFamily="18" charset="0"/>
                                      </a:rPr>
                                      <m:t>−</m:t>
                                    </m:r>
                                  </m:sup>
                                </m:sSup>
                              </m:e>
                            </m:mr>
                            <m:mr>
                              <m:e>
                                <m:sSup>
                                  <m:sSupPr>
                                    <m:ctrlPr>
                                      <a:rPr lang="en-US" sz="2400" i="1">
                                        <a:latin typeface="Cambria Math" panose="02040503050406030204" pitchFamily="18" charset="0"/>
                                      </a:rPr>
                                    </m:ctrlPr>
                                  </m:sSupPr>
                                  <m:e>
                                    <m:r>
                                      <a:rPr lang="en-US" sz="2400" b="0" i="1" smtClean="0">
                                        <a:latin typeface="Cambria Math" panose="02040503050406030204" pitchFamily="18" charset="0"/>
                                      </a:rPr>
                                      <m:t>𝑍</m:t>
                                    </m:r>
                                  </m:e>
                                  <m:sup>
                                    <m:r>
                                      <a:rPr lang="en-US" sz="2400" b="0" i="1" smtClean="0">
                                        <a:latin typeface="Cambria Math" panose="02040503050406030204" pitchFamily="18" charset="0"/>
                                      </a:rPr>
                                      <m:t>0</m:t>
                                    </m:r>
                                  </m:sup>
                                </m:sSup>
                              </m:e>
                            </m:mr>
                          </m:m>
                        </m:e>
                      </m:d>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𝛾</m:t>
                      </m:r>
                    </m:oMath>
                  </m:oMathPara>
                </a14:m>
                <a:endParaRPr lang="en-CA" sz="2400" dirty="0"/>
              </a:p>
            </p:txBody>
          </p:sp>
        </mc:Choice>
        <mc:Fallback xmlns="">
          <p:sp>
            <p:nvSpPr>
              <p:cNvPr id="9" name="TextBox 8"/>
              <p:cNvSpPr txBox="1">
                <a:spLocks noRot="1" noChangeAspect="1" noMove="1" noResize="1" noEditPoints="1" noAdjustHandles="1" noChangeArrowheads="1" noChangeShapeType="1" noTextEdit="1"/>
              </p:cNvSpPr>
              <p:nvPr/>
            </p:nvSpPr>
            <p:spPr>
              <a:xfrm>
                <a:off x="6342993" y="851339"/>
                <a:ext cx="982718" cy="1009764"/>
              </a:xfrm>
              <a:prstGeom prst="rect">
                <a:avLst/>
              </a:prstGeom>
              <a:blipFill rotWithShape="0">
                <a:blip r:embed="rId4"/>
                <a:stretch>
                  <a:fillRect r="-19876"/>
                </a:stretch>
              </a:blipFill>
            </p:spPr>
            <p:txBody>
              <a:bodyPr/>
              <a:lstStyle/>
              <a:p>
                <a:r>
                  <a:rPr lang="en-CA">
                    <a:noFill/>
                  </a:rPr>
                  <a:t> </a:t>
                </a:r>
              </a:p>
            </p:txBody>
          </p:sp>
        </mc:Fallback>
      </mc:AlternateContent>
      <p:graphicFrame>
        <p:nvGraphicFramePr>
          <p:cNvPr id="10" name="Object 7"/>
          <p:cNvGraphicFramePr>
            <a:graphicFrameLocks noChangeAspect="1"/>
          </p:cNvGraphicFramePr>
          <p:nvPr>
            <p:extLst>
              <p:ext uri="{D42A27DB-BD31-4B8C-83A1-F6EECF244321}">
                <p14:modId xmlns:p14="http://schemas.microsoft.com/office/powerpoint/2010/main" val="2165891371"/>
              </p:ext>
            </p:extLst>
          </p:nvPr>
        </p:nvGraphicFramePr>
        <p:xfrm>
          <a:off x="5331578" y="2189107"/>
          <a:ext cx="3457575" cy="1428750"/>
        </p:xfrm>
        <a:graphic>
          <a:graphicData uri="http://schemas.openxmlformats.org/presentationml/2006/ole">
            <mc:AlternateContent xmlns:mc="http://schemas.openxmlformats.org/markup-compatibility/2006">
              <mc:Choice xmlns:v="urn:schemas-microsoft-com:vml" Requires="v">
                <p:oleObj spid="_x0000_s200759" name="Bitmap Image" r:id="rId5" imgW="2803810" imgH="1158095" progId="PBrush">
                  <p:embed/>
                </p:oleObj>
              </mc:Choice>
              <mc:Fallback>
                <p:oleObj name="Bitmap Image" r:id="rId5" imgW="2803810" imgH="1158095" progId="PBrush">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1578" y="2189107"/>
                        <a:ext cx="3457575" cy="1428750"/>
                      </a:xfrm>
                      <a:prstGeom prst="rect">
                        <a:avLst/>
                      </a:prstGeom>
                      <a:noFill/>
                      <a:ln>
                        <a:noFill/>
                      </a:ln>
                      <a:effectLst/>
                      <a:extLst/>
                    </p:spPr>
                  </p:pic>
                </p:oleObj>
              </mc:Fallback>
            </mc:AlternateContent>
          </a:graphicData>
        </a:graphic>
      </p:graphicFrame>
      <p:sp>
        <p:nvSpPr>
          <p:cNvPr id="11" name="Rectangle 10"/>
          <p:cNvSpPr/>
          <p:nvPr/>
        </p:nvSpPr>
        <p:spPr>
          <a:xfrm>
            <a:off x="310054" y="5248081"/>
            <a:ext cx="7667298" cy="1200329"/>
          </a:xfrm>
          <a:prstGeom prst="rect">
            <a:avLst/>
          </a:prstGeom>
        </p:spPr>
        <p:txBody>
          <a:bodyPr wrap="square">
            <a:spAutoFit/>
          </a:bodyPr>
          <a:lstStyle/>
          <a:p>
            <a:r>
              <a:rPr lang="en-US" altLang="en-US" sz="2400" dirty="0">
                <a:sym typeface="Symbol" panose="05050102010706020507" pitchFamily="18" charset="2"/>
              </a:rPr>
              <a:t>but leaving the photon </a:t>
            </a:r>
            <a:r>
              <a:rPr lang="en-US" altLang="en-US" sz="2400" dirty="0" smtClean="0">
                <a:sym typeface="Symbol" panose="05050102010706020507" pitchFamily="18" charset="2"/>
              </a:rPr>
              <a:t>massless</a:t>
            </a:r>
          </a:p>
          <a:p>
            <a:endParaRPr lang="en-US" altLang="en-US" sz="2400" dirty="0">
              <a:sym typeface="Symbol" panose="05050102010706020507" pitchFamily="18" charset="2"/>
            </a:endParaRPr>
          </a:p>
          <a:p>
            <a:r>
              <a:rPr lang="en-US" altLang="en-US" sz="2400" dirty="0">
                <a:sym typeface="Symbol" panose="05050102010706020507" pitchFamily="18" charset="2"/>
              </a:rPr>
              <a:t>and one Higgs boson to be discovered at CERN</a:t>
            </a:r>
          </a:p>
        </p:txBody>
      </p:sp>
      <p:pic>
        <p:nvPicPr>
          <p:cNvPr id="200721" name="Picture 17" descr="http://www.quantumdiaries.org/wp-content/uploads/2011/11/W3BtoZgam1-1024x290.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86475" y="4677103"/>
            <a:ext cx="2332989" cy="661222"/>
          </a:xfrm>
          <a:prstGeom prst="rect">
            <a:avLst/>
          </a:prstGeom>
          <a:noFill/>
          <a:extLst>
            <a:ext uri="{909E8E84-426E-40DD-AFC4-6F175D3DCCD1}">
              <a14:hiddenFill xmlns:a14="http://schemas.microsoft.com/office/drawing/2010/main">
                <a:solidFill>
                  <a:srgbClr val="FFFFFF"/>
                </a:solidFill>
              </a14:hiddenFill>
            </a:ext>
          </a:extLst>
        </p:spPr>
      </p:pic>
      <p:pic>
        <p:nvPicPr>
          <p:cNvPr id="200724" name="Picture 20" descr="http://newsoffice.mit.edu/sites/mit.edu.newsoffice/files/images/2009/20090917163828-1_0.jpg"/>
          <p:cNvPicPr>
            <a:picLocks noChangeAspect="1" noChangeArrowheads="1"/>
          </p:cNvPicPr>
          <p:nvPr/>
        </p:nvPicPr>
        <p:blipFill rotWithShape="1">
          <a:blip r:embed="rId8">
            <a:extLst>
              <a:ext uri="{28A0092B-C50C-407E-A947-70E740481C1C}">
                <a14:useLocalDpi xmlns:a14="http://schemas.microsoft.com/office/drawing/2010/main" val="0"/>
              </a:ext>
            </a:extLst>
          </a:blip>
          <a:srcRect l="13043" r="7796" b="50075"/>
          <a:stretch/>
        </p:blipFill>
        <p:spPr bwMode="auto">
          <a:xfrm>
            <a:off x="5644055" y="3841532"/>
            <a:ext cx="3291347" cy="2075792"/>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DA118E06-5FBC-4A7F-98A9-FD3F00BABDBC}" type="slidenum">
              <a:rPr lang="en-CA" smtClean="0"/>
              <a:pPr/>
              <a:t>25</a:t>
            </a:fld>
            <a:endParaRPr lang="en-CA" dirty="0"/>
          </a:p>
        </p:txBody>
      </p:sp>
    </p:spTree>
    <p:extLst>
      <p:ext uri="{BB962C8B-B14F-4D97-AF65-F5344CB8AC3E}">
        <p14:creationId xmlns:p14="http://schemas.microsoft.com/office/powerpoint/2010/main" val="2260330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5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fade">
                                      <p:cBhvr>
                                        <p:cTn id="12" dur="500"/>
                                        <p:tgtEl>
                                          <p:spTgt spid="8">
                                            <p:txEl>
                                              <p:pRg st="4" end="4"/>
                                            </p:txEl>
                                          </p:spTgt>
                                        </p:tgtEl>
                                      </p:cBhvr>
                                    </p:animEffect>
                                  </p:childTnLst>
                                </p:cTn>
                              </p:par>
                            </p:childTnLst>
                          </p:cTn>
                        </p:par>
                        <p:par>
                          <p:cTn id="13" fill="hold">
                            <p:stCondLst>
                              <p:cond delay="500"/>
                            </p:stCondLst>
                            <p:childTnLst>
                              <p:par>
                                <p:cTn id="14" presetID="10" presetClass="entr" presetSubtype="0" fill="hold" nodeType="afterEffect">
                                  <p:stCondLst>
                                    <p:cond delay="250"/>
                                  </p:stCondLst>
                                  <p:childTnLst>
                                    <p:set>
                                      <p:cBhvr>
                                        <p:cTn id="15" dur="1" fill="hold">
                                          <p:stCondLst>
                                            <p:cond delay="0"/>
                                          </p:stCondLst>
                                        </p:cTn>
                                        <p:tgtEl>
                                          <p:spTgt spid="8">
                                            <p:txEl>
                                              <p:pRg st="6" end="6"/>
                                            </p:txEl>
                                          </p:spTgt>
                                        </p:tgtEl>
                                        <p:attrNameLst>
                                          <p:attrName>style.visibility</p:attrName>
                                        </p:attrNameLst>
                                      </p:cBhvr>
                                      <p:to>
                                        <p:strVal val="visible"/>
                                      </p:to>
                                    </p:set>
                                    <p:animEffect transition="in" filter="fade">
                                      <p:cBhvr>
                                        <p:cTn id="16" dur="500"/>
                                        <p:tgtEl>
                                          <p:spTgt spid="8">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00724"/>
                                        </p:tgtEl>
                                        <p:attrNameLst>
                                          <p:attrName>style.visibility</p:attrName>
                                        </p:attrNameLst>
                                      </p:cBhvr>
                                      <p:to>
                                        <p:strVal val="visible"/>
                                      </p:to>
                                    </p:set>
                                    <p:animEffect transition="in" filter="fade">
                                      <p:cBhvr>
                                        <p:cTn id="21" dur="500"/>
                                        <p:tgtEl>
                                          <p:spTgt spid="20072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Effect transition="in" filter="fade">
                                      <p:cBhvr>
                                        <p:cTn id="26" dur="500"/>
                                        <p:tgtEl>
                                          <p:spTgt spid="11">
                                            <p:txEl>
                                              <p:pRg st="0" end="0"/>
                                            </p:txEl>
                                          </p:spTgt>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200721"/>
                                        </p:tgtEl>
                                        <p:attrNameLst>
                                          <p:attrName>style.visibility</p:attrName>
                                        </p:attrNameLst>
                                      </p:cBhvr>
                                      <p:to>
                                        <p:strVal val="visible"/>
                                      </p:to>
                                    </p:set>
                                    <p:animEffect transition="in" filter="fade">
                                      <p:cBhvr>
                                        <p:cTn id="30" dur="500"/>
                                        <p:tgtEl>
                                          <p:spTgt spid="20072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1">
                                            <p:txEl>
                                              <p:pRg st="2" end="2"/>
                                            </p:txEl>
                                          </p:spTgt>
                                        </p:tgtEl>
                                        <p:attrNameLst>
                                          <p:attrName>style.visibility</p:attrName>
                                        </p:attrNameLst>
                                      </p:cBhvr>
                                      <p:to>
                                        <p:strVal val="visible"/>
                                      </p:to>
                                    </p:set>
                                    <p:animEffect transition="in" filter="fade">
                                      <p:cBhvr>
                                        <p:cTn id="35"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Text Box 2"/>
          <p:cNvSpPr txBox="1">
            <a:spLocks noChangeArrowheads="1"/>
          </p:cNvSpPr>
          <p:nvPr/>
        </p:nvSpPr>
        <p:spPr bwMode="auto">
          <a:xfrm>
            <a:off x="3236" y="0"/>
            <a:ext cx="914076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3200" dirty="0"/>
              <a:t>Low Energy Weak Neutral Current </a:t>
            </a:r>
            <a:endParaRPr lang="en-US" altLang="en-US" sz="3200" dirty="0" smtClean="0"/>
          </a:p>
          <a:p>
            <a:pPr algn="ctr"/>
            <a:r>
              <a:rPr lang="en-US" altLang="en-US" sz="3200" dirty="0" smtClean="0"/>
              <a:t>Standard </a:t>
            </a:r>
            <a:r>
              <a:rPr lang="en-US" altLang="en-US" sz="3200" dirty="0"/>
              <a:t>Model Tests</a:t>
            </a:r>
          </a:p>
        </p:txBody>
      </p:sp>
      <p:sp>
        <p:nvSpPr>
          <p:cNvPr id="256003" name="Text Box 3"/>
          <p:cNvSpPr txBox="1">
            <a:spLocks noChangeArrowheads="1"/>
          </p:cNvSpPr>
          <p:nvPr/>
        </p:nvSpPr>
        <p:spPr bwMode="auto">
          <a:xfrm>
            <a:off x="157956" y="5334985"/>
            <a:ext cx="882808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000" dirty="0"/>
              <a:t>These three types of experiments are a complementary set for exploring new</a:t>
            </a:r>
          </a:p>
          <a:p>
            <a:pPr algn="ctr"/>
            <a:r>
              <a:rPr lang="en-US" altLang="en-US" sz="2000" dirty="0"/>
              <a:t>physics possibilities well below the Z </a:t>
            </a:r>
            <a:r>
              <a:rPr lang="en-US" altLang="en-US" sz="2000" dirty="0" smtClean="0"/>
              <a:t>pole</a:t>
            </a:r>
            <a:endParaRPr lang="en-US" altLang="en-US" sz="2000" dirty="0"/>
          </a:p>
        </p:txBody>
      </p:sp>
      <p:pic>
        <p:nvPicPr>
          <p:cNvPr id="25600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l="5070" t="10867" r="5521" b="12546"/>
          <a:stretch>
            <a:fillRect/>
          </a:stretch>
        </p:blipFill>
        <p:spPr bwMode="auto">
          <a:xfrm>
            <a:off x="2882900" y="2760663"/>
            <a:ext cx="3379788" cy="2236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05" name="Text Box 5"/>
          <p:cNvSpPr txBox="1">
            <a:spLocks noChangeArrowheads="1"/>
          </p:cNvSpPr>
          <p:nvPr/>
        </p:nvSpPr>
        <p:spPr bwMode="auto">
          <a:xfrm>
            <a:off x="178676" y="1218981"/>
            <a:ext cx="3216166" cy="1323439"/>
          </a:xfrm>
          <a:prstGeom prst="rect">
            <a:avLst/>
          </a:prstGeom>
          <a:ln/>
          <a:extLst/>
        </p:spPr>
        <p:style>
          <a:lnRef idx="0">
            <a:schemeClr val="accent6"/>
          </a:lnRef>
          <a:fillRef idx="3">
            <a:schemeClr val="accent6"/>
          </a:fillRef>
          <a:effectRef idx="3">
            <a:schemeClr val="accent6"/>
          </a:effectRef>
          <a:fontRef idx="minor">
            <a:schemeClr val="lt1"/>
          </a:fontRef>
        </p:style>
        <p:txBody>
          <a:bodyPr wrap="square">
            <a:spAutoFit/>
          </a:bodyPr>
          <a:lstStyle/>
          <a:p>
            <a:r>
              <a:rPr lang="en-US" altLang="en-US" sz="2000" dirty="0"/>
              <a:t>Low </a:t>
            </a:r>
            <a:r>
              <a:rPr lang="en-US" altLang="en-US" sz="2000" dirty="0" smtClean="0"/>
              <a:t>energy weak </a:t>
            </a:r>
            <a:r>
              <a:rPr lang="en-US" altLang="en-US" sz="2000" dirty="0"/>
              <a:t>charge “triad” (M. </a:t>
            </a:r>
            <a:r>
              <a:rPr lang="en-US" altLang="en-US" sz="2000" dirty="0" smtClean="0"/>
              <a:t>Ramsey-</a:t>
            </a:r>
            <a:r>
              <a:rPr lang="en-US" altLang="en-US" sz="2000" dirty="0" err="1" smtClean="0"/>
              <a:t>Musolf</a:t>
            </a:r>
            <a:r>
              <a:rPr lang="en-US" altLang="en-US" sz="2000" dirty="0" smtClean="0"/>
              <a:t>) probed </a:t>
            </a:r>
            <a:r>
              <a:rPr lang="en-US" altLang="en-US" sz="2000" dirty="0"/>
              <a:t>in weak neutral current experiments</a:t>
            </a:r>
          </a:p>
        </p:txBody>
      </p:sp>
      <p:graphicFrame>
        <p:nvGraphicFramePr>
          <p:cNvPr id="256006" name="Object 6"/>
          <p:cNvGraphicFramePr>
            <a:graphicFrameLocks noChangeAspect="1"/>
          </p:cNvGraphicFramePr>
          <p:nvPr>
            <p:extLst>
              <p:ext uri="{D42A27DB-BD31-4B8C-83A1-F6EECF244321}">
                <p14:modId xmlns:p14="http://schemas.microsoft.com/office/powerpoint/2010/main" val="3208990980"/>
              </p:ext>
            </p:extLst>
          </p:nvPr>
        </p:nvGraphicFramePr>
        <p:xfrm>
          <a:off x="6002720" y="187872"/>
          <a:ext cx="2971800" cy="1971675"/>
        </p:xfrm>
        <a:graphic>
          <a:graphicData uri="http://schemas.openxmlformats.org/presentationml/2006/ole">
            <mc:AlternateContent xmlns:mc="http://schemas.openxmlformats.org/markup-compatibility/2006">
              <mc:Choice xmlns:v="urn:schemas-microsoft-com:vml" Requires="v">
                <p:oleObj spid="_x0000_s101314" name="Microsoft Draw Drawing" r:id="rId5" imgW="2971800" imgH="1971720" progId="MSDraw.Drawing.8.2">
                  <p:embed/>
                </p:oleObj>
              </mc:Choice>
              <mc:Fallback>
                <p:oleObj name="Microsoft Draw Drawing" r:id="rId5" imgW="2971800" imgH="1971720" progId="MSDraw.Drawing.8.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02720" y="187872"/>
                        <a:ext cx="2971800" cy="197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6007" name="Object 7"/>
          <p:cNvGraphicFramePr>
            <a:graphicFrameLocks noChangeAspect="1"/>
          </p:cNvGraphicFramePr>
          <p:nvPr>
            <p:extLst>
              <p:ext uri="{D42A27DB-BD31-4B8C-83A1-F6EECF244321}">
                <p14:modId xmlns:p14="http://schemas.microsoft.com/office/powerpoint/2010/main" val="1459485016"/>
              </p:ext>
            </p:extLst>
          </p:nvPr>
        </p:nvGraphicFramePr>
        <p:xfrm>
          <a:off x="38100" y="4700588"/>
          <a:ext cx="3182938" cy="374650"/>
        </p:xfrm>
        <a:graphic>
          <a:graphicData uri="http://schemas.openxmlformats.org/presentationml/2006/ole">
            <mc:AlternateContent xmlns:mc="http://schemas.openxmlformats.org/markup-compatibility/2006">
              <mc:Choice xmlns:v="urn:schemas-microsoft-com:vml" Requires="v">
                <p:oleObj spid="_x0000_s101315" name="Equation" r:id="rId7" imgW="2044440" imgH="241200" progId="Equation.3">
                  <p:embed/>
                </p:oleObj>
              </mc:Choice>
              <mc:Fallback>
                <p:oleObj name="Equation" r:id="rId7" imgW="2044440" imgH="241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 y="4700588"/>
                        <a:ext cx="3182938"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6008" name="Text Box 8"/>
          <p:cNvSpPr txBox="1">
            <a:spLocks noChangeArrowheads="1"/>
          </p:cNvSpPr>
          <p:nvPr/>
        </p:nvSpPr>
        <p:spPr bwMode="auto">
          <a:xfrm>
            <a:off x="3408303" y="1462091"/>
            <a:ext cx="229881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2000" dirty="0" smtClean="0"/>
              <a:t>parity-violating Moller </a:t>
            </a:r>
            <a:r>
              <a:rPr lang="en-US" altLang="en-US" sz="2000" dirty="0"/>
              <a:t>scattering                                                                                         e + e </a:t>
            </a:r>
            <a:r>
              <a:rPr lang="en-US" altLang="en-US" sz="2000" dirty="0">
                <a:sym typeface="Symbol" panose="05050102010706020507" pitchFamily="18" charset="2"/>
              </a:rPr>
              <a:t>  e + e</a:t>
            </a:r>
          </a:p>
        </p:txBody>
      </p:sp>
      <p:sp>
        <p:nvSpPr>
          <p:cNvPr id="256010" name="Text Box 10"/>
          <p:cNvSpPr txBox="1">
            <a:spLocks noChangeArrowheads="1"/>
          </p:cNvSpPr>
          <p:nvPr/>
        </p:nvSpPr>
        <p:spPr bwMode="auto">
          <a:xfrm>
            <a:off x="-129574" y="3716392"/>
            <a:ext cx="371475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dirty="0"/>
              <a:t>Cesium Atomic Parity </a:t>
            </a:r>
            <a:r>
              <a:rPr lang="en-US" altLang="en-US" sz="2000" dirty="0" smtClean="0"/>
              <a:t>Violation  </a:t>
            </a:r>
            <a:r>
              <a:rPr lang="en-US" altLang="en-US" sz="2000" dirty="0"/>
              <a:t>primarily sensitive to neutron weak charge </a:t>
            </a:r>
            <a:endParaRPr lang="en-US" altLang="en-US" sz="2000" dirty="0">
              <a:sym typeface="Symbol" panose="05050102010706020507" pitchFamily="18" charset="2"/>
            </a:endParaRPr>
          </a:p>
        </p:txBody>
      </p:sp>
      <p:sp>
        <p:nvSpPr>
          <p:cNvPr id="256011" name="Line 11"/>
          <p:cNvSpPr>
            <a:spLocks noChangeShapeType="1"/>
          </p:cNvSpPr>
          <p:nvPr/>
        </p:nvSpPr>
        <p:spPr bwMode="auto">
          <a:xfrm>
            <a:off x="3871420" y="2156592"/>
            <a:ext cx="161925" cy="0"/>
          </a:xfrm>
          <a:prstGeom prst="line">
            <a:avLst/>
          </a:prstGeom>
          <a:noFill/>
          <a:ln w="19050">
            <a:solidFill>
              <a:srgbClr val="33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sz="2000"/>
          </a:p>
        </p:txBody>
      </p:sp>
      <p:sp>
        <p:nvSpPr>
          <p:cNvPr id="256012" name="Text Box 12"/>
          <p:cNvSpPr txBox="1">
            <a:spLocks noChangeArrowheads="1"/>
          </p:cNvSpPr>
          <p:nvPr/>
        </p:nvSpPr>
        <p:spPr bwMode="auto">
          <a:xfrm>
            <a:off x="5391150" y="3799988"/>
            <a:ext cx="41148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a:latin typeface="Comic Sans MS" panose="030F0702030302020204" pitchFamily="66" charset="0"/>
              </a:rPr>
              <a:t>JLAB Q</a:t>
            </a:r>
            <a:r>
              <a:rPr lang="en-US" altLang="en-US" sz="1600" baseline="50000">
                <a:latin typeface="Comic Sans MS" panose="030F0702030302020204" pitchFamily="66" charset="0"/>
              </a:rPr>
              <a:t>p</a:t>
            </a:r>
            <a:r>
              <a:rPr lang="en-US" altLang="en-US" sz="1600" baseline="-25000">
                <a:latin typeface="Comic Sans MS" panose="030F0702030302020204" pitchFamily="66" charset="0"/>
              </a:rPr>
              <a:t>weak</a:t>
            </a:r>
            <a:r>
              <a:rPr lang="en-US" altLang="en-US" sz="1800">
                <a:latin typeface="Comic Sans MS" panose="030F0702030302020204" pitchFamily="66" charset="0"/>
              </a:rPr>
              <a:t>: parity-violating           e-p elastic scattering </a:t>
            </a:r>
            <a:r>
              <a:rPr lang="en-US" altLang="en-US" sz="800">
                <a:latin typeface="Comic Sans MS" panose="030F0702030302020204" pitchFamily="66" charset="0"/>
              </a:rPr>
              <a:t>                                                                                       </a:t>
            </a:r>
            <a:r>
              <a:rPr lang="en-US" altLang="en-US" sz="1800">
                <a:latin typeface="Comic Sans MS" panose="030F0702030302020204" pitchFamily="66" charset="0"/>
              </a:rPr>
              <a:t> e + p </a:t>
            </a:r>
            <a:r>
              <a:rPr lang="en-US" altLang="en-US" sz="1800">
                <a:latin typeface="Comic Sans MS" panose="030F0702030302020204" pitchFamily="66" charset="0"/>
                <a:sym typeface="Symbol" panose="05050102010706020507" pitchFamily="18" charset="2"/>
              </a:rPr>
              <a:t>  e + p</a:t>
            </a:r>
          </a:p>
        </p:txBody>
      </p:sp>
      <p:sp>
        <p:nvSpPr>
          <p:cNvPr id="256013" name="Line 13"/>
          <p:cNvSpPr>
            <a:spLocks noChangeShapeType="1"/>
          </p:cNvSpPr>
          <p:nvPr/>
        </p:nvSpPr>
        <p:spPr bwMode="auto">
          <a:xfrm>
            <a:off x="6286500" y="4167685"/>
            <a:ext cx="161925" cy="0"/>
          </a:xfrm>
          <a:prstGeom prst="line">
            <a:avLst/>
          </a:prstGeom>
          <a:noFill/>
          <a:ln w="19050">
            <a:solidFill>
              <a:srgbClr val="33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sz="2000"/>
          </a:p>
        </p:txBody>
      </p:sp>
      <p:sp>
        <p:nvSpPr>
          <p:cNvPr id="256014" name="Line 14"/>
          <p:cNvSpPr>
            <a:spLocks noChangeShapeType="1"/>
          </p:cNvSpPr>
          <p:nvPr/>
        </p:nvSpPr>
        <p:spPr bwMode="auto">
          <a:xfrm>
            <a:off x="6724650" y="4453435"/>
            <a:ext cx="161925" cy="0"/>
          </a:xfrm>
          <a:prstGeom prst="line">
            <a:avLst/>
          </a:prstGeom>
          <a:noFill/>
          <a:ln w="19050">
            <a:solidFill>
              <a:srgbClr val="33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sz="2000"/>
          </a:p>
        </p:txBody>
      </p:sp>
      <p:graphicFrame>
        <p:nvGraphicFramePr>
          <p:cNvPr id="256016" name="Object 16"/>
          <p:cNvGraphicFramePr>
            <a:graphicFrameLocks noChangeAspect="1"/>
          </p:cNvGraphicFramePr>
          <p:nvPr>
            <p:extLst>
              <p:ext uri="{D42A27DB-BD31-4B8C-83A1-F6EECF244321}">
                <p14:modId xmlns:p14="http://schemas.microsoft.com/office/powerpoint/2010/main" val="4039236005"/>
              </p:ext>
            </p:extLst>
          </p:nvPr>
        </p:nvGraphicFramePr>
        <p:xfrm>
          <a:off x="3554412" y="2416284"/>
          <a:ext cx="2035175" cy="374650"/>
        </p:xfrm>
        <a:graphic>
          <a:graphicData uri="http://schemas.openxmlformats.org/presentationml/2006/ole">
            <mc:AlternateContent xmlns:mc="http://schemas.openxmlformats.org/markup-compatibility/2006">
              <mc:Choice xmlns:v="urn:schemas-microsoft-com:vml" Requires="v">
                <p:oleObj spid="_x0000_s101316" name="Equation" r:id="rId9" imgW="1307880" imgH="241200" progId="Equation.3">
                  <p:embed/>
                </p:oleObj>
              </mc:Choice>
              <mc:Fallback>
                <p:oleObj name="Equation" r:id="rId9" imgW="1307880" imgH="2412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54412" y="2416284"/>
                        <a:ext cx="2035175"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6017" name="Object 17"/>
          <p:cNvGraphicFramePr>
            <a:graphicFrameLocks noChangeAspect="1"/>
          </p:cNvGraphicFramePr>
          <p:nvPr>
            <p:extLst>
              <p:ext uri="{D42A27DB-BD31-4B8C-83A1-F6EECF244321}">
                <p14:modId xmlns:p14="http://schemas.microsoft.com/office/powerpoint/2010/main" val="3101623621"/>
              </p:ext>
            </p:extLst>
          </p:nvPr>
        </p:nvGraphicFramePr>
        <p:xfrm>
          <a:off x="6634163" y="4648698"/>
          <a:ext cx="1719262" cy="374650"/>
        </p:xfrm>
        <a:graphic>
          <a:graphicData uri="http://schemas.openxmlformats.org/presentationml/2006/ole">
            <mc:AlternateContent xmlns:mc="http://schemas.openxmlformats.org/markup-compatibility/2006">
              <mc:Choice xmlns:v="urn:schemas-microsoft-com:vml" Requires="v">
                <p:oleObj spid="_x0000_s101317" name="Equation" r:id="rId11" imgW="1104840" imgH="241200" progId="Equation.3">
                  <p:embed/>
                </p:oleObj>
              </mc:Choice>
              <mc:Fallback>
                <p:oleObj name="Equation" r:id="rId11" imgW="1104840" imgH="2412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34163" y="4648698"/>
                        <a:ext cx="1719262"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Date Placeholder 1"/>
          <p:cNvSpPr>
            <a:spLocks noGrp="1"/>
          </p:cNvSpPr>
          <p:nvPr>
            <p:ph type="dt" sz="half" idx="10"/>
          </p:nvPr>
        </p:nvSpPr>
        <p:spPr/>
        <p:txBody>
          <a:bodyPr/>
          <a:lstStyle/>
          <a:p>
            <a:r>
              <a:rPr lang="en-US" altLang="en-US" smtClean="0"/>
              <a:t>June 1-19, 2015</a:t>
            </a:r>
            <a:endParaRPr lang="en-US" altLang="en-US"/>
          </a:p>
        </p:txBody>
      </p:sp>
      <p:sp>
        <p:nvSpPr>
          <p:cNvPr id="3" name="Footer Placeholder 2"/>
          <p:cNvSpPr>
            <a:spLocks noGrp="1"/>
          </p:cNvSpPr>
          <p:nvPr>
            <p:ph type="ftr" sz="quarter" idx="11"/>
          </p:nvPr>
        </p:nvSpPr>
        <p:spPr/>
        <p:txBody>
          <a:bodyPr/>
          <a:lstStyle/>
          <a:p>
            <a:r>
              <a:rPr lang="en-US" altLang="en-US" smtClean="0"/>
              <a:t>HUGS</a:t>
            </a:r>
            <a:endParaRPr lang="en-US" altLang="en-US"/>
          </a:p>
        </p:txBody>
      </p:sp>
      <p:sp>
        <p:nvSpPr>
          <p:cNvPr id="5" name="Slide Number Placeholder 4"/>
          <p:cNvSpPr>
            <a:spLocks noGrp="1"/>
          </p:cNvSpPr>
          <p:nvPr>
            <p:ph type="sldNum" sz="quarter" idx="12"/>
          </p:nvPr>
        </p:nvSpPr>
        <p:spPr/>
        <p:txBody>
          <a:bodyPr/>
          <a:lstStyle/>
          <a:p>
            <a:fld id="{DA118E06-5FBC-4A7F-98A9-FD3F00BABDBC}" type="slidenum">
              <a:rPr lang="en-CA" smtClean="0"/>
              <a:pPr/>
              <a:t>26</a:t>
            </a:fld>
            <a:endParaRPr lang="en-CA" dirty="0"/>
          </a:p>
        </p:txBody>
      </p:sp>
    </p:spTree>
    <p:extLst>
      <p:ext uri="{BB962C8B-B14F-4D97-AF65-F5344CB8AC3E}">
        <p14:creationId xmlns:p14="http://schemas.microsoft.com/office/powerpoint/2010/main" val="25220831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PVES Experiments</a:t>
            </a:r>
            <a:endParaRPr lang="en-CA" dirty="0"/>
          </a:p>
        </p:txBody>
      </p:sp>
      <p:sp>
        <p:nvSpPr>
          <p:cNvPr id="4" name="Date Placeholder 3"/>
          <p:cNvSpPr>
            <a:spLocks noGrp="1"/>
          </p:cNvSpPr>
          <p:nvPr>
            <p:ph type="dt" sz="half" idx="10"/>
          </p:nvPr>
        </p:nvSpPr>
        <p:spPr/>
        <p:txBody>
          <a:bodyPr/>
          <a:lstStyle/>
          <a:p>
            <a:r>
              <a:rPr lang="en-US" smtClean="0">
                <a:solidFill>
                  <a:prstClr val="black"/>
                </a:solidFill>
              </a:rPr>
              <a:t>June 1-19, 2015</a:t>
            </a:r>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HUGS</a:t>
            </a:r>
            <a:endParaRPr lang="en-US">
              <a:solidFill>
                <a:prstClr val="black"/>
              </a:solidFill>
            </a:endParaRPr>
          </a:p>
        </p:txBody>
      </p:sp>
      <p:pic>
        <p:nvPicPr>
          <p:cNvPr id="7" name="Content Placeholder 6"/>
          <p:cNvPicPr>
            <a:picLocks noGrp="1" noChangeAspect="1"/>
          </p:cNvPicPr>
          <p:nvPr>
            <p:ph idx="4294967295"/>
          </p:nvPr>
        </p:nvPicPr>
        <p:blipFill>
          <a:blip r:embed="rId2"/>
          <a:stretch>
            <a:fillRect/>
          </a:stretch>
        </p:blipFill>
        <p:spPr>
          <a:xfrm>
            <a:off x="1376855" y="834697"/>
            <a:ext cx="6205538" cy="5399088"/>
          </a:xfrm>
          <a:prstGeom prst="rect">
            <a:avLst/>
          </a:prstGeom>
        </p:spPr>
      </p:pic>
      <p:sp>
        <p:nvSpPr>
          <p:cNvPr id="3" name="Slide Number Placeholder 2"/>
          <p:cNvSpPr>
            <a:spLocks noGrp="1"/>
          </p:cNvSpPr>
          <p:nvPr>
            <p:ph type="sldNum" sz="quarter" idx="12"/>
          </p:nvPr>
        </p:nvSpPr>
        <p:spPr/>
        <p:txBody>
          <a:bodyPr/>
          <a:lstStyle/>
          <a:p>
            <a:fld id="{DA118E06-5FBC-4A7F-98A9-FD3F00BABDBC}" type="slidenum">
              <a:rPr lang="en-CA" smtClean="0"/>
              <a:pPr/>
              <a:t>27</a:t>
            </a:fld>
            <a:endParaRPr lang="en-CA" dirty="0"/>
          </a:p>
        </p:txBody>
      </p:sp>
    </p:spTree>
    <p:extLst>
      <p:ext uri="{BB962C8B-B14F-4D97-AF65-F5344CB8AC3E}">
        <p14:creationId xmlns:p14="http://schemas.microsoft.com/office/powerpoint/2010/main" val="30840177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PVES Experiments at JLAB</a:t>
            </a:r>
            <a:endParaRPr lang="en-CA" dirty="0"/>
          </a:p>
        </p:txBody>
      </p:sp>
      <p:sp>
        <p:nvSpPr>
          <p:cNvPr id="3" name="Date Placeholder 2"/>
          <p:cNvSpPr>
            <a:spLocks noGrp="1"/>
          </p:cNvSpPr>
          <p:nvPr>
            <p:ph type="dt" sz="half" idx="10"/>
          </p:nvPr>
        </p:nvSpPr>
        <p:spPr/>
        <p:txBody>
          <a:bodyPr/>
          <a:lstStyle/>
          <a:p>
            <a:r>
              <a:rPr lang="en-US" smtClean="0">
                <a:solidFill>
                  <a:prstClr val="black"/>
                </a:solidFill>
              </a:rPr>
              <a:t>June 1-19, 2015</a:t>
            </a:r>
            <a:endParaRPr lang="en-CA">
              <a:solidFill>
                <a:prstClr val="black"/>
              </a:solidFill>
            </a:endParaRPr>
          </a:p>
        </p:txBody>
      </p:sp>
      <p:sp>
        <p:nvSpPr>
          <p:cNvPr id="4" name="Footer Placeholder 3"/>
          <p:cNvSpPr>
            <a:spLocks noGrp="1"/>
          </p:cNvSpPr>
          <p:nvPr>
            <p:ph type="ftr" sz="quarter" idx="11"/>
          </p:nvPr>
        </p:nvSpPr>
        <p:spPr/>
        <p:txBody>
          <a:bodyPr/>
          <a:lstStyle/>
          <a:p>
            <a:r>
              <a:rPr lang="en-US" smtClean="0">
                <a:solidFill>
                  <a:prstClr val="black"/>
                </a:solidFill>
              </a:rPr>
              <a:t>HUGS</a:t>
            </a:r>
            <a:endParaRPr lang="en-CA" dirty="0" smtClean="0">
              <a:solidFill>
                <a:prstClr val="black"/>
              </a:solidFill>
            </a:endParaRPr>
          </a:p>
        </p:txBody>
      </p:sp>
      <p:sp>
        <p:nvSpPr>
          <p:cNvPr id="7" name="TextBox 6"/>
          <p:cNvSpPr txBox="1"/>
          <p:nvPr/>
        </p:nvSpPr>
        <p:spPr>
          <a:xfrm>
            <a:off x="614547" y="841021"/>
            <a:ext cx="8062052" cy="1938992"/>
          </a:xfrm>
          <a:prstGeom prst="rect">
            <a:avLst/>
          </a:prstGeom>
          <a:noFill/>
        </p:spPr>
        <p:txBody>
          <a:bodyPr wrap="square" rtlCol="0">
            <a:spAutoFit/>
          </a:bodyPr>
          <a:lstStyle/>
          <a:p>
            <a:r>
              <a:rPr lang="en-US" sz="2400" dirty="0" smtClean="0"/>
              <a:t>JLAB has a rich program of PVES experiments to measure nuclear and nucleon properties and to perform precision tests of the Standard Model to search for new physics</a:t>
            </a:r>
          </a:p>
          <a:p>
            <a:endParaRPr lang="en-US" sz="2400" dirty="0"/>
          </a:p>
          <a:p>
            <a:endParaRPr lang="en-US" sz="2400" dirty="0" smtClean="0"/>
          </a:p>
        </p:txBody>
      </p:sp>
      <p:sp>
        <p:nvSpPr>
          <p:cNvPr id="14" name="TextBox 13"/>
          <p:cNvSpPr txBox="1"/>
          <p:nvPr/>
        </p:nvSpPr>
        <p:spPr>
          <a:xfrm>
            <a:off x="7252138" y="2816771"/>
            <a:ext cx="1822736" cy="400110"/>
          </a:xfrm>
          <a:prstGeom prst="rect">
            <a:avLst/>
          </a:prstGeom>
          <a:noFill/>
        </p:spPr>
        <p:txBody>
          <a:bodyPr wrap="square" rtlCol="0">
            <a:spAutoFit/>
          </a:bodyPr>
          <a:lstStyle/>
          <a:p>
            <a:r>
              <a:rPr lang="en-US" sz="2000" dirty="0" smtClean="0"/>
              <a:t>SM Tests</a:t>
            </a:r>
            <a:endParaRPr lang="en-CA" sz="2000" dirty="0"/>
          </a:p>
        </p:txBody>
      </p:sp>
      <p:sp>
        <p:nvSpPr>
          <p:cNvPr id="15" name="TextBox 14"/>
          <p:cNvSpPr txBox="1"/>
          <p:nvPr/>
        </p:nvSpPr>
        <p:spPr>
          <a:xfrm>
            <a:off x="478221" y="2822028"/>
            <a:ext cx="3491762" cy="400110"/>
          </a:xfrm>
          <a:prstGeom prst="rect">
            <a:avLst/>
          </a:prstGeom>
          <a:noFill/>
        </p:spPr>
        <p:txBody>
          <a:bodyPr wrap="square" rtlCol="0">
            <a:spAutoFit/>
          </a:bodyPr>
          <a:lstStyle/>
          <a:p>
            <a:r>
              <a:rPr lang="en-US" sz="2000" dirty="0" smtClean="0"/>
              <a:t>Nuclear properties</a:t>
            </a:r>
            <a:endParaRPr lang="en-CA" sz="2000" dirty="0"/>
          </a:p>
        </p:txBody>
      </p:sp>
      <p:sp>
        <p:nvSpPr>
          <p:cNvPr id="16" name="TextBox 15"/>
          <p:cNvSpPr txBox="1"/>
          <p:nvPr/>
        </p:nvSpPr>
        <p:spPr>
          <a:xfrm>
            <a:off x="3619848" y="2848301"/>
            <a:ext cx="3588090" cy="400110"/>
          </a:xfrm>
          <a:prstGeom prst="rect">
            <a:avLst/>
          </a:prstGeom>
          <a:noFill/>
        </p:spPr>
        <p:txBody>
          <a:bodyPr wrap="square" rtlCol="0">
            <a:spAutoFit/>
          </a:bodyPr>
          <a:lstStyle/>
          <a:p>
            <a:r>
              <a:rPr lang="en-US" sz="2000" dirty="0" smtClean="0"/>
              <a:t>Nucleon properties</a:t>
            </a:r>
            <a:endParaRPr lang="en-CA" sz="2000" dirty="0"/>
          </a:p>
        </p:txBody>
      </p:sp>
      <p:sp>
        <p:nvSpPr>
          <p:cNvPr id="17" name="Rectangle 16"/>
          <p:cNvSpPr/>
          <p:nvPr/>
        </p:nvSpPr>
        <p:spPr>
          <a:xfrm>
            <a:off x="5991255" y="3717304"/>
            <a:ext cx="1518338" cy="400110"/>
          </a:xfrm>
          <a:prstGeom prst="rect">
            <a:avLst/>
          </a:prstGeom>
        </p:spPr>
        <p:txBody>
          <a:bodyPr wrap="square">
            <a:spAutoFit/>
          </a:bodyPr>
          <a:lstStyle/>
          <a:p>
            <a:r>
              <a:rPr lang="en-US" sz="2000" dirty="0" err="1"/>
              <a:t>Qweak</a:t>
            </a:r>
            <a:endParaRPr lang="en-US" sz="2000" dirty="0"/>
          </a:p>
        </p:txBody>
      </p:sp>
      <p:sp>
        <p:nvSpPr>
          <p:cNvPr id="18" name="Rectangle 17"/>
          <p:cNvSpPr/>
          <p:nvPr/>
        </p:nvSpPr>
        <p:spPr>
          <a:xfrm>
            <a:off x="7254916" y="3717300"/>
            <a:ext cx="1854185" cy="400110"/>
          </a:xfrm>
          <a:prstGeom prst="rect">
            <a:avLst/>
          </a:prstGeom>
        </p:spPr>
        <p:txBody>
          <a:bodyPr wrap="square">
            <a:spAutoFit/>
          </a:bodyPr>
          <a:lstStyle/>
          <a:p>
            <a:r>
              <a:rPr lang="en-US" sz="2000" dirty="0"/>
              <a:t>MOLLER</a:t>
            </a:r>
          </a:p>
        </p:txBody>
      </p:sp>
      <p:sp>
        <p:nvSpPr>
          <p:cNvPr id="19" name="Rectangle 18"/>
          <p:cNvSpPr/>
          <p:nvPr/>
        </p:nvSpPr>
        <p:spPr>
          <a:xfrm>
            <a:off x="1014248" y="3649717"/>
            <a:ext cx="1203435" cy="707886"/>
          </a:xfrm>
          <a:prstGeom prst="rect">
            <a:avLst/>
          </a:prstGeom>
        </p:spPr>
        <p:txBody>
          <a:bodyPr wrap="square">
            <a:spAutoFit/>
          </a:bodyPr>
          <a:lstStyle/>
          <a:p>
            <a:r>
              <a:rPr lang="en-US" sz="2000" dirty="0"/>
              <a:t>PREX</a:t>
            </a:r>
          </a:p>
          <a:p>
            <a:r>
              <a:rPr lang="en-US" sz="2000" dirty="0"/>
              <a:t>CREX</a:t>
            </a:r>
          </a:p>
        </p:txBody>
      </p:sp>
      <p:sp>
        <p:nvSpPr>
          <p:cNvPr id="20" name="Rectangle 19"/>
          <p:cNvSpPr/>
          <p:nvPr/>
        </p:nvSpPr>
        <p:spPr>
          <a:xfrm>
            <a:off x="4146331" y="3607677"/>
            <a:ext cx="1783816" cy="707886"/>
          </a:xfrm>
          <a:prstGeom prst="rect">
            <a:avLst/>
          </a:prstGeom>
        </p:spPr>
        <p:txBody>
          <a:bodyPr wrap="square">
            <a:spAutoFit/>
          </a:bodyPr>
          <a:lstStyle/>
          <a:p>
            <a:r>
              <a:rPr lang="en-US" sz="2000" dirty="0"/>
              <a:t>G0</a:t>
            </a:r>
          </a:p>
          <a:p>
            <a:r>
              <a:rPr lang="en-US" sz="2000" dirty="0" err="1"/>
              <a:t>Happex</a:t>
            </a:r>
            <a:endParaRPr lang="en-US" sz="2000" dirty="0"/>
          </a:p>
        </p:txBody>
      </p:sp>
      <p:sp>
        <p:nvSpPr>
          <p:cNvPr id="21" name="Rectangle 20"/>
          <p:cNvSpPr/>
          <p:nvPr/>
        </p:nvSpPr>
        <p:spPr>
          <a:xfrm>
            <a:off x="6038193" y="4871573"/>
            <a:ext cx="1476558" cy="400110"/>
          </a:xfrm>
          <a:prstGeom prst="rect">
            <a:avLst/>
          </a:prstGeom>
        </p:spPr>
        <p:txBody>
          <a:bodyPr wrap="square">
            <a:spAutoFit/>
          </a:bodyPr>
          <a:lstStyle/>
          <a:p>
            <a:r>
              <a:rPr lang="en-US" sz="2000" dirty="0" smtClean="0"/>
              <a:t>PVDIS</a:t>
            </a:r>
            <a:endParaRPr lang="en-US" sz="2000" dirty="0"/>
          </a:p>
        </p:txBody>
      </p:sp>
      <p:sp>
        <p:nvSpPr>
          <p:cNvPr id="22" name="Rectangle 21"/>
          <p:cNvSpPr/>
          <p:nvPr/>
        </p:nvSpPr>
        <p:spPr>
          <a:xfrm>
            <a:off x="6005591" y="4305885"/>
            <a:ext cx="1429820" cy="400110"/>
          </a:xfrm>
          <a:prstGeom prst="rect">
            <a:avLst/>
          </a:prstGeom>
        </p:spPr>
        <p:txBody>
          <a:bodyPr wrap="square">
            <a:spAutoFit/>
          </a:bodyPr>
          <a:lstStyle/>
          <a:p>
            <a:r>
              <a:rPr lang="en-US" sz="2000" dirty="0"/>
              <a:t>SOLID</a:t>
            </a:r>
            <a:endParaRPr lang="en-CA" sz="2000" dirty="0"/>
          </a:p>
        </p:txBody>
      </p:sp>
      <p:sp>
        <p:nvSpPr>
          <p:cNvPr id="6" name="Slide Number Placeholder 5"/>
          <p:cNvSpPr>
            <a:spLocks noGrp="1"/>
          </p:cNvSpPr>
          <p:nvPr>
            <p:ph type="sldNum" sz="quarter" idx="12"/>
          </p:nvPr>
        </p:nvSpPr>
        <p:spPr/>
        <p:txBody>
          <a:bodyPr/>
          <a:lstStyle/>
          <a:p>
            <a:fld id="{DA118E06-5FBC-4A7F-98A9-FD3F00BABDBC}" type="slidenum">
              <a:rPr lang="en-CA" smtClean="0"/>
              <a:pPr/>
              <a:t>28</a:t>
            </a:fld>
            <a:endParaRPr lang="en-CA" dirty="0"/>
          </a:p>
        </p:txBody>
      </p:sp>
    </p:spTree>
    <p:extLst>
      <p:ext uri="{BB962C8B-B14F-4D97-AF65-F5344CB8AC3E}">
        <p14:creationId xmlns:p14="http://schemas.microsoft.com/office/powerpoint/2010/main" val="34159024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Feynman Diagrams</a:t>
            </a:r>
            <a:endParaRPr lang="en-CA" dirty="0"/>
          </a:p>
        </p:txBody>
      </p:sp>
      <p:sp>
        <p:nvSpPr>
          <p:cNvPr id="4" name="Date Placeholder 3"/>
          <p:cNvSpPr>
            <a:spLocks noGrp="1"/>
          </p:cNvSpPr>
          <p:nvPr>
            <p:ph type="dt" sz="half" idx="10"/>
          </p:nvPr>
        </p:nvSpPr>
        <p:spPr/>
        <p:txBody>
          <a:bodyPr/>
          <a:lstStyle/>
          <a:p>
            <a:r>
              <a:rPr lang="en-US" smtClean="0"/>
              <a:t>June 1-19, 2015</a:t>
            </a:r>
            <a:endParaRPr lang="en-US"/>
          </a:p>
        </p:txBody>
      </p:sp>
      <p:sp>
        <p:nvSpPr>
          <p:cNvPr id="5" name="Footer Placeholder 4"/>
          <p:cNvSpPr>
            <a:spLocks noGrp="1"/>
          </p:cNvSpPr>
          <p:nvPr>
            <p:ph type="ftr" sz="quarter" idx="11"/>
          </p:nvPr>
        </p:nvSpPr>
        <p:spPr/>
        <p:txBody>
          <a:bodyPr/>
          <a:lstStyle/>
          <a:p>
            <a:r>
              <a:rPr lang="en-US" smtClean="0"/>
              <a:t>HUGS</a:t>
            </a:r>
            <a:endParaRPr lang="en-US"/>
          </a:p>
        </p:txBody>
      </p:sp>
      <p:sp>
        <p:nvSpPr>
          <p:cNvPr id="8" name="Freeform 7"/>
          <p:cNvSpPr>
            <a:spLocks/>
          </p:cNvSpPr>
          <p:nvPr/>
        </p:nvSpPr>
        <p:spPr bwMode="auto">
          <a:xfrm>
            <a:off x="1000125" y="2827338"/>
            <a:ext cx="1728788" cy="639762"/>
          </a:xfrm>
          <a:custGeom>
            <a:avLst/>
            <a:gdLst/>
            <a:ahLst/>
            <a:cxnLst>
              <a:cxn ang="0">
                <a:pos x="0" y="137"/>
              </a:cxn>
              <a:cxn ang="0">
                <a:pos x="121" y="40"/>
              </a:cxn>
              <a:cxn ang="0">
                <a:pos x="266" y="379"/>
              </a:cxn>
              <a:cxn ang="0">
                <a:pos x="460" y="16"/>
              </a:cxn>
              <a:cxn ang="0">
                <a:pos x="605" y="403"/>
              </a:cxn>
              <a:cxn ang="0">
                <a:pos x="774" y="16"/>
              </a:cxn>
              <a:cxn ang="0">
                <a:pos x="919" y="355"/>
              </a:cxn>
              <a:cxn ang="0">
                <a:pos x="1089" y="40"/>
              </a:cxn>
            </a:cxnLst>
            <a:rect l="0" t="0" r="r" b="b"/>
            <a:pathLst>
              <a:path w="1089" h="403">
                <a:moveTo>
                  <a:pt x="0" y="137"/>
                </a:moveTo>
                <a:cubicBezTo>
                  <a:pt x="38" y="68"/>
                  <a:pt x="77" y="0"/>
                  <a:pt x="121" y="40"/>
                </a:cubicBezTo>
                <a:cubicBezTo>
                  <a:pt x="165" y="80"/>
                  <a:pt x="210" y="383"/>
                  <a:pt x="266" y="379"/>
                </a:cubicBezTo>
                <a:cubicBezTo>
                  <a:pt x="322" y="375"/>
                  <a:pt x="404" y="12"/>
                  <a:pt x="460" y="16"/>
                </a:cubicBezTo>
                <a:cubicBezTo>
                  <a:pt x="516" y="20"/>
                  <a:pt x="553" y="403"/>
                  <a:pt x="605" y="403"/>
                </a:cubicBezTo>
                <a:cubicBezTo>
                  <a:pt x="657" y="403"/>
                  <a:pt x="722" y="24"/>
                  <a:pt x="774" y="16"/>
                </a:cubicBezTo>
                <a:cubicBezTo>
                  <a:pt x="826" y="8"/>
                  <a:pt x="867" y="351"/>
                  <a:pt x="919" y="355"/>
                </a:cubicBezTo>
                <a:cubicBezTo>
                  <a:pt x="971" y="359"/>
                  <a:pt x="1030" y="199"/>
                  <a:pt x="1089" y="40"/>
                </a:cubicBezTo>
              </a:path>
            </a:pathLst>
          </a:custGeom>
          <a:noFill/>
          <a:ln w="9525" cap="flat" cmpd="sng">
            <a:noFill/>
            <a:prstDash val="solid"/>
            <a:round/>
            <a:headEnd/>
            <a:tailEnd/>
          </a:ln>
          <a:effectLst/>
        </p:spPr>
        <p:txBody>
          <a:bodyPr wrap="none">
            <a:spAutoFit/>
          </a:bodyPr>
          <a:lstStyle/>
          <a:p>
            <a:endParaRPr lang="en-US"/>
          </a:p>
        </p:txBody>
      </p:sp>
      <p:pic>
        <p:nvPicPr>
          <p:cNvPr id="9" name="Picture 8" descr="feynman5"/>
          <p:cNvPicPr>
            <a:picLocks noChangeAspect="1" noChangeArrowheads="1"/>
          </p:cNvPicPr>
          <p:nvPr/>
        </p:nvPicPr>
        <p:blipFill>
          <a:blip r:embed="rId2" cstate="print"/>
          <a:srcRect/>
          <a:stretch>
            <a:fillRect/>
          </a:stretch>
        </p:blipFill>
        <p:spPr bwMode="auto">
          <a:xfrm>
            <a:off x="5724525" y="4119563"/>
            <a:ext cx="1800225" cy="1200150"/>
          </a:xfrm>
          <a:prstGeom prst="rect">
            <a:avLst/>
          </a:prstGeom>
          <a:noFill/>
        </p:spPr>
      </p:pic>
      <p:pic>
        <p:nvPicPr>
          <p:cNvPr id="10" name="Picture 9" descr="feynman1"/>
          <p:cNvPicPr>
            <a:picLocks noChangeAspect="1" noChangeArrowheads="1"/>
          </p:cNvPicPr>
          <p:nvPr/>
        </p:nvPicPr>
        <p:blipFill>
          <a:blip r:embed="rId3" cstate="print"/>
          <a:srcRect/>
          <a:stretch>
            <a:fillRect/>
          </a:stretch>
        </p:blipFill>
        <p:spPr bwMode="auto">
          <a:xfrm>
            <a:off x="1768475" y="1585913"/>
            <a:ext cx="1766888" cy="936625"/>
          </a:xfrm>
          <a:prstGeom prst="rect">
            <a:avLst/>
          </a:prstGeom>
          <a:noFill/>
          <a:ln w="9525">
            <a:noFill/>
            <a:miter lim="800000"/>
            <a:headEnd/>
            <a:tailEnd/>
          </a:ln>
        </p:spPr>
      </p:pic>
      <p:pic>
        <p:nvPicPr>
          <p:cNvPr id="11" name="Picture 10" descr="feynman2"/>
          <p:cNvPicPr>
            <a:picLocks noChangeAspect="1" noChangeArrowheads="1"/>
          </p:cNvPicPr>
          <p:nvPr/>
        </p:nvPicPr>
        <p:blipFill>
          <a:blip r:embed="rId4" cstate="print"/>
          <a:srcRect/>
          <a:stretch>
            <a:fillRect/>
          </a:stretch>
        </p:blipFill>
        <p:spPr bwMode="auto">
          <a:xfrm>
            <a:off x="1652588" y="3121025"/>
            <a:ext cx="1766887" cy="974725"/>
          </a:xfrm>
          <a:prstGeom prst="rect">
            <a:avLst/>
          </a:prstGeom>
          <a:noFill/>
          <a:ln w="9525">
            <a:noFill/>
            <a:miter lim="800000"/>
            <a:headEnd/>
            <a:tailEnd/>
          </a:ln>
        </p:spPr>
      </p:pic>
      <p:pic>
        <p:nvPicPr>
          <p:cNvPr id="12" name="Picture 11" descr="feynman3"/>
          <p:cNvPicPr>
            <a:picLocks noChangeAspect="1" noChangeArrowheads="1"/>
          </p:cNvPicPr>
          <p:nvPr/>
        </p:nvPicPr>
        <p:blipFill>
          <a:blip r:embed="rId5" cstate="print"/>
          <a:srcRect/>
          <a:stretch>
            <a:fillRect/>
          </a:stretch>
        </p:blipFill>
        <p:spPr bwMode="auto">
          <a:xfrm>
            <a:off x="1692275" y="4581525"/>
            <a:ext cx="1765300" cy="658813"/>
          </a:xfrm>
          <a:prstGeom prst="rect">
            <a:avLst/>
          </a:prstGeom>
          <a:noFill/>
          <a:ln w="9525">
            <a:noFill/>
            <a:miter lim="800000"/>
            <a:headEnd/>
            <a:tailEnd/>
          </a:ln>
        </p:spPr>
      </p:pic>
      <p:pic>
        <p:nvPicPr>
          <p:cNvPr id="13" name="Picture 12" descr="feynman4"/>
          <p:cNvPicPr>
            <a:picLocks noChangeAspect="1" noChangeArrowheads="1"/>
          </p:cNvPicPr>
          <p:nvPr/>
        </p:nvPicPr>
        <p:blipFill>
          <a:blip r:embed="rId6" cstate="print"/>
          <a:srcRect/>
          <a:stretch>
            <a:fillRect/>
          </a:stretch>
        </p:blipFill>
        <p:spPr bwMode="auto">
          <a:xfrm>
            <a:off x="5608638" y="1585913"/>
            <a:ext cx="1704975" cy="1581150"/>
          </a:xfrm>
          <a:prstGeom prst="rect">
            <a:avLst/>
          </a:prstGeom>
          <a:noFill/>
        </p:spPr>
      </p:pic>
      <p:pic>
        <p:nvPicPr>
          <p:cNvPr id="14" name="Picture 15" descr="feynman8"/>
          <p:cNvPicPr>
            <a:picLocks noChangeAspect="1" noChangeArrowheads="1"/>
          </p:cNvPicPr>
          <p:nvPr/>
        </p:nvPicPr>
        <p:blipFill>
          <a:blip r:embed="rId7" cstate="print"/>
          <a:srcRect/>
          <a:stretch>
            <a:fillRect/>
          </a:stretch>
        </p:blipFill>
        <p:spPr bwMode="auto">
          <a:xfrm>
            <a:off x="1730375" y="4619625"/>
            <a:ext cx="1804988" cy="673100"/>
          </a:xfrm>
          <a:prstGeom prst="rect">
            <a:avLst/>
          </a:prstGeom>
          <a:noFill/>
        </p:spPr>
      </p:pic>
      <p:pic>
        <p:nvPicPr>
          <p:cNvPr id="15" name="Picture 16" descr="feynman6"/>
          <p:cNvPicPr>
            <a:picLocks noChangeAspect="1" noChangeArrowheads="1"/>
          </p:cNvPicPr>
          <p:nvPr/>
        </p:nvPicPr>
        <p:blipFill>
          <a:blip r:embed="rId8" cstate="print"/>
          <a:srcRect/>
          <a:stretch>
            <a:fillRect/>
          </a:stretch>
        </p:blipFill>
        <p:spPr bwMode="auto">
          <a:xfrm>
            <a:off x="1884363" y="1585913"/>
            <a:ext cx="1612900" cy="854075"/>
          </a:xfrm>
          <a:prstGeom prst="rect">
            <a:avLst/>
          </a:prstGeom>
          <a:noFill/>
        </p:spPr>
      </p:pic>
      <p:pic>
        <p:nvPicPr>
          <p:cNvPr id="16" name="Picture 17" descr="feynman7"/>
          <p:cNvPicPr>
            <a:picLocks noChangeAspect="1" noChangeArrowheads="1"/>
          </p:cNvPicPr>
          <p:nvPr/>
        </p:nvPicPr>
        <p:blipFill>
          <a:blip r:embed="rId9" cstate="print"/>
          <a:srcRect/>
          <a:stretch>
            <a:fillRect/>
          </a:stretch>
        </p:blipFill>
        <p:spPr bwMode="auto">
          <a:xfrm>
            <a:off x="1692275" y="3198813"/>
            <a:ext cx="1612900" cy="854075"/>
          </a:xfrm>
          <a:prstGeom prst="rect">
            <a:avLst/>
          </a:prstGeom>
          <a:noFill/>
        </p:spPr>
      </p:pic>
      <p:pic>
        <p:nvPicPr>
          <p:cNvPr id="17" name="Picture 18" descr="feynman10"/>
          <p:cNvPicPr>
            <a:picLocks noChangeAspect="1" noChangeArrowheads="1"/>
          </p:cNvPicPr>
          <p:nvPr/>
        </p:nvPicPr>
        <p:blipFill>
          <a:blip r:embed="rId10" cstate="print"/>
          <a:srcRect/>
          <a:stretch>
            <a:fillRect/>
          </a:stretch>
        </p:blipFill>
        <p:spPr bwMode="auto">
          <a:xfrm>
            <a:off x="5532438" y="4043363"/>
            <a:ext cx="1800225" cy="1200150"/>
          </a:xfrm>
          <a:prstGeom prst="rect">
            <a:avLst/>
          </a:prstGeom>
          <a:noFill/>
        </p:spPr>
      </p:pic>
      <p:pic>
        <p:nvPicPr>
          <p:cNvPr id="18" name="Picture 19" descr="feynman9"/>
          <p:cNvPicPr>
            <a:picLocks noChangeAspect="1" noChangeArrowheads="1"/>
          </p:cNvPicPr>
          <p:nvPr/>
        </p:nvPicPr>
        <p:blipFill>
          <a:blip r:embed="rId11" cstate="print"/>
          <a:srcRect/>
          <a:stretch>
            <a:fillRect/>
          </a:stretch>
        </p:blipFill>
        <p:spPr bwMode="auto">
          <a:xfrm>
            <a:off x="5532438" y="1585913"/>
            <a:ext cx="1704975" cy="1581150"/>
          </a:xfrm>
          <a:prstGeom prst="rect">
            <a:avLst/>
          </a:prstGeom>
          <a:noFill/>
        </p:spPr>
      </p:pic>
      <p:sp>
        <p:nvSpPr>
          <p:cNvPr id="19" name="TextBox 18"/>
          <p:cNvSpPr txBox="1"/>
          <p:nvPr/>
        </p:nvSpPr>
        <p:spPr>
          <a:xfrm>
            <a:off x="152400" y="5562600"/>
            <a:ext cx="4572000" cy="923330"/>
          </a:xfrm>
          <a:prstGeom prst="rect">
            <a:avLst/>
          </a:prstGeom>
          <a:noFill/>
        </p:spPr>
        <p:txBody>
          <a:bodyPr wrap="square" rtlCol="0">
            <a:spAutoFit/>
          </a:bodyPr>
          <a:lstStyle/>
          <a:p>
            <a:r>
              <a:rPr lang="en-US" sz="1400" dirty="0" smtClean="0"/>
              <a:t>Further reading:     Looking for consistency in 		            the construction and use of 		            Feynman diagrams</a:t>
            </a:r>
          </a:p>
          <a:p>
            <a:r>
              <a:rPr lang="en-US" sz="1200" dirty="0" smtClean="0">
                <a:solidFill>
                  <a:schemeClr val="accent6">
                    <a:lumMod val="75000"/>
                  </a:schemeClr>
                </a:solidFill>
              </a:rPr>
              <a:t>Peter Dunne , </a:t>
            </a:r>
            <a:r>
              <a:rPr lang="en-US" sz="1200" i="1" dirty="0" smtClean="0">
                <a:solidFill>
                  <a:schemeClr val="accent6">
                    <a:lumMod val="75000"/>
                  </a:schemeClr>
                </a:solidFill>
              </a:rPr>
              <a:t>Phys. Educ.</a:t>
            </a:r>
            <a:r>
              <a:rPr lang="en-US" sz="1200" dirty="0" smtClean="0">
                <a:solidFill>
                  <a:schemeClr val="accent6">
                    <a:lumMod val="75000"/>
                  </a:schemeClr>
                </a:solidFill>
              </a:rPr>
              <a:t> </a:t>
            </a:r>
            <a:r>
              <a:rPr lang="en-US" sz="1200" b="1" dirty="0" smtClean="0">
                <a:solidFill>
                  <a:schemeClr val="accent6">
                    <a:lumMod val="75000"/>
                  </a:schemeClr>
                </a:solidFill>
              </a:rPr>
              <a:t>36</a:t>
            </a:r>
            <a:r>
              <a:rPr lang="en-US" sz="1200" dirty="0" smtClean="0">
                <a:solidFill>
                  <a:schemeClr val="accent6">
                    <a:lumMod val="75000"/>
                  </a:schemeClr>
                </a:solidFill>
              </a:rPr>
              <a:t> No 5 (September 2001) 366-374 </a:t>
            </a:r>
            <a:endParaRPr lang="en-US" sz="1200" dirty="0">
              <a:solidFill>
                <a:schemeClr val="accent6">
                  <a:lumMod val="75000"/>
                </a:schemeClr>
              </a:solidFill>
            </a:endParaRPr>
          </a:p>
        </p:txBody>
      </p:sp>
      <p:pic>
        <p:nvPicPr>
          <p:cNvPr id="20" name="Picture 19"/>
          <p:cNvPicPr>
            <a:picLocks noChangeAspect="1"/>
          </p:cNvPicPr>
          <p:nvPr/>
        </p:nvPicPr>
        <p:blipFill>
          <a:blip r:embed="rId12"/>
          <a:stretch>
            <a:fillRect/>
          </a:stretch>
        </p:blipFill>
        <p:spPr>
          <a:xfrm>
            <a:off x="2933949" y="2792330"/>
            <a:ext cx="2775561" cy="1202154"/>
          </a:xfrm>
          <a:prstGeom prst="rect">
            <a:avLst/>
          </a:prstGeom>
        </p:spPr>
      </p:pic>
      <p:sp>
        <p:nvSpPr>
          <p:cNvPr id="2" name="Slide Number Placeholder 1"/>
          <p:cNvSpPr>
            <a:spLocks noGrp="1"/>
          </p:cNvSpPr>
          <p:nvPr>
            <p:ph type="sldNum" sz="quarter" idx="12"/>
          </p:nvPr>
        </p:nvSpPr>
        <p:spPr/>
        <p:txBody>
          <a:bodyPr/>
          <a:lstStyle/>
          <a:p>
            <a:fld id="{DA118E06-5FBC-4A7F-98A9-FD3F00BABDBC}" type="slidenum">
              <a:rPr lang="en-CA" smtClean="0"/>
              <a:pPr/>
              <a:t>29</a:t>
            </a:fld>
            <a:endParaRPr lang="en-CA" dirty="0"/>
          </a:p>
        </p:txBody>
      </p:sp>
    </p:spTree>
    <p:extLst>
      <p:ext uri="{BB962C8B-B14F-4D97-AF65-F5344CB8AC3E}">
        <p14:creationId xmlns:p14="http://schemas.microsoft.com/office/powerpoint/2010/main" val="2378687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1"/>
                                        </p:tgtEl>
                                      </p:cBhvr>
                                    </p:animEffect>
                                    <p:set>
                                      <p:cBhvr>
                                        <p:cTn id="10" dur="1" fill="hold">
                                          <p:stCondLst>
                                            <p:cond delay="499"/>
                                          </p:stCondLst>
                                        </p:cTn>
                                        <p:tgtEl>
                                          <p:spTgt spid="11"/>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13"/>
                                        </p:tgtEl>
                                      </p:cBhvr>
                                    </p:animEffect>
                                    <p:set>
                                      <p:cBhvr>
                                        <p:cTn id="16" dur="1" fill="hold">
                                          <p:stCondLst>
                                            <p:cond delay="499"/>
                                          </p:stCondLst>
                                        </p:cTn>
                                        <p:tgtEl>
                                          <p:spTgt spid="13"/>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15"/>
                                        </p:tgtEl>
                                      </p:cBhvr>
                                    </p:animEffect>
                                    <p:set>
                                      <p:cBhvr>
                                        <p:cTn id="39" dur="1" fill="hold">
                                          <p:stCondLst>
                                            <p:cond delay="499"/>
                                          </p:stCondLst>
                                        </p:cTn>
                                        <p:tgtEl>
                                          <p:spTgt spid="15"/>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16"/>
                                        </p:tgtEl>
                                      </p:cBhvr>
                                    </p:animEffect>
                                    <p:set>
                                      <p:cBhvr>
                                        <p:cTn id="42" dur="1" fill="hold">
                                          <p:stCondLst>
                                            <p:cond delay="499"/>
                                          </p:stCondLst>
                                        </p:cTn>
                                        <p:tgtEl>
                                          <p:spTgt spid="16"/>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14"/>
                                        </p:tgtEl>
                                      </p:cBhvr>
                                    </p:animEffect>
                                    <p:set>
                                      <p:cBhvr>
                                        <p:cTn id="45" dur="1" fill="hold">
                                          <p:stCondLst>
                                            <p:cond delay="499"/>
                                          </p:stCondLst>
                                        </p:cTn>
                                        <p:tgtEl>
                                          <p:spTgt spid="14"/>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18"/>
                                        </p:tgtEl>
                                      </p:cBhvr>
                                    </p:animEffect>
                                    <p:set>
                                      <p:cBhvr>
                                        <p:cTn id="48" dur="1" fill="hold">
                                          <p:stCondLst>
                                            <p:cond delay="499"/>
                                          </p:stCondLst>
                                        </p:cTn>
                                        <p:tgtEl>
                                          <p:spTgt spid="18"/>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17"/>
                                        </p:tgtEl>
                                      </p:cBhvr>
                                    </p:animEffect>
                                    <p:set>
                                      <p:cBhvr>
                                        <p:cTn id="51" dur="1" fill="hold">
                                          <p:stCondLst>
                                            <p:cond delay="499"/>
                                          </p:stCondLst>
                                        </p:cTn>
                                        <p:tgtEl>
                                          <p:spTgt spid="17"/>
                                        </p:tgtEl>
                                        <p:attrNameLst>
                                          <p:attrName>style.visibility</p:attrName>
                                        </p:attrNameLst>
                                      </p:cBhvr>
                                      <p:to>
                                        <p:strVal val="hidden"/>
                                      </p:to>
                                    </p:set>
                                  </p:childTnLst>
                                </p:cTn>
                              </p:par>
                              <p:par>
                                <p:cTn id="52" presetID="10" presetClass="entr" presetSubtype="0" fill="hold"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CA" dirty="0"/>
          </a:p>
        </p:txBody>
      </p:sp>
      <p:sp>
        <p:nvSpPr>
          <p:cNvPr id="3" name="Date Placeholder 2"/>
          <p:cNvSpPr>
            <a:spLocks noGrp="1"/>
          </p:cNvSpPr>
          <p:nvPr>
            <p:ph type="dt" sz="half" idx="10"/>
          </p:nvPr>
        </p:nvSpPr>
        <p:spPr/>
        <p:txBody>
          <a:bodyPr/>
          <a:lstStyle/>
          <a:p>
            <a:r>
              <a:rPr lang="en-US" smtClean="0"/>
              <a:t>June 1-19, 2015</a:t>
            </a:r>
            <a:endParaRPr lang="en-CA" dirty="0"/>
          </a:p>
        </p:txBody>
      </p:sp>
      <p:sp>
        <p:nvSpPr>
          <p:cNvPr id="4" name="Footer Placeholder 3"/>
          <p:cNvSpPr>
            <a:spLocks noGrp="1"/>
          </p:cNvSpPr>
          <p:nvPr>
            <p:ph type="ftr" sz="quarter" idx="11"/>
          </p:nvPr>
        </p:nvSpPr>
        <p:spPr/>
        <p:txBody>
          <a:bodyPr/>
          <a:lstStyle/>
          <a:p>
            <a:r>
              <a:rPr lang="en-US" smtClean="0"/>
              <a:t>HUGS</a:t>
            </a:r>
            <a:endParaRPr lang="en-CA" dirty="0" smtClean="0"/>
          </a:p>
        </p:txBody>
      </p:sp>
      <p:sp>
        <p:nvSpPr>
          <p:cNvPr id="10" name="Slide Number Placeholder 9"/>
          <p:cNvSpPr>
            <a:spLocks noGrp="1"/>
          </p:cNvSpPr>
          <p:nvPr>
            <p:ph type="sldNum" sz="quarter" idx="12"/>
          </p:nvPr>
        </p:nvSpPr>
        <p:spPr/>
        <p:txBody>
          <a:bodyPr/>
          <a:lstStyle/>
          <a:p>
            <a:fld id="{DA118E06-5FBC-4A7F-98A9-FD3F00BABDBC}" type="slidenum">
              <a:rPr lang="en-CA" smtClean="0"/>
              <a:pPr/>
              <a:t>3</a:t>
            </a:fld>
            <a:endParaRPr lang="en-CA" dirty="0"/>
          </a:p>
        </p:txBody>
      </p:sp>
    </p:spTree>
    <p:extLst>
      <p:ext uri="{BB962C8B-B14F-4D97-AF65-F5344CB8AC3E}">
        <p14:creationId xmlns:p14="http://schemas.microsoft.com/office/powerpoint/2010/main" val="22451609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Dirac Equation</a:t>
            </a:r>
            <a:endParaRPr lang="en-CA" dirty="0"/>
          </a:p>
        </p:txBody>
      </p:sp>
      <p:sp>
        <p:nvSpPr>
          <p:cNvPr id="3" name="Date Placeholder 2"/>
          <p:cNvSpPr>
            <a:spLocks noGrp="1"/>
          </p:cNvSpPr>
          <p:nvPr>
            <p:ph type="dt" sz="half" idx="10"/>
          </p:nvPr>
        </p:nvSpPr>
        <p:spPr/>
        <p:txBody>
          <a:bodyPr/>
          <a:lstStyle/>
          <a:p>
            <a:r>
              <a:rPr lang="en-US" smtClean="0"/>
              <a:t>June 1-19, 2015</a:t>
            </a:r>
            <a:endParaRPr lang="en-CA" dirty="0"/>
          </a:p>
        </p:txBody>
      </p:sp>
      <p:sp>
        <p:nvSpPr>
          <p:cNvPr id="4" name="Footer Placeholder 3"/>
          <p:cNvSpPr>
            <a:spLocks noGrp="1"/>
          </p:cNvSpPr>
          <p:nvPr>
            <p:ph type="ftr" sz="quarter" idx="11"/>
          </p:nvPr>
        </p:nvSpPr>
        <p:spPr/>
        <p:txBody>
          <a:bodyPr/>
          <a:lstStyle/>
          <a:p>
            <a:r>
              <a:rPr lang="en-US" smtClean="0"/>
              <a:t>HUGS</a:t>
            </a:r>
            <a:endParaRPr lang="en-CA" dirty="0" smtClean="0"/>
          </a:p>
        </p:txBody>
      </p:sp>
      <p:sp>
        <p:nvSpPr>
          <p:cNvPr id="6" name="Text Box 2"/>
          <p:cNvSpPr txBox="1">
            <a:spLocks noChangeArrowheads="1"/>
          </p:cNvSpPr>
          <p:nvPr/>
        </p:nvSpPr>
        <p:spPr bwMode="auto">
          <a:xfrm>
            <a:off x="1450975" y="1116013"/>
            <a:ext cx="5662613" cy="369332"/>
          </a:xfrm>
          <a:prstGeom prst="rect">
            <a:avLst/>
          </a:prstGeom>
          <a:noFill/>
          <a:ln w="9525">
            <a:noFill/>
            <a:miter lim="800000"/>
            <a:headEnd/>
            <a:tailEnd/>
          </a:ln>
          <a:effectLst/>
        </p:spPr>
        <p:txBody>
          <a:bodyPr>
            <a:spAutoFit/>
          </a:bodyPr>
          <a:lstStyle/>
          <a:p>
            <a:endParaRPr lang="en-US"/>
          </a:p>
        </p:txBody>
      </p:sp>
      <p:sp>
        <p:nvSpPr>
          <p:cNvPr id="7" name="Text Box 3"/>
          <p:cNvSpPr txBox="1">
            <a:spLocks noChangeArrowheads="1"/>
          </p:cNvSpPr>
          <p:nvPr/>
        </p:nvSpPr>
        <p:spPr bwMode="auto">
          <a:xfrm>
            <a:off x="3481388" y="3708400"/>
            <a:ext cx="3582987" cy="369332"/>
          </a:xfrm>
          <a:prstGeom prst="rect">
            <a:avLst/>
          </a:prstGeom>
          <a:noFill/>
          <a:ln w="9525">
            <a:noFill/>
            <a:miter lim="800000"/>
            <a:headEnd/>
            <a:tailEnd/>
          </a:ln>
          <a:effectLst/>
        </p:spPr>
        <p:txBody>
          <a:bodyPr>
            <a:spAutoFit/>
          </a:bodyPr>
          <a:lstStyle/>
          <a:p>
            <a:endParaRPr lang="en-US"/>
          </a:p>
        </p:txBody>
      </p:sp>
      <p:sp>
        <p:nvSpPr>
          <p:cNvPr id="9" name="Text Box 5"/>
          <p:cNvSpPr txBox="1">
            <a:spLocks noChangeArrowheads="1"/>
          </p:cNvSpPr>
          <p:nvPr/>
        </p:nvSpPr>
        <p:spPr bwMode="auto">
          <a:xfrm>
            <a:off x="661988" y="2534658"/>
            <a:ext cx="184731" cy="369332"/>
          </a:xfrm>
          <a:prstGeom prst="rect">
            <a:avLst/>
          </a:prstGeom>
          <a:noFill/>
          <a:ln w="9525">
            <a:noFill/>
            <a:miter lim="800000"/>
            <a:headEnd/>
            <a:tailEnd/>
          </a:ln>
          <a:effectLst/>
        </p:spPr>
        <p:txBody>
          <a:bodyPr wrap="none">
            <a:spAutoFit/>
          </a:bodyPr>
          <a:lstStyle/>
          <a:p>
            <a:endParaRPr lang="en-US"/>
          </a:p>
        </p:txBody>
      </p:sp>
      <p:graphicFrame>
        <p:nvGraphicFramePr>
          <p:cNvPr id="10" name="Object 7"/>
          <p:cNvGraphicFramePr>
            <a:graphicFrameLocks noChangeAspect="1"/>
          </p:cNvGraphicFramePr>
          <p:nvPr>
            <p:extLst/>
          </p:nvPr>
        </p:nvGraphicFramePr>
        <p:xfrm>
          <a:off x="4923005" y="907047"/>
          <a:ext cx="3008312" cy="676275"/>
        </p:xfrm>
        <a:graphic>
          <a:graphicData uri="http://schemas.openxmlformats.org/presentationml/2006/ole">
            <mc:AlternateContent xmlns:mc="http://schemas.openxmlformats.org/markup-compatibility/2006">
              <mc:Choice xmlns:v="urn:schemas-microsoft-com:vml" Requires="v">
                <p:oleObj spid="_x0000_s201912" name="Equation" r:id="rId3" imgW="1130040" imgH="253800" progId="Equation.3">
                  <p:embed/>
                </p:oleObj>
              </mc:Choice>
              <mc:Fallback>
                <p:oleObj name="Equation" r:id="rId3" imgW="1130040" imgH="253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3005" y="907047"/>
                        <a:ext cx="3008312" cy="676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8"/>
          <p:cNvGraphicFramePr>
            <a:graphicFrameLocks noChangeAspect="1"/>
          </p:cNvGraphicFramePr>
          <p:nvPr>
            <p:extLst/>
          </p:nvPr>
        </p:nvGraphicFramePr>
        <p:xfrm>
          <a:off x="753755" y="1919838"/>
          <a:ext cx="8051800" cy="1352550"/>
        </p:xfrm>
        <a:graphic>
          <a:graphicData uri="http://schemas.openxmlformats.org/presentationml/2006/ole">
            <mc:AlternateContent xmlns:mc="http://schemas.openxmlformats.org/markup-compatibility/2006">
              <mc:Choice xmlns:v="urn:schemas-microsoft-com:vml" Requires="v">
                <p:oleObj spid="_x0000_s201913" name="Equation" r:id="rId5" imgW="3022560" imgH="507960" progId="Equation.3">
                  <p:embed/>
                </p:oleObj>
              </mc:Choice>
              <mc:Fallback>
                <p:oleObj name="Equation" r:id="rId5" imgW="3022560" imgH="50796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3755" y="1919838"/>
                        <a:ext cx="8051800" cy="1352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9"/>
          <p:cNvGraphicFramePr>
            <a:graphicFrameLocks noChangeAspect="1"/>
          </p:cNvGraphicFramePr>
          <p:nvPr>
            <p:extLst/>
          </p:nvPr>
        </p:nvGraphicFramePr>
        <p:xfrm>
          <a:off x="4414838" y="4721225"/>
          <a:ext cx="304800" cy="574675"/>
        </p:xfrm>
        <a:graphic>
          <a:graphicData uri="http://schemas.openxmlformats.org/presentationml/2006/ole">
            <mc:AlternateContent xmlns:mc="http://schemas.openxmlformats.org/markup-compatibility/2006">
              <mc:Choice xmlns:v="urn:schemas-microsoft-com:vml" Requires="v">
                <p:oleObj spid="_x0000_s201914" name="Equation" r:id="rId7" imgW="914400" imgH="215640" progId="Equation.3">
                  <p:embed/>
                </p:oleObj>
              </mc:Choice>
              <mc:Fallback>
                <p:oleObj name="Equation" r:id="rId7" imgW="914400" imgH="215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14838" y="4721225"/>
                        <a:ext cx="304800" cy="574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0"/>
          <p:cNvGraphicFramePr>
            <a:graphicFrameLocks noChangeAspect="1"/>
          </p:cNvGraphicFramePr>
          <p:nvPr>
            <p:extLst/>
          </p:nvPr>
        </p:nvGraphicFramePr>
        <p:xfrm>
          <a:off x="3267092" y="3566409"/>
          <a:ext cx="3626769" cy="396623"/>
        </p:xfrm>
        <a:graphic>
          <a:graphicData uri="http://schemas.openxmlformats.org/presentationml/2006/ole">
            <mc:AlternateContent xmlns:mc="http://schemas.openxmlformats.org/markup-compatibility/2006">
              <mc:Choice xmlns:v="urn:schemas-microsoft-com:vml" Requires="v">
                <p:oleObj spid="_x0000_s201915" name="Equation" r:id="rId9" imgW="1854000" imgH="203040" progId="Equation.3">
                  <p:embed/>
                </p:oleObj>
              </mc:Choice>
              <mc:Fallback>
                <p:oleObj name="Equation" r:id="rId9" imgW="1854000" imgH="2030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67092" y="3566409"/>
                        <a:ext cx="3626769" cy="396623"/>
                      </a:xfrm>
                      <a:prstGeom prst="rect">
                        <a:avLst/>
                      </a:prstGeom>
                      <a:noFill/>
                      <a:extLst/>
                    </p:spPr>
                  </p:pic>
                </p:oleObj>
              </mc:Fallback>
            </mc:AlternateContent>
          </a:graphicData>
        </a:graphic>
      </p:graphicFrame>
      <p:graphicFrame>
        <p:nvGraphicFramePr>
          <p:cNvPr id="14" name="Object 11"/>
          <p:cNvGraphicFramePr>
            <a:graphicFrameLocks noChangeAspect="1"/>
          </p:cNvGraphicFramePr>
          <p:nvPr>
            <p:extLst/>
          </p:nvPr>
        </p:nvGraphicFramePr>
        <p:xfrm>
          <a:off x="642938" y="4875213"/>
          <a:ext cx="2535237" cy="608012"/>
        </p:xfrm>
        <a:graphic>
          <a:graphicData uri="http://schemas.openxmlformats.org/presentationml/2006/ole">
            <mc:AlternateContent xmlns:mc="http://schemas.openxmlformats.org/markup-compatibility/2006">
              <mc:Choice xmlns:v="urn:schemas-microsoft-com:vml" Requires="v">
                <p:oleObj spid="_x0000_s201916" name="Equation" r:id="rId11" imgW="952200" imgH="228600" progId="Equation.3">
                  <p:embed/>
                </p:oleObj>
              </mc:Choice>
              <mc:Fallback>
                <p:oleObj name="Equation" r:id="rId11" imgW="952200" imgH="2286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2938" y="4875213"/>
                        <a:ext cx="2535237" cy="608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3"/>
          <p:cNvGraphicFramePr>
            <a:graphicFrameLocks noChangeAspect="1"/>
          </p:cNvGraphicFramePr>
          <p:nvPr>
            <p:extLst/>
          </p:nvPr>
        </p:nvGraphicFramePr>
        <p:xfrm>
          <a:off x="4999038" y="5682079"/>
          <a:ext cx="1555750" cy="674688"/>
        </p:xfrm>
        <a:graphic>
          <a:graphicData uri="http://schemas.openxmlformats.org/presentationml/2006/ole">
            <mc:AlternateContent xmlns:mc="http://schemas.openxmlformats.org/markup-compatibility/2006">
              <mc:Choice xmlns:v="urn:schemas-microsoft-com:vml" Requires="v">
                <p:oleObj spid="_x0000_s201917" name="Equation" r:id="rId13" imgW="583920" imgH="253800" progId="Equation.3">
                  <p:embed/>
                </p:oleObj>
              </mc:Choice>
              <mc:Fallback>
                <p:oleObj name="Equation" r:id="rId13" imgW="583920" imgH="2538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99038" y="5682079"/>
                        <a:ext cx="1555750" cy="674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Text Box 14"/>
          <p:cNvSpPr txBox="1">
            <a:spLocks noChangeArrowheads="1"/>
          </p:cNvSpPr>
          <p:nvPr/>
        </p:nvSpPr>
        <p:spPr bwMode="auto">
          <a:xfrm>
            <a:off x="250825" y="1033124"/>
            <a:ext cx="3557384" cy="400110"/>
          </a:xfrm>
          <a:prstGeom prst="rect">
            <a:avLst/>
          </a:prstGeom>
          <a:noFill/>
          <a:ln w="9525">
            <a:noFill/>
            <a:miter lim="800000"/>
            <a:headEnd/>
            <a:tailEnd/>
          </a:ln>
          <a:effectLst/>
        </p:spPr>
        <p:txBody>
          <a:bodyPr wrap="none">
            <a:spAutoFit/>
          </a:bodyPr>
          <a:lstStyle/>
          <a:p>
            <a:r>
              <a:rPr lang="en-US" sz="2000" dirty="0"/>
              <a:t>Dirac equation for free electron:</a:t>
            </a:r>
          </a:p>
        </p:txBody>
      </p:sp>
      <p:graphicFrame>
        <p:nvGraphicFramePr>
          <p:cNvPr id="17" name="Object 15"/>
          <p:cNvGraphicFramePr>
            <a:graphicFrameLocks noChangeAspect="1"/>
          </p:cNvGraphicFramePr>
          <p:nvPr>
            <p:extLst/>
          </p:nvPr>
        </p:nvGraphicFramePr>
        <p:xfrm>
          <a:off x="6332538" y="4913313"/>
          <a:ext cx="1690687" cy="608012"/>
        </p:xfrm>
        <a:graphic>
          <a:graphicData uri="http://schemas.openxmlformats.org/presentationml/2006/ole">
            <mc:AlternateContent xmlns:mc="http://schemas.openxmlformats.org/markup-compatibility/2006">
              <mc:Choice xmlns:v="urn:schemas-microsoft-com:vml" Requires="v">
                <p:oleObj spid="_x0000_s201918" name="Equation" r:id="rId15" imgW="634680" imgH="228600" progId="Equation.3">
                  <p:embed/>
                </p:oleObj>
              </mc:Choice>
              <mc:Fallback>
                <p:oleObj name="Equation" r:id="rId15" imgW="634680" imgH="2286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332538" y="4913313"/>
                        <a:ext cx="1690687" cy="608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Text Box 16"/>
          <p:cNvSpPr txBox="1">
            <a:spLocks noChangeArrowheads="1"/>
          </p:cNvSpPr>
          <p:nvPr/>
        </p:nvSpPr>
        <p:spPr bwMode="auto">
          <a:xfrm>
            <a:off x="267620" y="1806659"/>
            <a:ext cx="914033" cy="400110"/>
          </a:xfrm>
          <a:prstGeom prst="rect">
            <a:avLst/>
          </a:prstGeom>
          <a:noFill/>
          <a:ln w="9525">
            <a:noFill/>
            <a:miter lim="800000"/>
            <a:headEnd/>
            <a:tailEnd/>
          </a:ln>
          <a:effectLst/>
        </p:spPr>
        <p:txBody>
          <a:bodyPr wrap="none">
            <a:spAutoFit/>
          </a:bodyPr>
          <a:lstStyle/>
          <a:p>
            <a:r>
              <a:rPr lang="en-US" sz="2000" dirty="0"/>
              <a:t>where:</a:t>
            </a:r>
          </a:p>
        </p:txBody>
      </p:sp>
      <p:sp>
        <p:nvSpPr>
          <p:cNvPr id="19" name="Text Box 17"/>
          <p:cNvSpPr txBox="1">
            <a:spLocks noChangeArrowheads="1"/>
          </p:cNvSpPr>
          <p:nvPr/>
        </p:nvSpPr>
        <p:spPr bwMode="auto">
          <a:xfrm>
            <a:off x="2492459" y="3518157"/>
            <a:ext cx="720069" cy="400110"/>
          </a:xfrm>
          <a:prstGeom prst="rect">
            <a:avLst/>
          </a:prstGeom>
          <a:noFill/>
          <a:ln w="9525">
            <a:noFill/>
            <a:miter lim="800000"/>
            <a:headEnd/>
            <a:tailEnd/>
          </a:ln>
          <a:effectLst/>
        </p:spPr>
        <p:txBody>
          <a:bodyPr wrap="none">
            <a:spAutoFit/>
          </a:bodyPr>
          <a:lstStyle/>
          <a:p>
            <a:r>
              <a:rPr lang="en-US" sz="2000" dirty="0"/>
              <a:t>with:</a:t>
            </a:r>
          </a:p>
        </p:txBody>
      </p:sp>
      <p:sp>
        <p:nvSpPr>
          <p:cNvPr id="20" name="Text Box 18"/>
          <p:cNvSpPr txBox="1">
            <a:spLocks noChangeArrowheads="1"/>
          </p:cNvSpPr>
          <p:nvPr/>
        </p:nvSpPr>
        <p:spPr bwMode="auto">
          <a:xfrm>
            <a:off x="474663" y="4250575"/>
            <a:ext cx="4907113" cy="400110"/>
          </a:xfrm>
          <a:prstGeom prst="rect">
            <a:avLst/>
          </a:prstGeom>
          <a:noFill/>
          <a:ln w="9525">
            <a:noFill/>
            <a:miter lim="800000"/>
            <a:headEnd/>
            <a:tailEnd/>
          </a:ln>
          <a:effectLst/>
        </p:spPr>
        <p:txBody>
          <a:bodyPr wrap="none">
            <a:spAutoFit/>
          </a:bodyPr>
          <a:lstStyle/>
          <a:p>
            <a:r>
              <a:rPr lang="en-US" sz="2000" dirty="0"/>
              <a:t>leads to electron four-vector current density:</a:t>
            </a:r>
          </a:p>
        </p:txBody>
      </p:sp>
      <p:sp>
        <p:nvSpPr>
          <p:cNvPr id="21" name="Text Box 19"/>
          <p:cNvSpPr txBox="1">
            <a:spLocks noChangeArrowheads="1"/>
          </p:cNvSpPr>
          <p:nvPr/>
        </p:nvSpPr>
        <p:spPr bwMode="auto">
          <a:xfrm>
            <a:off x="3379788" y="5037138"/>
            <a:ext cx="2382383" cy="400110"/>
          </a:xfrm>
          <a:prstGeom prst="rect">
            <a:avLst/>
          </a:prstGeom>
          <a:noFill/>
          <a:ln w="9525">
            <a:noFill/>
            <a:miter lim="800000"/>
            <a:headEnd/>
            <a:tailEnd/>
          </a:ln>
          <a:effectLst/>
        </p:spPr>
        <p:txBody>
          <a:bodyPr wrap="none">
            <a:spAutoFit/>
          </a:bodyPr>
          <a:lstStyle/>
          <a:p>
            <a:r>
              <a:rPr lang="en-US" sz="2000" dirty="0"/>
              <a:t>where the </a:t>
            </a:r>
            <a:r>
              <a:rPr lang="en-US" sz="2000" dirty="0" err="1"/>
              <a:t>adjoint</a:t>
            </a:r>
            <a:r>
              <a:rPr lang="en-US" sz="2000" dirty="0"/>
              <a:t> is: </a:t>
            </a:r>
          </a:p>
        </p:txBody>
      </p:sp>
      <p:sp>
        <p:nvSpPr>
          <p:cNvPr id="22" name="Text Box 20"/>
          <p:cNvSpPr txBox="1">
            <a:spLocks noChangeArrowheads="1"/>
          </p:cNvSpPr>
          <p:nvPr/>
        </p:nvSpPr>
        <p:spPr bwMode="auto">
          <a:xfrm>
            <a:off x="446088" y="5798635"/>
            <a:ext cx="3629520" cy="400110"/>
          </a:xfrm>
          <a:prstGeom prst="rect">
            <a:avLst/>
          </a:prstGeom>
          <a:noFill/>
          <a:ln w="9525">
            <a:noFill/>
            <a:miter lim="800000"/>
            <a:headEnd/>
            <a:tailEnd/>
          </a:ln>
          <a:effectLst/>
        </p:spPr>
        <p:txBody>
          <a:bodyPr wrap="none">
            <a:spAutoFit/>
          </a:bodyPr>
          <a:lstStyle/>
          <a:p>
            <a:r>
              <a:rPr lang="en-US" sz="2000" dirty="0"/>
              <a:t>satisfies the continuity equation:</a:t>
            </a:r>
          </a:p>
        </p:txBody>
      </p:sp>
      <p:sp>
        <p:nvSpPr>
          <p:cNvPr id="8" name="Slide Number Placeholder 7"/>
          <p:cNvSpPr>
            <a:spLocks noGrp="1"/>
          </p:cNvSpPr>
          <p:nvPr>
            <p:ph type="sldNum" sz="quarter" idx="12"/>
          </p:nvPr>
        </p:nvSpPr>
        <p:spPr/>
        <p:txBody>
          <a:bodyPr/>
          <a:lstStyle/>
          <a:p>
            <a:fld id="{DA118E06-5FBC-4A7F-98A9-FD3F00BABDBC}" type="slidenum">
              <a:rPr lang="en-CA" smtClean="0"/>
              <a:pPr/>
              <a:t>30</a:t>
            </a:fld>
            <a:endParaRPr lang="en-CA" dirty="0"/>
          </a:p>
        </p:txBody>
      </p:sp>
    </p:spTree>
    <p:extLst>
      <p:ext uri="{BB962C8B-B14F-4D97-AF65-F5344CB8AC3E}">
        <p14:creationId xmlns:p14="http://schemas.microsoft.com/office/powerpoint/2010/main" val="35467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par>
                          <p:cTn id="31" fill="hold">
                            <p:stCondLst>
                              <p:cond delay="1000"/>
                            </p:stCondLst>
                            <p:childTnLst>
                              <p:par>
                                <p:cTn id="32" presetID="10" presetClass="entr" presetSubtype="0"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par>
                          <p:cTn id="35" fill="hold">
                            <p:stCondLst>
                              <p:cond delay="1500"/>
                            </p:stCondLst>
                            <p:childTnLst>
                              <p:par>
                                <p:cTn id="36" presetID="10" presetClass="entr" presetSubtype="0" fill="hold"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childTnLst>
                          </p:cTn>
                        </p:par>
                        <p:par>
                          <p:cTn id="44" fill="hold">
                            <p:stCondLst>
                              <p:cond delay="500"/>
                            </p:stCondLst>
                            <p:childTnLst>
                              <p:par>
                                <p:cTn id="45" presetID="10" presetClass="entr" presetSubtype="0" fill="hold"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3955" name="Rectangle 3"/>
          <p:cNvSpPr>
            <a:spLocks noGrp="1" noChangeArrowheads="1"/>
          </p:cNvSpPr>
          <p:nvPr>
            <p:ph type="title"/>
          </p:nvPr>
        </p:nvSpPr>
        <p:spPr>
          <a:noFill/>
          <a:ln/>
        </p:spPr>
        <p:txBody>
          <a:bodyPr/>
          <a:lstStyle/>
          <a:p>
            <a:r>
              <a:rPr lang="en-US" altLang="en-US" sz="3600"/>
              <a:t>Cross section</a:t>
            </a:r>
            <a:endParaRPr lang="en-US" altLang="en-US" sz="3600" b="1">
              <a:latin typeface="Bow" pitchFamily="34" charset="0"/>
            </a:endParaRPr>
          </a:p>
        </p:txBody>
      </p:sp>
      <p:sp>
        <p:nvSpPr>
          <p:cNvPr id="2" name="Date Placeholder 1"/>
          <p:cNvSpPr>
            <a:spLocks noGrp="1"/>
          </p:cNvSpPr>
          <p:nvPr>
            <p:ph type="dt" sz="half" idx="10"/>
          </p:nvPr>
        </p:nvSpPr>
        <p:spPr/>
        <p:txBody>
          <a:bodyPr/>
          <a:lstStyle/>
          <a:p>
            <a:r>
              <a:rPr lang="en-US" smtClean="0"/>
              <a:t>June 1-19, 2015</a:t>
            </a:r>
            <a:endParaRPr lang="en-US"/>
          </a:p>
        </p:txBody>
      </p:sp>
      <p:sp>
        <p:nvSpPr>
          <p:cNvPr id="3" name="Footer Placeholder 2"/>
          <p:cNvSpPr>
            <a:spLocks noGrp="1"/>
          </p:cNvSpPr>
          <p:nvPr>
            <p:ph type="ftr" sz="quarter" idx="11"/>
          </p:nvPr>
        </p:nvSpPr>
        <p:spPr/>
        <p:txBody>
          <a:bodyPr/>
          <a:lstStyle/>
          <a:p>
            <a:r>
              <a:rPr lang="en-US" smtClean="0"/>
              <a:t>HUGS</a:t>
            </a:r>
            <a:endParaRPr lang="en-US"/>
          </a:p>
        </p:txBody>
      </p:sp>
      <p:grpSp>
        <p:nvGrpSpPr>
          <p:cNvPr id="893979" name="Group 27"/>
          <p:cNvGrpSpPr>
            <a:grpSpLocks/>
          </p:cNvGrpSpPr>
          <p:nvPr/>
        </p:nvGrpSpPr>
        <p:grpSpPr bwMode="auto">
          <a:xfrm>
            <a:off x="1803400" y="2162175"/>
            <a:ext cx="5535613" cy="3455988"/>
            <a:chOff x="1136" y="1289"/>
            <a:chExt cx="3487" cy="2177"/>
          </a:xfrm>
        </p:grpSpPr>
        <p:graphicFrame>
          <p:nvGraphicFramePr>
            <p:cNvPr id="893974" name="Object 22"/>
            <p:cNvGraphicFramePr>
              <a:graphicFrameLocks noChangeAspect="1"/>
            </p:cNvGraphicFramePr>
            <p:nvPr/>
          </p:nvGraphicFramePr>
          <p:xfrm>
            <a:off x="1670" y="1289"/>
            <a:ext cx="2734" cy="640"/>
          </p:xfrm>
          <a:graphic>
            <a:graphicData uri="http://schemas.openxmlformats.org/presentationml/2006/ole">
              <mc:AlternateContent xmlns:mc="http://schemas.openxmlformats.org/markup-compatibility/2006">
                <mc:Choice xmlns:v="urn:schemas-microsoft-com:vml" Requires="v">
                  <p:oleObj spid="_x0000_s202806" name="Equation" r:id="rId3" imgW="977760" imgH="228600" progId="Equation.3">
                    <p:embed/>
                  </p:oleObj>
                </mc:Choice>
                <mc:Fallback>
                  <p:oleObj name="Equation" r:id="rId3" imgW="97776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0" y="1289"/>
                          <a:ext cx="2734" cy="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93976" name="Text Box 24"/>
            <p:cNvSpPr txBox="1">
              <a:spLocks noChangeArrowheads="1"/>
            </p:cNvSpPr>
            <p:nvPr/>
          </p:nvSpPr>
          <p:spPr bwMode="auto">
            <a:xfrm>
              <a:off x="1136" y="2716"/>
              <a:ext cx="3487" cy="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0"/>
                <a:t>The incident flux times the differential cross section is proportional to the product of the square of the matrix element and the Lorentz invariant phase space</a:t>
              </a:r>
            </a:p>
          </p:txBody>
        </p:sp>
      </p:grpSp>
      <p:grpSp>
        <p:nvGrpSpPr>
          <p:cNvPr id="893982" name="Group 30"/>
          <p:cNvGrpSpPr>
            <a:grpSpLocks/>
          </p:cNvGrpSpPr>
          <p:nvPr/>
        </p:nvGrpSpPr>
        <p:grpSpPr bwMode="auto">
          <a:xfrm>
            <a:off x="1895475" y="2084388"/>
            <a:ext cx="5353050" cy="2339975"/>
            <a:chOff x="1194" y="1313"/>
            <a:chExt cx="3372" cy="1474"/>
          </a:xfrm>
        </p:grpSpPr>
        <p:graphicFrame>
          <p:nvGraphicFramePr>
            <p:cNvPr id="893977" name="Object 25"/>
            <p:cNvGraphicFramePr>
              <a:graphicFrameLocks noChangeAspect="1"/>
            </p:cNvGraphicFramePr>
            <p:nvPr/>
          </p:nvGraphicFramePr>
          <p:xfrm>
            <a:off x="1911" y="1313"/>
            <a:ext cx="1937" cy="742"/>
          </p:xfrm>
          <a:graphic>
            <a:graphicData uri="http://schemas.openxmlformats.org/presentationml/2006/ole">
              <mc:AlternateContent xmlns:mc="http://schemas.openxmlformats.org/markup-compatibility/2006">
                <mc:Choice xmlns:v="urn:schemas-microsoft-com:vml" Requires="v">
                  <p:oleObj spid="_x0000_s202807" name="Equation" r:id="rId5" imgW="596880" imgH="228600" progId="Equation.3">
                    <p:embed/>
                  </p:oleObj>
                </mc:Choice>
                <mc:Fallback>
                  <p:oleObj name="Equation" r:id="rId5" imgW="59688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11" y="1313"/>
                          <a:ext cx="1937" cy="7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93980" name="Text Box 28"/>
            <p:cNvSpPr txBox="1">
              <a:spLocks noChangeArrowheads="1"/>
            </p:cNvSpPr>
            <p:nvPr/>
          </p:nvSpPr>
          <p:spPr bwMode="auto">
            <a:xfrm>
              <a:off x="1194" y="2499"/>
              <a:ext cx="33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0"/>
                <a:t>All the physics is in the matrix element</a:t>
              </a:r>
            </a:p>
          </p:txBody>
        </p:sp>
      </p:grpSp>
      <p:sp>
        <p:nvSpPr>
          <p:cNvPr id="4" name="Slide Number Placeholder 3"/>
          <p:cNvSpPr>
            <a:spLocks noGrp="1"/>
          </p:cNvSpPr>
          <p:nvPr>
            <p:ph type="sldNum" sz="quarter" idx="12"/>
          </p:nvPr>
        </p:nvSpPr>
        <p:spPr/>
        <p:txBody>
          <a:bodyPr/>
          <a:lstStyle/>
          <a:p>
            <a:fld id="{DA118E06-5FBC-4A7F-98A9-FD3F00BABDBC}" type="slidenum">
              <a:rPr lang="en-CA" smtClean="0"/>
              <a:pPr/>
              <a:t>31</a:t>
            </a:fld>
            <a:endParaRPr lang="en-CA" dirty="0"/>
          </a:p>
        </p:txBody>
      </p:sp>
    </p:spTree>
    <p:extLst>
      <p:ext uri="{BB962C8B-B14F-4D97-AF65-F5344CB8AC3E}">
        <p14:creationId xmlns:p14="http://schemas.microsoft.com/office/powerpoint/2010/main" val="39228774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xit" presetSubtype="10" fill="hold" nodeType="clickEffect">
                                  <p:stCondLst>
                                    <p:cond delay="0"/>
                                  </p:stCondLst>
                                  <p:childTnLst>
                                    <p:animEffect transition="out" filter="checkerboard(across)">
                                      <p:cBhvr>
                                        <p:cTn id="6" dur="500"/>
                                        <p:tgtEl>
                                          <p:spTgt spid="893979"/>
                                        </p:tgtEl>
                                      </p:cBhvr>
                                    </p:animEffect>
                                    <p:set>
                                      <p:cBhvr>
                                        <p:cTn id="7" dur="1" fill="hold">
                                          <p:stCondLst>
                                            <p:cond delay="499"/>
                                          </p:stCondLst>
                                        </p:cTn>
                                        <p:tgtEl>
                                          <p:spTgt spid="893979"/>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893982"/>
                                        </p:tgtEl>
                                        <p:attrNameLst>
                                          <p:attrName>style.visibility</p:attrName>
                                        </p:attrNameLst>
                                      </p:cBhvr>
                                      <p:to>
                                        <p:strVal val="visible"/>
                                      </p:to>
                                    </p:set>
                                    <p:animEffect transition="in" filter="checkerboard(across)">
                                      <p:cBhvr>
                                        <p:cTn id="12" dur="500"/>
                                        <p:tgtEl>
                                          <p:spTgt spid="8939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7812" name="Rectangle 4"/>
          <p:cNvSpPr>
            <a:spLocks noGrp="1" noChangeArrowheads="1"/>
          </p:cNvSpPr>
          <p:nvPr>
            <p:ph type="title"/>
          </p:nvPr>
        </p:nvSpPr>
        <p:spPr>
          <a:noFill/>
          <a:ln/>
        </p:spPr>
        <p:txBody>
          <a:bodyPr>
            <a:normAutofit/>
          </a:bodyPr>
          <a:lstStyle/>
          <a:p>
            <a:r>
              <a:rPr lang="en-US" altLang="en-US" sz="3600" dirty="0" smtClean="0"/>
              <a:t>the </a:t>
            </a:r>
            <a:r>
              <a:rPr lang="en-US" altLang="en-US" sz="3600" dirty="0"/>
              <a:t>matrix </a:t>
            </a:r>
            <a:r>
              <a:rPr lang="en-US" altLang="en-US" sz="3600" dirty="0" smtClean="0"/>
              <a:t>element</a:t>
            </a:r>
            <a:endParaRPr lang="en-US" altLang="en-US" sz="3600" b="1" dirty="0">
              <a:latin typeface="Bow" pitchFamily="34" charset="0"/>
            </a:endParaRPr>
          </a:p>
        </p:txBody>
      </p:sp>
      <p:sp>
        <p:nvSpPr>
          <p:cNvPr id="2" name="Date Placeholder 1"/>
          <p:cNvSpPr>
            <a:spLocks noGrp="1"/>
          </p:cNvSpPr>
          <p:nvPr>
            <p:ph type="dt" sz="half" idx="10"/>
          </p:nvPr>
        </p:nvSpPr>
        <p:spPr/>
        <p:txBody>
          <a:bodyPr/>
          <a:lstStyle/>
          <a:p>
            <a:r>
              <a:rPr lang="en-US" smtClean="0"/>
              <a:t>June 1-19, 2015</a:t>
            </a:r>
            <a:endParaRPr lang="en-US"/>
          </a:p>
        </p:txBody>
      </p:sp>
      <p:sp>
        <p:nvSpPr>
          <p:cNvPr id="3" name="Footer Placeholder 2"/>
          <p:cNvSpPr>
            <a:spLocks noGrp="1"/>
          </p:cNvSpPr>
          <p:nvPr>
            <p:ph type="ftr" sz="quarter" idx="11"/>
          </p:nvPr>
        </p:nvSpPr>
        <p:spPr/>
        <p:txBody>
          <a:bodyPr/>
          <a:lstStyle/>
          <a:p>
            <a:r>
              <a:rPr lang="en-US" smtClean="0"/>
              <a:t>HUGS</a:t>
            </a:r>
            <a:endParaRPr lang="en-US"/>
          </a:p>
        </p:txBody>
      </p:sp>
      <p:graphicFrame>
        <p:nvGraphicFramePr>
          <p:cNvPr id="887817" name="Object 9"/>
          <p:cNvGraphicFramePr>
            <a:graphicFrameLocks noGrp="1" noChangeAspect="1"/>
          </p:cNvGraphicFramePr>
          <p:nvPr>
            <p:ph sz="quarter" idx="4294967295"/>
            <p:extLst/>
          </p:nvPr>
        </p:nvGraphicFramePr>
        <p:xfrm>
          <a:off x="5277603" y="4797676"/>
          <a:ext cx="1881187" cy="555625"/>
        </p:xfrm>
        <a:graphic>
          <a:graphicData uri="http://schemas.openxmlformats.org/presentationml/2006/ole">
            <mc:AlternateContent xmlns:mc="http://schemas.openxmlformats.org/markup-compatibility/2006">
              <mc:Choice xmlns:v="urn:schemas-microsoft-com:vml" Requires="v">
                <p:oleObj spid="_x0000_s203986" name="Equation" r:id="rId3" imgW="774360" imgH="228600" progId="Equation.3">
                  <p:embed/>
                </p:oleObj>
              </mc:Choice>
              <mc:Fallback>
                <p:oleObj name="Equation" r:id="rId3" imgW="77436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7603" y="4797676"/>
                        <a:ext cx="1881187" cy="55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87818" name="Object 10"/>
          <p:cNvGraphicFramePr>
            <a:graphicFrameLocks noGrp="1" noChangeAspect="1"/>
          </p:cNvGraphicFramePr>
          <p:nvPr>
            <p:ph sz="quarter" idx="4294967295"/>
          </p:nvPr>
        </p:nvGraphicFramePr>
        <p:xfrm>
          <a:off x="8299450" y="4735513"/>
          <a:ext cx="844550" cy="571500"/>
        </p:xfrm>
        <a:graphic>
          <a:graphicData uri="http://schemas.openxmlformats.org/presentationml/2006/ole">
            <mc:AlternateContent xmlns:mc="http://schemas.openxmlformats.org/markup-compatibility/2006">
              <mc:Choice xmlns:v="urn:schemas-microsoft-com:vml" Requires="v">
                <p:oleObj spid="_x0000_s203987" name="Equation" r:id="rId5" imgW="380880" imgH="241200" progId="Equation.3">
                  <p:embed/>
                </p:oleObj>
              </mc:Choice>
              <mc:Fallback>
                <p:oleObj name="Equation" r:id="rId5" imgW="380880" imgH="241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99450" y="4735513"/>
                        <a:ext cx="84455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887810" name="Picture 2"/>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21213" t="22960" r="15543" b="24352"/>
          <a:stretch>
            <a:fillRect/>
          </a:stretch>
        </p:blipFill>
        <p:spPr bwMode="auto">
          <a:xfrm>
            <a:off x="3455988" y="2566988"/>
            <a:ext cx="2232025"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87816" name="Object 8"/>
          <p:cNvGraphicFramePr>
            <a:graphicFrameLocks noChangeAspect="1"/>
          </p:cNvGraphicFramePr>
          <p:nvPr/>
        </p:nvGraphicFramePr>
        <p:xfrm>
          <a:off x="1154113" y="4773613"/>
          <a:ext cx="730250" cy="547687"/>
        </p:xfrm>
        <a:graphic>
          <a:graphicData uri="http://schemas.openxmlformats.org/presentationml/2006/ole">
            <mc:AlternateContent xmlns:mc="http://schemas.openxmlformats.org/markup-compatibility/2006">
              <mc:Choice xmlns:v="urn:schemas-microsoft-com:vml" Requires="v">
                <p:oleObj spid="_x0000_s203988" name="Equation" r:id="rId8" imgW="304560" imgH="228600" progId="Equation.3">
                  <p:embed/>
                </p:oleObj>
              </mc:Choice>
              <mc:Fallback>
                <p:oleObj name="Equation" r:id="rId8" imgW="304560" imgH="2286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54113" y="4773613"/>
                        <a:ext cx="730250" cy="547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87819" name="Object 11"/>
          <p:cNvGraphicFramePr>
            <a:graphicFrameLocks noChangeAspect="1"/>
          </p:cNvGraphicFramePr>
          <p:nvPr>
            <p:extLst/>
          </p:nvPr>
        </p:nvGraphicFramePr>
        <p:xfrm>
          <a:off x="7194968" y="4703011"/>
          <a:ext cx="1000125" cy="552450"/>
        </p:xfrm>
        <a:graphic>
          <a:graphicData uri="http://schemas.openxmlformats.org/presentationml/2006/ole">
            <mc:AlternateContent xmlns:mc="http://schemas.openxmlformats.org/markup-compatibility/2006">
              <mc:Choice xmlns:v="urn:schemas-microsoft-com:vml" Requires="v">
                <p:oleObj spid="_x0000_s203989" name="Equation" r:id="rId10" imgW="419040" imgH="215640" progId="Equation.3">
                  <p:embed/>
                </p:oleObj>
              </mc:Choice>
              <mc:Fallback>
                <p:oleObj name="Equation" r:id="rId10" imgW="419040" imgH="21564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94968" y="4703011"/>
                        <a:ext cx="1000125" cy="55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87820" name="Object 12"/>
          <p:cNvGraphicFramePr>
            <a:graphicFrameLocks noChangeAspect="1"/>
          </p:cNvGraphicFramePr>
          <p:nvPr/>
        </p:nvGraphicFramePr>
        <p:xfrm>
          <a:off x="4070350" y="4619625"/>
          <a:ext cx="1003300" cy="1009650"/>
        </p:xfrm>
        <a:graphic>
          <a:graphicData uri="http://schemas.openxmlformats.org/presentationml/2006/ole">
            <mc:AlternateContent xmlns:mc="http://schemas.openxmlformats.org/markup-compatibility/2006">
              <mc:Choice xmlns:v="urn:schemas-microsoft-com:vml" Requires="v">
                <p:oleObj spid="_x0000_s203990" name="Equation" r:id="rId12" imgW="431640" imgH="431640" progId="Equation.3">
                  <p:embed/>
                </p:oleObj>
              </mc:Choice>
              <mc:Fallback>
                <p:oleObj name="Equation" r:id="rId12" imgW="431640" imgH="43164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70350" y="4619625"/>
                        <a:ext cx="1003300" cy="100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87821" name="Line 13"/>
          <p:cNvSpPr>
            <a:spLocks noChangeShapeType="1"/>
          </p:cNvSpPr>
          <p:nvPr/>
        </p:nvSpPr>
        <p:spPr bwMode="auto">
          <a:xfrm>
            <a:off x="3919538" y="2008188"/>
            <a:ext cx="1304925" cy="80645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a:p>
        </p:txBody>
      </p:sp>
      <p:sp>
        <p:nvSpPr>
          <p:cNvPr id="887823" name="Line 15"/>
          <p:cNvSpPr>
            <a:spLocks noChangeShapeType="1"/>
          </p:cNvSpPr>
          <p:nvPr/>
        </p:nvSpPr>
        <p:spPr bwMode="auto">
          <a:xfrm>
            <a:off x="3189288" y="2008188"/>
            <a:ext cx="422275" cy="80645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a:p>
        </p:txBody>
      </p:sp>
      <p:sp>
        <p:nvSpPr>
          <p:cNvPr id="887824" name="Line 16"/>
          <p:cNvSpPr>
            <a:spLocks noChangeShapeType="1"/>
          </p:cNvSpPr>
          <p:nvPr/>
        </p:nvSpPr>
        <p:spPr bwMode="auto">
          <a:xfrm>
            <a:off x="3919538" y="2008188"/>
            <a:ext cx="1228725" cy="16129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a:p>
        </p:txBody>
      </p:sp>
      <p:sp>
        <p:nvSpPr>
          <p:cNvPr id="887825" name="Text Box 17"/>
          <p:cNvSpPr txBox="1">
            <a:spLocks noChangeArrowheads="1"/>
          </p:cNvSpPr>
          <p:nvPr/>
        </p:nvSpPr>
        <p:spPr bwMode="auto">
          <a:xfrm>
            <a:off x="2728913" y="1585913"/>
            <a:ext cx="1530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0">
                <a:solidFill>
                  <a:srgbClr val="FF0000"/>
                </a:solidFill>
              </a:rPr>
              <a:t>external lines</a:t>
            </a:r>
          </a:p>
        </p:txBody>
      </p:sp>
      <p:sp>
        <p:nvSpPr>
          <p:cNvPr id="887826" name="Line 18"/>
          <p:cNvSpPr>
            <a:spLocks noChangeShapeType="1"/>
          </p:cNvSpPr>
          <p:nvPr/>
        </p:nvSpPr>
        <p:spPr bwMode="auto">
          <a:xfrm>
            <a:off x="3189288" y="2008188"/>
            <a:ext cx="384175" cy="1920875"/>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a:p>
        </p:txBody>
      </p:sp>
      <p:sp>
        <p:nvSpPr>
          <p:cNvPr id="887827" name="Line 19"/>
          <p:cNvSpPr>
            <a:spLocks noChangeShapeType="1"/>
          </p:cNvSpPr>
          <p:nvPr/>
        </p:nvSpPr>
        <p:spPr bwMode="auto">
          <a:xfrm>
            <a:off x="4225925" y="2430463"/>
            <a:ext cx="500063" cy="998537"/>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a:p>
        </p:txBody>
      </p:sp>
      <p:sp>
        <p:nvSpPr>
          <p:cNvPr id="887828" name="Text Box 20"/>
          <p:cNvSpPr txBox="1">
            <a:spLocks noChangeArrowheads="1"/>
          </p:cNvSpPr>
          <p:nvPr/>
        </p:nvSpPr>
        <p:spPr bwMode="auto">
          <a:xfrm>
            <a:off x="3189288" y="2046288"/>
            <a:ext cx="18430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0">
                <a:solidFill>
                  <a:srgbClr val="FF0000"/>
                </a:solidFill>
              </a:rPr>
              <a:t>vertex factors</a:t>
            </a:r>
          </a:p>
        </p:txBody>
      </p:sp>
      <p:sp>
        <p:nvSpPr>
          <p:cNvPr id="887829" name="Line 21"/>
          <p:cNvSpPr>
            <a:spLocks noChangeShapeType="1"/>
          </p:cNvSpPr>
          <p:nvPr/>
        </p:nvSpPr>
        <p:spPr bwMode="auto">
          <a:xfrm>
            <a:off x="3495675" y="2430463"/>
            <a:ext cx="730250" cy="998537"/>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a:p>
        </p:txBody>
      </p:sp>
      <p:sp>
        <p:nvSpPr>
          <p:cNvPr id="887830" name="Text Box 22"/>
          <p:cNvSpPr txBox="1">
            <a:spLocks noChangeArrowheads="1"/>
          </p:cNvSpPr>
          <p:nvPr/>
        </p:nvSpPr>
        <p:spPr bwMode="auto">
          <a:xfrm>
            <a:off x="3917950" y="4273550"/>
            <a:ext cx="13065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0">
                <a:solidFill>
                  <a:srgbClr val="FF0000"/>
                </a:solidFill>
              </a:rPr>
              <a:t>propagator</a:t>
            </a:r>
          </a:p>
        </p:txBody>
      </p:sp>
      <p:sp>
        <p:nvSpPr>
          <p:cNvPr id="887831" name="Line 23"/>
          <p:cNvSpPr>
            <a:spLocks noChangeShapeType="1"/>
          </p:cNvSpPr>
          <p:nvPr/>
        </p:nvSpPr>
        <p:spPr bwMode="auto">
          <a:xfrm flipH="1" flipV="1">
            <a:off x="4418013" y="3621088"/>
            <a:ext cx="153987" cy="652462"/>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a:p>
        </p:txBody>
      </p:sp>
      <p:graphicFrame>
        <p:nvGraphicFramePr>
          <p:cNvPr id="887834" name="Object 26"/>
          <p:cNvGraphicFramePr>
            <a:graphicFrameLocks noChangeAspect="1"/>
          </p:cNvGraphicFramePr>
          <p:nvPr/>
        </p:nvGraphicFramePr>
        <p:xfrm>
          <a:off x="423863" y="4811713"/>
          <a:ext cx="768350" cy="490537"/>
        </p:xfrm>
        <a:graphic>
          <a:graphicData uri="http://schemas.openxmlformats.org/presentationml/2006/ole">
            <mc:AlternateContent xmlns:mc="http://schemas.openxmlformats.org/markup-compatibility/2006">
              <mc:Choice xmlns:v="urn:schemas-microsoft-com:vml" Requires="v">
                <p:oleObj spid="_x0000_s203991" name="Equation" r:id="rId14" imgW="317160" imgH="203040" progId="Equation.3">
                  <p:embed/>
                </p:oleObj>
              </mc:Choice>
              <mc:Fallback>
                <p:oleObj name="Equation" r:id="rId14" imgW="317160" imgH="20304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23863" y="4811713"/>
                        <a:ext cx="768350"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87835" name="Object 27"/>
          <p:cNvGraphicFramePr>
            <a:graphicFrameLocks noChangeAspect="1"/>
          </p:cNvGraphicFramePr>
          <p:nvPr/>
        </p:nvGraphicFramePr>
        <p:xfrm>
          <a:off x="1884363" y="4773613"/>
          <a:ext cx="1804987" cy="563562"/>
        </p:xfrm>
        <a:graphic>
          <a:graphicData uri="http://schemas.openxmlformats.org/presentationml/2006/ole">
            <mc:AlternateContent xmlns:mc="http://schemas.openxmlformats.org/markup-compatibility/2006">
              <mc:Choice xmlns:v="urn:schemas-microsoft-com:vml" Requires="v">
                <p:oleObj spid="_x0000_s203992" name="Equation" r:id="rId16" imgW="774360" imgH="241200" progId="Equation.3">
                  <p:embed/>
                </p:oleObj>
              </mc:Choice>
              <mc:Fallback>
                <p:oleObj name="Equation" r:id="rId16" imgW="774360" imgH="24120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884363" y="4773613"/>
                        <a:ext cx="1804987"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87836" name="Object 28"/>
          <p:cNvGraphicFramePr>
            <a:graphicFrameLocks noChangeAspect="1"/>
          </p:cNvGraphicFramePr>
          <p:nvPr>
            <p:extLst/>
          </p:nvPr>
        </p:nvGraphicFramePr>
        <p:xfrm>
          <a:off x="2995112" y="5702467"/>
          <a:ext cx="3348037" cy="1011238"/>
        </p:xfrm>
        <a:graphic>
          <a:graphicData uri="http://schemas.openxmlformats.org/presentationml/2006/ole">
            <mc:AlternateContent xmlns:mc="http://schemas.openxmlformats.org/markup-compatibility/2006">
              <mc:Choice xmlns:v="urn:schemas-microsoft-com:vml" Requires="v">
                <p:oleObj spid="_x0000_s203993" name="Equation" r:id="rId18" imgW="1384200" imgH="419040" progId="Equation.3">
                  <p:embed/>
                </p:oleObj>
              </mc:Choice>
              <mc:Fallback>
                <p:oleObj name="Equation" r:id="rId18" imgW="1384200" imgH="41904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995112" y="5702467"/>
                        <a:ext cx="3348037"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Slide Number Placeholder 3"/>
          <p:cNvSpPr>
            <a:spLocks noGrp="1"/>
          </p:cNvSpPr>
          <p:nvPr>
            <p:ph type="sldNum" sz="quarter" idx="12"/>
          </p:nvPr>
        </p:nvSpPr>
        <p:spPr/>
        <p:txBody>
          <a:bodyPr/>
          <a:lstStyle/>
          <a:p>
            <a:fld id="{DA118E06-5FBC-4A7F-98A9-FD3F00BABDBC}" type="slidenum">
              <a:rPr lang="en-CA" smtClean="0"/>
              <a:pPr/>
              <a:t>32</a:t>
            </a:fld>
            <a:endParaRPr lang="en-CA" dirty="0"/>
          </a:p>
        </p:txBody>
      </p:sp>
    </p:spTree>
    <p:extLst>
      <p:ext uri="{BB962C8B-B14F-4D97-AF65-F5344CB8AC3E}">
        <p14:creationId xmlns:p14="http://schemas.microsoft.com/office/powerpoint/2010/main" val="24906432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8782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8783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8783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878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8782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8878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878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878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8782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887826"/>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887823"/>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887824"/>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887821"/>
                                        </p:tgtEl>
                                        <p:attrNameLst>
                                          <p:attrName>style.visibility</p:attrName>
                                        </p:attrNameLst>
                                      </p:cBhvr>
                                      <p:to>
                                        <p:strVal val="hidden"/>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87828"/>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8782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87816"/>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8782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887819"/>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xit" presetSubtype="0" fill="hold" grpId="1" nodeType="clickEffect">
                                  <p:stCondLst>
                                    <p:cond delay="0"/>
                                  </p:stCondLst>
                                  <p:childTnLst>
                                    <p:set>
                                      <p:cBhvr>
                                        <p:cTn id="56" dur="1" fill="hold">
                                          <p:stCondLst>
                                            <p:cond delay="0"/>
                                          </p:stCondLst>
                                        </p:cTn>
                                        <p:tgtEl>
                                          <p:spTgt spid="887829"/>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887827"/>
                                        </p:tgtEl>
                                        <p:attrNameLst>
                                          <p:attrName>style.visibility</p:attrName>
                                        </p:attrNameLst>
                                      </p:cBhvr>
                                      <p:to>
                                        <p:strVal val="hidden"/>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887830"/>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887831"/>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887820"/>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xit" presetSubtype="0" fill="hold" grpId="1" nodeType="clickEffect">
                                  <p:stCondLst>
                                    <p:cond delay="0"/>
                                  </p:stCondLst>
                                  <p:childTnLst>
                                    <p:set>
                                      <p:cBhvr>
                                        <p:cTn id="72" dur="1" fill="hold">
                                          <p:stCondLst>
                                            <p:cond delay="0"/>
                                          </p:stCondLst>
                                        </p:cTn>
                                        <p:tgtEl>
                                          <p:spTgt spid="887831"/>
                                        </p:tgtEl>
                                        <p:attrNameLst>
                                          <p:attrName>style.visibility</p:attrName>
                                        </p:attrNameLst>
                                      </p:cBhvr>
                                      <p:to>
                                        <p:strVal val="hidden"/>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5" presetClass="entr" presetSubtype="10" fill="hold" nodeType="clickEffect">
                                  <p:stCondLst>
                                    <p:cond delay="0"/>
                                  </p:stCondLst>
                                  <p:childTnLst>
                                    <p:set>
                                      <p:cBhvr>
                                        <p:cTn id="76" dur="1" fill="hold">
                                          <p:stCondLst>
                                            <p:cond delay="0"/>
                                          </p:stCondLst>
                                        </p:cTn>
                                        <p:tgtEl>
                                          <p:spTgt spid="887836"/>
                                        </p:tgtEl>
                                        <p:attrNameLst>
                                          <p:attrName>style.visibility</p:attrName>
                                        </p:attrNameLst>
                                      </p:cBhvr>
                                      <p:to>
                                        <p:strVal val="visible"/>
                                      </p:to>
                                    </p:set>
                                    <p:animEffect transition="in" filter="checkerboard(across)">
                                      <p:cBhvr>
                                        <p:cTn id="77" dur="500"/>
                                        <p:tgtEl>
                                          <p:spTgt spid="8878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7821" grpId="0" animBg="1"/>
      <p:bldP spid="887821" grpId="1" animBg="1"/>
      <p:bldP spid="887823" grpId="0" animBg="1"/>
      <p:bldP spid="887823" grpId="1" animBg="1"/>
      <p:bldP spid="887824" grpId="0" animBg="1"/>
      <p:bldP spid="887824" grpId="1" animBg="1"/>
      <p:bldP spid="887825" grpId="0"/>
      <p:bldP spid="887826" grpId="0" animBg="1"/>
      <p:bldP spid="887826" grpId="1" animBg="1"/>
      <p:bldP spid="887827" grpId="0" animBg="1"/>
      <p:bldP spid="887827" grpId="1" animBg="1"/>
      <p:bldP spid="887828" grpId="0"/>
      <p:bldP spid="887829" grpId="0" animBg="1"/>
      <p:bldP spid="887829" grpId="1" animBg="1"/>
      <p:bldP spid="887830" grpId="0"/>
      <p:bldP spid="887831" grpId="0" animBg="1"/>
      <p:bldP spid="887831"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8853" name="Picture 2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9012" t="22485" r="18109" b="24384"/>
          <a:stretch>
            <a:fillRect/>
          </a:stretch>
        </p:blipFill>
        <p:spPr bwMode="auto">
          <a:xfrm>
            <a:off x="3421063" y="2538413"/>
            <a:ext cx="2303462" cy="178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88841" name="Line 9"/>
          <p:cNvSpPr>
            <a:spLocks noChangeShapeType="1"/>
          </p:cNvSpPr>
          <p:nvPr/>
        </p:nvSpPr>
        <p:spPr bwMode="auto">
          <a:xfrm>
            <a:off x="3919538" y="2008188"/>
            <a:ext cx="1304925" cy="80645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a:p>
        </p:txBody>
      </p:sp>
      <p:sp>
        <p:nvSpPr>
          <p:cNvPr id="888842" name="Line 10"/>
          <p:cNvSpPr>
            <a:spLocks noChangeShapeType="1"/>
          </p:cNvSpPr>
          <p:nvPr/>
        </p:nvSpPr>
        <p:spPr bwMode="auto">
          <a:xfrm>
            <a:off x="3189288" y="2008188"/>
            <a:ext cx="422275" cy="80645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a:p>
        </p:txBody>
      </p:sp>
      <p:sp>
        <p:nvSpPr>
          <p:cNvPr id="888844" name="Text Box 12"/>
          <p:cNvSpPr txBox="1">
            <a:spLocks noChangeArrowheads="1"/>
          </p:cNvSpPr>
          <p:nvPr/>
        </p:nvSpPr>
        <p:spPr bwMode="auto">
          <a:xfrm>
            <a:off x="2728913" y="1585913"/>
            <a:ext cx="1530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0" dirty="0">
                <a:solidFill>
                  <a:srgbClr val="FF0000"/>
                </a:solidFill>
              </a:rPr>
              <a:t>external lines</a:t>
            </a:r>
          </a:p>
        </p:txBody>
      </p:sp>
      <p:sp>
        <p:nvSpPr>
          <p:cNvPr id="888845" name="Line 13"/>
          <p:cNvSpPr>
            <a:spLocks noChangeShapeType="1"/>
          </p:cNvSpPr>
          <p:nvPr/>
        </p:nvSpPr>
        <p:spPr bwMode="auto">
          <a:xfrm>
            <a:off x="3189288" y="2008188"/>
            <a:ext cx="384175" cy="1920875"/>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a:p>
        </p:txBody>
      </p:sp>
      <p:sp>
        <p:nvSpPr>
          <p:cNvPr id="888846" name="Line 14"/>
          <p:cNvSpPr>
            <a:spLocks noChangeShapeType="1"/>
          </p:cNvSpPr>
          <p:nvPr/>
        </p:nvSpPr>
        <p:spPr bwMode="auto">
          <a:xfrm>
            <a:off x="4225925" y="2430463"/>
            <a:ext cx="500063" cy="998537"/>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a:p>
        </p:txBody>
      </p:sp>
      <p:sp>
        <p:nvSpPr>
          <p:cNvPr id="888835" name="Rectangle 3"/>
          <p:cNvSpPr>
            <a:spLocks noGrp="1" noChangeArrowheads="1"/>
          </p:cNvSpPr>
          <p:nvPr>
            <p:ph type="title"/>
          </p:nvPr>
        </p:nvSpPr>
        <p:spPr>
          <a:noFill/>
          <a:ln/>
        </p:spPr>
        <p:txBody>
          <a:bodyPr>
            <a:normAutofit/>
          </a:bodyPr>
          <a:lstStyle/>
          <a:p>
            <a:r>
              <a:rPr lang="en-US" altLang="en-US" sz="3600" dirty="0" smtClean="0"/>
              <a:t>the </a:t>
            </a:r>
            <a:r>
              <a:rPr lang="en-US" altLang="en-US" sz="3600" dirty="0"/>
              <a:t>matrix </a:t>
            </a:r>
            <a:r>
              <a:rPr lang="en-US" altLang="en-US" sz="3600" dirty="0" smtClean="0"/>
              <a:t>element</a:t>
            </a:r>
            <a:endParaRPr lang="en-US" altLang="en-US" sz="3600" b="1" dirty="0">
              <a:latin typeface="Bow" pitchFamily="34" charset="0"/>
            </a:endParaRPr>
          </a:p>
        </p:txBody>
      </p:sp>
      <p:sp>
        <p:nvSpPr>
          <p:cNvPr id="2" name="Date Placeholder 1"/>
          <p:cNvSpPr>
            <a:spLocks noGrp="1"/>
          </p:cNvSpPr>
          <p:nvPr>
            <p:ph type="dt" sz="half" idx="10"/>
          </p:nvPr>
        </p:nvSpPr>
        <p:spPr/>
        <p:txBody>
          <a:bodyPr/>
          <a:lstStyle/>
          <a:p>
            <a:r>
              <a:rPr lang="en-US" smtClean="0"/>
              <a:t>June 1-19, 2015</a:t>
            </a:r>
            <a:endParaRPr lang="en-US"/>
          </a:p>
        </p:txBody>
      </p:sp>
      <p:sp>
        <p:nvSpPr>
          <p:cNvPr id="3" name="Footer Placeholder 2"/>
          <p:cNvSpPr>
            <a:spLocks noGrp="1"/>
          </p:cNvSpPr>
          <p:nvPr>
            <p:ph type="ftr" sz="quarter" idx="11"/>
          </p:nvPr>
        </p:nvSpPr>
        <p:spPr/>
        <p:txBody>
          <a:bodyPr/>
          <a:lstStyle/>
          <a:p>
            <a:r>
              <a:rPr lang="en-US" smtClean="0"/>
              <a:t>HUGS</a:t>
            </a:r>
            <a:endParaRPr lang="en-US"/>
          </a:p>
        </p:txBody>
      </p:sp>
      <p:graphicFrame>
        <p:nvGraphicFramePr>
          <p:cNvPr id="888837" name="Object 5"/>
          <p:cNvGraphicFramePr>
            <a:graphicFrameLocks noGrp="1" noChangeAspect="1"/>
          </p:cNvGraphicFramePr>
          <p:nvPr>
            <p:ph sz="quarter" idx="4294967295"/>
            <p:extLst/>
          </p:nvPr>
        </p:nvGraphicFramePr>
        <p:xfrm>
          <a:off x="6183146" y="4946065"/>
          <a:ext cx="1420812" cy="419100"/>
        </p:xfrm>
        <a:graphic>
          <a:graphicData uri="http://schemas.openxmlformats.org/presentationml/2006/ole">
            <mc:AlternateContent xmlns:mc="http://schemas.openxmlformats.org/markup-compatibility/2006">
              <mc:Choice xmlns:v="urn:schemas-microsoft-com:vml" Requires="v">
                <p:oleObj spid="_x0000_s205062" name="Equation" r:id="rId4" imgW="774360" imgH="228600" progId="Equation.3">
                  <p:embed/>
                </p:oleObj>
              </mc:Choice>
              <mc:Fallback>
                <p:oleObj name="Equation" r:id="rId4" imgW="77436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83146" y="4946065"/>
                        <a:ext cx="1420812"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88838" name="Object 6"/>
          <p:cNvGraphicFramePr>
            <a:graphicFrameLocks noGrp="1" noChangeAspect="1"/>
          </p:cNvGraphicFramePr>
          <p:nvPr>
            <p:ph sz="quarter" idx="4294967295"/>
            <p:extLst/>
          </p:nvPr>
        </p:nvGraphicFramePr>
        <p:xfrm>
          <a:off x="8409573" y="4999622"/>
          <a:ext cx="638175" cy="431800"/>
        </p:xfrm>
        <a:graphic>
          <a:graphicData uri="http://schemas.openxmlformats.org/presentationml/2006/ole">
            <mc:AlternateContent xmlns:mc="http://schemas.openxmlformats.org/markup-compatibility/2006">
              <mc:Choice xmlns:v="urn:schemas-microsoft-com:vml" Requires="v">
                <p:oleObj spid="_x0000_s205063" name="Equation" r:id="rId6" imgW="380880" imgH="241200" progId="Equation.3">
                  <p:embed/>
                </p:oleObj>
              </mc:Choice>
              <mc:Fallback>
                <p:oleObj name="Equation" r:id="rId6" imgW="380880" imgH="241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09573" y="4999622"/>
                        <a:ext cx="63817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88836" name="Object 4"/>
          <p:cNvGraphicFramePr>
            <a:graphicFrameLocks noChangeAspect="1"/>
          </p:cNvGraphicFramePr>
          <p:nvPr>
            <p:extLst/>
          </p:nvPr>
        </p:nvGraphicFramePr>
        <p:xfrm>
          <a:off x="181226" y="4022808"/>
          <a:ext cx="3627437" cy="828675"/>
        </p:xfrm>
        <a:graphic>
          <a:graphicData uri="http://schemas.openxmlformats.org/presentationml/2006/ole">
            <mc:AlternateContent xmlns:mc="http://schemas.openxmlformats.org/markup-compatibility/2006">
              <mc:Choice xmlns:v="urn:schemas-microsoft-com:vml" Requires="v">
                <p:oleObj spid="_x0000_s205064" name="Equation" r:id="rId8" imgW="1892160" imgH="431640" progId="Equation.3">
                  <p:embed/>
                </p:oleObj>
              </mc:Choice>
              <mc:Fallback>
                <p:oleObj name="Equation" r:id="rId8" imgW="1892160" imgH="4316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1226" y="4022808"/>
                        <a:ext cx="3627437" cy="828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88839" name="Object 7"/>
          <p:cNvGraphicFramePr>
            <a:graphicFrameLocks noChangeAspect="1"/>
          </p:cNvGraphicFramePr>
          <p:nvPr>
            <p:extLst/>
          </p:nvPr>
        </p:nvGraphicFramePr>
        <p:xfrm>
          <a:off x="7555246" y="5071811"/>
          <a:ext cx="754062" cy="415925"/>
        </p:xfrm>
        <a:graphic>
          <a:graphicData uri="http://schemas.openxmlformats.org/presentationml/2006/ole">
            <mc:AlternateContent xmlns:mc="http://schemas.openxmlformats.org/markup-compatibility/2006">
              <mc:Choice xmlns:v="urn:schemas-microsoft-com:vml" Requires="v">
                <p:oleObj spid="_x0000_s205065" name="Equation" r:id="rId10" imgW="419040" imgH="215640" progId="Equation.3">
                  <p:embed/>
                </p:oleObj>
              </mc:Choice>
              <mc:Fallback>
                <p:oleObj name="Equation" r:id="rId10" imgW="419040" imgH="21564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55246" y="5071811"/>
                        <a:ext cx="754062" cy="415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88840" name="Object 8"/>
          <p:cNvGraphicFramePr>
            <a:graphicFrameLocks noChangeAspect="1"/>
          </p:cNvGraphicFramePr>
          <p:nvPr/>
        </p:nvGraphicFramePr>
        <p:xfrm>
          <a:off x="3535363" y="4657725"/>
          <a:ext cx="2628900" cy="979488"/>
        </p:xfrm>
        <a:graphic>
          <a:graphicData uri="http://schemas.openxmlformats.org/presentationml/2006/ole">
            <mc:AlternateContent xmlns:mc="http://schemas.openxmlformats.org/markup-compatibility/2006">
              <mc:Choice xmlns:v="urn:schemas-microsoft-com:vml" Requires="v">
                <p:oleObj spid="_x0000_s205066" name="Equation" r:id="rId12" imgW="1269720" imgH="469800" progId="Equation.3">
                  <p:embed/>
                </p:oleObj>
              </mc:Choice>
              <mc:Fallback>
                <p:oleObj name="Equation" r:id="rId12" imgW="1269720" imgH="4698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35363" y="4657725"/>
                        <a:ext cx="2628900" cy="97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88843" name="Line 11"/>
          <p:cNvSpPr>
            <a:spLocks noChangeShapeType="1"/>
          </p:cNvSpPr>
          <p:nvPr/>
        </p:nvSpPr>
        <p:spPr bwMode="auto">
          <a:xfrm>
            <a:off x="3919538" y="2008188"/>
            <a:ext cx="1228725" cy="16129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a:p>
        </p:txBody>
      </p:sp>
      <p:sp>
        <p:nvSpPr>
          <p:cNvPr id="888847" name="Text Box 15"/>
          <p:cNvSpPr txBox="1">
            <a:spLocks noChangeArrowheads="1"/>
          </p:cNvSpPr>
          <p:nvPr/>
        </p:nvSpPr>
        <p:spPr bwMode="auto">
          <a:xfrm>
            <a:off x="3189288" y="2046288"/>
            <a:ext cx="18430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0" dirty="0">
                <a:solidFill>
                  <a:srgbClr val="FF0000"/>
                </a:solidFill>
              </a:rPr>
              <a:t>vertex factors</a:t>
            </a:r>
          </a:p>
        </p:txBody>
      </p:sp>
      <p:sp>
        <p:nvSpPr>
          <p:cNvPr id="888848" name="Line 16"/>
          <p:cNvSpPr>
            <a:spLocks noChangeShapeType="1"/>
          </p:cNvSpPr>
          <p:nvPr/>
        </p:nvSpPr>
        <p:spPr bwMode="auto">
          <a:xfrm>
            <a:off x="3495675" y="2430463"/>
            <a:ext cx="730250" cy="998537"/>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a:p>
        </p:txBody>
      </p:sp>
      <p:sp>
        <p:nvSpPr>
          <p:cNvPr id="888849" name="Text Box 17"/>
          <p:cNvSpPr txBox="1">
            <a:spLocks noChangeArrowheads="1"/>
          </p:cNvSpPr>
          <p:nvPr/>
        </p:nvSpPr>
        <p:spPr bwMode="auto">
          <a:xfrm>
            <a:off x="3917950" y="4273550"/>
            <a:ext cx="13065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0" dirty="0">
                <a:solidFill>
                  <a:srgbClr val="FF0000"/>
                </a:solidFill>
              </a:rPr>
              <a:t>propagator</a:t>
            </a:r>
          </a:p>
        </p:txBody>
      </p:sp>
      <p:sp>
        <p:nvSpPr>
          <p:cNvPr id="888850" name="Line 18"/>
          <p:cNvSpPr>
            <a:spLocks noChangeShapeType="1"/>
          </p:cNvSpPr>
          <p:nvPr/>
        </p:nvSpPr>
        <p:spPr bwMode="auto">
          <a:xfrm flipH="1" flipV="1">
            <a:off x="4418013" y="3621088"/>
            <a:ext cx="153987" cy="652462"/>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a:p>
        </p:txBody>
      </p:sp>
      <p:graphicFrame>
        <p:nvGraphicFramePr>
          <p:cNvPr id="888851" name="Object 19"/>
          <p:cNvGraphicFramePr>
            <a:graphicFrameLocks noChangeAspect="1"/>
          </p:cNvGraphicFramePr>
          <p:nvPr/>
        </p:nvGraphicFramePr>
        <p:xfrm>
          <a:off x="347663" y="4927600"/>
          <a:ext cx="614362" cy="392113"/>
        </p:xfrm>
        <a:graphic>
          <a:graphicData uri="http://schemas.openxmlformats.org/presentationml/2006/ole">
            <mc:AlternateContent xmlns:mc="http://schemas.openxmlformats.org/markup-compatibility/2006">
              <mc:Choice xmlns:v="urn:schemas-microsoft-com:vml" Requires="v">
                <p:oleObj spid="_x0000_s205067" name="Equation" r:id="rId14" imgW="317160" imgH="203040" progId="Equation.3">
                  <p:embed/>
                </p:oleObj>
              </mc:Choice>
              <mc:Fallback>
                <p:oleObj name="Equation" r:id="rId14" imgW="317160" imgH="20304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47663" y="4927600"/>
                        <a:ext cx="614362" cy="39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88852" name="Object 20"/>
          <p:cNvGraphicFramePr>
            <a:graphicFrameLocks noChangeAspect="1"/>
          </p:cNvGraphicFramePr>
          <p:nvPr/>
        </p:nvGraphicFramePr>
        <p:xfrm>
          <a:off x="2168525" y="4886325"/>
          <a:ext cx="1443038" cy="450850"/>
        </p:xfrm>
        <a:graphic>
          <a:graphicData uri="http://schemas.openxmlformats.org/presentationml/2006/ole">
            <mc:AlternateContent xmlns:mc="http://schemas.openxmlformats.org/markup-compatibility/2006">
              <mc:Choice xmlns:v="urn:schemas-microsoft-com:vml" Requires="v">
                <p:oleObj spid="_x0000_s205068" name="Equation" r:id="rId16" imgW="774360" imgH="241200" progId="Equation.3">
                  <p:embed/>
                </p:oleObj>
              </mc:Choice>
              <mc:Fallback>
                <p:oleObj name="Equation" r:id="rId16" imgW="774360" imgH="24120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168525" y="4886325"/>
                        <a:ext cx="1443038"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Right Brace 3"/>
          <p:cNvSpPr/>
          <p:nvPr/>
        </p:nvSpPr>
        <p:spPr>
          <a:xfrm rot="5400000">
            <a:off x="1746379" y="3030155"/>
            <a:ext cx="333275" cy="3561347"/>
          </a:xfrm>
          <a:prstGeom prst="rightBrace">
            <a:avLst>
              <a:gd name="adj1" fmla="val 40244"/>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aphicFrame>
        <p:nvGraphicFramePr>
          <p:cNvPr id="26" name="Object 21"/>
          <p:cNvGraphicFramePr>
            <a:graphicFrameLocks noChangeAspect="1"/>
          </p:cNvGraphicFramePr>
          <p:nvPr>
            <p:extLst/>
          </p:nvPr>
        </p:nvGraphicFramePr>
        <p:xfrm>
          <a:off x="3080084" y="5639218"/>
          <a:ext cx="3341688" cy="954088"/>
        </p:xfrm>
        <a:graphic>
          <a:graphicData uri="http://schemas.openxmlformats.org/presentationml/2006/ole">
            <mc:AlternateContent xmlns:mc="http://schemas.openxmlformats.org/markup-compatibility/2006">
              <mc:Choice xmlns:v="urn:schemas-microsoft-com:vml" Requires="v">
                <p:oleObj spid="_x0000_s205069" name="Equation" r:id="rId18" imgW="1422360" imgH="406080" progId="Equation.3">
                  <p:embed/>
                </p:oleObj>
              </mc:Choice>
              <mc:Fallback>
                <p:oleObj name="Equation" r:id="rId18" imgW="1422360" imgH="40608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080084" y="5639218"/>
                        <a:ext cx="3341688"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 name="Object 23"/>
          <p:cNvGraphicFramePr>
            <a:graphicFrameLocks noChangeAspect="1"/>
          </p:cNvGraphicFramePr>
          <p:nvPr>
            <p:extLst/>
          </p:nvPr>
        </p:nvGraphicFramePr>
        <p:xfrm>
          <a:off x="385011" y="4907965"/>
          <a:ext cx="2841625" cy="458787"/>
        </p:xfrm>
        <a:graphic>
          <a:graphicData uri="http://schemas.openxmlformats.org/presentationml/2006/ole">
            <mc:AlternateContent xmlns:mc="http://schemas.openxmlformats.org/markup-compatibility/2006">
              <mc:Choice xmlns:v="urn:schemas-microsoft-com:vml" Requires="v">
                <p:oleObj spid="_x0000_s205070" name="Equation" r:id="rId20" imgW="1574640" imgH="253800" progId="Equation.3">
                  <p:embed/>
                </p:oleObj>
              </mc:Choice>
              <mc:Fallback>
                <p:oleObj name="Equation" r:id="rId20" imgW="1574640" imgH="253800" progId="Equation.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85011" y="4907965"/>
                        <a:ext cx="2841625"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 name="Object 25"/>
          <p:cNvGraphicFramePr>
            <a:graphicFrameLocks noChangeAspect="1"/>
          </p:cNvGraphicFramePr>
          <p:nvPr>
            <p:extLst/>
          </p:nvPr>
        </p:nvGraphicFramePr>
        <p:xfrm>
          <a:off x="6278729" y="4938209"/>
          <a:ext cx="2576512" cy="476250"/>
        </p:xfrm>
        <a:graphic>
          <a:graphicData uri="http://schemas.openxmlformats.org/presentationml/2006/ole">
            <mc:AlternateContent xmlns:mc="http://schemas.openxmlformats.org/markup-compatibility/2006">
              <mc:Choice xmlns:v="urn:schemas-microsoft-com:vml" Requires="v">
                <p:oleObj spid="_x0000_s205071" name="Equation" r:id="rId22" imgW="1371600" imgH="253800" progId="Equation.3">
                  <p:embed/>
                </p:oleObj>
              </mc:Choice>
              <mc:Fallback>
                <p:oleObj name="Equation" r:id="rId22" imgW="1371600" imgH="253800" progId="Equation.3">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278729" y="4938209"/>
                        <a:ext cx="257651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DA118E06-5FBC-4A7F-98A9-FD3F00BABDBC}" type="slidenum">
              <a:rPr lang="en-CA" smtClean="0"/>
              <a:pPr/>
              <a:t>33</a:t>
            </a:fld>
            <a:endParaRPr lang="en-CA" dirty="0"/>
          </a:p>
        </p:txBody>
      </p:sp>
    </p:spTree>
    <p:extLst>
      <p:ext uri="{BB962C8B-B14F-4D97-AF65-F5344CB8AC3E}">
        <p14:creationId xmlns:p14="http://schemas.microsoft.com/office/powerpoint/2010/main" val="12204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88843"/>
                                        </p:tgtEl>
                                        <p:attrNameLst>
                                          <p:attrName>style.visibility</p:attrName>
                                        </p:attrNameLst>
                                      </p:cBhvr>
                                      <p:to>
                                        <p:strVal val="visible"/>
                                      </p:to>
                                    </p:set>
                                    <p:animEffect transition="in" filter="fade">
                                      <p:cBhvr>
                                        <p:cTn id="7" dur="500"/>
                                        <p:tgtEl>
                                          <p:spTgt spid="88884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88841"/>
                                        </p:tgtEl>
                                        <p:attrNameLst>
                                          <p:attrName>style.visibility</p:attrName>
                                        </p:attrNameLst>
                                      </p:cBhvr>
                                      <p:to>
                                        <p:strVal val="visible"/>
                                      </p:to>
                                    </p:set>
                                    <p:animEffect transition="in" filter="fade">
                                      <p:cBhvr>
                                        <p:cTn id="10" dur="500"/>
                                        <p:tgtEl>
                                          <p:spTgt spid="88884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88842"/>
                                        </p:tgtEl>
                                        <p:attrNameLst>
                                          <p:attrName>style.visibility</p:attrName>
                                        </p:attrNameLst>
                                      </p:cBhvr>
                                      <p:to>
                                        <p:strVal val="visible"/>
                                      </p:to>
                                    </p:set>
                                    <p:animEffect transition="in" filter="fade">
                                      <p:cBhvr>
                                        <p:cTn id="13" dur="500"/>
                                        <p:tgtEl>
                                          <p:spTgt spid="88884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88845"/>
                                        </p:tgtEl>
                                        <p:attrNameLst>
                                          <p:attrName>style.visibility</p:attrName>
                                        </p:attrNameLst>
                                      </p:cBhvr>
                                      <p:to>
                                        <p:strVal val="visible"/>
                                      </p:to>
                                    </p:set>
                                    <p:animEffect transition="in" filter="fade">
                                      <p:cBhvr>
                                        <p:cTn id="16" dur="500"/>
                                        <p:tgtEl>
                                          <p:spTgt spid="88884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88844"/>
                                        </p:tgtEl>
                                        <p:attrNameLst>
                                          <p:attrName>style.visibility</p:attrName>
                                        </p:attrNameLst>
                                      </p:cBhvr>
                                      <p:to>
                                        <p:strVal val="visible"/>
                                      </p:to>
                                    </p:set>
                                    <p:animEffect transition="in" filter="fade">
                                      <p:cBhvr>
                                        <p:cTn id="19" dur="500"/>
                                        <p:tgtEl>
                                          <p:spTgt spid="888844"/>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888851"/>
                                        </p:tgtEl>
                                        <p:attrNameLst>
                                          <p:attrName>style.visibility</p:attrName>
                                        </p:attrNameLst>
                                      </p:cBhvr>
                                      <p:to>
                                        <p:strVal val="visible"/>
                                      </p:to>
                                    </p:set>
                                    <p:animEffect transition="in" filter="fade">
                                      <p:cBhvr>
                                        <p:cTn id="23" dur="500"/>
                                        <p:tgtEl>
                                          <p:spTgt spid="888851"/>
                                        </p:tgtEl>
                                      </p:cBhvr>
                                    </p:animEffect>
                                  </p:childTnLst>
                                </p:cTn>
                              </p:par>
                              <p:par>
                                <p:cTn id="24" presetID="10" presetClass="entr" presetSubtype="0" fill="hold" nodeType="withEffect">
                                  <p:stCondLst>
                                    <p:cond delay="0"/>
                                  </p:stCondLst>
                                  <p:childTnLst>
                                    <p:set>
                                      <p:cBhvr>
                                        <p:cTn id="25" dur="1" fill="hold">
                                          <p:stCondLst>
                                            <p:cond delay="0"/>
                                          </p:stCondLst>
                                        </p:cTn>
                                        <p:tgtEl>
                                          <p:spTgt spid="888852"/>
                                        </p:tgtEl>
                                        <p:attrNameLst>
                                          <p:attrName>style.visibility</p:attrName>
                                        </p:attrNameLst>
                                      </p:cBhvr>
                                      <p:to>
                                        <p:strVal val="visible"/>
                                      </p:to>
                                    </p:set>
                                    <p:animEffect transition="in" filter="fade">
                                      <p:cBhvr>
                                        <p:cTn id="26" dur="500"/>
                                        <p:tgtEl>
                                          <p:spTgt spid="888852"/>
                                        </p:tgtEl>
                                      </p:cBhvr>
                                    </p:animEffect>
                                  </p:childTnLst>
                                </p:cTn>
                              </p:par>
                              <p:par>
                                <p:cTn id="27" presetID="10" presetClass="entr" presetSubtype="0" fill="hold" nodeType="withEffect">
                                  <p:stCondLst>
                                    <p:cond delay="0"/>
                                  </p:stCondLst>
                                  <p:childTnLst>
                                    <p:set>
                                      <p:cBhvr>
                                        <p:cTn id="28" dur="1" fill="hold">
                                          <p:stCondLst>
                                            <p:cond delay="0"/>
                                          </p:stCondLst>
                                        </p:cTn>
                                        <p:tgtEl>
                                          <p:spTgt spid="888837"/>
                                        </p:tgtEl>
                                        <p:attrNameLst>
                                          <p:attrName>style.visibility</p:attrName>
                                        </p:attrNameLst>
                                      </p:cBhvr>
                                      <p:to>
                                        <p:strVal val="visible"/>
                                      </p:to>
                                    </p:set>
                                    <p:animEffect transition="in" filter="fade">
                                      <p:cBhvr>
                                        <p:cTn id="29" dur="500"/>
                                        <p:tgtEl>
                                          <p:spTgt spid="888837"/>
                                        </p:tgtEl>
                                      </p:cBhvr>
                                    </p:animEffect>
                                  </p:childTnLst>
                                </p:cTn>
                              </p:par>
                              <p:par>
                                <p:cTn id="30" presetID="10" presetClass="entr" presetSubtype="0" fill="hold" nodeType="withEffect">
                                  <p:stCondLst>
                                    <p:cond delay="0"/>
                                  </p:stCondLst>
                                  <p:childTnLst>
                                    <p:set>
                                      <p:cBhvr>
                                        <p:cTn id="31" dur="1" fill="hold">
                                          <p:stCondLst>
                                            <p:cond delay="0"/>
                                          </p:stCondLst>
                                        </p:cTn>
                                        <p:tgtEl>
                                          <p:spTgt spid="888838"/>
                                        </p:tgtEl>
                                        <p:attrNameLst>
                                          <p:attrName>style.visibility</p:attrName>
                                        </p:attrNameLst>
                                      </p:cBhvr>
                                      <p:to>
                                        <p:strVal val="visible"/>
                                      </p:to>
                                    </p:set>
                                    <p:animEffect transition="in" filter="fade">
                                      <p:cBhvr>
                                        <p:cTn id="32" dur="500"/>
                                        <p:tgtEl>
                                          <p:spTgt spid="88883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88847"/>
                                        </p:tgtEl>
                                        <p:attrNameLst>
                                          <p:attrName>style.visibility</p:attrName>
                                        </p:attrNameLst>
                                      </p:cBhvr>
                                      <p:to>
                                        <p:strVal val="visible"/>
                                      </p:to>
                                    </p:set>
                                    <p:animEffect transition="in" filter="fade">
                                      <p:cBhvr>
                                        <p:cTn id="37" dur="500"/>
                                        <p:tgtEl>
                                          <p:spTgt spid="88884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888848"/>
                                        </p:tgtEl>
                                        <p:attrNameLst>
                                          <p:attrName>style.visibility</p:attrName>
                                        </p:attrNameLst>
                                      </p:cBhvr>
                                      <p:to>
                                        <p:strVal val="visible"/>
                                      </p:to>
                                    </p:set>
                                    <p:animEffect transition="in" filter="fade">
                                      <p:cBhvr>
                                        <p:cTn id="40" dur="500"/>
                                        <p:tgtEl>
                                          <p:spTgt spid="88884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888846"/>
                                        </p:tgtEl>
                                        <p:attrNameLst>
                                          <p:attrName>style.visibility</p:attrName>
                                        </p:attrNameLst>
                                      </p:cBhvr>
                                      <p:to>
                                        <p:strVal val="visible"/>
                                      </p:to>
                                    </p:set>
                                    <p:animEffect transition="in" filter="fade">
                                      <p:cBhvr>
                                        <p:cTn id="43" dur="500"/>
                                        <p:tgtEl>
                                          <p:spTgt spid="888846"/>
                                        </p:tgtEl>
                                      </p:cBhvr>
                                    </p:animEffect>
                                  </p:childTnLst>
                                </p:cTn>
                              </p:par>
                              <p:par>
                                <p:cTn id="44" presetID="10" presetClass="exit" presetSubtype="0" fill="hold" grpId="1" nodeType="withEffect">
                                  <p:stCondLst>
                                    <p:cond delay="0"/>
                                  </p:stCondLst>
                                  <p:childTnLst>
                                    <p:animEffect transition="out" filter="fade">
                                      <p:cBhvr>
                                        <p:cTn id="45" dur="500"/>
                                        <p:tgtEl>
                                          <p:spTgt spid="888843"/>
                                        </p:tgtEl>
                                      </p:cBhvr>
                                    </p:animEffect>
                                    <p:set>
                                      <p:cBhvr>
                                        <p:cTn id="46" dur="1" fill="hold">
                                          <p:stCondLst>
                                            <p:cond delay="499"/>
                                          </p:stCondLst>
                                        </p:cTn>
                                        <p:tgtEl>
                                          <p:spTgt spid="888843"/>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888841"/>
                                        </p:tgtEl>
                                      </p:cBhvr>
                                    </p:animEffect>
                                    <p:set>
                                      <p:cBhvr>
                                        <p:cTn id="49" dur="1" fill="hold">
                                          <p:stCondLst>
                                            <p:cond delay="499"/>
                                          </p:stCondLst>
                                        </p:cTn>
                                        <p:tgtEl>
                                          <p:spTgt spid="888841"/>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888842"/>
                                        </p:tgtEl>
                                      </p:cBhvr>
                                    </p:animEffect>
                                    <p:set>
                                      <p:cBhvr>
                                        <p:cTn id="52" dur="1" fill="hold">
                                          <p:stCondLst>
                                            <p:cond delay="499"/>
                                          </p:stCondLst>
                                        </p:cTn>
                                        <p:tgtEl>
                                          <p:spTgt spid="888842"/>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888845"/>
                                        </p:tgtEl>
                                      </p:cBhvr>
                                    </p:animEffect>
                                    <p:set>
                                      <p:cBhvr>
                                        <p:cTn id="55" dur="1" fill="hold">
                                          <p:stCondLst>
                                            <p:cond delay="499"/>
                                          </p:stCondLst>
                                        </p:cTn>
                                        <p:tgtEl>
                                          <p:spTgt spid="888845"/>
                                        </p:tgtEl>
                                        <p:attrNameLst>
                                          <p:attrName>style.visibility</p:attrName>
                                        </p:attrNameLst>
                                      </p:cBhvr>
                                      <p:to>
                                        <p:strVal val="hidden"/>
                                      </p:to>
                                    </p:set>
                                  </p:childTnLst>
                                </p:cTn>
                              </p:par>
                            </p:childTnLst>
                          </p:cTn>
                        </p:par>
                        <p:par>
                          <p:cTn id="56" fill="hold">
                            <p:stCondLst>
                              <p:cond delay="500"/>
                            </p:stCondLst>
                            <p:childTnLst>
                              <p:par>
                                <p:cTn id="57" presetID="10" presetClass="entr" presetSubtype="0" fill="hold" grpId="0"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500"/>
                                        <p:tgtEl>
                                          <p:spTgt spid="4"/>
                                        </p:tgtEl>
                                      </p:cBhvr>
                                    </p:animEffect>
                                  </p:childTnLst>
                                </p:cTn>
                              </p:par>
                              <p:par>
                                <p:cTn id="60" presetID="10" presetClass="entr" presetSubtype="0" fill="hold" nodeType="withEffect">
                                  <p:stCondLst>
                                    <p:cond delay="0"/>
                                  </p:stCondLst>
                                  <p:childTnLst>
                                    <p:set>
                                      <p:cBhvr>
                                        <p:cTn id="61" dur="1" fill="hold">
                                          <p:stCondLst>
                                            <p:cond delay="0"/>
                                          </p:stCondLst>
                                        </p:cTn>
                                        <p:tgtEl>
                                          <p:spTgt spid="888836"/>
                                        </p:tgtEl>
                                        <p:attrNameLst>
                                          <p:attrName>style.visibility</p:attrName>
                                        </p:attrNameLst>
                                      </p:cBhvr>
                                      <p:to>
                                        <p:strVal val="visible"/>
                                      </p:to>
                                    </p:set>
                                    <p:animEffect transition="in" filter="fade">
                                      <p:cBhvr>
                                        <p:cTn id="62" dur="500"/>
                                        <p:tgtEl>
                                          <p:spTgt spid="888836"/>
                                        </p:tgtEl>
                                      </p:cBhvr>
                                    </p:animEffect>
                                  </p:childTnLst>
                                </p:cTn>
                              </p:par>
                              <p:par>
                                <p:cTn id="63" presetID="10" presetClass="entr" presetSubtype="0" fill="hold" nodeType="withEffect">
                                  <p:stCondLst>
                                    <p:cond delay="0"/>
                                  </p:stCondLst>
                                  <p:childTnLst>
                                    <p:set>
                                      <p:cBhvr>
                                        <p:cTn id="64" dur="1" fill="hold">
                                          <p:stCondLst>
                                            <p:cond delay="0"/>
                                          </p:stCondLst>
                                        </p:cTn>
                                        <p:tgtEl>
                                          <p:spTgt spid="888839"/>
                                        </p:tgtEl>
                                        <p:attrNameLst>
                                          <p:attrName>style.visibility</p:attrName>
                                        </p:attrNameLst>
                                      </p:cBhvr>
                                      <p:to>
                                        <p:strVal val="visible"/>
                                      </p:to>
                                    </p:set>
                                    <p:animEffect transition="in" filter="fade">
                                      <p:cBhvr>
                                        <p:cTn id="65" dur="500"/>
                                        <p:tgtEl>
                                          <p:spTgt spid="888839"/>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888850"/>
                                        </p:tgtEl>
                                        <p:attrNameLst>
                                          <p:attrName>style.visibility</p:attrName>
                                        </p:attrNameLst>
                                      </p:cBhvr>
                                      <p:to>
                                        <p:strVal val="visible"/>
                                      </p:to>
                                    </p:set>
                                    <p:animEffect transition="in" filter="fade">
                                      <p:cBhvr>
                                        <p:cTn id="70" dur="500"/>
                                        <p:tgtEl>
                                          <p:spTgt spid="888850"/>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888849"/>
                                        </p:tgtEl>
                                        <p:attrNameLst>
                                          <p:attrName>style.visibility</p:attrName>
                                        </p:attrNameLst>
                                      </p:cBhvr>
                                      <p:to>
                                        <p:strVal val="visible"/>
                                      </p:to>
                                    </p:set>
                                    <p:animEffect transition="in" filter="fade">
                                      <p:cBhvr>
                                        <p:cTn id="73" dur="500"/>
                                        <p:tgtEl>
                                          <p:spTgt spid="888849"/>
                                        </p:tgtEl>
                                      </p:cBhvr>
                                    </p:animEffect>
                                  </p:childTnLst>
                                </p:cTn>
                              </p:par>
                              <p:par>
                                <p:cTn id="74" presetID="10" presetClass="entr" presetSubtype="0" fill="hold" nodeType="withEffect">
                                  <p:stCondLst>
                                    <p:cond delay="0"/>
                                  </p:stCondLst>
                                  <p:childTnLst>
                                    <p:set>
                                      <p:cBhvr>
                                        <p:cTn id="75" dur="1" fill="hold">
                                          <p:stCondLst>
                                            <p:cond delay="0"/>
                                          </p:stCondLst>
                                        </p:cTn>
                                        <p:tgtEl>
                                          <p:spTgt spid="888840"/>
                                        </p:tgtEl>
                                        <p:attrNameLst>
                                          <p:attrName>style.visibility</p:attrName>
                                        </p:attrNameLst>
                                      </p:cBhvr>
                                      <p:to>
                                        <p:strVal val="visible"/>
                                      </p:to>
                                    </p:set>
                                    <p:animEffect transition="in" filter="fade">
                                      <p:cBhvr>
                                        <p:cTn id="76" dur="500"/>
                                        <p:tgtEl>
                                          <p:spTgt spid="888840"/>
                                        </p:tgtEl>
                                      </p:cBhvr>
                                    </p:animEffect>
                                  </p:childTnLst>
                                </p:cTn>
                              </p:par>
                              <p:par>
                                <p:cTn id="77" presetID="10" presetClass="exit" presetSubtype="0" fill="hold" grpId="1" nodeType="withEffect">
                                  <p:stCondLst>
                                    <p:cond delay="0"/>
                                  </p:stCondLst>
                                  <p:childTnLst>
                                    <p:animEffect transition="out" filter="fade">
                                      <p:cBhvr>
                                        <p:cTn id="78" dur="500"/>
                                        <p:tgtEl>
                                          <p:spTgt spid="888848"/>
                                        </p:tgtEl>
                                      </p:cBhvr>
                                    </p:animEffect>
                                    <p:set>
                                      <p:cBhvr>
                                        <p:cTn id="79" dur="1" fill="hold">
                                          <p:stCondLst>
                                            <p:cond delay="499"/>
                                          </p:stCondLst>
                                        </p:cTn>
                                        <p:tgtEl>
                                          <p:spTgt spid="888848"/>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888846"/>
                                        </p:tgtEl>
                                      </p:cBhvr>
                                    </p:animEffect>
                                    <p:set>
                                      <p:cBhvr>
                                        <p:cTn id="82" dur="1" fill="hold">
                                          <p:stCondLst>
                                            <p:cond delay="499"/>
                                          </p:stCondLst>
                                        </p:cTn>
                                        <p:tgtEl>
                                          <p:spTgt spid="888846"/>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grpId="1" nodeType="clickEffect">
                                  <p:stCondLst>
                                    <p:cond delay="0"/>
                                  </p:stCondLst>
                                  <p:childTnLst>
                                    <p:animEffect transition="out" filter="fade">
                                      <p:cBhvr>
                                        <p:cTn id="86" dur="500"/>
                                        <p:tgtEl>
                                          <p:spTgt spid="888850"/>
                                        </p:tgtEl>
                                      </p:cBhvr>
                                    </p:animEffect>
                                    <p:set>
                                      <p:cBhvr>
                                        <p:cTn id="87" dur="1" fill="hold">
                                          <p:stCondLst>
                                            <p:cond delay="499"/>
                                          </p:stCondLst>
                                        </p:cTn>
                                        <p:tgtEl>
                                          <p:spTgt spid="888850"/>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fade">
                                      <p:cBhvr>
                                        <p:cTn id="92" dur="500"/>
                                        <p:tgtEl>
                                          <p:spTgt spid="27"/>
                                        </p:tgtEl>
                                      </p:cBhvr>
                                    </p:animEffect>
                                  </p:childTnLst>
                                </p:cTn>
                              </p:par>
                              <p:par>
                                <p:cTn id="93" presetID="10" presetClass="entr" presetSubtype="0" fill="hold" nodeType="withEffect">
                                  <p:stCondLst>
                                    <p:cond delay="0"/>
                                  </p:stCondLst>
                                  <p:childTnLst>
                                    <p:set>
                                      <p:cBhvr>
                                        <p:cTn id="94" dur="1" fill="hold">
                                          <p:stCondLst>
                                            <p:cond delay="0"/>
                                          </p:stCondLst>
                                        </p:cTn>
                                        <p:tgtEl>
                                          <p:spTgt spid="28"/>
                                        </p:tgtEl>
                                        <p:attrNameLst>
                                          <p:attrName>style.visibility</p:attrName>
                                        </p:attrNameLst>
                                      </p:cBhvr>
                                      <p:to>
                                        <p:strVal val="visible"/>
                                      </p:to>
                                    </p:set>
                                    <p:animEffect transition="in" filter="fade">
                                      <p:cBhvr>
                                        <p:cTn id="95" dur="500"/>
                                        <p:tgtEl>
                                          <p:spTgt spid="28"/>
                                        </p:tgtEl>
                                      </p:cBhvr>
                                    </p:animEffect>
                                  </p:childTnLst>
                                </p:cTn>
                              </p:par>
                              <p:par>
                                <p:cTn id="96" presetID="10" presetClass="exit" presetSubtype="0" fill="hold" nodeType="withEffect">
                                  <p:stCondLst>
                                    <p:cond delay="0"/>
                                  </p:stCondLst>
                                  <p:childTnLst>
                                    <p:animEffect transition="out" filter="fade">
                                      <p:cBhvr>
                                        <p:cTn id="97" dur="500"/>
                                        <p:tgtEl>
                                          <p:spTgt spid="888851"/>
                                        </p:tgtEl>
                                      </p:cBhvr>
                                    </p:animEffect>
                                    <p:set>
                                      <p:cBhvr>
                                        <p:cTn id="98" dur="1" fill="hold">
                                          <p:stCondLst>
                                            <p:cond delay="499"/>
                                          </p:stCondLst>
                                        </p:cTn>
                                        <p:tgtEl>
                                          <p:spTgt spid="888851"/>
                                        </p:tgtEl>
                                        <p:attrNameLst>
                                          <p:attrName>style.visibility</p:attrName>
                                        </p:attrNameLst>
                                      </p:cBhvr>
                                      <p:to>
                                        <p:strVal val="hidden"/>
                                      </p:to>
                                    </p:set>
                                  </p:childTnLst>
                                </p:cTn>
                              </p:par>
                              <p:par>
                                <p:cTn id="99" presetID="10" presetClass="exit" presetSubtype="0" fill="hold" nodeType="withEffect">
                                  <p:stCondLst>
                                    <p:cond delay="0"/>
                                  </p:stCondLst>
                                  <p:childTnLst>
                                    <p:animEffect transition="out" filter="fade">
                                      <p:cBhvr>
                                        <p:cTn id="100" dur="500"/>
                                        <p:tgtEl>
                                          <p:spTgt spid="888852"/>
                                        </p:tgtEl>
                                      </p:cBhvr>
                                    </p:animEffect>
                                    <p:set>
                                      <p:cBhvr>
                                        <p:cTn id="101" dur="1" fill="hold">
                                          <p:stCondLst>
                                            <p:cond delay="499"/>
                                          </p:stCondLst>
                                        </p:cTn>
                                        <p:tgtEl>
                                          <p:spTgt spid="888852"/>
                                        </p:tgtEl>
                                        <p:attrNameLst>
                                          <p:attrName>style.visibility</p:attrName>
                                        </p:attrNameLst>
                                      </p:cBhvr>
                                      <p:to>
                                        <p:strVal val="hidden"/>
                                      </p:to>
                                    </p:set>
                                  </p:childTnLst>
                                </p:cTn>
                              </p:par>
                              <p:par>
                                <p:cTn id="102" presetID="10" presetClass="exit" presetSubtype="0" fill="hold" nodeType="withEffect">
                                  <p:stCondLst>
                                    <p:cond delay="0"/>
                                  </p:stCondLst>
                                  <p:childTnLst>
                                    <p:animEffect transition="out" filter="fade">
                                      <p:cBhvr>
                                        <p:cTn id="103" dur="500"/>
                                        <p:tgtEl>
                                          <p:spTgt spid="888837"/>
                                        </p:tgtEl>
                                      </p:cBhvr>
                                    </p:animEffect>
                                    <p:set>
                                      <p:cBhvr>
                                        <p:cTn id="104" dur="1" fill="hold">
                                          <p:stCondLst>
                                            <p:cond delay="499"/>
                                          </p:stCondLst>
                                        </p:cTn>
                                        <p:tgtEl>
                                          <p:spTgt spid="888837"/>
                                        </p:tgtEl>
                                        <p:attrNameLst>
                                          <p:attrName>style.visibility</p:attrName>
                                        </p:attrNameLst>
                                      </p:cBhvr>
                                      <p:to>
                                        <p:strVal val="hidden"/>
                                      </p:to>
                                    </p:set>
                                  </p:childTnLst>
                                </p:cTn>
                              </p:par>
                              <p:par>
                                <p:cTn id="105" presetID="10" presetClass="exit" presetSubtype="0" fill="hold" grpId="1" nodeType="withEffect">
                                  <p:stCondLst>
                                    <p:cond delay="0"/>
                                  </p:stCondLst>
                                  <p:childTnLst>
                                    <p:animEffect transition="out" filter="fade">
                                      <p:cBhvr>
                                        <p:cTn id="106" dur="500"/>
                                        <p:tgtEl>
                                          <p:spTgt spid="4"/>
                                        </p:tgtEl>
                                      </p:cBhvr>
                                    </p:animEffect>
                                    <p:set>
                                      <p:cBhvr>
                                        <p:cTn id="107" dur="1" fill="hold">
                                          <p:stCondLst>
                                            <p:cond delay="499"/>
                                          </p:stCondLst>
                                        </p:cTn>
                                        <p:tgtEl>
                                          <p:spTgt spid="4"/>
                                        </p:tgtEl>
                                        <p:attrNameLst>
                                          <p:attrName>style.visibility</p:attrName>
                                        </p:attrNameLst>
                                      </p:cBhvr>
                                      <p:to>
                                        <p:strVal val="hidden"/>
                                      </p:to>
                                    </p:set>
                                  </p:childTnLst>
                                </p:cTn>
                              </p:par>
                              <p:par>
                                <p:cTn id="108" presetID="10" presetClass="exit" presetSubtype="0" fill="hold" nodeType="withEffect">
                                  <p:stCondLst>
                                    <p:cond delay="0"/>
                                  </p:stCondLst>
                                  <p:childTnLst>
                                    <p:animEffect transition="out" filter="fade">
                                      <p:cBhvr>
                                        <p:cTn id="109" dur="500"/>
                                        <p:tgtEl>
                                          <p:spTgt spid="888836"/>
                                        </p:tgtEl>
                                      </p:cBhvr>
                                    </p:animEffect>
                                    <p:set>
                                      <p:cBhvr>
                                        <p:cTn id="110" dur="1" fill="hold">
                                          <p:stCondLst>
                                            <p:cond delay="499"/>
                                          </p:stCondLst>
                                        </p:cTn>
                                        <p:tgtEl>
                                          <p:spTgt spid="888836"/>
                                        </p:tgtEl>
                                        <p:attrNameLst>
                                          <p:attrName>style.visibility</p:attrName>
                                        </p:attrNameLst>
                                      </p:cBhvr>
                                      <p:to>
                                        <p:strVal val="hidden"/>
                                      </p:to>
                                    </p:set>
                                  </p:childTnLst>
                                </p:cTn>
                              </p:par>
                              <p:par>
                                <p:cTn id="111" presetID="10" presetClass="exit" presetSubtype="0" fill="hold" nodeType="withEffect">
                                  <p:stCondLst>
                                    <p:cond delay="0"/>
                                  </p:stCondLst>
                                  <p:childTnLst>
                                    <p:animEffect transition="out" filter="fade">
                                      <p:cBhvr>
                                        <p:cTn id="112" dur="500"/>
                                        <p:tgtEl>
                                          <p:spTgt spid="888839"/>
                                        </p:tgtEl>
                                      </p:cBhvr>
                                    </p:animEffect>
                                    <p:set>
                                      <p:cBhvr>
                                        <p:cTn id="113" dur="1" fill="hold">
                                          <p:stCondLst>
                                            <p:cond delay="499"/>
                                          </p:stCondLst>
                                        </p:cTn>
                                        <p:tgtEl>
                                          <p:spTgt spid="888839"/>
                                        </p:tgtEl>
                                        <p:attrNameLst>
                                          <p:attrName>style.visibility</p:attrName>
                                        </p:attrNameLst>
                                      </p:cBhvr>
                                      <p:to>
                                        <p:strVal val="hidden"/>
                                      </p:to>
                                    </p:set>
                                  </p:childTnLst>
                                </p:cTn>
                              </p:par>
                              <p:par>
                                <p:cTn id="114" presetID="10" presetClass="exit" presetSubtype="0" fill="hold" nodeType="withEffect">
                                  <p:stCondLst>
                                    <p:cond delay="0"/>
                                  </p:stCondLst>
                                  <p:childTnLst>
                                    <p:animEffect transition="out" filter="fade">
                                      <p:cBhvr>
                                        <p:cTn id="115" dur="500"/>
                                        <p:tgtEl>
                                          <p:spTgt spid="888840"/>
                                        </p:tgtEl>
                                      </p:cBhvr>
                                    </p:animEffect>
                                    <p:set>
                                      <p:cBhvr>
                                        <p:cTn id="116" dur="1" fill="hold">
                                          <p:stCondLst>
                                            <p:cond delay="499"/>
                                          </p:stCondLst>
                                        </p:cTn>
                                        <p:tgtEl>
                                          <p:spTgt spid="888840"/>
                                        </p:tgtEl>
                                        <p:attrNameLst>
                                          <p:attrName>style.visibility</p:attrName>
                                        </p:attrNameLst>
                                      </p:cBhvr>
                                      <p:to>
                                        <p:strVal val="hidden"/>
                                      </p:to>
                                    </p:set>
                                  </p:childTnLst>
                                </p:cTn>
                              </p:par>
                              <p:par>
                                <p:cTn id="117" presetID="10" presetClass="exit" presetSubtype="0" fill="hold" nodeType="withEffect">
                                  <p:stCondLst>
                                    <p:cond delay="0"/>
                                  </p:stCondLst>
                                  <p:childTnLst>
                                    <p:animEffect transition="out" filter="fade">
                                      <p:cBhvr>
                                        <p:cTn id="118" dur="500"/>
                                        <p:tgtEl>
                                          <p:spTgt spid="888838"/>
                                        </p:tgtEl>
                                      </p:cBhvr>
                                    </p:animEffect>
                                    <p:set>
                                      <p:cBhvr>
                                        <p:cTn id="119" dur="1" fill="hold">
                                          <p:stCondLst>
                                            <p:cond delay="499"/>
                                          </p:stCondLst>
                                        </p:cTn>
                                        <p:tgtEl>
                                          <p:spTgt spid="888838"/>
                                        </p:tgtEl>
                                        <p:attrNameLst>
                                          <p:attrName>style.visibility</p:attrName>
                                        </p:attrNameLst>
                                      </p:cBhvr>
                                      <p:to>
                                        <p:strVal val="hidden"/>
                                      </p:to>
                                    </p:se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nodeType="clickEffect">
                                  <p:stCondLst>
                                    <p:cond delay="0"/>
                                  </p:stCondLst>
                                  <p:childTnLst>
                                    <p:set>
                                      <p:cBhvr>
                                        <p:cTn id="123" dur="1" fill="hold">
                                          <p:stCondLst>
                                            <p:cond delay="0"/>
                                          </p:stCondLst>
                                        </p:cTn>
                                        <p:tgtEl>
                                          <p:spTgt spid="26"/>
                                        </p:tgtEl>
                                        <p:attrNameLst>
                                          <p:attrName>style.visibility</p:attrName>
                                        </p:attrNameLst>
                                      </p:cBhvr>
                                      <p:to>
                                        <p:strVal val="visible"/>
                                      </p:to>
                                    </p:set>
                                    <p:animEffect transition="in" filter="fade">
                                      <p:cBhvr>
                                        <p:cTn id="12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8841" grpId="0" animBg="1"/>
      <p:bldP spid="888841" grpId="1" animBg="1"/>
      <p:bldP spid="888842" grpId="0" animBg="1"/>
      <p:bldP spid="888842" grpId="1" animBg="1"/>
      <p:bldP spid="888844" grpId="0"/>
      <p:bldP spid="888845" grpId="0" animBg="1"/>
      <p:bldP spid="888845" grpId="1" animBg="1"/>
      <p:bldP spid="888846" grpId="0" animBg="1"/>
      <p:bldP spid="888846" grpId="1" animBg="1"/>
      <p:bldP spid="888843" grpId="0" animBg="1"/>
      <p:bldP spid="888843" grpId="1" animBg="1"/>
      <p:bldP spid="888847" grpId="0"/>
      <p:bldP spid="888848" grpId="0" animBg="1"/>
      <p:bldP spid="888848" grpId="1" animBg="1"/>
      <p:bldP spid="888849" grpId="0"/>
      <p:bldP spid="888850" grpId="0" animBg="1"/>
      <p:bldP spid="888850" grpId="1" animBg="1"/>
      <p:bldP spid="4" grpId="0" animBg="1"/>
      <p:bldP spid="4"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do we measure          ?</a:t>
            </a:r>
            <a:endParaRPr lang="en-US" dirty="0"/>
          </a:p>
        </p:txBody>
      </p:sp>
      <p:sp>
        <p:nvSpPr>
          <p:cNvPr id="5" name="Date Placeholder 4"/>
          <p:cNvSpPr>
            <a:spLocks noGrp="1"/>
          </p:cNvSpPr>
          <p:nvPr>
            <p:ph type="dt" sz="half" idx="10"/>
          </p:nvPr>
        </p:nvSpPr>
        <p:spPr/>
        <p:txBody>
          <a:bodyPr/>
          <a:lstStyle/>
          <a:p>
            <a:r>
              <a:rPr lang="en-US" smtClean="0"/>
              <a:t>June 1-19, 2015</a:t>
            </a:r>
            <a:endParaRPr lang="en-US"/>
          </a:p>
        </p:txBody>
      </p:sp>
      <p:sp>
        <p:nvSpPr>
          <p:cNvPr id="6" name="Footer Placeholder 5"/>
          <p:cNvSpPr>
            <a:spLocks noGrp="1"/>
          </p:cNvSpPr>
          <p:nvPr>
            <p:ph type="ftr" sz="quarter" idx="11"/>
          </p:nvPr>
        </p:nvSpPr>
        <p:spPr/>
        <p:txBody>
          <a:bodyPr/>
          <a:lstStyle/>
          <a:p>
            <a:r>
              <a:rPr lang="en-US" smtClean="0"/>
              <a:t>HUGS</a:t>
            </a:r>
            <a:endParaRPr lang="en-US"/>
          </a:p>
        </p:txBody>
      </p:sp>
      <p:graphicFrame>
        <p:nvGraphicFramePr>
          <p:cNvPr id="217090" name="Object 2"/>
          <p:cNvGraphicFramePr>
            <a:graphicFrameLocks noChangeAspect="1"/>
          </p:cNvGraphicFramePr>
          <p:nvPr>
            <p:extLst/>
          </p:nvPr>
        </p:nvGraphicFramePr>
        <p:xfrm>
          <a:off x="228600" y="1417638"/>
          <a:ext cx="739775" cy="369887"/>
        </p:xfrm>
        <a:graphic>
          <a:graphicData uri="http://schemas.openxmlformats.org/presentationml/2006/ole">
            <mc:AlternateContent xmlns:mc="http://schemas.openxmlformats.org/markup-compatibility/2006">
              <mc:Choice xmlns:v="urn:schemas-microsoft-com:vml" Requires="v">
                <p:oleObj spid="_x0000_s205938" name="Equation" r:id="rId4" imgW="279400" imgH="139700" progId="Equation.3">
                  <p:embed/>
                </p:oleObj>
              </mc:Choice>
              <mc:Fallback>
                <p:oleObj name="Equation" r:id="rId4" imgW="279400" imgH="1397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417638"/>
                        <a:ext cx="739775" cy="369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7" name="Oval 76"/>
          <p:cNvSpPr/>
          <p:nvPr/>
        </p:nvSpPr>
        <p:spPr>
          <a:xfrm>
            <a:off x="4267200" y="2209800"/>
            <a:ext cx="1446243" cy="1143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Left Bracket 68"/>
          <p:cNvSpPr/>
          <p:nvPr/>
        </p:nvSpPr>
        <p:spPr>
          <a:xfrm>
            <a:off x="958989" y="1143000"/>
            <a:ext cx="153620" cy="909495"/>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Left Bracket 69"/>
          <p:cNvSpPr/>
          <p:nvPr/>
        </p:nvSpPr>
        <p:spPr>
          <a:xfrm flipH="1">
            <a:off x="3580180" y="1143000"/>
            <a:ext cx="153620" cy="909495"/>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TextBox 70"/>
          <p:cNvSpPr txBox="1"/>
          <p:nvPr/>
        </p:nvSpPr>
        <p:spPr>
          <a:xfrm>
            <a:off x="3736914" y="1002268"/>
            <a:ext cx="301686" cy="369332"/>
          </a:xfrm>
          <a:prstGeom prst="rect">
            <a:avLst/>
          </a:prstGeom>
          <a:noFill/>
        </p:spPr>
        <p:txBody>
          <a:bodyPr wrap="none" rtlCol="0">
            <a:spAutoFit/>
          </a:bodyPr>
          <a:lstStyle/>
          <a:p>
            <a:r>
              <a:rPr lang="en-US" dirty="0" smtClean="0"/>
              <a:t>2</a:t>
            </a:r>
            <a:endParaRPr lang="en-US" dirty="0"/>
          </a:p>
        </p:txBody>
      </p:sp>
      <p:pic>
        <p:nvPicPr>
          <p:cNvPr id="74" name="Picture 7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33859" y="1145689"/>
            <a:ext cx="784119" cy="877992"/>
          </a:xfrm>
          <a:prstGeom prst="rect">
            <a:avLst/>
          </a:prstGeom>
        </p:spPr>
      </p:pic>
      <p:pic>
        <p:nvPicPr>
          <p:cNvPr id="75" name="Picture 7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97082" y="1143000"/>
            <a:ext cx="784118" cy="875231"/>
          </a:xfrm>
          <a:prstGeom prst="rect">
            <a:avLst/>
          </a:prstGeom>
        </p:spPr>
      </p:pic>
      <p:sp>
        <p:nvSpPr>
          <p:cNvPr id="76" name="TextBox 75"/>
          <p:cNvSpPr txBox="1"/>
          <p:nvPr/>
        </p:nvSpPr>
        <p:spPr>
          <a:xfrm>
            <a:off x="2209800" y="1371600"/>
            <a:ext cx="338554" cy="461665"/>
          </a:xfrm>
          <a:prstGeom prst="rect">
            <a:avLst/>
          </a:prstGeom>
          <a:noFill/>
        </p:spPr>
        <p:txBody>
          <a:bodyPr wrap="none" rtlCol="0">
            <a:spAutoFit/>
          </a:bodyPr>
          <a:lstStyle/>
          <a:p>
            <a:r>
              <a:rPr lang="en-US" sz="2400" dirty="0"/>
              <a:t>+</a:t>
            </a:r>
          </a:p>
        </p:txBody>
      </p:sp>
      <p:pic>
        <p:nvPicPr>
          <p:cNvPr id="78" name="Picture 7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48400" y="0"/>
            <a:ext cx="1054222" cy="1180432"/>
          </a:xfrm>
          <a:prstGeom prst="rect">
            <a:avLst/>
          </a:prstGeom>
        </p:spPr>
      </p:pic>
      <p:sp>
        <p:nvSpPr>
          <p:cNvPr id="79" name="Left Bracket 78"/>
          <p:cNvSpPr/>
          <p:nvPr/>
        </p:nvSpPr>
        <p:spPr>
          <a:xfrm>
            <a:off x="1066800" y="2367649"/>
            <a:ext cx="153620" cy="909495"/>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Left Bracket 82"/>
          <p:cNvSpPr/>
          <p:nvPr/>
        </p:nvSpPr>
        <p:spPr>
          <a:xfrm flipH="1">
            <a:off x="2360980" y="2362200"/>
            <a:ext cx="153620" cy="909495"/>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84" name="Picture 8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14659" y="2367649"/>
            <a:ext cx="784118" cy="875231"/>
          </a:xfrm>
          <a:prstGeom prst="rect">
            <a:avLst/>
          </a:prstGeom>
        </p:spPr>
      </p:pic>
      <p:pic>
        <p:nvPicPr>
          <p:cNvPr id="85" name="Picture 8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2059" y="2367649"/>
            <a:ext cx="784118" cy="875231"/>
          </a:xfrm>
          <a:prstGeom prst="rect">
            <a:avLst/>
          </a:prstGeom>
        </p:spPr>
      </p:pic>
      <p:pic>
        <p:nvPicPr>
          <p:cNvPr id="86" name="Picture 8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26081" y="2364889"/>
            <a:ext cx="784119" cy="877992"/>
          </a:xfrm>
          <a:prstGeom prst="rect">
            <a:avLst/>
          </a:prstGeom>
        </p:spPr>
      </p:pic>
      <p:pic>
        <p:nvPicPr>
          <p:cNvPr id="87" name="Picture 8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07281" y="2364889"/>
            <a:ext cx="784119" cy="877992"/>
          </a:xfrm>
          <a:prstGeom prst="rect">
            <a:avLst/>
          </a:prstGeom>
        </p:spPr>
      </p:pic>
      <p:sp>
        <p:nvSpPr>
          <p:cNvPr id="88" name="TextBox 87"/>
          <p:cNvSpPr txBox="1"/>
          <p:nvPr/>
        </p:nvSpPr>
        <p:spPr>
          <a:xfrm>
            <a:off x="609600" y="2590800"/>
            <a:ext cx="338554" cy="461665"/>
          </a:xfrm>
          <a:prstGeom prst="rect">
            <a:avLst/>
          </a:prstGeom>
          <a:noFill/>
        </p:spPr>
        <p:txBody>
          <a:bodyPr wrap="none" rtlCol="0">
            <a:spAutoFit/>
          </a:bodyPr>
          <a:lstStyle/>
          <a:p>
            <a:r>
              <a:rPr lang="en-US" sz="2400" dirty="0" smtClean="0"/>
              <a:t>=</a:t>
            </a:r>
            <a:endParaRPr lang="en-US" sz="2400" dirty="0"/>
          </a:p>
        </p:txBody>
      </p:sp>
      <p:sp>
        <p:nvSpPr>
          <p:cNvPr id="89" name="TextBox 88"/>
          <p:cNvSpPr txBox="1"/>
          <p:nvPr/>
        </p:nvSpPr>
        <p:spPr>
          <a:xfrm>
            <a:off x="2590800" y="2586335"/>
            <a:ext cx="338554" cy="461665"/>
          </a:xfrm>
          <a:prstGeom prst="rect">
            <a:avLst/>
          </a:prstGeom>
          <a:noFill/>
        </p:spPr>
        <p:txBody>
          <a:bodyPr wrap="none" rtlCol="0">
            <a:spAutoFit/>
          </a:bodyPr>
          <a:lstStyle/>
          <a:p>
            <a:r>
              <a:rPr lang="en-US" sz="2400" dirty="0" smtClean="0"/>
              <a:t>+</a:t>
            </a:r>
            <a:endParaRPr lang="en-US" sz="2400" i="1" baseline="-25000" dirty="0"/>
          </a:p>
        </p:txBody>
      </p:sp>
      <p:sp>
        <p:nvSpPr>
          <p:cNvPr id="90" name="TextBox 89"/>
          <p:cNvSpPr txBox="1"/>
          <p:nvPr/>
        </p:nvSpPr>
        <p:spPr>
          <a:xfrm>
            <a:off x="5942044" y="2590800"/>
            <a:ext cx="338554" cy="461665"/>
          </a:xfrm>
          <a:prstGeom prst="rect">
            <a:avLst/>
          </a:prstGeom>
          <a:noFill/>
        </p:spPr>
        <p:txBody>
          <a:bodyPr wrap="none" rtlCol="0">
            <a:spAutoFit/>
          </a:bodyPr>
          <a:lstStyle/>
          <a:p>
            <a:r>
              <a:rPr lang="en-US" sz="2400" dirty="0"/>
              <a:t>+</a:t>
            </a:r>
          </a:p>
        </p:txBody>
      </p:sp>
      <p:sp>
        <p:nvSpPr>
          <p:cNvPr id="91" name="Left Bracket 90"/>
          <p:cNvSpPr/>
          <p:nvPr/>
        </p:nvSpPr>
        <p:spPr>
          <a:xfrm>
            <a:off x="3199180" y="2367649"/>
            <a:ext cx="153620" cy="909495"/>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Left Bracket 91"/>
          <p:cNvSpPr/>
          <p:nvPr/>
        </p:nvSpPr>
        <p:spPr>
          <a:xfrm flipH="1">
            <a:off x="5636024" y="2362200"/>
            <a:ext cx="153620" cy="909495"/>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Left Bracket 92"/>
          <p:cNvSpPr/>
          <p:nvPr/>
        </p:nvSpPr>
        <p:spPr>
          <a:xfrm>
            <a:off x="6246844" y="2367649"/>
            <a:ext cx="153620" cy="909495"/>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Left Bracket 93"/>
          <p:cNvSpPr/>
          <p:nvPr/>
        </p:nvSpPr>
        <p:spPr>
          <a:xfrm flipH="1">
            <a:off x="7541024" y="2362200"/>
            <a:ext cx="153620" cy="909495"/>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TextBox 94"/>
          <p:cNvSpPr txBox="1"/>
          <p:nvPr/>
        </p:nvSpPr>
        <p:spPr>
          <a:xfrm>
            <a:off x="2517714" y="2221468"/>
            <a:ext cx="301686" cy="369332"/>
          </a:xfrm>
          <a:prstGeom prst="rect">
            <a:avLst/>
          </a:prstGeom>
          <a:noFill/>
        </p:spPr>
        <p:txBody>
          <a:bodyPr wrap="none" rtlCol="0">
            <a:spAutoFit/>
          </a:bodyPr>
          <a:lstStyle/>
          <a:p>
            <a:r>
              <a:rPr lang="en-US" dirty="0" smtClean="0"/>
              <a:t>2</a:t>
            </a:r>
            <a:endParaRPr lang="en-US" dirty="0"/>
          </a:p>
        </p:txBody>
      </p:sp>
      <p:sp>
        <p:nvSpPr>
          <p:cNvPr id="96" name="TextBox 95"/>
          <p:cNvSpPr txBox="1"/>
          <p:nvPr/>
        </p:nvSpPr>
        <p:spPr>
          <a:xfrm>
            <a:off x="7697758" y="2209800"/>
            <a:ext cx="301686" cy="369332"/>
          </a:xfrm>
          <a:prstGeom prst="rect">
            <a:avLst/>
          </a:prstGeom>
          <a:noFill/>
        </p:spPr>
        <p:txBody>
          <a:bodyPr wrap="none" rtlCol="0">
            <a:spAutoFit/>
          </a:bodyPr>
          <a:lstStyle/>
          <a:p>
            <a:r>
              <a:rPr lang="en-US" dirty="0" smtClean="0"/>
              <a:t>2</a:t>
            </a:r>
            <a:endParaRPr lang="en-US" dirty="0"/>
          </a:p>
        </p:txBody>
      </p:sp>
      <p:pic>
        <p:nvPicPr>
          <p:cNvPr id="99" name="Picture 9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05259" y="3660361"/>
            <a:ext cx="784118" cy="875231"/>
          </a:xfrm>
          <a:prstGeom prst="rect">
            <a:avLst/>
          </a:prstGeom>
        </p:spPr>
      </p:pic>
      <p:pic>
        <p:nvPicPr>
          <p:cNvPr id="100" name="Picture 9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24459" y="3657600"/>
            <a:ext cx="784119" cy="877992"/>
          </a:xfrm>
          <a:prstGeom prst="rect">
            <a:avLst/>
          </a:prstGeom>
        </p:spPr>
      </p:pic>
      <p:sp>
        <p:nvSpPr>
          <p:cNvPr id="102" name="Left Bracket 101"/>
          <p:cNvSpPr/>
          <p:nvPr/>
        </p:nvSpPr>
        <p:spPr>
          <a:xfrm>
            <a:off x="2590800" y="4845841"/>
            <a:ext cx="153620" cy="909495"/>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 name="Left Bracket 102"/>
          <p:cNvSpPr/>
          <p:nvPr/>
        </p:nvSpPr>
        <p:spPr>
          <a:xfrm flipH="1">
            <a:off x="3884980" y="4840392"/>
            <a:ext cx="153620" cy="909495"/>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 name="TextBox 103"/>
          <p:cNvSpPr txBox="1"/>
          <p:nvPr/>
        </p:nvSpPr>
        <p:spPr>
          <a:xfrm>
            <a:off x="4041714" y="4687992"/>
            <a:ext cx="301686" cy="369332"/>
          </a:xfrm>
          <a:prstGeom prst="rect">
            <a:avLst/>
          </a:prstGeom>
          <a:noFill/>
        </p:spPr>
        <p:txBody>
          <a:bodyPr wrap="none" rtlCol="0">
            <a:spAutoFit/>
          </a:bodyPr>
          <a:lstStyle/>
          <a:p>
            <a:r>
              <a:rPr lang="en-US" dirty="0" smtClean="0"/>
              <a:t>2</a:t>
            </a:r>
            <a:endParaRPr lang="en-US" dirty="0"/>
          </a:p>
        </p:txBody>
      </p:sp>
      <p:cxnSp>
        <p:nvCxnSpPr>
          <p:cNvPr id="9" name="Straight Connector 8"/>
          <p:cNvCxnSpPr/>
          <p:nvPr/>
        </p:nvCxnSpPr>
        <p:spPr>
          <a:xfrm>
            <a:off x="2209800" y="4687992"/>
            <a:ext cx="24384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49682" y="4879561"/>
            <a:ext cx="784118" cy="875231"/>
          </a:xfrm>
          <a:prstGeom prst="rect">
            <a:avLst/>
          </a:prstGeom>
        </p:spPr>
      </p:pic>
      <p:graphicFrame>
        <p:nvGraphicFramePr>
          <p:cNvPr id="44" name="Object 43"/>
          <p:cNvGraphicFramePr>
            <a:graphicFrameLocks noChangeAspect="1"/>
          </p:cNvGraphicFramePr>
          <p:nvPr/>
        </p:nvGraphicFramePr>
        <p:xfrm>
          <a:off x="2819400" y="2552700"/>
          <a:ext cx="412750" cy="571500"/>
        </p:xfrm>
        <a:graphic>
          <a:graphicData uri="http://schemas.openxmlformats.org/presentationml/2006/ole">
            <mc:AlternateContent xmlns:mc="http://schemas.openxmlformats.org/markup-compatibility/2006">
              <mc:Choice xmlns:v="urn:schemas-microsoft-com:vml" Requires="v">
                <p:oleObj spid="_x0000_s205939" name="Equation" r:id="rId8" imgW="165028" imgH="228501" progId="Equation.3">
                  <p:embed/>
                </p:oleObj>
              </mc:Choice>
              <mc:Fallback>
                <p:oleObj name="Equation" r:id="rId8" imgW="165028" imgH="228501"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19400" y="2552700"/>
                        <a:ext cx="41275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46" name="TextBox 45"/>
              <p:cNvSpPr txBox="1"/>
              <p:nvPr/>
            </p:nvSpPr>
            <p:spPr>
              <a:xfrm>
                <a:off x="83833" y="4388166"/>
                <a:ext cx="2125967" cy="66915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CA" sz="2000" i="1" smtClean="0">
                              <a:latin typeface="Cambria Math" panose="02040503050406030204" pitchFamily="18" charset="0"/>
                              <a:ea typeface="Cambria Math"/>
                            </a:rPr>
                          </m:ctrlPr>
                        </m:sSubPr>
                        <m:e>
                          <m:r>
                            <a:rPr lang="en-CA" sz="2000" b="0" i="1" smtClean="0">
                              <a:latin typeface="Cambria Math"/>
                              <a:ea typeface="Cambria Math"/>
                            </a:rPr>
                            <m:t>𝐴</m:t>
                          </m:r>
                        </m:e>
                        <m:sub>
                          <m:r>
                            <a:rPr lang="en-CA" sz="2000" b="0" i="1" smtClean="0">
                              <a:latin typeface="Cambria Math"/>
                              <a:ea typeface="Cambria Math"/>
                            </a:rPr>
                            <m:t>𝑃𝑉</m:t>
                          </m:r>
                        </m:sub>
                      </m:sSub>
                      <m:r>
                        <a:rPr lang="en-CA" sz="2000" b="0" i="1" smtClean="0">
                          <a:latin typeface="Cambria Math"/>
                          <a:ea typeface="Cambria Math"/>
                        </a:rPr>
                        <m:t>=</m:t>
                      </m:r>
                      <m:f>
                        <m:fPr>
                          <m:ctrlPr>
                            <a:rPr lang="en-CA" sz="2000" i="1" smtClean="0">
                              <a:latin typeface="Cambria Math" panose="02040503050406030204" pitchFamily="18" charset="0"/>
                              <a:ea typeface="Cambria Math"/>
                            </a:rPr>
                          </m:ctrlPr>
                        </m:fPr>
                        <m:num>
                          <m:sSub>
                            <m:sSubPr>
                              <m:ctrlPr>
                                <a:rPr lang="en-CA" sz="2000" i="1" smtClean="0">
                                  <a:latin typeface="Cambria Math" panose="02040503050406030204" pitchFamily="18" charset="0"/>
                                  <a:ea typeface="Cambria Math"/>
                                </a:rPr>
                              </m:ctrlPr>
                            </m:sSubPr>
                            <m:e>
                              <m:r>
                                <a:rPr lang="en-CA" sz="2000" i="1" smtClean="0">
                                  <a:latin typeface="Cambria Math"/>
                                  <a:ea typeface="Cambria Math"/>
                                </a:rPr>
                                <m:t>𝜎</m:t>
                              </m:r>
                            </m:e>
                            <m:sub>
                              <m:r>
                                <a:rPr lang="en-CA" sz="2000" b="0" i="1" smtClean="0">
                                  <a:latin typeface="Cambria Math"/>
                                  <a:ea typeface="Cambria Math"/>
                                </a:rPr>
                                <m:t>+</m:t>
                              </m:r>
                            </m:sub>
                          </m:sSub>
                          <m:r>
                            <a:rPr lang="en-CA" sz="2000" b="0" i="1" smtClean="0">
                              <a:latin typeface="Cambria Math"/>
                              <a:ea typeface="Cambria Math"/>
                            </a:rPr>
                            <m:t>−</m:t>
                          </m:r>
                          <m:sSub>
                            <m:sSubPr>
                              <m:ctrlPr>
                                <a:rPr lang="en-CA" sz="2000" i="1">
                                  <a:latin typeface="Cambria Math" panose="02040503050406030204" pitchFamily="18" charset="0"/>
                                  <a:ea typeface="Cambria Math"/>
                                </a:rPr>
                              </m:ctrlPr>
                            </m:sSubPr>
                            <m:e>
                              <m:r>
                                <a:rPr lang="en-CA" sz="2000" i="1">
                                  <a:latin typeface="Cambria Math"/>
                                  <a:ea typeface="Cambria Math"/>
                                </a:rPr>
                                <m:t>𝜎</m:t>
                              </m:r>
                            </m:e>
                            <m:sub>
                              <m:r>
                                <a:rPr lang="en-CA" sz="2000" b="0" i="1" smtClean="0">
                                  <a:latin typeface="Cambria Math"/>
                                  <a:ea typeface="Cambria Math"/>
                                </a:rPr>
                                <m:t>−</m:t>
                              </m:r>
                            </m:sub>
                          </m:sSub>
                        </m:num>
                        <m:den>
                          <m:sSub>
                            <m:sSubPr>
                              <m:ctrlPr>
                                <a:rPr lang="en-CA" sz="2000" i="1">
                                  <a:latin typeface="Cambria Math" panose="02040503050406030204" pitchFamily="18" charset="0"/>
                                  <a:ea typeface="Cambria Math"/>
                                </a:rPr>
                              </m:ctrlPr>
                            </m:sSubPr>
                            <m:e>
                              <m:r>
                                <a:rPr lang="en-CA" sz="2000" i="1">
                                  <a:latin typeface="Cambria Math"/>
                                  <a:ea typeface="Cambria Math"/>
                                </a:rPr>
                                <m:t>𝜎</m:t>
                              </m:r>
                            </m:e>
                            <m:sub>
                              <m:r>
                                <a:rPr lang="en-CA" sz="2000" i="1">
                                  <a:latin typeface="Cambria Math"/>
                                  <a:ea typeface="Cambria Math"/>
                                </a:rPr>
                                <m:t>+</m:t>
                              </m:r>
                            </m:sub>
                          </m:sSub>
                          <m:r>
                            <a:rPr lang="en-CA" sz="2000" b="0" i="1" smtClean="0">
                              <a:latin typeface="Cambria Math"/>
                              <a:ea typeface="Cambria Math"/>
                            </a:rPr>
                            <m:t>+</m:t>
                          </m:r>
                          <m:sSub>
                            <m:sSubPr>
                              <m:ctrlPr>
                                <a:rPr lang="en-CA" sz="2000" i="1">
                                  <a:latin typeface="Cambria Math" panose="02040503050406030204" pitchFamily="18" charset="0"/>
                                  <a:ea typeface="Cambria Math"/>
                                </a:rPr>
                              </m:ctrlPr>
                            </m:sSubPr>
                            <m:e>
                              <m:r>
                                <a:rPr lang="en-CA" sz="2000" i="1">
                                  <a:latin typeface="Cambria Math"/>
                                  <a:ea typeface="Cambria Math"/>
                                </a:rPr>
                                <m:t>𝜎</m:t>
                              </m:r>
                            </m:e>
                            <m:sub>
                              <m:r>
                                <a:rPr lang="en-CA" sz="2000" i="1">
                                  <a:latin typeface="Cambria Math"/>
                                  <a:ea typeface="Cambria Math"/>
                                </a:rPr>
                                <m:t>−</m:t>
                              </m:r>
                            </m:sub>
                          </m:sSub>
                        </m:den>
                      </m:f>
                      <m:r>
                        <a:rPr lang="en-CA" sz="2000" i="1" smtClean="0">
                          <a:latin typeface="Cambria Math"/>
                          <a:ea typeface="Cambria Math"/>
                        </a:rPr>
                        <m:t>≈</m:t>
                      </m:r>
                    </m:oMath>
                  </m:oMathPara>
                </a14:m>
                <a:endParaRPr lang="en-CA" sz="2000" dirty="0"/>
              </a:p>
            </p:txBody>
          </p:sp>
        </mc:Choice>
        <mc:Fallback xmlns="">
          <p:sp>
            <p:nvSpPr>
              <p:cNvPr id="46" name="TextBox 45"/>
              <p:cNvSpPr txBox="1">
                <a:spLocks noRot="1" noChangeAspect="1" noMove="1" noResize="1" noEditPoints="1" noAdjustHandles="1" noChangeArrowheads="1" noChangeShapeType="1" noTextEdit="1"/>
              </p:cNvSpPr>
              <p:nvPr/>
            </p:nvSpPr>
            <p:spPr>
              <a:xfrm>
                <a:off x="83833" y="4388166"/>
                <a:ext cx="2125967" cy="669158"/>
              </a:xfrm>
              <a:prstGeom prst="rect">
                <a:avLst/>
              </a:prstGeom>
              <a:blipFill rotWithShape="1">
                <a:blip r:embed="rId11"/>
                <a:stretch>
                  <a:fillRect/>
                </a:stretch>
              </a:blipFill>
            </p:spPr>
            <p:txBody>
              <a:bodyPr/>
              <a:lstStyle/>
              <a:p>
                <a:r>
                  <a:rPr lang="en-CA">
                    <a:noFill/>
                  </a:rPr>
                  <a:t> </a:t>
                </a:r>
              </a:p>
            </p:txBody>
          </p:sp>
        </mc:Fallback>
      </mc:AlternateContent>
      <p:graphicFrame>
        <p:nvGraphicFramePr>
          <p:cNvPr id="11" name="Object 10"/>
          <p:cNvGraphicFramePr>
            <a:graphicFrameLocks noChangeAspect="1"/>
          </p:cNvGraphicFramePr>
          <p:nvPr>
            <p:extLst>
              <p:ext uri="{D42A27DB-BD31-4B8C-83A1-F6EECF244321}">
                <p14:modId xmlns:p14="http://schemas.microsoft.com/office/powerpoint/2010/main" val="1131609537"/>
              </p:ext>
            </p:extLst>
          </p:nvPr>
        </p:nvGraphicFramePr>
        <p:xfrm>
          <a:off x="4840123" y="4235677"/>
          <a:ext cx="3109912" cy="787400"/>
        </p:xfrm>
        <a:graphic>
          <a:graphicData uri="http://schemas.openxmlformats.org/presentationml/2006/ole">
            <mc:AlternateContent xmlns:mc="http://schemas.openxmlformats.org/markup-compatibility/2006">
              <mc:Choice xmlns:v="urn:schemas-microsoft-com:vml" Requires="v">
                <p:oleObj spid="_x0000_s205940" name="Equation" r:id="rId12" imgW="1650960" imgH="444240" progId="Equation.3">
                  <p:embed/>
                </p:oleObj>
              </mc:Choice>
              <mc:Fallback>
                <p:oleObj name="Equation" r:id="rId12" imgW="1650960" imgH="44424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40123" y="4235677"/>
                        <a:ext cx="3109912"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840092785"/>
              </p:ext>
            </p:extLst>
          </p:nvPr>
        </p:nvGraphicFramePr>
        <p:xfrm>
          <a:off x="4852770" y="5429794"/>
          <a:ext cx="2935287" cy="406400"/>
        </p:xfrm>
        <a:graphic>
          <a:graphicData uri="http://schemas.openxmlformats.org/presentationml/2006/ole">
            <mc:AlternateContent xmlns:mc="http://schemas.openxmlformats.org/markup-compatibility/2006">
              <mc:Choice xmlns:v="urn:schemas-microsoft-com:vml" Requires="v">
                <p:oleObj spid="_x0000_s205941" name="Equation" r:id="rId14" imgW="1562040" imgH="228600" progId="Equation.3">
                  <p:embed/>
                </p:oleObj>
              </mc:Choice>
              <mc:Fallback>
                <p:oleObj name="Equation" r:id="rId14" imgW="1562040" imgH="228600" progId="Equation.3">
                  <p:embed/>
                  <p:pic>
                    <p:nvPicPr>
                      <p:cNvPr id="0" name=""/>
                      <p:cNvPicPr>
                        <a:picLocks noChangeAspect="1" noChangeArrowheads="1"/>
                      </p:cNvPicPr>
                      <p:nvPr/>
                    </p:nvPicPr>
                    <p:blipFill>
                      <a:blip r:embed="rId15"/>
                      <a:srcRect/>
                      <a:stretch>
                        <a:fillRect/>
                      </a:stretch>
                    </p:blipFill>
                    <p:spPr bwMode="auto">
                      <a:xfrm>
                        <a:off x="4852770" y="5429794"/>
                        <a:ext cx="2935287"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Slide Number Placeholder 3"/>
          <p:cNvSpPr>
            <a:spLocks noGrp="1"/>
          </p:cNvSpPr>
          <p:nvPr>
            <p:ph type="sldNum" sz="quarter" idx="12"/>
          </p:nvPr>
        </p:nvSpPr>
        <p:spPr/>
        <p:txBody>
          <a:bodyPr/>
          <a:lstStyle/>
          <a:p>
            <a:fld id="{DA118E06-5FBC-4A7F-98A9-FD3F00BABDBC}" type="slidenum">
              <a:rPr lang="en-CA" smtClean="0"/>
              <a:pPr/>
              <a:t>34</a:t>
            </a:fld>
            <a:endParaRPr lang="en-CA" dirty="0"/>
          </a:p>
        </p:txBody>
      </p:sp>
    </p:spTree>
    <p:extLst>
      <p:ext uri="{BB962C8B-B14F-4D97-AF65-F5344CB8AC3E}">
        <p14:creationId xmlns:p14="http://schemas.microsoft.com/office/powerpoint/2010/main" val="1372942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500"/>
                                        <p:tgtEl>
                                          <p:spTgt spid="4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9"/>
                                        </p:tgtEl>
                                        <p:attrNameLst>
                                          <p:attrName>style.visibility</p:attrName>
                                        </p:attrNameLst>
                                      </p:cBhvr>
                                      <p:to>
                                        <p:strVal val="visible"/>
                                      </p:to>
                                    </p:set>
                                    <p:animEffect transition="in" filter="fade">
                                      <p:cBhvr>
                                        <p:cTn id="16" dur="500"/>
                                        <p:tgtEl>
                                          <p:spTgt spid="99"/>
                                        </p:tgtEl>
                                      </p:cBhvr>
                                    </p:animEffect>
                                  </p:childTnLst>
                                </p:cTn>
                              </p:par>
                              <p:par>
                                <p:cTn id="17" presetID="10" presetClass="entr" presetSubtype="0" fill="hold" nodeType="withEffect">
                                  <p:stCondLst>
                                    <p:cond delay="0"/>
                                  </p:stCondLst>
                                  <p:childTnLst>
                                    <p:set>
                                      <p:cBhvr>
                                        <p:cTn id="18" dur="1" fill="hold">
                                          <p:stCondLst>
                                            <p:cond delay="0"/>
                                          </p:stCondLst>
                                        </p:cTn>
                                        <p:tgtEl>
                                          <p:spTgt spid="100"/>
                                        </p:tgtEl>
                                        <p:attrNameLst>
                                          <p:attrName>style.visibility</p:attrName>
                                        </p:attrNameLst>
                                      </p:cBhvr>
                                      <p:to>
                                        <p:strVal val="visible"/>
                                      </p:to>
                                    </p:set>
                                    <p:animEffect transition="in" filter="fade">
                                      <p:cBhvr>
                                        <p:cTn id="19" dur="500"/>
                                        <p:tgtEl>
                                          <p:spTgt spid="10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2"/>
                                        </p:tgtEl>
                                        <p:attrNameLst>
                                          <p:attrName>style.visibility</p:attrName>
                                        </p:attrNameLst>
                                      </p:cBhvr>
                                      <p:to>
                                        <p:strVal val="visible"/>
                                      </p:to>
                                    </p:set>
                                    <p:animEffect transition="in" filter="fade">
                                      <p:cBhvr>
                                        <p:cTn id="22" dur="500"/>
                                        <p:tgtEl>
                                          <p:spTgt spid="10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3"/>
                                        </p:tgtEl>
                                        <p:attrNameLst>
                                          <p:attrName>style.visibility</p:attrName>
                                        </p:attrNameLst>
                                      </p:cBhvr>
                                      <p:to>
                                        <p:strVal val="visible"/>
                                      </p:to>
                                    </p:set>
                                    <p:animEffect transition="in" filter="fade">
                                      <p:cBhvr>
                                        <p:cTn id="25" dur="500"/>
                                        <p:tgtEl>
                                          <p:spTgt spid="10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4"/>
                                        </p:tgtEl>
                                        <p:attrNameLst>
                                          <p:attrName>style.visibility</p:attrName>
                                        </p:attrNameLst>
                                      </p:cBhvr>
                                      <p:to>
                                        <p:strVal val="visible"/>
                                      </p:to>
                                    </p:set>
                                    <p:animEffect transition="in" filter="fade">
                                      <p:cBhvr>
                                        <p:cTn id="28" dur="500"/>
                                        <p:tgtEl>
                                          <p:spTgt spid="104"/>
                                        </p:tgtEl>
                                      </p:cBhvr>
                                    </p:animEffect>
                                  </p:childTnLst>
                                </p:cTn>
                              </p:par>
                              <p:par>
                                <p:cTn id="29" presetID="10"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nodeType="with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fade">
                                      <p:cBhvr>
                                        <p:cTn id="34" dur="500"/>
                                        <p:tgtEl>
                                          <p:spTgt spid="3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102" grpId="0" animBg="1"/>
      <p:bldP spid="103" grpId="0" animBg="1"/>
      <p:bldP spid="104" grpId="0"/>
      <p:bldP spid="4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98485"/>
          </a:xfrm>
        </p:spPr>
        <p:txBody>
          <a:bodyPr>
            <a:normAutofit fontScale="90000"/>
          </a:bodyPr>
          <a:lstStyle/>
          <a:p>
            <a:r>
              <a:rPr lang="en-US" dirty="0" smtClean="0"/>
              <a:t>Hand-waving derivation of the parity-violating asymmetry in electron-proton scattering</a:t>
            </a:r>
            <a:endParaRPr lang="en-CA" dirty="0"/>
          </a:p>
        </p:txBody>
      </p:sp>
      <p:sp>
        <p:nvSpPr>
          <p:cNvPr id="5" name="Date Placeholder 4"/>
          <p:cNvSpPr>
            <a:spLocks noGrp="1"/>
          </p:cNvSpPr>
          <p:nvPr>
            <p:ph type="dt" sz="half" idx="10"/>
          </p:nvPr>
        </p:nvSpPr>
        <p:spPr/>
        <p:txBody>
          <a:bodyPr/>
          <a:lstStyle/>
          <a:p>
            <a:r>
              <a:rPr lang="en-US" smtClean="0">
                <a:solidFill>
                  <a:prstClr val="black"/>
                </a:solidFill>
              </a:rPr>
              <a:t>June 1-19, 2015</a:t>
            </a:r>
            <a:endParaRPr lang="en-CA" dirty="0">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HUGS</a:t>
            </a:r>
            <a:endParaRPr lang="en-CA" dirty="0" smtClean="0">
              <a:solidFill>
                <a:prstClr val="black"/>
              </a:solidFill>
            </a:endParaRPr>
          </a:p>
        </p:txBody>
      </p:sp>
      <p:graphicFrame>
        <p:nvGraphicFramePr>
          <p:cNvPr id="10" name="Object 28"/>
          <p:cNvGraphicFramePr>
            <a:graphicFrameLocks noChangeAspect="1"/>
          </p:cNvGraphicFramePr>
          <p:nvPr>
            <p:extLst/>
          </p:nvPr>
        </p:nvGraphicFramePr>
        <p:xfrm>
          <a:off x="6997120" y="1645341"/>
          <a:ext cx="2089635" cy="709799"/>
        </p:xfrm>
        <a:graphic>
          <a:graphicData uri="http://schemas.openxmlformats.org/presentationml/2006/ole">
            <mc:AlternateContent xmlns:mc="http://schemas.openxmlformats.org/markup-compatibility/2006">
              <mc:Choice xmlns:v="urn:schemas-microsoft-com:vml" Requires="v">
                <p:oleObj spid="_x0000_s207058" name="Equation" r:id="rId4" imgW="1231560" imgH="419040" progId="Equation.3">
                  <p:embed/>
                </p:oleObj>
              </mc:Choice>
              <mc:Fallback>
                <p:oleObj name="Equation" r:id="rId4" imgW="1231560" imgH="419040" progId="Equation.3">
                  <p:embed/>
                  <p:pic>
                    <p:nvPicPr>
                      <p:cNvPr id="0" name=""/>
                      <p:cNvPicPr>
                        <a:picLocks noChangeAspect="1" noChangeArrowheads="1"/>
                      </p:cNvPicPr>
                      <p:nvPr/>
                    </p:nvPicPr>
                    <p:blipFill>
                      <a:blip r:embed="rId5"/>
                      <a:srcRect/>
                      <a:stretch>
                        <a:fillRect/>
                      </a:stretch>
                    </p:blipFill>
                    <p:spPr bwMode="auto">
                      <a:xfrm>
                        <a:off x="6997120" y="1645341"/>
                        <a:ext cx="2089635" cy="709799"/>
                      </a:xfrm>
                      <a:prstGeom prst="rect">
                        <a:avLst/>
                      </a:prstGeom>
                      <a:noFill/>
                      <a:ln>
                        <a:noFill/>
                      </a:ln>
                      <a:effectLst/>
                      <a:extLst/>
                    </p:spPr>
                  </p:pic>
                </p:oleObj>
              </mc:Fallback>
            </mc:AlternateContent>
          </a:graphicData>
        </a:graphic>
      </p:graphicFrame>
      <p:graphicFrame>
        <p:nvGraphicFramePr>
          <p:cNvPr id="11" name="Object 21"/>
          <p:cNvGraphicFramePr>
            <a:graphicFrameLocks noChangeAspect="1"/>
          </p:cNvGraphicFramePr>
          <p:nvPr>
            <p:extLst/>
          </p:nvPr>
        </p:nvGraphicFramePr>
        <p:xfrm>
          <a:off x="388738" y="4616402"/>
          <a:ext cx="2515176" cy="734124"/>
        </p:xfrm>
        <a:graphic>
          <a:graphicData uri="http://schemas.openxmlformats.org/presentationml/2006/ole">
            <mc:AlternateContent xmlns:mc="http://schemas.openxmlformats.org/markup-compatibility/2006">
              <mc:Choice xmlns:v="urn:schemas-microsoft-com:vml" Requires="v">
                <p:oleObj spid="_x0000_s207059" name="Equation" r:id="rId6" imgW="1434960" imgH="419040" progId="Equation.3">
                  <p:embed/>
                </p:oleObj>
              </mc:Choice>
              <mc:Fallback>
                <p:oleObj name="Equation" r:id="rId6" imgW="1434960" imgH="419040" progId="Equation.3">
                  <p:embed/>
                  <p:pic>
                    <p:nvPicPr>
                      <p:cNvPr id="0" name=""/>
                      <p:cNvPicPr>
                        <a:picLocks noChangeAspect="1" noChangeArrowheads="1"/>
                      </p:cNvPicPr>
                      <p:nvPr/>
                    </p:nvPicPr>
                    <p:blipFill>
                      <a:blip r:embed="rId7"/>
                      <a:srcRect/>
                      <a:stretch>
                        <a:fillRect/>
                      </a:stretch>
                    </p:blipFill>
                    <p:spPr bwMode="auto">
                      <a:xfrm>
                        <a:off x="388738" y="4616402"/>
                        <a:ext cx="2515176" cy="734124"/>
                      </a:xfrm>
                      <a:prstGeom prst="rect">
                        <a:avLst/>
                      </a:prstGeom>
                      <a:noFill/>
                      <a:ln>
                        <a:noFill/>
                      </a:ln>
                      <a:effectLst/>
                      <a:extLst/>
                    </p:spPr>
                  </p:pic>
                </p:oleObj>
              </mc:Fallback>
            </mc:AlternateContent>
          </a:graphicData>
        </a:graphic>
      </p:graphicFrame>
      <p:graphicFrame>
        <p:nvGraphicFramePr>
          <p:cNvPr id="12" name="Object 21"/>
          <p:cNvGraphicFramePr>
            <a:graphicFrameLocks noChangeAspect="1"/>
          </p:cNvGraphicFramePr>
          <p:nvPr>
            <p:extLst/>
          </p:nvPr>
        </p:nvGraphicFramePr>
        <p:xfrm>
          <a:off x="945371" y="5504153"/>
          <a:ext cx="8191529" cy="803247"/>
        </p:xfrm>
        <a:graphic>
          <a:graphicData uri="http://schemas.openxmlformats.org/presentationml/2006/ole">
            <mc:AlternateContent xmlns:mc="http://schemas.openxmlformats.org/markup-compatibility/2006">
              <mc:Choice xmlns:v="urn:schemas-microsoft-com:vml" Requires="v">
                <p:oleObj spid="_x0000_s207060" name="Equation" r:id="rId8" imgW="4279680" imgH="419040" progId="Equation.3">
                  <p:embed/>
                </p:oleObj>
              </mc:Choice>
              <mc:Fallback>
                <p:oleObj name="Equation" r:id="rId8" imgW="4279680" imgH="419040" progId="Equation.3">
                  <p:embed/>
                  <p:pic>
                    <p:nvPicPr>
                      <p:cNvPr id="0" name=""/>
                      <p:cNvPicPr>
                        <a:picLocks noChangeAspect="1" noChangeArrowheads="1"/>
                      </p:cNvPicPr>
                      <p:nvPr/>
                    </p:nvPicPr>
                    <p:blipFill>
                      <a:blip r:embed="rId9"/>
                      <a:srcRect/>
                      <a:stretch>
                        <a:fillRect/>
                      </a:stretch>
                    </p:blipFill>
                    <p:spPr bwMode="auto">
                      <a:xfrm>
                        <a:off x="945371" y="5504153"/>
                        <a:ext cx="8191529" cy="803247"/>
                      </a:xfrm>
                      <a:prstGeom prst="rect">
                        <a:avLst/>
                      </a:prstGeom>
                      <a:noFill/>
                      <a:ln>
                        <a:noFill/>
                      </a:ln>
                      <a:effectLst/>
                      <a:extLst/>
                    </p:spPr>
                  </p:pic>
                </p:oleObj>
              </mc:Fallback>
            </mc:AlternateContent>
          </a:graphicData>
        </a:graphic>
      </p:graphicFrame>
      <p:graphicFrame>
        <p:nvGraphicFramePr>
          <p:cNvPr id="13" name="Object 21"/>
          <p:cNvGraphicFramePr>
            <a:graphicFrameLocks noChangeAspect="1"/>
          </p:cNvGraphicFramePr>
          <p:nvPr>
            <p:extLst/>
          </p:nvPr>
        </p:nvGraphicFramePr>
        <p:xfrm>
          <a:off x="293733" y="1569620"/>
          <a:ext cx="3093693" cy="443377"/>
        </p:xfrm>
        <a:graphic>
          <a:graphicData uri="http://schemas.openxmlformats.org/presentationml/2006/ole">
            <mc:AlternateContent xmlns:mc="http://schemas.openxmlformats.org/markup-compatibility/2006">
              <mc:Choice xmlns:v="urn:schemas-microsoft-com:vml" Requires="v">
                <p:oleObj spid="_x0000_s207061" name="Equation" r:id="rId10" imgW="1765080" imgH="253800" progId="Equation.3">
                  <p:embed/>
                </p:oleObj>
              </mc:Choice>
              <mc:Fallback>
                <p:oleObj name="Equation" r:id="rId10" imgW="1765080" imgH="253800" progId="Equation.3">
                  <p:embed/>
                  <p:pic>
                    <p:nvPicPr>
                      <p:cNvPr id="0" name=""/>
                      <p:cNvPicPr>
                        <a:picLocks noChangeAspect="1" noChangeArrowheads="1"/>
                      </p:cNvPicPr>
                      <p:nvPr/>
                    </p:nvPicPr>
                    <p:blipFill>
                      <a:blip r:embed="rId11"/>
                      <a:srcRect/>
                      <a:stretch>
                        <a:fillRect/>
                      </a:stretch>
                    </p:blipFill>
                    <p:spPr bwMode="auto">
                      <a:xfrm>
                        <a:off x="293733" y="1569620"/>
                        <a:ext cx="3093693" cy="443377"/>
                      </a:xfrm>
                      <a:prstGeom prst="rect">
                        <a:avLst/>
                      </a:prstGeom>
                      <a:noFill/>
                      <a:ln>
                        <a:noFill/>
                      </a:ln>
                      <a:effectLst/>
                      <a:extLst/>
                    </p:spPr>
                  </p:pic>
                </p:oleObj>
              </mc:Fallback>
            </mc:AlternateContent>
          </a:graphicData>
        </a:graphic>
      </p:graphicFrame>
      <p:graphicFrame>
        <p:nvGraphicFramePr>
          <p:cNvPr id="14" name="Object 21"/>
          <p:cNvGraphicFramePr>
            <a:graphicFrameLocks noChangeAspect="1"/>
          </p:cNvGraphicFramePr>
          <p:nvPr>
            <p:extLst/>
          </p:nvPr>
        </p:nvGraphicFramePr>
        <p:xfrm>
          <a:off x="242471" y="2201939"/>
          <a:ext cx="1626376" cy="443377"/>
        </p:xfrm>
        <a:graphic>
          <a:graphicData uri="http://schemas.openxmlformats.org/presentationml/2006/ole">
            <mc:AlternateContent xmlns:mc="http://schemas.openxmlformats.org/markup-compatibility/2006">
              <mc:Choice xmlns:v="urn:schemas-microsoft-com:vml" Requires="v">
                <p:oleObj spid="_x0000_s207062" name="Equation" r:id="rId12" imgW="927000" imgH="253800" progId="Equation.3">
                  <p:embed/>
                </p:oleObj>
              </mc:Choice>
              <mc:Fallback>
                <p:oleObj name="Equation" r:id="rId12" imgW="927000" imgH="253800" progId="Equation.3">
                  <p:embed/>
                  <p:pic>
                    <p:nvPicPr>
                      <p:cNvPr id="0" name=""/>
                      <p:cNvPicPr>
                        <a:picLocks noChangeAspect="1" noChangeArrowheads="1"/>
                      </p:cNvPicPr>
                      <p:nvPr/>
                    </p:nvPicPr>
                    <p:blipFill>
                      <a:blip r:embed="rId13"/>
                      <a:srcRect/>
                      <a:stretch>
                        <a:fillRect/>
                      </a:stretch>
                    </p:blipFill>
                    <p:spPr bwMode="auto">
                      <a:xfrm>
                        <a:off x="242471" y="2201939"/>
                        <a:ext cx="1626376" cy="443377"/>
                      </a:xfrm>
                      <a:prstGeom prst="rect">
                        <a:avLst/>
                      </a:prstGeom>
                      <a:noFill/>
                      <a:ln>
                        <a:noFill/>
                      </a:ln>
                      <a:effectLst/>
                      <a:extLst/>
                    </p:spPr>
                  </p:pic>
                </p:oleObj>
              </mc:Fallback>
            </mc:AlternateContent>
          </a:graphicData>
        </a:graphic>
      </p:graphicFrame>
      <p:graphicFrame>
        <p:nvGraphicFramePr>
          <p:cNvPr id="15" name="Object 21"/>
          <p:cNvGraphicFramePr>
            <a:graphicFrameLocks noChangeAspect="1"/>
          </p:cNvGraphicFramePr>
          <p:nvPr>
            <p:extLst/>
          </p:nvPr>
        </p:nvGraphicFramePr>
        <p:xfrm>
          <a:off x="271583" y="4076913"/>
          <a:ext cx="2427634" cy="443377"/>
        </p:xfrm>
        <a:graphic>
          <a:graphicData uri="http://schemas.openxmlformats.org/presentationml/2006/ole">
            <mc:AlternateContent xmlns:mc="http://schemas.openxmlformats.org/markup-compatibility/2006">
              <mc:Choice xmlns:v="urn:schemas-microsoft-com:vml" Requires="v">
                <p:oleObj spid="_x0000_s207063" name="Equation" r:id="rId14" imgW="1384200" imgH="253800" progId="Equation.3">
                  <p:embed/>
                </p:oleObj>
              </mc:Choice>
              <mc:Fallback>
                <p:oleObj name="Equation" r:id="rId14" imgW="1384200" imgH="253800" progId="Equation.3">
                  <p:embed/>
                  <p:pic>
                    <p:nvPicPr>
                      <p:cNvPr id="0" name=""/>
                      <p:cNvPicPr>
                        <a:picLocks noChangeAspect="1" noChangeArrowheads="1"/>
                      </p:cNvPicPr>
                      <p:nvPr/>
                    </p:nvPicPr>
                    <p:blipFill>
                      <a:blip r:embed="rId15"/>
                      <a:srcRect/>
                      <a:stretch>
                        <a:fillRect/>
                      </a:stretch>
                    </p:blipFill>
                    <p:spPr bwMode="auto">
                      <a:xfrm>
                        <a:off x="271583" y="4076913"/>
                        <a:ext cx="2427634" cy="443377"/>
                      </a:xfrm>
                      <a:prstGeom prst="rect">
                        <a:avLst/>
                      </a:prstGeom>
                      <a:noFill/>
                      <a:ln>
                        <a:noFill/>
                      </a:ln>
                      <a:effectLst/>
                      <a:extLst/>
                    </p:spPr>
                  </p:pic>
                </p:oleObj>
              </mc:Fallback>
            </mc:AlternateContent>
          </a:graphicData>
        </a:graphic>
      </p:graphicFrame>
      <p:graphicFrame>
        <p:nvGraphicFramePr>
          <p:cNvPr id="16" name="Object 21"/>
          <p:cNvGraphicFramePr>
            <a:graphicFrameLocks noChangeAspect="1"/>
          </p:cNvGraphicFramePr>
          <p:nvPr>
            <p:extLst/>
          </p:nvPr>
        </p:nvGraphicFramePr>
        <p:xfrm>
          <a:off x="339552" y="3328252"/>
          <a:ext cx="6722225" cy="443376"/>
        </p:xfrm>
        <a:graphic>
          <a:graphicData uri="http://schemas.openxmlformats.org/presentationml/2006/ole">
            <mc:AlternateContent xmlns:mc="http://schemas.openxmlformats.org/markup-compatibility/2006">
              <mc:Choice xmlns:v="urn:schemas-microsoft-com:vml" Requires="v">
                <p:oleObj spid="_x0000_s207064" name="Equation" r:id="rId16" imgW="3835080" imgH="253800" progId="Equation.3">
                  <p:embed/>
                </p:oleObj>
              </mc:Choice>
              <mc:Fallback>
                <p:oleObj name="Equation" r:id="rId16" imgW="3835080" imgH="253800" progId="Equation.3">
                  <p:embed/>
                  <p:pic>
                    <p:nvPicPr>
                      <p:cNvPr id="0" name=""/>
                      <p:cNvPicPr>
                        <a:picLocks noChangeAspect="1" noChangeArrowheads="1"/>
                      </p:cNvPicPr>
                      <p:nvPr/>
                    </p:nvPicPr>
                    <p:blipFill>
                      <a:blip r:embed="rId17"/>
                      <a:srcRect/>
                      <a:stretch>
                        <a:fillRect/>
                      </a:stretch>
                    </p:blipFill>
                    <p:spPr bwMode="auto">
                      <a:xfrm>
                        <a:off x="339552" y="3328252"/>
                        <a:ext cx="6722225" cy="443376"/>
                      </a:xfrm>
                      <a:prstGeom prst="rect">
                        <a:avLst/>
                      </a:prstGeom>
                      <a:noFill/>
                      <a:ln>
                        <a:noFill/>
                      </a:ln>
                      <a:effectLst/>
                      <a:extLst/>
                    </p:spPr>
                  </p:pic>
                </p:oleObj>
              </mc:Fallback>
            </mc:AlternateContent>
          </a:graphicData>
        </a:graphic>
      </p:graphicFrame>
      <p:graphicFrame>
        <p:nvGraphicFramePr>
          <p:cNvPr id="17" name="Object 28"/>
          <p:cNvGraphicFramePr>
            <a:graphicFrameLocks noChangeAspect="1"/>
          </p:cNvGraphicFramePr>
          <p:nvPr>
            <p:extLst/>
          </p:nvPr>
        </p:nvGraphicFramePr>
        <p:xfrm>
          <a:off x="4557586" y="1624836"/>
          <a:ext cx="2475470" cy="747688"/>
        </p:xfrm>
        <a:graphic>
          <a:graphicData uri="http://schemas.openxmlformats.org/presentationml/2006/ole">
            <mc:AlternateContent xmlns:mc="http://schemas.openxmlformats.org/markup-compatibility/2006">
              <mc:Choice xmlns:v="urn:schemas-microsoft-com:vml" Requires="v">
                <p:oleObj spid="_x0000_s207065" name="Equation" r:id="rId18" imgW="1384200" imgH="419040" progId="Equation.3">
                  <p:embed/>
                </p:oleObj>
              </mc:Choice>
              <mc:Fallback>
                <p:oleObj name="Equation" r:id="rId18" imgW="1384200" imgH="41904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557586" y="1624836"/>
                        <a:ext cx="2475470" cy="747688"/>
                      </a:xfrm>
                      <a:prstGeom prst="rect">
                        <a:avLst/>
                      </a:prstGeom>
                      <a:noFill/>
                      <a:ln>
                        <a:noFill/>
                      </a:ln>
                      <a:effectLst/>
                      <a:extLst/>
                    </p:spPr>
                  </p:pic>
                </p:oleObj>
              </mc:Fallback>
            </mc:AlternateContent>
          </a:graphicData>
        </a:graphic>
      </p:graphicFrame>
      <p:sp>
        <p:nvSpPr>
          <p:cNvPr id="2" name="Rectangle 1"/>
          <p:cNvSpPr/>
          <p:nvPr/>
        </p:nvSpPr>
        <p:spPr>
          <a:xfrm>
            <a:off x="4887948" y="3020627"/>
            <a:ext cx="2308194" cy="8167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Slide Number Placeholder 2"/>
          <p:cNvSpPr>
            <a:spLocks noGrp="1"/>
          </p:cNvSpPr>
          <p:nvPr>
            <p:ph type="sldNum" sz="quarter" idx="12"/>
          </p:nvPr>
        </p:nvSpPr>
        <p:spPr/>
        <p:txBody>
          <a:bodyPr/>
          <a:lstStyle/>
          <a:p>
            <a:fld id="{DA118E06-5FBC-4A7F-98A9-FD3F00BABDBC}" type="slidenum">
              <a:rPr lang="en-CA" smtClean="0"/>
              <a:pPr/>
              <a:t>35</a:t>
            </a:fld>
            <a:endParaRPr lang="en-CA" dirty="0"/>
          </a:p>
        </p:txBody>
      </p:sp>
    </p:spTree>
    <p:extLst>
      <p:ext uri="{BB962C8B-B14F-4D97-AF65-F5344CB8AC3E}">
        <p14:creationId xmlns:p14="http://schemas.microsoft.com/office/powerpoint/2010/main" val="357029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100"/>
                                  </p:stCondLst>
                                  <p:childTnLst>
                                    <p:animEffect transition="out" filter="fade">
                                      <p:cBhvr>
                                        <p:cTn id="21" dur="500"/>
                                        <p:tgtEl>
                                          <p:spTgt spid="2"/>
                                        </p:tgtEl>
                                      </p:cBhvr>
                                    </p:animEffect>
                                    <p:set>
                                      <p:cBhvr>
                                        <p:cTn id="22" dur="1" fill="hold">
                                          <p:stCondLst>
                                            <p:cond delay="499"/>
                                          </p:stCondLst>
                                        </p:cTn>
                                        <p:tgtEl>
                                          <p:spTgt spid="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Asymmetry</a:t>
            </a:r>
            <a:endParaRPr lang="en-CA" dirty="0"/>
          </a:p>
        </p:txBody>
      </p:sp>
      <p:sp>
        <p:nvSpPr>
          <p:cNvPr id="3" name="Date Placeholder 2"/>
          <p:cNvSpPr>
            <a:spLocks noGrp="1"/>
          </p:cNvSpPr>
          <p:nvPr>
            <p:ph type="dt" sz="half" idx="10"/>
          </p:nvPr>
        </p:nvSpPr>
        <p:spPr/>
        <p:txBody>
          <a:bodyPr/>
          <a:lstStyle/>
          <a:p>
            <a:r>
              <a:rPr lang="en-US" smtClean="0"/>
              <a:t>June 1-19, 2015</a:t>
            </a:r>
            <a:endParaRPr lang="en-CA" dirty="0"/>
          </a:p>
        </p:txBody>
      </p:sp>
      <p:sp>
        <p:nvSpPr>
          <p:cNvPr id="4" name="Footer Placeholder 3"/>
          <p:cNvSpPr>
            <a:spLocks noGrp="1"/>
          </p:cNvSpPr>
          <p:nvPr>
            <p:ph type="ftr" sz="quarter" idx="11"/>
          </p:nvPr>
        </p:nvSpPr>
        <p:spPr/>
        <p:txBody>
          <a:bodyPr/>
          <a:lstStyle/>
          <a:p>
            <a:r>
              <a:rPr lang="en-US" smtClean="0"/>
              <a:t>HUGS</a:t>
            </a:r>
            <a:endParaRPr lang="en-CA" dirty="0" smtClean="0"/>
          </a:p>
        </p:txBody>
      </p:sp>
      <mc:AlternateContent xmlns:mc="http://schemas.openxmlformats.org/markup-compatibility/2006" xmlns:a14="http://schemas.microsoft.com/office/drawing/2010/main">
        <mc:Choice Requires="a14">
          <p:sp>
            <p:nvSpPr>
              <p:cNvPr id="8" name="TextBox 7"/>
              <p:cNvSpPr txBox="1"/>
              <p:nvPr/>
            </p:nvSpPr>
            <p:spPr>
              <a:xfrm>
                <a:off x="708266" y="1712574"/>
                <a:ext cx="3400011" cy="38510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CA" sz="2400" i="1" smtClean="0">
                              <a:latin typeface="Cambria Math" panose="02040503050406030204" pitchFamily="18" charset="0"/>
                              <a:ea typeface="Cambria Math" panose="02040503050406030204" pitchFamily="18" charset="0"/>
                            </a:rPr>
                          </m:ctrlPr>
                        </m:sSubPr>
                        <m:e>
                          <m:r>
                            <a:rPr lang="en-CA" sz="2400" i="1" smtClean="0">
                              <a:latin typeface="Cambria Math" panose="02040503050406030204" pitchFamily="18" charset="0"/>
                              <a:ea typeface="Cambria Math" panose="02040503050406030204" pitchFamily="18" charset="0"/>
                            </a:rPr>
                            <m:t>𝜎</m:t>
                          </m:r>
                        </m:e>
                        <m:sub>
                          <m:r>
                            <a:rPr lang="en-CA" sz="2400" i="1" smtClean="0">
                              <a:latin typeface="Cambria Math" panose="02040503050406030204" pitchFamily="18" charset="0"/>
                              <a:ea typeface="Cambria Math" panose="02040503050406030204" pitchFamily="18" charset="0"/>
                            </a:rPr>
                            <m:t>±</m:t>
                          </m:r>
                        </m:sub>
                      </m:sSub>
                      <m:r>
                        <a:rPr lang="en-CA" sz="2400" i="1">
                          <a:latin typeface="Cambria Math" panose="02040503050406030204" pitchFamily="18" charset="0"/>
                        </a:rPr>
                        <m:t>∝</m:t>
                      </m:r>
                      <m:sSup>
                        <m:sSupPr>
                          <m:ctrlPr>
                            <a:rPr lang="en-CA" sz="2400" i="1" smtClean="0">
                              <a:latin typeface="Cambria Math" panose="02040503050406030204" pitchFamily="18" charset="0"/>
                            </a:rPr>
                          </m:ctrlPr>
                        </m:sSupPr>
                        <m:e>
                          <m:d>
                            <m:dPr>
                              <m:begChr m:val="["/>
                              <m:endChr m:val="]"/>
                              <m:ctrlPr>
                                <a:rPr lang="en-CA" sz="2400" i="1" smtClean="0">
                                  <a:latin typeface="Cambria Math" panose="02040503050406030204" pitchFamily="18" charset="0"/>
                                </a:rPr>
                              </m:ctrlPr>
                            </m:dPr>
                            <m:e>
                              <m:sSub>
                                <m:sSubPr>
                                  <m:ctrlPr>
                                    <a:rPr lang="en-CA" sz="2400" i="1" smtClean="0">
                                      <a:latin typeface="Cambria Math" panose="02040503050406030204" pitchFamily="18" charset="0"/>
                                    </a:rPr>
                                  </m:ctrlPr>
                                </m:sSubPr>
                                <m:e>
                                  <m:r>
                                    <a:rPr lang="en-US" sz="2400" b="0" i="1" smtClean="0">
                                      <a:latin typeface="Cambria Math" panose="02040503050406030204" pitchFamily="18" charset="0"/>
                                    </a:rPr>
                                    <m:t>𝑀</m:t>
                                  </m:r>
                                </m:e>
                                <m:sub>
                                  <m:r>
                                    <a:rPr lang="en-US" sz="2400" b="0" i="1" smtClean="0">
                                      <a:latin typeface="Cambria Math" panose="02040503050406030204" pitchFamily="18" charset="0"/>
                                    </a:rPr>
                                    <m:t>𝐸𝑀</m:t>
                                  </m:r>
                                </m:sub>
                              </m:sSub>
                              <m:r>
                                <a:rPr lang="en-US" sz="2400" i="1">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𝑀</m:t>
                                  </m:r>
                                </m:e>
                                <m:sub>
                                  <m:r>
                                    <a:rPr lang="en-US" sz="2400" b="0" i="1" smtClean="0">
                                      <a:latin typeface="Cambria Math" panose="02040503050406030204" pitchFamily="18" charset="0"/>
                                    </a:rPr>
                                    <m:t>𝑁𝐶</m:t>
                                  </m:r>
                                </m:sub>
                              </m:sSub>
                            </m:e>
                          </m:d>
                        </m:e>
                        <m:sup>
                          <m:r>
                            <a:rPr lang="en-US" sz="2400" b="0" i="1" smtClean="0">
                              <a:latin typeface="Cambria Math" panose="02040503050406030204" pitchFamily="18" charset="0"/>
                            </a:rPr>
                            <m:t>2</m:t>
                          </m:r>
                        </m:sup>
                      </m:sSup>
                    </m:oMath>
                  </m:oMathPara>
                </a14:m>
                <a:endParaRPr lang="en-CA" sz="2400" dirty="0"/>
              </a:p>
            </p:txBody>
          </p:sp>
        </mc:Choice>
        <mc:Fallback xmlns="">
          <p:sp>
            <p:nvSpPr>
              <p:cNvPr id="8" name="TextBox 7"/>
              <p:cNvSpPr txBox="1">
                <a:spLocks noRot="1" noChangeAspect="1" noMove="1" noResize="1" noEditPoints="1" noAdjustHandles="1" noChangeArrowheads="1" noChangeShapeType="1" noTextEdit="1"/>
              </p:cNvSpPr>
              <p:nvPr/>
            </p:nvSpPr>
            <p:spPr>
              <a:xfrm>
                <a:off x="708266" y="1712574"/>
                <a:ext cx="3400011" cy="385105"/>
              </a:xfrm>
              <a:prstGeom prst="rect">
                <a:avLst/>
              </a:prstGeom>
              <a:blipFill rotWithShape="0">
                <a:blip r:embed="rId4"/>
                <a:stretch>
                  <a:fillRect b="-17460"/>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518319" y="1716763"/>
                <a:ext cx="5240896"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sSup>
                        <m:sSupPr>
                          <m:ctrlPr>
                            <a:rPr lang="en-US" sz="2400" i="1">
                              <a:latin typeface="Cambria Math" panose="02040503050406030204" pitchFamily="18" charset="0"/>
                            </a:rPr>
                          </m:ctrlPr>
                        </m:sSupPr>
                        <m:e>
                          <m:d>
                            <m:dPr>
                              <m:begChr m:val="|"/>
                              <m:endChr m:val="|"/>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𝑀</m:t>
                                  </m:r>
                                </m:e>
                                <m:sub>
                                  <m:r>
                                    <a:rPr lang="en-US" sz="2400" i="1">
                                      <a:latin typeface="Cambria Math" panose="02040503050406030204" pitchFamily="18" charset="0"/>
                                    </a:rPr>
                                    <m:t>𝐸𝑀</m:t>
                                  </m:r>
                                </m:sub>
                              </m:sSub>
                            </m:e>
                          </m:d>
                        </m:e>
                        <m:sup>
                          <m:r>
                            <a:rPr lang="en-US" sz="2400" i="1">
                              <a:latin typeface="Cambria Math" panose="02040503050406030204" pitchFamily="18" charset="0"/>
                            </a:rPr>
                            <m:t>2</m:t>
                          </m:r>
                        </m:sup>
                      </m:sSup>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𝑅𝑒</m:t>
                      </m:r>
                      <m:d>
                        <m:dPr>
                          <m:ctrlPr>
                            <a:rPr lang="en-US" sz="2400" b="0" i="1" smtClean="0">
                              <a:latin typeface="Cambria Math" panose="02040503050406030204" pitchFamily="18" charset="0"/>
                              <a:ea typeface="Cambria Math" panose="02040503050406030204" pitchFamily="18" charset="0"/>
                            </a:rPr>
                          </m:ctrlPr>
                        </m:dPr>
                        <m:e>
                          <m:sSub>
                            <m:sSubPr>
                              <m:ctrlPr>
                                <a:rPr lang="en-US" sz="2400" i="1">
                                  <a:latin typeface="Cambria Math" panose="02040503050406030204" pitchFamily="18" charset="0"/>
                                </a:rPr>
                              </m:ctrlPr>
                            </m:sSubPr>
                            <m:e>
                              <m:sSubSup>
                                <m:sSubSupPr>
                                  <m:ctrlPr>
                                    <a:rPr lang="en-US" sz="2400" i="1" smtClean="0">
                                      <a:latin typeface="Cambria Math" panose="02040503050406030204" pitchFamily="18" charset="0"/>
                                    </a:rPr>
                                  </m:ctrlPr>
                                </m:sSubSupPr>
                                <m:e>
                                  <m:r>
                                    <a:rPr lang="en-US" sz="2400" b="0" i="1" smtClean="0">
                                      <a:latin typeface="Cambria Math" panose="02040503050406030204" pitchFamily="18" charset="0"/>
                                    </a:rPr>
                                    <m:t>𝑀</m:t>
                                  </m:r>
                                </m:e>
                                <m:sub>
                                  <m:r>
                                    <a:rPr lang="en-US" sz="2400" b="0" i="1" smtClean="0">
                                      <a:latin typeface="Cambria Math" panose="02040503050406030204" pitchFamily="18" charset="0"/>
                                    </a:rPr>
                                    <m:t>𝐸𝑀</m:t>
                                  </m:r>
                                </m:sub>
                                <m:sup>
                                  <m:r>
                                    <a:rPr lang="en-US" sz="2400" b="0" i="1" smtClean="0">
                                      <a:latin typeface="Cambria Math" panose="02040503050406030204" pitchFamily="18" charset="0"/>
                                    </a:rPr>
                                    <m:t>∗</m:t>
                                  </m:r>
                                </m:sup>
                              </m:sSubSup>
                              <m:r>
                                <a:rPr lang="en-US" sz="2400" i="1">
                                  <a:latin typeface="Cambria Math" panose="02040503050406030204" pitchFamily="18" charset="0"/>
                                </a:rPr>
                                <m:t>𝑀</m:t>
                              </m:r>
                            </m:e>
                            <m:sub>
                              <m:r>
                                <a:rPr lang="en-US" sz="2400" i="1">
                                  <a:latin typeface="Cambria Math" panose="02040503050406030204" pitchFamily="18" charset="0"/>
                                </a:rPr>
                                <m:t>𝑁𝐶</m:t>
                              </m:r>
                            </m:sub>
                          </m:sSub>
                        </m:e>
                      </m:d>
                      <m:r>
                        <a:rPr lang="en-US" sz="2400" b="0" i="1" smtClean="0">
                          <a:latin typeface="Cambria Math" panose="02040503050406030204" pitchFamily="18" charset="0"/>
                        </a:rPr>
                        <m:t>+</m:t>
                      </m:r>
                      <m:sSup>
                        <m:sSupPr>
                          <m:ctrlPr>
                            <a:rPr lang="en-US" sz="2400" i="1">
                              <a:latin typeface="Cambria Math" panose="02040503050406030204" pitchFamily="18" charset="0"/>
                            </a:rPr>
                          </m:ctrlPr>
                        </m:sSupPr>
                        <m:e>
                          <m:d>
                            <m:dPr>
                              <m:begChr m:val="|"/>
                              <m:endChr m:val="|"/>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𝑀</m:t>
                                  </m:r>
                                </m:e>
                                <m:sub>
                                  <m:r>
                                    <a:rPr lang="en-US" sz="2400" b="0" i="1" smtClean="0">
                                      <a:latin typeface="Cambria Math" panose="02040503050406030204" pitchFamily="18" charset="0"/>
                                    </a:rPr>
                                    <m:t>𝑁𝐶</m:t>
                                  </m:r>
                                </m:sub>
                              </m:sSub>
                            </m:e>
                          </m:d>
                        </m:e>
                        <m:sup>
                          <m:r>
                            <a:rPr lang="en-US" sz="2400" i="1">
                              <a:latin typeface="Cambria Math" panose="02040503050406030204" pitchFamily="18" charset="0"/>
                            </a:rPr>
                            <m:t>2</m:t>
                          </m:r>
                        </m:sup>
                      </m:sSup>
                    </m:oMath>
                  </m:oMathPara>
                </a14:m>
                <a:endParaRPr lang="en-CA" sz="2400" dirty="0"/>
              </a:p>
            </p:txBody>
          </p:sp>
        </mc:Choice>
        <mc:Fallback xmlns="">
          <p:sp>
            <p:nvSpPr>
              <p:cNvPr id="9" name="TextBox 8"/>
              <p:cNvSpPr txBox="1">
                <a:spLocks noRot="1" noChangeAspect="1" noMove="1" noResize="1" noEditPoints="1" noAdjustHandles="1" noChangeArrowheads="1" noChangeShapeType="1" noTextEdit="1"/>
              </p:cNvSpPr>
              <p:nvPr/>
            </p:nvSpPr>
            <p:spPr>
              <a:xfrm>
                <a:off x="3518319" y="1716763"/>
                <a:ext cx="5240896" cy="369332"/>
              </a:xfrm>
              <a:prstGeom prst="rect">
                <a:avLst/>
              </a:prstGeom>
              <a:blipFill rotWithShape="0">
                <a:blip r:embed="rId5"/>
                <a:stretch>
                  <a:fillRect t="-1667" b="-16667"/>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278073" y="2894400"/>
                <a:ext cx="4540154" cy="87139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CA" sz="2400" i="1" smtClean="0">
                              <a:latin typeface="Cambria Math" panose="02040503050406030204" pitchFamily="18" charset="0"/>
                              <a:ea typeface="Cambria Math"/>
                            </a:rPr>
                          </m:ctrlPr>
                        </m:sSubPr>
                        <m:e>
                          <m:r>
                            <a:rPr lang="en-CA" sz="2400" b="0" i="1" smtClean="0">
                              <a:latin typeface="Cambria Math"/>
                              <a:ea typeface="Cambria Math"/>
                            </a:rPr>
                            <m:t>𝐴</m:t>
                          </m:r>
                        </m:e>
                        <m:sub>
                          <m:r>
                            <a:rPr lang="en-CA" sz="2400" b="0" i="1" smtClean="0">
                              <a:latin typeface="Cambria Math"/>
                              <a:ea typeface="Cambria Math"/>
                            </a:rPr>
                            <m:t>𝑃𝑉</m:t>
                          </m:r>
                        </m:sub>
                      </m:sSub>
                      <m:r>
                        <a:rPr lang="en-CA" sz="2400" b="0" i="1" smtClean="0">
                          <a:latin typeface="Cambria Math"/>
                          <a:ea typeface="Cambria Math"/>
                        </a:rPr>
                        <m:t>=</m:t>
                      </m:r>
                      <m:f>
                        <m:fPr>
                          <m:ctrlPr>
                            <a:rPr lang="en-CA" sz="2400" i="1" smtClean="0">
                              <a:latin typeface="Cambria Math" panose="02040503050406030204" pitchFamily="18" charset="0"/>
                              <a:ea typeface="Cambria Math"/>
                            </a:rPr>
                          </m:ctrlPr>
                        </m:fPr>
                        <m:num>
                          <m:sSub>
                            <m:sSubPr>
                              <m:ctrlPr>
                                <a:rPr lang="en-CA" sz="2400" i="1" smtClean="0">
                                  <a:latin typeface="Cambria Math" panose="02040503050406030204" pitchFamily="18" charset="0"/>
                                  <a:ea typeface="Cambria Math"/>
                                </a:rPr>
                              </m:ctrlPr>
                            </m:sSubPr>
                            <m:e>
                              <m:r>
                                <a:rPr lang="en-CA" sz="2400" i="1" smtClean="0">
                                  <a:latin typeface="Cambria Math"/>
                                  <a:ea typeface="Cambria Math"/>
                                </a:rPr>
                                <m:t>𝜎</m:t>
                              </m:r>
                            </m:e>
                            <m:sub>
                              <m:r>
                                <a:rPr lang="en-CA" sz="2400" b="0" i="1" smtClean="0">
                                  <a:latin typeface="Cambria Math"/>
                                  <a:ea typeface="Cambria Math"/>
                                </a:rPr>
                                <m:t>+</m:t>
                              </m:r>
                            </m:sub>
                          </m:sSub>
                          <m:r>
                            <a:rPr lang="en-CA" sz="2400" b="0" i="1" smtClean="0">
                              <a:latin typeface="Cambria Math"/>
                              <a:ea typeface="Cambria Math"/>
                            </a:rPr>
                            <m:t>−</m:t>
                          </m:r>
                          <m:sSub>
                            <m:sSubPr>
                              <m:ctrlPr>
                                <a:rPr lang="en-CA" sz="2400" i="1">
                                  <a:latin typeface="Cambria Math" panose="02040503050406030204" pitchFamily="18" charset="0"/>
                                  <a:ea typeface="Cambria Math"/>
                                </a:rPr>
                              </m:ctrlPr>
                            </m:sSubPr>
                            <m:e>
                              <m:r>
                                <a:rPr lang="en-CA" sz="2400" i="1">
                                  <a:latin typeface="Cambria Math"/>
                                  <a:ea typeface="Cambria Math"/>
                                </a:rPr>
                                <m:t>𝜎</m:t>
                              </m:r>
                            </m:e>
                            <m:sub>
                              <m:r>
                                <a:rPr lang="en-CA" sz="2400" b="0" i="1" smtClean="0">
                                  <a:latin typeface="Cambria Math"/>
                                  <a:ea typeface="Cambria Math"/>
                                </a:rPr>
                                <m:t>−</m:t>
                              </m:r>
                            </m:sub>
                          </m:sSub>
                        </m:num>
                        <m:den>
                          <m:sSub>
                            <m:sSubPr>
                              <m:ctrlPr>
                                <a:rPr lang="en-CA" sz="2400" i="1">
                                  <a:latin typeface="Cambria Math" panose="02040503050406030204" pitchFamily="18" charset="0"/>
                                  <a:ea typeface="Cambria Math"/>
                                </a:rPr>
                              </m:ctrlPr>
                            </m:sSubPr>
                            <m:e>
                              <m:r>
                                <a:rPr lang="en-CA" sz="2400" i="1">
                                  <a:latin typeface="Cambria Math"/>
                                  <a:ea typeface="Cambria Math"/>
                                </a:rPr>
                                <m:t>𝜎</m:t>
                              </m:r>
                            </m:e>
                            <m:sub>
                              <m:r>
                                <a:rPr lang="en-CA" sz="2400" i="1">
                                  <a:latin typeface="Cambria Math"/>
                                  <a:ea typeface="Cambria Math"/>
                                </a:rPr>
                                <m:t>+</m:t>
                              </m:r>
                            </m:sub>
                          </m:sSub>
                          <m:r>
                            <a:rPr lang="en-CA" sz="2400" b="0" i="1" smtClean="0">
                              <a:latin typeface="Cambria Math"/>
                              <a:ea typeface="Cambria Math"/>
                            </a:rPr>
                            <m:t>+</m:t>
                          </m:r>
                          <m:sSub>
                            <m:sSubPr>
                              <m:ctrlPr>
                                <a:rPr lang="en-CA" sz="2400" i="1">
                                  <a:latin typeface="Cambria Math" panose="02040503050406030204" pitchFamily="18" charset="0"/>
                                  <a:ea typeface="Cambria Math"/>
                                </a:rPr>
                              </m:ctrlPr>
                            </m:sSubPr>
                            <m:e>
                              <m:r>
                                <a:rPr lang="en-CA" sz="2400" i="1">
                                  <a:latin typeface="Cambria Math"/>
                                  <a:ea typeface="Cambria Math"/>
                                </a:rPr>
                                <m:t>𝜎</m:t>
                              </m:r>
                            </m:e>
                            <m:sub>
                              <m:r>
                                <a:rPr lang="en-CA" sz="2400" i="1">
                                  <a:latin typeface="Cambria Math"/>
                                  <a:ea typeface="Cambria Math"/>
                                </a:rPr>
                                <m:t>−</m:t>
                              </m:r>
                            </m:sub>
                          </m:sSub>
                        </m:den>
                      </m:f>
                      <m:r>
                        <a:rPr lang="en-CA" sz="2400" i="1" smtClean="0">
                          <a:latin typeface="Cambria Math"/>
                          <a:ea typeface="Cambria Math"/>
                        </a:rPr>
                        <m:t>≈</m:t>
                      </m:r>
                      <m:f>
                        <m:fPr>
                          <m:ctrlPr>
                            <a:rPr lang="en-CA" sz="2400" i="1" smtClean="0">
                              <a:latin typeface="Cambria Math" panose="02040503050406030204" pitchFamily="18" charset="0"/>
                              <a:ea typeface="Cambria Math"/>
                            </a:rPr>
                          </m:ctrlPr>
                        </m:fPr>
                        <m:num>
                          <m:r>
                            <a:rPr lang="en-US" sz="2400" i="1">
                              <a:latin typeface="Cambria Math" panose="02040503050406030204" pitchFamily="18" charset="0"/>
                              <a:ea typeface="Cambria Math" panose="02040503050406030204" pitchFamily="18" charset="0"/>
                            </a:rPr>
                            <m:t>2</m:t>
                          </m:r>
                          <m:r>
                            <a:rPr lang="en-US" sz="2400" i="1">
                              <a:latin typeface="Cambria Math" panose="02040503050406030204" pitchFamily="18" charset="0"/>
                              <a:ea typeface="Cambria Math" panose="02040503050406030204" pitchFamily="18" charset="0"/>
                            </a:rPr>
                            <m:t>𝑅𝑒</m:t>
                          </m:r>
                          <m:d>
                            <m:dPr>
                              <m:ctrlPr>
                                <a:rPr lang="en-US" sz="2400" i="1">
                                  <a:latin typeface="Cambria Math" panose="02040503050406030204" pitchFamily="18" charset="0"/>
                                  <a:ea typeface="Cambria Math" panose="02040503050406030204" pitchFamily="18" charset="0"/>
                                </a:rPr>
                              </m:ctrlPr>
                            </m:dPr>
                            <m:e>
                              <m:sSub>
                                <m:sSubPr>
                                  <m:ctrlPr>
                                    <a:rPr lang="en-US" sz="2400" i="1">
                                      <a:latin typeface="Cambria Math" panose="02040503050406030204" pitchFamily="18" charset="0"/>
                                    </a:rPr>
                                  </m:ctrlPr>
                                </m:sSubPr>
                                <m:e>
                                  <m:sSubSup>
                                    <m:sSubSupPr>
                                      <m:ctrlPr>
                                        <a:rPr lang="en-US" sz="2400" i="1">
                                          <a:latin typeface="Cambria Math" panose="02040503050406030204" pitchFamily="18" charset="0"/>
                                        </a:rPr>
                                      </m:ctrlPr>
                                    </m:sSubSupPr>
                                    <m:e>
                                      <m:r>
                                        <a:rPr lang="en-US" sz="2400" i="1">
                                          <a:latin typeface="Cambria Math" panose="02040503050406030204" pitchFamily="18" charset="0"/>
                                        </a:rPr>
                                        <m:t>𝑀</m:t>
                                      </m:r>
                                    </m:e>
                                    <m:sub>
                                      <m:r>
                                        <a:rPr lang="en-US" sz="2400" i="1">
                                          <a:latin typeface="Cambria Math" panose="02040503050406030204" pitchFamily="18" charset="0"/>
                                        </a:rPr>
                                        <m:t>𝐸𝑀</m:t>
                                      </m:r>
                                    </m:sub>
                                    <m:sup>
                                      <m:r>
                                        <a:rPr lang="en-US" sz="2400" i="1">
                                          <a:latin typeface="Cambria Math" panose="02040503050406030204" pitchFamily="18" charset="0"/>
                                        </a:rPr>
                                        <m:t>∗</m:t>
                                      </m:r>
                                    </m:sup>
                                  </m:sSubSup>
                                  <m:r>
                                    <a:rPr lang="en-US" sz="2400" i="1">
                                      <a:latin typeface="Cambria Math" panose="02040503050406030204" pitchFamily="18" charset="0"/>
                                    </a:rPr>
                                    <m:t>𝑀</m:t>
                                  </m:r>
                                </m:e>
                                <m:sub>
                                  <m:r>
                                    <a:rPr lang="en-US" sz="2400" i="1">
                                      <a:latin typeface="Cambria Math" panose="02040503050406030204" pitchFamily="18" charset="0"/>
                                    </a:rPr>
                                    <m:t>𝑁𝐶</m:t>
                                  </m:r>
                                </m:sub>
                              </m:sSub>
                            </m:e>
                          </m:d>
                        </m:num>
                        <m:den>
                          <m:sSup>
                            <m:sSupPr>
                              <m:ctrlPr>
                                <a:rPr lang="en-US" sz="2400" i="1" smtClean="0">
                                  <a:latin typeface="Cambria Math" panose="02040503050406030204" pitchFamily="18" charset="0"/>
                                </a:rPr>
                              </m:ctrlPr>
                            </m:sSupPr>
                            <m:e>
                              <m:d>
                                <m:dPr>
                                  <m:begChr m:val="|"/>
                                  <m:endChr m:val="|"/>
                                  <m:ctrlPr>
                                    <a:rPr lang="en-US" sz="2400" i="1" smtClean="0">
                                      <a:latin typeface="Cambria Math" panose="02040503050406030204" pitchFamily="18" charset="0"/>
                                    </a:rPr>
                                  </m:ctrlPr>
                                </m:dPr>
                                <m:e>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𝑀</m:t>
                                      </m:r>
                                    </m:e>
                                    <m:sub>
                                      <m:r>
                                        <a:rPr lang="en-US" sz="2400" b="0" i="1" smtClean="0">
                                          <a:latin typeface="Cambria Math" panose="02040503050406030204" pitchFamily="18" charset="0"/>
                                        </a:rPr>
                                        <m:t>𝐸𝑀</m:t>
                                      </m:r>
                                    </m:sub>
                                  </m:sSub>
                                </m:e>
                              </m:d>
                            </m:e>
                            <m:sup>
                              <m:r>
                                <a:rPr lang="en-US" sz="2400" b="0" i="1" smtClean="0">
                                  <a:latin typeface="Cambria Math" panose="02040503050406030204" pitchFamily="18" charset="0"/>
                                </a:rPr>
                                <m:t>2</m:t>
                              </m:r>
                            </m:sup>
                          </m:sSup>
                          <m:r>
                            <a:rPr lang="en-US" sz="2400" b="0" i="1" smtClean="0">
                              <a:latin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m:t>
                          </m:r>
                        </m:den>
                      </m:f>
                    </m:oMath>
                  </m:oMathPara>
                </a14:m>
                <a:endParaRPr lang="en-CA" sz="2400" dirty="0"/>
              </a:p>
            </p:txBody>
          </p:sp>
        </mc:Choice>
        <mc:Fallback xmlns="">
          <p:sp>
            <p:nvSpPr>
              <p:cNvPr id="10" name="TextBox 9"/>
              <p:cNvSpPr txBox="1">
                <a:spLocks noRot="1" noChangeAspect="1" noMove="1" noResize="1" noEditPoints="1" noAdjustHandles="1" noChangeArrowheads="1" noChangeShapeType="1" noTextEdit="1"/>
              </p:cNvSpPr>
              <p:nvPr/>
            </p:nvSpPr>
            <p:spPr>
              <a:xfrm>
                <a:off x="2278073" y="2894400"/>
                <a:ext cx="4540154" cy="871392"/>
              </a:xfrm>
              <a:prstGeom prst="rect">
                <a:avLst/>
              </a:prstGeom>
              <a:blipFill rotWithShape="0">
                <a:blip r:embed="rId6"/>
                <a:stretch>
                  <a:fillRect/>
                </a:stretch>
              </a:blipFill>
            </p:spPr>
            <p:txBody>
              <a:bodyPr/>
              <a:lstStyle/>
              <a:p>
                <a:r>
                  <a:rPr lang="en-CA">
                    <a:noFill/>
                  </a:rPr>
                  <a:t> </a:t>
                </a:r>
              </a:p>
            </p:txBody>
          </p:sp>
        </mc:Fallback>
      </mc:AlternateContent>
      <p:graphicFrame>
        <p:nvGraphicFramePr>
          <p:cNvPr id="18" name="Object 21"/>
          <p:cNvGraphicFramePr>
            <a:graphicFrameLocks noChangeAspect="1"/>
          </p:cNvGraphicFramePr>
          <p:nvPr>
            <p:extLst/>
          </p:nvPr>
        </p:nvGraphicFramePr>
        <p:xfrm>
          <a:off x="14288" y="4794651"/>
          <a:ext cx="9066212" cy="1095375"/>
        </p:xfrm>
        <a:graphic>
          <a:graphicData uri="http://schemas.openxmlformats.org/presentationml/2006/ole">
            <mc:AlternateContent xmlns:mc="http://schemas.openxmlformats.org/markup-compatibility/2006">
              <mc:Choice xmlns:v="urn:schemas-microsoft-com:vml" Requires="v">
                <p:oleObj spid="_x0000_s207900" name="Equation" r:id="rId7" imgW="4305240" imgH="520560" progId="Equation.3">
                  <p:embed/>
                </p:oleObj>
              </mc:Choice>
              <mc:Fallback>
                <p:oleObj name="Equation" r:id="rId7" imgW="4305240" imgH="520560" progId="Equation.3">
                  <p:embed/>
                  <p:pic>
                    <p:nvPicPr>
                      <p:cNvPr id="0" name=""/>
                      <p:cNvPicPr>
                        <a:picLocks noChangeAspect="1" noChangeArrowheads="1"/>
                      </p:cNvPicPr>
                      <p:nvPr/>
                    </p:nvPicPr>
                    <p:blipFill>
                      <a:blip r:embed="rId8"/>
                      <a:srcRect/>
                      <a:stretch>
                        <a:fillRect/>
                      </a:stretch>
                    </p:blipFill>
                    <p:spPr bwMode="auto">
                      <a:xfrm>
                        <a:off x="14288" y="4794651"/>
                        <a:ext cx="9066212" cy="1095375"/>
                      </a:xfrm>
                      <a:prstGeom prst="rect">
                        <a:avLst/>
                      </a:prstGeom>
                      <a:noFill/>
                      <a:ln>
                        <a:noFill/>
                      </a:ln>
                      <a:effectLst/>
                      <a:extLst/>
                    </p:spPr>
                  </p:pic>
                </p:oleObj>
              </mc:Fallback>
            </mc:AlternateContent>
          </a:graphicData>
        </a:graphic>
      </p:graphicFrame>
      <p:sp>
        <p:nvSpPr>
          <p:cNvPr id="6" name="Slide Number Placeholder 5"/>
          <p:cNvSpPr>
            <a:spLocks noGrp="1"/>
          </p:cNvSpPr>
          <p:nvPr>
            <p:ph type="sldNum" sz="quarter" idx="12"/>
          </p:nvPr>
        </p:nvSpPr>
        <p:spPr/>
        <p:txBody>
          <a:bodyPr/>
          <a:lstStyle/>
          <a:p>
            <a:fld id="{DA118E06-5FBC-4A7F-98A9-FD3F00BABDBC}" type="slidenum">
              <a:rPr lang="en-CA" smtClean="0"/>
              <a:pPr/>
              <a:t>36</a:t>
            </a:fld>
            <a:endParaRPr lang="en-CA" dirty="0"/>
          </a:p>
        </p:txBody>
      </p:sp>
      <p:sp>
        <p:nvSpPr>
          <p:cNvPr id="11" name="Rectangle 10"/>
          <p:cNvSpPr/>
          <p:nvPr/>
        </p:nvSpPr>
        <p:spPr>
          <a:xfrm>
            <a:off x="4411959" y="2820210"/>
            <a:ext cx="2539986" cy="102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759398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100"/>
                                  </p:stCondLst>
                                  <p:childTnLst>
                                    <p:animEffect transition="out" filter="fade">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PVES</a:t>
            </a:r>
            <a:endParaRPr lang="en-CA" dirty="0"/>
          </a:p>
        </p:txBody>
      </p:sp>
      <p:sp>
        <p:nvSpPr>
          <p:cNvPr id="3" name="Subtitle 2"/>
          <p:cNvSpPr>
            <a:spLocks noGrp="1"/>
          </p:cNvSpPr>
          <p:nvPr>
            <p:ph type="subTitle" idx="1"/>
          </p:nvPr>
        </p:nvSpPr>
        <p:spPr/>
        <p:txBody>
          <a:bodyPr>
            <a:normAutofit/>
          </a:bodyPr>
          <a:lstStyle/>
          <a:p>
            <a:r>
              <a:rPr lang="en-US" sz="2800" dirty="0" smtClean="0"/>
              <a:t>Historical view</a:t>
            </a:r>
            <a:endParaRPr lang="en-CA" sz="2800" dirty="0"/>
          </a:p>
        </p:txBody>
      </p:sp>
    </p:spTree>
    <p:extLst>
      <p:ext uri="{BB962C8B-B14F-4D97-AF65-F5344CB8AC3E}">
        <p14:creationId xmlns:p14="http://schemas.microsoft.com/office/powerpoint/2010/main" val="16641738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53885"/>
          </a:xfrm>
        </p:spPr>
        <p:txBody>
          <a:bodyPr>
            <a:normAutofit fontScale="90000"/>
          </a:bodyPr>
          <a:lstStyle/>
          <a:p>
            <a:r>
              <a:rPr lang="en-US" dirty="0" smtClean="0"/>
              <a:t>Why Parity-Violating Electron Scattering</a:t>
            </a:r>
            <a:br>
              <a:rPr lang="en-US" dirty="0" smtClean="0"/>
            </a:br>
            <a:r>
              <a:rPr lang="en-US" dirty="0" smtClean="0"/>
              <a:t>(PVES)?</a:t>
            </a:r>
            <a:endParaRPr lang="en-US" dirty="0"/>
          </a:p>
        </p:txBody>
      </p:sp>
      <p:sp>
        <p:nvSpPr>
          <p:cNvPr id="4" name="Date Placeholder 3"/>
          <p:cNvSpPr>
            <a:spLocks noGrp="1"/>
          </p:cNvSpPr>
          <p:nvPr>
            <p:ph type="dt" sz="half" idx="10"/>
          </p:nvPr>
        </p:nvSpPr>
        <p:spPr/>
        <p:txBody>
          <a:bodyPr/>
          <a:lstStyle/>
          <a:p>
            <a:r>
              <a:rPr lang="en-US" smtClean="0"/>
              <a:t>June 1-19, 2015</a:t>
            </a:r>
            <a:endParaRPr lang="en-US"/>
          </a:p>
        </p:txBody>
      </p:sp>
      <p:sp>
        <p:nvSpPr>
          <p:cNvPr id="5" name="Footer Placeholder 4"/>
          <p:cNvSpPr>
            <a:spLocks noGrp="1"/>
          </p:cNvSpPr>
          <p:nvPr>
            <p:ph type="ftr" sz="quarter" idx="11"/>
          </p:nvPr>
        </p:nvSpPr>
        <p:spPr/>
        <p:txBody>
          <a:bodyPr/>
          <a:lstStyle/>
          <a:p>
            <a:r>
              <a:rPr lang="en-US" smtClean="0"/>
              <a:t>HUGS</a:t>
            </a:r>
            <a:endParaRPr lang="en-US"/>
          </a:p>
        </p:txBody>
      </p:sp>
      <p:sp>
        <p:nvSpPr>
          <p:cNvPr id="7" name="TextBox 6"/>
          <p:cNvSpPr txBox="1"/>
          <p:nvPr/>
        </p:nvSpPr>
        <p:spPr>
          <a:xfrm>
            <a:off x="162733" y="1301858"/>
            <a:ext cx="8981268" cy="4801314"/>
          </a:xfrm>
          <a:prstGeom prst="rect">
            <a:avLst/>
          </a:prstGeom>
          <a:noFill/>
        </p:spPr>
        <p:txBody>
          <a:bodyPr wrap="square" rtlCol="0">
            <a:spAutoFit/>
          </a:bodyPr>
          <a:lstStyle/>
          <a:p>
            <a:pPr marL="285750" indent="-285750">
              <a:buClr>
                <a:schemeClr val="accent1"/>
              </a:buClr>
              <a:buFont typeface="Courier New" panose="02070309020205020404" pitchFamily="49" charset="0"/>
              <a:buChar char="o"/>
            </a:pPr>
            <a:r>
              <a:rPr lang="en-US" dirty="0" smtClean="0"/>
              <a:t>Search for physics </a:t>
            </a:r>
            <a:r>
              <a:rPr lang="en-US" b="1" i="1" dirty="0" smtClean="0">
                <a:solidFill>
                  <a:schemeClr val="accent1"/>
                </a:solidFill>
              </a:rPr>
              <a:t>Beyond the Standard Model</a:t>
            </a:r>
            <a:r>
              <a:rPr lang="en-US" dirty="0" smtClean="0"/>
              <a:t> (BSM) with low </a:t>
            </a:r>
            <a:r>
              <a:rPr lang="en-US" dirty="0"/>
              <a:t>energy (Q</a:t>
            </a:r>
            <a:r>
              <a:rPr lang="en-US" baseline="30000" dirty="0"/>
              <a:t>2</a:t>
            </a:r>
            <a:r>
              <a:rPr lang="en-US" dirty="0"/>
              <a:t> &lt;&lt;M</a:t>
            </a:r>
            <a:r>
              <a:rPr lang="en-US" baseline="30000" dirty="0"/>
              <a:t>2</a:t>
            </a:r>
            <a:r>
              <a:rPr lang="en-US" dirty="0"/>
              <a:t>) precision tests complementary to high energy </a:t>
            </a:r>
            <a:r>
              <a:rPr lang="en-US" dirty="0" smtClean="0"/>
              <a:t>measurements</a:t>
            </a:r>
          </a:p>
          <a:p>
            <a:pPr>
              <a:buClr>
                <a:schemeClr val="accent1"/>
              </a:buClr>
            </a:pPr>
            <a:endParaRPr lang="en-US" dirty="0" smtClean="0"/>
          </a:p>
          <a:p>
            <a:pPr marL="742950" lvl="1" indent="-285750">
              <a:buClr>
                <a:schemeClr val="accent1"/>
              </a:buClr>
              <a:buFont typeface="Arial" panose="020B0604020202020204" pitchFamily="34" charset="0"/>
              <a:buChar char="•"/>
            </a:pPr>
            <a:r>
              <a:rPr lang="en-US" b="1" i="1" dirty="0" smtClean="0"/>
              <a:t>Neutrino </a:t>
            </a:r>
            <a:r>
              <a:rPr lang="en-US" b="1" i="1" dirty="0"/>
              <a:t>mass and their role in the early universe            </a:t>
            </a:r>
            <a:r>
              <a:rPr lang="en-US" b="1" i="1" dirty="0" smtClean="0"/>
              <a:t> </a:t>
            </a:r>
            <a:r>
              <a:rPr lang="en-US" dirty="0" smtClean="0"/>
              <a:t>0νββ </a:t>
            </a:r>
            <a:r>
              <a:rPr lang="en-US" i="1" dirty="0"/>
              <a:t>decay, </a:t>
            </a:r>
            <a:r>
              <a:rPr lang="en-US" dirty="0"/>
              <a:t>θ</a:t>
            </a:r>
            <a:r>
              <a:rPr lang="en-US" i="1" baseline="-25000" dirty="0"/>
              <a:t>13</a:t>
            </a:r>
            <a:r>
              <a:rPr lang="en-US" i="1" dirty="0"/>
              <a:t>, </a:t>
            </a:r>
            <a:r>
              <a:rPr lang="en-US" dirty="0"/>
              <a:t>β </a:t>
            </a:r>
            <a:r>
              <a:rPr lang="en-US" i="1" dirty="0"/>
              <a:t>decay</a:t>
            </a:r>
            <a:r>
              <a:rPr lang="en-US" i="1" dirty="0" smtClean="0"/>
              <a:t>,…</a:t>
            </a:r>
          </a:p>
          <a:p>
            <a:pPr marL="742950" lvl="1" indent="-285750">
              <a:buClr>
                <a:schemeClr val="accent1"/>
              </a:buClr>
              <a:buFont typeface="Arial" panose="020B0604020202020204" pitchFamily="34" charset="0"/>
              <a:buChar char="•"/>
            </a:pPr>
            <a:r>
              <a:rPr lang="en-US" b="1" i="1" dirty="0" smtClean="0"/>
              <a:t>Matter-antimatter </a:t>
            </a:r>
            <a:r>
              <a:rPr lang="en-US" b="1" i="1" dirty="0"/>
              <a:t>asymmetry in the present universe    </a:t>
            </a:r>
            <a:r>
              <a:rPr lang="en-US" i="1" dirty="0"/>
              <a:t>EDM, DM, LFV, </a:t>
            </a:r>
            <a:r>
              <a:rPr lang="en-US" dirty="0"/>
              <a:t>0νββ</a:t>
            </a:r>
            <a:r>
              <a:rPr lang="en-US" i="1" dirty="0"/>
              <a:t>, </a:t>
            </a:r>
            <a:r>
              <a:rPr lang="en-US" dirty="0" smtClean="0"/>
              <a:t>θ</a:t>
            </a:r>
            <a:r>
              <a:rPr lang="en-US" i="1" baseline="-25000" dirty="0" smtClean="0"/>
              <a:t>13</a:t>
            </a:r>
          </a:p>
          <a:p>
            <a:pPr marL="742950" lvl="1" indent="-285750">
              <a:buClr>
                <a:schemeClr val="accent1"/>
              </a:buClr>
              <a:buFont typeface="Arial" panose="020B0604020202020204" pitchFamily="34" charset="0"/>
              <a:buChar char="•"/>
            </a:pPr>
            <a:r>
              <a:rPr lang="en-US" b="1" i="1" dirty="0" smtClean="0"/>
              <a:t>Unseen </a:t>
            </a:r>
            <a:r>
              <a:rPr lang="en-US" b="1" i="1" dirty="0"/>
              <a:t>Forces of the Early Universe                                     </a:t>
            </a:r>
            <a:r>
              <a:rPr lang="en-US" b="1" i="1" dirty="0" smtClean="0"/>
              <a:t>   </a:t>
            </a:r>
            <a:r>
              <a:rPr lang="en-US" i="1" dirty="0" smtClean="0"/>
              <a:t>Weak </a:t>
            </a:r>
            <a:r>
              <a:rPr lang="en-US" i="1" dirty="0"/>
              <a:t>decays, </a:t>
            </a:r>
            <a:r>
              <a:rPr lang="en-US" b="1" i="1" dirty="0">
                <a:solidFill>
                  <a:schemeClr val="accent1"/>
                </a:solidFill>
              </a:rPr>
              <a:t>PVES</a:t>
            </a:r>
            <a:r>
              <a:rPr lang="en-US" i="1" dirty="0"/>
              <a:t>, g</a:t>
            </a:r>
            <a:r>
              <a:rPr lang="el-GR" baseline="-25000" dirty="0"/>
              <a:t>μ</a:t>
            </a:r>
            <a:r>
              <a:rPr lang="el-GR" i="1" dirty="0"/>
              <a:t>-2</a:t>
            </a:r>
            <a:r>
              <a:rPr lang="el-GR" i="1" dirty="0" smtClean="0"/>
              <a:t>,…</a:t>
            </a:r>
            <a:endParaRPr lang="en-US" i="1" dirty="0"/>
          </a:p>
          <a:p>
            <a:pPr lvl="1">
              <a:buClr>
                <a:schemeClr val="accent1"/>
              </a:buClr>
            </a:pPr>
            <a:endParaRPr lang="en-US" b="1" i="1" dirty="0" smtClean="0"/>
          </a:p>
          <a:p>
            <a:pPr marL="55563" lvl="1" indent="112713">
              <a:buClr>
                <a:schemeClr val="accent1"/>
              </a:buClr>
            </a:pPr>
            <a:r>
              <a:rPr lang="en-US" b="1" i="1" dirty="0" smtClean="0"/>
              <a:t>LHC </a:t>
            </a:r>
            <a:r>
              <a:rPr lang="en-US" b="1" i="1" dirty="0"/>
              <a:t>new physics signals likely will need additional indirect evidence</a:t>
            </a:r>
          </a:p>
          <a:p>
            <a:pPr lvl="1">
              <a:buClr>
                <a:schemeClr val="accent1"/>
              </a:buClr>
            </a:pPr>
            <a:endParaRPr lang="en-US" i="1" dirty="0" smtClean="0"/>
          </a:p>
          <a:p>
            <a:pPr marL="742950" lvl="1" indent="-285750">
              <a:buClr>
                <a:schemeClr val="accent1"/>
              </a:buClr>
              <a:buFont typeface="Arial" panose="020B0604020202020204" pitchFamily="34" charset="0"/>
              <a:buChar char="•"/>
            </a:pPr>
            <a:r>
              <a:rPr lang="en-US" b="1" i="1" dirty="0" smtClean="0"/>
              <a:t>Neutrons</a:t>
            </a:r>
            <a:r>
              <a:rPr lang="en-US" b="1" i="1" dirty="0"/>
              <a:t>: </a:t>
            </a:r>
            <a:r>
              <a:rPr lang="en-US" i="1" dirty="0"/>
              <a:t>Lifetime, P- &amp; T-Violating Asymmetries (LANSCE, NIST, SNS</a:t>
            </a:r>
            <a:r>
              <a:rPr lang="en-US" i="1" dirty="0" smtClean="0"/>
              <a:t>...)</a:t>
            </a:r>
          </a:p>
          <a:p>
            <a:pPr marL="742950" lvl="1" indent="-285750">
              <a:buClr>
                <a:schemeClr val="accent1"/>
              </a:buClr>
              <a:buFont typeface="Arial" panose="020B0604020202020204" pitchFamily="34" charset="0"/>
              <a:buChar char="•"/>
            </a:pPr>
            <a:r>
              <a:rPr lang="en-US" b="1" i="1" dirty="0" err="1" smtClean="0"/>
              <a:t>Muons</a:t>
            </a:r>
            <a:r>
              <a:rPr lang="en-US" b="1" i="1" dirty="0"/>
              <a:t>: </a:t>
            </a:r>
            <a:r>
              <a:rPr lang="en-US" i="1" dirty="0"/>
              <a:t>Lifetime, Michel parameters, g-2, Mu2e (PSI, TRIUMF, FNAL, J-PARC</a:t>
            </a:r>
            <a:r>
              <a:rPr lang="en-US" i="1" dirty="0" smtClean="0"/>
              <a:t>...)</a:t>
            </a:r>
          </a:p>
          <a:p>
            <a:pPr marL="742950" lvl="1" indent="-285750">
              <a:buClr>
                <a:schemeClr val="accent1"/>
              </a:buClr>
              <a:buFont typeface="Arial" panose="020B0604020202020204" pitchFamily="34" charset="0"/>
              <a:buChar char="•"/>
            </a:pPr>
            <a:r>
              <a:rPr lang="en-US" b="1" i="1" dirty="0" smtClean="0">
                <a:solidFill>
                  <a:schemeClr val="accent1"/>
                </a:solidFill>
              </a:rPr>
              <a:t>PVES</a:t>
            </a:r>
            <a:r>
              <a:rPr lang="en-US" b="1" i="1" dirty="0"/>
              <a:t>: </a:t>
            </a:r>
            <a:r>
              <a:rPr lang="en-US" i="1" dirty="0"/>
              <a:t>Low energy weak neutral current couplings, precision weak mixing angle (SLAC, </a:t>
            </a:r>
            <a:r>
              <a:rPr lang="en-US" i="1" dirty="0">
                <a:solidFill>
                  <a:schemeClr val="accent1"/>
                </a:solidFill>
              </a:rPr>
              <a:t>Jefferson Lab</a:t>
            </a:r>
            <a:r>
              <a:rPr lang="en-US" i="1" dirty="0"/>
              <a:t>, Mainz</a:t>
            </a:r>
            <a:r>
              <a:rPr lang="en-US" i="1" dirty="0" smtClean="0"/>
              <a:t>)</a:t>
            </a:r>
            <a:endParaRPr lang="en-US" dirty="0" smtClean="0"/>
          </a:p>
          <a:p>
            <a:pPr lvl="1">
              <a:buClr>
                <a:schemeClr val="accent1"/>
              </a:buClr>
            </a:pPr>
            <a:endParaRPr lang="en-US" dirty="0" smtClean="0"/>
          </a:p>
          <a:p>
            <a:pPr marL="285750" indent="-285750">
              <a:buClr>
                <a:schemeClr val="accent1"/>
              </a:buClr>
              <a:buFont typeface="Courier New" panose="02070309020205020404" pitchFamily="49" charset="0"/>
              <a:buChar char="o"/>
            </a:pPr>
            <a:r>
              <a:rPr lang="en-US" dirty="0" smtClean="0"/>
              <a:t>Study nuclear and nucleon properties</a:t>
            </a:r>
          </a:p>
          <a:p>
            <a:pPr marL="800100" lvl="1" indent="-342900">
              <a:buClr>
                <a:schemeClr val="accent1"/>
              </a:buClr>
              <a:buFont typeface="Arial" panose="020B0604020202020204" pitchFamily="34" charset="0"/>
              <a:buChar char="•"/>
            </a:pPr>
            <a:r>
              <a:rPr lang="en-US" dirty="0" smtClean="0"/>
              <a:t>Strange </a:t>
            </a:r>
            <a:r>
              <a:rPr lang="en-US" dirty="0"/>
              <a:t>quark content of </a:t>
            </a:r>
            <a:r>
              <a:rPr lang="en-US" dirty="0" smtClean="0"/>
              <a:t>nucleon</a:t>
            </a:r>
          </a:p>
          <a:p>
            <a:pPr marL="800100" lvl="1" indent="-342900">
              <a:buClr>
                <a:schemeClr val="accent1"/>
              </a:buClr>
              <a:buFont typeface="Arial" panose="020B0604020202020204" pitchFamily="34" charset="0"/>
              <a:buChar char="•"/>
            </a:pPr>
            <a:r>
              <a:rPr lang="en-US" dirty="0" smtClean="0"/>
              <a:t>Neutron radii </a:t>
            </a:r>
            <a:r>
              <a:rPr lang="en-US" dirty="0"/>
              <a:t>of heavy </a:t>
            </a:r>
            <a:r>
              <a:rPr lang="en-US" dirty="0" smtClean="0"/>
              <a:t>nuclei</a:t>
            </a:r>
            <a:endParaRPr lang="en-US" dirty="0"/>
          </a:p>
        </p:txBody>
      </p:sp>
      <p:sp>
        <p:nvSpPr>
          <p:cNvPr id="3" name="Slide Number Placeholder 2"/>
          <p:cNvSpPr>
            <a:spLocks noGrp="1"/>
          </p:cNvSpPr>
          <p:nvPr>
            <p:ph type="sldNum" sz="quarter" idx="12"/>
          </p:nvPr>
        </p:nvSpPr>
        <p:spPr/>
        <p:txBody>
          <a:bodyPr/>
          <a:lstStyle/>
          <a:p>
            <a:fld id="{DA118E06-5FBC-4A7F-98A9-FD3F00BABDBC}" type="slidenum">
              <a:rPr lang="en-CA" smtClean="0"/>
              <a:pPr/>
              <a:t>5</a:t>
            </a:fld>
            <a:endParaRPr lang="en-CA" dirty="0"/>
          </a:p>
        </p:txBody>
      </p:sp>
    </p:spTree>
    <p:extLst>
      <p:ext uri="{BB962C8B-B14F-4D97-AF65-F5344CB8AC3E}">
        <p14:creationId xmlns:p14="http://schemas.microsoft.com/office/powerpoint/2010/main" val="5253552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97876"/>
          </a:xfrm>
        </p:spPr>
        <p:txBody>
          <a:bodyPr/>
          <a:lstStyle/>
          <a:p>
            <a:r>
              <a:rPr lang="en-US" dirty="0" smtClean="0"/>
              <a:t>Standard Model</a:t>
            </a:r>
            <a:br>
              <a:rPr lang="en-US" dirty="0" smtClean="0"/>
            </a:br>
            <a:r>
              <a:rPr lang="en-US" dirty="0" smtClean="0"/>
              <a:t>of Particles and Interactions</a:t>
            </a:r>
            <a:endParaRPr lang="en-CA" dirty="0"/>
          </a:p>
        </p:txBody>
      </p:sp>
      <p:sp>
        <p:nvSpPr>
          <p:cNvPr id="3" name="Date Placeholder 2"/>
          <p:cNvSpPr>
            <a:spLocks noGrp="1"/>
          </p:cNvSpPr>
          <p:nvPr>
            <p:ph type="dt" sz="half" idx="10"/>
          </p:nvPr>
        </p:nvSpPr>
        <p:spPr/>
        <p:txBody>
          <a:bodyPr/>
          <a:lstStyle/>
          <a:p>
            <a:r>
              <a:rPr lang="en-US" smtClean="0"/>
              <a:t>June 1-19, 2015</a:t>
            </a:r>
            <a:endParaRPr lang="en-CA" dirty="0"/>
          </a:p>
        </p:txBody>
      </p:sp>
      <p:sp>
        <p:nvSpPr>
          <p:cNvPr id="4" name="Footer Placeholder 3"/>
          <p:cNvSpPr>
            <a:spLocks noGrp="1"/>
          </p:cNvSpPr>
          <p:nvPr>
            <p:ph type="ftr" sz="quarter" idx="11"/>
          </p:nvPr>
        </p:nvSpPr>
        <p:spPr/>
        <p:txBody>
          <a:bodyPr/>
          <a:lstStyle/>
          <a:p>
            <a:r>
              <a:rPr lang="en-US" smtClean="0"/>
              <a:t>HUGS</a:t>
            </a:r>
            <a:endParaRPr lang="en-CA" dirty="0" smtClean="0"/>
          </a:p>
        </p:txBody>
      </p:sp>
      <p:pic>
        <p:nvPicPr>
          <p:cNvPr id="6" name="Picture 2"/>
          <p:cNvPicPr>
            <a:picLocks noChangeAspect="1" noChangeArrowheads="1"/>
          </p:cNvPicPr>
          <p:nvPr/>
        </p:nvPicPr>
        <p:blipFill>
          <a:blip r:embed="rId2" cstate="print"/>
          <a:srcRect l="19048" t="18218" r="18571" b="10495"/>
          <a:stretch>
            <a:fillRect/>
          </a:stretch>
        </p:blipFill>
        <p:spPr bwMode="auto">
          <a:xfrm>
            <a:off x="914400" y="1371598"/>
            <a:ext cx="7239000" cy="4973358"/>
          </a:xfrm>
          <a:prstGeom prst="rect">
            <a:avLst/>
          </a:prstGeom>
          <a:noFill/>
          <a:ln w="9525">
            <a:noFill/>
            <a:miter lim="800000"/>
            <a:headEnd/>
            <a:tailEnd/>
          </a:ln>
        </p:spPr>
      </p:pic>
      <p:sp>
        <p:nvSpPr>
          <p:cNvPr id="7" name="Rectangle 6">
            <a:hlinkClick r:id="rId3"/>
          </p:cNvPr>
          <p:cNvSpPr/>
          <p:nvPr/>
        </p:nvSpPr>
        <p:spPr>
          <a:xfrm>
            <a:off x="4174885" y="6261535"/>
            <a:ext cx="4110805" cy="338554"/>
          </a:xfrm>
          <a:prstGeom prst="rect">
            <a:avLst/>
          </a:prstGeom>
        </p:spPr>
        <p:txBody>
          <a:bodyPr wrap="none">
            <a:spAutoFit/>
          </a:bodyPr>
          <a:lstStyle/>
          <a:p>
            <a:r>
              <a:rPr lang="en-US" sz="1600" dirty="0" smtClean="0"/>
              <a:t>http://www.cpepweb.org/cpep_sm_large.html</a:t>
            </a:r>
            <a:endParaRPr lang="en-US" sz="1600" dirty="0"/>
          </a:p>
        </p:txBody>
      </p:sp>
      <p:sp>
        <p:nvSpPr>
          <p:cNvPr id="8" name="Slide Number Placeholder 7"/>
          <p:cNvSpPr>
            <a:spLocks noGrp="1"/>
          </p:cNvSpPr>
          <p:nvPr>
            <p:ph type="sldNum" sz="quarter" idx="12"/>
          </p:nvPr>
        </p:nvSpPr>
        <p:spPr/>
        <p:txBody>
          <a:bodyPr/>
          <a:lstStyle/>
          <a:p>
            <a:fld id="{DA118E06-5FBC-4A7F-98A9-FD3F00BABDBC}" type="slidenum">
              <a:rPr lang="en-CA" smtClean="0"/>
              <a:pPr/>
              <a:t>6</a:t>
            </a:fld>
            <a:endParaRPr lang="en-CA" dirty="0"/>
          </a:p>
        </p:txBody>
      </p:sp>
    </p:spTree>
    <p:extLst>
      <p:ext uri="{BB962C8B-B14F-4D97-AF65-F5344CB8AC3E}">
        <p14:creationId xmlns:p14="http://schemas.microsoft.com/office/powerpoint/2010/main" val="18525999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itle 1"/>
          <p:cNvSpPr txBox="1">
            <a:spLocks/>
          </p:cNvSpPr>
          <p:nvPr/>
        </p:nvSpPr>
        <p:spPr>
          <a:xfrm>
            <a:off x="3962400" y="0"/>
            <a:ext cx="5181600" cy="1295400"/>
          </a:xfrm>
          <a:prstGeom prst="rect">
            <a:avLst/>
          </a:prstGeom>
        </p:spPr>
        <p:txBody>
          <a:bodyPr vert="horz" lIns="91440" tIns="45720" rIns="91440" bIns="45720" rtlCol="0" anchor="ctr">
            <a:normAutofit fontScale="82500" lnSpcReduction="20000"/>
          </a:bodyPr>
          <a:lstStyle/>
          <a:p>
            <a:pPr marL="0" marR="0" lvl="0" indent="0" algn="r" defTabSz="914400" rtl="0" eaLnBrk="1" fontAlgn="auto" latinLnBrk="0" hangingPunct="1">
              <a:lnSpc>
                <a:spcPct val="120000"/>
              </a:lnSpc>
              <a:spcBef>
                <a:spcPct val="0"/>
              </a:spcBef>
              <a:spcAft>
                <a:spcPts val="0"/>
              </a:spcAft>
              <a:buClrTx/>
              <a:buSzTx/>
              <a:buFontTx/>
              <a:buNone/>
              <a:tabLst/>
              <a:defRPr/>
            </a:pPr>
            <a:r>
              <a:rPr kumimoji="0" lang="en-US" sz="4800" b="0" i="0" u="none" strike="noStrike" kern="1200" cap="none" spc="0" normalizeH="0" baseline="0" noProof="0" dirty="0" smtClean="0">
                <a:ln>
                  <a:noFill/>
                </a:ln>
                <a:solidFill>
                  <a:schemeClr val="tx1"/>
                </a:solidFill>
                <a:effectLst/>
                <a:uLnTx/>
                <a:uFillTx/>
                <a:latin typeface="+mj-lt"/>
                <a:ea typeface="+mj-ea"/>
                <a:cs typeface="+mj-cs"/>
              </a:rPr>
              <a:t>Interactions</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 </a:t>
            </a:r>
            <a:br>
              <a:rPr kumimoji="0" lang="en-US" sz="4400" b="0" i="0" u="none" strike="noStrike" kern="1200" cap="none" spc="0" normalizeH="0" baseline="0" noProof="0" dirty="0" smtClean="0">
                <a:ln>
                  <a:noFill/>
                </a:ln>
                <a:solidFill>
                  <a:schemeClr val="tx1"/>
                </a:solidFill>
                <a:effectLst/>
                <a:uLnTx/>
                <a:uFillTx/>
                <a:latin typeface="+mj-lt"/>
                <a:ea typeface="+mj-ea"/>
                <a:cs typeface="+mj-cs"/>
              </a:rPr>
            </a:b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200" name="Title 1"/>
          <p:cNvSpPr>
            <a:spLocks noGrp="1"/>
          </p:cNvSpPr>
          <p:nvPr>
            <p:ph type="title"/>
          </p:nvPr>
        </p:nvSpPr>
        <p:spPr/>
        <p:txBody>
          <a:bodyPr>
            <a:normAutofit fontScale="90000"/>
          </a:bodyPr>
          <a:lstStyle/>
          <a:p>
            <a:pPr algn="r"/>
            <a:r>
              <a:rPr lang="en-US" dirty="0" smtClean="0"/>
              <a:t/>
            </a:r>
            <a:br>
              <a:rPr lang="en-US" dirty="0" smtClean="0"/>
            </a:br>
            <a:r>
              <a:rPr lang="en-US" dirty="0" smtClean="0"/>
              <a:t>Particles </a:t>
            </a:r>
            <a:br>
              <a:rPr lang="en-US" dirty="0" smtClean="0"/>
            </a:br>
            <a:endParaRPr lang="en-US" dirty="0"/>
          </a:p>
        </p:txBody>
      </p:sp>
      <p:sp>
        <p:nvSpPr>
          <p:cNvPr id="2" name="Date Placeholder 1"/>
          <p:cNvSpPr>
            <a:spLocks noGrp="1"/>
          </p:cNvSpPr>
          <p:nvPr>
            <p:ph type="dt" sz="half" idx="10"/>
          </p:nvPr>
        </p:nvSpPr>
        <p:spPr/>
        <p:txBody>
          <a:bodyPr/>
          <a:lstStyle/>
          <a:p>
            <a:r>
              <a:rPr lang="en-US" smtClean="0"/>
              <a:t>June 1-19, 2015</a:t>
            </a:r>
            <a:endParaRPr lang="en-US"/>
          </a:p>
        </p:txBody>
      </p:sp>
      <p:sp>
        <p:nvSpPr>
          <p:cNvPr id="3" name="Footer Placeholder 2"/>
          <p:cNvSpPr>
            <a:spLocks noGrp="1"/>
          </p:cNvSpPr>
          <p:nvPr>
            <p:ph type="ftr" sz="quarter" idx="11"/>
          </p:nvPr>
        </p:nvSpPr>
        <p:spPr/>
        <p:txBody>
          <a:bodyPr/>
          <a:lstStyle/>
          <a:p>
            <a:r>
              <a:rPr lang="en-US" smtClean="0"/>
              <a:t>HUGS</a:t>
            </a:r>
            <a:endParaRPr lang="en-US"/>
          </a:p>
        </p:txBody>
      </p:sp>
      <p:sp>
        <p:nvSpPr>
          <p:cNvPr id="4" name="Slide Number Placeholder 3"/>
          <p:cNvSpPr>
            <a:spLocks noGrp="1"/>
          </p:cNvSpPr>
          <p:nvPr>
            <p:ph type="sldNum" sz="quarter" idx="12"/>
          </p:nvPr>
        </p:nvSpPr>
        <p:spPr/>
        <p:txBody>
          <a:bodyPr/>
          <a:lstStyle/>
          <a:p>
            <a:fld id="{7E5306AB-AE3C-461E-AA4C-9594156E011A}" type="slidenum">
              <a:rPr lang="en-US" smtClean="0"/>
              <a:pPr/>
              <a:t>7</a:t>
            </a:fld>
            <a:endParaRPr lang="en-US"/>
          </a:p>
        </p:txBody>
      </p:sp>
      <p:pic>
        <p:nvPicPr>
          <p:cNvPr id="17" name="Content Placeholder 9" descr="MCj02325240000[1]"/>
          <p:cNvPicPr>
            <a:picLocks noGrp="1" noChangeAspect="1" noChangeArrowheads="1"/>
          </p:cNvPicPr>
          <p:nvPr>
            <p:ph sz="half" idx="4294967295"/>
          </p:nvPr>
        </p:nvPicPr>
        <p:blipFill>
          <a:blip r:embed="rId2" cstate="print"/>
          <a:srcRect/>
          <a:stretch>
            <a:fillRect/>
          </a:stretch>
        </p:blipFill>
        <p:spPr>
          <a:xfrm>
            <a:off x="7778750" y="5003800"/>
            <a:ext cx="1365250" cy="1854200"/>
          </a:xfrm>
          <a:prstGeom prst="rect">
            <a:avLst/>
          </a:prstGeom>
          <a:noFill/>
          <a:ln/>
        </p:spPr>
      </p:pic>
      <p:pic>
        <p:nvPicPr>
          <p:cNvPr id="193" name="Picture 192" descr="Fermions.jpg"/>
          <p:cNvPicPr>
            <a:picLocks noChangeAspect="1"/>
          </p:cNvPicPr>
          <p:nvPr/>
        </p:nvPicPr>
        <p:blipFill>
          <a:blip r:embed="rId3" cstate="print"/>
          <a:stretch>
            <a:fillRect/>
          </a:stretch>
        </p:blipFill>
        <p:spPr>
          <a:xfrm>
            <a:off x="5004008" y="0"/>
            <a:ext cx="4139992" cy="261070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87" name="Picture 186" descr="Bosons.jpg"/>
          <p:cNvPicPr>
            <a:picLocks noChangeAspect="1"/>
          </p:cNvPicPr>
          <p:nvPr/>
        </p:nvPicPr>
        <p:blipFill>
          <a:blip r:embed="rId4" cstate="print"/>
          <a:stretch>
            <a:fillRect/>
          </a:stretch>
        </p:blipFill>
        <p:spPr>
          <a:xfrm>
            <a:off x="0" y="0"/>
            <a:ext cx="4267200" cy="26275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99" name="Picture 198" descr="Structure.jpg"/>
          <p:cNvPicPr>
            <a:picLocks noChangeAspect="1"/>
          </p:cNvPicPr>
          <p:nvPr/>
        </p:nvPicPr>
        <p:blipFill>
          <a:blip r:embed="rId5" cstate="print"/>
          <a:stretch>
            <a:fillRect/>
          </a:stretch>
        </p:blipFill>
        <p:spPr>
          <a:xfrm>
            <a:off x="1752600" y="838200"/>
            <a:ext cx="5943600" cy="5943600"/>
          </a:xfrm>
          <a:prstGeom prst="ellipse">
            <a:avLst/>
          </a:prstGeom>
          <a:ln>
            <a:noFill/>
          </a:ln>
          <a:effectLst>
            <a:softEdge rad="112500"/>
          </a:effectLst>
        </p:spPr>
      </p:pic>
      <p:pic>
        <p:nvPicPr>
          <p:cNvPr id="188" name="Picture 187" descr="Properties.jpg"/>
          <p:cNvPicPr>
            <a:picLocks noChangeAspect="1"/>
          </p:cNvPicPr>
          <p:nvPr/>
        </p:nvPicPr>
        <p:blipFill>
          <a:blip r:embed="rId6" cstate="print"/>
          <a:stretch>
            <a:fillRect/>
          </a:stretch>
        </p:blipFill>
        <p:spPr>
          <a:xfrm>
            <a:off x="1600200" y="5076860"/>
            <a:ext cx="6019800" cy="17811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94" name="Picture 193" descr="Bosons.jpg"/>
          <p:cNvPicPr>
            <a:picLocks noChangeAspect="1"/>
          </p:cNvPicPr>
          <p:nvPr/>
        </p:nvPicPr>
        <p:blipFill>
          <a:blip r:embed="rId7" cstate="print"/>
          <a:stretch>
            <a:fillRect/>
          </a:stretch>
        </p:blipFill>
        <p:spPr>
          <a:xfrm>
            <a:off x="0" y="457200"/>
            <a:ext cx="6187502" cy="381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92" name="Picture 191" descr="Fermions.jpg"/>
          <p:cNvPicPr>
            <a:picLocks noChangeAspect="1"/>
          </p:cNvPicPr>
          <p:nvPr/>
        </p:nvPicPr>
        <p:blipFill>
          <a:blip r:embed="rId8" cstate="print"/>
          <a:stretch>
            <a:fillRect/>
          </a:stretch>
        </p:blipFill>
        <p:spPr>
          <a:xfrm>
            <a:off x="2971800" y="2737174"/>
            <a:ext cx="6172200" cy="38922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Oval 9"/>
          <p:cNvSpPr/>
          <p:nvPr/>
        </p:nvSpPr>
        <p:spPr>
          <a:xfrm>
            <a:off x="6400800" y="4191000"/>
            <a:ext cx="838200" cy="381000"/>
          </a:xfrm>
          <a:prstGeom prst="ellipse">
            <a:avLst/>
          </a:prstGeom>
          <a:solidFill>
            <a:schemeClr val="bg1">
              <a:alpha val="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400800" y="4572000"/>
            <a:ext cx="838200" cy="381000"/>
          </a:xfrm>
          <a:prstGeom prst="ellipse">
            <a:avLst/>
          </a:prstGeom>
          <a:solidFill>
            <a:schemeClr val="bg1">
              <a:alpha val="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048000" y="4572000"/>
            <a:ext cx="990600" cy="381000"/>
          </a:xfrm>
          <a:prstGeom prst="ellipse">
            <a:avLst/>
          </a:prstGeom>
          <a:solidFill>
            <a:schemeClr val="bg1">
              <a:alpha val="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400800" y="5334000"/>
            <a:ext cx="990600" cy="381000"/>
          </a:xfrm>
          <a:prstGeom prst="ellipse">
            <a:avLst/>
          </a:prstGeom>
          <a:solidFill>
            <a:schemeClr val="bg1">
              <a:alpha val="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3581400"/>
            <a:ext cx="990600" cy="609600"/>
          </a:xfrm>
          <a:prstGeom prst="ellipse">
            <a:avLst/>
          </a:prstGeom>
          <a:solidFill>
            <a:schemeClr val="bg1">
              <a:alpha val="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0" y="1905000"/>
            <a:ext cx="990600" cy="609600"/>
          </a:xfrm>
          <a:prstGeom prst="ellipse">
            <a:avLst/>
          </a:prstGeom>
          <a:solidFill>
            <a:schemeClr val="bg1">
              <a:alpha val="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Properties.jpg"/>
          <p:cNvPicPr>
            <a:picLocks noChangeAspect="1"/>
          </p:cNvPicPr>
          <p:nvPr/>
        </p:nvPicPr>
        <p:blipFill>
          <a:blip r:embed="rId6" cstate="print"/>
          <a:stretch>
            <a:fillRect/>
          </a:stretch>
        </p:blipFill>
        <p:spPr>
          <a:xfrm>
            <a:off x="152400" y="914400"/>
            <a:ext cx="8852703" cy="26193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18" name="Group 17"/>
          <p:cNvGrpSpPr>
            <a:grpSpLocks noChangeAspect="1"/>
          </p:cNvGrpSpPr>
          <p:nvPr/>
        </p:nvGrpSpPr>
        <p:grpSpPr bwMode="auto">
          <a:xfrm>
            <a:off x="685800" y="3657600"/>
            <a:ext cx="2197100" cy="1965950"/>
            <a:chOff x="606" y="1362"/>
            <a:chExt cx="1863" cy="1667"/>
          </a:xfrm>
        </p:grpSpPr>
        <p:sp>
          <p:nvSpPr>
            <p:cNvPr id="19" name="AutoShape 16"/>
            <p:cNvSpPr>
              <a:spLocks noChangeAspect="1" noChangeArrowheads="1" noTextEdit="1"/>
            </p:cNvSpPr>
            <p:nvPr/>
          </p:nvSpPr>
          <p:spPr bwMode="auto">
            <a:xfrm>
              <a:off x="606" y="1362"/>
              <a:ext cx="1863" cy="1667"/>
            </a:xfrm>
            <a:prstGeom prst="rect">
              <a:avLst/>
            </a:prstGeom>
            <a:noFill/>
            <a:ln w="9525">
              <a:noFill/>
              <a:miter lim="800000"/>
              <a:headEnd/>
              <a:tailEnd/>
            </a:ln>
          </p:spPr>
          <p:txBody>
            <a:bodyPr/>
            <a:lstStyle/>
            <a:p>
              <a:endParaRPr lang="en-US"/>
            </a:p>
          </p:txBody>
        </p:sp>
        <p:sp>
          <p:nvSpPr>
            <p:cNvPr id="20" name="Freeform 18"/>
            <p:cNvSpPr>
              <a:spLocks/>
            </p:cNvSpPr>
            <p:nvPr/>
          </p:nvSpPr>
          <p:spPr bwMode="auto">
            <a:xfrm>
              <a:off x="619" y="1386"/>
              <a:ext cx="1826" cy="1619"/>
            </a:xfrm>
            <a:custGeom>
              <a:avLst/>
              <a:gdLst/>
              <a:ahLst/>
              <a:cxnLst>
                <a:cxn ang="0">
                  <a:pos x="86" y="181"/>
                </a:cxn>
                <a:cxn ang="0">
                  <a:pos x="13" y="320"/>
                </a:cxn>
                <a:cxn ang="0">
                  <a:pos x="1" y="442"/>
                </a:cxn>
                <a:cxn ang="0">
                  <a:pos x="52" y="535"/>
                </a:cxn>
                <a:cxn ang="0">
                  <a:pos x="151" y="540"/>
                </a:cxn>
                <a:cxn ang="0">
                  <a:pos x="258" y="504"/>
                </a:cxn>
                <a:cxn ang="0">
                  <a:pos x="312" y="583"/>
                </a:cxn>
                <a:cxn ang="0">
                  <a:pos x="347" y="718"/>
                </a:cxn>
                <a:cxn ang="0">
                  <a:pos x="430" y="791"/>
                </a:cxn>
                <a:cxn ang="0">
                  <a:pos x="581" y="795"/>
                </a:cxn>
                <a:cxn ang="0">
                  <a:pos x="711" y="940"/>
                </a:cxn>
                <a:cxn ang="0">
                  <a:pos x="588" y="962"/>
                </a:cxn>
                <a:cxn ang="0">
                  <a:pos x="486" y="1048"/>
                </a:cxn>
                <a:cxn ang="0">
                  <a:pos x="389" y="1128"/>
                </a:cxn>
                <a:cxn ang="0">
                  <a:pos x="283" y="1134"/>
                </a:cxn>
                <a:cxn ang="0">
                  <a:pos x="255" y="1245"/>
                </a:cxn>
                <a:cxn ang="0">
                  <a:pos x="338" y="1349"/>
                </a:cxn>
                <a:cxn ang="0">
                  <a:pos x="446" y="1444"/>
                </a:cxn>
                <a:cxn ang="0">
                  <a:pos x="560" y="1433"/>
                </a:cxn>
                <a:cxn ang="0">
                  <a:pos x="619" y="1374"/>
                </a:cxn>
                <a:cxn ang="0">
                  <a:pos x="674" y="1283"/>
                </a:cxn>
                <a:cxn ang="0">
                  <a:pos x="906" y="1268"/>
                </a:cxn>
                <a:cxn ang="0">
                  <a:pos x="1012" y="1353"/>
                </a:cxn>
                <a:cxn ang="0">
                  <a:pos x="1068" y="1446"/>
                </a:cxn>
                <a:cxn ang="0">
                  <a:pos x="1094" y="1527"/>
                </a:cxn>
                <a:cxn ang="0">
                  <a:pos x="1150" y="1610"/>
                </a:cxn>
                <a:cxn ang="0">
                  <a:pos x="1282" y="1572"/>
                </a:cxn>
                <a:cxn ang="0">
                  <a:pos x="1385" y="1453"/>
                </a:cxn>
                <a:cxn ang="0">
                  <a:pos x="1403" y="1329"/>
                </a:cxn>
                <a:cxn ang="0">
                  <a:pos x="1349" y="1228"/>
                </a:cxn>
                <a:cxn ang="0">
                  <a:pos x="1255" y="1145"/>
                </a:cxn>
                <a:cxn ang="0">
                  <a:pos x="1288" y="1039"/>
                </a:cxn>
                <a:cxn ang="0">
                  <a:pos x="1262" y="930"/>
                </a:cxn>
                <a:cxn ang="0">
                  <a:pos x="1256" y="830"/>
                </a:cxn>
                <a:cxn ang="0">
                  <a:pos x="1226" y="723"/>
                </a:cxn>
                <a:cxn ang="0">
                  <a:pos x="1338" y="662"/>
                </a:cxn>
                <a:cxn ang="0">
                  <a:pos x="1437" y="608"/>
                </a:cxn>
                <a:cxn ang="0">
                  <a:pos x="1525" y="601"/>
                </a:cxn>
                <a:cxn ang="0">
                  <a:pos x="1618" y="578"/>
                </a:cxn>
                <a:cxn ang="0">
                  <a:pos x="1726" y="519"/>
                </a:cxn>
                <a:cxn ang="0">
                  <a:pos x="1782" y="470"/>
                </a:cxn>
                <a:cxn ang="0">
                  <a:pos x="1821" y="400"/>
                </a:cxn>
                <a:cxn ang="0">
                  <a:pos x="1785" y="303"/>
                </a:cxn>
                <a:cxn ang="0">
                  <a:pos x="1667" y="311"/>
                </a:cxn>
                <a:cxn ang="0">
                  <a:pos x="1558" y="339"/>
                </a:cxn>
                <a:cxn ang="0">
                  <a:pos x="1410" y="363"/>
                </a:cxn>
                <a:cxn ang="0">
                  <a:pos x="1227" y="395"/>
                </a:cxn>
                <a:cxn ang="0">
                  <a:pos x="1095" y="291"/>
                </a:cxn>
                <a:cxn ang="0">
                  <a:pos x="1073" y="161"/>
                </a:cxn>
                <a:cxn ang="0">
                  <a:pos x="974" y="96"/>
                </a:cxn>
                <a:cxn ang="0">
                  <a:pos x="881" y="88"/>
                </a:cxn>
                <a:cxn ang="0">
                  <a:pos x="759" y="120"/>
                </a:cxn>
                <a:cxn ang="0">
                  <a:pos x="689" y="169"/>
                </a:cxn>
                <a:cxn ang="0">
                  <a:pos x="595" y="298"/>
                </a:cxn>
                <a:cxn ang="0">
                  <a:pos x="612" y="398"/>
                </a:cxn>
                <a:cxn ang="0">
                  <a:pos x="623" y="488"/>
                </a:cxn>
                <a:cxn ang="0">
                  <a:pos x="569" y="455"/>
                </a:cxn>
                <a:cxn ang="0">
                  <a:pos x="541" y="374"/>
                </a:cxn>
                <a:cxn ang="0">
                  <a:pos x="552" y="266"/>
                </a:cxn>
                <a:cxn ang="0">
                  <a:pos x="591" y="171"/>
                </a:cxn>
                <a:cxn ang="0">
                  <a:pos x="581" y="67"/>
                </a:cxn>
                <a:cxn ang="0">
                  <a:pos x="457" y="0"/>
                </a:cxn>
              </a:cxnLst>
              <a:rect l="0" t="0" r="r" b="b"/>
              <a:pathLst>
                <a:path w="1826" h="1619">
                  <a:moveTo>
                    <a:pt x="193" y="87"/>
                  </a:moveTo>
                  <a:lnTo>
                    <a:pt x="187" y="88"/>
                  </a:lnTo>
                  <a:lnTo>
                    <a:pt x="184" y="92"/>
                  </a:lnTo>
                  <a:lnTo>
                    <a:pt x="178" y="94"/>
                  </a:lnTo>
                  <a:lnTo>
                    <a:pt x="173" y="97"/>
                  </a:lnTo>
                  <a:lnTo>
                    <a:pt x="169" y="100"/>
                  </a:lnTo>
                  <a:lnTo>
                    <a:pt x="165" y="103"/>
                  </a:lnTo>
                  <a:lnTo>
                    <a:pt x="159" y="107"/>
                  </a:lnTo>
                  <a:lnTo>
                    <a:pt x="156" y="110"/>
                  </a:lnTo>
                  <a:lnTo>
                    <a:pt x="150" y="114"/>
                  </a:lnTo>
                  <a:lnTo>
                    <a:pt x="145" y="117"/>
                  </a:lnTo>
                  <a:lnTo>
                    <a:pt x="140" y="121"/>
                  </a:lnTo>
                  <a:lnTo>
                    <a:pt x="136" y="126"/>
                  </a:lnTo>
                  <a:lnTo>
                    <a:pt x="131" y="129"/>
                  </a:lnTo>
                  <a:lnTo>
                    <a:pt x="127" y="134"/>
                  </a:lnTo>
                  <a:lnTo>
                    <a:pt x="123" y="139"/>
                  </a:lnTo>
                  <a:lnTo>
                    <a:pt x="119" y="143"/>
                  </a:lnTo>
                  <a:lnTo>
                    <a:pt x="114" y="147"/>
                  </a:lnTo>
                  <a:lnTo>
                    <a:pt x="110" y="152"/>
                  </a:lnTo>
                  <a:lnTo>
                    <a:pt x="105" y="156"/>
                  </a:lnTo>
                  <a:lnTo>
                    <a:pt x="101" y="161"/>
                  </a:lnTo>
                  <a:lnTo>
                    <a:pt x="98" y="166"/>
                  </a:lnTo>
                  <a:lnTo>
                    <a:pt x="93" y="171"/>
                  </a:lnTo>
                  <a:lnTo>
                    <a:pt x="90" y="175"/>
                  </a:lnTo>
                  <a:lnTo>
                    <a:pt x="86" y="181"/>
                  </a:lnTo>
                  <a:lnTo>
                    <a:pt x="81" y="186"/>
                  </a:lnTo>
                  <a:lnTo>
                    <a:pt x="78" y="191"/>
                  </a:lnTo>
                  <a:lnTo>
                    <a:pt x="74" y="196"/>
                  </a:lnTo>
                  <a:lnTo>
                    <a:pt x="71" y="202"/>
                  </a:lnTo>
                  <a:lnTo>
                    <a:pt x="67" y="207"/>
                  </a:lnTo>
                  <a:lnTo>
                    <a:pt x="64" y="213"/>
                  </a:lnTo>
                  <a:lnTo>
                    <a:pt x="60" y="219"/>
                  </a:lnTo>
                  <a:lnTo>
                    <a:pt x="58" y="225"/>
                  </a:lnTo>
                  <a:lnTo>
                    <a:pt x="53" y="229"/>
                  </a:lnTo>
                  <a:lnTo>
                    <a:pt x="49" y="235"/>
                  </a:lnTo>
                  <a:lnTo>
                    <a:pt x="47" y="240"/>
                  </a:lnTo>
                  <a:lnTo>
                    <a:pt x="45" y="246"/>
                  </a:lnTo>
                  <a:lnTo>
                    <a:pt x="40" y="252"/>
                  </a:lnTo>
                  <a:lnTo>
                    <a:pt x="38" y="257"/>
                  </a:lnTo>
                  <a:lnTo>
                    <a:pt x="35" y="262"/>
                  </a:lnTo>
                  <a:lnTo>
                    <a:pt x="33" y="268"/>
                  </a:lnTo>
                  <a:lnTo>
                    <a:pt x="31" y="274"/>
                  </a:lnTo>
                  <a:lnTo>
                    <a:pt x="28" y="280"/>
                  </a:lnTo>
                  <a:lnTo>
                    <a:pt x="25" y="285"/>
                  </a:lnTo>
                  <a:lnTo>
                    <a:pt x="24" y="291"/>
                  </a:lnTo>
                  <a:lnTo>
                    <a:pt x="21" y="297"/>
                  </a:lnTo>
                  <a:lnTo>
                    <a:pt x="19" y="303"/>
                  </a:lnTo>
                  <a:lnTo>
                    <a:pt x="18" y="308"/>
                  </a:lnTo>
                  <a:lnTo>
                    <a:pt x="15" y="314"/>
                  </a:lnTo>
                  <a:lnTo>
                    <a:pt x="13" y="320"/>
                  </a:lnTo>
                  <a:lnTo>
                    <a:pt x="12" y="325"/>
                  </a:lnTo>
                  <a:lnTo>
                    <a:pt x="9" y="331"/>
                  </a:lnTo>
                  <a:lnTo>
                    <a:pt x="8" y="337"/>
                  </a:lnTo>
                  <a:lnTo>
                    <a:pt x="7" y="343"/>
                  </a:lnTo>
                  <a:lnTo>
                    <a:pt x="6" y="347"/>
                  </a:lnTo>
                  <a:lnTo>
                    <a:pt x="5" y="353"/>
                  </a:lnTo>
                  <a:lnTo>
                    <a:pt x="5" y="359"/>
                  </a:lnTo>
                  <a:lnTo>
                    <a:pt x="4" y="364"/>
                  </a:lnTo>
                  <a:lnTo>
                    <a:pt x="2" y="370"/>
                  </a:lnTo>
                  <a:lnTo>
                    <a:pt x="1" y="374"/>
                  </a:lnTo>
                  <a:lnTo>
                    <a:pt x="1" y="380"/>
                  </a:lnTo>
                  <a:lnTo>
                    <a:pt x="0" y="385"/>
                  </a:lnTo>
                  <a:lnTo>
                    <a:pt x="0" y="390"/>
                  </a:lnTo>
                  <a:lnTo>
                    <a:pt x="0" y="395"/>
                  </a:lnTo>
                  <a:lnTo>
                    <a:pt x="1" y="400"/>
                  </a:lnTo>
                  <a:lnTo>
                    <a:pt x="1" y="404"/>
                  </a:lnTo>
                  <a:lnTo>
                    <a:pt x="1" y="409"/>
                  </a:lnTo>
                  <a:lnTo>
                    <a:pt x="1" y="413"/>
                  </a:lnTo>
                  <a:lnTo>
                    <a:pt x="1" y="418"/>
                  </a:lnTo>
                  <a:lnTo>
                    <a:pt x="1" y="422"/>
                  </a:lnTo>
                  <a:lnTo>
                    <a:pt x="1" y="426"/>
                  </a:lnTo>
                  <a:lnTo>
                    <a:pt x="1" y="430"/>
                  </a:lnTo>
                  <a:lnTo>
                    <a:pt x="1" y="435"/>
                  </a:lnTo>
                  <a:lnTo>
                    <a:pt x="1" y="438"/>
                  </a:lnTo>
                  <a:lnTo>
                    <a:pt x="1" y="442"/>
                  </a:lnTo>
                  <a:lnTo>
                    <a:pt x="1" y="446"/>
                  </a:lnTo>
                  <a:lnTo>
                    <a:pt x="1" y="450"/>
                  </a:lnTo>
                  <a:lnTo>
                    <a:pt x="2" y="456"/>
                  </a:lnTo>
                  <a:lnTo>
                    <a:pt x="2" y="463"/>
                  </a:lnTo>
                  <a:lnTo>
                    <a:pt x="2" y="468"/>
                  </a:lnTo>
                  <a:lnTo>
                    <a:pt x="2" y="474"/>
                  </a:lnTo>
                  <a:lnTo>
                    <a:pt x="4" y="478"/>
                  </a:lnTo>
                  <a:lnTo>
                    <a:pt x="5" y="484"/>
                  </a:lnTo>
                  <a:lnTo>
                    <a:pt x="5" y="489"/>
                  </a:lnTo>
                  <a:lnTo>
                    <a:pt x="6" y="494"/>
                  </a:lnTo>
                  <a:lnTo>
                    <a:pt x="7" y="497"/>
                  </a:lnTo>
                  <a:lnTo>
                    <a:pt x="9" y="502"/>
                  </a:lnTo>
                  <a:lnTo>
                    <a:pt x="11" y="504"/>
                  </a:lnTo>
                  <a:lnTo>
                    <a:pt x="12" y="508"/>
                  </a:lnTo>
                  <a:lnTo>
                    <a:pt x="14" y="511"/>
                  </a:lnTo>
                  <a:lnTo>
                    <a:pt x="16" y="514"/>
                  </a:lnTo>
                  <a:lnTo>
                    <a:pt x="19" y="516"/>
                  </a:lnTo>
                  <a:lnTo>
                    <a:pt x="21" y="518"/>
                  </a:lnTo>
                  <a:lnTo>
                    <a:pt x="25" y="521"/>
                  </a:lnTo>
                  <a:lnTo>
                    <a:pt x="29" y="524"/>
                  </a:lnTo>
                  <a:lnTo>
                    <a:pt x="33" y="527"/>
                  </a:lnTo>
                  <a:lnTo>
                    <a:pt x="37" y="529"/>
                  </a:lnTo>
                  <a:lnTo>
                    <a:pt x="40" y="530"/>
                  </a:lnTo>
                  <a:lnTo>
                    <a:pt x="46" y="532"/>
                  </a:lnTo>
                  <a:lnTo>
                    <a:pt x="52" y="535"/>
                  </a:lnTo>
                  <a:lnTo>
                    <a:pt x="58" y="537"/>
                  </a:lnTo>
                  <a:lnTo>
                    <a:pt x="60" y="538"/>
                  </a:lnTo>
                  <a:lnTo>
                    <a:pt x="64" y="540"/>
                  </a:lnTo>
                  <a:lnTo>
                    <a:pt x="67" y="540"/>
                  </a:lnTo>
                  <a:lnTo>
                    <a:pt x="71" y="542"/>
                  </a:lnTo>
                  <a:lnTo>
                    <a:pt x="74" y="542"/>
                  </a:lnTo>
                  <a:lnTo>
                    <a:pt x="78" y="543"/>
                  </a:lnTo>
                  <a:lnTo>
                    <a:pt x="81" y="543"/>
                  </a:lnTo>
                  <a:lnTo>
                    <a:pt x="85" y="544"/>
                  </a:lnTo>
                  <a:lnTo>
                    <a:pt x="88" y="544"/>
                  </a:lnTo>
                  <a:lnTo>
                    <a:pt x="92" y="544"/>
                  </a:lnTo>
                  <a:lnTo>
                    <a:pt x="95" y="544"/>
                  </a:lnTo>
                  <a:lnTo>
                    <a:pt x="100" y="545"/>
                  </a:lnTo>
                  <a:lnTo>
                    <a:pt x="104" y="544"/>
                  </a:lnTo>
                  <a:lnTo>
                    <a:pt x="107" y="544"/>
                  </a:lnTo>
                  <a:lnTo>
                    <a:pt x="112" y="544"/>
                  </a:lnTo>
                  <a:lnTo>
                    <a:pt x="117" y="544"/>
                  </a:lnTo>
                  <a:lnTo>
                    <a:pt x="120" y="544"/>
                  </a:lnTo>
                  <a:lnTo>
                    <a:pt x="125" y="544"/>
                  </a:lnTo>
                  <a:lnTo>
                    <a:pt x="128" y="543"/>
                  </a:lnTo>
                  <a:lnTo>
                    <a:pt x="133" y="543"/>
                  </a:lnTo>
                  <a:lnTo>
                    <a:pt x="138" y="542"/>
                  </a:lnTo>
                  <a:lnTo>
                    <a:pt x="141" y="542"/>
                  </a:lnTo>
                  <a:lnTo>
                    <a:pt x="146" y="541"/>
                  </a:lnTo>
                  <a:lnTo>
                    <a:pt x="151" y="540"/>
                  </a:lnTo>
                  <a:lnTo>
                    <a:pt x="154" y="538"/>
                  </a:lnTo>
                  <a:lnTo>
                    <a:pt x="159" y="538"/>
                  </a:lnTo>
                  <a:lnTo>
                    <a:pt x="163" y="537"/>
                  </a:lnTo>
                  <a:lnTo>
                    <a:pt x="167" y="537"/>
                  </a:lnTo>
                  <a:lnTo>
                    <a:pt x="171" y="535"/>
                  </a:lnTo>
                  <a:lnTo>
                    <a:pt x="176" y="534"/>
                  </a:lnTo>
                  <a:lnTo>
                    <a:pt x="180" y="532"/>
                  </a:lnTo>
                  <a:lnTo>
                    <a:pt x="184" y="531"/>
                  </a:lnTo>
                  <a:lnTo>
                    <a:pt x="187" y="530"/>
                  </a:lnTo>
                  <a:lnTo>
                    <a:pt x="192" y="529"/>
                  </a:lnTo>
                  <a:lnTo>
                    <a:pt x="197" y="528"/>
                  </a:lnTo>
                  <a:lnTo>
                    <a:pt x="200" y="528"/>
                  </a:lnTo>
                  <a:lnTo>
                    <a:pt x="205" y="525"/>
                  </a:lnTo>
                  <a:lnTo>
                    <a:pt x="209" y="524"/>
                  </a:lnTo>
                  <a:lnTo>
                    <a:pt x="212" y="523"/>
                  </a:lnTo>
                  <a:lnTo>
                    <a:pt x="216" y="522"/>
                  </a:lnTo>
                  <a:lnTo>
                    <a:pt x="219" y="519"/>
                  </a:lnTo>
                  <a:lnTo>
                    <a:pt x="223" y="518"/>
                  </a:lnTo>
                  <a:lnTo>
                    <a:pt x="226" y="517"/>
                  </a:lnTo>
                  <a:lnTo>
                    <a:pt x="230" y="517"/>
                  </a:lnTo>
                  <a:lnTo>
                    <a:pt x="236" y="514"/>
                  </a:lnTo>
                  <a:lnTo>
                    <a:pt x="243" y="511"/>
                  </a:lnTo>
                  <a:lnTo>
                    <a:pt x="249" y="509"/>
                  </a:lnTo>
                  <a:lnTo>
                    <a:pt x="253" y="507"/>
                  </a:lnTo>
                  <a:lnTo>
                    <a:pt x="258" y="504"/>
                  </a:lnTo>
                  <a:lnTo>
                    <a:pt x="263" y="503"/>
                  </a:lnTo>
                  <a:lnTo>
                    <a:pt x="265" y="501"/>
                  </a:lnTo>
                  <a:lnTo>
                    <a:pt x="269" y="501"/>
                  </a:lnTo>
                  <a:lnTo>
                    <a:pt x="274" y="497"/>
                  </a:lnTo>
                  <a:lnTo>
                    <a:pt x="276" y="497"/>
                  </a:lnTo>
                  <a:lnTo>
                    <a:pt x="304" y="508"/>
                  </a:lnTo>
                  <a:lnTo>
                    <a:pt x="304" y="509"/>
                  </a:lnTo>
                  <a:lnTo>
                    <a:pt x="304" y="512"/>
                  </a:lnTo>
                  <a:lnTo>
                    <a:pt x="304" y="516"/>
                  </a:lnTo>
                  <a:lnTo>
                    <a:pt x="304" y="521"/>
                  </a:lnTo>
                  <a:lnTo>
                    <a:pt x="305" y="527"/>
                  </a:lnTo>
                  <a:lnTo>
                    <a:pt x="305" y="529"/>
                  </a:lnTo>
                  <a:lnTo>
                    <a:pt x="305" y="532"/>
                  </a:lnTo>
                  <a:lnTo>
                    <a:pt x="307" y="536"/>
                  </a:lnTo>
                  <a:lnTo>
                    <a:pt x="307" y="540"/>
                  </a:lnTo>
                  <a:lnTo>
                    <a:pt x="307" y="543"/>
                  </a:lnTo>
                  <a:lnTo>
                    <a:pt x="308" y="547"/>
                  </a:lnTo>
                  <a:lnTo>
                    <a:pt x="308" y="551"/>
                  </a:lnTo>
                  <a:lnTo>
                    <a:pt x="309" y="556"/>
                  </a:lnTo>
                  <a:lnTo>
                    <a:pt x="309" y="560"/>
                  </a:lnTo>
                  <a:lnTo>
                    <a:pt x="309" y="564"/>
                  </a:lnTo>
                  <a:lnTo>
                    <a:pt x="310" y="569"/>
                  </a:lnTo>
                  <a:lnTo>
                    <a:pt x="311" y="574"/>
                  </a:lnTo>
                  <a:lnTo>
                    <a:pt x="311" y="578"/>
                  </a:lnTo>
                  <a:lnTo>
                    <a:pt x="312" y="583"/>
                  </a:lnTo>
                  <a:lnTo>
                    <a:pt x="314" y="588"/>
                  </a:lnTo>
                  <a:lnTo>
                    <a:pt x="315" y="594"/>
                  </a:lnTo>
                  <a:lnTo>
                    <a:pt x="315" y="600"/>
                  </a:lnTo>
                  <a:lnTo>
                    <a:pt x="316" y="606"/>
                  </a:lnTo>
                  <a:lnTo>
                    <a:pt x="317" y="610"/>
                  </a:lnTo>
                  <a:lnTo>
                    <a:pt x="318" y="616"/>
                  </a:lnTo>
                  <a:lnTo>
                    <a:pt x="320" y="621"/>
                  </a:lnTo>
                  <a:lnTo>
                    <a:pt x="321" y="627"/>
                  </a:lnTo>
                  <a:lnTo>
                    <a:pt x="321" y="633"/>
                  </a:lnTo>
                  <a:lnTo>
                    <a:pt x="322" y="637"/>
                  </a:lnTo>
                  <a:lnTo>
                    <a:pt x="323" y="643"/>
                  </a:lnTo>
                  <a:lnTo>
                    <a:pt x="324" y="649"/>
                  </a:lnTo>
                  <a:lnTo>
                    <a:pt x="327" y="654"/>
                  </a:lnTo>
                  <a:lnTo>
                    <a:pt x="328" y="660"/>
                  </a:lnTo>
                  <a:lnTo>
                    <a:pt x="329" y="664"/>
                  </a:lnTo>
                  <a:lnTo>
                    <a:pt x="331" y="670"/>
                  </a:lnTo>
                  <a:lnTo>
                    <a:pt x="332" y="676"/>
                  </a:lnTo>
                  <a:lnTo>
                    <a:pt x="334" y="681"/>
                  </a:lnTo>
                  <a:lnTo>
                    <a:pt x="336" y="687"/>
                  </a:lnTo>
                  <a:lnTo>
                    <a:pt x="337" y="692"/>
                  </a:lnTo>
                  <a:lnTo>
                    <a:pt x="340" y="698"/>
                  </a:lnTo>
                  <a:lnTo>
                    <a:pt x="342" y="703"/>
                  </a:lnTo>
                  <a:lnTo>
                    <a:pt x="343" y="707"/>
                  </a:lnTo>
                  <a:lnTo>
                    <a:pt x="345" y="713"/>
                  </a:lnTo>
                  <a:lnTo>
                    <a:pt x="347" y="718"/>
                  </a:lnTo>
                  <a:lnTo>
                    <a:pt x="349" y="722"/>
                  </a:lnTo>
                  <a:lnTo>
                    <a:pt x="350" y="727"/>
                  </a:lnTo>
                  <a:lnTo>
                    <a:pt x="354" y="731"/>
                  </a:lnTo>
                  <a:lnTo>
                    <a:pt x="356" y="735"/>
                  </a:lnTo>
                  <a:lnTo>
                    <a:pt x="358" y="740"/>
                  </a:lnTo>
                  <a:lnTo>
                    <a:pt x="361" y="743"/>
                  </a:lnTo>
                  <a:lnTo>
                    <a:pt x="363" y="747"/>
                  </a:lnTo>
                  <a:lnTo>
                    <a:pt x="365" y="752"/>
                  </a:lnTo>
                  <a:lnTo>
                    <a:pt x="369" y="755"/>
                  </a:lnTo>
                  <a:lnTo>
                    <a:pt x="371" y="759"/>
                  </a:lnTo>
                  <a:lnTo>
                    <a:pt x="374" y="762"/>
                  </a:lnTo>
                  <a:lnTo>
                    <a:pt x="376" y="766"/>
                  </a:lnTo>
                  <a:lnTo>
                    <a:pt x="381" y="768"/>
                  </a:lnTo>
                  <a:lnTo>
                    <a:pt x="383" y="771"/>
                  </a:lnTo>
                  <a:lnTo>
                    <a:pt x="386" y="773"/>
                  </a:lnTo>
                  <a:lnTo>
                    <a:pt x="389" y="775"/>
                  </a:lnTo>
                  <a:lnTo>
                    <a:pt x="394" y="778"/>
                  </a:lnTo>
                  <a:lnTo>
                    <a:pt x="397" y="780"/>
                  </a:lnTo>
                  <a:lnTo>
                    <a:pt x="401" y="781"/>
                  </a:lnTo>
                  <a:lnTo>
                    <a:pt x="406" y="784"/>
                  </a:lnTo>
                  <a:lnTo>
                    <a:pt x="410" y="785"/>
                  </a:lnTo>
                  <a:lnTo>
                    <a:pt x="415" y="787"/>
                  </a:lnTo>
                  <a:lnTo>
                    <a:pt x="420" y="788"/>
                  </a:lnTo>
                  <a:lnTo>
                    <a:pt x="424" y="789"/>
                  </a:lnTo>
                  <a:lnTo>
                    <a:pt x="430" y="791"/>
                  </a:lnTo>
                  <a:lnTo>
                    <a:pt x="436" y="792"/>
                  </a:lnTo>
                  <a:lnTo>
                    <a:pt x="441" y="793"/>
                  </a:lnTo>
                  <a:lnTo>
                    <a:pt x="447" y="794"/>
                  </a:lnTo>
                  <a:lnTo>
                    <a:pt x="453" y="795"/>
                  </a:lnTo>
                  <a:lnTo>
                    <a:pt x="459" y="795"/>
                  </a:lnTo>
                  <a:lnTo>
                    <a:pt x="465" y="795"/>
                  </a:lnTo>
                  <a:lnTo>
                    <a:pt x="470" y="797"/>
                  </a:lnTo>
                  <a:lnTo>
                    <a:pt x="476" y="797"/>
                  </a:lnTo>
                  <a:lnTo>
                    <a:pt x="482" y="797"/>
                  </a:lnTo>
                  <a:lnTo>
                    <a:pt x="489" y="798"/>
                  </a:lnTo>
                  <a:lnTo>
                    <a:pt x="495" y="798"/>
                  </a:lnTo>
                  <a:lnTo>
                    <a:pt x="501" y="798"/>
                  </a:lnTo>
                  <a:lnTo>
                    <a:pt x="507" y="798"/>
                  </a:lnTo>
                  <a:lnTo>
                    <a:pt x="514" y="798"/>
                  </a:lnTo>
                  <a:lnTo>
                    <a:pt x="520" y="798"/>
                  </a:lnTo>
                  <a:lnTo>
                    <a:pt x="527" y="798"/>
                  </a:lnTo>
                  <a:lnTo>
                    <a:pt x="533" y="798"/>
                  </a:lnTo>
                  <a:lnTo>
                    <a:pt x="539" y="798"/>
                  </a:lnTo>
                  <a:lnTo>
                    <a:pt x="546" y="798"/>
                  </a:lnTo>
                  <a:lnTo>
                    <a:pt x="552" y="798"/>
                  </a:lnTo>
                  <a:lnTo>
                    <a:pt x="558" y="798"/>
                  </a:lnTo>
                  <a:lnTo>
                    <a:pt x="564" y="797"/>
                  </a:lnTo>
                  <a:lnTo>
                    <a:pt x="571" y="797"/>
                  </a:lnTo>
                  <a:lnTo>
                    <a:pt x="577" y="797"/>
                  </a:lnTo>
                  <a:lnTo>
                    <a:pt x="581" y="795"/>
                  </a:lnTo>
                  <a:lnTo>
                    <a:pt x="588" y="795"/>
                  </a:lnTo>
                  <a:lnTo>
                    <a:pt x="593" y="795"/>
                  </a:lnTo>
                  <a:lnTo>
                    <a:pt x="600" y="795"/>
                  </a:lnTo>
                  <a:lnTo>
                    <a:pt x="605" y="794"/>
                  </a:lnTo>
                  <a:lnTo>
                    <a:pt x="611" y="794"/>
                  </a:lnTo>
                  <a:lnTo>
                    <a:pt x="615" y="793"/>
                  </a:lnTo>
                  <a:lnTo>
                    <a:pt x="620" y="793"/>
                  </a:lnTo>
                  <a:lnTo>
                    <a:pt x="625" y="792"/>
                  </a:lnTo>
                  <a:lnTo>
                    <a:pt x="630" y="792"/>
                  </a:lnTo>
                  <a:lnTo>
                    <a:pt x="634" y="791"/>
                  </a:lnTo>
                  <a:lnTo>
                    <a:pt x="640" y="791"/>
                  </a:lnTo>
                  <a:lnTo>
                    <a:pt x="644" y="791"/>
                  </a:lnTo>
                  <a:lnTo>
                    <a:pt x="647" y="789"/>
                  </a:lnTo>
                  <a:lnTo>
                    <a:pt x="651" y="789"/>
                  </a:lnTo>
                  <a:lnTo>
                    <a:pt x="654" y="789"/>
                  </a:lnTo>
                  <a:lnTo>
                    <a:pt x="658" y="788"/>
                  </a:lnTo>
                  <a:lnTo>
                    <a:pt x="660" y="788"/>
                  </a:lnTo>
                  <a:lnTo>
                    <a:pt x="664" y="787"/>
                  </a:lnTo>
                  <a:lnTo>
                    <a:pt x="667" y="787"/>
                  </a:lnTo>
                  <a:lnTo>
                    <a:pt x="671" y="787"/>
                  </a:lnTo>
                  <a:lnTo>
                    <a:pt x="674" y="786"/>
                  </a:lnTo>
                  <a:lnTo>
                    <a:pt x="677" y="786"/>
                  </a:lnTo>
                  <a:lnTo>
                    <a:pt x="678" y="786"/>
                  </a:lnTo>
                  <a:lnTo>
                    <a:pt x="713" y="940"/>
                  </a:lnTo>
                  <a:lnTo>
                    <a:pt x="711" y="940"/>
                  </a:lnTo>
                  <a:lnTo>
                    <a:pt x="709" y="940"/>
                  </a:lnTo>
                  <a:lnTo>
                    <a:pt x="705" y="940"/>
                  </a:lnTo>
                  <a:lnTo>
                    <a:pt x="703" y="940"/>
                  </a:lnTo>
                  <a:lnTo>
                    <a:pt x="699" y="940"/>
                  </a:lnTo>
                  <a:lnTo>
                    <a:pt x="696" y="942"/>
                  </a:lnTo>
                  <a:lnTo>
                    <a:pt x="692" y="942"/>
                  </a:lnTo>
                  <a:lnTo>
                    <a:pt x="687" y="942"/>
                  </a:lnTo>
                  <a:lnTo>
                    <a:pt x="683" y="943"/>
                  </a:lnTo>
                  <a:lnTo>
                    <a:pt x="678" y="943"/>
                  </a:lnTo>
                  <a:lnTo>
                    <a:pt x="672" y="943"/>
                  </a:lnTo>
                  <a:lnTo>
                    <a:pt x="667" y="945"/>
                  </a:lnTo>
                  <a:lnTo>
                    <a:pt x="661" y="945"/>
                  </a:lnTo>
                  <a:lnTo>
                    <a:pt x="657" y="946"/>
                  </a:lnTo>
                  <a:lnTo>
                    <a:pt x="651" y="946"/>
                  </a:lnTo>
                  <a:lnTo>
                    <a:pt x="644" y="947"/>
                  </a:lnTo>
                  <a:lnTo>
                    <a:pt x="638" y="949"/>
                  </a:lnTo>
                  <a:lnTo>
                    <a:pt x="632" y="950"/>
                  </a:lnTo>
                  <a:lnTo>
                    <a:pt x="626" y="951"/>
                  </a:lnTo>
                  <a:lnTo>
                    <a:pt x="620" y="952"/>
                  </a:lnTo>
                  <a:lnTo>
                    <a:pt x="614" y="953"/>
                  </a:lnTo>
                  <a:lnTo>
                    <a:pt x="608" y="955"/>
                  </a:lnTo>
                  <a:lnTo>
                    <a:pt x="604" y="956"/>
                  </a:lnTo>
                  <a:lnTo>
                    <a:pt x="598" y="957"/>
                  </a:lnTo>
                  <a:lnTo>
                    <a:pt x="592" y="959"/>
                  </a:lnTo>
                  <a:lnTo>
                    <a:pt x="588" y="962"/>
                  </a:lnTo>
                  <a:lnTo>
                    <a:pt x="582" y="963"/>
                  </a:lnTo>
                  <a:lnTo>
                    <a:pt x="579" y="965"/>
                  </a:lnTo>
                  <a:lnTo>
                    <a:pt x="574" y="967"/>
                  </a:lnTo>
                  <a:lnTo>
                    <a:pt x="572" y="970"/>
                  </a:lnTo>
                  <a:lnTo>
                    <a:pt x="567" y="972"/>
                  </a:lnTo>
                  <a:lnTo>
                    <a:pt x="562" y="975"/>
                  </a:lnTo>
                  <a:lnTo>
                    <a:pt x="558" y="978"/>
                  </a:lnTo>
                  <a:lnTo>
                    <a:pt x="553" y="983"/>
                  </a:lnTo>
                  <a:lnTo>
                    <a:pt x="547" y="986"/>
                  </a:lnTo>
                  <a:lnTo>
                    <a:pt x="541" y="992"/>
                  </a:lnTo>
                  <a:lnTo>
                    <a:pt x="535" y="997"/>
                  </a:lnTo>
                  <a:lnTo>
                    <a:pt x="531" y="1004"/>
                  </a:lnTo>
                  <a:lnTo>
                    <a:pt x="526" y="1006"/>
                  </a:lnTo>
                  <a:lnTo>
                    <a:pt x="523" y="1010"/>
                  </a:lnTo>
                  <a:lnTo>
                    <a:pt x="520" y="1013"/>
                  </a:lnTo>
                  <a:lnTo>
                    <a:pt x="516" y="1017"/>
                  </a:lnTo>
                  <a:lnTo>
                    <a:pt x="513" y="1019"/>
                  </a:lnTo>
                  <a:lnTo>
                    <a:pt x="509" y="1023"/>
                  </a:lnTo>
                  <a:lnTo>
                    <a:pt x="507" y="1026"/>
                  </a:lnTo>
                  <a:lnTo>
                    <a:pt x="503" y="1030"/>
                  </a:lnTo>
                  <a:lnTo>
                    <a:pt x="500" y="1033"/>
                  </a:lnTo>
                  <a:lnTo>
                    <a:pt x="496" y="1037"/>
                  </a:lnTo>
                  <a:lnTo>
                    <a:pt x="493" y="1041"/>
                  </a:lnTo>
                  <a:lnTo>
                    <a:pt x="490" y="1044"/>
                  </a:lnTo>
                  <a:lnTo>
                    <a:pt x="486" y="1048"/>
                  </a:lnTo>
                  <a:lnTo>
                    <a:pt x="483" y="1052"/>
                  </a:lnTo>
                  <a:lnTo>
                    <a:pt x="480" y="1056"/>
                  </a:lnTo>
                  <a:lnTo>
                    <a:pt x="478" y="1059"/>
                  </a:lnTo>
                  <a:lnTo>
                    <a:pt x="474" y="1062"/>
                  </a:lnTo>
                  <a:lnTo>
                    <a:pt x="469" y="1067"/>
                  </a:lnTo>
                  <a:lnTo>
                    <a:pt x="467" y="1069"/>
                  </a:lnTo>
                  <a:lnTo>
                    <a:pt x="463" y="1072"/>
                  </a:lnTo>
                  <a:lnTo>
                    <a:pt x="457" y="1079"/>
                  </a:lnTo>
                  <a:lnTo>
                    <a:pt x="452" y="1085"/>
                  </a:lnTo>
                  <a:lnTo>
                    <a:pt x="446" y="1092"/>
                  </a:lnTo>
                  <a:lnTo>
                    <a:pt x="440" y="1098"/>
                  </a:lnTo>
                  <a:lnTo>
                    <a:pt x="435" y="1104"/>
                  </a:lnTo>
                  <a:lnTo>
                    <a:pt x="430" y="1109"/>
                  </a:lnTo>
                  <a:lnTo>
                    <a:pt x="426" y="1114"/>
                  </a:lnTo>
                  <a:lnTo>
                    <a:pt x="422" y="1118"/>
                  </a:lnTo>
                  <a:lnTo>
                    <a:pt x="419" y="1122"/>
                  </a:lnTo>
                  <a:lnTo>
                    <a:pt x="416" y="1125"/>
                  </a:lnTo>
                  <a:lnTo>
                    <a:pt x="413" y="1130"/>
                  </a:lnTo>
                  <a:lnTo>
                    <a:pt x="411" y="1133"/>
                  </a:lnTo>
                  <a:lnTo>
                    <a:pt x="410" y="1131"/>
                  </a:lnTo>
                  <a:lnTo>
                    <a:pt x="408" y="1131"/>
                  </a:lnTo>
                  <a:lnTo>
                    <a:pt x="402" y="1130"/>
                  </a:lnTo>
                  <a:lnTo>
                    <a:pt x="396" y="1130"/>
                  </a:lnTo>
                  <a:lnTo>
                    <a:pt x="393" y="1129"/>
                  </a:lnTo>
                  <a:lnTo>
                    <a:pt x="389" y="1128"/>
                  </a:lnTo>
                  <a:lnTo>
                    <a:pt x="384" y="1128"/>
                  </a:lnTo>
                  <a:lnTo>
                    <a:pt x="381" y="1128"/>
                  </a:lnTo>
                  <a:lnTo>
                    <a:pt x="376" y="1127"/>
                  </a:lnTo>
                  <a:lnTo>
                    <a:pt x="371" y="1127"/>
                  </a:lnTo>
                  <a:lnTo>
                    <a:pt x="367" y="1125"/>
                  </a:lnTo>
                  <a:lnTo>
                    <a:pt x="362" y="1125"/>
                  </a:lnTo>
                  <a:lnTo>
                    <a:pt x="357" y="1125"/>
                  </a:lnTo>
                  <a:lnTo>
                    <a:pt x="353" y="1124"/>
                  </a:lnTo>
                  <a:lnTo>
                    <a:pt x="347" y="1124"/>
                  </a:lnTo>
                  <a:lnTo>
                    <a:pt x="343" y="1124"/>
                  </a:lnTo>
                  <a:lnTo>
                    <a:pt x="337" y="1123"/>
                  </a:lnTo>
                  <a:lnTo>
                    <a:pt x="332" y="1123"/>
                  </a:lnTo>
                  <a:lnTo>
                    <a:pt x="328" y="1123"/>
                  </a:lnTo>
                  <a:lnTo>
                    <a:pt x="324" y="1123"/>
                  </a:lnTo>
                  <a:lnTo>
                    <a:pt x="320" y="1123"/>
                  </a:lnTo>
                  <a:lnTo>
                    <a:pt x="315" y="1123"/>
                  </a:lnTo>
                  <a:lnTo>
                    <a:pt x="311" y="1123"/>
                  </a:lnTo>
                  <a:lnTo>
                    <a:pt x="308" y="1124"/>
                  </a:lnTo>
                  <a:lnTo>
                    <a:pt x="304" y="1124"/>
                  </a:lnTo>
                  <a:lnTo>
                    <a:pt x="302" y="1125"/>
                  </a:lnTo>
                  <a:lnTo>
                    <a:pt x="298" y="1125"/>
                  </a:lnTo>
                  <a:lnTo>
                    <a:pt x="297" y="1127"/>
                  </a:lnTo>
                  <a:lnTo>
                    <a:pt x="292" y="1128"/>
                  </a:lnTo>
                  <a:lnTo>
                    <a:pt x="288" y="1131"/>
                  </a:lnTo>
                  <a:lnTo>
                    <a:pt x="283" y="1134"/>
                  </a:lnTo>
                  <a:lnTo>
                    <a:pt x="278" y="1137"/>
                  </a:lnTo>
                  <a:lnTo>
                    <a:pt x="274" y="1141"/>
                  </a:lnTo>
                  <a:lnTo>
                    <a:pt x="269" y="1145"/>
                  </a:lnTo>
                  <a:lnTo>
                    <a:pt x="264" y="1149"/>
                  </a:lnTo>
                  <a:lnTo>
                    <a:pt x="261" y="1155"/>
                  </a:lnTo>
                  <a:lnTo>
                    <a:pt x="256" y="1160"/>
                  </a:lnTo>
                  <a:lnTo>
                    <a:pt x="252" y="1166"/>
                  </a:lnTo>
                  <a:lnTo>
                    <a:pt x="251" y="1169"/>
                  </a:lnTo>
                  <a:lnTo>
                    <a:pt x="250" y="1171"/>
                  </a:lnTo>
                  <a:lnTo>
                    <a:pt x="249" y="1175"/>
                  </a:lnTo>
                  <a:lnTo>
                    <a:pt x="248" y="1179"/>
                  </a:lnTo>
                  <a:lnTo>
                    <a:pt x="245" y="1182"/>
                  </a:lnTo>
                  <a:lnTo>
                    <a:pt x="245" y="1186"/>
                  </a:lnTo>
                  <a:lnTo>
                    <a:pt x="243" y="1189"/>
                  </a:lnTo>
                  <a:lnTo>
                    <a:pt x="243" y="1194"/>
                  </a:lnTo>
                  <a:lnTo>
                    <a:pt x="242" y="1197"/>
                  </a:lnTo>
                  <a:lnTo>
                    <a:pt x="242" y="1201"/>
                  </a:lnTo>
                  <a:lnTo>
                    <a:pt x="242" y="1206"/>
                  </a:lnTo>
                  <a:lnTo>
                    <a:pt x="242" y="1210"/>
                  </a:lnTo>
                  <a:lnTo>
                    <a:pt x="242" y="1214"/>
                  </a:lnTo>
                  <a:lnTo>
                    <a:pt x="243" y="1220"/>
                  </a:lnTo>
                  <a:lnTo>
                    <a:pt x="245" y="1224"/>
                  </a:lnTo>
                  <a:lnTo>
                    <a:pt x="248" y="1232"/>
                  </a:lnTo>
                  <a:lnTo>
                    <a:pt x="251" y="1237"/>
                  </a:lnTo>
                  <a:lnTo>
                    <a:pt x="255" y="1245"/>
                  </a:lnTo>
                  <a:lnTo>
                    <a:pt x="257" y="1248"/>
                  </a:lnTo>
                  <a:lnTo>
                    <a:pt x="259" y="1252"/>
                  </a:lnTo>
                  <a:lnTo>
                    <a:pt x="262" y="1255"/>
                  </a:lnTo>
                  <a:lnTo>
                    <a:pt x="265" y="1260"/>
                  </a:lnTo>
                  <a:lnTo>
                    <a:pt x="266" y="1263"/>
                  </a:lnTo>
                  <a:lnTo>
                    <a:pt x="270" y="1267"/>
                  </a:lnTo>
                  <a:lnTo>
                    <a:pt x="272" y="1272"/>
                  </a:lnTo>
                  <a:lnTo>
                    <a:pt x="276" y="1276"/>
                  </a:lnTo>
                  <a:lnTo>
                    <a:pt x="278" y="1280"/>
                  </a:lnTo>
                  <a:lnTo>
                    <a:pt x="282" y="1283"/>
                  </a:lnTo>
                  <a:lnTo>
                    <a:pt x="285" y="1288"/>
                  </a:lnTo>
                  <a:lnTo>
                    <a:pt x="289" y="1293"/>
                  </a:lnTo>
                  <a:lnTo>
                    <a:pt x="292" y="1296"/>
                  </a:lnTo>
                  <a:lnTo>
                    <a:pt x="296" y="1301"/>
                  </a:lnTo>
                  <a:lnTo>
                    <a:pt x="299" y="1306"/>
                  </a:lnTo>
                  <a:lnTo>
                    <a:pt x="303" y="1311"/>
                  </a:lnTo>
                  <a:lnTo>
                    <a:pt x="307" y="1314"/>
                  </a:lnTo>
                  <a:lnTo>
                    <a:pt x="311" y="1319"/>
                  </a:lnTo>
                  <a:lnTo>
                    <a:pt x="315" y="1324"/>
                  </a:lnTo>
                  <a:lnTo>
                    <a:pt x="320" y="1328"/>
                  </a:lnTo>
                  <a:lnTo>
                    <a:pt x="323" y="1332"/>
                  </a:lnTo>
                  <a:lnTo>
                    <a:pt x="327" y="1336"/>
                  </a:lnTo>
                  <a:lnTo>
                    <a:pt x="330" y="1341"/>
                  </a:lnTo>
                  <a:lnTo>
                    <a:pt x="335" y="1345"/>
                  </a:lnTo>
                  <a:lnTo>
                    <a:pt x="338" y="1349"/>
                  </a:lnTo>
                  <a:lnTo>
                    <a:pt x="343" y="1354"/>
                  </a:lnTo>
                  <a:lnTo>
                    <a:pt x="347" y="1358"/>
                  </a:lnTo>
                  <a:lnTo>
                    <a:pt x="351" y="1362"/>
                  </a:lnTo>
                  <a:lnTo>
                    <a:pt x="355" y="1366"/>
                  </a:lnTo>
                  <a:lnTo>
                    <a:pt x="358" y="1371"/>
                  </a:lnTo>
                  <a:lnTo>
                    <a:pt x="363" y="1374"/>
                  </a:lnTo>
                  <a:lnTo>
                    <a:pt x="368" y="1378"/>
                  </a:lnTo>
                  <a:lnTo>
                    <a:pt x="371" y="1382"/>
                  </a:lnTo>
                  <a:lnTo>
                    <a:pt x="375" y="1386"/>
                  </a:lnTo>
                  <a:lnTo>
                    <a:pt x="378" y="1390"/>
                  </a:lnTo>
                  <a:lnTo>
                    <a:pt x="383" y="1394"/>
                  </a:lnTo>
                  <a:lnTo>
                    <a:pt x="387" y="1397"/>
                  </a:lnTo>
                  <a:lnTo>
                    <a:pt x="390" y="1400"/>
                  </a:lnTo>
                  <a:lnTo>
                    <a:pt x="395" y="1404"/>
                  </a:lnTo>
                  <a:lnTo>
                    <a:pt x="399" y="1407"/>
                  </a:lnTo>
                  <a:lnTo>
                    <a:pt x="401" y="1411"/>
                  </a:lnTo>
                  <a:lnTo>
                    <a:pt x="404" y="1413"/>
                  </a:lnTo>
                  <a:lnTo>
                    <a:pt x="409" y="1417"/>
                  </a:lnTo>
                  <a:lnTo>
                    <a:pt x="413" y="1420"/>
                  </a:lnTo>
                  <a:lnTo>
                    <a:pt x="419" y="1425"/>
                  </a:lnTo>
                  <a:lnTo>
                    <a:pt x="426" y="1430"/>
                  </a:lnTo>
                  <a:lnTo>
                    <a:pt x="430" y="1434"/>
                  </a:lnTo>
                  <a:lnTo>
                    <a:pt x="436" y="1438"/>
                  </a:lnTo>
                  <a:lnTo>
                    <a:pt x="441" y="1440"/>
                  </a:lnTo>
                  <a:lnTo>
                    <a:pt x="446" y="1444"/>
                  </a:lnTo>
                  <a:lnTo>
                    <a:pt x="450" y="1446"/>
                  </a:lnTo>
                  <a:lnTo>
                    <a:pt x="455" y="1448"/>
                  </a:lnTo>
                  <a:lnTo>
                    <a:pt x="460" y="1450"/>
                  </a:lnTo>
                  <a:lnTo>
                    <a:pt x="465" y="1451"/>
                  </a:lnTo>
                  <a:lnTo>
                    <a:pt x="469" y="1452"/>
                  </a:lnTo>
                  <a:lnTo>
                    <a:pt x="475" y="1453"/>
                  </a:lnTo>
                  <a:lnTo>
                    <a:pt x="480" y="1453"/>
                  </a:lnTo>
                  <a:lnTo>
                    <a:pt x="485" y="1453"/>
                  </a:lnTo>
                  <a:lnTo>
                    <a:pt x="489" y="1453"/>
                  </a:lnTo>
                  <a:lnTo>
                    <a:pt x="495" y="1453"/>
                  </a:lnTo>
                  <a:lnTo>
                    <a:pt x="499" y="1452"/>
                  </a:lnTo>
                  <a:lnTo>
                    <a:pt x="505" y="1452"/>
                  </a:lnTo>
                  <a:lnTo>
                    <a:pt x="508" y="1452"/>
                  </a:lnTo>
                  <a:lnTo>
                    <a:pt x="514" y="1451"/>
                  </a:lnTo>
                  <a:lnTo>
                    <a:pt x="518" y="1450"/>
                  </a:lnTo>
                  <a:lnTo>
                    <a:pt x="521" y="1448"/>
                  </a:lnTo>
                  <a:lnTo>
                    <a:pt x="525" y="1447"/>
                  </a:lnTo>
                  <a:lnTo>
                    <a:pt x="529" y="1446"/>
                  </a:lnTo>
                  <a:lnTo>
                    <a:pt x="533" y="1445"/>
                  </a:lnTo>
                  <a:lnTo>
                    <a:pt x="536" y="1444"/>
                  </a:lnTo>
                  <a:lnTo>
                    <a:pt x="540" y="1443"/>
                  </a:lnTo>
                  <a:lnTo>
                    <a:pt x="545" y="1441"/>
                  </a:lnTo>
                  <a:lnTo>
                    <a:pt x="549" y="1438"/>
                  </a:lnTo>
                  <a:lnTo>
                    <a:pt x="555" y="1436"/>
                  </a:lnTo>
                  <a:lnTo>
                    <a:pt x="560" y="1433"/>
                  </a:lnTo>
                  <a:lnTo>
                    <a:pt x="564" y="1431"/>
                  </a:lnTo>
                  <a:lnTo>
                    <a:pt x="566" y="1427"/>
                  </a:lnTo>
                  <a:lnTo>
                    <a:pt x="569" y="1425"/>
                  </a:lnTo>
                  <a:lnTo>
                    <a:pt x="571" y="1420"/>
                  </a:lnTo>
                  <a:lnTo>
                    <a:pt x="573" y="1417"/>
                  </a:lnTo>
                  <a:lnTo>
                    <a:pt x="574" y="1412"/>
                  </a:lnTo>
                  <a:lnTo>
                    <a:pt x="577" y="1407"/>
                  </a:lnTo>
                  <a:lnTo>
                    <a:pt x="578" y="1401"/>
                  </a:lnTo>
                  <a:lnTo>
                    <a:pt x="580" y="1398"/>
                  </a:lnTo>
                  <a:lnTo>
                    <a:pt x="580" y="1393"/>
                  </a:lnTo>
                  <a:lnTo>
                    <a:pt x="581" y="1388"/>
                  </a:lnTo>
                  <a:lnTo>
                    <a:pt x="581" y="1384"/>
                  </a:lnTo>
                  <a:lnTo>
                    <a:pt x="584" y="1381"/>
                  </a:lnTo>
                  <a:lnTo>
                    <a:pt x="585" y="1375"/>
                  </a:lnTo>
                  <a:lnTo>
                    <a:pt x="585" y="1374"/>
                  </a:lnTo>
                  <a:lnTo>
                    <a:pt x="586" y="1374"/>
                  </a:lnTo>
                  <a:lnTo>
                    <a:pt x="590" y="1375"/>
                  </a:lnTo>
                  <a:lnTo>
                    <a:pt x="592" y="1375"/>
                  </a:lnTo>
                  <a:lnTo>
                    <a:pt x="595" y="1375"/>
                  </a:lnTo>
                  <a:lnTo>
                    <a:pt x="599" y="1375"/>
                  </a:lnTo>
                  <a:lnTo>
                    <a:pt x="602" y="1377"/>
                  </a:lnTo>
                  <a:lnTo>
                    <a:pt x="606" y="1375"/>
                  </a:lnTo>
                  <a:lnTo>
                    <a:pt x="611" y="1375"/>
                  </a:lnTo>
                  <a:lnTo>
                    <a:pt x="614" y="1375"/>
                  </a:lnTo>
                  <a:lnTo>
                    <a:pt x="619" y="1374"/>
                  </a:lnTo>
                  <a:lnTo>
                    <a:pt x="623" y="1373"/>
                  </a:lnTo>
                  <a:lnTo>
                    <a:pt x="627" y="1372"/>
                  </a:lnTo>
                  <a:lnTo>
                    <a:pt x="631" y="1369"/>
                  </a:lnTo>
                  <a:lnTo>
                    <a:pt x="634" y="1367"/>
                  </a:lnTo>
                  <a:lnTo>
                    <a:pt x="638" y="1362"/>
                  </a:lnTo>
                  <a:lnTo>
                    <a:pt x="641" y="1358"/>
                  </a:lnTo>
                  <a:lnTo>
                    <a:pt x="645" y="1352"/>
                  </a:lnTo>
                  <a:lnTo>
                    <a:pt x="648" y="1346"/>
                  </a:lnTo>
                  <a:lnTo>
                    <a:pt x="651" y="1341"/>
                  </a:lnTo>
                  <a:lnTo>
                    <a:pt x="652" y="1338"/>
                  </a:lnTo>
                  <a:lnTo>
                    <a:pt x="654" y="1334"/>
                  </a:lnTo>
                  <a:lnTo>
                    <a:pt x="656" y="1331"/>
                  </a:lnTo>
                  <a:lnTo>
                    <a:pt x="657" y="1327"/>
                  </a:lnTo>
                  <a:lnTo>
                    <a:pt x="659" y="1322"/>
                  </a:lnTo>
                  <a:lnTo>
                    <a:pt x="660" y="1319"/>
                  </a:lnTo>
                  <a:lnTo>
                    <a:pt x="663" y="1315"/>
                  </a:lnTo>
                  <a:lnTo>
                    <a:pt x="664" y="1311"/>
                  </a:lnTo>
                  <a:lnTo>
                    <a:pt x="665" y="1307"/>
                  </a:lnTo>
                  <a:lnTo>
                    <a:pt x="666" y="1303"/>
                  </a:lnTo>
                  <a:lnTo>
                    <a:pt x="669" y="1301"/>
                  </a:lnTo>
                  <a:lnTo>
                    <a:pt x="670" y="1296"/>
                  </a:lnTo>
                  <a:lnTo>
                    <a:pt x="671" y="1294"/>
                  </a:lnTo>
                  <a:lnTo>
                    <a:pt x="672" y="1291"/>
                  </a:lnTo>
                  <a:lnTo>
                    <a:pt x="673" y="1288"/>
                  </a:lnTo>
                  <a:lnTo>
                    <a:pt x="674" y="1283"/>
                  </a:lnTo>
                  <a:lnTo>
                    <a:pt x="677" y="1280"/>
                  </a:lnTo>
                  <a:lnTo>
                    <a:pt x="677" y="1278"/>
                  </a:lnTo>
                  <a:lnTo>
                    <a:pt x="678" y="1278"/>
                  </a:lnTo>
                  <a:lnTo>
                    <a:pt x="791" y="1191"/>
                  </a:lnTo>
                  <a:lnTo>
                    <a:pt x="881" y="1183"/>
                  </a:lnTo>
                  <a:lnTo>
                    <a:pt x="881" y="1184"/>
                  </a:lnTo>
                  <a:lnTo>
                    <a:pt x="882" y="1190"/>
                  </a:lnTo>
                  <a:lnTo>
                    <a:pt x="882" y="1194"/>
                  </a:lnTo>
                  <a:lnTo>
                    <a:pt x="883" y="1199"/>
                  </a:lnTo>
                  <a:lnTo>
                    <a:pt x="884" y="1203"/>
                  </a:lnTo>
                  <a:lnTo>
                    <a:pt x="885" y="1210"/>
                  </a:lnTo>
                  <a:lnTo>
                    <a:pt x="885" y="1214"/>
                  </a:lnTo>
                  <a:lnTo>
                    <a:pt x="887" y="1216"/>
                  </a:lnTo>
                  <a:lnTo>
                    <a:pt x="888" y="1220"/>
                  </a:lnTo>
                  <a:lnTo>
                    <a:pt x="889" y="1224"/>
                  </a:lnTo>
                  <a:lnTo>
                    <a:pt x="890" y="1228"/>
                  </a:lnTo>
                  <a:lnTo>
                    <a:pt x="891" y="1232"/>
                  </a:lnTo>
                  <a:lnTo>
                    <a:pt x="894" y="1236"/>
                  </a:lnTo>
                  <a:lnTo>
                    <a:pt x="895" y="1241"/>
                  </a:lnTo>
                  <a:lnTo>
                    <a:pt x="896" y="1245"/>
                  </a:lnTo>
                  <a:lnTo>
                    <a:pt x="898" y="1249"/>
                  </a:lnTo>
                  <a:lnTo>
                    <a:pt x="900" y="1254"/>
                  </a:lnTo>
                  <a:lnTo>
                    <a:pt x="902" y="1259"/>
                  </a:lnTo>
                  <a:lnTo>
                    <a:pt x="904" y="1263"/>
                  </a:lnTo>
                  <a:lnTo>
                    <a:pt x="906" y="1268"/>
                  </a:lnTo>
                  <a:lnTo>
                    <a:pt x="909" y="1274"/>
                  </a:lnTo>
                  <a:lnTo>
                    <a:pt x="911" y="1280"/>
                  </a:lnTo>
                  <a:lnTo>
                    <a:pt x="914" y="1283"/>
                  </a:lnTo>
                  <a:lnTo>
                    <a:pt x="916" y="1289"/>
                  </a:lnTo>
                  <a:lnTo>
                    <a:pt x="921" y="1293"/>
                  </a:lnTo>
                  <a:lnTo>
                    <a:pt x="924" y="1298"/>
                  </a:lnTo>
                  <a:lnTo>
                    <a:pt x="928" y="1302"/>
                  </a:lnTo>
                  <a:lnTo>
                    <a:pt x="931" y="1307"/>
                  </a:lnTo>
                  <a:lnTo>
                    <a:pt x="936" y="1311"/>
                  </a:lnTo>
                  <a:lnTo>
                    <a:pt x="941" y="1315"/>
                  </a:lnTo>
                  <a:lnTo>
                    <a:pt x="946" y="1318"/>
                  </a:lnTo>
                  <a:lnTo>
                    <a:pt x="950" y="1321"/>
                  </a:lnTo>
                  <a:lnTo>
                    <a:pt x="955" y="1325"/>
                  </a:lnTo>
                  <a:lnTo>
                    <a:pt x="961" y="1328"/>
                  </a:lnTo>
                  <a:lnTo>
                    <a:pt x="966" y="1331"/>
                  </a:lnTo>
                  <a:lnTo>
                    <a:pt x="970" y="1333"/>
                  </a:lnTo>
                  <a:lnTo>
                    <a:pt x="976" y="1336"/>
                  </a:lnTo>
                  <a:lnTo>
                    <a:pt x="981" y="1339"/>
                  </a:lnTo>
                  <a:lnTo>
                    <a:pt x="986" y="1341"/>
                  </a:lnTo>
                  <a:lnTo>
                    <a:pt x="990" y="1344"/>
                  </a:lnTo>
                  <a:lnTo>
                    <a:pt x="995" y="1346"/>
                  </a:lnTo>
                  <a:lnTo>
                    <a:pt x="1000" y="1348"/>
                  </a:lnTo>
                  <a:lnTo>
                    <a:pt x="1003" y="1349"/>
                  </a:lnTo>
                  <a:lnTo>
                    <a:pt x="1008" y="1351"/>
                  </a:lnTo>
                  <a:lnTo>
                    <a:pt x="1012" y="1353"/>
                  </a:lnTo>
                  <a:lnTo>
                    <a:pt x="1016" y="1354"/>
                  </a:lnTo>
                  <a:lnTo>
                    <a:pt x="1021" y="1355"/>
                  </a:lnTo>
                  <a:lnTo>
                    <a:pt x="1027" y="1358"/>
                  </a:lnTo>
                  <a:lnTo>
                    <a:pt x="1031" y="1359"/>
                  </a:lnTo>
                  <a:lnTo>
                    <a:pt x="1032" y="1359"/>
                  </a:lnTo>
                  <a:lnTo>
                    <a:pt x="1032" y="1361"/>
                  </a:lnTo>
                  <a:lnTo>
                    <a:pt x="1032" y="1364"/>
                  </a:lnTo>
                  <a:lnTo>
                    <a:pt x="1033" y="1367"/>
                  </a:lnTo>
                  <a:lnTo>
                    <a:pt x="1033" y="1371"/>
                  </a:lnTo>
                  <a:lnTo>
                    <a:pt x="1034" y="1375"/>
                  </a:lnTo>
                  <a:lnTo>
                    <a:pt x="1035" y="1381"/>
                  </a:lnTo>
                  <a:lnTo>
                    <a:pt x="1038" y="1386"/>
                  </a:lnTo>
                  <a:lnTo>
                    <a:pt x="1039" y="1392"/>
                  </a:lnTo>
                  <a:lnTo>
                    <a:pt x="1041" y="1398"/>
                  </a:lnTo>
                  <a:lnTo>
                    <a:pt x="1042" y="1404"/>
                  </a:lnTo>
                  <a:lnTo>
                    <a:pt x="1045" y="1410"/>
                  </a:lnTo>
                  <a:lnTo>
                    <a:pt x="1046" y="1415"/>
                  </a:lnTo>
                  <a:lnTo>
                    <a:pt x="1048" y="1421"/>
                  </a:lnTo>
                  <a:lnTo>
                    <a:pt x="1051" y="1426"/>
                  </a:lnTo>
                  <a:lnTo>
                    <a:pt x="1053" y="1431"/>
                  </a:lnTo>
                  <a:lnTo>
                    <a:pt x="1054" y="1434"/>
                  </a:lnTo>
                  <a:lnTo>
                    <a:pt x="1058" y="1438"/>
                  </a:lnTo>
                  <a:lnTo>
                    <a:pt x="1061" y="1440"/>
                  </a:lnTo>
                  <a:lnTo>
                    <a:pt x="1065" y="1444"/>
                  </a:lnTo>
                  <a:lnTo>
                    <a:pt x="1068" y="1446"/>
                  </a:lnTo>
                  <a:lnTo>
                    <a:pt x="1074" y="1448"/>
                  </a:lnTo>
                  <a:lnTo>
                    <a:pt x="1079" y="1451"/>
                  </a:lnTo>
                  <a:lnTo>
                    <a:pt x="1084" y="1453"/>
                  </a:lnTo>
                  <a:lnTo>
                    <a:pt x="1087" y="1454"/>
                  </a:lnTo>
                  <a:lnTo>
                    <a:pt x="1092" y="1456"/>
                  </a:lnTo>
                  <a:lnTo>
                    <a:pt x="1095" y="1457"/>
                  </a:lnTo>
                  <a:lnTo>
                    <a:pt x="1099" y="1459"/>
                  </a:lnTo>
                  <a:lnTo>
                    <a:pt x="1104" y="1460"/>
                  </a:lnTo>
                  <a:lnTo>
                    <a:pt x="1106" y="1460"/>
                  </a:lnTo>
                  <a:lnTo>
                    <a:pt x="1105" y="1461"/>
                  </a:lnTo>
                  <a:lnTo>
                    <a:pt x="1104" y="1466"/>
                  </a:lnTo>
                  <a:lnTo>
                    <a:pt x="1102" y="1469"/>
                  </a:lnTo>
                  <a:lnTo>
                    <a:pt x="1101" y="1473"/>
                  </a:lnTo>
                  <a:lnTo>
                    <a:pt x="1100" y="1477"/>
                  </a:lnTo>
                  <a:lnTo>
                    <a:pt x="1099" y="1483"/>
                  </a:lnTo>
                  <a:lnTo>
                    <a:pt x="1098" y="1487"/>
                  </a:lnTo>
                  <a:lnTo>
                    <a:pt x="1097" y="1493"/>
                  </a:lnTo>
                  <a:lnTo>
                    <a:pt x="1095" y="1499"/>
                  </a:lnTo>
                  <a:lnTo>
                    <a:pt x="1095" y="1506"/>
                  </a:lnTo>
                  <a:lnTo>
                    <a:pt x="1094" y="1509"/>
                  </a:lnTo>
                  <a:lnTo>
                    <a:pt x="1094" y="1513"/>
                  </a:lnTo>
                  <a:lnTo>
                    <a:pt x="1094" y="1517"/>
                  </a:lnTo>
                  <a:lnTo>
                    <a:pt x="1094" y="1520"/>
                  </a:lnTo>
                  <a:lnTo>
                    <a:pt x="1094" y="1524"/>
                  </a:lnTo>
                  <a:lnTo>
                    <a:pt x="1094" y="1527"/>
                  </a:lnTo>
                  <a:lnTo>
                    <a:pt x="1094" y="1531"/>
                  </a:lnTo>
                  <a:lnTo>
                    <a:pt x="1095" y="1535"/>
                  </a:lnTo>
                  <a:lnTo>
                    <a:pt x="1095" y="1539"/>
                  </a:lnTo>
                  <a:lnTo>
                    <a:pt x="1097" y="1543"/>
                  </a:lnTo>
                  <a:lnTo>
                    <a:pt x="1097" y="1546"/>
                  </a:lnTo>
                  <a:lnTo>
                    <a:pt x="1098" y="1550"/>
                  </a:lnTo>
                  <a:lnTo>
                    <a:pt x="1099" y="1553"/>
                  </a:lnTo>
                  <a:lnTo>
                    <a:pt x="1100" y="1557"/>
                  </a:lnTo>
                  <a:lnTo>
                    <a:pt x="1102" y="1560"/>
                  </a:lnTo>
                  <a:lnTo>
                    <a:pt x="1104" y="1565"/>
                  </a:lnTo>
                  <a:lnTo>
                    <a:pt x="1106" y="1569"/>
                  </a:lnTo>
                  <a:lnTo>
                    <a:pt x="1107" y="1572"/>
                  </a:lnTo>
                  <a:lnTo>
                    <a:pt x="1111" y="1576"/>
                  </a:lnTo>
                  <a:lnTo>
                    <a:pt x="1113" y="1579"/>
                  </a:lnTo>
                  <a:lnTo>
                    <a:pt x="1115" y="1583"/>
                  </a:lnTo>
                  <a:lnTo>
                    <a:pt x="1118" y="1586"/>
                  </a:lnTo>
                  <a:lnTo>
                    <a:pt x="1121" y="1589"/>
                  </a:lnTo>
                  <a:lnTo>
                    <a:pt x="1125" y="1593"/>
                  </a:lnTo>
                  <a:lnTo>
                    <a:pt x="1127" y="1596"/>
                  </a:lnTo>
                  <a:lnTo>
                    <a:pt x="1131" y="1598"/>
                  </a:lnTo>
                  <a:lnTo>
                    <a:pt x="1134" y="1601"/>
                  </a:lnTo>
                  <a:lnTo>
                    <a:pt x="1138" y="1604"/>
                  </a:lnTo>
                  <a:lnTo>
                    <a:pt x="1141" y="1606"/>
                  </a:lnTo>
                  <a:lnTo>
                    <a:pt x="1145" y="1609"/>
                  </a:lnTo>
                  <a:lnTo>
                    <a:pt x="1150" y="1610"/>
                  </a:lnTo>
                  <a:lnTo>
                    <a:pt x="1154" y="1612"/>
                  </a:lnTo>
                  <a:lnTo>
                    <a:pt x="1158" y="1614"/>
                  </a:lnTo>
                  <a:lnTo>
                    <a:pt x="1163" y="1615"/>
                  </a:lnTo>
                  <a:lnTo>
                    <a:pt x="1167" y="1617"/>
                  </a:lnTo>
                  <a:lnTo>
                    <a:pt x="1172" y="1618"/>
                  </a:lnTo>
                  <a:lnTo>
                    <a:pt x="1177" y="1618"/>
                  </a:lnTo>
                  <a:lnTo>
                    <a:pt x="1181" y="1618"/>
                  </a:lnTo>
                  <a:lnTo>
                    <a:pt x="1186" y="1618"/>
                  </a:lnTo>
                  <a:lnTo>
                    <a:pt x="1192" y="1619"/>
                  </a:lnTo>
                  <a:lnTo>
                    <a:pt x="1197" y="1618"/>
                  </a:lnTo>
                  <a:lnTo>
                    <a:pt x="1201" y="1617"/>
                  </a:lnTo>
                  <a:lnTo>
                    <a:pt x="1207" y="1615"/>
                  </a:lnTo>
                  <a:lnTo>
                    <a:pt x="1212" y="1614"/>
                  </a:lnTo>
                  <a:lnTo>
                    <a:pt x="1218" y="1611"/>
                  </a:lnTo>
                  <a:lnTo>
                    <a:pt x="1224" y="1609"/>
                  </a:lnTo>
                  <a:lnTo>
                    <a:pt x="1229" y="1606"/>
                  </a:lnTo>
                  <a:lnTo>
                    <a:pt x="1236" y="1604"/>
                  </a:lnTo>
                  <a:lnTo>
                    <a:pt x="1240" y="1601"/>
                  </a:lnTo>
                  <a:lnTo>
                    <a:pt x="1246" y="1597"/>
                  </a:lnTo>
                  <a:lnTo>
                    <a:pt x="1252" y="1593"/>
                  </a:lnTo>
                  <a:lnTo>
                    <a:pt x="1258" y="1589"/>
                  </a:lnTo>
                  <a:lnTo>
                    <a:pt x="1264" y="1585"/>
                  </a:lnTo>
                  <a:lnTo>
                    <a:pt x="1270" y="1581"/>
                  </a:lnTo>
                  <a:lnTo>
                    <a:pt x="1276" y="1577"/>
                  </a:lnTo>
                  <a:lnTo>
                    <a:pt x="1282" y="1572"/>
                  </a:lnTo>
                  <a:lnTo>
                    <a:pt x="1288" y="1568"/>
                  </a:lnTo>
                  <a:lnTo>
                    <a:pt x="1292" y="1563"/>
                  </a:lnTo>
                  <a:lnTo>
                    <a:pt x="1298" y="1558"/>
                  </a:lnTo>
                  <a:lnTo>
                    <a:pt x="1304" y="1553"/>
                  </a:lnTo>
                  <a:lnTo>
                    <a:pt x="1309" y="1548"/>
                  </a:lnTo>
                  <a:lnTo>
                    <a:pt x="1315" y="1543"/>
                  </a:lnTo>
                  <a:lnTo>
                    <a:pt x="1319" y="1538"/>
                  </a:lnTo>
                  <a:lnTo>
                    <a:pt x="1325" y="1533"/>
                  </a:lnTo>
                  <a:lnTo>
                    <a:pt x="1329" y="1529"/>
                  </a:lnTo>
                  <a:lnTo>
                    <a:pt x="1334" y="1524"/>
                  </a:lnTo>
                  <a:lnTo>
                    <a:pt x="1338" y="1519"/>
                  </a:lnTo>
                  <a:lnTo>
                    <a:pt x="1343" y="1516"/>
                  </a:lnTo>
                  <a:lnTo>
                    <a:pt x="1348" y="1511"/>
                  </a:lnTo>
                  <a:lnTo>
                    <a:pt x="1351" y="1506"/>
                  </a:lnTo>
                  <a:lnTo>
                    <a:pt x="1356" y="1503"/>
                  </a:lnTo>
                  <a:lnTo>
                    <a:pt x="1359" y="1499"/>
                  </a:lnTo>
                  <a:lnTo>
                    <a:pt x="1363" y="1494"/>
                  </a:lnTo>
                  <a:lnTo>
                    <a:pt x="1367" y="1490"/>
                  </a:lnTo>
                  <a:lnTo>
                    <a:pt x="1369" y="1486"/>
                  </a:lnTo>
                  <a:lnTo>
                    <a:pt x="1372" y="1481"/>
                  </a:lnTo>
                  <a:lnTo>
                    <a:pt x="1375" y="1476"/>
                  </a:lnTo>
                  <a:lnTo>
                    <a:pt x="1378" y="1470"/>
                  </a:lnTo>
                  <a:lnTo>
                    <a:pt x="1381" y="1465"/>
                  </a:lnTo>
                  <a:lnTo>
                    <a:pt x="1384" y="1460"/>
                  </a:lnTo>
                  <a:lnTo>
                    <a:pt x="1385" y="1453"/>
                  </a:lnTo>
                  <a:lnTo>
                    <a:pt x="1388" y="1447"/>
                  </a:lnTo>
                  <a:lnTo>
                    <a:pt x="1390" y="1441"/>
                  </a:lnTo>
                  <a:lnTo>
                    <a:pt x="1393" y="1436"/>
                  </a:lnTo>
                  <a:lnTo>
                    <a:pt x="1395" y="1428"/>
                  </a:lnTo>
                  <a:lnTo>
                    <a:pt x="1396" y="1423"/>
                  </a:lnTo>
                  <a:lnTo>
                    <a:pt x="1398" y="1417"/>
                  </a:lnTo>
                  <a:lnTo>
                    <a:pt x="1400" y="1411"/>
                  </a:lnTo>
                  <a:lnTo>
                    <a:pt x="1401" y="1405"/>
                  </a:lnTo>
                  <a:lnTo>
                    <a:pt x="1402" y="1399"/>
                  </a:lnTo>
                  <a:lnTo>
                    <a:pt x="1403" y="1393"/>
                  </a:lnTo>
                  <a:lnTo>
                    <a:pt x="1404" y="1387"/>
                  </a:lnTo>
                  <a:lnTo>
                    <a:pt x="1404" y="1381"/>
                  </a:lnTo>
                  <a:lnTo>
                    <a:pt x="1405" y="1375"/>
                  </a:lnTo>
                  <a:lnTo>
                    <a:pt x="1407" y="1371"/>
                  </a:lnTo>
                  <a:lnTo>
                    <a:pt x="1408" y="1366"/>
                  </a:lnTo>
                  <a:lnTo>
                    <a:pt x="1408" y="1361"/>
                  </a:lnTo>
                  <a:lnTo>
                    <a:pt x="1408" y="1357"/>
                  </a:lnTo>
                  <a:lnTo>
                    <a:pt x="1408" y="1353"/>
                  </a:lnTo>
                  <a:lnTo>
                    <a:pt x="1409" y="1349"/>
                  </a:lnTo>
                  <a:lnTo>
                    <a:pt x="1408" y="1346"/>
                  </a:lnTo>
                  <a:lnTo>
                    <a:pt x="1408" y="1342"/>
                  </a:lnTo>
                  <a:lnTo>
                    <a:pt x="1408" y="1340"/>
                  </a:lnTo>
                  <a:lnTo>
                    <a:pt x="1408" y="1338"/>
                  </a:lnTo>
                  <a:lnTo>
                    <a:pt x="1405" y="1333"/>
                  </a:lnTo>
                  <a:lnTo>
                    <a:pt x="1403" y="1329"/>
                  </a:lnTo>
                  <a:lnTo>
                    <a:pt x="1400" y="1324"/>
                  </a:lnTo>
                  <a:lnTo>
                    <a:pt x="1396" y="1319"/>
                  </a:lnTo>
                  <a:lnTo>
                    <a:pt x="1391" y="1313"/>
                  </a:lnTo>
                  <a:lnTo>
                    <a:pt x="1387" y="1308"/>
                  </a:lnTo>
                  <a:lnTo>
                    <a:pt x="1382" y="1302"/>
                  </a:lnTo>
                  <a:lnTo>
                    <a:pt x="1377" y="1298"/>
                  </a:lnTo>
                  <a:lnTo>
                    <a:pt x="1371" y="1292"/>
                  </a:lnTo>
                  <a:lnTo>
                    <a:pt x="1368" y="1287"/>
                  </a:lnTo>
                  <a:lnTo>
                    <a:pt x="1363" y="1282"/>
                  </a:lnTo>
                  <a:lnTo>
                    <a:pt x="1359" y="1279"/>
                  </a:lnTo>
                  <a:lnTo>
                    <a:pt x="1354" y="1273"/>
                  </a:lnTo>
                  <a:lnTo>
                    <a:pt x="1351" y="1272"/>
                  </a:lnTo>
                  <a:lnTo>
                    <a:pt x="1351" y="1270"/>
                  </a:lnTo>
                  <a:lnTo>
                    <a:pt x="1351" y="1267"/>
                  </a:lnTo>
                  <a:lnTo>
                    <a:pt x="1351" y="1263"/>
                  </a:lnTo>
                  <a:lnTo>
                    <a:pt x="1351" y="1261"/>
                  </a:lnTo>
                  <a:lnTo>
                    <a:pt x="1351" y="1257"/>
                  </a:lnTo>
                  <a:lnTo>
                    <a:pt x="1351" y="1254"/>
                  </a:lnTo>
                  <a:lnTo>
                    <a:pt x="1351" y="1250"/>
                  </a:lnTo>
                  <a:lnTo>
                    <a:pt x="1351" y="1246"/>
                  </a:lnTo>
                  <a:lnTo>
                    <a:pt x="1350" y="1242"/>
                  </a:lnTo>
                  <a:lnTo>
                    <a:pt x="1350" y="1239"/>
                  </a:lnTo>
                  <a:lnTo>
                    <a:pt x="1350" y="1235"/>
                  </a:lnTo>
                  <a:lnTo>
                    <a:pt x="1349" y="1232"/>
                  </a:lnTo>
                  <a:lnTo>
                    <a:pt x="1349" y="1228"/>
                  </a:lnTo>
                  <a:lnTo>
                    <a:pt x="1348" y="1226"/>
                  </a:lnTo>
                  <a:lnTo>
                    <a:pt x="1345" y="1222"/>
                  </a:lnTo>
                  <a:lnTo>
                    <a:pt x="1342" y="1217"/>
                  </a:lnTo>
                  <a:lnTo>
                    <a:pt x="1339" y="1214"/>
                  </a:lnTo>
                  <a:lnTo>
                    <a:pt x="1336" y="1212"/>
                  </a:lnTo>
                  <a:lnTo>
                    <a:pt x="1334" y="1209"/>
                  </a:lnTo>
                  <a:lnTo>
                    <a:pt x="1330" y="1206"/>
                  </a:lnTo>
                  <a:lnTo>
                    <a:pt x="1326" y="1202"/>
                  </a:lnTo>
                  <a:lnTo>
                    <a:pt x="1322" y="1199"/>
                  </a:lnTo>
                  <a:lnTo>
                    <a:pt x="1318" y="1195"/>
                  </a:lnTo>
                  <a:lnTo>
                    <a:pt x="1315" y="1191"/>
                  </a:lnTo>
                  <a:lnTo>
                    <a:pt x="1310" y="1188"/>
                  </a:lnTo>
                  <a:lnTo>
                    <a:pt x="1306" y="1186"/>
                  </a:lnTo>
                  <a:lnTo>
                    <a:pt x="1302" y="1181"/>
                  </a:lnTo>
                  <a:lnTo>
                    <a:pt x="1297" y="1179"/>
                  </a:lnTo>
                  <a:lnTo>
                    <a:pt x="1292" y="1175"/>
                  </a:lnTo>
                  <a:lnTo>
                    <a:pt x="1289" y="1171"/>
                  </a:lnTo>
                  <a:lnTo>
                    <a:pt x="1284" y="1168"/>
                  </a:lnTo>
                  <a:lnTo>
                    <a:pt x="1280" y="1164"/>
                  </a:lnTo>
                  <a:lnTo>
                    <a:pt x="1276" y="1161"/>
                  </a:lnTo>
                  <a:lnTo>
                    <a:pt x="1272" y="1158"/>
                  </a:lnTo>
                  <a:lnTo>
                    <a:pt x="1269" y="1155"/>
                  </a:lnTo>
                  <a:lnTo>
                    <a:pt x="1265" y="1154"/>
                  </a:lnTo>
                  <a:lnTo>
                    <a:pt x="1259" y="1149"/>
                  </a:lnTo>
                  <a:lnTo>
                    <a:pt x="1255" y="1145"/>
                  </a:lnTo>
                  <a:lnTo>
                    <a:pt x="1252" y="1143"/>
                  </a:lnTo>
                  <a:lnTo>
                    <a:pt x="1251" y="1143"/>
                  </a:lnTo>
                  <a:lnTo>
                    <a:pt x="1251" y="1142"/>
                  </a:lnTo>
                  <a:lnTo>
                    <a:pt x="1252" y="1140"/>
                  </a:lnTo>
                  <a:lnTo>
                    <a:pt x="1253" y="1136"/>
                  </a:lnTo>
                  <a:lnTo>
                    <a:pt x="1256" y="1133"/>
                  </a:lnTo>
                  <a:lnTo>
                    <a:pt x="1259" y="1125"/>
                  </a:lnTo>
                  <a:lnTo>
                    <a:pt x="1262" y="1120"/>
                  </a:lnTo>
                  <a:lnTo>
                    <a:pt x="1264" y="1115"/>
                  </a:lnTo>
                  <a:lnTo>
                    <a:pt x="1265" y="1111"/>
                  </a:lnTo>
                  <a:lnTo>
                    <a:pt x="1268" y="1108"/>
                  </a:lnTo>
                  <a:lnTo>
                    <a:pt x="1269" y="1104"/>
                  </a:lnTo>
                  <a:lnTo>
                    <a:pt x="1270" y="1100"/>
                  </a:lnTo>
                  <a:lnTo>
                    <a:pt x="1272" y="1095"/>
                  </a:lnTo>
                  <a:lnTo>
                    <a:pt x="1273" y="1090"/>
                  </a:lnTo>
                  <a:lnTo>
                    <a:pt x="1276" y="1085"/>
                  </a:lnTo>
                  <a:lnTo>
                    <a:pt x="1277" y="1081"/>
                  </a:lnTo>
                  <a:lnTo>
                    <a:pt x="1278" y="1076"/>
                  </a:lnTo>
                  <a:lnTo>
                    <a:pt x="1280" y="1071"/>
                  </a:lnTo>
                  <a:lnTo>
                    <a:pt x="1282" y="1067"/>
                  </a:lnTo>
                  <a:lnTo>
                    <a:pt x="1283" y="1061"/>
                  </a:lnTo>
                  <a:lnTo>
                    <a:pt x="1284" y="1055"/>
                  </a:lnTo>
                  <a:lnTo>
                    <a:pt x="1285" y="1049"/>
                  </a:lnTo>
                  <a:lnTo>
                    <a:pt x="1286" y="1044"/>
                  </a:lnTo>
                  <a:lnTo>
                    <a:pt x="1288" y="1039"/>
                  </a:lnTo>
                  <a:lnTo>
                    <a:pt x="1289" y="1033"/>
                  </a:lnTo>
                  <a:lnTo>
                    <a:pt x="1289" y="1029"/>
                  </a:lnTo>
                  <a:lnTo>
                    <a:pt x="1290" y="1023"/>
                  </a:lnTo>
                  <a:lnTo>
                    <a:pt x="1289" y="1018"/>
                  </a:lnTo>
                  <a:lnTo>
                    <a:pt x="1289" y="1012"/>
                  </a:lnTo>
                  <a:lnTo>
                    <a:pt x="1289" y="1006"/>
                  </a:lnTo>
                  <a:lnTo>
                    <a:pt x="1289" y="1003"/>
                  </a:lnTo>
                  <a:lnTo>
                    <a:pt x="1288" y="997"/>
                  </a:lnTo>
                  <a:lnTo>
                    <a:pt x="1286" y="992"/>
                  </a:lnTo>
                  <a:lnTo>
                    <a:pt x="1286" y="988"/>
                  </a:lnTo>
                  <a:lnTo>
                    <a:pt x="1285" y="984"/>
                  </a:lnTo>
                  <a:lnTo>
                    <a:pt x="1284" y="979"/>
                  </a:lnTo>
                  <a:lnTo>
                    <a:pt x="1283" y="976"/>
                  </a:lnTo>
                  <a:lnTo>
                    <a:pt x="1282" y="972"/>
                  </a:lnTo>
                  <a:lnTo>
                    <a:pt x="1280" y="967"/>
                  </a:lnTo>
                  <a:lnTo>
                    <a:pt x="1279" y="964"/>
                  </a:lnTo>
                  <a:lnTo>
                    <a:pt x="1278" y="960"/>
                  </a:lnTo>
                  <a:lnTo>
                    <a:pt x="1277" y="957"/>
                  </a:lnTo>
                  <a:lnTo>
                    <a:pt x="1276" y="955"/>
                  </a:lnTo>
                  <a:lnTo>
                    <a:pt x="1272" y="949"/>
                  </a:lnTo>
                  <a:lnTo>
                    <a:pt x="1270" y="943"/>
                  </a:lnTo>
                  <a:lnTo>
                    <a:pt x="1268" y="939"/>
                  </a:lnTo>
                  <a:lnTo>
                    <a:pt x="1265" y="936"/>
                  </a:lnTo>
                  <a:lnTo>
                    <a:pt x="1263" y="931"/>
                  </a:lnTo>
                  <a:lnTo>
                    <a:pt x="1262" y="930"/>
                  </a:lnTo>
                  <a:lnTo>
                    <a:pt x="1262" y="929"/>
                  </a:lnTo>
                  <a:lnTo>
                    <a:pt x="1264" y="927"/>
                  </a:lnTo>
                  <a:lnTo>
                    <a:pt x="1266" y="925"/>
                  </a:lnTo>
                  <a:lnTo>
                    <a:pt x="1270" y="921"/>
                  </a:lnTo>
                  <a:lnTo>
                    <a:pt x="1272" y="917"/>
                  </a:lnTo>
                  <a:lnTo>
                    <a:pt x="1275" y="912"/>
                  </a:lnTo>
                  <a:lnTo>
                    <a:pt x="1276" y="907"/>
                  </a:lnTo>
                  <a:lnTo>
                    <a:pt x="1276" y="901"/>
                  </a:lnTo>
                  <a:lnTo>
                    <a:pt x="1275" y="899"/>
                  </a:lnTo>
                  <a:lnTo>
                    <a:pt x="1275" y="896"/>
                  </a:lnTo>
                  <a:lnTo>
                    <a:pt x="1273" y="891"/>
                  </a:lnTo>
                  <a:lnTo>
                    <a:pt x="1272" y="887"/>
                  </a:lnTo>
                  <a:lnTo>
                    <a:pt x="1270" y="883"/>
                  </a:lnTo>
                  <a:lnTo>
                    <a:pt x="1269" y="877"/>
                  </a:lnTo>
                  <a:lnTo>
                    <a:pt x="1268" y="871"/>
                  </a:lnTo>
                  <a:lnTo>
                    <a:pt x="1266" y="864"/>
                  </a:lnTo>
                  <a:lnTo>
                    <a:pt x="1265" y="860"/>
                  </a:lnTo>
                  <a:lnTo>
                    <a:pt x="1264" y="857"/>
                  </a:lnTo>
                  <a:lnTo>
                    <a:pt x="1263" y="853"/>
                  </a:lnTo>
                  <a:lnTo>
                    <a:pt x="1262" y="850"/>
                  </a:lnTo>
                  <a:lnTo>
                    <a:pt x="1260" y="845"/>
                  </a:lnTo>
                  <a:lnTo>
                    <a:pt x="1259" y="841"/>
                  </a:lnTo>
                  <a:lnTo>
                    <a:pt x="1258" y="838"/>
                  </a:lnTo>
                  <a:lnTo>
                    <a:pt x="1258" y="834"/>
                  </a:lnTo>
                  <a:lnTo>
                    <a:pt x="1256" y="830"/>
                  </a:lnTo>
                  <a:lnTo>
                    <a:pt x="1255" y="825"/>
                  </a:lnTo>
                  <a:lnTo>
                    <a:pt x="1253" y="821"/>
                  </a:lnTo>
                  <a:lnTo>
                    <a:pt x="1253" y="818"/>
                  </a:lnTo>
                  <a:lnTo>
                    <a:pt x="1252" y="814"/>
                  </a:lnTo>
                  <a:lnTo>
                    <a:pt x="1251" y="810"/>
                  </a:lnTo>
                  <a:lnTo>
                    <a:pt x="1250" y="806"/>
                  </a:lnTo>
                  <a:lnTo>
                    <a:pt x="1249" y="802"/>
                  </a:lnTo>
                  <a:lnTo>
                    <a:pt x="1247" y="798"/>
                  </a:lnTo>
                  <a:lnTo>
                    <a:pt x="1246" y="793"/>
                  </a:lnTo>
                  <a:lnTo>
                    <a:pt x="1245" y="789"/>
                  </a:lnTo>
                  <a:lnTo>
                    <a:pt x="1244" y="785"/>
                  </a:lnTo>
                  <a:lnTo>
                    <a:pt x="1243" y="781"/>
                  </a:lnTo>
                  <a:lnTo>
                    <a:pt x="1242" y="776"/>
                  </a:lnTo>
                  <a:lnTo>
                    <a:pt x="1240" y="773"/>
                  </a:lnTo>
                  <a:lnTo>
                    <a:pt x="1239" y="769"/>
                  </a:lnTo>
                  <a:lnTo>
                    <a:pt x="1238" y="766"/>
                  </a:lnTo>
                  <a:lnTo>
                    <a:pt x="1237" y="762"/>
                  </a:lnTo>
                  <a:lnTo>
                    <a:pt x="1236" y="758"/>
                  </a:lnTo>
                  <a:lnTo>
                    <a:pt x="1236" y="754"/>
                  </a:lnTo>
                  <a:lnTo>
                    <a:pt x="1233" y="747"/>
                  </a:lnTo>
                  <a:lnTo>
                    <a:pt x="1232" y="742"/>
                  </a:lnTo>
                  <a:lnTo>
                    <a:pt x="1230" y="736"/>
                  </a:lnTo>
                  <a:lnTo>
                    <a:pt x="1229" y="731"/>
                  </a:lnTo>
                  <a:lnTo>
                    <a:pt x="1227" y="726"/>
                  </a:lnTo>
                  <a:lnTo>
                    <a:pt x="1226" y="723"/>
                  </a:lnTo>
                  <a:lnTo>
                    <a:pt x="1225" y="718"/>
                  </a:lnTo>
                  <a:lnTo>
                    <a:pt x="1225" y="716"/>
                  </a:lnTo>
                  <a:lnTo>
                    <a:pt x="1246" y="672"/>
                  </a:lnTo>
                  <a:lnTo>
                    <a:pt x="1246" y="670"/>
                  </a:lnTo>
                  <a:lnTo>
                    <a:pt x="1250" y="670"/>
                  </a:lnTo>
                  <a:lnTo>
                    <a:pt x="1251" y="670"/>
                  </a:lnTo>
                  <a:lnTo>
                    <a:pt x="1253" y="670"/>
                  </a:lnTo>
                  <a:lnTo>
                    <a:pt x="1257" y="670"/>
                  </a:lnTo>
                  <a:lnTo>
                    <a:pt x="1260" y="670"/>
                  </a:lnTo>
                  <a:lnTo>
                    <a:pt x="1264" y="670"/>
                  </a:lnTo>
                  <a:lnTo>
                    <a:pt x="1268" y="670"/>
                  </a:lnTo>
                  <a:lnTo>
                    <a:pt x="1271" y="670"/>
                  </a:lnTo>
                  <a:lnTo>
                    <a:pt x="1277" y="670"/>
                  </a:lnTo>
                  <a:lnTo>
                    <a:pt x="1280" y="669"/>
                  </a:lnTo>
                  <a:lnTo>
                    <a:pt x="1285" y="669"/>
                  </a:lnTo>
                  <a:lnTo>
                    <a:pt x="1291" y="669"/>
                  </a:lnTo>
                  <a:lnTo>
                    <a:pt x="1296" y="669"/>
                  </a:lnTo>
                  <a:lnTo>
                    <a:pt x="1302" y="667"/>
                  </a:lnTo>
                  <a:lnTo>
                    <a:pt x="1306" y="667"/>
                  </a:lnTo>
                  <a:lnTo>
                    <a:pt x="1311" y="666"/>
                  </a:lnTo>
                  <a:lnTo>
                    <a:pt x="1317" y="666"/>
                  </a:lnTo>
                  <a:lnTo>
                    <a:pt x="1322" y="664"/>
                  </a:lnTo>
                  <a:lnTo>
                    <a:pt x="1328" y="664"/>
                  </a:lnTo>
                  <a:lnTo>
                    <a:pt x="1332" y="663"/>
                  </a:lnTo>
                  <a:lnTo>
                    <a:pt x="1338" y="662"/>
                  </a:lnTo>
                  <a:lnTo>
                    <a:pt x="1343" y="661"/>
                  </a:lnTo>
                  <a:lnTo>
                    <a:pt x="1348" y="660"/>
                  </a:lnTo>
                  <a:lnTo>
                    <a:pt x="1352" y="659"/>
                  </a:lnTo>
                  <a:lnTo>
                    <a:pt x="1357" y="657"/>
                  </a:lnTo>
                  <a:lnTo>
                    <a:pt x="1361" y="656"/>
                  </a:lnTo>
                  <a:lnTo>
                    <a:pt x="1365" y="654"/>
                  </a:lnTo>
                  <a:lnTo>
                    <a:pt x="1369" y="653"/>
                  </a:lnTo>
                  <a:lnTo>
                    <a:pt x="1374" y="652"/>
                  </a:lnTo>
                  <a:lnTo>
                    <a:pt x="1376" y="649"/>
                  </a:lnTo>
                  <a:lnTo>
                    <a:pt x="1380" y="647"/>
                  </a:lnTo>
                  <a:lnTo>
                    <a:pt x="1383" y="644"/>
                  </a:lnTo>
                  <a:lnTo>
                    <a:pt x="1387" y="642"/>
                  </a:lnTo>
                  <a:lnTo>
                    <a:pt x="1390" y="640"/>
                  </a:lnTo>
                  <a:lnTo>
                    <a:pt x="1395" y="637"/>
                  </a:lnTo>
                  <a:lnTo>
                    <a:pt x="1398" y="635"/>
                  </a:lnTo>
                  <a:lnTo>
                    <a:pt x="1402" y="633"/>
                  </a:lnTo>
                  <a:lnTo>
                    <a:pt x="1405" y="630"/>
                  </a:lnTo>
                  <a:lnTo>
                    <a:pt x="1409" y="627"/>
                  </a:lnTo>
                  <a:lnTo>
                    <a:pt x="1413" y="624"/>
                  </a:lnTo>
                  <a:lnTo>
                    <a:pt x="1416" y="622"/>
                  </a:lnTo>
                  <a:lnTo>
                    <a:pt x="1421" y="620"/>
                  </a:lnTo>
                  <a:lnTo>
                    <a:pt x="1424" y="617"/>
                  </a:lnTo>
                  <a:lnTo>
                    <a:pt x="1428" y="614"/>
                  </a:lnTo>
                  <a:lnTo>
                    <a:pt x="1431" y="613"/>
                  </a:lnTo>
                  <a:lnTo>
                    <a:pt x="1437" y="608"/>
                  </a:lnTo>
                  <a:lnTo>
                    <a:pt x="1443" y="603"/>
                  </a:lnTo>
                  <a:lnTo>
                    <a:pt x="1449" y="600"/>
                  </a:lnTo>
                  <a:lnTo>
                    <a:pt x="1454" y="596"/>
                  </a:lnTo>
                  <a:lnTo>
                    <a:pt x="1457" y="594"/>
                  </a:lnTo>
                  <a:lnTo>
                    <a:pt x="1461" y="591"/>
                  </a:lnTo>
                  <a:lnTo>
                    <a:pt x="1462" y="590"/>
                  </a:lnTo>
                  <a:lnTo>
                    <a:pt x="1463" y="590"/>
                  </a:lnTo>
                  <a:lnTo>
                    <a:pt x="1464" y="590"/>
                  </a:lnTo>
                  <a:lnTo>
                    <a:pt x="1468" y="593"/>
                  </a:lnTo>
                  <a:lnTo>
                    <a:pt x="1470" y="594"/>
                  </a:lnTo>
                  <a:lnTo>
                    <a:pt x="1474" y="595"/>
                  </a:lnTo>
                  <a:lnTo>
                    <a:pt x="1477" y="596"/>
                  </a:lnTo>
                  <a:lnTo>
                    <a:pt x="1481" y="597"/>
                  </a:lnTo>
                  <a:lnTo>
                    <a:pt x="1484" y="598"/>
                  </a:lnTo>
                  <a:lnTo>
                    <a:pt x="1489" y="600"/>
                  </a:lnTo>
                  <a:lnTo>
                    <a:pt x="1493" y="601"/>
                  </a:lnTo>
                  <a:lnTo>
                    <a:pt x="1496" y="603"/>
                  </a:lnTo>
                  <a:lnTo>
                    <a:pt x="1500" y="604"/>
                  </a:lnTo>
                  <a:lnTo>
                    <a:pt x="1503" y="604"/>
                  </a:lnTo>
                  <a:lnTo>
                    <a:pt x="1507" y="604"/>
                  </a:lnTo>
                  <a:lnTo>
                    <a:pt x="1510" y="606"/>
                  </a:lnTo>
                  <a:lnTo>
                    <a:pt x="1513" y="604"/>
                  </a:lnTo>
                  <a:lnTo>
                    <a:pt x="1516" y="603"/>
                  </a:lnTo>
                  <a:lnTo>
                    <a:pt x="1520" y="602"/>
                  </a:lnTo>
                  <a:lnTo>
                    <a:pt x="1525" y="601"/>
                  </a:lnTo>
                  <a:lnTo>
                    <a:pt x="1528" y="598"/>
                  </a:lnTo>
                  <a:lnTo>
                    <a:pt x="1533" y="597"/>
                  </a:lnTo>
                  <a:lnTo>
                    <a:pt x="1536" y="596"/>
                  </a:lnTo>
                  <a:lnTo>
                    <a:pt x="1542" y="595"/>
                  </a:lnTo>
                  <a:lnTo>
                    <a:pt x="1546" y="593"/>
                  </a:lnTo>
                  <a:lnTo>
                    <a:pt x="1549" y="591"/>
                  </a:lnTo>
                  <a:lnTo>
                    <a:pt x="1553" y="589"/>
                  </a:lnTo>
                  <a:lnTo>
                    <a:pt x="1556" y="588"/>
                  </a:lnTo>
                  <a:lnTo>
                    <a:pt x="1561" y="587"/>
                  </a:lnTo>
                  <a:lnTo>
                    <a:pt x="1562" y="587"/>
                  </a:lnTo>
                  <a:lnTo>
                    <a:pt x="1562" y="586"/>
                  </a:lnTo>
                  <a:lnTo>
                    <a:pt x="1565" y="586"/>
                  </a:lnTo>
                  <a:lnTo>
                    <a:pt x="1568" y="586"/>
                  </a:lnTo>
                  <a:lnTo>
                    <a:pt x="1573" y="584"/>
                  </a:lnTo>
                  <a:lnTo>
                    <a:pt x="1578" y="583"/>
                  </a:lnTo>
                  <a:lnTo>
                    <a:pt x="1585" y="583"/>
                  </a:lnTo>
                  <a:lnTo>
                    <a:pt x="1588" y="582"/>
                  </a:lnTo>
                  <a:lnTo>
                    <a:pt x="1592" y="582"/>
                  </a:lnTo>
                  <a:lnTo>
                    <a:pt x="1595" y="582"/>
                  </a:lnTo>
                  <a:lnTo>
                    <a:pt x="1599" y="582"/>
                  </a:lnTo>
                  <a:lnTo>
                    <a:pt x="1602" y="581"/>
                  </a:lnTo>
                  <a:lnTo>
                    <a:pt x="1606" y="580"/>
                  </a:lnTo>
                  <a:lnTo>
                    <a:pt x="1611" y="580"/>
                  </a:lnTo>
                  <a:lnTo>
                    <a:pt x="1614" y="580"/>
                  </a:lnTo>
                  <a:lnTo>
                    <a:pt x="1618" y="578"/>
                  </a:lnTo>
                  <a:lnTo>
                    <a:pt x="1621" y="577"/>
                  </a:lnTo>
                  <a:lnTo>
                    <a:pt x="1625" y="577"/>
                  </a:lnTo>
                  <a:lnTo>
                    <a:pt x="1630" y="577"/>
                  </a:lnTo>
                  <a:lnTo>
                    <a:pt x="1632" y="576"/>
                  </a:lnTo>
                  <a:lnTo>
                    <a:pt x="1635" y="575"/>
                  </a:lnTo>
                  <a:lnTo>
                    <a:pt x="1639" y="575"/>
                  </a:lnTo>
                  <a:lnTo>
                    <a:pt x="1642" y="575"/>
                  </a:lnTo>
                  <a:lnTo>
                    <a:pt x="1646" y="574"/>
                  </a:lnTo>
                  <a:lnTo>
                    <a:pt x="1650" y="574"/>
                  </a:lnTo>
                  <a:lnTo>
                    <a:pt x="1652" y="574"/>
                  </a:lnTo>
                  <a:lnTo>
                    <a:pt x="1655" y="574"/>
                  </a:lnTo>
                  <a:lnTo>
                    <a:pt x="1660" y="571"/>
                  </a:lnTo>
                  <a:lnTo>
                    <a:pt x="1666" y="570"/>
                  </a:lnTo>
                  <a:lnTo>
                    <a:pt x="1671" y="567"/>
                  </a:lnTo>
                  <a:lnTo>
                    <a:pt x="1677" y="563"/>
                  </a:lnTo>
                  <a:lnTo>
                    <a:pt x="1683" y="558"/>
                  </a:lnTo>
                  <a:lnTo>
                    <a:pt x="1690" y="555"/>
                  </a:lnTo>
                  <a:lnTo>
                    <a:pt x="1694" y="549"/>
                  </a:lnTo>
                  <a:lnTo>
                    <a:pt x="1700" y="545"/>
                  </a:lnTo>
                  <a:lnTo>
                    <a:pt x="1705" y="540"/>
                  </a:lnTo>
                  <a:lnTo>
                    <a:pt x="1710" y="535"/>
                  </a:lnTo>
                  <a:lnTo>
                    <a:pt x="1714" y="531"/>
                  </a:lnTo>
                  <a:lnTo>
                    <a:pt x="1719" y="528"/>
                  </a:lnTo>
                  <a:lnTo>
                    <a:pt x="1724" y="522"/>
                  </a:lnTo>
                  <a:lnTo>
                    <a:pt x="1726" y="519"/>
                  </a:lnTo>
                  <a:lnTo>
                    <a:pt x="1726" y="519"/>
                  </a:lnTo>
                  <a:lnTo>
                    <a:pt x="1727" y="519"/>
                  </a:lnTo>
                  <a:lnTo>
                    <a:pt x="1730" y="519"/>
                  </a:lnTo>
                  <a:lnTo>
                    <a:pt x="1733" y="519"/>
                  </a:lnTo>
                  <a:lnTo>
                    <a:pt x="1737" y="518"/>
                  </a:lnTo>
                  <a:lnTo>
                    <a:pt x="1740" y="518"/>
                  </a:lnTo>
                  <a:lnTo>
                    <a:pt x="1745" y="518"/>
                  </a:lnTo>
                  <a:lnTo>
                    <a:pt x="1751" y="517"/>
                  </a:lnTo>
                  <a:lnTo>
                    <a:pt x="1756" y="516"/>
                  </a:lnTo>
                  <a:lnTo>
                    <a:pt x="1760" y="515"/>
                  </a:lnTo>
                  <a:lnTo>
                    <a:pt x="1765" y="514"/>
                  </a:lnTo>
                  <a:lnTo>
                    <a:pt x="1770" y="512"/>
                  </a:lnTo>
                  <a:lnTo>
                    <a:pt x="1773" y="511"/>
                  </a:lnTo>
                  <a:lnTo>
                    <a:pt x="1778" y="509"/>
                  </a:lnTo>
                  <a:lnTo>
                    <a:pt x="1780" y="507"/>
                  </a:lnTo>
                  <a:lnTo>
                    <a:pt x="1784" y="504"/>
                  </a:lnTo>
                  <a:lnTo>
                    <a:pt x="1785" y="501"/>
                  </a:lnTo>
                  <a:lnTo>
                    <a:pt x="1786" y="496"/>
                  </a:lnTo>
                  <a:lnTo>
                    <a:pt x="1786" y="492"/>
                  </a:lnTo>
                  <a:lnTo>
                    <a:pt x="1786" y="489"/>
                  </a:lnTo>
                  <a:lnTo>
                    <a:pt x="1786" y="485"/>
                  </a:lnTo>
                  <a:lnTo>
                    <a:pt x="1785" y="481"/>
                  </a:lnTo>
                  <a:lnTo>
                    <a:pt x="1785" y="477"/>
                  </a:lnTo>
                  <a:lnTo>
                    <a:pt x="1784" y="475"/>
                  </a:lnTo>
                  <a:lnTo>
                    <a:pt x="1782" y="470"/>
                  </a:lnTo>
                  <a:lnTo>
                    <a:pt x="1780" y="466"/>
                  </a:lnTo>
                  <a:lnTo>
                    <a:pt x="1779" y="464"/>
                  </a:lnTo>
                  <a:lnTo>
                    <a:pt x="1779" y="462"/>
                  </a:lnTo>
                  <a:lnTo>
                    <a:pt x="1777" y="458"/>
                  </a:lnTo>
                  <a:lnTo>
                    <a:pt x="1777" y="457"/>
                  </a:lnTo>
                  <a:lnTo>
                    <a:pt x="1778" y="456"/>
                  </a:lnTo>
                  <a:lnTo>
                    <a:pt x="1784" y="455"/>
                  </a:lnTo>
                  <a:lnTo>
                    <a:pt x="1788" y="452"/>
                  </a:lnTo>
                  <a:lnTo>
                    <a:pt x="1791" y="451"/>
                  </a:lnTo>
                  <a:lnTo>
                    <a:pt x="1796" y="450"/>
                  </a:lnTo>
                  <a:lnTo>
                    <a:pt x="1800" y="448"/>
                  </a:lnTo>
                  <a:lnTo>
                    <a:pt x="1804" y="445"/>
                  </a:lnTo>
                  <a:lnTo>
                    <a:pt x="1809" y="442"/>
                  </a:lnTo>
                  <a:lnTo>
                    <a:pt x="1812" y="439"/>
                  </a:lnTo>
                  <a:lnTo>
                    <a:pt x="1817" y="437"/>
                  </a:lnTo>
                  <a:lnTo>
                    <a:pt x="1819" y="433"/>
                  </a:lnTo>
                  <a:lnTo>
                    <a:pt x="1823" y="430"/>
                  </a:lnTo>
                  <a:lnTo>
                    <a:pt x="1824" y="426"/>
                  </a:lnTo>
                  <a:lnTo>
                    <a:pt x="1826" y="423"/>
                  </a:lnTo>
                  <a:lnTo>
                    <a:pt x="1825" y="419"/>
                  </a:lnTo>
                  <a:lnTo>
                    <a:pt x="1825" y="415"/>
                  </a:lnTo>
                  <a:lnTo>
                    <a:pt x="1824" y="411"/>
                  </a:lnTo>
                  <a:lnTo>
                    <a:pt x="1823" y="407"/>
                  </a:lnTo>
                  <a:lnTo>
                    <a:pt x="1822" y="404"/>
                  </a:lnTo>
                  <a:lnTo>
                    <a:pt x="1821" y="400"/>
                  </a:lnTo>
                  <a:lnTo>
                    <a:pt x="1818" y="397"/>
                  </a:lnTo>
                  <a:lnTo>
                    <a:pt x="1817" y="395"/>
                  </a:lnTo>
                  <a:lnTo>
                    <a:pt x="1813" y="389"/>
                  </a:lnTo>
                  <a:lnTo>
                    <a:pt x="1811" y="385"/>
                  </a:lnTo>
                  <a:lnTo>
                    <a:pt x="1809" y="383"/>
                  </a:lnTo>
                  <a:lnTo>
                    <a:pt x="1809" y="382"/>
                  </a:lnTo>
                  <a:lnTo>
                    <a:pt x="1809" y="380"/>
                  </a:lnTo>
                  <a:lnTo>
                    <a:pt x="1810" y="377"/>
                  </a:lnTo>
                  <a:lnTo>
                    <a:pt x="1810" y="374"/>
                  </a:lnTo>
                  <a:lnTo>
                    <a:pt x="1811" y="372"/>
                  </a:lnTo>
                  <a:lnTo>
                    <a:pt x="1811" y="369"/>
                  </a:lnTo>
                  <a:lnTo>
                    <a:pt x="1812" y="365"/>
                  </a:lnTo>
                  <a:lnTo>
                    <a:pt x="1811" y="360"/>
                  </a:lnTo>
                  <a:lnTo>
                    <a:pt x="1811" y="357"/>
                  </a:lnTo>
                  <a:lnTo>
                    <a:pt x="1811" y="351"/>
                  </a:lnTo>
                  <a:lnTo>
                    <a:pt x="1811" y="347"/>
                  </a:lnTo>
                  <a:lnTo>
                    <a:pt x="1809" y="341"/>
                  </a:lnTo>
                  <a:lnTo>
                    <a:pt x="1808" y="337"/>
                  </a:lnTo>
                  <a:lnTo>
                    <a:pt x="1805" y="331"/>
                  </a:lnTo>
                  <a:lnTo>
                    <a:pt x="1803" y="325"/>
                  </a:lnTo>
                  <a:lnTo>
                    <a:pt x="1798" y="319"/>
                  </a:lnTo>
                  <a:lnTo>
                    <a:pt x="1796" y="314"/>
                  </a:lnTo>
                  <a:lnTo>
                    <a:pt x="1792" y="310"/>
                  </a:lnTo>
                  <a:lnTo>
                    <a:pt x="1789" y="306"/>
                  </a:lnTo>
                  <a:lnTo>
                    <a:pt x="1785" y="303"/>
                  </a:lnTo>
                  <a:lnTo>
                    <a:pt x="1782" y="299"/>
                  </a:lnTo>
                  <a:lnTo>
                    <a:pt x="1778" y="297"/>
                  </a:lnTo>
                  <a:lnTo>
                    <a:pt x="1775" y="295"/>
                  </a:lnTo>
                  <a:lnTo>
                    <a:pt x="1769" y="293"/>
                  </a:lnTo>
                  <a:lnTo>
                    <a:pt x="1765" y="292"/>
                  </a:lnTo>
                  <a:lnTo>
                    <a:pt x="1760" y="292"/>
                  </a:lnTo>
                  <a:lnTo>
                    <a:pt x="1757" y="292"/>
                  </a:lnTo>
                  <a:lnTo>
                    <a:pt x="1752" y="291"/>
                  </a:lnTo>
                  <a:lnTo>
                    <a:pt x="1747" y="291"/>
                  </a:lnTo>
                  <a:lnTo>
                    <a:pt x="1742" y="292"/>
                  </a:lnTo>
                  <a:lnTo>
                    <a:pt x="1738" y="293"/>
                  </a:lnTo>
                  <a:lnTo>
                    <a:pt x="1734" y="293"/>
                  </a:lnTo>
                  <a:lnTo>
                    <a:pt x="1731" y="293"/>
                  </a:lnTo>
                  <a:lnTo>
                    <a:pt x="1727" y="294"/>
                  </a:lnTo>
                  <a:lnTo>
                    <a:pt x="1724" y="295"/>
                  </a:lnTo>
                  <a:lnTo>
                    <a:pt x="1719" y="295"/>
                  </a:lnTo>
                  <a:lnTo>
                    <a:pt x="1714" y="297"/>
                  </a:lnTo>
                  <a:lnTo>
                    <a:pt x="1709" y="299"/>
                  </a:lnTo>
                  <a:lnTo>
                    <a:pt x="1704" y="301"/>
                  </a:lnTo>
                  <a:lnTo>
                    <a:pt x="1698" y="303"/>
                  </a:lnTo>
                  <a:lnTo>
                    <a:pt x="1692" y="304"/>
                  </a:lnTo>
                  <a:lnTo>
                    <a:pt x="1686" y="306"/>
                  </a:lnTo>
                  <a:lnTo>
                    <a:pt x="1680" y="307"/>
                  </a:lnTo>
                  <a:lnTo>
                    <a:pt x="1673" y="310"/>
                  </a:lnTo>
                  <a:lnTo>
                    <a:pt x="1667" y="311"/>
                  </a:lnTo>
                  <a:lnTo>
                    <a:pt x="1660" y="313"/>
                  </a:lnTo>
                  <a:lnTo>
                    <a:pt x="1654" y="316"/>
                  </a:lnTo>
                  <a:lnTo>
                    <a:pt x="1651" y="317"/>
                  </a:lnTo>
                  <a:lnTo>
                    <a:pt x="1646" y="318"/>
                  </a:lnTo>
                  <a:lnTo>
                    <a:pt x="1642" y="318"/>
                  </a:lnTo>
                  <a:lnTo>
                    <a:pt x="1640" y="319"/>
                  </a:lnTo>
                  <a:lnTo>
                    <a:pt x="1635" y="320"/>
                  </a:lnTo>
                  <a:lnTo>
                    <a:pt x="1633" y="321"/>
                  </a:lnTo>
                  <a:lnTo>
                    <a:pt x="1630" y="321"/>
                  </a:lnTo>
                  <a:lnTo>
                    <a:pt x="1626" y="323"/>
                  </a:lnTo>
                  <a:lnTo>
                    <a:pt x="1622" y="324"/>
                  </a:lnTo>
                  <a:lnTo>
                    <a:pt x="1619" y="325"/>
                  </a:lnTo>
                  <a:lnTo>
                    <a:pt x="1615" y="325"/>
                  </a:lnTo>
                  <a:lnTo>
                    <a:pt x="1613" y="327"/>
                  </a:lnTo>
                  <a:lnTo>
                    <a:pt x="1606" y="328"/>
                  </a:lnTo>
                  <a:lnTo>
                    <a:pt x="1600" y="331"/>
                  </a:lnTo>
                  <a:lnTo>
                    <a:pt x="1594" y="332"/>
                  </a:lnTo>
                  <a:lnTo>
                    <a:pt x="1588" y="333"/>
                  </a:lnTo>
                  <a:lnTo>
                    <a:pt x="1582" y="334"/>
                  </a:lnTo>
                  <a:lnTo>
                    <a:pt x="1578" y="336"/>
                  </a:lnTo>
                  <a:lnTo>
                    <a:pt x="1572" y="336"/>
                  </a:lnTo>
                  <a:lnTo>
                    <a:pt x="1568" y="337"/>
                  </a:lnTo>
                  <a:lnTo>
                    <a:pt x="1563" y="338"/>
                  </a:lnTo>
                  <a:lnTo>
                    <a:pt x="1560" y="339"/>
                  </a:lnTo>
                  <a:lnTo>
                    <a:pt x="1558" y="339"/>
                  </a:lnTo>
                  <a:lnTo>
                    <a:pt x="1555" y="339"/>
                  </a:lnTo>
                  <a:lnTo>
                    <a:pt x="1552" y="339"/>
                  </a:lnTo>
                  <a:lnTo>
                    <a:pt x="1549" y="339"/>
                  </a:lnTo>
                  <a:lnTo>
                    <a:pt x="1545" y="339"/>
                  </a:lnTo>
                  <a:lnTo>
                    <a:pt x="1541" y="340"/>
                  </a:lnTo>
                  <a:lnTo>
                    <a:pt x="1536" y="341"/>
                  </a:lnTo>
                  <a:lnTo>
                    <a:pt x="1533" y="343"/>
                  </a:lnTo>
                  <a:lnTo>
                    <a:pt x="1527" y="343"/>
                  </a:lnTo>
                  <a:lnTo>
                    <a:pt x="1521" y="344"/>
                  </a:lnTo>
                  <a:lnTo>
                    <a:pt x="1516" y="344"/>
                  </a:lnTo>
                  <a:lnTo>
                    <a:pt x="1510" y="345"/>
                  </a:lnTo>
                  <a:lnTo>
                    <a:pt x="1505" y="346"/>
                  </a:lnTo>
                  <a:lnTo>
                    <a:pt x="1497" y="347"/>
                  </a:lnTo>
                  <a:lnTo>
                    <a:pt x="1492" y="349"/>
                  </a:lnTo>
                  <a:lnTo>
                    <a:pt x="1486" y="350"/>
                  </a:lnTo>
                  <a:lnTo>
                    <a:pt x="1479" y="351"/>
                  </a:lnTo>
                  <a:lnTo>
                    <a:pt x="1472" y="352"/>
                  </a:lnTo>
                  <a:lnTo>
                    <a:pt x="1464" y="353"/>
                  </a:lnTo>
                  <a:lnTo>
                    <a:pt x="1456" y="354"/>
                  </a:lnTo>
                  <a:lnTo>
                    <a:pt x="1449" y="356"/>
                  </a:lnTo>
                  <a:lnTo>
                    <a:pt x="1441" y="357"/>
                  </a:lnTo>
                  <a:lnTo>
                    <a:pt x="1434" y="358"/>
                  </a:lnTo>
                  <a:lnTo>
                    <a:pt x="1427" y="360"/>
                  </a:lnTo>
                  <a:lnTo>
                    <a:pt x="1417" y="362"/>
                  </a:lnTo>
                  <a:lnTo>
                    <a:pt x="1410" y="363"/>
                  </a:lnTo>
                  <a:lnTo>
                    <a:pt x="1402" y="364"/>
                  </a:lnTo>
                  <a:lnTo>
                    <a:pt x="1394" y="365"/>
                  </a:lnTo>
                  <a:lnTo>
                    <a:pt x="1385" y="367"/>
                  </a:lnTo>
                  <a:lnTo>
                    <a:pt x="1377" y="369"/>
                  </a:lnTo>
                  <a:lnTo>
                    <a:pt x="1369" y="370"/>
                  </a:lnTo>
                  <a:lnTo>
                    <a:pt x="1362" y="372"/>
                  </a:lnTo>
                  <a:lnTo>
                    <a:pt x="1354" y="373"/>
                  </a:lnTo>
                  <a:lnTo>
                    <a:pt x="1345" y="374"/>
                  </a:lnTo>
                  <a:lnTo>
                    <a:pt x="1336" y="376"/>
                  </a:lnTo>
                  <a:lnTo>
                    <a:pt x="1329" y="377"/>
                  </a:lnTo>
                  <a:lnTo>
                    <a:pt x="1321" y="379"/>
                  </a:lnTo>
                  <a:lnTo>
                    <a:pt x="1314" y="380"/>
                  </a:lnTo>
                  <a:lnTo>
                    <a:pt x="1305" y="382"/>
                  </a:lnTo>
                  <a:lnTo>
                    <a:pt x="1298" y="383"/>
                  </a:lnTo>
                  <a:lnTo>
                    <a:pt x="1291" y="384"/>
                  </a:lnTo>
                  <a:lnTo>
                    <a:pt x="1283" y="385"/>
                  </a:lnTo>
                  <a:lnTo>
                    <a:pt x="1276" y="386"/>
                  </a:lnTo>
                  <a:lnTo>
                    <a:pt x="1269" y="387"/>
                  </a:lnTo>
                  <a:lnTo>
                    <a:pt x="1263" y="389"/>
                  </a:lnTo>
                  <a:lnTo>
                    <a:pt x="1256" y="390"/>
                  </a:lnTo>
                  <a:lnTo>
                    <a:pt x="1250" y="391"/>
                  </a:lnTo>
                  <a:lnTo>
                    <a:pt x="1245" y="393"/>
                  </a:lnTo>
                  <a:lnTo>
                    <a:pt x="1238" y="393"/>
                  </a:lnTo>
                  <a:lnTo>
                    <a:pt x="1233" y="395"/>
                  </a:lnTo>
                  <a:lnTo>
                    <a:pt x="1227" y="395"/>
                  </a:lnTo>
                  <a:lnTo>
                    <a:pt x="1223" y="396"/>
                  </a:lnTo>
                  <a:lnTo>
                    <a:pt x="1218" y="397"/>
                  </a:lnTo>
                  <a:lnTo>
                    <a:pt x="1213" y="398"/>
                  </a:lnTo>
                  <a:lnTo>
                    <a:pt x="1210" y="398"/>
                  </a:lnTo>
                  <a:lnTo>
                    <a:pt x="1207" y="399"/>
                  </a:lnTo>
                  <a:lnTo>
                    <a:pt x="1200" y="400"/>
                  </a:lnTo>
                  <a:lnTo>
                    <a:pt x="1197" y="402"/>
                  </a:lnTo>
                  <a:lnTo>
                    <a:pt x="1194" y="402"/>
                  </a:lnTo>
                  <a:lnTo>
                    <a:pt x="1193" y="403"/>
                  </a:lnTo>
                  <a:lnTo>
                    <a:pt x="1140" y="399"/>
                  </a:lnTo>
                  <a:lnTo>
                    <a:pt x="1106" y="357"/>
                  </a:lnTo>
                  <a:lnTo>
                    <a:pt x="1106" y="356"/>
                  </a:lnTo>
                  <a:lnTo>
                    <a:pt x="1106" y="353"/>
                  </a:lnTo>
                  <a:lnTo>
                    <a:pt x="1105" y="350"/>
                  </a:lnTo>
                  <a:lnTo>
                    <a:pt x="1105" y="346"/>
                  </a:lnTo>
                  <a:lnTo>
                    <a:pt x="1104" y="341"/>
                  </a:lnTo>
                  <a:lnTo>
                    <a:pt x="1102" y="336"/>
                  </a:lnTo>
                  <a:lnTo>
                    <a:pt x="1101" y="330"/>
                  </a:lnTo>
                  <a:lnTo>
                    <a:pt x="1101" y="324"/>
                  </a:lnTo>
                  <a:lnTo>
                    <a:pt x="1100" y="318"/>
                  </a:lnTo>
                  <a:lnTo>
                    <a:pt x="1099" y="311"/>
                  </a:lnTo>
                  <a:lnTo>
                    <a:pt x="1098" y="305"/>
                  </a:lnTo>
                  <a:lnTo>
                    <a:pt x="1098" y="300"/>
                  </a:lnTo>
                  <a:lnTo>
                    <a:pt x="1097" y="294"/>
                  </a:lnTo>
                  <a:lnTo>
                    <a:pt x="1095" y="291"/>
                  </a:lnTo>
                  <a:lnTo>
                    <a:pt x="1095" y="287"/>
                  </a:lnTo>
                  <a:lnTo>
                    <a:pt x="1095" y="285"/>
                  </a:lnTo>
                  <a:lnTo>
                    <a:pt x="1093" y="281"/>
                  </a:lnTo>
                  <a:lnTo>
                    <a:pt x="1091" y="277"/>
                  </a:lnTo>
                  <a:lnTo>
                    <a:pt x="1087" y="271"/>
                  </a:lnTo>
                  <a:lnTo>
                    <a:pt x="1085" y="267"/>
                  </a:lnTo>
                  <a:lnTo>
                    <a:pt x="1080" y="261"/>
                  </a:lnTo>
                  <a:lnTo>
                    <a:pt x="1078" y="258"/>
                  </a:lnTo>
                  <a:lnTo>
                    <a:pt x="1075" y="255"/>
                  </a:lnTo>
                  <a:lnTo>
                    <a:pt x="1075" y="255"/>
                  </a:lnTo>
                  <a:lnTo>
                    <a:pt x="1071" y="221"/>
                  </a:lnTo>
                  <a:lnTo>
                    <a:pt x="1071" y="219"/>
                  </a:lnTo>
                  <a:lnTo>
                    <a:pt x="1071" y="218"/>
                  </a:lnTo>
                  <a:lnTo>
                    <a:pt x="1071" y="215"/>
                  </a:lnTo>
                  <a:lnTo>
                    <a:pt x="1072" y="213"/>
                  </a:lnTo>
                  <a:lnTo>
                    <a:pt x="1073" y="208"/>
                  </a:lnTo>
                  <a:lnTo>
                    <a:pt x="1074" y="204"/>
                  </a:lnTo>
                  <a:lnTo>
                    <a:pt x="1074" y="199"/>
                  </a:lnTo>
                  <a:lnTo>
                    <a:pt x="1075" y="194"/>
                  </a:lnTo>
                  <a:lnTo>
                    <a:pt x="1075" y="188"/>
                  </a:lnTo>
                  <a:lnTo>
                    <a:pt x="1077" y="182"/>
                  </a:lnTo>
                  <a:lnTo>
                    <a:pt x="1075" y="176"/>
                  </a:lnTo>
                  <a:lnTo>
                    <a:pt x="1075" y="172"/>
                  </a:lnTo>
                  <a:lnTo>
                    <a:pt x="1074" y="166"/>
                  </a:lnTo>
                  <a:lnTo>
                    <a:pt x="1073" y="161"/>
                  </a:lnTo>
                  <a:lnTo>
                    <a:pt x="1071" y="156"/>
                  </a:lnTo>
                  <a:lnTo>
                    <a:pt x="1067" y="152"/>
                  </a:lnTo>
                  <a:lnTo>
                    <a:pt x="1064" y="148"/>
                  </a:lnTo>
                  <a:lnTo>
                    <a:pt x="1059" y="145"/>
                  </a:lnTo>
                  <a:lnTo>
                    <a:pt x="1053" y="141"/>
                  </a:lnTo>
                  <a:lnTo>
                    <a:pt x="1048" y="139"/>
                  </a:lnTo>
                  <a:lnTo>
                    <a:pt x="1042" y="136"/>
                  </a:lnTo>
                  <a:lnTo>
                    <a:pt x="1036" y="134"/>
                  </a:lnTo>
                  <a:lnTo>
                    <a:pt x="1032" y="133"/>
                  </a:lnTo>
                  <a:lnTo>
                    <a:pt x="1026" y="132"/>
                  </a:lnTo>
                  <a:lnTo>
                    <a:pt x="1020" y="129"/>
                  </a:lnTo>
                  <a:lnTo>
                    <a:pt x="1015" y="129"/>
                  </a:lnTo>
                  <a:lnTo>
                    <a:pt x="1009" y="127"/>
                  </a:lnTo>
                  <a:lnTo>
                    <a:pt x="1006" y="127"/>
                  </a:lnTo>
                  <a:lnTo>
                    <a:pt x="1002" y="127"/>
                  </a:lnTo>
                  <a:lnTo>
                    <a:pt x="1000" y="127"/>
                  </a:lnTo>
                  <a:lnTo>
                    <a:pt x="998" y="127"/>
                  </a:lnTo>
                  <a:lnTo>
                    <a:pt x="998" y="126"/>
                  </a:lnTo>
                  <a:lnTo>
                    <a:pt x="996" y="122"/>
                  </a:lnTo>
                  <a:lnTo>
                    <a:pt x="994" y="119"/>
                  </a:lnTo>
                  <a:lnTo>
                    <a:pt x="993" y="113"/>
                  </a:lnTo>
                  <a:lnTo>
                    <a:pt x="989" y="108"/>
                  </a:lnTo>
                  <a:lnTo>
                    <a:pt x="985" y="103"/>
                  </a:lnTo>
                  <a:lnTo>
                    <a:pt x="980" y="99"/>
                  </a:lnTo>
                  <a:lnTo>
                    <a:pt x="974" y="96"/>
                  </a:lnTo>
                  <a:lnTo>
                    <a:pt x="970" y="95"/>
                  </a:lnTo>
                  <a:lnTo>
                    <a:pt x="967" y="94"/>
                  </a:lnTo>
                  <a:lnTo>
                    <a:pt x="963" y="94"/>
                  </a:lnTo>
                  <a:lnTo>
                    <a:pt x="959" y="94"/>
                  </a:lnTo>
                  <a:lnTo>
                    <a:pt x="955" y="94"/>
                  </a:lnTo>
                  <a:lnTo>
                    <a:pt x="952" y="94"/>
                  </a:lnTo>
                  <a:lnTo>
                    <a:pt x="947" y="95"/>
                  </a:lnTo>
                  <a:lnTo>
                    <a:pt x="944" y="96"/>
                  </a:lnTo>
                  <a:lnTo>
                    <a:pt x="941" y="96"/>
                  </a:lnTo>
                  <a:lnTo>
                    <a:pt x="937" y="97"/>
                  </a:lnTo>
                  <a:lnTo>
                    <a:pt x="934" y="97"/>
                  </a:lnTo>
                  <a:lnTo>
                    <a:pt x="931" y="99"/>
                  </a:lnTo>
                  <a:lnTo>
                    <a:pt x="928" y="100"/>
                  </a:lnTo>
                  <a:lnTo>
                    <a:pt x="928" y="101"/>
                  </a:lnTo>
                  <a:lnTo>
                    <a:pt x="927" y="100"/>
                  </a:lnTo>
                  <a:lnTo>
                    <a:pt x="924" y="99"/>
                  </a:lnTo>
                  <a:lnTo>
                    <a:pt x="922" y="96"/>
                  </a:lnTo>
                  <a:lnTo>
                    <a:pt x="919" y="94"/>
                  </a:lnTo>
                  <a:lnTo>
                    <a:pt x="914" y="90"/>
                  </a:lnTo>
                  <a:lnTo>
                    <a:pt x="909" y="88"/>
                  </a:lnTo>
                  <a:lnTo>
                    <a:pt x="903" y="86"/>
                  </a:lnTo>
                  <a:lnTo>
                    <a:pt x="898" y="86"/>
                  </a:lnTo>
                  <a:lnTo>
                    <a:pt x="891" y="84"/>
                  </a:lnTo>
                  <a:lnTo>
                    <a:pt x="887" y="86"/>
                  </a:lnTo>
                  <a:lnTo>
                    <a:pt x="881" y="88"/>
                  </a:lnTo>
                  <a:lnTo>
                    <a:pt x="876" y="92"/>
                  </a:lnTo>
                  <a:lnTo>
                    <a:pt x="871" y="93"/>
                  </a:lnTo>
                  <a:lnTo>
                    <a:pt x="868" y="95"/>
                  </a:lnTo>
                  <a:lnTo>
                    <a:pt x="865" y="97"/>
                  </a:lnTo>
                  <a:lnTo>
                    <a:pt x="865" y="99"/>
                  </a:lnTo>
                  <a:lnTo>
                    <a:pt x="834" y="105"/>
                  </a:lnTo>
                  <a:lnTo>
                    <a:pt x="832" y="103"/>
                  </a:lnTo>
                  <a:lnTo>
                    <a:pt x="830" y="103"/>
                  </a:lnTo>
                  <a:lnTo>
                    <a:pt x="825" y="101"/>
                  </a:lnTo>
                  <a:lnTo>
                    <a:pt x="822" y="100"/>
                  </a:lnTo>
                  <a:lnTo>
                    <a:pt x="816" y="97"/>
                  </a:lnTo>
                  <a:lnTo>
                    <a:pt x="810" y="97"/>
                  </a:lnTo>
                  <a:lnTo>
                    <a:pt x="804" y="96"/>
                  </a:lnTo>
                  <a:lnTo>
                    <a:pt x="798" y="99"/>
                  </a:lnTo>
                  <a:lnTo>
                    <a:pt x="795" y="99"/>
                  </a:lnTo>
                  <a:lnTo>
                    <a:pt x="791" y="100"/>
                  </a:lnTo>
                  <a:lnTo>
                    <a:pt x="788" y="102"/>
                  </a:lnTo>
                  <a:lnTo>
                    <a:pt x="784" y="105"/>
                  </a:lnTo>
                  <a:lnTo>
                    <a:pt x="779" y="106"/>
                  </a:lnTo>
                  <a:lnTo>
                    <a:pt x="776" y="108"/>
                  </a:lnTo>
                  <a:lnTo>
                    <a:pt x="772" y="110"/>
                  </a:lnTo>
                  <a:lnTo>
                    <a:pt x="769" y="114"/>
                  </a:lnTo>
                  <a:lnTo>
                    <a:pt x="765" y="115"/>
                  </a:lnTo>
                  <a:lnTo>
                    <a:pt x="763" y="119"/>
                  </a:lnTo>
                  <a:lnTo>
                    <a:pt x="759" y="120"/>
                  </a:lnTo>
                  <a:lnTo>
                    <a:pt x="758" y="122"/>
                  </a:lnTo>
                  <a:lnTo>
                    <a:pt x="753" y="126"/>
                  </a:lnTo>
                  <a:lnTo>
                    <a:pt x="753" y="127"/>
                  </a:lnTo>
                  <a:lnTo>
                    <a:pt x="752" y="127"/>
                  </a:lnTo>
                  <a:lnTo>
                    <a:pt x="750" y="127"/>
                  </a:lnTo>
                  <a:lnTo>
                    <a:pt x="746" y="129"/>
                  </a:lnTo>
                  <a:lnTo>
                    <a:pt x="742" y="130"/>
                  </a:lnTo>
                  <a:lnTo>
                    <a:pt x="737" y="133"/>
                  </a:lnTo>
                  <a:lnTo>
                    <a:pt x="732" y="135"/>
                  </a:lnTo>
                  <a:lnTo>
                    <a:pt x="727" y="138"/>
                  </a:lnTo>
                  <a:lnTo>
                    <a:pt x="725" y="141"/>
                  </a:lnTo>
                  <a:lnTo>
                    <a:pt x="722" y="145"/>
                  </a:lnTo>
                  <a:lnTo>
                    <a:pt x="719" y="148"/>
                  </a:lnTo>
                  <a:lnTo>
                    <a:pt x="719" y="150"/>
                  </a:lnTo>
                  <a:lnTo>
                    <a:pt x="719" y="154"/>
                  </a:lnTo>
                  <a:lnTo>
                    <a:pt x="720" y="158"/>
                  </a:lnTo>
                  <a:lnTo>
                    <a:pt x="722" y="160"/>
                  </a:lnTo>
                  <a:lnTo>
                    <a:pt x="720" y="159"/>
                  </a:lnTo>
                  <a:lnTo>
                    <a:pt x="718" y="159"/>
                  </a:lnTo>
                  <a:lnTo>
                    <a:pt x="713" y="159"/>
                  </a:lnTo>
                  <a:lnTo>
                    <a:pt x="710" y="159"/>
                  </a:lnTo>
                  <a:lnTo>
                    <a:pt x="704" y="160"/>
                  </a:lnTo>
                  <a:lnTo>
                    <a:pt x="698" y="162"/>
                  </a:lnTo>
                  <a:lnTo>
                    <a:pt x="693" y="165"/>
                  </a:lnTo>
                  <a:lnTo>
                    <a:pt x="689" y="169"/>
                  </a:lnTo>
                  <a:lnTo>
                    <a:pt x="684" y="174"/>
                  </a:lnTo>
                  <a:lnTo>
                    <a:pt x="680" y="178"/>
                  </a:lnTo>
                  <a:lnTo>
                    <a:pt x="678" y="181"/>
                  </a:lnTo>
                  <a:lnTo>
                    <a:pt x="678" y="186"/>
                  </a:lnTo>
                  <a:lnTo>
                    <a:pt x="677" y="189"/>
                  </a:lnTo>
                  <a:lnTo>
                    <a:pt x="678" y="192"/>
                  </a:lnTo>
                  <a:lnTo>
                    <a:pt x="648" y="224"/>
                  </a:lnTo>
                  <a:lnTo>
                    <a:pt x="646" y="225"/>
                  </a:lnTo>
                  <a:lnTo>
                    <a:pt x="644" y="228"/>
                  </a:lnTo>
                  <a:lnTo>
                    <a:pt x="640" y="231"/>
                  </a:lnTo>
                  <a:lnTo>
                    <a:pt x="638" y="233"/>
                  </a:lnTo>
                  <a:lnTo>
                    <a:pt x="634" y="238"/>
                  </a:lnTo>
                  <a:lnTo>
                    <a:pt x="632" y="241"/>
                  </a:lnTo>
                  <a:lnTo>
                    <a:pt x="628" y="245"/>
                  </a:lnTo>
                  <a:lnTo>
                    <a:pt x="626" y="250"/>
                  </a:lnTo>
                  <a:lnTo>
                    <a:pt x="621" y="253"/>
                  </a:lnTo>
                  <a:lnTo>
                    <a:pt x="619" y="258"/>
                  </a:lnTo>
                  <a:lnTo>
                    <a:pt x="615" y="262"/>
                  </a:lnTo>
                  <a:lnTo>
                    <a:pt x="612" y="266"/>
                  </a:lnTo>
                  <a:lnTo>
                    <a:pt x="608" y="270"/>
                  </a:lnTo>
                  <a:lnTo>
                    <a:pt x="607" y="274"/>
                  </a:lnTo>
                  <a:lnTo>
                    <a:pt x="602" y="280"/>
                  </a:lnTo>
                  <a:lnTo>
                    <a:pt x="600" y="286"/>
                  </a:lnTo>
                  <a:lnTo>
                    <a:pt x="597" y="292"/>
                  </a:lnTo>
                  <a:lnTo>
                    <a:pt x="595" y="298"/>
                  </a:lnTo>
                  <a:lnTo>
                    <a:pt x="593" y="304"/>
                  </a:lnTo>
                  <a:lnTo>
                    <a:pt x="592" y="310"/>
                  </a:lnTo>
                  <a:lnTo>
                    <a:pt x="591" y="313"/>
                  </a:lnTo>
                  <a:lnTo>
                    <a:pt x="591" y="317"/>
                  </a:lnTo>
                  <a:lnTo>
                    <a:pt x="591" y="320"/>
                  </a:lnTo>
                  <a:lnTo>
                    <a:pt x="591" y="325"/>
                  </a:lnTo>
                  <a:lnTo>
                    <a:pt x="591" y="330"/>
                  </a:lnTo>
                  <a:lnTo>
                    <a:pt x="591" y="333"/>
                  </a:lnTo>
                  <a:lnTo>
                    <a:pt x="592" y="337"/>
                  </a:lnTo>
                  <a:lnTo>
                    <a:pt x="593" y="341"/>
                  </a:lnTo>
                  <a:lnTo>
                    <a:pt x="594" y="345"/>
                  </a:lnTo>
                  <a:lnTo>
                    <a:pt x="595" y="349"/>
                  </a:lnTo>
                  <a:lnTo>
                    <a:pt x="598" y="353"/>
                  </a:lnTo>
                  <a:lnTo>
                    <a:pt x="599" y="357"/>
                  </a:lnTo>
                  <a:lnTo>
                    <a:pt x="600" y="360"/>
                  </a:lnTo>
                  <a:lnTo>
                    <a:pt x="602" y="364"/>
                  </a:lnTo>
                  <a:lnTo>
                    <a:pt x="604" y="369"/>
                  </a:lnTo>
                  <a:lnTo>
                    <a:pt x="605" y="372"/>
                  </a:lnTo>
                  <a:lnTo>
                    <a:pt x="606" y="376"/>
                  </a:lnTo>
                  <a:lnTo>
                    <a:pt x="607" y="379"/>
                  </a:lnTo>
                  <a:lnTo>
                    <a:pt x="608" y="383"/>
                  </a:lnTo>
                  <a:lnTo>
                    <a:pt x="610" y="386"/>
                  </a:lnTo>
                  <a:lnTo>
                    <a:pt x="610" y="390"/>
                  </a:lnTo>
                  <a:lnTo>
                    <a:pt x="611" y="395"/>
                  </a:lnTo>
                  <a:lnTo>
                    <a:pt x="612" y="398"/>
                  </a:lnTo>
                  <a:lnTo>
                    <a:pt x="614" y="402"/>
                  </a:lnTo>
                  <a:lnTo>
                    <a:pt x="615" y="404"/>
                  </a:lnTo>
                  <a:lnTo>
                    <a:pt x="618" y="409"/>
                  </a:lnTo>
                  <a:lnTo>
                    <a:pt x="620" y="411"/>
                  </a:lnTo>
                  <a:lnTo>
                    <a:pt x="623" y="415"/>
                  </a:lnTo>
                  <a:lnTo>
                    <a:pt x="627" y="419"/>
                  </a:lnTo>
                  <a:lnTo>
                    <a:pt x="632" y="423"/>
                  </a:lnTo>
                  <a:lnTo>
                    <a:pt x="634" y="425"/>
                  </a:lnTo>
                  <a:lnTo>
                    <a:pt x="637" y="426"/>
                  </a:lnTo>
                  <a:lnTo>
                    <a:pt x="636" y="426"/>
                  </a:lnTo>
                  <a:lnTo>
                    <a:pt x="634" y="429"/>
                  </a:lnTo>
                  <a:lnTo>
                    <a:pt x="632" y="431"/>
                  </a:lnTo>
                  <a:lnTo>
                    <a:pt x="631" y="436"/>
                  </a:lnTo>
                  <a:lnTo>
                    <a:pt x="628" y="440"/>
                  </a:lnTo>
                  <a:lnTo>
                    <a:pt x="626" y="446"/>
                  </a:lnTo>
                  <a:lnTo>
                    <a:pt x="625" y="450"/>
                  </a:lnTo>
                  <a:lnTo>
                    <a:pt x="623" y="453"/>
                  </a:lnTo>
                  <a:lnTo>
                    <a:pt x="621" y="457"/>
                  </a:lnTo>
                  <a:lnTo>
                    <a:pt x="621" y="462"/>
                  </a:lnTo>
                  <a:lnTo>
                    <a:pt x="620" y="465"/>
                  </a:lnTo>
                  <a:lnTo>
                    <a:pt x="620" y="470"/>
                  </a:lnTo>
                  <a:lnTo>
                    <a:pt x="620" y="475"/>
                  </a:lnTo>
                  <a:lnTo>
                    <a:pt x="621" y="479"/>
                  </a:lnTo>
                  <a:lnTo>
                    <a:pt x="621" y="483"/>
                  </a:lnTo>
                  <a:lnTo>
                    <a:pt x="623" y="488"/>
                  </a:lnTo>
                  <a:lnTo>
                    <a:pt x="625" y="492"/>
                  </a:lnTo>
                  <a:lnTo>
                    <a:pt x="627" y="497"/>
                  </a:lnTo>
                  <a:lnTo>
                    <a:pt x="628" y="501"/>
                  </a:lnTo>
                  <a:lnTo>
                    <a:pt x="630" y="504"/>
                  </a:lnTo>
                  <a:lnTo>
                    <a:pt x="631" y="508"/>
                  </a:lnTo>
                  <a:lnTo>
                    <a:pt x="633" y="511"/>
                  </a:lnTo>
                  <a:lnTo>
                    <a:pt x="634" y="515"/>
                  </a:lnTo>
                  <a:lnTo>
                    <a:pt x="637" y="516"/>
                  </a:lnTo>
                  <a:lnTo>
                    <a:pt x="579" y="527"/>
                  </a:lnTo>
                  <a:lnTo>
                    <a:pt x="578" y="525"/>
                  </a:lnTo>
                  <a:lnTo>
                    <a:pt x="578" y="523"/>
                  </a:lnTo>
                  <a:lnTo>
                    <a:pt x="578" y="519"/>
                  </a:lnTo>
                  <a:lnTo>
                    <a:pt x="578" y="516"/>
                  </a:lnTo>
                  <a:lnTo>
                    <a:pt x="577" y="509"/>
                  </a:lnTo>
                  <a:lnTo>
                    <a:pt x="577" y="504"/>
                  </a:lnTo>
                  <a:lnTo>
                    <a:pt x="575" y="497"/>
                  </a:lnTo>
                  <a:lnTo>
                    <a:pt x="575" y="491"/>
                  </a:lnTo>
                  <a:lnTo>
                    <a:pt x="574" y="488"/>
                  </a:lnTo>
                  <a:lnTo>
                    <a:pt x="574" y="483"/>
                  </a:lnTo>
                  <a:lnTo>
                    <a:pt x="573" y="479"/>
                  </a:lnTo>
                  <a:lnTo>
                    <a:pt x="573" y="477"/>
                  </a:lnTo>
                  <a:lnTo>
                    <a:pt x="572" y="470"/>
                  </a:lnTo>
                  <a:lnTo>
                    <a:pt x="572" y="465"/>
                  </a:lnTo>
                  <a:lnTo>
                    <a:pt x="571" y="459"/>
                  </a:lnTo>
                  <a:lnTo>
                    <a:pt x="569" y="455"/>
                  </a:lnTo>
                  <a:lnTo>
                    <a:pt x="568" y="451"/>
                  </a:lnTo>
                  <a:lnTo>
                    <a:pt x="567" y="450"/>
                  </a:lnTo>
                  <a:lnTo>
                    <a:pt x="565" y="448"/>
                  </a:lnTo>
                  <a:lnTo>
                    <a:pt x="562" y="445"/>
                  </a:lnTo>
                  <a:lnTo>
                    <a:pt x="559" y="443"/>
                  </a:lnTo>
                  <a:lnTo>
                    <a:pt x="557" y="442"/>
                  </a:lnTo>
                  <a:lnTo>
                    <a:pt x="551" y="439"/>
                  </a:lnTo>
                  <a:lnTo>
                    <a:pt x="548" y="439"/>
                  </a:lnTo>
                  <a:lnTo>
                    <a:pt x="548" y="438"/>
                  </a:lnTo>
                  <a:lnTo>
                    <a:pt x="548" y="435"/>
                  </a:lnTo>
                  <a:lnTo>
                    <a:pt x="549" y="430"/>
                  </a:lnTo>
                  <a:lnTo>
                    <a:pt x="549" y="424"/>
                  </a:lnTo>
                  <a:lnTo>
                    <a:pt x="549" y="420"/>
                  </a:lnTo>
                  <a:lnTo>
                    <a:pt x="551" y="417"/>
                  </a:lnTo>
                  <a:lnTo>
                    <a:pt x="551" y="413"/>
                  </a:lnTo>
                  <a:lnTo>
                    <a:pt x="551" y="410"/>
                  </a:lnTo>
                  <a:lnTo>
                    <a:pt x="551" y="405"/>
                  </a:lnTo>
                  <a:lnTo>
                    <a:pt x="551" y="402"/>
                  </a:lnTo>
                  <a:lnTo>
                    <a:pt x="551" y="398"/>
                  </a:lnTo>
                  <a:lnTo>
                    <a:pt x="551" y="395"/>
                  </a:lnTo>
                  <a:lnTo>
                    <a:pt x="549" y="390"/>
                  </a:lnTo>
                  <a:lnTo>
                    <a:pt x="548" y="386"/>
                  </a:lnTo>
                  <a:lnTo>
                    <a:pt x="547" y="383"/>
                  </a:lnTo>
                  <a:lnTo>
                    <a:pt x="545" y="379"/>
                  </a:lnTo>
                  <a:lnTo>
                    <a:pt x="541" y="374"/>
                  </a:lnTo>
                  <a:lnTo>
                    <a:pt x="540" y="371"/>
                  </a:lnTo>
                  <a:lnTo>
                    <a:pt x="536" y="367"/>
                  </a:lnTo>
                  <a:lnTo>
                    <a:pt x="535" y="363"/>
                  </a:lnTo>
                  <a:lnTo>
                    <a:pt x="532" y="359"/>
                  </a:lnTo>
                  <a:lnTo>
                    <a:pt x="529" y="356"/>
                  </a:lnTo>
                  <a:lnTo>
                    <a:pt x="527" y="351"/>
                  </a:lnTo>
                  <a:lnTo>
                    <a:pt x="525" y="347"/>
                  </a:lnTo>
                  <a:lnTo>
                    <a:pt x="523" y="343"/>
                  </a:lnTo>
                  <a:lnTo>
                    <a:pt x="522" y="339"/>
                  </a:lnTo>
                  <a:lnTo>
                    <a:pt x="522" y="336"/>
                  </a:lnTo>
                  <a:lnTo>
                    <a:pt x="522" y="332"/>
                  </a:lnTo>
                  <a:lnTo>
                    <a:pt x="522" y="328"/>
                  </a:lnTo>
                  <a:lnTo>
                    <a:pt x="523" y="326"/>
                  </a:lnTo>
                  <a:lnTo>
                    <a:pt x="523" y="323"/>
                  </a:lnTo>
                  <a:lnTo>
                    <a:pt x="526" y="319"/>
                  </a:lnTo>
                  <a:lnTo>
                    <a:pt x="527" y="316"/>
                  </a:lnTo>
                  <a:lnTo>
                    <a:pt x="529" y="311"/>
                  </a:lnTo>
                  <a:lnTo>
                    <a:pt x="532" y="306"/>
                  </a:lnTo>
                  <a:lnTo>
                    <a:pt x="534" y="303"/>
                  </a:lnTo>
                  <a:lnTo>
                    <a:pt x="536" y="297"/>
                  </a:lnTo>
                  <a:lnTo>
                    <a:pt x="539" y="291"/>
                  </a:lnTo>
                  <a:lnTo>
                    <a:pt x="541" y="285"/>
                  </a:lnTo>
                  <a:lnTo>
                    <a:pt x="546" y="279"/>
                  </a:lnTo>
                  <a:lnTo>
                    <a:pt x="548" y="272"/>
                  </a:lnTo>
                  <a:lnTo>
                    <a:pt x="552" y="266"/>
                  </a:lnTo>
                  <a:lnTo>
                    <a:pt x="555" y="260"/>
                  </a:lnTo>
                  <a:lnTo>
                    <a:pt x="559" y="254"/>
                  </a:lnTo>
                  <a:lnTo>
                    <a:pt x="560" y="251"/>
                  </a:lnTo>
                  <a:lnTo>
                    <a:pt x="562" y="246"/>
                  </a:lnTo>
                  <a:lnTo>
                    <a:pt x="564" y="242"/>
                  </a:lnTo>
                  <a:lnTo>
                    <a:pt x="565" y="239"/>
                  </a:lnTo>
                  <a:lnTo>
                    <a:pt x="566" y="235"/>
                  </a:lnTo>
                  <a:lnTo>
                    <a:pt x="568" y="232"/>
                  </a:lnTo>
                  <a:lnTo>
                    <a:pt x="571" y="228"/>
                  </a:lnTo>
                  <a:lnTo>
                    <a:pt x="572" y="225"/>
                  </a:lnTo>
                  <a:lnTo>
                    <a:pt x="573" y="221"/>
                  </a:lnTo>
                  <a:lnTo>
                    <a:pt x="574" y="218"/>
                  </a:lnTo>
                  <a:lnTo>
                    <a:pt x="575" y="214"/>
                  </a:lnTo>
                  <a:lnTo>
                    <a:pt x="578" y="211"/>
                  </a:lnTo>
                  <a:lnTo>
                    <a:pt x="579" y="206"/>
                  </a:lnTo>
                  <a:lnTo>
                    <a:pt x="580" y="202"/>
                  </a:lnTo>
                  <a:lnTo>
                    <a:pt x="581" y="199"/>
                  </a:lnTo>
                  <a:lnTo>
                    <a:pt x="584" y="196"/>
                  </a:lnTo>
                  <a:lnTo>
                    <a:pt x="585" y="192"/>
                  </a:lnTo>
                  <a:lnTo>
                    <a:pt x="586" y="188"/>
                  </a:lnTo>
                  <a:lnTo>
                    <a:pt x="587" y="185"/>
                  </a:lnTo>
                  <a:lnTo>
                    <a:pt x="588" y="181"/>
                  </a:lnTo>
                  <a:lnTo>
                    <a:pt x="588" y="178"/>
                  </a:lnTo>
                  <a:lnTo>
                    <a:pt x="590" y="174"/>
                  </a:lnTo>
                  <a:lnTo>
                    <a:pt x="591" y="171"/>
                  </a:lnTo>
                  <a:lnTo>
                    <a:pt x="592" y="167"/>
                  </a:lnTo>
                  <a:lnTo>
                    <a:pt x="592" y="163"/>
                  </a:lnTo>
                  <a:lnTo>
                    <a:pt x="593" y="160"/>
                  </a:lnTo>
                  <a:lnTo>
                    <a:pt x="593" y="156"/>
                  </a:lnTo>
                  <a:lnTo>
                    <a:pt x="594" y="153"/>
                  </a:lnTo>
                  <a:lnTo>
                    <a:pt x="595" y="147"/>
                  </a:lnTo>
                  <a:lnTo>
                    <a:pt x="597" y="140"/>
                  </a:lnTo>
                  <a:lnTo>
                    <a:pt x="595" y="136"/>
                  </a:lnTo>
                  <a:lnTo>
                    <a:pt x="595" y="133"/>
                  </a:lnTo>
                  <a:lnTo>
                    <a:pt x="595" y="129"/>
                  </a:lnTo>
                  <a:lnTo>
                    <a:pt x="595" y="126"/>
                  </a:lnTo>
                  <a:lnTo>
                    <a:pt x="595" y="122"/>
                  </a:lnTo>
                  <a:lnTo>
                    <a:pt x="595" y="119"/>
                  </a:lnTo>
                  <a:lnTo>
                    <a:pt x="594" y="114"/>
                  </a:lnTo>
                  <a:lnTo>
                    <a:pt x="594" y="110"/>
                  </a:lnTo>
                  <a:lnTo>
                    <a:pt x="593" y="106"/>
                  </a:lnTo>
                  <a:lnTo>
                    <a:pt x="592" y="101"/>
                  </a:lnTo>
                  <a:lnTo>
                    <a:pt x="591" y="96"/>
                  </a:lnTo>
                  <a:lnTo>
                    <a:pt x="591" y="93"/>
                  </a:lnTo>
                  <a:lnTo>
                    <a:pt x="590" y="88"/>
                  </a:lnTo>
                  <a:lnTo>
                    <a:pt x="588" y="84"/>
                  </a:lnTo>
                  <a:lnTo>
                    <a:pt x="587" y="80"/>
                  </a:lnTo>
                  <a:lnTo>
                    <a:pt x="586" y="75"/>
                  </a:lnTo>
                  <a:lnTo>
                    <a:pt x="584" y="70"/>
                  </a:lnTo>
                  <a:lnTo>
                    <a:pt x="581" y="67"/>
                  </a:lnTo>
                  <a:lnTo>
                    <a:pt x="579" y="62"/>
                  </a:lnTo>
                  <a:lnTo>
                    <a:pt x="578" y="59"/>
                  </a:lnTo>
                  <a:lnTo>
                    <a:pt x="574" y="54"/>
                  </a:lnTo>
                  <a:lnTo>
                    <a:pt x="572" y="49"/>
                  </a:lnTo>
                  <a:lnTo>
                    <a:pt x="569" y="46"/>
                  </a:lnTo>
                  <a:lnTo>
                    <a:pt x="566" y="42"/>
                  </a:lnTo>
                  <a:lnTo>
                    <a:pt x="562" y="38"/>
                  </a:lnTo>
                  <a:lnTo>
                    <a:pt x="559" y="35"/>
                  </a:lnTo>
                  <a:lnTo>
                    <a:pt x="555" y="31"/>
                  </a:lnTo>
                  <a:lnTo>
                    <a:pt x="552" y="28"/>
                  </a:lnTo>
                  <a:lnTo>
                    <a:pt x="547" y="24"/>
                  </a:lnTo>
                  <a:lnTo>
                    <a:pt x="544" y="21"/>
                  </a:lnTo>
                  <a:lnTo>
                    <a:pt x="538" y="18"/>
                  </a:lnTo>
                  <a:lnTo>
                    <a:pt x="534" y="16"/>
                  </a:lnTo>
                  <a:lnTo>
                    <a:pt x="527" y="14"/>
                  </a:lnTo>
                  <a:lnTo>
                    <a:pt x="522" y="11"/>
                  </a:lnTo>
                  <a:lnTo>
                    <a:pt x="516" y="8"/>
                  </a:lnTo>
                  <a:lnTo>
                    <a:pt x="511" y="7"/>
                  </a:lnTo>
                  <a:lnTo>
                    <a:pt x="503" y="4"/>
                  </a:lnTo>
                  <a:lnTo>
                    <a:pt x="496" y="3"/>
                  </a:lnTo>
                  <a:lnTo>
                    <a:pt x="489" y="2"/>
                  </a:lnTo>
                  <a:lnTo>
                    <a:pt x="482" y="1"/>
                  </a:lnTo>
                  <a:lnTo>
                    <a:pt x="475" y="0"/>
                  </a:lnTo>
                  <a:lnTo>
                    <a:pt x="467" y="0"/>
                  </a:lnTo>
                  <a:lnTo>
                    <a:pt x="457" y="0"/>
                  </a:lnTo>
                  <a:lnTo>
                    <a:pt x="450" y="0"/>
                  </a:lnTo>
                  <a:lnTo>
                    <a:pt x="441" y="0"/>
                  </a:lnTo>
                  <a:lnTo>
                    <a:pt x="432" y="1"/>
                  </a:lnTo>
                  <a:lnTo>
                    <a:pt x="422" y="3"/>
                  </a:lnTo>
                  <a:lnTo>
                    <a:pt x="411" y="4"/>
                  </a:lnTo>
                  <a:lnTo>
                    <a:pt x="401" y="5"/>
                  </a:lnTo>
                  <a:lnTo>
                    <a:pt x="389" y="8"/>
                  </a:lnTo>
                  <a:lnTo>
                    <a:pt x="377" y="10"/>
                  </a:lnTo>
                  <a:lnTo>
                    <a:pt x="367" y="14"/>
                  </a:lnTo>
                  <a:lnTo>
                    <a:pt x="355" y="17"/>
                  </a:lnTo>
                  <a:lnTo>
                    <a:pt x="342" y="21"/>
                  </a:lnTo>
                  <a:lnTo>
                    <a:pt x="329" y="26"/>
                  </a:lnTo>
                  <a:lnTo>
                    <a:pt x="316" y="30"/>
                  </a:lnTo>
                  <a:lnTo>
                    <a:pt x="302" y="35"/>
                  </a:lnTo>
                  <a:lnTo>
                    <a:pt x="288" y="42"/>
                  </a:lnTo>
                  <a:lnTo>
                    <a:pt x="274" y="47"/>
                  </a:lnTo>
                  <a:lnTo>
                    <a:pt x="258" y="55"/>
                  </a:lnTo>
                  <a:lnTo>
                    <a:pt x="242" y="61"/>
                  </a:lnTo>
                  <a:lnTo>
                    <a:pt x="226" y="69"/>
                  </a:lnTo>
                  <a:lnTo>
                    <a:pt x="210" y="77"/>
                  </a:lnTo>
                  <a:lnTo>
                    <a:pt x="193" y="87"/>
                  </a:lnTo>
                  <a:lnTo>
                    <a:pt x="193" y="87"/>
                  </a:lnTo>
                  <a:close/>
                </a:path>
              </a:pathLst>
            </a:custGeom>
            <a:solidFill>
              <a:srgbClr val="F2CC99"/>
            </a:solidFill>
            <a:ln w="9525">
              <a:noFill/>
              <a:round/>
              <a:headEnd/>
              <a:tailEnd/>
            </a:ln>
          </p:spPr>
          <p:txBody>
            <a:bodyPr/>
            <a:lstStyle/>
            <a:p>
              <a:endParaRPr lang="en-US"/>
            </a:p>
          </p:txBody>
        </p:sp>
        <p:sp>
          <p:nvSpPr>
            <p:cNvPr id="21" name="Freeform 19"/>
            <p:cNvSpPr>
              <a:spLocks/>
            </p:cNvSpPr>
            <p:nvPr/>
          </p:nvSpPr>
          <p:spPr bwMode="auto">
            <a:xfrm>
              <a:off x="1055" y="2295"/>
              <a:ext cx="875" cy="514"/>
            </a:xfrm>
            <a:custGeom>
              <a:avLst/>
              <a:gdLst/>
              <a:ahLst/>
              <a:cxnLst>
                <a:cxn ang="0">
                  <a:pos x="0" y="255"/>
                </a:cxn>
                <a:cxn ang="0">
                  <a:pos x="166" y="100"/>
                </a:cxn>
                <a:cxn ang="0">
                  <a:pos x="201" y="82"/>
                </a:cxn>
                <a:cxn ang="0">
                  <a:pos x="437" y="61"/>
                </a:cxn>
                <a:cxn ang="0">
                  <a:pos x="764" y="0"/>
                </a:cxn>
                <a:cxn ang="0">
                  <a:pos x="796" y="83"/>
                </a:cxn>
                <a:cxn ang="0">
                  <a:pos x="790" y="176"/>
                </a:cxn>
                <a:cxn ang="0">
                  <a:pos x="750" y="251"/>
                </a:cxn>
                <a:cxn ang="0">
                  <a:pos x="854" y="319"/>
                </a:cxn>
                <a:cxn ang="0">
                  <a:pos x="875" y="382"/>
                </a:cxn>
                <a:cxn ang="0">
                  <a:pos x="765" y="508"/>
                </a:cxn>
                <a:cxn ang="0">
                  <a:pos x="678" y="514"/>
                </a:cxn>
                <a:cxn ang="0">
                  <a:pos x="636" y="429"/>
                </a:cxn>
                <a:cxn ang="0">
                  <a:pos x="562" y="387"/>
                </a:cxn>
                <a:cxn ang="0">
                  <a:pos x="491" y="303"/>
                </a:cxn>
                <a:cxn ang="0">
                  <a:pos x="492" y="240"/>
                </a:cxn>
                <a:cxn ang="0">
                  <a:pos x="342" y="244"/>
                </a:cxn>
                <a:cxn ang="0">
                  <a:pos x="207" y="336"/>
                </a:cxn>
                <a:cxn ang="0">
                  <a:pos x="170" y="427"/>
                </a:cxn>
                <a:cxn ang="0">
                  <a:pos x="84" y="415"/>
                </a:cxn>
                <a:cxn ang="0">
                  <a:pos x="0" y="255"/>
                </a:cxn>
                <a:cxn ang="0">
                  <a:pos x="0" y="255"/>
                </a:cxn>
              </a:cxnLst>
              <a:rect l="0" t="0" r="r" b="b"/>
              <a:pathLst>
                <a:path w="875" h="514">
                  <a:moveTo>
                    <a:pt x="0" y="255"/>
                  </a:moveTo>
                  <a:lnTo>
                    <a:pt x="166" y="100"/>
                  </a:lnTo>
                  <a:lnTo>
                    <a:pt x="201" y="82"/>
                  </a:lnTo>
                  <a:lnTo>
                    <a:pt x="437" y="61"/>
                  </a:lnTo>
                  <a:lnTo>
                    <a:pt x="764" y="0"/>
                  </a:lnTo>
                  <a:lnTo>
                    <a:pt x="796" y="83"/>
                  </a:lnTo>
                  <a:lnTo>
                    <a:pt x="790" y="176"/>
                  </a:lnTo>
                  <a:lnTo>
                    <a:pt x="750" y="251"/>
                  </a:lnTo>
                  <a:lnTo>
                    <a:pt x="854" y="319"/>
                  </a:lnTo>
                  <a:lnTo>
                    <a:pt x="875" y="382"/>
                  </a:lnTo>
                  <a:lnTo>
                    <a:pt x="765" y="508"/>
                  </a:lnTo>
                  <a:lnTo>
                    <a:pt x="678" y="514"/>
                  </a:lnTo>
                  <a:lnTo>
                    <a:pt x="636" y="429"/>
                  </a:lnTo>
                  <a:lnTo>
                    <a:pt x="562" y="387"/>
                  </a:lnTo>
                  <a:lnTo>
                    <a:pt x="491" y="303"/>
                  </a:lnTo>
                  <a:lnTo>
                    <a:pt x="492" y="240"/>
                  </a:lnTo>
                  <a:lnTo>
                    <a:pt x="342" y="244"/>
                  </a:lnTo>
                  <a:lnTo>
                    <a:pt x="207" y="336"/>
                  </a:lnTo>
                  <a:lnTo>
                    <a:pt x="170" y="427"/>
                  </a:lnTo>
                  <a:lnTo>
                    <a:pt x="84" y="415"/>
                  </a:lnTo>
                  <a:lnTo>
                    <a:pt x="0" y="255"/>
                  </a:lnTo>
                  <a:lnTo>
                    <a:pt x="0" y="255"/>
                  </a:lnTo>
                  <a:close/>
                </a:path>
              </a:pathLst>
            </a:custGeom>
            <a:solidFill>
              <a:srgbClr val="FF6600"/>
            </a:solidFill>
            <a:ln w="9525">
              <a:noFill/>
              <a:round/>
              <a:headEnd/>
              <a:tailEnd/>
            </a:ln>
          </p:spPr>
          <p:txBody>
            <a:bodyPr/>
            <a:lstStyle/>
            <a:p>
              <a:endParaRPr lang="en-US"/>
            </a:p>
          </p:txBody>
        </p:sp>
        <p:sp>
          <p:nvSpPr>
            <p:cNvPr id="22" name="Freeform 20"/>
            <p:cNvSpPr>
              <a:spLocks/>
            </p:cNvSpPr>
            <p:nvPr/>
          </p:nvSpPr>
          <p:spPr bwMode="auto">
            <a:xfrm>
              <a:off x="1747" y="2675"/>
              <a:ext cx="234" cy="290"/>
            </a:xfrm>
            <a:custGeom>
              <a:avLst/>
              <a:gdLst/>
              <a:ahLst/>
              <a:cxnLst>
                <a:cxn ang="0">
                  <a:pos x="18" y="138"/>
                </a:cxn>
                <a:cxn ang="0">
                  <a:pos x="95" y="85"/>
                </a:cxn>
                <a:cxn ang="0">
                  <a:pos x="173" y="0"/>
                </a:cxn>
                <a:cxn ang="0">
                  <a:pos x="220" y="30"/>
                </a:cxn>
                <a:cxn ang="0">
                  <a:pos x="234" y="72"/>
                </a:cxn>
                <a:cxn ang="0">
                  <a:pos x="216" y="138"/>
                </a:cxn>
                <a:cxn ang="0">
                  <a:pos x="181" y="201"/>
                </a:cxn>
                <a:cxn ang="0">
                  <a:pos x="123" y="260"/>
                </a:cxn>
                <a:cxn ang="0">
                  <a:pos x="57" y="290"/>
                </a:cxn>
                <a:cxn ang="0">
                  <a:pos x="26" y="275"/>
                </a:cxn>
                <a:cxn ang="0">
                  <a:pos x="0" y="225"/>
                </a:cxn>
                <a:cxn ang="0">
                  <a:pos x="18" y="138"/>
                </a:cxn>
                <a:cxn ang="0">
                  <a:pos x="18" y="138"/>
                </a:cxn>
              </a:cxnLst>
              <a:rect l="0" t="0" r="r" b="b"/>
              <a:pathLst>
                <a:path w="234" h="290">
                  <a:moveTo>
                    <a:pt x="18" y="138"/>
                  </a:moveTo>
                  <a:lnTo>
                    <a:pt x="95" y="85"/>
                  </a:lnTo>
                  <a:lnTo>
                    <a:pt x="173" y="0"/>
                  </a:lnTo>
                  <a:lnTo>
                    <a:pt x="220" y="30"/>
                  </a:lnTo>
                  <a:lnTo>
                    <a:pt x="234" y="72"/>
                  </a:lnTo>
                  <a:lnTo>
                    <a:pt x="216" y="138"/>
                  </a:lnTo>
                  <a:lnTo>
                    <a:pt x="181" y="201"/>
                  </a:lnTo>
                  <a:lnTo>
                    <a:pt x="123" y="260"/>
                  </a:lnTo>
                  <a:lnTo>
                    <a:pt x="57" y="290"/>
                  </a:lnTo>
                  <a:lnTo>
                    <a:pt x="26" y="275"/>
                  </a:lnTo>
                  <a:lnTo>
                    <a:pt x="0" y="225"/>
                  </a:lnTo>
                  <a:lnTo>
                    <a:pt x="18" y="138"/>
                  </a:lnTo>
                  <a:lnTo>
                    <a:pt x="18" y="138"/>
                  </a:lnTo>
                  <a:close/>
                </a:path>
              </a:pathLst>
            </a:custGeom>
            <a:solidFill>
              <a:srgbClr val="599E29"/>
            </a:solidFill>
            <a:ln w="9525">
              <a:noFill/>
              <a:round/>
              <a:headEnd/>
              <a:tailEnd/>
            </a:ln>
          </p:spPr>
          <p:txBody>
            <a:bodyPr/>
            <a:lstStyle/>
            <a:p>
              <a:endParaRPr lang="en-US"/>
            </a:p>
          </p:txBody>
        </p:sp>
        <p:sp>
          <p:nvSpPr>
            <p:cNvPr id="23" name="Freeform 21"/>
            <p:cNvSpPr>
              <a:spLocks/>
            </p:cNvSpPr>
            <p:nvPr/>
          </p:nvSpPr>
          <p:spPr bwMode="auto">
            <a:xfrm>
              <a:off x="913" y="2543"/>
              <a:ext cx="270" cy="244"/>
            </a:xfrm>
            <a:custGeom>
              <a:avLst/>
              <a:gdLst/>
              <a:ahLst/>
              <a:cxnLst>
                <a:cxn ang="0">
                  <a:pos x="149" y="26"/>
                </a:cxn>
                <a:cxn ang="0">
                  <a:pos x="215" y="121"/>
                </a:cxn>
                <a:cxn ang="0">
                  <a:pos x="270" y="162"/>
                </a:cxn>
                <a:cxn ang="0">
                  <a:pos x="263" y="205"/>
                </a:cxn>
                <a:cxn ang="0">
                  <a:pos x="229" y="241"/>
                </a:cxn>
                <a:cxn ang="0">
                  <a:pos x="161" y="244"/>
                </a:cxn>
                <a:cxn ang="0">
                  <a:pos x="125" y="228"/>
                </a:cxn>
                <a:cxn ang="0">
                  <a:pos x="3" y="86"/>
                </a:cxn>
                <a:cxn ang="0">
                  <a:pos x="0" y="25"/>
                </a:cxn>
                <a:cxn ang="0">
                  <a:pos x="26" y="0"/>
                </a:cxn>
                <a:cxn ang="0">
                  <a:pos x="89" y="12"/>
                </a:cxn>
                <a:cxn ang="0">
                  <a:pos x="149" y="26"/>
                </a:cxn>
                <a:cxn ang="0">
                  <a:pos x="149" y="26"/>
                </a:cxn>
              </a:cxnLst>
              <a:rect l="0" t="0" r="r" b="b"/>
              <a:pathLst>
                <a:path w="270" h="244">
                  <a:moveTo>
                    <a:pt x="149" y="26"/>
                  </a:moveTo>
                  <a:lnTo>
                    <a:pt x="215" y="121"/>
                  </a:lnTo>
                  <a:lnTo>
                    <a:pt x="270" y="162"/>
                  </a:lnTo>
                  <a:lnTo>
                    <a:pt x="263" y="205"/>
                  </a:lnTo>
                  <a:lnTo>
                    <a:pt x="229" y="241"/>
                  </a:lnTo>
                  <a:lnTo>
                    <a:pt x="161" y="244"/>
                  </a:lnTo>
                  <a:lnTo>
                    <a:pt x="125" y="228"/>
                  </a:lnTo>
                  <a:lnTo>
                    <a:pt x="3" y="86"/>
                  </a:lnTo>
                  <a:lnTo>
                    <a:pt x="0" y="25"/>
                  </a:lnTo>
                  <a:lnTo>
                    <a:pt x="26" y="0"/>
                  </a:lnTo>
                  <a:lnTo>
                    <a:pt x="89" y="12"/>
                  </a:lnTo>
                  <a:lnTo>
                    <a:pt x="149" y="26"/>
                  </a:lnTo>
                  <a:lnTo>
                    <a:pt x="149" y="26"/>
                  </a:lnTo>
                  <a:close/>
                </a:path>
              </a:pathLst>
            </a:custGeom>
            <a:solidFill>
              <a:srgbClr val="599E29"/>
            </a:solidFill>
            <a:ln w="9525">
              <a:noFill/>
              <a:round/>
              <a:headEnd/>
              <a:tailEnd/>
            </a:ln>
          </p:spPr>
          <p:txBody>
            <a:bodyPr/>
            <a:lstStyle/>
            <a:p>
              <a:endParaRPr lang="en-US"/>
            </a:p>
          </p:txBody>
        </p:sp>
        <p:sp>
          <p:nvSpPr>
            <p:cNvPr id="24" name="Freeform 22"/>
            <p:cNvSpPr>
              <a:spLocks/>
            </p:cNvSpPr>
            <p:nvPr/>
          </p:nvSpPr>
          <p:spPr bwMode="auto">
            <a:xfrm>
              <a:off x="656" y="1443"/>
              <a:ext cx="512" cy="444"/>
            </a:xfrm>
            <a:custGeom>
              <a:avLst/>
              <a:gdLst/>
              <a:ahLst/>
              <a:cxnLst>
                <a:cxn ang="0">
                  <a:pos x="71" y="164"/>
                </a:cxn>
                <a:cxn ang="0">
                  <a:pos x="71" y="161"/>
                </a:cxn>
                <a:cxn ang="0">
                  <a:pos x="75" y="157"/>
                </a:cxn>
                <a:cxn ang="0">
                  <a:pos x="80" y="152"/>
                </a:cxn>
                <a:cxn ang="0">
                  <a:pos x="86" y="145"/>
                </a:cxn>
                <a:cxn ang="0">
                  <a:pos x="89" y="142"/>
                </a:cxn>
                <a:cxn ang="0">
                  <a:pos x="93" y="138"/>
                </a:cxn>
                <a:cxn ang="0">
                  <a:pos x="96" y="135"/>
                </a:cxn>
                <a:cxn ang="0">
                  <a:pos x="101" y="131"/>
                </a:cxn>
                <a:cxn ang="0">
                  <a:pos x="104" y="126"/>
                </a:cxn>
                <a:cxn ang="0">
                  <a:pos x="109" y="123"/>
                </a:cxn>
                <a:cxn ang="0">
                  <a:pos x="114" y="118"/>
                </a:cxn>
                <a:cxn ang="0">
                  <a:pos x="119" y="115"/>
                </a:cxn>
                <a:cxn ang="0">
                  <a:pos x="122" y="110"/>
                </a:cxn>
                <a:cxn ang="0">
                  <a:pos x="128" y="106"/>
                </a:cxn>
                <a:cxn ang="0">
                  <a:pos x="132" y="103"/>
                </a:cxn>
                <a:cxn ang="0">
                  <a:pos x="136" y="99"/>
                </a:cxn>
                <a:cxn ang="0">
                  <a:pos x="140" y="95"/>
                </a:cxn>
                <a:cxn ang="0">
                  <a:pos x="145" y="91"/>
                </a:cxn>
                <a:cxn ang="0">
                  <a:pos x="148" y="88"/>
                </a:cxn>
                <a:cxn ang="0">
                  <a:pos x="153" y="85"/>
                </a:cxn>
                <a:cxn ang="0">
                  <a:pos x="158" y="79"/>
                </a:cxn>
                <a:cxn ang="0">
                  <a:pos x="163" y="76"/>
                </a:cxn>
                <a:cxn ang="0">
                  <a:pos x="166" y="73"/>
                </a:cxn>
                <a:cxn ang="0">
                  <a:pos x="168" y="72"/>
                </a:cxn>
                <a:cxn ang="0">
                  <a:pos x="323" y="4"/>
                </a:cxn>
                <a:cxn ang="0">
                  <a:pos x="477" y="0"/>
                </a:cxn>
                <a:cxn ang="0">
                  <a:pos x="509" y="39"/>
                </a:cxn>
                <a:cxn ang="0">
                  <a:pos x="512" y="114"/>
                </a:cxn>
                <a:cxn ang="0">
                  <a:pos x="453" y="264"/>
                </a:cxn>
                <a:cxn ang="0">
                  <a:pos x="280" y="396"/>
                </a:cxn>
                <a:cxn ang="0">
                  <a:pos x="50" y="444"/>
                </a:cxn>
                <a:cxn ang="0">
                  <a:pos x="5" y="402"/>
                </a:cxn>
                <a:cxn ang="0">
                  <a:pos x="0" y="328"/>
                </a:cxn>
                <a:cxn ang="0">
                  <a:pos x="71" y="164"/>
                </a:cxn>
                <a:cxn ang="0">
                  <a:pos x="71" y="164"/>
                </a:cxn>
              </a:cxnLst>
              <a:rect l="0" t="0" r="r" b="b"/>
              <a:pathLst>
                <a:path w="512" h="444">
                  <a:moveTo>
                    <a:pt x="71" y="164"/>
                  </a:moveTo>
                  <a:lnTo>
                    <a:pt x="71" y="161"/>
                  </a:lnTo>
                  <a:lnTo>
                    <a:pt x="75" y="157"/>
                  </a:lnTo>
                  <a:lnTo>
                    <a:pt x="80" y="152"/>
                  </a:lnTo>
                  <a:lnTo>
                    <a:pt x="86" y="145"/>
                  </a:lnTo>
                  <a:lnTo>
                    <a:pt x="89" y="142"/>
                  </a:lnTo>
                  <a:lnTo>
                    <a:pt x="93" y="138"/>
                  </a:lnTo>
                  <a:lnTo>
                    <a:pt x="96" y="135"/>
                  </a:lnTo>
                  <a:lnTo>
                    <a:pt x="101" y="131"/>
                  </a:lnTo>
                  <a:lnTo>
                    <a:pt x="104" y="126"/>
                  </a:lnTo>
                  <a:lnTo>
                    <a:pt x="109" y="123"/>
                  </a:lnTo>
                  <a:lnTo>
                    <a:pt x="114" y="118"/>
                  </a:lnTo>
                  <a:lnTo>
                    <a:pt x="119" y="115"/>
                  </a:lnTo>
                  <a:lnTo>
                    <a:pt x="122" y="110"/>
                  </a:lnTo>
                  <a:lnTo>
                    <a:pt x="128" y="106"/>
                  </a:lnTo>
                  <a:lnTo>
                    <a:pt x="132" y="103"/>
                  </a:lnTo>
                  <a:lnTo>
                    <a:pt x="136" y="99"/>
                  </a:lnTo>
                  <a:lnTo>
                    <a:pt x="140" y="95"/>
                  </a:lnTo>
                  <a:lnTo>
                    <a:pt x="145" y="91"/>
                  </a:lnTo>
                  <a:lnTo>
                    <a:pt x="148" y="88"/>
                  </a:lnTo>
                  <a:lnTo>
                    <a:pt x="153" y="85"/>
                  </a:lnTo>
                  <a:lnTo>
                    <a:pt x="158" y="79"/>
                  </a:lnTo>
                  <a:lnTo>
                    <a:pt x="163" y="76"/>
                  </a:lnTo>
                  <a:lnTo>
                    <a:pt x="166" y="73"/>
                  </a:lnTo>
                  <a:lnTo>
                    <a:pt x="168" y="72"/>
                  </a:lnTo>
                  <a:lnTo>
                    <a:pt x="323" y="4"/>
                  </a:lnTo>
                  <a:lnTo>
                    <a:pt x="477" y="0"/>
                  </a:lnTo>
                  <a:lnTo>
                    <a:pt x="509" y="39"/>
                  </a:lnTo>
                  <a:lnTo>
                    <a:pt x="512" y="114"/>
                  </a:lnTo>
                  <a:lnTo>
                    <a:pt x="453" y="264"/>
                  </a:lnTo>
                  <a:lnTo>
                    <a:pt x="280" y="396"/>
                  </a:lnTo>
                  <a:lnTo>
                    <a:pt x="50" y="444"/>
                  </a:lnTo>
                  <a:lnTo>
                    <a:pt x="5" y="402"/>
                  </a:lnTo>
                  <a:lnTo>
                    <a:pt x="0" y="328"/>
                  </a:lnTo>
                  <a:lnTo>
                    <a:pt x="71" y="164"/>
                  </a:lnTo>
                  <a:lnTo>
                    <a:pt x="71" y="164"/>
                  </a:lnTo>
                  <a:close/>
                </a:path>
              </a:pathLst>
            </a:custGeom>
            <a:solidFill>
              <a:srgbClr val="A67A4D"/>
            </a:solidFill>
            <a:ln w="9525">
              <a:noFill/>
              <a:round/>
              <a:headEnd/>
              <a:tailEnd/>
            </a:ln>
          </p:spPr>
          <p:txBody>
            <a:bodyPr/>
            <a:lstStyle/>
            <a:p>
              <a:endParaRPr lang="en-US"/>
            </a:p>
          </p:txBody>
        </p:sp>
        <p:sp>
          <p:nvSpPr>
            <p:cNvPr id="25" name="Freeform 23"/>
            <p:cNvSpPr>
              <a:spLocks/>
            </p:cNvSpPr>
            <p:nvPr/>
          </p:nvSpPr>
          <p:spPr bwMode="auto">
            <a:xfrm>
              <a:off x="975" y="1772"/>
              <a:ext cx="1205" cy="590"/>
            </a:xfrm>
            <a:custGeom>
              <a:avLst/>
              <a:gdLst/>
              <a:ahLst/>
              <a:cxnLst>
                <a:cxn ang="0">
                  <a:pos x="0" y="133"/>
                </a:cxn>
                <a:cxn ang="0">
                  <a:pos x="163" y="88"/>
                </a:cxn>
                <a:cxn ang="0">
                  <a:pos x="195" y="198"/>
                </a:cxn>
                <a:cxn ang="0">
                  <a:pos x="777" y="62"/>
                </a:cxn>
                <a:cxn ang="0">
                  <a:pos x="1205" y="0"/>
                </a:cxn>
                <a:cxn ang="0">
                  <a:pos x="1140" y="146"/>
                </a:cxn>
                <a:cxn ang="0">
                  <a:pos x="972" y="230"/>
                </a:cxn>
                <a:cxn ang="0">
                  <a:pos x="877" y="233"/>
                </a:cxn>
                <a:cxn ang="0">
                  <a:pos x="812" y="281"/>
                </a:cxn>
                <a:cxn ang="0">
                  <a:pos x="866" y="517"/>
                </a:cxn>
                <a:cxn ang="0">
                  <a:pos x="822" y="538"/>
                </a:cxn>
                <a:cxn ang="0">
                  <a:pos x="698" y="580"/>
                </a:cxn>
                <a:cxn ang="0">
                  <a:pos x="566" y="590"/>
                </a:cxn>
                <a:cxn ang="0">
                  <a:pos x="417" y="573"/>
                </a:cxn>
                <a:cxn ang="0">
                  <a:pos x="346" y="353"/>
                </a:cxn>
                <a:cxn ang="0">
                  <a:pos x="173" y="367"/>
                </a:cxn>
                <a:cxn ang="0">
                  <a:pos x="79" y="363"/>
                </a:cxn>
                <a:cxn ang="0">
                  <a:pos x="26" y="291"/>
                </a:cxn>
                <a:cxn ang="0">
                  <a:pos x="0" y="133"/>
                </a:cxn>
                <a:cxn ang="0">
                  <a:pos x="0" y="133"/>
                </a:cxn>
              </a:cxnLst>
              <a:rect l="0" t="0" r="r" b="b"/>
              <a:pathLst>
                <a:path w="1205" h="590">
                  <a:moveTo>
                    <a:pt x="0" y="133"/>
                  </a:moveTo>
                  <a:lnTo>
                    <a:pt x="163" y="88"/>
                  </a:lnTo>
                  <a:lnTo>
                    <a:pt x="195" y="198"/>
                  </a:lnTo>
                  <a:lnTo>
                    <a:pt x="777" y="62"/>
                  </a:lnTo>
                  <a:lnTo>
                    <a:pt x="1205" y="0"/>
                  </a:lnTo>
                  <a:lnTo>
                    <a:pt x="1140" y="146"/>
                  </a:lnTo>
                  <a:lnTo>
                    <a:pt x="972" y="230"/>
                  </a:lnTo>
                  <a:lnTo>
                    <a:pt x="877" y="233"/>
                  </a:lnTo>
                  <a:lnTo>
                    <a:pt x="812" y="281"/>
                  </a:lnTo>
                  <a:lnTo>
                    <a:pt x="866" y="517"/>
                  </a:lnTo>
                  <a:lnTo>
                    <a:pt x="822" y="538"/>
                  </a:lnTo>
                  <a:lnTo>
                    <a:pt x="698" y="580"/>
                  </a:lnTo>
                  <a:lnTo>
                    <a:pt x="566" y="590"/>
                  </a:lnTo>
                  <a:lnTo>
                    <a:pt x="417" y="573"/>
                  </a:lnTo>
                  <a:lnTo>
                    <a:pt x="346" y="353"/>
                  </a:lnTo>
                  <a:lnTo>
                    <a:pt x="173" y="367"/>
                  </a:lnTo>
                  <a:lnTo>
                    <a:pt x="79" y="363"/>
                  </a:lnTo>
                  <a:lnTo>
                    <a:pt x="26" y="291"/>
                  </a:lnTo>
                  <a:lnTo>
                    <a:pt x="0" y="133"/>
                  </a:lnTo>
                  <a:lnTo>
                    <a:pt x="0" y="133"/>
                  </a:lnTo>
                  <a:close/>
                </a:path>
              </a:pathLst>
            </a:custGeom>
            <a:solidFill>
              <a:srgbClr val="708FF7"/>
            </a:solidFill>
            <a:ln w="9525">
              <a:noFill/>
              <a:round/>
              <a:headEnd/>
              <a:tailEnd/>
            </a:ln>
          </p:spPr>
          <p:txBody>
            <a:bodyPr/>
            <a:lstStyle/>
            <a:p>
              <a:endParaRPr lang="en-US"/>
            </a:p>
          </p:txBody>
        </p:sp>
        <p:sp>
          <p:nvSpPr>
            <p:cNvPr id="26" name="Freeform 24"/>
            <p:cNvSpPr>
              <a:spLocks/>
            </p:cNvSpPr>
            <p:nvPr/>
          </p:nvSpPr>
          <p:spPr bwMode="auto">
            <a:xfrm>
              <a:off x="1259" y="1943"/>
              <a:ext cx="249" cy="96"/>
            </a:xfrm>
            <a:custGeom>
              <a:avLst/>
              <a:gdLst/>
              <a:ahLst/>
              <a:cxnLst>
                <a:cxn ang="0">
                  <a:pos x="0" y="14"/>
                </a:cxn>
                <a:cxn ang="0">
                  <a:pos x="5" y="21"/>
                </a:cxn>
                <a:cxn ang="0">
                  <a:pos x="12" y="31"/>
                </a:cxn>
                <a:cxn ang="0">
                  <a:pos x="21" y="43"/>
                </a:cxn>
                <a:cxn ang="0">
                  <a:pos x="29" y="49"/>
                </a:cxn>
                <a:cxn ang="0">
                  <a:pos x="37" y="56"/>
                </a:cxn>
                <a:cxn ang="0">
                  <a:pos x="45" y="62"/>
                </a:cxn>
                <a:cxn ang="0">
                  <a:pos x="54" y="67"/>
                </a:cxn>
                <a:cxn ang="0">
                  <a:pos x="65" y="73"/>
                </a:cxn>
                <a:cxn ang="0">
                  <a:pos x="78" y="79"/>
                </a:cxn>
                <a:cxn ang="0">
                  <a:pos x="90" y="84"/>
                </a:cxn>
                <a:cxn ang="0">
                  <a:pos x="98" y="86"/>
                </a:cxn>
                <a:cxn ang="0">
                  <a:pos x="106" y="89"/>
                </a:cxn>
                <a:cxn ang="0">
                  <a:pos x="112" y="90"/>
                </a:cxn>
                <a:cxn ang="0">
                  <a:pos x="120" y="91"/>
                </a:cxn>
                <a:cxn ang="0">
                  <a:pos x="128" y="92"/>
                </a:cxn>
                <a:cxn ang="0">
                  <a:pos x="135" y="93"/>
                </a:cxn>
                <a:cxn ang="0">
                  <a:pos x="142" y="93"/>
                </a:cxn>
                <a:cxn ang="0">
                  <a:pos x="149" y="95"/>
                </a:cxn>
                <a:cxn ang="0">
                  <a:pos x="156" y="95"/>
                </a:cxn>
                <a:cxn ang="0">
                  <a:pos x="163" y="96"/>
                </a:cxn>
                <a:cxn ang="0">
                  <a:pos x="175" y="95"/>
                </a:cxn>
                <a:cxn ang="0">
                  <a:pos x="187" y="95"/>
                </a:cxn>
                <a:cxn ang="0">
                  <a:pos x="198" y="95"/>
                </a:cxn>
                <a:cxn ang="0">
                  <a:pos x="208" y="93"/>
                </a:cxn>
                <a:cxn ang="0">
                  <a:pos x="217" y="92"/>
                </a:cxn>
                <a:cxn ang="0">
                  <a:pos x="224" y="91"/>
                </a:cxn>
                <a:cxn ang="0">
                  <a:pos x="233" y="90"/>
                </a:cxn>
                <a:cxn ang="0">
                  <a:pos x="238" y="89"/>
                </a:cxn>
                <a:cxn ang="0">
                  <a:pos x="247" y="86"/>
                </a:cxn>
                <a:cxn ang="0">
                  <a:pos x="249" y="86"/>
                </a:cxn>
                <a:cxn ang="0">
                  <a:pos x="0" y="13"/>
                </a:cxn>
              </a:cxnLst>
              <a:rect l="0" t="0" r="r" b="b"/>
              <a:pathLst>
                <a:path w="249" h="96">
                  <a:moveTo>
                    <a:pt x="0" y="13"/>
                  </a:moveTo>
                  <a:lnTo>
                    <a:pt x="0" y="14"/>
                  </a:lnTo>
                  <a:lnTo>
                    <a:pt x="3" y="17"/>
                  </a:lnTo>
                  <a:lnTo>
                    <a:pt x="5" y="21"/>
                  </a:lnTo>
                  <a:lnTo>
                    <a:pt x="7" y="25"/>
                  </a:lnTo>
                  <a:lnTo>
                    <a:pt x="12" y="31"/>
                  </a:lnTo>
                  <a:lnTo>
                    <a:pt x="16" y="37"/>
                  </a:lnTo>
                  <a:lnTo>
                    <a:pt x="21" y="43"/>
                  </a:lnTo>
                  <a:lnTo>
                    <a:pt x="25" y="46"/>
                  </a:lnTo>
                  <a:lnTo>
                    <a:pt x="29" y="49"/>
                  </a:lnTo>
                  <a:lnTo>
                    <a:pt x="32" y="52"/>
                  </a:lnTo>
                  <a:lnTo>
                    <a:pt x="37" y="56"/>
                  </a:lnTo>
                  <a:lnTo>
                    <a:pt x="40" y="58"/>
                  </a:lnTo>
                  <a:lnTo>
                    <a:pt x="45" y="62"/>
                  </a:lnTo>
                  <a:lnTo>
                    <a:pt x="49" y="64"/>
                  </a:lnTo>
                  <a:lnTo>
                    <a:pt x="54" y="67"/>
                  </a:lnTo>
                  <a:lnTo>
                    <a:pt x="59" y="70"/>
                  </a:lnTo>
                  <a:lnTo>
                    <a:pt x="65" y="73"/>
                  </a:lnTo>
                  <a:lnTo>
                    <a:pt x="71" y="76"/>
                  </a:lnTo>
                  <a:lnTo>
                    <a:pt x="78" y="79"/>
                  </a:lnTo>
                  <a:lnTo>
                    <a:pt x="84" y="82"/>
                  </a:lnTo>
                  <a:lnTo>
                    <a:pt x="90" y="84"/>
                  </a:lnTo>
                  <a:lnTo>
                    <a:pt x="95" y="84"/>
                  </a:lnTo>
                  <a:lnTo>
                    <a:pt x="98" y="86"/>
                  </a:lnTo>
                  <a:lnTo>
                    <a:pt x="102" y="87"/>
                  </a:lnTo>
                  <a:lnTo>
                    <a:pt x="106" y="89"/>
                  </a:lnTo>
                  <a:lnTo>
                    <a:pt x="109" y="89"/>
                  </a:lnTo>
                  <a:lnTo>
                    <a:pt x="112" y="90"/>
                  </a:lnTo>
                  <a:lnTo>
                    <a:pt x="116" y="90"/>
                  </a:lnTo>
                  <a:lnTo>
                    <a:pt x="120" y="91"/>
                  </a:lnTo>
                  <a:lnTo>
                    <a:pt x="124" y="91"/>
                  </a:lnTo>
                  <a:lnTo>
                    <a:pt x="128" y="92"/>
                  </a:lnTo>
                  <a:lnTo>
                    <a:pt x="131" y="92"/>
                  </a:lnTo>
                  <a:lnTo>
                    <a:pt x="135" y="93"/>
                  </a:lnTo>
                  <a:lnTo>
                    <a:pt x="138" y="93"/>
                  </a:lnTo>
                  <a:lnTo>
                    <a:pt x="142" y="93"/>
                  </a:lnTo>
                  <a:lnTo>
                    <a:pt x="145" y="93"/>
                  </a:lnTo>
                  <a:lnTo>
                    <a:pt x="149" y="95"/>
                  </a:lnTo>
                  <a:lnTo>
                    <a:pt x="152" y="95"/>
                  </a:lnTo>
                  <a:lnTo>
                    <a:pt x="156" y="95"/>
                  </a:lnTo>
                  <a:lnTo>
                    <a:pt x="159" y="95"/>
                  </a:lnTo>
                  <a:lnTo>
                    <a:pt x="163" y="96"/>
                  </a:lnTo>
                  <a:lnTo>
                    <a:pt x="169" y="95"/>
                  </a:lnTo>
                  <a:lnTo>
                    <a:pt x="175" y="95"/>
                  </a:lnTo>
                  <a:lnTo>
                    <a:pt x="181" y="95"/>
                  </a:lnTo>
                  <a:lnTo>
                    <a:pt x="187" y="95"/>
                  </a:lnTo>
                  <a:lnTo>
                    <a:pt x="192" y="95"/>
                  </a:lnTo>
                  <a:lnTo>
                    <a:pt x="198" y="95"/>
                  </a:lnTo>
                  <a:lnTo>
                    <a:pt x="203" y="93"/>
                  </a:lnTo>
                  <a:lnTo>
                    <a:pt x="208" y="93"/>
                  </a:lnTo>
                  <a:lnTo>
                    <a:pt x="212" y="92"/>
                  </a:lnTo>
                  <a:lnTo>
                    <a:pt x="217" y="92"/>
                  </a:lnTo>
                  <a:lnTo>
                    <a:pt x="221" y="91"/>
                  </a:lnTo>
                  <a:lnTo>
                    <a:pt x="224" y="91"/>
                  </a:lnTo>
                  <a:lnTo>
                    <a:pt x="229" y="90"/>
                  </a:lnTo>
                  <a:lnTo>
                    <a:pt x="233" y="90"/>
                  </a:lnTo>
                  <a:lnTo>
                    <a:pt x="235" y="89"/>
                  </a:lnTo>
                  <a:lnTo>
                    <a:pt x="238" y="89"/>
                  </a:lnTo>
                  <a:lnTo>
                    <a:pt x="243" y="87"/>
                  </a:lnTo>
                  <a:lnTo>
                    <a:pt x="247" y="86"/>
                  </a:lnTo>
                  <a:lnTo>
                    <a:pt x="248" y="86"/>
                  </a:lnTo>
                  <a:lnTo>
                    <a:pt x="249" y="86"/>
                  </a:lnTo>
                  <a:lnTo>
                    <a:pt x="104" y="0"/>
                  </a:lnTo>
                  <a:lnTo>
                    <a:pt x="0" y="13"/>
                  </a:lnTo>
                  <a:lnTo>
                    <a:pt x="0" y="13"/>
                  </a:lnTo>
                  <a:close/>
                </a:path>
              </a:pathLst>
            </a:custGeom>
            <a:solidFill>
              <a:srgbClr val="5266D4"/>
            </a:solidFill>
            <a:ln w="9525">
              <a:noFill/>
              <a:round/>
              <a:headEnd/>
              <a:tailEnd/>
            </a:ln>
          </p:spPr>
          <p:txBody>
            <a:bodyPr/>
            <a:lstStyle/>
            <a:p>
              <a:endParaRPr lang="en-US"/>
            </a:p>
          </p:txBody>
        </p:sp>
        <p:sp>
          <p:nvSpPr>
            <p:cNvPr id="27" name="Freeform 25"/>
            <p:cNvSpPr>
              <a:spLocks/>
            </p:cNvSpPr>
            <p:nvPr/>
          </p:nvSpPr>
          <p:spPr bwMode="auto">
            <a:xfrm>
              <a:off x="1271" y="1512"/>
              <a:ext cx="386" cy="207"/>
            </a:xfrm>
            <a:custGeom>
              <a:avLst/>
              <a:gdLst/>
              <a:ahLst/>
              <a:cxnLst>
                <a:cxn ang="0">
                  <a:pos x="0" y="153"/>
                </a:cxn>
                <a:cxn ang="0">
                  <a:pos x="42" y="114"/>
                </a:cxn>
                <a:cxn ang="0">
                  <a:pos x="46" y="95"/>
                </a:cxn>
                <a:cxn ang="0">
                  <a:pos x="85" y="82"/>
                </a:cxn>
                <a:cxn ang="0">
                  <a:pos x="96" y="68"/>
                </a:cxn>
                <a:cxn ang="0">
                  <a:pos x="137" y="62"/>
                </a:cxn>
                <a:cxn ang="0">
                  <a:pos x="126" y="23"/>
                </a:cxn>
                <a:cxn ang="0">
                  <a:pos x="158" y="12"/>
                </a:cxn>
                <a:cxn ang="0">
                  <a:pos x="211" y="37"/>
                </a:cxn>
                <a:cxn ang="0">
                  <a:pos x="216" y="17"/>
                </a:cxn>
                <a:cxn ang="0">
                  <a:pos x="244" y="0"/>
                </a:cxn>
                <a:cxn ang="0">
                  <a:pos x="265" y="13"/>
                </a:cxn>
                <a:cxn ang="0">
                  <a:pos x="268" y="12"/>
                </a:cxn>
                <a:cxn ang="0">
                  <a:pos x="272" y="10"/>
                </a:cxn>
                <a:cxn ang="0">
                  <a:pos x="275" y="9"/>
                </a:cxn>
                <a:cxn ang="0">
                  <a:pos x="278" y="8"/>
                </a:cxn>
                <a:cxn ang="0">
                  <a:pos x="283" y="8"/>
                </a:cxn>
                <a:cxn ang="0">
                  <a:pos x="288" y="8"/>
                </a:cxn>
                <a:cxn ang="0">
                  <a:pos x="304" y="20"/>
                </a:cxn>
                <a:cxn ang="0">
                  <a:pos x="377" y="89"/>
                </a:cxn>
                <a:cxn ang="0">
                  <a:pos x="386" y="118"/>
                </a:cxn>
                <a:cxn ang="0">
                  <a:pos x="362" y="185"/>
                </a:cxn>
                <a:cxn ang="0">
                  <a:pos x="19" y="207"/>
                </a:cxn>
                <a:cxn ang="0">
                  <a:pos x="0" y="153"/>
                </a:cxn>
                <a:cxn ang="0">
                  <a:pos x="0" y="153"/>
                </a:cxn>
              </a:cxnLst>
              <a:rect l="0" t="0" r="r" b="b"/>
              <a:pathLst>
                <a:path w="386" h="207">
                  <a:moveTo>
                    <a:pt x="0" y="153"/>
                  </a:moveTo>
                  <a:lnTo>
                    <a:pt x="42" y="114"/>
                  </a:lnTo>
                  <a:lnTo>
                    <a:pt x="46" y="95"/>
                  </a:lnTo>
                  <a:lnTo>
                    <a:pt x="85" y="82"/>
                  </a:lnTo>
                  <a:lnTo>
                    <a:pt x="96" y="68"/>
                  </a:lnTo>
                  <a:lnTo>
                    <a:pt x="137" y="62"/>
                  </a:lnTo>
                  <a:lnTo>
                    <a:pt x="126" y="23"/>
                  </a:lnTo>
                  <a:lnTo>
                    <a:pt x="158" y="12"/>
                  </a:lnTo>
                  <a:lnTo>
                    <a:pt x="211" y="37"/>
                  </a:lnTo>
                  <a:lnTo>
                    <a:pt x="216" y="17"/>
                  </a:lnTo>
                  <a:lnTo>
                    <a:pt x="244" y="0"/>
                  </a:lnTo>
                  <a:lnTo>
                    <a:pt x="265" y="13"/>
                  </a:lnTo>
                  <a:lnTo>
                    <a:pt x="268" y="12"/>
                  </a:lnTo>
                  <a:lnTo>
                    <a:pt x="272" y="10"/>
                  </a:lnTo>
                  <a:lnTo>
                    <a:pt x="275" y="9"/>
                  </a:lnTo>
                  <a:lnTo>
                    <a:pt x="278" y="8"/>
                  </a:lnTo>
                  <a:lnTo>
                    <a:pt x="283" y="8"/>
                  </a:lnTo>
                  <a:lnTo>
                    <a:pt x="288" y="8"/>
                  </a:lnTo>
                  <a:lnTo>
                    <a:pt x="304" y="20"/>
                  </a:lnTo>
                  <a:lnTo>
                    <a:pt x="377" y="89"/>
                  </a:lnTo>
                  <a:lnTo>
                    <a:pt x="386" y="118"/>
                  </a:lnTo>
                  <a:lnTo>
                    <a:pt x="362" y="185"/>
                  </a:lnTo>
                  <a:lnTo>
                    <a:pt x="19" y="207"/>
                  </a:lnTo>
                  <a:lnTo>
                    <a:pt x="0" y="153"/>
                  </a:lnTo>
                  <a:lnTo>
                    <a:pt x="0" y="153"/>
                  </a:lnTo>
                  <a:close/>
                </a:path>
              </a:pathLst>
            </a:custGeom>
            <a:solidFill>
              <a:srgbClr val="BF6633"/>
            </a:solidFill>
            <a:ln w="9525">
              <a:noFill/>
              <a:round/>
              <a:headEnd/>
              <a:tailEnd/>
            </a:ln>
          </p:spPr>
          <p:txBody>
            <a:bodyPr/>
            <a:lstStyle/>
            <a:p>
              <a:endParaRPr lang="en-US"/>
            </a:p>
          </p:txBody>
        </p:sp>
        <p:sp>
          <p:nvSpPr>
            <p:cNvPr id="28" name="Freeform 26"/>
            <p:cNvSpPr>
              <a:spLocks/>
            </p:cNvSpPr>
            <p:nvPr/>
          </p:nvSpPr>
          <p:spPr bwMode="auto">
            <a:xfrm>
              <a:off x="1249" y="1658"/>
              <a:ext cx="123" cy="161"/>
            </a:xfrm>
            <a:custGeom>
              <a:avLst/>
              <a:gdLst/>
              <a:ahLst/>
              <a:cxnLst>
                <a:cxn ang="0">
                  <a:pos x="36" y="2"/>
                </a:cxn>
                <a:cxn ang="0">
                  <a:pos x="36" y="3"/>
                </a:cxn>
                <a:cxn ang="0">
                  <a:pos x="35" y="6"/>
                </a:cxn>
                <a:cxn ang="0">
                  <a:pos x="35" y="11"/>
                </a:cxn>
                <a:cxn ang="0">
                  <a:pos x="35" y="16"/>
                </a:cxn>
                <a:cxn ang="0">
                  <a:pos x="35" y="21"/>
                </a:cxn>
                <a:cxn ang="0">
                  <a:pos x="36" y="26"/>
                </a:cxn>
                <a:cxn ang="0">
                  <a:pos x="39" y="31"/>
                </a:cxn>
                <a:cxn ang="0">
                  <a:pos x="42" y="33"/>
                </a:cxn>
                <a:cxn ang="0">
                  <a:pos x="47" y="33"/>
                </a:cxn>
                <a:cxn ang="0">
                  <a:pos x="51" y="33"/>
                </a:cxn>
                <a:cxn ang="0">
                  <a:pos x="55" y="32"/>
                </a:cxn>
                <a:cxn ang="0">
                  <a:pos x="60" y="29"/>
                </a:cxn>
                <a:cxn ang="0">
                  <a:pos x="63" y="27"/>
                </a:cxn>
                <a:cxn ang="0">
                  <a:pos x="66" y="25"/>
                </a:cxn>
                <a:cxn ang="0">
                  <a:pos x="67" y="23"/>
                </a:cxn>
                <a:cxn ang="0">
                  <a:pos x="68" y="23"/>
                </a:cxn>
                <a:cxn ang="0">
                  <a:pos x="67" y="26"/>
                </a:cxn>
                <a:cxn ang="0">
                  <a:pos x="66" y="32"/>
                </a:cxn>
                <a:cxn ang="0">
                  <a:pos x="66" y="35"/>
                </a:cxn>
                <a:cxn ang="0">
                  <a:pos x="67" y="38"/>
                </a:cxn>
                <a:cxn ang="0">
                  <a:pos x="68" y="40"/>
                </a:cxn>
                <a:cxn ang="0">
                  <a:pos x="70" y="41"/>
                </a:cxn>
                <a:cxn ang="0">
                  <a:pos x="75" y="40"/>
                </a:cxn>
                <a:cxn ang="0">
                  <a:pos x="79" y="38"/>
                </a:cxn>
                <a:cxn ang="0">
                  <a:pos x="83" y="35"/>
                </a:cxn>
                <a:cxn ang="0">
                  <a:pos x="89" y="33"/>
                </a:cxn>
                <a:cxn ang="0">
                  <a:pos x="93" y="29"/>
                </a:cxn>
                <a:cxn ang="0">
                  <a:pos x="96" y="26"/>
                </a:cxn>
                <a:cxn ang="0">
                  <a:pos x="99" y="25"/>
                </a:cxn>
                <a:cxn ang="0">
                  <a:pos x="100" y="25"/>
                </a:cxn>
                <a:cxn ang="0">
                  <a:pos x="123" y="56"/>
                </a:cxn>
                <a:cxn ang="0">
                  <a:pos x="67" y="161"/>
                </a:cxn>
                <a:cxn ang="0">
                  <a:pos x="41" y="151"/>
                </a:cxn>
                <a:cxn ang="0">
                  <a:pos x="10" y="99"/>
                </a:cxn>
                <a:cxn ang="0">
                  <a:pos x="0" y="29"/>
                </a:cxn>
                <a:cxn ang="0">
                  <a:pos x="24" y="0"/>
                </a:cxn>
                <a:cxn ang="0">
                  <a:pos x="36" y="2"/>
                </a:cxn>
                <a:cxn ang="0">
                  <a:pos x="36" y="2"/>
                </a:cxn>
              </a:cxnLst>
              <a:rect l="0" t="0" r="r" b="b"/>
              <a:pathLst>
                <a:path w="123" h="161">
                  <a:moveTo>
                    <a:pt x="36" y="2"/>
                  </a:moveTo>
                  <a:lnTo>
                    <a:pt x="36" y="3"/>
                  </a:lnTo>
                  <a:lnTo>
                    <a:pt x="35" y="6"/>
                  </a:lnTo>
                  <a:lnTo>
                    <a:pt x="35" y="11"/>
                  </a:lnTo>
                  <a:lnTo>
                    <a:pt x="35" y="16"/>
                  </a:lnTo>
                  <a:lnTo>
                    <a:pt x="35" y="21"/>
                  </a:lnTo>
                  <a:lnTo>
                    <a:pt x="36" y="26"/>
                  </a:lnTo>
                  <a:lnTo>
                    <a:pt x="39" y="31"/>
                  </a:lnTo>
                  <a:lnTo>
                    <a:pt x="42" y="33"/>
                  </a:lnTo>
                  <a:lnTo>
                    <a:pt x="47" y="33"/>
                  </a:lnTo>
                  <a:lnTo>
                    <a:pt x="51" y="33"/>
                  </a:lnTo>
                  <a:lnTo>
                    <a:pt x="55" y="32"/>
                  </a:lnTo>
                  <a:lnTo>
                    <a:pt x="60" y="29"/>
                  </a:lnTo>
                  <a:lnTo>
                    <a:pt x="63" y="27"/>
                  </a:lnTo>
                  <a:lnTo>
                    <a:pt x="66" y="25"/>
                  </a:lnTo>
                  <a:lnTo>
                    <a:pt x="67" y="23"/>
                  </a:lnTo>
                  <a:lnTo>
                    <a:pt x="68" y="23"/>
                  </a:lnTo>
                  <a:lnTo>
                    <a:pt x="67" y="26"/>
                  </a:lnTo>
                  <a:lnTo>
                    <a:pt x="66" y="32"/>
                  </a:lnTo>
                  <a:lnTo>
                    <a:pt x="66" y="35"/>
                  </a:lnTo>
                  <a:lnTo>
                    <a:pt x="67" y="38"/>
                  </a:lnTo>
                  <a:lnTo>
                    <a:pt x="68" y="40"/>
                  </a:lnTo>
                  <a:lnTo>
                    <a:pt x="70" y="41"/>
                  </a:lnTo>
                  <a:lnTo>
                    <a:pt x="75" y="40"/>
                  </a:lnTo>
                  <a:lnTo>
                    <a:pt x="79" y="38"/>
                  </a:lnTo>
                  <a:lnTo>
                    <a:pt x="83" y="35"/>
                  </a:lnTo>
                  <a:lnTo>
                    <a:pt x="89" y="33"/>
                  </a:lnTo>
                  <a:lnTo>
                    <a:pt x="93" y="29"/>
                  </a:lnTo>
                  <a:lnTo>
                    <a:pt x="96" y="26"/>
                  </a:lnTo>
                  <a:lnTo>
                    <a:pt x="99" y="25"/>
                  </a:lnTo>
                  <a:lnTo>
                    <a:pt x="100" y="25"/>
                  </a:lnTo>
                  <a:lnTo>
                    <a:pt x="123" y="56"/>
                  </a:lnTo>
                  <a:lnTo>
                    <a:pt x="67" y="161"/>
                  </a:lnTo>
                  <a:lnTo>
                    <a:pt x="41" y="151"/>
                  </a:lnTo>
                  <a:lnTo>
                    <a:pt x="10" y="99"/>
                  </a:lnTo>
                  <a:lnTo>
                    <a:pt x="0" y="29"/>
                  </a:lnTo>
                  <a:lnTo>
                    <a:pt x="24" y="0"/>
                  </a:lnTo>
                  <a:lnTo>
                    <a:pt x="36" y="2"/>
                  </a:lnTo>
                  <a:lnTo>
                    <a:pt x="36" y="2"/>
                  </a:lnTo>
                  <a:close/>
                </a:path>
              </a:pathLst>
            </a:custGeom>
            <a:solidFill>
              <a:srgbClr val="B34D1A"/>
            </a:solidFill>
            <a:ln w="9525">
              <a:noFill/>
              <a:round/>
              <a:headEnd/>
              <a:tailEnd/>
            </a:ln>
          </p:spPr>
          <p:txBody>
            <a:bodyPr/>
            <a:lstStyle/>
            <a:p>
              <a:endParaRPr lang="en-US"/>
            </a:p>
          </p:txBody>
        </p:sp>
        <p:sp>
          <p:nvSpPr>
            <p:cNvPr id="29" name="Freeform 27"/>
            <p:cNvSpPr>
              <a:spLocks/>
            </p:cNvSpPr>
            <p:nvPr/>
          </p:nvSpPr>
          <p:spPr bwMode="auto">
            <a:xfrm>
              <a:off x="2100" y="1724"/>
              <a:ext cx="290" cy="231"/>
            </a:xfrm>
            <a:custGeom>
              <a:avLst/>
              <a:gdLst/>
              <a:ahLst/>
              <a:cxnLst>
                <a:cxn ang="0">
                  <a:pos x="49" y="47"/>
                </a:cxn>
                <a:cxn ang="0">
                  <a:pos x="19" y="98"/>
                </a:cxn>
                <a:cxn ang="0">
                  <a:pos x="0" y="174"/>
                </a:cxn>
                <a:cxn ang="0">
                  <a:pos x="0" y="205"/>
                </a:cxn>
                <a:cxn ang="0">
                  <a:pos x="26" y="231"/>
                </a:cxn>
                <a:cxn ang="0">
                  <a:pos x="72" y="212"/>
                </a:cxn>
                <a:cxn ang="0">
                  <a:pos x="173" y="199"/>
                </a:cxn>
                <a:cxn ang="0">
                  <a:pos x="209" y="166"/>
                </a:cxn>
                <a:cxn ang="0">
                  <a:pos x="191" y="150"/>
                </a:cxn>
                <a:cxn ang="0">
                  <a:pos x="140" y="146"/>
                </a:cxn>
                <a:cxn ang="0">
                  <a:pos x="171" y="130"/>
                </a:cxn>
                <a:cxn ang="0">
                  <a:pos x="236" y="148"/>
                </a:cxn>
                <a:cxn ang="0">
                  <a:pos x="258" y="134"/>
                </a:cxn>
                <a:cxn ang="0">
                  <a:pos x="238" y="100"/>
                </a:cxn>
                <a:cxn ang="0">
                  <a:pos x="273" y="95"/>
                </a:cxn>
                <a:cxn ang="0">
                  <a:pos x="290" y="81"/>
                </a:cxn>
                <a:cxn ang="0">
                  <a:pos x="273" y="52"/>
                </a:cxn>
                <a:cxn ang="0">
                  <a:pos x="286" y="29"/>
                </a:cxn>
                <a:cxn ang="0">
                  <a:pos x="270" y="1"/>
                </a:cxn>
                <a:cxn ang="0">
                  <a:pos x="240" y="0"/>
                </a:cxn>
                <a:cxn ang="0">
                  <a:pos x="107" y="36"/>
                </a:cxn>
                <a:cxn ang="0">
                  <a:pos x="49" y="47"/>
                </a:cxn>
                <a:cxn ang="0">
                  <a:pos x="49" y="47"/>
                </a:cxn>
              </a:cxnLst>
              <a:rect l="0" t="0" r="r" b="b"/>
              <a:pathLst>
                <a:path w="290" h="231">
                  <a:moveTo>
                    <a:pt x="49" y="47"/>
                  </a:moveTo>
                  <a:lnTo>
                    <a:pt x="19" y="98"/>
                  </a:lnTo>
                  <a:lnTo>
                    <a:pt x="0" y="174"/>
                  </a:lnTo>
                  <a:lnTo>
                    <a:pt x="0" y="205"/>
                  </a:lnTo>
                  <a:lnTo>
                    <a:pt x="26" y="231"/>
                  </a:lnTo>
                  <a:lnTo>
                    <a:pt x="72" y="212"/>
                  </a:lnTo>
                  <a:lnTo>
                    <a:pt x="173" y="199"/>
                  </a:lnTo>
                  <a:lnTo>
                    <a:pt x="209" y="166"/>
                  </a:lnTo>
                  <a:lnTo>
                    <a:pt x="191" y="150"/>
                  </a:lnTo>
                  <a:lnTo>
                    <a:pt x="140" y="146"/>
                  </a:lnTo>
                  <a:lnTo>
                    <a:pt x="171" y="130"/>
                  </a:lnTo>
                  <a:lnTo>
                    <a:pt x="236" y="148"/>
                  </a:lnTo>
                  <a:lnTo>
                    <a:pt x="258" y="134"/>
                  </a:lnTo>
                  <a:lnTo>
                    <a:pt x="238" y="100"/>
                  </a:lnTo>
                  <a:lnTo>
                    <a:pt x="273" y="95"/>
                  </a:lnTo>
                  <a:lnTo>
                    <a:pt x="290" y="81"/>
                  </a:lnTo>
                  <a:lnTo>
                    <a:pt x="273" y="52"/>
                  </a:lnTo>
                  <a:lnTo>
                    <a:pt x="286" y="29"/>
                  </a:lnTo>
                  <a:lnTo>
                    <a:pt x="270" y="1"/>
                  </a:lnTo>
                  <a:lnTo>
                    <a:pt x="240" y="0"/>
                  </a:lnTo>
                  <a:lnTo>
                    <a:pt x="107" y="36"/>
                  </a:lnTo>
                  <a:lnTo>
                    <a:pt x="49" y="47"/>
                  </a:lnTo>
                  <a:lnTo>
                    <a:pt x="49" y="47"/>
                  </a:lnTo>
                  <a:close/>
                </a:path>
              </a:pathLst>
            </a:custGeom>
            <a:solidFill>
              <a:srgbClr val="FFB5A8"/>
            </a:solidFill>
            <a:ln w="9525">
              <a:noFill/>
              <a:round/>
              <a:headEnd/>
              <a:tailEnd/>
            </a:ln>
          </p:spPr>
          <p:txBody>
            <a:bodyPr/>
            <a:lstStyle/>
            <a:p>
              <a:endParaRPr lang="en-US"/>
            </a:p>
          </p:txBody>
        </p:sp>
        <p:sp>
          <p:nvSpPr>
            <p:cNvPr id="30" name="Freeform 28"/>
            <p:cNvSpPr>
              <a:spLocks/>
            </p:cNvSpPr>
            <p:nvPr/>
          </p:nvSpPr>
          <p:spPr bwMode="auto">
            <a:xfrm>
              <a:off x="908" y="1659"/>
              <a:ext cx="231" cy="245"/>
            </a:xfrm>
            <a:custGeom>
              <a:avLst/>
              <a:gdLst/>
              <a:ahLst/>
              <a:cxnLst>
                <a:cxn ang="0">
                  <a:pos x="0" y="179"/>
                </a:cxn>
                <a:cxn ang="0">
                  <a:pos x="140" y="101"/>
                </a:cxn>
                <a:cxn ang="0">
                  <a:pos x="133" y="61"/>
                </a:cxn>
                <a:cxn ang="0">
                  <a:pos x="152" y="17"/>
                </a:cxn>
                <a:cxn ang="0">
                  <a:pos x="190" y="0"/>
                </a:cxn>
                <a:cxn ang="0">
                  <a:pos x="201" y="15"/>
                </a:cxn>
                <a:cxn ang="0">
                  <a:pos x="201" y="94"/>
                </a:cxn>
                <a:cxn ang="0">
                  <a:pos x="231" y="139"/>
                </a:cxn>
                <a:cxn ang="0">
                  <a:pos x="222" y="205"/>
                </a:cxn>
                <a:cxn ang="0">
                  <a:pos x="173" y="236"/>
                </a:cxn>
                <a:cxn ang="0">
                  <a:pos x="92" y="245"/>
                </a:cxn>
                <a:cxn ang="0">
                  <a:pos x="72" y="215"/>
                </a:cxn>
                <a:cxn ang="0">
                  <a:pos x="32" y="206"/>
                </a:cxn>
                <a:cxn ang="0">
                  <a:pos x="0" y="179"/>
                </a:cxn>
                <a:cxn ang="0">
                  <a:pos x="0" y="179"/>
                </a:cxn>
              </a:cxnLst>
              <a:rect l="0" t="0" r="r" b="b"/>
              <a:pathLst>
                <a:path w="231" h="245">
                  <a:moveTo>
                    <a:pt x="0" y="179"/>
                  </a:moveTo>
                  <a:lnTo>
                    <a:pt x="140" y="101"/>
                  </a:lnTo>
                  <a:lnTo>
                    <a:pt x="133" y="61"/>
                  </a:lnTo>
                  <a:lnTo>
                    <a:pt x="152" y="17"/>
                  </a:lnTo>
                  <a:lnTo>
                    <a:pt x="190" y="0"/>
                  </a:lnTo>
                  <a:lnTo>
                    <a:pt x="201" y="15"/>
                  </a:lnTo>
                  <a:lnTo>
                    <a:pt x="201" y="94"/>
                  </a:lnTo>
                  <a:lnTo>
                    <a:pt x="231" y="139"/>
                  </a:lnTo>
                  <a:lnTo>
                    <a:pt x="222" y="205"/>
                  </a:lnTo>
                  <a:lnTo>
                    <a:pt x="173" y="236"/>
                  </a:lnTo>
                  <a:lnTo>
                    <a:pt x="92" y="245"/>
                  </a:lnTo>
                  <a:lnTo>
                    <a:pt x="72" y="215"/>
                  </a:lnTo>
                  <a:lnTo>
                    <a:pt x="32" y="206"/>
                  </a:lnTo>
                  <a:lnTo>
                    <a:pt x="0" y="179"/>
                  </a:lnTo>
                  <a:lnTo>
                    <a:pt x="0" y="179"/>
                  </a:lnTo>
                  <a:close/>
                </a:path>
              </a:pathLst>
            </a:custGeom>
            <a:solidFill>
              <a:srgbClr val="FFB5A8"/>
            </a:solidFill>
            <a:ln w="9525">
              <a:noFill/>
              <a:round/>
              <a:headEnd/>
              <a:tailEnd/>
            </a:ln>
          </p:spPr>
          <p:txBody>
            <a:bodyPr/>
            <a:lstStyle/>
            <a:p>
              <a:endParaRPr lang="en-US"/>
            </a:p>
          </p:txBody>
        </p:sp>
        <p:sp>
          <p:nvSpPr>
            <p:cNvPr id="31" name="Freeform 29"/>
            <p:cNvSpPr>
              <a:spLocks/>
            </p:cNvSpPr>
            <p:nvPr/>
          </p:nvSpPr>
          <p:spPr bwMode="auto">
            <a:xfrm>
              <a:off x="1275" y="1611"/>
              <a:ext cx="395" cy="406"/>
            </a:xfrm>
            <a:custGeom>
              <a:avLst/>
              <a:gdLst/>
              <a:ahLst/>
              <a:cxnLst>
                <a:cxn ang="0">
                  <a:pos x="53" y="140"/>
                </a:cxn>
                <a:cxn ang="0">
                  <a:pos x="63" y="131"/>
                </a:cxn>
                <a:cxn ang="0">
                  <a:pos x="71" y="124"/>
                </a:cxn>
                <a:cxn ang="0">
                  <a:pos x="76" y="118"/>
                </a:cxn>
                <a:cxn ang="0">
                  <a:pos x="76" y="109"/>
                </a:cxn>
                <a:cxn ang="0">
                  <a:pos x="75" y="102"/>
                </a:cxn>
                <a:cxn ang="0">
                  <a:pos x="73" y="94"/>
                </a:cxn>
                <a:cxn ang="0">
                  <a:pos x="75" y="72"/>
                </a:cxn>
                <a:cxn ang="0">
                  <a:pos x="127" y="46"/>
                </a:cxn>
                <a:cxn ang="0">
                  <a:pos x="133" y="43"/>
                </a:cxn>
                <a:cxn ang="0">
                  <a:pos x="141" y="37"/>
                </a:cxn>
                <a:cxn ang="0">
                  <a:pos x="147" y="32"/>
                </a:cxn>
                <a:cxn ang="0">
                  <a:pos x="154" y="29"/>
                </a:cxn>
                <a:cxn ang="0">
                  <a:pos x="161" y="26"/>
                </a:cxn>
                <a:cxn ang="0">
                  <a:pos x="165" y="26"/>
                </a:cxn>
                <a:cxn ang="0">
                  <a:pos x="175" y="16"/>
                </a:cxn>
                <a:cxn ang="0">
                  <a:pos x="181" y="16"/>
                </a:cxn>
                <a:cxn ang="0">
                  <a:pos x="188" y="17"/>
                </a:cxn>
                <a:cxn ang="0">
                  <a:pos x="195" y="16"/>
                </a:cxn>
                <a:cxn ang="0">
                  <a:pos x="201" y="14"/>
                </a:cxn>
                <a:cxn ang="0">
                  <a:pos x="206" y="7"/>
                </a:cxn>
                <a:cxn ang="0">
                  <a:pos x="209" y="7"/>
                </a:cxn>
                <a:cxn ang="0">
                  <a:pos x="215" y="8"/>
                </a:cxn>
                <a:cxn ang="0">
                  <a:pos x="224" y="8"/>
                </a:cxn>
                <a:cxn ang="0">
                  <a:pos x="228" y="7"/>
                </a:cxn>
                <a:cxn ang="0">
                  <a:pos x="234" y="1"/>
                </a:cxn>
                <a:cxn ang="0">
                  <a:pos x="235" y="0"/>
                </a:cxn>
                <a:cxn ang="0">
                  <a:pos x="244" y="3"/>
                </a:cxn>
                <a:cxn ang="0">
                  <a:pos x="251" y="6"/>
                </a:cxn>
                <a:cxn ang="0">
                  <a:pos x="255" y="7"/>
                </a:cxn>
                <a:cxn ang="0">
                  <a:pos x="263" y="1"/>
                </a:cxn>
                <a:cxn ang="0">
                  <a:pos x="266" y="0"/>
                </a:cxn>
                <a:cxn ang="0">
                  <a:pos x="272" y="3"/>
                </a:cxn>
                <a:cxn ang="0">
                  <a:pos x="278" y="6"/>
                </a:cxn>
                <a:cxn ang="0">
                  <a:pos x="284" y="7"/>
                </a:cxn>
                <a:cxn ang="0">
                  <a:pos x="290" y="2"/>
                </a:cxn>
                <a:cxn ang="0">
                  <a:pos x="293" y="2"/>
                </a:cxn>
                <a:cxn ang="0">
                  <a:pos x="299" y="6"/>
                </a:cxn>
                <a:cxn ang="0">
                  <a:pos x="310" y="10"/>
                </a:cxn>
                <a:cxn ang="0">
                  <a:pos x="319" y="8"/>
                </a:cxn>
                <a:cxn ang="0">
                  <a:pos x="325" y="7"/>
                </a:cxn>
                <a:cxn ang="0">
                  <a:pos x="329" y="13"/>
                </a:cxn>
                <a:cxn ang="0">
                  <a:pos x="338" y="19"/>
                </a:cxn>
                <a:cxn ang="0">
                  <a:pos x="345" y="19"/>
                </a:cxn>
                <a:cxn ang="0">
                  <a:pos x="351" y="19"/>
                </a:cxn>
                <a:cxn ang="0">
                  <a:pos x="358" y="17"/>
                </a:cxn>
                <a:cxn ang="0">
                  <a:pos x="395" y="73"/>
                </a:cxn>
                <a:cxn ang="0">
                  <a:pos x="116" y="385"/>
                </a:cxn>
                <a:cxn ang="0">
                  <a:pos x="34" y="320"/>
                </a:cxn>
                <a:cxn ang="0">
                  <a:pos x="0" y="254"/>
                </a:cxn>
                <a:cxn ang="0">
                  <a:pos x="36" y="205"/>
                </a:cxn>
              </a:cxnLst>
              <a:rect l="0" t="0" r="r" b="b"/>
              <a:pathLst>
                <a:path w="395" h="406">
                  <a:moveTo>
                    <a:pt x="36" y="205"/>
                  </a:moveTo>
                  <a:lnTo>
                    <a:pt x="53" y="140"/>
                  </a:lnTo>
                  <a:lnTo>
                    <a:pt x="61" y="133"/>
                  </a:lnTo>
                  <a:lnTo>
                    <a:pt x="63" y="131"/>
                  </a:lnTo>
                  <a:lnTo>
                    <a:pt x="69" y="127"/>
                  </a:lnTo>
                  <a:lnTo>
                    <a:pt x="71" y="124"/>
                  </a:lnTo>
                  <a:lnTo>
                    <a:pt x="74" y="121"/>
                  </a:lnTo>
                  <a:lnTo>
                    <a:pt x="76" y="118"/>
                  </a:lnTo>
                  <a:lnTo>
                    <a:pt x="77" y="114"/>
                  </a:lnTo>
                  <a:lnTo>
                    <a:pt x="76" y="109"/>
                  </a:lnTo>
                  <a:lnTo>
                    <a:pt x="76" y="106"/>
                  </a:lnTo>
                  <a:lnTo>
                    <a:pt x="75" y="102"/>
                  </a:lnTo>
                  <a:lnTo>
                    <a:pt x="74" y="100"/>
                  </a:lnTo>
                  <a:lnTo>
                    <a:pt x="73" y="94"/>
                  </a:lnTo>
                  <a:lnTo>
                    <a:pt x="73" y="93"/>
                  </a:lnTo>
                  <a:lnTo>
                    <a:pt x="75" y="72"/>
                  </a:lnTo>
                  <a:lnTo>
                    <a:pt x="103" y="43"/>
                  </a:lnTo>
                  <a:lnTo>
                    <a:pt x="127" y="46"/>
                  </a:lnTo>
                  <a:lnTo>
                    <a:pt x="128" y="45"/>
                  </a:lnTo>
                  <a:lnTo>
                    <a:pt x="133" y="43"/>
                  </a:lnTo>
                  <a:lnTo>
                    <a:pt x="136" y="41"/>
                  </a:lnTo>
                  <a:lnTo>
                    <a:pt x="141" y="37"/>
                  </a:lnTo>
                  <a:lnTo>
                    <a:pt x="143" y="34"/>
                  </a:lnTo>
                  <a:lnTo>
                    <a:pt x="147" y="32"/>
                  </a:lnTo>
                  <a:lnTo>
                    <a:pt x="150" y="30"/>
                  </a:lnTo>
                  <a:lnTo>
                    <a:pt x="154" y="29"/>
                  </a:lnTo>
                  <a:lnTo>
                    <a:pt x="158" y="27"/>
                  </a:lnTo>
                  <a:lnTo>
                    <a:pt x="161" y="26"/>
                  </a:lnTo>
                  <a:lnTo>
                    <a:pt x="163" y="26"/>
                  </a:lnTo>
                  <a:lnTo>
                    <a:pt x="165" y="26"/>
                  </a:lnTo>
                  <a:lnTo>
                    <a:pt x="175" y="16"/>
                  </a:lnTo>
                  <a:lnTo>
                    <a:pt x="175" y="16"/>
                  </a:lnTo>
                  <a:lnTo>
                    <a:pt x="178" y="16"/>
                  </a:lnTo>
                  <a:lnTo>
                    <a:pt x="181" y="16"/>
                  </a:lnTo>
                  <a:lnTo>
                    <a:pt x="185" y="17"/>
                  </a:lnTo>
                  <a:lnTo>
                    <a:pt x="188" y="17"/>
                  </a:lnTo>
                  <a:lnTo>
                    <a:pt x="193" y="17"/>
                  </a:lnTo>
                  <a:lnTo>
                    <a:pt x="195" y="16"/>
                  </a:lnTo>
                  <a:lnTo>
                    <a:pt x="199" y="16"/>
                  </a:lnTo>
                  <a:lnTo>
                    <a:pt x="201" y="14"/>
                  </a:lnTo>
                  <a:lnTo>
                    <a:pt x="204" y="10"/>
                  </a:lnTo>
                  <a:lnTo>
                    <a:pt x="206" y="7"/>
                  </a:lnTo>
                  <a:lnTo>
                    <a:pt x="207" y="7"/>
                  </a:lnTo>
                  <a:lnTo>
                    <a:pt x="209" y="7"/>
                  </a:lnTo>
                  <a:lnTo>
                    <a:pt x="212" y="7"/>
                  </a:lnTo>
                  <a:lnTo>
                    <a:pt x="215" y="8"/>
                  </a:lnTo>
                  <a:lnTo>
                    <a:pt x="219" y="8"/>
                  </a:lnTo>
                  <a:lnTo>
                    <a:pt x="224" y="8"/>
                  </a:lnTo>
                  <a:lnTo>
                    <a:pt x="226" y="8"/>
                  </a:lnTo>
                  <a:lnTo>
                    <a:pt x="228" y="7"/>
                  </a:lnTo>
                  <a:lnTo>
                    <a:pt x="232" y="3"/>
                  </a:lnTo>
                  <a:lnTo>
                    <a:pt x="234" y="1"/>
                  </a:lnTo>
                  <a:lnTo>
                    <a:pt x="235" y="0"/>
                  </a:lnTo>
                  <a:lnTo>
                    <a:pt x="235" y="0"/>
                  </a:lnTo>
                  <a:lnTo>
                    <a:pt x="238" y="1"/>
                  </a:lnTo>
                  <a:lnTo>
                    <a:pt x="244" y="3"/>
                  </a:lnTo>
                  <a:lnTo>
                    <a:pt x="247" y="4"/>
                  </a:lnTo>
                  <a:lnTo>
                    <a:pt x="251" y="6"/>
                  </a:lnTo>
                  <a:lnTo>
                    <a:pt x="253" y="7"/>
                  </a:lnTo>
                  <a:lnTo>
                    <a:pt x="255" y="7"/>
                  </a:lnTo>
                  <a:lnTo>
                    <a:pt x="259" y="3"/>
                  </a:lnTo>
                  <a:lnTo>
                    <a:pt x="263" y="1"/>
                  </a:lnTo>
                  <a:lnTo>
                    <a:pt x="265" y="0"/>
                  </a:lnTo>
                  <a:lnTo>
                    <a:pt x="266" y="0"/>
                  </a:lnTo>
                  <a:lnTo>
                    <a:pt x="267" y="1"/>
                  </a:lnTo>
                  <a:lnTo>
                    <a:pt x="272" y="3"/>
                  </a:lnTo>
                  <a:lnTo>
                    <a:pt x="274" y="4"/>
                  </a:lnTo>
                  <a:lnTo>
                    <a:pt x="278" y="6"/>
                  </a:lnTo>
                  <a:lnTo>
                    <a:pt x="281" y="7"/>
                  </a:lnTo>
                  <a:lnTo>
                    <a:pt x="284" y="7"/>
                  </a:lnTo>
                  <a:lnTo>
                    <a:pt x="286" y="4"/>
                  </a:lnTo>
                  <a:lnTo>
                    <a:pt x="290" y="2"/>
                  </a:lnTo>
                  <a:lnTo>
                    <a:pt x="292" y="2"/>
                  </a:lnTo>
                  <a:lnTo>
                    <a:pt x="293" y="2"/>
                  </a:lnTo>
                  <a:lnTo>
                    <a:pt x="296" y="3"/>
                  </a:lnTo>
                  <a:lnTo>
                    <a:pt x="299" y="6"/>
                  </a:lnTo>
                  <a:lnTo>
                    <a:pt x="305" y="9"/>
                  </a:lnTo>
                  <a:lnTo>
                    <a:pt x="310" y="10"/>
                  </a:lnTo>
                  <a:lnTo>
                    <a:pt x="313" y="9"/>
                  </a:lnTo>
                  <a:lnTo>
                    <a:pt x="319" y="8"/>
                  </a:lnTo>
                  <a:lnTo>
                    <a:pt x="323" y="7"/>
                  </a:lnTo>
                  <a:lnTo>
                    <a:pt x="325" y="7"/>
                  </a:lnTo>
                  <a:lnTo>
                    <a:pt x="326" y="8"/>
                  </a:lnTo>
                  <a:lnTo>
                    <a:pt x="329" y="13"/>
                  </a:lnTo>
                  <a:lnTo>
                    <a:pt x="332" y="16"/>
                  </a:lnTo>
                  <a:lnTo>
                    <a:pt x="338" y="19"/>
                  </a:lnTo>
                  <a:lnTo>
                    <a:pt x="340" y="19"/>
                  </a:lnTo>
                  <a:lnTo>
                    <a:pt x="345" y="19"/>
                  </a:lnTo>
                  <a:lnTo>
                    <a:pt x="347" y="19"/>
                  </a:lnTo>
                  <a:lnTo>
                    <a:pt x="351" y="19"/>
                  </a:lnTo>
                  <a:lnTo>
                    <a:pt x="356" y="17"/>
                  </a:lnTo>
                  <a:lnTo>
                    <a:pt x="358" y="17"/>
                  </a:lnTo>
                  <a:lnTo>
                    <a:pt x="373" y="34"/>
                  </a:lnTo>
                  <a:lnTo>
                    <a:pt x="395" y="73"/>
                  </a:lnTo>
                  <a:lnTo>
                    <a:pt x="179" y="406"/>
                  </a:lnTo>
                  <a:lnTo>
                    <a:pt x="116" y="385"/>
                  </a:lnTo>
                  <a:lnTo>
                    <a:pt x="70" y="336"/>
                  </a:lnTo>
                  <a:lnTo>
                    <a:pt x="34" y="320"/>
                  </a:lnTo>
                  <a:lnTo>
                    <a:pt x="16" y="299"/>
                  </a:lnTo>
                  <a:lnTo>
                    <a:pt x="0" y="254"/>
                  </a:lnTo>
                  <a:lnTo>
                    <a:pt x="9" y="230"/>
                  </a:lnTo>
                  <a:lnTo>
                    <a:pt x="36" y="205"/>
                  </a:lnTo>
                  <a:lnTo>
                    <a:pt x="36" y="205"/>
                  </a:lnTo>
                  <a:close/>
                </a:path>
              </a:pathLst>
            </a:custGeom>
            <a:solidFill>
              <a:srgbClr val="FFB5A8"/>
            </a:solidFill>
            <a:ln w="9525">
              <a:noFill/>
              <a:round/>
              <a:headEnd/>
              <a:tailEnd/>
            </a:ln>
          </p:spPr>
          <p:txBody>
            <a:bodyPr/>
            <a:lstStyle/>
            <a:p>
              <a:endParaRPr lang="en-US"/>
            </a:p>
          </p:txBody>
        </p:sp>
        <p:sp>
          <p:nvSpPr>
            <p:cNvPr id="32" name="Freeform 30"/>
            <p:cNvSpPr>
              <a:spLocks/>
            </p:cNvSpPr>
            <p:nvPr/>
          </p:nvSpPr>
          <p:spPr bwMode="auto">
            <a:xfrm>
              <a:off x="1368" y="1631"/>
              <a:ext cx="348" cy="392"/>
            </a:xfrm>
            <a:custGeom>
              <a:avLst/>
              <a:gdLst/>
              <a:ahLst/>
              <a:cxnLst>
                <a:cxn ang="0">
                  <a:pos x="162" y="0"/>
                </a:cxn>
                <a:cxn ang="0">
                  <a:pos x="149" y="1"/>
                </a:cxn>
                <a:cxn ang="0">
                  <a:pos x="138" y="6"/>
                </a:cxn>
                <a:cxn ang="0">
                  <a:pos x="126" y="8"/>
                </a:cxn>
                <a:cxn ang="0">
                  <a:pos x="115" y="13"/>
                </a:cxn>
                <a:cxn ang="0">
                  <a:pos x="106" y="19"/>
                </a:cxn>
                <a:cxn ang="0">
                  <a:pos x="95" y="25"/>
                </a:cxn>
                <a:cxn ang="0">
                  <a:pos x="85" y="32"/>
                </a:cxn>
                <a:cxn ang="0">
                  <a:pos x="73" y="39"/>
                </a:cxn>
                <a:cxn ang="0">
                  <a:pos x="61" y="48"/>
                </a:cxn>
                <a:cxn ang="0">
                  <a:pos x="49" y="58"/>
                </a:cxn>
                <a:cxn ang="0">
                  <a:pos x="36" y="67"/>
                </a:cxn>
                <a:cxn ang="0">
                  <a:pos x="27" y="79"/>
                </a:cxn>
                <a:cxn ang="0">
                  <a:pos x="19" y="92"/>
                </a:cxn>
                <a:cxn ang="0">
                  <a:pos x="14" y="106"/>
                </a:cxn>
                <a:cxn ang="0">
                  <a:pos x="10" y="120"/>
                </a:cxn>
                <a:cxn ang="0">
                  <a:pos x="7" y="135"/>
                </a:cxn>
                <a:cxn ang="0">
                  <a:pos x="6" y="152"/>
                </a:cxn>
                <a:cxn ang="0">
                  <a:pos x="4" y="170"/>
                </a:cxn>
                <a:cxn ang="0">
                  <a:pos x="2" y="186"/>
                </a:cxn>
                <a:cxn ang="0">
                  <a:pos x="1" y="205"/>
                </a:cxn>
                <a:cxn ang="0">
                  <a:pos x="0" y="223"/>
                </a:cxn>
                <a:cxn ang="0">
                  <a:pos x="0" y="236"/>
                </a:cxn>
                <a:cxn ang="0">
                  <a:pos x="2" y="246"/>
                </a:cxn>
                <a:cxn ang="0">
                  <a:pos x="6" y="257"/>
                </a:cxn>
                <a:cxn ang="0">
                  <a:pos x="9" y="269"/>
                </a:cxn>
                <a:cxn ang="0">
                  <a:pos x="14" y="278"/>
                </a:cxn>
                <a:cxn ang="0">
                  <a:pos x="19" y="289"/>
                </a:cxn>
                <a:cxn ang="0">
                  <a:pos x="24" y="299"/>
                </a:cxn>
                <a:cxn ang="0">
                  <a:pos x="34" y="316"/>
                </a:cxn>
                <a:cxn ang="0">
                  <a:pos x="41" y="326"/>
                </a:cxn>
                <a:cxn ang="0">
                  <a:pos x="53" y="343"/>
                </a:cxn>
                <a:cxn ang="0">
                  <a:pos x="65" y="359"/>
                </a:cxn>
                <a:cxn ang="0">
                  <a:pos x="74" y="371"/>
                </a:cxn>
                <a:cxn ang="0">
                  <a:pos x="82" y="381"/>
                </a:cxn>
                <a:cxn ang="0">
                  <a:pos x="147" y="392"/>
                </a:cxn>
                <a:cxn ang="0">
                  <a:pos x="343" y="243"/>
                </a:cxn>
                <a:cxn ang="0">
                  <a:pos x="303" y="56"/>
                </a:cxn>
                <a:cxn ang="0">
                  <a:pos x="278" y="30"/>
                </a:cxn>
                <a:cxn ang="0">
                  <a:pos x="266" y="23"/>
                </a:cxn>
                <a:cxn ang="0">
                  <a:pos x="254" y="17"/>
                </a:cxn>
                <a:cxn ang="0">
                  <a:pos x="244" y="13"/>
                </a:cxn>
                <a:cxn ang="0">
                  <a:pos x="231" y="8"/>
                </a:cxn>
                <a:cxn ang="0">
                  <a:pos x="218" y="5"/>
                </a:cxn>
                <a:cxn ang="0">
                  <a:pos x="203" y="1"/>
                </a:cxn>
                <a:cxn ang="0">
                  <a:pos x="187" y="0"/>
                </a:cxn>
                <a:cxn ang="0">
                  <a:pos x="173" y="0"/>
                </a:cxn>
              </a:cxnLst>
              <a:rect l="0" t="0" r="r" b="b"/>
              <a:pathLst>
                <a:path w="348" h="392">
                  <a:moveTo>
                    <a:pt x="173" y="0"/>
                  </a:moveTo>
                  <a:lnTo>
                    <a:pt x="167" y="0"/>
                  </a:lnTo>
                  <a:lnTo>
                    <a:pt x="162" y="0"/>
                  </a:lnTo>
                  <a:lnTo>
                    <a:pt x="158" y="1"/>
                  </a:lnTo>
                  <a:lnTo>
                    <a:pt x="153" y="1"/>
                  </a:lnTo>
                  <a:lnTo>
                    <a:pt x="149" y="1"/>
                  </a:lnTo>
                  <a:lnTo>
                    <a:pt x="145" y="3"/>
                  </a:lnTo>
                  <a:lnTo>
                    <a:pt x="141" y="3"/>
                  </a:lnTo>
                  <a:lnTo>
                    <a:pt x="138" y="6"/>
                  </a:lnTo>
                  <a:lnTo>
                    <a:pt x="134" y="6"/>
                  </a:lnTo>
                  <a:lnTo>
                    <a:pt x="131" y="7"/>
                  </a:lnTo>
                  <a:lnTo>
                    <a:pt x="126" y="8"/>
                  </a:lnTo>
                  <a:lnTo>
                    <a:pt x="122" y="10"/>
                  </a:lnTo>
                  <a:lnTo>
                    <a:pt x="119" y="12"/>
                  </a:lnTo>
                  <a:lnTo>
                    <a:pt x="115" y="13"/>
                  </a:lnTo>
                  <a:lnTo>
                    <a:pt x="112" y="15"/>
                  </a:lnTo>
                  <a:lnTo>
                    <a:pt x="109" y="17"/>
                  </a:lnTo>
                  <a:lnTo>
                    <a:pt x="106" y="19"/>
                  </a:lnTo>
                  <a:lnTo>
                    <a:pt x="101" y="20"/>
                  </a:lnTo>
                  <a:lnTo>
                    <a:pt x="98" y="22"/>
                  </a:lnTo>
                  <a:lnTo>
                    <a:pt x="95" y="25"/>
                  </a:lnTo>
                  <a:lnTo>
                    <a:pt x="92" y="26"/>
                  </a:lnTo>
                  <a:lnTo>
                    <a:pt x="88" y="28"/>
                  </a:lnTo>
                  <a:lnTo>
                    <a:pt x="85" y="32"/>
                  </a:lnTo>
                  <a:lnTo>
                    <a:pt x="81" y="34"/>
                  </a:lnTo>
                  <a:lnTo>
                    <a:pt x="76" y="36"/>
                  </a:lnTo>
                  <a:lnTo>
                    <a:pt x="73" y="39"/>
                  </a:lnTo>
                  <a:lnTo>
                    <a:pt x="69" y="42"/>
                  </a:lnTo>
                  <a:lnTo>
                    <a:pt x="66" y="45"/>
                  </a:lnTo>
                  <a:lnTo>
                    <a:pt x="61" y="48"/>
                  </a:lnTo>
                  <a:lnTo>
                    <a:pt x="57" y="50"/>
                  </a:lnTo>
                  <a:lnTo>
                    <a:pt x="53" y="54"/>
                  </a:lnTo>
                  <a:lnTo>
                    <a:pt x="49" y="58"/>
                  </a:lnTo>
                  <a:lnTo>
                    <a:pt x="45" y="61"/>
                  </a:lnTo>
                  <a:lnTo>
                    <a:pt x="40" y="63"/>
                  </a:lnTo>
                  <a:lnTo>
                    <a:pt x="36" y="67"/>
                  </a:lnTo>
                  <a:lnTo>
                    <a:pt x="33" y="72"/>
                  </a:lnTo>
                  <a:lnTo>
                    <a:pt x="29" y="75"/>
                  </a:lnTo>
                  <a:lnTo>
                    <a:pt x="27" y="79"/>
                  </a:lnTo>
                  <a:lnTo>
                    <a:pt x="23" y="83"/>
                  </a:lnTo>
                  <a:lnTo>
                    <a:pt x="21" y="88"/>
                  </a:lnTo>
                  <a:lnTo>
                    <a:pt x="19" y="92"/>
                  </a:lnTo>
                  <a:lnTo>
                    <a:pt x="17" y="96"/>
                  </a:lnTo>
                  <a:lnTo>
                    <a:pt x="15" y="100"/>
                  </a:lnTo>
                  <a:lnTo>
                    <a:pt x="14" y="106"/>
                  </a:lnTo>
                  <a:lnTo>
                    <a:pt x="11" y="111"/>
                  </a:lnTo>
                  <a:lnTo>
                    <a:pt x="11" y="115"/>
                  </a:lnTo>
                  <a:lnTo>
                    <a:pt x="10" y="120"/>
                  </a:lnTo>
                  <a:lnTo>
                    <a:pt x="9" y="126"/>
                  </a:lnTo>
                  <a:lnTo>
                    <a:pt x="8" y="131"/>
                  </a:lnTo>
                  <a:lnTo>
                    <a:pt x="7" y="135"/>
                  </a:lnTo>
                  <a:lnTo>
                    <a:pt x="6" y="141"/>
                  </a:lnTo>
                  <a:lnTo>
                    <a:pt x="6" y="146"/>
                  </a:lnTo>
                  <a:lnTo>
                    <a:pt x="6" y="152"/>
                  </a:lnTo>
                  <a:lnTo>
                    <a:pt x="4" y="158"/>
                  </a:lnTo>
                  <a:lnTo>
                    <a:pt x="4" y="164"/>
                  </a:lnTo>
                  <a:lnTo>
                    <a:pt x="4" y="170"/>
                  </a:lnTo>
                  <a:lnTo>
                    <a:pt x="3" y="175"/>
                  </a:lnTo>
                  <a:lnTo>
                    <a:pt x="3" y="180"/>
                  </a:lnTo>
                  <a:lnTo>
                    <a:pt x="2" y="186"/>
                  </a:lnTo>
                  <a:lnTo>
                    <a:pt x="2" y="193"/>
                  </a:lnTo>
                  <a:lnTo>
                    <a:pt x="2" y="198"/>
                  </a:lnTo>
                  <a:lnTo>
                    <a:pt x="1" y="205"/>
                  </a:lnTo>
                  <a:lnTo>
                    <a:pt x="1" y="211"/>
                  </a:lnTo>
                  <a:lnTo>
                    <a:pt x="1" y="218"/>
                  </a:lnTo>
                  <a:lnTo>
                    <a:pt x="0" y="223"/>
                  </a:lnTo>
                  <a:lnTo>
                    <a:pt x="0" y="230"/>
                  </a:lnTo>
                  <a:lnTo>
                    <a:pt x="0" y="233"/>
                  </a:lnTo>
                  <a:lnTo>
                    <a:pt x="0" y="236"/>
                  </a:lnTo>
                  <a:lnTo>
                    <a:pt x="1" y="240"/>
                  </a:lnTo>
                  <a:lnTo>
                    <a:pt x="2" y="244"/>
                  </a:lnTo>
                  <a:lnTo>
                    <a:pt x="2" y="246"/>
                  </a:lnTo>
                  <a:lnTo>
                    <a:pt x="3" y="250"/>
                  </a:lnTo>
                  <a:lnTo>
                    <a:pt x="4" y="253"/>
                  </a:lnTo>
                  <a:lnTo>
                    <a:pt x="6" y="257"/>
                  </a:lnTo>
                  <a:lnTo>
                    <a:pt x="7" y="260"/>
                  </a:lnTo>
                  <a:lnTo>
                    <a:pt x="8" y="264"/>
                  </a:lnTo>
                  <a:lnTo>
                    <a:pt x="9" y="269"/>
                  </a:lnTo>
                  <a:lnTo>
                    <a:pt x="11" y="272"/>
                  </a:lnTo>
                  <a:lnTo>
                    <a:pt x="13" y="274"/>
                  </a:lnTo>
                  <a:lnTo>
                    <a:pt x="14" y="278"/>
                  </a:lnTo>
                  <a:lnTo>
                    <a:pt x="15" y="282"/>
                  </a:lnTo>
                  <a:lnTo>
                    <a:pt x="17" y="285"/>
                  </a:lnTo>
                  <a:lnTo>
                    <a:pt x="19" y="289"/>
                  </a:lnTo>
                  <a:lnTo>
                    <a:pt x="21" y="292"/>
                  </a:lnTo>
                  <a:lnTo>
                    <a:pt x="23" y="296"/>
                  </a:lnTo>
                  <a:lnTo>
                    <a:pt x="24" y="299"/>
                  </a:lnTo>
                  <a:lnTo>
                    <a:pt x="28" y="306"/>
                  </a:lnTo>
                  <a:lnTo>
                    <a:pt x="33" y="312"/>
                  </a:lnTo>
                  <a:lnTo>
                    <a:pt x="34" y="316"/>
                  </a:lnTo>
                  <a:lnTo>
                    <a:pt x="37" y="319"/>
                  </a:lnTo>
                  <a:lnTo>
                    <a:pt x="39" y="323"/>
                  </a:lnTo>
                  <a:lnTo>
                    <a:pt x="41" y="326"/>
                  </a:lnTo>
                  <a:lnTo>
                    <a:pt x="45" y="332"/>
                  </a:lnTo>
                  <a:lnTo>
                    <a:pt x="49" y="338"/>
                  </a:lnTo>
                  <a:lnTo>
                    <a:pt x="53" y="343"/>
                  </a:lnTo>
                  <a:lnTo>
                    <a:pt x="57" y="349"/>
                  </a:lnTo>
                  <a:lnTo>
                    <a:pt x="61" y="353"/>
                  </a:lnTo>
                  <a:lnTo>
                    <a:pt x="65" y="359"/>
                  </a:lnTo>
                  <a:lnTo>
                    <a:pt x="68" y="363"/>
                  </a:lnTo>
                  <a:lnTo>
                    <a:pt x="72" y="368"/>
                  </a:lnTo>
                  <a:lnTo>
                    <a:pt x="74" y="371"/>
                  </a:lnTo>
                  <a:lnTo>
                    <a:pt x="78" y="375"/>
                  </a:lnTo>
                  <a:lnTo>
                    <a:pt x="80" y="377"/>
                  </a:lnTo>
                  <a:lnTo>
                    <a:pt x="82" y="381"/>
                  </a:lnTo>
                  <a:lnTo>
                    <a:pt x="86" y="384"/>
                  </a:lnTo>
                  <a:lnTo>
                    <a:pt x="87" y="385"/>
                  </a:lnTo>
                  <a:lnTo>
                    <a:pt x="147" y="392"/>
                  </a:lnTo>
                  <a:lnTo>
                    <a:pt x="244" y="369"/>
                  </a:lnTo>
                  <a:lnTo>
                    <a:pt x="310" y="324"/>
                  </a:lnTo>
                  <a:lnTo>
                    <a:pt x="343" y="243"/>
                  </a:lnTo>
                  <a:lnTo>
                    <a:pt x="348" y="192"/>
                  </a:lnTo>
                  <a:lnTo>
                    <a:pt x="315" y="113"/>
                  </a:lnTo>
                  <a:lnTo>
                    <a:pt x="303" y="56"/>
                  </a:lnTo>
                  <a:lnTo>
                    <a:pt x="282" y="32"/>
                  </a:lnTo>
                  <a:lnTo>
                    <a:pt x="280" y="32"/>
                  </a:lnTo>
                  <a:lnTo>
                    <a:pt x="278" y="30"/>
                  </a:lnTo>
                  <a:lnTo>
                    <a:pt x="274" y="28"/>
                  </a:lnTo>
                  <a:lnTo>
                    <a:pt x="272" y="26"/>
                  </a:lnTo>
                  <a:lnTo>
                    <a:pt x="266" y="23"/>
                  </a:lnTo>
                  <a:lnTo>
                    <a:pt x="261" y="21"/>
                  </a:lnTo>
                  <a:lnTo>
                    <a:pt x="258" y="19"/>
                  </a:lnTo>
                  <a:lnTo>
                    <a:pt x="254" y="17"/>
                  </a:lnTo>
                  <a:lnTo>
                    <a:pt x="251" y="16"/>
                  </a:lnTo>
                  <a:lnTo>
                    <a:pt x="247" y="15"/>
                  </a:lnTo>
                  <a:lnTo>
                    <a:pt x="244" y="13"/>
                  </a:lnTo>
                  <a:lnTo>
                    <a:pt x="240" y="12"/>
                  </a:lnTo>
                  <a:lnTo>
                    <a:pt x="236" y="9"/>
                  </a:lnTo>
                  <a:lnTo>
                    <a:pt x="231" y="8"/>
                  </a:lnTo>
                  <a:lnTo>
                    <a:pt x="226" y="7"/>
                  </a:lnTo>
                  <a:lnTo>
                    <a:pt x="221" y="6"/>
                  </a:lnTo>
                  <a:lnTo>
                    <a:pt x="218" y="5"/>
                  </a:lnTo>
                  <a:lnTo>
                    <a:pt x="213" y="5"/>
                  </a:lnTo>
                  <a:lnTo>
                    <a:pt x="207" y="2"/>
                  </a:lnTo>
                  <a:lnTo>
                    <a:pt x="203" y="1"/>
                  </a:lnTo>
                  <a:lnTo>
                    <a:pt x="198" y="0"/>
                  </a:lnTo>
                  <a:lnTo>
                    <a:pt x="193" y="0"/>
                  </a:lnTo>
                  <a:lnTo>
                    <a:pt x="187" y="0"/>
                  </a:lnTo>
                  <a:lnTo>
                    <a:pt x="182" y="0"/>
                  </a:lnTo>
                  <a:lnTo>
                    <a:pt x="178" y="0"/>
                  </a:lnTo>
                  <a:lnTo>
                    <a:pt x="173" y="0"/>
                  </a:lnTo>
                  <a:lnTo>
                    <a:pt x="173" y="0"/>
                  </a:lnTo>
                  <a:close/>
                </a:path>
              </a:pathLst>
            </a:custGeom>
            <a:solidFill>
              <a:srgbClr val="FFD1C7"/>
            </a:solidFill>
            <a:ln w="9525">
              <a:noFill/>
              <a:round/>
              <a:headEnd/>
              <a:tailEnd/>
            </a:ln>
          </p:spPr>
          <p:txBody>
            <a:bodyPr/>
            <a:lstStyle/>
            <a:p>
              <a:endParaRPr lang="en-US"/>
            </a:p>
          </p:txBody>
        </p:sp>
        <p:sp>
          <p:nvSpPr>
            <p:cNvPr id="33" name="Freeform 31"/>
            <p:cNvSpPr>
              <a:spLocks/>
            </p:cNvSpPr>
            <p:nvPr/>
          </p:nvSpPr>
          <p:spPr bwMode="auto">
            <a:xfrm>
              <a:off x="781" y="1507"/>
              <a:ext cx="194" cy="153"/>
            </a:xfrm>
            <a:custGeom>
              <a:avLst/>
              <a:gdLst/>
              <a:ahLst/>
              <a:cxnLst>
                <a:cxn ang="0">
                  <a:pos x="33" y="74"/>
                </a:cxn>
                <a:cxn ang="0">
                  <a:pos x="132" y="1"/>
                </a:cxn>
                <a:cxn ang="0">
                  <a:pos x="172" y="0"/>
                </a:cxn>
                <a:cxn ang="0">
                  <a:pos x="194" y="13"/>
                </a:cxn>
                <a:cxn ang="0">
                  <a:pos x="192" y="38"/>
                </a:cxn>
                <a:cxn ang="0">
                  <a:pos x="154" y="75"/>
                </a:cxn>
                <a:cxn ang="0">
                  <a:pos x="69" y="138"/>
                </a:cxn>
                <a:cxn ang="0">
                  <a:pos x="33" y="153"/>
                </a:cxn>
                <a:cxn ang="0">
                  <a:pos x="0" y="149"/>
                </a:cxn>
                <a:cxn ang="0">
                  <a:pos x="7" y="127"/>
                </a:cxn>
                <a:cxn ang="0">
                  <a:pos x="33" y="74"/>
                </a:cxn>
                <a:cxn ang="0">
                  <a:pos x="33" y="74"/>
                </a:cxn>
              </a:cxnLst>
              <a:rect l="0" t="0" r="r" b="b"/>
              <a:pathLst>
                <a:path w="194" h="153">
                  <a:moveTo>
                    <a:pt x="33" y="74"/>
                  </a:moveTo>
                  <a:lnTo>
                    <a:pt x="132" y="1"/>
                  </a:lnTo>
                  <a:lnTo>
                    <a:pt x="172" y="0"/>
                  </a:lnTo>
                  <a:lnTo>
                    <a:pt x="194" y="13"/>
                  </a:lnTo>
                  <a:lnTo>
                    <a:pt x="192" y="38"/>
                  </a:lnTo>
                  <a:lnTo>
                    <a:pt x="154" y="75"/>
                  </a:lnTo>
                  <a:lnTo>
                    <a:pt x="69" y="138"/>
                  </a:lnTo>
                  <a:lnTo>
                    <a:pt x="33" y="153"/>
                  </a:lnTo>
                  <a:lnTo>
                    <a:pt x="0" y="149"/>
                  </a:lnTo>
                  <a:lnTo>
                    <a:pt x="7" y="127"/>
                  </a:lnTo>
                  <a:lnTo>
                    <a:pt x="33" y="74"/>
                  </a:lnTo>
                  <a:lnTo>
                    <a:pt x="33" y="74"/>
                  </a:lnTo>
                  <a:close/>
                </a:path>
              </a:pathLst>
            </a:custGeom>
            <a:solidFill>
              <a:srgbClr val="DEB891"/>
            </a:solidFill>
            <a:ln w="9525">
              <a:noFill/>
              <a:round/>
              <a:headEnd/>
              <a:tailEnd/>
            </a:ln>
          </p:spPr>
          <p:txBody>
            <a:bodyPr/>
            <a:lstStyle/>
            <a:p>
              <a:endParaRPr lang="en-US"/>
            </a:p>
          </p:txBody>
        </p:sp>
        <p:sp>
          <p:nvSpPr>
            <p:cNvPr id="34" name="Freeform 32"/>
            <p:cNvSpPr>
              <a:spLocks/>
            </p:cNvSpPr>
            <p:nvPr/>
          </p:nvSpPr>
          <p:spPr bwMode="auto">
            <a:xfrm>
              <a:off x="1239" y="1526"/>
              <a:ext cx="487" cy="509"/>
            </a:xfrm>
            <a:custGeom>
              <a:avLst/>
              <a:gdLst/>
              <a:ahLst/>
              <a:cxnLst>
                <a:cxn ang="0">
                  <a:pos x="109" y="40"/>
                </a:cxn>
                <a:cxn ang="0">
                  <a:pos x="111" y="60"/>
                </a:cxn>
                <a:cxn ang="0">
                  <a:pos x="69" y="75"/>
                </a:cxn>
                <a:cxn ang="0">
                  <a:pos x="45" y="112"/>
                </a:cxn>
                <a:cxn ang="0">
                  <a:pos x="1" y="163"/>
                </a:cxn>
                <a:cxn ang="0">
                  <a:pos x="11" y="213"/>
                </a:cxn>
                <a:cxn ang="0">
                  <a:pos x="34" y="269"/>
                </a:cxn>
                <a:cxn ang="0">
                  <a:pos x="43" y="304"/>
                </a:cxn>
                <a:cxn ang="0">
                  <a:pos x="34" y="359"/>
                </a:cxn>
                <a:cxn ang="0">
                  <a:pos x="70" y="414"/>
                </a:cxn>
                <a:cxn ang="0">
                  <a:pos x="112" y="437"/>
                </a:cxn>
                <a:cxn ang="0">
                  <a:pos x="156" y="481"/>
                </a:cxn>
                <a:cxn ang="0">
                  <a:pos x="209" y="502"/>
                </a:cxn>
                <a:cxn ang="0">
                  <a:pos x="269" y="508"/>
                </a:cxn>
                <a:cxn ang="0">
                  <a:pos x="332" y="499"/>
                </a:cxn>
                <a:cxn ang="0">
                  <a:pos x="387" y="477"/>
                </a:cxn>
                <a:cxn ang="0">
                  <a:pos x="434" y="442"/>
                </a:cxn>
                <a:cxn ang="0">
                  <a:pos x="468" y="395"/>
                </a:cxn>
                <a:cxn ang="0">
                  <a:pos x="485" y="345"/>
                </a:cxn>
                <a:cxn ang="0">
                  <a:pos x="486" y="298"/>
                </a:cxn>
                <a:cxn ang="0">
                  <a:pos x="468" y="240"/>
                </a:cxn>
                <a:cxn ang="0">
                  <a:pos x="447" y="198"/>
                </a:cxn>
                <a:cxn ang="0">
                  <a:pos x="438" y="145"/>
                </a:cxn>
                <a:cxn ang="0">
                  <a:pos x="428" y="166"/>
                </a:cxn>
                <a:cxn ang="0">
                  <a:pos x="431" y="214"/>
                </a:cxn>
                <a:cxn ang="0">
                  <a:pos x="454" y="260"/>
                </a:cxn>
                <a:cxn ang="0">
                  <a:pos x="466" y="309"/>
                </a:cxn>
                <a:cxn ang="0">
                  <a:pos x="452" y="375"/>
                </a:cxn>
                <a:cxn ang="0">
                  <a:pos x="398" y="442"/>
                </a:cxn>
                <a:cxn ang="0">
                  <a:pos x="347" y="469"/>
                </a:cxn>
                <a:cxn ang="0">
                  <a:pos x="283" y="483"/>
                </a:cxn>
                <a:cxn ang="0">
                  <a:pos x="217" y="481"/>
                </a:cxn>
                <a:cxn ang="0">
                  <a:pos x="170" y="464"/>
                </a:cxn>
                <a:cxn ang="0">
                  <a:pos x="123" y="416"/>
                </a:cxn>
                <a:cxn ang="0">
                  <a:pos x="97" y="404"/>
                </a:cxn>
                <a:cxn ang="0">
                  <a:pos x="54" y="368"/>
                </a:cxn>
                <a:cxn ang="0">
                  <a:pos x="54" y="321"/>
                </a:cxn>
                <a:cxn ang="0">
                  <a:pos x="77" y="336"/>
                </a:cxn>
                <a:cxn ang="0">
                  <a:pos x="91" y="305"/>
                </a:cxn>
                <a:cxn ang="0">
                  <a:pos x="102" y="260"/>
                </a:cxn>
                <a:cxn ang="0">
                  <a:pos x="104" y="225"/>
                </a:cxn>
                <a:cxn ang="0">
                  <a:pos x="82" y="206"/>
                </a:cxn>
                <a:cxn ang="0">
                  <a:pos x="66" y="198"/>
                </a:cxn>
                <a:cxn ang="0">
                  <a:pos x="70" y="239"/>
                </a:cxn>
                <a:cxn ang="0">
                  <a:pos x="49" y="263"/>
                </a:cxn>
                <a:cxn ang="0">
                  <a:pos x="28" y="213"/>
                </a:cxn>
                <a:cxn ang="0">
                  <a:pos x="27" y="166"/>
                </a:cxn>
                <a:cxn ang="0">
                  <a:pos x="69" y="114"/>
                </a:cxn>
                <a:cxn ang="0">
                  <a:pos x="90" y="97"/>
                </a:cxn>
                <a:cxn ang="0">
                  <a:pos x="124" y="82"/>
                </a:cxn>
                <a:cxn ang="0">
                  <a:pos x="137" y="66"/>
                </a:cxn>
                <a:cxn ang="0">
                  <a:pos x="176" y="60"/>
                </a:cxn>
                <a:cxn ang="0">
                  <a:pos x="218" y="85"/>
                </a:cxn>
                <a:cxn ang="0">
                  <a:pos x="201" y="43"/>
                </a:cxn>
                <a:cxn ang="0">
                  <a:pos x="231" y="78"/>
                </a:cxn>
                <a:cxn ang="0">
                  <a:pos x="243" y="61"/>
                </a:cxn>
                <a:cxn ang="0">
                  <a:pos x="194" y="15"/>
                </a:cxn>
                <a:cxn ang="0">
                  <a:pos x="162" y="16"/>
                </a:cxn>
                <a:cxn ang="0">
                  <a:pos x="163" y="26"/>
                </a:cxn>
                <a:cxn ang="0">
                  <a:pos x="157" y="43"/>
                </a:cxn>
              </a:cxnLst>
              <a:rect l="0" t="0" r="r" b="b"/>
              <a:pathLst>
                <a:path w="487" h="509">
                  <a:moveTo>
                    <a:pt x="157" y="43"/>
                  </a:moveTo>
                  <a:lnTo>
                    <a:pt x="156" y="42"/>
                  </a:lnTo>
                  <a:lnTo>
                    <a:pt x="155" y="42"/>
                  </a:lnTo>
                  <a:lnTo>
                    <a:pt x="150" y="41"/>
                  </a:lnTo>
                  <a:lnTo>
                    <a:pt x="148" y="41"/>
                  </a:lnTo>
                  <a:lnTo>
                    <a:pt x="143" y="41"/>
                  </a:lnTo>
                  <a:lnTo>
                    <a:pt x="138" y="41"/>
                  </a:lnTo>
                  <a:lnTo>
                    <a:pt x="132" y="41"/>
                  </a:lnTo>
                  <a:lnTo>
                    <a:pt x="126" y="41"/>
                  </a:lnTo>
                  <a:lnTo>
                    <a:pt x="120" y="40"/>
                  </a:lnTo>
                  <a:lnTo>
                    <a:pt x="115" y="40"/>
                  </a:lnTo>
                  <a:lnTo>
                    <a:pt x="109" y="40"/>
                  </a:lnTo>
                  <a:lnTo>
                    <a:pt x="104" y="40"/>
                  </a:lnTo>
                  <a:lnTo>
                    <a:pt x="99" y="40"/>
                  </a:lnTo>
                  <a:lnTo>
                    <a:pt x="97" y="41"/>
                  </a:lnTo>
                  <a:lnTo>
                    <a:pt x="93" y="41"/>
                  </a:lnTo>
                  <a:lnTo>
                    <a:pt x="93" y="43"/>
                  </a:lnTo>
                  <a:lnTo>
                    <a:pt x="92" y="45"/>
                  </a:lnTo>
                  <a:lnTo>
                    <a:pt x="95" y="47"/>
                  </a:lnTo>
                  <a:lnTo>
                    <a:pt x="97" y="49"/>
                  </a:lnTo>
                  <a:lnTo>
                    <a:pt x="102" y="53"/>
                  </a:lnTo>
                  <a:lnTo>
                    <a:pt x="105" y="56"/>
                  </a:lnTo>
                  <a:lnTo>
                    <a:pt x="109" y="59"/>
                  </a:lnTo>
                  <a:lnTo>
                    <a:pt x="111" y="60"/>
                  </a:lnTo>
                  <a:lnTo>
                    <a:pt x="112" y="61"/>
                  </a:lnTo>
                  <a:lnTo>
                    <a:pt x="110" y="61"/>
                  </a:lnTo>
                  <a:lnTo>
                    <a:pt x="106" y="62"/>
                  </a:lnTo>
                  <a:lnTo>
                    <a:pt x="102" y="62"/>
                  </a:lnTo>
                  <a:lnTo>
                    <a:pt x="95" y="65"/>
                  </a:lnTo>
                  <a:lnTo>
                    <a:pt x="91" y="65"/>
                  </a:lnTo>
                  <a:lnTo>
                    <a:pt x="89" y="66"/>
                  </a:lnTo>
                  <a:lnTo>
                    <a:pt x="85" y="67"/>
                  </a:lnTo>
                  <a:lnTo>
                    <a:pt x="82" y="68"/>
                  </a:lnTo>
                  <a:lnTo>
                    <a:pt x="76" y="71"/>
                  </a:lnTo>
                  <a:lnTo>
                    <a:pt x="72" y="73"/>
                  </a:lnTo>
                  <a:lnTo>
                    <a:pt x="69" y="75"/>
                  </a:lnTo>
                  <a:lnTo>
                    <a:pt x="66" y="79"/>
                  </a:lnTo>
                  <a:lnTo>
                    <a:pt x="64" y="84"/>
                  </a:lnTo>
                  <a:lnTo>
                    <a:pt x="64" y="88"/>
                  </a:lnTo>
                  <a:lnTo>
                    <a:pt x="63" y="92"/>
                  </a:lnTo>
                  <a:lnTo>
                    <a:pt x="63" y="95"/>
                  </a:lnTo>
                  <a:lnTo>
                    <a:pt x="63" y="98"/>
                  </a:lnTo>
                  <a:lnTo>
                    <a:pt x="64" y="99"/>
                  </a:lnTo>
                  <a:lnTo>
                    <a:pt x="61" y="100"/>
                  </a:lnTo>
                  <a:lnTo>
                    <a:pt x="57" y="104"/>
                  </a:lnTo>
                  <a:lnTo>
                    <a:pt x="53" y="105"/>
                  </a:lnTo>
                  <a:lnTo>
                    <a:pt x="50" y="108"/>
                  </a:lnTo>
                  <a:lnTo>
                    <a:pt x="45" y="112"/>
                  </a:lnTo>
                  <a:lnTo>
                    <a:pt x="41" y="115"/>
                  </a:lnTo>
                  <a:lnTo>
                    <a:pt x="37" y="119"/>
                  </a:lnTo>
                  <a:lnTo>
                    <a:pt x="32" y="124"/>
                  </a:lnTo>
                  <a:lnTo>
                    <a:pt x="27" y="127"/>
                  </a:lnTo>
                  <a:lnTo>
                    <a:pt x="23" y="132"/>
                  </a:lnTo>
                  <a:lnTo>
                    <a:pt x="19" y="137"/>
                  </a:lnTo>
                  <a:lnTo>
                    <a:pt x="14" y="141"/>
                  </a:lnTo>
                  <a:lnTo>
                    <a:pt x="11" y="145"/>
                  </a:lnTo>
                  <a:lnTo>
                    <a:pt x="8" y="151"/>
                  </a:lnTo>
                  <a:lnTo>
                    <a:pt x="6" y="154"/>
                  </a:lnTo>
                  <a:lnTo>
                    <a:pt x="4" y="158"/>
                  </a:lnTo>
                  <a:lnTo>
                    <a:pt x="1" y="163"/>
                  </a:lnTo>
                  <a:lnTo>
                    <a:pt x="1" y="166"/>
                  </a:lnTo>
                  <a:lnTo>
                    <a:pt x="0" y="170"/>
                  </a:lnTo>
                  <a:lnTo>
                    <a:pt x="0" y="174"/>
                  </a:lnTo>
                  <a:lnTo>
                    <a:pt x="0" y="178"/>
                  </a:lnTo>
                  <a:lnTo>
                    <a:pt x="1" y="181"/>
                  </a:lnTo>
                  <a:lnTo>
                    <a:pt x="3" y="185"/>
                  </a:lnTo>
                  <a:lnTo>
                    <a:pt x="4" y="190"/>
                  </a:lnTo>
                  <a:lnTo>
                    <a:pt x="5" y="194"/>
                  </a:lnTo>
                  <a:lnTo>
                    <a:pt x="7" y="199"/>
                  </a:lnTo>
                  <a:lnTo>
                    <a:pt x="8" y="205"/>
                  </a:lnTo>
                  <a:lnTo>
                    <a:pt x="10" y="211"/>
                  </a:lnTo>
                  <a:lnTo>
                    <a:pt x="11" y="213"/>
                  </a:lnTo>
                  <a:lnTo>
                    <a:pt x="12" y="217"/>
                  </a:lnTo>
                  <a:lnTo>
                    <a:pt x="12" y="220"/>
                  </a:lnTo>
                  <a:lnTo>
                    <a:pt x="13" y="224"/>
                  </a:lnTo>
                  <a:lnTo>
                    <a:pt x="14" y="231"/>
                  </a:lnTo>
                  <a:lnTo>
                    <a:pt x="18" y="237"/>
                  </a:lnTo>
                  <a:lnTo>
                    <a:pt x="19" y="240"/>
                  </a:lnTo>
                  <a:lnTo>
                    <a:pt x="20" y="244"/>
                  </a:lnTo>
                  <a:lnTo>
                    <a:pt x="21" y="247"/>
                  </a:lnTo>
                  <a:lnTo>
                    <a:pt x="24" y="251"/>
                  </a:lnTo>
                  <a:lnTo>
                    <a:pt x="26" y="257"/>
                  </a:lnTo>
                  <a:lnTo>
                    <a:pt x="31" y="263"/>
                  </a:lnTo>
                  <a:lnTo>
                    <a:pt x="34" y="269"/>
                  </a:lnTo>
                  <a:lnTo>
                    <a:pt x="38" y="273"/>
                  </a:lnTo>
                  <a:lnTo>
                    <a:pt x="41" y="278"/>
                  </a:lnTo>
                  <a:lnTo>
                    <a:pt x="45" y="283"/>
                  </a:lnTo>
                  <a:lnTo>
                    <a:pt x="49" y="285"/>
                  </a:lnTo>
                  <a:lnTo>
                    <a:pt x="51" y="289"/>
                  </a:lnTo>
                  <a:lnTo>
                    <a:pt x="56" y="293"/>
                  </a:lnTo>
                  <a:lnTo>
                    <a:pt x="58" y="296"/>
                  </a:lnTo>
                  <a:lnTo>
                    <a:pt x="57" y="296"/>
                  </a:lnTo>
                  <a:lnTo>
                    <a:pt x="54" y="296"/>
                  </a:lnTo>
                  <a:lnTo>
                    <a:pt x="51" y="297"/>
                  </a:lnTo>
                  <a:lnTo>
                    <a:pt x="47" y="300"/>
                  </a:lnTo>
                  <a:lnTo>
                    <a:pt x="43" y="304"/>
                  </a:lnTo>
                  <a:lnTo>
                    <a:pt x="39" y="310"/>
                  </a:lnTo>
                  <a:lnTo>
                    <a:pt x="37" y="312"/>
                  </a:lnTo>
                  <a:lnTo>
                    <a:pt x="36" y="317"/>
                  </a:lnTo>
                  <a:lnTo>
                    <a:pt x="33" y="321"/>
                  </a:lnTo>
                  <a:lnTo>
                    <a:pt x="32" y="326"/>
                  </a:lnTo>
                  <a:lnTo>
                    <a:pt x="31" y="331"/>
                  </a:lnTo>
                  <a:lnTo>
                    <a:pt x="31" y="337"/>
                  </a:lnTo>
                  <a:lnTo>
                    <a:pt x="31" y="343"/>
                  </a:lnTo>
                  <a:lnTo>
                    <a:pt x="33" y="350"/>
                  </a:lnTo>
                  <a:lnTo>
                    <a:pt x="33" y="352"/>
                  </a:lnTo>
                  <a:lnTo>
                    <a:pt x="34" y="356"/>
                  </a:lnTo>
                  <a:lnTo>
                    <a:pt x="34" y="359"/>
                  </a:lnTo>
                  <a:lnTo>
                    <a:pt x="37" y="363"/>
                  </a:lnTo>
                  <a:lnTo>
                    <a:pt x="38" y="367"/>
                  </a:lnTo>
                  <a:lnTo>
                    <a:pt x="39" y="370"/>
                  </a:lnTo>
                  <a:lnTo>
                    <a:pt x="41" y="374"/>
                  </a:lnTo>
                  <a:lnTo>
                    <a:pt x="43" y="377"/>
                  </a:lnTo>
                  <a:lnTo>
                    <a:pt x="46" y="383"/>
                  </a:lnTo>
                  <a:lnTo>
                    <a:pt x="50" y="390"/>
                  </a:lnTo>
                  <a:lnTo>
                    <a:pt x="53" y="395"/>
                  </a:lnTo>
                  <a:lnTo>
                    <a:pt x="58" y="401"/>
                  </a:lnTo>
                  <a:lnTo>
                    <a:pt x="61" y="405"/>
                  </a:lnTo>
                  <a:lnTo>
                    <a:pt x="66" y="409"/>
                  </a:lnTo>
                  <a:lnTo>
                    <a:pt x="70" y="414"/>
                  </a:lnTo>
                  <a:lnTo>
                    <a:pt x="73" y="416"/>
                  </a:lnTo>
                  <a:lnTo>
                    <a:pt x="79" y="418"/>
                  </a:lnTo>
                  <a:lnTo>
                    <a:pt x="86" y="421"/>
                  </a:lnTo>
                  <a:lnTo>
                    <a:pt x="92" y="422"/>
                  </a:lnTo>
                  <a:lnTo>
                    <a:pt x="98" y="424"/>
                  </a:lnTo>
                  <a:lnTo>
                    <a:pt x="102" y="425"/>
                  </a:lnTo>
                  <a:lnTo>
                    <a:pt x="105" y="427"/>
                  </a:lnTo>
                  <a:lnTo>
                    <a:pt x="107" y="427"/>
                  </a:lnTo>
                  <a:lnTo>
                    <a:pt x="109" y="429"/>
                  </a:lnTo>
                  <a:lnTo>
                    <a:pt x="109" y="429"/>
                  </a:lnTo>
                  <a:lnTo>
                    <a:pt x="110" y="433"/>
                  </a:lnTo>
                  <a:lnTo>
                    <a:pt x="112" y="437"/>
                  </a:lnTo>
                  <a:lnTo>
                    <a:pt x="116" y="442"/>
                  </a:lnTo>
                  <a:lnTo>
                    <a:pt x="118" y="444"/>
                  </a:lnTo>
                  <a:lnTo>
                    <a:pt x="120" y="448"/>
                  </a:lnTo>
                  <a:lnTo>
                    <a:pt x="123" y="451"/>
                  </a:lnTo>
                  <a:lnTo>
                    <a:pt x="126" y="455"/>
                  </a:lnTo>
                  <a:lnTo>
                    <a:pt x="129" y="458"/>
                  </a:lnTo>
                  <a:lnTo>
                    <a:pt x="132" y="463"/>
                  </a:lnTo>
                  <a:lnTo>
                    <a:pt x="137" y="467"/>
                  </a:lnTo>
                  <a:lnTo>
                    <a:pt x="142" y="470"/>
                  </a:lnTo>
                  <a:lnTo>
                    <a:pt x="145" y="473"/>
                  </a:lnTo>
                  <a:lnTo>
                    <a:pt x="151" y="477"/>
                  </a:lnTo>
                  <a:lnTo>
                    <a:pt x="156" y="481"/>
                  </a:lnTo>
                  <a:lnTo>
                    <a:pt x="162" y="484"/>
                  </a:lnTo>
                  <a:lnTo>
                    <a:pt x="168" y="487"/>
                  </a:lnTo>
                  <a:lnTo>
                    <a:pt x="175" y="490"/>
                  </a:lnTo>
                  <a:lnTo>
                    <a:pt x="178" y="491"/>
                  </a:lnTo>
                  <a:lnTo>
                    <a:pt x="182" y="494"/>
                  </a:lnTo>
                  <a:lnTo>
                    <a:pt x="185" y="495"/>
                  </a:lnTo>
                  <a:lnTo>
                    <a:pt x="189" y="496"/>
                  </a:lnTo>
                  <a:lnTo>
                    <a:pt x="194" y="497"/>
                  </a:lnTo>
                  <a:lnTo>
                    <a:pt x="197" y="499"/>
                  </a:lnTo>
                  <a:lnTo>
                    <a:pt x="201" y="500"/>
                  </a:lnTo>
                  <a:lnTo>
                    <a:pt x="204" y="501"/>
                  </a:lnTo>
                  <a:lnTo>
                    <a:pt x="209" y="502"/>
                  </a:lnTo>
                  <a:lnTo>
                    <a:pt x="214" y="503"/>
                  </a:lnTo>
                  <a:lnTo>
                    <a:pt x="218" y="504"/>
                  </a:lnTo>
                  <a:lnTo>
                    <a:pt x="223" y="506"/>
                  </a:lnTo>
                  <a:lnTo>
                    <a:pt x="228" y="506"/>
                  </a:lnTo>
                  <a:lnTo>
                    <a:pt x="232" y="507"/>
                  </a:lnTo>
                  <a:lnTo>
                    <a:pt x="237" y="507"/>
                  </a:lnTo>
                  <a:lnTo>
                    <a:pt x="242" y="508"/>
                  </a:lnTo>
                  <a:lnTo>
                    <a:pt x="248" y="508"/>
                  </a:lnTo>
                  <a:lnTo>
                    <a:pt x="253" y="508"/>
                  </a:lnTo>
                  <a:lnTo>
                    <a:pt x="258" y="508"/>
                  </a:lnTo>
                  <a:lnTo>
                    <a:pt x="264" y="509"/>
                  </a:lnTo>
                  <a:lnTo>
                    <a:pt x="269" y="508"/>
                  </a:lnTo>
                  <a:lnTo>
                    <a:pt x="275" y="508"/>
                  </a:lnTo>
                  <a:lnTo>
                    <a:pt x="281" y="508"/>
                  </a:lnTo>
                  <a:lnTo>
                    <a:pt x="286" y="508"/>
                  </a:lnTo>
                  <a:lnTo>
                    <a:pt x="291" y="507"/>
                  </a:lnTo>
                  <a:lnTo>
                    <a:pt x="296" y="507"/>
                  </a:lnTo>
                  <a:lnTo>
                    <a:pt x="302" y="506"/>
                  </a:lnTo>
                  <a:lnTo>
                    <a:pt x="307" y="506"/>
                  </a:lnTo>
                  <a:lnTo>
                    <a:pt x="311" y="504"/>
                  </a:lnTo>
                  <a:lnTo>
                    <a:pt x="317" y="503"/>
                  </a:lnTo>
                  <a:lnTo>
                    <a:pt x="322" y="501"/>
                  </a:lnTo>
                  <a:lnTo>
                    <a:pt x="327" y="501"/>
                  </a:lnTo>
                  <a:lnTo>
                    <a:pt x="332" y="499"/>
                  </a:lnTo>
                  <a:lnTo>
                    <a:pt x="337" y="497"/>
                  </a:lnTo>
                  <a:lnTo>
                    <a:pt x="342" y="496"/>
                  </a:lnTo>
                  <a:lnTo>
                    <a:pt x="347" y="495"/>
                  </a:lnTo>
                  <a:lnTo>
                    <a:pt x="352" y="494"/>
                  </a:lnTo>
                  <a:lnTo>
                    <a:pt x="356" y="491"/>
                  </a:lnTo>
                  <a:lnTo>
                    <a:pt x="360" y="490"/>
                  </a:lnTo>
                  <a:lnTo>
                    <a:pt x="365" y="488"/>
                  </a:lnTo>
                  <a:lnTo>
                    <a:pt x="369" y="486"/>
                  </a:lnTo>
                  <a:lnTo>
                    <a:pt x="374" y="483"/>
                  </a:lnTo>
                  <a:lnTo>
                    <a:pt x="378" y="482"/>
                  </a:lnTo>
                  <a:lnTo>
                    <a:pt x="383" y="480"/>
                  </a:lnTo>
                  <a:lnTo>
                    <a:pt x="387" y="477"/>
                  </a:lnTo>
                  <a:lnTo>
                    <a:pt x="390" y="475"/>
                  </a:lnTo>
                  <a:lnTo>
                    <a:pt x="395" y="473"/>
                  </a:lnTo>
                  <a:lnTo>
                    <a:pt x="399" y="470"/>
                  </a:lnTo>
                  <a:lnTo>
                    <a:pt x="402" y="468"/>
                  </a:lnTo>
                  <a:lnTo>
                    <a:pt x="407" y="466"/>
                  </a:lnTo>
                  <a:lnTo>
                    <a:pt x="411" y="463"/>
                  </a:lnTo>
                  <a:lnTo>
                    <a:pt x="415" y="460"/>
                  </a:lnTo>
                  <a:lnTo>
                    <a:pt x="418" y="457"/>
                  </a:lnTo>
                  <a:lnTo>
                    <a:pt x="422" y="454"/>
                  </a:lnTo>
                  <a:lnTo>
                    <a:pt x="425" y="451"/>
                  </a:lnTo>
                  <a:lnTo>
                    <a:pt x="428" y="448"/>
                  </a:lnTo>
                  <a:lnTo>
                    <a:pt x="434" y="442"/>
                  </a:lnTo>
                  <a:lnTo>
                    <a:pt x="441" y="435"/>
                  </a:lnTo>
                  <a:lnTo>
                    <a:pt x="444" y="431"/>
                  </a:lnTo>
                  <a:lnTo>
                    <a:pt x="447" y="428"/>
                  </a:lnTo>
                  <a:lnTo>
                    <a:pt x="449" y="424"/>
                  </a:lnTo>
                  <a:lnTo>
                    <a:pt x="453" y="421"/>
                  </a:lnTo>
                  <a:lnTo>
                    <a:pt x="455" y="417"/>
                  </a:lnTo>
                  <a:lnTo>
                    <a:pt x="458" y="414"/>
                  </a:lnTo>
                  <a:lnTo>
                    <a:pt x="460" y="410"/>
                  </a:lnTo>
                  <a:lnTo>
                    <a:pt x="464" y="407"/>
                  </a:lnTo>
                  <a:lnTo>
                    <a:pt x="465" y="403"/>
                  </a:lnTo>
                  <a:lnTo>
                    <a:pt x="467" y="400"/>
                  </a:lnTo>
                  <a:lnTo>
                    <a:pt x="468" y="395"/>
                  </a:lnTo>
                  <a:lnTo>
                    <a:pt x="471" y="391"/>
                  </a:lnTo>
                  <a:lnTo>
                    <a:pt x="472" y="388"/>
                  </a:lnTo>
                  <a:lnTo>
                    <a:pt x="474" y="383"/>
                  </a:lnTo>
                  <a:lnTo>
                    <a:pt x="477" y="379"/>
                  </a:lnTo>
                  <a:lnTo>
                    <a:pt x="478" y="376"/>
                  </a:lnTo>
                  <a:lnTo>
                    <a:pt x="479" y="371"/>
                  </a:lnTo>
                  <a:lnTo>
                    <a:pt x="480" y="367"/>
                  </a:lnTo>
                  <a:lnTo>
                    <a:pt x="481" y="363"/>
                  </a:lnTo>
                  <a:lnTo>
                    <a:pt x="482" y="358"/>
                  </a:lnTo>
                  <a:lnTo>
                    <a:pt x="484" y="354"/>
                  </a:lnTo>
                  <a:lnTo>
                    <a:pt x="485" y="350"/>
                  </a:lnTo>
                  <a:lnTo>
                    <a:pt x="485" y="345"/>
                  </a:lnTo>
                  <a:lnTo>
                    <a:pt x="486" y="342"/>
                  </a:lnTo>
                  <a:lnTo>
                    <a:pt x="486" y="337"/>
                  </a:lnTo>
                  <a:lnTo>
                    <a:pt x="487" y="332"/>
                  </a:lnTo>
                  <a:lnTo>
                    <a:pt x="487" y="328"/>
                  </a:lnTo>
                  <a:lnTo>
                    <a:pt x="487" y="324"/>
                  </a:lnTo>
                  <a:lnTo>
                    <a:pt x="487" y="321"/>
                  </a:lnTo>
                  <a:lnTo>
                    <a:pt x="487" y="316"/>
                  </a:lnTo>
                  <a:lnTo>
                    <a:pt x="487" y="312"/>
                  </a:lnTo>
                  <a:lnTo>
                    <a:pt x="487" y="309"/>
                  </a:lnTo>
                  <a:lnTo>
                    <a:pt x="487" y="305"/>
                  </a:lnTo>
                  <a:lnTo>
                    <a:pt x="487" y="302"/>
                  </a:lnTo>
                  <a:lnTo>
                    <a:pt x="486" y="298"/>
                  </a:lnTo>
                  <a:lnTo>
                    <a:pt x="486" y="295"/>
                  </a:lnTo>
                  <a:lnTo>
                    <a:pt x="485" y="288"/>
                  </a:lnTo>
                  <a:lnTo>
                    <a:pt x="485" y="283"/>
                  </a:lnTo>
                  <a:lnTo>
                    <a:pt x="482" y="276"/>
                  </a:lnTo>
                  <a:lnTo>
                    <a:pt x="481" y="271"/>
                  </a:lnTo>
                  <a:lnTo>
                    <a:pt x="480" y="265"/>
                  </a:lnTo>
                  <a:lnTo>
                    <a:pt x="479" y="260"/>
                  </a:lnTo>
                  <a:lnTo>
                    <a:pt x="477" y="256"/>
                  </a:lnTo>
                  <a:lnTo>
                    <a:pt x="474" y="251"/>
                  </a:lnTo>
                  <a:lnTo>
                    <a:pt x="472" y="247"/>
                  </a:lnTo>
                  <a:lnTo>
                    <a:pt x="471" y="244"/>
                  </a:lnTo>
                  <a:lnTo>
                    <a:pt x="468" y="240"/>
                  </a:lnTo>
                  <a:lnTo>
                    <a:pt x="466" y="237"/>
                  </a:lnTo>
                  <a:lnTo>
                    <a:pt x="464" y="233"/>
                  </a:lnTo>
                  <a:lnTo>
                    <a:pt x="461" y="231"/>
                  </a:lnTo>
                  <a:lnTo>
                    <a:pt x="457" y="225"/>
                  </a:lnTo>
                  <a:lnTo>
                    <a:pt x="454" y="222"/>
                  </a:lnTo>
                  <a:lnTo>
                    <a:pt x="451" y="217"/>
                  </a:lnTo>
                  <a:lnTo>
                    <a:pt x="448" y="214"/>
                  </a:lnTo>
                  <a:lnTo>
                    <a:pt x="447" y="211"/>
                  </a:lnTo>
                  <a:lnTo>
                    <a:pt x="447" y="209"/>
                  </a:lnTo>
                  <a:lnTo>
                    <a:pt x="447" y="205"/>
                  </a:lnTo>
                  <a:lnTo>
                    <a:pt x="447" y="203"/>
                  </a:lnTo>
                  <a:lnTo>
                    <a:pt x="447" y="198"/>
                  </a:lnTo>
                  <a:lnTo>
                    <a:pt x="447" y="193"/>
                  </a:lnTo>
                  <a:lnTo>
                    <a:pt x="446" y="188"/>
                  </a:lnTo>
                  <a:lnTo>
                    <a:pt x="446" y="183"/>
                  </a:lnTo>
                  <a:lnTo>
                    <a:pt x="445" y="178"/>
                  </a:lnTo>
                  <a:lnTo>
                    <a:pt x="445" y="173"/>
                  </a:lnTo>
                  <a:lnTo>
                    <a:pt x="444" y="167"/>
                  </a:lnTo>
                  <a:lnTo>
                    <a:pt x="442" y="163"/>
                  </a:lnTo>
                  <a:lnTo>
                    <a:pt x="441" y="158"/>
                  </a:lnTo>
                  <a:lnTo>
                    <a:pt x="441" y="154"/>
                  </a:lnTo>
                  <a:lnTo>
                    <a:pt x="440" y="151"/>
                  </a:lnTo>
                  <a:lnTo>
                    <a:pt x="439" y="147"/>
                  </a:lnTo>
                  <a:lnTo>
                    <a:pt x="438" y="145"/>
                  </a:lnTo>
                  <a:lnTo>
                    <a:pt x="438" y="144"/>
                  </a:lnTo>
                  <a:lnTo>
                    <a:pt x="434" y="141"/>
                  </a:lnTo>
                  <a:lnTo>
                    <a:pt x="431" y="141"/>
                  </a:lnTo>
                  <a:lnTo>
                    <a:pt x="426" y="141"/>
                  </a:lnTo>
                  <a:lnTo>
                    <a:pt x="425" y="144"/>
                  </a:lnTo>
                  <a:lnTo>
                    <a:pt x="423" y="147"/>
                  </a:lnTo>
                  <a:lnTo>
                    <a:pt x="425" y="151"/>
                  </a:lnTo>
                  <a:lnTo>
                    <a:pt x="425" y="153"/>
                  </a:lnTo>
                  <a:lnTo>
                    <a:pt x="426" y="155"/>
                  </a:lnTo>
                  <a:lnTo>
                    <a:pt x="427" y="159"/>
                  </a:lnTo>
                  <a:lnTo>
                    <a:pt x="428" y="164"/>
                  </a:lnTo>
                  <a:lnTo>
                    <a:pt x="428" y="166"/>
                  </a:lnTo>
                  <a:lnTo>
                    <a:pt x="429" y="170"/>
                  </a:lnTo>
                  <a:lnTo>
                    <a:pt x="431" y="174"/>
                  </a:lnTo>
                  <a:lnTo>
                    <a:pt x="432" y="178"/>
                  </a:lnTo>
                  <a:lnTo>
                    <a:pt x="432" y="180"/>
                  </a:lnTo>
                  <a:lnTo>
                    <a:pt x="433" y="184"/>
                  </a:lnTo>
                  <a:lnTo>
                    <a:pt x="433" y="187"/>
                  </a:lnTo>
                  <a:lnTo>
                    <a:pt x="434" y="191"/>
                  </a:lnTo>
                  <a:lnTo>
                    <a:pt x="433" y="196"/>
                  </a:lnTo>
                  <a:lnTo>
                    <a:pt x="433" y="200"/>
                  </a:lnTo>
                  <a:lnTo>
                    <a:pt x="432" y="205"/>
                  </a:lnTo>
                  <a:lnTo>
                    <a:pt x="432" y="210"/>
                  </a:lnTo>
                  <a:lnTo>
                    <a:pt x="431" y="214"/>
                  </a:lnTo>
                  <a:lnTo>
                    <a:pt x="431" y="218"/>
                  </a:lnTo>
                  <a:lnTo>
                    <a:pt x="432" y="223"/>
                  </a:lnTo>
                  <a:lnTo>
                    <a:pt x="434" y="227"/>
                  </a:lnTo>
                  <a:lnTo>
                    <a:pt x="435" y="229"/>
                  </a:lnTo>
                  <a:lnTo>
                    <a:pt x="438" y="232"/>
                  </a:lnTo>
                  <a:lnTo>
                    <a:pt x="440" y="236"/>
                  </a:lnTo>
                  <a:lnTo>
                    <a:pt x="442" y="240"/>
                  </a:lnTo>
                  <a:lnTo>
                    <a:pt x="446" y="245"/>
                  </a:lnTo>
                  <a:lnTo>
                    <a:pt x="448" y="251"/>
                  </a:lnTo>
                  <a:lnTo>
                    <a:pt x="451" y="253"/>
                  </a:lnTo>
                  <a:lnTo>
                    <a:pt x="452" y="257"/>
                  </a:lnTo>
                  <a:lnTo>
                    <a:pt x="454" y="260"/>
                  </a:lnTo>
                  <a:lnTo>
                    <a:pt x="455" y="264"/>
                  </a:lnTo>
                  <a:lnTo>
                    <a:pt x="457" y="267"/>
                  </a:lnTo>
                  <a:lnTo>
                    <a:pt x="458" y="271"/>
                  </a:lnTo>
                  <a:lnTo>
                    <a:pt x="459" y="275"/>
                  </a:lnTo>
                  <a:lnTo>
                    <a:pt x="461" y="279"/>
                  </a:lnTo>
                  <a:lnTo>
                    <a:pt x="462" y="283"/>
                  </a:lnTo>
                  <a:lnTo>
                    <a:pt x="464" y="286"/>
                  </a:lnTo>
                  <a:lnTo>
                    <a:pt x="464" y="291"/>
                  </a:lnTo>
                  <a:lnTo>
                    <a:pt x="465" y="296"/>
                  </a:lnTo>
                  <a:lnTo>
                    <a:pt x="465" y="299"/>
                  </a:lnTo>
                  <a:lnTo>
                    <a:pt x="466" y="305"/>
                  </a:lnTo>
                  <a:lnTo>
                    <a:pt x="466" y="309"/>
                  </a:lnTo>
                  <a:lnTo>
                    <a:pt x="466" y="315"/>
                  </a:lnTo>
                  <a:lnTo>
                    <a:pt x="466" y="319"/>
                  </a:lnTo>
                  <a:lnTo>
                    <a:pt x="466" y="324"/>
                  </a:lnTo>
                  <a:lnTo>
                    <a:pt x="465" y="330"/>
                  </a:lnTo>
                  <a:lnTo>
                    <a:pt x="465" y="336"/>
                  </a:lnTo>
                  <a:lnTo>
                    <a:pt x="464" y="341"/>
                  </a:lnTo>
                  <a:lnTo>
                    <a:pt x="462" y="346"/>
                  </a:lnTo>
                  <a:lnTo>
                    <a:pt x="460" y="351"/>
                  </a:lnTo>
                  <a:lnTo>
                    <a:pt x="459" y="357"/>
                  </a:lnTo>
                  <a:lnTo>
                    <a:pt x="457" y="363"/>
                  </a:lnTo>
                  <a:lnTo>
                    <a:pt x="454" y="369"/>
                  </a:lnTo>
                  <a:lnTo>
                    <a:pt x="452" y="375"/>
                  </a:lnTo>
                  <a:lnTo>
                    <a:pt x="448" y="381"/>
                  </a:lnTo>
                  <a:lnTo>
                    <a:pt x="445" y="387"/>
                  </a:lnTo>
                  <a:lnTo>
                    <a:pt x="442" y="392"/>
                  </a:lnTo>
                  <a:lnTo>
                    <a:pt x="439" y="398"/>
                  </a:lnTo>
                  <a:lnTo>
                    <a:pt x="435" y="404"/>
                  </a:lnTo>
                  <a:lnTo>
                    <a:pt x="431" y="409"/>
                  </a:lnTo>
                  <a:lnTo>
                    <a:pt x="426" y="416"/>
                  </a:lnTo>
                  <a:lnTo>
                    <a:pt x="421" y="421"/>
                  </a:lnTo>
                  <a:lnTo>
                    <a:pt x="416" y="428"/>
                  </a:lnTo>
                  <a:lnTo>
                    <a:pt x="411" y="433"/>
                  </a:lnTo>
                  <a:lnTo>
                    <a:pt x="405" y="437"/>
                  </a:lnTo>
                  <a:lnTo>
                    <a:pt x="398" y="442"/>
                  </a:lnTo>
                  <a:lnTo>
                    <a:pt x="392" y="447"/>
                  </a:lnTo>
                  <a:lnTo>
                    <a:pt x="388" y="449"/>
                  </a:lnTo>
                  <a:lnTo>
                    <a:pt x="385" y="451"/>
                  </a:lnTo>
                  <a:lnTo>
                    <a:pt x="381" y="454"/>
                  </a:lnTo>
                  <a:lnTo>
                    <a:pt x="378" y="456"/>
                  </a:lnTo>
                  <a:lnTo>
                    <a:pt x="373" y="457"/>
                  </a:lnTo>
                  <a:lnTo>
                    <a:pt x="369" y="460"/>
                  </a:lnTo>
                  <a:lnTo>
                    <a:pt x="365" y="462"/>
                  </a:lnTo>
                  <a:lnTo>
                    <a:pt x="361" y="464"/>
                  </a:lnTo>
                  <a:lnTo>
                    <a:pt x="356" y="466"/>
                  </a:lnTo>
                  <a:lnTo>
                    <a:pt x="352" y="468"/>
                  </a:lnTo>
                  <a:lnTo>
                    <a:pt x="347" y="469"/>
                  </a:lnTo>
                  <a:lnTo>
                    <a:pt x="343" y="471"/>
                  </a:lnTo>
                  <a:lnTo>
                    <a:pt x="337" y="473"/>
                  </a:lnTo>
                  <a:lnTo>
                    <a:pt x="333" y="474"/>
                  </a:lnTo>
                  <a:lnTo>
                    <a:pt x="328" y="475"/>
                  </a:lnTo>
                  <a:lnTo>
                    <a:pt x="323" y="477"/>
                  </a:lnTo>
                  <a:lnTo>
                    <a:pt x="317" y="477"/>
                  </a:lnTo>
                  <a:lnTo>
                    <a:pt x="311" y="479"/>
                  </a:lnTo>
                  <a:lnTo>
                    <a:pt x="307" y="480"/>
                  </a:lnTo>
                  <a:lnTo>
                    <a:pt x="302" y="481"/>
                  </a:lnTo>
                  <a:lnTo>
                    <a:pt x="295" y="482"/>
                  </a:lnTo>
                  <a:lnTo>
                    <a:pt x="290" y="483"/>
                  </a:lnTo>
                  <a:lnTo>
                    <a:pt x="283" y="483"/>
                  </a:lnTo>
                  <a:lnTo>
                    <a:pt x="278" y="484"/>
                  </a:lnTo>
                  <a:lnTo>
                    <a:pt x="271" y="484"/>
                  </a:lnTo>
                  <a:lnTo>
                    <a:pt x="265" y="484"/>
                  </a:lnTo>
                  <a:lnTo>
                    <a:pt x="260" y="484"/>
                  </a:lnTo>
                  <a:lnTo>
                    <a:pt x="254" y="486"/>
                  </a:lnTo>
                  <a:lnTo>
                    <a:pt x="248" y="484"/>
                  </a:lnTo>
                  <a:lnTo>
                    <a:pt x="242" y="484"/>
                  </a:lnTo>
                  <a:lnTo>
                    <a:pt x="237" y="484"/>
                  </a:lnTo>
                  <a:lnTo>
                    <a:pt x="232" y="484"/>
                  </a:lnTo>
                  <a:lnTo>
                    <a:pt x="227" y="483"/>
                  </a:lnTo>
                  <a:lnTo>
                    <a:pt x="222" y="482"/>
                  </a:lnTo>
                  <a:lnTo>
                    <a:pt x="217" y="481"/>
                  </a:lnTo>
                  <a:lnTo>
                    <a:pt x="212" y="481"/>
                  </a:lnTo>
                  <a:lnTo>
                    <a:pt x="208" y="480"/>
                  </a:lnTo>
                  <a:lnTo>
                    <a:pt x="203" y="479"/>
                  </a:lnTo>
                  <a:lnTo>
                    <a:pt x="199" y="477"/>
                  </a:lnTo>
                  <a:lnTo>
                    <a:pt x="196" y="476"/>
                  </a:lnTo>
                  <a:lnTo>
                    <a:pt x="192" y="474"/>
                  </a:lnTo>
                  <a:lnTo>
                    <a:pt x="188" y="473"/>
                  </a:lnTo>
                  <a:lnTo>
                    <a:pt x="184" y="470"/>
                  </a:lnTo>
                  <a:lnTo>
                    <a:pt x="181" y="469"/>
                  </a:lnTo>
                  <a:lnTo>
                    <a:pt x="177" y="468"/>
                  </a:lnTo>
                  <a:lnTo>
                    <a:pt x="174" y="466"/>
                  </a:lnTo>
                  <a:lnTo>
                    <a:pt x="170" y="464"/>
                  </a:lnTo>
                  <a:lnTo>
                    <a:pt x="168" y="463"/>
                  </a:lnTo>
                  <a:lnTo>
                    <a:pt x="161" y="458"/>
                  </a:lnTo>
                  <a:lnTo>
                    <a:pt x="156" y="454"/>
                  </a:lnTo>
                  <a:lnTo>
                    <a:pt x="150" y="449"/>
                  </a:lnTo>
                  <a:lnTo>
                    <a:pt x="146" y="446"/>
                  </a:lnTo>
                  <a:lnTo>
                    <a:pt x="142" y="441"/>
                  </a:lnTo>
                  <a:lnTo>
                    <a:pt x="138" y="437"/>
                  </a:lnTo>
                  <a:lnTo>
                    <a:pt x="133" y="433"/>
                  </a:lnTo>
                  <a:lnTo>
                    <a:pt x="131" y="429"/>
                  </a:lnTo>
                  <a:lnTo>
                    <a:pt x="128" y="424"/>
                  </a:lnTo>
                  <a:lnTo>
                    <a:pt x="125" y="420"/>
                  </a:lnTo>
                  <a:lnTo>
                    <a:pt x="123" y="416"/>
                  </a:lnTo>
                  <a:lnTo>
                    <a:pt x="120" y="414"/>
                  </a:lnTo>
                  <a:lnTo>
                    <a:pt x="119" y="409"/>
                  </a:lnTo>
                  <a:lnTo>
                    <a:pt x="117" y="407"/>
                  </a:lnTo>
                  <a:lnTo>
                    <a:pt x="116" y="403"/>
                  </a:lnTo>
                  <a:lnTo>
                    <a:pt x="115" y="402"/>
                  </a:lnTo>
                  <a:lnTo>
                    <a:pt x="113" y="398"/>
                  </a:lnTo>
                  <a:lnTo>
                    <a:pt x="112" y="397"/>
                  </a:lnTo>
                  <a:lnTo>
                    <a:pt x="107" y="395"/>
                  </a:lnTo>
                  <a:lnTo>
                    <a:pt x="103" y="395"/>
                  </a:lnTo>
                  <a:lnTo>
                    <a:pt x="99" y="397"/>
                  </a:lnTo>
                  <a:lnTo>
                    <a:pt x="99" y="402"/>
                  </a:lnTo>
                  <a:lnTo>
                    <a:pt x="97" y="404"/>
                  </a:lnTo>
                  <a:lnTo>
                    <a:pt x="92" y="404"/>
                  </a:lnTo>
                  <a:lnTo>
                    <a:pt x="87" y="402"/>
                  </a:lnTo>
                  <a:lnTo>
                    <a:pt x="84" y="401"/>
                  </a:lnTo>
                  <a:lnTo>
                    <a:pt x="79" y="398"/>
                  </a:lnTo>
                  <a:lnTo>
                    <a:pt x="74" y="397"/>
                  </a:lnTo>
                  <a:lnTo>
                    <a:pt x="69" y="392"/>
                  </a:lnTo>
                  <a:lnTo>
                    <a:pt x="65" y="388"/>
                  </a:lnTo>
                  <a:lnTo>
                    <a:pt x="63" y="383"/>
                  </a:lnTo>
                  <a:lnTo>
                    <a:pt x="60" y="379"/>
                  </a:lnTo>
                  <a:lnTo>
                    <a:pt x="58" y="376"/>
                  </a:lnTo>
                  <a:lnTo>
                    <a:pt x="57" y="372"/>
                  </a:lnTo>
                  <a:lnTo>
                    <a:pt x="54" y="368"/>
                  </a:lnTo>
                  <a:lnTo>
                    <a:pt x="53" y="363"/>
                  </a:lnTo>
                  <a:lnTo>
                    <a:pt x="52" y="358"/>
                  </a:lnTo>
                  <a:lnTo>
                    <a:pt x="51" y="355"/>
                  </a:lnTo>
                  <a:lnTo>
                    <a:pt x="50" y="350"/>
                  </a:lnTo>
                  <a:lnTo>
                    <a:pt x="50" y="346"/>
                  </a:lnTo>
                  <a:lnTo>
                    <a:pt x="50" y="343"/>
                  </a:lnTo>
                  <a:lnTo>
                    <a:pt x="50" y="341"/>
                  </a:lnTo>
                  <a:lnTo>
                    <a:pt x="50" y="337"/>
                  </a:lnTo>
                  <a:lnTo>
                    <a:pt x="51" y="334"/>
                  </a:lnTo>
                  <a:lnTo>
                    <a:pt x="51" y="330"/>
                  </a:lnTo>
                  <a:lnTo>
                    <a:pt x="52" y="326"/>
                  </a:lnTo>
                  <a:lnTo>
                    <a:pt x="54" y="321"/>
                  </a:lnTo>
                  <a:lnTo>
                    <a:pt x="58" y="315"/>
                  </a:lnTo>
                  <a:lnTo>
                    <a:pt x="60" y="310"/>
                  </a:lnTo>
                  <a:lnTo>
                    <a:pt x="64" y="308"/>
                  </a:lnTo>
                  <a:lnTo>
                    <a:pt x="66" y="306"/>
                  </a:lnTo>
                  <a:lnTo>
                    <a:pt x="69" y="308"/>
                  </a:lnTo>
                  <a:lnTo>
                    <a:pt x="70" y="310"/>
                  </a:lnTo>
                  <a:lnTo>
                    <a:pt x="71" y="315"/>
                  </a:lnTo>
                  <a:lnTo>
                    <a:pt x="72" y="319"/>
                  </a:lnTo>
                  <a:lnTo>
                    <a:pt x="73" y="324"/>
                  </a:lnTo>
                  <a:lnTo>
                    <a:pt x="73" y="329"/>
                  </a:lnTo>
                  <a:lnTo>
                    <a:pt x="76" y="332"/>
                  </a:lnTo>
                  <a:lnTo>
                    <a:pt x="77" y="336"/>
                  </a:lnTo>
                  <a:lnTo>
                    <a:pt x="79" y="337"/>
                  </a:lnTo>
                  <a:lnTo>
                    <a:pt x="85" y="337"/>
                  </a:lnTo>
                  <a:lnTo>
                    <a:pt x="90" y="337"/>
                  </a:lnTo>
                  <a:lnTo>
                    <a:pt x="93" y="336"/>
                  </a:lnTo>
                  <a:lnTo>
                    <a:pt x="96" y="332"/>
                  </a:lnTo>
                  <a:lnTo>
                    <a:pt x="95" y="328"/>
                  </a:lnTo>
                  <a:lnTo>
                    <a:pt x="95" y="324"/>
                  </a:lnTo>
                  <a:lnTo>
                    <a:pt x="93" y="321"/>
                  </a:lnTo>
                  <a:lnTo>
                    <a:pt x="92" y="316"/>
                  </a:lnTo>
                  <a:lnTo>
                    <a:pt x="91" y="312"/>
                  </a:lnTo>
                  <a:lnTo>
                    <a:pt x="91" y="309"/>
                  </a:lnTo>
                  <a:lnTo>
                    <a:pt x="91" y="305"/>
                  </a:lnTo>
                  <a:lnTo>
                    <a:pt x="92" y="303"/>
                  </a:lnTo>
                  <a:lnTo>
                    <a:pt x="93" y="299"/>
                  </a:lnTo>
                  <a:lnTo>
                    <a:pt x="97" y="296"/>
                  </a:lnTo>
                  <a:lnTo>
                    <a:pt x="100" y="291"/>
                  </a:lnTo>
                  <a:lnTo>
                    <a:pt x="104" y="288"/>
                  </a:lnTo>
                  <a:lnTo>
                    <a:pt x="106" y="283"/>
                  </a:lnTo>
                  <a:lnTo>
                    <a:pt x="109" y="279"/>
                  </a:lnTo>
                  <a:lnTo>
                    <a:pt x="110" y="275"/>
                  </a:lnTo>
                  <a:lnTo>
                    <a:pt x="110" y="271"/>
                  </a:lnTo>
                  <a:lnTo>
                    <a:pt x="107" y="267"/>
                  </a:lnTo>
                  <a:lnTo>
                    <a:pt x="105" y="264"/>
                  </a:lnTo>
                  <a:lnTo>
                    <a:pt x="102" y="260"/>
                  </a:lnTo>
                  <a:lnTo>
                    <a:pt x="98" y="258"/>
                  </a:lnTo>
                  <a:lnTo>
                    <a:pt x="95" y="255"/>
                  </a:lnTo>
                  <a:lnTo>
                    <a:pt x="92" y="253"/>
                  </a:lnTo>
                  <a:lnTo>
                    <a:pt x="90" y="251"/>
                  </a:lnTo>
                  <a:lnTo>
                    <a:pt x="91" y="250"/>
                  </a:lnTo>
                  <a:lnTo>
                    <a:pt x="95" y="247"/>
                  </a:lnTo>
                  <a:lnTo>
                    <a:pt x="98" y="243"/>
                  </a:lnTo>
                  <a:lnTo>
                    <a:pt x="103" y="239"/>
                  </a:lnTo>
                  <a:lnTo>
                    <a:pt x="103" y="236"/>
                  </a:lnTo>
                  <a:lnTo>
                    <a:pt x="104" y="233"/>
                  </a:lnTo>
                  <a:lnTo>
                    <a:pt x="104" y="230"/>
                  </a:lnTo>
                  <a:lnTo>
                    <a:pt x="104" y="225"/>
                  </a:lnTo>
                  <a:lnTo>
                    <a:pt x="104" y="222"/>
                  </a:lnTo>
                  <a:lnTo>
                    <a:pt x="103" y="218"/>
                  </a:lnTo>
                  <a:lnTo>
                    <a:pt x="102" y="216"/>
                  </a:lnTo>
                  <a:lnTo>
                    <a:pt x="102" y="214"/>
                  </a:lnTo>
                  <a:lnTo>
                    <a:pt x="98" y="213"/>
                  </a:lnTo>
                  <a:lnTo>
                    <a:pt x="95" y="213"/>
                  </a:lnTo>
                  <a:lnTo>
                    <a:pt x="92" y="213"/>
                  </a:lnTo>
                  <a:lnTo>
                    <a:pt x="89" y="213"/>
                  </a:lnTo>
                  <a:lnTo>
                    <a:pt x="83" y="213"/>
                  </a:lnTo>
                  <a:lnTo>
                    <a:pt x="80" y="211"/>
                  </a:lnTo>
                  <a:lnTo>
                    <a:pt x="80" y="209"/>
                  </a:lnTo>
                  <a:lnTo>
                    <a:pt x="82" y="206"/>
                  </a:lnTo>
                  <a:lnTo>
                    <a:pt x="83" y="201"/>
                  </a:lnTo>
                  <a:lnTo>
                    <a:pt x="85" y="197"/>
                  </a:lnTo>
                  <a:lnTo>
                    <a:pt x="85" y="193"/>
                  </a:lnTo>
                  <a:lnTo>
                    <a:pt x="86" y="190"/>
                  </a:lnTo>
                  <a:lnTo>
                    <a:pt x="85" y="186"/>
                  </a:lnTo>
                  <a:lnTo>
                    <a:pt x="85" y="185"/>
                  </a:lnTo>
                  <a:lnTo>
                    <a:pt x="82" y="185"/>
                  </a:lnTo>
                  <a:lnTo>
                    <a:pt x="79" y="187"/>
                  </a:lnTo>
                  <a:lnTo>
                    <a:pt x="76" y="188"/>
                  </a:lnTo>
                  <a:lnTo>
                    <a:pt x="73" y="192"/>
                  </a:lnTo>
                  <a:lnTo>
                    <a:pt x="69" y="194"/>
                  </a:lnTo>
                  <a:lnTo>
                    <a:pt x="66" y="198"/>
                  </a:lnTo>
                  <a:lnTo>
                    <a:pt x="63" y="201"/>
                  </a:lnTo>
                  <a:lnTo>
                    <a:pt x="60" y="205"/>
                  </a:lnTo>
                  <a:lnTo>
                    <a:pt x="58" y="209"/>
                  </a:lnTo>
                  <a:lnTo>
                    <a:pt x="57" y="212"/>
                  </a:lnTo>
                  <a:lnTo>
                    <a:pt x="56" y="216"/>
                  </a:lnTo>
                  <a:lnTo>
                    <a:pt x="57" y="219"/>
                  </a:lnTo>
                  <a:lnTo>
                    <a:pt x="58" y="222"/>
                  </a:lnTo>
                  <a:lnTo>
                    <a:pt x="59" y="225"/>
                  </a:lnTo>
                  <a:lnTo>
                    <a:pt x="61" y="229"/>
                  </a:lnTo>
                  <a:lnTo>
                    <a:pt x="64" y="231"/>
                  </a:lnTo>
                  <a:lnTo>
                    <a:pt x="66" y="233"/>
                  </a:lnTo>
                  <a:lnTo>
                    <a:pt x="70" y="239"/>
                  </a:lnTo>
                  <a:lnTo>
                    <a:pt x="71" y="243"/>
                  </a:lnTo>
                  <a:lnTo>
                    <a:pt x="72" y="244"/>
                  </a:lnTo>
                  <a:lnTo>
                    <a:pt x="72" y="245"/>
                  </a:lnTo>
                  <a:lnTo>
                    <a:pt x="71" y="249"/>
                  </a:lnTo>
                  <a:lnTo>
                    <a:pt x="69" y="255"/>
                  </a:lnTo>
                  <a:lnTo>
                    <a:pt x="66" y="260"/>
                  </a:lnTo>
                  <a:lnTo>
                    <a:pt x="64" y="265"/>
                  </a:lnTo>
                  <a:lnTo>
                    <a:pt x="61" y="270"/>
                  </a:lnTo>
                  <a:lnTo>
                    <a:pt x="59" y="272"/>
                  </a:lnTo>
                  <a:lnTo>
                    <a:pt x="57" y="271"/>
                  </a:lnTo>
                  <a:lnTo>
                    <a:pt x="52" y="267"/>
                  </a:lnTo>
                  <a:lnTo>
                    <a:pt x="49" y="263"/>
                  </a:lnTo>
                  <a:lnTo>
                    <a:pt x="46" y="259"/>
                  </a:lnTo>
                  <a:lnTo>
                    <a:pt x="45" y="256"/>
                  </a:lnTo>
                  <a:lnTo>
                    <a:pt x="43" y="252"/>
                  </a:lnTo>
                  <a:lnTo>
                    <a:pt x="40" y="249"/>
                  </a:lnTo>
                  <a:lnTo>
                    <a:pt x="39" y="245"/>
                  </a:lnTo>
                  <a:lnTo>
                    <a:pt x="37" y="242"/>
                  </a:lnTo>
                  <a:lnTo>
                    <a:pt x="36" y="238"/>
                  </a:lnTo>
                  <a:lnTo>
                    <a:pt x="34" y="234"/>
                  </a:lnTo>
                  <a:lnTo>
                    <a:pt x="32" y="229"/>
                  </a:lnTo>
                  <a:lnTo>
                    <a:pt x="31" y="224"/>
                  </a:lnTo>
                  <a:lnTo>
                    <a:pt x="30" y="219"/>
                  </a:lnTo>
                  <a:lnTo>
                    <a:pt x="28" y="213"/>
                  </a:lnTo>
                  <a:lnTo>
                    <a:pt x="27" y="210"/>
                  </a:lnTo>
                  <a:lnTo>
                    <a:pt x="26" y="206"/>
                  </a:lnTo>
                  <a:lnTo>
                    <a:pt x="25" y="203"/>
                  </a:lnTo>
                  <a:lnTo>
                    <a:pt x="25" y="199"/>
                  </a:lnTo>
                  <a:lnTo>
                    <a:pt x="24" y="196"/>
                  </a:lnTo>
                  <a:lnTo>
                    <a:pt x="23" y="192"/>
                  </a:lnTo>
                  <a:lnTo>
                    <a:pt x="21" y="188"/>
                  </a:lnTo>
                  <a:lnTo>
                    <a:pt x="21" y="185"/>
                  </a:lnTo>
                  <a:lnTo>
                    <a:pt x="21" y="178"/>
                  </a:lnTo>
                  <a:lnTo>
                    <a:pt x="24" y="173"/>
                  </a:lnTo>
                  <a:lnTo>
                    <a:pt x="25" y="170"/>
                  </a:lnTo>
                  <a:lnTo>
                    <a:pt x="27" y="166"/>
                  </a:lnTo>
                  <a:lnTo>
                    <a:pt x="30" y="161"/>
                  </a:lnTo>
                  <a:lnTo>
                    <a:pt x="33" y="157"/>
                  </a:lnTo>
                  <a:lnTo>
                    <a:pt x="37" y="152"/>
                  </a:lnTo>
                  <a:lnTo>
                    <a:pt x="40" y="147"/>
                  </a:lnTo>
                  <a:lnTo>
                    <a:pt x="45" y="143"/>
                  </a:lnTo>
                  <a:lnTo>
                    <a:pt x="49" y="138"/>
                  </a:lnTo>
                  <a:lnTo>
                    <a:pt x="52" y="132"/>
                  </a:lnTo>
                  <a:lnTo>
                    <a:pt x="57" y="128"/>
                  </a:lnTo>
                  <a:lnTo>
                    <a:pt x="59" y="124"/>
                  </a:lnTo>
                  <a:lnTo>
                    <a:pt x="63" y="121"/>
                  </a:lnTo>
                  <a:lnTo>
                    <a:pt x="65" y="117"/>
                  </a:lnTo>
                  <a:lnTo>
                    <a:pt x="69" y="114"/>
                  </a:lnTo>
                  <a:lnTo>
                    <a:pt x="71" y="112"/>
                  </a:lnTo>
                  <a:lnTo>
                    <a:pt x="72" y="112"/>
                  </a:lnTo>
                  <a:lnTo>
                    <a:pt x="74" y="111"/>
                  </a:lnTo>
                  <a:lnTo>
                    <a:pt x="78" y="111"/>
                  </a:lnTo>
                  <a:lnTo>
                    <a:pt x="80" y="112"/>
                  </a:lnTo>
                  <a:lnTo>
                    <a:pt x="84" y="113"/>
                  </a:lnTo>
                  <a:lnTo>
                    <a:pt x="90" y="114"/>
                  </a:lnTo>
                  <a:lnTo>
                    <a:pt x="92" y="112"/>
                  </a:lnTo>
                  <a:lnTo>
                    <a:pt x="91" y="108"/>
                  </a:lnTo>
                  <a:lnTo>
                    <a:pt x="91" y="105"/>
                  </a:lnTo>
                  <a:lnTo>
                    <a:pt x="90" y="100"/>
                  </a:lnTo>
                  <a:lnTo>
                    <a:pt x="90" y="97"/>
                  </a:lnTo>
                  <a:lnTo>
                    <a:pt x="89" y="92"/>
                  </a:lnTo>
                  <a:lnTo>
                    <a:pt x="87" y="88"/>
                  </a:lnTo>
                  <a:lnTo>
                    <a:pt x="87" y="86"/>
                  </a:lnTo>
                  <a:lnTo>
                    <a:pt x="87" y="86"/>
                  </a:lnTo>
                  <a:lnTo>
                    <a:pt x="89" y="85"/>
                  </a:lnTo>
                  <a:lnTo>
                    <a:pt x="91" y="85"/>
                  </a:lnTo>
                  <a:lnTo>
                    <a:pt x="97" y="85"/>
                  </a:lnTo>
                  <a:lnTo>
                    <a:pt x="103" y="84"/>
                  </a:lnTo>
                  <a:lnTo>
                    <a:pt x="109" y="84"/>
                  </a:lnTo>
                  <a:lnTo>
                    <a:pt x="116" y="82"/>
                  </a:lnTo>
                  <a:lnTo>
                    <a:pt x="120" y="82"/>
                  </a:lnTo>
                  <a:lnTo>
                    <a:pt x="124" y="82"/>
                  </a:lnTo>
                  <a:lnTo>
                    <a:pt x="128" y="81"/>
                  </a:lnTo>
                  <a:lnTo>
                    <a:pt x="131" y="81"/>
                  </a:lnTo>
                  <a:lnTo>
                    <a:pt x="135" y="81"/>
                  </a:lnTo>
                  <a:lnTo>
                    <a:pt x="138" y="81"/>
                  </a:lnTo>
                  <a:lnTo>
                    <a:pt x="142" y="81"/>
                  </a:lnTo>
                  <a:lnTo>
                    <a:pt x="144" y="81"/>
                  </a:lnTo>
                  <a:lnTo>
                    <a:pt x="145" y="79"/>
                  </a:lnTo>
                  <a:lnTo>
                    <a:pt x="146" y="78"/>
                  </a:lnTo>
                  <a:lnTo>
                    <a:pt x="144" y="74"/>
                  </a:lnTo>
                  <a:lnTo>
                    <a:pt x="140" y="72"/>
                  </a:lnTo>
                  <a:lnTo>
                    <a:pt x="136" y="68"/>
                  </a:lnTo>
                  <a:lnTo>
                    <a:pt x="137" y="66"/>
                  </a:lnTo>
                  <a:lnTo>
                    <a:pt x="139" y="64"/>
                  </a:lnTo>
                  <a:lnTo>
                    <a:pt x="144" y="62"/>
                  </a:lnTo>
                  <a:lnTo>
                    <a:pt x="146" y="62"/>
                  </a:lnTo>
                  <a:lnTo>
                    <a:pt x="150" y="61"/>
                  </a:lnTo>
                  <a:lnTo>
                    <a:pt x="153" y="61"/>
                  </a:lnTo>
                  <a:lnTo>
                    <a:pt x="157" y="61"/>
                  </a:lnTo>
                  <a:lnTo>
                    <a:pt x="161" y="60"/>
                  </a:lnTo>
                  <a:lnTo>
                    <a:pt x="163" y="60"/>
                  </a:lnTo>
                  <a:lnTo>
                    <a:pt x="166" y="60"/>
                  </a:lnTo>
                  <a:lnTo>
                    <a:pt x="170" y="60"/>
                  </a:lnTo>
                  <a:lnTo>
                    <a:pt x="174" y="60"/>
                  </a:lnTo>
                  <a:lnTo>
                    <a:pt x="176" y="60"/>
                  </a:lnTo>
                  <a:lnTo>
                    <a:pt x="176" y="61"/>
                  </a:lnTo>
                  <a:lnTo>
                    <a:pt x="181" y="65"/>
                  </a:lnTo>
                  <a:lnTo>
                    <a:pt x="184" y="69"/>
                  </a:lnTo>
                  <a:lnTo>
                    <a:pt x="190" y="75"/>
                  </a:lnTo>
                  <a:lnTo>
                    <a:pt x="196" y="81"/>
                  </a:lnTo>
                  <a:lnTo>
                    <a:pt x="201" y="86"/>
                  </a:lnTo>
                  <a:lnTo>
                    <a:pt x="205" y="88"/>
                  </a:lnTo>
                  <a:lnTo>
                    <a:pt x="210" y="91"/>
                  </a:lnTo>
                  <a:lnTo>
                    <a:pt x="212" y="89"/>
                  </a:lnTo>
                  <a:lnTo>
                    <a:pt x="216" y="89"/>
                  </a:lnTo>
                  <a:lnTo>
                    <a:pt x="217" y="87"/>
                  </a:lnTo>
                  <a:lnTo>
                    <a:pt x="218" y="85"/>
                  </a:lnTo>
                  <a:lnTo>
                    <a:pt x="217" y="81"/>
                  </a:lnTo>
                  <a:lnTo>
                    <a:pt x="215" y="75"/>
                  </a:lnTo>
                  <a:lnTo>
                    <a:pt x="214" y="72"/>
                  </a:lnTo>
                  <a:lnTo>
                    <a:pt x="212" y="67"/>
                  </a:lnTo>
                  <a:lnTo>
                    <a:pt x="210" y="64"/>
                  </a:lnTo>
                  <a:lnTo>
                    <a:pt x="209" y="61"/>
                  </a:lnTo>
                  <a:lnTo>
                    <a:pt x="208" y="58"/>
                  </a:lnTo>
                  <a:lnTo>
                    <a:pt x="205" y="53"/>
                  </a:lnTo>
                  <a:lnTo>
                    <a:pt x="204" y="51"/>
                  </a:lnTo>
                  <a:lnTo>
                    <a:pt x="203" y="48"/>
                  </a:lnTo>
                  <a:lnTo>
                    <a:pt x="201" y="45"/>
                  </a:lnTo>
                  <a:lnTo>
                    <a:pt x="201" y="43"/>
                  </a:lnTo>
                  <a:lnTo>
                    <a:pt x="201" y="43"/>
                  </a:lnTo>
                  <a:lnTo>
                    <a:pt x="204" y="46"/>
                  </a:lnTo>
                  <a:lnTo>
                    <a:pt x="209" y="48"/>
                  </a:lnTo>
                  <a:lnTo>
                    <a:pt x="214" y="52"/>
                  </a:lnTo>
                  <a:lnTo>
                    <a:pt x="218" y="55"/>
                  </a:lnTo>
                  <a:lnTo>
                    <a:pt x="223" y="59"/>
                  </a:lnTo>
                  <a:lnTo>
                    <a:pt x="227" y="61"/>
                  </a:lnTo>
                  <a:lnTo>
                    <a:pt x="229" y="65"/>
                  </a:lnTo>
                  <a:lnTo>
                    <a:pt x="229" y="67"/>
                  </a:lnTo>
                  <a:lnTo>
                    <a:pt x="230" y="71"/>
                  </a:lnTo>
                  <a:lnTo>
                    <a:pt x="230" y="74"/>
                  </a:lnTo>
                  <a:lnTo>
                    <a:pt x="231" y="78"/>
                  </a:lnTo>
                  <a:lnTo>
                    <a:pt x="232" y="81"/>
                  </a:lnTo>
                  <a:lnTo>
                    <a:pt x="234" y="85"/>
                  </a:lnTo>
                  <a:lnTo>
                    <a:pt x="234" y="87"/>
                  </a:lnTo>
                  <a:lnTo>
                    <a:pt x="235" y="88"/>
                  </a:lnTo>
                  <a:lnTo>
                    <a:pt x="236" y="87"/>
                  </a:lnTo>
                  <a:lnTo>
                    <a:pt x="241" y="85"/>
                  </a:lnTo>
                  <a:lnTo>
                    <a:pt x="244" y="81"/>
                  </a:lnTo>
                  <a:lnTo>
                    <a:pt x="247" y="75"/>
                  </a:lnTo>
                  <a:lnTo>
                    <a:pt x="247" y="71"/>
                  </a:lnTo>
                  <a:lnTo>
                    <a:pt x="245" y="66"/>
                  </a:lnTo>
                  <a:lnTo>
                    <a:pt x="244" y="64"/>
                  </a:lnTo>
                  <a:lnTo>
                    <a:pt x="243" y="61"/>
                  </a:lnTo>
                  <a:lnTo>
                    <a:pt x="241" y="59"/>
                  </a:lnTo>
                  <a:lnTo>
                    <a:pt x="240" y="55"/>
                  </a:lnTo>
                  <a:lnTo>
                    <a:pt x="237" y="53"/>
                  </a:lnTo>
                  <a:lnTo>
                    <a:pt x="235" y="49"/>
                  </a:lnTo>
                  <a:lnTo>
                    <a:pt x="230" y="46"/>
                  </a:lnTo>
                  <a:lnTo>
                    <a:pt x="227" y="43"/>
                  </a:lnTo>
                  <a:lnTo>
                    <a:pt x="222" y="38"/>
                  </a:lnTo>
                  <a:lnTo>
                    <a:pt x="216" y="34"/>
                  </a:lnTo>
                  <a:lnTo>
                    <a:pt x="211" y="29"/>
                  </a:lnTo>
                  <a:lnTo>
                    <a:pt x="205" y="25"/>
                  </a:lnTo>
                  <a:lnTo>
                    <a:pt x="199" y="20"/>
                  </a:lnTo>
                  <a:lnTo>
                    <a:pt x="194" y="15"/>
                  </a:lnTo>
                  <a:lnTo>
                    <a:pt x="188" y="10"/>
                  </a:lnTo>
                  <a:lnTo>
                    <a:pt x="183" y="8"/>
                  </a:lnTo>
                  <a:lnTo>
                    <a:pt x="178" y="5"/>
                  </a:lnTo>
                  <a:lnTo>
                    <a:pt x="175" y="2"/>
                  </a:lnTo>
                  <a:lnTo>
                    <a:pt x="172" y="0"/>
                  </a:lnTo>
                  <a:lnTo>
                    <a:pt x="171" y="0"/>
                  </a:lnTo>
                  <a:lnTo>
                    <a:pt x="164" y="1"/>
                  </a:lnTo>
                  <a:lnTo>
                    <a:pt x="159" y="3"/>
                  </a:lnTo>
                  <a:lnTo>
                    <a:pt x="157" y="7"/>
                  </a:lnTo>
                  <a:lnTo>
                    <a:pt x="157" y="10"/>
                  </a:lnTo>
                  <a:lnTo>
                    <a:pt x="158" y="12"/>
                  </a:lnTo>
                  <a:lnTo>
                    <a:pt x="162" y="16"/>
                  </a:lnTo>
                  <a:lnTo>
                    <a:pt x="166" y="20"/>
                  </a:lnTo>
                  <a:lnTo>
                    <a:pt x="171" y="26"/>
                  </a:lnTo>
                  <a:lnTo>
                    <a:pt x="175" y="31"/>
                  </a:lnTo>
                  <a:lnTo>
                    <a:pt x="178" y="35"/>
                  </a:lnTo>
                  <a:lnTo>
                    <a:pt x="181" y="39"/>
                  </a:lnTo>
                  <a:lnTo>
                    <a:pt x="182" y="40"/>
                  </a:lnTo>
                  <a:lnTo>
                    <a:pt x="181" y="39"/>
                  </a:lnTo>
                  <a:lnTo>
                    <a:pt x="176" y="35"/>
                  </a:lnTo>
                  <a:lnTo>
                    <a:pt x="172" y="33"/>
                  </a:lnTo>
                  <a:lnTo>
                    <a:pt x="170" y="31"/>
                  </a:lnTo>
                  <a:lnTo>
                    <a:pt x="166" y="28"/>
                  </a:lnTo>
                  <a:lnTo>
                    <a:pt x="163" y="26"/>
                  </a:lnTo>
                  <a:lnTo>
                    <a:pt x="159" y="23"/>
                  </a:lnTo>
                  <a:lnTo>
                    <a:pt x="156" y="21"/>
                  </a:lnTo>
                  <a:lnTo>
                    <a:pt x="152" y="19"/>
                  </a:lnTo>
                  <a:lnTo>
                    <a:pt x="149" y="18"/>
                  </a:lnTo>
                  <a:lnTo>
                    <a:pt x="144" y="14"/>
                  </a:lnTo>
                  <a:lnTo>
                    <a:pt x="140" y="13"/>
                  </a:lnTo>
                  <a:lnTo>
                    <a:pt x="137" y="15"/>
                  </a:lnTo>
                  <a:lnTo>
                    <a:pt x="135" y="19"/>
                  </a:lnTo>
                  <a:lnTo>
                    <a:pt x="132" y="21"/>
                  </a:lnTo>
                  <a:lnTo>
                    <a:pt x="132" y="23"/>
                  </a:lnTo>
                  <a:lnTo>
                    <a:pt x="157" y="43"/>
                  </a:lnTo>
                  <a:lnTo>
                    <a:pt x="157" y="43"/>
                  </a:lnTo>
                  <a:close/>
                </a:path>
              </a:pathLst>
            </a:custGeom>
            <a:solidFill>
              <a:srgbClr val="000000"/>
            </a:solidFill>
            <a:ln w="9525">
              <a:noFill/>
              <a:round/>
              <a:headEnd/>
              <a:tailEnd/>
            </a:ln>
          </p:spPr>
          <p:txBody>
            <a:bodyPr/>
            <a:lstStyle/>
            <a:p>
              <a:endParaRPr lang="en-US"/>
            </a:p>
          </p:txBody>
        </p:sp>
        <p:sp>
          <p:nvSpPr>
            <p:cNvPr id="35" name="Freeform 33"/>
            <p:cNvSpPr>
              <a:spLocks/>
            </p:cNvSpPr>
            <p:nvPr/>
          </p:nvSpPr>
          <p:spPr bwMode="auto">
            <a:xfrm>
              <a:off x="1339" y="1614"/>
              <a:ext cx="111" cy="82"/>
            </a:xfrm>
            <a:custGeom>
              <a:avLst/>
              <a:gdLst/>
              <a:ahLst/>
              <a:cxnLst>
                <a:cxn ang="0">
                  <a:pos x="108" y="10"/>
                </a:cxn>
                <a:cxn ang="0">
                  <a:pos x="99" y="9"/>
                </a:cxn>
                <a:cxn ang="0">
                  <a:pos x="91" y="6"/>
                </a:cxn>
                <a:cxn ang="0">
                  <a:pos x="83" y="4"/>
                </a:cxn>
                <a:cxn ang="0">
                  <a:pos x="74" y="3"/>
                </a:cxn>
                <a:cxn ang="0">
                  <a:pos x="65" y="1"/>
                </a:cxn>
                <a:cxn ang="0">
                  <a:pos x="58" y="0"/>
                </a:cxn>
                <a:cxn ang="0">
                  <a:pos x="52" y="1"/>
                </a:cxn>
                <a:cxn ang="0">
                  <a:pos x="45" y="1"/>
                </a:cxn>
                <a:cxn ang="0">
                  <a:pos x="37" y="3"/>
                </a:cxn>
                <a:cxn ang="0">
                  <a:pos x="30" y="5"/>
                </a:cxn>
                <a:cxn ang="0">
                  <a:pos x="22" y="9"/>
                </a:cxn>
                <a:cxn ang="0">
                  <a:pos x="16" y="11"/>
                </a:cxn>
                <a:cxn ang="0">
                  <a:pos x="10" y="17"/>
                </a:cxn>
                <a:cxn ang="0">
                  <a:pos x="12" y="24"/>
                </a:cxn>
                <a:cxn ang="0">
                  <a:pos x="17" y="30"/>
                </a:cxn>
                <a:cxn ang="0">
                  <a:pos x="23" y="34"/>
                </a:cxn>
                <a:cxn ang="0">
                  <a:pos x="23" y="36"/>
                </a:cxn>
                <a:cxn ang="0">
                  <a:pos x="16" y="40"/>
                </a:cxn>
                <a:cxn ang="0">
                  <a:pos x="6" y="49"/>
                </a:cxn>
                <a:cxn ang="0">
                  <a:pos x="0" y="57"/>
                </a:cxn>
                <a:cxn ang="0">
                  <a:pos x="2" y="65"/>
                </a:cxn>
                <a:cxn ang="0">
                  <a:pos x="4" y="73"/>
                </a:cxn>
                <a:cxn ang="0">
                  <a:pos x="7" y="82"/>
                </a:cxn>
                <a:cxn ang="0">
                  <a:pos x="16" y="77"/>
                </a:cxn>
                <a:cxn ang="0">
                  <a:pos x="22" y="69"/>
                </a:cxn>
                <a:cxn ang="0">
                  <a:pos x="29" y="59"/>
                </a:cxn>
                <a:cxn ang="0">
                  <a:pos x="35" y="52"/>
                </a:cxn>
                <a:cxn ang="0">
                  <a:pos x="39" y="51"/>
                </a:cxn>
                <a:cxn ang="0">
                  <a:pos x="42" y="56"/>
                </a:cxn>
                <a:cxn ang="0">
                  <a:pos x="45" y="57"/>
                </a:cxn>
                <a:cxn ang="0">
                  <a:pos x="52" y="56"/>
                </a:cxn>
                <a:cxn ang="0">
                  <a:pos x="58" y="52"/>
                </a:cxn>
                <a:cxn ang="0">
                  <a:pos x="65" y="47"/>
                </a:cxn>
                <a:cxn ang="0">
                  <a:pos x="66" y="40"/>
                </a:cxn>
                <a:cxn ang="0">
                  <a:pos x="62" y="34"/>
                </a:cxn>
                <a:cxn ang="0">
                  <a:pos x="53" y="25"/>
                </a:cxn>
                <a:cxn ang="0">
                  <a:pos x="52" y="23"/>
                </a:cxn>
                <a:cxn ang="0">
                  <a:pos x="58" y="23"/>
                </a:cxn>
                <a:cxn ang="0">
                  <a:pos x="69" y="22"/>
                </a:cxn>
                <a:cxn ang="0">
                  <a:pos x="78" y="20"/>
                </a:cxn>
                <a:cxn ang="0">
                  <a:pos x="86" y="20"/>
                </a:cxn>
                <a:cxn ang="0">
                  <a:pos x="94" y="23"/>
                </a:cxn>
                <a:cxn ang="0">
                  <a:pos x="102" y="27"/>
                </a:cxn>
                <a:cxn ang="0">
                  <a:pos x="111" y="23"/>
                </a:cxn>
                <a:cxn ang="0">
                  <a:pos x="110" y="13"/>
                </a:cxn>
                <a:cxn ang="0">
                  <a:pos x="110" y="11"/>
                </a:cxn>
              </a:cxnLst>
              <a:rect l="0" t="0" r="r" b="b"/>
              <a:pathLst>
                <a:path w="111" h="82">
                  <a:moveTo>
                    <a:pt x="110" y="11"/>
                  </a:moveTo>
                  <a:lnTo>
                    <a:pt x="108" y="10"/>
                  </a:lnTo>
                  <a:lnTo>
                    <a:pt x="103" y="10"/>
                  </a:lnTo>
                  <a:lnTo>
                    <a:pt x="99" y="9"/>
                  </a:lnTo>
                  <a:lnTo>
                    <a:pt x="96" y="7"/>
                  </a:lnTo>
                  <a:lnTo>
                    <a:pt x="91" y="6"/>
                  </a:lnTo>
                  <a:lnTo>
                    <a:pt x="88" y="5"/>
                  </a:lnTo>
                  <a:lnTo>
                    <a:pt x="83" y="4"/>
                  </a:lnTo>
                  <a:lnTo>
                    <a:pt x="78" y="4"/>
                  </a:lnTo>
                  <a:lnTo>
                    <a:pt x="74" y="3"/>
                  </a:lnTo>
                  <a:lnTo>
                    <a:pt x="70" y="1"/>
                  </a:lnTo>
                  <a:lnTo>
                    <a:pt x="65" y="1"/>
                  </a:lnTo>
                  <a:lnTo>
                    <a:pt x="62" y="0"/>
                  </a:lnTo>
                  <a:lnTo>
                    <a:pt x="58" y="0"/>
                  </a:lnTo>
                  <a:lnTo>
                    <a:pt x="56" y="1"/>
                  </a:lnTo>
                  <a:lnTo>
                    <a:pt x="52" y="1"/>
                  </a:lnTo>
                  <a:lnTo>
                    <a:pt x="49" y="1"/>
                  </a:lnTo>
                  <a:lnTo>
                    <a:pt x="45" y="1"/>
                  </a:lnTo>
                  <a:lnTo>
                    <a:pt x="42" y="3"/>
                  </a:lnTo>
                  <a:lnTo>
                    <a:pt x="37" y="3"/>
                  </a:lnTo>
                  <a:lnTo>
                    <a:pt x="33" y="4"/>
                  </a:lnTo>
                  <a:lnTo>
                    <a:pt x="30" y="5"/>
                  </a:lnTo>
                  <a:lnTo>
                    <a:pt x="26" y="7"/>
                  </a:lnTo>
                  <a:lnTo>
                    <a:pt x="22" y="9"/>
                  </a:lnTo>
                  <a:lnTo>
                    <a:pt x="19" y="10"/>
                  </a:lnTo>
                  <a:lnTo>
                    <a:pt x="16" y="11"/>
                  </a:lnTo>
                  <a:lnTo>
                    <a:pt x="15" y="13"/>
                  </a:lnTo>
                  <a:lnTo>
                    <a:pt x="10" y="17"/>
                  </a:lnTo>
                  <a:lnTo>
                    <a:pt x="11" y="22"/>
                  </a:lnTo>
                  <a:lnTo>
                    <a:pt x="12" y="24"/>
                  </a:lnTo>
                  <a:lnTo>
                    <a:pt x="15" y="27"/>
                  </a:lnTo>
                  <a:lnTo>
                    <a:pt x="17" y="30"/>
                  </a:lnTo>
                  <a:lnTo>
                    <a:pt x="19" y="32"/>
                  </a:lnTo>
                  <a:lnTo>
                    <a:pt x="23" y="34"/>
                  </a:lnTo>
                  <a:lnTo>
                    <a:pt x="24" y="36"/>
                  </a:lnTo>
                  <a:lnTo>
                    <a:pt x="23" y="36"/>
                  </a:lnTo>
                  <a:lnTo>
                    <a:pt x="19" y="38"/>
                  </a:lnTo>
                  <a:lnTo>
                    <a:pt x="16" y="40"/>
                  </a:lnTo>
                  <a:lnTo>
                    <a:pt x="11" y="44"/>
                  </a:lnTo>
                  <a:lnTo>
                    <a:pt x="6" y="49"/>
                  </a:lnTo>
                  <a:lnTo>
                    <a:pt x="3" y="52"/>
                  </a:lnTo>
                  <a:lnTo>
                    <a:pt x="0" y="57"/>
                  </a:lnTo>
                  <a:lnTo>
                    <a:pt x="2" y="62"/>
                  </a:lnTo>
                  <a:lnTo>
                    <a:pt x="2" y="65"/>
                  </a:lnTo>
                  <a:lnTo>
                    <a:pt x="3" y="69"/>
                  </a:lnTo>
                  <a:lnTo>
                    <a:pt x="4" y="73"/>
                  </a:lnTo>
                  <a:lnTo>
                    <a:pt x="5" y="77"/>
                  </a:lnTo>
                  <a:lnTo>
                    <a:pt x="7" y="82"/>
                  </a:lnTo>
                  <a:lnTo>
                    <a:pt x="12" y="80"/>
                  </a:lnTo>
                  <a:lnTo>
                    <a:pt x="16" y="77"/>
                  </a:lnTo>
                  <a:lnTo>
                    <a:pt x="19" y="73"/>
                  </a:lnTo>
                  <a:lnTo>
                    <a:pt x="22" y="69"/>
                  </a:lnTo>
                  <a:lnTo>
                    <a:pt x="26" y="64"/>
                  </a:lnTo>
                  <a:lnTo>
                    <a:pt x="29" y="59"/>
                  </a:lnTo>
                  <a:lnTo>
                    <a:pt x="32" y="56"/>
                  </a:lnTo>
                  <a:lnTo>
                    <a:pt x="35" y="52"/>
                  </a:lnTo>
                  <a:lnTo>
                    <a:pt x="37" y="51"/>
                  </a:lnTo>
                  <a:lnTo>
                    <a:pt x="39" y="51"/>
                  </a:lnTo>
                  <a:lnTo>
                    <a:pt x="42" y="55"/>
                  </a:lnTo>
                  <a:lnTo>
                    <a:pt x="42" y="56"/>
                  </a:lnTo>
                  <a:lnTo>
                    <a:pt x="43" y="57"/>
                  </a:lnTo>
                  <a:lnTo>
                    <a:pt x="45" y="57"/>
                  </a:lnTo>
                  <a:lnTo>
                    <a:pt x="49" y="57"/>
                  </a:lnTo>
                  <a:lnTo>
                    <a:pt x="52" y="56"/>
                  </a:lnTo>
                  <a:lnTo>
                    <a:pt x="56" y="53"/>
                  </a:lnTo>
                  <a:lnTo>
                    <a:pt x="58" y="52"/>
                  </a:lnTo>
                  <a:lnTo>
                    <a:pt x="62" y="51"/>
                  </a:lnTo>
                  <a:lnTo>
                    <a:pt x="65" y="47"/>
                  </a:lnTo>
                  <a:lnTo>
                    <a:pt x="68" y="44"/>
                  </a:lnTo>
                  <a:lnTo>
                    <a:pt x="66" y="40"/>
                  </a:lnTo>
                  <a:lnTo>
                    <a:pt x="64" y="38"/>
                  </a:lnTo>
                  <a:lnTo>
                    <a:pt x="62" y="34"/>
                  </a:lnTo>
                  <a:lnTo>
                    <a:pt x="59" y="31"/>
                  </a:lnTo>
                  <a:lnTo>
                    <a:pt x="53" y="25"/>
                  </a:lnTo>
                  <a:lnTo>
                    <a:pt x="51" y="24"/>
                  </a:lnTo>
                  <a:lnTo>
                    <a:pt x="52" y="23"/>
                  </a:lnTo>
                  <a:lnTo>
                    <a:pt x="55" y="23"/>
                  </a:lnTo>
                  <a:lnTo>
                    <a:pt x="58" y="23"/>
                  </a:lnTo>
                  <a:lnTo>
                    <a:pt x="63" y="22"/>
                  </a:lnTo>
                  <a:lnTo>
                    <a:pt x="69" y="22"/>
                  </a:lnTo>
                  <a:lnTo>
                    <a:pt x="74" y="20"/>
                  </a:lnTo>
                  <a:lnTo>
                    <a:pt x="78" y="20"/>
                  </a:lnTo>
                  <a:lnTo>
                    <a:pt x="83" y="20"/>
                  </a:lnTo>
                  <a:lnTo>
                    <a:pt x="86" y="20"/>
                  </a:lnTo>
                  <a:lnTo>
                    <a:pt x="90" y="22"/>
                  </a:lnTo>
                  <a:lnTo>
                    <a:pt x="94" y="23"/>
                  </a:lnTo>
                  <a:lnTo>
                    <a:pt x="97" y="25"/>
                  </a:lnTo>
                  <a:lnTo>
                    <a:pt x="102" y="27"/>
                  </a:lnTo>
                  <a:lnTo>
                    <a:pt x="109" y="27"/>
                  </a:lnTo>
                  <a:lnTo>
                    <a:pt x="111" y="23"/>
                  </a:lnTo>
                  <a:lnTo>
                    <a:pt x="111" y="17"/>
                  </a:lnTo>
                  <a:lnTo>
                    <a:pt x="110" y="13"/>
                  </a:lnTo>
                  <a:lnTo>
                    <a:pt x="110" y="11"/>
                  </a:lnTo>
                  <a:lnTo>
                    <a:pt x="110" y="11"/>
                  </a:lnTo>
                  <a:close/>
                </a:path>
              </a:pathLst>
            </a:custGeom>
            <a:solidFill>
              <a:srgbClr val="000000"/>
            </a:solidFill>
            <a:ln w="9525">
              <a:noFill/>
              <a:round/>
              <a:headEnd/>
              <a:tailEnd/>
            </a:ln>
          </p:spPr>
          <p:txBody>
            <a:bodyPr/>
            <a:lstStyle/>
            <a:p>
              <a:endParaRPr lang="en-US"/>
            </a:p>
          </p:txBody>
        </p:sp>
        <p:sp>
          <p:nvSpPr>
            <p:cNvPr id="36" name="Freeform 34"/>
            <p:cNvSpPr>
              <a:spLocks/>
            </p:cNvSpPr>
            <p:nvPr/>
          </p:nvSpPr>
          <p:spPr bwMode="auto">
            <a:xfrm>
              <a:off x="1420" y="1514"/>
              <a:ext cx="171" cy="104"/>
            </a:xfrm>
            <a:custGeom>
              <a:avLst/>
              <a:gdLst/>
              <a:ahLst/>
              <a:cxnLst>
                <a:cxn ang="0">
                  <a:pos x="13" y="1"/>
                </a:cxn>
                <a:cxn ang="0">
                  <a:pos x="2" y="7"/>
                </a:cxn>
                <a:cxn ang="0">
                  <a:pos x="2" y="13"/>
                </a:cxn>
                <a:cxn ang="0">
                  <a:pos x="10" y="18"/>
                </a:cxn>
                <a:cxn ang="0">
                  <a:pos x="22" y="24"/>
                </a:cxn>
                <a:cxn ang="0">
                  <a:pos x="37" y="31"/>
                </a:cxn>
                <a:cxn ang="0">
                  <a:pos x="50" y="39"/>
                </a:cxn>
                <a:cxn ang="0">
                  <a:pos x="61" y="47"/>
                </a:cxn>
                <a:cxn ang="0">
                  <a:pos x="72" y="60"/>
                </a:cxn>
                <a:cxn ang="0">
                  <a:pos x="82" y="76"/>
                </a:cxn>
                <a:cxn ang="0">
                  <a:pos x="89" y="85"/>
                </a:cxn>
                <a:cxn ang="0">
                  <a:pos x="95" y="79"/>
                </a:cxn>
                <a:cxn ang="0">
                  <a:pos x="94" y="67"/>
                </a:cxn>
                <a:cxn ang="0">
                  <a:pos x="90" y="57"/>
                </a:cxn>
                <a:cxn ang="0">
                  <a:pos x="87" y="45"/>
                </a:cxn>
                <a:cxn ang="0">
                  <a:pos x="83" y="34"/>
                </a:cxn>
                <a:cxn ang="0">
                  <a:pos x="87" y="37"/>
                </a:cxn>
                <a:cxn ang="0">
                  <a:pos x="100" y="53"/>
                </a:cxn>
                <a:cxn ang="0">
                  <a:pos x="108" y="66"/>
                </a:cxn>
                <a:cxn ang="0">
                  <a:pos x="105" y="74"/>
                </a:cxn>
                <a:cxn ang="0">
                  <a:pos x="102" y="86"/>
                </a:cxn>
                <a:cxn ang="0">
                  <a:pos x="109" y="90"/>
                </a:cxn>
                <a:cxn ang="0">
                  <a:pos x="120" y="84"/>
                </a:cxn>
                <a:cxn ang="0">
                  <a:pos x="119" y="98"/>
                </a:cxn>
                <a:cxn ang="0">
                  <a:pos x="130" y="91"/>
                </a:cxn>
                <a:cxn ang="0">
                  <a:pos x="143" y="81"/>
                </a:cxn>
                <a:cxn ang="0">
                  <a:pos x="139" y="72"/>
                </a:cxn>
                <a:cxn ang="0">
                  <a:pos x="134" y="58"/>
                </a:cxn>
                <a:cxn ang="0">
                  <a:pos x="141" y="57"/>
                </a:cxn>
                <a:cxn ang="0">
                  <a:pos x="149" y="70"/>
                </a:cxn>
                <a:cxn ang="0">
                  <a:pos x="152" y="77"/>
                </a:cxn>
                <a:cxn ang="0">
                  <a:pos x="149" y="90"/>
                </a:cxn>
                <a:cxn ang="0">
                  <a:pos x="148" y="101"/>
                </a:cxn>
                <a:cxn ang="0">
                  <a:pos x="156" y="104"/>
                </a:cxn>
                <a:cxn ang="0">
                  <a:pos x="168" y="98"/>
                </a:cxn>
                <a:cxn ang="0">
                  <a:pos x="169" y="91"/>
                </a:cxn>
                <a:cxn ang="0">
                  <a:pos x="166" y="81"/>
                </a:cxn>
                <a:cxn ang="0">
                  <a:pos x="162" y="68"/>
                </a:cxn>
                <a:cxn ang="0">
                  <a:pos x="158" y="52"/>
                </a:cxn>
                <a:cxn ang="0">
                  <a:pos x="153" y="41"/>
                </a:cxn>
                <a:cxn ang="0">
                  <a:pos x="148" y="33"/>
                </a:cxn>
                <a:cxn ang="0">
                  <a:pos x="138" y="24"/>
                </a:cxn>
                <a:cxn ang="0">
                  <a:pos x="126" y="19"/>
                </a:cxn>
                <a:cxn ang="0">
                  <a:pos x="115" y="24"/>
                </a:cxn>
                <a:cxn ang="0">
                  <a:pos x="114" y="34"/>
                </a:cxn>
                <a:cxn ang="0">
                  <a:pos x="116" y="47"/>
                </a:cxn>
                <a:cxn ang="0">
                  <a:pos x="119" y="58"/>
                </a:cxn>
                <a:cxn ang="0">
                  <a:pos x="114" y="52"/>
                </a:cxn>
                <a:cxn ang="0">
                  <a:pos x="107" y="41"/>
                </a:cxn>
                <a:cxn ang="0">
                  <a:pos x="99" y="30"/>
                </a:cxn>
                <a:cxn ang="0">
                  <a:pos x="88" y="15"/>
                </a:cxn>
                <a:cxn ang="0">
                  <a:pos x="80" y="7"/>
                </a:cxn>
                <a:cxn ang="0">
                  <a:pos x="63" y="2"/>
                </a:cxn>
                <a:cxn ang="0">
                  <a:pos x="54" y="4"/>
                </a:cxn>
                <a:cxn ang="0">
                  <a:pos x="53" y="12"/>
                </a:cxn>
                <a:cxn ang="0">
                  <a:pos x="53" y="24"/>
                </a:cxn>
                <a:cxn ang="0">
                  <a:pos x="16" y="0"/>
                </a:cxn>
              </a:cxnLst>
              <a:rect l="0" t="0" r="r" b="b"/>
              <a:pathLst>
                <a:path w="171" h="104">
                  <a:moveTo>
                    <a:pt x="16" y="0"/>
                  </a:moveTo>
                  <a:lnTo>
                    <a:pt x="15" y="0"/>
                  </a:lnTo>
                  <a:lnTo>
                    <a:pt x="13" y="1"/>
                  </a:lnTo>
                  <a:lnTo>
                    <a:pt x="8" y="2"/>
                  </a:lnTo>
                  <a:lnTo>
                    <a:pt x="5" y="5"/>
                  </a:lnTo>
                  <a:lnTo>
                    <a:pt x="2" y="7"/>
                  </a:lnTo>
                  <a:lnTo>
                    <a:pt x="0" y="10"/>
                  </a:lnTo>
                  <a:lnTo>
                    <a:pt x="0" y="11"/>
                  </a:lnTo>
                  <a:lnTo>
                    <a:pt x="2" y="13"/>
                  </a:lnTo>
                  <a:lnTo>
                    <a:pt x="4" y="14"/>
                  </a:lnTo>
                  <a:lnTo>
                    <a:pt x="7" y="17"/>
                  </a:lnTo>
                  <a:lnTo>
                    <a:pt x="10" y="18"/>
                  </a:lnTo>
                  <a:lnTo>
                    <a:pt x="14" y="20"/>
                  </a:lnTo>
                  <a:lnTo>
                    <a:pt x="17" y="21"/>
                  </a:lnTo>
                  <a:lnTo>
                    <a:pt x="22" y="24"/>
                  </a:lnTo>
                  <a:lnTo>
                    <a:pt x="27" y="26"/>
                  </a:lnTo>
                  <a:lnTo>
                    <a:pt x="33" y="30"/>
                  </a:lnTo>
                  <a:lnTo>
                    <a:pt x="37" y="31"/>
                  </a:lnTo>
                  <a:lnTo>
                    <a:pt x="42" y="34"/>
                  </a:lnTo>
                  <a:lnTo>
                    <a:pt x="46" y="37"/>
                  </a:lnTo>
                  <a:lnTo>
                    <a:pt x="50" y="39"/>
                  </a:lnTo>
                  <a:lnTo>
                    <a:pt x="55" y="43"/>
                  </a:lnTo>
                  <a:lnTo>
                    <a:pt x="59" y="45"/>
                  </a:lnTo>
                  <a:lnTo>
                    <a:pt x="61" y="47"/>
                  </a:lnTo>
                  <a:lnTo>
                    <a:pt x="64" y="50"/>
                  </a:lnTo>
                  <a:lnTo>
                    <a:pt x="68" y="54"/>
                  </a:lnTo>
                  <a:lnTo>
                    <a:pt x="72" y="60"/>
                  </a:lnTo>
                  <a:lnTo>
                    <a:pt x="75" y="65"/>
                  </a:lnTo>
                  <a:lnTo>
                    <a:pt x="80" y="72"/>
                  </a:lnTo>
                  <a:lnTo>
                    <a:pt x="82" y="76"/>
                  </a:lnTo>
                  <a:lnTo>
                    <a:pt x="86" y="80"/>
                  </a:lnTo>
                  <a:lnTo>
                    <a:pt x="87" y="84"/>
                  </a:lnTo>
                  <a:lnTo>
                    <a:pt x="89" y="85"/>
                  </a:lnTo>
                  <a:lnTo>
                    <a:pt x="92" y="85"/>
                  </a:lnTo>
                  <a:lnTo>
                    <a:pt x="94" y="83"/>
                  </a:lnTo>
                  <a:lnTo>
                    <a:pt x="95" y="79"/>
                  </a:lnTo>
                  <a:lnTo>
                    <a:pt x="96" y="77"/>
                  </a:lnTo>
                  <a:lnTo>
                    <a:pt x="95" y="73"/>
                  </a:lnTo>
                  <a:lnTo>
                    <a:pt x="94" y="67"/>
                  </a:lnTo>
                  <a:lnTo>
                    <a:pt x="93" y="64"/>
                  </a:lnTo>
                  <a:lnTo>
                    <a:pt x="92" y="60"/>
                  </a:lnTo>
                  <a:lnTo>
                    <a:pt x="90" y="57"/>
                  </a:lnTo>
                  <a:lnTo>
                    <a:pt x="89" y="52"/>
                  </a:lnTo>
                  <a:lnTo>
                    <a:pt x="88" y="48"/>
                  </a:lnTo>
                  <a:lnTo>
                    <a:pt x="87" y="45"/>
                  </a:lnTo>
                  <a:lnTo>
                    <a:pt x="86" y="41"/>
                  </a:lnTo>
                  <a:lnTo>
                    <a:pt x="86" y="39"/>
                  </a:lnTo>
                  <a:lnTo>
                    <a:pt x="83" y="34"/>
                  </a:lnTo>
                  <a:lnTo>
                    <a:pt x="83" y="33"/>
                  </a:lnTo>
                  <a:lnTo>
                    <a:pt x="84" y="34"/>
                  </a:lnTo>
                  <a:lnTo>
                    <a:pt x="87" y="37"/>
                  </a:lnTo>
                  <a:lnTo>
                    <a:pt x="90" y="43"/>
                  </a:lnTo>
                  <a:lnTo>
                    <a:pt x="95" y="47"/>
                  </a:lnTo>
                  <a:lnTo>
                    <a:pt x="100" y="53"/>
                  </a:lnTo>
                  <a:lnTo>
                    <a:pt x="103" y="59"/>
                  </a:lnTo>
                  <a:lnTo>
                    <a:pt x="107" y="63"/>
                  </a:lnTo>
                  <a:lnTo>
                    <a:pt x="108" y="66"/>
                  </a:lnTo>
                  <a:lnTo>
                    <a:pt x="108" y="67"/>
                  </a:lnTo>
                  <a:lnTo>
                    <a:pt x="107" y="71"/>
                  </a:lnTo>
                  <a:lnTo>
                    <a:pt x="105" y="74"/>
                  </a:lnTo>
                  <a:lnTo>
                    <a:pt x="103" y="79"/>
                  </a:lnTo>
                  <a:lnTo>
                    <a:pt x="102" y="83"/>
                  </a:lnTo>
                  <a:lnTo>
                    <a:pt x="102" y="86"/>
                  </a:lnTo>
                  <a:lnTo>
                    <a:pt x="102" y="89"/>
                  </a:lnTo>
                  <a:lnTo>
                    <a:pt x="105" y="90"/>
                  </a:lnTo>
                  <a:lnTo>
                    <a:pt x="109" y="90"/>
                  </a:lnTo>
                  <a:lnTo>
                    <a:pt x="114" y="87"/>
                  </a:lnTo>
                  <a:lnTo>
                    <a:pt x="118" y="85"/>
                  </a:lnTo>
                  <a:lnTo>
                    <a:pt x="120" y="84"/>
                  </a:lnTo>
                  <a:lnTo>
                    <a:pt x="119" y="86"/>
                  </a:lnTo>
                  <a:lnTo>
                    <a:pt x="118" y="93"/>
                  </a:lnTo>
                  <a:lnTo>
                    <a:pt x="119" y="98"/>
                  </a:lnTo>
                  <a:lnTo>
                    <a:pt x="122" y="100"/>
                  </a:lnTo>
                  <a:lnTo>
                    <a:pt x="127" y="97"/>
                  </a:lnTo>
                  <a:lnTo>
                    <a:pt x="130" y="91"/>
                  </a:lnTo>
                  <a:lnTo>
                    <a:pt x="133" y="86"/>
                  </a:lnTo>
                  <a:lnTo>
                    <a:pt x="134" y="84"/>
                  </a:lnTo>
                  <a:lnTo>
                    <a:pt x="143" y="81"/>
                  </a:lnTo>
                  <a:lnTo>
                    <a:pt x="142" y="79"/>
                  </a:lnTo>
                  <a:lnTo>
                    <a:pt x="141" y="77"/>
                  </a:lnTo>
                  <a:lnTo>
                    <a:pt x="139" y="72"/>
                  </a:lnTo>
                  <a:lnTo>
                    <a:pt x="136" y="67"/>
                  </a:lnTo>
                  <a:lnTo>
                    <a:pt x="134" y="61"/>
                  </a:lnTo>
                  <a:lnTo>
                    <a:pt x="134" y="58"/>
                  </a:lnTo>
                  <a:lnTo>
                    <a:pt x="134" y="54"/>
                  </a:lnTo>
                  <a:lnTo>
                    <a:pt x="136" y="53"/>
                  </a:lnTo>
                  <a:lnTo>
                    <a:pt x="141" y="57"/>
                  </a:lnTo>
                  <a:lnTo>
                    <a:pt x="146" y="63"/>
                  </a:lnTo>
                  <a:lnTo>
                    <a:pt x="148" y="66"/>
                  </a:lnTo>
                  <a:lnTo>
                    <a:pt x="149" y="70"/>
                  </a:lnTo>
                  <a:lnTo>
                    <a:pt x="151" y="72"/>
                  </a:lnTo>
                  <a:lnTo>
                    <a:pt x="152" y="74"/>
                  </a:lnTo>
                  <a:lnTo>
                    <a:pt x="152" y="77"/>
                  </a:lnTo>
                  <a:lnTo>
                    <a:pt x="151" y="80"/>
                  </a:lnTo>
                  <a:lnTo>
                    <a:pt x="149" y="85"/>
                  </a:lnTo>
                  <a:lnTo>
                    <a:pt x="149" y="90"/>
                  </a:lnTo>
                  <a:lnTo>
                    <a:pt x="148" y="94"/>
                  </a:lnTo>
                  <a:lnTo>
                    <a:pt x="148" y="98"/>
                  </a:lnTo>
                  <a:lnTo>
                    <a:pt x="148" y="101"/>
                  </a:lnTo>
                  <a:lnTo>
                    <a:pt x="151" y="104"/>
                  </a:lnTo>
                  <a:lnTo>
                    <a:pt x="154" y="104"/>
                  </a:lnTo>
                  <a:lnTo>
                    <a:pt x="156" y="104"/>
                  </a:lnTo>
                  <a:lnTo>
                    <a:pt x="160" y="103"/>
                  </a:lnTo>
                  <a:lnTo>
                    <a:pt x="163" y="101"/>
                  </a:lnTo>
                  <a:lnTo>
                    <a:pt x="168" y="98"/>
                  </a:lnTo>
                  <a:lnTo>
                    <a:pt x="171" y="96"/>
                  </a:lnTo>
                  <a:lnTo>
                    <a:pt x="169" y="93"/>
                  </a:lnTo>
                  <a:lnTo>
                    <a:pt x="169" y="91"/>
                  </a:lnTo>
                  <a:lnTo>
                    <a:pt x="168" y="89"/>
                  </a:lnTo>
                  <a:lnTo>
                    <a:pt x="168" y="85"/>
                  </a:lnTo>
                  <a:lnTo>
                    <a:pt x="166" y="81"/>
                  </a:lnTo>
                  <a:lnTo>
                    <a:pt x="165" y="77"/>
                  </a:lnTo>
                  <a:lnTo>
                    <a:pt x="163" y="72"/>
                  </a:lnTo>
                  <a:lnTo>
                    <a:pt x="162" y="68"/>
                  </a:lnTo>
                  <a:lnTo>
                    <a:pt x="161" y="63"/>
                  </a:lnTo>
                  <a:lnTo>
                    <a:pt x="160" y="58"/>
                  </a:lnTo>
                  <a:lnTo>
                    <a:pt x="158" y="52"/>
                  </a:lnTo>
                  <a:lnTo>
                    <a:pt x="156" y="48"/>
                  </a:lnTo>
                  <a:lnTo>
                    <a:pt x="154" y="45"/>
                  </a:lnTo>
                  <a:lnTo>
                    <a:pt x="153" y="41"/>
                  </a:lnTo>
                  <a:lnTo>
                    <a:pt x="152" y="38"/>
                  </a:lnTo>
                  <a:lnTo>
                    <a:pt x="151" y="37"/>
                  </a:lnTo>
                  <a:lnTo>
                    <a:pt x="148" y="33"/>
                  </a:lnTo>
                  <a:lnTo>
                    <a:pt x="145" y="30"/>
                  </a:lnTo>
                  <a:lnTo>
                    <a:pt x="141" y="25"/>
                  </a:lnTo>
                  <a:lnTo>
                    <a:pt x="138" y="24"/>
                  </a:lnTo>
                  <a:lnTo>
                    <a:pt x="133" y="21"/>
                  </a:lnTo>
                  <a:lnTo>
                    <a:pt x="129" y="20"/>
                  </a:lnTo>
                  <a:lnTo>
                    <a:pt x="126" y="19"/>
                  </a:lnTo>
                  <a:lnTo>
                    <a:pt x="123" y="19"/>
                  </a:lnTo>
                  <a:lnTo>
                    <a:pt x="119" y="20"/>
                  </a:lnTo>
                  <a:lnTo>
                    <a:pt x="115" y="24"/>
                  </a:lnTo>
                  <a:lnTo>
                    <a:pt x="113" y="27"/>
                  </a:lnTo>
                  <a:lnTo>
                    <a:pt x="113" y="32"/>
                  </a:lnTo>
                  <a:lnTo>
                    <a:pt x="114" y="34"/>
                  </a:lnTo>
                  <a:lnTo>
                    <a:pt x="115" y="38"/>
                  </a:lnTo>
                  <a:lnTo>
                    <a:pt x="115" y="43"/>
                  </a:lnTo>
                  <a:lnTo>
                    <a:pt x="116" y="47"/>
                  </a:lnTo>
                  <a:lnTo>
                    <a:pt x="118" y="51"/>
                  </a:lnTo>
                  <a:lnTo>
                    <a:pt x="119" y="55"/>
                  </a:lnTo>
                  <a:lnTo>
                    <a:pt x="119" y="58"/>
                  </a:lnTo>
                  <a:lnTo>
                    <a:pt x="120" y="59"/>
                  </a:lnTo>
                  <a:lnTo>
                    <a:pt x="118" y="57"/>
                  </a:lnTo>
                  <a:lnTo>
                    <a:pt x="114" y="52"/>
                  </a:lnTo>
                  <a:lnTo>
                    <a:pt x="112" y="48"/>
                  </a:lnTo>
                  <a:lnTo>
                    <a:pt x="109" y="45"/>
                  </a:lnTo>
                  <a:lnTo>
                    <a:pt x="107" y="41"/>
                  </a:lnTo>
                  <a:lnTo>
                    <a:pt x="105" y="38"/>
                  </a:lnTo>
                  <a:lnTo>
                    <a:pt x="101" y="33"/>
                  </a:lnTo>
                  <a:lnTo>
                    <a:pt x="99" y="30"/>
                  </a:lnTo>
                  <a:lnTo>
                    <a:pt x="95" y="25"/>
                  </a:lnTo>
                  <a:lnTo>
                    <a:pt x="94" y="21"/>
                  </a:lnTo>
                  <a:lnTo>
                    <a:pt x="88" y="15"/>
                  </a:lnTo>
                  <a:lnTo>
                    <a:pt x="86" y="12"/>
                  </a:lnTo>
                  <a:lnTo>
                    <a:pt x="83" y="10"/>
                  </a:lnTo>
                  <a:lnTo>
                    <a:pt x="80" y="7"/>
                  </a:lnTo>
                  <a:lnTo>
                    <a:pt x="74" y="6"/>
                  </a:lnTo>
                  <a:lnTo>
                    <a:pt x="69" y="5"/>
                  </a:lnTo>
                  <a:lnTo>
                    <a:pt x="63" y="2"/>
                  </a:lnTo>
                  <a:lnTo>
                    <a:pt x="59" y="2"/>
                  </a:lnTo>
                  <a:lnTo>
                    <a:pt x="55" y="2"/>
                  </a:lnTo>
                  <a:lnTo>
                    <a:pt x="54" y="4"/>
                  </a:lnTo>
                  <a:lnTo>
                    <a:pt x="53" y="5"/>
                  </a:lnTo>
                  <a:lnTo>
                    <a:pt x="53" y="8"/>
                  </a:lnTo>
                  <a:lnTo>
                    <a:pt x="53" y="12"/>
                  </a:lnTo>
                  <a:lnTo>
                    <a:pt x="53" y="17"/>
                  </a:lnTo>
                  <a:lnTo>
                    <a:pt x="53" y="20"/>
                  </a:lnTo>
                  <a:lnTo>
                    <a:pt x="53" y="24"/>
                  </a:lnTo>
                  <a:lnTo>
                    <a:pt x="53" y="26"/>
                  </a:lnTo>
                  <a:lnTo>
                    <a:pt x="54" y="28"/>
                  </a:lnTo>
                  <a:lnTo>
                    <a:pt x="16" y="0"/>
                  </a:lnTo>
                  <a:lnTo>
                    <a:pt x="16" y="0"/>
                  </a:lnTo>
                  <a:close/>
                </a:path>
              </a:pathLst>
            </a:custGeom>
            <a:solidFill>
              <a:srgbClr val="000000"/>
            </a:solidFill>
            <a:ln w="9525">
              <a:noFill/>
              <a:round/>
              <a:headEnd/>
              <a:tailEnd/>
            </a:ln>
          </p:spPr>
          <p:txBody>
            <a:bodyPr/>
            <a:lstStyle/>
            <a:p>
              <a:endParaRPr lang="en-US"/>
            </a:p>
          </p:txBody>
        </p:sp>
        <p:sp>
          <p:nvSpPr>
            <p:cNvPr id="37" name="Freeform 35"/>
            <p:cNvSpPr>
              <a:spLocks/>
            </p:cNvSpPr>
            <p:nvPr/>
          </p:nvSpPr>
          <p:spPr bwMode="auto">
            <a:xfrm>
              <a:off x="1513" y="1508"/>
              <a:ext cx="149" cy="128"/>
            </a:xfrm>
            <a:custGeom>
              <a:avLst/>
              <a:gdLst/>
              <a:ahLst/>
              <a:cxnLst>
                <a:cxn ang="0">
                  <a:pos x="6" y="0"/>
                </a:cxn>
                <a:cxn ang="0">
                  <a:pos x="0" y="1"/>
                </a:cxn>
                <a:cxn ang="0">
                  <a:pos x="1" y="6"/>
                </a:cxn>
                <a:cxn ang="0">
                  <a:pos x="4" y="12"/>
                </a:cxn>
                <a:cxn ang="0">
                  <a:pos x="9" y="16"/>
                </a:cxn>
                <a:cxn ang="0">
                  <a:pos x="17" y="20"/>
                </a:cxn>
                <a:cxn ang="0">
                  <a:pos x="26" y="26"/>
                </a:cxn>
                <a:cxn ang="0">
                  <a:pos x="34" y="31"/>
                </a:cxn>
                <a:cxn ang="0">
                  <a:pos x="42" y="36"/>
                </a:cxn>
                <a:cxn ang="0">
                  <a:pos x="50" y="40"/>
                </a:cxn>
                <a:cxn ang="0">
                  <a:pos x="60" y="61"/>
                </a:cxn>
                <a:cxn ang="0">
                  <a:pos x="75" y="64"/>
                </a:cxn>
                <a:cxn ang="0">
                  <a:pos x="76" y="73"/>
                </a:cxn>
                <a:cxn ang="0">
                  <a:pos x="78" y="82"/>
                </a:cxn>
                <a:cxn ang="0">
                  <a:pos x="81" y="92"/>
                </a:cxn>
                <a:cxn ang="0">
                  <a:pos x="83" y="100"/>
                </a:cxn>
                <a:cxn ang="0">
                  <a:pos x="87" y="107"/>
                </a:cxn>
                <a:cxn ang="0">
                  <a:pos x="91" y="112"/>
                </a:cxn>
                <a:cxn ang="0">
                  <a:pos x="96" y="112"/>
                </a:cxn>
                <a:cxn ang="0">
                  <a:pos x="101" y="105"/>
                </a:cxn>
                <a:cxn ang="0">
                  <a:pos x="104" y="96"/>
                </a:cxn>
                <a:cxn ang="0">
                  <a:pos x="106" y="90"/>
                </a:cxn>
                <a:cxn ang="0">
                  <a:pos x="107" y="91"/>
                </a:cxn>
                <a:cxn ang="0">
                  <a:pos x="112" y="96"/>
                </a:cxn>
                <a:cxn ang="0">
                  <a:pos x="118" y="97"/>
                </a:cxn>
                <a:cxn ang="0">
                  <a:pos x="121" y="98"/>
                </a:cxn>
                <a:cxn ang="0">
                  <a:pos x="119" y="105"/>
                </a:cxn>
                <a:cxn ang="0">
                  <a:pos x="116" y="115"/>
                </a:cxn>
                <a:cxn ang="0">
                  <a:pos x="116" y="122"/>
                </a:cxn>
                <a:cxn ang="0">
                  <a:pos x="124" y="128"/>
                </a:cxn>
                <a:cxn ang="0">
                  <a:pos x="127" y="125"/>
                </a:cxn>
                <a:cxn ang="0">
                  <a:pos x="131" y="119"/>
                </a:cxn>
                <a:cxn ang="0">
                  <a:pos x="135" y="111"/>
                </a:cxn>
                <a:cxn ang="0">
                  <a:pos x="139" y="102"/>
                </a:cxn>
                <a:cxn ang="0">
                  <a:pos x="142" y="91"/>
                </a:cxn>
                <a:cxn ang="0">
                  <a:pos x="147" y="79"/>
                </a:cxn>
                <a:cxn ang="0">
                  <a:pos x="149" y="69"/>
                </a:cxn>
                <a:cxn ang="0">
                  <a:pos x="149" y="61"/>
                </a:cxn>
                <a:cxn ang="0">
                  <a:pos x="147" y="54"/>
                </a:cxn>
                <a:cxn ang="0">
                  <a:pos x="140" y="51"/>
                </a:cxn>
                <a:cxn ang="0">
                  <a:pos x="132" y="53"/>
                </a:cxn>
                <a:cxn ang="0">
                  <a:pos x="129" y="52"/>
                </a:cxn>
                <a:cxn ang="0">
                  <a:pos x="126" y="44"/>
                </a:cxn>
                <a:cxn ang="0">
                  <a:pos x="122" y="40"/>
                </a:cxn>
                <a:cxn ang="0">
                  <a:pos x="114" y="38"/>
                </a:cxn>
                <a:cxn ang="0">
                  <a:pos x="109" y="39"/>
                </a:cxn>
                <a:cxn ang="0">
                  <a:pos x="107" y="43"/>
                </a:cxn>
                <a:cxn ang="0">
                  <a:pos x="101" y="57"/>
                </a:cxn>
                <a:cxn ang="0">
                  <a:pos x="96" y="51"/>
                </a:cxn>
                <a:cxn ang="0">
                  <a:pos x="91" y="44"/>
                </a:cxn>
                <a:cxn ang="0">
                  <a:pos x="86" y="37"/>
                </a:cxn>
                <a:cxn ang="0">
                  <a:pos x="79" y="27"/>
                </a:cxn>
                <a:cxn ang="0">
                  <a:pos x="74" y="21"/>
                </a:cxn>
                <a:cxn ang="0">
                  <a:pos x="67" y="13"/>
                </a:cxn>
                <a:cxn ang="0">
                  <a:pos x="60" y="11"/>
                </a:cxn>
                <a:cxn ang="0">
                  <a:pos x="50" y="10"/>
                </a:cxn>
                <a:cxn ang="0">
                  <a:pos x="43" y="10"/>
                </a:cxn>
                <a:cxn ang="0">
                  <a:pos x="42" y="12"/>
                </a:cxn>
                <a:cxn ang="0">
                  <a:pos x="47" y="18"/>
                </a:cxn>
                <a:cxn ang="0">
                  <a:pos x="58" y="26"/>
                </a:cxn>
                <a:cxn ang="0">
                  <a:pos x="66" y="32"/>
                </a:cxn>
                <a:cxn ang="0">
                  <a:pos x="70" y="37"/>
                </a:cxn>
                <a:cxn ang="0">
                  <a:pos x="9" y="1"/>
                </a:cxn>
              </a:cxnLst>
              <a:rect l="0" t="0" r="r" b="b"/>
              <a:pathLst>
                <a:path w="149" h="128">
                  <a:moveTo>
                    <a:pt x="9" y="1"/>
                  </a:moveTo>
                  <a:lnTo>
                    <a:pt x="6" y="0"/>
                  </a:lnTo>
                  <a:lnTo>
                    <a:pt x="2" y="1"/>
                  </a:lnTo>
                  <a:lnTo>
                    <a:pt x="0" y="1"/>
                  </a:lnTo>
                  <a:lnTo>
                    <a:pt x="0" y="4"/>
                  </a:lnTo>
                  <a:lnTo>
                    <a:pt x="1" y="6"/>
                  </a:lnTo>
                  <a:lnTo>
                    <a:pt x="3" y="10"/>
                  </a:lnTo>
                  <a:lnTo>
                    <a:pt x="4" y="12"/>
                  </a:lnTo>
                  <a:lnTo>
                    <a:pt x="7" y="13"/>
                  </a:lnTo>
                  <a:lnTo>
                    <a:pt x="9" y="16"/>
                  </a:lnTo>
                  <a:lnTo>
                    <a:pt x="14" y="18"/>
                  </a:lnTo>
                  <a:lnTo>
                    <a:pt x="17" y="20"/>
                  </a:lnTo>
                  <a:lnTo>
                    <a:pt x="21" y="24"/>
                  </a:lnTo>
                  <a:lnTo>
                    <a:pt x="26" y="26"/>
                  </a:lnTo>
                  <a:lnTo>
                    <a:pt x="30" y="28"/>
                  </a:lnTo>
                  <a:lnTo>
                    <a:pt x="34" y="31"/>
                  </a:lnTo>
                  <a:lnTo>
                    <a:pt x="39" y="33"/>
                  </a:lnTo>
                  <a:lnTo>
                    <a:pt x="42" y="36"/>
                  </a:lnTo>
                  <a:lnTo>
                    <a:pt x="46" y="38"/>
                  </a:lnTo>
                  <a:lnTo>
                    <a:pt x="50" y="40"/>
                  </a:lnTo>
                  <a:lnTo>
                    <a:pt x="53" y="41"/>
                  </a:lnTo>
                  <a:lnTo>
                    <a:pt x="60" y="61"/>
                  </a:lnTo>
                  <a:lnTo>
                    <a:pt x="75" y="63"/>
                  </a:lnTo>
                  <a:lnTo>
                    <a:pt x="75" y="64"/>
                  </a:lnTo>
                  <a:lnTo>
                    <a:pt x="76" y="70"/>
                  </a:lnTo>
                  <a:lnTo>
                    <a:pt x="76" y="73"/>
                  </a:lnTo>
                  <a:lnTo>
                    <a:pt x="78" y="78"/>
                  </a:lnTo>
                  <a:lnTo>
                    <a:pt x="78" y="82"/>
                  </a:lnTo>
                  <a:lnTo>
                    <a:pt x="80" y="87"/>
                  </a:lnTo>
                  <a:lnTo>
                    <a:pt x="81" y="92"/>
                  </a:lnTo>
                  <a:lnTo>
                    <a:pt x="82" y="97"/>
                  </a:lnTo>
                  <a:lnTo>
                    <a:pt x="83" y="100"/>
                  </a:lnTo>
                  <a:lnTo>
                    <a:pt x="86" y="105"/>
                  </a:lnTo>
                  <a:lnTo>
                    <a:pt x="87" y="107"/>
                  </a:lnTo>
                  <a:lnTo>
                    <a:pt x="88" y="111"/>
                  </a:lnTo>
                  <a:lnTo>
                    <a:pt x="91" y="112"/>
                  </a:lnTo>
                  <a:lnTo>
                    <a:pt x="93" y="113"/>
                  </a:lnTo>
                  <a:lnTo>
                    <a:pt x="96" y="112"/>
                  </a:lnTo>
                  <a:lnTo>
                    <a:pt x="99" y="110"/>
                  </a:lnTo>
                  <a:lnTo>
                    <a:pt x="101" y="105"/>
                  </a:lnTo>
                  <a:lnTo>
                    <a:pt x="104" y="102"/>
                  </a:lnTo>
                  <a:lnTo>
                    <a:pt x="104" y="96"/>
                  </a:lnTo>
                  <a:lnTo>
                    <a:pt x="105" y="92"/>
                  </a:lnTo>
                  <a:lnTo>
                    <a:pt x="106" y="90"/>
                  </a:lnTo>
                  <a:lnTo>
                    <a:pt x="107" y="89"/>
                  </a:lnTo>
                  <a:lnTo>
                    <a:pt x="107" y="91"/>
                  </a:lnTo>
                  <a:lnTo>
                    <a:pt x="111" y="95"/>
                  </a:lnTo>
                  <a:lnTo>
                    <a:pt x="112" y="96"/>
                  </a:lnTo>
                  <a:lnTo>
                    <a:pt x="114" y="97"/>
                  </a:lnTo>
                  <a:lnTo>
                    <a:pt x="118" y="97"/>
                  </a:lnTo>
                  <a:lnTo>
                    <a:pt x="121" y="97"/>
                  </a:lnTo>
                  <a:lnTo>
                    <a:pt x="121" y="98"/>
                  </a:lnTo>
                  <a:lnTo>
                    <a:pt x="120" y="102"/>
                  </a:lnTo>
                  <a:lnTo>
                    <a:pt x="119" y="105"/>
                  </a:lnTo>
                  <a:lnTo>
                    <a:pt x="118" y="110"/>
                  </a:lnTo>
                  <a:lnTo>
                    <a:pt x="116" y="115"/>
                  </a:lnTo>
                  <a:lnTo>
                    <a:pt x="116" y="119"/>
                  </a:lnTo>
                  <a:lnTo>
                    <a:pt x="116" y="122"/>
                  </a:lnTo>
                  <a:lnTo>
                    <a:pt x="119" y="124"/>
                  </a:lnTo>
                  <a:lnTo>
                    <a:pt x="124" y="128"/>
                  </a:lnTo>
                  <a:lnTo>
                    <a:pt x="127" y="128"/>
                  </a:lnTo>
                  <a:lnTo>
                    <a:pt x="127" y="125"/>
                  </a:lnTo>
                  <a:lnTo>
                    <a:pt x="129" y="123"/>
                  </a:lnTo>
                  <a:lnTo>
                    <a:pt x="131" y="119"/>
                  </a:lnTo>
                  <a:lnTo>
                    <a:pt x="133" y="117"/>
                  </a:lnTo>
                  <a:lnTo>
                    <a:pt x="135" y="111"/>
                  </a:lnTo>
                  <a:lnTo>
                    <a:pt x="137" y="107"/>
                  </a:lnTo>
                  <a:lnTo>
                    <a:pt x="139" y="102"/>
                  </a:lnTo>
                  <a:lnTo>
                    <a:pt x="141" y="97"/>
                  </a:lnTo>
                  <a:lnTo>
                    <a:pt x="142" y="91"/>
                  </a:lnTo>
                  <a:lnTo>
                    <a:pt x="145" y="85"/>
                  </a:lnTo>
                  <a:lnTo>
                    <a:pt x="147" y="79"/>
                  </a:lnTo>
                  <a:lnTo>
                    <a:pt x="148" y="74"/>
                  </a:lnTo>
                  <a:lnTo>
                    <a:pt x="149" y="69"/>
                  </a:lnTo>
                  <a:lnTo>
                    <a:pt x="149" y="65"/>
                  </a:lnTo>
                  <a:lnTo>
                    <a:pt x="149" y="61"/>
                  </a:lnTo>
                  <a:lnTo>
                    <a:pt x="149" y="58"/>
                  </a:lnTo>
                  <a:lnTo>
                    <a:pt x="147" y="54"/>
                  </a:lnTo>
                  <a:lnTo>
                    <a:pt x="144" y="52"/>
                  </a:lnTo>
                  <a:lnTo>
                    <a:pt x="140" y="51"/>
                  </a:lnTo>
                  <a:lnTo>
                    <a:pt x="138" y="51"/>
                  </a:lnTo>
                  <a:lnTo>
                    <a:pt x="132" y="53"/>
                  </a:lnTo>
                  <a:lnTo>
                    <a:pt x="129" y="54"/>
                  </a:lnTo>
                  <a:lnTo>
                    <a:pt x="129" y="52"/>
                  </a:lnTo>
                  <a:lnTo>
                    <a:pt x="128" y="47"/>
                  </a:lnTo>
                  <a:lnTo>
                    <a:pt x="126" y="44"/>
                  </a:lnTo>
                  <a:lnTo>
                    <a:pt x="125" y="41"/>
                  </a:lnTo>
                  <a:lnTo>
                    <a:pt x="122" y="40"/>
                  </a:lnTo>
                  <a:lnTo>
                    <a:pt x="119" y="39"/>
                  </a:lnTo>
                  <a:lnTo>
                    <a:pt x="114" y="38"/>
                  </a:lnTo>
                  <a:lnTo>
                    <a:pt x="112" y="38"/>
                  </a:lnTo>
                  <a:lnTo>
                    <a:pt x="109" y="39"/>
                  </a:lnTo>
                  <a:lnTo>
                    <a:pt x="108" y="40"/>
                  </a:lnTo>
                  <a:lnTo>
                    <a:pt x="107" y="43"/>
                  </a:lnTo>
                  <a:lnTo>
                    <a:pt x="107" y="44"/>
                  </a:lnTo>
                  <a:lnTo>
                    <a:pt x="101" y="57"/>
                  </a:lnTo>
                  <a:lnTo>
                    <a:pt x="100" y="54"/>
                  </a:lnTo>
                  <a:lnTo>
                    <a:pt x="96" y="51"/>
                  </a:lnTo>
                  <a:lnTo>
                    <a:pt x="93" y="47"/>
                  </a:lnTo>
                  <a:lnTo>
                    <a:pt x="91" y="44"/>
                  </a:lnTo>
                  <a:lnTo>
                    <a:pt x="88" y="40"/>
                  </a:lnTo>
                  <a:lnTo>
                    <a:pt x="86" y="37"/>
                  </a:lnTo>
                  <a:lnTo>
                    <a:pt x="82" y="32"/>
                  </a:lnTo>
                  <a:lnTo>
                    <a:pt x="79" y="27"/>
                  </a:lnTo>
                  <a:lnTo>
                    <a:pt x="76" y="24"/>
                  </a:lnTo>
                  <a:lnTo>
                    <a:pt x="74" y="21"/>
                  </a:lnTo>
                  <a:lnTo>
                    <a:pt x="69" y="16"/>
                  </a:lnTo>
                  <a:lnTo>
                    <a:pt x="67" y="13"/>
                  </a:lnTo>
                  <a:lnTo>
                    <a:pt x="63" y="12"/>
                  </a:lnTo>
                  <a:lnTo>
                    <a:pt x="60" y="11"/>
                  </a:lnTo>
                  <a:lnTo>
                    <a:pt x="55" y="10"/>
                  </a:lnTo>
                  <a:lnTo>
                    <a:pt x="50" y="10"/>
                  </a:lnTo>
                  <a:lnTo>
                    <a:pt x="46" y="8"/>
                  </a:lnTo>
                  <a:lnTo>
                    <a:pt x="43" y="10"/>
                  </a:lnTo>
                  <a:lnTo>
                    <a:pt x="41" y="10"/>
                  </a:lnTo>
                  <a:lnTo>
                    <a:pt x="42" y="12"/>
                  </a:lnTo>
                  <a:lnTo>
                    <a:pt x="43" y="14"/>
                  </a:lnTo>
                  <a:lnTo>
                    <a:pt x="47" y="18"/>
                  </a:lnTo>
                  <a:lnTo>
                    <a:pt x="52" y="21"/>
                  </a:lnTo>
                  <a:lnTo>
                    <a:pt x="58" y="26"/>
                  </a:lnTo>
                  <a:lnTo>
                    <a:pt x="61" y="28"/>
                  </a:lnTo>
                  <a:lnTo>
                    <a:pt x="66" y="32"/>
                  </a:lnTo>
                  <a:lnTo>
                    <a:pt x="69" y="36"/>
                  </a:lnTo>
                  <a:lnTo>
                    <a:pt x="70" y="37"/>
                  </a:lnTo>
                  <a:lnTo>
                    <a:pt x="59" y="39"/>
                  </a:lnTo>
                  <a:lnTo>
                    <a:pt x="9" y="1"/>
                  </a:lnTo>
                  <a:lnTo>
                    <a:pt x="9" y="1"/>
                  </a:lnTo>
                  <a:close/>
                </a:path>
              </a:pathLst>
            </a:custGeom>
            <a:solidFill>
              <a:srgbClr val="000000"/>
            </a:solidFill>
            <a:ln w="9525">
              <a:noFill/>
              <a:round/>
              <a:headEnd/>
              <a:tailEnd/>
            </a:ln>
          </p:spPr>
          <p:txBody>
            <a:bodyPr/>
            <a:lstStyle/>
            <a:p>
              <a:endParaRPr lang="en-US"/>
            </a:p>
          </p:txBody>
        </p:sp>
        <p:sp>
          <p:nvSpPr>
            <p:cNvPr id="38" name="Freeform 36"/>
            <p:cNvSpPr>
              <a:spLocks/>
            </p:cNvSpPr>
            <p:nvPr/>
          </p:nvSpPr>
          <p:spPr bwMode="auto">
            <a:xfrm>
              <a:off x="1640" y="1620"/>
              <a:ext cx="25" cy="54"/>
            </a:xfrm>
            <a:custGeom>
              <a:avLst/>
              <a:gdLst/>
              <a:ahLst/>
              <a:cxnLst>
                <a:cxn ang="0">
                  <a:pos x="25" y="10"/>
                </a:cxn>
                <a:cxn ang="0">
                  <a:pos x="21" y="6"/>
                </a:cxn>
                <a:cxn ang="0">
                  <a:pos x="17" y="3"/>
                </a:cxn>
                <a:cxn ang="0">
                  <a:pos x="14" y="0"/>
                </a:cxn>
                <a:cxn ang="0">
                  <a:pos x="12" y="0"/>
                </a:cxn>
                <a:cxn ang="0">
                  <a:pos x="11" y="1"/>
                </a:cxn>
                <a:cxn ang="0">
                  <a:pos x="10" y="5"/>
                </a:cxn>
                <a:cxn ang="0">
                  <a:pos x="7" y="10"/>
                </a:cxn>
                <a:cxn ang="0">
                  <a:pos x="5" y="16"/>
                </a:cxn>
                <a:cxn ang="0">
                  <a:pos x="4" y="20"/>
                </a:cxn>
                <a:cxn ang="0">
                  <a:pos x="2" y="25"/>
                </a:cxn>
                <a:cxn ang="0">
                  <a:pos x="0" y="30"/>
                </a:cxn>
                <a:cxn ang="0">
                  <a:pos x="0" y="34"/>
                </a:cxn>
                <a:cxn ang="0">
                  <a:pos x="0" y="38"/>
                </a:cxn>
                <a:cxn ang="0">
                  <a:pos x="0" y="40"/>
                </a:cxn>
                <a:cxn ang="0">
                  <a:pos x="2" y="44"/>
                </a:cxn>
                <a:cxn ang="0">
                  <a:pos x="4" y="49"/>
                </a:cxn>
                <a:cxn ang="0">
                  <a:pos x="6" y="53"/>
                </a:cxn>
                <a:cxn ang="0">
                  <a:pos x="11" y="54"/>
                </a:cxn>
                <a:cxn ang="0">
                  <a:pos x="12" y="50"/>
                </a:cxn>
                <a:cxn ang="0">
                  <a:pos x="14" y="45"/>
                </a:cxn>
                <a:cxn ang="0">
                  <a:pos x="15" y="41"/>
                </a:cxn>
                <a:cxn ang="0">
                  <a:pos x="17" y="38"/>
                </a:cxn>
                <a:cxn ang="0">
                  <a:pos x="18" y="34"/>
                </a:cxn>
                <a:cxn ang="0">
                  <a:pos x="20" y="31"/>
                </a:cxn>
                <a:cxn ang="0">
                  <a:pos x="20" y="26"/>
                </a:cxn>
                <a:cxn ang="0">
                  <a:pos x="21" y="23"/>
                </a:cxn>
                <a:cxn ang="0">
                  <a:pos x="21" y="19"/>
                </a:cxn>
                <a:cxn ang="0">
                  <a:pos x="22" y="17"/>
                </a:cxn>
                <a:cxn ang="0">
                  <a:pos x="24" y="11"/>
                </a:cxn>
                <a:cxn ang="0">
                  <a:pos x="25" y="10"/>
                </a:cxn>
                <a:cxn ang="0">
                  <a:pos x="25" y="10"/>
                </a:cxn>
              </a:cxnLst>
              <a:rect l="0" t="0" r="r" b="b"/>
              <a:pathLst>
                <a:path w="25" h="54">
                  <a:moveTo>
                    <a:pt x="25" y="10"/>
                  </a:moveTo>
                  <a:lnTo>
                    <a:pt x="21" y="6"/>
                  </a:lnTo>
                  <a:lnTo>
                    <a:pt x="17" y="3"/>
                  </a:lnTo>
                  <a:lnTo>
                    <a:pt x="14" y="0"/>
                  </a:lnTo>
                  <a:lnTo>
                    <a:pt x="12" y="0"/>
                  </a:lnTo>
                  <a:lnTo>
                    <a:pt x="11" y="1"/>
                  </a:lnTo>
                  <a:lnTo>
                    <a:pt x="10" y="5"/>
                  </a:lnTo>
                  <a:lnTo>
                    <a:pt x="7" y="10"/>
                  </a:lnTo>
                  <a:lnTo>
                    <a:pt x="5" y="16"/>
                  </a:lnTo>
                  <a:lnTo>
                    <a:pt x="4" y="20"/>
                  </a:lnTo>
                  <a:lnTo>
                    <a:pt x="2" y="25"/>
                  </a:lnTo>
                  <a:lnTo>
                    <a:pt x="0" y="30"/>
                  </a:lnTo>
                  <a:lnTo>
                    <a:pt x="0" y="34"/>
                  </a:lnTo>
                  <a:lnTo>
                    <a:pt x="0" y="38"/>
                  </a:lnTo>
                  <a:lnTo>
                    <a:pt x="0" y="40"/>
                  </a:lnTo>
                  <a:lnTo>
                    <a:pt x="2" y="44"/>
                  </a:lnTo>
                  <a:lnTo>
                    <a:pt x="4" y="49"/>
                  </a:lnTo>
                  <a:lnTo>
                    <a:pt x="6" y="53"/>
                  </a:lnTo>
                  <a:lnTo>
                    <a:pt x="11" y="54"/>
                  </a:lnTo>
                  <a:lnTo>
                    <a:pt x="12" y="50"/>
                  </a:lnTo>
                  <a:lnTo>
                    <a:pt x="14" y="45"/>
                  </a:lnTo>
                  <a:lnTo>
                    <a:pt x="15" y="41"/>
                  </a:lnTo>
                  <a:lnTo>
                    <a:pt x="17" y="38"/>
                  </a:lnTo>
                  <a:lnTo>
                    <a:pt x="18" y="34"/>
                  </a:lnTo>
                  <a:lnTo>
                    <a:pt x="20" y="31"/>
                  </a:lnTo>
                  <a:lnTo>
                    <a:pt x="20" y="26"/>
                  </a:lnTo>
                  <a:lnTo>
                    <a:pt x="21" y="23"/>
                  </a:lnTo>
                  <a:lnTo>
                    <a:pt x="21" y="19"/>
                  </a:lnTo>
                  <a:lnTo>
                    <a:pt x="22" y="17"/>
                  </a:lnTo>
                  <a:lnTo>
                    <a:pt x="24" y="11"/>
                  </a:lnTo>
                  <a:lnTo>
                    <a:pt x="25" y="10"/>
                  </a:lnTo>
                  <a:lnTo>
                    <a:pt x="25" y="10"/>
                  </a:lnTo>
                  <a:close/>
                </a:path>
              </a:pathLst>
            </a:custGeom>
            <a:solidFill>
              <a:srgbClr val="000000"/>
            </a:solidFill>
            <a:ln w="9525">
              <a:noFill/>
              <a:round/>
              <a:headEnd/>
              <a:tailEnd/>
            </a:ln>
          </p:spPr>
          <p:txBody>
            <a:bodyPr/>
            <a:lstStyle/>
            <a:p>
              <a:endParaRPr lang="en-US"/>
            </a:p>
          </p:txBody>
        </p:sp>
        <p:sp>
          <p:nvSpPr>
            <p:cNvPr id="39" name="Freeform 37"/>
            <p:cNvSpPr>
              <a:spLocks/>
            </p:cNvSpPr>
            <p:nvPr/>
          </p:nvSpPr>
          <p:spPr bwMode="auto">
            <a:xfrm>
              <a:off x="1460" y="1725"/>
              <a:ext cx="27" cy="70"/>
            </a:xfrm>
            <a:custGeom>
              <a:avLst/>
              <a:gdLst/>
              <a:ahLst/>
              <a:cxnLst>
                <a:cxn ang="0">
                  <a:pos x="14" y="1"/>
                </a:cxn>
                <a:cxn ang="0">
                  <a:pos x="8" y="0"/>
                </a:cxn>
                <a:cxn ang="0">
                  <a:pos x="4" y="0"/>
                </a:cxn>
                <a:cxn ang="0">
                  <a:pos x="2" y="1"/>
                </a:cxn>
                <a:cxn ang="0">
                  <a:pos x="1" y="4"/>
                </a:cxn>
                <a:cxn ang="0">
                  <a:pos x="0" y="7"/>
                </a:cxn>
                <a:cxn ang="0">
                  <a:pos x="0" y="11"/>
                </a:cxn>
                <a:cxn ang="0">
                  <a:pos x="0" y="13"/>
                </a:cxn>
                <a:cxn ang="0">
                  <a:pos x="0" y="17"/>
                </a:cxn>
                <a:cxn ang="0">
                  <a:pos x="0" y="20"/>
                </a:cxn>
                <a:cxn ang="0">
                  <a:pos x="0" y="25"/>
                </a:cxn>
                <a:cxn ang="0">
                  <a:pos x="0" y="30"/>
                </a:cxn>
                <a:cxn ang="0">
                  <a:pos x="0" y="34"/>
                </a:cxn>
                <a:cxn ang="0">
                  <a:pos x="1" y="40"/>
                </a:cxn>
                <a:cxn ang="0">
                  <a:pos x="2" y="45"/>
                </a:cxn>
                <a:cxn ang="0">
                  <a:pos x="2" y="50"/>
                </a:cxn>
                <a:cxn ang="0">
                  <a:pos x="2" y="54"/>
                </a:cxn>
                <a:cxn ang="0">
                  <a:pos x="3" y="58"/>
                </a:cxn>
                <a:cxn ang="0">
                  <a:pos x="4" y="61"/>
                </a:cxn>
                <a:cxn ang="0">
                  <a:pos x="6" y="65"/>
                </a:cxn>
                <a:cxn ang="0">
                  <a:pos x="7" y="67"/>
                </a:cxn>
                <a:cxn ang="0">
                  <a:pos x="9" y="68"/>
                </a:cxn>
                <a:cxn ang="0">
                  <a:pos x="10" y="70"/>
                </a:cxn>
                <a:cxn ang="0">
                  <a:pos x="14" y="70"/>
                </a:cxn>
                <a:cxn ang="0">
                  <a:pos x="17" y="70"/>
                </a:cxn>
                <a:cxn ang="0">
                  <a:pos x="21" y="68"/>
                </a:cxn>
                <a:cxn ang="0">
                  <a:pos x="23" y="68"/>
                </a:cxn>
                <a:cxn ang="0">
                  <a:pos x="24" y="65"/>
                </a:cxn>
                <a:cxn ang="0">
                  <a:pos x="27" y="64"/>
                </a:cxn>
                <a:cxn ang="0">
                  <a:pos x="27" y="60"/>
                </a:cxn>
                <a:cxn ang="0">
                  <a:pos x="27" y="57"/>
                </a:cxn>
                <a:cxn ang="0">
                  <a:pos x="27" y="52"/>
                </a:cxn>
                <a:cxn ang="0">
                  <a:pos x="26" y="50"/>
                </a:cxn>
                <a:cxn ang="0">
                  <a:pos x="24" y="46"/>
                </a:cxn>
                <a:cxn ang="0">
                  <a:pos x="24" y="43"/>
                </a:cxn>
                <a:cxn ang="0">
                  <a:pos x="24" y="37"/>
                </a:cxn>
                <a:cxn ang="0">
                  <a:pos x="23" y="33"/>
                </a:cxn>
                <a:cxn ang="0">
                  <a:pos x="23" y="28"/>
                </a:cxn>
                <a:cxn ang="0">
                  <a:pos x="22" y="24"/>
                </a:cxn>
                <a:cxn ang="0">
                  <a:pos x="21" y="19"/>
                </a:cxn>
                <a:cxn ang="0">
                  <a:pos x="21" y="15"/>
                </a:cxn>
                <a:cxn ang="0">
                  <a:pos x="20" y="11"/>
                </a:cxn>
                <a:cxn ang="0">
                  <a:pos x="19" y="8"/>
                </a:cxn>
                <a:cxn ang="0">
                  <a:pos x="16" y="2"/>
                </a:cxn>
                <a:cxn ang="0">
                  <a:pos x="14" y="1"/>
                </a:cxn>
                <a:cxn ang="0">
                  <a:pos x="14" y="1"/>
                </a:cxn>
              </a:cxnLst>
              <a:rect l="0" t="0" r="r" b="b"/>
              <a:pathLst>
                <a:path w="27" h="70">
                  <a:moveTo>
                    <a:pt x="14" y="1"/>
                  </a:moveTo>
                  <a:lnTo>
                    <a:pt x="8" y="0"/>
                  </a:lnTo>
                  <a:lnTo>
                    <a:pt x="4" y="0"/>
                  </a:lnTo>
                  <a:lnTo>
                    <a:pt x="2" y="1"/>
                  </a:lnTo>
                  <a:lnTo>
                    <a:pt x="1" y="4"/>
                  </a:lnTo>
                  <a:lnTo>
                    <a:pt x="0" y="7"/>
                  </a:lnTo>
                  <a:lnTo>
                    <a:pt x="0" y="11"/>
                  </a:lnTo>
                  <a:lnTo>
                    <a:pt x="0" y="13"/>
                  </a:lnTo>
                  <a:lnTo>
                    <a:pt x="0" y="17"/>
                  </a:lnTo>
                  <a:lnTo>
                    <a:pt x="0" y="20"/>
                  </a:lnTo>
                  <a:lnTo>
                    <a:pt x="0" y="25"/>
                  </a:lnTo>
                  <a:lnTo>
                    <a:pt x="0" y="30"/>
                  </a:lnTo>
                  <a:lnTo>
                    <a:pt x="0" y="34"/>
                  </a:lnTo>
                  <a:lnTo>
                    <a:pt x="1" y="40"/>
                  </a:lnTo>
                  <a:lnTo>
                    <a:pt x="2" y="45"/>
                  </a:lnTo>
                  <a:lnTo>
                    <a:pt x="2" y="50"/>
                  </a:lnTo>
                  <a:lnTo>
                    <a:pt x="2" y="54"/>
                  </a:lnTo>
                  <a:lnTo>
                    <a:pt x="3" y="58"/>
                  </a:lnTo>
                  <a:lnTo>
                    <a:pt x="4" y="61"/>
                  </a:lnTo>
                  <a:lnTo>
                    <a:pt x="6" y="65"/>
                  </a:lnTo>
                  <a:lnTo>
                    <a:pt x="7" y="67"/>
                  </a:lnTo>
                  <a:lnTo>
                    <a:pt x="9" y="68"/>
                  </a:lnTo>
                  <a:lnTo>
                    <a:pt x="10" y="70"/>
                  </a:lnTo>
                  <a:lnTo>
                    <a:pt x="14" y="70"/>
                  </a:lnTo>
                  <a:lnTo>
                    <a:pt x="17" y="70"/>
                  </a:lnTo>
                  <a:lnTo>
                    <a:pt x="21" y="68"/>
                  </a:lnTo>
                  <a:lnTo>
                    <a:pt x="23" y="68"/>
                  </a:lnTo>
                  <a:lnTo>
                    <a:pt x="24" y="65"/>
                  </a:lnTo>
                  <a:lnTo>
                    <a:pt x="27" y="64"/>
                  </a:lnTo>
                  <a:lnTo>
                    <a:pt x="27" y="60"/>
                  </a:lnTo>
                  <a:lnTo>
                    <a:pt x="27" y="57"/>
                  </a:lnTo>
                  <a:lnTo>
                    <a:pt x="27" y="52"/>
                  </a:lnTo>
                  <a:lnTo>
                    <a:pt x="26" y="50"/>
                  </a:lnTo>
                  <a:lnTo>
                    <a:pt x="24" y="46"/>
                  </a:lnTo>
                  <a:lnTo>
                    <a:pt x="24" y="43"/>
                  </a:lnTo>
                  <a:lnTo>
                    <a:pt x="24" y="37"/>
                  </a:lnTo>
                  <a:lnTo>
                    <a:pt x="23" y="33"/>
                  </a:lnTo>
                  <a:lnTo>
                    <a:pt x="23" y="28"/>
                  </a:lnTo>
                  <a:lnTo>
                    <a:pt x="22" y="24"/>
                  </a:lnTo>
                  <a:lnTo>
                    <a:pt x="21" y="19"/>
                  </a:lnTo>
                  <a:lnTo>
                    <a:pt x="21" y="15"/>
                  </a:lnTo>
                  <a:lnTo>
                    <a:pt x="20" y="11"/>
                  </a:lnTo>
                  <a:lnTo>
                    <a:pt x="19" y="8"/>
                  </a:lnTo>
                  <a:lnTo>
                    <a:pt x="16" y="2"/>
                  </a:lnTo>
                  <a:lnTo>
                    <a:pt x="14" y="1"/>
                  </a:lnTo>
                  <a:lnTo>
                    <a:pt x="14" y="1"/>
                  </a:lnTo>
                  <a:close/>
                </a:path>
              </a:pathLst>
            </a:custGeom>
            <a:solidFill>
              <a:srgbClr val="000000"/>
            </a:solidFill>
            <a:ln w="9525">
              <a:noFill/>
              <a:round/>
              <a:headEnd/>
              <a:tailEnd/>
            </a:ln>
          </p:spPr>
          <p:txBody>
            <a:bodyPr/>
            <a:lstStyle/>
            <a:p>
              <a:endParaRPr lang="en-US"/>
            </a:p>
          </p:txBody>
        </p:sp>
        <p:sp>
          <p:nvSpPr>
            <p:cNvPr id="40" name="Freeform 38"/>
            <p:cNvSpPr>
              <a:spLocks/>
            </p:cNvSpPr>
            <p:nvPr/>
          </p:nvSpPr>
          <p:spPr bwMode="auto">
            <a:xfrm>
              <a:off x="1625" y="1691"/>
              <a:ext cx="27" cy="60"/>
            </a:xfrm>
            <a:custGeom>
              <a:avLst/>
              <a:gdLst/>
              <a:ahLst/>
              <a:cxnLst>
                <a:cxn ang="0">
                  <a:pos x="19" y="3"/>
                </a:cxn>
                <a:cxn ang="0">
                  <a:pos x="16" y="2"/>
                </a:cxn>
                <a:cxn ang="0">
                  <a:pos x="14" y="1"/>
                </a:cxn>
                <a:cxn ang="0">
                  <a:pos x="10" y="0"/>
                </a:cxn>
                <a:cxn ang="0">
                  <a:pos x="7" y="0"/>
                </a:cxn>
                <a:cxn ang="0">
                  <a:pos x="3" y="0"/>
                </a:cxn>
                <a:cxn ang="0">
                  <a:pos x="1" y="1"/>
                </a:cxn>
                <a:cxn ang="0">
                  <a:pos x="0" y="3"/>
                </a:cxn>
                <a:cxn ang="0">
                  <a:pos x="0" y="8"/>
                </a:cxn>
                <a:cxn ang="0">
                  <a:pos x="0" y="11"/>
                </a:cxn>
                <a:cxn ang="0">
                  <a:pos x="0" y="14"/>
                </a:cxn>
                <a:cxn ang="0">
                  <a:pos x="0" y="16"/>
                </a:cxn>
                <a:cxn ang="0">
                  <a:pos x="1" y="21"/>
                </a:cxn>
                <a:cxn ang="0">
                  <a:pos x="1" y="25"/>
                </a:cxn>
                <a:cxn ang="0">
                  <a:pos x="2" y="29"/>
                </a:cxn>
                <a:cxn ang="0">
                  <a:pos x="3" y="34"/>
                </a:cxn>
                <a:cxn ang="0">
                  <a:pos x="4" y="39"/>
                </a:cxn>
                <a:cxn ang="0">
                  <a:pos x="6" y="42"/>
                </a:cxn>
                <a:cxn ang="0">
                  <a:pos x="7" y="47"/>
                </a:cxn>
                <a:cxn ang="0">
                  <a:pos x="8" y="51"/>
                </a:cxn>
                <a:cxn ang="0">
                  <a:pos x="10" y="54"/>
                </a:cxn>
                <a:cxn ang="0">
                  <a:pos x="13" y="59"/>
                </a:cxn>
                <a:cxn ang="0">
                  <a:pos x="15" y="60"/>
                </a:cxn>
                <a:cxn ang="0">
                  <a:pos x="19" y="59"/>
                </a:cxn>
                <a:cxn ang="0">
                  <a:pos x="23" y="58"/>
                </a:cxn>
                <a:cxn ang="0">
                  <a:pos x="26" y="57"/>
                </a:cxn>
                <a:cxn ang="0">
                  <a:pos x="27" y="53"/>
                </a:cxn>
                <a:cxn ang="0">
                  <a:pos x="26" y="51"/>
                </a:cxn>
                <a:cxn ang="0">
                  <a:pos x="26" y="48"/>
                </a:cxn>
                <a:cxn ang="0">
                  <a:pos x="26" y="44"/>
                </a:cxn>
                <a:cxn ang="0">
                  <a:pos x="26" y="41"/>
                </a:cxn>
                <a:cxn ang="0">
                  <a:pos x="25" y="36"/>
                </a:cxn>
                <a:cxn ang="0">
                  <a:pos x="25" y="33"/>
                </a:cxn>
                <a:cxn ang="0">
                  <a:pos x="23" y="28"/>
                </a:cxn>
                <a:cxn ang="0">
                  <a:pos x="23" y="25"/>
                </a:cxn>
                <a:cxn ang="0">
                  <a:pos x="21" y="20"/>
                </a:cxn>
                <a:cxn ang="0">
                  <a:pos x="21" y="16"/>
                </a:cxn>
                <a:cxn ang="0">
                  <a:pos x="20" y="13"/>
                </a:cxn>
                <a:cxn ang="0">
                  <a:pos x="20" y="11"/>
                </a:cxn>
                <a:cxn ang="0">
                  <a:pos x="19" y="5"/>
                </a:cxn>
                <a:cxn ang="0">
                  <a:pos x="19" y="3"/>
                </a:cxn>
                <a:cxn ang="0">
                  <a:pos x="19" y="3"/>
                </a:cxn>
              </a:cxnLst>
              <a:rect l="0" t="0" r="r" b="b"/>
              <a:pathLst>
                <a:path w="27" h="60">
                  <a:moveTo>
                    <a:pt x="19" y="3"/>
                  </a:moveTo>
                  <a:lnTo>
                    <a:pt x="16" y="2"/>
                  </a:lnTo>
                  <a:lnTo>
                    <a:pt x="14" y="1"/>
                  </a:lnTo>
                  <a:lnTo>
                    <a:pt x="10" y="0"/>
                  </a:lnTo>
                  <a:lnTo>
                    <a:pt x="7" y="0"/>
                  </a:lnTo>
                  <a:lnTo>
                    <a:pt x="3" y="0"/>
                  </a:lnTo>
                  <a:lnTo>
                    <a:pt x="1" y="1"/>
                  </a:lnTo>
                  <a:lnTo>
                    <a:pt x="0" y="3"/>
                  </a:lnTo>
                  <a:lnTo>
                    <a:pt x="0" y="8"/>
                  </a:lnTo>
                  <a:lnTo>
                    <a:pt x="0" y="11"/>
                  </a:lnTo>
                  <a:lnTo>
                    <a:pt x="0" y="14"/>
                  </a:lnTo>
                  <a:lnTo>
                    <a:pt x="0" y="16"/>
                  </a:lnTo>
                  <a:lnTo>
                    <a:pt x="1" y="21"/>
                  </a:lnTo>
                  <a:lnTo>
                    <a:pt x="1" y="25"/>
                  </a:lnTo>
                  <a:lnTo>
                    <a:pt x="2" y="29"/>
                  </a:lnTo>
                  <a:lnTo>
                    <a:pt x="3" y="34"/>
                  </a:lnTo>
                  <a:lnTo>
                    <a:pt x="4" y="39"/>
                  </a:lnTo>
                  <a:lnTo>
                    <a:pt x="6" y="42"/>
                  </a:lnTo>
                  <a:lnTo>
                    <a:pt x="7" y="47"/>
                  </a:lnTo>
                  <a:lnTo>
                    <a:pt x="8" y="51"/>
                  </a:lnTo>
                  <a:lnTo>
                    <a:pt x="10" y="54"/>
                  </a:lnTo>
                  <a:lnTo>
                    <a:pt x="13" y="59"/>
                  </a:lnTo>
                  <a:lnTo>
                    <a:pt x="15" y="60"/>
                  </a:lnTo>
                  <a:lnTo>
                    <a:pt x="19" y="59"/>
                  </a:lnTo>
                  <a:lnTo>
                    <a:pt x="23" y="58"/>
                  </a:lnTo>
                  <a:lnTo>
                    <a:pt x="26" y="57"/>
                  </a:lnTo>
                  <a:lnTo>
                    <a:pt x="27" y="53"/>
                  </a:lnTo>
                  <a:lnTo>
                    <a:pt x="26" y="51"/>
                  </a:lnTo>
                  <a:lnTo>
                    <a:pt x="26" y="48"/>
                  </a:lnTo>
                  <a:lnTo>
                    <a:pt x="26" y="44"/>
                  </a:lnTo>
                  <a:lnTo>
                    <a:pt x="26" y="41"/>
                  </a:lnTo>
                  <a:lnTo>
                    <a:pt x="25" y="36"/>
                  </a:lnTo>
                  <a:lnTo>
                    <a:pt x="25" y="33"/>
                  </a:lnTo>
                  <a:lnTo>
                    <a:pt x="23" y="28"/>
                  </a:lnTo>
                  <a:lnTo>
                    <a:pt x="23" y="25"/>
                  </a:lnTo>
                  <a:lnTo>
                    <a:pt x="21" y="20"/>
                  </a:lnTo>
                  <a:lnTo>
                    <a:pt x="21" y="16"/>
                  </a:lnTo>
                  <a:lnTo>
                    <a:pt x="20" y="13"/>
                  </a:lnTo>
                  <a:lnTo>
                    <a:pt x="20" y="11"/>
                  </a:lnTo>
                  <a:lnTo>
                    <a:pt x="19" y="5"/>
                  </a:lnTo>
                  <a:lnTo>
                    <a:pt x="19" y="3"/>
                  </a:lnTo>
                  <a:lnTo>
                    <a:pt x="19" y="3"/>
                  </a:lnTo>
                  <a:close/>
                </a:path>
              </a:pathLst>
            </a:custGeom>
            <a:solidFill>
              <a:srgbClr val="000000"/>
            </a:solidFill>
            <a:ln w="9525">
              <a:noFill/>
              <a:round/>
              <a:headEnd/>
              <a:tailEnd/>
            </a:ln>
          </p:spPr>
          <p:txBody>
            <a:bodyPr/>
            <a:lstStyle/>
            <a:p>
              <a:endParaRPr lang="en-US"/>
            </a:p>
          </p:txBody>
        </p:sp>
        <p:sp>
          <p:nvSpPr>
            <p:cNvPr id="41" name="Freeform 39"/>
            <p:cNvSpPr>
              <a:spLocks/>
            </p:cNvSpPr>
            <p:nvPr/>
          </p:nvSpPr>
          <p:spPr bwMode="auto">
            <a:xfrm>
              <a:off x="1571" y="1805"/>
              <a:ext cx="68" cy="44"/>
            </a:xfrm>
            <a:custGeom>
              <a:avLst/>
              <a:gdLst/>
              <a:ahLst/>
              <a:cxnLst>
                <a:cxn ang="0">
                  <a:pos x="64" y="0"/>
                </a:cxn>
                <a:cxn ang="0">
                  <a:pos x="61" y="1"/>
                </a:cxn>
                <a:cxn ang="0">
                  <a:pos x="58" y="4"/>
                </a:cxn>
                <a:cxn ang="0">
                  <a:pos x="55" y="6"/>
                </a:cxn>
                <a:cxn ang="0">
                  <a:pos x="51" y="10"/>
                </a:cxn>
                <a:cxn ang="0">
                  <a:pos x="47" y="12"/>
                </a:cxn>
                <a:cxn ang="0">
                  <a:pos x="43" y="14"/>
                </a:cxn>
                <a:cxn ang="0">
                  <a:pos x="40" y="16"/>
                </a:cxn>
                <a:cxn ang="0">
                  <a:pos x="37" y="18"/>
                </a:cxn>
                <a:cxn ang="0">
                  <a:pos x="35" y="18"/>
                </a:cxn>
                <a:cxn ang="0">
                  <a:pos x="33" y="18"/>
                </a:cxn>
                <a:cxn ang="0">
                  <a:pos x="30" y="19"/>
                </a:cxn>
                <a:cxn ang="0">
                  <a:pos x="27" y="20"/>
                </a:cxn>
                <a:cxn ang="0">
                  <a:pos x="23" y="20"/>
                </a:cxn>
                <a:cxn ang="0">
                  <a:pos x="20" y="21"/>
                </a:cxn>
                <a:cxn ang="0">
                  <a:pos x="16" y="23"/>
                </a:cxn>
                <a:cxn ang="0">
                  <a:pos x="14" y="24"/>
                </a:cxn>
                <a:cxn ang="0">
                  <a:pos x="10" y="25"/>
                </a:cxn>
                <a:cxn ang="0">
                  <a:pos x="7" y="26"/>
                </a:cxn>
                <a:cxn ang="0">
                  <a:pos x="3" y="27"/>
                </a:cxn>
                <a:cxn ang="0">
                  <a:pos x="2" y="29"/>
                </a:cxn>
                <a:cxn ang="0">
                  <a:pos x="0" y="30"/>
                </a:cxn>
                <a:cxn ang="0">
                  <a:pos x="1" y="31"/>
                </a:cxn>
                <a:cxn ang="0">
                  <a:pos x="4" y="32"/>
                </a:cxn>
                <a:cxn ang="0">
                  <a:pos x="9" y="34"/>
                </a:cxn>
                <a:cxn ang="0">
                  <a:pos x="12" y="37"/>
                </a:cxn>
                <a:cxn ang="0">
                  <a:pos x="18" y="40"/>
                </a:cxn>
                <a:cxn ang="0">
                  <a:pos x="23" y="43"/>
                </a:cxn>
                <a:cxn ang="0">
                  <a:pos x="29" y="44"/>
                </a:cxn>
                <a:cxn ang="0">
                  <a:pos x="34" y="44"/>
                </a:cxn>
                <a:cxn ang="0">
                  <a:pos x="40" y="44"/>
                </a:cxn>
                <a:cxn ang="0">
                  <a:pos x="44" y="40"/>
                </a:cxn>
                <a:cxn ang="0">
                  <a:pos x="49" y="37"/>
                </a:cxn>
                <a:cxn ang="0">
                  <a:pos x="54" y="33"/>
                </a:cxn>
                <a:cxn ang="0">
                  <a:pos x="57" y="30"/>
                </a:cxn>
                <a:cxn ang="0">
                  <a:pos x="61" y="25"/>
                </a:cxn>
                <a:cxn ang="0">
                  <a:pos x="64" y="21"/>
                </a:cxn>
                <a:cxn ang="0">
                  <a:pos x="67" y="18"/>
                </a:cxn>
                <a:cxn ang="0">
                  <a:pos x="68" y="16"/>
                </a:cxn>
                <a:cxn ang="0">
                  <a:pos x="68" y="10"/>
                </a:cxn>
                <a:cxn ang="0">
                  <a:pos x="67" y="5"/>
                </a:cxn>
                <a:cxn ang="0">
                  <a:pos x="66" y="1"/>
                </a:cxn>
                <a:cxn ang="0">
                  <a:pos x="64" y="0"/>
                </a:cxn>
                <a:cxn ang="0">
                  <a:pos x="64" y="0"/>
                </a:cxn>
              </a:cxnLst>
              <a:rect l="0" t="0" r="r" b="b"/>
              <a:pathLst>
                <a:path w="68" h="44">
                  <a:moveTo>
                    <a:pt x="64" y="0"/>
                  </a:moveTo>
                  <a:lnTo>
                    <a:pt x="61" y="1"/>
                  </a:lnTo>
                  <a:lnTo>
                    <a:pt x="58" y="4"/>
                  </a:lnTo>
                  <a:lnTo>
                    <a:pt x="55" y="6"/>
                  </a:lnTo>
                  <a:lnTo>
                    <a:pt x="51" y="10"/>
                  </a:lnTo>
                  <a:lnTo>
                    <a:pt x="47" y="12"/>
                  </a:lnTo>
                  <a:lnTo>
                    <a:pt x="43" y="14"/>
                  </a:lnTo>
                  <a:lnTo>
                    <a:pt x="40" y="16"/>
                  </a:lnTo>
                  <a:lnTo>
                    <a:pt x="37" y="18"/>
                  </a:lnTo>
                  <a:lnTo>
                    <a:pt x="35" y="18"/>
                  </a:lnTo>
                  <a:lnTo>
                    <a:pt x="33" y="18"/>
                  </a:lnTo>
                  <a:lnTo>
                    <a:pt x="30" y="19"/>
                  </a:lnTo>
                  <a:lnTo>
                    <a:pt x="27" y="20"/>
                  </a:lnTo>
                  <a:lnTo>
                    <a:pt x="23" y="20"/>
                  </a:lnTo>
                  <a:lnTo>
                    <a:pt x="20" y="21"/>
                  </a:lnTo>
                  <a:lnTo>
                    <a:pt x="16" y="23"/>
                  </a:lnTo>
                  <a:lnTo>
                    <a:pt x="14" y="24"/>
                  </a:lnTo>
                  <a:lnTo>
                    <a:pt x="10" y="25"/>
                  </a:lnTo>
                  <a:lnTo>
                    <a:pt x="7" y="26"/>
                  </a:lnTo>
                  <a:lnTo>
                    <a:pt x="3" y="27"/>
                  </a:lnTo>
                  <a:lnTo>
                    <a:pt x="2" y="29"/>
                  </a:lnTo>
                  <a:lnTo>
                    <a:pt x="0" y="30"/>
                  </a:lnTo>
                  <a:lnTo>
                    <a:pt x="1" y="31"/>
                  </a:lnTo>
                  <a:lnTo>
                    <a:pt x="4" y="32"/>
                  </a:lnTo>
                  <a:lnTo>
                    <a:pt x="9" y="34"/>
                  </a:lnTo>
                  <a:lnTo>
                    <a:pt x="12" y="37"/>
                  </a:lnTo>
                  <a:lnTo>
                    <a:pt x="18" y="40"/>
                  </a:lnTo>
                  <a:lnTo>
                    <a:pt x="23" y="43"/>
                  </a:lnTo>
                  <a:lnTo>
                    <a:pt x="29" y="44"/>
                  </a:lnTo>
                  <a:lnTo>
                    <a:pt x="34" y="44"/>
                  </a:lnTo>
                  <a:lnTo>
                    <a:pt x="40" y="44"/>
                  </a:lnTo>
                  <a:lnTo>
                    <a:pt x="44" y="40"/>
                  </a:lnTo>
                  <a:lnTo>
                    <a:pt x="49" y="37"/>
                  </a:lnTo>
                  <a:lnTo>
                    <a:pt x="54" y="33"/>
                  </a:lnTo>
                  <a:lnTo>
                    <a:pt x="57" y="30"/>
                  </a:lnTo>
                  <a:lnTo>
                    <a:pt x="61" y="25"/>
                  </a:lnTo>
                  <a:lnTo>
                    <a:pt x="64" y="21"/>
                  </a:lnTo>
                  <a:lnTo>
                    <a:pt x="67" y="18"/>
                  </a:lnTo>
                  <a:lnTo>
                    <a:pt x="68" y="16"/>
                  </a:lnTo>
                  <a:lnTo>
                    <a:pt x="68" y="10"/>
                  </a:lnTo>
                  <a:lnTo>
                    <a:pt x="67" y="5"/>
                  </a:lnTo>
                  <a:lnTo>
                    <a:pt x="66" y="1"/>
                  </a:lnTo>
                  <a:lnTo>
                    <a:pt x="64" y="0"/>
                  </a:lnTo>
                  <a:lnTo>
                    <a:pt x="64" y="0"/>
                  </a:lnTo>
                  <a:close/>
                </a:path>
              </a:pathLst>
            </a:custGeom>
            <a:solidFill>
              <a:srgbClr val="000000"/>
            </a:solidFill>
            <a:ln w="9525">
              <a:noFill/>
              <a:round/>
              <a:headEnd/>
              <a:tailEnd/>
            </a:ln>
          </p:spPr>
          <p:txBody>
            <a:bodyPr/>
            <a:lstStyle/>
            <a:p>
              <a:endParaRPr lang="en-US"/>
            </a:p>
          </p:txBody>
        </p:sp>
        <p:sp>
          <p:nvSpPr>
            <p:cNvPr id="42" name="Freeform 40"/>
            <p:cNvSpPr>
              <a:spLocks/>
            </p:cNvSpPr>
            <p:nvPr/>
          </p:nvSpPr>
          <p:spPr bwMode="auto">
            <a:xfrm>
              <a:off x="1440" y="1869"/>
              <a:ext cx="175" cy="71"/>
            </a:xfrm>
            <a:custGeom>
              <a:avLst/>
              <a:gdLst/>
              <a:ahLst/>
              <a:cxnLst>
                <a:cxn ang="0">
                  <a:pos x="44" y="0"/>
                </a:cxn>
                <a:cxn ang="0">
                  <a:pos x="40" y="0"/>
                </a:cxn>
                <a:cxn ang="0">
                  <a:pos x="33" y="3"/>
                </a:cxn>
                <a:cxn ang="0">
                  <a:pos x="24" y="7"/>
                </a:cxn>
                <a:cxn ang="0">
                  <a:pos x="17" y="11"/>
                </a:cxn>
                <a:cxn ang="0">
                  <a:pos x="9" y="14"/>
                </a:cxn>
                <a:cxn ang="0">
                  <a:pos x="1" y="20"/>
                </a:cxn>
                <a:cxn ang="0">
                  <a:pos x="0" y="28"/>
                </a:cxn>
                <a:cxn ang="0">
                  <a:pos x="0" y="34"/>
                </a:cxn>
                <a:cxn ang="0">
                  <a:pos x="0" y="39"/>
                </a:cxn>
                <a:cxn ang="0">
                  <a:pos x="8" y="34"/>
                </a:cxn>
                <a:cxn ang="0">
                  <a:pos x="16" y="31"/>
                </a:cxn>
                <a:cxn ang="0">
                  <a:pos x="23" y="26"/>
                </a:cxn>
                <a:cxn ang="0">
                  <a:pos x="28" y="25"/>
                </a:cxn>
                <a:cxn ang="0">
                  <a:pos x="29" y="26"/>
                </a:cxn>
                <a:cxn ang="0">
                  <a:pos x="33" y="32"/>
                </a:cxn>
                <a:cxn ang="0">
                  <a:pos x="37" y="39"/>
                </a:cxn>
                <a:cxn ang="0">
                  <a:pos x="42" y="46"/>
                </a:cxn>
                <a:cxn ang="0">
                  <a:pos x="49" y="54"/>
                </a:cxn>
                <a:cxn ang="0">
                  <a:pos x="59" y="60"/>
                </a:cxn>
                <a:cxn ang="0">
                  <a:pos x="68" y="66"/>
                </a:cxn>
                <a:cxn ang="0">
                  <a:pos x="80" y="71"/>
                </a:cxn>
                <a:cxn ang="0">
                  <a:pos x="90" y="71"/>
                </a:cxn>
                <a:cxn ang="0">
                  <a:pos x="99" y="69"/>
                </a:cxn>
                <a:cxn ang="0">
                  <a:pos x="106" y="68"/>
                </a:cxn>
                <a:cxn ang="0">
                  <a:pos x="114" y="65"/>
                </a:cxn>
                <a:cxn ang="0">
                  <a:pos x="122" y="62"/>
                </a:cxn>
                <a:cxn ang="0">
                  <a:pos x="131" y="59"/>
                </a:cxn>
                <a:cxn ang="0">
                  <a:pos x="140" y="55"/>
                </a:cxn>
                <a:cxn ang="0">
                  <a:pos x="147" y="51"/>
                </a:cxn>
                <a:cxn ang="0">
                  <a:pos x="154" y="46"/>
                </a:cxn>
                <a:cxn ang="0">
                  <a:pos x="160" y="42"/>
                </a:cxn>
                <a:cxn ang="0">
                  <a:pos x="168" y="36"/>
                </a:cxn>
                <a:cxn ang="0">
                  <a:pos x="174" y="29"/>
                </a:cxn>
                <a:cxn ang="0">
                  <a:pos x="174" y="24"/>
                </a:cxn>
                <a:cxn ang="0">
                  <a:pos x="166" y="25"/>
                </a:cxn>
                <a:cxn ang="0">
                  <a:pos x="158" y="29"/>
                </a:cxn>
                <a:cxn ang="0">
                  <a:pos x="147" y="34"/>
                </a:cxn>
                <a:cxn ang="0">
                  <a:pos x="134" y="39"/>
                </a:cxn>
                <a:cxn ang="0">
                  <a:pos x="125" y="44"/>
                </a:cxn>
                <a:cxn ang="0">
                  <a:pos x="118" y="46"/>
                </a:cxn>
                <a:cxn ang="0">
                  <a:pos x="109" y="47"/>
                </a:cxn>
                <a:cxn ang="0">
                  <a:pos x="102" y="48"/>
                </a:cxn>
                <a:cxn ang="0">
                  <a:pos x="93" y="49"/>
                </a:cxn>
                <a:cxn ang="0">
                  <a:pos x="86" y="48"/>
                </a:cxn>
                <a:cxn ang="0">
                  <a:pos x="76" y="47"/>
                </a:cxn>
                <a:cxn ang="0">
                  <a:pos x="64" y="44"/>
                </a:cxn>
                <a:cxn ang="0">
                  <a:pos x="57" y="39"/>
                </a:cxn>
                <a:cxn ang="0">
                  <a:pos x="50" y="31"/>
                </a:cxn>
                <a:cxn ang="0">
                  <a:pos x="46" y="22"/>
                </a:cxn>
                <a:cxn ang="0">
                  <a:pos x="48" y="20"/>
                </a:cxn>
                <a:cxn ang="0">
                  <a:pos x="59" y="16"/>
                </a:cxn>
                <a:cxn ang="0">
                  <a:pos x="60" y="6"/>
                </a:cxn>
                <a:cxn ang="0">
                  <a:pos x="49" y="0"/>
                </a:cxn>
                <a:cxn ang="0">
                  <a:pos x="47" y="0"/>
                </a:cxn>
              </a:cxnLst>
              <a:rect l="0" t="0" r="r" b="b"/>
              <a:pathLst>
                <a:path w="175" h="71">
                  <a:moveTo>
                    <a:pt x="47" y="0"/>
                  </a:moveTo>
                  <a:lnTo>
                    <a:pt x="44" y="0"/>
                  </a:lnTo>
                  <a:lnTo>
                    <a:pt x="42" y="0"/>
                  </a:lnTo>
                  <a:lnTo>
                    <a:pt x="40" y="0"/>
                  </a:lnTo>
                  <a:lnTo>
                    <a:pt x="36" y="2"/>
                  </a:lnTo>
                  <a:lnTo>
                    <a:pt x="33" y="3"/>
                  </a:lnTo>
                  <a:lnTo>
                    <a:pt x="28" y="5"/>
                  </a:lnTo>
                  <a:lnTo>
                    <a:pt x="24" y="7"/>
                  </a:lnTo>
                  <a:lnTo>
                    <a:pt x="21" y="8"/>
                  </a:lnTo>
                  <a:lnTo>
                    <a:pt x="17" y="11"/>
                  </a:lnTo>
                  <a:lnTo>
                    <a:pt x="13" y="12"/>
                  </a:lnTo>
                  <a:lnTo>
                    <a:pt x="9" y="14"/>
                  </a:lnTo>
                  <a:lnTo>
                    <a:pt x="7" y="16"/>
                  </a:lnTo>
                  <a:lnTo>
                    <a:pt x="1" y="20"/>
                  </a:lnTo>
                  <a:lnTo>
                    <a:pt x="1" y="25"/>
                  </a:lnTo>
                  <a:lnTo>
                    <a:pt x="0" y="28"/>
                  </a:lnTo>
                  <a:lnTo>
                    <a:pt x="0" y="32"/>
                  </a:lnTo>
                  <a:lnTo>
                    <a:pt x="0" y="34"/>
                  </a:lnTo>
                  <a:lnTo>
                    <a:pt x="0" y="36"/>
                  </a:lnTo>
                  <a:lnTo>
                    <a:pt x="0" y="39"/>
                  </a:lnTo>
                  <a:lnTo>
                    <a:pt x="4" y="36"/>
                  </a:lnTo>
                  <a:lnTo>
                    <a:pt x="8" y="34"/>
                  </a:lnTo>
                  <a:lnTo>
                    <a:pt x="13" y="32"/>
                  </a:lnTo>
                  <a:lnTo>
                    <a:pt x="16" y="31"/>
                  </a:lnTo>
                  <a:lnTo>
                    <a:pt x="21" y="28"/>
                  </a:lnTo>
                  <a:lnTo>
                    <a:pt x="23" y="26"/>
                  </a:lnTo>
                  <a:lnTo>
                    <a:pt x="27" y="25"/>
                  </a:lnTo>
                  <a:lnTo>
                    <a:pt x="28" y="25"/>
                  </a:lnTo>
                  <a:lnTo>
                    <a:pt x="29" y="25"/>
                  </a:lnTo>
                  <a:lnTo>
                    <a:pt x="29" y="26"/>
                  </a:lnTo>
                  <a:lnTo>
                    <a:pt x="33" y="29"/>
                  </a:lnTo>
                  <a:lnTo>
                    <a:pt x="33" y="32"/>
                  </a:lnTo>
                  <a:lnTo>
                    <a:pt x="35" y="35"/>
                  </a:lnTo>
                  <a:lnTo>
                    <a:pt x="37" y="39"/>
                  </a:lnTo>
                  <a:lnTo>
                    <a:pt x="40" y="42"/>
                  </a:lnTo>
                  <a:lnTo>
                    <a:pt x="42" y="46"/>
                  </a:lnTo>
                  <a:lnTo>
                    <a:pt x="46" y="49"/>
                  </a:lnTo>
                  <a:lnTo>
                    <a:pt x="49" y="54"/>
                  </a:lnTo>
                  <a:lnTo>
                    <a:pt x="54" y="58"/>
                  </a:lnTo>
                  <a:lnTo>
                    <a:pt x="59" y="60"/>
                  </a:lnTo>
                  <a:lnTo>
                    <a:pt x="63" y="64"/>
                  </a:lnTo>
                  <a:lnTo>
                    <a:pt x="68" y="66"/>
                  </a:lnTo>
                  <a:lnTo>
                    <a:pt x="75" y="69"/>
                  </a:lnTo>
                  <a:lnTo>
                    <a:pt x="80" y="71"/>
                  </a:lnTo>
                  <a:lnTo>
                    <a:pt x="87" y="71"/>
                  </a:lnTo>
                  <a:lnTo>
                    <a:pt x="90" y="71"/>
                  </a:lnTo>
                  <a:lnTo>
                    <a:pt x="94" y="71"/>
                  </a:lnTo>
                  <a:lnTo>
                    <a:pt x="99" y="69"/>
                  </a:lnTo>
                  <a:lnTo>
                    <a:pt x="102" y="69"/>
                  </a:lnTo>
                  <a:lnTo>
                    <a:pt x="106" y="68"/>
                  </a:lnTo>
                  <a:lnTo>
                    <a:pt x="109" y="66"/>
                  </a:lnTo>
                  <a:lnTo>
                    <a:pt x="114" y="65"/>
                  </a:lnTo>
                  <a:lnTo>
                    <a:pt x="119" y="64"/>
                  </a:lnTo>
                  <a:lnTo>
                    <a:pt x="122" y="62"/>
                  </a:lnTo>
                  <a:lnTo>
                    <a:pt x="127" y="60"/>
                  </a:lnTo>
                  <a:lnTo>
                    <a:pt x="131" y="59"/>
                  </a:lnTo>
                  <a:lnTo>
                    <a:pt x="135" y="58"/>
                  </a:lnTo>
                  <a:lnTo>
                    <a:pt x="140" y="55"/>
                  </a:lnTo>
                  <a:lnTo>
                    <a:pt x="143" y="53"/>
                  </a:lnTo>
                  <a:lnTo>
                    <a:pt x="147" y="51"/>
                  </a:lnTo>
                  <a:lnTo>
                    <a:pt x="151" y="48"/>
                  </a:lnTo>
                  <a:lnTo>
                    <a:pt x="154" y="46"/>
                  </a:lnTo>
                  <a:lnTo>
                    <a:pt x="158" y="45"/>
                  </a:lnTo>
                  <a:lnTo>
                    <a:pt x="160" y="42"/>
                  </a:lnTo>
                  <a:lnTo>
                    <a:pt x="164" y="40"/>
                  </a:lnTo>
                  <a:lnTo>
                    <a:pt x="168" y="36"/>
                  </a:lnTo>
                  <a:lnTo>
                    <a:pt x="172" y="33"/>
                  </a:lnTo>
                  <a:lnTo>
                    <a:pt x="174" y="29"/>
                  </a:lnTo>
                  <a:lnTo>
                    <a:pt x="175" y="27"/>
                  </a:lnTo>
                  <a:lnTo>
                    <a:pt x="174" y="24"/>
                  </a:lnTo>
                  <a:lnTo>
                    <a:pt x="169" y="24"/>
                  </a:lnTo>
                  <a:lnTo>
                    <a:pt x="166" y="25"/>
                  </a:lnTo>
                  <a:lnTo>
                    <a:pt x="162" y="27"/>
                  </a:lnTo>
                  <a:lnTo>
                    <a:pt x="158" y="29"/>
                  </a:lnTo>
                  <a:lnTo>
                    <a:pt x="153" y="32"/>
                  </a:lnTo>
                  <a:lnTo>
                    <a:pt x="147" y="34"/>
                  </a:lnTo>
                  <a:lnTo>
                    <a:pt x="141" y="36"/>
                  </a:lnTo>
                  <a:lnTo>
                    <a:pt x="134" y="39"/>
                  </a:lnTo>
                  <a:lnTo>
                    <a:pt x="128" y="42"/>
                  </a:lnTo>
                  <a:lnTo>
                    <a:pt x="125" y="44"/>
                  </a:lnTo>
                  <a:lnTo>
                    <a:pt x="121" y="45"/>
                  </a:lnTo>
                  <a:lnTo>
                    <a:pt x="118" y="46"/>
                  </a:lnTo>
                  <a:lnTo>
                    <a:pt x="114" y="47"/>
                  </a:lnTo>
                  <a:lnTo>
                    <a:pt x="109" y="47"/>
                  </a:lnTo>
                  <a:lnTo>
                    <a:pt x="106" y="48"/>
                  </a:lnTo>
                  <a:lnTo>
                    <a:pt x="102" y="48"/>
                  </a:lnTo>
                  <a:lnTo>
                    <a:pt x="99" y="49"/>
                  </a:lnTo>
                  <a:lnTo>
                    <a:pt x="93" y="49"/>
                  </a:lnTo>
                  <a:lnTo>
                    <a:pt x="89" y="49"/>
                  </a:lnTo>
                  <a:lnTo>
                    <a:pt x="86" y="48"/>
                  </a:lnTo>
                  <a:lnTo>
                    <a:pt x="82" y="48"/>
                  </a:lnTo>
                  <a:lnTo>
                    <a:pt x="76" y="47"/>
                  </a:lnTo>
                  <a:lnTo>
                    <a:pt x="70" y="46"/>
                  </a:lnTo>
                  <a:lnTo>
                    <a:pt x="64" y="44"/>
                  </a:lnTo>
                  <a:lnTo>
                    <a:pt x="61" y="41"/>
                  </a:lnTo>
                  <a:lnTo>
                    <a:pt x="57" y="39"/>
                  </a:lnTo>
                  <a:lnTo>
                    <a:pt x="55" y="36"/>
                  </a:lnTo>
                  <a:lnTo>
                    <a:pt x="50" y="31"/>
                  </a:lnTo>
                  <a:lnTo>
                    <a:pt x="48" y="25"/>
                  </a:lnTo>
                  <a:lnTo>
                    <a:pt x="46" y="22"/>
                  </a:lnTo>
                  <a:lnTo>
                    <a:pt x="46" y="21"/>
                  </a:lnTo>
                  <a:lnTo>
                    <a:pt x="48" y="20"/>
                  </a:lnTo>
                  <a:lnTo>
                    <a:pt x="53" y="19"/>
                  </a:lnTo>
                  <a:lnTo>
                    <a:pt x="59" y="16"/>
                  </a:lnTo>
                  <a:lnTo>
                    <a:pt x="62" y="11"/>
                  </a:lnTo>
                  <a:lnTo>
                    <a:pt x="60" y="6"/>
                  </a:lnTo>
                  <a:lnTo>
                    <a:pt x="55" y="2"/>
                  </a:lnTo>
                  <a:lnTo>
                    <a:pt x="49" y="0"/>
                  </a:lnTo>
                  <a:lnTo>
                    <a:pt x="47" y="0"/>
                  </a:lnTo>
                  <a:lnTo>
                    <a:pt x="47" y="0"/>
                  </a:lnTo>
                  <a:close/>
                </a:path>
              </a:pathLst>
            </a:custGeom>
            <a:solidFill>
              <a:srgbClr val="000000"/>
            </a:solidFill>
            <a:ln w="9525">
              <a:noFill/>
              <a:round/>
              <a:headEnd/>
              <a:tailEnd/>
            </a:ln>
          </p:spPr>
          <p:txBody>
            <a:bodyPr/>
            <a:lstStyle/>
            <a:p>
              <a:endParaRPr lang="en-US"/>
            </a:p>
          </p:txBody>
        </p:sp>
        <p:sp>
          <p:nvSpPr>
            <p:cNvPr id="43" name="Freeform 41"/>
            <p:cNvSpPr>
              <a:spLocks/>
            </p:cNvSpPr>
            <p:nvPr/>
          </p:nvSpPr>
          <p:spPr bwMode="auto">
            <a:xfrm>
              <a:off x="902" y="1834"/>
              <a:ext cx="108" cy="71"/>
            </a:xfrm>
            <a:custGeom>
              <a:avLst/>
              <a:gdLst/>
              <a:ahLst/>
              <a:cxnLst>
                <a:cxn ang="0">
                  <a:pos x="0" y="5"/>
                </a:cxn>
                <a:cxn ang="0">
                  <a:pos x="0" y="7"/>
                </a:cxn>
                <a:cxn ang="0">
                  <a:pos x="2" y="9"/>
                </a:cxn>
                <a:cxn ang="0">
                  <a:pos x="6" y="13"/>
                </a:cxn>
                <a:cxn ang="0">
                  <a:pos x="11" y="17"/>
                </a:cxn>
                <a:cxn ang="0">
                  <a:pos x="15" y="22"/>
                </a:cxn>
                <a:cxn ang="0">
                  <a:pos x="22" y="27"/>
                </a:cxn>
                <a:cxn ang="0">
                  <a:pos x="25" y="29"/>
                </a:cxn>
                <a:cxn ang="0">
                  <a:pos x="28" y="30"/>
                </a:cxn>
                <a:cxn ang="0">
                  <a:pos x="32" y="31"/>
                </a:cxn>
                <a:cxn ang="0">
                  <a:pos x="35" y="34"/>
                </a:cxn>
                <a:cxn ang="0">
                  <a:pos x="40" y="35"/>
                </a:cxn>
                <a:cxn ang="0">
                  <a:pos x="47" y="37"/>
                </a:cxn>
                <a:cxn ang="0">
                  <a:pos x="52" y="38"/>
                </a:cxn>
                <a:cxn ang="0">
                  <a:pos x="59" y="41"/>
                </a:cxn>
                <a:cxn ang="0">
                  <a:pos x="62" y="41"/>
                </a:cxn>
                <a:cxn ang="0">
                  <a:pos x="66" y="42"/>
                </a:cxn>
                <a:cxn ang="0">
                  <a:pos x="70" y="43"/>
                </a:cxn>
                <a:cxn ang="0">
                  <a:pos x="71" y="43"/>
                </a:cxn>
                <a:cxn ang="0">
                  <a:pos x="81" y="71"/>
                </a:cxn>
                <a:cxn ang="0">
                  <a:pos x="108" y="71"/>
                </a:cxn>
                <a:cxn ang="0">
                  <a:pos x="84" y="28"/>
                </a:cxn>
                <a:cxn ang="0">
                  <a:pos x="82" y="28"/>
                </a:cxn>
                <a:cxn ang="0">
                  <a:pos x="81" y="28"/>
                </a:cxn>
                <a:cxn ang="0">
                  <a:pos x="78" y="29"/>
                </a:cxn>
                <a:cxn ang="0">
                  <a:pos x="74" y="30"/>
                </a:cxn>
                <a:cxn ang="0">
                  <a:pos x="70" y="30"/>
                </a:cxn>
                <a:cxn ang="0">
                  <a:pos x="64" y="30"/>
                </a:cxn>
                <a:cxn ang="0">
                  <a:pos x="61" y="30"/>
                </a:cxn>
                <a:cxn ang="0">
                  <a:pos x="58" y="29"/>
                </a:cxn>
                <a:cxn ang="0">
                  <a:pos x="54" y="28"/>
                </a:cxn>
                <a:cxn ang="0">
                  <a:pos x="51" y="28"/>
                </a:cxn>
                <a:cxn ang="0">
                  <a:pos x="47" y="26"/>
                </a:cxn>
                <a:cxn ang="0">
                  <a:pos x="44" y="23"/>
                </a:cxn>
                <a:cxn ang="0">
                  <a:pos x="40" y="21"/>
                </a:cxn>
                <a:cxn ang="0">
                  <a:pos x="38" y="20"/>
                </a:cxn>
                <a:cxn ang="0">
                  <a:pos x="32" y="15"/>
                </a:cxn>
                <a:cxn ang="0">
                  <a:pos x="27" y="10"/>
                </a:cxn>
                <a:cxn ang="0">
                  <a:pos x="24" y="5"/>
                </a:cxn>
                <a:cxn ang="0">
                  <a:pos x="21" y="3"/>
                </a:cxn>
                <a:cxn ang="0">
                  <a:pos x="19" y="1"/>
                </a:cxn>
                <a:cxn ang="0">
                  <a:pos x="19" y="0"/>
                </a:cxn>
                <a:cxn ang="0">
                  <a:pos x="0" y="5"/>
                </a:cxn>
                <a:cxn ang="0">
                  <a:pos x="0" y="5"/>
                </a:cxn>
              </a:cxnLst>
              <a:rect l="0" t="0" r="r" b="b"/>
              <a:pathLst>
                <a:path w="108" h="71">
                  <a:moveTo>
                    <a:pt x="0" y="5"/>
                  </a:moveTo>
                  <a:lnTo>
                    <a:pt x="0" y="7"/>
                  </a:lnTo>
                  <a:lnTo>
                    <a:pt x="2" y="9"/>
                  </a:lnTo>
                  <a:lnTo>
                    <a:pt x="6" y="13"/>
                  </a:lnTo>
                  <a:lnTo>
                    <a:pt x="11" y="17"/>
                  </a:lnTo>
                  <a:lnTo>
                    <a:pt x="15" y="22"/>
                  </a:lnTo>
                  <a:lnTo>
                    <a:pt x="22" y="27"/>
                  </a:lnTo>
                  <a:lnTo>
                    <a:pt x="25" y="29"/>
                  </a:lnTo>
                  <a:lnTo>
                    <a:pt x="28" y="30"/>
                  </a:lnTo>
                  <a:lnTo>
                    <a:pt x="32" y="31"/>
                  </a:lnTo>
                  <a:lnTo>
                    <a:pt x="35" y="34"/>
                  </a:lnTo>
                  <a:lnTo>
                    <a:pt x="40" y="35"/>
                  </a:lnTo>
                  <a:lnTo>
                    <a:pt x="47" y="37"/>
                  </a:lnTo>
                  <a:lnTo>
                    <a:pt x="52" y="38"/>
                  </a:lnTo>
                  <a:lnTo>
                    <a:pt x="59" y="41"/>
                  </a:lnTo>
                  <a:lnTo>
                    <a:pt x="62" y="41"/>
                  </a:lnTo>
                  <a:lnTo>
                    <a:pt x="66" y="42"/>
                  </a:lnTo>
                  <a:lnTo>
                    <a:pt x="70" y="43"/>
                  </a:lnTo>
                  <a:lnTo>
                    <a:pt x="71" y="43"/>
                  </a:lnTo>
                  <a:lnTo>
                    <a:pt x="81" y="71"/>
                  </a:lnTo>
                  <a:lnTo>
                    <a:pt x="108" y="71"/>
                  </a:lnTo>
                  <a:lnTo>
                    <a:pt x="84" y="28"/>
                  </a:lnTo>
                  <a:lnTo>
                    <a:pt x="82" y="28"/>
                  </a:lnTo>
                  <a:lnTo>
                    <a:pt x="81" y="28"/>
                  </a:lnTo>
                  <a:lnTo>
                    <a:pt x="78" y="29"/>
                  </a:lnTo>
                  <a:lnTo>
                    <a:pt x="74" y="30"/>
                  </a:lnTo>
                  <a:lnTo>
                    <a:pt x="70" y="30"/>
                  </a:lnTo>
                  <a:lnTo>
                    <a:pt x="64" y="30"/>
                  </a:lnTo>
                  <a:lnTo>
                    <a:pt x="61" y="30"/>
                  </a:lnTo>
                  <a:lnTo>
                    <a:pt x="58" y="29"/>
                  </a:lnTo>
                  <a:lnTo>
                    <a:pt x="54" y="28"/>
                  </a:lnTo>
                  <a:lnTo>
                    <a:pt x="51" y="28"/>
                  </a:lnTo>
                  <a:lnTo>
                    <a:pt x="47" y="26"/>
                  </a:lnTo>
                  <a:lnTo>
                    <a:pt x="44" y="23"/>
                  </a:lnTo>
                  <a:lnTo>
                    <a:pt x="40" y="21"/>
                  </a:lnTo>
                  <a:lnTo>
                    <a:pt x="38" y="20"/>
                  </a:lnTo>
                  <a:lnTo>
                    <a:pt x="32" y="15"/>
                  </a:lnTo>
                  <a:lnTo>
                    <a:pt x="27" y="10"/>
                  </a:lnTo>
                  <a:lnTo>
                    <a:pt x="24" y="5"/>
                  </a:lnTo>
                  <a:lnTo>
                    <a:pt x="21" y="3"/>
                  </a:lnTo>
                  <a:lnTo>
                    <a:pt x="19" y="1"/>
                  </a:lnTo>
                  <a:lnTo>
                    <a:pt x="19" y="0"/>
                  </a:lnTo>
                  <a:lnTo>
                    <a:pt x="0" y="5"/>
                  </a:lnTo>
                  <a:lnTo>
                    <a:pt x="0" y="5"/>
                  </a:lnTo>
                  <a:close/>
                </a:path>
              </a:pathLst>
            </a:custGeom>
            <a:solidFill>
              <a:srgbClr val="000000"/>
            </a:solidFill>
            <a:ln w="9525">
              <a:noFill/>
              <a:round/>
              <a:headEnd/>
              <a:tailEnd/>
            </a:ln>
          </p:spPr>
          <p:txBody>
            <a:bodyPr/>
            <a:lstStyle/>
            <a:p>
              <a:endParaRPr lang="en-US"/>
            </a:p>
          </p:txBody>
        </p:sp>
        <p:sp>
          <p:nvSpPr>
            <p:cNvPr id="44" name="Freeform 42"/>
            <p:cNvSpPr>
              <a:spLocks/>
            </p:cNvSpPr>
            <p:nvPr/>
          </p:nvSpPr>
          <p:spPr bwMode="auto">
            <a:xfrm>
              <a:off x="963" y="1783"/>
              <a:ext cx="119" cy="64"/>
            </a:xfrm>
            <a:custGeom>
              <a:avLst/>
              <a:gdLst/>
              <a:ahLst/>
              <a:cxnLst>
                <a:cxn ang="0">
                  <a:pos x="0" y="20"/>
                </a:cxn>
                <a:cxn ang="0">
                  <a:pos x="4" y="20"/>
                </a:cxn>
                <a:cxn ang="0">
                  <a:pos x="9" y="19"/>
                </a:cxn>
                <a:cxn ang="0">
                  <a:pos x="13" y="18"/>
                </a:cxn>
                <a:cxn ang="0">
                  <a:pos x="19" y="16"/>
                </a:cxn>
                <a:cxn ang="0">
                  <a:pos x="26" y="16"/>
                </a:cxn>
                <a:cxn ang="0">
                  <a:pos x="31" y="16"/>
                </a:cxn>
                <a:cxn ang="0">
                  <a:pos x="38" y="15"/>
                </a:cxn>
                <a:cxn ang="0">
                  <a:pos x="42" y="15"/>
                </a:cxn>
                <a:cxn ang="0">
                  <a:pos x="45" y="15"/>
                </a:cxn>
                <a:cxn ang="0">
                  <a:pos x="49" y="15"/>
                </a:cxn>
                <a:cxn ang="0">
                  <a:pos x="52" y="16"/>
                </a:cxn>
                <a:cxn ang="0">
                  <a:pos x="58" y="16"/>
                </a:cxn>
                <a:cxn ang="0">
                  <a:pos x="64" y="18"/>
                </a:cxn>
                <a:cxn ang="0">
                  <a:pos x="70" y="19"/>
                </a:cxn>
                <a:cxn ang="0">
                  <a:pos x="76" y="21"/>
                </a:cxn>
                <a:cxn ang="0">
                  <a:pos x="80" y="23"/>
                </a:cxn>
                <a:cxn ang="0">
                  <a:pos x="85" y="26"/>
                </a:cxn>
                <a:cxn ang="0">
                  <a:pos x="89" y="28"/>
                </a:cxn>
                <a:cxn ang="0">
                  <a:pos x="92" y="32"/>
                </a:cxn>
                <a:cxn ang="0">
                  <a:pos x="95" y="35"/>
                </a:cxn>
                <a:cxn ang="0">
                  <a:pos x="98" y="39"/>
                </a:cxn>
                <a:cxn ang="0">
                  <a:pos x="100" y="42"/>
                </a:cxn>
                <a:cxn ang="0">
                  <a:pos x="103" y="46"/>
                </a:cxn>
                <a:cxn ang="0">
                  <a:pos x="104" y="49"/>
                </a:cxn>
                <a:cxn ang="0">
                  <a:pos x="106" y="53"/>
                </a:cxn>
                <a:cxn ang="0">
                  <a:pos x="108" y="55"/>
                </a:cxn>
                <a:cxn ang="0">
                  <a:pos x="110" y="59"/>
                </a:cxn>
                <a:cxn ang="0">
                  <a:pos x="112" y="62"/>
                </a:cxn>
                <a:cxn ang="0">
                  <a:pos x="115" y="64"/>
                </a:cxn>
                <a:cxn ang="0">
                  <a:pos x="116" y="61"/>
                </a:cxn>
                <a:cxn ang="0">
                  <a:pos x="118" y="59"/>
                </a:cxn>
                <a:cxn ang="0">
                  <a:pos x="119" y="54"/>
                </a:cxn>
                <a:cxn ang="0">
                  <a:pos x="119" y="49"/>
                </a:cxn>
                <a:cxn ang="0">
                  <a:pos x="118" y="46"/>
                </a:cxn>
                <a:cxn ang="0">
                  <a:pos x="117" y="42"/>
                </a:cxn>
                <a:cxn ang="0">
                  <a:pos x="116" y="39"/>
                </a:cxn>
                <a:cxn ang="0">
                  <a:pos x="115" y="36"/>
                </a:cxn>
                <a:cxn ang="0">
                  <a:pos x="112" y="32"/>
                </a:cxn>
                <a:cxn ang="0">
                  <a:pos x="111" y="29"/>
                </a:cxn>
                <a:cxn ang="0">
                  <a:pos x="108" y="26"/>
                </a:cxn>
                <a:cxn ang="0">
                  <a:pos x="105" y="22"/>
                </a:cxn>
                <a:cxn ang="0">
                  <a:pos x="100" y="19"/>
                </a:cxn>
                <a:cxn ang="0">
                  <a:pos x="96" y="15"/>
                </a:cxn>
                <a:cxn ang="0">
                  <a:pos x="91" y="13"/>
                </a:cxn>
                <a:cxn ang="0">
                  <a:pos x="86" y="10"/>
                </a:cxn>
                <a:cxn ang="0">
                  <a:pos x="82" y="8"/>
                </a:cxn>
                <a:cxn ang="0">
                  <a:pos x="76" y="6"/>
                </a:cxn>
                <a:cxn ang="0">
                  <a:pos x="71" y="5"/>
                </a:cxn>
                <a:cxn ang="0">
                  <a:pos x="66" y="3"/>
                </a:cxn>
                <a:cxn ang="0">
                  <a:pos x="60" y="2"/>
                </a:cxn>
                <a:cxn ang="0">
                  <a:pos x="56" y="1"/>
                </a:cxn>
                <a:cxn ang="0">
                  <a:pos x="52" y="0"/>
                </a:cxn>
                <a:cxn ang="0">
                  <a:pos x="49" y="0"/>
                </a:cxn>
                <a:cxn ang="0">
                  <a:pos x="43" y="0"/>
                </a:cxn>
                <a:cxn ang="0">
                  <a:pos x="0" y="20"/>
                </a:cxn>
                <a:cxn ang="0">
                  <a:pos x="0" y="20"/>
                </a:cxn>
              </a:cxnLst>
              <a:rect l="0" t="0" r="r" b="b"/>
              <a:pathLst>
                <a:path w="119" h="64">
                  <a:moveTo>
                    <a:pt x="0" y="20"/>
                  </a:moveTo>
                  <a:lnTo>
                    <a:pt x="4" y="20"/>
                  </a:lnTo>
                  <a:lnTo>
                    <a:pt x="9" y="19"/>
                  </a:lnTo>
                  <a:lnTo>
                    <a:pt x="13" y="18"/>
                  </a:lnTo>
                  <a:lnTo>
                    <a:pt x="19" y="16"/>
                  </a:lnTo>
                  <a:lnTo>
                    <a:pt x="26" y="16"/>
                  </a:lnTo>
                  <a:lnTo>
                    <a:pt x="31" y="16"/>
                  </a:lnTo>
                  <a:lnTo>
                    <a:pt x="38" y="15"/>
                  </a:lnTo>
                  <a:lnTo>
                    <a:pt x="42" y="15"/>
                  </a:lnTo>
                  <a:lnTo>
                    <a:pt x="45" y="15"/>
                  </a:lnTo>
                  <a:lnTo>
                    <a:pt x="49" y="15"/>
                  </a:lnTo>
                  <a:lnTo>
                    <a:pt x="52" y="16"/>
                  </a:lnTo>
                  <a:lnTo>
                    <a:pt x="58" y="16"/>
                  </a:lnTo>
                  <a:lnTo>
                    <a:pt x="64" y="18"/>
                  </a:lnTo>
                  <a:lnTo>
                    <a:pt x="70" y="19"/>
                  </a:lnTo>
                  <a:lnTo>
                    <a:pt x="76" y="21"/>
                  </a:lnTo>
                  <a:lnTo>
                    <a:pt x="80" y="23"/>
                  </a:lnTo>
                  <a:lnTo>
                    <a:pt x="85" y="26"/>
                  </a:lnTo>
                  <a:lnTo>
                    <a:pt x="89" y="28"/>
                  </a:lnTo>
                  <a:lnTo>
                    <a:pt x="92" y="32"/>
                  </a:lnTo>
                  <a:lnTo>
                    <a:pt x="95" y="35"/>
                  </a:lnTo>
                  <a:lnTo>
                    <a:pt x="98" y="39"/>
                  </a:lnTo>
                  <a:lnTo>
                    <a:pt x="100" y="42"/>
                  </a:lnTo>
                  <a:lnTo>
                    <a:pt x="103" y="46"/>
                  </a:lnTo>
                  <a:lnTo>
                    <a:pt x="104" y="49"/>
                  </a:lnTo>
                  <a:lnTo>
                    <a:pt x="106" y="53"/>
                  </a:lnTo>
                  <a:lnTo>
                    <a:pt x="108" y="55"/>
                  </a:lnTo>
                  <a:lnTo>
                    <a:pt x="110" y="59"/>
                  </a:lnTo>
                  <a:lnTo>
                    <a:pt x="112" y="62"/>
                  </a:lnTo>
                  <a:lnTo>
                    <a:pt x="115" y="64"/>
                  </a:lnTo>
                  <a:lnTo>
                    <a:pt x="116" y="61"/>
                  </a:lnTo>
                  <a:lnTo>
                    <a:pt x="118" y="59"/>
                  </a:lnTo>
                  <a:lnTo>
                    <a:pt x="119" y="54"/>
                  </a:lnTo>
                  <a:lnTo>
                    <a:pt x="119" y="49"/>
                  </a:lnTo>
                  <a:lnTo>
                    <a:pt x="118" y="46"/>
                  </a:lnTo>
                  <a:lnTo>
                    <a:pt x="117" y="42"/>
                  </a:lnTo>
                  <a:lnTo>
                    <a:pt x="116" y="39"/>
                  </a:lnTo>
                  <a:lnTo>
                    <a:pt x="115" y="36"/>
                  </a:lnTo>
                  <a:lnTo>
                    <a:pt x="112" y="32"/>
                  </a:lnTo>
                  <a:lnTo>
                    <a:pt x="111" y="29"/>
                  </a:lnTo>
                  <a:lnTo>
                    <a:pt x="108" y="26"/>
                  </a:lnTo>
                  <a:lnTo>
                    <a:pt x="105" y="22"/>
                  </a:lnTo>
                  <a:lnTo>
                    <a:pt x="100" y="19"/>
                  </a:lnTo>
                  <a:lnTo>
                    <a:pt x="96" y="15"/>
                  </a:lnTo>
                  <a:lnTo>
                    <a:pt x="91" y="13"/>
                  </a:lnTo>
                  <a:lnTo>
                    <a:pt x="86" y="10"/>
                  </a:lnTo>
                  <a:lnTo>
                    <a:pt x="82" y="8"/>
                  </a:lnTo>
                  <a:lnTo>
                    <a:pt x="76" y="6"/>
                  </a:lnTo>
                  <a:lnTo>
                    <a:pt x="71" y="5"/>
                  </a:lnTo>
                  <a:lnTo>
                    <a:pt x="66" y="3"/>
                  </a:lnTo>
                  <a:lnTo>
                    <a:pt x="60" y="2"/>
                  </a:lnTo>
                  <a:lnTo>
                    <a:pt x="56" y="1"/>
                  </a:lnTo>
                  <a:lnTo>
                    <a:pt x="52" y="0"/>
                  </a:lnTo>
                  <a:lnTo>
                    <a:pt x="49" y="0"/>
                  </a:lnTo>
                  <a:lnTo>
                    <a:pt x="43" y="0"/>
                  </a:lnTo>
                  <a:lnTo>
                    <a:pt x="0" y="20"/>
                  </a:lnTo>
                  <a:lnTo>
                    <a:pt x="0" y="20"/>
                  </a:lnTo>
                  <a:close/>
                </a:path>
              </a:pathLst>
            </a:custGeom>
            <a:solidFill>
              <a:srgbClr val="000000"/>
            </a:solidFill>
            <a:ln w="9525">
              <a:noFill/>
              <a:round/>
              <a:headEnd/>
              <a:tailEnd/>
            </a:ln>
          </p:spPr>
          <p:txBody>
            <a:bodyPr/>
            <a:lstStyle/>
            <a:p>
              <a:endParaRPr lang="en-US"/>
            </a:p>
          </p:txBody>
        </p:sp>
        <p:sp>
          <p:nvSpPr>
            <p:cNvPr id="45" name="Freeform 43"/>
            <p:cNvSpPr>
              <a:spLocks/>
            </p:cNvSpPr>
            <p:nvPr/>
          </p:nvSpPr>
          <p:spPr bwMode="auto">
            <a:xfrm>
              <a:off x="1027" y="1650"/>
              <a:ext cx="119" cy="227"/>
            </a:xfrm>
            <a:custGeom>
              <a:avLst/>
              <a:gdLst/>
              <a:ahLst/>
              <a:cxnLst>
                <a:cxn ang="0">
                  <a:pos x="22" y="113"/>
                </a:cxn>
                <a:cxn ang="0">
                  <a:pos x="12" y="107"/>
                </a:cxn>
                <a:cxn ang="0">
                  <a:pos x="1" y="94"/>
                </a:cxn>
                <a:cxn ang="0">
                  <a:pos x="0" y="82"/>
                </a:cxn>
                <a:cxn ang="0">
                  <a:pos x="1" y="68"/>
                </a:cxn>
                <a:cxn ang="0">
                  <a:pos x="6" y="54"/>
                </a:cxn>
                <a:cxn ang="0">
                  <a:pos x="12" y="40"/>
                </a:cxn>
                <a:cxn ang="0">
                  <a:pos x="20" y="28"/>
                </a:cxn>
                <a:cxn ang="0">
                  <a:pos x="29" y="17"/>
                </a:cxn>
                <a:cxn ang="0">
                  <a:pos x="40" y="10"/>
                </a:cxn>
                <a:cxn ang="0">
                  <a:pos x="51" y="4"/>
                </a:cxn>
                <a:cxn ang="0">
                  <a:pos x="64" y="1"/>
                </a:cxn>
                <a:cxn ang="0">
                  <a:pos x="73" y="0"/>
                </a:cxn>
                <a:cxn ang="0">
                  <a:pos x="86" y="7"/>
                </a:cxn>
                <a:cxn ang="0">
                  <a:pos x="87" y="17"/>
                </a:cxn>
                <a:cxn ang="0">
                  <a:pos x="88" y="34"/>
                </a:cxn>
                <a:cxn ang="0">
                  <a:pos x="87" y="53"/>
                </a:cxn>
                <a:cxn ang="0">
                  <a:pos x="87" y="72"/>
                </a:cxn>
                <a:cxn ang="0">
                  <a:pos x="88" y="86"/>
                </a:cxn>
                <a:cxn ang="0">
                  <a:pos x="94" y="99"/>
                </a:cxn>
                <a:cxn ang="0">
                  <a:pos x="104" y="109"/>
                </a:cxn>
                <a:cxn ang="0">
                  <a:pos x="110" y="120"/>
                </a:cxn>
                <a:cxn ang="0">
                  <a:pos x="113" y="132"/>
                </a:cxn>
                <a:cxn ang="0">
                  <a:pos x="117" y="142"/>
                </a:cxn>
                <a:cxn ang="0">
                  <a:pos x="118" y="153"/>
                </a:cxn>
                <a:cxn ang="0">
                  <a:pos x="118" y="164"/>
                </a:cxn>
                <a:cxn ang="0">
                  <a:pos x="115" y="176"/>
                </a:cxn>
                <a:cxn ang="0">
                  <a:pos x="111" y="195"/>
                </a:cxn>
                <a:cxn ang="0">
                  <a:pos x="104" y="210"/>
                </a:cxn>
                <a:cxn ang="0">
                  <a:pos x="98" y="220"/>
                </a:cxn>
                <a:cxn ang="0">
                  <a:pos x="85" y="225"/>
                </a:cxn>
                <a:cxn ang="0">
                  <a:pos x="87" y="213"/>
                </a:cxn>
                <a:cxn ang="0">
                  <a:pos x="91" y="195"/>
                </a:cxn>
                <a:cxn ang="0">
                  <a:pos x="92" y="185"/>
                </a:cxn>
                <a:cxn ang="0">
                  <a:pos x="93" y="174"/>
                </a:cxn>
                <a:cxn ang="0">
                  <a:pos x="94" y="161"/>
                </a:cxn>
                <a:cxn ang="0">
                  <a:pos x="93" y="146"/>
                </a:cxn>
                <a:cxn ang="0">
                  <a:pos x="87" y="134"/>
                </a:cxn>
                <a:cxn ang="0">
                  <a:pos x="81" y="122"/>
                </a:cxn>
                <a:cxn ang="0">
                  <a:pos x="73" y="109"/>
                </a:cxn>
                <a:cxn ang="0">
                  <a:pos x="68" y="95"/>
                </a:cxn>
                <a:cxn ang="0">
                  <a:pos x="71" y="83"/>
                </a:cxn>
                <a:cxn ang="0">
                  <a:pos x="73" y="66"/>
                </a:cxn>
                <a:cxn ang="0">
                  <a:pos x="74" y="47"/>
                </a:cxn>
                <a:cxn ang="0">
                  <a:pos x="74" y="30"/>
                </a:cxn>
                <a:cxn ang="0">
                  <a:pos x="70" y="21"/>
                </a:cxn>
                <a:cxn ang="0">
                  <a:pos x="57" y="24"/>
                </a:cxn>
                <a:cxn ang="0">
                  <a:pos x="46" y="30"/>
                </a:cxn>
                <a:cxn ang="0">
                  <a:pos x="36" y="40"/>
                </a:cxn>
                <a:cxn ang="0">
                  <a:pos x="29" y="52"/>
                </a:cxn>
                <a:cxn ang="0">
                  <a:pos x="26" y="66"/>
                </a:cxn>
                <a:cxn ang="0">
                  <a:pos x="27" y="77"/>
                </a:cxn>
                <a:cxn ang="0">
                  <a:pos x="32" y="88"/>
                </a:cxn>
                <a:cxn ang="0">
                  <a:pos x="40" y="100"/>
                </a:cxn>
                <a:cxn ang="0">
                  <a:pos x="46" y="115"/>
                </a:cxn>
                <a:cxn ang="0">
                  <a:pos x="38" y="127"/>
                </a:cxn>
                <a:cxn ang="0">
                  <a:pos x="28" y="139"/>
                </a:cxn>
              </a:cxnLst>
              <a:rect l="0" t="0" r="r" b="b"/>
              <a:pathLst>
                <a:path w="119" h="227">
                  <a:moveTo>
                    <a:pt x="19" y="129"/>
                  </a:moveTo>
                  <a:lnTo>
                    <a:pt x="24" y="114"/>
                  </a:lnTo>
                  <a:lnTo>
                    <a:pt x="22" y="113"/>
                  </a:lnTo>
                  <a:lnTo>
                    <a:pt x="19" y="112"/>
                  </a:lnTo>
                  <a:lnTo>
                    <a:pt x="15" y="109"/>
                  </a:lnTo>
                  <a:lnTo>
                    <a:pt x="12" y="107"/>
                  </a:lnTo>
                  <a:lnTo>
                    <a:pt x="7" y="102"/>
                  </a:lnTo>
                  <a:lnTo>
                    <a:pt x="3" y="98"/>
                  </a:lnTo>
                  <a:lnTo>
                    <a:pt x="1" y="94"/>
                  </a:lnTo>
                  <a:lnTo>
                    <a:pt x="1" y="90"/>
                  </a:lnTo>
                  <a:lnTo>
                    <a:pt x="0" y="86"/>
                  </a:lnTo>
                  <a:lnTo>
                    <a:pt x="0" y="82"/>
                  </a:lnTo>
                  <a:lnTo>
                    <a:pt x="0" y="77"/>
                  </a:lnTo>
                  <a:lnTo>
                    <a:pt x="0" y="73"/>
                  </a:lnTo>
                  <a:lnTo>
                    <a:pt x="1" y="68"/>
                  </a:lnTo>
                  <a:lnTo>
                    <a:pt x="2" y="64"/>
                  </a:lnTo>
                  <a:lnTo>
                    <a:pt x="3" y="59"/>
                  </a:lnTo>
                  <a:lnTo>
                    <a:pt x="6" y="54"/>
                  </a:lnTo>
                  <a:lnTo>
                    <a:pt x="7" y="49"/>
                  </a:lnTo>
                  <a:lnTo>
                    <a:pt x="9" y="44"/>
                  </a:lnTo>
                  <a:lnTo>
                    <a:pt x="12" y="40"/>
                  </a:lnTo>
                  <a:lnTo>
                    <a:pt x="15" y="35"/>
                  </a:lnTo>
                  <a:lnTo>
                    <a:pt x="18" y="31"/>
                  </a:lnTo>
                  <a:lnTo>
                    <a:pt x="20" y="28"/>
                  </a:lnTo>
                  <a:lnTo>
                    <a:pt x="24" y="24"/>
                  </a:lnTo>
                  <a:lnTo>
                    <a:pt x="27" y="20"/>
                  </a:lnTo>
                  <a:lnTo>
                    <a:pt x="29" y="17"/>
                  </a:lnTo>
                  <a:lnTo>
                    <a:pt x="33" y="15"/>
                  </a:lnTo>
                  <a:lnTo>
                    <a:pt x="36" y="13"/>
                  </a:lnTo>
                  <a:lnTo>
                    <a:pt x="40" y="10"/>
                  </a:lnTo>
                  <a:lnTo>
                    <a:pt x="44" y="8"/>
                  </a:lnTo>
                  <a:lnTo>
                    <a:pt x="47" y="6"/>
                  </a:lnTo>
                  <a:lnTo>
                    <a:pt x="51" y="4"/>
                  </a:lnTo>
                  <a:lnTo>
                    <a:pt x="55" y="2"/>
                  </a:lnTo>
                  <a:lnTo>
                    <a:pt x="59" y="1"/>
                  </a:lnTo>
                  <a:lnTo>
                    <a:pt x="64" y="1"/>
                  </a:lnTo>
                  <a:lnTo>
                    <a:pt x="67" y="0"/>
                  </a:lnTo>
                  <a:lnTo>
                    <a:pt x="71" y="0"/>
                  </a:lnTo>
                  <a:lnTo>
                    <a:pt x="73" y="0"/>
                  </a:lnTo>
                  <a:lnTo>
                    <a:pt x="77" y="0"/>
                  </a:lnTo>
                  <a:lnTo>
                    <a:pt x="82" y="2"/>
                  </a:lnTo>
                  <a:lnTo>
                    <a:pt x="86" y="7"/>
                  </a:lnTo>
                  <a:lnTo>
                    <a:pt x="86" y="9"/>
                  </a:lnTo>
                  <a:lnTo>
                    <a:pt x="87" y="13"/>
                  </a:lnTo>
                  <a:lnTo>
                    <a:pt x="87" y="17"/>
                  </a:lnTo>
                  <a:lnTo>
                    <a:pt x="88" y="23"/>
                  </a:lnTo>
                  <a:lnTo>
                    <a:pt x="88" y="28"/>
                  </a:lnTo>
                  <a:lnTo>
                    <a:pt x="88" y="34"/>
                  </a:lnTo>
                  <a:lnTo>
                    <a:pt x="88" y="41"/>
                  </a:lnTo>
                  <a:lnTo>
                    <a:pt x="88" y="47"/>
                  </a:lnTo>
                  <a:lnTo>
                    <a:pt x="87" y="53"/>
                  </a:lnTo>
                  <a:lnTo>
                    <a:pt x="87" y="59"/>
                  </a:lnTo>
                  <a:lnTo>
                    <a:pt x="87" y="66"/>
                  </a:lnTo>
                  <a:lnTo>
                    <a:pt x="87" y="72"/>
                  </a:lnTo>
                  <a:lnTo>
                    <a:pt x="87" y="76"/>
                  </a:lnTo>
                  <a:lnTo>
                    <a:pt x="87" y="82"/>
                  </a:lnTo>
                  <a:lnTo>
                    <a:pt x="88" y="86"/>
                  </a:lnTo>
                  <a:lnTo>
                    <a:pt x="90" y="90"/>
                  </a:lnTo>
                  <a:lnTo>
                    <a:pt x="91" y="94"/>
                  </a:lnTo>
                  <a:lnTo>
                    <a:pt x="94" y="99"/>
                  </a:lnTo>
                  <a:lnTo>
                    <a:pt x="98" y="103"/>
                  </a:lnTo>
                  <a:lnTo>
                    <a:pt x="101" y="108"/>
                  </a:lnTo>
                  <a:lnTo>
                    <a:pt x="104" y="109"/>
                  </a:lnTo>
                  <a:lnTo>
                    <a:pt x="106" y="113"/>
                  </a:lnTo>
                  <a:lnTo>
                    <a:pt x="107" y="116"/>
                  </a:lnTo>
                  <a:lnTo>
                    <a:pt x="110" y="120"/>
                  </a:lnTo>
                  <a:lnTo>
                    <a:pt x="111" y="123"/>
                  </a:lnTo>
                  <a:lnTo>
                    <a:pt x="113" y="129"/>
                  </a:lnTo>
                  <a:lnTo>
                    <a:pt x="113" y="132"/>
                  </a:lnTo>
                  <a:lnTo>
                    <a:pt x="114" y="135"/>
                  </a:lnTo>
                  <a:lnTo>
                    <a:pt x="115" y="139"/>
                  </a:lnTo>
                  <a:lnTo>
                    <a:pt x="117" y="142"/>
                  </a:lnTo>
                  <a:lnTo>
                    <a:pt x="118" y="146"/>
                  </a:lnTo>
                  <a:lnTo>
                    <a:pt x="118" y="149"/>
                  </a:lnTo>
                  <a:lnTo>
                    <a:pt x="118" y="153"/>
                  </a:lnTo>
                  <a:lnTo>
                    <a:pt x="119" y="156"/>
                  </a:lnTo>
                  <a:lnTo>
                    <a:pt x="118" y="160"/>
                  </a:lnTo>
                  <a:lnTo>
                    <a:pt x="118" y="164"/>
                  </a:lnTo>
                  <a:lnTo>
                    <a:pt x="118" y="167"/>
                  </a:lnTo>
                  <a:lnTo>
                    <a:pt x="118" y="171"/>
                  </a:lnTo>
                  <a:lnTo>
                    <a:pt x="115" y="176"/>
                  </a:lnTo>
                  <a:lnTo>
                    <a:pt x="114" y="184"/>
                  </a:lnTo>
                  <a:lnTo>
                    <a:pt x="113" y="189"/>
                  </a:lnTo>
                  <a:lnTo>
                    <a:pt x="111" y="195"/>
                  </a:lnTo>
                  <a:lnTo>
                    <a:pt x="108" y="200"/>
                  </a:lnTo>
                  <a:lnTo>
                    <a:pt x="106" y="205"/>
                  </a:lnTo>
                  <a:lnTo>
                    <a:pt x="104" y="210"/>
                  </a:lnTo>
                  <a:lnTo>
                    <a:pt x="101" y="213"/>
                  </a:lnTo>
                  <a:lnTo>
                    <a:pt x="99" y="218"/>
                  </a:lnTo>
                  <a:lnTo>
                    <a:pt x="98" y="220"/>
                  </a:lnTo>
                  <a:lnTo>
                    <a:pt x="85" y="227"/>
                  </a:lnTo>
                  <a:lnTo>
                    <a:pt x="85" y="226"/>
                  </a:lnTo>
                  <a:lnTo>
                    <a:pt x="85" y="225"/>
                  </a:lnTo>
                  <a:lnTo>
                    <a:pt x="85" y="221"/>
                  </a:lnTo>
                  <a:lnTo>
                    <a:pt x="86" y="218"/>
                  </a:lnTo>
                  <a:lnTo>
                    <a:pt x="87" y="213"/>
                  </a:lnTo>
                  <a:lnTo>
                    <a:pt x="88" y="207"/>
                  </a:lnTo>
                  <a:lnTo>
                    <a:pt x="90" y="201"/>
                  </a:lnTo>
                  <a:lnTo>
                    <a:pt x="91" y="195"/>
                  </a:lnTo>
                  <a:lnTo>
                    <a:pt x="91" y="192"/>
                  </a:lnTo>
                  <a:lnTo>
                    <a:pt x="92" y="188"/>
                  </a:lnTo>
                  <a:lnTo>
                    <a:pt x="92" y="185"/>
                  </a:lnTo>
                  <a:lnTo>
                    <a:pt x="93" y="182"/>
                  </a:lnTo>
                  <a:lnTo>
                    <a:pt x="93" y="178"/>
                  </a:lnTo>
                  <a:lnTo>
                    <a:pt x="93" y="174"/>
                  </a:lnTo>
                  <a:lnTo>
                    <a:pt x="94" y="172"/>
                  </a:lnTo>
                  <a:lnTo>
                    <a:pt x="95" y="168"/>
                  </a:lnTo>
                  <a:lnTo>
                    <a:pt x="94" y="161"/>
                  </a:lnTo>
                  <a:lnTo>
                    <a:pt x="94" y="156"/>
                  </a:lnTo>
                  <a:lnTo>
                    <a:pt x="93" y="151"/>
                  </a:lnTo>
                  <a:lnTo>
                    <a:pt x="93" y="146"/>
                  </a:lnTo>
                  <a:lnTo>
                    <a:pt x="91" y="142"/>
                  </a:lnTo>
                  <a:lnTo>
                    <a:pt x="90" y="138"/>
                  </a:lnTo>
                  <a:lnTo>
                    <a:pt x="87" y="134"/>
                  </a:lnTo>
                  <a:lnTo>
                    <a:pt x="86" y="131"/>
                  </a:lnTo>
                  <a:lnTo>
                    <a:pt x="84" y="126"/>
                  </a:lnTo>
                  <a:lnTo>
                    <a:pt x="81" y="122"/>
                  </a:lnTo>
                  <a:lnTo>
                    <a:pt x="79" y="120"/>
                  </a:lnTo>
                  <a:lnTo>
                    <a:pt x="77" y="116"/>
                  </a:lnTo>
                  <a:lnTo>
                    <a:pt x="73" y="109"/>
                  </a:lnTo>
                  <a:lnTo>
                    <a:pt x="70" y="105"/>
                  </a:lnTo>
                  <a:lnTo>
                    <a:pt x="68" y="99"/>
                  </a:lnTo>
                  <a:lnTo>
                    <a:pt x="68" y="95"/>
                  </a:lnTo>
                  <a:lnTo>
                    <a:pt x="68" y="92"/>
                  </a:lnTo>
                  <a:lnTo>
                    <a:pt x="70" y="88"/>
                  </a:lnTo>
                  <a:lnTo>
                    <a:pt x="71" y="83"/>
                  </a:lnTo>
                  <a:lnTo>
                    <a:pt x="72" y="79"/>
                  </a:lnTo>
                  <a:lnTo>
                    <a:pt x="72" y="72"/>
                  </a:lnTo>
                  <a:lnTo>
                    <a:pt x="73" y="66"/>
                  </a:lnTo>
                  <a:lnTo>
                    <a:pt x="73" y="60"/>
                  </a:lnTo>
                  <a:lnTo>
                    <a:pt x="74" y="54"/>
                  </a:lnTo>
                  <a:lnTo>
                    <a:pt x="74" y="47"/>
                  </a:lnTo>
                  <a:lnTo>
                    <a:pt x="74" y="41"/>
                  </a:lnTo>
                  <a:lnTo>
                    <a:pt x="74" y="35"/>
                  </a:lnTo>
                  <a:lnTo>
                    <a:pt x="74" y="30"/>
                  </a:lnTo>
                  <a:lnTo>
                    <a:pt x="73" y="27"/>
                  </a:lnTo>
                  <a:lnTo>
                    <a:pt x="72" y="24"/>
                  </a:lnTo>
                  <a:lnTo>
                    <a:pt x="70" y="21"/>
                  </a:lnTo>
                  <a:lnTo>
                    <a:pt x="68" y="21"/>
                  </a:lnTo>
                  <a:lnTo>
                    <a:pt x="62" y="22"/>
                  </a:lnTo>
                  <a:lnTo>
                    <a:pt x="57" y="24"/>
                  </a:lnTo>
                  <a:lnTo>
                    <a:pt x="53" y="27"/>
                  </a:lnTo>
                  <a:lnTo>
                    <a:pt x="49" y="28"/>
                  </a:lnTo>
                  <a:lnTo>
                    <a:pt x="46" y="30"/>
                  </a:lnTo>
                  <a:lnTo>
                    <a:pt x="44" y="34"/>
                  </a:lnTo>
                  <a:lnTo>
                    <a:pt x="40" y="36"/>
                  </a:lnTo>
                  <a:lnTo>
                    <a:pt x="36" y="40"/>
                  </a:lnTo>
                  <a:lnTo>
                    <a:pt x="33" y="43"/>
                  </a:lnTo>
                  <a:lnTo>
                    <a:pt x="32" y="47"/>
                  </a:lnTo>
                  <a:lnTo>
                    <a:pt x="29" y="52"/>
                  </a:lnTo>
                  <a:lnTo>
                    <a:pt x="28" y="56"/>
                  </a:lnTo>
                  <a:lnTo>
                    <a:pt x="26" y="60"/>
                  </a:lnTo>
                  <a:lnTo>
                    <a:pt x="26" y="66"/>
                  </a:lnTo>
                  <a:lnTo>
                    <a:pt x="26" y="69"/>
                  </a:lnTo>
                  <a:lnTo>
                    <a:pt x="26" y="73"/>
                  </a:lnTo>
                  <a:lnTo>
                    <a:pt x="27" y="77"/>
                  </a:lnTo>
                  <a:lnTo>
                    <a:pt x="28" y="81"/>
                  </a:lnTo>
                  <a:lnTo>
                    <a:pt x="29" y="85"/>
                  </a:lnTo>
                  <a:lnTo>
                    <a:pt x="32" y="88"/>
                  </a:lnTo>
                  <a:lnTo>
                    <a:pt x="34" y="92"/>
                  </a:lnTo>
                  <a:lnTo>
                    <a:pt x="36" y="95"/>
                  </a:lnTo>
                  <a:lnTo>
                    <a:pt x="40" y="100"/>
                  </a:lnTo>
                  <a:lnTo>
                    <a:pt x="44" y="106"/>
                  </a:lnTo>
                  <a:lnTo>
                    <a:pt x="46" y="110"/>
                  </a:lnTo>
                  <a:lnTo>
                    <a:pt x="46" y="115"/>
                  </a:lnTo>
                  <a:lnTo>
                    <a:pt x="44" y="120"/>
                  </a:lnTo>
                  <a:lnTo>
                    <a:pt x="41" y="123"/>
                  </a:lnTo>
                  <a:lnTo>
                    <a:pt x="38" y="127"/>
                  </a:lnTo>
                  <a:lnTo>
                    <a:pt x="35" y="132"/>
                  </a:lnTo>
                  <a:lnTo>
                    <a:pt x="31" y="136"/>
                  </a:lnTo>
                  <a:lnTo>
                    <a:pt x="28" y="139"/>
                  </a:lnTo>
                  <a:lnTo>
                    <a:pt x="19" y="129"/>
                  </a:lnTo>
                  <a:lnTo>
                    <a:pt x="19" y="129"/>
                  </a:lnTo>
                  <a:close/>
                </a:path>
              </a:pathLst>
            </a:custGeom>
            <a:solidFill>
              <a:srgbClr val="000000"/>
            </a:solidFill>
            <a:ln w="9525">
              <a:noFill/>
              <a:round/>
              <a:headEnd/>
              <a:tailEnd/>
            </a:ln>
          </p:spPr>
          <p:txBody>
            <a:bodyPr/>
            <a:lstStyle/>
            <a:p>
              <a:endParaRPr lang="en-US"/>
            </a:p>
          </p:txBody>
        </p:sp>
        <p:sp>
          <p:nvSpPr>
            <p:cNvPr id="46" name="Freeform 44"/>
            <p:cNvSpPr>
              <a:spLocks/>
            </p:cNvSpPr>
            <p:nvPr/>
          </p:nvSpPr>
          <p:spPr bwMode="auto">
            <a:xfrm>
              <a:off x="647" y="1426"/>
              <a:ext cx="536" cy="470"/>
            </a:xfrm>
            <a:custGeom>
              <a:avLst/>
              <a:gdLst/>
              <a:ahLst/>
              <a:cxnLst>
                <a:cxn ang="0">
                  <a:pos x="477" y="226"/>
                </a:cxn>
                <a:cxn ang="0">
                  <a:pos x="490" y="195"/>
                </a:cxn>
                <a:cxn ang="0">
                  <a:pos x="500" y="164"/>
                </a:cxn>
                <a:cxn ang="0">
                  <a:pos x="508" y="131"/>
                </a:cxn>
                <a:cxn ang="0">
                  <a:pos x="513" y="99"/>
                </a:cxn>
                <a:cxn ang="0">
                  <a:pos x="510" y="63"/>
                </a:cxn>
                <a:cxn ang="0">
                  <a:pos x="481" y="36"/>
                </a:cxn>
                <a:cxn ang="0">
                  <a:pos x="451" y="29"/>
                </a:cxn>
                <a:cxn ang="0">
                  <a:pos x="412" y="28"/>
                </a:cxn>
                <a:cxn ang="0">
                  <a:pos x="367" y="31"/>
                </a:cxn>
                <a:cxn ang="0">
                  <a:pos x="319" y="42"/>
                </a:cxn>
                <a:cxn ang="0">
                  <a:pos x="270" y="57"/>
                </a:cxn>
                <a:cxn ang="0">
                  <a:pos x="222" y="79"/>
                </a:cxn>
                <a:cxn ang="0">
                  <a:pos x="177" y="105"/>
                </a:cxn>
                <a:cxn ang="0">
                  <a:pos x="137" y="136"/>
                </a:cxn>
                <a:cxn ang="0">
                  <a:pos x="102" y="179"/>
                </a:cxn>
                <a:cxn ang="0">
                  <a:pos x="72" y="226"/>
                </a:cxn>
                <a:cxn ang="0">
                  <a:pos x="50" y="274"/>
                </a:cxn>
                <a:cxn ang="0">
                  <a:pos x="33" y="320"/>
                </a:cxn>
                <a:cxn ang="0">
                  <a:pos x="25" y="362"/>
                </a:cxn>
                <a:cxn ang="0">
                  <a:pos x="24" y="397"/>
                </a:cxn>
                <a:cxn ang="0">
                  <a:pos x="38" y="428"/>
                </a:cxn>
                <a:cxn ang="0">
                  <a:pos x="72" y="438"/>
                </a:cxn>
                <a:cxn ang="0">
                  <a:pos x="116" y="436"/>
                </a:cxn>
                <a:cxn ang="0">
                  <a:pos x="170" y="426"/>
                </a:cxn>
                <a:cxn ang="0">
                  <a:pos x="228" y="410"/>
                </a:cxn>
                <a:cxn ang="0">
                  <a:pos x="287" y="386"/>
                </a:cxn>
                <a:cxn ang="0">
                  <a:pos x="342" y="359"/>
                </a:cxn>
                <a:cxn ang="0">
                  <a:pos x="391" y="330"/>
                </a:cxn>
                <a:cxn ang="0">
                  <a:pos x="392" y="349"/>
                </a:cxn>
                <a:cxn ang="0">
                  <a:pos x="352" y="372"/>
                </a:cxn>
                <a:cxn ang="0">
                  <a:pos x="296" y="402"/>
                </a:cxn>
                <a:cxn ang="0">
                  <a:pos x="234" y="430"/>
                </a:cxn>
                <a:cxn ang="0">
                  <a:pos x="169" y="455"/>
                </a:cxn>
                <a:cxn ang="0">
                  <a:pos x="108" y="469"/>
                </a:cxn>
                <a:cxn ang="0">
                  <a:pos x="57" y="468"/>
                </a:cxn>
                <a:cxn ang="0">
                  <a:pos x="23" y="446"/>
                </a:cxn>
                <a:cxn ang="0">
                  <a:pos x="4" y="410"/>
                </a:cxn>
                <a:cxn ang="0">
                  <a:pos x="0" y="365"/>
                </a:cxn>
                <a:cxn ang="0">
                  <a:pos x="7" y="314"/>
                </a:cxn>
                <a:cxn ang="0">
                  <a:pos x="26" y="261"/>
                </a:cxn>
                <a:cxn ang="0">
                  <a:pos x="53" y="208"/>
                </a:cxn>
                <a:cxn ang="0">
                  <a:pos x="91" y="158"/>
                </a:cxn>
                <a:cxn ang="0">
                  <a:pos x="135" y="112"/>
                </a:cxn>
                <a:cxn ang="0">
                  <a:pos x="184" y="74"/>
                </a:cxn>
                <a:cxn ang="0">
                  <a:pos x="236" y="43"/>
                </a:cxn>
                <a:cxn ang="0">
                  <a:pos x="289" y="21"/>
                </a:cxn>
                <a:cxn ang="0">
                  <a:pos x="343" y="7"/>
                </a:cxn>
                <a:cxn ang="0">
                  <a:pos x="394" y="0"/>
                </a:cxn>
                <a:cxn ang="0">
                  <a:pos x="439" y="0"/>
                </a:cxn>
                <a:cxn ang="0">
                  <a:pos x="479" y="7"/>
                </a:cxn>
                <a:cxn ang="0">
                  <a:pos x="516" y="26"/>
                </a:cxn>
                <a:cxn ang="0">
                  <a:pos x="536" y="63"/>
                </a:cxn>
                <a:cxn ang="0">
                  <a:pos x="534" y="99"/>
                </a:cxn>
                <a:cxn ang="0">
                  <a:pos x="525" y="141"/>
                </a:cxn>
                <a:cxn ang="0">
                  <a:pos x="511" y="185"/>
                </a:cxn>
                <a:cxn ang="0">
                  <a:pos x="494" y="225"/>
                </a:cxn>
                <a:cxn ang="0">
                  <a:pos x="480" y="259"/>
                </a:cxn>
                <a:cxn ang="0">
                  <a:pos x="465" y="292"/>
                </a:cxn>
              </a:cxnLst>
              <a:rect l="0" t="0" r="r" b="b"/>
              <a:pathLst>
                <a:path w="536" h="470">
                  <a:moveTo>
                    <a:pt x="465" y="257"/>
                  </a:moveTo>
                  <a:lnTo>
                    <a:pt x="465" y="254"/>
                  </a:lnTo>
                  <a:lnTo>
                    <a:pt x="467" y="250"/>
                  </a:lnTo>
                  <a:lnTo>
                    <a:pt x="468" y="245"/>
                  </a:lnTo>
                  <a:lnTo>
                    <a:pt x="470" y="241"/>
                  </a:lnTo>
                  <a:lnTo>
                    <a:pt x="472" y="238"/>
                  </a:lnTo>
                  <a:lnTo>
                    <a:pt x="475" y="232"/>
                  </a:lnTo>
                  <a:lnTo>
                    <a:pt x="477" y="226"/>
                  </a:lnTo>
                  <a:lnTo>
                    <a:pt x="480" y="220"/>
                  </a:lnTo>
                  <a:lnTo>
                    <a:pt x="481" y="217"/>
                  </a:lnTo>
                  <a:lnTo>
                    <a:pt x="483" y="213"/>
                  </a:lnTo>
                  <a:lnTo>
                    <a:pt x="484" y="210"/>
                  </a:lnTo>
                  <a:lnTo>
                    <a:pt x="486" y="206"/>
                  </a:lnTo>
                  <a:lnTo>
                    <a:pt x="487" y="202"/>
                  </a:lnTo>
                  <a:lnTo>
                    <a:pt x="488" y="199"/>
                  </a:lnTo>
                  <a:lnTo>
                    <a:pt x="490" y="195"/>
                  </a:lnTo>
                  <a:lnTo>
                    <a:pt x="491" y="192"/>
                  </a:lnTo>
                  <a:lnTo>
                    <a:pt x="492" y="187"/>
                  </a:lnTo>
                  <a:lnTo>
                    <a:pt x="494" y="184"/>
                  </a:lnTo>
                  <a:lnTo>
                    <a:pt x="495" y="180"/>
                  </a:lnTo>
                  <a:lnTo>
                    <a:pt x="497" y="177"/>
                  </a:lnTo>
                  <a:lnTo>
                    <a:pt x="498" y="172"/>
                  </a:lnTo>
                  <a:lnTo>
                    <a:pt x="499" y="167"/>
                  </a:lnTo>
                  <a:lnTo>
                    <a:pt x="500" y="164"/>
                  </a:lnTo>
                  <a:lnTo>
                    <a:pt x="501" y="160"/>
                  </a:lnTo>
                  <a:lnTo>
                    <a:pt x="503" y="155"/>
                  </a:lnTo>
                  <a:lnTo>
                    <a:pt x="504" y="151"/>
                  </a:lnTo>
                  <a:lnTo>
                    <a:pt x="505" y="147"/>
                  </a:lnTo>
                  <a:lnTo>
                    <a:pt x="506" y="143"/>
                  </a:lnTo>
                  <a:lnTo>
                    <a:pt x="507" y="139"/>
                  </a:lnTo>
                  <a:lnTo>
                    <a:pt x="507" y="134"/>
                  </a:lnTo>
                  <a:lnTo>
                    <a:pt x="508" y="131"/>
                  </a:lnTo>
                  <a:lnTo>
                    <a:pt x="510" y="126"/>
                  </a:lnTo>
                  <a:lnTo>
                    <a:pt x="510" y="122"/>
                  </a:lnTo>
                  <a:lnTo>
                    <a:pt x="511" y="118"/>
                  </a:lnTo>
                  <a:lnTo>
                    <a:pt x="512" y="114"/>
                  </a:lnTo>
                  <a:lnTo>
                    <a:pt x="513" y="110"/>
                  </a:lnTo>
                  <a:lnTo>
                    <a:pt x="513" y="106"/>
                  </a:lnTo>
                  <a:lnTo>
                    <a:pt x="513" y="102"/>
                  </a:lnTo>
                  <a:lnTo>
                    <a:pt x="513" y="99"/>
                  </a:lnTo>
                  <a:lnTo>
                    <a:pt x="513" y="95"/>
                  </a:lnTo>
                  <a:lnTo>
                    <a:pt x="513" y="92"/>
                  </a:lnTo>
                  <a:lnTo>
                    <a:pt x="513" y="87"/>
                  </a:lnTo>
                  <a:lnTo>
                    <a:pt x="513" y="83"/>
                  </a:lnTo>
                  <a:lnTo>
                    <a:pt x="513" y="81"/>
                  </a:lnTo>
                  <a:lnTo>
                    <a:pt x="512" y="74"/>
                  </a:lnTo>
                  <a:lnTo>
                    <a:pt x="512" y="68"/>
                  </a:lnTo>
                  <a:lnTo>
                    <a:pt x="510" y="63"/>
                  </a:lnTo>
                  <a:lnTo>
                    <a:pt x="508" y="59"/>
                  </a:lnTo>
                  <a:lnTo>
                    <a:pt x="505" y="53"/>
                  </a:lnTo>
                  <a:lnTo>
                    <a:pt x="501" y="48"/>
                  </a:lnTo>
                  <a:lnTo>
                    <a:pt x="495" y="44"/>
                  </a:lnTo>
                  <a:lnTo>
                    <a:pt x="491" y="41"/>
                  </a:lnTo>
                  <a:lnTo>
                    <a:pt x="488" y="40"/>
                  </a:lnTo>
                  <a:lnTo>
                    <a:pt x="485" y="37"/>
                  </a:lnTo>
                  <a:lnTo>
                    <a:pt x="481" y="36"/>
                  </a:lnTo>
                  <a:lnTo>
                    <a:pt x="478" y="35"/>
                  </a:lnTo>
                  <a:lnTo>
                    <a:pt x="474" y="34"/>
                  </a:lnTo>
                  <a:lnTo>
                    <a:pt x="471" y="33"/>
                  </a:lnTo>
                  <a:lnTo>
                    <a:pt x="467" y="31"/>
                  </a:lnTo>
                  <a:lnTo>
                    <a:pt x="464" y="31"/>
                  </a:lnTo>
                  <a:lnTo>
                    <a:pt x="459" y="30"/>
                  </a:lnTo>
                  <a:lnTo>
                    <a:pt x="454" y="30"/>
                  </a:lnTo>
                  <a:lnTo>
                    <a:pt x="451" y="29"/>
                  </a:lnTo>
                  <a:lnTo>
                    <a:pt x="446" y="29"/>
                  </a:lnTo>
                  <a:lnTo>
                    <a:pt x="441" y="28"/>
                  </a:lnTo>
                  <a:lnTo>
                    <a:pt x="437" y="28"/>
                  </a:lnTo>
                  <a:lnTo>
                    <a:pt x="432" y="28"/>
                  </a:lnTo>
                  <a:lnTo>
                    <a:pt x="427" y="28"/>
                  </a:lnTo>
                  <a:lnTo>
                    <a:pt x="422" y="28"/>
                  </a:lnTo>
                  <a:lnTo>
                    <a:pt x="416" y="28"/>
                  </a:lnTo>
                  <a:lnTo>
                    <a:pt x="412" y="28"/>
                  </a:lnTo>
                  <a:lnTo>
                    <a:pt x="407" y="28"/>
                  </a:lnTo>
                  <a:lnTo>
                    <a:pt x="401" y="28"/>
                  </a:lnTo>
                  <a:lnTo>
                    <a:pt x="395" y="29"/>
                  </a:lnTo>
                  <a:lnTo>
                    <a:pt x="389" y="29"/>
                  </a:lnTo>
                  <a:lnTo>
                    <a:pt x="385" y="30"/>
                  </a:lnTo>
                  <a:lnTo>
                    <a:pt x="379" y="30"/>
                  </a:lnTo>
                  <a:lnTo>
                    <a:pt x="373" y="31"/>
                  </a:lnTo>
                  <a:lnTo>
                    <a:pt x="367" y="31"/>
                  </a:lnTo>
                  <a:lnTo>
                    <a:pt x="361" y="33"/>
                  </a:lnTo>
                  <a:lnTo>
                    <a:pt x="355" y="34"/>
                  </a:lnTo>
                  <a:lnTo>
                    <a:pt x="349" y="35"/>
                  </a:lnTo>
                  <a:lnTo>
                    <a:pt x="343" y="36"/>
                  </a:lnTo>
                  <a:lnTo>
                    <a:pt x="339" y="39"/>
                  </a:lnTo>
                  <a:lnTo>
                    <a:pt x="332" y="40"/>
                  </a:lnTo>
                  <a:lnTo>
                    <a:pt x="326" y="41"/>
                  </a:lnTo>
                  <a:lnTo>
                    <a:pt x="319" y="42"/>
                  </a:lnTo>
                  <a:lnTo>
                    <a:pt x="314" y="43"/>
                  </a:lnTo>
                  <a:lnTo>
                    <a:pt x="307" y="46"/>
                  </a:lnTo>
                  <a:lnTo>
                    <a:pt x="301" y="47"/>
                  </a:lnTo>
                  <a:lnTo>
                    <a:pt x="295" y="49"/>
                  </a:lnTo>
                  <a:lnTo>
                    <a:pt x="289" y="52"/>
                  </a:lnTo>
                  <a:lnTo>
                    <a:pt x="282" y="54"/>
                  </a:lnTo>
                  <a:lnTo>
                    <a:pt x="276" y="55"/>
                  </a:lnTo>
                  <a:lnTo>
                    <a:pt x="270" y="57"/>
                  </a:lnTo>
                  <a:lnTo>
                    <a:pt x="264" y="60"/>
                  </a:lnTo>
                  <a:lnTo>
                    <a:pt x="258" y="62"/>
                  </a:lnTo>
                  <a:lnTo>
                    <a:pt x="251" y="65"/>
                  </a:lnTo>
                  <a:lnTo>
                    <a:pt x="246" y="67"/>
                  </a:lnTo>
                  <a:lnTo>
                    <a:pt x="240" y="70"/>
                  </a:lnTo>
                  <a:lnTo>
                    <a:pt x="234" y="73"/>
                  </a:lnTo>
                  <a:lnTo>
                    <a:pt x="228" y="75"/>
                  </a:lnTo>
                  <a:lnTo>
                    <a:pt x="222" y="79"/>
                  </a:lnTo>
                  <a:lnTo>
                    <a:pt x="216" y="81"/>
                  </a:lnTo>
                  <a:lnTo>
                    <a:pt x="210" y="85"/>
                  </a:lnTo>
                  <a:lnTo>
                    <a:pt x="205" y="87"/>
                  </a:lnTo>
                  <a:lnTo>
                    <a:pt x="200" y="90"/>
                  </a:lnTo>
                  <a:lnTo>
                    <a:pt x="194" y="94"/>
                  </a:lnTo>
                  <a:lnTo>
                    <a:pt x="188" y="96"/>
                  </a:lnTo>
                  <a:lnTo>
                    <a:pt x="183" y="100"/>
                  </a:lnTo>
                  <a:lnTo>
                    <a:pt x="177" y="105"/>
                  </a:lnTo>
                  <a:lnTo>
                    <a:pt x="171" y="108"/>
                  </a:lnTo>
                  <a:lnTo>
                    <a:pt x="167" y="112"/>
                  </a:lnTo>
                  <a:lnTo>
                    <a:pt x="162" y="115"/>
                  </a:lnTo>
                  <a:lnTo>
                    <a:pt x="156" y="120"/>
                  </a:lnTo>
                  <a:lnTo>
                    <a:pt x="151" y="123"/>
                  </a:lnTo>
                  <a:lnTo>
                    <a:pt x="145" y="127"/>
                  </a:lnTo>
                  <a:lnTo>
                    <a:pt x="142" y="133"/>
                  </a:lnTo>
                  <a:lnTo>
                    <a:pt x="137" y="136"/>
                  </a:lnTo>
                  <a:lnTo>
                    <a:pt x="132" y="142"/>
                  </a:lnTo>
                  <a:lnTo>
                    <a:pt x="128" y="147"/>
                  </a:lnTo>
                  <a:lnTo>
                    <a:pt x="123" y="152"/>
                  </a:lnTo>
                  <a:lnTo>
                    <a:pt x="118" y="158"/>
                  </a:lnTo>
                  <a:lnTo>
                    <a:pt x="115" y="164"/>
                  </a:lnTo>
                  <a:lnTo>
                    <a:pt x="110" y="168"/>
                  </a:lnTo>
                  <a:lnTo>
                    <a:pt x="105" y="174"/>
                  </a:lnTo>
                  <a:lnTo>
                    <a:pt x="102" y="179"/>
                  </a:lnTo>
                  <a:lnTo>
                    <a:pt x="98" y="185"/>
                  </a:lnTo>
                  <a:lnTo>
                    <a:pt x="93" y="191"/>
                  </a:lnTo>
                  <a:lnTo>
                    <a:pt x="90" y="197"/>
                  </a:lnTo>
                  <a:lnTo>
                    <a:pt x="86" y="202"/>
                  </a:lnTo>
                  <a:lnTo>
                    <a:pt x="84" y="208"/>
                  </a:lnTo>
                  <a:lnTo>
                    <a:pt x="79" y="214"/>
                  </a:lnTo>
                  <a:lnTo>
                    <a:pt x="76" y="219"/>
                  </a:lnTo>
                  <a:lnTo>
                    <a:pt x="72" y="226"/>
                  </a:lnTo>
                  <a:lnTo>
                    <a:pt x="70" y="232"/>
                  </a:lnTo>
                  <a:lnTo>
                    <a:pt x="66" y="238"/>
                  </a:lnTo>
                  <a:lnTo>
                    <a:pt x="64" y="244"/>
                  </a:lnTo>
                  <a:lnTo>
                    <a:pt x="60" y="250"/>
                  </a:lnTo>
                  <a:lnTo>
                    <a:pt x="58" y="257"/>
                  </a:lnTo>
                  <a:lnTo>
                    <a:pt x="56" y="263"/>
                  </a:lnTo>
                  <a:lnTo>
                    <a:pt x="52" y="268"/>
                  </a:lnTo>
                  <a:lnTo>
                    <a:pt x="50" y="274"/>
                  </a:lnTo>
                  <a:lnTo>
                    <a:pt x="47" y="280"/>
                  </a:lnTo>
                  <a:lnTo>
                    <a:pt x="45" y="285"/>
                  </a:lnTo>
                  <a:lnTo>
                    <a:pt x="43" y="292"/>
                  </a:lnTo>
                  <a:lnTo>
                    <a:pt x="42" y="297"/>
                  </a:lnTo>
                  <a:lnTo>
                    <a:pt x="39" y="304"/>
                  </a:lnTo>
                  <a:lnTo>
                    <a:pt x="37" y="309"/>
                  </a:lnTo>
                  <a:lnTo>
                    <a:pt x="36" y="314"/>
                  </a:lnTo>
                  <a:lnTo>
                    <a:pt x="33" y="320"/>
                  </a:lnTo>
                  <a:lnTo>
                    <a:pt x="32" y="325"/>
                  </a:lnTo>
                  <a:lnTo>
                    <a:pt x="31" y="331"/>
                  </a:lnTo>
                  <a:lnTo>
                    <a:pt x="30" y="337"/>
                  </a:lnTo>
                  <a:lnTo>
                    <a:pt x="29" y="343"/>
                  </a:lnTo>
                  <a:lnTo>
                    <a:pt x="29" y="347"/>
                  </a:lnTo>
                  <a:lnTo>
                    <a:pt x="26" y="352"/>
                  </a:lnTo>
                  <a:lnTo>
                    <a:pt x="26" y="358"/>
                  </a:lnTo>
                  <a:lnTo>
                    <a:pt x="25" y="362"/>
                  </a:lnTo>
                  <a:lnTo>
                    <a:pt x="25" y="367"/>
                  </a:lnTo>
                  <a:lnTo>
                    <a:pt x="24" y="372"/>
                  </a:lnTo>
                  <a:lnTo>
                    <a:pt x="24" y="377"/>
                  </a:lnTo>
                  <a:lnTo>
                    <a:pt x="24" y="382"/>
                  </a:lnTo>
                  <a:lnTo>
                    <a:pt x="24" y="386"/>
                  </a:lnTo>
                  <a:lnTo>
                    <a:pt x="24" y="390"/>
                  </a:lnTo>
                  <a:lnTo>
                    <a:pt x="24" y="393"/>
                  </a:lnTo>
                  <a:lnTo>
                    <a:pt x="24" y="397"/>
                  </a:lnTo>
                  <a:lnTo>
                    <a:pt x="24" y="402"/>
                  </a:lnTo>
                  <a:lnTo>
                    <a:pt x="24" y="405"/>
                  </a:lnTo>
                  <a:lnTo>
                    <a:pt x="25" y="409"/>
                  </a:lnTo>
                  <a:lnTo>
                    <a:pt x="26" y="411"/>
                  </a:lnTo>
                  <a:lnTo>
                    <a:pt x="29" y="415"/>
                  </a:lnTo>
                  <a:lnTo>
                    <a:pt x="30" y="421"/>
                  </a:lnTo>
                  <a:lnTo>
                    <a:pt x="33" y="424"/>
                  </a:lnTo>
                  <a:lnTo>
                    <a:pt x="38" y="428"/>
                  </a:lnTo>
                  <a:lnTo>
                    <a:pt x="45" y="432"/>
                  </a:lnTo>
                  <a:lnTo>
                    <a:pt x="47" y="432"/>
                  </a:lnTo>
                  <a:lnTo>
                    <a:pt x="51" y="434"/>
                  </a:lnTo>
                  <a:lnTo>
                    <a:pt x="56" y="435"/>
                  </a:lnTo>
                  <a:lnTo>
                    <a:pt x="59" y="436"/>
                  </a:lnTo>
                  <a:lnTo>
                    <a:pt x="63" y="437"/>
                  </a:lnTo>
                  <a:lnTo>
                    <a:pt x="67" y="437"/>
                  </a:lnTo>
                  <a:lnTo>
                    <a:pt x="72" y="438"/>
                  </a:lnTo>
                  <a:lnTo>
                    <a:pt x="78" y="438"/>
                  </a:lnTo>
                  <a:lnTo>
                    <a:pt x="83" y="438"/>
                  </a:lnTo>
                  <a:lnTo>
                    <a:pt x="88" y="438"/>
                  </a:lnTo>
                  <a:lnTo>
                    <a:pt x="93" y="438"/>
                  </a:lnTo>
                  <a:lnTo>
                    <a:pt x="99" y="438"/>
                  </a:lnTo>
                  <a:lnTo>
                    <a:pt x="104" y="437"/>
                  </a:lnTo>
                  <a:lnTo>
                    <a:pt x="110" y="437"/>
                  </a:lnTo>
                  <a:lnTo>
                    <a:pt x="116" y="436"/>
                  </a:lnTo>
                  <a:lnTo>
                    <a:pt x="123" y="436"/>
                  </a:lnTo>
                  <a:lnTo>
                    <a:pt x="129" y="435"/>
                  </a:lnTo>
                  <a:lnTo>
                    <a:pt x="136" y="434"/>
                  </a:lnTo>
                  <a:lnTo>
                    <a:pt x="142" y="432"/>
                  </a:lnTo>
                  <a:lnTo>
                    <a:pt x="149" y="431"/>
                  </a:lnTo>
                  <a:lnTo>
                    <a:pt x="156" y="429"/>
                  </a:lnTo>
                  <a:lnTo>
                    <a:pt x="163" y="428"/>
                  </a:lnTo>
                  <a:lnTo>
                    <a:pt x="170" y="426"/>
                  </a:lnTo>
                  <a:lnTo>
                    <a:pt x="177" y="425"/>
                  </a:lnTo>
                  <a:lnTo>
                    <a:pt x="184" y="423"/>
                  </a:lnTo>
                  <a:lnTo>
                    <a:pt x="191" y="422"/>
                  </a:lnTo>
                  <a:lnTo>
                    <a:pt x="198" y="419"/>
                  </a:lnTo>
                  <a:lnTo>
                    <a:pt x="205" y="417"/>
                  </a:lnTo>
                  <a:lnTo>
                    <a:pt x="213" y="415"/>
                  </a:lnTo>
                  <a:lnTo>
                    <a:pt x="221" y="412"/>
                  </a:lnTo>
                  <a:lnTo>
                    <a:pt x="228" y="410"/>
                  </a:lnTo>
                  <a:lnTo>
                    <a:pt x="235" y="408"/>
                  </a:lnTo>
                  <a:lnTo>
                    <a:pt x="242" y="405"/>
                  </a:lnTo>
                  <a:lnTo>
                    <a:pt x="249" y="402"/>
                  </a:lnTo>
                  <a:lnTo>
                    <a:pt x="256" y="398"/>
                  </a:lnTo>
                  <a:lnTo>
                    <a:pt x="264" y="396"/>
                  </a:lnTo>
                  <a:lnTo>
                    <a:pt x="271" y="393"/>
                  </a:lnTo>
                  <a:lnTo>
                    <a:pt x="279" y="390"/>
                  </a:lnTo>
                  <a:lnTo>
                    <a:pt x="287" y="386"/>
                  </a:lnTo>
                  <a:lnTo>
                    <a:pt x="294" y="384"/>
                  </a:lnTo>
                  <a:lnTo>
                    <a:pt x="301" y="380"/>
                  </a:lnTo>
                  <a:lnTo>
                    <a:pt x="307" y="377"/>
                  </a:lnTo>
                  <a:lnTo>
                    <a:pt x="314" y="373"/>
                  </a:lnTo>
                  <a:lnTo>
                    <a:pt x="321" y="371"/>
                  </a:lnTo>
                  <a:lnTo>
                    <a:pt x="328" y="367"/>
                  </a:lnTo>
                  <a:lnTo>
                    <a:pt x="335" y="363"/>
                  </a:lnTo>
                  <a:lnTo>
                    <a:pt x="342" y="359"/>
                  </a:lnTo>
                  <a:lnTo>
                    <a:pt x="348" y="357"/>
                  </a:lnTo>
                  <a:lnTo>
                    <a:pt x="355" y="352"/>
                  </a:lnTo>
                  <a:lnTo>
                    <a:pt x="361" y="349"/>
                  </a:lnTo>
                  <a:lnTo>
                    <a:pt x="367" y="345"/>
                  </a:lnTo>
                  <a:lnTo>
                    <a:pt x="374" y="342"/>
                  </a:lnTo>
                  <a:lnTo>
                    <a:pt x="380" y="337"/>
                  </a:lnTo>
                  <a:lnTo>
                    <a:pt x="386" y="333"/>
                  </a:lnTo>
                  <a:lnTo>
                    <a:pt x="391" y="330"/>
                  </a:lnTo>
                  <a:lnTo>
                    <a:pt x="398" y="325"/>
                  </a:lnTo>
                  <a:lnTo>
                    <a:pt x="413" y="338"/>
                  </a:lnTo>
                  <a:lnTo>
                    <a:pt x="412" y="338"/>
                  </a:lnTo>
                  <a:lnTo>
                    <a:pt x="409" y="340"/>
                  </a:lnTo>
                  <a:lnTo>
                    <a:pt x="406" y="342"/>
                  </a:lnTo>
                  <a:lnTo>
                    <a:pt x="400" y="345"/>
                  </a:lnTo>
                  <a:lnTo>
                    <a:pt x="396" y="347"/>
                  </a:lnTo>
                  <a:lnTo>
                    <a:pt x="392" y="349"/>
                  </a:lnTo>
                  <a:lnTo>
                    <a:pt x="388" y="351"/>
                  </a:lnTo>
                  <a:lnTo>
                    <a:pt x="383" y="355"/>
                  </a:lnTo>
                  <a:lnTo>
                    <a:pt x="379" y="357"/>
                  </a:lnTo>
                  <a:lnTo>
                    <a:pt x="374" y="359"/>
                  </a:lnTo>
                  <a:lnTo>
                    <a:pt x="369" y="363"/>
                  </a:lnTo>
                  <a:lnTo>
                    <a:pt x="365" y="366"/>
                  </a:lnTo>
                  <a:lnTo>
                    <a:pt x="358" y="369"/>
                  </a:lnTo>
                  <a:lnTo>
                    <a:pt x="352" y="372"/>
                  </a:lnTo>
                  <a:lnTo>
                    <a:pt x="346" y="376"/>
                  </a:lnTo>
                  <a:lnTo>
                    <a:pt x="340" y="379"/>
                  </a:lnTo>
                  <a:lnTo>
                    <a:pt x="333" y="383"/>
                  </a:lnTo>
                  <a:lnTo>
                    <a:pt x="326" y="386"/>
                  </a:lnTo>
                  <a:lnTo>
                    <a:pt x="319" y="390"/>
                  </a:lnTo>
                  <a:lnTo>
                    <a:pt x="313" y="395"/>
                  </a:lnTo>
                  <a:lnTo>
                    <a:pt x="304" y="398"/>
                  </a:lnTo>
                  <a:lnTo>
                    <a:pt x="296" y="402"/>
                  </a:lnTo>
                  <a:lnTo>
                    <a:pt x="289" y="405"/>
                  </a:lnTo>
                  <a:lnTo>
                    <a:pt x="282" y="409"/>
                  </a:lnTo>
                  <a:lnTo>
                    <a:pt x="274" y="412"/>
                  </a:lnTo>
                  <a:lnTo>
                    <a:pt x="266" y="416"/>
                  </a:lnTo>
                  <a:lnTo>
                    <a:pt x="258" y="421"/>
                  </a:lnTo>
                  <a:lnTo>
                    <a:pt x="250" y="424"/>
                  </a:lnTo>
                  <a:lnTo>
                    <a:pt x="242" y="426"/>
                  </a:lnTo>
                  <a:lnTo>
                    <a:pt x="234" y="430"/>
                  </a:lnTo>
                  <a:lnTo>
                    <a:pt x="225" y="434"/>
                  </a:lnTo>
                  <a:lnTo>
                    <a:pt x="218" y="437"/>
                  </a:lnTo>
                  <a:lnTo>
                    <a:pt x="209" y="441"/>
                  </a:lnTo>
                  <a:lnTo>
                    <a:pt x="201" y="443"/>
                  </a:lnTo>
                  <a:lnTo>
                    <a:pt x="192" y="446"/>
                  </a:lnTo>
                  <a:lnTo>
                    <a:pt x="185" y="450"/>
                  </a:lnTo>
                  <a:lnTo>
                    <a:pt x="177" y="452"/>
                  </a:lnTo>
                  <a:lnTo>
                    <a:pt x="169" y="455"/>
                  </a:lnTo>
                  <a:lnTo>
                    <a:pt x="161" y="457"/>
                  </a:lnTo>
                  <a:lnTo>
                    <a:pt x="154" y="459"/>
                  </a:lnTo>
                  <a:lnTo>
                    <a:pt x="145" y="462"/>
                  </a:lnTo>
                  <a:lnTo>
                    <a:pt x="138" y="463"/>
                  </a:lnTo>
                  <a:lnTo>
                    <a:pt x="130" y="465"/>
                  </a:lnTo>
                  <a:lnTo>
                    <a:pt x="123" y="467"/>
                  </a:lnTo>
                  <a:lnTo>
                    <a:pt x="116" y="468"/>
                  </a:lnTo>
                  <a:lnTo>
                    <a:pt x="108" y="469"/>
                  </a:lnTo>
                  <a:lnTo>
                    <a:pt x="100" y="469"/>
                  </a:lnTo>
                  <a:lnTo>
                    <a:pt x="93" y="470"/>
                  </a:lnTo>
                  <a:lnTo>
                    <a:pt x="88" y="470"/>
                  </a:lnTo>
                  <a:lnTo>
                    <a:pt x="82" y="470"/>
                  </a:lnTo>
                  <a:lnTo>
                    <a:pt x="75" y="470"/>
                  </a:lnTo>
                  <a:lnTo>
                    <a:pt x="69" y="470"/>
                  </a:lnTo>
                  <a:lnTo>
                    <a:pt x="63" y="469"/>
                  </a:lnTo>
                  <a:lnTo>
                    <a:pt x="57" y="468"/>
                  </a:lnTo>
                  <a:lnTo>
                    <a:pt x="51" y="465"/>
                  </a:lnTo>
                  <a:lnTo>
                    <a:pt x="47" y="464"/>
                  </a:lnTo>
                  <a:lnTo>
                    <a:pt x="42" y="462"/>
                  </a:lnTo>
                  <a:lnTo>
                    <a:pt x="38" y="459"/>
                  </a:lnTo>
                  <a:lnTo>
                    <a:pt x="33" y="456"/>
                  </a:lnTo>
                  <a:lnTo>
                    <a:pt x="31" y="454"/>
                  </a:lnTo>
                  <a:lnTo>
                    <a:pt x="26" y="450"/>
                  </a:lnTo>
                  <a:lnTo>
                    <a:pt x="23" y="446"/>
                  </a:lnTo>
                  <a:lnTo>
                    <a:pt x="20" y="442"/>
                  </a:lnTo>
                  <a:lnTo>
                    <a:pt x="17" y="438"/>
                  </a:lnTo>
                  <a:lnTo>
                    <a:pt x="14" y="434"/>
                  </a:lnTo>
                  <a:lnTo>
                    <a:pt x="11" y="429"/>
                  </a:lnTo>
                  <a:lnTo>
                    <a:pt x="10" y="424"/>
                  </a:lnTo>
                  <a:lnTo>
                    <a:pt x="7" y="421"/>
                  </a:lnTo>
                  <a:lnTo>
                    <a:pt x="6" y="415"/>
                  </a:lnTo>
                  <a:lnTo>
                    <a:pt x="4" y="410"/>
                  </a:lnTo>
                  <a:lnTo>
                    <a:pt x="3" y="405"/>
                  </a:lnTo>
                  <a:lnTo>
                    <a:pt x="3" y="399"/>
                  </a:lnTo>
                  <a:lnTo>
                    <a:pt x="1" y="395"/>
                  </a:lnTo>
                  <a:lnTo>
                    <a:pt x="0" y="389"/>
                  </a:lnTo>
                  <a:lnTo>
                    <a:pt x="0" y="383"/>
                  </a:lnTo>
                  <a:lnTo>
                    <a:pt x="0" y="377"/>
                  </a:lnTo>
                  <a:lnTo>
                    <a:pt x="0" y="371"/>
                  </a:lnTo>
                  <a:lnTo>
                    <a:pt x="0" y="365"/>
                  </a:lnTo>
                  <a:lnTo>
                    <a:pt x="0" y="359"/>
                  </a:lnTo>
                  <a:lnTo>
                    <a:pt x="0" y="353"/>
                  </a:lnTo>
                  <a:lnTo>
                    <a:pt x="1" y="346"/>
                  </a:lnTo>
                  <a:lnTo>
                    <a:pt x="3" y="340"/>
                  </a:lnTo>
                  <a:lnTo>
                    <a:pt x="3" y="334"/>
                  </a:lnTo>
                  <a:lnTo>
                    <a:pt x="5" y="329"/>
                  </a:lnTo>
                  <a:lnTo>
                    <a:pt x="6" y="322"/>
                  </a:lnTo>
                  <a:lnTo>
                    <a:pt x="7" y="314"/>
                  </a:lnTo>
                  <a:lnTo>
                    <a:pt x="9" y="307"/>
                  </a:lnTo>
                  <a:lnTo>
                    <a:pt x="11" y="301"/>
                  </a:lnTo>
                  <a:lnTo>
                    <a:pt x="13" y="294"/>
                  </a:lnTo>
                  <a:lnTo>
                    <a:pt x="16" y="288"/>
                  </a:lnTo>
                  <a:lnTo>
                    <a:pt x="18" y="281"/>
                  </a:lnTo>
                  <a:lnTo>
                    <a:pt x="21" y="276"/>
                  </a:lnTo>
                  <a:lnTo>
                    <a:pt x="23" y="268"/>
                  </a:lnTo>
                  <a:lnTo>
                    <a:pt x="26" y="261"/>
                  </a:lnTo>
                  <a:lnTo>
                    <a:pt x="29" y="254"/>
                  </a:lnTo>
                  <a:lnTo>
                    <a:pt x="32" y="248"/>
                  </a:lnTo>
                  <a:lnTo>
                    <a:pt x="36" y="241"/>
                  </a:lnTo>
                  <a:lnTo>
                    <a:pt x="39" y="235"/>
                  </a:lnTo>
                  <a:lnTo>
                    <a:pt x="43" y="228"/>
                  </a:lnTo>
                  <a:lnTo>
                    <a:pt x="46" y="222"/>
                  </a:lnTo>
                  <a:lnTo>
                    <a:pt x="50" y="214"/>
                  </a:lnTo>
                  <a:lnTo>
                    <a:pt x="53" y="208"/>
                  </a:lnTo>
                  <a:lnTo>
                    <a:pt x="58" y="201"/>
                  </a:lnTo>
                  <a:lnTo>
                    <a:pt x="63" y="195"/>
                  </a:lnTo>
                  <a:lnTo>
                    <a:pt x="66" y="188"/>
                  </a:lnTo>
                  <a:lnTo>
                    <a:pt x="72" y="182"/>
                  </a:lnTo>
                  <a:lnTo>
                    <a:pt x="76" y="175"/>
                  </a:lnTo>
                  <a:lnTo>
                    <a:pt x="82" y="171"/>
                  </a:lnTo>
                  <a:lnTo>
                    <a:pt x="86" y="164"/>
                  </a:lnTo>
                  <a:lnTo>
                    <a:pt x="91" y="158"/>
                  </a:lnTo>
                  <a:lnTo>
                    <a:pt x="96" y="151"/>
                  </a:lnTo>
                  <a:lnTo>
                    <a:pt x="102" y="146"/>
                  </a:lnTo>
                  <a:lnTo>
                    <a:pt x="106" y="139"/>
                  </a:lnTo>
                  <a:lnTo>
                    <a:pt x="112" y="134"/>
                  </a:lnTo>
                  <a:lnTo>
                    <a:pt x="117" y="128"/>
                  </a:lnTo>
                  <a:lnTo>
                    <a:pt x="124" y="122"/>
                  </a:lnTo>
                  <a:lnTo>
                    <a:pt x="129" y="118"/>
                  </a:lnTo>
                  <a:lnTo>
                    <a:pt x="135" y="112"/>
                  </a:lnTo>
                  <a:lnTo>
                    <a:pt x="141" y="106"/>
                  </a:lnTo>
                  <a:lnTo>
                    <a:pt x="146" y="101"/>
                  </a:lnTo>
                  <a:lnTo>
                    <a:pt x="152" y="96"/>
                  </a:lnTo>
                  <a:lnTo>
                    <a:pt x="158" y="92"/>
                  </a:lnTo>
                  <a:lnTo>
                    <a:pt x="165" y="87"/>
                  </a:lnTo>
                  <a:lnTo>
                    <a:pt x="171" y="83"/>
                  </a:lnTo>
                  <a:lnTo>
                    <a:pt x="177" y="79"/>
                  </a:lnTo>
                  <a:lnTo>
                    <a:pt x="184" y="74"/>
                  </a:lnTo>
                  <a:lnTo>
                    <a:pt x="190" y="69"/>
                  </a:lnTo>
                  <a:lnTo>
                    <a:pt x="197" y="66"/>
                  </a:lnTo>
                  <a:lnTo>
                    <a:pt x="203" y="61"/>
                  </a:lnTo>
                  <a:lnTo>
                    <a:pt x="210" y="57"/>
                  </a:lnTo>
                  <a:lnTo>
                    <a:pt x="216" y="54"/>
                  </a:lnTo>
                  <a:lnTo>
                    <a:pt x="223" y="52"/>
                  </a:lnTo>
                  <a:lnTo>
                    <a:pt x="229" y="47"/>
                  </a:lnTo>
                  <a:lnTo>
                    <a:pt x="236" y="43"/>
                  </a:lnTo>
                  <a:lnTo>
                    <a:pt x="243" y="41"/>
                  </a:lnTo>
                  <a:lnTo>
                    <a:pt x="249" y="39"/>
                  </a:lnTo>
                  <a:lnTo>
                    <a:pt x="255" y="34"/>
                  </a:lnTo>
                  <a:lnTo>
                    <a:pt x="263" y="31"/>
                  </a:lnTo>
                  <a:lnTo>
                    <a:pt x="269" y="29"/>
                  </a:lnTo>
                  <a:lnTo>
                    <a:pt x="276" y="27"/>
                  </a:lnTo>
                  <a:lnTo>
                    <a:pt x="282" y="24"/>
                  </a:lnTo>
                  <a:lnTo>
                    <a:pt x="289" y="21"/>
                  </a:lnTo>
                  <a:lnTo>
                    <a:pt x="296" y="20"/>
                  </a:lnTo>
                  <a:lnTo>
                    <a:pt x="303" y="17"/>
                  </a:lnTo>
                  <a:lnTo>
                    <a:pt x="309" y="15"/>
                  </a:lnTo>
                  <a:lnTo>
                    <a:pt x="316" y="14"/>
                  </a:lnTo>
                  <a:lnTo>
                    <a:pt x="322" y="11"/>
                  </a:lnTo>
                  <a:lnTo>
                    <a:pt x="330" y="10"/>
                  </a:lnTo>
                  <a:lnTo>
                    <a:pt x="336" y="8"/>
                  </a:lnTo>
                  <a:lnTo>
                    <a:pt x="343" y="7"/>
                  </a:lnTo>
                  <a:lnTo>
                    <a:pt x="349" y="6"/>
                  </a:lnTo>
                  <a:lnTo>
                    <a:pt x="356" y="4"/>
                  </a:lnTo>
                  <a:lnTo>
                    <a:pt x="362" y="3"/>
                  </a:lnTo>
                  <a:lnTo>
                    <a:pt x="369" y="3"/>
                  </a:lnTo>
                  <a:lnTo>
                    <a:pt x="375" y="2"/>
                  </a:lnTo>
                  <a:lnTo>
                    <a:pt x="382" y="2"/>
                  </a:lnTo>
                  <a:lnTo>
                    <a:pt x="387" y="1"/>
                  </a:lnTo>
                  <a:lnTo>
                    <a:pt x="394" y="0"/>
                  </a:lnTo>
                  <a:lnTo>
                    <a:pt x="399" y="0"/>
                  </a:lnTo>
                  <a:lnTo>
                    <a:pt x="406" y="0"/>
                  </a:lnTo>
                  <a:lnTo>
                    <a:pt x="411" y="0"/>
                  </a:lnTo>
                  <a:lnTo>
                    <a:pt x="416" y="0"/>
                  </a:lnTo>
                  <a:lnTo>
                    <a:pt x="422" y="0"/>
                  </a:lnTo>
                  <a:lnTo>
                    <a:pt x="428" y="0"/>
                  </a:lnTo>
                  <a:lnTo>
                    <a:pt x="434" y="0"/>
                  </a:lnTo>
                  <a:lnTo>
                    <a:pt x="439" y="0"/>
                  </a:lnTo>
                  <a:lnTo>
                    <a:pt x="444" y="0"/>
                  </a:lnTo>
                  <a:lnTo>
                    <a:pt x="450" y="1"/>
                  </a:lnTo>
                  <a:lnTo>
                    <a:pt x="454" y="1"/>
                  </a:lnTo>
                  <a:lnTo>
                    <a:pt x="460" y="2"/>
                  </a:lnTo>
                  <a:lnTo>
                    <a:pt x="465" y="3"/>
                  </a:lnTo>
                  <a:lnTo>
                    <a:pt x="470" y="4"/>
                  </a:lnTo>
                  <a:lnTo>
                    <a:pt x="474" y="6"/>
                  </a:lnTo>
                  <a:lnTo>
                    <a:pt x="479" y="7"/>
                  </a:lnTo>
                  <a:lnTo>
                    <a:pt x="483" y="8"/>
                  </a:lnTo>
                  <a:lnTo>
                    <a:pt x="487" y="9"/>
                  </a:lnTo>
                  <a:lnTo>
                    <a:pt x="491" y="11"/>
                  </a:lnTo>
                  <a:lnTo>
                    <a:pt x="494" y="13"/>
                  </a:lnTo>
                  <a:lnTo>
                    <a:pt x="498" y="15"/>
                  </a:lnTo>
                  <a:lnTo>
                    <a:pt x="503" y="16"/>
                  </a:lnTo>
                  <a:lnTo>
                    <a:pt x="508" y="20"/>
                  </a:lnTo>
                  <a:lnTo>
                    <a:pt x="516" y="26"/>
                  </a:lnTo>
                  <a:lnTo>
                    <a:pt x="520" y="30"/>
                  </a:lnTo>
                  <a:lnTo>
                    <a:pt x="525" y="35"/>
                  </a:lnTo>
                  <a:lnTo>
                    <a:pt x="529" y="41"/>
                  </a:lnTo>
                  <a:lnTo>
                    <a:pt x="532" y="47"/>
                  </a:lnTo>
                  <a:lnTo>
                    <a:pt x="532" y="50"/>
                  </a:lnTo>
                  <a:lnTo>
                    <a:pt x="533" y="54"/>
                  </a:lnTo>
                  <a:lnTo>
                    <a:pt x="534" y="59"/>
                  </a:lnTo>
                  <a:lnTo>
                    <a:pt x="536" y="63"/>
                  </a:lnTo>
                  <a:lnTo>
                    <a:pt x="536" y="67"/>
                  </a:lnTo>
                  <a:lnTo>
                    <a:pt x="536" y="70"/>
                  </a:lnTo>
                  <a:lnTo>
                    <a:pt x="536" y="74"/>
                  </a:lnTo>
                  <a:lnTo>
                    <a:pt x="536" y="80"/>
                  </a:lnTo>
                  <a:lnTo>
                    <a:pt x="534" y="83"/>
                  </a:lnTo>
                  <a:lnTo>
                    <a:pt x="534" y="89"/>
                  </a:lnTo>
                  <a:lnTo>
                    <a:pt x="534" y="94"/>
                  </a:lnTo>
                  <a:lnTo>
                    <a:pt x="534" y="99"/>
                  </a:lnTo>
                  <a:lnTo>
                    <a:pt x="533" y="105"/>
                  </a:lnTo>
                  <a:lnTo>
                    <a:pt x="532" y="109"/>
                  </a:lnTo>
                  <a:lnTo>
                    <a:pt x="531" y="114"/>
                  </a:lnTo>
                  <a:lnTo>
                    <a:pt x="531" y="120"/>
                  </a:lnTo>
                  <a:lnTo>
                    <a:pt x="529" y="125"/>
                  </a:lnTo>
                  <a:lnTo>
                    <a:pt x="527" y="131"/>
                  </a:lnTo>
                  <a:lnTo>
                    <a:pt x="526" y="135"/>
                  </a:lnTo>
                  <a:lnTo>
                    <a:pt x="525" y="141"/>
                  </a:lnTo>
                  <a:lnTo>
                    <a:pt x="523" y="146"/>
                  </a:lnTo>
                  <a:lnTo>
                    <a:pt x="521" y="152"/>
                  </a:lnTo>
                  <a:lnTo>
                    <a:pt x="519" y="158"/>
                  </a:lnTo>
                  <a:lnTo>
                    <a:pt x="518" y="162"/>
                  </a:lnTo>
                  <a:lnTo>
                    <a:pt x="517" y="168"/>
                  </a:lnTo>
                  <a:lnTo>
                    <a:pt x="514" y="174"/>
                  </a:lnTo>
                  <a:lnTo>
                    <a:pt x="512" y="179"/>
                  </a:lnTo>
                  <a:lnTo>
                    <a:pt x="511" y="185"/>
                  </a:lnTo>
                  <a:lnTo>
                    <a:pt x="508" y="189"/>
                  </a:lnTo>
                  <a:lnTo>
                    <a:pt x="507" y="195"/>
                  </a:lnTo>
                  <a:lnTo>
                    <a:pt x="505" y="200"/>
                  </a:lnTo>
                  <a:lnTo>
                    <a:pt x="503" y="205"/>
                  </a:lnTo>
                  <a:lnTo>
                    <a:pt x="500" y="211"/>
                  </a:lnTo>
                  <a:lnTo>
                    <a:pt x="498" y="215"/>
                  </a:lnTo>
                  <a:lnTo>
                    <a:pt x="497" y="220"/>
                  </a:lnTo>
                  <a:lnTo>
                    <a:pt x="494" y="225"/>
                  </a:lnTo>
                  <a:lnTo>
                    <a:pt x="492" y="230"/>
                  </a:lnTo>
                  <a:lnTo>
                    <a:pt x="491" y="233"/>
                  </a:lnTo>
                  <a:lnTo>
                    <a:pt x="488" y="238"/>
                  </a:lnTo>
                  <a:lnTo>
                    <a:pt x="487" y="243"/>
                  </a:lnTo>
                  <a:lnTo>
                    <a:pt x="485" y="247"/>
                  </a:lnTo>
                  <a:lnTo>
                    <a:pt x="483" y="252"/>
                  </a:lnTo>
                  <a:lnTo>
                    <a:pt x="481" y="255"/>
                  </a:lnTo>
                  <a:lnTo>
                    <a:pt x="480" y="259"/>
                  </a:lnTo>
                  <a:lnTo>
                    <a:pt x="477" y="266"/>
                  </a:lnTo>
                  <a:lnTo>
                    <a:pt x="473" y="272"/>
                  </a:lnTo>
                  <a:lnTo>
                    <a:pt x="470" y="278"/>
                  </a:lnTo>
                  <a:lnTo>
                    <a:pt x="468" y="283"/>
                  </a:lnTo>
                  <a:lnTo>
                    <a:pt x="466" y="285"/>
                  </a:lnTo>
                  <a:lnTo>
                    <a:pt x="465" y="288"/>
                  </a:lnTo>
                  <a:lnTo>
                    <a:pt x="465" y="291"/>
                  </a:lnTo>
                  <a:lnTo>
                    <a:pt x="465" y="292"/>
                  </a:lnTo>
                  <a:lnTo>
                    <a:pt x="465" y="257"/>
                  </a:lnTo>
                  <a:lnTo>
                    <a:pt x="465" y="257"/>
                  </a:lnTo>
                  <a:close/>
                </a:path>
              </a:pathLst>
            </a:custGeom>
            <a:solidFill>
              <a:srgbClr val="000000"/>
            </a:solidFill>
            <a:ln w="9525">
              <a:noFill/>
              <a:round/>
              <a:headEnd/>
              <a:tailEnd/>
            </a:ln>
          </p:spPr>
          <p:txBody>
            <a:bodyPr/>
            <a:lstStyle/>
            <a:p>
              <a:endParaRPr lang="en-US"/>
            </a:p>
          </p:txBody>
        </p:sp>
        <p:sp>
          <p:nvSpPr>
            <p:cNvPr id="47" name="Freeform 45"/>
            <p:cNvSpPr>
              <a:spLocks/>
            </p:cNvSpPr>
            <p:nvPr/>
          </p:nvSpPr>
          <p:spPr bwMode="auto">
            <a:xfrm>
              <a:off x="771" y="1500"/>
              <a:ext cx="215" cy="169"/>
            </a:xfrm>
            <a:custGeom>
              <a:avLst/>
              <a:gdLst/>
              <a:ahLst/>
              <a:cxnLst>
                <a:cxn ang="0">
                  <a:pos x="138" y="6"/>
                </a:cxn>
                <a:cxn ang="0">
                  <a:pos x="123" y="15"/>
                </a:cxn>
                <a:cxn ang="0">
                  <a:pos x="110" y="25"/>
                </a:cxn>
                <a:cxn ang="0">
                  <a:pos x="98" y="33"/>
                </a:cxn>
                <a:cxn ang="0">
                  <a:pos x="86" y="41"/>
                </a:cxn>
                <a:cxn ang="0">
                  <a:pos x="74" y="51"/>
                </a:cxn>
                <a:cxn ang="0">
                  <a:pos x="63" y="60"/>
                </a:cxn>
                <a:cxn ang="0">
                  <a:pos x="52" y="68"/>
                </a:cxn>
                <a:cxn ang="0">
                  <a:pos x="43" y="78"/>
                </a:cxn>
                <a:cxn ang="0">
                  <a:pos x="25" y="95"/>
                </a:cxn>
                <a:cxn ang="0">
                  <a:pos x="17" y="110"/>
                </a:cxn>
                <a:cxn ang="0">
                  <a:pos x="11" y="119"/>
                </a:cxn>
                <a:cxn ang="0">
                  <a:pos x="7" y="130"/>
                </a:cxn>
                <a:cxn ang="0">
                  <a:pos x="1" y="147"/>
                </a:cxn>
                <a:cxn ang="0">
                  <a:pos x="1" y="161"/>
                </a:cxn>
                <a:cxn ang="0">
                  <a:pos x="6" y="167"/>
                </a:cxn>
                <a:cxn ang="0">
                  <a:pos x="19" y="169"/>
                </a:cxn>
                <a:cxn ang="0">
                  <a:pos x="37" y="165"/>
                </a:cxn>
                <a:cxn ang="0">
                  <a:pos x="55" y="159"/>
                </a:cxn>
                <a:cxn ang="0">
                  <a:pos x="73" y="153"/>
                </a:cxn>
                <a:cxn ang="0">
                  <a:pos x="85" y="148"/>
                </a:cxn>
                <a:cxn ang="0">
                  <a:pos x="83" y="144"/>
                </a:cxn>
                <a:cxn ang="0">
                  <a:pos x="72" y="147"/>
                </a:cxn>
                <a:cxn ang="0">
                  <a:pos x="54" y="151"/>
                </a:cxn>
                <a:cxn ang="0">
                  <a:pos x="37" y="153"/>
                </a:cxn>
                <a:cxn ang="0">
                  <a:pos x="24" y="152"/>
                </a:cxn>
                <a:cxn ang="0">
                  <a:pos x="20" y="144"/>
                </a:cxn>
                <a:cxn ang="0">
                  <a:pos x="24" y="130"/>
                </a:cxn>
                <a:cxn ang="0">
                  <a:pos x="31" y="115"/>
                </a:cxn>
                <a:cxn ang="0">
                  <a:pos x="40" y="100"/>
                </a:cxn>
                <a:cxn ang="0">
                  <a:pos x="50" y="87"/>
                </a:cxn>
                <a:cxn ang="0">
                  <a:pos x="59" y="78"/>
                </a:cxn>
                <a:cxn ang="0">
                  <a:pos x="74" y="65"/>
                </a:cxn>
                <a:cxn ang="0">
                  <a:pos x="85" y="57"/>
                </a:cxn>
                <a:cxn ang="0">
                  <a:pos x="97" y="48"/>
                </a:cxn>
                <a:cxn ang="0">
                  <a:pos x="109" y="40"/>
                </a:cxn>
                <a:cxn ang="0">
                  <a:pos x="120" y="33"/>
                </a:cxn>
                <a:cxn ang="0">
                  <a:pos x="131" y="26"/>
                </a:cxn>
                <a:cxn ang="0">
                  <a:pos x="147" y="18"/>
                </a:cxn>
                <a:cxn ang="0">
                  <a:pos x="158" y="14"/>
                </a:cxn>
                <a:cxn ang="0">
                  <a:pos x="169" y="14"/>
                </a:cxn>
                <a:cxn ang="0">
                  <a:pos x="179" y="15"/>
                </a:cxn>
                <a:cxn ang="0">
                  <a:pos x="193" y="24"/>
                </a:cxn>
                <a:cxn ang="0">
                  <a:pos x="196" y="34"/>
                </a:cxn>
                <a:cxn ang="0">
                  <a:pos x="189" y="47"/>
                </a:cxn>
                <a:cxn ang="0">
                  <a:pos x="178" y="61"/>
                </a:cxn>
                <a:cxn ang="0">
                  <a:pos x="168" y="74"/>
                </a:cxn>
                <a:cxn ang="0">
                  <a:pos x="160" y="85"/>
                </a:cxn>
                <a:cxn ang="0">
                  <a:pos x="170" y="81"/>
                </a:cxn>
                <a:cxn ang="0">
                  <a:pos x="183" y="71"/>
                </a:cxn>
                <a:cxn ang="0">
                  <a:pos x="198" y="58"/>
                </a:cxn>
                <a:cxn ang="0">
                  <a:pos x="210" y="42"/>
                </a:cxn>
                <a:cxn ang="0">
                  <a:pos x="215" y="26"/>
                </a:cxn>
                <a:cxn ang="0">
                  <a:pos x="208" y="12"/>
                </a:cxn>
                <a:cxn ang="0">
                  <a:pos x="195" y="3"/>
                </a:cxn>
                <a:cxn ang="0">
                  <a:pos x="177" y="0"/>
                </a:cxn>
                <a:cxn ang="0">
                  <a:pos x="160" y="0"/>
                </a:cxn>
                <a:cxn ang="0">
                  <a:pos x="149" y="2"/>
                </a:cxn>
                <a:cxn ang="0">
                  <a:pos x="144" y="5"/>
                </a:cxn>
              </a:cxnLst>
              <a:rect l="0" t="0" r="r" b="b"/>
              <a:pathLst>
                <a:path w="215" h="169">
                  <a:moveTo>
                    <a:pt x="144" y="5"/>
                  </a:moveTo>
                  <a:lnTo>
                    <a:pt x="142" y="5"/>
                  </a:lnTo>
                  <a:lnTo>
                    <a:pt x="138" y="6"/>
                  </a:lnTo>
                  <a:lnTo>
                    <a:pt x="134" y="8"/>
                  </a:lnTo>
                  <a:lnTo>
                    <a:pt x="129" y="12"/>
                  </a:lnTo>
                  <a:lnTo>
                    <a:pt x="123" y="15"/>
                  </a:lnTo>
                  <a:lnTo>
                    <a:pt x="117" y="20"/>
                  </a:lnTo>
                  <a:lnTo>
                    <a:pt x="113" y="22"/>
                  </a:lnTo>
                  <a:lnTo>
                    <a:pt x="110" y="25"/>
                  </a:lnTo>
                  <a:lnTo>
                    <a:pt x="105" y="27"/>
                  </a:lnTo>
                  <a:lnTo>
                    <a:pt x="103" y="31"/>
                  </a:lnTo>
                  <a:lnTo>
                    <a:pt x="98" y="33"/>
                  </a:lnTo>
                  <a:lnTo>
                    <a:pt x="94" y="35"/>
                  </a:lnTo>
                  <a:lnTo>
                    <a:pt x="90" y="38"/>
                  </a:lnTo>
                  <a:lnTo>
                    <a:pt x="86" y="41"/>
                  </a:lnTo>
                  <a:lnTo>
                    <a:pt x="83" y="45"/>
                  </a:lnTo>
                  <a:lnTo>
                    <a:pt x="78" y="47"/>
                  </a:lnTo>
                  <a:lnTo>
                    <a:pt x="74" y="51"/>
                  </a:lnTo>
                  <a:lnTo>
                    <a:pt x="71" y="54"/>
                  </a:lnTo>
                  <a:lnTo>
                    <a:pt x="67" y="57"/>
                  </a:lnTo>
                  <a:lnTo>
                    <a:pt x="63" y="60"/>
                  </a:lnTo>
                  <a:lnTo>
                    <a:pt x="59" y="62"/>
                  </a:lnTo>
                  <a:lnTo>
                    <a:pt x="55" y="66"/>
                  </a:lnTo>
                  <a:lnTo>
                    <a:pt x="52" y="68"/>
                  </a:lnTo>
                  <a:lnTo>
                    <a:pt x="48" y="72"/>
                  </a:lnTo>
                  <a:lnTo>
                    <a:pt x="45" y="74"/>
                  </a:lnTo>
                  <a:lnTo>
                    <a:pt x="43" y="78"/>
                  </a:lnTo>
                  <a:lnTo>
                    <a:pt x="35" y="84"/>
                  </a:lnTo>
                  <a:lnTo>
                    <a:pt x="31" y="90"/>
                  </a:lnTo>
                  <a:lnTo>
                    <a:pt x="25" y="95"/>
                  </a:lnTo>
                  <a:lnTo>
                    <a:pt x="21" y="103"/>
                  </a:lnTo>
                  <a:lnTo>
                    <a:pt x="19" y="105"/>
                  </a:lnTo>
                  <a:lnTo>
                    <a:pt x="17" y="110"/>
                  </a:lnTo>
                  <a:lnTo>
                    <a:pt x="14" y="112"/>
                  </a:lnTo>
                  <a:lnTo>
                    <a:pt x="13" y="115"/>
                  </a:lnTo>
                  <a:lnTo>
                    <a:pt x="11" y="119"/>
                  </a:lnTo>
                  <a:lnTo>
                    <a:pt x="8" y="123"/>
                  </a:lnTo>
                  <a:lnTo>
                    <a:pt x="7" y="126"/>
                  </a:lnTo>
                  <a:lnTo>
                    <a:pt x="7" y="130"/>
                  </a:lnTo>
                  <a:lnTo>
                    <a:pt x="4" y="136"/>
                  </a:lnTo>
                  <a:lnTo>
                    <a:pt x="2" y="141"/>
                  </a:lnTo>
                  <a:lnTo>
                    <a:pt x="1" y="147"/>
                  </a:lnTo>
                  <a:lnTo>
                    <a:pt x="1" y="152"/>
                  </a:lnTo>
                  <a:lnTo>
                    <a:pt x="0" y="157"/>
                  </a:lnTo>
                  <a:lnTo>
                    <a:pt x="1" y="161"/>
                  </a:lnTo>
                  <a:lnTo>
                    <a:pt x="2" y="164"/>
                  </a:lnTo>
                  <a:lnTo>
                    <a:pt x="4" y="166"/>
                  </a:lnTo>
                  <a:lnTo>
                    <a:pt x="6" y="167"/>
                  </a:lnTo>
                  <a:lnTo>
                    <a:pt x="10" y="169"/>
                  </a:lnTo>
                  <a:lnTo>
                    <a:pt x="13" y="169"/>
                  </a:lnTo>
                  <a:lnTo>
                    <a:pt x="19" y="169"/>
                  </a:lnTo>
                  <a:lnTo>
                    <a:pt x="24" y="167"/>
                  </a:lnTo>
                  <a:lnTo>
                    <a:pt x="31" y="166"/>
                  </a:lnTo>
                  <a:lnTo>
                    <a:pt x="37" y="165"/>
                  </a:lnTo>
                  <a:lnTo>
                    <a:pt x="44" y="164"/>
                  </a:lnTo>
                  <a:lnTo>
                    <a:pt x="50" y="161"/>
                  </a:lnTo>
                  <a:lnTo>
                    <a:pt x="55" y="159"/>
                  </a:lnTo>
                  <a:lnTo>
                    <a:pt x="61" y="158"/>
                  </a:lnTo>
                  <a:lnTo>
                    <a:pt x="68" y="156"/>
                  </a:lnTo>
                  <a:lnTo>
                    <a:pt x="73" y="153"/>
                  </a:lnTo>
                  <a:lnTo>
                    <a:pt x="78" y="152"/>
                  </a:lnTo>
                  <a:lnTo>
                    <a:pt x="81" y="150"/>
                  </a:lnTo>
                  <a:lnTo>
                    <a:pt x="85" y="148"/>
                  </a:lnTo>
                  <a:lnTo>
                    <a:pt x="85" y="145"/>
                  </a:lnTo>
                  <a:lnTo>
                    <a:pt x="85" y="145"/>
                  </a:lnTo>
                  <a:lnTo>
                    <a:pt x="83" y="144"/>
                  </a:lnTo>
                  <a:lnTo>
                    <a:pt x="80" y="145"/>
                  </a:lnTo>
                  <a:lnTo>
                    <a:pt x="76" y="145"/>
                  </a:lnTo>
                  <a:lnTo>
                    <a:pt x="72" y="147"/>
                  </a:lnTo>
                  <a:lnTo>
                    <a:pt x="66" y="148"/>
                  </a:lnTo>
                  <a:lnTo>
                    <a:pt x="60" y="150"/>
                  </a:lnTo>
                  <a:lnTo>
                    <a:pt x="54" y="151"/>
                  </a:lnTo>
                  <a:lnTo>
                    <a:pt x="48" y="152"/>
                  </a:lnTo>
                  <a:lnTo>
                    <a:pt x="43" y="152"/>
                  </a:lnTo>
                  <a:lnTo>
                    <a:pt x="37" y="153"/>
                  </a:lnTo>
                  <a:lnTo>
                    <a:pt x="31" y="153"/>
                  </a:lnTo>
                  <a:lnTo>
                    <a:pt x="27" y="153"/>
                  </a:lnTo>
                  <a:lnTo>
                    <a:pt x="24" y="152"/>
                  </a:lnTo>
                  <a:lnTo>
                    <a:pt x="22" y="151"/>
                  </a:lnTo>
                  <a:lnTo>
                    <a:pt x="20" y="147"/>
                  </a:lnTo>
                  <a:lnTo>
                    <a:pt x="20" y="144"/>
                  </a:lnTo>
                  <a:lnTo>
                    <a:pt x="20" y="139"/>
                  </a:lnTo>
                  <a:lnTo>
                    <a:pt x="22" y="136"/>
                  </a:lnTo>
                  <a:lnTo>
                    <a:pt x="24" y="130"/>
                  </a:lnTo>
                  <a:lnTo>
                    <a:pt x="25" y="126"/>
                  </a:lnTo>
                  <a:lnTo>
                    <a:pt x="28" y="121"/>
                  </a:lnTo>
                  <a:lnTo>
                    <a:pt x="31" y="115"/>
                  </a:lnTo>
                  <a:lnTo>
                    <a:pt x="33" y="111"/>
                  </a:lnTo>
                  <a:lnTo>
                    <a:pt x="38" y="105"/>
                  </a:lnTo>
                  <a:lnTo>
                    <a:pt x="40" y="100"/>
                  </a:lnTo>
                  <a:lnTo>
                    <a:pt x="44" y="95"/>
                  </a:lnTo>
                  <a:lnTo>
                    <a:pt x="47" y="91"/>
                  </a:lnTo>
                  <a:lnTo>
                    <a:pt x="50" y="87"/>
                  </a:lnTo>
                  <a:lnTo>
                    <a:pt x="53" y="84"/>
                  </a:lnTo>
                  <a:lnTo>
                    <a:pt x="57" y="81"/>
                  </a:lnTo>
                  <a:lnTo>
                    <a:pt x="59" y="78"/>
                  </a:lnTo>
                  <a:lnTo>
                    <a:pt x="63" y="74"/>
                  </a:lnTo>
                  <a:lnTo>
                    <a:pt x="68" y="69"/>
                  </a:lnTo>
                  <a:lnTo>
                    <a:pt x="74" y="65"/>
                  </a:lnTo>
                  <a:lnTo>
                    <a:pt x="78" y="61"/>
                  </a:lnTo>
                  <a:lnTo>
                    <a:pt x="81" y="59"/>
                  </a:lnTo>
                  <a:lnTo>
                    <a:pt x="85" y="57"/>
                  </a:lnTo>
                  <a:lnTo>
                    <a:pt x="89" y="54"/>
                  </a:lnTo>
                  <a:lnTo>
                    <a:pt x="92" y="51"/>
                  </a:lnTo>
                  <a:lnTo>
                    <a:pt x="97" y="48"/>
                  </a:lnTo>
                  <a:lnTo>
                    <a:pt x="100" y="46"/>
                  </a:lnTo>
                  <a:lnTo>
                    <a:pt x="104" y="44"/>
                  </a:lnTo>
                  <a:lnTo>
                    <a:pt x="109" y="40"/>
                  </a:lnTo>
                  <a:lnTo>
                    <a:pt x="112" y="38"/>
                  </a:lnTo>
                  <a:lnTo>
                    <a:pt x="116" y="35"/>
                  </a:lnTo>
                  <a:lnTo>
                    <a:pt x="120" y="33"/>
                  </a:lnTo>
                  <a:lnTo>
                    <a:pt x="124" y="31"/>
                  </a:lnTo>
                  <a:lnTo>
                    <a:pt x="127" y="27"/>
                  </a:lnTo>
                  <a:lnTo>
                    <a:pt x="131" y="26"/>
                  </a:lnTo>
                  <a:lnTo>
                    <a:pt x="136" y="24"/>
                  </a:lnTo>
                  <a:lnTo>
                    <a:pt x="142" y="20"/>
                  </a:lnTo>
                  <a:lnTo>
                    <a:pt x="147" y="18"/>
                  </a:lnTo>
                  <a:lnTo>
                    <a:pt x="152" y="16"/>
                  </a:lnTo>
                  <a:lnTo>
                    <a:pt x="156" y="15"/>
                  </a:lnTo>
                  <a:lnTo>
                    <a:pt x="158" y="14"/>
                  </a:lnTo>
                  <a:lnTo>
                    <a:pt x="163" y="14"/>
                  </a:lnTo>
                  <a:lnTo>
                    <a:pt x="165" y="14"/>
                  </a:lnTo>
                  <a:lnTo>
                    <a:pt x="169" y="14"/>
                  </a:lnTo>
                  <a:lnTo>
                    <a:pt x="172" y="14"/>
                  </a:lnTo>
                  <a:lnTo>
                    <a:pt x="176" y="15"/>
                  </a:lnTo>
                  <a:lnTo>
                    <a:pt x="179" y="15"/>
                  </a:lnTo>
                  <a:lnTo>
                    <a:pt x="183" y="18"/>
                  </a:lnTo>
                  <a:lnTo>
                    <a:pt x="189" y="20"/>
                  </a:lnTo>
                  <a:lnTo>
                    <a:pt x="193" y="24"/>
                  </a:lnTo>
                  <a:lnTo>
                    <a:pt x="196" y="27"/>
                  </a:lnTo>
                  <a:lnTo>
                    <a:pt x="197" y="33"/>
                  </a:lnTo>
                  <a:lnTo>
                    <a:pt x="196" y="34"/>
                  </a:lnTo>
                  <a:lnTo>
                    <a:pt x="195" y="38"/>
                  </a:lnTo>
                  <a:lnTo>
                    <a:pt x="191" y="42"/>
                  </a:lnTo>
                  <a:lnTo>
                    <a:pt x="189" y="47"/>
                  </a:lnTo>
                  <a:lnTo>
                    <a:pt x="185" y="51"/>
                  </a:lnTo>
                  <a:lnTo>
                    <a:pt x="182" y="57"/>
                  </a:lnTo>
                  <a:lnTo>
                    <a:pt x="178" y="61"/>
                  </a:lnTo>
                  <a:lnTo>
                    <a:pt x="175" y="66"/>
                  </a:lnTo>
                  <a:lnTo>
                    <a:pt x="170" y="69"/>
                  </a:lnTo>
                  <a:lnTo>
                    <a:pt x="168" y="74"/>
                  </a:lnTo>
                  <a:lnTo>
                    <a:pt x="164" y="78"/>
                  </a:lnTo>
                  <a:lnTo>
                    <a:pt x="163" y="81"/>
                  </a:lnTo>
                  <a:lnTo>
                    <a:pt x="160" y="85"/>
                  </a:lnTo>
                  <a:lnTo>
                    <a:pt x="164" y="85"/>
                  </a:lnTo>
                  <a:lnTo>
                    <a:pt x="166" y="84"/>
                  </a:lnTo>
                  <a:lnTo>
                    <a:pt x="170" y="81"/>
                  </a:lnTo>
                  <a:lnTo>
                    <a:pt x="173" y="78"/>
                  </a:lnTo>
                  <a:lnTo>
                    <a:pt x="179" y="75"/>
                  </a:lnTo>
                  <a:lnTo>
                    <a:pt x="183" y="71"/>
                  </a:lnTo>
                  <a:lnTo>
                    <a:pt x="189" y="67"/>
                  </a:lnTo>
                  <a:lnTo>
                    <a:pt x="193" y="62"/>
                  </a:lnTo>
                  <a:lnTo>
                    <a:pt x="198" y="58"/>
                  </a:lnTo>
                  <a:lnTo>
                    <a:pt x="203" y="52"/>
                  </a:lnTo>
                  <a:lnTo>
                    <a:pt x="206" y="47"/>
                  </a:lnTo>
                  <a:lnTo>
                    <a:pt x="210" y="42"/>
                  </a:lnTo>
                  <a:lnTo>
                    <a:pt x="212" y="36"/>
                  </a:lnTo>
                  <a:lnTo>
                    <a:pt x="215" y="32"/>
                  </a:lnTo>
                  <a:lnTo>
                    <a:pt x="215" y="26"/>
                  </a:lnTo>
                  <a:lnTo>
                    <a:pt x="215" y="21"/>
                  </a:lnTo>
                  <a:lnTo>
                    <a:pt x="212" y="16"/>
                  </a:lnTo>
                  <a:lnTo>
                    <a:pt x="208" y="12"/>
                  </a:lnTo>
                  <a:lnTo>
                    <a:pt x="204" y="8"/>
                  </a:lnTo>
                  <a:lnTo>
                    <a:pt x="199" y="6"/>
                  </a:lnTo>
                  <a:lnTo>
                    <a:pt x="195" y="3"/>
                  </a:lnTo>
                  <a:lnTo>
                    <a:pt x="189" y="1"/>
                  </a:lnTo>
                  <a:lnTo>
                    <a:pt x="183" y="1"/>
                  </a:lnTo>
                  <a:lnTo>
                    <a:pt x="177" y="0"/>
                  </a:lnTo>
                  <a:lnTo>
                    <a:pt x="171" y="0"/>
                  </a:lnTo>
                  <a:lnTo>
                    <a:pt x="166" y="0"/>
                  </a:lnTo>
                  <a:lnTo>
                    <a:pt x="160" y="0"/>
                  </a:lnTo>
                  <a:lnTo>
                    <a:pt x="156" y="1"/>
                  </a:lnTo>
                  <a:lnTo>
                    <a:pt x="152" y="2"/>
                  </a:lnTo>
                  <a:lnTo>
                    <a:pt x="149" y="2"/>
                  </a:lnTo>
                  <a:lnTo>
                    <a:pt x="145" y="3"/>
                  </a:lnTo>
                  <a:lnTo>
                    <a:pt x="144" y="3"/>
                  </a:lnTo>
                  <a:lnTo>
                    <a:pt x="144" y="5"/>
                  </a:lnTo>
                  <a:lnTo>
                    <a:pt x="144" y="5"/>
                  </a:lnTo>
                  <a:close/>
                </a:path>
              </a:pathLst>
            </a:custGeom>
            <a:solidFill>
              <a:srgbClr val="000000"/>
            </a:solidFill>
            <a:ln w="9525">
              <a:noFill/>
              <a:round/>
              <a:headEnd/>
              <a:tailEnd/>
            </a:ln>
          </p:spPr>
          <p:txBody>
            <a:bodyPr/>
            <a:lstStyle/>
            <a:p>
              <a:endParaRPr lang="en-US"/>
            </a:p>
          </p:txBody>
        </p:sp>
        <p:sp>
          <p:nvSpPr>
            <p:cNvPr id="48" name="Freeform 46"/>
            <p:cNvSpPr>
              <a:spLocks/>
            </p:cNvSpPr>
            <p:nvPr/>
          </p:nvSpPr>
          <p:spPr bwMode="auto">
            <a:xfrm>
              <a:off x="815" y="1534"/>
              <a:ext cx="135" cy="123"/>
            </a:xfrm>
            <a:custGeom>
              <a:avLst/>
              <a:gdLst/>
              <a:ahLst/>
              <a:cxnLst>
                <a:cxn ang="0">
                  <a:pos x="135" y="31"/>
                </a:cxn>
                <a:cxn ang="0">
                  <a:pos x="112" y="48"/>
                </a:cxn>
                <a:cxn ang="0">
                  <a:pos x="67" y="0"/>
                </a:cxn>
                <a:cxn ang="0">
                  <a:pos x="57" y="8"/>
                </a:cxn>
                <a:cxn ang="0">
                  <a:pos x="99" y="54"/>
                </a:cxn>
                <a:cxn ang="0">
                  <a:pos x="78" y="71"/>
                </a:cxn>
                <a:cxn ang="0">
                  <a:pos x="36" y="19"/>
                </a:cxn>
                <a:cxn ang="0">
                  <a:pos x="28" y="25"/>
                </a:cxn>
                <a:cxn ang="0">
                  <a:pos x="62" y="84"/>
                </a:cxn>
                <a:cxn ang="0">
                  <a:pos x="33" y="100"/>
                </a:cxn>
                <a:cxn ang="0">
                  <a:pos x="10" y="46"/>
                </a:cxn>
                <a:cxn ang="0">
                  <a:pos x="0" y="51"/>
                </a:cxn>
                <a:cxn ang="0">
                  <a:pos x="22" y="106"/>
                </a:cxn>
                <a:cxn ang="0">
                  <a:pos x="9" y="123"/>
                </a:cxn>
                <a:cxn ang="0">
                  <a:pos x="41" y="113"/>
                </a:cxn>
                <a:cxn ang="0">
                  <a:pos x="41" y="111"/>
                </a:cxn>
                <a:cxn ang="0">
                  <a:pos x="43" y="110"/>
                </a:cxn>
                <a:cxn ang="0">
                  <a:pos x="47" y="106"/>
                </a:cxn>
                <a:cxn ang="0">
                  <a:pos x="54" y="103"/>
                </a:cxn>
                <a:cxn ang="0">
                  <a:pos x="56" y="100"/>
                </a:cxn>
                <a:cxn ang="0">
                  <a:pos x="60" y="97"/>
                </a:cxn>
                <a:cxn ang="0">
                  <a:pos x="63" y="94"/>
                </a:cxn>
                <a:cxn ang="0">
                  <a:pos x="68" y="92"/>
                </a:cxn>
                <a:cxn ang="0">
                  <a:pos x="72" y="90"/>
                </a:cxn>
                <a:cxn ang="0">
                  <a:pos x="76" y="87"/>
                </a:cxn>
                <a:cxn ang="0">
                  <a:pos x="81" y="84"/>
                </a:cxn>
                <a:cxn ang="0">
                  <a:pos x="86" y="81"/>
                </a:cxn>
                <a:cxn ang="0">
                  <a:pos x="90" y="78"/>
                </a:cxn>
                <a:cxn ang="0">
                  <a:pos x="94" y="74"/>
                </a:cxn>
                <a:cxn ang="0">
                  <a:pos x="99" y="71"/>
                </a:cxn>
                <a:cxn ang="0">
                  <a:pos x="102" y="69"/>
                </a:cxn>
                <a:cxn ang="0">
                  <a:pos x="106" y="65"/>
                </a:cxn>
                <a:cxn ang="0">
                  <a:pos x="109" y="63"/>
                </a:cxn>
                <a:cxn ang="0">
                  <a:pos x="113" y="59"/>
                </a:cxn>
                <a:cxn ang="0">
                  <a:pos x="118" y="57"/>
                </a:cxn>
                <a:cxn ang="0">
                  <a:pos x="122" y="52"/>
                </a:cxn>
                <a:cxn ang="0">
                  <a:pos x="127" y="48"/>
                </a:cxn>
                <a:cxn ang="0">
                  <a:pos x="129" y="46"/>
                </a:cxn>
                <a:cxn ang="0">
                  <a:pos x="131" y="46"/>
                </a:cxn>
                <a:cxn ang="0">
                  <a:pos x="135" y="31"/>
                </a:cxn>
                <a:cxn ang="0">
                  <a:pos x="135" y="31"/>
                </a:cxn>
              </a:cxnLst>
              <a:rect l="0" t="0" r="r" b="b"/>
              <a:pathLst>
                <a:path w="135" h="123">
                  <a:moveTo>
                    <a:pt x="135" y="31"/>
                  </a:moveTo>
                  <a:lnTo>
                    <a:pt x="112" y="48"/>
                  </a:lnTo>
                  <a:lnTo>
                    <a:pt x="67" y="0"/>
                  </a:lnTo>
                  <a:lnTo>
                    <a:pt x="57" y="8"/>
                  </a:lnTo>
                  <a:lnTo>
                    <a:pt x="99" y="54"/>
                  </a:lnTo>
                  <a:lnTo>
                    <a:pt x="78" y="71"/>
                  </a:lnTo>
                  <a:lnTo>
                    <a:pt x="36" y="19"/>
                  </a:lnTo>
                  <a:lnTo>
                    <a:pt x="28" y="25"/>
                  </a:lnTo>
                  <a:lnTo>
                    <a:pt x="62" y="84"/>
                  </a:lnTo>
                  <a:lnTo>
                    <a:pt x="33" y="100"/>
                  </a:lnTo>
                  <a:lnTo>
                    <a:pt x="10" y="46"/>
                  </a:lnTo>
                  <a:lnTo>
                    <a:pt x="0" y="51"/>
                  </a:lnTo>
                  <a:lnTo>
                    <a:pt x="22" y="106"/>
                  </a:lnTo>
                  <a:lnTo>
                    <a:pt x="9" y="123"/>
                  </a:lnTo>
                  <a:lnTo>
                    <a:pt x="41" y="113"/>
                  </a:lnTo>
                  <a:lnTo>
                    <a:pt x="41" y="111"/>
                  </a:lnTo>
                  <a:lnTo>
                    <a:pt x="43" y="110"/>
                  </a:lnTo>
                  <a:lnTo>
                    <a:pt x="47" y="106"/>
                  </a:lnTo>
                  <a:lnTo>
                    <a:pt x="54" y="103"/>
                  </a:lnTo>
                  <a:lnTo>
                    <a:pt x="56" y="100"/>
                  </a:lnTo>
                  <a:lnTo>
                    <a:pt x="60" y="97"/>
                  </a:lnTo>
                  <a:lnTo>
                    <a:pt x="63" y="94"/>
                  </a:lnTo>
                  <a:lnTo>
                    <a:pt x="68" y="92"/>
                  </a:lnTo>
                  <a:lnTo>
                    <a:pt x="72" y="90"/>
                  </a:lnTo>
                  <a:lnTo>
                    <a:pt x="76" y="87"/>
                  </a:lnTo>
                  <a:lnTo>
                    <a:pt x="81" y="84"/>
                  </a:lnTo>
                  <a:lnTo>
                    <a:pt x="86" y="81"/>
                  </a:lnTo>
                  <a:lnTo>
                    <a:pt x="90" y="78"/>
                  </a:lnTo>
                  <a:lnTo>
                    <a:pt x="94" y="74"/>
                  </a:lnTo>
                  <a:lnTo>
                    <a:pt x="99" y="71"/>
                  </a:lnTo>
                  <a:lnTo>
                    <a:pt x="102" y="69"/>
                  </a:lnTo>
                  <a:lnTo>
                    <a:pt x="106" y="65"/>
                  </a:lnTo>
                  <a:lnTo>
                    <a:pt x="109" y="63"/>
                  </a:lnTo>
                  <a:lnTo>
                    <a:pt x="113" y="59"/>
                  </a:lnTo>
                  <a:lnTo>
                    <a:pt x="118" y="57"/>
                  </a:lnTo>
                  <a:lnTo>
                    <a:pt x="122" y="52"/>
                  </a:lnTo>
                  <a:lnTo>
                    <a:pt x="127" y="48"/>
                  </a:lnTo>
                  <a:lnTo>
                    <a:pt x="129" y="46"/>
                  </a:lnTo>
                  <a:lnTo>
                    <a:pt x="131" y="46"/>
                  </a:lnTo>
                  <a:lnTo>
                    <a:pt x="135" y="31"/>
                  </a:lnTo>
                  <a:lnTo>
                    <a:pt x="135" y="31"/>
                  </a:lnTo>
                  <a:close/>
                </a:path>
              </a:pathLst>
            </a:custGeom>
            <a:solidFill>
              <a:srgbClr val="000000"/>
            </a:solidFill>
            <a:ln w="9525">
              <a:noFill/>
              <a:round/>
              <a:headEnd/>
              <a:tailEnd/>
            </a:ln>
          </p:spPr>
          <p:txBody>
            <a:bodyPr/>
            <a:lstStyle/>
            <a:p>
              <a:endParaRPr lang="en-US"/>
            </a:p>
          </p:txBody>
        </p:sp>
        <p:sp>
          <p:nvSpPr>
            <p:cNvPr id="49" name="Freeform 47"/>
            <p:cNvSpPr>
              <a:spLocks/>
            </p:cNvSpPr>
            <p:nvPr/>
          </p:nvSpPr>
          <p:spPr bwMode="auto">
            <a:xfrm>
              <a:off x="665" y="1831"/>
              <a:ext cx="46" cy="36"/>
            </a:xfrm>
            <a:custGeom>
              <a:avLst/>
              <a:gdLst/>
              <a:ahLst/>
              <a:cxnLst>
                <a:cxn ang="0">
                  <a:pos x="0" y="25"/>
                </a:cxn>
                <a:cxn ang="0">
                  <a:pos x="46" y="0"/>
                </a:cxn>
                <a:cxn ang="0">
                  <a:pos x="18" y="36"/>
                </a:cxn>
                <a:cxn ang="0">
                  <a:pos x="0" y="25"/>
                </a:cxn>
                <a:cxn ang="0">
                  <a:pos x="0" y="25"/>
                </a:cxn>
              </a:cxnLst>
              <a:rect l="0" t="0" r="r" b="b"/>
              <a:pathLst>
                <a:path w="46" h="36">
                  <a:moveTo>
                    <a:pt x="0" y="25"/>
                  </a:moveTo>
                  <a:lnTo>
                    <a:pt x="46" y="0"/>
                  </a:lnTo>
                  <a:lnTo>
                    <a:pt x="18" y="36"/>
                  </a:lnTo>
                  <a:lnTo>
                    <a:pt x="0" y="25"/>
                  </a:lnTo>
                  <a:lnTo>
                    <a:pt x="0" y="25"/>
                  </a:lnTo>
                  <a:close/>
                </a:path>
              </a:pathLst>
            </a:custGeom>
            <a:solidFill>
              <a:srgbClr val="000000"/>
            </a:solidFill>
            <a:ln w="9525">
              <a:noFill/>
              <a:round/>
              <a:headEnd/>
              <a:tailEnd/>
            </a:ln>
          </p:spPr>
          <p:txBody>
            <a:bodyPr/>
            <a:lstStyle/>
            <a:p>
              <a:endParaRPr lang="en-US"/>
            </a:p>
          </p:txBody>
        </p:sp>
        <p:sp>
          <p:nvSpPr>
            <p:cNvPr id="50" name="Freeform 48"/>
            <p:cNvSpPr>
              <a:spLocks/>
            </p:cNvSpPr>
            <p:nvPr/>
          </p:nvSpPr>
          <p:spPr bwMode="auto">
            <a:xfrm>
              <a:off x="1121" y="1465"/>
              <a:ext cx="47" cy="40"/>
            </a:xfrm>
            <a:custGeom>
              <a:avLst/>
              <a:gdLst/>
              <a:ahLst/>
              <a:cxnLst>
                <a:cxn ang="0">
                  <a:pos x="33" y="0"/>
                </a:cxn>
                <a:cxn ang="0">
                  <a:pos x="0" y="40"/>
                </a:cxn>
                <a:cxn ang="0">
                  <a:pos x="47" y="14"/>
                </a:cxn>
                <a:cxn ang="0">
                  <a:pos x="33" y="0"/>
                </a:cxn>
                <a:cxn ang="0">
                  <a:pos x="33" y="0"/>
                </a:cxn>
              </a:cxnLst>
              <a:rect l="0" t="0" r="r" b="b"/>
              <a:pathLst>
                <a:path w="47" h="40">
                  <a:moveTo>
                    <a:pt x="33" y="0"/>
                  </a:moveTo>
                  <a:lnTo>
                    <a:pt x="0" y="40"/>
                  </a:lnTo>
                  <a:lnTo>
                    <a:pt x="47" y="14"/>
                  </a:lnTo>
                  <a:lnTo>
                    <a:pt x="33" y="0"/>
                  </a:lnTo>
                  <a:lnTo>
                    <a:pt x="33" y="0"/>
                  </a:lnTo>
                  <a:close/>
                </a:path>
              </a:pathLst>
            </a:custGeom>
            <a:solidFill>
              <a:srgbClr val="000000"/>
            </a:solidFill>
            <a:ln w="9525">
              <a:noFill/>
              <a:round/>
              <a:headEnd/>
              <a:tailEnd/>
            </a:ln>
          </p:spPr>
          <p:txBody>
            <a:bodyPr/>
            <a:lstStyle/>
            <a:p>
              <a:endParaRPr lang="en-US"/>
            </a:p>
          </p:txBody>
        </p:sp>
        <p:sp>
          <p:nvSpPr>
            <p:cNvPr id="51" name="Freeform 49"/>
            <p:cNvSpPr>
              <a:spLocks/>
            </p:cNvSpPr>
            <p:nvPr/>
          </p:nvSpPr>
          <p:spPr bwMode="auto">
            <a:xfrm>
              <a:off x="966" y="1844"/>
              <a:ext cx="883" cy="527"/>
            </a:xfrm>
            <a:custGeom>
              <a:avLst/>
              <a:gdLst/>
              <a:ahLst/>
              <a:cxnLst>
                <a:cxn ang="0">
                  <a:pos x="0" y="60"/>
                </a:cxn>
                <a:cxn ang="0">
                  <a:pos x="1" y="110"/>
                </a:cxn>
                <a:cxn ang="0">
                  <a:pos x="9" y="165"/>
                </a:cxn>
                <a:cxn ang="0">
                  <a:pos x="24" y="223"/>
                </a:cxn>
                <a:cxn ang="0">
                  <a:pos x="50" y="274"/>
                </a:cxn>
                <a:cxn ang="0">
                  <a:pos x="106" y="306"/>
                </a:cxn>
                <a:cxn ang="0">
                  <a:pos x="179" y="311"/>
                </a:cxn>
                <a:cxn ang="0">
                  <a:pos x="258" y="304"/>
                </a:cxn>
                <a:cxn ang="0">
                  <a:pos x="320" y="295"/>
                </a:cxn>
                <a:cxn ang="0">
                  <a:pos x="355" y="309"/>
                </a:cxn>
                <a:cxn ang="0">
                  <a:pos x="370" y="362"/>
                </a:cxn>
                <a:cxn ang="0">
                  <a:pos x="389" y="428"/>
                </a:cxn>
                <a:cxn ang="0">
                  <a:pos x="406" y="486"/>
                </a:cxn>
                <a:cxn ang="0">
                  <a:pos x="438" y="517"/>
                </a:cxn>
                <a:cxn ang="0">
                  <a:pos x="496" y="522"/>
                </a:cxn>
                <a:cxn ang="0">
                  <a:pos x="556" y="527"/>
                </a:cxn>
                <a:cxn ang="0">
                  <a:pos x="622" y="525"/>
                </a:cxn>
                <a:cxn ang="0">
                  <a:pos x="688" y="518"/>
                </a:cxn>
                <a:cxn ang="0">
                  <a:pos x="751" y="505"/>
                </a:cxn>
                <a:cxn ang="0">
                  <a:pos x="806" y="488"/>
                </a:cxn>
                <a:cxn ang="0">
                  <a:pos x="866" y="462"/>
                </a:cxn>
                <a:cxn ang="0">
                  <a:pos x="878" y="420"/>
                </a:cxn>
                <a:cxn ang="0">
                  <a:pos x="862" y="346"/>
                </a:cxn>
                <a:cxn ang="0">
                  <a:pos x="840" y="254"/>
                </a:cxn>
                <a:cxn ang="0">
                  <a:pos x="820" y="172"/>
                </a:cxn>
                <a:cxn ang="0">
                  <a:pos x="807" y="123"/>
                </a:cxn>
                <a:cxn ang="0">
                  <a:pos x="796" y="158"/>
                </a:cxn>
                <a:cxn ang="0">
                  <a:pos x="811" y="219"/>
                </a:cxn>
                <a:cxn ang="0">
                  <a:pos x="830" y="298"/>
                </a:cxn>
                <a:cxn ang="0">
                  <a:pos x="849" y="375"/>
                </a:cxn>
                <a:cxn ang="0">
                  <a:pos x="860" y="433"/>
                </a:cxn>
                <a:cxn ang="0">
                  <a:pos x="818" y="458"/>
                </a:cxn>
                <a:cxn ang="0">
                  <a:pos x="763" y="478"/>
                </a:cxn>
                <a:cxn ang="0">
                  <a:pos x="704" y="493"/>
                </a:cxn>
                <a:cxn ang="0">
                  <a:pos x="635" y="501"/>
                </a:cxn>
                <a:cxn ang="0">
                  <a:pos x="569" y="504"/>
                </a:cxn>
                <a:cxn ang="0">
                  <a:pos x="510" y="502"/>
                </a:cxn>
                <a:cxn ang="0">
                  <a:pos x="456" y="499"/>
                </a:cxn>
                <a:cxn ang="0">
                  <a:pos x="429" y="473"/>
                </a:cxn>
                <a:cxn ang="0">
                  <a:pos x="412" y="416"/>
                </a:cxn>
                <a:cxn ang="0">
                  <a:pos x="393" y="353"/>
                </a:cxn>
                <a:cxn ang="0">
                  <a:pos x="378" y="295"/>
                </a:cxn>
                <a:cxn ang="0">
                  <a:pos x="366" y="232"/>
                </a:cxn>
                <a:cxn ang="0">
                  <a:pos x="345" y="227"/>
                </a:cxn>
                <a:cxn ang="0">
                  <a:pos x="340" y="267"/>
                </a:cxn>
                <a:cxn ang="0">
                  <a:pos x="284" y="277"/>
                </a:cxn>
                <a:cxn ang="0">
                  <a:pos x="213" y="285"/>
                </a:cxn>
                <a:cxn ang="0">
                  <a:pos x="142" y="287"/>
                </a:cxn>
                <a:cxn ang="0">
                  <a:pos x="85" y="268"/>
                </a:cxn>
                <a:cxn ang="0">
                  <a:pos x="48" y="211"/>
                </a:cxn>
                <a:cxn ang="0">
                  <a:pos x="30" y="161"/>
                </a:cxn>
                <a:cxn ang="0">
                  <a:pos x="20" y="107"/>
                </a:cxn>
                <a:cxn ang="0">
                  <a:pos x="33" y="73"/>
                </a:cxn>
                <a:cxn ang="0">
                  <a:pos x="86" y="70"/>
                </a:cxn>
                <a:cxn ang="0">
                  <a:pos x="147" y="43"/>
                </a:cxn>
                <a:cxn ang="0">
                  <a:pos x="192" y="21"/>
                </a:cxn>
                <a:cxn ang="0">
                  <a:pos x="168" y="4"/>
                </a:cxn>
                <a:cxn ang="0">
                  <a:pos x="96" y="45"/>
                </a:cxn>
                <a:cxn ang="0">
                  <a:pos x="39" y="45"/>
                </a:cxn>
              </a:cxnLst>
              <a:rect l="0" t="0" r="r" b="b"/>
              <a:pathLst>
                <a:path w="883" h="527">
                  <a:moveTo>
                    <a:pt x="20" y="43"/>
                  </a:moveTo>
                  <a:lnTo>
                    <a:pt x="18" y="41"/>
                  </a:lnTo>
                  <a:lnTo>
                    <a:pt x="16" y="41"/>
                  </a:lnTo>
                  <a:lnTo>
                    <a:pt x="13" y="40"/>
                  </a:lnTo>
                  <a:lnTo>
                    <a:pt x="10" y="41"/>
                  </a:lnTo>
                  <a:lnTo>
                    <a:pt x="7" y="41"/>
                  </a:lnTo>
                  <a:lnTo>
                    <a:pt x="3" y="45"/>
                  </a:lnTo>
                  <a:lnTo>
                    <a:pt x="1" y="46"/>
                  </a:lnTo>
                  <a:lnTo>
                    <a:pt x="1" y="49"/>
                  </a:lnTo>
                  <a:lnTo>
                    <a:pt x="0" y="51"/>
                  </a:lnTo>
                  <a:lnTo>
                    <a:pt x="0" y="56"/>
                  </a:lnTo>
                  <a:lnTo>
                    <a:pt x="0" y="58"/>
                  </a:lnTo>
                  <a:lnTo>
                    <a:pt x="0" y="60"/>
                  </a:lnTo>
                  <a:lnTo>
                    <a:pt x="0" y="64"/>
                  </a:lnTo>
                  <a:lnTo>
                    <a:pt x="0" y="69"/>
                  </a:lnTo>
                  <a:lnTo>
                    <a:pt x="0" y="73"/>
                  </a:lnTo>
                  <a:lnTo>
                    <a:pt x="0" y="79"/>
                  </a:lnTo>
                  <a:lnTo>
                    <a:pt x="0" y="82"/>
                  </a:lnTo>
                  <a:lnTo>
                    <a:pt x="0" y="85"/>
                  </a:lnTo>
                  <a:lnTo>
                    <a:pt x="0" y="89"/>
                  </a:lnTo>
                  <a:lnTo>
                    <a:pt x="1" y="92"/>
                  </a:lnTo>
                  <a:lnTo>
                    <a:pt x="1" y="96"/>
                  </a:lnTo>
                  <a:lnTo>
                    <a:pt x="1" y="98"/>
                  </a:lnTo>
                  <a:lnTo>
                    <a:pt x="1" y="102"/>
                  </a:lnTo>
                  <a:lnTo>
                    <a:pt x="1" y="106"/>
                  </a:lnTo>
                  <a:lnTo>
                    <a:pt x="1" y="110"/>
                  </a:lnTo>
                  <a:lnTo>
                    <a:pt x="2" y="113"/>
                  </a:lnTo>
                  <a:lnTo>
                    <a:pt x="2" y="117"/>
                  </a:lnTo>
                  <a:lnTo>
                    <a:pt x="3" y="122"/>
                  </a:lnTo>
                  <a:lnTo>
                    <a:pt x="3" y="125"/>
                  </a:lnTo>
                  <a:lnTo>
                    <a:pt x="3" y="130"/>
                  </a:lnTo>
                  <a:lnTo>
                    <a:pt x="4" y="135"/>
                  </a:lnTo>
                  <a:lnTo>
                    <a:pt x="6" y="138"/>
                  </a:lnTo>
                  <a:lnTo>
                    <a:pt x="6" y="143"/>
                  </a:lnTo>
                  <a:lnTo>
                    <a:pt x="7" y="148"/>
                  </a:lnTo>
                  <a:lnTo>
                    <a:pt x="7" y="152"/>
                  </a:lnTo>
                  <a:lnTo>
                    <a:pt x="8" y="157"/>
                  </a:lnTo>
                  <a:lnTo>
                    <a:pt x="8" y="161"/>
                  </a:lnTo>
                  <a:lnTo>
                    <a:pt x="9" y="165"/>
                  </a:lnTo>
                  <a:lnTo>
                    <a:pt x="10" y="170"/>
                  </a:lnTo>
                  <a:lnTo>
                    <a:pt x="11" y="175"/>
                  </a:lnTo>
                  <a:lnTo>
                    <a:pt x="11" y="178"/>
                  </a:lnTo>
                  <a:lnTo>
                    <a:pt x="13" y="183"/>
                  </a:lnTo>
                  <a:lnTo>
                    <a:pt x="14" y="188"/>
                  </a:lnTo>
                  <a:lnTo>
                    <a:pt x="15" y="192"/>
                  </a:lnTo>
                  <a:lnTo>
                    <a:pt x="16" y="197"/>
                  </a:lnTo>
                  <a:lnTo>
                    <a:pt x="17" y="202"/>
                  </a:lnTo>
                  <a:lnTo>
                    <a:pt x="18" y="205"/>
                  </a:lnTo>
                  <a:lnTo>
                    <a:pt x="21" y="211"/>
                  </a:lnTo>
                  <a:lnTo>
                    <a:pt x="22" y="215"/>
                  </a:lnTo>
                  <a:lnTo>
                    <a:pt x="23" y="219"/>
                  </a:lnTo>
                  <a:lnTo>
                    <a:pt x="24" y="223"/>
                  </a:lnTo>
                  <a:lnTo>
                    <a:pt x="27" y="229"/>
                  </a:lnTo>
                  <a:lnTo>
                    <a:pt x="28" y="232"/>
                  </a:lnTo>
                  <a:lnTo>
                    <a:pt x="29" y="237"/>
                  </a:lnTo>
                  <a:lnTo>
                    <a:pt x="31" y="241"/>
                  </a:lnTo>
                  <a:lnTo>
                    <a:pt x="34" y="244"/>
                  </a:lnTo>
                  <a:lnTo>
                    <a:pt x="35" y="248"/>
                  </a:lnTo>
                  <a:lnTo>
                    <a:pt x="37" y="252"/>
                  </a:lnTo>
                  <a:lnTo>
                    <a:pt x="39" y="256"/>
                  </a:lnTo>
                  <a:lnTo>
                    <a:pt x="41" y="260"/>
                  </a:lnTo>
                  <a:lnTo>
                    <a:pt x="43" y="263"/>
                  </a:lnTo>
                  <a:lnTo>
                    <a:pt x="46" y="267"/>
                  </a:lnTo>
                  <a:lnTo>
                    <a:pt x="48" y="270"/>
                  </a:lnTo>
                  <a:lnTo>
                    <a:pt x="50" y="274"/>
                  </a:lnTo>
                  <a:lnTo>
                    <a:pt x="56" y="280"/>
                  </a:lnTo>
                  <a:lnTo>
                    <a:pt x="62" y="285"/>
                  </a:lnTo>
                  <a:lnTo>
                    <a:pt x="64" y="288"/>
                  </a:lnTo>
                  <a:lnTo>
                    <a:pt x="68" y="290"/>
                  </a:lnTo>
                  <a:lnTo>
                    <a:pt x="72" y="293"/>
                  </a:lnTo>
                  <a:lnTo>
                    <a:pt x="75" y="295"/>
                  </a:lnTo>
                  <a:lnTo>
                    <a:pt x="79" y="296"/>
                  </a:lnTo>
                  <a:lnTo>
                    <a:pt x="82" y="298"/>
                  </a:lnTo>
                  <a:lnTo>
                    <a:pt x="87" y="300"/>
                  </a:lnTo>
                  <a:lnTo>
                    <a:pt x="92" y="302"/>
                  </a:lnTo>
                  <a:lnTo>
                    <a:pt x="95" y="303"/>
                  </a:lnTo>
                  <a:lnTo>
                    <a:pt x="101" y="304"/>
                  </a:lnTo>
                  <a:lnTo>
                    <a:pt x="106" y="306"/>
                  </a:lnTo>
                  <a:lnTo>
                    <a:pt x="110" y="307"/>
                  </a:lnTo>
                  <a:lnTo>
                    <a:pt x="116" y="308"/>
                  </a:lnTo>
                  <a:lnTo>
                    <a:pt x="121" y="308"/>
                  </a:lnTo>
                  <a:lnTo>
                    <a:pt x="127" y="309"/>
                  </a:lnTo>
                  <a:lnTo>
                    <a:pt x="133" y="310"/>
                  </a:lnTo>
                  <a:lnTo>
                    <a:pt x="138" y="310"/>
                  </a:lnTo>
                  <a:lnTo>
                    <a:pt x="143" y="310"/>
                  </a:lnTo>
                  <a:lnTo>
                    <a:pt x="149" y="310"/>
                  </a:lnTo>
                  <a:lnTo>
                    <a:pt x="155" y="311"/>
                  </a:lnTo>
                  <a:lnTo>
                    <a:pt x="161" y="311"/>
                  </a:lnTo>
                  <a:lnTo>
                    <a:pt x="167" y="311"/>
                  </a:lnTo>
                  <a:lnTo>
                    <a:pt x="173" y="311"/>
                  </a:lnTo>
                  <a:lnTo>
                    <a:pt x="179" y="311"/>
                  </a:lnTo>
                  <a:lnTo>
                    <a:pt x="185" y="310"/>
                  </a:lnTo>
                  <a:lnTo>
                    <a:pt x="192" y="310"/>
                  </a:lnTo>
                  <a:lnTo>
                    <a:pt x="198" y="310"/>
                  </a:lnTo>
                  <a:lnTo>
                    <a:pt x="204" y="310"/>
                  </a:lnTo>
                  <a:lnTo>
                    <a:pt x="210" y="309"/>
                  </a:lnTo>
                  <a:lnTo>
                    <a:pt x="217" y="309"/>
                  </a:lnTo>
                  <a:lnTo>
                    <a:pt x="222" y="309"/>
                  </a:lnTo>
                  <a:lnTo>
                    <a:pt x="228" y="309"/>
                  </a:lnTo>
                  <a:lnTo>
                    <a:pt x="234" y="308"/>
                  </a:lnTo>
                  <a:lnTo>
                    <a:pt x="240" y="307"/>
                  </a:lnTo>
                  <a:lnTo>
                    <a:pt x="246" y="307"/>
                  </a:lnTo>
                  <a:lnTo>
                    <a:pt x="252" y="306"/>
                  </a:lnTo>
                  <a:lnTo>
                    <a:pt x="258" y="304"/>
                  </a:lnTo>
                  <a:lnTo>
                    <a:pt x="264" y="304"/>
                  </a:lnTo>
                  <a:lnTo>
                    <a:pt x="268" y="303"/>
                  </a:lnTo>
                  <a:lnTo>
                    <a:pt x="274" y="303"/>
                  </a:lnTo>
                  <a:lnTo>
                    <a:pt x="279" y="301"/>
                  </a:lnTo>
                  <a:lnTo>
                    <a:pt x="284" y="301"/>
                  </a:lnTo>
                  <a:lnTo>
                    <a:pt x="290" y="300"/>
                  </a:lnTo>
                  <a:lnTo>
                    <a:pt x="294" y="300"/>
                  </a:lnTo>
                  <a:lnTo>
                    <a:pt x="299" y="298"/>
                  </a:lnTo>
                  <a:lnTo>
                    <a:pt x="304" y="297"/>
                  </a:lnTo>
                  <a:lnTo>
                    <a:pt x="309" y="296"/>
                  </a:lnTo>
                  <a:lnTo>
                    <a:pt x="313" y="296"/>
                  </a:lnTo>
                  <a:lnTo>
                    <a:pt x="317" y="295"/>
                  </a:lnTo>
                  <a:lnTo>
                    <a:pt x="320" y="295"/>
                  </a:lnTo>
                  <a:lnTo>
                    <a:pt x="324" y="294"/>
                  </a:lnTo>
                  <a:lnTo>
                    <a:pt x="327" y="294"/>
                  </a:lnTo>
                  <a:lnTo>
                    <a:pt x="334" y="293"/>
                  </a:lnTo>
                  <a:lnTo>
                    <a:pt x="339" y="291"/>
                  </a:lnTo>
                  <a:lnTo>
                    <a:pt x="344" y="290"/>
                  </a:lnTo>
                  <a:lnTo>
                    <a:pt x="347" y="289"/>
                  </a:lnTo>
                  <a:lnTo>
                    <a:pt x="349" y="289"/>
                  </a:lnTo>
                  <a:lnTo>
                    <a:pt x="350" y="289"/>
                  </a:lnTo>
                  <a:lnTo>
                    <a:pt x="350" y="291"/>
                  </a:lnTo>
                  <a:lnTo>
                    <a:pt x="351" y="295"/>
                  </a:lnTo>
                  <a:lnTo>
                    <a:pt x="352" y="298"/>
                  </a:lnTo>
                  <a:lnTo>
                    <a:pt x="353" y="303"/>
                  </a:lnTo>
                  <a:lnTo>
                    <a:pt x="355" y="309"/>
                  </a:lnTo>
                  <a:lnTo>
                    <a:pt x="355" y="311"/>
                  </a:lnTo>
                  <a:lnTo>
                    <a:pt x="356" y="315"/>
                  </a:lnTo>
                  <a:lnTo>
                    <a:pt x="357" y="320"/>
                  </a:lnTo>
                  <a:lnTo>
                    <a:pt x="359" y="323"/>
                  </a:lnTo>
                  <a:lnTo>
                    <a:pt x="359" y="327"/>
                  </a:lnTo>
                  <a:lnTo>
                    <a:pt x="360" y="331"/>
                  </a:lnTo>
                  <a:lnTo>
                    <a:pt x="362" y="335"/>
                  </a:lnTo>
                  <a:lnTo>
                    <a:pt x="363" y="340"/>
                  </a:lnTo>
                  <a:lnTo>
                    <a:pt x="364" y="343"/>
                  </a:lnTo>
                  <a:lnTo>
                    <a:pt x="365" y="348"/>
                  </a:lnTo>
                  <a:lnTo>
                    <a:pt x="366" y="353"/>
                  </a:lnTo>
                  <a:lnTo>
                    <a:pt x="369" y="359"/>
                  </a:lnTo>
                  <a:lnTo>
                    <a:pt x="370" y="362"/>
                  </a:lnTo>
                  <a:lnTo>
                    <a:pt x="371" y="367"/>
                  </a:lnTo>
                  <a:lnTo>
                    <a:pt x="372" y="373"/>
                  </a:lnTo>
                  <a:lnTo>
                    <a:pt x="375" y="377"/>
                  </a:lnTo>
                  <a:lnTo>
                    <a:pt x="376" y="383"/>
                  </a:lnTo>
                  <a:lnTo>
                    <a:pt x="377" y="388"/>
                  </a:lnTo>
                  <a:lnTo>
                    <a:pt x="378" y="393"/>
                  </a:lnTo>
                  <a:lnTo>
                    <a:pt x="380" y="399"/>
                  </a:lnTo>
                  <a:lnTo>
                    <a:pt x="382" y="403"/>
                  </a:lnTo>
                  <a:lnTo>
                    <a:pt x="383" y="409"/>
                  </a:lnTo>
                  <a:lnTo>
                    <a:pt x="384" y="414"/>
                  </a:lnTo>
                  <a:lnTo>
                    <a:pt x="386" y="419"/>
                  </a:lnTo>
                  <a:lnTo>
                    <a:pt x="388" y="423"/>
                  </a:lnTo>
                  <a:lnTo>
                    <a:pt x="389" y="428"/>
                  </a:lnTo>
                  <a:lnTo>
                    <a:pt x="390" y="433"/>
                  </a:lnTo>
                  <a:lnTo>
                    <a:pt x="392" y="439"/>
                  </a:lnTo>
                  <a:lnTo>
                    <a:pt x="393" y="443"/>
                  </a:lnTo>
                  <a:lnTo>
                    <a:pt x="395" y="448"/>
                  </a:lnTo>
                  <a:lnTo>
                    <a:pt x="396" y="453"/>
                  </a:lnTo>
                  <a:lnTo>
                    <a:pt x="397" y="458"/>
                  </a:lnTo>
                  <a:lnTo>
                    <a:pt x="399" y="462"/>
                  </a:lnTo>
                  <a:lnTo>
                    <a:pt x="401" y="466"/>
                  </a:lnTo>
                  <a:lnTo>
                    <a:pt x="402" y="471"/>
                  </a:lnTo>
                  <a:lnTo>
                    <a:pt x="404" y="475"/>
                  </a:lnTo>
                  <a:lnTo>
                    <a:pt x="404" y="479"/>
                  </a:lnTo>
                  <a:lnTo>
                    <a:pt x="406" y="482"/>
                  </a:lnTo>
                  <a:lnTo>
                    <a:pt x="406" y="486"/>
                  </a:lnTo>
                  <a:lnTo>
                    <a:pt x="409" y="489"/>
                  </a:lnTo>
                  <a:lnTo>
                    <a:pt x="411" y="495"/>
                  </a:lnTo>
                  <a:lnTo>
                    <a:pt x="413" y="501"/>
                  </a:lnTo>
                  <a:lnTo>
                    <a:pt x="416" y="505"/>
                  </a:lnTo>
                  <a:lnTo>
                    <a:pt x="417" y="508"/>
                  </a:lnTo>
                  <a:lnTo>
                    <a:pt x="419" y="511"/>
                  </a:lnTo>
                  <a:lnTo>
                    <a:pt x="421" y="513"/>
                  </a:lnTo>
                  <a:lnTo>
                    <a:pt x="422" y="513"/>
                  </a:lnTo>
                  <a:lnTo>
                    <a:pt x="424" y="514"/>
                  </a:lnTo>
                  <a:lnTo>
                    <a:pt x="426" y="514"/>
                  </a:lnTo>
                  <a:lnTo>
                    <a:pt x="430" y="515"/>
                  </a:lnTo>
                  <a:lnTo>
                    <a:pt x="434" y="515"/>
                  </a:lnTo>
                  <a:lnTo>
                    <a:pt x="438" y="517"/>
                  </a:lnTo>
                  <a:lnTo>
                    <a:pt x="443" y="518"/>
                  </a:lnTo>
                  <a:lnTo>
                    <a:pt x="449" y="519"/>
                  </a:lnTo>
                  <a:lnTo>
                    <a:pt x="455" y="519"/>
                  </a:lnTo>
                  <a:lnTo>
                    <a:pt x="462" y="520"/>
                  </a:lnTo>
                  <a:lnTo>
                    <a:pt x="465" y="520"/>
                  </a:lnTo>
                  <a:lnTo>
                    <a:pt x="469" y="520"/>
                  </a:lnTo>
                  <a:lnTo>
                    <a:pt x="472" y="521"/>
                  </a:lnTo>
                  <a:lnTo>
                    <a:pt x="476" y="521"/>
                  </a:lnTo>
                  <a:lnTo>
                    <a:pt x="481" y="521"/>
                  </a:lnTo>
                  <a:lnTo>
                    <a:pt x="484" y="521"/>
                  </a:lnTo>
                  <a:lnTo>
                    <a:pt x="488" y="522"/>
                  </a:lnTo>
                  <a:lnTo>
                    <a:pt x="492" y="522"/>
                  </a:lnTo>
                  <a:lnTo>
                    <a:pt x="496" y="522"/>
                  </a:lnTo>
                  <a:lnTo>
                    <a:pt x="501" y="524"/>
                  </a:lnTo>
                  <a:lnTo>
                    <a:pt x="504" y="524"/>
                  </a:lnTo>
                  <a:lnTo>
                    <a:pt x="510" y="525"/>
                  </a:lnTo>
                  <a:lnTo>
                    <a:pt x="514" y="525"/>
                  </a:lnTo>
                  <a:lnTo>
                    <a:pt x="518" y="525"/>
                  </a:lnTo>
                  <a:lnTo>
                    <a:pt x="523" y="525"/>
                  </a:lnTo>
                  <a:lnTo>
                    <a:pt x="528" y="525"/>
                  </a:lnTo>
                  <a:lnTo>
                    <a:pt x="533" y="525"/>
                  </a:lnTo>
                  <a:lnTo>
                    <a:pt x="537" y="526"/>
                  </a:lnTo>
                  <a:lnTo>
                    <a:pt x="541" y="526"/>
                  </a:lnTo>
                  <a:lnTo>
                    <a:pt x="547" y="527"/>
                  </a:lnTo>
                  <a:lnTo>
                    <a:pt x="551" y="527"/>
                  </a:lnTo>
                  <a:lnTo>
                    <a:pt x="556" y="527"/>
                  </a:lnTo>
                  <a:lnTo>
                    <a:pt x="561" y="527"/>
                  </a:lnTo>
                  <a:lnTo>
                    <a:pt x="567" y="527"/>
                  </a:lnTo>
                  <a:lnTo>
                    <a:pt x="572" y="527"/>
                  </a:lnTo>
                  <a:lnTo>
                    <a:pt x="576" y="527"/>
                  </a:lnTo>
                  <a:lnTo>
                    <a:pt x="581" y="527"/>
                  </a:lnTo>
                  <a:lnTo>
                    <a:pt x="587" y="527"/>
                  </a:lnTo>
                  <a:lnTo>
                    <a:pt x="592" y="527"/>
                  </a:lnTo>
                  <a:lnTo>
                    <a:pt x="596" y="527"/>
                  </a:lnTo>
                  <a:lnTo>
                    <a:pt x="602" y="527"/>
                  </a:lnTo>
                  <a:lnTo>
                    <a:pt x="607" y="527"/>
                  </a:lnTo>
                  <a:lnTo>
                    <a:pt x="612" y="526"/>
                  </a:lnTo>
                  <a:lnTo>
                    <a:pt x="617" y="526"/>
                  </a:lnTo>
                  <a:lnTo>
                    <a:pt x="622" y="525"/>
                  </a:lnTo>
                  <a:lnTo>
                    <a:pt x="628" y="525"/>
                  </a:lnTo>
                  <a:lnTo>
                    <a:pt x="633" y="525"/>
                  </a:lnTo>
                  <a:lnTo>
                    <a:pt x="638" y="524"/>
                  </a:lnTo>
                  <a:lnTo>
                    <a:pt x="643" y="524"/>
                  </a:lnTo>
                  <a:lnTo>
                    <a:pt x="648" y="524"/>
                  </a:lnTo>
                  <a:lnTo>
                    <a:pt x="654" y="522"/>
                  </a:lnTo>
                  <a:lnTo>
                    <a:pt x="659" y="522"/>
                  </a:lnTo>
                  <a:lnTo>
                    <a:pt x="663" y="521"/>
                  </a:lnTo>
                  <a:lnTo>
                    <a:pt x="669" y="521"/>
                  </a:lnTo>
                  <a:lnTo>
                    <a:pt x="674" y="520"/>
                  </a:lnTo>
                  <a:lnTo>
                    <a:pt x="679" y="520"/>
                  </a:lnTo>
                  <a:lnTo>
                    <a:pt x="684" y="519"/>
                  </a:lnTo>
                  <a:lnTo>
                    <a:pt x="688" y="518"/>
                  </a:lnTo>
                  <a:lnTo>
                    <a:pt x="693" y="517"/>
                  </a:lnTo>
                  <a:lnTo>
                    <a:pt x="699" y="517"/>
                  </a:lnTo>
                  <a:lnTo>
                    <a:pt x="702" y="515"/>
                  </a:lnTo>
                  <a:lnTo>
                    <a:pt x="708" y="515"/>
                  </a:lnTo>
                  <a:lnTo>
                    <a:pt x="713" y="513"/>
                  </a:lnTo>
                  <a:lnTo>
                    <a:pt x="718" y="512"/>
                  </a:lnTo>
                  <a:lnTo>
                    <a:pt x="722" y="511"/>
                  </a:lnTo>
                  <a:lnTo>
                    <a:pt x="727" y="511"/>
                  </a:lnTo>
                  <a:lnTo>
                    <a:pt x="732" y="508"/>
                  </a:lnTo>
                  <a:lnTo>
                    <a:pt x="737" y="508"/>
                  </a:lnTo>
                  <a:lnTo>
                    <a:pt x="741" y="507"/>
                  </a:lnTo>
                  <a:lnTo>
                    <a:pt x="746" y="506"/>
                  </a:lnTo>
                  <a:lnTo>
                    <a:pt x="751" y="505"/>
                  </a:lnTo>
                  <a:lnTo>
                    <a:pt x="755" y="504"/>
                  </a:lnTo>
                  <a:lnTo>
                    <a:pt x="759" y="502"/>
                  </a:lnTo>
                  <a:lnTo>
                    <a:pt x="765" y="501"/>
                  </a:lnTo>
                  <a:lnTo>
                    <a:pt x="768" y="499"/>
                  </a:lnTo>
                  <a:lnTo>
                    <a:pt x="773" y="498"/>
                  </a:lnTo>
                  <a:lnTo>
                    <a:pt x="778" y="497"/>
                  </a:lnTo>
                  <a:lnTo>
                    <a:pt x="783" y="495"/>
                  </a:lnTo>
                  <a:lnTo>
                    <a:pt x="786" y="494"/>
                  </a:lnTo>
                  <a:lnTo>
                    <a:pt x="791" y="493"/>
                  </a:lnTo>
                  <a:lnTo>
                    <a:pt x="794" y="492"/>
                  </a:lnTo>
                  <a:lnTo>
                    <a:pt x="798" y="491"/>
                  </a:lnTo>
                  <a:lnTo>
                    <a:pt x="801" y="489"/>
                  </a:lnTo>
                  <a:lnTo>
                    <a:pt x="806" y="488"/>
                  </a:lnTo>
                  <a:lnTo>
                    <a:pt x="810" y="487"/>
                  </a:lnTo>
                  <a:lnTo>
                    <a:pt x="814" y="486"/>
                  </a:lnTo>
                  <a:lnTo>
                    <a:pt x="818" y="484"/>
                  </a:lnTo>
                  <a:lnTo>
                    <a:pt x="821" y="482"/>
                  </a:lnTo>
                  <a:lnTo>
                    <a:pt x="824" y="481"/>
                  </a:lnTo>
                  <a:lnTo>
                    <a:pt x="827" y="480"/>
                  </a:lnTo>
                  <a:lnTo>
                    <a:pt x="834" y="478"/>
                  </a:lnTo>
                  <a:lnTo>
                    <a:pt x="840" y="475"/>
                  </a:lnTo>
                  <a:lnTo>
                    <a:pt x="846" y="472"/>
                  </a:lnTo>
                  <a:lnTo>
                    <a:pt x="852" y="469"/>
                  </a:lnTo>
                  <a:lnTo>
                    <a:pt x="858" y="466"/>
                  </a:lnTo>
                  <a:lnTo>
                    <a:pt x="863" y="465"/>
                  </a:lnTo>
                  <a:lnTo>
                    <a:pt x="866" y="462"/>
                  </a:lnTo>
                  <a:lnTo>
                    <a:pt x="870" y="459"/>
                  </a:lnTo>
                  <a:lnTo>
                    <a:pt x="873" y="456"/>
                  </a:lnTo>
                  <a:lnTo>
                    <a:pt x="876" y="455"/>
                  </a:lnTo>
                  <a:lnTo>
                    <a:pt x="880" y="452"/>
                  </a:lnTo>
                  <a:lnTo>
                    <a:pt x="883" y="448"/>
                  </a:lnTo>
                  <a:lnTo>
                    <a:pt x="882" y="445"/>
                  </a:lnTo>
                  <a:lnTo>
                    <a:pt x="882" y="441"/>
                  </a:lnTo>
                  <a:lnTo>
                    <a:pt x="882" y="439"/>
                  </a:lnTo>
                  <a:lnTo>
                    <a:pt x="880" y="435"/>
                  </a:lnTo>
                  <a:lnTo>
                    <a:pt x="880" y="432"/>
                  </a:lnTo>
                  <a:lnTo>
                    <a:pt x="880" y="429"/>
                  </a:lnTo>
                  <a:lnTo>
                    <a:pt x="879" y="425"/>
                  </a:lnTo>
                  <a:lnTo>
                    <a:pt x="878" y="420"/>
                  </a:lnTo>
                  <a:lnTo>
                    <a:pt x="877" y="416"/>
                  </a:lnTo>
                  <a:lnTo>
                    <a:pt x="877" y="412"/>
                  </a:lnTo>
                  <a:lnTo>
                    <a:pt x="876" y="406"/>
                  </a:lnTo>
                  <a:lnTo>
                    <a:pt x="875" y="401"/>
                  </a:lnTo>
                  <a:lnTo>
                    <a:pt x="873" y="396"/>
                  </a:lnTo>
                  <a:lnTo>
                    <a:pt x="872" y="390"/>
                  </a:lnTo>
                  <a:lnTo>
                    <a:pt x="871" y="385"/>
                  </a:lnTo>
                  <a:lnTo>
                    <a:pt x="869" y="379"/>
                  </a:lnTo>
                  <a:lnTo>
                    <a:pt x="867" y="373"/>
                  </a:lnTo>
                  <a:lnTo>
                    <a:pt x="866" y="366"/>
                  </a:lnTo>
                  <a:lnTo>
                    <a:pt x="865" y="360"/>
                  </a:lnTo>
                  <a:lnTo>
                    <a:pt x="864" y="353"/>
                  </a:lnTo>
                  <a:lnTo>
                    <a:pt x="862" y="346"/>
                  </a:lnTo>
                  <a:lnTo>
                    <a:pt x="860" y="340"/>
                  </a:lnTo>
                  <a:lnTo>
                    <a:pt x="859" y="333"/>
                  </a:lnTo>
                  <a:lnTo>
                    <a:pt x="857" y="326"/>
                  </a:lnTo>
                  <a:lnTo>
                    <a:pt x="854" y="318"/>
                  </a:lnTo>
                  <a:lnTo>
                    <a:pt x="853" y="311"/>
                  </a:lnTo>
                  <a:lnTo>
                    <a:pt x="852" y="304"/>
                  </a:lnTo>
                  <a:lnTo>
                    <a:pt x="851" y="297"/>
                  </a:lnTo>
                  <a:lnTo>
                    <a:pt x="849" y="290"/>
                  </a:lnTo>
                  <a:lnTo>
                    <a:pt x="847" y="283"/>
                  </a:lnTo>
                  <a:lnTo>
                    <a:pt x="846" y="276"/>
                  </a:lnTo>
                  <a:lnTo>
                    <a:pt x="844" y="269"/>
                  </a:lnTo>
                  <a:lnTo>
                    <a:pt x="842" y="261"/>
                  </a:lnTo>
                  <a:lnTo>
                    <a:pt x="840" y="254"/>
                  </a:lnTo>
                  <a:lnTo>
                    <a:pt x="838" y="247"/>
                  </a:lnTo>
                  <a:lnTo>
                    <a:pt x="837" y="240"/>
                  </a:lnTo>
                  <a:lnTo>
                    <a:pt x="834" y="232"/>
                  </a:lnTo>
                  <a:lnTo>
                    <a:pt x="833" y="227"/>
                  </a:lnTo>
                  <a:lnTo>
                    <a:pt x="832" y="219"/>
                  </a:lnTo>
                  <a:lnTo>
                    <a:pt x="830" y="212"/>
                  </a:lnTo>
                  <a:lnTo>
                    <a:pt x="829" y="205"/>
                  </a:lnTo>
                  <a:lnTo>
                    <a:pt x="827" y="201"/>
                  </a:lnTo>
                  <a:lnTo>
                    <a:pt x="825" y="194"/>
                  </a:lnTo>
                  <a:lnTo>
                    <a:pt x="824" y="188"/>
                  </a:lnTo>
                  <a:lnTo>
                    <a:pt x="823" y="182"/>
                  </a:lnTo>
                  <a:lnTo>
                    <a:pt x="821" y="177"/>
                  </a:lnTo>
                  <a:lnTo>
                    <a:pt x="820" y="172"/>
                  </a:lnTo>
                  <a:lnTo>
                    <a:pt x="819" y="166"/>
                  </a:lnTo>
                  <a:lnTo>
                    <a:pt x="818" y="162"/>
                  </a:lnTo>
                  <a:lnTo>
                    <a:pt x="817" y="157"/>
                  </a:lnTo>
                  <a:lnTo>
                    <a:pt x="816" y="152"/>
                  </a:lnTo>
                  <a:lnTo>
                    <a:pt x="816" y="149"/>
                  </a:lnTo>
                  <a:lnTo>
                    <a:pt x="813" y="145"/>
                  </a:lnTo>
                  <a:lnTo>
                    <a:pt x="813" y="142"/>
                  </a:lnTo>
                  <a:lnTo>
                    <a:pt x="811" y="136"/>
                  </a:lnTo>
                  <a:lnTo>
                    <a:pt x="811" y="131"/>
                  </a:lnTo>
                  <a:lnTo>
                    <a:pt x="811" y="129"/>
                  </a:lnTo>
                  <a:lnTo>
                    <a:pt x="811" y="128"/>
                  </a:lnTo>
                  <a:lnTo>
                    <a:pt x="810" y="124"/>
                  </a:lnTo>
                  <a:lnTo>
                    <a:pt x="807" y="123"/>
                  </a:lnTo>
                  <a:lnTo>
                    <a:pt x="804" y="122"/>
                  </a:lnTo>
                  <a:lnTo>
                    <a:pt x="800" y="123"/>
                  </a:lnTo>
                  <a:lnTo>
                    <a:pt x="797" y="124"/>
                  </a:lnTo>
                  <a:lnTo>
                    <a:pt x="794" y="126"/>
                  </a:lnTo>
                  <a:lnTo>
                    <a:pt x="792" y="129"/>
                  </a:lnTo>
                  <a:lnTo>
                    <a:pt x="792" y="135"/>
                  </a:lnTo>
                  <a:lnTo>
                    <a:pt x="792" y="136"/>
                  </a:lnTo>
                  <a:lnTo>
                    <a:pt x="792" y="139"/>
                  </a:lnTo>
                  <a:lnTo>
                    <a:pt x="792" y="143"/>
                  </a:lnTo>
                  <a:lnTo>
                    <a:pt x="794" y="149"/>
                  </a:lnTo>
                  <a:lnTo>
                    <a:pt x="794" y="151"/>
                  </a:lnTo>
                  <a:lnTo>
                    <a:pt x="794" y="155"/>
                  </a:lnTo>
                  <a:lnTo>
                    <a:pt x="796" y="158"/>
                  </a:lnTo>
                  <a:lnTo>
                    <a:pt x="797" y="162"/>
                  </a:lnTo>
                  <a:lnTo>
                    <a:pt x="797" y="165"/>
                  </a:lnTo>
                  <a:lnTo>
                    <a:pt x="798" y="170"/>
                  </a:lnTo>
                  <a:lnTo>
                    <a:pt x="799" y="175"/>
                  </a:lnTo>
                  <a:lnTo>
                    <a:pt x="800" y="179"/>
                  </a:lnTo>
                  <a:lnTo>
                    <a:pt x="801" y="183"/>
                  </a:lnTo>
                  <a:lnTo>
                    <a:pt x="803" y="188"/>
                  </a:lnTo>
                  <a:lnTo>
                    <a:pt x="804" y="192"/>
                  </a:lnTo>
                  <a:lnTo>
                    <a:pt x="805" y="198"/>
                  </a:lnTo>
                  <a:lnTo>
                    <a:pt x="806" y="203"/>
                  </a:lnTo>
                  <a:lnTo>
                    <a:pt x="807" y="209"/>
                  </a:lnTo>
                  <a:lnTo>
                    <a:pt x="809" y="215"/>
                  </a:lnTo>
                  <a:lnTo>
                    <a:pt x="811" y="219"/>
                  </a:lnTo>
                  <a:lnTo>
                    <a:pt x="812" y="225"/>
                  </a:lnTo>
                  <a:lnTo>
                    <a:pt x="813" y="231"/>
                  </a:lnTo>
                  <a:lnTo>
                    <a:pt x="816" y="237"/>
                  </a:lnTo>
                  <a:lnTo>
                    <a:pt x="817" y="243"/>
                  </a:lnTo>
                  <a:lnTo>
                    <a:pt x="818" y="249"/>
                  </a:lnTo>
                  <a:lnTo>
                    <a:pt x="819" y="255"/>
                  </a:lnTo>
                  <a:lnTo>
                    <a:pt x="821" y="261"/>
                  </a:lnTo>
                  <a:lnTo>
                    <a:pt x="823" y="268"/>
                  </a:lnTo>
                  <a:lnTo>
                    <a:pt x="824" y="274"/>
                  </a:lnTo>
                  <a:lnTo>
                    <a:pt x="825" y="280"/>
                  </a:lnTo>
                  <a:lnTo>
                    <a:pt x="826" y="285"/>
                  </a:lnTo>
                  <a:lnTo>
                    <a:pt x="829" y="293"/>
                  </a:lnTo>
                  <a:lnTo>
                    <a:pt x="830" y="298"/>
                  </a:lnTo>
                  <a:lnTo>
                    <a:pt x="832" y="304"/>
                  </a:lnTo>
                  <a:lnTo>
                    <a:pt x="833" y="310"/>
                  </a:lnTo>
                  <a:lnTo>
                    <a:pt x="834" y="317"/>
                  </a:lnTo>
                  <a:lnTo>
                    <a:pt x="836" y="323"/>
                  </a:lnTo>
                  <a:lnTo>
                    <a:pt x="838" y="329"/>
                  </a:lnTo>
                  <a:lnTo>
                    <a:pt x="839" y="335"/>
                  </a:lnTo>
                  <a:lnTo>
                    <a:pt x="840" y="341"/>
                  </a:lnTo>
                  <a:lnTo>
                    <a:pt x="842" y="347"/>
                  </a:lnTo>
                  <a:lnTo>
                    <a:pt x="844" y="353"/>
                  </a:lnTo>
                  <a:lnTo>
                    <a:pt x="845" y="359"/>
                  </a:lnTo>
                  <a:lnTo>
                    <a:pt x="847" y="364"/>
                  </a:lnTo>
                  <a:lnTo>
                    <a:pt x="847" y="370"/>
                  </a:lnTo>
                  <a:lnTo>
                    <a:pt x="849" y="375"/>
                  </a:lnTo>
                  <a:lnTo>
                    <a:pt x="850" y="381"/>
                  </a:lnTo>
                  <a:lnTo>
                    <a:pt x="851" y="387"/>
                  </a:lnTo>
                  <a:lnTo>
                    <a:pt x="852" y="392"/>
                  </a:lnTo>
                  <a:lnTo>
                    <a:pt x="853" y="396"/>
                  </a:lnTo>
                  <a:lnTo>
                    <a:pt x="854" y="401"/>
                  </a:lnTo>
                  <a:lnTo>
                    <a:pt x="856" y="406"/>
                  </a:lnTo>
                  <a:lnTo>
                    <a:pt x="857" y="410"/>
                  </a:lnTo>
                  <a:lnTo>
                    <a:pt x="857" y="414"/>
                  </a:lnTo>
                  <a:lnTo>
                    <a:pt x="858" y="418"/>
                  </a:lnTo>
                  <a:lnTo>
                    <a:pt x="859" y="422"/>
                  </a:lnTo>
                  <a:lnTo>
                    <a:pt x="859" y="426"/>
                  </a:lnTo>
                  <a:lnTo>
                    <a:pt x="860" y="429"/>
                  </a:lnTo>
                  <a:lnTo>
                    <a:pt x="860" y="433"/>
                  </a:lnTo>
                  <a:lnTo>
                    <a:pt x="862" y="436"/>
                  </a:lnTo>
                  <a:lnTo>
                    <a:pt x="860" y="436"/>
                  </a:lnTo>
                  <a:lnTo>
                    <a:pt x="858" y="439"/>
                  </a:lnTo>
                  <a:lnTo>
                    <a:pt x="854" y="439"/>
                  </a:lnTo>
                  <a:lnTo>
                    <a:pt x="852" y="440"/>
                  </a:lnTo>
                  <a:lnTo>
                    <a:pt x="850" y="442"/>
                  </a:lnTo>
                  <a:lnTo>
                    <a:pt x="846" y="443"/>
                  </a:lnTo>
                  <a:lnTo>
                    <a:pt x="842" y="446"/>
                  </a:lnTo>
                  <a:lnTo>
                    <a:pt x="838" y="447"/>
                  </a:lnTo>
                  <a:lnTo>
                    <a:pt x="833" y="449"/>
                  </a:lnTo>
                  <a:lnTo>
                    <a:pt x="829" y="453"/>
                  </a:lnTo>
                  <a:lnTo>
                    <a:pt x="823" y="454"/>
                  </a:lnTo>
                  <a:lnTo>
                    <a:pt x="818" y="458"/>
                  </a:lnTo>
                  <a:lnTo>
                    <a:pt x="811" y="460"/>
                  </a:lnTo>
                  <a:lnTo>
                    <a:pt x="805" y="463"/>
                  </a:lnTo>
                  <a:lnTo>
                    <a:pt x="801" y="465"/>
                  </a:lnTo>
                  <a:lnTo>
                    <a:pt x="798" y="466"/>
                  </a:lnTo>
                  <a:lnTo>
                    <a:pt x="794" y="467"/>
                  </a:lnTo>
                  <a:lnTo>
                    <a:pt x="791" y="468"/>
                  </a:lnTo>
                  <a:lnTo>
                    <a:pt x="786" y="469"/>
                  </a:lnTo>
                  <a:lnTo>
                    <a:pt x="783" y="471"/>
                  </a:lnTo>
                  <a:lnTo>
                    <a:pt x="779" y="472"/>
                  </a:lnTo>
                  <a:lnTo>
                    <a:pt x="775" y="473"/>
                  </a:lnTo>
                  <a:lnTo>
                    <a:pt x="771" y="475"/>
                  </a:lnTo>
                  <a:lnTo>
                    <a:pt x="767" y="476"/>
                  </a:lnTo>
                  <a:lnTo>
                    <a:pt x="763" y="478"/>
                  </a:lnTo>
                  <a:lnTo>
                    <a:pt x="759" y="479"/>
                  </a:lnTo>
                  <a:lnTo>
                    <a:pt x="754" y="480"/>
                  </a:lnTo>
                  <a:lnTo>
                    <a:pt x="751" y="481"/>
                  </a:lnTo>
                  <a:lnTo>
                    <a:pt x="746" y="482"/>
                  </a:lnTo>
                  <a:lnTo>
                    <a:pt x="742" y="484"/>
                  </a:lnTo>
                  <a:lnTo>
                    <a:pt x="738" y="485"/>
                  </a:lnTo>
                  <a:lnTo>
                    <a:pt x="732" y="486"/>
                  </a:lnTo>
                  <a:lnTo>
                    <a:pt x="727" y="487"/>
                  </a:lnTo>
                  <a:lnTo>
                    <a:pt x="724" y="488"/>
                  </a:lnTo>
                  <a:lnTo>
                    <a:pt x="718" y="489"/>
                  </a:lnTo>
                  <a:lnTo>
                    <a:pt x="713" y="491"/>
                  </a:lnTo>
                  <a:lnTo>
                    <a:pt x="708" y="492"/>
                  </a:lnTo>
                  <a:lnTo>
                    <a:pt x="704" y="493"/>
                  </a:lnTo>
                  <a:lnTo>
                    <a:pt x="699" y="493"/>
                  </a:lnTo>
                  <a:lnTo>
                    <a:pt x="694" y="494"/>
                  </a:lnTo>
                  <a:lnTo>
                    <a:pt x="688" y="495"/>
                  </a:lnTo>
                  <a:lnTo>
                    <a:pt x="684" y="497"/>
                  </a:lnTo>
                  <a:lnTo>
                    <a:pt x="678" y="497"/>
                  </a:lnTo>
                  <a:lnTo>
                    <a:pt x="673" y="498"/>
                  </a:lnTo>
                  <a:lnTo>
                    <a:pt x="668" y="498"/>
                  </a:lnTo>
                  <a:lnTo>
                    <a:pt x="663" y="499"/>
                  </a:lnTo>
                  <a:lnTo>
                    <a:pt x="658" y="499"/>
                  </a:lnTo>
                  <a:lnTo>
                    <a:pt x="652" y="500"/>
                  </a:lnTo>
                  <a:lnTo>
                    <a:pt x="647" y="500"/>
                  </a:lnTo>
                  <a:lnTo>
                    <a:pt x="641" y="501"/>
                  </a:lnTo>
                  <a:lnTo>
                    <a:pt x="635" y="501"/>
                  </a:lnTo>
                  <a:lnTo>
                    <a:pt x="630" y="501"/>
                  </a:lnTo>
                  <a:lnTo>
                    <a:pt x="625" y="501"/>
                  </a:lnTo>
                  <a:lnTo>
                    <a:pt x="620" y="502"/>
                  </a:lnTo>
                  <a:lnTo>
                    <a:pt x="615" y="502"/>
                  </a:lnTo>
                  <a:lnTo>
                    <a:pt x="609" y="502"/>
                  </a:lnTo>
                  <a:lnTo>
                    <a:pt x="605" y="502"/>
                  </a:lnTo>
                  <a:lnTo>
                    <a:pt x="599" y="502"/>
                  </a:lnTo>
                  <a:lnTo>
                    <a:pt x="594" y="502"/>
                  </a:lnTo>
                  <a:lnTo>
                    <a:pt x="589" y="504"/>
                  </a:lnTo>
                  <a:lnTo>
                    <a:pt x="583" y="504"/>
                  </a:lnTo>
                  <a:lnTo>
                    <a:pt x="580" y="504"/>
                  </a:lnTo>
                  <a:lnTo>
                    <a:pt x="574" y="504"/>
                  </a:lnTo>
                  <a:lnTo>
                    <a:pt x="569" y="504"/>
                  </a:lnTo>
                  <a:lnTo>
                    <a:pt x="564" y="504"/>
                  </a:lnTo>
                  <a:lnTo>
                    <a:pt x="559" y="504"/>
                  </a:lnTo>
                  <a:lnTo>
                    <a:pt x="554" y="504"/>
                  </a:lnTo>
                  <a:lnTo>
                    <a:pt x="550" y="504"/>
                  </a:lnTo>
                  <a:lnTo>
                    <a:pt x="544" y="504"/>
                  </a:lnTo>
                  <a:lnTo>
                    <a:pt x="541" y="504"/>
                  </a:lnTo>
                  <a:lnTo>
                    <a:pt x="536" y="502"/>
                  </a:lnTo>
                  <a:lnTo>
                    <a:pt x="531" y="502"/>
                  </a:lnTo>
                  <a:lnTo>
                    <a:pt x="527" y="502"/>
                  </a:lnTo>
                  <a:lnTo>
                    <a:pt x="523" y="502"/>
                  </a:lnTo>
                  <a:lnTo>
                    <a:pt x="518" y="502"/>
                  </a:lnTo>
                  <a:lnTo>
                    <a:pt x="514" y="502"/>
                  </a:lnTo>
                  <a:lnTo>
                    <a:pt x="510" y="502"/>
                  </a:lnTo>
                  <a:lnTo>
                    <a:pt x="507" y="502"/>
                  </a:lnTo>
                  <a:lnTo>
                    <a:pt x="502" y="502"/>
                  </a:lnTo>
                  <a:lnTo>
                    <a:pt x="498" y="502"/>
                  </a:lnTo>
                  <a:lnTo>
                    <a:pt x="495" y="501"/>
                  </a:lnTo>
                  <a:lnTo>
                    <a:pt x="491" y="501"/>
                  </a:lnTo>
                  <a:lnTo>
                    <a:pt x="487" y="501"/>
                  </a:lnTo>
                  <a:lnTo>
                    <a:pt x="483" y="501"/>
                  </a:lnTo>
                  <a:lnTo>
                    <a:pt x="481" y="501"/>
                  </a:lnTo>
                  <a:lnTo>
                    <a:pt x="477" y="501"/>
                  </a:lnTo>
                  <a:lnTo>
                    <a:pt x="471" y="500"/>
                  </a:lnTo>
                  <a:lnTo>
                    <a:pt x="465" y="500"/>
                  </a:lnTo>
                  <a:lnTo>
                    <a:pt x="459" y="499"/>
                  </a:lnTo>
                  <a:lnTo>
                    <a:pt x="456" y="499"/>
                  </a:lnTo>
                  <a:lnTo>
                    <a:pt x="451" y="499"/>
                  </a:lnTo>
                  <a:lnTo>
                    <a:pt x="447" y="499"/>
                  </a:lnTo>
                  <a:lnTo>
                    <a:pt x="443" y="498"/>
                  </a:lnTo>
                  <a:lnTo>
                    <a:pt x="442" y="498"/>
                  </a:lnTo>
                  <a:lnTo>
                    <a:pt x="437" y="498"/>
                  </a:lnTo>
                  <a:lnTo>
                    <a:pt x="436" y="498"/>
                  </a:lnTo>
                  <a:lnTo>
                    <a:pt x="436" y="497"/>
                  </a:lnTo>
                  <a:lnTo>
                    <a:pt x="435" y="495"/>
                  </a:lnTo>
                  <a:lnTo>
                    <a:pt x="434" y="493"/>
                  </a:lnTo>
                  <a:lnTo>
                    <a:pt x="434" y="489"/>
                  </a:lnTo>
                  <a:lnTo>
                    <a:pt x="431" y="485"/>
                  </a:lnTo>
                  <a:lnTo>
                    <a:pt x="430" y="480"/>
                  </a:lnTo>
                  <a:lnTo>
                    <a:pt x="429" y="473"/>
                  </a:lnTo>
                  <a:lnTo>
                    <a:pt x="428" y="467"/>
                  </a:lnTo>
                  <a:lnTo>
                    <a:pt x="425" y="463"/>
                  </a:lnTo>
                  <a:lnTo>
                    <a:pt x="425" y="459"/>
                  </a:lnTo>
                  <a:lnTo>
                    <a:pt x="423" y="455"/>
                  </a:lnTo>
                  <a:lnTo>
                    <a:pt x="422" y="452"/>
                  </a:lnTo>
                  <a:lnTo>
                    <a:pt x="421" y="447"/>
                  </a:lnTo>
                  <a:lnTo>
                    <a:pt x="419" y="442"/>
                  </a:lnTo>
                  <a:lnTo>
                    <a:pt x="418" y="439"/>
                  </a:lnTo>
                  <a:lnTo>
                    <a:pt x="417" y="435"/>
                  </a:lnTo>
                  <a:lnTo>
                    <a:pt x="416" y="429"/>
                  </a:lnTo>
                  <a:lnTo>
                    <a:pt x="415" y="426"/>
                  </a:lnTo>
                  <a:lnTo>
                    <a:pt x="413" y="420"/>
                  </a:lnTo>
                  <a:lnTo>
                    <a:pt x="412" y="416"/>
                  </a:lnTo>
                  <a:lnTo>
                    <a:pt x="411" y="412"/>
                  </a:lnTo>
                  <a:lnTo>
                    <a:pt x="409" y="407"/>
                  </a:lnTo>
                  <a:lnTo>
                    <a:pt x="408" y="402"/>
                  </a:lnTo>
                  <a:lnTo>
                    <a:pt x="406" y="397"/>
                  </a:lnTo>
                  <a:lnTo>
                    <a:pt x="405" y="392"/>
                  </a:lnTo>
                  <a:lnTo>
                    <a:pt x="404" y="387"/>
                  </a:lnTo>
                  <a:lnTo>
                    <a:pt x="402" y="382"/>
                  </a:lnTo>
                  <a:lnTo>
                    <a:pt x="401" y="377"/>
                  </a:lnTo>
                  <a:lnTo>
                    <a:pt x="399" y="373"/>
                  </a:lnTo>
                  <a:lnTo>
                    <a:pt x="397" y="367"/>
                  </a:lnTo>
                  <a:lnTo>
                    <a:pt x="396" y="362"/>
                  </a:lnTo>
                  <a:lnTo>
                    <a:pt x="395" y="359"/>
                  </a:lnTo>
                  <a:lnTo>
                    <a:pt x="393" y="353"/>
                  </a:lnTo>
                  <a:lnTo>
                    <a:pt x="392" y="349"/>
                  </a:lnTo>
                  <a:lnTo>
                    <a:pt x="391" y="344"/>
                  </a:lnTo>
                  <a:lnTo>
                    <a:pt x="390" y="340"/>
                  </a:lnTo>
                  <a:lnTo>
                    <a:pt x="389" y="335"/>
                  </a:lnTo>
                  <a:lnTo>
                    <a:pt x="388" y="330"/>
                  </a:lnTo>
                  <a:lnTo>
                    <a:pt x="386" y="327"/>
                  </a:lnTo>
                  <a:lnTo>
                    <a:pt x="386" y="323"/>
                  </a:lnTo>
                  <a:lnTo>
                    <a:pt x="384" y="318"/>
                  </a:lnTo>
                  <a:lnTo>
                    <a:pt x="383" y="314"/>
                  </a:lnTo>
                  <a:lnTo>
                    <a:pt x="382" y="310"/>
                  </a:lnTo>
                  <a:lnTo>
                    <a:pt x="380" y="307"/>
                  </a:lnTo>
                  <a:lnTo>
                    <a:pt x="379" y="300"/>
                  </a:lnTo>
                  <a:lnTo>
                    <a:pt x="378" y="295"/>
                  </a:lnTo>
                  <a:lnTo>
                    <a:pt x="376" y="288"/>
                  </a:lnTo>
                  <a:lnTo>
                    <a:pt x="376" y="284"/>
                  </a:lnTo>
                  <a:lnTo>
                    <a:pt x="375" y="281"/>
                  </a:lnTo>
                  <a:lnTo>
                    <a:pt x="375" y="278"/>
                  </a:lnTo>
                  <a:lnTo>
                    <a:pt x="372" y="271"/>
                  </a:lnTo>
                  <a:lnTo>
                    <a:pt x="371" y="267"/>
                  </a:lnTo>
                  <a:lnTo>
                    <a:pt x="370" y="260"/>
                  </a:lnTo>
                  <a:lnTo>
                    <a:pt x="370" y="254"/>
                  </a:lnTo>
                  <a:lnTo>
                    <a:pt x="369" y="249"/>
                  </a:lnTo>
                  <a:lnTo>
                    <a:pt x="368" y="245"/>
                  </a:lnTo>
                  <a:lnTo>
                    <a:pt x="368" y="242"/>
                  </a:lnTo>
                  <a:lnTo>
                    <a:pt x="368" y="240"/>
                  </a:lnTo>
                  <a:lnTo>
                    <a:pt x="366" y="232"/>
                  </a:lnTo>
                  <a:lnTo>
                    <a:pt x="366" y="227"/>
                  </a:lnTo>
                  <a:lnTo>
                    <a:pt x="365" y="219"/>
                  </a:lnTo>
                  <a:lnTo>
                    <a:pt x="364" y="215"/>
                  </a:lnTo>
                  <a:lnTo>
                    <a:pt x="363" y="210"/>
                  </a:lnTo>
                  <a:lnTo>
                    <a:pt x="362" y="206"/>
                  </a:lnTo>
                  <a:lnTo>
                    <a:pt x="358" y="202"/>
                  </a:lnTo>
                  <a:lnTo>
                    <a:pt x="353" y="203"/>
                  </a:lnTo>
                  <a:lnTo>
                    <a:pt x="351" y="205"/>
                  </a:lnTo>
                  <a:lnTo>
                    <a:pt x="350" y="208"/>
                  </a:lnTo>
                  <a:lnTo>
                    <a:pt x="347" y="212"/>
                  </a:lnTo>
                  <a:lnTo>
                    <a:pt x="347" y="217"/>
                  </a:lnTo>
                  <a:lnTo>
                    <a:pt x="346" y="221"/>
                  </a:lnTo>
                  <a:lnTo>
                    <a:pt x="345" y="227"/>
                  </a:lnTo>
                  <a:lnTo>
                    <a:pt x="345" y="232"/>
                  </a:lnTo>
                  <a:lnTo>
                    <a:pt x="345" y="238"/>
                  </a:lnTo>
                  <a:lnTo>
                    <a:pt x="345" y="243"/>
                  </a:lnTo>
                  <a:lnTo>
                    <a:pt x="345" y="248"/>
                  </a:lnTo>
                  <a:lnTo>
                    <a:pt x="345" y="252"/>
                  </a:lnTo>
                  <a:lnTo>
                    <a:pt x="346" y="257"/>
                  </a:lnTo>
                  <a:lnTo>
                    <a:pt x="346" y="260"/>
                  </a:lnTo>
                  <a:lnTo>
                    <a:pt x="346" y="263"/>
                  </a:lnTo>
                  <a:lnTo>
                    <a:pt x="346" y="264"/>
                  </a:lnTo>
                  <a:lnTo>
                    <a:pt x="346" y="265"/>
                  </a:lnTo>
                  <a:lnTo>
                    <a:pt x="345" y="265"/>
                  </a:lnTo>
                  <a:lnTo>
                    <a:pt x="344" y="265"/>
                  </a:lnTo>
                  <a:lnTo>
                    <a:pt x="340" y="267"/>
                  </a:lnTo>
                  <a:lnTo>
                    <a:pt x="337" y="268"/>
                  </a:lnTo>
                  <a:lnTo>
                    <a:pt x="331" y="268"/>
                  </a:lnTo>
                  <a:lnTo>
                    <a:pt x="325" y="269"/>
                  </a:lnTo>
                  <a:lnTo>
                    <a:pt x="322" y="270"/>
                  </a:lnTo>
                  <a:lnTo>
                    <a:pt x="318" y="270"/>
                  </a:lnTo>
                  <a:lnTo>
                    <a:pt x="314" y="271"/>
                  </a:lnTo>
                  <a:lnTo>
                    <a:pt x="311" y="273"/>
                  </a:lnTo>
                  <a:lnTo>
                    <a:pt x="307" y="273"/>
                  </a:lnTo>
                  <a:lnTo>
                    <a:pt x="303" y="274"/>
                  </a:lnTo>
                  <a:lnTo>
                    <a:pt x="298" y="274"/>
                  </a:lnTo>
                  <a:lnTo>
                    <a:pt x="293" y="275"/>
                  </a:lnTo>
                  <a:lnTo>
                    <a:pt x="289" y="275"/>
                  </a:lnTo>
                  <a:lnTo>
                    <a:pt x="284" y="277"/>
                  </a:lnTo>
                  <a:lnTo>
                    <a:pt x="279" y="277"/>
                  </a:lnTo>
                  <a:lnTo>
                    <a:pt x="274" y="278"/>
                  </a:lnTo>
                  <a:lnTo>
                    <a:pt x="268" y="280"/>
                  </a:lnTo>
                  <a:lnTo>
                    <a:pt x="264" y="280"/>
                  </a:lnTo>
                  <a:lnTo>
                    <a:pt x="258" y="281"/>
                  </a:lnTo>
                  <a:lnTo>
                    <a:pt x="253" y="282"/>
                  </a:lnTo>
                  <a:lnTo>
                    <a:pt x="247" y="282"/>
                  </a:lnTo>
                  <a:lnTo>
                    <a:pt x="241" y="283"/>
                  </a:lnTo>
                  <a:lnTo>
                    <a:pt x="237" y="283"/>
                  </a:lnTo>
                  <a:lnTo>
                    <a:pt x="231" y="284"/>
                  </a:lnTo>
                  <a:lnTo>
                    <a:pt x="225" y="284"/>
                  </a:lnTo>
                  <a:lnTo>
                    <a:pt x="219" y="285"/>
                  </a:lnTo>
                  <a:lnTo>
                    <a:pt x="213" y="285"/>
                  </a:lnTo>
                  <a:lnTo>
                    <a:pt x="208" y="285"/>
                  </a:lnTo>
                  <a:lnTo>
                    <a:pt x="201" y="285"/>
                  </a:lnTo>
                  <a:lnTo>
                    <a:pt x="197" y="287"/>
                  </a:lnTo>
                  <a:lnTo>
                    <a:pt x="191" y="287"/>
                  </a:lnTo>
                  <a:lnTo>
                    <a:pt x="185" y="288"/>
                  </a:lnTo>
                  <a:lnTo>
                    <a:pt x="179" y="288"/>
                  </a:lnTo>
                  <a:lnTo>
                    <a:pt x="174" y="288"/>
                  </a:lnTo>
                  <a:lnTo>
                    <a:pt x="168" y="288"/>
                  </a:lnTo>
                  <a:lnTo>
                    <a:pt x="162" y="288"/>
                  </a:lnTo>
                  <a:lnTo>
                    <a:pt x="158" y="287"/>
                  </a:lnTo>
                  <a:lnTo>
                    <a:pt x="152" y="287"/>
                  </a:lnTo>
                  <a:lnTo>
                    <a:pt x="147" y="287"/>
                  </a:lnTo>
                  <a:lnTo>
                    <a:pt x="142" y="287"/>
                  </a:lnTo>
                  <a:lnTo>
                    <a:pt x="136" y="285"/>
                  </a:lnTo>
                  <a:lnTo>
                    <a:pt x="132" y="284"/>
                  </a:lnTo>
                  <a:lnTo>
                    <a:pt x="127" y="284"/>
                  </a:lnTo>
                  <a:lnTo>
                    <a:pt x="122" y="283"/>
                  </a:lnTo>
                  <a:lnTo>
                    <a:pt x="118" y="282"/>
                  </a:lnTo>
                  <a:lnTo>
                    <a:pt x="113" y="281"/>
                  </a:lnTo>
                  <a:lnTo>
                    <a:pt x="108" y="280"/>
                  </a:lnTo>
                  <a:lnTo>
                    <a:pt x="105" y="280"/>
                  </a:lnTo>
                  <a:lnTo>
                    <a:pt x="101" y="277"/>
                  </a:lnTo>
                  <a:lnTo>
                    <a:pt x="96" y="275"/>
                  </a:lnTo>
                  <a:lnTo>
                    <a:pt x="93" y="274"/>
                  </a:lnTo>
                  <a:lnTo>
                    <a:pt x="90" y="273"/>
                  </a:lnTo>
                  <a:lnTo>
                    <a:pt x="85" y="268"/>
                  </a:lnTo>
                  <a:lnTo>
                    <a:pt x="80" y="264"/>
                  </a:lnTo>
                  <a:lnTo>
                    <a:pt x="74" y="258"/>
                  </a:lnTo>
                  <a:lnTo>
                    <a:pt x="69" y="252"/>
                  </a:lnTo>
                  <a:lnTo>
                    <a:pt x="66" y="247"/>
                  </a:lnTo>
                  <a:lnTo>
                    <a:pt x="62" y="241"/>
                  </a:lnTo>
                  <a:lnTo>
                    <a:pt x="60" y="237"/>
                  </a:lnTo>
                  <a:lnTo>
                    <a:pt x="57" y="232"/>
                  </a:lnTo>
                  <a:lnTo>
                    <a:pt x="56" y="229"/>
                  </a:lnTo>
                  <a:lnTo>
                    <a:pt x="54" y="225"/>
                  </a:lnTo>
                  <a:lnTo>
                    <a:pt x="53" y="222"/>
                  </a:lnTo>
                  <a:lnTo>
                    <a:pt x="50" y="218"/>
                  </a:lnTo>
                  <a:lnTo>
                    <a:pt x="49" y="215"/>
                  </a:lnTo>
                  <a:lnTo>
                    <a:pt x="48" y="211"/>
                  </a:lnTo>
                  <a:lnTo>
                    <a:pt x="47" y="206"/>
                  </a:lnTo>
                  <a:lnTo>
                    <a:pt x="44" y="203"/>
                  </a:lnTo>
                  <a:lnTo>
                    <a:pt x="43" y="199"/>
                  </a:lnTo>
                  <a:lnTo>
                    <a:pt x="42" y="195"/>
                  </a:lnTo>
                  <a:lnTo>
                    <a:pt x="40" y="191"/>
                  </a:lnTo>
                  <a:lnTo>
                    <a:pt x="39" y="188"/>
                  </a:lnTo>
                  <a:lnTo>
                    <a:pt x="37" y="183"/>
                  </a:lnTo>
                  <a:lnTo>
                    <a:pt x="36" y="179"/>
                  </a:lnTo>
                  <a:lnTo>
                    <a:pt x="35" y="176"/>
                  </a:lnTo>
                  <a:lnTo>
                    <a:pt x="34" y="172"/>
                  </a:lnTo>
                  <a:lnTo>
                    <a:pt x="33" y="168"/>
                  </a:lnTo>
                  <a:lnTo>
                    <a:pt x="31" y="164"/>
                  </a:lnTo>
                  <a:lnTo>
                    <a:pt x="30" y="161"/>
                  </a:lnTo>
                  <a:lnTo>
                    <a:pt x="30" y="156"/>
                  </a:lnTo>
                  <a:lnTo>
                    <a:pt x="29" y="152"/>
                  </a:lnTo>
                  <a:lnTo>
                    <a:pt x="29" y="149"/>
                  </a:lnTo>
                  <a:lnTo>
                    <a:pt x="28" y="145"/>
                  </a:lnTo>
                  <a:lnTo>
                    <a:pt x="27" y="140"/>
                  </a:lnTo>
                  <a:lnTo>
                    <a:pt x="26" y="137"/>
                  </a:lnTo>
                  <a:lnTo>
                    <a:pt x="26" y="133"/>
                  </a:lnTo>
                  <a:lnTo>
                    <a:pt x="24" y="130"/>
                  </a:lnTo>
                  <a:lnTo>
                    <a:pt x="23" y="126"/>
                  </a:lnTo>
                  <a:lnTo>
                    <a:pt x="22" y="123"/>
                  </a:lnTo>
                  <a:lnTo>
                    <a:pt x="22" y="120"/>
                  </a:lnTo>
                  <a:lnTo>
                    <a:pt x="21" y="113"/>
                  </a:lnTo>
                  <a:lnTo>
                    <a:pt x="20" y="107"/>
                  </a:lnTo>
                  <a:lnTo>
                    <a:pt x="18" y="102"/>
                  </a:lnTo>
                  <a:lnTo>
                    <a:pt x="18" y="97"/>
                  </a:lnTo>
                  <a:lnTo>
                    <a:pt x="17" y="91"/>
                  </a:lnTo>
                  <a:lnTo>
                    <a:pt x="16" y="87"/>
                  </a:lnTo>
                  <a:lnTo>
                    <a:pt x="16" y="83"/>
                  </a:lnTo>
                  <a:lnTo>
                    <a:pt x="16" y="80"/>
                  </a:lnTo>
                  <a:lnTo>
                    <a:pt x="16" y="76"/>
                  </a:lnTo>
                  <a:lnTo>
                    <a:pt x="16" y="74"/>
                  </a:lnTo>
                  <a:lnTo>
                    <a:pt x="16" y="74"/>
                  </a:lnTo>
                  <a:lnTo>
                    <a:pt x="18" y="74"/>
                  </a:lnTo>
                  <a:lnTo>
                    <a:pt x="22" y="74"/>
                  </a:lnTo>
                  <a:lnTo>
                    <a:pt x="27" y="74"/>
                  </a:lnTo>
                  <a:lnTo>
                    <a:pt x="33" y="73"/>
                  </a:lnTo>
                  <a:lnTo>
                    <a:pt x="40" y="73"/>
                  </a:lnTo>
                  <a:lnTo>
                    <a:pt x="43" y="73"/>
                  </a:lnTo>
                  <a:lnTo>
                    <a:pt x="47" y="73"/>
                  </a:lnTo>
                  <a:lnTo>
                    <a:pt x="50" y="73"/>
                  </a:lnTo>
                  <a:lnTo>
                    <a:pt x="55" y="73"/>
                  </a:lnTo>
                  <a:lnTo>
                    <a:pt x="59" y="72"/>
                  </a:lnTo>
                  <a:lnTo>
                    <a:pt x="62" y="72"/>
                  </a:lnTo>
                  <a:lnTo>
                    <a:pt x="66" y="71"/>
                  </a:lnTo>
                  <a:lnTo>
                    <a:pt x="70" y="71"/>
                  </a:lnTo>
                  <a:lnTo>
                    <a:pt x="74" y="71"/>
                  </a:lnTo>
                  <a:lnTo>
                    <a:pt x="77" y="70"/>
                  </a:lnTo>
                  <a:lnTo>
                    <a:pt x="81" y="70"/>
                  </a:lnTo>
                  <a:lnTo>
                    <a:pt x="86" y="70"/>
                  </a:lnTo>
                  <a:lnTo>
                    <a:pt x="92" y="67"/>
                  </a:lnTo>
                  <a:lnTo>
                    <a:pt x="99" y="66"/>
                  </a:lnTo>
                  <a:lnTo>
                    <a:pt x="103" y="64"/>
                  </a:lnTo>
                  <a:lnTo>
                    <a:pt x="108" y="63"/>
                  </a:lnTo>
                  <a:lnTo>
                    <a:pt x="112" y="60"/>
                  </a:lnTo>
                  <a:lnTo>
                    <a:pt x="118" y="58"/>
                  </a:lnTo>
                  <a:lnTo>
                    <a:pt x="122" y="54"/>
                  </a:lnTo>
                  <a:lnTo>
                    <a:pt x="129" y="51"/>
                  </a:lnTo>
                  <a:lnTo>
                    <a:pt x="133" y="50"/>
                  </a:lnTo>
                  <a:lnTo>
                    <a:pt x="136" y="47"/>
                  </a:lnTo>
                  <a:lnTo>
                    <a:pt x="140" y="46"/>
                  </a:lnTo>
                  <a:lnTo>
                    <a:pt x="143" y="44"/>
                  </a:lnTo>
                  <a:lnTo>
                    <a:pt x="147" y="43"/>
                  </a:lnTo>
                  <a:lnTo>
                    <a:pt x="151" y="40"/>
                  </a:lnTo>
                  <a:lnTo>
                    <a:pt x="154" y="38"/>
                  </a:lnTo>
                  <a:lnTo>
                    <a:pt x="159" y="37"/>
                  </a:lnTo>
                  <a:lnTo>
                    <a:pt x="161" y="36"/>
                  </a:lnTo>
                  <a:lnTo>
                    <a:pt x="165" y="33"/>
                  </a:lnTo>
                  <a:lnTo>
                    <a:pt x="168" y="32"/>
                  </a:lnTo>
                  <a:lnTo>
                    <a:pt x="172" y="30"/>
                  </a:lnTo>
                  <a:lnTo>
                    <a:pt x="175" y="28"/>
                  </a:lnTo>
                  <a:lnTo>
                    <a:pt x="178" y="27"/>
                  </a:lnTo>
                  <a:lnTo>
                    <a:pt x="181" y="25"/>
                  </a:lnTo>
                  <a:lnTo>
                    <a:pt x="185" y="25"/>
                  </a:lnTo>
                  <a:lnTo>
                    <a:pt x="188" y="23"/>
                  </a:lnTo>
                  <a:lnTo>
                    <a:pt x="192" y="21"/>
                  </a:lnTo>
                  <a:lnTo>
                    <a:pt x="194" y="20"/>
                  </a:lnTo>
                  <a:lnTo>
                    <a:pt x="195" y="20"/>
                  </a:lnTo>
                  <a:lnTo>
                    <a:pt x="194" y="19"/>
                  </a:lnTo>
                  <a:lnTo>
                    <a:pt x="194" y="17"/>
                  </a:lnTo>
                  <a:lnTo>
                    <a:pt x="193" y="12"/>
                  </a:lnTo>
                  <a:lnTo>
                    <a:pt x="192" y="10"/>
                  </a:lnTo>
                  <a:lnTo>
                    <a:pt x="189" y="5"/>
                  </a:lnTo>
                  <a:lnTo>
                    <a:pt x="186" y="3"/>
                  </a:lnTo>
                  <a:lnTo>
                    <a:pt x="182" y="0"/>
                  </a:lnTo>
                  <a:lnTo>
                    <a:pt x="178" y="1"/>
                  </a:lnTo>
                  <a:lnTo>
                    <a:pt x="175" y="1"/>
                  </a:lnTo>
                  <a:lnTo>
                    <a:pt x="172" y="3"/>
                  </a:lnTo>
                  <a:lnTo>
                    <a:pt x="168" y="4"/>
                  </a:lnTo>
                  <a:lnTo>
                    <a:pt x="165" y="6"/>
                  </a:lnTo>
                  <a:lnTo>
                    <a:pt x="160" y="8"/>
                  </a:lnTo>
                  <a:lnTo>
                    <a:pt x="156" y="12"/>
                  </a:lnTo>
                  <a:lnTo>
                    <a:pt x="151" y="17"/>
                  </a:lnTo>
                  <a:lnTo>
                    <a:pt x="146" y="20"/>
                  </a:lnTo>
                  <a:lnTo>
                    <a:pt x="140" y="23"/>
                  </a:lnTo>
                  <a:lnTo>
                    <a:pt x="134" y="27"/>
                  </a:lnTo>
                  <a:lnTo>
                    <a:pt x="128" y="31"/>
                  </a:lnTo>
                  <a:lnTo>
                    <a:pt x="122" y="34"/>
                  </a:lnTo>
                  <a:lnTo>
                    <a:pt x="116" y="37"/>
                  </a:lnTo>
                  <a:lnTo>
                    <a:pt x="109" y="40"/>
                  </a:lnTo>
                  <a:lnTo>
                    <a:pt x="103" y="43"/>
                  </a:lnTo>
                  <a:lnTo>
                    <a:pt x="96" y="45"/>
                  </a:lnTo>
                  <a:lnTo>
                    <a:pt x="93" y="45"/>
                  </a:lnTo>
                  <a:lnTo>
                    <a:pt x="89" y="45"/>
                  </a:lnTo>
                  <a:lnTo>
                    <a:pt x="86" y="46"/>
                  </a:lnTo>
                  <a:lnTo>
                    <a:pt x="82" y="46"/>
                  </a:lnTo>
                  <a:lnTo>
                    <a:pt x="79" y="46"/>
                  </a:lnTo>
                  <a:lnTo>
                    <a:pt x="76" y="46"/>
                  </a:lnTo>
                  <a:lnTo>
                    <a:pt x="72" y="46"/>
                  </a:lnTo>
                  <a:lnTo>
                    <a:pt x="69" y="47"/>
                  </a:lnTo>
                  <a:lnTo>
                    <a:pt x="62" y="46"/>
                  </a:lnTo>
                  <a:lnTo>
                    <a:pt x="56" y="46"/>
                  </a:lnTo>
                  <a:lnTo>
                    <a:pt x="50" y="46"/>
                  </a:lnTo>
                  <a:lnTo>
                    <a:pt x="44" y="46"/>
                  </a:lnTo>
                  <a:lnTo>
                    <a:pt x="39" y="45"/>
                  </a:lnTo>
                  <a:lnTo>
                    <a:pt x="34" y="45"/>
                  </a:lnTo>
                  <a:lnTo>
                    <a:pt x="29" y="44"/>
                  </a:lnTo>
                  <a:lnTo>
                    <a:pt x="27" y="44"/>
                  </a:lnTo>
                  <a:lnTo>
                    <a:pt x="21" y="43"/>
                  </a:lnTo>
                  <a:lnTo>
                    <a:pt x="20" y="43"/>
                  </a:lnTo>
                  <a:lnTo>
                    <a:pt x="20" y="43"/>
                  </a:lnTo>
                  <a:close/>
                </a:path>
              </a:pathLst>
            </a:custGeom>
            <a:solidFill>
              <a:srgbClr val="000000"/>
            </a:solidFill>
            <a:ln w="9525">
              <a:noFill/>
              <a:round/>
              <a:headEnd/>
              <a:tailEnd/>
            </a:ln>
          </p:spPr>
          <p:txBody>
            <a:bodyPr/>
            <a:lstStyle/>
            <a:p>
              <a:endParaRPr lang="en-US"/>
            </a:p>
          </p:txBody>
        </p:sp>
        <p:sp>
          <p:nvSpPr>
            <p:cNvPr id="52" name="Freeform 50"/>
            <p:cNvSpPr>
              <a:spLocks/>
            </p:cNvSpPr>
            <p:nvPr/>
          </p:nvSpPr>
          <p:spPr bwMode="auto">
            <a:xfrm>
              <a:off x="1137" y="1858"/>
              <a:ext cx="218" cy="176"/>
            </a:xfrm>
            <a:custGeom>
              <a:avLst/>
              <a:gdLst/>
              <a:ahLst/>
              <a:cxnLst>
                <a:cxn ang="0">
                  <a:pos x="1" y="16"/>
                </a:cxn>
                <a:cxn ang="0">
                  <a:pos x="2" y="27"/>
                </a:cxn>
                <a:cxn ang="0">
                  <a:pos x="5" y="45"/>
                </a:cxn>
                <a:cxn ang="0">
                  <a:pos x="7" y="55"/>
                </a:cxn>
                <a:cxn ang="0">
                  <a:pos x="9" y="66"/>
                </a:cxn>
                <a:cxn ang="0">
                  <a:pos x="11" y="77"/>
                </a:cxn>
                <a:cxn ang="0">
                  <a:pos x="14" y="89"/>
                </a:cxn>
                <a:cxn ang="0">
                  <a:pos x="15" y="101"/>
                </a:cxn>
                <a:cxn ang="0">
                  <a:pos x="17" y="111"/>
                </a:cxn>
                <a:cxn ang="0">
                  <a:pos x="20" y="122"/>
                </a:cxn>
                <a:cxn ang="0">
                  <a:pos x="22" y="134"/>
                </a:cxn>
                <a:cxn ang="0">
                  <a:pos x="27" y="151"/>
                </a:cxn>
                <a:cxn ang="0">
                  <a:pos x="30" y="165"/>
                </a:cxn>
                <a:cxn ang="0">
                  <a:pos x="33" y="174"/>
                </a:cxn>
                <a:cxn ang="0">
                  <a:pos x="39" y="171"/>
                </a:cxn>
                <a:cxn ang="0">
                  <a:pos x="41" y="157"/>
                </a:cxn>
                <a:cxn ang="0">
                  <a:pos x="43" y="142"/>
                </a:cxn>
                <a:cxn ang="0">
                  <a:pos x="44" y="129"/>
                </a:cxn>
                <a:cxn ang="0">
                  <a:pos x="44" y="124"/>
                </a:cxn>
                <a:cxn ang="0">
                  <a:pos x="53" y="122"/>
                </a:cxn>
                <a:cxn ang="0">
                  <a:pos x="66" y="117"/>
                </a:cxn>
                <a:cxn ang="0">
                  <a:pos x="77" y="115"/>
                </a:cxn>
                <a:cxn ang="0">
                  <a:pos x="92" y="111"/>
                </a:cxn>
                <a:cxn ang="0">
                  <a:pos x="105" y="108"/>
                </a:cxn>
                <a:cxn ang="0">
                  <a:pos x="120" y="103"/>
                </a:cxn>
                <a:cxn ang="0">
                  <a:pos x="134" y="101"/>
                </a:cxn>
                <a:cxn ang="0">
                  <a:pos x="147" y="98"/>
                </a:cxn>
                <a:cxn ang="0">
                  <a:pos x="156" y="97"/>
                </a:cxn>
                <a:cxn ang="0">
                  <a:pos x="171" y="96"/>
                </a:cxn>
                <a:cxn ang="0">
                  <a:pos x="185" y="97"/>
                </a:cxn>
                <a:cxn ang="0">
                  <a:pos x="200" y="101"/>
                </a:cxn>
                <a:cxn ang="0">
                  <a:pos x="209" y="103"/>
                </a:cxn>
                <a:cxn ang="0">
                  <a:pos x="218" y="106"/>
                </a:cxn>
                <a:cxn ang="0">
                  <a:pos x="207" y="84"/>
                </a:cxn>
                <a:cxn ang="0">
                  <a:pos x="193" y="80"/>
                </a:cxn>
                <a:cxn ang="0">
                  <a:pos x="181" y="79"/>
                </a:cxn>
                <a:cxn ang="0">
                  <a:pos x="171" y="77"/>
                </a:cxn>
                <a:cxn ang="0">
                  <a:pos x="161" y="77"/>
                </a:cxn>
                <a:cxn ang="0">
                  <a:pos x="148" y="77"/>
                </a:cxn>
                <a:cxn ang="0">
                  <a:pos x="136" y="77"/>
                </a:cxn>
                <a:cxn ang="0">
                  <a:pos x="123" y="78"/>
                </a:cxn>
                <a:cxn ang="0">
                  <a:pos x="110" y="79"/>
                </a:cxn>
                <a:cxn ang="0">
                  <a:pos x="97" y="82"/>
                </a:cxn>
                <a:cxn ang="0">
                  <a:pos x="86" y="84"/>
                </a:cxn>
                <a:cxn ang="0">
                  <a:pos x="74" y="86"/>
                </a:cxn>
                <a:cxn ang="0">
                  <a:pos x="63" y="90"/>
                </a:cxn>
                <a:cxn ang="0">
                  <a:pos x="47" y="95"/>
                </a:cxn>
                <a:cxn ang="0">
                  <a:pos x="37" y="98"/>
                </a:cxn>
                <a:cxn ang="0">
                  <a:pos x="21" y="0"/>
                </a:cxn>
              </a:cxnLst>
              <a:rect l="0" t="0" r="r" b="b"/>
              <a:pathLst>
                <a:path w="218" h="176">
                  <a:moveTo>
                    <a:pt x="0" y="9"/>
                  </a:moveTo>
                  <a:lnTo>
                    <a:pt x="0" y="10"/>
                  </a:lnTo>
                  <a:lnTo>
                    <a:pt x="1" y="16"/>
                  </a:lnTo>
                  <a:lnTo>
                    <a:pt x="1" y="18"/>
                  </a:lnTo>
                  <a:lnTo>
                    <a:pt x="2" y="23"/>
                  </a:lnTo>
                  <a:lnTo>
                    <a:pt x="2" y="27"/>
                  </a:lnTo>
                  <a:lnTo>
                    <a:pt x="4" y="33"/>
                  </a:lnTo>
                  <a:lnTo>
                    <a:pt x="4" y="39"/>
                  </a:lnTo>
                  <a:lnTo>
                    <a:pt x="5" y="45"/>
                  </a:lnTo>
                  <a:lnTo>
                    <a:pt x="5" y="47"/>
                  </a:lnTo>
                  <a:lnTo>
                    <a:pt x="7" y="51"/>
                  </a:lnTo>
                  <a:lnTo>
                    <a:pt x="7" y="55"/>
                  </a:lnTo>
                  <a:lnTo>
                    <a:pt x="8" y="58"/>
                  </a:lnTo>
                  <a:lnTo>
                    <a:pt x="8" y="62"/>
                  </a:lnTo>
                  <a:lnTo>
                    <a:pt x="9" y="66"/>
                  </a:lnTo>
                  <a:lnTo>
                    <a:pt x="9" y="70"/>
                  </a:lnTo>
                  <a:lnTo>
                    <a:pt x="11" y="73"/>
                  </a:lnTo>
                  <a:lnTo>
                    <a:pt x="11" y="77"/>
                  </a:lnTo>
                  <a:lnTo>
                    <a:pt x="13" y="82"/>
                  </a:lnTo>
                  <a:lnTo>
                    <a:pt x="13" y="85"/>
                  </a:lnTo>
                  <a:lnTo>
                    <a:pt x="14" y="89"/>
                  </a:lnTo>
                  <a:lnTo>
                    <a:pt x="14" y="93"/>
                  </a:lnTo>
                  <a:lnTo>
                    <a:pt x="15" y="97"/>
                  </a:lnTo>
                  <a:lnTo>
                    <a:pt x="15" y="101"/>
                  </a:lnTo>
                  <a:lnTo>
                    <a:pt x="16" y="104"/>
                  </a:lnTo>
                  <a:lnTo>
                    <a:pt x="17" y="108"/>
                  </a:lnTo>
                  <a:lnTo>
                    <a:pt x="17" y="111"/>
                  </a:lnTo>
                  <a:lnTo>
                    <a:pt x="18" y="115"/>
                  </a:lnTo>
                  <a:lnTo>
                    <a:pt x="20" y="119"/>
                  </a:lnTo>
                  <a:lnTo>
                    <a:pt x="20" y="122"/>
                  </a:lnTo>
                  <a:lnTo>
                    <a:pt x="21" y="125"/>
                  </a:lnTo>
                  <a:lnTo>
                    <a:pt x="21" y="129"/>
                  </a:lnTo>
                  <a:lnTo>
                    <a:pt x="22" y="134"/>
                  </a:lnTo>
                  <a:lnTo>
                    <a:pt x="23" y="139"/>
                  </a:lnTo>
                  <a:lnTo>
                    <a:pt x="26" y="147"/>
                  </a:lnTo>
                  <a:lnTo>
                    <a:pt x="27" y="151"/>
                  </a:lnTo>
                  <a:lnTo>
                    <a:pt x="28" y="157"/>
                  </a:lnTo>
                  <a:lnTo>
                    <a:pt x="29" y="162"/>
                  </a:lnTo>
                  <a:lnTo>
                    <a:pt x="30" y="165"/>
                  </a:lnTo>
                  <a:lnTo>
                    <a:pt x="31" y="169"/>
                  </a:lnTo>
                  <a:lnTo>
                    <a:pt x="33" y="172"/>
                  </a:lnTo>
                  <a:lnTo>
                    <a:pt x="33" y="174"/>
                  </a:lnTo>
                  <a:lnTo>
                    <a:pt x="34" y="176"/>
                  </a:lnTo>
                  <a:lnTo>
                    <a:pt x="36" y="175"/>
                  </a:lnTo>
                  <a:lnTo>
                    <a:pt x="39" y="171"/>
                  </a:lnTo>
                  <a:lnTo>
                    <a:pt x="40" y="167"/>
                  </a:lnTo>
                  <a:lnTo>
                    <a:pt x="41" y="162"/>
                  </a:lnTo>
                  <a:lnTo>
                    <a:pt x="41" y="157"/>
                  </a:lnTo>
                  <a:lnTo>
                    <a:pt x="42" y="152"/>
                  </a:lnTo>
                  <a:lnTo>
                    <a:pt x="42" y="148"/>
                  </a:lnTo>
                  <a:lnTo>
                    <a:pt x="43" y="142"/>
                  </a:lnTo>
                  <a:lnTo>
                    <a:pt x="43" y="137"/>
                  </a:lnTo>
                  <a:lnTo>
                    <a:pt x="44" y="134"/>
                  </a:lnTo>
                  <a:lnTo>
                    <a:pt x="44" y="129"/>
                  </a:lnTo>
                  <a:lnTo>
                    <a:pt x="44" y="126"/>
                  </a:lnTo>
                  <a:lnTo>
                    <a:pt x="44" y="124"/>
                  </a:lnTo>
                  <a:lnTo>
                    <a:pt x="44" y="124"/>
                  </a:lnTo>
                  <a:lnTo>
                    <a:pt x="46" y="124"/>
                  </a:lnTo>
                  <a:lnTo>
                    <a:pt x="48" y="123"/>
                  </a:lnTo>
                  <a:lnTo>
                    <a:pt x="53" y="122"/>
                  </a:lnTo>
                  <a:lnTo>
                    <a:pt x="59" y="121"/>
                  </a:lnTo>
                  <a:lnTo>
                    <a:pt x="61" y="119"/>
                  </a:lnTo>
                  <a:lnTo>
                    <a:pt x="66" y="117"/>
                  </a:lnTo>
                  <a:lnTo>
                    <a:pt x="69" y="116"/>
                  </a:lnTo>
                  <a:lnTo>
                    <a:pt x="73" y="116"/>
                  </a:lnTo>
                  <a:lnTo>
                    <a:pt x="77" y="115"/>
                  </a:lnTo>
                  <a:lnTo>
                    <a:pt x="82" y="114"/>
                  </a:lnTo>
                  <a:lnTo>
                    <a:pt x="86" y="112"/>
                  </a:lnTo>
                  <a:lnTo>
                    <a:pt x="92" y="111"/>
                  </a:lnTo>
                  <a:lnTo>
                    <a:pt x="96" y="110"/>
                  </a:lnTo>
                  <a:lnTo>
                    <a:pt x="101" y="109"/>
                  </a:lnTo>
                  <a:lnTo>
                    <a:pt x="105" y="108"/>
                  </a:lnTo>
                  <a:lnTo>
                    <a:pt x="110" y="106"/>
                  </a:lnTo>
                  <a:lnTo>
                    <a:pt x="115" y="105"/>
                  </a:lnTo>
                  <a:lnTo>
                    <a:pt x="120" y="103"/>
                  </a:lnTo>
                  <a:lnTo>
                    <a:pt x="125" y="102"/>
                  </a:lnTo>
                  <a:lnTo>
                    <a:pt x="129" y="102"/>
                  </a:lnTo>
                  <a:lnTo>
                    <a:pt x="134" y="101"/>
                  </a:lnTo>
                  <a:lnTo>
                    <a:pt x="139" y="99"/>
                  </a:lnTo>
                  <a:lnTo>
                    <a:pt x="142" y="98"/>
                  </a:lnTo>
                  <a:lnTo>
                    <a:pt x="147" y="98"/>
                  </a:lnTo>
                  <a:lnTo>
                    <a:pt x="151" y="97"/>
                  </a:lnTo>
                  <a:lnTo>
                    <a:pt x="154" y="97"/>
                  </a:lnTo>
                  <a:lnTo>
                    <a:pt x="156" y="97"/>
                  </a:lnTo>
                  <a:lnTo>
                    <a:pt x="161" y="97"/>
                  </a:lnTo>
                  <a:lnTo>
                    <a:pt x="166" y="96"/>
                  </a:lnTo>
                  <a:lnTo>
                    <a:pt x="171" y="96"/>
                  </a:lnTo>
                  <a:lnTo>
                    <a:pt x="175" y="97"/>
                  </a:lnTo>
                  <a:lnTo>
                    <a:pt x="181" y="97"/>
                  </a:lnTo>
                  <a:lnTo>
                    <a:pt x="185" y="97"/>
                  </a:lnTo>
                  <a:lnTo>
                    <a:pt x="191" y="98"/>
                  </a:lnTo>
                  <a:lnTo>
                    <a:pt x="194" y="99"/>
                  </a:lnTo>
                  <a:lnTo>
                    <a:pt x="200" y="101"/>
                  </a:lnTo>
                  <a:lnTo>
                    <a:pt x="204" y="101"/>
                  </a:lnTo>
                  <a:lnTo>
                    <a:pt x="207" y="102"/>
                  </a:lnTo>
                  <a:lnTo>
                    <a:pt x="209" y="103"/>
                  </a:lnTo>
                  <a:lnTo>
                    <a:pt x="212" y="104"/>
                  </a:lnTo>
                  <a:lnTo>
                    <a:pt x="217" y="105"/>
                  </a:lnTo>
                  <a:lnTo>
                    <a:pt x="218" y="106"/>
                  </a:lnTo>
                  <a:lnTo>
                    <a:pt x="214" y="85"/>
                  </a:lnTo>
                  <a:lnTo>
                    <a:pt x="212" y="84"/>
                  </a:lnTo>
                  <a:lnTo>
                    <a:pt x="207" y="84"/>
                  </a:lnTo>
                  <a:lnTo>
                    <a:pt x="202" y="83"/>
                  </a:lnTo>
                  <a:lnTo>
                    <a:pt x="199" y="82"/>
                  </a:lnTo>
                  <a:lnTo>
                    <a:pt x="193" y="80"/>
                  </a:lnTo>
                  <a:lnTo>
                    <a:pt x="188" y="80"/>
                  </a:lnTo>
                  <a:lnTo>
                    <a:pt x="185" y="79"/>
                  </a:lnTo>
                  <a:lnTo>
                    <a:pt x="181" y="79"/>
                  </a:lnTo>
                  <a:lnTo>
                    <a:pt x="178" y="78"/>
                  </a:lnTo>
                  <a:lnTo>
                    <a:pt x="175" y="78"/>
                  </a:lnTo>
                  <a:lnTo>
                    <a:pt x="171" y="77"/>
                  </a:lnTo>
                  <a:lnTo>
                    <a:pt x="167" y="77"/>
                  </a:lnTo>
                  <a:lnTo>
                    <a:pt x="163" y="77"/>
                  </a:lnTo>
                  <a:lnTo>
                    <a:pt x="161" y="77"/>
                  </a:lnTo>
                  <a:lnTo>
                    <a:pt x="156" y="77"/>
                  </a:lnTo>
                  <a:lnTo>
                    <a:pt x="152" y="77"/>
                  </a:lnTo>
                  <a:lnTo>
                    <a:pt x="148" y="77"/>
                  </a:lnTo>
                  <a:lnTo>
                    <a:pt x="143" y="77"/>
                  </a:lnTo>
                  <a:lnTo>
                    <a:pt x="140" y="77"/>
                  </a:lnTo>
                  <a:lnTo>
                    <a:pt x="136" y="77"/>
                  </a:lnTo>
                  <a:lnTo>
                    <a:pt x="132" y="77"/>
                  </a:lnTo>
                  <a:lnTo>
                    <a:pt x="128" y="78"/>
                  </a:lnTo>
                  <a:lnTo>
                    <a:pt x="123" y="78"/>
                  </a:lnTo>
                  <a:lnTo>
                    <a:pt x="119" y="78"/>
                  </a:lnTo>
                  <a:lnTo>
                    <a:pt x="114" y="79"/>
                  </a:lnTo>
                  <a:lnTo>
                    <a:pt x="110" y="79"/>
                  </a:lnTo>
                  <a:lnTo>
                    <a:pt x="106" y="80"/>
                  </a:lnTo>
                  <a:lnTo>
                    <a:pt x="101" y="80"/>
                  </a:lnTo>
                  <a:lnTo>
                    <a:pt x="97" y="82"/>
                  </a:lnTo>
                  <a:lnTo>
                    <a:pt x="94" y="83"/>
                  </a:lnTo>
                  <a:lnTo>
                    <a:pt x="89" y="83"/>
                  </a:lnTo>
                  <a:lnTo>
                    <a:pt x="86" y="84"/>
                  </a:lnTo>
                  <a:lnTo>
                    <a:pt x="81" y="85"/>
                  </a:lnTo>
                  <a:lnTo>
                    <a:pt x="77" y="86"/>
                  </a:lnTo>
                  <a:lnTo>
                    <a:pt x="74" y="86"/>
                  </a:lnTo>
                  <a:lnTo>
                    <a:pt x="70" y="88"/>
                  </a:lnTo>
                  <a:lnTo>
                    <a:pt x="67" y="89"/>
                  </a:lnTo>
                  <a:lnTo>
                    <a:pt x="63" y="90"/>
                  </a:lnTo>
                  <a:lnTo>
                    <a:pt x="57" y="91"/>
                  </a:lnTo>
                  <a:lnTo>
                    <a:pt x="51" y="93"/>
                  </a:lnTo>
                  <a:lnTo>
                    <a:pt x="47" y="95"/>
                  </a:lnTo>
                  <a:lnTo>
                    <a:pt x="43" y="96"/>
                  </a:lnTo>
                  <a:lnTo>
                    <a:pt x="40" y="97"/>
                  </a:lnTo>
                  <a:lnTo>
                    <a:pt x="37" y="98"/>
                  </a:lnTo>
                  <a:lnTo>
                    <a:pt x="35" y="98"/>
                  </a:lnTo>
                  <a:lnTo>
                    <a:pt x="35" y="99"/>
                  </a:lnTo>
                  <a:lnTo>
                    <a:pt x="21" y="0"/>
                  </a:lnTo>
                  <a:lnTo>
                    <a:pt x="0" y="9"/>
                  </a:lnTo>
                  <a:lnTo>
                    <a:pt x="0" y="9"/>
                  </a:lnTo>
                  <a:close/>
                </a:path>
              </a:pathLst>
            </a:custGeom>
            <a:solidFill>
              <a:srgbClr val="000000"/>
            </a:solidFill>
            <a:ln w="9525">
              <a:noFill/>
              <a:round/>
              <a:headEnd/>
              <a:tailEnd/>
            </a:ln>
          </p:spPr>
          <p:txBody>
            <a:bodyPr/>
            <a:lstStyle/>
            <a:p>
              <a:endParaRPr lang="en-US"/>
            </a:p>
          </p:txBody>
        </p:sp>
        <p:sp>
          <p:nvSpPr>
            <p:cNvPr id="53" name="Freeform 51"/>
            <p:cNvSpPr>
              <a:spLocks/>
            </p:cNvSpPr>
            <p:nvPr/>
          </p:nvSpPr>
          <p:spPr bwMode="auto">
            <a:xfrm>
              <a:off x="2092" y="1716"/>
              <a:ext cx="305" cy="246"/>
            </a:xfrm>
            <a:custGeom>
              <a:avLst/>
              <a:gdLst/>
              <a:ahLst/>
              <a:cxnLst>
                <a:cxn ang="0">
                  <a:pos x="99" y="36"/>
                </a:cxn>
                <a:cxn ang="0">
                  <a:pos x="66" y="42"/>
                </a:cxn>
                <a:cxn ang="0">
                  <a:pos x="37" y="69"/>
                </a:cxn>
                <a:cxn ang="0">
                  <a:pos x="22" y="92"/>
                </a:cxn>
                <a:cxn ang="0">
                  <a:pos x="10" y="116"/>
                </a:cxn>
                <a:cxn ang="0">
                  <a:pos x="3" y="144"/>
                </a:cxn>
                <a:cxn ang="0">
                  <a:pos x="0" y="188"/>
                </a:cxn>
                <a:cxn ang="0">
                  <a:pos x="3" y="220"/>
                </a:cxn>
                <a:cxn ang="0">
                  <a:pos x="35" y="246"/>
                </a:cxn>
                <a:cxn ang="0">
                  <a:pos x="72" y="232"/>
                </a:cxn>
                <a:cxn ang="0">
                  <a:pos x="86" y="228"/>
                </a:cxn>
                <a:cxn ang="0">
                  <a:pos x="114" y="225"/>
                </a:cxn>
                <a:cxn ang="0">
                  <a:pos x="148" y="219"/>
                </a:cxn>
                <a:cxn ang="0">
                  <a:pos x="180" y="213"/>
                </a:cxn>
                <a:cxn ang="0">
                  <a:pos x="212" y="193"/>
                </a:cxn>
                <a:cxn ang="0">
                  <a:pos x="220" y="171"/>
                </a:cxn>
                <a:cxn ang="0">
                  <a:pos x="201" y="155"/>
                </a:cxn>
                <a:cxn ang="0">
                  <a:pos x="172" y="147"/>
                </a:cxn>
                <a:cxn ang="0">
                  <a:pos x="138" y="145"/>
                </a:cxn>
                <a:cxn ang="0">
                  <a:pos x="107" y="145"/>
                </a:cxn>
                <a:cxn ang="0">
                  <a:pos x="81" y="148"/>
                </a:cxn>
                <a:cxn ang="0">
                  <a:pos x="70" y="165"/>
                </a:cxn>
                <a:cxn ang="0">
                  <a:pos x="100" y="162"/>
                </a:cxn>
                <a:cxn ang="0">
                  <a:pos x="136" y="158"/>
                </a:cxn>
                <a:cxn ang="0">
                  <a:pos x="167" y="159"/>
                </a:cxn>
                <a:cxn ang="0">
                  <a:pos x="198" y="167"/>
                </a:cxn>
                <a:cxn ang="0">
                  <a:pos x="175" y="191"/>
                </a:cxn>
                <a:cxn ang="0">
                  <a:pos x="153" y="199"/>
                </a:cxn>
                <a:cxn ang="0">
                  <a:pos x="119" y="202"/>
                </a:cxn>
                <a:cxn ang="0">
                  <a:pos x="86" y="205"/>
                </a:cxn>
                <a:cxn ang="0">
                  <a:pos x="50" y="225"/>
                </a:cxn>
                <a:cxn ang="0">
                  <a:pos x="20" y="213"/>
                </a:cxn>
                <a:cxn ang="0">
                  <a:pos x="19" y="180"/>
                </a:cxn>
                <a:cxn ang="0">
                  <a:pos x="24" y="153"/>
                </a:cxn>
                <a:cxn ang="0">
                  <a:pos x="36" y="122"/>
                </a:cxn>
                <a:cxn ang="0">
                  <a:pos x="49" y="95"/>
                </a:cxn>
                <a:cxn ang="0">
                  <a:pos x="74" y="66"/>
                </a:cxn>
                <a:cxn ang="0">
                  <a:pos x="107" y="53"/>
                </a:cxn>
                <a:cxn ang="0">
                  <a:pos x="133" y="46"/>
                </a:cxn>
                <a:cxn ang="0">
                  <a:pos x="158" y="37"/>
                </a:cxn>
                <a:cxn ang="0">
                  <a:pos x="184" y="32"/>
                </a:cxn>
                <a:cxn ang="0">
                  <a:pos x="218" y="26"/>
                </a:cxn>
                <a:cxn ang="0">
                  <a:pos x="258" y="16"/>
                </a:cxn>
                <a:cxn ang="0">
                  <a:pos x="281" y="29"/>
                </a:cxn>
                <a:cxn ang="0">
                  <a:pos x="269" y="57"/>
                </a:cxn>
                <a:cxn ang="0">
                  <a:pos x="238" y="69"/>
                </a:cxn>
                <a:cxn ang="0">
                  <a:pos x="211" y="76"/>
                </a:cxn>
                <a:cxn ang="0">
                  <a:pos x="181" y="81"/>
                </a:cxn>
                <a:cxn ang="0">
                  <a:pos x="153" y="87"/>
                </a:cxn>
                <a:cxn ang="0">
                  <a:pos x="139" y="107"/>
                </a:cxn>
                <a:cxn ang="0">
                  <a:pos x="164" y="109"/>
                </a:cxn>
                <a:cxn ang="0">
                  <a:pos x="187" y="102"/>
                </a:cxn>
                <a:cxn ang="0">
                  <a:pos x="215" y="94"/>
                </a:cxn>
                <a:cxn ang="0">
                  <a:pos x="240" y="85"/>
                </a:cxn>
                <a:cxn ang="0">
                  <a:pos x="273" y="72"/>
                </a:cxn>
                <a:cxn ang="0">
                  <a:pos x="302" y="44"/>
                </a:cxn>
                <a:cxn ang="0">
                  <a:pos x="299" y="17"/>
                </a:cxn>
                <a:cxn ang="0">
                  <a:pos x="276" y="1"/>
                </a:cxn>
                <a:cxn ang="0">
                  <a:pos x="251" y="1"/>
                </a:cxn>
                <a:cxn ang="0">
                  <a:pos x="219" y="8"/>
                </a:cxn>
                <a:cxn ang="0">
                  <a:pos x="180" y="19"/>
                </a:cxn>
                <a:cxn ang="0">
                  <a:pos x="142" y="28"/>
                </a:cxn>
                <a:cxn ang="0">
                  <a:pos x="121" y="35"/>
                </a:cxn>
              </a:cxnLst>
              <a:rect l="0" t="0" r="r" b="b"/>
              <a:pathLst>
                <a:path w="305" h="246">
                  <a:moveTo>
                    <a:pt x="121" y="35"/>
                  </a:moveTo>
                  <a:lnTo>
                    <a:pt x="119" y="35"/>
                  </a:lnTo>
                  <a:lnTo>
                    <a:pt x="114" y="35"/>
                  </a:lnTo>
                  <a:lnTo>
                    <a:pt x="111" y="35"/>
                  </a:lnTo>
                  <a:lnTo>
                    <a:pt x="107" y="35"/>
                  </a:lnTo>
                  <a:lnTo>
                    <a:pt x="102" y="35"/>
                  </a:lnTo>
                  <a:lnTo>
                    <a:pt x="99" y="36"/>
                  </a:lnTo>
                  <a:lnTo>
                    <a:pt x="93" y="36"/>
                  </a:lnTo>
                  <a:lnTo>
                    <a:pt x="88" y="37"/>
                  </a:lnTo>
                  <a:lnTo>
                    <a:pt x="83" y="37"/>
                  </a:lnTo>
                  <a:lnTo>
                    <a:pt x="79" y="39"/>
                  </a:lnTo>
                  <a:lnTo>
                    <a:pt x="74" y="40"/>
                  </a:lnTo>
                  <a:lnTo>
                    <a:pt x="70" y="41"/>
                  </a:lnTo>
                  <a:lnTo>
                    <a:pt x="66" y="42"/>
                  </a:lnTo>
                  <a:lnTo>
                    <a:pt x="62" y="44"/>
                  </a:lnTo>
                  <a:lnTo>
                    <a:pt x="59" y="46"/>
                  </a:lnTo>
                  <a:lnTo>
                    <a:pt x="55" y="49"/>
                  </a:lnTo>
                  <a:lnTo>
                    <a:pt x="50" y="53"/>
                  </a:lnTo>
                  <a:lnTo>
                    <a:pt x="47" y="57"/>
                  </a:lnTo>
                  <a:lnTo>
                    <a:pt x="41" y="63"/>
                  </a:lnTo>
                  <a:lnTo>
                    <a:pt x="37" y="69"/>
                  </a:lnTo>
                  <a:lnTo>
                    <a:pt x="35" y="72"/>
                  </a:lnTo>
                  <a:lnTo>
                    <a:pt x="33" y="74"/>
                  </a:lnTo>
                  <a:lnTo>
                    <a:pt x="32" y="79"/>
                  </a:lnTo>
                  <a:lnTo>
                    <a:pt x="29" y="82"/>
                  </a:lnTo>
                  <a:lnTo>
                    <a:pt x="27" y="85"/>
                  </a:lnTo>
                  <a:lnTo>
                    <a:pt x="24" y="88"/>
                  </a:lnTo>
                  <a:lnTo>
                    <a:pt x="22" y="92"/>
                  </a:lnTo>
                  <a:lnTo>
                    <a:pt x="21" y="95"/>
                  </a:lnTo>
                  <a:lnTo>
                    <a:pt x="19" y="99"/>
                  </a:lnTo>
                  <a:lnTo>
                    <a:pt x="17" y="102"/>
                  </a:lnTo>
                  <a:lnTo>
                    <a:pt x="16" y="106"/>
                  </a:lnTo>
                  <a:lnTo>
                    <a:pt x="15" y="109"/>
                  </a:lnTo>
                  <a:lnTo>
                    <a:pt x="13" y="113"/>
                  </a:lnTo>
                  <a:lnTo>
                    <a:pt x="10" y="116"/>
                  </a:lnTo>
                  <a:lnTo>
                    <a:pt x="9" y="120"/>
                  </a:lnTo>
                  <a:lnTo>
                    <a:pt x="9" y="123"/>
                  </a:lnTo>
                  <a:lnTo>
                    <a:pt x="7" y="127"/>
                  </a:lnTo>
                  <a:lnTo>
                    <a:pt x="7" y="131"/>
                  </a:lnTo>
                  <a:lnTo>
                    <a:pt x="6" y="134"/>
                  </a:lnTo>
                  <a:lnTo>
                    <a:pt x="6" y="138"/>
                  </a:lnTo>
                  <a:lnTo>
                    <a:pt x="3" y="144"/>
                  </a:lnTo>
                  <a:lnTo>
                    <a:pt x="2" y="151"/>
                  </a:lnTo>
                  <a:lnTo>
                    <a:pt x="1" y="156"/>
                  </a:lnTo>
                  <a:lnTo>
                    <a:pt x="1" y="164"/>
                  </a:lnTo>
                  <a:lnTo>
                    <a:pt x="0" y="169"/>
                  </a:lnTo>
                  <a:lnTo>
                    <a:pt x="0" y="175"/>
                  </a:lnTo>
                  <a:lnTo>
                    <a:pt x="0" y="182"/>
                  </a:lnTo>
                  <a:lnTo>
                    <a:pt x="0" y="188"/>
                  </a:lnTo>
                  <a:lnTo>
                    <a:pt x="0" y="193"/>
                  </a:lnTo>
                  <a:lnTo>
                    <a:pt x="0" y="199"/>
                  </a:lnTo>
                  <a:lnTo>
                    <a:pt x="0" y="204"/>
                  </a:lnTo>
                  <a:lnTo>
                    <a:pt x="1" y="208"/>
                  </a:lnTo>
                  <a:lnTo>
                    <a:pt x="1" y="213"/>
                  </a:lnTo>
                  <a:lnTo>
                    <a:pt x="2" y="217"/>
                  </a:lnTo>
                  <a:lnTo>
                    <a:pt x="3" y="220"/>
                  </a:lnTo>
                  <a:lnTo>
                    <a:pt x="6" y="224"/>
                  </a:lnTo>
                  <a:lnTo>
                    <a:pt x="8" y="228"/>
                  </a:lnTo>
                  <a:lnTo>
                    <a:pt x="11" y="234"/>
                  </a:lnTo>
                  <a:lnTo>
                    <a:pt x="17" y="238"/>
                  </a:lnTo>
                  <a:lnTo>
                    <a:pt x="22" y="243"/>
                  </a:lnTo>
                  <a:lnTo>
                    <a:pt x="28" y="244"/>
                  </a:lnTo>
                  <a:lnTo>
                    <a:pt x="35" y="246"/>
                  </a:lnTo>
                  <a:lnTo>
                    <a:pt x="41" y="246"/>
                  </a:lnTo>
                  <a:lnTo>
                    <a:pt x="48" y="245"/>
                  </a:lnTo>
                  <a:lnTo>
                    <a:pt x="53" y="241"/>
                  </a:lnTo>
                  <a:lnTo>
                    <a:pt x="59" y="240"/>
                  </a:lnTo>
                  <a:lnTo>
                    <a:pt x="63" y="237"/>
                  </a:lnTo>
                  <a:lnTo>
                    <a:pt x="68" y="235"/>
                  </a:lnTo>
                  <a:lnTo>
                    <a:pt x="72" y="232"/>
                  </a:lnTo>
                  <a:lnTo>
                    <a:pt x="74" y="231"/>
                  </a:lnTo>
                  <a:lnTo>
                    <a:pt x="76" y="230"/>
                  </a:lnTo>
                  <a:lnTo>
                    <a:pt x="78" y="230"/>
                  </a:lnTo>
                  <a:lnTo>
                    <a:pt x="78" y="230"/>
                  </a:lnTo>
                  <a:lnTo>
                    <a:pt x="81" y="230"/>
                  </a:lnTo>
                  <a:lnTo>
                    <a:pt x="83" y="228"/>
                  </a:lnTo>
                  <a:lnTo>
                    <a:pt x="86" y="228"/>
                  </a:lnTo>
                  <a:lnTo>
                    <a:pt x="89" y="228"/>
                  </a:lnTo>
                  <a:lnTo>
                    <a:pt x="93" y="228"/>
                  </a:lnTo>
                  <a:lnTo>
                    <a:pt x="96" y="227"/>
                  </a:lnTo>
                  <a:lnTo>
                    <a:pt x="100" y="227"/>
                  </a:lnTo>
                  <a:lnTo>
                    <a:pt x="105" y="226"/>
                  </a:lnTo>
                  <a:lnTo>
                    <a:pt x="109" y="226"/>
                  </a:lnTo>
                  <a:lnTo>
                    <a:pt x="114" y="225"/>
                  </a:lnTo>
                  <a:lnTo>
                    <a:pt x="119" y="225"/>
                  </a:lnTo>
                  <a:lnTo>
                    <a:pt x="123" y="224"/>
                  </a:lnTo>
                  <a:lnTo>
                    <a:pt x="129" y="224"/>
                  </a:lnTo>
                  <a:lnTo>
                    <a:pt x="134" y="222"/>
                  </a:lnTo>
                  <a:lnTo>
                    <a:pt x="139" y="221"/>
                  </a:lnTo>
                  <a:lnTo>
                    <a:pt x="144" y="220"/>
                  </a:lnTo>
                  <a:lnTo>
                    <a:pt x="148" y="219"/>
                  </a:lnTo>
                  <a:lnTo>
                    <a:pt x="153" y="218"/>
                  </a:lnTo>
                  <a:lnTo>
                    <a:pt x="158" y="218"/>
                  </a:lnTo>
                  <a:lnTo>
                    <a:pt x="162" y="217"/>
                  </a:lnTo>
                  <a:lnTo>
                    <a:pt x="168" y="217"/>
                  </a:lnTo>
                  <a:lnTo>
                    <a:pt x="172" y="215"/>
                  </a:lnTo>
                  <a:lnTo>
                    <a:pt x="177" y="214"/>
                  </a:lnTo>
                  <a:lnTo>
                    <a:pt x="180" y="213"/>
                  </a:lnTo>
                  <a:lnTo>
                    <a:pt x="184" y="213"/>
                  </a:lnTo>
                  <a:lnTo>
                    <a:pt x="188" y="211"/>
                  </a:lnTo>
                  <a:lnTo>
                    <a:pt x="193" y="210"/>
                  </a:lnTo>
                  <a:lnTo>
                    <a:pt x="199" y="204"/>
                  </a:lnTo>
                  <a:lnTo>
                    <a:pt x="206" y="199"/>
                  </a:lnTo>
                  <a:lnTo>
                    <a:pt x="210" y="197"/>
                  </a:lnTo>
                  <a:lnTo>
                    <a:pt x="212" y="193"/>
                  </a:lnTo>
                  <a:lnTo>
                    <a:pt x="214" y="191"/>
                  </a:lnTo>
                  <a:lnTo>
                    <a:pt x="218" y="188"/>
                  </a:lnTo>
                  <a:lnTo>
                    <a:pt x="219" y="185"/>
                  </a:lnTo>
                  <a:lnTo>
                    <a:pt x="220" y="181"/>
                  </a:lnTo>
                  <a:lnTo>
                    <a:pt x="221" y="178"/>
                  </a:lnTo>
                  <a:lnTo>
                    <a:pt x="221" y="174"/>
                  </a:lnTo>
                  <a:lnTo>
                    <a:pt x="220" y="171"/>
                  </a:lnTo>
                  <a:lnTo>
                    <a:pt x="219" y="167"/>
                  </a:lnTo>
                  <a:lnTo>
                    <a:pt x="217" y="165"/>
                  </a:lnTo>
                  <a:lnTo>
                    <a:pt x="213" y="161"/>
                  </a:lnTo>
                  <a:lnTo>
                    <a:pt x="211" y="160"/>
                  </a:lnTo>
                  <a:lnTo>
                    <a:pt x="208" y="158"/>
                  </a:lnTo>
                  <a:lnTo>
                    <a:pt x="205" y="156"/>
                  </a:lnTo>
                  <a:lnTo>
                    <a:pt x="201" y="155"/>
                  </a:lnTo>
                  <a:lnTo>
                    <a:pt x="198" y="153"/>
                  </a:lnTo>
                  <a:lnTo>
                    <a:pt x="194" y="152"/>
                  </a:lnTo>
                  <a:lnTo>
                    <a:pt x="191" y="151"/>
                  </a:lnTo>
                  <a:lnTo>
                    <a:pt x="186" y="151"/>
                  </a:lnTo>
                  <a:lnTo>
                    <a:pt x="181" y="149"/>
                  </a:lnTo>
                  <a:lnTo>
                    <a:pt x="177" y="148"/>
                  </a:lnTo>
                  <a:lnTo>
                    <a:pt x="172" y="147"/>
                  </a:lnTo>
                  <a:lnTo>
                    <a:pt x="167" y="147"/>
                  </a:lnTo>
                  <a:lnTo>
                    <a:pt x="162" y="146"/>
                  </a:lnTo>
                  <a:lnTo>
                    <a:pt x="158" y="146"/>
                  </a:lnTo>
                  <a:lnTo>
                    <a:pt x="153" y="146"/>
                  </a:lnTo>
                  <a:lnTo>
                    <a:pt x="147" y="146"/>
                  </a:lnTo>
                  <a:lnTo>
                    <a:pt x="142" y="145"/>
                  </a:lnTo>
                  <a:lnTo>
                    <a:pt x="138" y="145"/>
                  </a:lnTo>
                  <a:lnTo>
                    <a:pt x="132" y="145"/>
                  </a:lnTo>
                  <a:lnTo>
                    <a:pt x="128" y="145"/>
                  </a:lnTo>
                  <a:lnTo>
                    <a:pt x="122" y="145"/>
                  </a:lnTo>
                  <a:lnTo>
                    <a:pt x="119" y="145"/>
                  </a:lnTo>
                  <a:lnTo>
                    <a:pt x="114" y="145"/>
                  </a:lnTo>
                  <a:lnTo>
                    <a:pt x="111" y="145"/>
                  </a:lnTo>
                  <a:lnTo>
                    <a:pt x="107" y="145"/>
                  </a:lnTo>
                  <a:lnTo>
                    <a:pt x="103" y="145"/>
                  </a:lnTo>
                  <a:lnTo>
                    <a:pt x="100" y="145"/>
                  </a:lnTo>
                  <a:lnTo>
                    <a:pt x="98" y="145"/>
                  </a:lnTo>
                  <a:lnTo>
                    <a:pt x="93" y="145"/>
                  </a:lnTo>
                  <a:lnTo>
                    <a:pt x="90" y="146"/>
                  </a:lnTo>
                  <a:lnTo>
                    <a:pt x="86" y="146"/>
                  </a:lnTo>
                  <a:lnTo>
                    <a:pt x="81" y="148"/>
                  </a:lnTo>
                  <a:lnTo>
                    <a:pt x="76" y="151"/>
                  </a:lnTo>
                  <a:lnTo>
                    <a:pt x="73" y="153"/>
                  </a:lnTo>
                  <a:lnTo>
                    <a:pt x="69" y="156"/>
                  </a:lnTo>
                  <a:lnTo>
                    <a:pt x="67" y="160"/>
                  </a:lnTo>
                  <a:lnTo>
                    <a:pt x="66" y="162"/>
                  </a:lnTo>
                  <a:lnTo>
                    <a:pt x="69" y="165"/>
                  </a:lnTo>
                  <a:lnTo>
                    <a:pt x="70" y="165"/>
                  </a:lnTo>
                  <a:lnTo>
                    <a:pt x="73" y="166"/>
                  </a:lnTo>
                  <a:lnTo>
                    <a:pt x="75" y="165"/>
                  </a:lnTo>
                  <a:lnTo>
                    <a:pt x="80" y="165"/>
                  </a:lnTo>
                  <a:lnTo>
                    <a:pt x="83" y="164"/>
                  </a:lnTo>
                  <a:lnTo>
                    <a:pt x="88" y="164"/>
                  </a:lnTo>
                  <a:lnTo>
                    <a:pt x="94" y="162"/>
                  </a:lnTo>
                  <a:lnTo>
                    <a:pt x="100" y="162"/>
                  </a:lnTo>
                  <a:lnTo>
                    <a:pt x="105" y="161"/>
                  </a:lnTo>
                  <a:lnTo>
                    <a:pt x="111" y="160"/>
                  </a:lnTo>
                  <a:lnTo>
                    <a:pt x="115" y="159"/>
                  </a:lnTo>
                  <a:lnTo>
                    <a:pt x="121" y="159"/>
                  </a:lnTo>
                  <a:lnTo>
                    <a:pt x="126" y="158"/>
                  </a:lnTo>
                  <a:lnTo>
                    <a:pt x="132" y="158"/>
                  </a:lnTo>
                  <a:lnTo>
                    <a:pt x="136" y="158"/>
                  </a:lnTo>
                  <a:lnTo>
                    <a:pt x="141" y="158"/>
                  </a:lnTo>
                  <a:lnTo>
                    <a:pt x="145" y="158"/>
                  </a:lnTo>
                  <a:lnTo>
                    <a:pt x="148" y="158"/>
                  </a:lnTo>
                  <a:lnTo>
                    <a:pt x="153" y="158"/>
                  </a:lnTo>
                  <a:lnTo>
                    <a:pt x="158" y="159"/>
                  </a:lnTo>
                  <a:lnTo>
                    <a:pt x="162" y="159"/>
                  </a:lnTo>
                  <a:lnTo>
                    <a:pt x="167" y="159"/>
                  </a:lnTo>
                  <a:lnTo>
                    <a:pt x="172" y="159"/>
                  </a:lnTo>
                  <a:lnTo>
                    <a:pt x="178" y="160"/>
                  </a:lnTo>
                  <a:lnTo>
                    <a:pt x="181" y="160"/>
                  </a:lnTo>
                  <a:lnTo>
                    <a:pt x="186" y="161"/>
                  </a:lnTo>
                  <a:lnTo>
                    <a:pt x="188" y="162"/>
                  </a:lnTo>
                  <a:lnTo>
                    <a:pt x="193" y="164"/>
                  </a:lnTo>
                  <a:lnTo>
                    <a:pt x="198" y="167"/>
                  </a:lnTo>
                  <a:lnTo>
                    <a:pt x="199" y="173"/>
                  </a:lnTo>
                  <a:lnTo>
                    <a:pt x="198" y="177"/>
                  </a:lnTo>
                  <a:lnTo>
                    <a:pt x="194" y="181"/>
                  </a:lnTo>
                  <a:lnTo>
                    <a:pt x="188" y="185"/>
                  </a:lnTo>
                  <a:lnTo>
                    <a:pt x="182" y="188"/>
                  </a:lnTo>
                  <a:lnTo>
                    <a:pt x="179" y="188"/>
                  </a:lnTo>
                  <a:lnTo>
                    <a:pt x="175" y="191"/>
                  </a:lnTo>
                  <a:lnTo>
                    <a:pt x="172" y="191"/>
                  </a:lnTo>
                  <a:lnTo>
                    <a:pt x="168" y="193"/>
                  </a:lnTo>
                  <a:lnTo>
                    <a:pt x="165" y="193"/>
                  </a:lnTo>
                  <a:lnTo>
                    <a:pt x="161" y="195"/>
                  </a:lnTo>
                  <a:lnTo>
                    <a:pt x="158" y="197"/>
                  </a:lnTo>
                  <a:lnTo>
                    <a:pt x="157" y="198"/>
                  </a:lnTo>
                  <a:lnTo>
                    <a:pt x="153" y="199"/>
                  </a:lnTo>
                  <a:lnTo>
                    <a:pt x="148" y="199"/>
                  </a:lnTo>
                  <a:lnTo>
                    <a:pt x="145" y="200"/>
                  </a:lnTo>
                  <a:lnTo>
                    <a:pt x="140" y="200"/>
                  </a:lnTo>
                  <a:lnTo>
                    <a:pt x="134" y="200"/>
                  </a:lnTo>
                  <a:lnTo>
                    <a:pt x="129" y="201"/>
                  </a:lnTo>
                  <a:lnTo>
                    <a:pt x="125" y="201"/>
                  </a:lnTo>
                  <a:lnTo>
                    <a:pt x="119" y="202"/>
                  </a:lnTo>
                  <a:lnTo>
                    <a:pt x="114" y="202"/>
                  </a:lnTo>
                  <a:lnTo>
                    <a:pt x="108" y="202"/>
                  </a:lnTo>
                  <a:lnTo>
                    <a:pt x="102" y="202"/>
                  </a:lnTo>
                  <a:lnTo>
                    <a:pt x="98" y="204"/>
                  </a:lnTo>
                  <a:lnTo>
                    <a:pt x="93" y="204"/>
                  </a:lnTo>
                  <a:lnTo>
                    <a:pt x="89" y="205"/>
                  </a:lnTo>
                  <a:lnTo>
                    <a:pt x="86" y="205"/>
                  </a:lnTo>
                  <a:lnTo>
                    <a:pt x="83" y="207"/>
                  </a:lnTo>
                  <a:lnTo>
                    <a:pt x="78" y="208"/>
                  </a:lnTo>
                  <a:lnTo>
                    <a:pt x="73" y="212"/>
                  </a:lnTo>
                  <a:lnTo>
                    <a:pt x="67" y="215"/>
                  </a:lnTo>
                  <a:lnTo>
                    <a:pt x="61" y="219"/>
                  </a:lnTo>
                  <a:lnTo>
                    <a:pt x="56" y="222"/>
                  </a:lnTo>
                  <a:lnTo>
                    <a:pt x="50" y="225"/>
                  </a:lnTo>
                  <a:lnTo>
                    <a:pt x="44" y="226"/>
                  </a:lnTo>
                  <a:lnTo>
                    <a:pt x="41" y="227"/>
                  </a:lnTo>
                  <a:lnTo>
                    <a:pt x="36" y="226"/>
                  </a:lnTo>
                  <a:lnTo>
                    <a:pt x="32" y="225"/>
                  </a:lnTo>
                  <a:lnTo>
                    <a:pt x="27" y="222"/>
                  </a:lnTo>
                  <a:lnTo>
                    <a:pt x="23" y="218"/>
                  </a:lnTo>
                  <a:lnTo>
                    <a:pt x="20" y="213"/>
                  </a:lnTo>
                  <a:lnTo>
                    <a:pt x="17" y="207"/>
                  </a:lnTo>
                  <a:lnTo>
                    <a:pt x="16" y="202"/>
                  </a:lnTo>
                  <a:lnTo>
                    <a:pt x="16" y="199"/>
                  </a:lnTo>
                  <a:lnTo>
                    <a:pt x="16" y="195"/>
                  </a:lnTo>
                  <a:lnTo>
                    <a:pt x="16" y="191"/>
                  </a:lnTo>
                  <a:lnTo>
                    <a:pt x="16" y="186"/>
                  </a:lnTo>
                  <a:lnTo>
                    <a:pt x="19" y="180"/>
                  </a:lnTo>
                  <a:lnTo>
                    <a:pt x="19" y="177"/>
                  </a:lnTo>
                  <a:lnTo>
                    <a:pt x="20" y="173"/>
                  </a:lnTo>
                  <a:lnTo>
                    <a:pt x="20" y="169"/>
                  </a:lnTo>
                  <a:lnTo>
                    <a:pt x="22" y="166"/>
                  </a:lnTo>
                  <a:lnTo>
                    <a:pt x="22" y="161"/>
                  </a:lnTo>
                  <a:lnTo>
                    <a:pt x="23" y="158"/>
                  </a:lnTo>
                  <a:lnTo>
                    <a:pt x="24" y="153"/>
                  </a:lnTo>
                  <a:lnTo>
                    <a:pt x="27" y="149"/>
                  </a:lnTo>
                  <a:lnTo>
                    <a:pt x="28" y="145"/>
                  </a:lnTo>
                  <a:lnTo>
                    <a:pt x="30" y="140"/>
                  </a:lnTo>
                  <a:lnTo>
                    <a:pt x="32" y="135"/>
                  </a:lnTo>
                  <a:lnTo>
                    <a:pt x="34" y="132"/>
                  </a:lnTo>
                  <a:lnTo>
                    <a:pt x="35" y="127"/>
                  </a:lnTo>
                  <a:lnTo>
                    <a:pt x="36" y="122"/>
                  </a:lnTo>
                  <a:lnTo>
                    <a:pt x="39" y="119"/>
                  </a:lnTo>
                  <a:lnTo>
                    <a:pt x="40" y="114"/>
                  </a:lnTo>
                  <a:lnTo>
                    <a:pt x="42" y="109"/>
                  </a:lnTo>
                  <a:lnTo>
                    <a:pt x="44" y="106"/>
                  </a:lnTo>
                  <a:lnTo>
                    <a:pt x="46" y="102"/>
                  </a:lnTo>
                  <a:lnTo>
                    <a:pt x="48" y="99"/>
                  </a:lnTo>
                  <a:lnTo>
                    <a:pt x="49" y="95"/>
                  </a:lnTo>
                  <a:lnTo>
                    <a:pt x="52" y="92"/>
                  </a:lnTo>
                  <a:lnTo>
                    <a:pt x="53" y="87"/>
                  </a:lnTo>
                  <a:lnTo>
                    <a:pt x="55" y="85"/>
                  </a:lnTo>
                  <a:lnTo>
                    <a:pt x="59" y="80"/>
                  </a:lnTo>
                  <a:lnTo>
                    <a:pt x="62" y="76"/>
                  </a:lnTo>
                  <a:lnTo>
                    <a:pt x="68" y="70"/>
                  </a:lnTo>
                  <a:lnTo>
                    <a:pt x="74" y="66"/>
                  </a:lnTo>
                  <a:lnTo>
                    <a:pt x="79" y="61"/>
                  </a:lnTo>
                  <a:lnTo>
                    <a:pt x="85" y="59"/>
                  </a:lnTo>
                  <a:lnTo>
                    <a:pt x="89" y="55"/>
                  </a:lnTo>
                  <a:lnTo>
                    <a:pt x="95" y="54"/>
                  </a:lnTo>
                  <a:lnTo>
                    <a:pt x="100" y="53"/>
                  </a:lnTo>
                  <a:lnTo>
                    <a:pt x="105" y="53"/>
                  </a:lnTo>
                  <a:lnTo>
                    <a:pt x="107" y="53"/>
                  </a:lnTo>
                  <a:lnTo>
                    <a:pt x="112" y="52"/>
                  </a:lnTo>
                  <a:lnTo>
                    <a:pt x="115" y="50"/>
                  </a:lnTo>
                  <a:lnTo>
                    <a:pt x="121" y="49"/>
                  </a:lnTo>
                  <a:lnTo>
                    <a:pt x="123" y="48"/>
                  </a:lnTo>
                  <a:lnTo>
                    <a:pt x="127" y="47"/>
                  </a:lnTo>
                  <a:lnTo>
                    <a:pt x="129" y="46"/>
                  </a:lnTo>
                  <a:lnTo>
                    <a:pt x="133" y="46"/>
                  </a:lnTo>
                  <a:lnTo>
                    <a:pt x="136" y="44"/>
                  </a:lnTo>
                  <a:lnTo>
                    <a:pt x="140" y="43"/>
                  </a:lnTo>
                  <a:lnTo>
                    <a:pt x="144" y="42"/>
                  </a:lnTo>
                  <a:lnTo>
                    <a:pt x="147" y="42"/>
                  </a:lnTo>
                  <a:lnTo>
                    <a:pt x="151" y="40"/>
                  </a:lnTo>
                  <a:lnTo>
                    <a:pt x="154" y="40"/>
                  </a:lnTo>
                  <a:lnTo>
                    <a:pt x="158" y="37"/>
                  </a:lnTo>
                  <a:lnTo>
                    <a:pt x="161" y="37"/>
                  </a:lnTo>
                  <a:lnTo>
                    <a:pt x="166" y="35"/>
                  </a:lnTo>
                  <a:lnTo>
                    <a:pt x="169" y="35"/>
                  </a:lnTo>
                  <a:lnTo>
                    <a:pt x="173" y="34"/>
                  </a:lnTo>
                  <a:lnTo>
                    <a:pt x="177" y="33"/>
                  </a:lnTo>
                  <a:lnTo>
                    <a:pt x="180" y="32"/>
                  </a:lnTo>
                  <a:lnTo>
                    <a:pt x="184" y="32"/>
                  </a:lnTo>
                  <a:lnTo>
                    <a:pt x="186" y="30"/>
                  </a:lnTo>
                  <a:lnTo>
                    <a:pt x="191" y="30"/>
                  </a:lnTo>
                  <a:lnTo>
                    <a:pt x="195" y="29"/>
                  </a:lnTo>
                  <a:lnTo>
                    <a:pt x="201" y="29"/>
                  </a:lnTo>
                  <a:lnTo>
                    <a:pt x="206" y="28"/>
                  </a:lnTo>
                  <a:lnTo>
                    <a:pt x="212" y="27"/>
                  </a:lnTo>
                  <a:lnTo>
                    <a:pt x="218" y="26"/>
                  </a:lnTo>
                  <a:lnTo>
                    <a:pt x="224" y="24"/>
                  </a:lnTo>
                  <a:lnTo>
                    <a:pt x="228" y="23"/>
                  </a:lnTo>
                  <a:lnTo>
                    <a:pt x="236" y="21"/>
                  </a:lnTo>
                  <a:lnTo>
                    <a:pt x="240" y="20"/>
                  </a:lnTo>
                  <a:lnTo>
                    <a:pt x="247" y="19"/>
                  </a:lnTo>
                  <a:lnTo>
                    <a:pt x="252" y="17"/>
                  </a:lnTo>
                  <a:lnTo>
                    <a:pt x="258" y="16"/>
                  </a:lnTo>
                  <a:lnTo>
                    <a:pt x="263" y="16"/>
                  </a:lnTo>
                  <a:lnTo>
                    <a:pt x="267" y="16"/>
                  </a:lnTo>
                  <a:lnTo>
                    <a:pt x="270" y="16"/>
                  </a:lnTo>
                  <a:lnTo>
                    <a:pt x="274" y="19"/>
                  </a:lnTo>
                  <a:lnTo>
                    <a:pt x="277" y="20"/>
                  </a:lnTo>
                  <a:lnTo>
                    <a:pt x="279" y="24"/>
                  </a:lnTo>
                  <a:lnTo>
                    <a:pt x="281" y="29"/>
                  </a:lnTo>
                  <a:lnTo>
                    <a:pt x="283" y="35"/>
                  </a:lnTo>
                  <a:lnTo>
                    <a:pt x="281" y="41"/>
                  </a:lnTo>
                  <a:lnTo>
                    <a:pt x="279" y="47"/>
                  </a:lnTo>
                  <a:lnTo>
                    <a:pt x="277" y="50"/>
                  </a:lnTo>
                  <a:lnTo>
                    <a:pt x="274" y="53"/>
                  </a:lnTo>
                  <a:lnTo>
                    <a:pt x="272" y="55"/>
                  </a:lnTo>
                  <a:lnTo>
                    <a:pt x="269" y="57"/>
                  </a:lnTo>
                  <a:lnTo>
                    <a:pt x="265" y="59"/>
                  </a:lnTo>
                  <a:lnTo>
                    <a:pt x="261" y="61"/>
                  </a:lnTo>
                  <a:lnTo>
                    <a:pt x="257" y="63"/>
                  </a:lnTo>
                  <a:lnTo>
                    <a:pt x="253" y="66"/>
                  </a:lnTo>
                  <a:lnTo>
                    <a:pt x="247" y="67"/>
                  </a:lnTo>
                  <a:lnTo>
                    <a:pt x="241" y="68"/>
                  </a:lnTo>
                  <a:lnTo>
                    <a:pt x="238" y="69"/>
                  </a:lnTo>
                  <a:lnTo>
                    <a:pt x="234" y="70"/>
                  </a:lnTo>
                  <a:lnTo>
                    <a:pt x="231" y="70"/>
                  </a:lnTo>
                  <a:lnTo>
                    <a:pt x="227" y="72"/>
                  </a:lnTo>
                  <a:lnTo>
                    <a:pt x="223" y="73"/>
                  </a:lnTo>
                  <a:lnTo>
                    <a:pt x="219" y="74"/>
                  </a:lnTo>
                  <a:lnTo>
                    <a:pt x="214" y="74"/>
                  </a:lnTo>
                  <a:lnTo>
                    <a:pt x="211" y="76"/>
                  </a:lnTo>
                  <a:lnTo>
                    <a:pt x="206" y="76"/>
                  </a:lnTo>
                  <a:lnTo>
                    <a:pt x="201" y="77"/>
                  </a:lnTo>
                  <a:lnTo>
                    <a:pt x="198" y="79"/>
                  </a:lnTo>
                  <a:lnTo>
                    <a:pt x="194" y="80"/>
                  </a:lnTo>
                  <a:lnTo>
                    <a:pt x="190" y="80"/>
                  </a:lnTo>
                  <a:lnTo>
                    <a:pt x="185" y="81"/>
                  </a:lnTo>
                  <a:lnTo>
                    <a:pt x="181" y="81"/>
                  </a:lnTo>
                  <a:lnTo>
                    <a:pt x="178" y="82"/>
                  </a:lnTo>
                  <a:lnTo>
                    <a:pt x="174" y="82"/>
                  </a:lnTo>
                  <a:lnTo>
                    <a:pt x="171" y="83"/>
                  </a:lnTo>
                  <a:lnTo>
                    <a:pt x="167" y="83"/>
                  </a:lnTo>
                  <a:lnTo>
                    <a:pt x="165" y="85"/>
                  </a:lnTo>
                  <a:lnTo>
                    <a:pt x="158" y="86"/>
                  </a:lnTo>
                  <a:lnTo>
                    <a:pt x="153" y="87"/>
                  </a:lnTo>
                  <a:lnTo>
                    <a:pt x="149" y="89"/>
                  </a:lnTo>
                  <a:lnTo>
                    <a:pt x="148" y="90"/>
                  </a:lnTo>
                  <a:lnTo>
                    <a:pt x="145" y="93"/>
                  </a:lnTo>
                  <a:lnTo>
                    <a:pt x="142" y="96"/>
                  </a:lnTo>
                  <a:lnTo>
                    <a:pt x="141" y="100"/>
                  </a:lnTo>
                  <a:lnTo>
                    <a:pt x="140" y="103"/>
                  </a:lnTo>
                  <a:lnTo>
                    <a:pt x="139" y="107"/>
                  </a:lnTo>
                  <a:lnTo>
                    <a:pt x="140" y="109"/>
                  </a:lnTo>
                  <a:lnTo>
                    <a:pt x="141" y="112"/>
                  </a:lnTo>
                  <a:lnTo>
                    <a:pt x="146" y="113"/>
                  </a:lnTo>
                  <a:lnTo>
                    <a:pt x="148" y="112"/>
                  </a:lnTo>
                  <a:lnTo>
                    <a:pt x="153" y="112"/>
                  </a:lnTo>
                  <a:lnTo>
                    <a:pt x="158" y="110"/>
                  </a:lnTo>
                  <a:lnTo>
                    <a:pt x="164" y="109"/>
                  </a:lnTo>
                  <a:lnTo>
                    <a:pt x="166" y="108"/>
                  </a:lnTo>
                  <a:lnTo>
                    <a:pt x="169" y="107"/>
                  </a:lnTo>
                  <a:lnTo>
                    <a:pt x="173" y="106"/>
                  </a:lnTo>
                  <a:lnTo>
                    <a:pt x="177" y="106"/>
                  </a:lnTo>
                  <a:lnTo>
                    <a:pt x="180" y="105"/>
                  </a:lnTo>
                  <a:lnTo>
                    <a:pt x="184" y="103"/>
                  </a:lnTo>
                  <a:lnTo>
                    <a:pt x="187" y="102"/>
                  </a:lnTo>
                  <a:lnTo>
                    <a:pt x="192" y="101"/>
                  </a:lnTo>
                  <a:lnTo>
                    <a:pt x="195" y="100"/>
                  </a:lnTo>
                  <a:lnTo>
                    <a:pt x="199" y="99"/>
                  </a:lnTo>
                  <a:lnTo>
                    <a:pt x="202" y="98"/>
                  </a:lnTo>
                  <a:lnTo>
                    <a:pt x="207" y="96"/>
                  </a:lnTo>
                  <a:lnTo>
                    <a:pt x="211" y="95"/>
                  </a:lnTo>
                  <a:lnTo>
                    <a:pt x="215" y="94"/>
                  </a:lnTo>
                  <a:lnTo>
                    <a:pt x="219" y="93"/>
                  </a:lnTo>
                  <a:lnTo>
                    <a:pt x="224" y="92"/>
                  </a:lnTo>
                  <a:lnTo>
                    <a:pt x="226" y="90"/>
                  </a:lnTo>
                  <a:lnTo>
                    <a:pt x="231" y="89"/>
                  </a:lnTo>
                  <a:lnTo>
                    <a:pt x="234" y="87"/>
                  </a:lnTo>
                  <a:lnTo>
                    <a:pt x="238" y="86"/>
                  </a:lnTo>
                  <a:lnTo>
                    <a:pt x="240" y="85"/>
                  </a:lnTo>
                  <a:lnTo>
                    <a:pt x="244" y="85"/>
                  </a:lnTo>
                  <a:lnTo>
                    <a:pt x="247" y="83"/>
                  </a:lnTo>
                  <a:lnTo>
                    <a:pt x="251" y="82"/>
                  </a:lnTo>
                  <a:lnTo>
                    <a:pt x="256" y="80"/>
                  </a:lnTo>
                  <a:lnTo>
                    <a:pt x="261" y="77"/>
                  </a:lnTo>
                  <a:lnTo>
                    <a:pt x="267" y="74"/>
                  </a:lnTo>
                  <a:lnTo>
                    <a:pt x="273" y="72"/>
                  </a:lnTo>
                  <a:lnTo>
                    <a:pt x="278" y="68"/>
                  </a:lnTo>
                  <a:lnTo>
                    <a:pt x="283" y="65"/>
                  </a:lnTo>
                  <a:lnTo>
                    <a:pt x="287" y="60"/>
                  </a:lnTo>
                  <a:lnTo>
                    <a:pt x="292" y="57"/>
                  </a:lnTo>
                  <a:lnTo>
                    <a:pt x="296" y="53"/>
                  </a:lnTo>
                  <a:lnTo>
                    <a:pt x="299" y="49"/>
                  </a:lnTo>
                  <a:lnTo>
                    <a:pt x="302" y="44"/>
                  </a:lnTo>
                  <a:lnTo>
                    <a:pt x="304" y="41"/>
                  </a:lnTo>
                  <a:lnTo>
                    <a:pt x="304" y="37"/>
                  </a:lnTo>
                  <a:lnTo>
                    <a:pt x="305" y="33"/>
                  </a:lnTo>
                  <a:lnTo>
                    <a:pt x="304" y="29"/>
                  </a:lnTo>
                  <a:lnTo>
                    <a:pt x="303" y="26"/>
                  </a:lnTo>
                  <a:lnTo>
                    <a:pt x="300" y="21"/>
                  </a:lnTo>
                  <a:lnTo>
                    <a:pt x="299" y="17"/>
                  </a:lnTo>
                  <a:lnTo>
                    <a:pt x="296" y="14"/>
                  </a:lnTo>
                  <a:lnTo>
                    <a:pt x="294" y="11"/>
                  </a:lnTo>
                  <a:lnTo>
                    <a:pt x="290" y="7"/>
                  </a:lnTo>
                  <a:lnTo>
                    <a:pt x="285" y="4"/>
                  </a:lnTo>
                  <a:lnTo>
                    <a:pt x="281" y="2"/>
                  </a:lnTo>
                  <a:lnTo>
                    <a:pt x="279" y="2"/>
                  </a:lnTo>
                  <a:lnTo>
                    <a:pt x="276" y="1"/>
                  </a:lnTo>
                  <a:lnTo>
                    <a:pt x="273" y="1"/>
                  </a:lnTo>
                  <a:lnTo>
                    <a:pt x="269" y="0"/>
                  </a:lnTo>
                  <a:lnTo>
                    <a:pt x="265" y="0"/>
                  </a:lnTo>
                  <a:lnTo>
                    <a:pt x="261" y="0"/>
                  </a:lnTo>
                  <a:lnTo>
                    <a:pt x="258" y="1"/>
                  </a:lnTo>
                  <a:lnTo>
                    <a:pt x="254" y="1"/>
                  </a:lnTo>
                  <a:lnTo>
                    <a:pt x="251" y="1"/>
                  </a:lnTo>
                  <a:lnTo>
                    <a:pt x="247" y="1"/>
                  </a:lnTo>
                  <a:lnTo>
                    <a:pt x="244" y="2"/>
                  </a:lnTo>
                  <a:lnTo>
                    <a:pt x="239" y="3"/>
                  </a:lnTo>
                  <a:lnTo>
                    <a:pt x="234" y="4"/>
                  </a:lnTo>
                  <a:lnTo>
                    <a:pt x="230" y="4"/>
                  </a:lnTo>
                  <a:lnTo>
                    <a:pt x="225" y="7"/>
                  </a:lnTo>
                  <a:lnTo>
                    <a:pt x="219" y="8"/>
                  </a:lnTo>
                  <a:lnTo>
                    <a:pt x="213" y="9"/>
                  </a:lnTo>
                  <a:lnTo>
                    <a:pt x="208" y="10"/>
                  </a:lnTo>
                  <a:lnTo>
                    <a:pt x="202" y="13"/>
                  </a:lnTo>
                  <a:lnTo>
                    <a:pt x="197" y="14"/>
                  </a:lnTo>
                  <a:lnTo>
                    <a:pt x="191" y="15"/>
                  </a:lnTo>
                  <a:lnTo>
                    <a:pt x="185" y="17"/>
                  </a:lnTo>
                  <a:lnTo>
                    <a:pt x="180" y="19"/>
                  </a:lnTo>
                  <a:lnTo>
                    <a:pt x="173" y="20"/>
                  </a:lnTo>
                  <a:lnTo>
                    <a:pt x="168" y="21"/>
                  </a:lnTo>
                  <a:lnTo>
                    <a:pt x="162" y="23"/>
                  </a:lnTo>
                  <a:lnTo>
                    <a:pt x="157" y="24"/>
                  </a:lnTo>
                  <a:lnTo>
                    <a:pt x="152" y="26"/>
                  </a:lnTo>
                  <a:lnTo>
                    <a:pt x="147" y="27"/>
                  </a:lnTo>
                  <a:lnTo>
                    <a:pt x="142" y="28"/>
                  </a:lnTo>
                  <a:lnTo>
                    <a:pt x="139" y="30"/>
                  </a:lnTo>
                  <a:lnTo>
                    <a:pt x="134" y="30"/>
                  </a:lnTo>
                  <a:lnTo>
                    <a:pt x="131" y="32"/>
                  </a:lnTo>
                  <a:lnTo>
                    <a:pt x="127" y="33"/>
                  </a:lnTo>
                  <a:lnTo>
                    <a:pt x="126" y="34"/>
                  </a:lnTo>
                  <a:lnTo>
                    <a:pt x="121" y="35"/>
                  </a:lnTo>
                  <a:lnTo>
                    <a:pt x="121" y="35"/>
                  </a:lnTo>
                  <a:lnTo>
                    <a:pt x="121" y="35"/>
                  </a:lnTo>
                  <a:close/>
                </a:path>
              </a:pathLst>
            </a:custGeom>
            <a:solidFill>
              <a:srgbClr val="000000"/>
            </a:solidFill>
            <a:ln w="9525">
              <a:noFill/>
              <a:round/>
              <a:headEnd/>
              <a:tailEnd/>
            </a:ln>
          </p:spPr>
          <p:txBody>
            <a:bodyPr/>
            <a:lstStyle/>
            <a:p>
              <a:endParaRPr lang="en-US"/>
            </a:p>
          </p:txBody>
        </p:sp>
        <p:sp>
          <p:nvSpPr>
            <p:cNvPr id="54" name="Freeform 52"/>
            <p:cNvSpPr>
              <a:spLocks/>
            </p:cNvSpPr>
            <p:nvPr/>
          </p:nvSpPr>
          <p:spPr bwMode="auto">
            <a:xfrm>
              <a:off x="2212" y="1769"/>
              <a:ext cx="195" cy="111"/>
            </a:xfrm>
            <a:custGeom>
              <a:avLst/>
              <a:gdLst/>
              <a:ahLst/>
              <a:cxnLst>
                <a:cxn ang="0">
                  <a:pos x="22" y="98"/>
                </a:cxn>
                <a:cxn ang="0">
                  <a:pos x="84" y="96"/>
                </a:cxn>
                <a:cxn ang="0">
                  <a:pos x="98" y="102"/>
                </a:cxn>
                <a:cxn ang="0">
                  <a:pos x="114" y="107"/>
                </a:cxn>
                <a:cxn ang="0">
                  <a:pos x="133" y="111"/>
                </a:cxn>
                <a:cxn ang="0">
                  <a:pos x="150" y="109"/>
                </a:cxn>
                <a:cxn ang="0">
                  <a:pos x="159" y="102"/>
                </a:cxn>
                <a:cxn ang="0">
                  <a:pos x="159" y="92"/>
                </a:cxn>
                <a:cxn ang="0">
                  <a:pos x="154" y="81"/>
                </a:cxn>
                <a:cxn ang="0">
                  <a:pos x="146" y="70"/>
                </a:cxn>
                <a:cxn ang="0">
                  <a:pos x="140" y="65"/>
                </a:cxn>
                <a:cxn ang="0">
                  <a:pos x="144" y="62"/>
                </a:cxn>
                <a:cxn ang="0">
                  <a:pos x="157" y="57"/>
                </a:cxn>
                <a:cxn ang="0">
                  <a:pos x="172" y="53"/>
                </a:cxn>
                <a:cxn ang="0">
                  <a:pos x="186" y="46"/>
                </a:cxn>
                <a:cxn ang="0">
                  <a:pos x="193" y="39"/>
                </a:cxn>
                <a:cxn ang="0">
                  <a:pos x="189" y="24"/>
                </a:cxn>
                <a:cxn ang="0">
                  <a:pos x="173" y="7"/>
                </a:cxn>
                <a:cxn ang="0">
                  <a:pos x="166" y="0"/>
                </a:cxn>
                <a:cxn ang="0">
                  <a:pos x="152" y="17"/>
                </a:cxn>
                <a:cxn ang="0">
                  <a:pos x="166" y="27"/>
                </a:cxn>
                <a:cxn ang="0">
                  <a:pos x="170" y="37"/>
                </a:cxn>
                <a:cxn ang="0">
                  <a:pos x="157" y="40"/>
                </a:cxn>
                <a:cxn ang="0">
                  <a:pos x="145" y="40"/>
                </a:cxn>
                <a:cxn ang="0">
                  <a:pos x="134" y="40"/>
                </a:cxn>
                <a:cxn ang="0">
                  <a:pos x="125" y="40"/>
                </a:cxn>
                <a:cxn ang="0">
                  <a:pos x="114" y="40"/>
                </a:cxn>
                <a:cxn ang="0">
                  <a:pos x="100" y="41"/>
                </a:cxn>
                <a:cxn ang="0">
                  <a:pos x="90" y="43"/>
                </a:cxn>
                <a:cxn ang="0">
                  <a:pos x="98" y="56"/>
                </a:cxn>
                <a:cxn ang="0">
                  <a:pos x="106" y="62"/>
                </a:cxn>
                <a:cxn ang="0">
                  <a:pos x="117" y="68"/>
                </a:cxn>
                <a:cxn ang="0">
                  <a:pos x="130" y="74"/>
                </a:cxn>
                <a:cxn ang="0">
                  <a:pos x="136" y="83"/>
                </a:cxn>
                <a:cxn ang="0">
                  <a:pos x="133" y="91"/>
                </a:cxn>
                <a:cxn ang="0">
                  <a:pos x="126" y="93"/>
                </a:cxn>
                <a:cxn ang="0">
                  <a:pos x="116" y="92"/>
                </a:cxn>
                <a:cxn ang="0">
                  <a:pos x="103" y="88"/>
                </a:cxn>
                <a:cxn ang="0">
                  <a:pos x="87" y="83"/>
                </a:cxn>
                <a:cxn ang="0">
                  <a:pos x="75" y="80"/>
                </a:cxn>
                <a:cxn ang="0">
                  <a:pos x="64" y="76"/>
                </a:cxn>
                <a:cxn ang="0">
                  <a:pos x="49" y="53"/>
                </a:cxn>
              </a:cxnLst>
              <a:rect l="0" t="0" r="r" b="b"/>
              <a:pathLst>
                <a:path w="195" h="111">
                  <a:moveTo>
                    <a:pt x="33" y="47"/>
                  </a:moveTo>
                  <a:lnTo>
                    <a:pt x="0" y="93"/>
                  </a:lnTo>
                  <a:lnTo>
                    <a:pt x="22" y="98"/>
                  </a:lnTo>
                  <a:lnTo>
                    <a:pt x="79" y="95"/>
                  </a:lnTo>
                  <a:lnTo>
                    <a:pt x="81" y="95"/>
                  </a:lnTo>
                  <a:lnTo>
                    <a:pt x="84" y="96"/>
                  </a:lnTo>
                  <a:lnTo>
                    <a:pt x="88" y="99"/>
                  </a:lnTo>
                  <a:lnTo>
                    <a:pt x="92" y="100"/>
                  </a:lnTo>
                  <a:lnTo>
                    <a:pt x="98" y="102"/>
                  </a:lnTo>
                  <a:lnTo>
                    <a:pt x="103" y="103"/>
                  </a:lnTo>
                  <a:lnTo>
                    <a:pt x="108" y="106"/>
                  </a:lnTo>
                  <a:lnTo>
                    <a:pt x="114" y="107"/>
                  </a:lnTo>
                  <a:lnTo>
                    <a:pt x="121" y="109"/>
                  </a:lnTo>
                  <a:lnTo>
                    <a:pt x="127" y="109"/>
                  </a:lnTo>
                  <a:lnTo>
                    <a:pt x="133" y="111"/>
                  </a:lnTo>
                  <a:lnTo>
                    <a:pt x="139" y="111"/>
                  </a:lnTo>
                  <a:lnTo>
                    <a:pt x="145" y="111"/>
                  </a:lnTo>
                  <a:lnTo>
                    <a:pt x="150" y="109"/>
                  </a:lnTo>
                  <a:lnTo>
                    <a:pt x="154" y="108"/>
                  </a:lnTo>
                  <a:lnTo>
                    <a:pt x="157" y="106"/>
                  </a:lnTo>
                  <a:lnTo>
                    <a:pt x="159" y="102"/>
                  </a:lnTo>
                  <a:lnTo>
                    <a:pt x="159" y="99"/>
                  </a:lnTo>
                  <a:lnTo>
                    <a:pt x="159" y="95"/>
                  </a:lnTo>
                  <a:lnTo>
                    <a:pt x="159" y="92"/>
                  </a:lnTo>
                  <a:lnTo>
                    <a:pt x="158" y="88"/>
                  </a:lnTo>
                  <a:lnTo>
                    <a:pt x="156" y="85"/>
                  </a:lnTo>
                  <a:lnTo>
                    <a:pt x="154" y="81"/>
                  </a:lnTo>
                  <a:lnTo>
                    <a:pt x="151" y="78"/>
                  </a:lnTo>
                  <a:lnTo>
                    <a:pt x="149" y="74"/>
                  </a:lnTo>
                  <a:lnTo>
                    <a:pt x="146" y="70"/>
                  </a:lnTo>
                  <a:lnTo>
                    <a:pt x="144" y="69"/>
                  </a:lnTo>
                  <a:lnTo>
                    <a:pt x="141" y="66"/>
                  </a:lnTo>
                  <a:lnTo>
                    <a:pt x="140" y="65"/>
                  </a:lnTo>
                  <a:lnTo>
                    <a:pt x="140" y="65"/>
                  </a:lnTo>
                  <a:lnTo>
                    <a:pt x="141" y="63"/>
                  </a:lnTo>
                  <a:lnTo>
                    <a:pt x="144" y="62"/>
                  </a:lnTo>
                  <a:lnTo>
                    <a:pt x="147" y="62"/>
                  </a:lnTo>
                  <a:lnTo>
                    <a:pt x="152" y="60"/>
                  </a:lnTo>
                  <a:lnTo>
                    <a:pt x="157" y="57"/>
                  </a:lnTo>
                  <a:lnTo>
                    <a:pt x="161" y="56"/>
                  </a:lnTo>
                  <a:lnTo>
                    <a:pt x="167" y="55"/>
                  </a:lnTo>
                  <a:lnTo>
                    <a:pt x="172" y="53"/>
                  </a:lnTo>
                  <a:lnTo>
                    <a:pt x="178" y="50"/>
                  </a:lnTo>
                  <a:lnTo>
                    <a:pt x="182" y="47"/>
                  </a:lnTo>
                  <a:lnTo>
                    <a:pt x="186" y="46"/>
                  </a:lnTo>
                  <a:lnTo>
                    <a:pt x="189" y="43"/>
                  </a:lnTo>
                  <a:lnTo>
                    <a:pt x="192" y="41"/>
                  </a:lnTo>
                  <a:lnTo>
                    <a:pt x="193" y="39"/>
                  </a:lnTo>
                  <a:lnTo>
                    <a:pt x="195" y="36"/>
                  </a:lnTo>
                  <a:lnTo>
                    <a:pt x="192" y="30"/>
                  </a:lnTo>
                  <a:lnTo>
                    <a:pt x="189" y="24"/>
                  </a:lnTo>
                  <a:lnTo>
                    <a:pt x="184" y="17"/>
                  </a:lnTo>
                  <a:lnTo>
                    <a:pt x="179" y="13"/>
                  </a:lnTo>
                  <a:lnTo>
                    <a:pt x="173" y="7"/>
                  </a:lnTo>
                  <a:lnTo>
                    <a:pt x="170" y="3"/>
                  </a:lnTo>
                  <a:lnTo>
                    <a:pt x="166" y="1"/>
                  </a:lnTo>
                  <a:lnTo>
                    <a:pt x="166" y="0"/>
                  </a:lnTo>
                  <a:lnTo>
                    <a:pt x="147" y="16"/>
                  </a:lnTo>
                  <a:lnTo>
                    <a:pt x="149" y="16"/>
                  </a:lnTo>
                  <a:lnTo>
                    <a:pt x="152" y="17"/>
                  </a:lnTo>
                  <a:lnTo>
                    <a:pt x="157" y="20"/>
                  </a:lnTo>
                  <a:lnTo>
                    <a:pt x="161" y="23"/>
                  </a:lnTo>
                  <a:lnTo>
                    <a:pt x="166" y="27"/>
                  </a:lnTo>
                  <a:lnTo>
                    <a:pt x="170" y="30"/>
                  </a:lnTo>
                  <a:lnTo>
                    <a:pt x="171" y="34"/>
                  </a:lnTo>
                  <a:lnTo>
                    <a:pt x="170" y="37"/>
                  </a:lnTo>
                  <a:lnTo>
                    <a:pt x="166" y="39"/>
                  </a:lnTo>
                  <a:lnTo>
                    <a:pt x="163" y="40"/>
                  </a:lnTo>
                  <a:lnTo>
                    <a:pt x="157" y="40"/>
                  </a:lnTo>
                  <a:lnTo>
                    <a:pt x="152" y="40"/>
                  </a:lnTo>
                  <a:lnTo>
                    <a:pt x="149" y="40"/>
                  </a:lnTo>
                  <a:lnTo>
                    <a:pt x="145" y="40"/>
                  </a:lnTo>
                  <a:lnTo>
                    <a:pt x="141" y="40"/>
                  </a:lnTo>
                  <a:lnTo>
                    <a:pt x="139" y="40"/>
                  </a:lnTo>
                  <a:lnTo>
                    <a:pt x="134" y="40"/>
                  </a:lnTo>
                  <a:lnTo>
                    <a:pt x="132" y="40"/>
                  </a:lnTo>
                  <a:lnTo>
                    <a:pt x="128" y="40"/>
                  </a:lnTo>
                  <a:lnTo>
                    <a:pt x="125" y="40"/>
                  </a:lnTo>
                  <a:lnTo>
                    <a:pt x="121" y="40"/>
                  </a:lnTo>
                  <a:lnTo>
                    <a:pt x="118" y="40"/>
                  </a:lnTo>
                  <a:lnTo>
                    <a:pt x="114" y="40"/>
                  </a:lnTo>
                  <a:lnTo>
                    <a:pt x="111" y="40"/>
                  </a:lnTo>
                  <a:lnTo>
                    <a:pt x="105" y="40"/>
                  </a:lnTo>
                  <a:lnTo>
                    <a:pt x="100" y="41"/>
                  </a:lnTo>
                  <a:lnTo>
                    <a:pt x="94" y="41"/>
                  </a:lnTo>
                  <a:lnTo>
                    <a:pt x="92" y="42"/>
                  </a:lnTo>
                  <a:lnTo>
                    <a:pt x="90" y="43"/>
                  </a:lnTo>
                  <a:lnTo>
                    <a:pt x="90" y="45"/>
                  </a:lnTo>
                  <a:lnTo>
                    <a:pt x="92" y="50"/>
                  </a:lnTo>
                  <a:lnTo>
                    <a:pt x="98" y="56"/>
                  </a:lnTo>
                  <a:lnTo>
                    <a:pt x="100" y="57"/>
                  </a:lnTo>
                  <a:lnTo>
                    <a:pt x="103" y="60"/>
                  </a:lnTo>
                  <a:lnTo>
                    <a:pt x="106" y="62"/>
                  </a:lnTo>
                  <a:lnTo>
                    <a:pt x="111" y="65"/>
                  </a:lnTo>
                  <a:lnTo>
                    <a:pt x="113" y="66"/>
                  </a:lnTo>
                  <a:lnTo>
                    <a:pt x="117" y="68"/>
                  </a:lnTo>
                  <a:lnTo>
                    <a:pt x="120" y="69"/>
                  </a:lnTo>
                  <a:lnTo>
                    <a:pt x="124" y="70"/>
                  </a:lnTo>
                  <a:lnTo>
                    <a:pt x="130" y="74"/>
                  </a:lnTo>
                  <a:lnTo>
                    <a:pt x="133" y="78"/>
                  </a:lnTo>
                  <a:lnTo>
                    <a:pt x="134" y="80"/>
                  </a:lnTo>
                  <a:lnTo>
                    <a:pt x="136" y="83"/>
                  </a:lnTo>
                  <a:lnTo>
                    <a:pt x="136" y="86"/>
                  </a:lnTo>
                  <a:lnTo>
                    <a:pt x="136" y="89"/>
                  </a:lnTo>
                  <a:lnTo>
                    <a:pt x="133" y="91"/>
                  </a:lnTo>
                  <a:lnTo>
                    <a:pt x="131" y="93"/>
                  </a:lnTo>
                  <a:lnTo>
                    <a:pt x="128" y="93"/>
                  </a:lnTo>
                  <a:lnTo>
                    <a:pt x="126" y="93"/>
                  </a:lnTo>
                  <a:lnTo>
                    <a:pt x="123" y="93"/>
                  </a:lnTo>
                  <a:lnTo>
                    <a:pt x="119" y="93"/>
                  </a:lnTo>
                  <a:lnTo>
                    <a:pt x="116" y="92"/>
                  </a:lnTo>
                  <a:lnTo>
                    <a:pt x="111" y="91"/>
                  </a:lnTo>
                  <a:lnTo>
                    <a:pt x="106" y="89"/>
                  </a:lnTo>
                  <a:lnTo>
                    <a:pt x="103" y="88"/>
                  </a:lnTo>
                  <a:lnTo>
                    <a:pt x="98" y="86"/>
                  </a:lnTo>
                  <a:lnTo>
                    <a:pt x="92" y="85"/>
                  </a:lnTo>
                  <a:lnTo>
                    <a:pt x="87" y="83"/>
                  </a:lnTo>
                  <a:lnTo>
                    <a:pt x="84" y="82"/>
                  </a:lnTo>
                  <a:lnTo>
                    <a:pt x="79" y="81"/>
                  </a:lnTo>
                  <a:lnTo>
                    <a:pt x="75" y="80"/>
                  </a:lnTo>
                  <a:lnTo>
                    <a:pt x="71" y="79"/>
                  </a:lnTo>
                  <a:lnTo>
                    <a:pt x="68" y="78"/>
                  </a:lnTo>
                  <a:lnTo>
                    <a:pt x="64" y="76"/>
                  </a:lnTo>
                  <a:lnTo>
                    <a:pt x="62" y="76"/>
                  </a:lnTo>
                  <a:lnTo>
                    <a:pt x="33" y="80"/>
                  </a:lnTo>
                  <a:lnTo>
                    <a:pt x="49" y="53"/>
                  </a:lnTo>
                  <a:lnTo>
                    <a:pt x="33" y="47"/>
                  </a:lnTo>
                  <a:lnTo>
                    <a:pt x="33" y="47"/>
                  </a:lnTo>
                  <a:close/>
                </a:path>
              </a:pathLst>
            </a:custGeom>
            <a:solidFill>
              <a:srgbClr val="000000"/>
            </a:solidFill>
            <a:ln w="9525">
              <a:noFill/>
              <a:round/>
              <a:headEnd/>
              <a:tailEnd/>
            </a:ln>
          </p:spPr>
          <p:txBody>
            <a:bodyPr/>
            <a:lstStyle/>
            <a:p>
              <a:endParaRPr lang="en-US"/>
            </a:p>
          </p:txBody>
        </p:sp>
        <p:sp>
          <p:nvSpPr>
            <p:cNvPr id="55" name="Freeform 53"/>
            <p:cNvSpPr>
              <a:spLocks/>
            </p:cNvSpPr>
            <p:nvPr/>
          </p:nvSpPr>
          <p:spPr bwMode="auto">
            <a:xfrm>
              <a:off x="1716" y="1764"/>
              <a:ext cx="436" cy="86"/>
            </a:xfrm>
            <a:custGeom>
              <a:avLst/>
              <a:gdLst/>
              <a:ahLst/>
              <a:cxnLst>
                <a:cxn ang="0">
                  <a:pos x="7" y="85"/>
                </a:cxn>
                <a:cxn ang="0">
                  <a:pos x="16" y="85"/>
                </a:cxn>
                <a:cxn ang="0">
                  <a:pos x="30" y="84"/>
                </a:cxn>
                <a:cxn ang="0">
                  <a:pos x="47" y="83"/>
                </a:cxn>
                <a:cxn ang="0">
                  <a:pos x="67" y="83"/>
                </a:cxn>
                <a:cxn ang="0">
                  <a:pos x="84" y="81"/>
                </a:cxn>
                <a:cxn ang="0">
                  <a:pos x="102" y="79"/>
                </a:cxn>
                <a:cxn ang="0">
                  <a:pos x="119" y="78"/>
                </a:cxn>
                <a:cxn ang="0">
                  <a:pos x="133" y="75"/>
                </a:cxn>
                <a:cxn ang="0">
                  <a:pos x="141" y="73"/>
                </a:cxn>
                <a:cxn ang="0">
                  <a:pos x="149" y="71"/>
                </a:cxn>
                <a:cxn ang="0">
                  <a:pos x="163" y="67"/>
                </a:cxn>
                <a:cxn ang="0">
                  <a:pos x="174" y="65"/>
                </a:cxn>
                <a:cxn ang="0">
                  <a:pos x="187" y="62"/>
                </a:cxn>
                <a:cxn ang="0">
                  <a:pos x="202" y="59"/>
                </a:cxn>
                <a:cxn ang="0">
                  <a:pos x="218" y="57"/>
                </a:cxn>
                <a:cxn ang="0">
                  <a:pos x="235" y="53"/>
                </a:cxn>
                <a:cxn ang="0">
                  <a:pos x="252" y="51"/>
                </a:cxn>
                <a:cxn ang="0">
                  <a:pos x="271" y="48"/>
                </a:cxn>
                <a:cxn ang="0">
                  <a:pos x="288" y="45"/>
                </a:cxn>
                <a:cxn ang="0">
                  <a:pos x="306" y="42"/>
                </a:cxn>
                <a:cxn ang="0">
                  <a:pos x="324" y="39"/>
                </a:cxn>
                <a:cxn ang="0">
                  <a:pos x="340" y="37"/>
                </a:cxn>
                <a:cxn ang="0">
                  <a:pos x="356" y="34"/>
                </a:cxn>
                <a:cxn ang="0">
                  <a:pos x="370" y="33"/>
                </a:cxn>
                <a:cxn ang="0">
                  <a:pos x="382" y="31"/>
                </a:cxn>
                <a:cxn ang="0">
                  <a:pos x="398" y="28"/>
                </a:cxn>
                <a:cxn ang="0">
                  <a:pos x="409" y="27"/>
                </a:cxn>
                <a:cxn ang="0">
                  <a:pos x="435" y="0"/>
                </a:cxn>
                <a:cxn ang="0">
                  <a:pos x="424" y="1"/>
                </a:cxn>
                <a:cxn ang="0">
                  <a:pos x="415" y="2"/>
                </a:cxn>
                <a:cxn ang="0">
                  <a:pos x="403" y="4"/>
                </a:cxn>
                <a:cxn ang="0">
                  <a:pos x="390" y="6"/>
                </a:cxn>
                <a:cxn ang="0">
                  <a:pos x="373" y="8"/>
                </a:cxn>
                <a:cxn ang="0">
                  <a:pos x="357" y="11"/>
                </a:cxn>
                <a:cxn ang="0">
                  <a:pos x="339" y="13"/>
                </a:cxn>
                <a:cxn ang="0">
                  <a:pos x="320" y="17"/>
                </a:cxn>
                <a:cxn ang="0">
                  <a:pos x="303" y="19"/>
                </a:cxn>
                <a:cxn ang="0">
                  <a:pos x="283" y="21"/>
                </a:cxn>
                <a:cxn ang="0">
                  <a:pos x="264" y="25"/>
                </a:cxn>
                <a:cxn ang="0">
                  <a:pos x="245" y="27"/>
                </a:cxn>
                <a:cxn ang="0">
                  <a:pos x="227" y="31"/>
                </a:cxn>
                <a:cxn ang="0">
                  <a:pos x="211" y="33"/>
                </a:cxn>
                <a:cxn ang="0">
                  <a:pos x="194" y="35"/>
                </a:cxn>
                <a:cxn ang="0">
                  <a:pos x="181" y="38"/>
                </a:cxn>
                <a:cxn ang="0">
                  <a:pos x="169" y="41"/>
                </a:cxn>
                <a:cxn ang="0">
                  <a:pos x="160" y="42"/>
                </a:cxn>
                <a:cxn ang="0">
                  <a:pos x="152" y="46"/>
                </a:cxn>
                <a:cxn ang="0">
                  <a:pos x="142" y="48"/>
                </a:cxn>
                <a:cxn ang="0">
                  <a:pos x="128" y="51"/>
                </a:cxn>
                <a:cxn ang="0">
                  <a:pos x="112" y="53"/>
                </a:cxn>
                <a:cxn ang="0">
                  <a:pos x="93" y="55"/>
                </a:cxn>
                <a:cxn ang="0">
                  <a:pos x="73" y="58"/>
                </a:cxn>
                <a:cxn ang="0">
                  <a:pos x="60" y="59"/>
                </a:cxn>
                <a:cxn ang="0">
                  <a:pos x="47" y="59"/>
                </a:cxn>
                <a:cxn ang="0">
                  <a:pos x="29" y="60"/>
                </a:cxn>
                <a:cxn ang="0">
                  <a:pos x="15" y="61"/>
                </a:cxn>
                <a:cxn ang="0">
                  <a:pos x="5" y="62"/>
                </a:cxn>
                <a:cxn ang="0">
                  <a:pos x="2" y="86"/>
                </a:cxn>
              </a:cxnLst>
              <a:rect l="0" t="0" r="r" b="b"/>
              <a:pathLst>
                <a:path w="436" h="86">
                  <a:moveTo>
                    <a:pt x="2" y="86"/>
                  </a:moveTo>
                  <a:lnTo>
                    <a:pt x="3" y="85"/>
                  </a:lnTo>
                  <a:lnTo>
                    <a:pt x="7" y="85"/>
                  </a:lnTo>
                  <a:lnTo>
                    <a:pt x="9" y="85"/>
                  </a:lnTo>
                  <a:lnTo>
                    <a:pt x="13" y="85"/>
                  </a:lnTo>
                  <a:lnTo>
                    <a:pt x="16" y="85"/>
                  </a:lnTo>
                  <a:lnTo>
                    <a:pt x="21" y="85"/>
                  </a:lnTo>
                  <a:lnTo>
                    <a:pt x="25" y="84"/>
                  </a:lnTo>
                  <a:lnTo>
                    <a:pt x="30" y="84"/>
                  </a:lnTo>
                  <a:lnTo>
                    <a:pt x="36" y="84"/>
                  </a:lnTo>
                  <a:lnTo>
                    <a:pt x="42" y="84"/>
                  </a:lnTo>
                  <a:lnTo>
                    <a:pt x="47" y="83"/>
                  </a:lnTo>
                  <a:lnTo>
                    <a:pt x="53" y="83"/>
                  </a:lnTo>
                  <a:lnTo>
                    <a:pt x="60" y="83"/>
                  </a:lnTo>
                  <a:lnTo>
                    <a:pt x="67" y="83"/>
                  </a:lnTo>
                  <a:lnTo>
                    <a:pt x="71" y="83"/>
                  </a:lnTo>
                  <a:lnTo>
                    <a:pt x="79" y="81"/>
                  </a:lnTo>
                  <a:lnTo>
                    <a:pt x="84" y="81"/>
                  </a:lnTo>
                  <a:lnTo>
                    <a:pt x="90" y="81"/>
                  </a:lnTo>
                  <a:lnTo>
                    <a:pt x="96" y="80"/>
                  </a:lnTo>
                  <a:lnTo>
                    <a:pt x="102" y="79"/>
                  </a:lnTo>
                  <a:lnTo>
                    <a:pt x="108" y="79"/>
                  </a:lnTo>
                  <a:lnTo>
                    <a:pt x="114" y="79"/>
                  </a:lnTo>
                  <a:lnTo>
                    <a:pt x="119" y="78"/>
                  </a:lnTo>
                  <a:lnTo>
                    <a:pt x="123" y="77"/>
                  </a:lnTo>
                  <a:lnTo>
                    <a:pt x="128" y="77"/>
                  </a:lnTo>
                  <a:lnTo>
                    <a:pt x="133" y="75"/>
                  </a:lnTo>
                  <a:lnTo>
                    <a:pt x="136" y="74"/>
                  </a:lnTo>
                  <a:lnTo>
                    <a:pt x="139" y="74"/>
                  </a:lnTo>
                  <a:lnTo>
                    <a:pt x="141" y="73"/>
                  </a:lnTo>
                  <a:lnTo>
                    <a:pt x="143" y="73"/>
                  </a:lnTo>
                  <a:lnTo>
                    <a:pt x="145" y="72"/>
                  </a:lnTo>
                  <a:lnTo>
                    <a:pt x="149" y="71"/>
                  </a:lnTo>
                  <a:lnTo>
                    <a:pt x="154" y="70"/>
                  </a:lnTo>
                  <a:lnTo>
                    <a:pt x="160" y="68"/>
                  </a:lnTo>
                  <a:lnTo>
                    <a:pt x="163" y="67"/>
                  </a:lnTo>
                  <a:lnTo>
                    <a:pt x="167" y="67"/>
                  </a:lnTo>
                  <a:lnTo>
                    <a:pt x="171" y="65"/>
                  </a:lnTo>
                  <a:lnTo>
                    <a:pt x="174" y="65"/>
                  </a:lnTo>
                  <a:lnTo>
                    <a:pt x="178" y="64"/>
                  </a:lnTo>
                  <a:lnTo>
                    <a:pt x="182" y="62"/>
                  </a:lnTo>
                  <a:lnTo>
                    <a:pt x="187" y="62"/>
                  </a:lnTo>
                  <a:lnTo>
                    <a:pt x="193" y="61"/>
                  </a:lnTo>
                  <a:lnTo>
                    <a:pt x="196" y="60"/>
                  </a:lnTo>
                  <a:lnTo>
                    <a:pt x="202" y="59"/>
                  </a:lnTo>
                  <a:lnTo>
                    <a:pt x="207" y="58"/>
                  </a:lnTo>
                  <a:lnTo>
                    <a:pt x="213" y="58"/>
                  </a:lnTo>
                  <a:lnTo>
                    <a:pt x="218" y="57"/>
                  </a:lnTo>
                  <a:lnTo>
                    <a:pt x="224" y="55"/>
                  </a:lnTo>
                  <a:lnTo>
                    <a:pt x="229" y="54"/>
                  </a:lnTo>
                  <a:lnTo>
                    <a:pt x="235" y="53"/>
                  </a:lnTo>
                  <a:lnTo>
                    <a:pt x="240" y="52"/>
                  </a:lnTo>
                  <a:lnTo>
                    <a:pt x="246" y="52"/>
                  </a:lnTo>
                  <a:lnTo>
                    <a:pt x="252" y="51"/>
                  </a:lnTo>
                  <a:lnTo>
                    <a:pt x="259" y="50"/>
                  </a:lnTo>
                  <a:lnTo>
                    <a:pt x="264" y="48"/>
                  </a:lnTo>
                  <a:lnTo>
                    <a:pt x="271" y="48"/>
                  </a:lnTo>
                  <a:lnTo>
                    <a:pt x="277" y="47"/>
                  </a:lnTo>
                  <a:lnTo>
                    <a:pt x="284" y="46"/>
                  </a:lnTo>
                  <a:lnTo>
                    <a:pt x="288" y="45"/>
                  </a:lnTo>
                  <a:lnTo>
                    <a:pt x="294" y="44"/>
                  </a:lnTo>
                  <a:lnTo>
                    <a:pt x="300" y="42"/>
                  </a:lnTo>
                  <a:lnTo>
                    <a:pt x="306" y="42"/>
                  </a:lnTo>
                  <a:lnTo>
                    <a:pt x="312" y="41"/>
                  </a:lnTo>
                  <a:lnTo>
                    <a:pt x="318" y="40"/>
                  </a:lnTo>
                  <a:lnTo>
                    <a:pt x="324" y="39"/>
                  </a:lnTo>
                  <a:lnTo>
                    <a:pt x="330" y="38"/>
                  </a:lnTo>
                  <a:lnTo>
                    <a:pt x="334" y="37"/>
                  </a:lnTo>
                  <a:lnTo>
                    <a:pt x="340" y="37"/>
                  </a:lnTo>
                  <a:lnTo>
                    <a:pt x="345" y="35"/>
                  </a:lnTo>
                  <a:lnTo>
                    <a:pt x="351" y="34"/>
                  </a:lnTo>
                  <a:lnTo>
                    <a:pt x="356" y="34"/>
                  </a:lnTo>
                  <a:lnTo>
                    <a:pt x="360" y="33"/>
                  </a:lnTo>
                  <a:lnTo>
                    <a:pt x="365" y="33"/>
                  </a:lnTo>
                  <a:lnTo>
                    <a:pt x="370" y="33"/>
                  </a:lnTo>
                  <a:lnTo>
                    <a:pt x="373" y="32"/>
                  </a:lnTo>
                  <a:lnTo>
                    <a:pt x="378" y="31"/>
                  </a:lnTo>
                  <a:lnTo>
                    <a:pt x="382" y="31"/>
                  </a:lnTo>
                  <a:lnTo>
                    <a:pt x="386" y="29"/>
                  </a:lnTo>
                  <a:lnTo>
                    <a:pt x="392" y="28"/>
                  </a:lnTo>
                  <a:lnTo>
                    <a:pt x="398" y="28"/>
                  </a:lnTo>
                  <a:lnTo>
                    <a:pt x="403" y="27"/>
                  </a:lnTo>
                  <a:lnTo>
                    <a:pt x="406" y="27"/>
                  </a:lnTo>
                  <a:lnTo>
                    <a:pt x="409" y="27"/>
                  </a:lnTo>
                  <a:lnTo>
                    <a:pt x="410" y="27"/>
                  </a:lnTo>
                  <a:lnTo>
                    <a:pt x="436" y="0"/>
                  </a:lnTo>
                  <a:lnTo>
                    <a:pt x="435" y="0"/>
                  </a:lnTo>
                  <a:lnTo>
                    <a:pt x="433" y="0"/>
                  </a:lnTo>
                  <a:lnTo>
                    <a:pt x="429" y="0"/>
                  </a:lnTo>
                  <a:lnTo>
                    <a:pt x="424" y="1"/>
                  </a:lnTo>
                  <a:lnTo>
                    <a:pt x="422" y="1"/>
                  </a:lnTo>
                  <a:lnTo>
                    <a:pt x="418" y="1"/>
                  </a:lnTo>
                  <a:lnTo>
                    <a:pt x="415" y="2"/>
                  </a:lnTo>
                  <a:lnTo>
                    <a:pt x="411" y="2"/>
                  </a:lnTo>
                  <a:lnTo>
                    <a:pt x="408" y="4"/>
                  </a:lnTo>
                  <a:lnTo>
                    <a:pt x="403" y="4"/>
                  </a:lnTo>
                  <a:lnTo>
                    <a:pt x="399" y="5"/>
                  </a:lnTo>
                  <a:lnTo>
                    <a:pt x="395" y="6"/>
                  </a:lnTo>
                  <a:lnTo>
                    <a:pt x="390" y="6"/>
                  </a:lnTo>
                  <a:lnTo>
                    <a:pt x="384" y="7"/>
                  </a:lnTo>
                  <a:lnTo>
                    <a:pt x="379" y="7"/>
                  </a:lnTo>
                  <a:lnTo>
                    <a:pt x="373" y="8"/>
                  </a:lnTo>
                  <a:lnTo>
                    <a:pt x="369" y="8"/>
                  </a:lnTo>
                  <a:lnTo>
                    <a:pt x="363" y="9"/>
                  </a:lnTo>
                  <a:lnTo>
                    <a:pt x="357" y="11"/>
                  </a:lnTo>
                  <a:lnTo>
                    <a:pt x="352" y="12"/>
                  </a:lnTo>
                  <a:lnTo>
                    <a:pt x="345" y="12"/>
                  </a:lnTo>
                  <a:lnTo>
                    <a:pt x="339" y="13"/>
                  </a:lnTo>
                  <a:lnTo>
                    <a:pt x="332" y="14"/>
                  </a:lnTo>
                  <a:lnTo>
                    <a:pt x="327" y="15"/>
                  </a:lnTo>
                  <a:lnTo>
                    <a:pt x="320" y="17"/>
                  </a:lnTo>
                  <a:lnTo>
                    <a:pt x="314" y="18"/>
                  </a:lnTo>
                  <a:lnTo>
                    <a:pt x="307" y="18"/>
                  </a:lnTo>
                  <a:lnTo>
                    <a:pt x="303" y="19"/>
                  </a:lnTo>
                  <a:lnTo>
                    <a:pt x="296" y="20"/>
                  </a:lnTo>
                  <a:lnTo>
                    <a:pt x="290" y="21"/>
                  </a:lnTo>
                  <a:lnTo>
                    <a:pt x="283" y="21"/>
                  </a:lnTo>
                  <a:lnTo>
                    <a:pt x="277" y="22"/>
                  </a:lnTo>
                  <a:lnTo>
                    <a:pt x="270" y="24"/>
                  </a:lnTo>
                  <a:lnTo>
                    <a:pt x="264" y="25"/>
                  </a:lnTo>
                  <a:lnTo>
                    <a:pt x="257" y="25"/>
                  </a:lnTo>
                  <a:lnTo>
                    <a:pt x="251" y="26"/>
                  </a:lnTo>
                  <a:lnTo>
                    <a:pt x="245" y="27"/>
                  </a:lnTo>
                  <a:lnTo>
                    <a:pt x="239" y="28"/>
                  </a:lnTo>
                  <a:lnTo>
                    <a:pt x="233" y="29"/>
                  </a:lnTo>
                  <a:lnTo>
                    <a:pt x="227" y="31"/>
                  </a:lnTo>
                  <a:lnTo>
                    <a:pt x="221" y="31"/>
                  </a:lnTo>
                  <a:lnTo>
                    <a:pt x="217" y="32"/>
                  </a:lnTo>
                  <a:lnTo>
                    <a:pt x="211" y="33"/>
                  </a:lnTo>
                  <a:lnTo>
                    <a:pt x="206" y="34"/>
                  </a:lnTo>
                  <a:lnTo>
                    <a:pt x="200" y="35"/>
                  </a:lnTo>
                  <a:lnTo>
                    <a:pt x="194" y="35"/>
                  </a:lnTo>
                  <a:lnTo>
                    <a:pt x="189" y="37"/>
                  </a:lnTo>
                  <a:lnTo>
                    <a:pt x="186" y="38"/>
                  </a:lnTo>
                  <a:lnTo>
                    <a:pt x="181" y="38"/>
                  </a:lnTo>
                  <a:lnTo>
                    <a:pt x="176" y="39"/>
                  </a:lnTo>
                  <a:lnTo>
                    <a:pt x="173" y="40"/>
                  </a:lnTo>
                  <a:lnTo>
                    <a:pt x="169" y="41"/>
                  </a:lnTo>
                  <a:lnTo>
                    <a:pt x="166" y="41"/>
                  </a:lnTo>
                  <a:lnTo>
                    <a:pt x="163" y="42"/>
                  </a:lnTo>
                  <a:lnTo>
                    <a:pt x="160" y="42"/>
                  </a:lnTo>
                  <a:lnTo>
                    <a:pt x="158" y="44"/>
                  </a:lnTo>
                  <a:lnTo>
                    <a:pt x="153" y="45"/>
                  </a:lnTo>
                  <a:lnTo>
                    <a:pt x="152" y="46"/>
                  </a:lnTo>
                  <a:lnTo>
                    <a:pt x="148" y="47"/>
                  </a:lnTo>
                  <a:lnTo>
                    <a:pt x="146" y="47"/>
                  </a:lnTo>
                  <a:lnTo>
                    <a:pt x="142" y="48"/>
                  </a:lnTo>
                  <a:lnTo>
                    <a:pt x="139" y="50"/>
                  </a:lnTo>
                  <a:lnTo>
                    <a:pt x="133" y="50"/>
                  </a:lnTo>
                  <a:lnTo>
                    <a:pt x="128" y="51"/>
                  </a:lnTo>
                  <a:lnTo>
                    <a:pt x="123" y="52"/>
                  </a:lnTo>
                  <a:lnTo>
                    <a:pt x="117" y="53"/>
                  </a:lnTo>
                  <a:lnTo>
                    <a:pt x="112" y="53"/>
                  </a:lnTo>
                  <a:lnTo>
                    <a:pt x="104" y="54"/>
                  </a:lnTo>
                  <a:lnTo>
                    <a:pt x="99" y="54"/>
                  </a:lnTo>
                  <a:lnTo>
                    <a:pt x="93" y="55"/>
                  </a:lnTo>
                  <a:lnTo>
                    <a:pt x="86" y="57"/>
                  </a:lnTo>
                  <a:lnTo>
                    <a:pt x="80" y="57"/>
                  </a:lnTo>
                  <a:lnTo>
                    <a:pt x="73" y="58"/>
                  </a:lnTo>
                  <a:lnTo>
                    <a:pt x="67" y="59"/>
                  </a:lnTo>
                  <a:lnTo>
                    <a:pt x="63" y="59"/>
                  </a:lnTo>
                  <a:lnTo>
                    <a:pt x="60" y="59"/>
                  </a:lnTo>
                  <a:lnTo>
                    <a:pt x="56" y="59"/>
                  </a:lnTo>
                  <a:lnTo>
                    <a:pt x="53" y="59"/>
                  </a:lnTo>
                  <a:lnTo>
                    <a:pt x="47" y="59"/>
                  </a:lnTo>
                  <a:lnTo>
                    <a:pt x="41" y="60"/>
                  </a:lnTo>
                  <a:lnTo>
                    <a:pt x="35" y="60"/>
                  </a:lnTo>
                  <a:lnTo>
                    <a:pt x="29" y="60"/>
                  </a:lnTo>
                  <a:lnTo>
                    <a:pt x="24" y="61"/>
                  </a:lnTo>
                  <a:lnTo>
                    <a:pt x="20" y="61"/>
                  </a:lnTo>
                  <a:lnTo>
                    <a:pt x="15" y="61"/>
                  </a:lnTo>
                  <a:lnTo>
                    <a:pt x="11" y="62"/>
                  </a:lnTo>
                  <a:lnTo>
                    <a:pt x="8" y="62"/>
                  </a:lnTo>
                  <a:lnTo>
                    <a:pt x="5" y="62"/>
                  </a:lnTo>
                  <a:lnTo>
                    <a:pt x="1" y="62"/>
                  </a:lnTo>
                  <a:lnTo>
                    <a:pt x="0" y="64"/>
                  </a:lnTo>
                  <a:lnTo>
                    <a:pt x="2" y="86"/>
                  </a:lnTo>
                  <a:lnTo>
                    <a:pt x="2" y="86"/>
                  </a:lnTo>
                  <a:close/>
                </a:path>
              </a:pathLst>
            </a:custGeom>
            <a:solidFill>
              <a:srgbClr val="000000"/>
            </a:solidFill>
            <a:ln w="9525">
              <a:noFill/>
              <a:round/>
              <a:headEnd/>
              <a:tailEnd/>
            </a:ln>
          </p:spPr>
          <p:txBody>
            <a:bodyPr/>
            <a:lstStyle/>
            <a:p>
              <a:endParaRPr lang="en-US"/>
            </a:p>
          </p:txBody>
        </p:sp>
        <p:sp>
          <p:nvSpPr>
            <p:cNvPr id="56" name="Freeform 54"/>
            <p:cNvSpPr>
              <a:spLocks/>
            </p:cNvSpPr>
            <p:nvPr/>
          </p:nvSpPr>
          <p:spPr bwMode="auto">
            <a:xfrm>
              <a:off x="1786" y="1914"/>
              <a:ext cx="319" cy="164"/>
            </a:xfrm>
            <a:custGeom>
              <a:avLst/>
              <a:gdLst/>
              <a:ahLst/>
              <a:cxnLst>
                <a:cxn ang="0">
                  <a:pos x="3" y="127"/>
                </a:cxn>
                <a:cxn ang="0">
                  <a:pos x="11" y="119"/>
                </a:cxn>
                <a:cxn ang="0">
                  <a:pos x="25" y="107"/>
                </a:cxn>
                <a:cxn ang="0">
                  <a:pos x="40" y="94"/>
                </a:cxn>
                <a:cxn ang="0">
                  <a:pos x="53" y="85"/>
                </a:cxn>
                <a:cxn ang="0">
                  <a:pos x="60" y="81"/>
                </a:cxn>
                <a:cxn ang="0">
                  <a:pos x="75" y="80"/>
                </a:cxn>
                <a:cxn ang="0">
                  <a:pos x="91" y="80"/>
                </a:cxn>
                <a:cxn ang="0">
                  <a:pos x="103" y="80"/>
                </a:cxn>
                <a:cxn ang="0">
                  <a:pos x="115" y="79"/>
                </a:cxn>
                <a:cxn ang="0">
                  <a:pos x="128" y="79"/>
                </a:cxn>
                <a:cxn ang="0">
                  <a:pos x="141" y="76"/>
                </a:cxn>
                <a:cxn ang="0">
                  <a:pos x="154" y="74"/>
                </a:cxn>
                <a:cxn ang="0">
                  <a:pos x="165" y="70"/>
                </a:cxn>
                <a:cxn ang="0">
                  <a:pos x="177" y="66"/>
                </a:cxn>
                <a:cxn ang="0">
                  <a:pos x="191" y="59"/>
                </a:cxn>
                <a:cxn ang="0">
                  <a:pos x="209" y="52"/>
                </a:cxn>
                <a:cxn ang="0">
                  <a:pos x="226" y="42"/>
                </a:cxn>
                <a:cxn ang="0">
                  <a:pos x="244" y="34"/>
                </a:cxn>
                <a:cxn ang="0">
                  <a:pos x="262" y="26"/>
                </a:cxn>
                <a:cxn ang="0">
                  <a:pos x="280" y="17"/>
                </a:cxn>
                <a:cxn ang="0">
                  <a:pos x="293" y="10"/>
                </a:cxn>
                <a:cxn ang="0">
                  <a:pos x="305" y="4"/>
                </a:cxn>
                <a:cxn ang="0">
                  <a:pos x="313" y="0"/>
                </a:cxn>
                <a:cxn ang="0">
                  <a:pos x="316" y="19"/>
                </a:cxn>
                <a:cxn ang="0">
                  <a:pos x="307" y="24"/>
                </a:cxn>
                <a:cxn ang="0">
                  <a:pos x="295" y="30"/>
                </a:cxn>
                <a:cxn ang="0">
                  <a:pos x="281" y="40"/>
                </a:cxn>
                <a:cxn ang="0">
                  <a:pos x="262" y="49"/>
                </a:cxn>
                <a:cxn ang="0">
                  <a:pos x="244" y="59"/>
                </a:cxn>
                <a:cxn ang="0">
                  <a:pos x="224" y="69"/>
                </a:cxn>
                <a:cxn ang="0">
                  <a:pos x="205" y="79"/>
                </a:cxn>
                <a:cxn ang="0">
                  <a:pos x="188" y="86"/>
                </a:cxn>
                <a:cxn ang="0">
                  <a:pos x="172" y="92"/>
                </a:cxn>
                <a:cxn ang="0">
                  <a:pos x="159" y="95"/>
                </a:cxn>
                <a:cxn ang="0">
                  <a:pos x="148" y="98"/>
                </a:cxn>
                <a:cxn ang="0">
                  <a:pos x="135" y="99"/>
                </a:cxn>
                <a:cxn ang="0">
                  <a:pos x="123" y="101"/>
                </a:cxn>
                <a:cxn ang="0">
                  <a:pos x="111" y="101"/>
                </a:cxn>
                <a:cxn ang="0">
                  <a:pos x="101" y="103"/>
                </a:cxn>
                <a:cxn ang="0">
                  <a:pos x="90" y="103"/>
                </a:cxn>
                <a:cxn ang="0">
                  <a:pos x="78" y="105"/>
                </a:cxn>
                <a:cxn ang="0">
                  <a:pos x="69" y="105"/>
                </a:cxn>
                <a:cxn ang="0">
                  <a:pos x="0" y="129"/>
                </a:cxn>
              </a:cxnLst>
              <a:rect l="0" t="0" r="r" b="b"/>
              <a:pathLst>
                <a:path w="319" h="164">
                  <a:moveTo>
                    <a:pt x="0" y="129"/>
                  </a:moveTo>
                  <a:lnTo>
                    <a:pt x="0" y="128"/>
                  </a:lnTo>
                  <a:lnTo>
                    <a:pt x="3" y="127"/>
                  </a:lnTo>
                  <a:lnTo>
                    <a:pt x="4" y="125"/>
                  </a:lnTo>
                  <a:lnTo>
                    <a:pt x="7" y="122"/>
                  </a:lnTo>
                  <a:lnTo>
                    <a:pt x="11" y="119"/>
                  </a:lnTo>
                  <a:lnTo>
                    <a:pt x="16" y="115"/>
                  </a:lnTo>
                  <a:lnTo>
                    <a:pt x="19" y="111"/>
                  </a:lnTo>
                  <a:lnTo>
                    <a:pt x="25" y="107"/>
                  </a:lnTo>
                  <a:lnTo>
                    <a:pt x="30" y="102"/>
                  </a:lnTo>
                  <a:lnTo>
                    <a:pt x="34" y="98"/>
                  </a:lnTo>
                  <a:lnTo>
                    <a:pt x="40" y="94"/>
                  </a:lnTo>
                  <a:lnTo>
                    <a:pt x="45" y="91"/>
                  </a:lnTo>
                  <a:lnTo>
                    <a:pt x="49" y="87"/>
                  </a:lnTo>
                  <a:lnTo>
                    <a:pt x="53" y="85"/>
                  </a:lnTo>
                  <a:lnTo>
                    <a:pt x="56" y="82"/>
                  </a:lnTo>
                  <a:lnTo>
                    <a:pt x="59" y="82"/>
                  </a:lnTo>
                  <a:lnTo>
                    <a:pt x="60" y="81"/>
                  </a:lnTo>
                  <a:lnTo>
                    <a:pt x="65" y="81"/>
                  </a:lnTo>
                  <a:lnTo>
                    <a:pt x="69" y="80"/>
                  </a:lnTo>
                  <a:lnTo>
                    <a:pt x="75" y="80"/>
                  </a:lnTo>
                  <a:lnTo>
                    <a:pt x="80" y="80"/>
                  </a:lnTo>
                  <a:lnTo>
                    <a:pt x="88" y="80"/>
                  </a:lnTo>
                  <a:lnTo>
                    <a:pt x="91" y="80"/>
                  </a:lnTo>
                  <a:lnTo>
                    <a:pt x="95" y="80"/>
                  </a:lnTo>
                  <a:lnTo>
                    <a:pt x="99" y="80"/>
                  </a:lnTo>
                  <a:lnTo>
                    <a:pt x="103" y="80"/>
                  </a:lnTo>
                  <a:lnTo>
                    <a:pt x="108" y="80"/>
                  </a:lnTo>
                  <a:lnTo>
                    <a:pt x="111" y="80"/>
                  </a:lnTo>
                  <a:lnTo>
                    <a:pt x="115" y="79"/>
                  </a:lnTo>
                  <a:lnTo>
                    <a:pt x="119" y="79"/>
                  </a:lnTo>
                  <a:lnTo>
                    <a:pt x="123" y="79"/>
                  </a:lnTo>
                  <a:lnTo>
                    <a:pt x="128" y="79"/>
                  </a:lnTo>
                  <a:lnTo>
                    <a:pt x="132" y="78"/>
                  </a:lnTo>
                  <a:lnTo>
                    <a:pt x="137" y="78"/>
                  </a:lnTo>
                  <a:lnTo>
                    <a:pt x="141" y="76"/>
                  </a:lnTo>
                  <a:lnTo>
                    <a:pt x="144" y="76"/>
                  </a:lnTo>
                  <a:lnTo>
                    <a:pt x="149" y="75"/>
                  </a:lnTo>
                  <a:lnTo>
                    <a:pt x="154" y="74"/>
                  </a:lnTo>
                  <a:lnTo>
                    <a:pt x="157" y="73"/>
                  </a:lnTo>
                  <a:lnTo>
                    <a:pt x="162" y="72"/>
                  </a:lnTo>
                  <a:lnTo>
                    <a:pt x="165" y="70"/>
                  </a:lnTo>
                  <a:lnTo>
                    <a:pt x="170" y="69"/>
                  </a:lnTo>
                  <a:lnTo>
                    <a:pt x="174" y="68"/>
                  </a:lnTo>
                  <a:lnTo>
                    <a:pt x="177" y="66"/>
                  </a:lnTo>
                  <a:lnTo>
                    <a:pt x="182" y="63"/>
                  </a:lnTo>
                  <a:lnTo>
                    <a:pt x="188" y="61"/>
                  </a:lnTo>
                  <a:lnTo>
                    <a:pt x="191" y="59"/>
                  </a:lnTo>
                  <a:lnTo>
                    <a:pt x="197" y="56"/>
                  </a:lnTo>
                  <a:lnTo>
                    <a:pt x="203" y="54"/>
                  </a:lnTo>
                  <a:lnTo>
                    <a:pt x="209" y="52"/>
                  </a:lnTo>
                  <a:lnTo>
                    <a:pt x="215" y="49"/>
                  </a:lnTo>
                  <a:lnTo>
                    <a:pt x="220" y="46"/>
                  </a:lnTo>
                  <a:lnTo>
                    <a:pt x="226" y="42"/>
                  </a:lnTo>
                  <a:lnTo>
                    <a:pt x="233" y="40"/>
                  </a:lnTo>
                  <a:lnTo>
                    <a:pt x="238" y="37"/>
                  </a:lnTo>
                  <a:lnTo>
                    <a:pt x="244" y="34"/>
                  </a:lnTo>
                  <a:lnTo>
                    <a:pt x="250" y="32"/>
                  </a:lnTo>
                  <a:lnTo>
                    <a:pt x="257" y="29"/>
                  </a:lnTo>
                  <a:lnTo>
                    <a:pt x="262" y="26"/>
                  </a:lnTo>
                  <a:lnTo>
                    <a:pt x="268" y="23"/>
                  </a:lnTo>
                  <a:lnTo>
                    <a:pt x="274" y="20"/>
                  </a:lnTo>
                  <a:lnTo>
                    <a:pt x="280" y="17"/>
                  </a:lnTo>
                  <a:lnTo>
                    <a:pt x="283" y="15"/>
                  </a:lnTo>
                  <a:lnTo>
                    <a:pt x="288" y="13"/>
                  </a:lnTo>
                  <a:lnTo>
                    <a:pt x="293" y="10"/>
                  </a:lnTo>
                  <a:lnTo>
                    <a:pt x="297" y="9"/>
                  </a:lnTo>
                  <a:lnTo>
                    <a:pt x="301" y="6"/>
                  </a:lnTo>
                  <a:lnTo>
                    <a:pt x="305" y="4"/>
                  </a:lnTo>
                  <a:lnTo>
                    <a:pt x="307" y="3"/>
                  </a:lnTo>
                  <a:lnTo>
                    <a:pt x="310" y="2"/>
                  </a:lnTo>
                  <a:lnTo>
                    <a:pt x="313" y="0"/>
                  </a:lnTo>
                  <a:lnTo>
                    <a:pt x="315" y="0"/>
                  </a:lnTo>
                  <a:lnTo>
                    <a:pt x="319" y="19"/>
                  </a:lnTo>
                  <a:lnTo>
                    <a:pt x="316" y="19"/>
                  </a:lnTo>
                  <a:lnTo>
                    <a:pt x="313" y="21"/>
                  </a:lnTo>
                  <a:lnTo>
                    <a:pt x="310" y="22"/>
                  </a:lnTo>
                  <a:lnTo>
                    <a:pt x="307" y="24"/>
                  </a:lnTo>
                  <a:lnTo>
                    <a:pt x="303" y="26"/>
                  </a:lnTo>
                  <a:lnTo>
                    <a:pt x="300" y="29"/>
                  </a:lnTo>
                  <a:lnTo>
                    <a:pt x="295" y="30"/>
                  </a:lnTo>
                  <a:lnTo>
                    <a:pt x="290" y="34"/>
                  </a:lnTo>
                  <a:lnTo>
                    <a:pt x="286" y="36"/>
                  </a:lnTo>
                  <a:lnTo>
                    <a:pt x="281" y="40"/>
                  </a:lnTo>
                  <a:lnTo>
                    <a:pt x="274" y="42"/>
                  </a:lnTo>
                  <a:lnTo>
                    <a:pt x="269" y="46"/>
                  </a:lnTo>
                  <a:lnTo>
                    <a:pt x="262" y="49"/>
                  </a:lnTo>
                  <a:lnTo>
                    <a:pt x="257" y="53"/>
                  </a:lnTo>
                  <a:lnTo>
                    <a:pt x="250" y="56"/>
                  </a:lnTo>
                  <a:lnTo>
                    <a:pt x="244" y="59"/>
                  </a:lnTo>
                  <a:lnTo>
                    <a:pt x="237" y="62"/>
                  </a:lnTo>
                  <a:lnTo>
                    <a:pt x="231" y="66"/>
                  </a:lnTo>
                  <a:lnTo>
                    <a:pt x="224" y="69"/>
                  </a:lnTo>
                  <a:lnTo>
                    <a:pt x="218" y="72"/>
                  </a:lnTo>
                  <a:lnTo>
                    <a:pt x="211" y="75"/>
                  </a:lnTo>
                  <a:lnTo>
                    <a:pt x="205" y="79"/>
                  </a:lnTo>
                  <a:lnTo>
                    <a:pt x="200" y="81"/>
                  </a:lnTo>
                  <a:lnTo>
                    <a:pt x="192" y="83"/>
                  </a:lnTo>
                  <a:lnTo>
                    <a:pt x="188" y="86"/>
                  </a:lnTo>
                  <a:lnTo>
                    <a:pt x="182" y="88"/>
                  </a:lnTo>
                  <a:lnTo>
                    <a:pt x="177" y="89"/>
                  </a:lnTo>
                  <a:lnTo>
                    <a:pt x="172" y="92"/>
                  </a:lnTo>
                  <a:lnTo>
                    <a:pt x="168" y="93"/>
                  </a:lnTo>
                  <a:lnTo>
                    <a:pt x="164" y="94"/>
                  </a:lnTo>
                  <a:lnTo>
                    <a:pt x="159" y="95"/>
                  </a:lnTo>
                  <a:lnTo>
                    <a:pt x="155" y="95"/>
                  </a:lnTo>
                  <a:lnTo>
                    <a:pt x="151" y="96"/>
                  </a:lnTo>
                  <a:lnTo>
                    <a:pt x="148" y="98"/>
                  </a:lnTo>
                  <a:lnTo>
                    <a:pt x="143" y="98"/>
                  </a:lnTo>
                  <a:lnTo>
                    <a:pt x="139" y="99"/>
                  </a:lnTo>
                  <a:lnTo>
                    <a:pt x="135" y="99"/>
                  </a:lnTo>
                  <a:lnTo>
                    <a:pt x="131" y="100"/>
                  </a:lnTo>
                  <a:lnTo>
                    <a:pt x="126" y="100"/>
                  </a:lnTo>
                  <a:lnTo>
                    <a:pt x="123" y="101"/>
                  </a:lnTo>
                  <a:lnTo>
                    <a:pt x="118" y="101"/>
                  </a:lnTo>
                  <a:lnTo>
                    <a:pt x="115" y="101"/>
                  </a:lnTo>
                  <a:lnTo>
                    <a:pt x="111" y="101"/>
                  </a:lnTo>
                  <a:lnTo>
                    <a:pt x="108" y="102"/>
                  </a:lnTo>
                  <a:lnTo>
                    <a:pt x="103" y="102"/>
                  </a:lnTo>
                  <a:lnTo>
                    <a:pt x="101" y="103"/>
                  </a:lnTo>
                  <a:lnTo>
                    <a:pt x="97" y="103"/>
                  </a:lnTo>
                  <a:lnTo>
                    <a:pt x="93" y="103"/>
                  </a:lnTo>
                  <a:lnTo>
                    <a:pt x="90" y="103"/>
                  </a:lnTo>
                  <a:lnTo>
                    <a:pt x="88" y="103"/>
                  </a:lnTo>
                  <a:lnTo>
                    <a:pt x="82" y="103"/>
                  </a:lnTo>
                  <a:lnTo>
                    <a:pt x="78" y="105"/>
                  </a:lnTo>
                  <a:lnTo>
                    <a:pt x="73" y="105"/>
                  </a:lnTo>
                  <a:lnTo>
                    <a:pt x="71" y="105"/>
                  </a:lnTo>
                  <a:lnTo>
                    <a:pt x="69" y="105"/>
                  </a:lnTo>
                  <a:lnTo>
                    <a:pt x="69" y="105"/>
                  </a:lnTo>
                  <a:lnTo>
                    <a:pt x="5" y="164"/>
                  </a:lnTo>
                  <a:lnTo>
                    <a:pt x="0" y="129"/>
                  </a:lnTo>
                  <a:lnTo>
                    <a:pt x="0" y="129"/>
                  </a:lnTo>
                  <a:close/>
                </a:path>
              </a:pathLst>
            </a:custGeom>
            <a:solidFill>
              <a:srgbClr val="000000"/>
            </a:solidFill>
            <a:ln w="9525">
              <a:noFill/>
              <a:round/>
              <a:headEnd/>
              <a:tailEnd/>
            </a:ln>
          </p:spPr>
          <p:txBody>
            <a:bodyPr/>
            <a:lstStyle/>
            <a:p>
              <a:endParaRPr lang="en-US"/>
            </a:p>
          </p:txBody>
        </p:sp>
        <p:sp>
          <p:nvSpPr>
            <p:cNvPr id="57" name="Freeform 55"/>
            <p:cNvSpPr>
              <a:spLocks/>
            </p:cNvSpPr>
            <p:nvPr/>
          </p:nvSpPr>
          <p:spPr bwMode="auto">
            <a:xfrm>
              <a:off x="1055" y="2358"/>
              <a:ext cx="510" cy="373"/>
            </a:xfrm>
            <a:custGeom>
              <a:avLst/>
              <a:gdLst/>
              <a:ahLst/>
              <a:cxnLst>
                <a:cxn ang="0">
                  <a:pos x="324" y="0"/>
                </a:cxn>
                <a:cxn ang="0">
                  <a:pos x="286" y="3"/>
                </a:cxn>
                <a:cxn ang="0">
                  <a:pos x="236" y="8"/>
                </a:cxn>
                <a:cxn ang="0">
                  <a:pos x="190" y="18"/>
                </a:cxn>
                <a:cxn ang="0">
                  <a:pos x="154" y="36"/>
                </a:cxn>
                <a:cxn ang="0">
                  <a:pos x="123" y="58"/>
                </a:cxn>
                <a:cxn ang="0">
                  <a:pos x="92" y="85"/>
                </a:cxn>
                <a:cxn ang="0">
                  <a:pos x="62" y="113"/>
                </a:cxn>
                <a:cxn ang="0">
                  <a:pos x="21" y="155"/>
                </a:cxn>
                <a:cxn ang="0">
                  <a:pos x="0" y="188"/>
                </a:cxn>
                <a:cxn ang="0">
                  <a:pos x="7" y="218"/>
                </a:cxn>
                <a:cxn ang="0">
                  <a:pos x="25" y="254"/>
                </a:cxn>
                <a:cxn ang="0">
                  <a:pos x="47" y="289"/>
                </a:cxn>
                <a:cxn ang="0">
                  <a:pos x="71" y="317"/>
                </a:cxn>
                <a:cxn ang="0">
                  <a:pos x="103" y="342"/>
                </a:cxn>
                <a:cxn ang="0">
                  <a:pos x="139" y="362"/>
                </a:cxn>
                <a:cxn ang="0">
                  <a:pos x="175" y="372"/>
                </a:cxn>
                <a:cxn ang="0">
                  <a:pos x="194" y="336"/>
                </a:cxn>
                <a:cxn ang="0">
                  <a:pos x="210" y="300"/>
                </a:cxn>
                <a:cxn ang="0">
                  <a:pos x="238" y="270"/>
                </a:cxn>
                <a:cxn ang="0">
                  <a:pos x="279" y="240"/>
                </a:cxn>
                <a:cxn ang="0">
                  <a:pos x="319" y="207"/>
                </a:cxn>
                <a:cxn ang="0">
                  <a:pos x="346" y="191"/>
                </a:cxn>
                <a:cxn ang="0">
                  <a:pos x="379" y="189"/>
                </a:cxn>
                <a:cxn ang="0">
                  <a:pos x="407" y="188"/>
                </a:cxn>
                <a:cxn ang="0">
                  <a:pos x="435" y="186"/>
                </a:cxn>
                <a:cxn ang="0">
                  <a:pos x="471" y="184"/>
                </a:cxn>
                <a:cxn ang="0">
                  <a:pos x="510" y="165"/>
                </a:cxn>
                <a:cxn ang="0">
                  <a:pos x="470" y="164"/>
                </a:cxn>
                <a:cxn ang="0">
                  <a:pos x="440" y="164"/>
                </a:cxn>
                <a:cxn ang="0">
                  <a:pos x="408" y="164"/>
                </a:cxn>
                <a:cxn ang="0">
                  <a:pos x="378" y="165"/>
                </a:cxn>
                <a:cxn ang="0">
                  <a:pos x="341" y="168"/>
                </a:cxn>
                <a:cxn ang="0">
                  <a:pos x="319" y="177"/>
                </a:cxn>
                <a:cxn ang="0">
                  <a:pos x="282" y="204"/>
                </a:cxn>
                <a:cxn ang="0">
                  <a:pos x="235" y="240"/>
                </a:cxn>
                <a:cxn ang="0">
                  <a:pos x="202" y="270"/>
                </a:cxn>
                <a:cxn ang="0">
                  <a:pos x="181" y="309"/>
                </a:cxn>
                <a:cxn ang="0">
                  <a:pos x="161" y="350"/>
                </a:cxn>
                <a:cxn ang="0">
                  <a:pos x="138" y="344"/>
                </a:cxn>
                <a:cxn ang="0">
                  <a:pos x="102" y="319"/>
                </a:cxn>
                <a:cxn ang="0">
                  <a:pos x="70" y="280"/>
                </a:cxn>
                <a:cxn ang="0">
                  <a:pos x="47" y="244"/>
                </a:cxn>
                <a:cxn ang="0">
                  <a:pos x="27" y="199"/>
                </a:cxn>
                <a:cxn ang="0">
                  <a:pos x="57" y="163"/>
                </a:cxn>
                <a:cxn ang="0">
                  <a:pos x="87" y="130"/>
                </a:cxn>
                <a:cxn ang="0">
                  <a:pos x="115" y="100"/>
                </a:cxn>
                <a:cxn ang="0">
                  <a:pos x="143" y="73"/>
                </a:cxn>
                <a:cxn ang="0">
                  <a:pos x="185" y="43"/>
                </a:cxn>
                <a:cxn ang="0">
                  <a:pos x="223" y="32"/>
                </a:cxn>
                <a:cxn ang="0">
                  <a:pos x="256" y="27"/>
                </a:cxn>
                <a:cxn ang="0">
                  <a:pos x="294" y="21"/>
                </a:cxn>
                <a:cxn ang="0">
                  <a:pos x="334" y="17"/>
                </a:cxn>
                <a:cxn ang="0">
                  <a:pos x="369" y="13"/>
                </a:cxn>
                <a:cxn ang="0">
                  <a:pos x="406" y="8"/>
                </a:cxn>
                <a:cxn ang="0">
                  <a:pos x="345" y="0"/>
                </a:cxn>
              </a:cxnLst>
              <a:rect l="0" t="0" r="r" b="b"/>
              <a:pathLst>
                <a:path w="510" h="373">
                  <a:moveTo>
                    <a:pt x="345" y="0"/>
                  </a:moveTo>
                  <a:lnTo>
                    <a:pt x="343" y="0"/>
                  </a:lnTo>
                  <a:lnTo>
                    <a:pt x="341" y="0"/>
                  </a:lnTo>
                  <a:lnTo>
                    <a:pt x="337" y="0"/>
                  </a:lnTo>
                  <a:lnTo>
                    <a:pt x="335" y="0"/>
                  </a:lnTo>
                  <a:lnTo>
                    <a:pt x="332" y="0"/>
                  </a:lnTo>
                  <a:lnTo>
                    <a:pt x="329" y="0"/>
                  </a:lnTo>
                  <a:lnTo>
                    <a:pt x="324" y="0"/>
                  </a:lnTo>
                  <a:lnTo>
                    <a:pt x="321" y="0"/>
                  </a:lnTo>
                  <a:lnTo>
                    <a:pt x="316" y="0"/>
                  </a:lnTo>
                  <a:lnTo>
                    <a:pt x="312" y="1"/>
                  </a:lnTo>
                  <a:lnTo>
                    <a:pt x="307" y="1"/>
                  </a:lnTo>
                  <a:lnTo>
                    <a:pt x="302" y="1"/>
                  </a:lnTo>
                  <a:lnTo>
                    <a:pt x="296" y="3"/>
                  </a:lnTo>
                  <a:lnTo>
                    <a:pt x="291" y="3"/>
                  </a:lnTo>
                  <a:lnTo>
                    <a:pt x="286" y="3"/>
                  </a:lnTo>
                  <a:lnTo>
                    <a:pt x="279" y="4"/>
                  </a:lnTo>
                  <a:lnTo>
                    <a:pt x="273" y="4"/>
                  </a:lnTo>
                  <a:lnTo>
                    <a:pt x="267" y="5"/>
                  </a:lnTo>
                  <a:lnTo>
                    <a:pt x="261" y="5"/>
                  </a:lnTo>
                  <a:lnTo>
                    <a:pt x="255" y="6"/>
                  </a:lnTo>
                  <a:lnTo>
                    <a:pt x="248" y="6"/>
                  </a:lnTo>
                  <a:lnTo>
                    <a:pt x="243" y="7"/>
                  </a:lnTo>
                  <a:lnTo>
                    <a:pt x="236" y="8"/>
                  </a:lnTo>
                  <a:lnTo>
                    <a:pt x="230" y="10"/>
                  </a:lnTo>
                  <a:lnTo>
                    <a:pt x="223" y="10"/>
                  </a:lnTo>
                  <a:lnTo>
                    <a:pt x="218" y="11"/>
                  </a:lnTo>
                  <a:lnTo>
                    <a:pt x="212" y="12"/>
                  </a:lnTo>
                  <a:lnTo>
                    <a:pt x="207" y="13"/>
                  </a:lnTo>
                  <a:lnTo>
                    <a:pt x="202" y="14"/>
                  </a:lnTo>
                  <a:lnTo>
                    <a:pt x="196" y="17"/>
                  </a:lnTo>
                  <a:lnTo>
                    <a:pt x="190" y="18"/>
                  </a:lnTo>
                  <a:lnTo>
                    <a:pt x="184" y="19"/>
                  </a:lnTo>
                  <a:lnTo>
                    <a:pt x="178" y="21"/>
                  </a:lnTo>
                  <a:lnTo>
                    <a:pt x="171" y="25"/>
                  </a:lnTo>
                  <a:lnTo>
                    <a:pt x="168" y="27"/>
                  </a:lnTo>
                  <a:lnTo>
                    <a:pt x="164" y="30"/>
                  </a:lnTo>
                  <a:lnTo>
                    <a:pt x="161" y="31"/>
                  </a:lnTo>
                  <a:lnTo>
                    <a:pt x="157" y="33"/>
                  </a:lnTo>
                  <a:lnTo>
                    <a:pt x="154" y="36"/>
                  </a:lnTo>
                  <a:lnTo>
                    <a:pt x="150" y="39"/>
                  </a:lnTo>
                  <a:lnTo>
                    <a:pt x="146" y="41"/>
                  </a:lnTo>
                  <a:lnTo>
                    <a:pt x="143" y="44"/>
                  </a:lnTo>
                  <a:lnTo>
                    <a:pt x="139" y="46"/>
                  </a:lnTo>
                  <a:lnTo>
                    <a:pt x="136" y="50"/>
                  </a:lnTo>
                  <a:lnTo>
                    <a:pt x="131" y="52"/>
                  </a:lnTo>
                  <a:lnTo>
                    <a:pt x="128" y="56"/>
                  </a:lnTo>
                  <a:lnTo>
                    <a:pt x="123" y="58"/>
                  </a:lnTo>
                  <a:lnTo>
                    <a:pt x="119" y="61"/>
                  </a:lnTo>
                  <a:lnTo>
                    <a:pt x="116" y="65"/>
                  </a:lnTo>
                  <a:lnTo>
                    <a:pt x="112" y="69"/>
                  </a:lnTo>
                  <a:lnTo>
                    <a:pt x="108" y="71"/>
                  </a:lnTo>
                  <a:lnTo>
                    <a:pt x="104" y="74"/>
                  </a:lnTo>
                  <a:lnTo>
                    <a:pt x="99" y="78"/>
                  </a:lnTo>
                  <a:lnTo>
                    <a:pt x="96" y="82"/>
                  </a:lnTo>
                  <a:lnTo>
                    <a:pt x="92" y="85"/>
                  </a:lnTo>
                  <a:lnTo>
                    <a:pt x="89" y="89"/>
                  </a:lnTo>
                  <a:lnTo>
                    <a:pt x="85" y="93"/>
                  </a:lnTo>
                  <a:lnTo>
                    <a:pt x="82" y="97"/>
                  </a:lnTo>
                  <a:lnTo>
                    <a:pt x="77" y="99"/>
                  </a:lnTo>
                  <a:lnTo>
                    <a:pt x="73" y="103"/>
                  </a:lnTo>
                  <a:lnTo>
                    <a:pt x="69" y="106"/>
                  </a:lnTo>
                  <a:lnTo>
                    <a:pt x="65" y="110"/>
                  </a:lnTo>
                  <a:lnTo>
                    <a:pt x="62" y="113"/>
                  </a:lnTo>
                  <a:lnTo>
                    <a:pt x="58" y="117"/>
                  </a:lnTo>
                  <a:lnTo>
                    <a:pt x="54" y="120"/>
                  </a:lnTo>
                  <a:lnTo>
                    <a:pt x="51" y="124"/>
                  </a:lnTo>
                  <a:lnTo>
                    <a:pt x="44" y="131"/>
                  </a:lnTo>
                  <a:lnTo>
                    <a:pt x="38" y="137"/>
                  </a:lnTo>
                  <a:lnTo>
                    <a:pt x="32" y="143"/>
                  </a:lnTo>
                  <a:lnTo>
                    <a:pt x="27" y="150"/>
                  </a:lnTo>
                  <a:lnTo>
                    <a:pt x="21" y="155"/>
                  </a:lnTo>
                  <a:lnTo>
                    <a:pt x="17" y="161"/>
                  </a:lnTo>
                  <a:lnTo>
                    <a:pt x="13" y="165"/>
                  </a:lnTo>
                  <a:lnTo>
                    <a:pt x="10" y="171"/>
                  </a:lnTo>
                  <a:lnTo>
                    <a:pt x="6" y="175"/>
                  </a:lnTo>
                  <a:lnTo>
                    <a:pt x="4" y="178"/>
                  </a:lnTo>
                  <a:lnTo>
                    <a:pt x="3" y="181"/>
                  </a:lnTo>
                  <a:lnTo>
                    <a:pt x="1" y="183"/>
                  </a:lnTo>
                  <a:lnTo>
                    <a:pt x="0" y="188"/>
                  </a:lnTo>
                  <a:lnTo>
                    <a:pt x="0" y="194"/>
                  </a:lnTo>
                  <a:lnTo>
                    <a:pt x="0" y="196"/>
                  </a:lnTo>
                  <a:lnTo>
                    <a:pt x="1" y="199"/>
                  </a:lnTo>
                  <a:lnTo>
                    <a:pt x="1" y="203"/>
                  </a:lnTo>
                  <a:lnTo>
                    <a:pt x="4" y="207"/>
                  </a:lnTo>
                  <a:lnTo>
                    <a:pt x="4" y="211"/>
                  </a:lnTo>
                  <a:lnTo>
                    <a:pt x="6" y="215"/>
                  </a:lnTo>
                  <a:lnTo>
                    <a:pt x="7" y="218"/>
                  </a:lnTo>
                  <a:lnTo>
                    <a:pt x="10" y="223"/>
                  </a:lnTo>
                  <a:lnTo>
                    <a:pt x="12" y="227"/>
                  </a:lnTo>
                  <a:lnTo>
                    <a:pt x="13" y="231"/>
                  </a:lnTo>
                  <a:lnTo>
                    <a:pt x="16" y="236"/>
                  </a:lnTo>
                  <a:lnTo>
                    <a:pt x="18" y="241"/>
                  </a:lnTo>
                  <a:lnTo>
                    <a:pt x="20" y="244"/>
                  </a:lnTo>
                  <a:lnTo>
                    <a:pt x="23" y="250"/>
                  </a:lnTo>
                  <a:lnTo>
                    <a:pt x="25" y="254"/>
                  </a:lnTo>
                  <a:lnTo>
                    <a:pt x="29" y="258"/>
                  </a:lnTo>
                  <a:lnTo>
                    <a:pt x="31" y="263"/>
                  </a:lnTo>
                  <a:lnTo>
                    <a:pt x="33" y="268"/>
                  </a:lnTo>
                  <a:lnTo>
                    <a:pt x="36" y="271"/>
                  </a:lnTo>
                  <a:lnTo>
                    <a:pt x="40" y="277"/>
                  </a:lnTo>
                  <a:lnTo>
                    <a:pt x="43" y="281"/>
                  </a:lnTo>
                  <a:lnTo>
                    <a:pt x="45" y="284"/>
                  </a:lnTo>
                  <a:lnTo>
                    <a:pt x="47" y="289"/>
                  </a:lnTo>
                  <a:lnTo>
                    <a:pt x="51" y="294"/>
                  </a:lnTo>
                  <a:lnTo>
                    <a:pt x="53" y="297"/>
                  </a:lnTo>
                  <a:lnTo>
                    <a:pt x="57" y="301"/>
                  </a:lnTo>
                  <a:lnTo>
                    <a:pt x="59" y="304"/>
                  </a:lnTo>
                  <a:lnTo>
                    <a:pt x="63" y="309"/>
                  </a:lnTo>
                  <a:lnTo>
                    <a:pt x="64" y="311"/>
                  </a:lnTo>
                  <a:lnTo>
                    <a:pt x="67" y="314"/>
                  </a:lnTo>
                  <a:lnTo>
                    <a:pt x="71" y="317"/>
                  </a:lnTo>
                  <a:lnTo>
                    <a:pt x="75" y="321"/>
                  </a:lnTo>
                  <a:lnTo>
                    <a:pt x="79" y="323"/>
                  </a:lnTo>
                  <a:lnTo>
                    <a:pt x="83" y="327"/>
                  </a:lnTo>
                  <a:lnTo>
                    <a:pt x="86" y="330"/>
                  </a:lnTo>
                  <a:lnTo>
                    <a:pt x="91" y="334"/>
                  </a:lnTo>
                  <a:lnTo>
                    <a:pt x="95" y="336"/>
                  </a:lnTo>
                  <a:lnTo>
                    <a:pt x="99" y="339"/>
                  </a:lnTo>
                  <a:lnTo>
                    <a:pt x="103" y="342"/>
                  </a:lnTo>
                  <a:lnTo>
                    <a:pt x="109" y="346"/>
                  </a:lnTo>
                  <a:lnTo>
                    <a:pt x="112" y="348"/>
                  </a:lnTo>
                  <a:lnTo>
                    <a:pt x="117" y="350"/>
                  </a:lnTo>
                  <a:lnTo>
                    <a:pt x="122" y="354"/>
                  </a:lnTo>
                  <a:lnTo>
                    <a:pt x="126" y="356"/>
                  </a:lnTo>
                  <a:lnTo>
                    <a:pt x="130" y="359"/>
                  </a:lnTo>
                  <a:lnTo>
                    <a:pt x="135" y="360"/>
                  </a:lnTo>
                  <a:lnTo>
                    <a:pt x="139" y="362"/>
                  </a:lnTo>
                  <a:lnTo>
                    <a:pt x="143" y="364"/>
                  </a:lnTo>
                  <a:lnTo>
                    <a:pt x="148" y="366"/>
                  </a:lnTo>
                  <a:lnTo>
                    <a:pt x="151" y="367"/>
                  </a:lnTo>
                  <a:lnTo>
                    <a:pt x="155" y="369"/>
                  </a:lnTo>
                  <a:lnTo>
                    <a:pt x="159" y="370"/>
                  </a:lnTo>
                  <a:lnTo>
                    <a:pt x="165" y="372"/>
                  </a:lnTo>
                  <a:lnTo>
                    <a:pt x="170" y="373"/>
                  </a:lnTo>
                  <a:lnTo>
                    <a:pt x="175" y="372"/>
                  </a:lnTo>
                  <a:lnTo>
                    <a:pt x="178" y="372"/>
                  </a:lnTo>
                  <a:lnTo>
                    <a:pt x="179" y="368"/>
                  </a:lnTo>
                  <a:lnTo>
                    <a:pt x="181" y="364"/>
                  </a:lnTo>
                  <a:lnTo>
                    <a:pt x="183" y="360"/>
                  </a:lnTo>
                  <a:lnTo>
                    <a:pt x="185" y="355"/>
                  </a:lnTo>
                  <a:lnTo>
                    <a:pt x="188" y="349"/>
                  </a:lnTo>
                  <a:lnTo>
                    <a:pt x="191" y="343"/>
                  </a:lnTo>
                  <a:lnTo>
                    <a:pt x="194" y="336"/>
                  </a:lnTo>
                  <a:lnTo>
                    <a:pt x="197" y="330"/>
                  </a:lnTo>
                  <a:lnTo>
                    <a:pt x="198" y="327"/>
                  </a:lnTo>
                  <a:lnTo>
                    <a:pt x="200" y="323"/>
                  </a:lnTo>
                  <a:lnTo>
                    <a:pt x="201" y="320"/>
                  </a:lnTo>
                  <a:lnTo>
                    <a:pt x="203" y="317"/>
                  </a:lnTo>
                  <a:lnTo>
                    <a:pt x="205" y="310"/>
                  </a:lnTo>
                  <a:lnTo>
                    <a:pt x="208" y="306"/>
                  </a:lnTo>
                  <a:lnTo>
                    <a:pt x="210" y="300"/>
                  </a:lnTo>
                  <a:lnTo>
                    <a:pt x="214" y="295"/>
                  </a:lnTo>
                  <a:lnTo>
                    <a:pt x="217" y="291"/>
                  </a:lnTo>
                  <a:lnTo>
                    <a:pt x="220" y="289"/>
                  </a:lnTo>
                  <a:lnTo>
                    <a:pt x="223" y="284"/>
                  </a:lnTo>
                  <a:lnTo>
                    <a:pt x="228" y="281"/>
                  </a:lnTo>
                  <a:lnTo>
                    <a:pt x="231" y="277"/>
                  </a:lnTo>
                  <a:lnTo>
                    <a:pt x="235" y="274"/>
                  </a:lnTo>
                  <a:lnTo>
                    <a:pt x="238" y="270"/>
                  </a:lnTo>
                  <a:lnTo>
                    <a:pt x="243" y="268"/>
                  </a:lnTo>
                  <a:lnTo>
                    <a:pt x="247" y="263"/>
                  </a:lnTo>
                  <a:lnTo>
                    <a:pt x="251" y="260"/>
                  </a:lnTo>
                  <a:lnTo>
                    <a:pt x="257" y="256"/>
                  </a:lnTo>
                  <a:lnTo>
                    <a:pt x="262" y="252"/>
                  </a:lnTo>
                  <a:lnTo>
                    <a:pt x="267" y="248"/>
                  </a:lnTo>
                  <a:lnTo>
                    <a:pt x="273" y="243"/>
                  </a:lnTo>
                  <a:lnTo>
                    <a:pt x="279" y="240"/>
                  </a:lnTo>
                  <a:lnTo>
                    <a:pt x="284" y="235"/>
                  </a:lnTo>
                  <a:lnTo>
                    <a:pt x="289" y="230"/>
                  </a:lnTo>
                  <a:lnTo>
                    <a:pt x="294" y="227"/>
                  </a:lnTo>
                  <a:lnTo>
                    <a:pt x="299" y="222"/>
                  </a:lnTo>
                  <a:lnTo>
                    <a:pt x="304" y="218"/>
                  </a:lnTo>
                  <a:lnTo>
                    <a:pt x="309" y="215"/>
                  </a:lnTo>
                  <a:lnTo>
                    <a:pt x="314" y="211"/>
                  </a:lnTo>
                  <a:lnTo>
                    <a:pt x="319" y="207"/>
                  </a:lnTo>
                  <a:lnTo>
                    <a:pt x="323" y="204"/>
                  </a:lnTo>
                  <a:lnTo>
                    <a:pt x="327" y="201"/>
                  </a:lnTo>
                  <a:lnTo>
                    <a:pt x="330" y="198"/>
                  </a:lnTo>
                  <a:lnTo>
                    <a:pt x="334" y="197"/>
                  </a:lnTo>
                  <a:lnTo>
                    <a:pt x="337" y="195"/>
                  </a:lnTo>
                  <a:lnTo>
                    <a:pt x="342" y="192"/>
                  </a:lnTo>
                  <a:lnTo>
                    <a:pt x="345" y="191"/>
                  </a:lnTo>
                  <a:lnTo>
                    <a:pt x="346" y="191"/>
                  </a:lnTo>
                  <a:lnTo>
                    <a:pt x="348" y="191"/>
                  </a:lnTo>
                  <a:lnTo>
                    <a:pt x="350" y="191"/>
                  </a:lnTo>
                  <a:lnTo>
                    <a:pt x="354" y="191"/>
                  </a:lnTo>
                  <a:lnTo>
                    <a:pt x="358" y="190"/>
                  </a:lnTo>
                  <a:lnTo>
                    <a:pt x="362" y="190"/>
                  </a:lnTo>
                  <a:lnTo>
                    <a:pt x="367" y="190"/>
                  </a:lnTo>
                  <a:lnTo>
                    <a:pt x="373" y="190"/>
                  </a:lnTo>
                  <a:lnTo>
                    <a:pt x="379" y="189"/>
                  </a:lnTo>
                  <a:lnTo>
                    <a:pt x="383" y="189"/>
                  </a:lnTo>
                  <a:lnTo>
                    <a:pt x="387" y="189"/>
                  </a:lnTo>
                  <a:lnTo>
                    <a:pt x="389" y="189"/>
                  </a:lnTo>
                  <a:lnTo>
                    <a:pt x="394" y="189"/>
                  </a:lnTo>
                  <a:lnTo>
                    <a:pt x="398" y="189"/>
                  </a:lnTo>
                  <a:lnTo>
                    <a:pt x="400" y="188"/>
                  </a:lnTo>
                  <a:lnTo>
                    <a:pt x="405" y="188"/>
                  </a:lnTo>
                  <a:lnTo>
                    <a:pt x="407" y="188"/>
                  </a:lnTo>
                  <a:lnTo>
                    <a:pt x="411" y="188"/>
                  </a:lnTo>
                  <a:lnTo>
                    <a:pt x="414" y="188"/>
                  </a:lnTo>
                  <a:lnTo>
                    <a:pt x="419" y="188"/>
                  </a:lnTo>
                  <a:lnTo>
                    <a:pt x="422" y="188"/>
                  </a:lnTo>
                  <a:lnTo>
                    <a:pt x="426" y="188"/>
                  </a:lnTo>
                  <a:lnTo>
                    <a:pt x="428" y="186"/>
                  </a:lnTo>
                  <a:lnTo>
                    <a:pt x="433" y="186"/>
                  </a:lnTo>
                  <a:lnTo>
                    <a:pt x="435" y="186"/>
                  </a:lnTo>
                  <a:lnTo>
                    <a:pt x="439" y="186"/>
                  </a:lnTo>
                  <a:lnTo>
                    <a:pt x="442" y="185"/>
                  </a:lnTo>
                  <a:lnTo>
                    <a:pt x="446" y="185"/>
                  </a:lnTo>
                  <a:lnTo>
                    <a:pt x="449" y="185"/>
                  </a:lnTo>
                  <a:lnTo>
                    <a:pt x="453" y="185"/>
                  </a:lnTo>
                  <a:lnTo>
                    <a:pt x="459" y="185"/>
                  </a:lnTo>
                  <a:lnTo>
                    <a:pt x="465" y="185"/>
                  </a:lnTo>
                  <a:lnTo>
                    <a:pt x="471" y="184"/>
                  </a:lnTo>
                  <a:lnTo>
                    <a:pt x="477" y="184"/>
                  </a:lnTo>
                  <a:lnTo>
                    <a:pt x="480" y="183"/>
                  </a:lnTo>
                  <a:lnTo>
                    <a:pt x="486" y="183"/>
                  </a:lnTo>
                  <a:lnTo>
                    <a:pt x="490" y="183"/>
                  </a:lnTo>
                  <a:lnTo>
                    <a:pt x="493" y="183"/>
                  </a:lnTo>
                  <a:lnTo>
                    <a:pt x="498" y="183"/>
                  </a:lnTo>
                  <a:lnTo>
                    <a:pt x="500" y="183"/>
                  </a:lnTo>
                  <a:lnTo>
                    <a:pt x="510" y="165"/>
                  </a:lnTo>
                  <a:lnTo>
                    <a:pt x="507" y="164"/>
                  </a:lnTo>
                  <a:lnTo>
                    <a:pt x="503" y="164"/>
                  </a:lnTo>
                  <a:lnTo>
                    <a:pt x="498" y="164"/>
                  </a:lnTo>
                  <a:lnTo>
                    <a:pt x="493" y="164"/>
                  </a:lnTo>
                  <a:lnTo>
                    <a:pt x="488" y="164"/>
                  </a:lnTo>
                  <a:lnTo>
                    <a:pt x="484" y="164"/>
                  </a:lnTo>
                  <a:lnTo>
                    <a:pt x="477" y="164"/>
                  </a:lnTo>
                  <a:lnTo>
                    <a:pt x="470" y="164"/>
                  </a:lnTo>
                  <a:lnTo>
                    <a:pt x="466" y="164"/>
                  </a:lnTo>
                  <a:lnTo>
                    <a:pt x="462" y="164"/>
                  </a:lnTo>
                  <a:lnTo>
                    <a:pt x="459" y="164"/>
                  </a:lnTo>
                  <a:lnTo>
                    <a:pt x="455" y="164"/>
                  </a:lnTo>
                  <a:lnTo>
                    <a:pt x="452" y="164"/>
                  </a:lnTo>
                  <a:lnTo>
                    <a:pt x="448" y="164"/>
                  </a:lnTo>
                  <a:lnTo>
                    <a:pt x="445" y="164"/>
                  </a:lnTo>
                  <a:lnTo>
                    <a:pt x="440" y="164"/>
                  </a:lnTo>
                  <a:lnTo>
                    <a:pt x="437" y="164"/>
                  </a:lnTo>
                  <a:lnTo>
                    <a:pt x="433" y="164"/>
                  </a:lnTo>
                  <a:lnTo>
                    <a:pt x="428" y="164"/>
                  </a:lnTo>
                  <a:lnTo>
                    <a:pt x="425" y="164"/>
                  </a:lnTo>
                  <a:lnTo>
                    <a:pt x="421" y="164"/>
                  </a:lnTo>
                  <a:lnTo>
                    <a:pt x="416" y="164"/>
                  </a:lnTo>
                  <a:lnTo>
                    <a:pt x="412" y="164"/>
                  </a:lnTo>
                  <a:lnTo>
                    <a:pt x="408" y="164"/>
                  </a:lnTo>
                  <a:lnTo>
                    <a:pt x="405" y="164"/>
                  </a:lnTo>
                  <a:lnTo>
                    <a:pt x="400" y="164"/>
                  </a:lnTo>
                  <a:lnTo>
                    <a:pt x="396" y="164"/>
                  </a:lnTo>
                  <a:lnTo>
                    <a:pt x="393" y="164"/>
                  </a:lnTo>
                  <a:lnTo>
                    <a:pt x="388" y="164"/>
                  </a:lnTo>
                  <a:lnTo>
                    <a:pt x="385" y="164"/>
                  </a:lnTo>
                  <a:lnTo>
                    <a:pt x="381" y="164"/>
                  </a:lnTo>
                  <a:lnTo>
                    <a:pt x="378" y="165"/>
                  </a:lnTo>
                  <a:lnTo>
                    <a:pt x="373" y="165"/>
                  </a:lnTo>
                  <a:lnTo>
                    <a:pt x="369" y="165"/>
                  </a:lnTo>
                  <a:lnTo>
                    <a:pt x="367" y="165"/>
                  </a:lnTo>
                  <a:lnTo>
                    <a:pt x="363" y="166"/>
                  </a:lnTo>
                  <a:lnTo>
                    <a:pt x="356" y="166"/>
                  </a:lnTo>
                  <a:lnTo>
                    <a:pt x="352" y="166"/>
                  </a:lnTo>
                  <a:lnTo>
                    <a:pt x="346" y="168"/>
                  </a:lnTo>
                  <a:lnTo>
                    <a:pt x="341" y="168"/>
                  </a:lnTo>
                  <a:lnTo>
                    <a:pt x="337" y="168"/>
                  </a:lnTo>
                  <a:lnTo>
                    <a:pt x="333" y="169"/>
                  </a:lnTo>
                  <a:lnTo>
                    <a:pt x="330" y="170"/>
                  </a:lnTo>
                  <a:lnTo>
                    <a:pt x="329" y="171"/>
                  </a:lnTo>
                  <a:lnTo>
                    <a:pt x="327" y="171"/>
                  </a:lnTo>
                  <a:lnTo>
                    <a:pt x="326" y="173"/>
                  </a:lnTo>
                  <a:lnTo>
                    <a:pt x="322" y="175"/>
                  </a:lnTo>
                  <a:lnTo>
                    <a:pt x="319" y="177"/>
                  </a:lnTo>
                  <a:lnTo>
                    <a:pt x="315" y="178"/>
                  </a:lnTo>
                  <a:lnTo>
                    <a:pt x="312" y="182"/>
                  </a:lnTo>
                  <a:lnTo>
                    <a:pt x="307" y="185"/>
                  </a:lnTo>
                  <a:lnTo>
                    <a:pt x="302" y="189"/>
                  </a:lnTo>
                  <a:lnTo>
                    <a:pt x="297" y="191"/>
                  </a:lnTo>
                  <a:lnTo>
                    <a:pt x="291" y="196"/>
                  </a:lnTo>
                  <a:lnTo>
                    <a:pt x="287" y="199"/>
                  </a:lnTo>
                  <a:lnTo>
                    <a:pt x="282" y="204"/>
                  </a:lnTo>
                  <a:lnTo>
                    <a:pt x="275" y="208"/>
                  </a:lnTo>
                  <a:lnTo>
                    <a:pt x="270" y="212"/>
                  </a:lnTo>
                  <a:lnTo>
                    <a:pt x="264" y="217"/>
                  </a:lnTo>
                  <a:lnTo>
                    <a:pt x="258" y="222"/>
                  </a:lnTo>
                  <a:lnTo>
                    <a:pt x="253" y="227"/>
                  </a:lnTo>
                  <a:lnTo>
                    <a:pt x="247" y="230"/>
                  </a:lnTo>
                  <a:lnTo>
                    <a:pt x="241" y="235"/>
                  </a:lnTo>
                  <a:lnTo>
                    <a:pt x="235" y="240"/>
                  </a:lnTo>
                  <a:lnTo>
                    <a:pt x="230" y="244"/>
                  </a:lnTo>
                  <a:lnTo>
                    <a:pt x="224" y="248"/>
                  </a:lnTo>
                  <a:lnTo>
                    <a:pt x="220" y="252"/>
                  </a:lnTo>
                  <a:lnTo>
                    <a:pt x="216" y="257"/>
                  </a:lnTo>
                  <a:lnTo>
                    <a:pt x="211" y="260"/>
                  </a:lnTo>
                  <a:lnTo>
                    <a:pt x="208" y="264"/>
                  </a:lnTo>
                  <a:lnTo>
                    <a:pt x="204" y="267"/>
                  </a:lnTo>
                  <a:lnTo>
                    <a:pt x="202" y="270"/>
                  </a:lnTo>
                  <a:lnTo>
                    <a:pt x="197" y="275"/>
                  </a:lnTo>
                  <a:lnTo>
                    <a:pt x="195" y="280"/>
                  </a:lnTo>
                  <a:lnTo>
                    <a:pt x="194" y="283"/>
                  </a:lnTo>
                  <a:lnTo>
                    <a:pt x="191" y="287"/>
                  </a:lnTo>
                  <a:lnTo>
                    <a:pt x="189" y="291"/>
                  </a:lnTo>
                  <a:lnTo>
                    <a:pt x="187" y="297"/>
                  </a:lnTo>
                  <a:lnTo>
                    <a:pt x="183" y="303"/>
                  </a:lnTo>
                  <a:lnTo>
                    <a:pt x="181" y="309"/>
                  </a:lnTo>
                  <a:lnTo>
                    <a:pt x="177" y="316"/>
                  </a:lnTo>
                  <a:lnTo>
                    <a:pt x="175" y="322"/>
                  </a:lnTo>
                  <a:lnTo>
                    <a:pt x="170" y="328"/>
                  </a:lnTo>
                  <a:lnTo>
                    <a:pt x="168" y="334"/>
                  </a:lnTo>
                  <a:lnTo>
                    <a:pt x="165" y="339"/>
                  </a:lnTo>
                  <a:lnTo>
                    <a:pt x="163" y="344"/>
                  </a:lnTo>
                  <a:lnTo>
                    <a:pt x="162" y="348"/>
                  </a:lnTo>
                  <a:lnTo>
                    <a:pt x="161" y="350"/>
                  </a:lnTo>
                  <a:lnTo>
                    <a:pt x="159" y="353"/>
                  </a:lnTo>
                  <a:lnTo>
                    <a:pt x="159" y="354"/>
                  </a:lnTo>
                  <a:lnTo>
                    <a:pt x="157" y="354"/>
                  </a:lnTo>
                  <a:lnTo>
                    <a:pt x="155" y="353"/>
                  </a:lnTo>
                  <a:lnTo>
                    <a:pt x="151" y="350"/>
                  </a:lnTo>
                  <a:lnTo>
                    <a:pt x="145" y="348"/>
                  </a:lnTo>
                  <a:lnTo>
                    <a:pt x="142" y="347"/>
                  </a:lnTo>
                  <a:lnTo>
                    <a:pt x="138" y="344"/>
                  </a:lnTo>
                  <a:lnTo>
                    <a:pt x="135" y="342"/>
                  </a:lnTo>
                  <a:lnTo>
                    <a:pt x="130" y="340"/>
                  </a:lnTo>
                  <a:lnTo>
                    <a:pt x="125" y="337"/>
                  </a:lnTo>
                  <a:lnTo>
                    <a:pt x="122" y="334"/>
                  </a:lnTo>
                  <a:lnTo>
                    <a:pt x="117" y="330"/>
                  </a:lnTo>
                  <a:lnTo>
                    <a:pt x="112" y="327"/>
                  </a:lnTo>
                  <a:lnTo>
                    <a:pt x="108" y="322"/>
                  </a:lnTo>
                  <a:lnTo>
                    <a:pt x="102" y="319"/>
                  </a:lnTo>
                  <a:lnTo>
                    <a:pt x="97" y="313"/>
                  </a:lnTo>
                  <a:lnTo>
                    <a:pt x="91" y="307"/>
                  </a:lnTo>
                  <a:lnTo>
                    <a:pt x="86" y="300"/>
                  </a:lnTo>
                  <a:lnTo>
                    <a:pt x="80" y="294"/>
                  </a:lnTo>
                  <a:lnTo>
                    <a:pt x="78" y="290"/>
                  </a:lnTo>
                  <a:lnTo>
                    <a:pt x="75" y="287"/>
                  </a:lnTo>
                  <a:lnTo>
                    <a:pt x="72" y="283"/>
                  </a:lnTo>
                  <a:lnTo>
                    <a:pt x="70" y="280"/>
                  </a:lnTo>
                  <a:lnTo>
                    <a:pt x="66" y="275"/>
                  </a:lnTo>
                  <a:lnTo>
                    <a:pt x="64" y="271"/>
                  </a:lnTo>
                  <a:lnTo>
                    <a:pt x="60" y="267"/>
                  </a:lnTo>
                  <a:lnTo>
                    <a:pt x="58" y="263"/>
                  </a:lnTo>
                  <a:lnTo>
                    <a:pt x="56" y="257"/>
                  </a:lnTo>
                  <a:lnTo>
                    <a:pt x="53" y="254"/>
                  </a:lnTo>
                  <a:lnTo>
                    <a:pt x="50" y="248"/>
                  </a:lnTo>
                  <a:lnTo>
                    <a:pt x="47" y="244"/>
                  </a:lnTo>
                  <a:lnTo>
                    <a:pt x="44" y="238"/>
                  </a:lnTo>
                  <a:lnTo>
                    <a:pt x="42" y="234"/>
                  </a:lnTo>
                  <a:lnTo>
                    <a:pt x="39" y="228"/>
                  </a:lnTo>
                  <a:lnTo>
                    <a:pt x="36" y="223"/>
                  </a:lnTo>
                  <a:lnTo>
                    <a:pt x="33" y="216"/>
                  </a:lnTo>
                  <a:lnTo>
                    <a:pt x="31" y="211"/>
                  </a:lnTo>
                  <a:lnTo>
                    <a:pt x="29" y="204"/>
                  </a:lnTo>
                  <a:lnTo>
                    <a:pt x="27" y="199"/>
                  </a:lnTo>
                  <a:lnTo>
                    <a:pt x="29" y="197"/>
                  </a:lnTo>
                  <a:lnTo>
                    <a:pt x="32" y="192"/>
                  </a:lnTo>
                  <a:lnTo>
                    <a:pt x="34" y="188"/>
                  </a:lnTo>
                  <a:lnTo>
                    <a:pt x="38" y="184"/>
                  </a:lnTo>
                  <a:lnTo>
                    <a:pt x="42" y="179"/>
                  </a:lnTo>
                  <a:lnTo>
                    <a:pt x="46" y="175"/>
                  </a:lnTo>
                  <a:lnTo>
                    <a:pt x="51" y="169"/>
                  </a:lnTo>
                  <a:lnTo>
                    <a:pt x="57" y="163"/>
                  </a:lnTo>
                  <a:lnTo>
                    <a:pt x="62" y="157"/>
                  </a:lnTo>
                  <a:lnTo>
                    <a:pt x="69" y="151"/>
                  </a:lnTo>
                  <a:lnTo>
                    <a:pt x="71" y="148"/>
                  </a:lnTo>
                  <a:lnTo>
                    <a:pt x="73" y="143"/>
                  </a:lnTo>
                  <a:lnTo>
                    <a:pt x="77" y="139"/>
                  </a:lnTo>
                  <a:lnTo>
                    <a:pt x="80" y="137"/>
                  </a:lnTo>
                  <a:lnTo>
                    <a:pt x="84" y="133"/>
                  </a:lnTo>
                  <a:lnTo>
                    <a:pt x="87" y="130"/>
                  </a:lnTo>
                  <a:lnTo>
                    <a:pt x="91" y="126"/>
                  </a:lnTo>
                  <a:lnTo>
                    <a:pt x="95" y="123"/>
                  </a:lnTo>
                  <a:lnTo>
                    <a:pt x="98" y="119"/>
                  </a:lnTo>
                  <a:lnTo>
                    <a:pt x="102" y="116"/>
                  </a:lnTo>
                  <a:lnTo>
                    <a:pt x="104" y="112"/>
                  </a:lnTo>
                  <a:lnTo>
                    <a:pt x="109" y="109"/>
                  </a:lnTo>
                  <a:lnTo>
                    <a:pt x="111" y="105"/>
                  </a:lnTo>
                  <a:lnTo>
                    <a:pt x="115" y="100"/>
                  </a:lnTo>
                  <a:lnTo>
                    <a:pt x="119" y="97"/>
                  </a:lnTo>
                  <a:lnTo>
                    <a:pt x="123" y="93"/>
                  </a:lnTo>
                  <a:lnTo>
                    <a:pt x="125" y="90"/>
                  </a:lnTo>
                  <a:lnTo>
                    <a:pt x="129" y="86"/>
                  </a:lnTo>
                  <a:lnTo>
                    <a:pt x="133" y="83"/>
                  </a:lnTo>
                  <a:lnTo>
                    <a:pt x="137" y="80"/>
                  </a:lnTo>
                  <a:lnTo>
                    <a:pt x="139" y="76"/>
                  </a:lnTo>
                  <a:lnTo>
                    <a:pt x="143" y="73"/>
                  </a:lnTo>
                  <a:lnTo>
                    <a:pt x="146" y="71"/>
                  </a:lnTo>
                  <a:lnTo>
                    <a:pt x="150" y="69"/>
                  </a:lnTo>
                  <a:lnTo>
                    <a:pt x="156" y="61"/>
                  </a:lnTo>
                  <a:lnTo>
                    <a:pt x="163" y="57"/>
                  </a:lnTo>
                  <a:lnTo>
                    <a:pt x="169" y="52"/>
                  </a:lnTo>
                  <a:lnTo>
                    <a:pt x="175" y="49"/>
                  </a:lnTo>
                  <a:lnTo>
                    <a:pt x="181" y="45"/>
                  </a:lnTo>
                  <a:lnTo>
                    <a:pt x="185" y="43"/>
                  </a:lnTo>
                  <a:lnTo>
                    <a:pt x="190" y="40"/>
                  </a:lnTo>
                  <a:lnTo>
                    <a:pt x="195" y="39"/>
                  </a:lnTo>
                  <a:lnTo>
                    <a:pt x="198" y="38"/>
                  </a:lnTo>
                  <a:lnTo>
                    <a:pt x="204" y="36"/>
                  </a:lnTo>
                  <a:lnTo>
                    <a:pt x="209" y="34"/>
                  </a:lnTo>
                  <a:lnTo>
                    <a:pt x="216" y="33"/>
                  </a:lnTo>
                  <a:lnTo>
                    <a:pt x="220" y="32"/>
                  </a:lnTo>
                  <a:lnTo>
                    <a:pt x="223" y="32"/>
                  </a:lnTo>
                  <a:lnTo>
                    <a:pt x="227" y="31"/>
                  </a:lnTo>
                  <a:lnTo>
                    <a:pt x="231" y="31"/>
                  </a:lnTo>
                  <a:lnTo>
                    <a:pt x="235" y="30"/>
                  </a:lnTo>
                  <a:lnTo>
                    <a:pt x="238" y="30"/>
                  </a:lnTo>
                  <a:lnTo>
                    <a:pt x="243" y="28"/>
                  </a:lnTo>
                  <a:lnTo>
                    <a:pt x="248" y="28"/>
                  </a:lnTo>
                  <a:lnTo>
                    <a:pt x="251" y="27"/>
                  </a:lnTo>
                  <a:lnTo>
                    <a:pt x="256" y="27"/>
                  </a:lnTo>
                  <a:lnTo>
                    <a:pt x="261" y="26"/>
                  </a:lnTo>
                  <a:lnTo>
                    <a:pt x="266" y="25"/>
                  </a:lnTo>
                  <a:lnTo>
                    <a:pt x="270" y="24"/>
                  </a:lnTo>
                  <a:lnTo>
                    <a:pt x="275" y="24"/>
                  </a:lnTo>
                  <a:lnTo>
                    <a:pt x="280" y="23"/>
                  </a:lnTo>
                  <a:lnTo>
                    <a:pt x="286" y="23"/>
                  </a:lnTo>
                  <a:lnTo>
                    <a:pt x="289" y="21"/>
                  </a:lnTo>
                  <a:lnTo>
                    <a:pt x="294" y="21"/>
                  </a:lnTo>
                  <a:lnTo>
                    <a:pt x="300" y="20"/>
                  </a:lnTo>
                  <a:lnTo>
                    <a:pt x="304" y="20"/>
                  </a:lnTo>
                  <a:lnTo>
                    <a:pt x="309" y="20"/>
                  </a:lnTo>
                  <a:lnTo>
                    <a:pt x="314" y="19"/>
                  </a:lnTo>
                  <a:lnTo>
                    <a:pt x="319" y="19"/>
                  </a:lnTo>
                  <a:lnTo>
                    <a:pt x="324" y="19"/>
                  </a:lnTo>
                  <a:lnTo>
                    <a:pt x="329" y="18"/>
                  </a:lnTo>
                  <a:lnTo>
                    <a:pt x="334" y="17"/>
                  </a:lnTo>
                  <a:lnTo>
                    <a:pt x="339" y="17"/>
                  </a:lnTo>
                  <a:lnTo>
                    <a:pt x="343" y="17"/>
                  </a:lnTo>
                  <a:lnTo>
                    <a:pt x="347" y="16"/>
                  </a:lnTo>
                  <a:lnTo>
                    <a:pt x="353" y="14"/>
                  </a:lnTo>
                  <a:lnTo>
                    <a:pt x="356" y="14"/>
                  </a:lnTo>
                  <a:lnTo>
                    <a:pt x="362" y="14"/>
                  </a:lnTo>
                  <a:lnTo>
                    <a:pt x="366" y="13"/>
                  </a:lnTo>
                  <a:lnTo>
                    <a:pt x="369" y="13"/>
                  </a:lnTo>
                  <a:lnTo>
                    <a:pt x="374" y="12"/>
                  </a:lnTo>
                  <a:lnTo>
                    <a:pt x="379" y="12"/>
                  </a:lnTo>
                  <a:lnTo>
                    <a:pt x="382" y="11"/>
                  </a:lnTo>
                  <a:lnTo>
                    <a:pt x="386" y="11"/>
                  </a:lnTo>
                  <a:lnTo>
                    <a:pt x="389" y="11"/>
                  </a:lnTo>
                  <a:lnTo>
                    <a:pt x="393" y="11"/>
                  </a:lnTo>
                  <a:lnTo>
                    <a:pt x="399" y="10"/>
                  </a:lnTo>
                  <a:lnTo>
                    <a:pt x="406" y="8"/>
                  </a:lnTo>
                  <a:lnTo>
                    <a:pt x="411" y="8"/>
                  </a:lnTo>
                  <a:lnTo>
                    <a:pt x="414" y="8"/>
                  </a:lnTo>
                  <a:lnTo>
                    <a:pt x="418" y="7"/>
                  </a:lnTo>
                  <a:lnTo>
                    <a:pt x="421" y="7"/>
                  </a:lnTo>
                  <a:lnTo>
                    <a:pt x="422" y="7"/>
                  </a:lnTo>
                  <a:lnTo>
                    <a:pt x="424" y="7"/>
                  </a:lnTo>
                  <a:lnTo>
                    <a:pt x="345" y="0"/>
                  </a:lnTo>
                  <a:lnTo>
                    <a:pt x="345" y="0"/>
                  </a:lnTo>
                  <a:close/>
                </a:path>
              </a:pathLst>
            </a:custGeom>
            <a:solidFill>
              <a:srgbClr val="000000"/>
            </a:solidFill>
            <a:ln w="9525">
              <a:noFill/>
              <a:round/>
              <a:headEnd/>
              <a:tailEnd/>
            </a:ln>
          </p:spPr>
          <p:txBody>
            <a:bodyPr/>
            <a:lstStyle/>
            <a:p>
              <a:endParaRPr lang="en-US"/>
            </a:p>
          </p:txBody>
        </p:sp>
        <p:sp>
          <p:nvSpPr>
            <p:cNvPr id="58" name="Freeform 56"/>
            <p:cNvSpPr>
              <a:spLocks/>
            </p:cNvSpPr>
            <p:nvPr/>
          </p:nvSpPr>
          <p:spPr bwMode="auto">
            <a:xfrm>
              <a:off x="1542" y="2292"/>
              <a:ext cx="393" cy="528"/>
            </a:xfrm>
            <a:custGeom>
              <a:avLst/>
              <a:gdLst/>
              <a:ahLst/>
              <a:cxnLst>
                <a:cxn ang="0">
                  <a:pos x="276" y="32"/>
                </a:cxn>
                <a:cxn ang="0">
                  <a:pos x="286" y="67"/>
                </a:cxn>
                <a:cxn ang="0">
                  <a:pos x="295" y="110"/>
                </a:cxn>
                <a:cxn ang="0">
                  <a:pos x="297" y="149"/>
                </a:cxn>
                <a:cxn ang="0">
                  <a:pos x="287" y="179"/>
                </a:cxn>
                <a:cxn ang="0">
                  <a:pos x="261" y="217"/>
                </a:cxn>
                <a:cxn ang="0">
                  <a:pos x="233" y="257"/>
                </a:cxn>
                <a:cxn ang="0">
                  <a:pos x="210" y="290"/>
                </a:cxn>
                <a:cxn ang="0">
                  <a:pos x="215" y="298"/>
                </a:cxn>
                <a:cxn ang="0">
                  <a:pos x="243" y="278"/>
                </a:cxn>
                <a:cxn ang="0">
                  <a:pos x="263" y="267"/>
                </a:cxn>
                <a:cxn ang="0">
                  <a:pos x="296" y="289"/>
                </a:cxn>
                <a:cxn ang="0">
                  <a:pos x="322" y="307"/>
                </a:cxn>
                <a:cxn ang="0">
                  <a:pos x="355" y="334"/>
                </a:cxn>
                <a:cxn ang="0">
                  <a:pos x="370" y="375"/>
                </a:cxn>
                <a:cxn ang="0">
                  <a:pos x="343" y="403"/>
                </a:cxn>
                <a:cxn ang="0">
                  <a:pos x="306" y="442"/>
                </a:cxn>
                <a:cxn ang="0">
                  <a:pos x="264" y="479"/>
                </a:cxn>
                <a:cxn ang="0">
                  <a:pos x="231" y="504"/>
                </a:cxn>
                <a:cxn ang="0">
                  <a:pos x="194" y="496"/>
                </a:cxn>
                <a:cxn ang="0">
                  <a:pos x="178" y="468"/>
                </a:cxn>
                <a:cxn ang="0">
                  <a:pos x="165" y="443"/>
                </a:cxn>
                <a:cxn ang="0">
                  <a:pos x="138" y="415"/>
                </a:cxn>
                <a:cxn ang="0">
                  <a:pos x="106" y="392"/>
                </a:cxn>
                <a:cxn ang="0">
                  <a:pos x="69" y="360"/>
                </a:cxn>
                <a:cxn ang="0">
                  <a:pos x="37" y="323"/>
                </a:cxn>
                <a:cxn ang="0">
                  <a:pos x="24" y="288"/>
                </a:cxn>
                <a:cxn ang="0">
                  <a:pos x="25" y="252"/>
                </a:cxn>
                <a:cxn ang="0">
                  <a:pos x="30" y="216"/>
                </a:cxn>
                <a:cxn ang="0">
                  <a:pos x="33" y="188"/>
                </a:cxn>
                <a:cxn ang="0">
                  <a:pos x="30" y="171"/>
                </a:cxn>
                <a:cxn ang="0">
                  <a:pos x="13" y="196"/>
                </a:cxn>
                <a:cxn ang="0">
                  <a:pos x="5" y="221"/>
                </a:cxn>
                <a:cxn ang="0">
                  <a:pos x="0" y="249"/>
                </a:cxn>
                <a:cxn ang="0">
                  <a:pos x="0" y="282"/>
                </a:cxn>
                <a:cxn ang="0">
                  <a:pos x="12" y="328"/>
                </a:cxn>
                <a:cxn ang="0">
                  <a:pos x="30" y="354"/>
                </a:cxn>
                <a:cxn ang="0">
                  <a:pos x="58" y="383"/>
                </a:cxn>
                <a:cxn ang="0">
                  <a:pos x="87" y="406"/>
                </a:cxn>
                <a:cxn ang="0">
                  <a:pos x="115" y="421"/>
                </a:cxn>
                <a:cxn ang="0">
                  <a:pos x="145" y="440"/>
                </a:cxn>
                <a:cxn ang="0">
                  <a:pos x="157" y="474"/>
                </a:cxn>
                <a:cxn ang="0">
                  <a:pos x="172" y="506"/>
                </a:cxn>
                <a:cxn ang="0">
                  <a:pos x="204" y="528"/>
                </a:cxn>
                <a:cxn ang="0">
                  <a:pos x="234" y="524"/>
                </a:cxn>
                <a:cxn ang="0">
                  <a:pos x="270" y="508"/>
                </a:cxn>
                <a:cxn ang="0">
                  <a:pos x="308" y="476"/>
                </a:cxn>
                <a:cxn ang="0">
                  <a:pos x="336" y="443"/>
                </a:cxn>
                <a:cxn ang="0">
                  <a:pos x="355" y="415"/>
                </a:cxn>
                <a:cxn ang="0">
                  <a:pos x="380" y="393"/>
                </a:cxn>
                <a:cxn ang="0">
                  <a:pos x="393" y="361"/>
                </a:cxn>
                <a:cxn ang="0">
                  <a:pos x="380" y="327"/>
                </a:cxn>
                <a:cxn ang="0">
                  <a:pos x="281" y="245"/>
                </a:cxn>
                <a:cxn ang="0">
                  <a:pos x="303" y="215"/>
                </a:cxn>
                <a:cxn ang="0">
                  <a:pos x="316" y="185"/>
                </a:cxn>
                <a:cxn ang="0">
                  <a:pos x="323" y="145"/>
                </a:cxn>
                <a:cxn ang="0">
                  <a:pos x="323" y="120"/>
                </a:cxn>
                <a:cxn ang="0">
                  <a:pos x="320" y="86"/>
                </a:cxn>
                <a:cxn ang="0">
                  <a:pos x="312" y="47"/>
                </a:cxn>
                <a:cxn ang="0">
                  <a:pos x="300" y="15"/>
                </a:cxn>
              </a:cxnLst>
              <a:rect l="0" t="0" r="r" b="b"/>
              <a:pathLst>
                <a:path w="393" h="528">
                  <a:moveTo>
                    <a:pt x="270" y="15"/>
                  </a:moveTo>
                  <a:lnTo>
                    <a:pt x="270" y="15"/>
                  </a:lnTo>
                  <a:lnTo>
                    <a:pt x="271" y="19"/>
                  </a:lnTo>
                  <a:lnTo>
                    <a:pt x="271" y="21"/>
                  </a:lnTo>
                  <a:lnTo>
                    <a:pt x="273" y="25"/>
                  </a:lnTo>
                  <a:lnTo>
                    <a:pt x="274" y="28"/>
                  </a:lnTo>
                  <a:lnTo>
                    <a:pt x="276" y="32"/>
                  </a:lnTo>
                  <a:lnTo>
                    <a:pt x="276" y="36"/>
                  </a:lnTo>
                  <a:lnTo>
                    <a:pt x="277" y="40"/>
                  </a:lnTo>
                  <a:lnTo>
                    <a:pt x="278" y="45"/>
                  </a:lnTo>
                  <a:lnTo>
                    <a:pt x="281" y="51"/>
                  </a:lnTo>
                  <a:lnTo>
                    <a:pt x="282" y="56"/>
                  </a:lnTo>
                  <a:lnTo>
                    <a:pt x="284" y="61"/>
                  </a:lnTo>
                  <a:lnTo>
                    <a:pt x="286" y="67"/>
                  </a:lnTo>
                  <a:lnTo>
                    <a:pt x="288" y="73"/>
                  </a:lnTo>
                  <a:lnTo>
                    <a:pt x="289" y="79"/>
                  </a:lnTo>
                  <a:lnTo>
                    <a:pt x="290" y="85"/>
                  </a:lnTo>
                  <a:lnTo>
                    <a:pt x="291" y="91"/>
                  </a:lnTo>
                  <a:lnTo>
                    <a:pt x="293" y="98"/>
                  </a:lnTo>
                  <a:lnTo>
                    <a:pt x="293" y="104"/>
                  </a:lnTo>
                  <a:lnTo>
                    <a:pt x="295" y="110"/>
                  </a:lnTo>
                  <a:lnTo>
                    <a:pt x="296" y="116"/>
                  </a:lnTo>
                  <a:lnTo>
                    <a:pt x="297" y="123"/>
                  </a:lnTo>
                  <a:lnTo>
                    <a:pt x="297" y="127"/>
                  </a:lnTo>
                  <a:lnTo>
                    <a:pt x="297" y="133"/>
                  </a:lnTo>
                  <a:lnTo>
                    <a:pt x="297" y="139"/>
                  </a:lnTo>
                  <a:lnTo>
                    <a:pt x="299" y="145"/>
                  </a:lnTo>
                  <a:lnTo>
                    <a:pt x="297" y="149"/>
                  </a:lnTo>
                  <a:lnTo>
                    <a:pt x="297" y="153"/>
                  </a:lnTo>
                  <a:lnTo>
                    <a:pt x="296" y="158"/>
                  </a:lnTo>
                  <a:lnTo>
                    <a:pt x="296" y="163"/>
                  </a:lnTo>
                  <a:lnTo>
                    <a:pt x="294" y="165"/>
                  </a:lnTo>
                  <a:lnTo>
                    <a:pt x="291" y="170"/>
                  </a:lnTo>
                  <a:lnTo>
                    <a:pt x="289" y="173"/>
                  </a:lnTo>
                  <a:lnTo>
                    <a:pt x="287" y="179"/>
                  </a:lnTo>
                  <a:lnTo>
                    <a:pt x="283" y="183"/>
                  </a:lnTo>
                  <a:lnTo>
                    <a:pt x="281" y="189"/>
                  </a:lnTo>
                  <a:lnTo>
                    <a:pt x="276" y="195"/>
                  </a:lnTo>
                  <a:lnTo>
                    <a:pt x="274" y="201"/>
                  </a:lnTo>
                  <a:lnTo>
                    <a:pt x="269" y="205"/>
                  </a:lnTo>
                  <a:lnTo>
                    <a:pt x="266" y="211"/>
                  </a:lnTo>
                  <a:lnTo>
                    <a:pt x="261" y="217"/>
                  </a:lnTo>
                  <a:lnTo>
                    <a:pt x="257" y="223"/>
                  </a:lnTo>
                  <a:lnTo>
                    <a:pt x="253" y="229"/>
                  </a:lnTo>
                  <a:lnTo>
                    <a:pt x="249" y="235"/>
                  </a:lnTo>
                  <a:lnTo>
                    <a:pt x="244" y="241"/>
                  </a:lnTo>
                  <a:lnTo>
                    <a:pt x="241" y="247"/>
                  </a:lnTo>
                  <a:lnTo>
                    <a:pt x="236" y="252"/>
                  </a:lnTo>
                  <a:lnTo>
                    <a:pt x="233" y="257"/>
                  </a:lnTo>
                  <a:lnTo>
                    <a:pt x="229" y="263"/>
                  </a:lnTo>
                  <a:lnTo>
                    <a:pt x="224" y="269"/>
                  </a:lnTo>
                  <a:lnTo>
                    <a:pt x="221" y="273"/>
                  </a:lnTo>
                  <a:lnTo>
                    <a:pt x="218" y="278"/>
                  </a:lnTo>
                  <a:lnTo>
                    <a:pt x="215" y="282"/>
                  </a:lnTo>
                  <a:lnTo>
                    <a:pt x="214" y="287"/>
                  </a:lnTo>
                  <a:lnTo>
                    <a:pt x="210" y="290"/>
                  </a:lnTo>
                  <a:lnTo>
                    <a:pt x="208" y="293"/>
                  </a:lnTo>
                  <a:lnTo>
                    <a:pt x="207" y="295"/>
                  </a:lnTo>
                  <a:lnTo>
                    <a:pt x="207" y="297"/>
                  </a:lnTo>
                  <a:lnTo>
                    <a:pt x="205" y="301"/>
                  </a:lnTo>
                  <a:lnTo>
                    <a:pt x="208" y="302"/>
                  </a:lnTo>
                  <a:lnTo>
                    <a:pt x="210" y="300"/>
                  </a:lnTo>
                  <a:lnTo>
                    <a:pt x="215" y="298"/>
                  </a:lnTo>
                  <a:lnTo>
                    <a:pt x="218" y="296"/>
                  </a:lnTo>
                  <a:lnTo>
                    <a:pt x="222" y="294"/>
                  </a:lnTo>
                  <a:lnTo>
                    <a:pt x="225" y="291"/>
                  </a:lnTo>
                  <a:lnTo>
                    <a:pt x="231" y="288"/>
                  </a:lnTo>
                  <a:lnTo>
                    <a:pt x="235" y="284"/>
                  </a:lnTo>
                  <a:lnTo>
                    <a:pt x="240" y="282"/>
                  </a:lnTo>
                  <a:lnTo>
                    <a:pt x="243" y="278"/>
                  </a:lnTo>
                  <a:lnTo>
                    <a:pt x="248" y="275"/>
                  </a:lnTo>
                  <a:lnTo>
                    <a:pt x="250" y="271"/>
                  </a:lnTo>
                  <a:lnTo>
                    <a:pt x="255" y="270"/>
                  </a:lnTo>
                  <a:lnTo>
                    <a:pt x="258" y="267"/>
                  </a:lnTo>
                  <a:lnTo>
                    <a:pt x="261" y="265"/>
                  </a:lnTo>
                  <a:lnTo>
                    <a:pt x="261" y="265"/>
                  </a:lnTo>
                  <a:lnTo>
                    <a:pt x="263" y="267"/>
                  </a:lnTo>
                  <a:lnTo>
                    <a:pt x="267" y="269"/>
                  </a:lnTo>
                  <a:lnTo>
                    <a:pt x="273" y="273"/>
                  </a:lnTo>
                  <a:lnTo>
                    <a:pt x="277" y="276"/>
                  </a:lnTo>
                  <a:lnTo>
                    <a:pt x="284" y="281"/>
                  </a:lnTo>
                  <a:lnTo>
                    <a:pt x="288" y="283"/>
                  </a:lnTo>
                  <a:lnTo>
                    <a:pt x="291" y="285"/>
                  </a:lnTo>
                  <a:lnTo>
                    <a:pt x="296" y="289"/>
                  </a:lnTo>
                  <a:lnTo>
                    <a:pt x="300" y="291"/>
                  </a:lnTo>
                  <a:lnTo>
                    <a:pt x="303" y="294"/>
                  </a:lnTo>
                  <a:lnTo>
                    <a:pt x="307" y="296"/>
                  </a:lnTo>
                  <a:lnTo>
                    <a:pt x="312" y="298"/>
                  </a:lnTo>
                  <a:lnTo>
                    <a:pt x="315" y="302"/>
                  </a:lnTo>
                  <a:lnTo>
                    <a:pt x="319" y="304"/>
                  </a:lnTo>
                  <a:lnTo>
                    <a:pt x="322" y="307"/>
                  </a:lnTo>
                  <a:lnTo>
                    <a:pt x="326" y="309"/>
                  </a:lnTo>
                  <a:lnTo>
                    <a:pt x="329" y="313"/>
                  </a:lnTo>
                  <a:lnTo>
                    <a:pt x="336" y="317"/>
                  </a:lnTo>
                  <a:lnTo>
                    <a:pt x="342" y="321"/>
                  </a:lnTo>
                  <a:lnTo>
                    <a:pt x="347" y="324"/>
                  </a:lnTo>
                  <a:lnTo>
                    <a:pt x="350" y="329"/>
                  </a:lnTo>
                  <a:lnTo>
                    <a:pt x="355" y="334"/>
                  </a:lnTo>
                  <a:lnTo>
                    <a:pt x="361" y="340"/>
                  </a:lnTo>
                  <a:lnTo>
                    <a:pt x="366" y="346"/>
                  </a:lnTo>
                  <a:lnTo>
                    <a:pt x="369" y="353"/>
                  </a:lnTo>
                  <a:lnTo>
                    <a:pt x="370" y="359"/>
                  </a:lnTo>
                  <a:lnTo>
                    <a:pt x="372" y="364"/>
                  </a:lnTo>
                  <a:lnTo>
                    <a:pt x="372" y="369"/>
                  </a:lnTo>
                  <a:lnTo>
                    <a:pt x="370" y="375"/>
                  </a:lnTo>
                  <a:lnTo>
                    <a:pt x="367" y="377"/>
                  </a:lnTo>
                  <a:lnTo>
                    <a:pt x="362" y="383"/>
                  </a:lnTo>
                  <a:lnTo>
                    <a:pt x="359" y="386"/>
                  </a:lnTo>
                  <a:lnTo>
                    <a:pt x="355" y="389"/>
                  </a:lnTo>
                  <a:lnTo>
                    <a:pt x="352" y="394"/>
                  </a:lnTo>
                  <a:lnTo>
                    <a:pt x="348" y="399"/>
                  </a:lnTo>
                  <a:lnTo>
                    <a:pt x="343" y="403"/>
                  </a:lnTo>
                  <a:lnTo>
                    <a:pt x="339" y="408"/>
                  </a:lnTo>
                  <a:lnTo>
                    <a:pt x="333" y="414"/>
                  </a:lnTo>
                  <a:lnTo>
                    <a:pt x="328" y="420"/>
                  </a:lnTo>
                  <a:lnTo>
                    <a:pt x="322" y="425"/>
                  </a:lnTo>
                  <a:lnTo>
                    <a:pt x="316" y="430"/>
                  </a:lnTo>
                  <a:lnTo>
                    <a:pt x="312" y="436"/>
                  </a:lnTo>
                  <a:lnTo>
                    <a:pt x="306" y="442"/>
                  </a:lnTo>
                  <a:lnTo>
                    <a:pt x="300" y="448"/>
                  </a:lnTo>
                  <a:lnTo>
                    <a:pt x="293" y="453"/>
                  </a:lnTo>
                  <a:lnTo>
                    <a:pt x="287" y="459"/>
                  </a:lnTo>
                  <a:lnTo>
                    <a:pt x="282" y="465"/>
                  </a:lnTo>
                  <a:lnTo>
                    <a:pt x="275" y="469"/>
                  </a:lnTo>
                  <a:lnTo>
                    <a:pt x="270" y="474"/>
                  </a:lnTo>
                  <a:lnTo>
                    <a:pt x="264" y="479"/>
                  </a:lnTo>
                  <a:lnTo>
                    <a:pt x="258" y="484"/>
                  </a:lnTo>
                  <a:lnTo>
                    <a:pt x="253" y="488"/>
                  </a:lnTo>
                  <a:lnTo>
                    <a:pt x="248" y="492"/>
                  </a:lnTo>
                  <a:lnTo>
                    <a:pt x="243" y="494"/>
                  </a:lnTo>
                  <a:lnTo>
                    <a:pt x="240" y="498"/>
                  </a:lnTo>
                  <a:lnTo>
                    <a:pt x="235" y="501"/>
                  </a:lnTo>
                  <a:lnTo>
                    <a:pt x="231" y="504"/>
                  </a:lnTo>
                  <a:lnTo>
                    <a:pt x="227" y="505"/>
                  </a:lnTo>
                  <a:lnTo>
                    <a:pt x="224" y="506"/>
                  </a:lnTo>
                  <a:lnTo>
                    <a:pt x="199" y="508"/>
                  </a:lnTo>
                  <a:lnTo>
                    <a:pt x="199" y="507"/>
                  </a:lnTo>
                  <a:lnTo>
                    <a:pt x="197" y="505"/>
                  </a:lnTo>
                  <a:lnTo>
                    <a:pt x="196" y="501"/>
                  </a:lnTo>
                  <a:lnTo>
                    <a:pt x="194" y="496"/>
                  </a:lnTo>
                  <a:lnTo>
                    <a:pt x="191" y="491"/>
                  </a:lnTo>
                  <a:lnTo>
                    <a:pt x="188" y="485"/>
                  </a:lnTo>
                  <a:lnTo>
                    <a:pt x="185" y="481"/>
                  </a:lnTo>
                  <a:lnTo>
                    <a:pt x="184" y="479"/>
                  </a:lnTo>
                  <a:lnTo>
                    <a:pt x="182" y="475"/>
                  </a:lnTo>
                  <a:lnTo>
                    <a:pt x="181" y="472"/>
                  </a:lnTo>
                  <a:lnTo>
                    <a:pt x="178" y="468"/>
                  </a:lnTo>
                  <a:lnTo>
                    <a:pt x="177" y="465"/>
                  </a:lnTo>
                  <a:lnTo>
                    <a:pt x="175" y="461"/>
                  </a:lnTo>
                  <a:lnTo>
                    <a:pt x="174" y="458"/>
                  </a:lnTo>
                  <a:lnTo>
                    <a:pt x="171" y="454"/>
                  </a:lnTo>
                  <a:lnTo>
                    <a:pt x="169" y="451"/>
                  </a:lnTo>
                  <a:lnTo>
                    <a:pt x="168" y="447"/>
                  </a:lnTo>
                  <a:lnTo>
                    <a:pt x="165" y="443"/>
                  </a:lnTo>
                  <a:lnTo>
                    <a:pt x="162" y="438"/>
                  </a:lnTo>
                  <a:lnTo>
                    <a:pt x="157" y="433"/>
                  </a:lnTo>
                  <a:lnTo>
                    <a:pt x="155" y="428"/>
                  </a:lnTo>
                  <a:lnTo>
                    <a:pt x="152" y="426"/>
                  </a:lnTo>
                  <a:lnTo>
                    <a:pt x="148" y="422"/>
                  </a:lnTo>
                  <a:lnTo>
                    <a:pt x="142" y="418"/>
                  </a:lnTo>
                  <a:lnTo>
                    <a:pt x="138" y="415"/>
                  </a:lnTo>
                  <a:lnTo>
                    <a:pt x="135" y="413"/>
                  </a:lnTo>
                  <a:lnTo>
                    <a:pt x="130" y="409"/>
                  </a:lnTo>
                  <a:lnTo>
                    <a:pt x="126" y="406"/>
                  </a:lnTo>
                  <a:lnTo>
                    <a:pt x="122" y="402"/>
                  </a:lnTo>
                  <a:lnTo>
                    <a:pt x="116" y="399"/>
                  </a:lnTo>
                  <a:lnTo>
                    <a:pt x="111" y="395"/>
                  </a:lnTo>
                  <a:lnTo>
                    <a:pt x="106" y="392"/>
                  </a:lnTo>
                  <a:lnTo>
                    <a:pt x="100" y="387"/>
                  </a:lnTo>
                  <a:lnTo>
                    <a:pt x="96" y="383"/>
                  </a:lnTo>
                  <a:lnTo>
                    <a:pt x="90" y="379"/>
                  </a:lnTo>
                  <a:lnTo>
                    <a:pt x="85" y="374"/>
                  </a:lnTo>
                  <a:lnTo>
                    <a:pt x="79" y="369"/>
                  </a:lnTo>
                  <a:lnTo>
                    <a:pt x="73" y="364"/>
                  </a:lnTo>
                  <a:lnTo>
                    <a:pt x="69" y="360"/>
                  </a:lnTo>
                  <a:lnTo>
                    <a:pt x="63" y="355"/>
                  </a:lnTo>
                  <a:lnTo>
                    <a:pt x="57" y="349"/>
                  </a:lnTo>
                  <a:lnTo>
                    <a:pt x="53" y="344"/>
                  </a:lnTo>
                  <a:lnTo>
                    <a:pt x="49" y="339"/>
                  </a:lnTo>
                  <a:lnTo>
                    <a:pt x="45" y="334"/>
                  </a:lnTo>
                  <a:lnTo>
                    <a:pt x="40" y="329"/>
                  </a:lnTo>
                  <a:lnTo>
                    <a:pt x="37" y="323"/>
                  </a:lnTo>
                  <a:lnTo>
                    <a:pt x="33" y="318"/>
                  </a:lnTo>
                  <a:lnTo>
                    <a:pt x="31" y="313"/>
                  </a:lnTo>
                  <a:lnTo>
                    <a:pt x="29" y="308"/>
                  </a:lnTo>
                  <a:lnTo>
                    <a:pt x="27" y="303"/>
                  </a:lnTo>
                  <a:lnTo>
                    <a:pt x="25" y="297"/>
                  </a:lnTo>
                  <a:lnTo>
                    <a:pt x="25" y="294"/>
                  </a:lnTo>
                  <a:lnTo>
                    <a:pt x="24" y="288"/>
                  </a:lnTo>
                  <a:lnTo>
                    <a:pt x="24" y="283"/>
                  </a:lnTo>
                  <a:lnTo>
                    <a:pt x="24" y="277"/>
                  </a:lnTo>
                  <a:lnTo>
                    <a:pt x="24" y="273"/>
                  </a:lnTo>
                  <a:lnTo>
                    <a:pt x="24" y="267"/>
                  </a:lnTo>
                  <a:lnTo>
                    <a:pt x="24" y="262"/>
                  </a:lnTo>
                  <a:lnTo>
                    <a:pt x="24" y="257"/>
                  </a:lnTo>
                  <a:lnTo>
                    <a:pt x="25" y="252"/>
                  </a:lnTo>
                  <a:lnTo>
                    <a:pt x="25" y="247"/>
                  </a:lnTo>
                  <a:lnTo>
                    <a:pt x="26" y="241"/>
                  </a:lnTo>
                  <a:lnTo>
                    <a:pt x="26" y="236"/>
                  </a:lnTo>
                  <a:lnTo>
                    <a:pt x="27" y="231"/>
                  </a:lnTo>
                  <a:lnTo>
                    <a:pt x="27" y="225"/>
                  </a:lnTo>
                  <a:lnTo>
                    <a:pt x="29" y="221"/>
                  </a:lnTo>
                  <a:lnTo>
                    <a:pt x="30" y="216"/>
                  </a:lnTo>
                  <a:lnTo>
                    <a:pt x="31" y="212"/>
                  </a:lnTo>
                  <a:lnTo>
                    <a:pt x="31" y="208"/>
                  </a:lnTo>
                  <a:lnTo>
                    <a:pt x="32" y="203"/>
                  </a:lnTo>
                  <a:lnTo>
                    <a:pt x="32" y="199"/>
                  </a:lnTo>
                  <a:lnTo>
                    <a:pt x="33" y="195"/>
                  </a:lnTo>
                  <a:lnTo>
                    <a:pt x="33" y="191"/>
                  </a:lnTo>
                  <a:lnTo>
                    <a:pt x="33" y="188"/>
                  </a:lnTo>
                  <a:lnTo>
                    <a:pt x="34" y="185"/>
                  </a:lnTo>
                  <a:lnTo>
                    <a:pt x="34" y="182"/>
                  </a:lnTo>
                  <a:lnTo>
                    <a:pt x="34" y="177"/>
                  </a:lnTo>
                  <a:lnTo>
                    <a:pt x="34" y="173"/>
                  </a:lnTo>
                  <a:lnTo>
                    <a:pt x="33" y="171"/>
                  </a:lnTo>
                  <a:lnTo>
                    <a:pt x="32" y="171"/>
                  </a:lnTo>
                  <a:lnTo>
                    <a:pt x="30" y="171"/>
                  </a:lnTo>
                  <a:lnTo>
                    <a:pt x="27" y="173"/>
                  </a:lnTo>
                  <a:lnTo>
                    <a:pt x="24" y="176"/>
                  </a:lnTo>
                  <a:lnTo>
                    <a:pt x="21" y="179"/>
                  </a:lnTo>
                  <a:lnTo>
                    <a:pt x="19" y="184"/>
                  </a:lnTo>
                  <a:lnTo>
                    <a:pt x="17" y="190"/>
                  </a:lnTo>
                  <a:lnTo>
                    <a:pt x="14" y="192"/>
                  </a:lnTo>
                  <a:lnTo>
                    <a:pt x="13" y="196"/>
                  </a:lnTo>
                  <a:lnTo>
                    <a:pt x="12" y="199"/>
                  </a:lnTo>
                  <a:lnTo>
                    <a:pt x="12" y="203"/>
                  </a:lnTo>
                  <a:lnTo>
                    <a:pt x="10" y="206"/>
                  </a:lnTo>
                  <a:lnTo>
                    <a:pt x="8" y="210"/>
                  </a:lnTo>
                  <a:lnTo>
                    <a:pt x="7" y="214"/>
                  </a:lnTo>
                  <a:lnTo>
                    <a:pt x="6" y="217"/>
                  </a:lnTo>
                  <a:lnTo>
                    <a:pt x="5" y="221"/>
                  </a:lnTo>
                  <a:lnTo>
                    <a:pt x="4" y="225"/>
                  </a:lnTo>
                  <a:lnTo>
                    <a:pt x="3" y="229"/>
                  </a:lnTo>
                  <a:lnTo>
                    <a:pt x="3" y="234"/>
                  </a:lnTo>
                  <a:lnTo>
                    <a:pt x="1" y="237"/>
                  </a:lnTo>
                  <a:lnTo>
                    <a:pt x="1" y="241"/>
                  </a:lnTo>
                  <a:lnTo>
                    <a:pt x="0" y="244"/>
                  </a:lnTo>
                  <a:lnTo>
                    <a:pt x="0" y="249"/>
                  </a:lnTo>
                  <a:lnTo>
                    <a:pt x="0" y="252"/>
                  </a:lnTo>
                  <a:lnTo>
                    <a:pt x="0" y="256"/>
                  </a:lnTo>
                  <a:lnTo>
                    <a:pt x="0" y="260"/>
                  </a:lnTo>
                  <a:lnTo>
                    <a:pt x="0" y="264"/>
                  </a:lnTo>
                  <a:lnTo>
                    <a:pt x="0" y="270"/>
                  </a:lnTo>
                  <a:lnTo>
                    <a:pt x="0" y="276"/>
                  </a:lnTo>
                  <a:lnTo>
                    <a:pt x="0" y="282"/>
                  </a:lnTo>
                  <a:lnTo>
                    <a:pt x="0" y="289"/>
                  </a:lnTo>
                  <a:lnTo>
                    <a:pt x="0" y="295"/>
                  </a:lnTo>
                  <a:lnTo>
                    <a:pt x="3" y="302"/>
                  </a:lnTo>
                  <a:lnTo>
                    <a:pt x="4" y="308"/>
                  </a:lnTo>
                  <a:lnTo>
                    <a:pt x="6" y="315"/>
                  </a:lnTo>
                  <a:lnTo>
                    <a:pt x="7" y="321"/>
                  </a:lnTo>
                  <a:lnTo>
                    <a:pt x="12" y="328"/>
                  </a:lnTo>
                  <a:lnTo>
                    <a:pt x="13" y="331"/>
                  </a:lnTo>
                  <a:lnTo>
                    <a:pt x="16" y="335"/>
                  </a:lnTo>
                  <a:lnTo>
                    <a:pt x="18" y="339"/>
                  </a:lnTo>
                  <a:lnTo>
                    <a:pt x="20" y="343"/>
                  </a:lnTo>
                  <a:lnTo>
                    <a:pt x="23" y="347"/>
                  </a:lnTo>
                  <a:lnTo>
                    <a:pt x="26" y="350"/>
                  </a:lnTo>
                  <a:lnTo>
                    <a:pt x="30" y="354"/>
                  </a:lnTo>
                  <a:lnTo>
                    <a:pt x="33" y="359"/>
                  </a:lnTo>
                  <a:lnTo>
                    <a:pt x="37" y="362"/>
                  </a:lnTo>
                  <a:lnTo>
                    <a:pt x="40" y="367"/>
                  </a:lnTo>
                  <a:lnTo>
                    <a:pt x="45" y="372"/>
                  </a:lnTo>
                  <a:lnTo>
                    <a:pt x="50" y="376"/>
                  </a:lnTo>
                  <a:lnTo>
                    <a:pt x="53" y="380"/>
                  </a:lnTo>
                  <a:lnTo>
                    <a:pt x="58" y="383"/>
                  </a:lnTo>
                  <a:lnTo>
                    <a:pt x="62" y="387"/>
                  </a:lnTo>
                  <a:lnTo>
                    <a:pt x="67" y="392"/>
                  </a:lnTo>
                  <a:lnTo>
                    <a:pt x="71" y="395"/>
                  </a:lnTo>
                  <a:lnTo>
                    <a:pt x="75" y="397"/>
                  </a:lnTo>
                  <a:lnTo>
                    <a:pt x="79" y="401"/>
                  </a:lnTo>
                  <a:lnTo>
                    <a:pt x="84" y="403"/>
                  </a:lnTo>
                  <a:lnTo>
                    <a:pt x="87" y="406"/>
                  </a:lnTo>
                  <a:lnTo>
                    <a:pt x="92" y="408"/>
                  </a:lnTo>
                  <a:lnTo>
                    <a:pt x="96" y="410"/>
                  </a:lnTo>
                  <a:lnTo>
                    <a:pt x="99" y="413"/>
                  </a:lnTo>
                  <a:lnTo>
                    <a:pt x="103" y="415"/>
                  </a:lnTo>
                  <a:lnTo>
                    <a:pt x="108" y="416"/>
                  </a:lnTo>
                  <a:lnTo>
                    <a:pt x="111" y="419"/>
                  </a:lnTo>
                  <a:lnTo>
                    <a:pt x="115" y="421"/>
                  </a:lnTo>
                  <a:lnTo>
                    <a:pt x="120" y="423"/>
                  </a:lnTo>
                  <a:lnTo>
                    <a:pt x="126" y="426"/>
                  </a:lnTo>
                  <a:lnTo>
                    <a:pt x="131" y="428"/>
                  </a:lnTo>
                  <a:lnTo>
                    <a:pt x="137" y="432"/>
                  </a:lnTo>
                  <a:lnTo>
                    <a:pt x="141" y="434"/>
                  </a:lnTo>
                  <a:lnTo>
                    <a:pt x="144" y="438"/>
                  </a:lnTo>
                  <a:lnTo>
                    <a:pt x="145" y="440"/>
                  </a:lnTo>
                  <a:lnTo>
                    <a:pt x="149" y="443"/>
                  </a:lnTo>
                  <a:lnTo>
                    <a:pt x="149" y="447"/>
                  </a:lnTo>
                  <a:lnTo>
                    <a:pt x="150" y="452"/>
                  </a:lnTo>
                  <a:lnTo>
                    <a:pt x="152" y="456"/>
                  </a:lnTo>
                  <a:lnTo>
                    <a:pt x="154" y="462"/>
                  </a:lnTo>
                  <a:lnTo>
                    <a:pt x="156" y="467"/>
                  </a:lnTo>
                  <a:lnTo>
                    <a:pt x="157" y="474"/>
                  </a:lnTo>
                  <a:lnTo>
                    <a:pt x="159" y="478"/>
                  </a:lnTo>
                  <a:lnTo>
                    <a:pt x="161" y="481"/>
                  </a:lnTo>
                  <a:lnTo>
                    <a:pt x="162" y="485"/>
                  </a:lnTo>
                  <a:lnTo>
                    <a:pt x="163" y="488"/>
                  </a:lnTo>
                  <a:lnTo>
                    <a:pt x="165" y="494"/>
                  </a:lnTo>
                  <a:lnTo>
                    <a:pt x="169" y="501"/>
                  </a:lnTo>
                  <a:lnTo>
                    <a:pt x="172" y="506"/>
                  </a:lnTo>
                  <a:lnTo>
                    <a:pt x="177" y="513"/>
                  </a:lnTo>
                  <a:lnTo>
                    <a:pt x="181" y="518"/>
                  </a:lnTo>
                  <a:lnTo>
                    <a:pt x="187" y="521"/>
                  </a:lnTo>
                  <a:lnTo>
                    <a:pt x="191" y="525"/>
                  </a:lnTo>
                  <a:lnTo>
                    <a:pt x="198" y="527"/>
                  </a:lnTo>
                  <a:lnTo>
                    <a:pt x="201" y="527"/>
                  </a:lnTo>
                  <a:lnTo>
                    <a:pt x="204" y="528"/>
                  </a:lnTo>
                  <a:lnTo>
                    <a:pt x="208" y="528"/>
                  </a:lnTo>
                  <a:lnTo>
                    <a:pt x="211" y="528"/>
                  </a:lnTo>
                  <a:lnTo>
                    <a:pt x="216" y="527"/>
                  </a:lnTo>
                  <a:lnTo>
                    <a:pt x="220" y="527"/>
                  </a:lnTo>
                  <a:lnTo>
                    <a:pt x="224" y="526"/>
                  </a:lnTo>
                  <a:lnTo>
                    <a:pt x="229" y="525"/>
                  </a:lnTo>
                  <a:lnTo>
                    <a:pt x="234" y="524"/>
                  </a:lnTo>
                  <a:lnTo>
                    <a:pt x="238" y="522"/>
                  </a:lnTo>
                  <a:lnTo>
                    <a:pt x="243" y="520"/>
                  </a:lnTo>
                  <a:lnTo>
                    <a:pt x="248" y="519"/>
                  </a:lnTo>
                  <a:lnTo>
                    <a:pt x="253" y="517"/>
                  </a:lnTo>
                  <a:lnTo>
                    <a:pt x="258" y="514"/>
                  </a:lnTo>
                  <a:lnTo>
                    <a:pt x="264" y="512"/>
                  </a:lnTo>
                  <a:lnTo>
                    <a:pt x="270" y="508"/>
                  </a:lnTo>
                  <a:lnTo>
                    <a:pt x="275" y="505"/>
                  </a:lnTo>
                  <a:lnTo>
                    <a:pt x="281" y="501"/>
                  </a:lnTo>
                  <a:lnTo>
                    <a:pt x="286" y="496"/>
                  </a:lnTo>
                  <a:lnTo>
                    <a:pt x="291" y="492"/>
                  </a:lnTo>
                  <a:lnTo>
                    <a:pt x="297" y="487"/>
                  </a:lnTo>
                  <a:lnTo>
                    <a:pt x="302" y="482"/>
                  </a:lnTo>
                  <a:lnTo>
                    <a:pt x="308" y="476"/>
                  </a:lnTo>
                  <a:lnTo>
                    <a:pt x="314" y="471"/>
                  </a:lnTo>
                  <a:lnTo>
                    <a:pt x="319" y="465"/>
                  </a:lnTo>
                  <a:lnTo>
                    <a:pt x="324" y="458"/>
                  </a:lnTo>
                  <a:lnTo>
                    <a:pt x="327" y="454"/>
                  </a:lnTo>
                  <a:lnTo>
                    <a:pt x="330" y="451"/>
                  </a:lnTo>
                  <a:lnTo>
                    <a:pt x="333" y="447"/>
                  </a:lnTo>
                  <a:lnTo>
                    <a:pt x="336" y="443"/>
                  </a:lnTo>
                  <a:lnTo>
                    <a:pt x="339" y="440"/>
                  </a:lnTo>
                  <a:lnTo>
                    <a:pt x="341" y="436"/>
                  </a:lnTo>
                  <a:lnTo>
                    <a:pt x="343" y="432"/>
                  </a:lnTo>
                  <a:lnTo>
                    <a:pt x="347" y="428"/>
                  </a:lnTo>
                  <a:lnTo>
                    <a:pt x="349" y="423"/>
                  </a:lnTo>
                  <a:lnTo>
                    <a:pt x="353" y="420"/>
                  </a:lnTo>
                  <a:lnTo>
                    <a:pt x="355" y="415"/>
                  </a:lnTo>
                  <a:lnTo>
                    <a:pt x="357" y="410"/>
                  </a:lnTo>
                  <a:lnTo>
                    <a:pt x="359" y="409"/>
                  </a:lnTo>
                  <a:lnTo>
                    <a:pt x="363" y="407"/>
                  </a:lnTo>
                  <a:lnTo>
                    <a:pt x="368" y="403"/>
                  </a:lnTo>
                  <a:lnTo>
                    <a:pt x="374" y="400"/>
                  </a:lnTo>
                  <a:lnTo>
                    <a:pt x="378" y="396"/>
                  </a:lnTo>
                  <a:lnTo>
                    <a:pt x="380" y="393"/>
                  </a:lnTo>
                  <a:lnTo>
                    <a:pt x="383" y="389"/>
                  </a:lnTo>
                  <a:lnTo>
                    <a:pt x="386" y="387"/>
                  </a:lnTo>
                  <a:lnTo>
                    <a:pt x="388" y="382"/>
                  </a:lnTo>
                  <a:lnTo>
                    <a:pt x="391" y="377"/>
                  </a:lnTo>
                  <a:lnTo>
                    <a:pt x="392" y="373"/>
                  </a:lnTo>
                  <a:lnTo>
                    <a:pt x="393" y="367"/>
                  </a:lnTo>
                  <a:lnTo>
                    <a:pt x="393" y="361"/>
                  </a:lnTo>
                  <a:lnTo>
                    <a:pt x="392" y="355"/>
                  </a:lnTo>
                  <a:lnTo>
                    <a:pt x="391" y="349"/>
                  </a:lnTo>
                  <a:lnTo>
                    <a:pt x="389" y="344"/>
                  </a:lnTo>
                  <a:lnTo>
                    <a:pt x="387" y="339"/>
                  </a:lnTo>
                  <a:lnTo>
                    <a:pt x="385" y="335"/>
                  </a:lnTo>
                  <a:lnTo>
                    <a:pt x="382" y="331"/>
                  </a:lnTo>
                  <a:lnTo>
                    <a:pt x="380" y="327"/>
                  </a:lnTo>
                  <a:lnTo>
                    <a:pt x="378" y="323"/>
                  </a:lnTo>
                  <a:lnTo>
                    <a:pt x="374" y="321"/>
                  </a:lnTo>
                  <a:lnTo>
                    <a:pt x="372" y="317"/>
                  </a:lnTo>
                  <a:lnTo>
                    <a:pt x="370" y="316"/>
                  </a:lnTo>
                  <a:lnTo>
                    <a:pt x="367" y="311"/>
                  </a:lnTo>
                  <a:lnTo>
                    <a:pt x="367" y="311"/>
                  </a:lnTo>
                  <a:lnTo>
                    <a:pt x="281" y="245"/>
                  </a:lnTo>
                  <a:lnTo>
                    <a:pt x="282" y="244"/>
                  </a:lnTo>
                  <a:lnTo>
                    <a:pt x="287" y="239"/>
                  </a:lnTo>
                  <a:lnTo>
                    <a:pt x="289" y="235"/>
                  </a:lnTo>
                  <a:lnTo>
                    <a:pt x="293" y="230"/>
                  </a:lnTo>
                  <a:lnTo>
                    <a:pt x="297" y="225"/>
                  </a:lnTo>
                  <a:lnTo>
                    <a:pt x="301" y="219"/>
                  </a:lnTo>
                  <a:lnTo>
                    <a:pt x="303" y="215"/>
                  </a:lnTo>
                  <a:lnTo>
                    <a:pt x="304" y="211"/>
                  </a:lnTo>
                  <a:lnTo>
                    <a:pt x="307" y="208"/>
                  </a:lnTo>
                  <a:lnTo>
                    <a:pt x="309" y="204"/>
                  </a:lnTo>
                  <a:lnTo>
                    <a:pt x="310" y="199"/>
                  </a:lnTo>
                  <a:lnTo>
                    <a:pt x="313" y="194"/>
                  </a:lnTo>
                  <a:lnTo>
                    <a:pt x="314" y="189"/>
                  </a:lnTo>
                  <a:lnTo>
                    <a:pt x="316" y="185"/>
                  </a:lnTo>
                  <a:lnTo>
                    <a:pt x="317" y="178"/>
                  </a:lnTo>
                  <a:lnTo>
                    <a:pt x="319" y="173"/>
                  </a:lnTo>
                  <a:lnTo>
                    <a:pt x="320" y="166"/>
                  </a:lnTo>
                  <a:lnTo>
                    <a:pt x="321" y="162"/>
                  </a:lnTo>
                  <a:lnTo>
                    <a:pt x="322" y="155"/>
                  </a:lnTo>
                  <a:lnTo>
                    <a:pt x="323" y="149"/>
                  </a:lnTo>
                  <a:lnTo>
                    <a:pt x="323" y="145"/>
                  </a:lnTo>
                  <a:lnTo>
                    <a:pt x="323" y="142"/>
                  </a:lnTo>
                  <a:lnTo>
                    <a:pt x="323" y="138"/>
                  </a:lnTo>
                  <a:lnTo>
                    <a:pt x="324" y="135"/>
                  </a:lnTo>
                  <a:lnTo>
                    <a:pt x="323" y="131"/>
                  </a:lnTo>
                  <a:lnTo>
                    <a:pt x="323" y="127"/>
                  </a:lnTo>
                  <a:lnTo>
                    <a:pt x="323" y="124"/>
                  </a:lnTo>
                  <a:lnTo>
                    <a:pt x="323" y="120"/>
                  </a:lnTo>
                  <a:lnTo>
                    <a:pt x="323" y="113"/>
                  </a:lnTo>
                  <a:lnTo>
                    <a:pt x="322" y="107"/>
                  </a:lnTo>
                  <a:lnTo>
                    <a:pt x="322" y="104"/>
                  </a:lnTo>
                  <a:lnTo>
                    <a:pt x="321" y="99"/>
                  </a:lnTo>
                  <a:lnTo>
                    <a:pt x="321" y="97"/>
                  </a:lnTo>
                  <a:lnTo>
                    <a:pt x="321" y="93"/>
                  </a:lnTo>
                  <a:lnTo>
                    <a:pt x="320" y="86"/>
                  </a:lnTo>
                  <a:lnTo>
                    <a:pt x="319" y="82"/>
                  </a:lnTo>
                  <a:lnTo>
                    <a:pt x="317" y="74"/>
                  </a:lnTo>
                  <a:lnTo>
                    <a:pt x="316" y="69"/>
                  </a:lnTo>
                  <a:lnTo>
                    <a:pt x="315" y="63"/>
                  </a:lnTo>
                  <a:lnTo>
                    <a:pt x="314" y="58"/>
                  </a:lnTo>
                  <a:lnTo>
                    <a:pt x="313" y="53"/>
                  </a:lnTo>
                  <a:lnTo>
                    <a:pt x="312" y="47"/>
                  </a:lnTo>
                  <a:lnTo>
                    <a:pt x="310" y="43"/>
                  </a:lnTo>
                  <a:lnTo>
                    <a:pt x="309" y="39"/>
                  </a:lnTo>
                  <a:lnTo>
                    <a:pt x="307" y="33"/>
                  </a:lnTo>
                  <a:lnTo>
                    <a:pt x="306" y="30"/>
                  </a:lnTo>
                  <a:lnTo>
                    <a:pt x="303" y="25"/>
                  </a:lnTo>
                  <a:lnTo>
                    <a:pt x="302" y="21"/>
                  </a:lnTo>
                  <a:lnTo>
                    <a:pt x="300" y="15"/>
                  </a:lnTo>
                  <a:lnTo>
                    <a:pt x="299" y="10"/>
                  </a:lnTo>
                  <a:lnTo>
                    <a:pt x="296" y="5"/>
                  </a:lnTo>
                  <a:lnTo>
                    <a:pt x="295" y="3"/>
                  </a:lnTo>
                  <a:lnTo>
                    <a:pt x="293" y="0"/>
                  </a:lnTo>
                  <a:lnTo>
                    <a:pt x="270" y="15"/>
                  </a:lnTo>
                  <a:lnTo>
                    <a:pt x="270" y="15"/>
                  </a:lnTo>
                  <a:close/>
                </a:path>
              </a:pathLst>
            </a:custGeom>
            <a:solidFill>
              <a:srgbClr val="000000"/>
            </a:solidFill>
            <a:ln w="9525">
              <a:noFill/>
              <a:round/>
              <a:headEnd/>
              <a:tailEnd/>
            </a:ln>
          </p:spPr>
          <p:txBody>
            <a:bodyPr/>
            <a:lstStyle/>
            <a:p>
              <a:endParaRPr lang="en-US"/>
            </a:p>
          </p:txBody>
        </p:sp>
        <p:sp>
          <p:nvSpPr>
            <p:cNvPr id="59" name="Freeform 57"/>
            <p:cNvSpPr>
              <a:spLocks/>
            </p:cNvSpPr>
            <p:nvPr/>
          </p:nvSpPr>
          <p:spPr bwMode="auto">
            <a:xfrm>
              <a:off x="1831" y="2757"/>
              <a:ext cx="71" cy="23"/>
            </a:xfrm>
            <a:custGeom>
              <a:avLst/>
              <a:gdLst/>
              <a:ahLst/>
              <a:cxnLst>
                <a:cxn ang="0">
                  <a:pos x="14" y="0"/>
                </a:cxn>
                <a:cxn ang="0">
                  <a:pos x="15" y="0"/>
                </a:cxn>
                <a:cxn ang="0">
                  <a:pos x="18" y="0"/>
                </a:cxn>
                <a:cxn ang="0">
                  <a:pos x="20" y="0"/>
                </a:cxn>
                <a:cxn ang="0">
                  <a:pos x="24" y="0"/>
                </a:cxn>
                <a:cxn ang="0">
                  <a:pos x="27" y="0"/>
                </a:cxn>
                <a:cxn ang="0">
                  <a:pos x="31" y="0"/>
                </a:cxn>
                <a:cxn ang="0">
                  <a:pos x="37" y="0"/>
                </a:cxn>
                <a:cxn ang="0">
                  <a:pos x="44" y="0"/>
                </a:cxn>
                <a:cxn ang="0">
                  <a:pos x="50" y="0"/>
                </a:cxn>
                <a:cxn ang="0">
                  <a:pos x="54" y="1"/>
                </a:cxn>
                <a:cxn ang="0">
                  <a:pos x="58" y="2"/>
                </a:cxn>
                <a:cxn ang="0">
                  <a:pos x="63" y="4"/>
                </a:cxn>
                <a:cxn ang="0">
                  <a:pos x="65" y="8"/>
                </a:cxn>
                <a:cxn ang="0">
                  <a:pos x="68" y="13"/>
                </a:cxn>
                <a:cxn ang="0">
                  <a:pos x="71" y="15"/>
                </a:cxn>
                <a:cxn ang="0">
                  <a:pos x="71" y="19"/>
                </a:cxn>
                <a:cxn ang="0">
                  <a:pos x="68" y="21"/>
                </a:cxn>
                <a:cxn ang="0">
                  <a:pos x="65" y="22"/>
                </a:cxn>
                <a:cxn ang="0">
                  <a:pos x="61" y="22"/>
                </a:cxn>
                <a:cxn ang="0">
                  <a:pos x="58" y="21"/>
                </a:cxn>
                <a:cxn ang="0">
                  <a:pos x="53" y="21"/>
                </a:cxn>
                <a:cxn ang="0">
                  <a:pos x="48" y="21"/>
                </a:cxn>
                <a:cxn ang="0">
                  <a:pos x="43" y="21"/>
                </a:cxn>
                <a:cxn ang="0">
                  <a:pos x="38" y="21"/>
                </a:cxn>
                <a:cxn ang="0">
                  <a:pos x="32" y="21"/>
                </a:cxn>
                <a:cxn ang="0">
                  <a:pos x="27" y="22"/>
                </a:cxn>
                <a:cxn ang="0">
                  <a:pos x="21" y="22"/>
                </a:cxn>
                <a:cxn ang="0">
                  <a:pos x="17" y="22"/>
                </a:cxn>
                <a:cxn ang="0">
                  <a:pos x="12" y="22"/>
                </a:cxn>
                <a:cxn ang="0">
                  <a:pos x="8" y="22"/>
                </a:cxn>
                <a:cxn ang="0">
                  <a:pos x="2" y="23"/>
                </a:cxn>
                <a:cxn ang="0">
                  <a:pos x="0" y="23"/>
                </a:cxn>
                <a:cxn ang="0">
                  <a:pos x="14" y="0"/>
                </a:cxn>
                <a:cxn ang="0">
                  <a:pos x="14" y="0"/>
                </a:cxn>
              </a:cxnLst>
              <a:rect l="0" t="0" r="r" b="b"/>
              <a:pathLst>
                <a:path w="71" h="23">
                  <a:moveTo>
                    <a:pt x="14" y="0"/>
                  </a:moveTo>
                  <a:lnTo>
                    <a:pt x="15" y="0"/>
                  </a:lnTo>
                  <a:lnTo>
                    <a:pt x="18" y="0"/>
                  </a:lnTo>
                  <a:lnTo>
                    <a:pt x="20" y="0"/>
                  </a:lnTo>
                  <a:lnTo>
                    <a:pt x="24" y="0"/>
                  </a:lnTo>
                  <a:lnTo>
                    <a:pt x="27" y="0"/>
                  </a:lnTo>
                  <a:lnTo>
                    <a:pt x="31" y="0"/>
                  </a:lnTo>
                  <a:lnTo>
                    <a:pt x="37" y="0"/>
                  </a:lnTo>
                  <a:lnTo>
                    <a:pt x="44" y="0"/>
                  </a:lnTo>
                  <a:lnTo>
                    <a:pt x="50" y="0"/>
                  </a:lnTo>
                  <a:lnTo>
                    <a:pt x="54" y="1"/>
                  </a:lnTo>
                  <a:lnTo>
                    <a:pt x="58" y="2"/>
                  </a:lnTo>
                  <a:lnTo>
                    <a:pt x="63" y="4"/>
                  </a:lnTo>
                  <a:lnTo>
                    <a:pt x="65" y="8"/>
                  </a:lnTo>
                  <a:lnTo>
                    <a:pt x="68" y="13"/>
                  </a:lnTo>
                  <a:lnTo>
                    <a:pt x="71" y="15"/>
                  </a:lnTo>
                  <a:lnTo>
                    <a:pt x="71" y="19"/>
                  </a:lnTo>
                  <a:lnTo>
                    <a:pt x="68" y="21"/>
                  </a:lnTo>
                  <a:lnTo>
                    <a:pt x="65" y="22"/>
                  </a:lnTo>
                  <a:lnTo>
                    <a:pt x="61" y="22"/>
                  </a:lnTo>
                  <a:lnTo>
                    <a:pt x="58" y="21"/>
                  </a:lnTo>
                  <a:lnTo>
                    <a:pt x="53" y="21"/>
                  </a:lnTo>
                  <a:lnTo>
                    <a:pt x="48" y="21"/>
                  </a:lnTo>
                  <a:lnTo>
                    <a:pt x="43" y="21"/>
                  </a:lnTo>
                  <a:lnTo>
                    <a:pt x="38" y="21"/>
                  </a:lnTo>
                  <a:lnTo>
                    <a:pt x="32" y="21"/>
                  </a:lnTo>
                  <a:lnTo>
                    <a:pt x="27" y="22"/>
                  </a:lnTo>
                  <a:lnTo>
                    <a:pt x="21" y="22"/>
                  </a:lnTo>
                  <a:lnTo>
                    <a:pt x="17" y="22"/>
                  </a:lnTo>
                  <a:lnTo>
                    <a:pt x="12" y="22"/>
                  </a:lnTo>
                  <a:lnTo>
                    <a:pt x="8" y="22"/>
                  </a:lnTo>
                  <a:lnTo>
                    <a:pt x="2" y="23"/>
                  </a:lnTo>
                  <a:lnTo>
                    <a:pt x="0" y="23"/>
                  </a:lnTo>
                  <a:lnTo>
                    <a:pt x="14" y="0"/>
                  </a:lnTo>
                  <a:lnTo>
                    <a:pt x="14" y="0"/>
                  </a:lnTo>
                  <a:close/>
                </a:path>
              </a:pathLst>
            </a:custGeom>
            <a:solidFill>
              <a:srgbClr val="000000"/>
            </a:solidFill>
            <a:ln w="9525">
              <a:noFill/>
              <a:round/>
              <a:headEnd/>
              <a:tailEnd/>
            </a:ln>
          </p:spPr>
          <p:txBody>
            <a:bodyPr/>
            <a:lstStyle/>
            <a:p>
              <a:endParaRPr lang="en-US"/>
            </a:p>
          </p:txBody>
        </p:sp>
        <p:sp>
          <p:nvSpPr>
            <p:cNvPr id="60" name="Freeform 58"/>
            <p:cNvSpPr>
              <a:spLocks/>
            </p:cNvSpPr>
            <p:nvPr/>
          </p:nvSpPr>
          <p:spPr bwMode="auto">
            <a:xfrm>
              <a:off x="1745" y="2665"/>
              <a:ext cx="245" cy="305"/>
            </a:xfrm>
            <a:custGeom>
              <a:avLst/>
              <a:gdLst/>
              <a:ahLst/>
              <a:cxnLst>
                <a:cxn ang="0">
                  <a:pos x="46" y="135"/>
                </a:cxn>
                <a:cxn ang="0">
                  <a:pos x="39" y="152"/>
                </a:cxn>
                <a:cxn ang="0">
                  <a:pos x="33" y="168"/>
                </a:cxn>
                <a:cxn ang="0">
                  <a:pos x="26" y="186"/>
                </a:cxn>
                <a:cxn ang="0">
                  <a:pos x="20" y="206"/>
                </a:cxn>
                <a:cxn ang="0">
                  <a:pos x="17" y="224"/>
                </a:cxn>
                <a:cxn ang="0">
                  <a:pos x="17" y="240"/>
                </a:cxn>
                <a:cxn ang="0">
                  <a:pos x="25" y="263"/>
                </a:cxn>
                <a:cxn ang="0">
                  <a:pos x="42" y="278"/>
                </a:cxn>
                <a:cxn ang="0">
                  <a:pos x="57" y="283"/>
                </a:cxn>
                <a:cxn ang="0">
                  <a:pos x="74" y="280"/>
                </a:cxn>
                <a:cxn ang="0">
                  <a:pos x="97" y="271"/>
                </a:cxn>
                <a:cxn ang="0">
                  <a:pos x="119" y="256"/>
                </a:cxn>
                <a:cxn ang="0">
                  <a:pos x="133" y="244"/>
                </a:cxn>
                <a:cxn ang="0">
                  <a:pos x="147" y="230"/>
                </a:cxn>
                <a:cxn ang="0">
                  <a:pos x="160" y="214"/>
                </a:cxn>
                <a:cxn ang="0">
                  <a:pos x="172" y="200"/>
                </a:cxn>
                <a:cxn ang="0">
                  <a:pos x="185" y="184"/>
                </a:cxn>
                <a:cxn ang="0">
                  <a:pos x="202" y="158"/>
                </a:cxn>
                <a:cxn ang="0">
                  <a:pos x="213" y="135"/>
                </a:cxn>
                <a:cxn ang="0">
                  <a:pos x="221" y="115"/>
                </a:cxn>
                <a:cxn ang="0">
                  <a:pos x="224" y="98"/>
                </a:cxn>
                <a:cxn ang="0">
                  <a:pos x="224" y="82"/>
                </a:cxn>
                <a:cxn ang="0">
                  <a:pos x="219" y="62"/>
                </a:cxn>
                <a:cxn ang="0">
                  <a:pos x="203" y="41"/>
                </a:cxn>
                <a:cxn ang="0">
                  <a:pos x="183" y="26"/>
                </a:cxn>
                <a:cxn ang="0">
                  <a:pos x="167" y="16"/>
                </a:cxn>
                <a:cxn ang="0">
                  <a:pos x="183" y="0"/>
                </a:cxn>
                <a:cxn ang="0">
                  <a:pos x="199" y="10"/>
                </a:cxn>
                <a:cxn ang="0">
                  <a:pos x="222" y="28"/>
                </a:cxn>
                <a:cxn ang="0">
                  <a:pos x="236" y="47"/>
                </a:cxn>
                <a:cxn ang="0">
                  <a:pos x="243" y="62"/>
                </a:cxn>
                <a:cxn ang="0">
                  <a:pos x="245" y="79"/>
                </a:cxn>
                <a:cxn ang="0">
                  <a:pos x="244" y="99"/>
                </a:cxn>
                <a:cxn ang="0">
                  <a:pos x="239" y="122"/>
                </a:cxn>
                <a:cxn ang="0">
                  <a:pos x="232" y="141"/>
                </a:cxn>
                <a:cxn ang="0">
                  <a:pos x="229" y="155"/>
                </a:cxn>
                <a:cxn ang="0">
                  <a:pos x="219" y="175"/>
                </a:cxn>
                <a:cxn ang="0">
                  <a:pos x="204" y="200"/>
                </a:cxn>
                <a:cxn ang="0">
                  <a:pos x="185" y="225"/>
                </a:cxn>
                <a:cxn ang="0">
                  <a:pos x="163" y="247"/>
                </a:cxn>
                <a:cxn ang="0">
                  <a:pos x="138" y="266"/>
                </a:cxn>
                <a:cxn ang="0">
                  <a:pos x="114" y="281"/>
                </a:cxn>
                <a:cxn ang="0">
                  <a:pos x="93" y="293"/>
                </a:cxn>
                <a:cxn ang="0">
                  <a:pos x="73" y="302"/>
                </a:cxn>
                <a:cxn ang="0">
                  <a:pos x="55" y="305"/>
                </a:cxn>
                <a:cxn ang="0">
                  <a:pos x="40" y="304"/>
                </a:cxn>
                <a:cxn ang="0">
                  <a:pos x="27" y="294"/>
                </a:cxn>
                <a:cxn ang="0">
                  <a:pos x="15" y="279"/>
                </a:cxn>
                <a:cxn ang="0">
                  <a:pos x="5" y="256"/>
                </a:cxn>
                <a:cxn ang="0">
                  <a:pos x="0" y="233"/>
                </a:cxn>
                <a:cxn ang="0">
                  <a:pos x="0" y="211"/>
                </a:cxn>
                <a:cxn ang="0">
                  <a:pos x="4" y="190"/>
                </a:cxn>
                <a:cxn ang="0">
                  <a:pos x="7" y="172"/>
                </a:cxn>
                <a:cxn ang="0">
                  <a:pos x="13" y="158"/>
                </a:cxn>
                <a:cxn ang="0">
                  <a:pos x="20" y="145"/>
                </a:cxn>
                <a:cxn ang="0">
                  <a:pos x="50" y="129"/>
                </a:cxn>
              </a:cxnLst>
              <a:rect l="0" t="0" r="r" b="b"/>
              <a:pathLst>
                <a:path w="245" h="305">
                  <a:moveTo>
                    <a:pt x="50" y="129"/>
                  </a:moveTo>
                  <a:lnTo>
                    <a:pt x="50" y="129"/>
                  </a:lnTo>
                  <a:lnTo>
                    <a:pt x="48" y="132"/>
                  </a:lnTo>
                  <a:lnTo>
                    <a:pt x="46" y="135"/>
                  </a:lnTo>
                  <a:lnTo>
                    <a:pt x="44" y="142"/>
                  </a:lnTo>
                  <a:lnTo>
                    <a:pt x="42" y="145"/>
                  </a:lnTo>
                  <a:lnTo>
                    <a:pt x="41" y="148"/>
                  </a:lnTo>
                  <a:lnTo>
                    <a:pt x="39" y="152"/>
                  </a:lnTo>
                  <a:lnTo>
                    <a:pt x="38" y="155"/>
                  </a:lnTo>
                  <a:lnTo>
                    <a:pt x="37" y="159"/>
                  </a:lnTo>
                  <a:lnTo>
                    <a:pt x="34" y="164"/>
                  </a:lnTo>
                  <a:lnTo>
                    <a:pt x="33" y="168"/>
                  </a:lnTo>
                  <a:lnTo>
                    <a:pt x="32" y="173"/>
                  </a:lnTo>
                  <a:lnTo>
                    <a:pt x="30" y="177"/>
                  </a:lnTo>
                  <a:lnTo>
                    <a:pt x="28" y="182"/>
                  </a:lnTo>
                  <a:lnTo>
                    <a:pt x="26" y="186"/>
                  </a:lnTo>
                  <a:lnTo>
                    <a:pt x="25" y="192"/>
                  </a:lnTo>
                  <a:lnTo>
                    <a:pt x="22" y="197"/>
                  </a:lnTo>
                  <a:lnTo>
                    <a:pt x="21" y="201"/>
                  </a:lnTo>
                  <a:lnTo>
                    <a:pt x="20" y="206"/>
                  </a:lnTo>
                  <a:lnTo>
                    <a:pt x="20" y="211"/>
                  </a:lnTo>
                  <a:lnTo>
                    <a:pt x="19" y="215"/>
                  </a:lnTo>
                  <a:lnTo>
                    <a:pt x="18" y="220"/>
                  </a:lnTo>
                  <a:lnTo>
                    <a:pt x="17" y="224"/>
                  </a:lnTo>
                  <a:lnTo>
                    <a:pt x="17" y="228"/>
                  </a:lnTo>
                  <a:lnTo>
                    <a:pt x="17" y="232"/>
                  </a:lnTo>
                  <a:lnTo>
                    <a:pt x="17" y="237"/>
                  </a:lnTo>
                  <a:lnTo>
                    <a:pt x="17" y="240"/>
                  </a:lnTo>
                  <a:lnTo>
                    <a:pt x="18" y="244"/>
                  </a:lnTo>
                  <a:lnTo>
                    <a:pt x="19" y="250"/>
                  </a:lnTo>
                  <a:lnTo>
                    <a:pt x="21" y="256"/>
                  </a:lnTo>
                  <a:lnTo>
                    <a:pt x="25" y="263"/>
                  </a:lnTo>
                  <a:lnTo>
                    <a:pt x="30" y="269"/>
                  </a:lnTo>
                  <a:lnTo>
                    <a:pt x="33" y="273"/>
                  </a:lnTo>
                  <a:lnTo>
                    <a:pt x="39" y="277"/>
                  </a:lnTo>
                  <a:lnTo>
                    <a:pt x="42" y="278"/>
                  </a:lnTo>
                  <a:lnTo>
                    <a:pt x="45" y="280"/>
                  </a:lnTo>
                  <a:lnTo>
                    <a:pt x="48" y="281"/>
                  </a:lnTo>
                  <a:lnTo>
                    <a:pt x="53" y="283"/>
                  </a:lnTo>
                  <a:lnTo>
                    <a:pt x="57" y="283"/>
                  </a:lnTo>
                  <a:lnTo>
                    <a:pt x="60" y="283"/>
                  </a:lnTo>
                  <a:lnTo>
                    <a:pt x="65" y="281"/>
                  </a:lnTo>
                  <a:lnTo>
                    <a:pt x="71" y="281"/>
                  </a:lnTo>
                  <a:lnTo>
                    <a:pt x="74" y="280"/>
                  </a:lnTo>
                  <a:lnTo>
                    <a:pt x="80" y="279"/>
                  </a:lnTo>
                  <a:lnTo>
                    <a:pt x="85" y="277"/>
                  </a:lnTo>
                  <a:lnTo>
                    <a:pt x="92" y="274"/>
                  </a:lnTo>
                  <a:lnTo>
                    <a:pt x="97" y="271"/>
                  </a:lnTo>
                  <a:lnTo>
                    <a:pt x="103" y="267"/>
                  </a:lnTo>
                  <a:lnTo>
                    <a:pt x="109" y="263"/>
                  </a:lnTo>
                  <a:lnTo>
                    <a:pt x="116" y="259"/>
                  </a:lnTo>
                  <a:lnTo>
                    <a:pt x="119" y="256"/>
                  </a:lnTo>
                  <a:lnTo>
                    <a:pt x="121" y="253"/>
                  </a:lnTo>
                  <a:lnTo>
                    <a:pt x="125" y="250"/>
                  </a:lnTo>
                  <a:lnTo>
                    <a:pt x="129" y="247"/>
                  </a:lnTo>
                  <a:lnTo>
                    <a:pt x="133" y="244"/>
                  </a:lnTo>
                  <a:lnTo>
                    <a:pt x="137" y="240"/>
                  </a:lnTo>
                  <a:lnTo>
                    <a:pt x="140" y="237"/>
                  </a:lnTo>
                  <a:lnTo>
                    <a:pt x="144" y="234"/>
                  </a:lnTo>
                  <a:lnTo>
                    <a:pt x="147" y="230"/>
                  </a:lnTo>
                  <a:lnTo>
                    <a:pt x="150" y="226"/>
                  </a:lnTo>
                  <a:lnTo>
                    <a:pt x="153" y="223"/>
                  </a:lnTo>
                  <a:lnTo>
                    <a:pt x="157" y="218"/>
                  </a:lnTo>
                  <a:lnTo>
                    <a:pt x="160" y="214"/>
                  </a:lnTo>
                  <a:lnTo>
                    <a:pt x="163" y="211"/>
                  </a:lnTo>
                  <a:lnTo>
                    <a:pt x="166" y="207"/>
                  </a:lnTo>
                  <a:lnTo>
                    <a:pt x="170" y="205"/>
                  </a:lnTo>
                  <a:lnTo>
                    <a:pt x="172" y="200"/>
                  </a:lnTo>
                  <a:lnTo>
                    <a:pt x="175" y="197"/>
                  </a:lnTo>
                  <a:lnTo>
                    <a:pt x="177" y="193"/>
                  </a:lnTo>
                  <a:lnTo>
                    <a:pt x="180" y="190"/>
                  </a:lnTo>
                  <a:lnTo>
                    <a:pt x="185" y="184"/>
                  </a:lnTo>
                  <a:lnTo>
                    <a:pt x="190" y="177"/>
                  </a:lnTo>
                  <a:lnTo>
                    <a:pt x="193" y="171"/>
                  </a:lnTo>
                  <a:lnTo>
                    <a:pt x="198" y="164"/>
                  </a:lnTo>
                  <a:lnTo>
                    <a:pt x="202" y="158"/>
                  </a:lnTo>
                  <a:lnTo>
                    <a:pt x="205" y="152"/>
                  </a:lnTo>
                  <a:lnTo>
                    <a:pt x="208" y="146"/>
                  </a:lnTo>
                  <a:lnTo>
                    <a:pt x="211" y="141"/>
                  </a:lnTo>
                  <a:lnTo>
                    <a:pt x="213" y="135"/>
                  </a:lnTo>
                  <a:lnTo>
                    <a:pt x="217" y="131"/>
                  </a:lnTo>
                  <a:lnTo>
                    <a:pt x="218" y="125"/>
                  </a:lnTo>
                  <a:lnTo>
                    <a:pt x="219" y="120"/>
                  </a:lnTo>
                  <a:lnTo>
                    <a:pt x="221" y="115"/>
                  </a:lnTo>
                  <a:lnTo>
                    <a:pt x="223" y="111"/>
                  </a:lnTo>
                  <a:lnTo>
                    <a:pt x="223" y="106"/>
                  </a:lnTo>
                  <a:lnTo>
                    <a:pt x="224" y="101"/>
                  </a:lnTo>
                  <a:lnTo>
                    <a:pt x="224" y="98"/>
                  </a:lnTo>
                  <a:lnTo>
                    <a:pt x="225" y="94"/>
                  </a:lnTo>
                  <a:lnTo>
                    <a:pt x="224" y="89"/>
                  </a:lnTo>
                  <a:lnTo>
                    <a:pt x="224" y="86"/>
                  </a:lnTo>
                  <a:lnTo>
                    <a:pt x="224" y="82"/>
                  </a:lnTo>
                  <a:lnTo>
                    <a:pt x="224" y="79"/>
                  </a:lnTo>
                  <a:lnTo>
                    <a:pt x="223" y="73"/>
                  </a:lnTo>
                  <a:lnTo>
                    <a:pt x="222" y="68"/>
                  </a:lnTo>
                  <a:lnTo>
                    <a:pt x="219" y="62"/>
                  </a:lnTo>
                  <a:lnTo>
                    <a:pt x="216" y="56"/>
                  </a:lnTo>
                  <a:lnTo>
                    <a:pt x="211" y="52"/>
                  </a:lnTo>
                  <a:lnTo>
                    <a:pt x="208" y="47"/>
                  </a:lnTo>
                  <a:lnTo>
                    <a:pt x="203" y="41"/>
                  </a:lnTo>
                  <a:lnTo>
                    <a:pt x="198" y="37"/>
                  </a:lnTo>
                  <a:lnTo>
                    <a:pt x="193" y="33"/>
                  </a:lnTo>
                  <a:lnTo>
                    <a:pt x="189" y="29"/>
                  </a:lnTo>
                  <a:lnTo>
                    <a:pt x="183" y="26"/>
                  </a:lnTo>
                  <a:lnTo>
                    <a:pt x="178" y="23"/>
                  </a:lnTo>
                  <a:lnTo>
                    <a:pt x="175" y="20"/>
                  </a:lnTo>
                  <a:lnTo>
                    <a:pt x="171" y="17"/>
                  </a:lnTo>
                  <a:lnTo>
                    <a:pt x="167" y="16"/>
                  </a:lnTo>
                  <a:lnTo>
                    <a:pt x="165" y="15"/>
                  </a:lnTo>
                  <a:lnTo>
                    <a:pt x="164" y="14"/>
                  </a:lnTo>
                  <a:lnTo>
                    <a:pt x="180" y="0"/>
                  </a:lnTo>
                  <a:lnTo>
                    <a:pt x="183" y="0"/>
                  </a:lnTo>
                  <a:lnTo>
                    <a:pt x="185" y="1"/>
                  </a:lnTo>
                  <a:lnTo>
                    <a:pt x="190" y="3"/>
                  </a:lnTo>
                  <a:lnTo>
                    <a:pt x="193" y="6"/>
                  </a:lnTo>
                  <a:lnTo>
                    <a:pt x="199" y="10"/>
                  </a:lnTo>
                  <a:lnTo>
                    <a:pt x="204" y="13"/>
                  </a:lnTo>
                  <a:lnTo>
                    <a:pt x="210" y="17"/>
                  </a:lnTo>
                  <a:lnTo>
                    <a:pt x="216" y="22"/>
                  </a:lnTo>
                  <a:lnTo>
                    <a:pt x="222" y="28"/>
                  </a:lnTo>
                  <a:lnTo>
                    <a:pt x="226" y="33"/>
                  </a:lnTo>
                  <a:lnTo>
                    <a:pt x="232" y="40"/>
                  </a:lnTo>
                  <a:lnTo>
                    <a:pt x="233" y="43"/>
                  </a:lnTo>
                  <a:lnTo>
                    <a:pt x="236" y="47"/>
                  </a:lnTo>
                  <a:lnTo>
                    <a:pt x="238" y="50"/>
                  </a:lnTo>
                  <a:lnTo>
                    <a:pt x="241" y="54"/>
                  </a:lnTo>
                  <a:lnTo>
                    <a:pt x="242" y="57"/>
                  </a:lnTo>
                  <a:lnTo>
                    <a:pt x="243" y="62"/>
                  </a:lnTo>
                  <a:lnTo>
                    <a:pt x="244" y="66"/>
                  </a:lnTo>
                  <a:lnTo>
                    <a:pt x="245" y="70"/>
                  </a:lnTo>
                  <a:lnTo>
                    <a:pt x="245" y="74"/>
                  </a:lnTo>
                  <a:lnTo>
                    <a:pt x="245" y="79"/>
                  </a:lnTo>
                  <a:lnTo>
                    <a:pt x="245" y="82"/>
                  </a:lnTo>
                  <a:lnTo>
                    <a:pt x="245" y="88"/>
                  </a:lnTo>
                  <a:lnTo>
                    <a:pt x="244" y="93"/>
                  </a:lnTo>
                  <a:lnTo>
                    <a:pt x="244" y="99"/>
                  </a:lnTo>
                  <a:lnTo>
                    <a:pt x="243" y="105"/>
                  </a:lnTo>
                  <a:lnTo>
                    <a:pt x="242" y="111"/>
                  </a:lnTo>
                  <a:lnTo>
                    <a:pt x="241" y="116"/>
                  </a:lnTo>
                  <a:lnTo>
                    <a:pt x="239" y="122"/>
                  </a:lnTo>
                  <a:lnTo>
                    <a:pt x="237" y="128"/>
                  </a:lnTo>
                  <a:lnTo>
                    <a:pt x="235" y="135"/>
                  </a:lnTo>
                  <a:lnTo>
                    <a:pt x="233" y="139"/>
                  </a:lnTo>
                  <a:lnTo>
                    <a:pt x="232" y="141"/>
                  </a:lnTo>
                  <a:lnTo>
                    <a:pt x="231" y="145"/>
                  </a:lnTo>
                  <a:lnTo>
                    <a:pt x="231" y="148"/>
                  </a:lnTo>
                  <a:lnTo>
                    <a:pt x="229" y="152"/>
                  </a:lnTo>
                  <a:lnTo>
                    <a:pt x="229" y="155"/>
                  </a:lnTo>
                  <a:lnTo>
                    <a:pt x="226" y="159"/>
                  </a:lnTo>
                  <a:lnTo>
                    <a:pt x="225" y="162"/>
                  </a:lnTo>
                  <a:lnTo>
                    <a:pt x="222" y="168"/>
                  </a:lnTo>
                  <a:lnTo>
                    <a:pt x="219" y="175"/>
                  </a:lnTo>
                  <a:lnTo>
                    <a:pt x="216" y="181"/>
                  </a:lnTo>
                  <a:lnTo>
                    <a:pt x="212" y="188"/>
                  </a:lnTo>
                  <a:lnTo>
                    <a:pt x="208" y="194"/>
                  </a:lnTo>
                  <a:lnTo>
                    <a:pt x="204" y="200"/>
                  </a:lnTo>
                  <a:lnTo>
                    <a:pt x="199" y="207"/>
                  </a:lnTo>
                  <a:lnTo>
                    <a:pt x="195" y="213"/>
                  </a:lnTo>
                  <a:lnTo>
                    <a:pt x="190" y="219"/>
                  </a:lnTo>
                  <a:lnTo>
                    <a:pt x="185" y="225"/>
                  </a:lnTo>
                  <a:lnTo>
                    <a:pt x="179" y="231"/>
                  </a:lnTo>
                  <a:lnTo>
                    <a:pt x="175" y="237"/>
                  </a:lnTo>
                  <a:lnTo>
                    <a:pt x="169" y="241"/>
                  </a:lnTo>
                  <a:lnTo>
                    <a:pt x="163" y="247"/>
                  </a:lnTo>
                  <a:lnTo>
                    <a:pt x="157" y="252"/>
                  </a:lnTo>
                  <a:lnTo>
                    <a:pt x="151" y="258"/>
                  </a:lnTo>
                  <a:lnTo>
                    <a:pt x="144" y="261"/>
                  </a:lnTo>
                  <a:lnTo>
                    <a:pt x="138" y="266"/>
                  </a:lnTo>
                  <a:lnTo>
                    <a:pt x="132" y="270"/>
                  </a:lnTo>
                  <a:lnTo>
                    <a:pt x="126" y="274"/>
                  </a:lnTo>
                  <a:lnTo>
                    <a:pt x="120" y="278"/>
                  </a:lnTo>
                  <a:lnTo>
                    <a:pt x="114" y="281"/>
                  </a:lnTo>
                  <a:lnTo>
                    <a:pt x="109" y="284"/>
                  </a:lnTo>
                  <a:lnTo>
                    <a:pt x="104" y="289"/>
                  </a:lnTo>
                  <a:lnTo>
                    <a:pt x="98" y="291"/>
                  </a:lnTo>
                  <a:lnTo>
                    <a:pt x="93" y="293"/>
                  </a:lnTo>
                  <a:lnTo>
                    <a:pt x="87" y="296"/>
                  </a:lnTo>
                  <a:lnTo>
                    <a:pt x="84" y="298"/>
                  </a:lnTo>
                  <a:lnTo>
                    <a:pt x="78" y="300"/>
                  </a:lnTo>
                  <a:lnTo>
                    <a:pt x="73" y="302"/>
                  </a:lnTo>
                  <a:lnTo>
                    <a:pt x="68" y="303"/>
                  </a:lnTo>
                  <a:lnTo>
                    <a:pt x="65" y="305"/>
                  </a:lnTo>
                  <a:lnTo>
                    <a:pt x="60" y="305"/>
                  </a:lnTo>
                  <a:lnTo>
                    <a:pt x="55" y="305"/>
                  </a:lnTo>
                  <a:lnTo>
                    <a:pt x="52" y="305"/>
                  </a:lnTo>
                  <a:lnTo>
                    <a:pt x="48" y="305"/>
                  </a:lnTo>
                  <a:lnTo>
                    <a:pt x="44" y="304"/>
                  </a:lnTo>
                  <a:lnTo>
                    <a:pt x="40" y="304"/>
                  </a:lnTo>
                  <a:lnTo>
                    <a:pt x="37" y="302"/>
                  </a:lnTo>
                  <a:lnTo>
                    <a:pt x="33" y="300"/>
                  </a:lnTo>
                  <a:lnTo>
                    <a:pt x="30" y="298"/>
                  </a:lnTo>
                  <a:lnTo>
                    <a:pt x="27" y="294"/>
                  </a:lnTo>
                  <a:lnTo>
                    <a:pt x="24" y="291"/>
                  </a:lnTo>
                  <a:lnTo>
                    <a:pt x="20" y="289"/>
                  </a:lnTo>
                  <a:lnTo>
                    <a:pt x="18" y="284"/>
                  </a:lnTo>
                  <a:lnTo>
                    <a:pt x="15" y="279"/>
                  </a:lnTo>
                  <a:lnTo>
                    <a:pt x="12" y="274"/>
                  </a:lnTo>
                  <a:lnTo>
                    <a:pt x="11" y="269"/>
                  </a:lnTo>
                  <a:lnTo>
                    <a:pt x="7" y="263"/>
                  </a:lnTo>
                  <a:lnTo>
                    <a:pt x="5" y="256"/>
                  </a:lnTo>
                  <a:lnTo>
                    <a:pt x="4" y="250"/>
                  </a:lnTo>
                  <a:lnTo>
                    <a:pt x="2" y="244"/>
                  </a:lnTo>
                  <a:lnTo>
                    <a:pt x="1" y="238"/>
                  </a:lnTo>
                  <a:lnTo>
                    <a:pt x="0" y="233"/>
                  </a:lnTo>
                  <a:lnTo>
                    <a:pt x="0" y="227"/>
                  </a:lnTo>
                  <a:lnTo>
                    <a:pt x="0" y="221"/>
                  </a:lnTo>
                  <a:lnTo>
                    <a:pt x="0" y="215"/>
                  </a:lnTo>
                  <a:lnTo>
                    <a:pt x="0" y="211"/>
                  </a:lnTo>
                  <a:lnTo>
                    <a:pt x="1" y="205"/>
                  </a:lnTo>
                  <a:lnTo>
                    <a:pt x="1" y="200"/>
                  </a:lnTo>
                  <a:lnTo>
                    <a:pt x="2" y="194"/>
                  </a:lnTo>
                  <a:lnTo>
                    <a:pt x="4" y="190"/>
                  </a:lnTo>
                  <a:lnTo>
                    <a:pt x="4" y="185"/>
                  </a:lnTo>
                  <a:lnTo>
                    <a:pt x="6" y="181"/>
                  </a:lnTo>
                  <a:lnTo>
                    <a:pt x="6" y="177"/>
                  </a:lnTo>
                  <a:lnTo>
                    <a:pt x="7" y="172"/>
                  </a:lnTo>
                  <a:lnTo>
                    <a:pt x="8" y="168"/>
                  </a:lnTo>
                  <a:lnTo>
                    <a:pt x="11" y="166"/>
                  </a:lnTo>
                  <a:lnTo>
                    <a:pt x="12" y="161"/>
                  </a:lnTo>
                  <a:lnTo>
                    <a:pt x="13" y="158"/>
                  </a:lnTo>
                  <a:lnTo>
                    <a:pt x="14" y="155"/>
                  </a:lnTo>
                  <a:lnTo>
                    <a:pt x="15" y="153"/>
                  </a:lnTo>
                  <a:lnTo>
                    <a:pt x="18" y="148"/>
                  </a:lnTo>
                  <a:lnTo>
                    <a:pt x="20" y="145"/>
                  </a:lnTo>
                  <a:lnTo>
                    <a:pt x="21" y="142"/>
                  </a:lnTo>
                  <a:lnTo>
                    <a:pt x="21" y="142"/>
                  </a:lnTo>
                  <a:lnTo>
                    <a:pt x="50" y="129"/>
                  </a:lnTo>
                  <a:lnTo>
                    <a:pt x="50" y="129"/>
                  </a:lnTo>
                  <a:close/>
                </a:path>
              </a:pathLst>
            </a:custGeom>
            <a:solidFill>
              <a:srgbClr val="000000"/>
            </a:solidFill>
            <a:ln w="9525">
              <a:noFill/>
              <a:round/>
              <a:headEnd/>
              <a:tailEnd/>
            </a:ln>
          </p:spPr>
          <p:txBody>
            <a:bodyPr/>
            <a:lstStyle/>
            <a:p>
              <a:endParaRPr lang="en-US"/>
            </a:p>
          </p:txBody>
        </p:sp>
        <p:sp>
          <p:nvSpPr>
            <p:cNvPr id="61" name="Freeform 59"/>
            <p:cNvSpPr>
              <a:spLocks/>
            </p:cNvSpPr>
            <p:nvPr/>
          </p:nvSpPr>
          <p:spPr bwMode="auto">
            <a:xfrm>
              <a:off x="895" y="2535"/>
              <a:ext cx="299" cy="270"/>
            </a:xfrm>
            <a:custGeom>
              <a:avLst/>
              <a:gdLst/>
              <a:ahLst/>
              <a:cxnLst>
                <a:cxn ang="0">
                  <a:pos x="202" y="100"/>
                </a:cxn>
                <a:cxn ang="0">
                  <a:pos x="203" y="131"/>
                </a:cxn>
                <a:cxn ang="0">
                  <a:pos x="202" y="150"/>
                </a:cxn>
                <a:cxn ang="0">
                  <a:pos x="194" y="134"/>
                </a:cxn>
                <a:cxn ang="0">
                  <a:pos x="190" y="116"/>
                </a:cxn>
                <a:cxn ang="0">
                  <a:pos x="184" y="93"/>
                </a:cxn>
                <a:cxn ang="0">
                  <a:pos x="177" y="71"/>
                </a:cxn>
                <a:cxn ang="0">
                  <a:pos x="167" y="53"/>
                </a:cxn>
                <a:cxn ang="0">
                  <a:pos x="146" y="38"/>
                </a:cxn>
                <a:cxn ang="0">
                  <a:pos x="120" y="31"/>
                </a:cxn>
                <a:cxn ang="0">
                  <a:pos x="97" y="26"/>
                </a:cxn>
                <a:cxn ang="0">
                  <a:pos x="79" y="25"/>
                </a:cxn>
                <a:cxn ang="0">
                  <a:pos x="59" y="24"/>
                </a:cxn>
                <a:cxn ang="0">
                  <a:pos x="42" y="31"/>
                </a:cxn>
                <a:cxn ang="0">
                  <a:pos x="35" y="47"/>
                </a:cxn>
                <a:cxn ang="0">
                  <a:pos x="32" y="71"/>
                </a:cxn>
                <a:cxn ang="0">
                  <a:pos x="38" y="91"/>
                </a:cxn>
                <a:cxn ang="0">
                  <a:pos x="53" y="116"/>
                </a:cxn>
                <a:cxn ang="0">
                  <a:pos x="72" y="140"/>
                </a:cxn>
                <a:cxn ang="0">
                  <a:pos x="94" y="165"/>
                </a:cxn>
                <a:cxn ang="0">
                  <a:pos x="114" y="187"/>
                </a:cxn>
                <a:cxn ang="0">
                  <a:pos x="132" y="208"/>
                </a:cxn>
                <a:cxn ang="0">
                  <a:pos x="152" y="226"/>
                </a:cxn>
                <a:cxn ang="0">
                  <a:pos x="171" y="236"/>
                </a:cxn>
                <a:cxn ang="0">
                  <a:pos x="191" y="242"/>
                </a:cxn>
                <a:cxn ang="0">
                  <a:pos x="211" y="244"/>
                </a:cxn>
                <a:cxn ang="0">
                  <a:pos x="231" y="243"/>
                </a:cxn>
                <a:cxn ang="0">
                  <a:pos x="249" y="238"/>
                </a:cxn>
                <a:cxn ang="0">
                  <a:pos x="272" y="213"/>
                </a:cxn>
                <a:cxn ang="0">
                  <a:pos x="282" y="185"/>
                </a:cxn>
                <a:cxn ang="0">
                  <a:pos x="284" y="169"/>
                </a:cxn>
                <a:cxn ang="0">
                  <a:pos x="297" y="189"/>
                </a:cxn>
                <a:cxn ang="0">
                  <a:pos x="289" y="212"/>
                </a:cxn>
                <a:cxn ang="0">
                  <a:pos x="282" y="229"/>
                </a:cxn>
                <a:cxn ang="0">
                  <a:pos x="264" y="256"/>
                </a:cxn>
                <a:cxn ang="0">
                  <a:pos x="240" y="266"/>
                </a:cxn>
                <a:cxn ang="0">
                  <a:pos x="222" y="270"/>
                </a:cxn>
                <a:cxn ang="0">
                  <a:pos x="202" y="270"/>
                </a:cxn>
                <a:cxn ang="0">
                  <a:pos x="179" y="266"/>
                </a:cxn>
                <a:cxn ang="0">
                  <a:pos x="158" y="258"/>
                </a:cxn>
                <a:cxn ang="0">
                  <a:pos x="137" y="244"/>
                </a:cxn>
                <a:cxn ang="0">
                  <a:pos x="117" y="223"/>
                </a:cxn>
                <a:cxn ang="0">
                  <a:pos x="97" y="199"/>
                </a:cxn>
                <a:cxn ang="0">
                  <a:pos x="74" y="173"/>
                </a:cxn>
                <a:cxn ang="0">
                  <a:pos x="53" y="149"/>
                </a:cxn>
                <a:cxn ang="0">
                  <a:pos x="33" y="126"/>
                </a:cxn>
                <a:cxn ang="0">
                  <a:pos x="19" y="106"/>
                </a:cxn>
                <a:cxn ang="0">
                  <a:pos x="2" y="78"/>
                </a:cxn>
                <a:cxn ang="0">
                  <a:pos x="1" y="47"/>
                </a:cxn>
                <a:cxn ang="0">
                  <a:pos x="16" y="18"/>
                </a:cxn>
                <a:cxn ang="0">
                  <a:pos x="36" y="5"/>
                </a:cxn>
                <a:cxn ang="0">
                  <a:pos x="56" y="0"/>
                </a:cxn>
                <a:cxn ang="0">
                  <a:pos x="84" y="1"/>
                </a:cxn>
                <a:cxn ang="0">
                  <a:pos x="111" y="7"/>
                </a:cxn>
                <a:cxn ang="0">
                  <a:pos x="135" y="15"/>
                </a:cxn>
                <a:cxn ang="0">
                  <a:pos x="158" y="24"/>
                </a:cxn>
                <a:cxn ang="0">
                  <a:pos x="200" y="86"/>
                </a:cxn>
              </a:cxnLst>
              <a:rect l="0" t="0" r="r" b="b"/>
              <a:pathLst>
                <a:path w="299" h="270">
                  <a:moveTo>
                    <a:pt x="200" y="86"/>
                  </a:moveTo>
                  <a:lnTo>
                    <a:pt x="200" y="88"/>
                  </a:lnTo>
                  <a:lnTo>
                    <a:pt x="200" y="91"/>
                  </a:lnTo>
                  <a:lnTo>
                    <a:pt x="202" y="96"/>
                  </a:lnTo>
                  <a:lnTo>
                    <a:pt x="202" y="100"/>
                  </a:lnTo>
                  <a:lnTo>
                    <a:pt x="202" y="106"/>
                  </a:lnTo>
                  <a:lnTo>
                    <a:pt x="203" y="112"/>
                  </a:lnTo>
                  <a:lnTo>
                    <a:pt x="203" y="119"/>
                  </a:lnTo>
                  <a:lnTo>
                    <a:pt x="203" y="124"/>
                  </a:lnTo>
                  <a:lnTo>
                    <a:pt x="203" y="131"/>
                  </a:lnTo>
                  <a:lnTo>
                    <a:pt x="203" y="136"/>
                  </a:lnTo>
                  <a:lnTo>
                    <a:pt x="204" y="142"/>
                  </a:lnTo>
                  <a:lnTo>
                    <a:pt x="203" y="144"/>
                  </a:lnTo>
                  <a:lnTo>
                    <a:pt x="203" y="147"/>
                  </a:lnTo>
                  <a:lnTo>
                    <a:pt x="202" y="150"/>
                  </a:lnTo>
                  <a:lnTo>
                    <a:pt x="200" y="150"/>
                  </a:lnTo>
                  <a:lnTo>
                    <a:pt x="199" y="149"/>
                  </a:lnTo>
                  <a:lnTo>
                    <a:pt x="198" y="145"/>
                  </a:lnTo>
                  <a:lnTo>
                    <a:pt x="196" y="140"/>
                  </a:lnTo>
                  <a:lnTo>
                    <a:pt x="194" y="134"/>
                  </a:lnTo>
                  <a:lnTo>
                    <a:pt x="193" y="131"/>
                  </a:lnTo>
                  <a:lnTo>
                    <a:pt x="192" y="127"/>
                  </a:lnTo>
                  <a:lnTo>
                    <a:pt x="191" y="123"/>
                  </a:lnTo>
                  <a:lnTo>
                    <a:pt x="191" y="119"/>
                  </a:lnTo>
                  <a:lnTo>
                    <a:pt x="190" y="116"/>
                  </a:lnTo>
                  <a:lnTo>
                    <a:pt x="189" y="111"/>
                  </a:lnTo>
                  <a:lnTo>
                    <a:pt x="187" y="106"/>
                  </a:lnTo>
                  <a:lnTo>
                    <a:pt x="187" y="103"/>
                  </a:lnTo>
                  <a:lnTo>
                    <a:pt x="185" y="98"/>
                  </a:lnTo>
                  <a:lnTo>
                    <a:pt x="184" y="93"/>
                  </a:lnTo>
                  <a:lnTo>
                    <a:pt x="183" y="88"/>
                  </a:lnTo>
                  <a:lnTo>
                    <a:pt x="181" y="84"/>
                  </a:lnTo>
                  <a:lnTo>
                    <a:pt x="179" y="79"/>
                  </a:lnTo>
                  <a:lnTo>
                    <a:pt x="178" y="75"/>
                  </a:lnTo>
                  <a:lnTo>
                    <a:pt x="177" y="71"/>
                  </a:lnTo>
                  <a:lnTo>
                    <a:pt x="176" y="67"/>
                  </a:lnTo>
                  <a:lnTo>
                    <a:pt x="173" y="63"/>
                  </a:lnTo>
                  <a:lnTo>
                    <a:pt x="171" y="59"/>
                  </a:lnTo>
                  <a:lnTo>
                    <a:pt x="168" y="55"/>
                  </a:lnTo>
                  <a:lnTo>
                    <a:pt x="167" y="53"/>
                  </a:lnTo>
                  <a:lnTo>
                    <a:pt x="163" y="47"/>
                  </a:lnTo>
                  <a:lnTo>
                    <a:pt x="158" y="42"/>
                  </a:lnTo>
                  <a:lnTo>
                    <a:pt x="156" y="41"/>
                  </a:lnTo>
                  <a:lnTo>
                    <a:pt x="151" y="40"/>
                  </a:lnTo>
                  <a:lnTo>
                    <a:pt x="146" y="38"/>
                  </a:lnTo>
                  <a:lnTo>
                    <a:pt x="143" y="37"/>
                  </a:lnTo>
                  <a:lnTo>
                    <a:pt x="138" y="35"/>
                  </a:lnTo>
                  <a:lnTo>
                    <a:pt x="133" y="34"/>
                  </a:lnTo>
                  <a:lnTo>
                    <a:pt x="126" y="32"/>
                  </a:lnTo>
                  <a:lnTo>
                    <a:pt x="120" y="31"/>
                  </a:lnTo>
                  <a:lnTo>
                    <a:pt x="113" y="30"/>
                  </a:lnTo>
                  <a:lnTo>
                    <a:pt x="107" y="28"/>
                  </a:lnTo>
                  <a:lnTo>
                    <a:pt x="104" y="27"/>
                  </a:lnTo>
                  <a:lnTo>
                    <a:pt x="100" y="26"/>
                  </a:lnTo>
                  <a:lnTo>
                    <a:pt x="97" y="26"/>
                  </a:lnTo>
                  <a:lnTo>
                    <a:pt x="93" y="26"/>
                  </a:lnTo>
                  <a:lnTo>
                    <a:pt x="88" y="25"/>
                  </a:lnTo>
                  <a:lnTo>
                    <a:pt x="85" y="25"/>
                  </a:lnTo>
                  <a:lnTo>
                    <a:pt x="81" y="25"/>
                  </a:lnTo>
                  <a:lnTo>
                    <a:pt x="79" y="25"/>
                  </a:lnTo>
                  <a:lnTo>
                    <a:pt x="74" y="24"/>
                  </a:lnTo>
                  <a:lnTo>
                    <a:pt x="71" y="24"/>
                  </a:lnTo>
                  <a:lnTo>
                    <a:pt x="67" y="24"/>
                  </a:lnTo>
                  <a:lnTo>
                    <a:pt x="65" y="24"/>
                  </a:lnTo>
                  <a:lnTo>
                    <a:pt x="59" y="24"/>
                  </a:lnTo>
                  <a:lnTo>
                    <a:pt x="55" y="25"/>
                  </a:lnTo>
                  <a:lnTo>
                    <a:pt x="51" y="25"/>
                  </a:lnTo>
                  <a:lnTo>
                    <a:pt x="47" y="26"/>
                  </a:lnTo>
                  <a:lnTo>
                    <a:pt x="45" y="28"/>
                  </a:lnTo>
                  <a:lnTo>
                    <a:pt x="42" y="31"/>
                  </a:lnTo>
                  <a:lnTo>
                    <a:pt x="40" y="32"/>
                  </a:lnTo>
                  <a:lnTo>
                    <a:pt x="39" y="35"/>
                  </a:lnTo>
                  <a:lnTo>
                    <a:pt x="38" y="39"/>
                  </a:lnTo>
                  <a:lnTo>
                    <a:pt x="36" y="42"/>
                  </a:lnTo>
                  <a:lnTo>
                    <a:pt x="35" y="47"/>
                  </a:lnTo>
                  <a:lnTo>
                    <a:pt x="34" y="52"/>
                  </a:lnTo>
                  <a:lnTo>
                    <a:pt x="33" y="57"/>
                  </a:lnTo>
                  <a:lnTo>
                    <a:pt x="32" y="64"/>
                  </a:lnTo>
                  <a:lnTo>
                    <a:pt x="31" y="67"/>
                  </a:lnTo>
                  <a:lnTo>
                    <a:pt x="32" y="71"/>
                  </a:lnTo>
                  <a:lnTo>
                    <a:pt x="32" y="74"/>
                  </a:lnTo>
                  <a:lnTo>
                    <a:pt x="33" y="78"/>
                  </a:lnTo>
                  <a:lnTo>
                    <a:pt x="33" y="81"/>
                  </a:lnTo>
                  <a:lnTo>
                    <a:pt x="35" y="87"/>
                  </a:lnTo>
                  <a:lnTo>
                    <a:pt x="38" y="91"/>
                  </a:lnTo>
                  <a:lnTo>
                    <a:pt x="40" y="96"/>
                  </a:lnTo>
                  <a:lnTo>
                    <a:pt x="42" y="100"/>
                  </a:lnTo>
                  <a:lnTo>
                    <a:pt x="45" y="105"/>
                  </a:lnTo>
                  <a:lnTo>
                    <a:pt x="48" y="110"/>
                  </a:lnTo>
                  <a:lnTo>
                    <a:pt x="53" y="116"/>
                  </a:lnTo>
                  <a:lnTo>
                    <a:pt x="56" y="120"/>
                  </a:lnTo>
                  <a:lnTo>
                    <a:pt x="60" y="125"/>
                  </a:lnTo>
                  <a:lnTo>
                    <a:pt x="65" y="130"/>
                  </a:lnTo>
                  <a:lnTo>
                    <a:pt x="68" y="136"/>
                  </a:lnTo>
                  <a:lnTo>
                    <a:pt x="72" y="140"/>
                  </a:lnTo>
                  <a:lnTo>
                    <a:pt x="77" y="145"/>
                  </a:lnTo>
                  <a:lnTo>
                    <a:pt x="81" y="150"/>
                  </a:lnTo>
                  <a:lnTo>
                    <a:pt x="86" y="156"/>
                  </a:lnTo>
                  <a:lnTo>
                    <a:pt x="89" y="160"/>
                  </a:lnTo>
                  <a:lnTo>
                    <a:pt x="94" y="165"/>
                  </a:lnTo>
                  <a:lnTo>
                    <a:pt x="98" y="170"/>
                  </a:lnTo>
                  <a:lnTo>
                    <a:pt x="102" y="175"/>
                  </a:lnTo>
                  <a:lnTo>
                    <a:pt x="107" y="179"/>
                  </a:lnTo>
                  <a:lnTo>
                    <a:pt x="111" y="184"/>
                  </a:lnTo>
                  <a:lnTo>
                    <a:pt x="114" y="187"/>
                  </a:lnTo>
                  <a:lnTo>
                    <a:pt x="119" y="192"/>
                  </a:lnTo>
                  <a:lnTo>
                    <a:pt x="123" y="196"/>
                  </a:lnTo>
                  <a:lnTo>
                    <a:pt x="126" y="199"/>
                  </a:lnTo>
                  <a:lnTo>
                    <a:pt x="128" y="204"/>
                  </a:lnTo>
                  <a:lnTo>
                    <a:pt x="132" y="208"/>
                  </a:lnTo>
                  <a:lnTo>
                    <a:pt x="137" y="213"/>
                  </a:lnTo>
                  <a:lnTo>
                    <a:pt x="143" y="219"/>
                  </a:lnTo>
                  <a:lnTo>
                    <a:pt x="146" y="222"/>
                  </a:lnTo>
                  <a:lnTo>
                    <a:pt x="148" y="224"/>
                  </a:lnTo>
                  <a:lnTo>
                    <a:pt x="152" y="226"/>
                  </a:lnTo>
                  <a:lnTo>
                    <a:pt x="156" y="229"/>
                  </a:lnTo>
                  <a:lnTo>
                    <a:pt x="159" y="231"/>
                  </a:lnTo>
                  <a:lnTo>
                    <a:pt x="163" y="232"/>
                  </a:lnTo>
                  <a:lnTo>
                    <a:pt x="166" y="235"/>
                  </a:lnTo>
                  <a:lnTo>
                    <a:pt x="171" y="236"/>
                  </a:lnTo>
                  <a:lnTo>
                    <a:pt x="174" y="237"/>
                  </a:lnTo>
                  <a:lnTo>
                    <a:pt x="179" y="238"/>
                  </a:lnTo>
                  <a:lnTo>
                    <a:pt x="183" y="239"/>
                  </a:lnTo>
                  <a:lnTo>
                    <a:pt x="187" y="242"/>
                  </a:lnTo>
                  <a:lnTo>
                    <a:pt x="191" y="242"/>
                  </a:lnTo>
                  <a:lnTo>
                    <a:pt x="194" y="243"/>
                  </a:lnTo>
                  <a:lnTo>
                    <a:pt x="199" y="244"/>
                  </a:lnTo>
                  <a:lnTo>
                    <a:pt x="204" y="244"/>
                  </a:lnTo>
                  <a:lnTo>
                    <a:pt x="207" y="244"/>
                  </a:lnTo>
                  <a:lnTo>
                    <a:pt x="211" y="244"/>
                  </a:lnTo>
                  <a:lnTo>
                    <a:pt x="216" y="244"/>
                  </a:lnTo>
                  <a:lnTo>
                    <a:pt x="219" y="245"/>
                  </a:lnTo>
                  <a:lnTo>
                    <a:pt x="223" y="244"/>
                  </a:lnTo>
                  <a:lnTo>
                    <a:pt x="227" y="244"/>
                  </a:lnTo>
                  <a:lnTo>
                    <a:pt x="231" y="243"/>
                  </a:lnTo>
                  <a:lnTo>
                    <a:pt x="235" y="242"/>
                  </a:lnTo>
                  <a:lnTo>
                    <a:pt x="238" y="241"/>
                  </a:lnTo>
                  <a:lnTo>
                    <a:pt x="242" y="241"/>
                  </a:lnTo>
                  <a:lnTo>
                    <a:pt x="245" y="239"/>
                  </a:lnTo>
                  <a:lnTo>
                    <a:pt x="249" y="238"/>
                  </a:lnTo>
                  <a:lnTo>
                    <a:pt x="255" y="233"/>
                  </a:lnTo>
                  <a:lnTo>
                    <a:pt x="260" y="229"/>
                  </a:lnTo>
                  <a:lnTo>
                    <a:pt x="264" y="224"/>
                  </a:lnTo>
                  <a:lnTo>
                    <a:pt x="269" y="219"/>
                  </a:lnTo>
                  <a:lnTo>
                    <a:pt x="272" y="213"/>
                  </a:lnTo>
                  <a:lnTo>
                    <a:pt x="275" y="208"/>
                  </a:lnTo>
                  <a:lnTo>
                    <a:pt x="277" y="202"/>
                  </a:lnTo>
                  <a:lnTo>
                    <a:pt x="279" y="197"/>
                  </a:lnTo>
                  <a:lnTo>
                    <a:pt x="281" y="191"/>
                  </a:lnTo>
                  <a:lnTo>
                    <a:pt x="282" y="185"/>
                  </a:lnTo>
                  <a:lnTo>
                    <a:pt x="283" y="180"/>
                  </a:lnTo>
                  <a:lnTo>
                    <a:pt x="284" y="177"/>
                  </a:lnTo>
                  <a:lnTo>
                    <a:pt x="284" y="173"/>
                  </a:lnTo>
                  <a:lnTo>
                    <a:pt x="284" y="171"/>
                  </a:lnTo>
                  <a:lnTo>
                    <a:pt x="284" y="169"/>
                  </a:lnTo>
                  <a:lnTo>
                    <a:pt x="284" y="169"/>
                  </a:lnTo>
                  <a:lnTo>
                    <a:pt x="299" y="183"/>
                  </a:lnTo>
                  <a:lnTo>
                    <a:pt x="298" y="183"/>
                  </a:lnTo>
                  <a:lnTo>
                    <a:pt x="298" y="185"/>
                  </a:lnTo>
                  <a:lnTo>
                    <a:pt x="297" y="189"/>
                  </a:lnTo>
                  <a:lnTo>
                    <a:pt x="296" y="193"/>
                  </a:lnTo>
                  <a:lnTo>
                    <a:pt x="293" y="198"/>
                  </a:lnTo>
                  <a:lnTo>
                    <a:pt x="291" y="205"/>
                  </a:lnTo>
                  <a:lnTo>
                    <a:pt x="290" y="209"/>
                  </a:lnTo>
                  <a:lnTo>
                    <a:pt x="289" y="212"/>
                  </a:lnTo>
                  <a:lnTo>
                    <a:pt x="288" y="216"/>
                  </a:lnTo>
                  <a:lnTo>
                    <a:pt x="286" y="219"/>
                  </a:lnTo>
                  <a:lnTo>
                    <a:pt x="285" y="223"/>
                  </a:lnTo>
                  <a:lnTo>
                    <a:pt x="283" y="226"/>
                  </a:lnTo>
                  <a:lnTo>
                    <a:pt x="282" y="229"/>
                  </a:lnTo>
                  <a:lnTo>
                    <a:pt x="281" y="233"/>
                  </a:lnTo>
                  <a:lnTo>
                    <a:pt x="276" y="239"/>
                  </a:lnTo>
                  <a:lnTo>
                    <a:pt x="272" y="246"/>
                  </a:lnTo>
                  <a:lnTo>
                    <a:pt x="269" y="251"/>
                  </a:lnTo>
                  <a:lnTo>
                    <a:pt x="264" y="256"/>
                  </a:lnTo>
                  <a:lnTo>
                    <a:pt x="259" y="259"/>
                  </a:lnTo>
                  <a:lnTo>
                    <a:pt x="256" y="263"/>
                  </a:lnTo>
                  <a:lnTo>
                    <a:pt x="249" y="264"/>
                  </a:lnTo>
                  <a:lnTo>
                    <a:pt x="244" y="265"/>
                  </a:lnTo>
                  <a:lnTo>
                    <a:pt x="240" y="266"/>
                  </a:lnTo>
                  <a:lnTo>
                    <a:pt x="237" y="266"/>
                  </a:lnTo>
                  <a:lnTo>
                    <a:pt x="233" y="268"/>
                  </a:lnTo>
                  <a:lnTo>
                    <a:pt x="230" y="269"/>
                  </a:lnTo>
                  <a:lnTo>
                    <a:pt x="225" y="269"/>
                  </a:lnTo>
                  <a:lnTo>
                    <a:pt x="222" y="270"/>
                  </a:lnTo>
                  <a:lnTo>
                    <a:pt x="218" y="270"/>
                  </a:lnTo>
                  <a:lnTo>
                    <a:pt x="214" y="270"/>
                  </a:lnTo>
                  <a:lnTo>
                    <a:pt x="210" y="270"/>
                  </a:lnTo>
                  <a:lnTo>
                    <a:pt x="205" y="270"/>
                  </a:lnTo>
                  <a:lnTo>
                    <a:pt x="202" y="270"/>
                  </a:lnTo>
                  <a:lnTo>
                    <a:pt x="198" y="270"/>
                  </a:lnTo>
                  <a:lnTo>
                    <a:pt x="192" y="269"/>
                  </a:lnTo>
                  <a:lnTo>
                    <a:pt x="189" y="268"/>
                  </a:lnTo>
                  <a:lnTo>
                    <a:pt x="183" y="266"/>
                  </a:lnTo>
                  <a:lnTo>
                    <a:pt x="179" y="266"/>
                  </a:lnTo>
                  <a:lnTo>
                    <a:pt x="174" y="264"/>
                  </a:lnTo>
                  <a:lnTo>
                    <a:pt x="170" y="263"/>
                  </a:lnTo>
                  <a:lnTo>
                    <a:pt x="165" y="262"/>
                  </a:lnTo>
                  <a:lnTo>
                    <a:pt x="161" y="261"/>
                  </a:lnTo>
                  <a:lnTo>
                    <a:pt x="158" y="258"/>
                  </a:lnTo>
                  <a:lnTo>
                    <a:pt x="153" y="255"/>
                  </a:lnTo>
                  <a:lnTo>
                    <a:pt x="148" y="252"/>
                  </a:lnTo>
                  <a:lnTo>
                    <a:pt x="145" y="250"/>
                  </a:lnTo>
                  <a:lnTo>
                    <a:pt x="140" y="246"/>
                  </a:lnTo>
                  <a:lnTo>
                    <a:pt x="137" y="244"/>
                  </a:lnTo>
                  <a:lnTo>
                    <a:pt x="133" y="239"/>
                  </a:lnTo>
                  <a:lnTo>
                    <a:pt x="130" y="237"/>
                  </a:lnTo>
                  <a:lnTo>
                    <a:pt x="125" y="232"/>
                  </a:lnTo>
                  <a:lnTo>
                    <a:pt x="121" y="228"/>
                  </a:lnTo>
                  <a:lnTo>
                    <a:pt x="117" y="223"/>
                  </a:lnTo>
                  <a:lnTo>
                    <a:pt x="113" y="219"/>
                  </a:lnTo>
                  <a:lnTo>
                    <a:pt x="108" y="213"/>
                  </a:lnTo>
                  <a:lnTo>
                    <a:pt x="105" y="209"/>
                  </a:lnTo>
                  <a:lnTo>
                    <a:pt x="100" y="204"/>
                  </a:lnTo>
                  <a:lnTo>
                    <a:pt x="97" y="199"/>
                  </a:lnTo>
                  <a:lnTo>
                    <a:pt x="92" y="195"/>
                  </a:lnTo>
                  <a:lnTo>
                    <a:pt x="87" y="189"/>
                  </a:lnTo>
                  <a:lnTo>
                    <a:pt x="82" y="184"/>
                  </a:lnTo>
                  <a:lnTo>
                    <a:pt x="79" y="179"/>
                  </a:lnTo>
                  <a:lnTo>
                    <a:pt x="74" y="173"/>
                  </a:lnTo>
                  <a:lnTo>
                    <a:pt x="69" y="169"/>
                  </a:lnTo>
                  <a:lnTo>
                    <a:pt x="66" y="164"/>
                  </a:lnTo>
                  <a:lnTo>
                    <a:pt x="61" y="159"/>
                  </a:lnTo>
                  <a:lnTo>
                    <a:pt x="56" y="154"/>
                  </a:lnTo>
                  <a:lnTo>
                    <a:pt x="53" y="149"/>
                  </a:lnTo>
                  <a:lnTo>
                    <a:pt x="48" y="144"/>
                  </a:lnTo>
                  <a:lnTo>
                    <a:pt x="45" y="140"/>
                  </a:lnTo>
                  <a:lnTo>
                    <a:pt x="41" y="134"/>
                  </a:lnTo>
                  <a:lnTo>
                    <a:pt x="38" y="130"/>
                  </a:lnTo>
                  <a:lnTo>
                    <a:pt x="33" y="126"/>
                  </a:lnTo>
                  <a:lnTo>
                    <a:pt x="31" y="121"/>
                  </a:lnTo>
                  <a:lnTo>
                    <a:pt x="27" y="118"/>
                  </a:lnTo>
                  <a:lnTo>
                    <a:pt x="23" y="113"/>
                  </a:lnTo>
                  <a:lnTo>
                    <a:pt x="20" y="110"/>
                  </a:lnTo>
                  <a:lnTo>
                    <a:pt x="19" y="106"/>
                  </a:lnTo>
                  <a:lnTo>
                    <a:pt x="14" y="100"/>
                  </a:lnTo>
                  <a:lnTo>
                    <a:pt x="10" y="96"/>
                  </a:lnTo>
                  <a:lnTo>
                    <a:pt x="7" y="90"/>
                  </a:lnTo>
                  <a:lnTo>
                    <a:pt x="5" y="84"/>
                  </a:lnTo>
                  <a:lnTo>
                    <a:pt x="2" y="78"/>
                  </a:lnTo>
                  <a:lnTo>
                    <a:pt x="1" y="72"/>
                  </a:lnTo>
                  <a:lnTo>
                    <a:pt x="0" y="65"/>
                  </a:lnTo>
                  <a:lnTo>
                    <a:pt x="0" y="60"/>
                  </a:lnTo>
                  <a:lnTo>
                    <a:pt x="0" y="53"/>
                  </a:lnTo>
                  <a:lnTo>
                    <a:pt x="1" y="47"/>
                  </a:lnTo>
                  <a:lnTo>
                    <a:pt x="2" y="40"/>
                  </a:lnTo>
                  <a:lnTo>
                    <a:pt x="5" y="34"/>
                  </a:lnTo>
                  <a:lnTo>
                    <a:pt x="7" y="28"/>
                  </a:lnTo>
                  <a:lnTo>
                    <a:pt x="12" y="24"/>
                  </a:lnTo>
                  <a:lnTo>
                    <a:pt x="16" y="18"/>
                  </a:lnTo>
                  <a:lnTo>
                    <a:pt x="21" y="13"/>
                  </a:lnTo>
                  <a:lnTo>
                    <a:pt x="25" y="11"/>
                  </a:lnTo>
                  <a:lnTo>
                    <a:pt x="28" y="8"/>
                  </a:lnTo>
                  <a:lnTo>
                    <a:pt x="32" y="6"/>
                  </a:lnTo>
                  <a:lnTo>
                    <a:pt x="36" y="5"/>
                  </a:lnTo>
                  <a:lnTo>
                    <a:pt x="40" y="4"/>
                  </a:lnTo>
                  <a:lnTo>
                    <a:pt x="44" y="1"/>
                  </a:lnTo>
                  <a:lnTo>
                    <a:pt x="47" y="0"/>
                  </a:lnTo>
                  <a:lnTo>
                    <a:pt x="53" y="0"/>
                  </a:lnTo>
                  <a:lnTo>
                    <a:pt x="56" y="0"/>
                  </a:lnTo>
                  <a:lnTo>
                    <a:pt x="61" y="0"/>
                  </a:lnTo>
                  <a:lnTo>
                    <a:pt x="67" y="0"/>
                  </a:lnTo>
                  <a:lnTo>
                    <a:pt x="73" y="0"/>
                  </a:lnTo>
                  <a:lnTo>
                    <a:pt x="78" y="0"/>
                  </a:lnTo>
                  <a:lnTo>
                    <a:pt x="84" y="1"/>
                  </a:lnTo>
                  <a:lnTo>
                    <a:pt x="88" y="1"/>
                  </a:lnTo>
                  <a:lnTo>
                    <a:pt x="94" y="4"/>
                  </a:lnTo>
                  <a:lnTo>
                    <a:pt x="100" y="4"/>
                  </a:lnTo>
                  <a:lnTo>
                    <a:pt x="106" y="5"/>
                  </a:lnTo>
                  <a:lnTo>
                    <a:pt x="111" y="7"/>
                  </a:lnTo>
                  <a:lnTo>
                    <a:pt x="117" y="9"/>
                  </a:lnTo>
                  <a:lnTo>
                    <a:pt x="121" y="11"/>
                  </a:lnTo>
                  <a:lnTo>
                    <a:pt x="126" y="12"/>
                  </a:lnTo>
                  <a:lnTo>
                    <a:pt x="131" y="13"/>
                  </a:lnTo>
                  <a:lnTo>
                    <a:pt x="135" y="15"/>
                  </a:lnTo>
                  <a:lnTo>
                    <a:pt x="140" y="17"/>
                  </a:lnTo>
                  <a:lnTo>
                    <a:pt x="144" y="19"/>
                  </a:lnTo>
                  <a:lnTo>
                    <a:pt x="148" y="20"/>
                  </a:lnTo>
                  <a:lnTo>
                    <a:pt x="152" y="21"/>
                  </a:lnTo>
                  <a:lnTo>
                    <a:pt x="158" y="24"/>
                  </a:lnTo>
                  <a:lnTo>
                    <a:pt x="164" y="26"/>
                  </a:lnTo>
                  <a:lnTo>
                    <a:pt x="166" y="27"/>
                  </a:lnTo>
                  <a:lnTo>
                    <a:pt x="167" y="28"/>
                  </a:lnTo>
                  <a:lnTo>
                    <a:pt x="200" y="86"/>
                  </a:lnTo>
                  <a:lnTo>
                    <a:pt x="200" y="86"/>
                  </a:lnTo>
                  <a:close/>
                </a:path>
              </a:pathLst>
            </a:custGeom>
            <a:solidFill>
              <a:srgbClr val="000000"/>
            </a:solidFill>
            <a:ln w="9525">
              <a:noFill/>
              <a:round/>
              <a:headEnd/>
              <a:tailEnd/>
            </a:ln>
          </p:spPr>
          <p:txBody>
            <a:bodyPr/>
            <a:lstStyle/>
            <a:p>
              <a:endParaRPr lang="en-US"/>
            </a:p>
          </p:txBody>
        </p:sp>
      </p:grpSp>
      <p:pic>
        <p:nvPicPr>
          <p:cNvPr id="62" name="Picture 106" descr="feynman1"/>
          <p:cNvPicPr>
            <a:picLocks noChangeAspect="1" noChangeArrowheads="1"/>
          </p:cNvPicPr>
          <p:nvPr/>
        </p:nvPicPr>
        <p:blipFill>
          <a:blip r:embed="rId9" cstate="print"/>
          <a:srcRect/>
          <a:stretch>
            <a:fillRect/>
          </a:stretch>
        </p:blipFill>
        <p:spPr bwMode="auto">
          <a:xfrm>
            <a:off x="3581400" y="4572000"/>
            <a:ext cx="2824507" cy="1495396"/>
          </a:xfrm>
          <a:prstGeom prst="rect">
            <a:avLst/>
          </a:prstGeom>
          <a:noFill/>
          <a:ln w="9525">
            <a:noFill/>
            <a:miter lim="800000"/>
            <a:headEnd/>
            <a:tailEnd/>
          </a:ln>
          <a:effectLst/>
        </p:spPr>
      </p:pic>
    </p:spTree>
    <p:extLst>
      <p:ext uri="{BB962C8B-B14F-4D97-AF65-F5344CB8AC3E}">
        <p14:creationId xmlns:p14="http://schemas.microsoft.com/office/powerpoint/2010/main" val="1196649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
                                        </p:tgtEl>
                                        <p:attrNameLst>
                                          <p:attrName>style.visibility</p:attrName>
                                        </p:attrNameLst>
                                      </p:cBhvr>
                                      <p:to>
                                        <p:strVal val="visible"/>
                                      </p:to>
                                    </p:set>
                                    <p:animEffect transition="in" filter="fade">
                                      <p:cBhvr>
                                        <p:cTn id="7" dur="2000"/>
                                        <p:tgtEl>
                                          <p:spTgt spid="194"/>
                                        </p:tgtEl>
                                      </p:cBhvr>
                                    </p:animEffect>
                                  </p:childTnLst>
                                </p:cTn>
                              </p:par>
                              <p:par>
                                <p:cTn id="8" presetID="10" presetClass="entr" presetSubtype="0" fill="hold" nodeType="withEffect">
                                  <p:stCondLst>
                                    <p:cond delay="0"/>
                                  </p:stCondLst>
                                  <p:childTnLst>
                                    <p:set>
                                      <p:cBhvr>
                                        <p:cTn id="9" dur="1" fill="hold">
                                          <p:stCondLst>
                                            <p:cond delay="0"/>
                                          </p:stCondLst>
                                        </p:cTn>
                                        <p:tgtEl>
                                          <p:spTgt spid="192"/>
                                        </p:tgtEl>
                                        <p:attrNameLst>
                                          <p:attrName>style.visibility</p:attrName>
                                        </p:attrNameLst>
                                      </p:cBhvr>
                                      <p:to>
                                        <p:strVal val="visible"/>
                                      </p:to>
                                    </p:set>
                                    <p:animEffect transition="in" filter="fade">
                                      <p:cBhvr>
                                        <p:cTn id="10" dur="2000"/>
                                        <p:tgtEl>
                                          <p:spTgt spid="192"/>
                                        </p:tgtEl>
                                      </p:cBhvr>
                                    </p:animEffect>
                                  </p:childTnLst>
                                </p:cTn>
                              </p:par>
                              <p:par>
                                <p:cTn id="11" presetID="10" presetClass="exit" presetSubtype="0" fill="hold" nodeType="withEffect">
                                  <p:stCondLst>
                                    <p:cond delay="0"/>
                                  </p:stCondLst>
                                  <p:childTnLst>
                                    <p:animEffect transition="out" filter="fade">
                                      <p:cBhvr>
                                        <p:cTn id="12" dur="2000"/>
                                        <p:tgtEl>
                                          <p:spTgt spid="187"/>
                                        </p:tgtEl>
                                      </p:cBhvr>
                                    </p:animEffect>
                                    <p:set>
                                      <p:cBhvr>
                                        <p:cTn id="13" dur="1" fill="hold">
                                          <p:stCondLst>
                                            <p:cond delay="1999"/>
                                          </p:stCondLst>
                                        </p:cTn>
                                        <p:tgtEl>
                                          <p:spTgt spid="187"/>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2000"/>
                                        <p:tgtEl>
                                          <p:spTgt spid="193"/>
                                        </p:tgtEl>
                                      </p:cBhvr>
                                    </p:animEffect>
                                    <p:set>
                                      <p:cBhvr>
                                        <p:cTn id="16" dur="1" fill="hold">
                                          <p:stCondLst>
                                            <p:cond delay="1999"/>
                                          </p:stCondLst>
                                        </p:cTn>
                                        <p:tgtEl>
                                          <p:spTgt spid="193"/>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2000"/>
                                        <p:tgtEl>
                                          <p:spTgt spid="188"/>
                                        </p:tgtEl>
                                      </p:cBhvr>
                                    </p:animEffect>
                                    <p:set>
                                      <p:cBhvr>
                                        <p:cTn id="19" dur="1" fill="hold">
                                          <p:stCondLst>
                                            <p:cond delay="1999"/>
                                          </p:stCondLst>
                                        </p:cTn>
                                        <p:tgtEl>
                                          <p:spTgt spid="188"/>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2000"/>
                                        <p:tgtEl>
                                          <p:spTgt spid="199"/>
                                        </p:tgtEl>
                                      </p:cBhvr>
                                    </p:animEffect>
                                    <p:set>
                                      <p:cBhvr>
                                        <p:cTn id="22" dur="1" fill="hold">
                                          <p:stCondLst>
                                            <p:cond delay="1999"/>
                                          </p:stCondLst>
                                        </p:cTn>
                                        <p:tgtEl>
                                          <p:spTgt spid="19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2000"/>
                                        <p:tgtEl>
                                          <p:spTgt spid="14"/>
                                        </p:tgtEl>
                                      </p:cBhvr>
                                    </p:animEffect>
                                    <p:set>
                                      <p:cBhvr>
                                        <p:cTn id="47" dur="1" fill="hold">
                                          <p:stCondLst>
                                            <p:cond delay="1999"/>
                                          </p:stCondLst>
                                        </p:cTn>
                                        <p:tgtEl>
                                          <p:spTgt spid="14"/>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2000"/>
                                        <p:tgtEl>
                                          <p:spTgt spid="15"/>
                                        </p:tgtEl>
                                      </p:cBhvr>
                                    </p:animEffect>
                                    <p:set>
                                      <p:cBhvr>
                                        <p:cTn id="50" dur="1" fill="hold">
                                          <p:stCondLst>
                                            <p:cond delay="1999"/>
                                          </p:stCondLst>
                                        </p:cTn>
                                        <p:tgtEl>
                                          <p:spTgt spid="15"/>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2000"/>
                                        <p:tgtEl>
                                          <p:spTgt spid="12"/>
                                        </p:tgtEl>
                                      </p:cBhvr>
                                    </p:animEffect>
                                    <p:set>
                                      <p:cBhvr>
                                        <p:cTn id="53" dur="1" fill="hold">
                                          <p:stCondLst>
                                            <p:cond delay="1999"/>
                                          </p:stCondLst>
                                        </p:cTn>
                                        <p:tgtEl>
                                          <p:spTgt spid="12"/>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2000"/>
                                        <p:tgtEl>
                                          <p:spTgt spid="13"/>
                                        </p:tgtEl>
                                      </p:cBhvr>
                                    </p:animEffect>
                                    <p:set>
                                      <p:cBhvr>
                                        <p:cTn id="56" dur="1" fill="hold">
                                          <p:stCondLst>
                                            <p:cond delay="1999"/>
                                          </p:stCondLst>
                                        </p:cTn>
                                        <p:tgtEl>
                                          <p:spTgt spid="13"/>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2000"/>
                                        <p:tgtEl>
                                          <p:spTgt spid="11"/>
                                        </p:tgtEl>
                                      </p:cBhvr>
                                    </p:animEffect>
                                    <p:set>
                                      <p:cBhvr>
                                        <p:cTn id="59" dur="1" fill="hold">
                                          <p:stCondLst>
                                            <p:cond delay="1999"/>
                                          </p:stCondLst>
                                        </p:cTn>
                                        <p:tgtEl>
                                          <p:spTgt spid="11"/>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2000"/>
                                        <p:tgtEl>
                                          <p:spTgt spid="10"/>
                                        </p:tgtEl>
                                      </p:cBhvr>
                                    </p:animEffect>
                                    <p:set>
                                      <p:cBhvr>
                                        <p:cTn id="62" dur="1" fill="hold">
                                          <p:stCondLst>
                                            <p:cond delay="1999"/>
                                          </p:stCondLst>
                                        </p:cTn>
                                        <p:tgtEl>
                                          <p:spTgt spid="10"/>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2000"/>
                                        <p:tgtEl>
                                          <p:spTgt spid="192"/>
                                        </p:tgtEl>
                                      </p:cBhvr>
                                    </p:animEffect>
                                    <p:set>
                                      <p:cBhvr>
                                        <p:cTn id="65" dur="1" fill="hold">
                                          <p:stCondLst>
                                            <p:cond delay="1999"/>
                                          </p:stCondLst>
                                        </p:cTn>
                                        <p:tgtEl>
                                          <p:spTgt spid="192"/>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2000"/>
                                        <p:tgtEl>
                                          <p:spTgt spid="194"/>
                                        </p:tgtEl>
                                      </p:cBhvr>
                                    </p:animEffect>
                                    <p:set>
                                      <p:cBhvr>
                                        <p:cTn id="68" dur="1" fill="hold">
                                          <p:stCondLst>
                                            <p:cond delay="1999"/>
                                          </p:stCondLst>
                                        </p:cTn>
                                        <p:tgtEl>
                                          <p:spTgt spid="194"/>
                                        </p:tgtEl>
                                        <p:attrNameLst>
                                          <p:attrName>style.visibility</p:attrName>
                                        </p:attrNameLst>
                                      </p:cBhvr>
                                      <p:to>
                                        <p:strVal val="hidden"/>
                                      </p:to>
                                    </p:set>
                                  </p:childTnLst>
                                </p:cTn>
                              </p:par>
                              <p:par>
                                <p:cTn id="69" presetID="10" presetClass="exit" presetSubtype="0" fill="hold" grpId="0" nodeType="withEffect">
                                  <p:stCondLst>
                                    <p:cond delay="0"/>
                                  </p:stCondLst>
                                  <p:childTnLst>
                                    <p:animEffect transition="out" filter="fade">
                                      <p:cBhvr>
                                        <p:cTn id="70" dur="2000"/>
                                        <p:tgtEl>
                                          <p:spTgt spid="200"/>
                                        </p:tgtEl>
                                      </p:cBhvr>
                                    </p:animEffect>
                                    <p:set>
                                      <p:cBhvr>
                                        <p:cTn id="71" dur="1" fill="hold">
                                          <p:stCondLst>
                                            <p:cond delay="1999"/>
                                          </p:stCondLst>
                                        </p:cTn>
                                        <p:tgtEl>
                                          <p:spTgt spid="200"/>
                                        </p:tgtEl>
                                        <p:attrNameLst>
                                          <p:attrName>style.visibility</p:attrName>
                                        </p:attrNameLst>
                                      </p:cBhvr>
                                      <p:to>
                                        <p:strVal val="hidden"/>
                                      </p:to>
                                    </p:set>
                                  </p:childTnLst>
                                </p:cTn>
                              </p:par>
                              <p:par>
                                <p:cTn id="72" presetID="10" presetClass="entr" presetSubtype="0" fill="hold" grpId="0" nodeType="withEffect">
                                  <p:stCondLst>
                                    <p:cond delay="0"/>
                                  </p:stCondLst>
                                  <p:childTnLst>
                                    <p:set>
                                      <p:cBhvr>
                                        <p:cTn id="73" dur="1" fill="hold">
                                          <p:stCondLst>
                                            <p:cond delay="0"/>
                                          </p:stCondLst>
                                        </p:cTn>
                                        <p:tgtEl>
                                          <p:spTgt spid="63"/>
                                        </p:tgtEl>
                                        <p:attrNameLst>
                                          <p:attrName>style.visibility</p:attrName>
                                        </p:attrNameLst>
                                      </p:cBhvr>
                                      <p:to>
                                        <p:strVal val="visible"/>
                                      </p:to>
                                    </p:set>
                                    <p:animEffect transition="in" filter="fade">
                                      <p:cBhvr>
                                        <p:cTn id="74" dur="2000"/>
                                        <p:tgtEl>
                                          <p:spTgt spid="63"/>
                                        </p:tgtEl>
                                      </p:cBhvr>
                                    </p:animEffect>
                                  </p:childTnLst>
                                </p:cTn>
                              </p:par>
                              <p:par>
                                <p:cTn id="75" presetID="10" presetClass="entr" presetSubtype="0" fill="hold" nodeType="with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fade">
                                      <p:cBhvr>
                                        <p:cTn id="77" dur="2000"/>
                                        <p:tgtEl>
                                          <p:spTgt spid="16"/>
                                        </p:tgtEl>
                                      </p:cBhvr>
                                    </p:animEffec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17"/>
                                        </p:tgtEl>
                                        <p:attrNameLst>
                                          <p:attrName>style.visibility</p:attrName>
                                        </p:attrNameLst>
                                      </p:cBhvr>
                                      <p:to>
                                        <p:strVal val="visible"/>
                                      </p:to>
                                    </p:set>
                                  </p:childTnLst>
                                </p:cTn>
                              </p:par>
                              <p:par>
                                <p:cTn id="82" presetID="1" presetClass="entr" presetSubtype="0" fill="hold" nodeType="withEffect">
                                  <p:stCondLst>
                                    <p:cond delay="0"/>
                                  </p:stCondLst>
                                  <p:childTnLst>
                                    <p:set>
                                      <p:cBhvr>
                                        <p:cTn id="83" dur="1" fill="hold">
                                          <p:stCondLst>
                                            <p:cond delay="0"/>
                                          </p:stCondLst>
                                        </p:cTn>
                                        <p:tgtEl>
                                          <p:spTgt spid="18"/>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nodeType="clickEffect">
                                  <p:stCondLst>
                                    <p:cond delay="0"/>
                                  </p:stCondLst>
                                  <p:childTnLst>
                                    <p:set>
                                      <p:cBhvr>
                                        <p:cTn id="87"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200" grpId="0"/>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7"/>
          <p:cNvSpPr>
            <a:spLocks noGrp="1"/>
          </p:cNvSpPr>
          <p:nvPr>
            <p:ph type="title"/>
          </p:nvPr>
        </p:nvSpPr>
        <p:spPr/>
        <p:txBody>
          <a:bodyPr/>
          <a:lstStyle/>
          <a:p>
            <a:endParaRPr lang="en-CA"/>
          </a:p>
        </p:txBody>
      </p:sp>
      <p:sp>
        <p:nvSpPr>
          <p:cNvPr id="3" name="Date Placeholder 2"/>
          <p:cNvSpPr>
            <a:spLocks noGrp="1"/>
          </p:cNvSpPr>
          <p:nvPr>
            <p:ph type="dt" sz="half" idx="10"/>
          </p:nvPr>
        </p:nvSpPr>
        <p:spPr/>
        <p:txBody>
          <a:bodyPr/>
          <a:lstStyle/>
          <a:p>
            <a:r>
              <a:rPr lang="en-US" smtClean="0"/>
              <a:t>June 1-19, 2015</a:t>
            </a:r>
            <a:endParaRPr lang="en-CA" dirty="0"/>
          </a:p>
        </p:txBody>
      </p:sp>
      <p:sp>
        <p:nvSpPr>
          <p:cNvPr id="4" name="Footer Placeholder 3"/>
          <p:cNvSpPr>
            <a:spLocks noGrp="1"/>
          </p:cNvSpPr>
          <p:nvPr>
            <p:ph type="ftr" sz="quarter" idx="11"/>
          </p:nvPr>
        </p:nvSpPr>
        <p:spPr/>
        <p:txBody>
          <a:bodyPr/>
          <a:lstStyle/>
          <a:p>
            <a:r>
              <a:rPr lang="en-US" smtClean="0"/>
              <a:t>HUGS</a:t>
            </a:r>
            <a:endParaRPr lang="en-CA" dirty="0" smtClean="0"/>
          </a:p>
        </p:txBody>
      </p:sp>
      <p:sp>
        <p:nvSpPr>
          <p:cNvPr id="7" name="Slide Number Placeholder 6"/>
          <p:cNvSpPr>
            <a:spLocks noGrp="1"/>
          </p:cNvSpPr>
          <p:nvPr>
            <p:ph type="sldNum" sz="quarter" idx="12"/>
          </p:nvPr>
        </p:nvSpPr>
        <p:spPr/>
        <p:txBody>
          <a:bodyPr/>
          <a:lstStyle/>
          <a:p>
            <a:fld id="{DA118E06-5FBC-4A7F-98A9-FD3F00BABDBC}" type="slidenum">
              <a:rPr lang="en-CA" smtClean="0"/>
              <a:pPr/>
              <a:t>8</a:t>
            </a:fld>
            <a:endParaRPr lang="en-CA" dirty="0"/>
          </a:p>
        </p:txBody>
      </p:sp>
    </p:spTree>
    <p:extLst>
      <p:ext uri="{BB962C8B-B14F-4D97-AF65-F5344CB8AC3E}">
        <p14:creationId xmlns:p14="http://schemas.microsoft.com/office/powerpoint/2010/main" val="36123214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Symmetries</a:t>
            </a:r>
            <a:endParaRPr lang="en-CA" dirty="0"/>
          </a:p>
        </p:txBody>
      </p:sp>
      <p:sp>
        <p:nvSpPr>
          <p:cNvPr id="4" name="Footer Placeholder 3"/>
          <p:cNvSpPr>
            <a:spLocks noGrp="1"/>
          </p:cNvSpPr>
          <p:nvPr>
            <p:ph type="ftr" sz="quarter" idx="11"/>
          </p:nvPr>
        </p:nvSpPr>
        <p:spPr/>
        <p:txBody>
          <a:bodyPr/>
          <a:lstStyle/>
          <a:p>
            <a:pPr>
              <a:defRPr/>
            </a:pPr>
            <a:r>
              <a:rPr lang="nn-NO" smtClean="0"/>
              <a:t>HUGS</a:t>
            </a:r>
            <a:endParaRPr lang="en-US" dirty="0"/>
          </a:p>
        </p:txBody>
      </p:sp>
      <p:sp>
        <p:nvSpPr>
          <p:cNvPr id="7" name="Text Box 95"/>
          <p:cNvSpPr txBox="1">
            <a:spLocks noChangeArrowheads="1"/>
          </p:cNvSpPr>
          <p:nvPr/>
        </p:nvSpPr>
        <p:spPr bwMode="auto">
          <a:xfrm>
            <a:off x="6161580" y="702289"/>
            <a:ext cx="181011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dirty="0" smtClean="0">
                <a:sym typeface="Symbol" panose="05050102010706020507" pitchFamily="18" charset="2"/>
              </a:rPr>
              <a:t>Emmy </a:t>
            </a:r>
            <a:r>
              <a:rPr lang="en-US" altLang="en-US" sz="2000" dirty="0" err="1" smtClean="0">
                <a:sym typeface="Symbol" panose="05050102010706020507" pitchFamily="18" charset="2"/>
              </a:rPr>
              <a:t>Noether</a:t>
            </a:r>
            <a:endParaRPr lang="en-US" altLang="en-US" sz="2000" dirty="0" smtClean="0">
              <a:sym typeface="Symbol" panose="05050102010706020507" pitchFamily="18" charset="2"/>
            </a:endParaRPr>
          </a:p>
          <a:p>
            <a:pPr algn="ctr"/>
            <a:r>
              <a:rPr lang="en-US" altLang="en-US" sz="2000" dirty="0" smtClean="0">
                <a:sym typeface="Symbol" panose="05050102010706020507" pitchFamily="18" charset="2"/>
              </a:rPr>
              <a:t>(18??-19??)</a:t>
            </a:r>
            <a:endParaRPr lang="en-US" altLang="en-US" sz="2000" dirty="0">
              <a:sym typeface="Symbol" panose="05050102010706020507" pitchFamily="18" charset="2"/>
            </a:endParaRPr>
          </a:p>
        </p:txBody>
      </p:sp>
      <p:sp>
        <p:nvSpPr>
          <p:cNvPr id="2" name="Date Placeholder 1"/>
          <p:cNvSpPr>
            <a:spLocks noGrp="1"/>
          </p:cNvSpPr>
          <p:nvPr>
            <p:ph type="dt" sz="half" idx="10"/>
          </p:nvPr>
        </p:nvSpPr>
        <p:spPr/>
        <p:txBody>
          <a:bodyPr/>
          <a:lstStyle/>
          <a:p>
            <a:r>
              <a:rPr lang="en-US" smtClean="0"/>
              <a:t>June 1-19, 2015</a:t>
            </a:r>
            <a:endParaRPr lang="en-CA" dirty="0"/>
          </a:p>
        </p:txBody>
      </p:sp>
      <p:pic>
        <p:nvPicPr>
          <p:cNvPr id="3" name="Picture 2"/>
          <p:cNvPicPr>
            <a:picLocks noChangeAspect="1"/>
          </p:cNvPicPr>
          <p:nvPr/>
        </p:nvPicPr>
        <p:blipFill>
          <a:blip r:embed="rId2"/>
          <a:stretch>
            <a:fillRect/>
          </a:stretch>
        </p:blipFill>
        <p:spPr>
          <a:xfrm>
            <a:off x="5612365" y="1576550"/>
            <a:ext cx="3180195" cy="4677213"/>
          </a:xfrm>
          <a:prstGeom prst="rect">
            <a:avLst/>
          </a:prstGeom>
        </p:spPr>
      </p:pic>
      <p:sp>
        <p:nvSpPr>
          <p:cNvPr id="8" name="TextBox 7"/>
          <p:cNvSpPr txBox="1"/>
          <p:nvPr/>
        </p:nvSpPr>
        <p:spPr>
          <a:xfrm>
            <a:off x="987972" y="1030014"/>
            <a:ext cx="3663182" cy="369332"/>
          </a:xfrm>
          <a:prstGeom prst="rect">
            <a:avLst/>
          </a:prstGeom>
          <a:noFill/>
        </p:spPr>
        <p:txBody>
          <a:bodyPr wrap="none" rtlCol="0">
            <a:spAutoFit/>
          </a:bodyPr>
          <a:lstStyle/>
          <a:p>
            <a:r>
              <a:rPr lang="en-US" dirty="0" smtClean="0"/>
              <a:t>Conservation laws imply symmetries</a:t>
            </a:r>
            <a:endParaRPr lang="en-CA" dirty="0"/>
          </a:p>
        </p:txBody>
      </p:sp>
      <p:sp>
        <p:nvSpPr>
          <p:cNvPr id="9" name="TextBox 8"/>
          <p:cNvSpPr txBox="1"/>
          <p:nvPr/>
        </p:nvSpPr>
        <p:spPr>
          <a:xfrm>
            <a:off x="411614" y="2643349"/>
            <a:ext cx="1755609" cy="369332"/>
          </a:xfrm>
          <a:prstGeom prst="rect">
            <a:avLst/>
          </a:prstGeom>
          <a:noFill/>
        </p:spPr>
        <p:txBody>
          <a:bodyPr wrap="none" rtlCol="0">
            <a:spAutoFit/>
          </a:bodyPr>
          <a:lstStyle/>
          <a:p>
            <a:r>
              <a:rPr lang="en-US" dirty="0" smtClean="0"/>
              <a:t>Conservation of:</a:t>
            </a:r>
            <a:endParaRPr lang="en-CA" dirty="0"/>
          </a:p>
        </p:txBody>
      </p:sp>
      <p:sp>
        <p:nvSpPr>
          <p:cNvPr id="10" name="TextBox 9"/>
          <p:cNvSpPr txBox="1"/>
          <p:nvPr/>
        </p:nvSpPr>
        <p:spPr>
          <a:xfrm>
            <a:off x="364318" y="4006608"/>
            <a:ext cx="1965603" cy="369332"/>
          </a:xfrm>
          <a:prstGeom prst="rect">
            <a:avLst/>
          </a:prstGeom>
          <a:noFill/>
        </p:spPr>
        <p:txBody>
          <a:bodyPr wrap="none" rtlCol="0">
            <a:spAutoFit/>
          </a:bodyPr>
          <a:lstStyle/>
          <a:p>
            <a:r>
              <a:rPr lang="en-US" dirty="0" smtClean="0"/>
              <a:t>Linear momentum</a:t>
            </a:r>
            <a:endParaRPr lang="en-CA" dirty="0"/>
          </a:p>
        </p:txBody>
      </p:sp>
      <p:sp>
        <p:nvSpPr>
          <p:cNvPr id="11" name="TextBox 10"/>
          <p:cNvSpPr txBox="1"/>
          <p:nvPr/>
        </p:nvSpPr>
        <p:spPr>
          <a:xfrm>
            <a:off x="274979" y="4661332"/>
            <a:ext cx="2117887" cy="369332"/>
          </a:xfrm>
          <a:prstGeom prst="rect">
            <a:avLst/>
          </a:prstGeom>
          <a:noFill/>
        </p:spPr>
        <p:txBody>
          <a:bodyPr wrap="none" rtlCol="0">
            <a:spAutoFit/>
          </a:bodyPr>
          <a:lstStyle/>
          <a:p>
            <a:r>
              <a:rPr lang="en-US" dirty="0" smtClean="0"/>
              <a:t>Angular momentum</a:t>
            </a:r>
            <a:endParaRPr lang="en-CA" dirty="0"/>
          </a:p>
        </p:txBody>
      </p:sp>
      <p:sp>
        <p:nvSpPr>
          <p:cNvPr id="12" name="TextBox 11"/>
          <p:cNvSpPr txBox="1"/>
          <p:nvPr/>
        </p:nvSpPr>
        <p:spPr>
          <a:xfrm>
            <a:off x="826769" y="3447393"/>
            <a:ext cx="857927" cy="369332"/>
          </a:xfrm>
          <a:prstGeom prst="rect">
            <a:avLst/>
          </a:prstGeom>
          <a:noFill/>
        </p:spPr>
        <p:txBody>
          <a:bodyPr wrap="none" rtlCol="0">
            <a:spAutoFit/>
          </a:bodyPr>
          <a:lstStyle/>
          <a:p>
            <a:r>
              <a:rPr lang="en-US" dirty="0" smtClean="0"/>
              <a:t>Energy</a:t>
            </a:r>
            <a:endParaRPr lang="en-CA" dirty="0"/>
          </a:p>
        </p:txBody>
      </p:sp>
      <p:sp>
        <p:nvSpPr>
          <p:cNvPr id="13" name="TextBox 12"/>
          <p:cNvSpPr txBox="1"/>
          <p:nvPr/>
        </p:nvSpPr>
        <p:spPr>
          <a:xfrm>
            <a:off x="3643541" y="2648603"/>
            <a:ext cx="928459" cy="369332"/>
          </a:xfrm>
          <a:prstGeom prst="rect">
            <a:avLst/>
          </a:prstGeom>
          <a:noFill/>
        </p:spPr>
        <p:txBody>
          <a:bodyPr wrap="none" rtlCol="0">
            <a:spAutoFit/>
          </a:bodyPr>
          <a:lstStyle/>
          <a:p>
            <a:r>
              <a:rPr lang="en-US" dirty="0" smtClean="0"/>
              <a:t>Implies:</a:t>
            </a:r>
            <a:endParaRPr lang="en-CA" dirty="0"/>
          </a:p>
        </p:txBody>
      </p:sp>
      <p:sp>
        <p:nvSpPr>
          <p:cNvPr id="14" name="TextBox 13"/>
          <p:cNvSpPr txBox="1"/>
          <p:nvPr/>
        </p:nvSpPr>
        <p:spPr>
          <a:xfrm>
            <a:off x="2981384" y="4656081"/>
            <a:ext cx="2203167" cy="369332"/>
          </a:xfrm>
          <a:prstGeom prst="rect">
            <a:avLst/>
          </a:prstGeom>
          <a:noFill/>
        </p:spPr>
        <p:txBody>
          <a:bodyPr wrap="none" rtlCol="0">
            <a:spAutoFit/>
          </a:bodyPr>
          <a:lstStyle/>
          <a:p>
            <a:r>
              <a:rPr lang="en-US" dirty="0" smtClean="0"/>
              <a:t>Rotational invariance</a:t>
            </a:r>
            <a:endParaRPr lang="en-CA" dirty="0"/>
          </a:p>
        </p:txBody>
      </p:sp>
      <p:sp>
        <p:nvSpPr>
          <p:cNvPr id="15" name="TextBox 14"/>
          <p:cNvSpPr txBox="1"/>
          <p:nvPr/>
        </p:nvSpPr>
        <p:spPr>
          <a:xfrm>
            <a:off x="2860516" y="4006608"/>
            <a:ext cx="2439835" cy="369332"/>
          </a:xfrm>
          <a:prstGeom prst="rect">
            <a:avLst/>
          </a:prstGeom>
          <a:noFill/>
        </p:spPr>
        <p:txBody>
          <a:bodyPr wrap="none" rtlCol="0">
            <a:spAutoFit/>
          </a:bodyPr>
          <a:lstStyle/>
          <a:p>
            <a:r>
              <a:rPr lang="en-US" dirty="0" smtClean="0"/>
              <a:t>Translational invariance</a:t>
            </a:r>
            <a:endParaRPr lang="en-CA" dirty="0"/>
          </a:p>
        </p:txBody>
      </p:sp>
      <p:sp>
        <p:nvSpPr>
          <p:cNvPr id="16" name="TextBox 15"/>
          <p:cNvSpPr txBox="1"/>
          <p:nvPr/>
        </p:nvSpPr>
        <p:spPr>
          <a:xfrm>
            <a:off x="3186335" y="3442137"/>
            <a:ext cx="1696298" cy="369332"/>
          </a:xfrm>
          <a:prstGeom prst="rect">
            <a:avLst/>
          </a:prstGeom>
          <a:noFill/>
        </p:spPr>
        <p:txBody>
          <a:bodyPr wrap="none" rtlCol="0">
            <a:spAutoFit/>
          </a:bodyPr>
          <a:lstStyle/>
          <a:p>
            <a:r>
              <a:rPr lang="en-US" dirty="0" smtClean="0"/>
              <a:t>Time invariance</a:t>
            </a:r>
            <a:endParaRPr lang="en-CA" dirty="0"/>
          </a:p>
        </p:txBody>
      </p:sp>
      <p:sp>
        <p:nvSpPr>
          <p:cNvPr id="17" name="Slide Number Placeholder 16"/>
          <p:cNvSpPr>
            <a:spLocks noGrp="1"/>
          </p:cNvSpPr>
          <p:nvPr>
            <p:ph type="sldNum" sz="quarter" idx="12"/>
          </p:nvPr>
        </p:nvSpPr>
        <p:spPr/>
        <p:txBody>
          <a:bodyPr/>
          <a:lstStyle/>
          <a:p>
            <a:fld id="{DA118E06-5FBC-4A7F-98A9-FD3F00BABDBC}" type="slidenum">
              <a:rPr lang="en-CA" smtClean="0"/>
              <a:pPr/>
              <a:t>9</a:t>
            </a:fld>
            <a:endParaRPr lang="en-CA" dirty="0"/>
          </a:p>
        </p:txBody>
      </p:sp>
    </p:spTree>
    <p:extLst>
      <p:ext uri="{BB962C8B-B14F-4D97-AF65-F5344CB8AC3E}">
        <p14:creationId xmlns:p14="http://schemas.microsoft.com/office/powerpoint/2010/main" val="4016726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000"/>
                            </p:stCondLst>
                            <p:childTnLst>
                              <p:par>
                                <p:cTn id="21" presetID="10" presetClass="entr" presetSubtype="0" fill="hold" grpId="0" nodeType="afterEffect">
                                  <p:stCondLst>
                                    <p:cond delay="50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par>
                          <p:cTn id="28" fill="hold">
                            <p:stCondLst>
                              <p:cond delay="3500"/>
                            </p:stCondLst>
                            <p:childTnLst>
                              <p:par>
                                <p:cTn id="29" presetID="10" presetClass="entr" presetSubtype="0" fill="hold" grpId="0" nodeType="afterEffect">
                                  <p:stCondLst>
                                    <p:cond delay="50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4500"/>
                            </p:stCondLst>
                            <p:childTnLst>
                              <p:par>
                                <p:cTn id="33" presetID="10"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BC1C1C"/>
      </a:accent1>
      <a:accent2>
        <a:srgbClr val="F67534"/>
      </a:accent2>
      <a:accent3>
        <a:srgbClr val="EAAC35"/>
      </a:accent3>
      <a:accent4>
        <a:srgbClr val="9BAF68"/>
      </a:accent4>
      <a:accent5>
        <a:srgbClr val="68B9A6"/>
      </a:accent5>
      <a:accent6>
        <a:srgbClr val="50B1D4"/>
      </a:accent6>
      <a:hlink>
        <a:srgbClr val="E46416"/>
      </a:hlink>
      <a:folHlink>
        <a:srgbClr val="EE9340"/>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93B4CCAC-FD5A-4D59-B1AC-EAF45910B5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1588</TotalTime>
  <Words>1801</Words>
  <Application>Microsoft Office PowerPoint</Application>
  <PresentationFormat>On-screen Show (4:3)</PresentationFormat>
  <Paragraphs>427</Paragraphs>
  <Slides>36</Slides>
  <Notes>13</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4</vt:i4>
      </vt:variant>
      <vt:variant>
        <vt:lpstr>Slide Titles</vt:lpstr>
      </vt:variant>
      <vt:variant>
        <vt:i4>36</vt:i4>
      </vt:variant>
    </vt:vector>
  </HeadingPairs>
  <TitlesOfParts>
    <vt:vector size="50" baseType="lpstr">
      <vt:lpstr>Arial</vt:lpstr>
      <vt:lpstr>Bow</vt:lpstr>
      <vt:lpstr>Calibri</vt:lpstr>
      <vt:lpstr>Cambria Math</vt:lpstr>
      <vt:lpstr>Comic Sans MS</vt:lpstr>
      <vt:lpstr>Corbel</vt:lpstr>
      <vt:lpstr>Courier New</vt:lpstr>
      <vt:lpstr>Symbol</vt:lpstr>
      <vt:lpstr>Times New Roman</vt:lpstr>
      <vt:lpstr>Parallax</vt:lpstr>
      <vt:lpstr>Equation</vt:lpstr>
      <vt:lpstr>Bitmap Image</vt:lpstr>
      <vt:lpstr>Microsoft Draw Drawing</vt:lpstr>
      <vt:lpstr>Microsoft Equation 3.0</vt:lpstr>
      <vt:lpstr>Parity-violating electron scattering experiments @ JLAB</vt:lpstr>
      <vt:lpstr>Outline</vt:lpstr>
      <vt:lpstr>Introduction</vt:lpstr>
      <vt:lpstr>PVES</vt:lpstr>
      <vt:lpstr>Why Parity-Violating Electron Scattering (PVES)?</vt:lpstr>
      <vt:lpstr>Standard Model of Particles and Interactions</vt:lpstr>
      <vt:lpstr> Particles  </vt:lpstr>
      <vt:lpstr>PowerPoint Presentation</vt:lpstr>
      <vt:lpstr>Symmetries</vt:lpstr>
      <vt:lpstr>What is unitarity and why is it required?</vt:lpstr>
      <vt:lpstr>Parity</vt:lpstr>
      <vt:lpstr>A brief history of parity violation</vt:lpstr>
      <vt:lpstr>Nuclear beta decay</vt:lpstr>
      <vt:lpstr>EM and Weak Interactions : Historical View</vt:lpstr>
      <vt:lpstr>Parity-violation in charge current maximal</vt:lpstr>
      <vt:lpstr>What about a neutral weak current?</vt:lpstr>
      <vt:lpstr>Neutral weak currents observed</vt:lpstr>
      <vt:lpstr>The neutral weak current, Zel’Dovich</vt:lpstr>
      <vt:lpstr>SLAC Experiment E122</vt:lpstr>
      <vt:lpstr>SLAC Experiment E122</vt:lpstr>
      <vt:lpstr>Standard Model of Electroweak Interactions</vt:lpstr>
      <vt:lpstr>Running of coupling constants</vt:lpstr>
      <vt:lpstr>Running of sin2θW</vt:lpstr>
      <vt:lpstr>Width of the Z0</vt:lpstr>
      <vt:lpstr>Spontaneous symmetry breaking</vt:lpstr>
      <vt:lpstr>PowerPoint Presentation</vt:lpstr>
      <vt:lpstr>Some PVES Experiments</vt:lpstr>
      <vt:lpstr>PVES Experiments at JLAB</vt:lpstr>
      <vt:lpstr>Feynman Diagrams</vt:lpstr>
      <vt:lpstr>The Dirac Equation</vt:lpstr>
      <vt:lpstr>Cross section</vt:lpstr>
      <vt:lpstr>the matrix element</vt:lpstr>
      <vt:lpstr>the matrix element</vt:lpstr>
      <vt:lpstr>How do we measure          ?</vt:lpstr>
      <vt:lpstr>Hand-waving derivation of the parity-violating asymmetry in electron-proton scattering</vt:lpstr>
      <vt:lpstr>Asymmetry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jmammei</dc:creator>
  <cp:lastModifiedBy>jmammei</cp:lastModifiedBy>
  <cp:revision>191</cp:revision>
  <dcterms:created xsi:type="dcterms:W3CDTF">2015-03-19T15:06:42Z</dcterms:created>
  <dcterms:modified xsi:type="dcterms:W3CDTF">2015-06-16T16:02:00Z</dcterms:modified>
</cp:coreProperties>
</file>