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7"/>
  </p:notesMasterIdLst>
  <p:sldIdLst>
    <p:sldId id="663" r:id="rId2"/>
    <p:sldId id="664" r:id="rId3"/>
    <p:sldId id="665" r:id="rId4"/>
    <p:sldId id="666" r:id="rId5"/>
    <p:sldId id="667" r:id="rId6"/>
    <p:sldId id="668" r:id="rId7"/>
    <p:sldId id="669" r:id="rId8"/>
    <p:sldId id="670" r:id="rId9"/>
    <p:sldId id="671" r:id="rId10"/>
    <p:sldId id="672" r:id="rId11"/>
    <p:sldId id="673" r:id="rId12"/>
    <p:sldId id="674" r:id="rId13"/>
    <p:sldId id="675" r:id="rId14"/>
    <p:sldId id="676" r:id="rId15"/>
    <p:sldId id="67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DEBF967-F3CE-4295-AB5E-C30363DFAE7F}">
          <p14:sldIdLst/>
        </p14:section>
        <p14:section name="History/Theory" id="{87118544-05E9-496A-9A7C-2564DF99BE7E}">
          <p14:sldIdLst>
            <p14:sldId id="663"/>
            <p14:sldId id="664"/>
            <p14:sldId id="665"/>
            <p14:sldId id="666"/>
            <p14:sldId id="667"/>
            <p14:sldId id="668"/>
            <p14:sldId id="669"/>
            <p14:sldId id="670"/>
            <p14:sldId id="671"/>
            <p14:sldId id="672"/>
            <p14:sldId id="673"/>
            <p14:sldId id="674"/>
            <p14:sldId id="675"/>
            <p14:sldId id="676"/>
            <p14:sldId id="677"/>
          </p14:sldIdLst>
        </p14:section>
        <p14:section name="Extra slides" id="{BAD5E988-0321-4238-B946-CB090796A743}">
          <p14:sldIdLst/>
        </p14:section>
      </p14:sectionLst>
    </p:ex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51" autoAdjust="0"/>
    <p:restoredTop sz="72826" autoAdjust="0"/>
  </p:normalViewPr>
  <p:slideViewPr>
    <p:cSldViewPr snapToGrid="0">
      <p:cViewPr varScale="1">
        <p:scale>
          <a:sx n="61" d="100"/>
          <a:sy n="61" d="100"/>
        </p:scale>
        <p:origin x="1445" y="58"/>
      </p:cViewPr>
      <p:guideLst>
        <p:guide orient="horz" pos="2160"/>
        <p:guide pos="2880"/>
      </p:guideLst>
    </p:cSldViewPr>
  </p:slideViewPr>
  <p:outlineViewPr>
    <p:cViewPr>
      <p:scale>
        <a:sx n="33" d="100"/>
        <a:sy n="33" d="100"/>
      </p:scale>
      <p:origin x="0" y="-816"/>
    </p:cViewPr>
  </p:outlineViewPr>
  <p:notesTextViewPr>
    <p:cViewPr>
      <p:scale>
        <a:sx n="1" d="1"/>
        <a:sy n="1" d="1"/>
      </p:scale>
      <p:origin x="0" y="0"/>
    </p:cViewPr>
  </p:notesTextViewPr>
  <p:sorterViewPr>
    <p:cViewPr varScale="1">
      <p:scale>
        <a:sx n="1" d="1"/>
        <a:sy n="1" d="1"/>
      </p:scale>
      <p:origin x="0" y="-25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1F015-303F-4C00-9FB4-B0E7D462EB4F}" type="datetimeFigureOut">
              <a:rPr lang="en-CA" smtClean="0"/>
              <a:t>2015-06-16</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3E8D2-BF08-4197-8802-2EEE4C631F3C}" type="slidenum">
              <a:rPr lang="en-CA" smtClean="0"/>
              <a:t>‹#›</a:t>
            </a:fld>
            <a:endParaRPr lang="en-CA"/>
          </a:p>
        </p:txBody>
      </p:sp>
    </p:spTree>
    <p:extLst>
      <p:ext uri="{BB962C8B-B14F-4D97-AF65-F5344CB8AC3E}">
        <p14:creationId xmlns:p14="http://schemas.microsoft.com/office/powerpoint/2010/main" val="152418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solidFill>
                  <a:prstClr val="black"/>
                </a:solidFill>
              </a:rPr>
              <a:pPr/>
              <a:t>2</a:t>
            </a:fld>
            <a:endParaRPr lang="en-CA">
              <a:solidFill>
                <a:prstClr val="black"/>
              </a:solidFill>
            </a:endParaRPr>
          </a:p>
        </p:txBody>
      </p:sp>
    </p:spTree>
    <p:extLst>
      <p:ext uri="{BB962C8B-B14F-4D97-AF65-F5344CB8AC3E}">
        <p14:creationId xmlns:p14="http://schemas.microsoft.com/office/powerpoint/2010/main" val="111264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of the measurements in this</a:t>
            </a:r>
            <a:r>
              <a:rPr lang="en-US" baseline="0" dirty="0" smtClean="0"/>
              <a:t> talk use elastic (or quasi-elastic) electron proton scattering.  An electron is incident on a proton in the target and scatters with some reduced energy.  The interaction is mediated by an exchange particle, for example, a photon, which carries the energy and momentum to the proton.  </a:t>
            </a:r>
          </a:p>
          <a:p>
            <a:endParaRPr lang="en-US" baseline="0" dirty="0" smtClean="0"/>
          </a:p>
          <a:p>
            <a:r>
              <a:rPr lang="en-US" baseline="0" dirty="0" smtClean="0"/>
              <a:t>The Lorentz invariant four momentum transfer, Q2 is in general a function of the scattered electron energy and angle, but in elastic scattering can be expressed as a function of the scattering angle only.   Q2 is related to the wavelength of the virtual photon probe; the higher the Q2 the smaller the structure that can be “seen”.</a:t>
            </a:r>
            <a:endParaRPr lang="en-US" dirty="0"/>
          </a:p>
        </p:txBody>
      </p:sp>
      <p:sp>
        <p:nvSpPr>
          <p:cNvPr id="4" name="Slide Number Placeholder 3"/>
          <p:cNvSpPr>
            <a:spLocks noGrp="1"/>
          </p:cNvSpPr>
          <p:nvPr>
            <p:ph type="sldNum" sz="quarter" idx="10"/>
          </p:nvPr>
        </p:nvSpPr>
        <p:spPr/>
        <p:txBody>
          <a:bodyPr/>
          <a:lstStyle/>
          <a:p>
            <a:fld id="{2AD6E7D2-A18A-4F5E-A6A4-A544CE2E8156}" type="slidenum">
              <a:rPr lang="en-US" smtClean="0"/>
              <a:pPr/>
              <a:t>4</a:t>
            </a:fld>
            <a:endParaRPr lang="en-US"/>
          </a:p>
        </p:txBody>
      </p:sp>
    </p:spTree>
    <p:extLst>
      <p:ext uri="{BB962C8B-B14F-4D97-AF65-F5344CB8AC3E}">
        <p14:creationId xmlns:p14="http://schemas.microsoft.com/office/powerpoint/2010/main" val="325499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Parity is a quantum mechanical operator</a:t>
            </a:r>
            <a:r>
              <a:rPr lang="en-US" baseline="0" dirty="0" smtClean="0"/>
              <a:t> which reverses the spatial coordinates (all of them, at once).  Because spin is the product of two spatial operators, it doesn’t reverse sign under parity.  What we actually do in the lab is change the polarization of the beam, that is, reverse the relative direction of the electron spin to the momentum vector.  The EM interaction conserves parity.  The weak interaction does NOT!  Now we have a difference between the two interactions that we can exploit to measure the weak form factor.</a:t>
            </a:r>
            <a:endParaRPr lang="en-US" dirty="0"/>
          </a:p>
        </p:txBody>
      </p:sp>
      <p:sp>
        <p:nvSpPr>
          <p:cNvPr id="4" name="Slide Number Placeholder 3"/>
          <p:cNvSpPr>
            <a:spLocks noGrp="1"/>
          </p:cNvSpPr>
          <p:nvPr>
            <p:ph type="sldNum" sz="quarter" idx="10"/>
          </p:nvPr>
        </p:nvSpPr>
        <p:spPr/>
        <p:txBody>
          <a:bodyPr/>
          <a:lstStyle/>
          <a:p>
            <a:fld id="{50931701-E63A-49EC-9265-FDEC623B7414}" type="slidenum">
              <a:rPr lang="en-US" smtClean="0"/>
              <a:pPr/>
              <a:t>5</a:t>
            </a:fld>
            <a:endParaRPr lang="en-US"/>
          </a:p>
        </p:txBody>
      </p:sp>
    </p:spTree>
    <p:extLst>
      <p:ext uri="{BB962C8B-B14F-4D97-AF65-F5344CB8AC3E}">
        <p14:creationId xmlns:p14="http://schemas.microsoft.com/office/powerpoint/2010/main" val="211503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123E8D2-BF08-4197-8802-2EEE4C631F3C}" type="slidenum">
              <a:rPr lang="en-CA" smtClean="0">
                <a:solidFill>
                  <a:prstClr val="black"/>
                </a:solidFill>
              </a:rPr>
              <a:pPr/>
              <a:t>7</a:t>
            </a:fld>
            <a:endParaRPr lang="en-CA">
              <a:solidFill>
                <a:prstClr val="black"/>
              </a:solidFill>
            </a:endParaRPr>
          </a:p>
        </p:txBody>
      </p:sp>
    </p:spTree>
    <p:extLst>
      <p:ext uri="{BB962C8B-B14F-4D97-AF65-F5344CB8AC3E}">
        <p14:creationId xmlns:p14="http://schemas.microsoft.com/office/powerpoint/2010/main" val="3856851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general requirements</a:t>
            </a:r>
            <a:r>
              <a:rPr lang="en-US" baseline="0" dirty="0" smtClean="0"/>
              <a:t> for any parity violating experiment are a high power </a:t>
            </a:r>
            <a:r>
              <a:rPr lang="en-US" baseline="0" dirty="0" err="1" smtClean="0"/>
              <a:t>unpolarized</a:t>
            </a:r>
            <a:r>
              <a:rPr lang="en-US" baseline="0" dirty="0" smtClean="0"/>
              <a:t> target and a large solid angle acceptance in order to minimize the statistical error.  In addition you need a highly polarized beam in order to measure the asymmetry, and you need to measure the polarization.  Since we are interested in elastic scattering from the proton, we need not only kinematic separation of the elastics from the </a:t>
            </a:r>
            <a:r>
              <a:rPr lang="en-US" baseline="0" dirty="0" err="1" smtClean="0"/>
              <a:t>inelastics</a:t>
            </a:r>
            <a:r>
              <a:rPr lang="en-US" baseline="0" dirty="0" smtClean="0"/>
              <a:t>, but also particle identification and background measurements.  We also need to have stable beam, and to understand the effects of beam properties on the measured yields.  Ideally we would minimize the </a:t>
            </a:r>
            <a:r>
              <a:rPr lang="en-US" baseline="0" dirty="0" err="1" smtClean="0"/>
              <a:t>helicity</a:t>
            </a:r>
            <a:r>
              <a:rPr lang="en-US" baseline="0" dirty="0" smtClean="0"/>
              <a:t> correlated effects.  We have rapid </a:t>
            </a:r>
            <a:r>
              <a:rPr lang="en-US" baseline="0" dirty="0" err="1" smtClean="0"/>
              <a:t>helicity</a:t>
            </a:r>
            <a:r>
              <a:rPr lang="en-US" baseline="0" dirty="0" smtClean="0"/>
              <a:t> reversal, with a slow </a:t>
            </a:r>
            <a:r>
              <a:rPr lang="en-US" baseline="0" dirty="0" err="1" smtClean="0"/>
              <a:t>helicity</a:t>
            </a:r>
            <a:r>
              <a:rPr lang="en-US" baseline="0" dirty="0" smtClean="0"/>
              <a:t> reversal as a way to change the polarization without changing the electronics.  </a:t>
            </a:r>
          </a:p>
          <a:p>
            <a:endParaRPr lang="en-US" baseline="0" dirty="0" smtClean="0"/>
          </a:p>
          <a:p>
            <a:r>
              <a:rPr lang="en-US" baseline="0" dirty="0" smtClean="0"/>
              <a:t>In order to go from the measured asymmetry to the physics asymmetry, we need to correct for false asymmetries due to beam properties, background asymmetries and the polarization of the beam.  There is also a </a:t>
            </a:r>
            <a:r>
              <a:rPr lang="en-US" baseline="0" dirty="0" err="1" smtClean="0"/>
              <a:t>radiative</a:t>
            </a:r>
            <a:r>
              <a:rPr lang="en-US" baseline="0" dirty="0" smtClean="0"/>
              <a:t> correction that needs to be performed.</a:t>
            </a:r>
          </a:p>
        </p:txBody>
      </p:sp>
      <p:sp>
        <p:nvSpPr>
          <p:cNvPr id="4" name="Slide Number Placeholder 3"/>
          <p:cNvSpPr>
            <a:spLocks noGrp="1"/>
          </p:cNvSpPr>
          <p:nvPr>
            <p:ph type="sldNum" sz="quarter" idx="10"/>
          </p:nvPr>
        </p:nvSpPr>
        <p:spPr/>
        <p:txBody>
          <a:bodyPr/>
          <a:lstStyle/>
          <a:p>
            <a:fld id="{2AD6E7D2-A18A-4F5E-A6A4-A544CE2E8156}" type="slidenum">
              <a:rPr lang="en-US" smtClean="0"/>
              <a:pPr/>
              <a:t>8</a:t>
            </a:fld>
            <a:endParaRPr lang="en-US"/>
          </a:p>
        </p:txBody>
      </p:sp>
    </p:spTree>
    <p:extLst>
      <p:ext uri="{BB962C8B-B14F-4D97-AF65-F5344CB8AC3E}">
        <p14:creationId xmlns:p14="http://schemas.microsoft.com/office/powerpoint/2010/main" val="3673269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11</a:t>
            </a:fld>
            <a:endParaRPr lang="en-CA"/>
          </a:p>
        </p:txBody>
      </p:sp>
    </p:spTree>
    <p:extLst>
      <p:ext uri="{BB962C8B-B14F-4D97-AF65-F5344CB8AC3E}">
        <p14:creationId xmlns:p14="http://schemas.microsoft.com/office/powerpoint/2010/main" val="60443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12</a:t>
            </a:fld>
            <a:endParaRPr lang="en-CA"/>
          </a:p>
        </p:txBody>
      </p:sp>
    </p:spTree>
    <p:extLst>
      <p:ext uri="{BB962C8B-B14F-4D97-AF65-F5344CB8AC3E}">
        <p14:creationId xmlns:p14="http://schemas.microsoft.com/office/powerpoint/2010/main" val="376930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14A763E-C616-4287-8598-128D8353B93B}" type="slidenum">
              <a:rPr lang="en-CA" smtClean="0"/>
              <a:t>13</a:t>
            </a:fld>
            <a:endParaRPr lang="en-CA"/>
          </a:p>
        </p:txBody>
      </p:sp>
    </p:spTree>
    <p:extLst>
      <p:ext uri="{BB962C8B-B14F-4D97-AF65-F5344CB8AC3E}">
        <p14:creationId xmlns:p14="http://schemas.microsoft.com/office/powerpoint/2010/main" val="4289174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551326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337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14152" y="6400154"/>
            <a:ext cx="1101079" cy="365125"/>
          </a:xfrm>
        </p:spPr>
        <p:txBody>
          <a:bodyPr/>
          <a:lstStyle/>
          <a:p>
            <a:r>
              <a:rPr lang="en-US" smtClean="0"/>
              <a:t>June 1-19, 2015</a:t>
            </a:r>
            <a:endParaRPr lang="en-CA" dirty="0"/>
          </a:p>
        </p:txBody>
      </p:sp>
      <p:sp>
        <p:nvSpPr>
          <p:cNvPr id="4" name="Footer Placeholder 3"/>
          <p:cNvSpPr>
            <a:spLocks noGrp="1"/>
          </p:cNvSpPr>
          <p:nvPr>
            <p:ph type="ftr" sz="quarter" idx="11"/>
          </p:nvPr>
        </p:nvSpPr>
        <p:spPr>
          <a:xfrm>
            <a:off x="96054" y="6400155"/>
            <a:ext cx="818098" cy="365125"/>
          </a:xfrm>
        </p:spPr>
        <p:txBody>
          <a:bodyPr/>
          <a:lstStyle/>
          <a:p>
            <a:r>
              <a:rPr lang="en-US" smtClean="0"/>
              <a:t>HUGS</a:t>
            </a:r>
            <a:endParaRPr lang="en-CA" dirty="0" smtClean="0"/>
          </a:p>
        </p:txBody>
      </p:sp>
      <p:sp>
        <p:nvSpPr>
          <p:cNvPr id="5" name="Slide Number Placeholder 4"/>
          <p:cNvSpPr>
            <a:spLocks noGrp="1"/>
          </p:cNvSpPr>
          <p:nvPr>
            <p:ph type="sldNum" sz="quarter" idx="12"/>
          </p:nvPr>
        </p:nvSpPr>
        <p:spPr>
          <a:xfrm>
            <a:off x="8509528" y="6408388"/>
            <a:ext cx="514623" cy="365125"/>
          </a:xfrm>
        </p:spPr>
        <p:txBody>
          <a:body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6074027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r>
              <a:rPr lang="en-US" smtClean="0"/>
              <a:t>June 1-19, 2015</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HUGS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5306AB-AE3C-461E-AA4C-9594156E011A}" type="slidenum">
              <a:rPr lang="en-US" smtClean="0"/>
              <a:pPr/>
              <a:t>‹#›</a:t>
            </a:fld>
            <a:endParaRPr lang="en-US"/>
          </a:p>
        </p:txBody>
      </p:sp>
    </p:spTree>
    <p:extLst>
      <p:ext uri="{BB962C8B-B14F-4D97-AF65-F5344CB8AC3E}">
        <p14:creationId xmlns:p14="http://schemas.microsoft.com/office/powerpoint/2010/main" val="27026831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585913"/>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585913"/>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2430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US" altLang="en-US" smtClean="0"/>
              <a:t>June 1-19, 2015</a:t>
            </a: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t>HUGS</a:t>
            </a:r>
            <a:endParaRPr lang="en-US" altLang="en-US"/>
          </a:p>
        </p:txBody>
      </p:sp>
      <p:sp>
        <p:nvSpPr>
          <p:cNvPr id="8" name="Slide Number Placeholder 7"/>
          <p:cNvSpPr>
            <a:spLocks noGrp="1"/>
          </p:cNvSpPr>
          <p:nvPr>
            <p:ph type="sldNum" sz="quarter" idx="12"/>
          </p:nvPr>
        </p:nvSpPr>
        <p:spPr>
          <a:xfrm>
            <a:off x="7010400" y="6381750"/>
            <a:ext cx="2133600" cy="476250"/>
          </a:xfrm>
        </p:spPr>
        <p:txBody>
          <a:bodyPr/>
          <a:lstStyle>
            <a:lvl1pPr>
              <a:defRPr/>
            </a:lvl1pPr>
          </a:lstStyle>
          <a:p>
            <a:endParaRPr lang="en-US" altLang="en-US"/>
          </a:p>
          <a:p>
            <a:fld id="{41B806FB-425B-42CB-9082-D5D6B76572D9}" type="slidenum">
              <a:rPr lang="en-US" altLang="en-US"/>
              <a:pPr/>
              <a:t>‹#›</a:t>
            </a:fld>
            <a:endParaRPr lang="en-US" altLang="en-US"/>
          </a:p>
        </p:txBody>
      </p:sp>
    </p:spTree>
    <p:extLst>
      <p:ext uri="{BB962C8B-B14F-4D97-AF65-F5344CB8AC3E}">
        <p14:creationId xmlns:p14="http://schemas.microsoft.com/office/powerpoint/2010/main" val="2327453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31073"/>
            <a:ext cx="7704667" cy="812306"/>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43931" y="611614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June 1-19, 2015</a:t>
            </a:r>
            <a:endParaRPr lang="en-CA"/>
          </a:p>
        </p:txBody>
      </p:sp>
      <p:sp>
        <p:nvSpPr>
          <p:cNvPr id="5" name="Footer Placeholder 4"/>
          <p:cNvSpPr>
            <a:spLocks noGrp="1"/>
          </p:cNvSpPr>
          <p:nvPr>
            <p:ph type="ftr" sz="quarter" idx="3"/>
          </p:nvPr>
        </p:nvSpPr>
        <p:spPr>
          <a:xfrm>
            <a:off x="1986998" y="6116070"/>
            <a:ext cx="5186160"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HUGS</a:t>
            </a:r>
            <a:endParaRPr lang="en-CA" dirty="0"/>
          </a:p>
        </p:txBody>
      </p:sp>
      <p:sp>
        <p:nvSpPr>
          <p:cNvPr id="6" name="Slide Number Placeholder 5"/>
          <p:cNvSpPr>
            <a:spLocks noGrp="1"/>
          </p:cNvSpPr>
          <p:nvPr>
            <p:ph type="sldNum" sz="quarter" idx="4"/>
          </p:nvPr>
        </p:nvSpPr>
        <p:spPr>
          <a:xfrm>
            <a:off x="8172177" y="6116070"/>
            <a:ext cx="5146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118E06-5FBC-4A7F-98A9-FD3F00BABDBC}" type="slidenum">
              <a:rPr lang="en-CA" smtClean="0"/>
              <a:pPr/>
              <a:t>‹#›</a:t>
            </a:fld>
            <a:endParaRPr lang="en-CA" dirty="0"/>
          </a:p>
        </p:txBody>
      </p:sp>
    </p:spTree>
    <p:extLst>
      <p:ext uri="{BB962C8B-B14F-4D97-AF65-F5344CB8AC3E}">
        <p14:creationId xmlns:p14="http://schemas.microsoft.com/office/powerpoint/2010/main" val="2402158884"/>
      </p:ext>
    </p:extLst>
  </p:cSld>
  <p:clrMap bg1="lt1" tx1="dk1" bg2="lt2" tx2="dk2" accent1="accent1" accent2="accent2" accent3="accent3" accent4="accent4" accent5="accent5" accent6="accent6" hlink="hlink" folHlink="folHlink"/>
  <p:sldLayoutIdLst>
    <p:sldLayoutId id="2147483775" r:id="rId1"/>
    <p:sldLayoutId id="2147483780" r:id="rId2"/>
    <p:sldLayoutId id="2147483783" r:id="rId3"/>
    <p:sldLayoutId id="2147483786" r:id="rId4"/>
  </p:sldLayoutIdLst>
  <p:timing>
    <p:tnLst>
      <p:par>
        <p:cTn id="1" dur="indefinite" restart="never" nodeType="tmRoot"/>
      </p:par>
    </p:tnLst>
  </p:timing>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2.pn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6.png"/><Relationship Id="rId7" Type="http://schemas.openxmlformats.org/officeDocument/2006/relationships/image" Target="../media/image40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23.jpeg"/><Relationship Id="rId7" Type="http://schemas.openxmlformats.org/officeDocument/2006/relationships/image" Target="../media/image22.emf"/><Relationship Id="rId12"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11" Type="http://schemas.openxmlformats.org/officeDocument/2006/relationships/image" Target="../media/image27.jpeg"/><Relationship Id="rId5" Type="http://schemas.openxmlformats.org/officeDocument/2006/relationships/image" Target="../media/image21.emf"/><Relationship Id="rId10" Type="http://schemas.openxmlformats.org/officeDocument/2006/relationships/image" Target="../media/image26.jpeg"/><Relationship Id="rId4" Type="http://schemas.openxmlformats.org/officeDocument/2006/relationships/oleObject" Target="../embeddings/oleObject11.bin"/><Relationship Id="rId9"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8.wmf"/><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9.wmf"/><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5.png"/><Relationship Id="rId10" Type="http://schemas.openxmlformats.org/officeDocument/2006/relationships/image" Target="../media/image2610.png"/><Relationship Id="rId4" Type="http://schemas.openxmlformats.org/officeDocument/2006/relationships/image" Target="../media/image205.png"/><Relationship Id="rId9" Type="http://schemas.openxmlformats.org/officeDocument/2006/relationships/image" Target="../media/image2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PVES</a:t>
            </a:r>
            <a:endParaRPr lang="en-CA" dirty="0"/>
          </a:p>
        </p:txBody>
      </p:sp>
      <p:sp>
        <p:nvSpPr>
          <p:cNvPr id="3" name="Subtitle 2"/>
          <p:cNvSpPr>
            <a:spLocks noGrp="1"/>
          </p:cNvSpPr>
          <p:nvPr>
            <p:ph type="subTitle" idx="1"/>
          </p:nvPr>
        </p:nvSpPr>
        <p:spPr/>
        <p:txBody>
          <a:bodyPr>
            <a:normAutofit/>
          </a:bodyPr>
          <a:lstStyle/>
          <a:p>
            <a:r>
              <a:rPr lang="en-US" sz="2800" dirty="0" smtClean="0"/>
              <a:t>Experimental Considerations</a:t>
            </a:r>
            <a:endParaRPr lang="en-CA" sz="2800" dirty="0"/>
          </a:p>
        </p:txBody>
      </p:sp>
    </p:spTree>
    <p:extLst>
      <p:ext uri="{BB962C8B-B14F-4D97-AF65-F5344CB8AC3E}">
        <p14:creationId xmlns:p14="http://schemas.microsoft.com/office/powerpoint/2010/main" val="11844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Statistical Uncertainty</a:t>
            </a:r>
            <a:endParaRPr lang="en-CA" dirty="0"/>
          </a:p>
        </p:txBody>
      </p:sp>
      <p:pic>
        <p:nvPicPr>
          <p:cNvPr id="5" name="Picture 4"/>
          <p:cNvPicPr>
            <a:picLocks noChangeAspect="1"/>
          </p:cNvPicPr>
          <p:nvPr/>
        </p:nvPicPr>
        <p:blipFill>
          <a:blip r:embed="rId2"/>
          <a:stretch>
            <a:fillRect/>
          </a:stretch>
        </p:blipFill>
        <p:spPr>
          <a:xfrm>
            <a:off x="4427538" y="1885157"/>
            <a:ext cx="4716462" cy="2575717"/>
          </a:xfrm>
          <a:prstGeom prst="rect">
            <a:avLst/>
          </a:prstGeom>
        </p:spPr>
      </p:pic>
      <p:sp>
        <p:nvSpPr>
          <p:cNvPr id="6" name="TextBox 5"/>
          <p:cNvSpPr txBox="1"/>
          <p:nvPr/>
        </p:nvSpPr>
        <p:spPr>
          <a:xfrm flipH="1">
            <a:off x="7756802" y="2171786"/>
            <a:ext cx="1059855" cy="369332"/>
          </a:xfrm>
          <a:prstGeom prst="rect">
            <a:avLst/>
          </a:prstGeom>
          <a:noFill/>
        </p:spPr>
        <p:txBody>
          <a:bodyPr wrap="square" rtlCol="0">
            <a:spAutoFit/>
          </a:bodyPr>
          <a:lstStyle/>
          <a:p>
            <a:r>
              <a:rPr lang="en-US" dirty="0" smtClean="0"/>
              <a:t>Gaussian</a:t>
            </a:r>
            <a:endParaRPr lang="en-CA" dirty="0"/>
          </a:p>
        </p:txBody>
      </p:sp>
      <mc:AlternateContent xmlns:mc="http://schemas.openxmlformats.org/markup-compatibility/2006" xmlns:a14="http://schemas.microsoft.com/office/drawing/2010/main">
        <mc:Choice Requires="a14">
          <p:sp>
            <p:nvSpPr>
              <p:cNvPr id="7" name="TextBox 6"/>
              <p:cNvSpPr txBox="1"/>
              <p:nvPr/>
            </p:nvSpPr>
            <p:spPr>
              <a:xfrm>
                <a:off x="345440" y="1107440"/>
                <a:ext cx="2214196" cy="5997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e>
                            <m:sup>
                              <m:r>
                                <a:rPr lang="en-US" b="0" i="1" smtClean="0">
                                  <a:latin typeface="Cambria Math" panose="02040503050406030204" pitchFamily="18" charset="0"/>
                                  <a:ea typeface="Cambria Math" panose="02040503050406030204" pitchFamily="18" charset="0"/>
                                </a:rPr>
                                <m:t>4</m:t>
                              </m:r>
                            </m:sup>
                          </m:sSup>
                        </m:den>
                      </m:f>
                    </m:oMath>
                  </m:oMathPara>
                </a14:m>
                <a:endParaRPr lang="en-CA" dirty="0"/>
              </a:p>
            </p:txBody>
          </p:sp>
        </mc:Choice>
        <mc:Fallback xmlns="">
          <p:sp>
            <p:nvSpPr>
              <p:cNvPr id="7" name="TextBox 6"/>
              <p:cNvSpPr txBox="1">
                <a:spLocks noRot="1" noChangeAspect="1" noMove="1" noResize="1" noEditPoints="1" noAdjustHandles="1" noChangeArrowheads="1" noChangeShapeType="1" noTextEdit="1"/>
              </p:cNvSpPr>
              <p:nvPr/>
            </p:nvSpPr>
            <p:spPr>
              <a:xfrm>
                <a:off x="345440" y="1107440"/>
                <a:ext cx="2214196" cy="599716"/>
              </a:xfrm>
              <a:prstGeom prst="rect">
                <a:avLst/>
              </a:prstGeom>
              <a:blipFill rotWithShape="0">
                <a:blip r:embed="rId3"/>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705600" y="1178560"/>
                <a:ext cx="1232197"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2</m:t>
                          </m:r>
                        </m:den>
                      </m:f>
                    </m:oMath>
                  </m:oMathPara>
                </a14:m>
                <a:endParaRPr lang="en-CA" dirty="0"/>
              </a:p>
            </p:txBody>
          </p:sp>
        </mc:Choice>
        <mc:Fallback xmlns="">
          <p:sp>
            <p:nvSpPr>
              <p:cNvPr id="8" name="TextBox 7"/>
              <p:cNvSpPr txBox="1">
                <a:spLocks noRot="1" noChangeAspect="1" noMove="1" noResize="1" noEditPoints="1" noAdjustHandles="1" noChangeArrowheads="1" noChangeShapeType="1" noTextEdit="1"/>
              </p:cNvSpPr>
              <p:nvPr/>
            </p:nvSpPr>
            <p:spPr>
              <a:xfrm>
                <a:off x="6705600" y="1178560"/>
                <a:ext cx="1232197" cy="516745"/>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663440" y="1320800"/>
                <a:ext cx="13051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oMath>
                  </m:oMathPara>
                </a14:m>
                <a:endParaRPr lang="en-CA" dirty="0"/>
              </a:p>
            </p:txBody>
          </p:sp>
        </mc:Choice>
        <mc:Fallback xmlns="">
          <p:sp>
            <p:nvSpPr>
              <p:cNvPr id="9" name="TextBox 8"/>
              <p:cNvSpPr txBox="1">
                <a:spLocks noRot="1" noChangeAspect="1" noMove="1" noResize="1" noEditPoints="1" noAdjustHandles="1" noChangeArrowheads="1" noChangeShapeType="1" noTextEdit="1"/>
              </p:cNvSpPr>
              <p:nvPr/>
            </p:nvSpPr>
            <p:spPr>
              <a:xfrm>
                <a:off x="4663440" y="1320800"/>
                <a:ext cx="1305165" cy="276999"/>
              </a:xfrm>
              <a:prstGeom prst="rect">
                <a:avLst/>
              </a:prstGeom>
              <a:blipFill rotWithShape="0">
                <a:blip r:embed="rId5"/>
                <a:stretch>
                  <a:fillRect l="-3738" r="-1869" b="-1555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96240" y="2377440"/>
                <a:ext cx="1783758" cy="750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2</m:t>
                                  </m:r>
                                </m:sup>
                              </m:sSup>
                            </m:num>
                            <m:den>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𝑁</m:t>
                          </m:r>
                        </m:num>
                        <m:den>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𝑁</m:t>
                              </m:r>
                            </m:e>
                            <m:sup>
                              <m:r>
                                <a:rPr lang="en-US" b="0" i="1" smtClean="0">
                                  <a:latin typeface="Cambria Math" panose="02040503050406030204" pitchFamily="18" charset="0"/>
                                  <a:ea typeface="Cambria Math" panose="02040503050406030204" pitchFamily="18" charset="0"/>
                                </a:rPr>
                                <m:t>4</m:t>
                              </m:r>
                            </m:sup>
                          </m:s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𝑁</m:t>
                          </m:r>
                        </m:den>
                      </m:f>
                    </m:oMath>
                  </m:oMathPara>
                </a14:m>
                <a:endParaRPr lang="en-CA" dirty="0"/>
              </a:p>
            </p:txBody>
          </p:sp>
        </mc:Choice>
        <mc:Fallback xmlns="">
          <p:sp>
            <p:nvSpPr>
              <p:cNvPr id="11" name="TextBox 10"/>
              <p:cNvSpPr txBox="1">
                <a:spLocks noRot="1" noChangeAspect="1" noMove="1" noResize="1" noEditPoints="1" noAdjustHandles="1" noChangeArrowheads="1" noChangeShapeType="1" noTextEdit="1"/>
              </p:cNvSpPr>
              <p:nvPr/>
            </p:nvSpPr>
            <p:spPr>
              <a:xfrm>
                <a:off x="396240" y="2377440"/>
                <a:ext cx="1783758" cy="750205"/>
              </a:xfrm>
              <a:prstGeom prst="rect">
                <a:avLst/>
              </a:prstGeom>
              <a:blipFill rotWithShape="0">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7840" y="2600960"/>
                <a:ext cx="904222" cy="57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𝐴</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𝑁</m:t>
                              </m:r>
                            </m:e>
                          </m:rad>
                        </m:den>
                      </m:f>
                    </m:oMath>
                  </m:oMathPara>
                </a14:m>
                <a:endParaRPr lang="en-CA" dirty="0"/>
              </a:p>
            </p:txBody>
          </p:sp>
        </mc:Choice>
        <mc:Fallback xmlns="">
          <p:sp>
            <p:nvSpPr>
              <p:cNvPr id="12" name="TextBox 11"/>
              <p:cNvSpPr txBox="1">
                <a:spLocks noRot="1" noChangeAspect="1" noMove="1" noResize="1" noEditPoints="1" noAdjustHandles="1" noChangeArrowheads="1" noChangeShapeType="1" noTextEdit="1"/>
              </p:cNvSpPr>
              <p:nvPr/>
            </p:nvSpPr>
            <p:spPr>
              <a:xfrm>
                <a:off x="3037840" y="2600960"/>
                <a:ext cx="904222" cy="572273"/>
              </a:xfrm>
              <a:prstGeom prst="rect">
                <a:avLst/>
              </a:prstGeom>
              <a:blipFill rotWithShape="0">
                <a:blip r:embed="rId7"/>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62560" y="4114800"/>
                <a:ext cx="2693366" cy="369332"/>
              </a:xfrm>
              <a:prstGeom prst="rect">
                <a:avLst/>
              </a:prstGeom>
              <a:noFill/>
            </p:spPr>
            <p:txBody>
              <a:bodyPr wrap="none" rtlCol="0">
                <a:spAutoFit/>
              </a:bodyPr>
              <a:lstStyle/>
              <a:p>
                <a:r>
                  <a:rPr lang="en-US" dirty="0" smtClean="0"/>
                  <a:t>The expected width,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𝐴</m:t>
                        </m:r>
                      </m:sub>
                    </m:sSub>
                    <m:r>
                      <a:rPr lang="en-US" b="0" i="1" smtClean="0">
                        <a:latin typeface="Cambria Math" panose="02040503050406030204" pitchFamily="18" charset="0"/>
                      </a:rPr>
                      <m:t>,</m:t>
                    </m:r>
                  </m:oMath>
                </a14:m>
                <a:r>
                  <a:rPr lang="en-US" dirty="0" smtClean="0"/>
                  <a:t> is:</a:t>
                </a:r>
                <a:endParaRPr lang="en-CA" dirty="0"/>
              </a:p>
            </p:txBody>
          </p:sp>
        </mc:Choice>
        <mc:Fallback xmlns="">
          <p:sp>
            <p:nvSpPr>
              <p:cNvPr id="13" name="TextBox 12"/>
              <p:cNvSpPr txBox="1">
                <a:spLocks noRot="1" noChangeAspect="1" noMove="1" noResize="1" noEditPoints="1" noAdjustHandles="1" noChangeArrowheads="1" noChangeShapeType="1" noTextEdit="1"/>
              </p:cNvSpPr>
              <p:nvPr/>
            </p:nvSpPr>
            <p:spPr>
              <a:xfrm>
                <a:off x="162560" y="4114800"/>
                <a:ext cx="2693366" cy="369332"/>
              </a:xfrm>
              <a:prstGeom prst="rect">
                <a:avLst/>
              </a:prstGeom>
              <a:blipFill rotWithShape="0">
                <a:blip r:embed="rId8"/>
                <a:stretch>
                  <a:fillRect l="-2041" t="-8197" r="-1587" b="-2459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4160" y="4734560"/>
                <a:ext cx="7418121" cy="8649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𝐴</m:t>
                          </m:r>
                        </m:sub>
                      </m:sSub>
                      <m:r>
                        <a:rPr lang="en-US" b="0" i="1" smtClean="0">
                          <a:latin typeface="Cambria Math" panose="02040503050406030204" pitchFamily="18" charset="0"/>
                        </a:rPr>
                        <m:t>=</m:t>
                      </m:r>
                      <m:f>
                        <m:fPr>
                          <m:ctrlPr>
                            <a:rPr lang="en-CA"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CA" i="1" smtClean="0">
                                  <a:latin typeface="Cambria Math" panose="02040503050406030204" pitchFamily="18" charset="0"/>
                                </a:rPr>
                              </m:ctrlPr>
                            </m:radPr>
                            <m:deg/>
                            <m:e>
                              <m:f>
                                <m:fPr>
                                  <m:ctrlPr>
                                    <a:rPr lang="en-CA"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𝑓𝑙𝑖𝑝</m:t>
                                  </m:r>
                                  <m:r>
                                    <a:rPr lang="en-US" i="1">
                                      <a:latin typeface="Cambria Math" panose="02040503050406030204" pitchFamily="18" charset="0"/>
                                    </a:rPr>
                                    <m:t> </m:t>
                                  </m:r>
                                  <m:r>
                                    <a:rPr lang="en-US" i="1">
                                      <a:latin typeface="Cambria Math" panose="02040503050406030204" pitchFamily="18" charset="0"/>
                                    </a:rPr>
                                    <m:t>𝑟𝑎𝑡𝑒</m:t>
                                  </m:r>
                                </m:den>
                              </m:f>
                              <m:r>
                                <a:rPr lang="en-CA"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𝑏𝑒𝑎𝑚</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𝑐𝑢𝑟𝑟𝑒𝑛𝑡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𝐴</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𝑅𝑎𝑡𝑒</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𝐻𝑧</m:t>
                                      </m:r>
                                    </m:num>
                                    <m:den>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𝐴</m:t>
                                      </m:r>
                                    </m:den>
                                  </m:f>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𝑓𝑙𝑖𝑝𝑠</m:t>
                              </m:r>
                              <m:r>
                                <a:rPr lang="en-US" i="1">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𝑑𝑒𝑡𝑠</m:t>
                              </m:r>
                              <m:r>
                                <m:rPr>
                                  <m:nor/>
                                </m:rPr>
                                <a:rPr lang="en-CA" dirty="0"/>
                                <m:t> </m:t>
                              </m:r>
                            </m:e>
                          </m:rad>
                        </m:den>
                      </m:f>
                    </m:oMath>
                  </m:oMathPara>
                </a14:m>
                <a:endParaRPr lang="en-CA" dirty="0"/>
              </a:p>
            </p:txBody>
          </p:sp>
        </mc:Choice>
        <mc:Fallback xmlns="">
          <p:sp>
            <p:nvSpPr>
              <p:cNvPr id="15" name="TextBox 14"/>
              <p:cNvSpPr txBox="1">
                <a:spLocks noRot="1" noChangeAspect="1" noMove="1" noResize="1" noEditPoints="1" noAdjustHandles="1" noChangeArrowheads="1" noChangeShapeType="1" noTextEdit="1"/>
              </p:cNvSpPr>
              <p:nvPr/>
            </p:nvSpPr>
            <p:spPr>
              <a:xfrm>
                <a:off x="264160" y="4734560"/>
                <a:ext cx="7418121" cy="864980"/>
              </a:xfrm>
              <a:prstGeom prst="rect">
                <a:avLst/>
              </a:prstGeom>
              <a:blipFill rotWithShape="0">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438400" y="5750560"/>
                <a:ext cx="6515694" cy="8649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CA"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CA" i="1" smtClean="0">
                                  <a:latin typeface="Cambria Math" panose="02040503050406030204" pitchFamily="18" charset="0"/>
                                </a:rPr>
                              </m:ctrlPr>
                            </m:radPr>
                            <m:deg/>
                            <m:e>
                              <m:d>
                                <m:dPr>
                                  <m:ctrlPr>
                                    <a:rPr lang="en-US" i="1" smtClean="0">
                                      <a:latin typeface="Cambria Math" panose="02040503050406030204" pitchFamily="18" charset="0"/>
                                    </a:rPr>
                                  </m:ctrlPr>
                                </m:dPr>
                                <m:e>
                                  <m:f>
                                    <m:fPr>
                                      <m:ctrlPr>
                                        <a:rPr lang="en-CA"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960</m:t>
                                      </m:r>
                                      <m:r>
                                        <a:rPr lang="en-US" i="1">
                                          <a:latin typeface="Cambria Math" panose="02040503050406030204" pitchFamily="18" charset="0"/>
                                        </a:rPr>
                                        <m:t>𝐻𝑧</m:t>
                                      </m:r>
                                    </m:den>
                                  </m:f>
                                </m:e>
                              </m:d>
                              <m:d>
                                <m:dPr>
                                  <m:ctrlPr>
                                    <a:rPr lang="en-US"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rPr>
                                    <m:t>150</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𝐴</m:t>
                                  </m:r>
                                </m:e>
                              </m:d>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4.5</m:t>
                                  </m:r>
                                  <m:r>
                                    <a:rPr lang="en-US" b="0" i="1" smtClean="0">
                                      <a:latin typeface="Cambria Math" panose="02040503050406030204" pitchFamily="18" charset="0"/>
                                      <a:ea typeface="Cambria Math" panose="02040503050406030204" pitchFamily="18" charset="0"/>
                                    </a:rPr>
                                    <m:t>𝑀𝐻𝑧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ea typeface="Cambria Math" panose="02040503050406030204" pitchFamily="18" charset="0"/>
                                        </a:rPr>
                                        <m:t>𝐻𝑧</m:t>
                                      </m:r>
                                    </m:num>
                                    <m:den>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𝑀𝐻𝑧</m:t>
                                      </m:r>
                                    </m:den>
                                  </m:f>
                                </m:e>
                              </m:d>
                              <m:r>
                                <a:rPr lang="en-US" i="1">
                                  <a:latin typeface="Cambria Math" panose="02040503050406030204" pitchFamily="18" charset="0"/>
                                  <a:ea typeface="Cambria Math" panose="02040503050406030204" pitchFamily="18" charset="0"/>
                                </a:rPr>
                                <m:t> </m:t>
                              </m:r>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4</m:t>
                                  </m:r>
                                </m:e>
                              </m:d>
                              <m:d>
                                <m:dPr>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8</m:t>
                                  </m:r>
                                </m:e>
                              </m:d>
                              <m:r>
                                <m:rPr>
                                  <m:nor/>
                                </m:rPr>
                                <a:rPr lang="en-CA" dirty="0"/>
                                <m:t> </m:t>
                              </m:r>
                            </m:e>
                          </m:rad>
                        </m:den>
                      </m:f>
                      <m:r>
                        <a:rPr lang="en-US" b="0" i="1" smtClean="0">
                          <a:latin typeface="Cambria Math" panose="02040503050406030204" pitchFamily="18" charset="0"/>
                        </a:rPr>
                        <m:t>=211</m:t>
                      </m:r>
                      <m:r>
                        <a:rPr lang="en-US" b="0" i="1" smtClean="0">
                          <a:latin typeface="Cambria Math" panose="02040503050406030204" pitchFamily="18" charset="0"/>
                        </a:rPr>
                        <m:t>𝑝𝑝𝑚</m:t>
                      </m:r>
                    </m:oMath>
                  </m:oMathPara>
                </a14:m>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2438400" y="5750560"/>
                <a:ext cx="6515694" cy="864980"/>
              </a:xfrm>
              <a:prstGeom prst="rect">
                <a:avLst/>
              </a:prstGeom>
              <a:blipFill rotWithShape="0">
                <a:blip r:embed="rId10"/>
                <a:stretch>
                  <a:fillRect/>
                </a:stretch>
              </a:blipFill>
            </p:spPr>
            <p:txBody>
              <a:bodyPr/>
              <a:lstStyle/>
              <a:p>
                <a:r>
                  <a:rPr lang="en-CA">
                    <a:noFill/>
                  </a:rPr>
                  <a:t> </a:t>
                </a:r>
              </a:p>
            </p:txBody>
          </p:sp>
        </mc:Fallback>
      </mc:AlternateContent>
      <p:sp>
        <p:nvSpPr>
          <p:cNvPr id="2" name="Date Placeholder 1"/>
          <p:cNvSpPr>
            <a:spLocks noGrp="1"/>
          </p:cNvSpPr>
          <p:nvPr>
            <p:ph type="dt" sz="half" idx="10"/>
          </p:nvPr>
        </p:nvSpPr>
        <p:spPr/>
        <p:txBody>
          <a:bodyPr/>
          <a:lstStyle/>
          <a:p>
            <a:r>
              <a:rPr lang="en-US" smtClean="0"/>
              <a:t>June 1-19, 2015</a:t>
            </a:r>
            <a:endParaRPr lang="en-CA" dirty="0"/>
          </a:p>
        </p:txBody>
      </p:sp>
      <p:sp>
        <p:nvSpPr>
          <p:cNvPr id="3" name="Footer Placeholder 2"/>
          <p:cNvSpPr>
            <a:spLocks noGrp="1"/>
          </p:cNvSpPr>
          <p:nvPr>
            <p:ph type="ftr" sz="quarter" idx="11"/>
          </p:nvPr>
        </p:nvSpPr>
        <p:spPr/>
        <p:txBody>
          <a:bodyPr/>
          <a:lstStyle/>
          <a:p>
            <a:r>
              <a:rPr lang="en-US" smtClean="0"/>
              <a:t>HUGS</a:t>
            </a:r>
            <a:endParaRPr lang="en-CA" dirty="0" smtClean="0"/>
          </a:p>
        </p:txBody>
      </p:sp>
      <p:sp>
        <p:nvSpPr>
          <p:cNvPr id="14" name="Slide Number Placeholder 13"/>
          <p:cNvSpPr>
            <a:spLocks noGrp="1"/>
          </p:cNvSpPr>
          <p:nvPr>
            <p:ph type="sldNum" sz="quarter" idx="12"/>
          </p:nvPr>
        </p:nvSpPr>
        <p:spPr/>
        <p:txBody>
          <a:bodyPr/>
          <a:lstStyle/>
          <a:p>
            <a:fld id="{DA118E06-5FBC-4A7F-98A9-FD3F00BABDBC}" type="slidenum">
              <a:rPr lang="en-CA" smtClean="0"/>
              <a:pPr/>
              <a:t>10</a:t>
            </a:fld>
            <a:endParaRPr lang="en-CA" dirty="0"/>
          </a:p>
        </p:txBody>
      </p:sp>
    </p:spTree>
    <p:extLst>
      <p:ext uri="{BB962C8B-B14F-4D97-AF65-F5344CB8AC3E}">
        <p14:creationId xmlns:p14="http://schemas.microsoft.com/office/powerpoint/2010/main" val="337933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Design and simulation</a:t>
            </a:r>
            <a:endParaRPr lang="en-CA" dirty="0"/>
          </a:p>
        </p:txBody>
      </p:sp>
      <p:sp>
        <p:nvSpPr>
          <p:cNvPr id="5" name="Date Placeholder 4"/>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2" name="TextBox 1"/>
          <p:cNvSpPr txBox="1"/>
          <p:nvPr/>
        </p:nvSpPr>
        <p:spPr>
          <a:xfrm>
            <a:off x="2902999" y="3746375"/>
            <a:ext cx="4418902" cy="2862322"/>
          </a:xfrm>
          <a:prstGeom prst="rect">
            <a:avLst/>
          </a:prstGeom>
          <a:noFill/>
        </p:spPr>
        <p:txBody>
          <a:bodyPr wrap="none" rtlCol="0">
            <a:spAutoFit/>
          </a:bodyPr>
          <a:lstStyle/>
          <a:p>
            <a:r>
              <a:rPr lang="en-US" dirty="0" smtClean="0"/>
              <a:t>What are we trying to do?</a:t>
            </a:r>
          </a:p>
          <a:p>
            <a:endParaRPr lang="en-US" dirty="0" smtClean="0"/>
          </a:p>
          <a:p>
            <a:pPr marL="285750" indent="-285750">
              <a:buFont typeface="Arial" panose="020B0604020202020204" pitchFamily="34" charset="0"/>
              <a:buChar char="•"/>
            </a:pPr>
            <a:r>
              <a:rPr lang="en-US" dirty="0" smtClean="0"/>
              <a:t>Minimize systematics</a:t>
            </a:r>
            <a:endParaRPr lang="en-US" dirty="0"/>
          </a:p>
          <a:p>
            <a:pPr marL="285750" indent="-285750">
              <a:buFont typeface="Arial" panose="020B0604020202020204" pitchFamily="34" charset="0"/>
              <a:buChar char="•"/>
            </a:pPr>
            <a:r>
              <a:rPr lang="en-US" dirty="0" smtClean="0"/>
              <a:t>Optimize the acceptance/focus </a:t>
            </a:r>
          </a:p>
          <a:p>
            <a:pPr marL="285750" indent="-285750">
              <a:buFont typeface="Arial" panose="020B0604020202020204" pitchFamily="34" charset="0"/>
              <a:buChar char="•"/>
            </a:pPr>
            <a:r>
              <a:rPr lang="en-US" dirty="0" smtClean="0"/>
              <a:t>Minimize backgrounds</a:t>
            </a:r>
          </a:p>
          <a:p>
            <a:pPr marL="742950" lvl="1" indent="-285750">
              <a:buFont typeface="Arial" panose="020B0604020202020204" pitchFamily="34" charset="0"/>
              <a:buChar char="•"/>
            </a:pPr>
            <a:r>
              <a:rPr lang="en-US" dirty="0" smtClean="0"/>
              <a:t>Elastic ep vs. </a:t>
            </a:r>
            <a:r>
              <a:rPr lang="en-US" dirty="0" err="1" smtClean="0"/>
              <a:t>moller</a:t>
            </a:r>
            <a:endParaRPr lang="en-US" dirty="0" smtClean="0"/>
          </a:p>
          <a:p>
            <a:pPr marL="742950" lvl="1" indent="-285750">
              <a:buFont typeface="Arial" panose="020B0604020202020204" pitchFamily="34" charset="0"/>
              <a:buChar char="•"/>
            </a:pPr>
            <a:r>
              <a:rPr lang="en-US" dirty="0" smtClean="0"/>
              <a:t>Inelastic asymmetry</a:t>
            </a:r>
          </a:p>
          <a:p>
            <a:pPr marL="742950" lvl="1" indent="-285750">
              <a:buFont typeface="Arial" panose="020B0604020202020204" pitchFamily="34" charset="0"/>
              <a:buChar char="•"/>
            </a:pPr>
            <a:r>
              <a:rPr lang="en-US" dirty="0" smtClean="0"/>
              <a:t>Target structure/</a:t>
            </a:r>
            <a:r>
              <a:rPr lang="en-US" dirty="0" err="1" smtClean="0"/>
              <a:t>beamline</a:t>
            </a:r>
            <a:r>
              <a:rPr lang="en-US" dirty="0" smtClean="0"/>
              <a:t> scattering</a:t>
            </a:r>
          </a:p>
          <a:p>
            <a:pPr marL="742950" lvl="1" indent="-285750">
              <a:buFont typeface="Arial" panose="020B0604020202020204" pitchFamily="34" charset="0"/>
              <a:buChar char="•"/>
            </a:pPr>
            <a:r>
              <a:rPr lang="en-US" dirty="0" smtClean="0"/>
              <a:t>Neutrons</a:t>
            </a:r>
          </a:p>
          <a:p>
            <a:pPr marL="285750" indent="-285750">
              <a:buFont typeface="Arial" panose="020B0604020202020204" pitchFamily="34" charset="0"/>
              <a:buChar char="•"/>
            </a:pPr>
            <a:r>
              <a:rPr lang="en-US" dirty="0" smtClean="0"/>
              <a:t>Make corrections</a:t>
            </a:r>
          </a:p>
        </p:txBody>
      </p:sp>
      <p:sp>
        <p:nvSpPr>
          <p:cNvPr id="3" name="Rectangle 2"/>
          <p:cNvSpPr/>
          <p:nvPr/>
        </p:nvSpPr>
        <p:spPr>
          <a:xfrm>
            <a:off x="324036" y="849114"/>
            <a:ext cx="4572000" cy="2585323"/>
          </a:xfrm>
          <a:prstGeom prst="rect">
            <a:avLst/>
          </a:prstGeom>
        </p:spPr>
        <p:txBody>
          <a:bodyPr>
            <a:spAutoFit/>
          </a:bodyPr>
          <a:lstStyle/>
          <a:p>
            <a:r>
              <a:rPr lang="en-US" dirty="0" smtClean="0"/>
              <a:t>What can we design with the simulations?</a:t>
            </a:r>
          </a:p>
          <a:p>
            <a:endParaRPr lang="en-US" dirty="0" smtClean="0"/>
          </a:p>
          <a:p>
            <a:pPr marL="285750" indent="-285750">
              <a:buFont typeface="Arial" panose="020B0604020202020204" pitchFamily="34" charset="0"/>
              <a:buChar char="•"/>
            </a:pPr>
            <a:r>
              <a:rPr lang="en-US" dirty="0" smtClean="0"/>
              <a:t>Target cell</a:t>
            </a:r>
          </a:p>
          <a:p>
            <a:pPr marL="285750" indent="-285750">
              <a:buFont typeface="Arial" panose="020B0604020202020204" pitchFamily="34" charset="0"/>
              <a:buChar char="•"/>
            </a:pPr>
            <a:r>
              <a:rPr lang="en-US" dirty="0"/>
              <a:t>All </a:t>
            </a:r>
            <a:r>
              <a:rPr lang="en-US" dirty="0" smtClean="0"/>
              <a:t>apertures</a:t>
            </a:r>
          </a:p>
          <a:p>
            <a:pPr marL="742950" lvl="1" indent="-285750">
              <a:buFont typeface="Corbel" panose="020B0503020204020204" pitchFamily="34" charset="0"/>
              <a:buChar char="–"/>
            </a:pPr>
            <a:r>
              <a:rPr lang="en-US" dirty="0" err="1" smtClean="0"/>
              <a:t>Beamline</a:t>
            </a:r>
            <a:endParaRPr lang="en-US" dirty="0" smtClean="0"/>
          </a:p>
          <a:p>
            <a:pPr marL="742950" lvl="1" indent="-285750">
              <a:buFont typeface="Corbel" panose="020B0503020204020204" pitchFamily="34" charset="0"/>
              <a:buChar char="–"/>
            </a:pPr>
            <a:r>
              <a:rPr lang="en-US" dirty="0" smtClean="0"/>
              <a:t>Collimator</a:t>
            </a:r>
            <a:endParaRPr lang="en-US" dirty="0"/>
          </a:p>
          <a:p>
            <a:pPr marL="742950" lvl="1" indent="-285750">
              <a:buFont typeface="Corbel" panose="020B0503020204020204" pitchFamily="34" charset="0"/>
              <a:buChar char="–"/>
            </a:pPr>
            <a:r>
              <a:rPr lang="en-US" dirty="0" smtClean="0"/>
              <a:t>Spectrometer</a:t>
            </a:r>
          </a:p>
          <a:p>
            <a:pPr marL="742950" lvl="1" indent="-285750">
              <a:buFont typeface="Corbel" panose="020B0503020204020204" pitchFamily="34" charset="0"/>
              <a:buChar char="–"/>
            </a:pPr>
            <a:r>
              <a:rPr lang="en-US" dirty="0" smtClean="0"/>
              <a:t>Detectors</a:t>
            </a:r>
          </a:p>
          <a:p>
            <a:pPr marL="285750" indent="-285750">
              <a:buFont typeface="Arial" panose="020B0604020202020204" pitchFamily="34" charset="0"/>
              <a:buChar char="•"/>
            </a:pPr>
            <a:r>
              <a:rPr lang="en-US" dirty="0" smtClean="0"/>
              <a:t>Detector responses</a:t>
            </a:r>
          </a:p>
        </p:txBody>
      </p:sp>
      <p:sp>
        <p:nvSpPr>
          <p:cNvPr id="8" name="Slide Number Placeholder 7"/>
          <p:cNvSpPr>
            <a:spLocks noGrp="1"/>
          </p:cNvSpPr>
          <p:nvPr>
            <p:ph type="sldNum" sz="quarter" idx="12"/>
          </p:nvPr>
        </p:nvSpPr>
        <p:spPr/>
        <p:txBody>
          <a:bodyPr/>
          <a:lstStyle/>
          <a:p>
            <a:fld id="{DA118E06-5FBC-4A7F-98A9-FD3F00BABDBC}" type="slidenum">
              <a:rPr lang="en-CA" smtClean="0"/>
              <a:pPr/>
              <a:t>11</a:t>
            </a:fld>
            <a:endParaRPr lang="en-CA" dirty="0"/>
          </a:p>
        </p:txBody>
      </p:sp>
    </p:spTree>
    <p:extLst>
      <p:ext uri="{BB962C8B-B14F-4D97-AF65-F5344CB8AC3E}">
        <p14:creationId xmlns:p14="http://schemas.microsoft.com/office/powerpoint/2010/main" val="1730113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Monte Carlo Technique</a:t>
            </a:r>
            <a:endParaRPr lang="en-CA" dirty="0"/>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grpSp>
        <p:nvGrpSpPr>
          <p:cNvPr id="9" name="Group 8"/>
          <p:cNvGrpSpPr/>
          <p:nvPr/>
        </p:nvGrpSpPr>
        <p:grpSpPr>
          <a:xfrm>
            <a:off x="5191760" y="2032000"/>
            <a:ext cx="3637166" cy="3302000"/>
            <a:chOff x="243840" y="1452880"/>
            <a:chExt cx="3596640" cy="3302000"/>
          </a:xfrm>
        </p:grpSpPr>
        <p:sp>
          <p:nvSpPr>
            <p:cNvPr id="7" name="Oval 6"/>
            <p:cNvSpPr/>
            <p:nvPr/>
          </p:nvSpPr>
          <p:spPr>
            <a:xfrm>
              <a:off x="243840" y="1463040"/>
              <a:ext cx="3586706" cy="3281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43840" y="1452880"/>
              <a:ext cx="3596640" cy="330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Oval 10"/>
          <p:cNvSpPr/>
          <p:nvPr/>
        </p:nvSpPr>
        <p:spPr>
          <a:xfrm>
            <a:off x="6258560" y="246888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2" name="Oval 11"/>
          <p:cNvSpPr/>
          <p:nvPr/>
        </p:nvSpPr>
        <p:spPr>
          <a:xfrm>
            <a:off x="8483600" y="246888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 name="Oval 29"/>
          <p:cNvSpPr/>
          <p:nvPr/>
        </p:nvSpPr>
        <p:spPr>
          <a:xfrm>
            <a:off x="6736080" y="347472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Oval 30"/>
          <p:cNvSpPr/>
          <p:nvPr/>
        </p:nvSpPr>
        <p:spPr>
          <a:xfrm>
            <a:off x="8483600" y="5039360"/>
            <a:ext cx="91440" cy="914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2" name="Oval 31"/>
          <p:cNvSpPr/>
          <p:nvPr/>
        </p:nvSpPr>
        <p:spPr>
          <a:xfrm>
            <a:off x="6664960" y="487680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3" name="Oval 32"/>
          <p:cNvSpPr/>
          <p:nvPr/>
        </p:nvSpPr>
        <p:spPr>
          <a:xfrm>
            <a:off x="5476240" y="2407920"/>
            <a:ext cx="111760" cy="1219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4" name="Oval 33"/>
          <p:cNvSpPr/>
          <p:nvPr/>
        </p:nvSpPr>
        <p:spPr>
          <a:xfrm>
            <a:off x="7426960" y="306832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5" name="Oval 34"/>
          <p:cNvSpPr/>
          <p:nvPr/>
        </p:nvSpPr>
        <p:spPr>
          <a:xfrm>
            <a:off x="7112000" y="392176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6" name="Oval 35"/>
          <p:cNvSpPr/>
          <p:nvPr/>
        </p:nvSpPr>
        <p:spPr>
          <a:xfrm>
            <a:off x="5384800" y="469392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7" name="Oval 36"/>
          <p:cNvSpPr/>
          <p:nvPr/>
        </p:nvSpPr>
        <p:spPr>
          <a:xfrm>
            <a:off x="6177280" y="360680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8" name="Oval 37"/>
          <p:cNvSpPr/>
          <p:nvPr/>
        </p:nvSpPr>
        <p:spPr>
          <a:xfrm>
            <a:off x="6786880" y="273304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9" name="Oval 38"/>
          <p:cNvSpPr/>
          <p:nvPr/>
        </p:nvSpPr>
        <p:spPr>
          <a:xfrm>
            <a:off x="6217920" y="465328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0" name="Oval 39"/>
          <p:cNvSpPr/>
          <p:nvPr/>
        </p:nvSpPr>
        <p:spPr>
          <a:xfrm>
            <a:off x="7914640" y="252984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1" name="Oval 40"/>
          <p:cNvSpPr/>
          <p:nvPr/>
        </p:nvSpPr>
        <p:spPr>
          <a:xfrm>
            <a:off x="7122160" y="223520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2" name="Oval 41"/>
          <p:cNvSpPr/>
          <p:nvPr/>
        </p:nvSpPr>
        <p:spPr>
          <a:xfrm>
            <a:off x="8514080" y="343408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3" name="Oval 42"/>
          <p:cNvSpPr/>
          <p:nvPr/>
        </p:nvSpPr>
        <p:spPr>
          <a:xfrm>
            <a:off x="5618480" y="311912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4" name="Oval 43"/>
          <p:cNvSpPr/>
          <p:nvPr/>
        </p:nvSpPr>
        <p:spPr>
          <a:xfrm>
            <a:off x="5730240" y="407416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5" name="Oval 44"/>
          <p:cNvSpPr/>
          <p:nvPr/>
        </p:nvSpPr>
        <p:spPr>
          <a:xfrm>
            <a:off x="8239760" y="429768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6" name="Oval 45"/>
          <p:cNvSpPr/>
          <p:nvPr/>
        </p:nvSpPr>
        <p:spPr>
          <a:xfrm>
            <a:off x="7934960" y="323088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7" name="Oval 46"/>
          <p:cNvSpPr/>
          <p:nvPr/>
        </p:nvSpPr>
        <p:spPr>
          <a:xfrm>
            <a:off x="7355840" y="4744720"/>
            <a:ext cx="101600" cy="101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54" name="TextBox 53"/>
          <p:cNvSpPr txBox="1"/>
          <p:nvPr/>
        </p:nvSpPr>
        <p:spPr>
          <a:xfrm>
            <a:off x="6827520" y="1442720"/>
            <a:ext cx="304892" cy="369332"/>
          </a:xfrm>
          <a:prstGeom prst="rect">
            <a:avLst/>
          </a:prstGeom>
          <a:noFill/>
        </p:spPr>
        <p:txBody>
          <a:bodyPr wrap="none" rtlCol="0">
            <a:spAutoFit/>
          </a:bodyPr>
          <a:lstStyle/>
          <a:p>
            <a:r>
              <a:rPr lang="en-US" dirty="0" smtClean="0"/>
              <a:t>L</a:t>
            </a:r>
            <a:endParaRPr lang="en-CA" dirty="0"/>
          </a:p>
        </p:txBody>
      </p:sp>
      <p:sp>
        <p:nvSpPr>
          <p:cNvPr id="55" name="TextBox 54"/>
          <p:cNvSpPr txBox="1"/>
          <p:nvPr/>
        </p:nvSpPr>
        <p:spPr>
          <a:xfrm>
            <a:off x="4724400" y="3535680"/>
            <a:ext cx="304892" cy="369332"/>
          </a:xfrm>
          <a:prstGeom prst="rect">
            <a:avLst/>
          </a:prstGeom>
          <a:noFill/>
        </p:spPr>
        <p:txBody>
          <a:bodyPr wrap="none" rtlCol="0">
            <a:spAutoFit/>
          </a:bodyPr>
          <a:lstStyle/>
          <a:p>
            <a:r>
              <a:rPr lang="en-US" dirty="0" smtClean="0"/>
              <a:t>L</a:t>
            </a:r>
            <a:endParaRPr lang="en-CA" dirty="0"/>
          </a:p>
        </p:txBody>
      </p:sp>
      <mc:AlternateContent xmlns:mc="http://schemas.openxmlformats.org/markup-compatibility/2006" xmlns:a14="http://schemas.microsoft.com/office/drawing/2010/main">
        <mc:Choice Requires="a14">
          <p:sp>
            <p:nvSpPr>
              <p:cNvPr id="56" name="TextBox 55"/>
              <p:cNvSpPr txBox="1"/>
              <p:nvPr/>
            </p:nvSpPr>
            <p:spPr>
              <a:xfrm>
                <a:off x="563880" y="1168400"/>
                <a:ext cx="1304524" cy="303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𝑠𝑞𝑢𝑎𝑟𝑒</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oMath>
                  </m:oMathPara>
                </a14:m>
                <a:endParaRPr lang="en-CA" dirty="0"/>
              </a:p>
            </p:txBody>
          </p:sp>
        </mc:Choice>
        <mc:Fallback xmlns="">
          <p:sp>
            <p:nvSpPr>
              <p:cNvPr id="56" name="TextBox 55"/>
              <p:cNvSpPr txBox="1">
                <a:spLocks noRot="1" noChangeAspect="1" noMove="1" noResize="1" noEditPoints="1" noAdjustHandles="1" noChangeArrowheads="1" noChangeShapeType="1" noTextEdit="1"/>
              </p:cNvSpPr>
              <p:nvPr/>
            </p:nvSpPr>
            <p:spPr>
              <a:xfrm>
                <a:off x="563880" y="1168400"/>
                <a:ext cx="1304524" cy="303929"/>
              </a:xfrm>
              <a:prstGeom prst="rect">
                <a:avLst/>
              </a:prstGeom>
              <a:blipFill rotWithShape="0">
                <a:blip r:embed="rId3"/>
                <a:stretch>
                  <a:fillRect l="-4225" r="-1878" b="-2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21640" y="2580640"/>
                <a:ext cx="1810432" cy="5653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𝑐𝑖𝑟𝑐𝑙𝑒</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𝑡𝑜𝑡𝑎𝑙</m:t>
                              </m:r>
                            </m:sub>
                          </m:sSub>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oMath>
                  </m:oMathPara>
                </a14:m>
                <a:endParaRPr lang="en-CA" dirty="0"/>
              </a:p>
            </p:txBody>
          </p:sp>
        </mc:Choice>
        <mc:Fallback xmlns="">
          <p:sp>
            <p:nvSpPr>
              <p:cNvPr id="57" name="TextBox 56"/>
              <p:cNvSpPr txBox="1">
                <a:spLocks noRot="1" noChangeAspect="1" noMove="1" noResize="1" noEditPoints="1" noAdjustHandles="1" noChangeArrowheads="1" noChangeShapeType="1" noTextEdit="1"/>
              </p:cNvSpPr>
              <p:nvPr/>
            </p:nvSpPr>
            <p:spPr>
              <a:xfrm>
                <a:off x="421640" y="2580640"/>
                <a:ext cx="1810432" cy="565348"/>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2502408" y="1005840"/>
                <a:ext cx="1663468" cy="597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i="1" smtClean="0">
                              <a:latin typeface="Cambria Math" panose="02040503050406030204" pitchFamily="18" charset="0"/>
                            </a:rPr>
                          </m:ctrlPr>
                        </m:fPr>
                        <m:num>
                          <m:sSub>
                            <m:sSubPr>
                              <m:ctrlPr>
                                <a:rPr lang="en-CA"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𝑐𝑖𝑟𝑐𝑙𝑒</m:t>
                              </m:r>
                            </m:sub>
                          </m:sSub>
                        </m:num>
                        <m:den>
                          <m:sSub>
                            <m:sSubPr>
                              <m:ctrlPr>
                                <a:rPr lang="en-CA"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𝑠𝑞𝑢𝑎𝑟𝑒</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𝑡𝑜𝑡𝑎𝑙</m:t>
                              </m:r>
                            </m:sub>
                          </m:sSub>
                        </m:den>
                      </m:f>
                    </m:oMath>
                  </m:oMathPara>
                </a14:m>
                <a:endParaRPr lang="en-CA" dirty="0"/>
              </a:p>
            </p:txBody>
          </p:sp>
        </mc:Choice>
        <mc:Fallback xmlns="">
          <p:sp>
            <p:nvSpPr>
              <p:cNvPr id="58" name="TextBox 57"/>
              <p:cNvSpPr txBox="1">
                <a:spLocks noRot="1" noChangeAspect="1" noMove="1" noResize="1" noEditPoints="1" noAdjustHandles="1" noChangeArrowheads="1" noChangeShapeType="1" noTextEdit="1"/>
              </p:cNvSpPr>
              <p:nvPr/>
            </p:nvSpPr>
            <p:spPr>
              <a:xfrm>
                <a:off x="2502408" y="1005840"/>
                <a:ext cx="1663468" cy="597664"/>
              </a:xfrm>
              <a:prstGeom prst="rect">
                <a:avLst/>
              </a:prstGeom>
              <a:blipFill rotWithShape="0">
                <a:blip r:embed="rId5"/>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1112520" y="3545840"/>
                <a:ext cx="2841354"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16</m:t>
                          </m:r>
                        </m:num>
                        <m:den>
                          <m:r>
                            <a:rPr lang="en-US" b="0" i="1" smtClean="0">
                              <a:latin typeface="Cambria Math" panose="02040503050406030204" pitchFamily="18" charset="0"/>
                            </a:rPr>
                            <m:t>20</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10</m:t>
                          </m:r>
                        </m:den>
                      </m:f>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𝑅</m:t>
                              </m:r>
                            </m:e>
                          </m:d>
                        </m:e>
                        <m:sup>
                          <m:r>
                            <a:rPr lang="en-US" b="0" i="1" smtClean="0">
                              <a:latin typeface="Cambria Math" panose="02040503050406030204" pitchFamily="18" charset="0"/>
                            </a:rPr>
                            <m:t>2</m:t>
                          </m:r>
                        </m:sup>
                      </m:sSup>
                      <m:r>
                        <a:rPr lang="en-US" b="0" i="1" smtClean="0">
                          <a:latin typeface="Cambria Math" panose="02040503050406030204" pitchFamily="18" charset="0"/>
                        </a:rPr>
                        <m:t>=3.2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CA" dirty="0"/>
              </a:p>
            </p:txBody>
          </p:sp>
        </mc:Choice>
        <mc:Fallback xmlns="">
          <p:sp>
            <p:nvSpPr>
              <p:cNvPr id="59" name="TextBox 58"/>
              <p:cNvSpPr txBox="1">
                <a:spLocks noRot="1" noChangeAspect="1" noMove="1" noResize="1" noEditPoints="1" noAdjustHandles="1" noChangeArrowheads="1" noChangeShapeType="1" noTextEdit="1"/>
              </p:cNvSpPr>
              <p:nvPr/>
            </p:nvSpPr>
            <p:spPr>
              <a:xfrm>
                <a:off x="1112520" y="3545840"/>
                <a:ext cx="2841354" cy="520399"/>
              </a:xfrm>
              <a:prstGeom prst="rect">
                <a:avLst/>
              </a:prstGeom>
              <a:blipFill rotWithShape="0">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772920" y="4704080"/>
                <a:ext cx="193072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𝑐𝑖𝑟𝑐𝑙𝑒</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m:oMathPara>
                </a14:m>
                <a:endParaRPr lang="en-CA" dirty="0"/>
              </a:p>
            </p:txBody>
          </p:sp>
        </mc:Choice>
        <mc:Fallback xmlns="">
          <p:sp>
            <p:nvSpPr>
              <p:cNvPr id="60" name="TextBox 59"/>
              <p:cNvSpPr txBox="1">
                <a:spLocks noRot="1" noChangeAspect="1" noMove="1" noResize="1" noEditPoints="1" noAdjustHandles="1" noChangeArrowheads="1" noChangeShapeType="1" noTextEdit="1"/>
              </p:cNvSpPr>
              <p:nvPr/>
            </p:nvSpPr>
            <p:spPr>
              <a:xfrm>
                <a:off x="1772920" y="4704080"/>
                <a:ext cx="1930721" cy="276999"/>
              </a:xfrm>
              <a:prstGeom prst="rect">
                <a:avLst/>
              </a:prstGeom>
              <a:blipFill rotWithShape="0">
                <a:blip r:embed="rId7"/>
                <a:stretch>
                  <a:fillRect l="-2839" t="-4444" r="-946" b="-17778"/>
                </a:stretch>
              </a:blipFill>
            </p:spPr>
            <p:txBody>
              <a:bodyPr/>
              <a:lstStyle/>
              <a:p>
                <a:r>
                  <a:rPr lang="en-CA">
                    <a:noFill/>
                  </a:rPr>
                  <a:t> </a:t>
                </a:r>
              </a:p>
            </p:txBody>
          </p:sp>
        </mc:Fallback>
      </mc:AlternateContent>
      <p:sp>
        <p:nvSpPr>
          <p:cNvPr id="61" name="TextBox 60"/>
          <p:cNvSpPr txBox="1"/>
          <p:nvPr/>
        </p:nvSpPr>
        <p:spPr>
          <a:xfrm>
            <a:off x="6390640" y="5455920"/>
            <a:ext cx="994503" cy="369332"/>
          </a:xfrm>
          <a:prstGeom prst="rect">
            <a:avLst/>
          </a:prstGeom>
          <a:noFill/>
        </p:spPr>
        <p:txBody>
          <a:bodyPr wrap="none" rtlCol="0">
            <a:spAutoFit/>
          </a:bodyPr>
          <a:lstStyle/>
          <a:p>
            <a:r>
              <a:rPr lang="en-US" dirty="0" err="1" smtClean="0"/>
              <a:t>N</a:t>
            </a:r>
            <a:r>
              <a:rPr lang="en-US" baseline="-25000" dirty="0" err="1" smtClean="0"/>
              <a:t>total</a:t>
            </a:r>
            <a:r>
              <a:rPr lang="en-US" dirty="0" smtClean="0"/>
              <a:t>=20</a:t>
            </a:r>
            <a:endParaRPr lang="en-CA" dirty="0"/>
          </a:p>
        </p:txBody>
      </p:sp>
      <mc:AlternateContent xmlns:mc="http://schemas.openxmlformats.org/markup-compatibility/2006" xmlns:a14="http://schemas.microsoft.com/office/drawing/2010/main">
        <mc:Choice Requires="a14">
          <p:sp>
            <p:nvSpPr>
              <p:cNvPr id="62" name="TextBox 61"/>
              <p:cNvSpPr txBox="1"/>
              <p:nvPr/>
            </p:nvSpPr>
            <p:spPr>
              <a:xfrm>
                <a:off x="2082800" y="5527040"/>
                <a:ext cx="1821461" cy="642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ea typeface="Cambria Math" panose="02040503050406030204" pitchFamily="18" charset="0"/>
                            </a:rPr>
                            <m:t>𝑁</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𝑖𝑛</m:t>
                                  </m:r>
                                </m:sub>
                              </m:sSub>
                            </m:e>
                          </m:rad>
                        </m:den>
                      </m:f>
                      <m:r>
                        <a:rPr lang="en-US" b="0" i="1" smtClean="0">
                          <a:latin typeface="Cambria Math" panose="02040503050406030204" pitchFamily="18" charset="0"/>
                          <a:ea typeface="Cambria Math" panose="02040503050406030204" pitchFamily="18" charset="0"/>
                        </a:rPr>
                        <m:t>=0.25</m:t>
                      </m:r>
                    </m:oMath>
                  </m:oMathPara>
                </a14:m>
                <a:endParaRPr lang="en-CA" dirty="0"/>
              </a:p>
            </p:txBody>
          </p:sp>
        </mc:Choice>
        <mc:Fallback xmlns="">
          <p:sp>
            <p:nvSpPr>
              <p:cNvPr id="62" name="TextBox 61"/>
              <p:cNvSpPr txBox="1">
                <a:spLocks noRot="1" noChangeAspect="1" noMove="1" noResize="1" noEditPoints="1" noAdjustHandles="1" noChangeArrowheads="1" noChangeShapeType="1" noTextEdit="1"/>
              </p:cNvSpPr>
              <p:nvPr/>
            </p:nvSpPr>
            <p:spPr>
              <a:xfrm>
                <a:off x="2082800" y="5527040"/>
                <a:ext cx="1821461" cy="642868"/>
              </a:xfrm>
              <a:prstGeom prst="rect">
                <a:avLst/>
              </a:prstGeom>
              <a:blipFill rotWithShape="0">
                <a:blip r:embed="rId8"/>
                <a:stretch>
                  <a:fillRect b="-952"/>
                </a:stretch>
              </a:blipFill>
            </p:spPr>
            <p:txBody>
              <a:bodyPr/>
              <a:lstStyle/>
              <a:p>
                <a:r>
                  <a:rPr lang="en-CA">
                    <a:noFill/>
                  </a:rPr>
                  <a:t> </a:t>
                </a:r>
              </a:p>
            </p:txBody>
          </p:sp>
        </mc:Fallback>
      </mc:AlternateContent>
      <p:sp>
        <p:nvSpPr>
          <p:cNvPr id="48" name="Rectangle 47"/>
          <p:cNvSpPr/>
          <p:nvPr/>
        </p:nvSpPr>
        <p:spPr>
          <a:xfrm>
            <a:off x="1950720" y="3310128"/>
            <a:ext cx="1121664"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3096768" y="3255264"/>
            <a:ext cx="1091184"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3102864" y="4401312"/>
            <a:ext cx="1188720"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3194304" y="5565648"/>
            <a:ext cx="1188720"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p>
            <a:fld id="{DA118E06-5FBC-4A7F-98A9-FD3F00BABDBC}" type="slidenum">
              <a:rPr lang="en-CA" smtClean="0"/>
              <a:pPr/>
              <a:t>12</a:t>
            </a:fld>
            <a:endParaRPr lang="en-CA" dirty="0"/>
          </a:p>
        </p:txBody>
      </p:sp>
    </p:spTree>
    <p:extLst>
      <p:ext uri="{BB962C8B-B14F-4D97-AF65-F5344CB8AC3E}">
        <p14:creationId xmlns:p14="http://schemas.microsoft.com/office/powerpoint/2010/main" val="254217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250"/>
                                  </p:stCondLst>
                                  <p:childTnLst>
                                    <p:set>
                                      <p:cBhvr>
                                        <p:cTn id="29" dur="1" fill="hold">
                                          <p:stCondLst>
                                            <p:cond delay="0"/>
                                          </p:stCondLst>
                                        </p:cTn>
                                        <p:tgtEl>
                                          <p:spTgt spid="12"/>
                                        </p:tgtEl>
                                        <p:attrNameLst>
                                          <p:attrName>style.visibility</p:attrName>
                                        </p:attrNameLst>
                                      </p:cBhvr>
                                      <p:to>
                                        <p:strVal val="visible"/>
                                      </p:to>
                                    </p:set>
                                  </p:childTnLst>
                                </p:cTn>
                              </p:par>
                            </p:childTnLst>
                          </p:cTn>
                        </p:par>
                        <p:par>
                          <p:cTn id="30" fill="hold">
                            <p:stCondLst>
                              <p:cond delay="250"/>
                            </p:stCondLst>
                            <p:childTnLst>
                              <p:par>
                                <p:cTn id="31" presetID="1" presetClass="entr" presetSubtype="0" fill="hold" grpId="0" nodeType="afterEffect">
                                  <p:stCondLst>
                                    <p:cond delay="250"/>
                                  </p:stCondLst>
                                  <p:childTnLst>
                                    <p:set>
                                      <p:cBhvr>
                                        <p:cTn id="32" dur="1" fill="hold">
                                          <p:stCondLst>
                                            <p:cond delay="0"/>
                                          </p:stCondLst>
                                        </p:cTn>
                                        <p:tgtEl>
                                          <p:spTgt spid="30"/>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250"/>
                                  </p:stCondLst>
                                  <p:childTnLst>
                                    <p:set>
                                      <p:cBhvr>
                                        <p:cTn id="35" dur="1" fill="hold">
                                          <p:stCondLst>
                                            <p:cond delay="0"/>
                                          </p:stCondLst>
                                        </p:cTn>
                                        <p:tgtEl>
                                          <p:spTgt spid="31"/>
                                        </p:tgtEl>
                                        <p:attrNameLst>
                                          <p:attrName>style.visibility</p:attrName>
                                        </p:attrNameLst>
                                      </p:cBhvr>
                                      <p:to>
                                        <p:strVal val="visible"/>
                                      </p:to>
                                    </p:set>
                                  </p:childTnLst>
                                </p:cTn>
                              </p:par>
                            </p:childTnLst>
                          </p:cTn>
                        </p:par>
                        <p:par>
                          <p:cTn id="36" fill="hold">
                            <p:stCondLst>
                              <p:cond delay="750"/>
                            </p:stCondLst>
                            <p:childTnLst>
                              <p:par>
                                <p:cTn id="37" presetID="1" presetClass="entr" presetSubtype="0" fill="hold" grpId="0" nodeType="afterEffect">
                                  <p:stCondLst>
                                    <p:cond delay="250"/>
                                  </p:stCondLst>
                                  <p:childTnLst>
                                    <p:set>
                                      <p:cBhvr>
                                        <p:cTn id="38" dur="1" fill="hold">
                                          <p:stCondLst>
                                            <p:cond delay="0"/>
                                          </p:stCondLst>
                                        </p:cTn>
                                        <p:tgtEl>
                                          <p:spTgt spid="32"/>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250"/>
                                  </p:stCondLst>
                                  <p:childTnLst>
                                    <p:set>
                                      <p:cBhvr>
                                        <p:cTn id="41" dur="1" fill="hold">
                                          <p:stCondLst>
                                            <p:cond delay="0"/>
                                          </p:stCondLst>
                                        </p:cTn>
                                        <p:tgtEl>
                                          <p:spTgt spid="33"/>
                                        </p:tgtEl>
                                        <p:attrNameLst>
                                          <p:attrName>style.visibility</p:attrName>
                                        </p:attrNameLst>
                                      </p:cBhvr>
                                      <p:to>
                                        <p:strVal val="visible"/>
                                      </p:to>
                                    </p:set>
                                  </p:childTnLst>
                                </p:cTn>
                              </p:par>
                            </p:childTnLst>
                          </p:cTn>
                        </p:par>
                        <p:par>
                          <p:cTn id="42" fill="hold">
                            <p:stCondLst>
                              <p:cond delay="1250"/>
                            </p:stCondLst>
                            <p:childTnLst>
                              <p:par>
                                <p:cTn id="43" presetID="1" presetClass="entr" presetSubtype="0" fill="hold" grpId="0" nodeType="afterEffect">
                                  <p:stCondLst>
                                    <p:cond delay="250"/>
                                  </p:stCondLst>
                                  <p:childTnLst>
                                    <p:set>
                                      <p:cBhvr>
                                        <p:cTn id="44" dur="1" fill="hold">
                                          <p:stCondLst>
                                            <p:cond delay="0"/>
                                          </p:stCondLst>
                                        </p:cTn>
                                        <p:tgtEl>
                                          <p:spTgt spid="34"/>
                                        </p:tgtEl>
                                        <p:attrNameLst>
                                          <p:attrName>style.visibility</p:attrName>
                                        </p:attrNameLst>
                                      </p:cBhvr>
                                      <p:to>
                                        <p:strVal val="visible"/>
                                      </p:to>
                                    </p:set>
                                  </p:childTnLst>
                                </p:cTn>
                              </p:par>
                            </p:childTnLst>
                          </p:cTn>
                        </p:par>
                        <p:par>
                          <p:cTn id="45" fill="hold">
                            <p:stCondLst>
                              <p:cond delay="1500"/>
                            </p:stCondLst>
                            <p:childTnLst>
                              <p:par>
                                <p:cTn id="46" presetID="1" presetClass="entr" presetSubtype="0" fill="hold" grpId="0" nodeType="afterEffect">
                                  <p:stCondLst>
                                    <p:cond delay="250"/>
                                  </p:stCondLst>
                                  <p:childTnLst>
                                    <p:set>
                                      <p:cBhvr>
                                        <p:cTn id="47" dur="1" fill="hold">
                                          <p:stCondLst>
                                            <p:cond delay="0"/>
                                          </p:stCondLst>
                                        </p:cTn>
                                        <p:tgtEl>
                                          <p:spTgt spid="35"/>
                                        </p:tgtEl>
                                        <p:attrNameLst>
                                          <p:attrName>style.visibility</p:attrName>
                                        </p:attrNameLst>
                                      </p:cBhvr>
                                      <p:to>
                                        <p:strVal val="visible"/>
                                      </p:to>
                                    </p:set>
                                  </p:childTnLst>
                                </p:cTn>
                              </p:par>
                            </p:childTnLst>
                          </p:cTn>
                        </p:par>
                        <p:par>
                          <p:cTn id="48" fill="hold">
                            <p:stCondLst>
                              <p:cond delay="1750"/>
                            </p:stCondLst>
                            <p:childTnLst>
                              <p:par>
                                <p:cTn id="49" presetID="1" presetClass="entr" presetSubtype="0" fill="hold" grpId="0" nodeType="afterEffect">
                                  <p:stCondLst>
                                    <p:cond delay="250"/>
                                  </p:stCondLst>
                                  <p:childTnLst>
                                    <p:set>
                                      <p:cBhvr>
                                        <p:cTn id="50" dur="1" fill="hold">
                                          <p:stCondLst>
                                            <p:cond delay="0"/>
                                          </p:stCondLst>
                                        </p:cTn>
                                        <p:tgtEl>
                                          <p:spTgt spid="36"/>
                                        </p:tgtEl>
                                        <p:attrNameLst>
                                          <p:attrName>style.visibility</p:attrName>
                                        </p:attrNameLst>
                                      </p:cBhvr>
                                      <p:to>
                                        <p:strVal val="visible"/>
                                      </p:to>
                                    </p:set>
                                  </p:childTnLst>
                                </p:cTn>
                              </p:par>
                            </p:childTnLst>
                          </p:cTn>
                        </p:par>
                        <p:par>
                          <p:cTn id="51" fill="hold">
                            <p:stCondLst>
                              <p:cond delay="2000"/>
                            </p:stCondLst>
                            <p:childTnLst>
                              <p:par>
                                <p:cTn id="52" presetID="1" presetClass="entr" presetSubtype="0" fill="hold" grpId="0" nodeType="afterEffect">
                                  <p:stCondLst>
                                    <p:cond delay="250"/>
                                  </p:stCondLst>
                                  <p:childTnLst>
                                    <p:set>
                                      <p:cBhvr>
                                        <p:cTn id="53" dur="1" fill="hold">
                                          <p:stCondLst>
                                            <p:cond delay="0"/>
                                          </p:stCondLst>
                                        </p:cTn>
                                        <p:tgtEl>
                                          <p:spTgt spid="37"/>
                                        </p:tgtEl>
                                        <p:attrNameLst>
                                          <p:attrName>style.visibility</p:attrName>
                                        </p:attrNameLst>
                                      </p:cBhvr>
                                      <p:to>
                                        <p:strVal val="visible"/>
                                      </p:to>
                                    </p:set>
                                  </p:childTnLst>
                                </p:cTn>
                              </p:par>
                            </p:childTnLst>
                          </p:cTn>
                        </p:par>
                        <p:par>
                          <p:cTn id="54" fill="hold">
                            <p:stCondLst>
                              <p:cond delay="2250"/>
                            </p:stCondLst>
                            <p:childTnLst>
                              <p:par>
                                <p:cTn id="55" presetID="1" presetClass="entr" presetSubtype="0" fill="hold" grpId="0" nodeType="afterEffect">
                                  <p:stCondLst>
                                    <p:cond delay="250"/>
                                  </p:stCondLst>
                                  <p:childTnLst>
                                    <p:set>
                                      <p:cBhvr>
                                        <p:cTn id="56" dur="1" fill="hold">
                                          <p:stCondLst>
                                            <p:cond delay="0"/>
                                          </p:stCondLst>
                                        </p:cTn>
                                        <p:tgtEl>
                                          <p:spTgt spid="38"/>
                                        </p:tgtEl>
                                        <p:attrNameLst>
                                          <p:attrName>style.visibility</p:attrName>
                                        </p:attrNameLst>
                                      </p:cBhvr>
                                      <p:to>
                                        <p:strVal val="visible"/>
                                      </p:to>
                                    </p:set>
                                  </p:childTnLst>
                                </p:cTn>
                              </p:par>
                            </p:childTnLst>
                          </p:cTn>
                        </p:par>
                        <p:par>
                          <p:cTn id="57" fill="hold">
                            <p:stCondLst>
                              <p:cond delay="2500"/>
                            </p:stCondLst>
                            <p:childTnLst>
                              <p:par>
                                <p:cTn id="58" presetID="1" presetClass="entr" presetSubtype="0" fill="hold" grpId="0" nodeType="afterEffect">
                                  <p:stCondLst>
                                    <p:cond delay="250"/>
                                  </p:stCondLst>
                                  <p:childTnLst>
                                    <p:set>
                                      <p:cBhvr>
                                        <p:cTn id="59" dur="1" fill="hold">
                                          <p:stCondLst>
                                            <p:cond delay="0"/>
                                          </p:stCondLst>
                                        </p:cTn>
                                        <p:tgtEl>
                                          <p:spTgt spid="39"/>
                                        </p:tgtEl>
                                        <p:attrNameLst>
                                          <p:attrName>style.visibility</p:attrName>
                                        </p:attrNameLst>
                                      </p:cBhvr>
                                      <p:to>
                                        <p:strVal val="visible"/>
                                      </p:to>
                                    </p:set>
                                  </p:childTnLst>
                                </p:cTn>
                              </p:par>
                            </p:childTnLst>
                          </p:cTn>
                        </p:par>
                        <p:par>
                          <p:cTn id="60" fill="hold">
                            <p:stCondLst>
                              <p:cond delay="2750"/>
                            </p:stCondLst>
                            <p:childTnLst>
                              <p:par>
                                <p:cTn id="61" presetID="1" presetClass="entr" presetSubtype="0" fill="hold" grpId="0" nodeType="afterEffect">
                                  <p:stCondLst>
                                    <p:cond delay="250"/>
                                  </p:stCondLst>
                                  <p:childTnLst>
                                    <p:set>
                                      <p:cBhvr>
                                        <p:cTn id="62" dur="1" fill="hold">
                                          <p:stCondLst>
                                            <p:cond delay="0"/>
                                          </p:stCondLst>
                                        </p:cTn>
                                        <p:tgtEl>
                                          <p:spTgt spid="40"/>
                                        </p:tgtEl>
                                        <p:attrNameLst>
                                          <p:attrName>style.visibility</p:attrName>
                                        </p:attrNameLst>
                                      </p:cBhvr>
                                      <p:to>
                                        <p:strVal val="visible"/>
                                      </p:to>
                                    </p:set>
                                  </p:childTnLst>
                                </p:cTn>
                              </p:par>
                            </p:childTnLst>
                          </p:cTn>
                        </p:par>
                        <p:par>
                          <p:cTn id="63" fill="hold">
                            <p:stCondLst>
                              <p:cond delay="3000"/>
                            </p:stCondLst>
                            <p:childTnLst>
                              <p:par>
                                <p:cTn id="64" presetID="1" presetClass="entr" presetSubtype="0" fill="hold" grpId="0" nodeType="afterEffect">
                                  <p:stCondLst>
                                    <p:cond delay="250"/>
                                  </p:stCondLst>
                                  <p:childTnLst>
                                    <p:set>
                                      <p:cBhvr>
                                        <p:cTn id="65" dur="1" fill="hold">
                                          <p:stCondLst>
                                            <p:cond delay="0"/>
                                          </p:stCondLst>
                                        </p:cTn>
                                        <p:tgtEl>
                                          <p:spTgt spid="41"/>
                                        </p:tgtEl>
                                        <p:attrNameLst>
                                          <p:attrName>style.visibility</p:attrName>
                                        </p:attrNameLst>
                                      </p:cBhvr>
                                      <p:to>
                                        <p:strVal val="visible"/>
                                      </p:to>
                                    </p:set>
                                  </p:childTnLst>
                                </p:cTn>
                              </p:par>
                            </p:childTnLst>
                          </p:cTn>
                        </p:par>
                        <p:par>
                          <p:cTn id="66" fill="hold">
                            <p:stCondLst>
                              <p:cond delay="3250"/>
                            </p:stCondLst>
                            <p:childTnLst>
                              <p:par>
                                <p:cTn id="67" presetID="1" presetClass="entr" presetSubtype="0" fill="hold" grpId="0" nodeType="afterEffect">
                                  <p:stCondLst>
                                    <p:cond delay="250"/>
                                  </p:stCondLst>
                                  <p:childTnLst>
                                    <p:set>
                                      <p:cBhvr>
                                        <p:cTn id="68" dur="1" fill="hold">
                                          <p:stCondLst>
                                            <p:cond delay="0"/>
                                          </p:stCondLst>
                                        </p:cTn>
                                        <p:tgtEl>
                                          <p:spTgt spid="42"/>
                                        </p:tgtEl>
                                        <p:attrNameLst>
                                          <p:attrName>style.visibility</p:attrName>
                                        </p:attrNameLst>
                                      </p:cBhvr>
                                      <p:to>
                                        <p:strVal val="visible"/>
                                      </p:to>
                                    </p:set>
                                  </p:childTnLst>
                                </p:cTn>
                              </p:par>
                            </p:childTnLst>
                          </p:cTn>
                        </p:par>
                        <p:par>
                          <p:cTn id="69" fill="hold">
                            <p:stCondLst>
                              <p:cond delay="3500"/>
                            </p:stCondLst>
                            <p:childTnLst>
                              <p:par>
                                <p:cTn id="70" presetID="1" presetClass="entr" presetSubtype="0" fill="hold" grpId="0" nodeType="afterEffect">
                                  <p:stCondLst>
                                    <p:cond delay="250"/>
                                  </p:stCondLst>
                                  <p:childTnLst>
                                    <p:set>
                                      <p:cBhvr>
                                        <p:cTn id="71" dur="1" fill="hold">
                                          <p:stCondLst>
                                            <p:cond delay="0"/>
                                          </p:stCondLst>
                                        </p:cTn>
                                        <p:tgtEl>
                                          <p:spTgt spid="43"/>
                                        </p:tgtEl>
                                        <p:attrNameLst>
                                          <p:attrName>style.visibility</p:attrName>
                                        </p:attrNameLst>
                                      </p:cBhvr>
                                      <p:to>
                                        <p:strVal val="visible"/>
                                      </p:to>
                                    </p:set>
                                  </p:childTnLst>
                                </p:cTn>
                              </p:par>
                            </p:childTnLst>
                          </p:cTn>
                        </p:par>
                        <p:par>
                          <p:cTn id="72" fill="hold">
                            <p:stCondLst>
                              <p:cond delay="3750"/>
                            </p:stCondLst>
                            <p:childTnLst>
                              <p:par>
                                <p:cTn id="73" presetID="1" presetClass="entr" presetSubtype="0" fill="hold" grpId="0" nodeType="afterEffect">
                                  <p:stCondLst>
                                    <p:cond delay="250"/>
                                  </p:stCondLst>
                                  <p:childTnLst>
                                    <p:set>
                                      <p:cBhvr>
                                        <p:cTn id="74" dur="1" fill="hold">
                                          <p:stCondLst>
                                            <p:cond delay="0"/>
                                          </p:stCondLst>
                                        </p:cTn>
                                        <p:tgtEl>
                                          <p:spTgt spid="44"/>
                                        </p:tgtEl>
                                        <p:attrNameLst>
                                          <p:attrName>style.visibility</p:attrName>
                                        </p:attrNameLst>
                                      </p:cBhvr>
                                      <p:to>
                                        <p:strVal val="visible"/>
                                      </p:to>
                                    </p:set>
                                  </p:childTnLst>
                                </p:cTn>
                              </p:par>
                            </p:childTnLst>
                          </p:cTn>
                        </p:par>
                        <p:par>
                          <p:cTn id="75" fill="hold">
                            <p:stCondLst>
                              <p:cond delay="4000"/>
                            </p:stCondLst>
                            <p:childTnLst>
                              <p:par>
                                <p:cTn id="76" presetID="1" presetClass="entr" presetSubtype="0" fill="hold" grpId="0" nodeType="afterEffect">
                                  <p:stCondLst>
                                    <p:cond delay="250"/>
                                  </p:stCondLst>
                                  <p:childTnLst>
                                    <p:set>
                                      <p:cBhvr>
                                        <p:cTn id="77" dur="1" fill="hold">
                                          <p:stCondLst>
                                            <p:cond delay="0"/>
                                          </p:stCondLst>
                                        </p:cTn>
                                        <p:tgtEl>
                                          <p:spTgt spid="45"/>
                                        </p:tgtEl>
                                        <p:attrNameLst>
                                          <p:attrName>style.visibility</p:attrName>
                                        </p:attrNameLst>
                                      </p:cBhvr>
                                      <p:to>
                                        <p:strVal val="visible"/>
                                      </p:to>
                                    </p:set>
                                  </p:childTnLst>
                                </p:cTn>
                              </p:par>
                            </p:childTnLst>
                          </p:cTn>
                        </p:par>
                        <p:par>
                          <p:cTn id="78" fill="hold">
                            <p:stCondLst>
                              <p:cond delay="4250"/>
                            </p:stCondLst>
                            <p:childTnLst>
                              <p:par>
                                <p:cTn id="79" presetID="1" presetClass="entr" presetSubtype="0" fill="hold" grpId="0" nodeType="afterEffect">
                                  <p:stCondLst>
                                    <p:cond delay="250"/>
                                  </p:stCondLst>
                                  <p:childTnLst>
                                    <p:set>
                                      <p:cBhvr>
                                        <p:cTn id="80" dur="1" fill="hold">
                                          <p:stCondLst>
                                            <p:cond delay="0"/>
                                          </p:stCondLst>
                                        </p:cTn>
                                        <p:tgtEl>
                                          <p:spTgt spid="46"/>
                                        </p:tgtEl>
                                        <p:attrNameLst>
                                          <p:attrName>style.visibility</p:attrName>
                                        </p:attrNameLst>
                                      </p:cBhvr>
                                      <p:to>
                                        <p:strVal val="visible"/>
                                      </p:to>
                                    </p:set>
                                  </p:childTnLst>
                                </p:cTn>
                              </p:par>
                            </p:childTnLst>
                          </p:cTn>
                        </p:par>
                        <p:par>
                          <p:cTn id="81" fill="hold">
                            <p:stCondLst>
                              <p:cond delay="4500"/>
                            </p:stCondLst>
                            <p:childTnLst>
                              <p:par>
                                <p:cTn id="82" presetID="1" presetClass="entr" presetSubtype="0" fill="hold" grpId="0" nodeType="afterEffect">
                                  <p:stCondLst>
                                    <p:cond delay="250"/>
                                  </p:stCondLst>
                                  <p:childTnLst>
                                    <p:set>
                                      <p:cBhvr>
                                        <p:cTn id="83" dur="1" fill="hold">
                                          <p:stCondLst>
                                            <p:cond delay="0"/>
                                          </p:stCondLst>
                                        </p:cTn>
                                        <p:tgtEl>
                                          <p:spTgt spid="4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0" nodeType="clickEffect">
                                  <p:stCondLst>
                                    <p:cond delay="0"/>
                                  </p:stCondLst>
                                  <p:childTnLst>
                                    <p:animEffect transition="out" filter="fade">
                                      <p:cBhvr>
                                        <p:cTn id="92" dur="500"/>
                                        <p:tgtEl>
                                          <p:spTgt spid="48"/>
                                        </p:tgtEl>
                                      </p:cBhvr>
                                    </p:animEffect>
                                    <p:set>
                                      <p:cBhvr>
                                        <p:cTn id="93" dur="1" fill="hold">
                                          <p:stCondLst>
                                            <p:cond delay="499"/>
                                          </p:stCondLst>
                                        </p:cTn>
                                        <p:tgtEl>
                                          <p:spTgt spid="4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xit" presetSubtype="0" fill="hold" grpId="0" nodeType="clickEffect">
                                  <p:stCondLst>
                                    <p:cond delay="0"/>
                                  </p:stCondLst>
                                  <p:childTnLst>
                                    <p:animEffect transition="out" filter="fade">
                                      <p:cBhvr>
                                        <p:cTn id="97" dur="500"/>
                                        <p:tgtEl>
                                          <p:spTgt spid="49"/>
                                        </p:tgtEl>
                                      </p:cBhvr>
                                    </p:animEffect>
                                    <p:set>
                                      <p:cBhvr>
                                        <p:cTn id="98" dur="1" fill="hold">
                                          <p:stCondLst>
                                            <p:cond delay="499"/>
                                          </p:stCondLst>
                                        </p:cTn>
                                        <p:tgtEl>
                                          <p:spTgt spid="4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0" nodeType="clickEffect">
                                  <p:stCondLst>
                                    <p:cond delay="0"/>
                                  </p:stCondLst>
                                  <p:childTnLst>
                                    <p:animEffect transition="out" filter="fade">
                                      <p:cBhvr>
                                        <p:cTn id="107" dur="500"/>
                                        <p:tgtEl>
                                          <p:spTgt spid="50"/>
                                        </p:tgtEl>
                                      </p:cBhvr>
                                    </p:animEffect>
                                    <p:set>
                                      <p:cBhvr>
                                        <p:cTn id="108" dur="1" fill="hold">
                                          <p:stCondLst>
                                            <p:cond delay="499"/>
                                          </p:stCondLst>
                                        </p:cTn>
                                        <p:tgtEl>
                                          <p:spTgt spid="5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2"/>
                                        </p:tgtEl>
                                        <p:attrNameLst>
                                          <p:attrName>style.visibility</p:attrName>
                                        </p:attrNameLst>
                                      </p:cBhvr>
                                      <p:to>
                                        <p:strVal val="visible"/>
                                      </p:to>
                                    </p:set>
                                    <p:animEffect transition="in" filter="fade">
                                      <p:cBhvr>
                                        <p:cTn id="113" dur="500"/>
                                        <p:tgtEl>
                                          <p:spTgt spid="62"/>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0" nodeType="clickEffect">
                                  <p:stCondLst>
                                    <p:cond delay="0"/>
                                  </p:stCondLst>
                                  <p:childTnLst>
                                    <p:animEffect transition="out" filter="fade">
                                      <p:cBhvr>
                                        <p:cTn id="117" dur="500"/>
                                        <p:tgtEl>
                                          <p:spTgt spid="51"/>
                                        </p:tgtEl>
                                      </p:cBhvr>
                                    </p:animEffect>
                                    <p:set>
                                      <p:cBhvr>
                                        <p:cTn id="118"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6" grpId="0"/>
      <p:bldP spid="57" grpId="0"/>
      <p:bldP spid="58" grpId="0"/>
      <p:bldP spid="59" grpId="0"/>
      <p:bldP spid="60" grpId="0"/>
      <p:bldP spid="61" grpId="0"/>
      <p:bldP spid="62" grpId="0"/>
      <p:bldP spid="48" grpId="0" animBg="1"/>
      <p:bldP spid="49" grpId="0" animBg="1"/>
      <p:bldP spid="50"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Monte Carlo Technique</a:t>
            </a:r>
            <a:endParaRPr lang="en-CA" dirty="0"/>
          </a:p>
        </p:txBody>
      </p:sp>
      <p:sp>
        <p:nvSpPr>
          <p:cNvPr id="2" name="Date Placeholder 1"/>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grpSp>
        <p:nvGrpSpPr>
          <p:cNvPr id="9" name="Group 8"/>
          <p:cNvGrpSpPr/>
          <p:nvPr/>
        </p:nvGrpSpPr>
        <p:grpSpPr>
          <a:xfrm>
            <a:off x="5191760" y="2032000"/>
            <a:ext cx="3637166" cy="3302000"/>
            <a:chOff x="243840" y="1452880"/>
            <a:chExt cx="3596640" cy="3302000"/>
          </a:xfrm>
        </p:grpSpPr>
        <p:sp>
          <p:nvSpPr>
            <p:cNvPr id="7" name="Oval 6"/>
            <p:cNvSpPr/>
            <p:nvPr/>
          </p:nvSpPr>
          <p:spPr>
            <a:xfrm>
              <a:off x="243840" y="1463040"/>
              <a:ext cx="3586706" cy="3281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243840" y="1452880"/>
              <a:ext cx="3596640" cy="330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1" name="Oval 10"/>
          <p:cNvSpPr/>
          <p:nvPr/>
        </p:nvSpPr>
        <p:spPr>
          <a:xfrm>
            <a:off x="7934960" y="446024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2" name="Oval 11"/>
          <p:cNvSpPr/>
          <p:nvPr/>
        </p:nvSpPr>
        <p:spPr>
          <a:xfrm>
            <a:off x="7863840" y="407416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0" name="Oval 29"/>
          <p:cNvSpPr/>
          <p:nvPr/>
        </p:nvSpPr>
        <p:spPr>
          <a:xfrm>
            <a:off x="6400800" y="45720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1" name="Oval 30"/>
          <p:cNvSpPr/>
          <p:nvPr/>
        </p:nvSpPr>
        <p:spPr>
          <a:xfrm>
            <a:off x="6126480" y="48564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2" name="Oval 31"/>
          <p:cNvSpPr/>
          <p:nvPr/>
        </p:nvSpPr>
        <p:spPr>
          <a:xfrm>
            <a:off x="7294880" y="316992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3" name="Oval 32"/>
          <p:cNvSpPr/>
          <p:nvPr/>
        </p:nvSpPr>
        <p:spPr>
          <a:xfrm>
            <a:off x="6827520" y="45008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4" name="Oval 33"/>
          <p:cNvSpPr/>
          <p:nvPr/>
        </p:nvSpPr>
        <p:spPr>
          <a:xfrm>
            <a:off x="7589520" y="488696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5" name="Oval 34"/>
          <p:cNvSpPr/>
          <p:nvPr/>
        </p:nvSpPr>
        <p:spPr>
          <a:xfrm>
            <a:off x="6918960" y="489712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6" name="Oval 35"/>
          <p:cNvSpPr/>
          <p:nvPr/>
        </p:nvSpPr>
        <p:spPr>
          <a:xfrm>
            <a:off x="6014720" y="298704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7" name="Oval 36"/>
          <p:cNvSpPr/>
          <p:nvPr/>
        </p:nvSpPr>
        <p:spPr>
          <a:xfrm>
            <a:off x="5740400" y="449072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8" name="Oval 37"/>
          <p:cNvSpPr/>
          <p:nvPr/>
        </p:nvSpPr>
        <p:spPr>
          <a:xfrm>
            <a:off x="8473440" y="509016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39" name="Oval 38"/>
          <p:cNvSpPr/>
          <p:nvPr/>
        </p:nvSpPr>
        <p:spPr>
          <a:xfrm>
            <a:off x="6847840" y="29464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0" name="Oval 39"/>
          <p:cNvSpPr/>
          <p:nvPr/>
        </p:nvSpPr>
        <p:spPr>
          <a:xfrm>
            <a:off x="7294880" y="413512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1" name="Oval 40"/>
          <p:cNvSpPr/>
          <p:nvPr/>
        </p:nvSpPr>
        <p:spPr>
          <a:xfrm>
            <a:off x="6502400" y="38404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2" name="Oval 41"/>
          <p:cNvSpPr/>
          <p:nvPr/>
        </p:nvSpPr>
        <p:spPr>
          <a:xfrm>
            <a:off x="7934960" y="478536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3" name="Oval 42"/>
          <p:cNvSpPr/>
          <p:nvPr/>
        </p:nvSpPr>
        <p:spPr>
          <a:xfrm>
            <a:off x="7294880" y="51104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4" name="Oval 43"/>
          <p:cNvSpPr/>
          <p:nvPr/>
        </p:nvSpPr>
        <p:spPr>
          <a:xfrm>
            <a:off x="6360160" y="23672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5" name="Oval 44"/>
          <p:cNvSpPr/>
          <p:nvPr/>
        </p:nvSpPr>
        <p:spPr>
          <a:xfrm>
            <a:off x="5384800" y="48768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6" name="Oval 45"/>
          <p:cNvSpPr/>
          <p:nvPr/>
        </p:nvSpPr>
        <p:spPr>
          <a:xfrm>
            <a:off x="5648960" y="50800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7" name="Oval 46"/>
          <p:cNvSpPr/>
          <p:nvPr/>
        </p:nvSpPr>
        <p:spPr>
          <a:xfrm>
            <a:off x="7985760" y="303784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54" name="TextBox 53"/>
          <p:cNvSpPr txBox="1"/>
          <p:nvPr/>
        </p:nvSpPr>
        <p:spPr>
          <a:xfrm>
            <a:off x="6827520" y="1442720"/>
            <a:ext cx="304892" cy="369332"/>
          </a:xfrm>
          <a:prstGeom prst="rect">
            <a:avLst/>
          </a:prstGeom>
          <a:noFill/>
        </p:spPr>
        <p:txBody>
          <a:bodyPr wrap="none" rtlCol="0">
            <a:spAutoFit/>
          </a:bodyPr>
          <a:lstStyle/>
          <a:p>
            <a:r>
              <a:rPr lang="en-US" dirty="0" smtClean="0"/>
              <a:t>L</a:t>
            </a:r>
            <a:endParaRPr lang="en-CA" dirty="0"/>
          </a:p>
        </p:txBody>
      </p:sp>
      <p:sp>
        <p:nvSpPr>
          <p:cNvPr id="55" name="TextBox 54"/>
          <p:cNvSpPr txBox="1"/>
          <p:nvPr/>
        </p:nvSpPr>
        <p:spPr>
          <a:xfrm>
            <a:off x="4724400" y="3535680"/>
            <a:ext cx="304892" cy="369332"/>
          </a:xfrm>
          <a:prstGeom prst="rect">
            <a:avLst/>
          </a:prstGeom>
          <a:noFill/>
        </p:spPr>
        <p:txBody>
          <a:bodyPr wrap="none" rtlCol="0">
            <a:spAutoFit/>
          </a:bodyPr>
          <a:lstStyle/>
          <a:p>
            <a:r>
              <a:rPr lang="en-US" dirty="0" smtClean="0"/>
              <a:t>L</a:t>
            </a:r>
            <a:endParaRPr lang="en-CA" dirty="0"/>
          </a:p>
        </p:txBody>
      </p:sp>
      <mc:AlternateContent xmlns:mc="http://schemas.openxmlformats.org/markup-compatibility/2006" xmlns:a14="http://schemas.microsoft.com/office/drawing/2010/main">
        <mc:Choice Requires="a14">
          <p:sp>
            <p:nvSpPr>
              <p:cNvPr id="56" name="TextBox 55"/>
              <p:cNvSpPr txBox="1"/>
              <p:nvPr/>
            </p:nvSpPr>
            <p:spPr>
              <a:xfrm>
                <a:off x="685800" y="2489200"/>
                <a:ext cx="1304524" cy="303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𝑠𝑞𝑢𝑎𝑟𝑒</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oMath>
                  </m:oMathPara>
                </a14:m>
                <a:endParaRPr lang="en-CA" dirty="0"/>
              </a:p>
            </p:txBody>
          </p:sp>
        </mc:Choice>
        <mc:Fallback xmlns="">
          <p:sp>
            <p:nvSpPr>
              <p:cNvPr id="56" name="TextBox 55"/>
              <p:cNvSpPr txBox="1">
                <a:spLocks noRot="1" noChangeAspect="1" noMove="1" noResize="1" noEditPoints="1" noAdjustHandles="1" noChangeArrowheads="1" noChangeShapeType="1" noTextEdit="1"/>
              </p:cNvSpPr>
              <p:nvPr/>
            </p:nvSpPr>
            <p:spPr>
              <a:xfrm>
                <a:off x="685800" y="2489200"/>
                <a:ext cx="1304524" cy="303929"/>
              </a:xfrm>
              <a:prstGeom prst="rect">
                <a:avLst/>
              </a:prstGeom>
              <a:blipFill rotWithShape="0">
                <a:blip r:embed="rId3"/>
                <a:stretch>
                  <a:fillRect l="-4225" r="-1878" b="-2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198120" y="4866640"/>
                <a:ext cx="4770345" cy="597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CA" i="1" smtClean="0">
                              <a:latin typeface="Cambria Math" panose="02040503050406030204" pitchFamily="18" charset="0"/>
                            </a:rPr>
                          </m:ctrlPr>
                        </m:fPr>
                        <m:num>
                          <m:sSub>
                            <m:sSubPr>
                              <m:ctrlPr>
                                <a:rPr lang="en-CA"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𝑐𝑖𝑟𝑐𝑙𝑒</m:t>
                              </m:r>
                            </m:sub>
                          </m:sSub>
                        </m:num>
                        <m:den>
                          <m:sSub>
                            <m:sSubPr>
                              <m:ctrlPr>
                                <a:rPr lang="en-CA"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𝑠𝑞𝑢𝑎𝑟𝑒</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𝑖𝑛</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𝑡𝑜𝑡𝑎𝑙</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𝑑𝑖𝑠𝑡𝑟𝑖𝑏𝑢𝑡𝑖𝑜𝑛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𝑤𝑒𝑖𝑔h𝑡</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𝑓𝑎𝑐𝑡𝑜𝑟</m:t>
                      </m:r>
                    </m:oMath>
                  </m:oMathPara>
                </a14:m>
                <a:endParaRPr lang="en-CA" dirty="0"/>
              </a:p>
            </p:txBody>
          </p:sp>
        </mc:Choice>
        <mc:Fallback xmlns="">
          <p:sp>
            <p:nvSpPr>
              <p:cNvPr id="58" name="TextBox 57"/>
              <p:cNvSpPr txBox="1">
                <a:spLocks noRot="1" noChangeAspect="1" noMove="1" noResize="1" noEditPoints="1" noAdjustHandles="1" noChangeArrowheads="1" noChangeShapeType="1" noTextEdit="1"/>
              </p:cNvSpPr>
              <p:nvPr/>
            </p:nvSpPr>
            <p:spPr>
              <a:xfrm>
                <a:off x="198120" y="4866640"/>
                <a:ext cx="4770345" cy="597664"/>
              </a:xfrm>
              <a:prstGeom prst="rect">
                <a:avLst/>
              </a:prstGeom>
              <a:blipFill rotWithShape="0">
                <a:blip r:embed="rId4"/>
                <a:stretch>
                  <a:fillRect/>
                </a:stretch>
              </a:blipFill>
            </p:spPr>
            <p:txBody>
              <a:bodyPr/>
              <a:lstStyle/>
              <a:p>
                <a:r>
                  <a:rPr lang="en-CA">
                    <a:noFill/>
                  </a:rPr>
                  <a:t> </a:t>
                </a:r>
              </a:p>
            </p:txBody>
          </p:sp>
        </mc:Fallback>
      </mc:AlternateContent>
      <p:sp>
        <p:nvSpPr>
          <p:cNvPr id="61" name="TextBox 60"/>
          <p:cNvSpPr txBox="1"/>
          <p:nvPr/>
        </p:nvSpPr>
        <p:spPr>
          <a:xfrm>
            <a:off x="6390640" y="5455920"/>
            <a:ext cx="994503" cy="369332"/>
          </a:xfrm>
          <a:prstGeom prst="rect">
            <a:avLst/>
          </a:prstGeom>
          <a:noFill/>
        </p:spPr>
        <p:txBody>
          <a:bodyPr wrap="none" rtlCol="0">
            <a:spAutoFit/>
          </a:bodyPr>
          <a:lstStyle/>
          <a:p>
            <a:r>
              <a:rPr lang="en-US" dirty="0" err="1" smtClean="0"/>
              <a:t>N</a:t>
            </a:r>
            <a:r>
              <a:rPr lang="en-US" baseline="-25000" dirty="0" err="1" smtClean="0"/>
              <a:t>total</a:t>
            </a:r>
            <a:r>
              <a:rPr lang="en-US" dirty="0" smtClean="0"/>
              <a:t>=20</a:t>
            </a:r>
            <a:endParaRPr lang="en-CA" dirty="0"/>
          </a:p>
        </p:txBody>
      </p:sp>
      <p:sp>
        <p:nvSpPr>
          <p:cNvPr id="48" name="Oval 47"/>
          <p:cNvSpPr/>
          <p:nvPr/>
        </p:nvSpPr>
        <p:spPr>
          <a:xfrm>
            <a:off x="8148320" y="45008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49" name="Oval 48"/>
          <p:cNvSpPr/>
          <p:nvPr/>
        </p:nvSpPr>
        <p:spPr>
          <a:xfrm>
            <a:off x="6614160" y="461264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50" name="Oval 49"/>
          <p:cNvSpPr/>
          <p:nvPr/>
        </p:nvSpPr>
        <p:spPr>
          <a:xfrm>
            <a:off x="6664960" y="494792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51" name="Oval 50"/>
          <p:cNvSpPr/>
          <p:nvPr/>
        </p:nvSpPr>
        <p:spPr>
          <a:xfrm>
            <a:off x="8341360" y="42468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52" name="Oval 51"/>
          <p:cNvSpPr/>
          <p:nvPr/>
        </p:nvSpPr>
        <p:spPr>
          <a:xfrm>
            <a:off x="7802880" y="49276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53" name="Oval 52"/>
          <p:cNvSpPr/>
          <p:nvPr/>
        </p:nvSpPr>
        <p:spPr>
          <a:xfrm>
            <a:off x="6990080" y="50596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3" name="Oval 62"/>
          <p:cNvSpPr/>
          <p:nvPr/>
        </p:nvSpPr>
        <p:spPr>
          <a:xfrm>
            <a:off x="5588000" y="41452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4" name="Oval 63"/>
          <p:cNvSpPr/>
          <p:nvPr/>
        </p:nvSpPr>
        <p:spPr>
          <a:xfrm>
            <a:off x="8148320" y="48260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5" name="Oval 64"/>
          <p:cNvSpPr/>
          <p:nvPr/>
        </p:nvSpPr>
        <p:spPr>
          <a:xfrm>
            <a:off x="5862320" y="512064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6" name="Oval 65"/>
          <p:cNvSpPr/>
          <p:nvPr/>
        </p:nvSpPr>
        <p:spPr>
          <a:xfrm>
            <a:off x="7345680" y="389128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7" name="Oval 66"/>
          <p:cNvSpPr/>
          <p:nvPr/>
        </p:nvSpPr>
        <p:spPr>
          <a:xfrm>
            <a:off x="6309360" y="43180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8" name="Oval 67"/>
          <p:cNvSpPr/>
          <p:nvPr/>
        </p:nvSpPr>
        <p:spPr>
          <a:xfrm>
            <a:off x="6776720" y="395224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9" name="Oval 68"/>
          <p:cNvSpPr/>
          <p:nvPr/>
        </p:nvSpPr>
        <p:spPr>
          <a:xfrm>
            <a:off x="5984240" y="36576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70" name="Oval 69"/>
          <p:cNvSpPr/>
          <p:nvPr/>
        </p:nvSpPr>
        <p:spPr>
          <a:xfrm>
            <a:off x="7183120" y="4622800"/>
            <a:ext cx="100800" cy="100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p>
            <a:fld id="{DA118E06-5FBC-4A7F-98A9-FD3F00BABDBC}" type="slidenum">
              <a:rPr lang="en-CA" smtClean="0"/>
              <a:pPr/>
              <a:t>13</a:t>
            </a:fld>
            <a:endParaRPr lang="en-CA" dirty="0"/>
          </a:p>
        </p:txBody>
      </p:sp>
    </p:spTree>
    <p:extLst>
      <p:ext uri="{BB962C8B-B14F-4D97-AF65-F5344CB8AC3E}">
        <p14:creationId xmlns:p14="http://schemas.microsoft.com/office/powerpoint/2010/main" val="410983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31"/>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250"/>
                                  </p:stCondLst>
                                  <p:childTnLst>
                                    <p:set>
                                      <p:cBhvr>
                                        <p:cTn id="18" dur="1" fill="hold">
                                          <p:stCondLst>
                                            <p:cond delay="0"/>
                                          </p:stCondLst>
                                        </p:cTn>
                                        <p:tgtEl>
                                          <p:spTgt spid="32"/>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5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25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25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250"/>
                                  </p:stCondLst>
                                  <p:childTnLst>
                                    <p:set>
                                      <p:cBhvr>
                                        <p:cTn id="30" dur="1" fill="hold">
                                          <p:stCondLst>
                                            <p:cond delay="0"/>
                                          </p:stCondLst>
                                        </p:cTn>
                                        <p:tgtEl>
                                          <p:spTgt spid="36"/>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250"/>
                                  </p:stCondLst>
                                  <p:childTnLst>
                                    <p:set>
                                      <p:cBhvr>
                                        <p:cTn id="33" dur="1" fill="hold">
                                          <p:stCondLst>
                                            <p:cond delay="0"/>
                                          </p:stCondLst>
                                        </p:cTn>
                                        <p:tgtEl>
                                          <p:spTgt spid="37"/>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250"/>
                                  </p:stCondLst>
                                  <p:childTnLst>
                                    <p:set>
                                      <p:cBhvr>
                                        <p:cTn id="36" dur="1" fill="hold">
                                          <p:stCondLst>
                                            <p:cond delay="0"/>
                                          </p:stCondLst>
                                        </p:cTn>
                                        <p:tgtEl>
                                          <p:spTgt spid="38"/>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250"/>
                                  </p:stCondLst>
                                  <p:childTnLst>
                                    <p:set>
                                      <p:cBhvr>
                                        <p:cTn id="39" dur="1" fill="hold">
                                          <p:stCondLst>
                                            <p:cond delay="0"/>
                                          </p:stCondLst>
                                        </p:cTn>
                                        <p:tgtEl>
                                          <p:spTgt spid="39"/>
                                        </p:tgtEl>
                                        <p:attrNameLst>
                                          <p:attrName>style.visibility</p:attrName>
                                        </p:attrNameLst>
                                      </p:cBhvr>
                                      <p:to>
                                        <p:strVal val="visible"/>
                                      </p:to>
                                    </p:set>
                                  </p:childTnLst>
                                </p:cTn>
                              </p:par>
                            </p:childTnLst>
                          </p:cTn>
                        </p:par>
                        <p:par>
                          <p:cTn id="40" fill="hold">
                            <p:stCondLst>
                              <p:cond delay="2750"/>
                            </p:stCondLst>
                            <p:childTnLst>
                              <p:par>
                                <p:cTn id="41" presetID="1" presetClass="entr" presetSubtype="0" fill="hold" grpId="0" nodeType="afterEffect">
                                  <p:stCondLst>
                                    <p:cond delay="250"/>
                                  </p:stCondLst>
                                  <p:childTnLst>
                                    <p:set>
                                      <p:cBhvr>
                                        <p:cTn id="42" dur="1" fill="hold">
                                          <p:stCondLst>
                                            <p:cond delay="0"/>
                                          </p:stCondLst>
                                        </p:cTn>
                                        <p:tgtEl>
                                          <p:spTgt spid="40"/>
                                        </p:tgtEl>
                                        <p:attrNameLst>
                                          <p:attrName>style.visibility</p:attrName>
                                        </p:attrNameLst>
                                      </p:cBhvr>
                                      <p:to>
                                        <p:strVal val="visible"/>
                                      </p:to>
                                    </p:set>
                                  </p:childTnLst>
                                </p:cTn>
                              </p:par>
                            </p:childTnLst>
                          </p:cTn>
                        </p:par>
                        <p:par>
                          <p:cTn id="43" fill="hold">
                            <p:stCondLst>
                              <p:cond delay="3000"/>
                            </p:stCondLst>
                            <p:childTnLst>
                              <p:par>
                                <p:cTn id="44" presetID="1" presetClass="entr" presetSubtype="0" fill="hold" grpId="0" nodeType="afterEffect">
                                  <p:stCondLst>
                                    <p:cond delay="100"/>
                                  </p:stCondLst>
                                  <p:childTnLst>
                                    <p:set>
                                      <p:cBhvr>
                                        <p:cTn id="45" dur="1" fill="hold">
                                          <p:stCondLst>
                                            <p:cond delay="0"/>
                                          </p:stCondLst>
                                        </p:cTn>
                                        <p:tgtEl>
                                          <p:spTgt spid="41"/>
                                        </p:tgtEl>
                                        <p:attrNameLst>
                                          <p:attrName>style.visibility</p:attrName>
                                        </p:attrNameLst>
                                      </p:cBhvr>
                                      <p:to>
                                        <p:strVal val="visible"/>
                                      </p:to>
                                    </p:set>
                                  </p:childTnLst>
                                </p:cTn>
                              </p:par>
                            </p:childTnLst>
                          </p:cTn>
                        </p:par>
                        <p:par>
                          <p:cTn id="46" fill="hold">
                            <p:stCondLst>
                              <p:cond delay="3100"/>
                            </p:stCondLst>
                            <p:childTnLst>
                              <p:par>
                                <p:cTn id="47" presetID="1" presetClass="entr" presetSubtype="0" fill="hold" grpId="0" nodeType="afterEffect">
                                  <p:stCondLst>
                                    <p:cond delay="100"/>
                                  </p:stCondLst>
                                  <p:childTnLst>
                                    <p:set>
                                      <p:cBhvr>
                                        <p:cTn id="48" dur="1" fill="hold">
                                          <p:stCondLst>
                                            <p:cond delay="0"/>
                                          </p:stCondLst>
                                        </p:cTn>
                                        <p:tgtEl>
                                          <p:spTgt spid="42"/>
                                        </p:tgtEl>
                                        <p:attrNameLst>
                                          <p:attrName>style.visibility</p:attrName>
                                        </p:attrNameLst>
                                      </p:cBhvr>
                                      <p:to>
                                        <p:strVal val="visible"/>
                                      </p:to>
                                    </p:set>
                                  </p:childTnLst>
                                </p:cTn>
                              </p:par>
                            </p:childTnLst>
                          </p:cTn>
                        </p:par>
                        <p:par>
                          <p:cTn id="49" fill="hold">
                            <p:stCondLst>
                              <p:cond delay="3200"/>
                            </p:stCondLst>
                            <p:childTnLst>
                              <p:par>
                                <p:cTn id="50" presetID="1" presetClass="entr" presetSubtype="0" fill="hold" grpId="0" nodeType="afterEffect">
                                  <p:stCondLst>
                                    <p:cond delay="100"/>
                                  </p:stCondLst>
                                  <p:childTnLst>
                                    <p:set>
                                      <p:cBhvr>
                                        <p:cTn id="51" dur="1" fill="hold">
                                          <p:stCondLst>
                                            <p:cond delay="0"/>
                                          </p:stCondLst>
                                        </p:cTn>
                                        <p:tgtEl>
                                          <p:spTgt spid="43"/>
                                        </p:tgtEl>
                                        <p:attrNameLst>
                                          <p:attrName>style.visibility</p:attrName>
                                        </p:attrNameLst>
                                      </p:cBhvr>
                                      <p:to>
                                        <p:strVal val="visible"/>
                                      </p:to>
                                    </p:set>
                                  </p:childTnLst>
                                </p:cTn>
                              </p:par>
                            </p:childTnLst>
                          </p:cTn>
                        </p:par>
                        <p:par>
                          <p:cTn id="52" fill="hold">
                            <p:stCondLst>
                              <p:cond delay="3300"/>
                            </p:stCondLst>
                            <p:childTnLst>
                              <p:par>
                                <p:cTn id="53" presetID="1" presetClass="entr" presetSubtype="0" fill="hold" grpId="0" nodeType="afterEffect">
                                  <p:stCondLst>
                                    <p:cond delay="100"/>
                                  </p:stCondLst>
                                  <p:childTnLst>
                                    <p:set>
                                      <p:cBhvr>
                                        <p:cTn id="54" dur="1" fill="hold">
                                          <p:stCondLst>
                                            <p:cond delay="0"/>
                                          </p:stCondLst>
                                        </p:cTn>
                                        <p:tgtEl>
                                          <p:spTgt spid="44"/>
                                        </p:tgtEl>
                                        <p:attrNameLst>
                                          <p:attrName>style.visibility</p:attrName>
                                        </p:attrNameLst>
                                      </p:cBhvr>
                                      <p:to>
                                        <p:strVal val="visible"/>
                                      </p:to>
                                    </p:set>
                                  </p:childTnLst>
                                </p:cTn>
                              </p:par>
                            </p:childTnLst>
                          </p:cTn>
                        </p:par>
                        <p:par>
                          <p:cTn id="55" fill="hold">
                            <p:stCondLst>
                              <p:cond delay="3400"/>
                            </p:stCondLst>
                            <p:childTnLst>
                              <p:par>
                                <p:cTn id="56" presetID="1" presetClass="entr" presetSubtype="0" fill="hold" grpId="0" nodeType="afterEffect">
                                  <p:stCondLst>
                                    <p:cond delay="100"/>
                                  </p:stCondLst>
                                  <p:childTnLst>
                                    <p:set>
                                      <p:cBhvr>
                                        <p:cTn id="57" dur="1" fill="hold">
                                          <p:stCondLst>
                                            <p:cond delay="0"/>
                                          </p:stCondLst>
                                        </p:cTn>
                                        <p:tgtEl>
                                          <p:spTgt spid="45"/>
                                        </p:tgtEl>
                                        <p:attrNameLst>
                                          <p:attrName>style.visibility</p:attrName>
                                        </p:attrNameLst>
                                      </p:cBhvr>
                                      <p:to>
                                        <p:strVal val="visible"/>
                                      </p:to>
                                    </p:set>
                                  </p:childTnLst>
                                </p:cTn>
                              </p:par>
                            </p:childTnLst>
                          </p:cTn>
                        </p:par>
                        <p:par>
                          <p:cTn id="58" fill="hold">
                            <p:stCondLst>
                              <p:cond delay="3500"/>
                            </p:stCondLst>
                            <p:childTnLst>
                              <p:par>
                                <p:cTn id="59" presetID="1" presetClass="entr" presetSubtype="0" fill="hold" grpId="0" nodeType="afterEffect">
                                  <p:stCondLst>
                                    <p:cond delay="100"/>
                                  </p:stCondLst>
                                  <p:childTnLst>
                                    <p:set>
                                      <p:cBhvr>
                                        <p:cTn id="60" dur="1" fill="hold">
                                          <p:stCondLst>
                                            <p:cond delay="0"/>
                                          </p:stCondLst>
                                        </p:cTn>
                                        <p:tgtEl>
                                          <p:spTgt spid="46"/>
                                        </p:tgtEl>
                                        <p:attrNameLst>
                                          <p:attrName>style.visibility</p:attrName>
                                        </p:attrNameLst>
                                      </p:cBhvr>
                                      <p:to>
                                        <p:strVal val="visible"/>
                                      </p:to>
                                    </p:set>
                                  </p:childTnLst>
                                </p:cTn>
                              </p:par>
                            </p:childTnLst>
                          </p:cTn>
                        </p:par>
                        <p:par>
                          <p:cTn id="61" fill="hold">
                            <p:stCondLst>
                              <p:cond delay="3600"/>
                            </p:stCondLst>
                            <p:childTnLst>
                              <p:par>
                                <p:cTn id="62" presetID="1" presetClass="entr" presetSubtype="0" fill="hold" grpId="0" nodeType="afterEffect">
                                  <p:stCondLst>
                                    <p:cond delay="100"/>
                                  </p:stCondLst>
                                  <p:childTnLst>
                                    <p:set>
                                      <p:cBhvr>
                                        <p:cTn id="63" dur="1" fill="hold">
                                          <p:stCondLst>
                                            <p:cond delay="0"/>
                                          </p:stCondLst>
                                        </p:cTn>
                                        <p:tgtEl>
                                          <p:spTgt spid="47"/>
                                        </p:tgtEl>
                                        <p:attrNameLst>
                                          <p:attrName>style.visibility</p:attrName>
                                        </p:attrNameLst>
                                      </p:cBhvr>
                                      <p:to>
                                        <p:strVal val="visible"/>
                                      </p:to>
                                    </p:set>
                                  </p:childTnLst>
                                </p:cTn>
                              </p:par>
                            </p:childTnLst>
                          </p:cTn>
                        </p:par>
                        <p:par>
                          <p:cTn id="64" fill="hold">
                            <p:stCondLst>
                              <p:cond delay="3700"/>
                            </p:stCondLst>
                            <p:childTnLst>
                              <p:par>
                                <p:cTn id="65" presetID="1" presetClass="entr" presetSubtype="0" fill="hold" grpId="0" nodeType="afterEffect">
                                  <p:stCondLst>
                                    <p:cond delay="100"/>
                                  </p:stCondLst>
                                  <p:childTnLst>
                                    <p:set>
                                      <p:cBhvr>
                                        <p:cTn id="66" dur="1" fill="hold">
                                          <p:stCondLst>
                                            <p:cond delay="0"/>
                                          </p:stCondLst>
                                        </p:cTn>
                                        <p:tgtEl>
                                          <p:spTgt spid="48"/>
                                        </p:tgtEl>
                                        <p:attrNameLst>
                                          <p:attrName>style.visibility</p:attrName>
                                        </p:attrNameLst>
                                      </p:cBhvr>
                                      <p:to>
                                        <p:strVal val="visible"/>
                                      </p:to>
                                    </p:set>
                                  </p:childTnLst>
                                </p:cTn>
                              </p:par>
                            </p:childTnLst>
                          </p:cTn>
                        </p:par>
                        <p:par>
                          <p:cTn id="67" fill="hold">
                            <p:stCondLst>
                              <p:cond delay="3800"/>
                            </p:stCondLst>
                            <p:childTnLst>
                              <p:par>
                                <p:cTn id="68" presetID="1" presetClass="entr" presetSubtype="0" fill="hold" grpId="0" nodeType="afterEffect">
                                  <p:stCondLst>
                                    <p:cond delay="100"/>
                                  </p:stCondLst>
                                  <p:childTnLst>
                                    <p:set>
                                      <p:cBhvr>
                                        <p:cTn id="69" dur="1" fill="hold">
                                          <p:stCondLst>
                                            <p:cond delay="0"/>
                                          </p:stCondLst>
                                        </p:cTn>
                                        <p:tgtEl>
                                          <p:spTgt spid="49"/>
                                        </p:tgtEl>
                                        <p:attrNameLst>
                                          <p:attrName>style.visibility</p:attrName>
                                        </p:attrNameLst>
                                      </p:cBhvr>
                                      <p:to>
                                        <p:strVal val="visible"/>
                                      </p:to>
                                    </p:set>
                                  </p:childTnLst>
                                </p:cTn>
                              </p:par>
                            </p:childTnLst>
                          </p:cTn>
                        </p:par>
                        <p:par>
                          <p:cTn id="70" fill="hold">
                            <p:stCondLst>
                              <p:cond delay="3900"/>
                            </p:stCondLst>
                            <p:childTnLst>
                              <p:par>
                                <p:cTn id="71" presetID="1" presetClass="entr" presetSubtype="0" fill="hold" grpId="0" nodeType="afterEffect">
                                  <p:stCondLst>
                                    <p:cond delay="100"/>
                                  </p:stCondLst>
                                  <p:childTnLst>
                                    <p:set>
                                      <p:cBhvr>
                                        <p:cTn id="72" dur="1" fill="hold">
                                          <p:stCondLst>
                                            <p:cond delay="0"/>
                                          </p:stCondLst>
                                        </p:cTn>
                                        <p:tgtEl>
                                          <p:spTgt spid="50"/>
                                        </p:tgtEl>
                                        <p:attrNameLst>
                                          <p:attrName>style.visibility</p:attrName>
                                        </p:attrNameLst>
                                      </p:cBhvr>
                                      <p:to>
                                        <p:strVal val="visible"/>
                                      </p:to>
                                    </p:set>
                                  </p:childTnLst>
                                </p:cTn>
                              </p:par>
                            </p:childTnLst>
                          </p:cTn>
                        </p:par>
                        <p:par>
                          <p:cTn id="73" fill="hold">
                            <p:stCondLst>
                              <p:cond delay="4000"/>
                            </p:stCondLst>
                            <p:childTnLst>
                              <p:par>
                                <p:cTn id="74" presetID="1" presetClass="entr" presetSubtype="0" fill="hold" grpId="0" nodeType="afterEffect">
                                  <p:stCondLst>
                                    <p:cond delay="100"/>
                                  </p:stCondLst>
                                  <p:childTnLst>
                                    <p:set>
                                      <p:cBhvr>
                                        <p:cTn id="75" dur="1" fill="hold">
                                          <p:stCondLst>
                                            <p:cond delay="0"/>
                                          </p:stCondLst>
                                        </p:cTn>
                                        <p:tgtEl>
                                          <p:spTgt spid="51"/>
                                        </p:tgtEl>
                                        <p:attrNameLst>
                                          <p:attrName>style.visibility</p:attrName>
                                        </p:attrNameLst>
                                      </p:cBhvr>
                                      <p:to>
                                        <p:strVal val="visible"/>
                                      </p:to>
                                    </p:set>
                                  </p:childTnLst>
                                </p:cTn>
                              </p:par>
                            </p:childTnLst>
                          </p:cTn>
                        </p:par>
                        <p:par>
                          <p:cTn id="76" fill="hold">
                            <p:stCondLst>
                              <p:cond delay="4100"/>
                            </p:stCondLst>
                            <p:childTnLst>
                              <p:par>
                                <p:cTn id="77" presetID="1" presetClass="entr" presetSubtype="0" fill="hold" grpId="0" nodeType="afterEffect">
                                  <p:stCondLst>
                                    <p:cond delay="100"/>
                                  </p:stCondLst>
                                  <p:childTnLst>
                                    <p:set>
                                      <p:cBhvr>
                                        <p:cTn id="78" dur="1" fill="hold">
                                          <p:stCondLst>
                                            <p:cond delay="0"/>
                                          </p:stCondLst>
                                        </p:cTn>
                                        <p:tgtEl>
                                          <p:spTgt spid="52"/>
                                        </p:tgtEl>
                                        <p:attrNameLst>
                                          <p:attrName>style.visibility</p:attrName>
                                        </p:attrNameLst>
                                      </p:cBhvr>
                                      <p:to>
                                        <p:strVal val="visible"/>
                                      </p:to>
                                    </p:set>
                                  </p:childTnLst>
                                </p:cTn>
                              </p:par>
                            </p:childTnLst>
                          </p:cTn>
                        </p:par>
                        <p:par>
                          <p:cTn id="79" fill="hold">
                            <p:stCondLst>
                              <p:cond delay="4200"/>
                            </p:stCondLst>
                            <p:childTnLst>
                              <p:par>
                                <p:cTn id="80" presetID="1" presetClass="entr" presetSubtype="0" fill="hold" grpId="0" nodeType="afterEffect">
                                  <p:stCondLst>
                                    <p:cond delay="100"/>
                                  </p:stCondLst>
                                  <p:childTnLst>
                                    <p:set>
                                      <p:cBhvr>
                                        <p:cTn id="81" dur="1" fill="hold">
                                          <p:stCondLst>
                                            <p:cond delay="0"/>
                                          </p:stCondLst>
                                        </p:cTn>
                                        <p:tgtEl>
                                          <p:spTgt spid="53"/>
                                        </p:tgtEl>
                                        <p:attrNameLst>
                                          <p:attrName>style.visibility</p:attrName>
                                        </p:attrNameLst>
                                      </p:cBhvr>
                                      <p:to>
                                        <p:strVal val="visible"/>
                                      </p:to>
                                    </p:set>
                                  </p:childTnLst>
                                </p:cTn>
                              </p:par>
                            </p:childTnLst>
                          </p:cTn>
                        </p:par>
                        <p:par>
                          <p:cTn id="82" fill="hold">
                            <p:stCondLst>
                              <p:cond delay="4300"/>
                            </p:stCondLst>
                            <p:childTnLst>
                              <p:par>
                                <p:cTn id="83" presetID="1" presetClass="entr" presetSubtype="0" fill="hold" grpId="0" nodeType="afterEffect">
                                  <p:stCondLst>
                                    <p:cond delay="100"/>
                                  </p:stCondLst>
                                  <p:childTnLst>
                                    <p:set>
                                      <p:cBhvr>
                                        <p:cTn id="84" dur="1" fill="hold">
                                          <p:stCondLst>
                                            <p:cond delay="0"/>
                                          </p:stCondLst>
                                        </p:cTn>
                                        <p:tgtEl>
                                          <p:spTgt spid="63"/>
                                        </p:tgtEl>
                                        <p:attrNameLst>
                                          <p:attrName>style.visibility</p:attrName>
                                        </p:attrNameLst>
                                      </p:cBhvr>
                                      <p:to>
                                        <p:strVal val="visible"/>
                                      </p:to>
                                    </p:set>
                                  </p:childTnLst>
                                </p:cTn>
                              </p:par>
                            </p:childTnLst>
                          </p:cTn>
                        </p:par>
                        <p:par>
                          <p:cTn id="85" fill="hold">
                            <p:stCondLst>
                              <p:cond delay="4400"/>
                            </p:stCondLst>
                            <p:childTnLst>
                              <p:par>
                                <p:cTn id="86" presetID="1" presetClass="entr" presetSubtype="0" fill="hold" grpId="0" nodeType="afterEffect">
                                  <p:stCondLst>
                                    <p:cond delay="100"/>
                                  </p:stCondLst>
                                  <p:childTnLst>
                                    <p:set>
                                      <p:cBhvr>
                                        <p:cTn id="87" dur="1" fill="hold">
                                          <p:stCondLst>
                                            <p:cond delay="0"/>
                                          </p:stCondLst>
                                        </p:cTn>
                                        <p:tgtEl>
                                          <p:spTgt spid="64"/>
                                        </p:tgtEl>
                                        <p:attrNameLst>
                                          <p:attrName>style.visibility</p:attrName>
                                        </p:attrNameLst>
                                      </p:cBhvr>
                                      <p:to>
                                        <p:strVal val="visible"/>
                                      </p:to>
                                    </p:set>
                                  </p:childTnLst>
                                </p:cTn>
                              </p:par>
                            </p:childTnLst>
                          </p:cTn>
                        </p:par>
                        <p:par>
                          <p:cTn id="88" fill="hold">
                            <p:stCondLst>
                              <p:cond delay="4500"/>
                            </p:stCondLst>
                            <p:childTnLst>
                              <p:par>
                                <p:cTn id="89" presetID="1" presetClass="entr" presetSubtype="0" fill="hold" grpId="0" nodeType="afterEffect">
                                  <p:stCondLst>
                                    <p:cond delay="100"/>
                                  </p:stCondLst>
                                  <p:childTnLst>
                                    <p:set>
                                      <p:cBhvr>
                                        <p:cTn id="90" dur="1" fill="hold">
                                          <p:stCondLst>
                                            <p:cond delay="0"/>
                                          </p:stCondLst>
                                        </p:cTn>
                                        <p:tgtEl>
                                          <p:spTgt spid="65"/>
                                        </p:tgtEl>
                                        <p:attrNameLst>
                                          <p:attrName>style.visibility</p:attrName>
                                        </p:attrNameLst>
                                      </p:cBhvr>
                                      <p:to>
                                        <p:strVal val="visible"/>
                                      </p:to>
                                    </p:set>
                                  </p:childTnLst>
                                </p:cTn>
                              </p:par>
                            </p:childTnLst>
                          </p:cTn>
                        </p:par>
                        <p:par>
                          <p:cTn id="91" fill="hold">
                            <p:stCondLst>
                              <p:cond delay="4600"/>
                            </p:stCondLst>
                            <p:childTnLst>
                              <p:par>
                                <p:cTn id="92" presetID="1" presetClass="entr" presetSubtype="0" fill="hold" grpId="0" nodeType="afterEffect">
                                  <p:stCondLst>
                                    <p:cond delay="100"/>
                                  </p:stCondLst>
                                  <p:childTnLst>
                                    <p:set>
                                      <p:cBhvr>
                                        <p:cTn id="93" dur="1" fill="hold">
                                          <p:stCondLst>
                                            <p:cond delay="0"/>
                                          </p:stCondLst>
                                        </p:cTn>
                                        <p:tgtEl>
                                          <p:spTgt spid="66"/>
                                        </p:tgtEl>
                                        <p:attrNameLst>
                                          <p:attrName>style.visibility</p:attrName>
                                        </p:attrNameLst>
                                      </p:cBhvr>
                                      <p:to>
                                        <p:strVal val="visible"/>
                                      </p:to>
                                    </p:set>
                                  </p:childTnLst>
                                </p:cTn>
                              </p:par>
                            </p:childTnLst>
                          </p:cTn>
                        </p:par>
                        <p:par>
                          <p:cTn id="94" fill="hold">
                            <p:stCondLst>
                              <p:cond delay="4700"/>
                            </p:stCondLst>
                            <p:childTnLst>
                              <p:par>
                                <p:cTn id="95" presetID="1" presetClass="entr" presetSubtype="0" fill="hold" grpId="0" nodeType="afterEffect">
                                  <p:stCondLst>
                                    <p:cond delay="100"/>
                                  </p:stCondLst>
                                  <p:childTnLst>
                                    <p:set>
                                      <p:cBhvr>
                                        <p:cTn id="96" dur="1" fill="hold">
                                          <p:stCondLst>
                                            <p:cond delay="0"/>
                                          </p:stCondLst>
                                        </p:cTn>
                                        <p:tgtEl>
                                          <p:spTgt spid="67"/>
                                        </p:tgtEl>
                                        <p:attrNameLst>
                                          <p:attrName>style.visibility</p:attrName>
                                        </p:attrNameLst>
                                      </p:cBhvr>
                                      <p:to>
                                        <p:strVal val="visible"/>
                                      </p:to>
                                    </p:set>
                                  </p:childTnLst>
                                </p:cTn>
                              </p:par>
                            </p:childTnLst>
                          </p:cTn>
                        </p:par>
                        <p:par>
                          <p:cTn id="97" fill="hold">
                            <p:stCondLst>
                              <p:cond delay="4800"/>
                            </p:stCondLst>
                            <p:childTnLst>
                              <p:par>
                                <p:cTn id="98" presetID="1" presetClass="entr" presetSubtype="0" fill="hold" grpId="0" nodeType="afterEffect">
                                  <p:stCondLst>
                                    <p:cond delay="100"/>
                                  </p:stCondLst>
                                  <p:childTnLst>
                                    <p:set>
                                      <p:cBhvr>
                                        <p:cTn id="99" dur="1" fill="hold">
                                          <p:stCondLst>
                                            <p:cond delay="0"/>
                                          </p:stCondLst>
                                        </p:cTn>
                                        <p:tgtEl>
                                          <p:spTgt spid="68"/>
                                        </p:tgtEl>
                                        <p:attrNameLst>
                                          <p:attrName>style.visibility</p:attrName>
                                        </p:attrNameLst>
                                      </p:cBhvr>
                                      <p:to>
                                        <p:strVal val="visible"/>
                                      </p:to>
                                    </p:set>
                                  </p:childTnLst>
                                </p:cTn>
                              </p:par>
                            </p:childTnLst>
                          </p:cTn>
                        </p:par>
                        <p:par>
                          <p:cTn id="100" fill="hold">
                            <p:stCondLst>
                              <p:cond delay="4900"/>
                            </p:stCondLst>
                            <p:childTnLst>
                              <p:par>
                                <p:cTn id="101" presetID="1" presetClass="entr" presetSubtype="0" fill="hold" grpId="0" nodeType="afterEffect">
                                  <p:stCondLst>
                                    <p:cond delay="100"/>
                                  </p:stCondLst>
                                  <p:childTnLst>
                                    <p:set>
                                      <p:cBhvr>
                                        <p:cTn id="102" dur="1" fill="hold">
                                          <p:stCondLst>
                                            <p:cond delay="0"/>
                                          </p:stCondLst>
                                        </p:cTn>
                                        <p:tgtEl>
                                          <p:spTgt spid="69"/>
                                        </p:tgtEl>
                                        <p:attrNameLst>
                                          <p:attrName>style.visibility</p:attrName>
                                        </p:attrNameLst>
                                      </p:cBhvr>
                                      <p:to>
                                        <p:strVal val="visible"/>
                                      </p:to>
                                    </p:set>
                                  </p:childTnLst>
                                </p:cTn>
                              </p:par>
                            </p:childTnLst>
                          </p:cTn>
                        </p:par>
                        <p:par>
                          <p:cTn id="103" fill="hold">
                            <p:stCondLst>
                              <p:cond delay="5000"/>
                            </p:stCondLst>
                            <p:childTnLst>
                              <p:par>
                                <p:cTn id="104" presetID="1" presetClass="entr" presetSubtype="0" fill="hold" grpId="0" nodeType="afterEffect">
                                  <p:stCondLst>
                                    <p:cond delay="100"/>
                                  </p:stCondLst>
                                  <p:childTnLst>
                                    <p:set>
                                      <p:cBhvr>
                                        <p:cTn id="105" dur="1" fill="hold">
                                          <p:stCondLst>
                                            <p:cond delay="0"/>
                                          </p:stCondLst>
                                        </p:cTn>
                                        <p:tgtEl>
                                          <p:spTgt spid="70"/>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fade">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8" grpId="0"/>
      <p:bldP spid="48" grpId="0" animBg="1"/>
      <p:bldP spid="49" grpId="0" animBg="1"/>
      <p:bldP spid="50" grpId="0" animBg="1"/>
      <p:bldP spid="51" grpId="0" animBg="1"/>
      <p:bldP spid="52" grpId="0" animBg="1"/>
      <p:bldP spid="53"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30" name="Rectangle 2"/>
          <p:cNvSpPr>
            <a:spLocks noGrp="1" noChangeArrowheads="1"/>
          </p:cNvSpPr>
          <p:nvPr>
            <p:ph type="title"/>
          </p:nvPr>
        </p:nvSpPr>
        <p:spPr/>
        <p:txBody>
          <a:bodyPr/>
          <a:lstStyle/>
          <a:p>
            <a:r>
              <a:rPr lang="en-US" altLang="en-US" sz="2000"/>
              <a:t>(re-)</a:t>
            </a:r>
            <a:r>
              <a:rPr lang="en-US" altLang="en-US" sz="4000"/>
              <a:t>Design of Q</a:t>
            </a:r>
            <a:r>
              <a:rPr lang="en-US" altLang="en-US" sz="4000" baseline="-25000"/>
              <a:t>weak </a:t>
            </a:r>
            <a:r>
              <a:rPr lang="en-US" altLang="en-US" sz="4000"/>
              <a:t>collimators</a:t>
            </a:r>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pic>
        <p:nvPicPr>
          <p:cNvPr id="918533" name="Picture 5" descr="definition_of_an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3429000"/>
            <a:ext cx="3840163" cy="1792288"/>
          </a:xfrm>
          <a:prstGeom prst="rect">
            <a:avLst/>
          </a:prstGeom>
          <a:noFill/>
          <a:extLst>
            <a:ext uri="{909E8E84-426E-40DD-AFC4-6F175D3DCCD1}">
              <a14:hiddenFill xmlns:a14="http://schemas.microsoft.com/office/drawing/2010/main">
                <a:solidFill>
                  <a:srgbClr val="FFFFFF"/>
                </a:solidFill>
              </a14:hiddenFill>
            </a:ext>
          </a:extLst>
        </p:spPr>
      </p:pic>
      <p:sp>
        <p:nvSpPr>
          <p:cNvPr id="918534" name="Text Box 6"/>
          <p:cNvSpPr txBox="1">
            <a:spLocks noChangeArrowheads="1"/>
          </p:cNvSpPr>
          <p:nvPr/>
        </p:nvSpPr>
        <p:spPr bwMode="auto">
          <a:xfrm>
            <a:off x="1076325" y="1585913"/>
            <a:ext cx="615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move acceptance defining collimator further from the target</a:t>
            </a:r>
          </a:p>
        </p:txBody>
      </p:sp>
      <p:sp>
        <p:nvSpPr>
          <p:cNvPr id="918535" name="Text Box 7"/>
          <p:cNvSpPr txBox="1">
            <a:spLocks noChangeArrowheads="1"/>
          </p:cNvSpPr>
          <p:nvPr/>
        </p:nvSpPr>
        <p:spPr bwMode="auto">
          <a:xfrm>
            <a:off x="1076325" y="2008188"/>
            <a:ext cx="696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make the acceptance as large as possible (through fixed elements)</a:t>
            </a:r>
          </a:p>
        </p:txBody>
      </p:sp>
      <p:sp>
        <p:nvSpPr>
          <p:cNvPr id="918536" name="Text Box 8"/>
          <p:cNvSpPr txBox="1">
            <a:spLocks noChangeArrowheads="1"/>
          </p:cNvSpPr>
          <p:nvPr/>
        </p:nvSpPr>
        <p:spPr bwMode="auto">
          <a:xfrm>
            <a:off x="1076325" y="2392363"/>
            <a:ext cx="608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check that the profile will fit on a reasonably sized detector</a:t>
            </a:r>
          </a:p>
        </p:txBody>
      </p:sp>
      <p:sp>
        <p:nvSpPr>
          <p:cNvPr id="918537" name="Text Box 9"/>
          <p:cNvSpPr txBox="1">
            <a:spLocks noChangeArrowheads="1"/>
          </p:cNvSpPr>
          <p:nvPr/>
        </p:nvSpPr>
        <p:spPr bwMode="auto">
          <a:xfrm>
            <a:off x="1076325" y="2776538"/>
            <a:ext cx="494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find a shape that will be reasonable to machine</a:t>
            </a:r>
          </a:p>
        </p:txBody>
      </p:sp>
      <p:graphicFrame>
        <p:nvGraphicFramePr>
          <p:cNvPr id="918538" name="Object 10"/>
          <p:cNvGraphicFramePr>
            <a:graphicFrameLocks noChangeAspect="1"/>
          </p:cNvGraphicFramePr>
          <p:nvPr/>
        </p:nvGraphicFramePr>
        <p:xfrm>
          <a:off x="539750" y="3429000"/>
          <a:ext cx="4032250" cy="2478088"/>
        </p:xfrm>
        <a:graphic>
          <a:graphicData uri="http://schemas.openxmlformats.org/presentationml/2006/ole">
            <mc:AlternateContent xmlns:mc="http://schemas.openxmlformats.org/markup-compatibility/2006">
              <mc:Choice xmlns:v="urn:schemas-microsoft-com:vml" Requires="v">
                <p:oleObj spid="_x0000_s212018" name="Chart" r:id="rId4" imgW="9448676" imgH="5806357" progId="Excel.Chart.8">
                  <p:embed/>
                </p:oleObj>
              </mc:Choice>
              <mc:Fallback>
                <p:oleObj name="Chart" r:id="rId4" imgW="9448676" imgH="58063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429000"/>
                        <a:ext cx="4032250"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8539" name="Object 11"/>
          <p:cNvGraphicFramePr>
            <a:graphicFrameLocks noChangeAspect="1"/>
          </p:cNvGraphicFramePr>
          <p:nvPr/>
        </p:nvGraphicFramePr>
        <p:xfrm>
          <a:off x="4610100" y="3429000"/>
          <a:ext cx="4033838" cy="2478088"/>
        </p:xfrm>
        <a:graphic>
          <a:graphicData uri="http://schemas.openxmlformats.org/presentationml/2006/ole">
            <mc:AlternateContent xmlns:mc="http://schemas.openxmlformats.org/markup-compatibility/2006">
              <mc:Choice xmlns:v="urn:schemas-microsoft-com:vml" Requires="v">
                <p:oleObj spid="_x0000_s212019" name="Chart" r:id="rId6" imgW="9448676" imgH="5806357" progId="Excel.Chart.8">
                  <p:embed/>
                </p:oleObj>
              </mc:Choice>
              <mc:Fallback>
                <p:oleObj name="Chart" r:id="rId6" imgW="9448676" imgH="5806357" progId="Excel.Char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0100" y="3429000"/>
                        <a:ext cx="4033838" cy="247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18541" name="Picture 13" descr="theta_contents_ep_m0_qweak_fin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16550" y="2584450"/>
            <a:ext cx="3225800" cy="330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8540" name="Picture 12" descr="theta_contents_jim_straigh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8138" y="2584450"/>
            <a:ext cx="3224212" cy="326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8542" name="Picture 14" descr="upstream_qtor_support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8413" y="2506663"/>
            <a:ext cx="3000375" cy="3300412"/>
          </a:xfrm>
          <a:prstGeom prst="rect">
            <a:avLst/>
          </a:prstGeom>
          <a:noFill/>
          <a:extLst>
            <a:ext uri="{909E8E84-426E-40DD-AFC4-6F175D3DCCD1}">
              <a14:hiddenFill xmlns:a14="http://schemas.microsoft.com/office/drawing/2010/main">
                <a:solidFill>
                  <a:srgbClr val="FFFFFF"/>
                </a:solidFill>
              </a14:hiddenFill>
            </a:ext>
          </a:extLst>
        </p:spPr>
      </p:pic>
      <p:pic>
        <p:nvPicPr>
          <p:cNvPr id="918543" name="Picture 15" descr="downstream_qtor_support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2506663"/>
            <a:ext cx="3000375" cy="3300412"/>
          </a:xfrm>
          <a:prstGeom prst="rect">
            <a:avLst/>
          </a:prstGeom>
          <a:noFill/>
          <a:extLst>
            <a:ext uri="{909E8E84-426E-40DD-AFC4-6F175D3DCCD1}">
              <a14:hiddenFill xmlns:a14="http://schemas.microsoft.com/office/drawing/2010/main">
                <a:solidFill>
                  <a:srgbClr val="FFFFFF"/>
                </a:solidFill>
              </a14:hiddenFill>
            </a:ext>
          </a:extLst>
        </p:spPr>
      </p:pic>
      <p:pic>
        <p:nvPicPr>
          <p:cNvPr id="918544" name="Picture 16" descr="QTOR_Suppo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06725" y="2354263"/>
            <a:ext cx="2755900" cy="3724275"/>
          </a:xfrm>
          <a:prstGeom prst="rect">
            <a:avLst/>
          </a:prstGeom>
          <a:noFill/>
          <a:extLst>
            <a:ext uri="{909E8E84-426E-40DD-AFC4-6F175D3DCCD1}">
              <a14:hiddenFill xmlns:a14="http://schemas.microsoft.com/office/drawing/2010/main">
                <a:solidFill>
                  <a:srgbClr val="FFFFFF"/>
                </a:solidFill>
              </a14:hiddenFill>
            </a:ext>
          </a:extLst>
        </p:spPr>
      </p:pic>
      <p:pic>
        <p:nvPicPr>
          <p:cNvPr id="918545" name="Picture 17" descr="unradiated_profil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27288" y="2887663"/>
            <a:ext cx="4217987" cy="32035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A118E06-5FBC-4A7F-98A9-FD3F00BABDBC}" type="slidenum">
              <a:rPr lang="en-CA" smtClean="0"/>
              <a:pPr/>
              <a:t>14</a:t>
            </a:fld>
            <a:endParaRPr lang="en-CA" dirty="0"/>
          </a:p>
        </p:txBody>
      </p:sp>
    </p:spTree>
    <p:extLst>
      <p:ext uri="{BB962C8B-B14F-4D97-AF65-F5344CB8AC3E}">
        <p14:creationId xmlns:p14="http://schemas.microsoft.com/office/powerpoint/2010/main" val="1104320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85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85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85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91854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9185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918541"/>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918533"/>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185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185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91854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1854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854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91854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918543"/>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1853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185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18539"/>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18538"/>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91853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1854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xit" presetSubtype="0" fill="hold" nodeType="clickEffect">
                                  <p:stCondLst>
                                    <p:cond delay="0"/>
                                  </p:stCondLst>
                                  <p:childTnLst>
                                    <p:set>
                                      <p:cBhvr>
                                        <p:cTn id="74" dur="1" fill="hold">
                                          <p:stCondLst>
                                            <p:cond delay="0"/>
                                          </p:stCondLst>
                                        </p:cTn>
                                        <p:tgtEl>
                                          <p:spTgt spid="918545"/>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18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8534" grpId="0"/>
      <p:bldP spid="918535" grpId="0"/>
      <p:bldP spid="918536" grpId="0"/>
      <p:bldP spid="918537" grpId="0"/>
      <p:bldOleChart spid="918538" grpId="0"/>
      <p:bldOleChart spid="918538" grpId="1"/>
      <p:bldOleChart spid="918539" grpId="0"/>
      <p:bldOleChart spid="91853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6" name="Rectangle 2"/>
          <p:cNvSpPr>
            <a:spLocks noGrp="1" noChangeArrowheads="1"/>
          </p:cNvSpPr>
          <p:nvPr>
            <p:ph type="title"/>
          </p:nvPr>
        </p:nvSpPr>
        <p:spPr>
          <a:noFill/>
          <a:ln/>
        </p:spPr>
        <p:txBody>
          <a:bodyPr/>
          <a:lstStyle/>
          <a:p>
            <a:r>
              <a:rPr lang="en-US" altLang="en-US" sz="4000"/>
              <a:t>Choosing</a:t>
            </a:r>
            <a:r>
              <a:rPr lang="en-US" altLang="en-US" sz="4000" baseline="-25000"/>
              <a:t> </a:t>
            </a:r>
            <a:r>
              <a:rPr lang="en-US" altLang="en-US" sz="4000"/>
              <a:t>collimator shape</a:t>
            </a:r>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pic>
        <p:nvPicPr>
          <p:cNvPr id="917510" name="Picture 6" descr="collimator_shape_1"/>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0" y="1355725"/>
            <a:ext cx="4271963"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7514" name="Picture 10" descr="collimator_shape_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2350" y="1212850"/>
            <a:ext cx="4559300" cy="443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7511" name="Picture 7" descr="collimator_shape_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063" y="1239838"/>
            <a:ext cx="4559300"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7509" name="Picture 5" descr="collimator_shape_6"/>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1239838"/>
            <a:ext cx="4449763"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7512" name="Picture 8" descr="collimator_shape_3"/>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9338" y="1277938"/>
            <a:ext cx="45037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7513" name="Picture 9" descr="collimator_shape_4"/>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1163638"/>
            <a:ext cx="4487863"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17515" name="Text Box 11"/>
          <p:cNvSpPr txBox="1">
            <a:spLocks noChangeArrowheads="1"/>
          </p:cNvSpPr>
          <p:nvPr/>
        </p:nvSpPr>
        <p:spPr bwMode="auto">
          <a:xfrm>
            <a:off x="6108700" y="1414463"/>
            <a:ext cx="25273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Originally quoted:</a:t>
            </a:r>
          </a:p>
          <a:p>
            <a:endParaRPr lang="en-US" altLang="en-US" b="0"/>
          </a:p>
          <a:p>
            <a:r>
              <a:rPr lang="en-US" altLang="en-US" b="0"/>
              <a:t>Rate/octant = 763 MHz</a:t>
            </a:r>
          </a:p>
          <a:p>
            <a:r>
              <a:rPr lang="en-US" altLang="en-US" b="0"/>
              <a:t>&lt;</a:t>
            </a:r>
            <a:r>
              <a:rPr lang="el-GR" altLang="en-US" b="0">
                <a:cs typeface="Arial" panose="020B0604020202020204" pitchFamily="34" charset="0"/>
              </a:rPr>
              <a:t>θ</a:t>
            </a:r>
            <a:r>
              <a:rPr lang="en-US" altLang="en-US" b="0"/>
              <a:t>&gt; = 9º</a:t>
            </a:r>
          </a:p>
          <a:p>
            <a:r>
              <a:rPr lang="en-US" altLang="en-US" b="0"/>
              <a:t>&lt;Q</a:t>
            </a:r>
            <a:r>
              <a:rPr lang="en-US" altLang="en-US" b="0" baseline="30000"/>
              <a:t>2</a:t>
            </a:r>
            <a:r>
              <a:rPr lang="en-US" altLang="en-US" b="0"/>
              <a:t>&gt; = .030 (GeV/c)</a:t>
            </a:r>
            <a:r>
              <a:rPr lang="en-US" altLang="en-US" b="0" baseline="30000"/>
              <a:t>2</a:t>
            </a:r>
          </a:p>
          <a:p>
            <a:endParaRPr lang="en-US" altLang="en-US" b="0"/>
          </a:p>
          <a:p>
            <a:r>
              <a:rPr lang="en-US" altLang="en-US" b="0"/>
              <a:t>Error on Q</a:t>
            </a:r>
            <a:r>
              <a:rPr lang="en-US" altLang="en-US" b="0" baseline="-25000"/>
              <a:t>weak</a:t>
            </a:r>
            <a:r>
              <a:rPr lang="en-US" altLang="en-US" b="0"/>
              <a:t>= </a:t>
            </a:r>
            <a:r>
              <a:rPr lang="en-US" altLang="en-US" b="0">
                <a:solidFill>
                  <a:srgbClr val="FF0000"/>
                </a:solidFill>
              </a:rPr>
              <a:t>4%</a:t>
            </a:r>
          </a:p>
        </p:txBody>
      </p:sp>
      <p:sp>
        <p:nvSpPr>
          <p:cNvPr id="917516" name="Text Box 12"/>
          <p:cNvSpPr txBox="1">
            <a:spLocks noChangeArrowheads="1"/>
          </p:cNvSpPr>
          <p:nvPr/>
        </p:nvSpPr>
        <p:spPr bwMode="auto">
          <a:xfrm>
            <a:off x="6108700" y="3795713"/>
            <a:ext cx="25273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After redesign:</a:t>
            </a:r>
          </a:p>
          <a:p>
            <a:endParaRPr lang="en-US" altLang="en-US" b="0"/>
          </a:p>
          <a:p>
            <a:r>
              <a:rPr lang="en-US" altLang="en-US" b="0"/>
              <a:t>Rate/octant = 875 MHz</a:t>
            </a:r>
          </a:p>
          <a:p>
            <a:r>
              <a:rPr lang="en-US" altLang="en-US" b="0"/>
              <a:t>&lt;</a:t>
            </a:r>
            <a:r>
              <a:rPr lang="el-GR" altLang="en-US" b="0">
                <a:cs typeface="Arial" panose="020B0604020202020204" pitchFamily="34" charset="0"/>
              </a:rPr>
              <a:t>θ</a:t>
            </a:r>
            <a:r>
              <a:rPr lang="en-US" altLang="en-US" b="0"/>
              <a:t>&gt; = 8</a:t>
            </a:r>
            <a:r>
              <a:rPr lang="en-US" altLang="en-US" b="0">
                <a:cs typeface="Arial" panose="020B0604020202020204" pitchFamily="34" charset="0"/>
              </a:rPr>
              <a:t>º</a:t>
            </a:r>
          </a:p>
          <a:p>
            <a:r>
              <a:rPr lang="en-US" altLang="en-US" b="0"/>
              <a:t>&lt;Q</a:t>
            </a:r>
            <a:r>
              <a:rPr lang="en-US" altLang="en-US" b="0" baseline="30000"/>
              <a:t>2</a:t>
            </a:r>
            <a:r>
              <a:rPr lang="en-US" altLang="en-US" b="0"/>
              <a:t>&gt; = .026 (GeV/c)</a:t>
            </a:r>
            <a:r>
              <a:rPr lang="en-US" altLang="en-US" b="0" baseline="30000"/>
              <a:t>2</a:t>
            </a:r>
          </a:p>
          <a:p>
            <a:endParaRPr lang="en-US" altLang="en-US" b="0"/>
          </a:p>
          <a:p>
            <a:r>
              <a:rPr lang="en-US" altLang="en-US" b="0"/>
              <a:t>Error on Q</a:t>
            </a:r>
            <a:r>
              <a:rPr lang="en-US" altLang="en-US" b="0" baseline="-25000"/>
              <a:t>weak</a:t>
            </a:r>
            <a:r>
              <a:rPr lang="en-US" altLang="en-US" b="0"/>
              <a:t>= </a:t>
            </a:r>
            <a:r>
              <a:rPr lang="en-US" altLang="en-US" b="0">
                <a:solidFill>
                  <a:srgbClr val="FF0000"/>
                </a:solidFill>
              </a:rPr>
              <a:t>4.18%</a:t>
            </a:r>
          </a:p>
        </p:txBody>
      </p:sp>
      <p:pic>
        <p:nvPicPr>
          <p:cNvPr id="917518" name="Picture 14" descr="collimator_SolidWorks_drawing"/>
          <p:cNvPicPr>
            <a:picLocks noChangeAspect="1" noChangeArrowheads="1"/>
          </p:cNvPicPr>
          <p:nvPr/>
        </p:nvPicPr>
        <p:blipFill>
          <a:blip r:embed="rId8">
            <a:extLst>
              <a:ext uri="{28A0092B-C50C-407E-A947-70E740481C1C}">
                <a14:useLocalDpi xmlns:a14="http://schemas.microsoft.com/office/drawing/2010/main" val="0"/>
              </a:ext>
            </a:extLst>
          </a:blip>
          <a:srcRect l="16824" t="3204" r="13809" b="3929"/>
          <a:stretch>
            <a:fillRect/>
          </a:stretch>
        </p:blipFill>
        <p:spPr bwMode="auto">
          <a:xfrm>
            <a:off x="577850" y="1306513"/>
            <a:ext cx="3844925" cy="42433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A118E06-5FBC-4A7F-98A9-FD3F00BABDBC}" type="slidenum">
              <a:rPr lang="en-CA" smtClean="0"/>
              <a:pPr/>
              <a:t>15</a:t>
            </a:fld>
            <a:endParaRPr lang="en-CA" dirty="0"/>
          </a:p>
        </p:txBody>
      </p:sp>
    </p:spTree>
    <p:extLst>
      <p:ext uri="{BB962C8B-B14F-4D97-AF65-F5344CB8AC3E}">
        <p14:creationId xmlns:p14="http://schemas.microsoft.com/office/powerpoint/2010/main" val="691777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751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917510"/>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17511"/>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1751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7509"/>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917511"/>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1751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91750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17513"/>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917512"/>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5" presetClass="path" presetSubtype="0" accel="50000" decel="50000" fill="hold" nodeType="clickEffect">
                                  <p:stCondLst>
                                    <p:cond delay="0"/>
                                  </p:stCondLst>
                                  <p:childTnLst>
                                    <p:animMotion origin="layout" path="M -2.77778E-7 -4.44444E-6 L -0.19965 -0.00069 " pathEditMode="relative" rAng="0" ptsTypes="AA">
                                      <p:cBhvr>
                                        <p:cTn id="36" dur="2000" fill="hold"/>
                                        <p:tgtEl>
                                          <p:spTgt spid="917513"/>
                                        </p:tgtEl>
                                        <p:attrNameLst>
                                          <p:attrName>ppt_x</p:attrName>
                                          <p:attrName>ppt_y</p:attrName>
                                        </p:attrNameLst>
                                      </p:cBhvr>
                                      <p:rCtr x="-9983" y="-46"/>
                                    </p:animMotion>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1751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751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nodeType="clickEffect">
                                  <p:stCondLst>
                                    <p:cond delay="0"/>
                                  </p:stCondLst>
                                  <p:childTnLst>
                                    <p:animEffect transition="out" filter="dissolve">
                                      <p:cBhvr>
                                        <p:cTn id="48" dur="500"/>
                                        <p:tgtEl>
                                          <p:spTgt spid="917513"/>
                                        </p:tgtEl>
                                      </p:cBhvr>
                                    </p:animEffect>
                                    <p:set>
                                      <p:cBhvr>
                                        <p:cTn id="49" dur="1" fill="hold">
                                          <p:stCondLst>
                                            <p:cond delay="499"/>
                                          </p:stCondLst>
                                        </p:cTn>
                                        <p:tgtEl>
                                          <p:spTgt spid="917513"/>
                                        </p:tgtEl>
                                        <p:attrNameLst>
                                          <p:attrName>style.visibility</p:attrName>
                                        </p:attrNameLst>
                                      </p:cBhvr>
                                      <p:to>
                                        <p:strVal val="hidden"/>
                                      </p:to>
                                    </p:set>
                                  </p:childTnLst>
                                </p:cTn>
                              </p:par>
                              <p:par>
                                <p:cTn id="50" presetID="9" presetClass="entr" presetSubtype="0" fill="hold" nodeType="withEffect">
                                  <p:stCondLst>
                                    <p:cond delay="0"/>
                                  </p:stCondLst>
                                  <p:childTnLst>
                                    <p:set>
                                      <p:cBhvr>
                                        <p:cTn id="51" dur="1" fill="hold">
                                          <p:stCondLst>
                                            <p:cond delay="0"/>
                                          </p:stCondLst>
                                        </p:cTn>
                                        <p:tgtEl>
                                          <p:spTgt spid="917518"/>
                                        </p:tgtEl>
                                        <p:attrNameLst>
                                          <p:attrName>style.visibility</p:attrName>
                                        </p:attrNameLst>
                                      </p:cBhvr>
                                      <p:to>
                                        <p:strVal val="visible"/>
                                      </p:to>
                                    </p:set>
                                    <p:animEffect transition="in" filter="dissolve">
                                      <p:cBhvr>
                                        <p:cTn id="52" dur="500"/>
                                        <p:tgtEl>
                                          <p:spTgt spid="917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7515" grpId="0"/>
      <p:bldP spid="9175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CA" dirty="0"/>
          </a:p>
        </p:txBody>
      </p:sp>
      <p:sp>
        <p:nvSpPr>
          <p:cNvPr id="3" name="Date Placeholder 2"/>
          <p:cNvSpPr>
            <a:spLocks noGrp="1"/>
          </p:cNvSpPr>
          <p:nvPr>
            <p:ph type="dt" sz="half" idx="10"/>
          </p:nvPr>
        </p:nvSpPr>
        <p:spPr/>
        <p:txBody>
          <a:bodyPr/>
          <a:lstStyle/>
          <a:p>
            <a:r>
              <a:rPr lang="en-US" smtClean="0">
                <a:solidFill>
                  <a:prstClr val="black"/>
                </a:solidFill>
              </a:rPr>
              <a:t>June 1-19, 2015</a:t>
            </a:r>
            <a:endParaRPr lang="en-CA">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6" name="TextBox 5"/>
          <p:cNvSpPr txBox="1"/>
          <p:nvPr/>
        </p:nvSpPr>
        <p:spPr>
          <a:xfrm>
            <a:off x="550416" y="1367161"/>
            <a:ext cx="8273987" cy="3970318"/>
          </a:xfrm>
          <a:prstGeom prst="rect">
            <a:avLst/>
          </a:prstGeom>
          <a:noFill/>
        </p:spPr>
        <p:txBody>
          <a:bodyPr wrap="square" numCol="1" rtlCol="0">
            <a:spAutoFit/>
          </a:bodyPr>
          <a:lstStyle/>
          <a:p>
            <a:pPr marL="444500" lvl="1" indent="-444500">
              <a:buFont typeface="+mj-lt"/>
              <a:buAutoNum type="romanUcPeriod"/>
            </a:pPr>
            <a:r>
              <a:rPr lang="en-US" dirty="0" smtClean="0"/>
              <a:t>Beam</a:t>
            </a:r>
          </a:p>
          <a:p>
            <a:pPr marL="901700" lvl="2" indent="-444500">
              <a:buFont typeface="+mj-lt"/>
              <a:buAutoNum type="alphaUcPeriod"/>
            </a:pPr>
            <a:r>
              <a:rPr lang="en-US" dirty="0" smtClean="0"/>
              <a:t>Polarization</a:t>
            </a:r>
          </a:p>
          <a:p>
            <a:pPr marL="901700" lvl="2" indent="-444500">
              <a:buFont typeface="+mj-lt"/>
              <a:buAutoNum type="alphaUcPeriod"/>
            </a:pPr>
            <a:r>
              <a:rPr lang="en-US" dirty="0" smtClean="0"/>
              <a:t>Beam quality</a:t>
            </a:r>
          </a:p>
          <a:p>
            <a:pPr marL="901700" lvl="2" indent="-444500">
              <a:buFont typeface="+mj-lt"/>
              <a:buAutoNum type="alphaUcPeriod"/>
            </a:pPr>
            <a:r>
              <a:rPr lang="en-US" dirty="0" smtClean="0"/>
              <a:t>Raster sync</a:t>
            </a:r>
            <a:endParaRPr lang="en-US" dirty="0"/>
          </a:p>
          <a:p>
            <a:pPr marL="444500" lvl="1" indent="-444500">
              <a:buFont typeface="+mj-lt"/>
              <a:buAutoNum type="romanUcPeriod"/>
            </a:pPr>
            <a:r>
              <a:rPr lang="en-US" dirty="0" smtClean="0"/>
              <a:t>Target</a:t>
            </a:r>
          </a:p>
          <a:p>
            <a:pPr marL="901700" lvl="2" indent="-444500">
              <a:buFont typeface="+mj-lt"/>
              <a:buAutoNum type="romanUcPeriod"/>
            </a:pPr>
            <a:r>
              <a:rPr lang="en-US" dirty="0" smtClean="0"/>
              <a:t>Density stability</a:t>
            </a:r>
          </a:p>
          <a:p>
            <a:pPr marL="901700" lvl="2" indent="-444500">
              <a:buFont typeface="+mj-lt"/>
              <a:buAutoNum type="romanUcPeriod"/>
            </a:pPr>
            <a:r>
              <a:rPr lang="en-US" dirty="0" smtClean="0"/>
              <a:t>Finite length effects</a:t>
            </a:r>
            <a:endParaRPr lang="en-US" dirty="0"/>
          </a:p>
          <a:p>
            <a:pPr marL="444500" lvl="1" indent="-444500">
              <a:buFont typeface="+mj-lt"/>
              <a:buAutoNum type="romanUcPeriod"/>
            </a:pPr>
            <a:r>
              <a:rPr lang="en-US" dirty="0" smtClean="0"/>
              <a:t>Backgrounds (rates and asymmetries)</a:t>
            </a:r>
            <a:endParaRPr lang="en-US" dirty="0"/>
          </a:p>
          <a:p>
            <a:pPr marL="444500" lvl="1" indent="-444500">
              <a:buFont typeface="+mj-lt"/>
              <a:buAutoNum type="romanUcPeriod"/>
            </a:pPr>
            <a:r>
              <a:rPr lang="en-US" dirty="0"/>
              <a:t>Apparatus symmetry</a:t>
            </a:r>
          </a:p>
          <a:p>
            <a:pPr marL="444500" lvl="1" indent="-444500">
              <a:buFont typeface="+mj-lt"/>
              <a:buAutoNum type="romanUcPeriod"/>
            </a:pPr>
            <a:r>
              <a:rPr lang="en-US" dirty="0"/>
              <a:t>Detector </a:t>
            </a:r>
            <a:r>
              <a:rPr lang="en-US" dirty="0" smtClean="0"/>
              <a:t>linearity</a:t>
            </a:r>
          </a:p>
          <a:p>
            <a:pPr marL="444500" lvl="1" indent="-444500">
              <a:buFont typeface="+mj-lt"/>
              <a:buAutoNum type="romanUcPeriod"/>
            </a:pPr>
            <a:r>
              <a:rPr lang="en-US" dirty="0" smtClean="0"/>
              <a:t>Spectrometer </a:t>
            </a:r>
          </a:p>
          <a:p>
            <a:pPr marL="901700" lvl="2" indent="-444500">
              <a:buFont typeface="+mj-lt"/>
              <a:buAutoNum type="alphaUcPeriod"/>
            </a:pPr>
            <a:r>
              <a:rPr lang="en-US" dirty="0" smtClean="0"/>
              <a:t>resolution</a:t>
            </a:r>
            <a:endParaRPr lang="en-US" dirty="0"/>
          </a:p>
          <a:p>
            <a:pPr marL="901700" lvl="2" indent="-444500">
              <a:buFont typeface="+mj-lt"/>
              <a:buAutoNum type="alphaUcPeriod"/>
            </a:pPr>
            <a:r>
              <a:rPr lang="en-US" dirty="0"/>
              <a:t>Collimator precision</a:t>
            </a:r>
          </a:p>
          <a:p>
            <a:pPr marL="901700" lvl="2" indent="-444500">
              <a:buFont typeface="+mj-lt"/>
              <a:buAutoNum type="alphaUcPeriod"/>
            </a:pPr>
            <a:r>
              <a:rPr lang="en-US" dirty="0"/>
              <a:t>Magnet </a:t>
            </a:r>
            <a:r>
              <a:rPr lang="en-US" dirty="0" smtClean="0"/>
              <a:t>stability</a:t>
            </a:r>
            <a:endParaRPr lang="en-US" dirty="0"/>
          </a:p>
        </p:txBody>
      </p:sp>
      <p:sp>
        <p:nvSpPr>
          <p:cNvPr id="7" name="Slide Number Placeholder 6"/>
          <p:cNvSpPr>
            <a:spLocks noGrp="1"/>
          </p:cNvSpPr>
          <p:nvPr>
            <p:ph type="sldNum" sz="quarter" idx="12"/>
          </p:nvPr>
        </p:nvSpPr>
        <p:spPr/>
        <p:txBody>
          <a:bodyPr/>
          <a:lstStyle/>
          <a:p>
            <a:fld id="{DA118E06-5FBC-4A7F-98A9-FD3F00BABDBC}" type="slidenum">
              <a:rPr lang="en-CA" smtClean="0"/>
              <a:pPr/>
              <a:t>2</a:t>
            </a:fld>
            <a:endParaRPr lang="en-CA" dirty="0"/>
          </a:p>
        </p:txBody>
      </p:sp>
    </p:spTree>
    <p:extLst>
      <p:ext uri="{BB962C8B-B14F-4D97-AF65-F5344CB8AC3E}">
        <p14:creationId xmlns:p14="http://schemas.microsoft.com/office/powerpoint/2010/main" val="3025643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794575" y="680719"/>
            <a:ext cx="5467920" cy="5257165"/>
          </a:xfrm>
          <a:prstGeom prst="rect">
            <a:avLst/>
          </a:prstGeom>
        </p:spPr>
      </p:pic>
      <p:sp>
        <p:nvSpPr>
          <p:cNvPr id="2" name="Title 1"/>
          <p:cNvSpPr>
            <a:spLocks noGrp="1"/>
          </p:cNvSpPr>
          <p:nvPr>
            <p:ph type="title"/>
          </p:nvPr>
        </p:nvSpPr>
        <p:spPr/>
        <p:txBody>
          <a:bodyPr/>
          <a:lstStyle/>
          <a:p>
            <a:r>
              <a:rPr lang="en-US" dirty="0" smtClean="0"/>
              <a:t>PVES Experiment Summary</a:t>
            </a:r>
            <a:endParaRPr lang="en-US" dirty="0"/>
          </a:p>
        </p:txBody>
      </p:sp>
      <p:sp>
        <p:nvSpPr>
          <p:cNvPr id="4" name="Date Placeholder 3"/>
          <p:cNvSpPr>
            <a:spLocks noGrp="1"/>
          </p:cNvSpPr>
          <p:nvPr>
            <p:ph type="dt" sz="half" idx="10"/>
          </p:nvPr>
        </p:nvSpPr>
        <p:spPr/>
        <p:txBody>
          <a:bodyPr/>
          <a:lstStyle/>
          <a:p>
            <a:r>
              <a:rPr lang="en-US" smtClean="0"/>
              <a:t>June 1-19, 2015</a:t>
            </a:r>
            <a:endParaRPr lang="en-US"/>
          </a:p>
        </p:txBody>
      </p:sp>
      <p:sp>
        <p:nvSpPr>
          <p:cNvPr id="6" name="Footer Placeholder 5"/>
          <p:cNvSpPr>
            <a:spLocks noGrp="1"/>
          </p:cNvSpPr>
          <p:nvPr>
            <p:ph type="ftr" sz="quarter" idx="11"/>
          </p:nvPr>
        </p:nvSpPr>
        <p:spPr/>
        <p:txBody>
          <a:bodyPr/>
          <a:lstStyle/>
          <a:p>
            <a:r>
              <a:rPr lang="en-US" smtClean="0"/>
              <a:t>HUGS</a:t>
            </a:r>
            <a:endParaRPr lang="en-US" dirty="0"/>
          </a:p>
        </p:txBody>
      </p:sp>
      <p:sp>
        <p:nvSpPr>
          <p:cNvPr id="3" name="TextBox 2"/>
          <p:cNvSpPr txBox="1"/>
          <p:nvPr/>
        </p:nvSpPr>
        <p:spPr>
          <a:xfrm>
            <a:off x="6084389" y="6162144"/>
            <a:ext cx="2286203" cy="369332"/>
          </a:xfrm>
          <a:prstGeom prst="rect">
            <a:avLst/>
          </a:prstGeom>
          <a:noFill/>
        </p:spPr>
        <p:txBody>
          <a:bodyPr wrap="none" rtlCol="0">
            <a:spAutoFit/>
          </a:bodyPr>
          <a:lstStyle/>
          <a:p>
            <a:r>
              <a:rPr lang="en-US" dirty="0">
                <a:solidFill>
                  <a:schemeClr val="accent1"/>
                </a:solidFill>
              </a:rPr>
              <a:t>s</a:t>
            </a:r>
            <a:r>
              <a:rPr lang="en-US" dirty="0" smtClean="0">
                <a:solidFill>
                  <a:schemeClr val="accent1"/>
                </a:solidFill>
              </a:rPr>
              <a:t>ize of the asymmetry</a:t>
            </a:r>
            <a:endParaRPr lang="en-CA" dirty="0">
              <a:solidFill>
                <a:schemeClr val="accent1"/>
              </a:solidFill>
            </a:endParaRPr>
          </a:p>
        </p:txBody>
      </p:sp>
      <p:cxnSp>
        <p:nvCxnSpPr>
          <p:cNvPr id="8" name="Straight Arrow Connector 7"/>
          <p:cNvCxnSpPr>
            <a:stCxn id="3" idx="1"/>
          </p:cNvCxnSpPr>
          <p:nvPr/>
        </p:nvCxnSpPr>
        <p:spPr>
          <a:xfrm flipH="1" flipV="1">
            <a:off x="4880740" y="5900887"/>
            <a:ext cx="1203649" cy="445923"/>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1822579"/>
            <a:ext cx="2299027" cy="369332"/>
          </a:xfrm>
          <a:prstGeom prst="rect">
            <a:avLst/>
          </a:prstGeom>
          <a:noFill/>
        </p:spPr>
        <p:txBody>
          <a:bodyPr wrap="none" rtlCol="0">
            <a:spAutoFit/>
          </a:bodyPr>
          <a:lstStyle/>
          <a:p>
            <a:r>
              <a:rPr lang="en-US" dirty="0">
                <a:solidFill>
                  <a:schemeClr val="accent1"/>
                </a:solidFill>
              </a:rPr>
              <a:t>s</a:t>
            </a:r>
            <a:r>
              <a:rPr lang="en-US" dirty="0" smtClean="0">
                <a:solidFill>
                  <a:schemeClr val="accent1"/>
                </a:solidFill>
              </a:rPr>
              <a:t>ize of the uncertainty</a:t>
            </a:r>
            <a:endParaRPr lang="en-CA" dirty="0">
              <a:solidFill>
                <a:schemeClr val="accent1"/>
              </a:solidFill>
            </a:endParaRPr>
          </a:p>
        </p:txBody>
      </p:sp>
      <p:cxnSp>
        <p:nvCxnSpPr>
          <p:cNvPr id="11" name="Straight Arrow Connector 10"/>
          <p:cNvCxnSpPr/>
          <p:nvPr/>
        </p:nvCxnSpPr>
        <p:spPr>
          <a:xfrm>
            <a:off x="1234753" y="2240512"/>
            <a:ext cx="500741" cy="726622"/>
          </a:xfrm>
          <a:prstGeom prst="straightConnector1">
            <a:avLst/>
          </a:prstGeom>
          <a:ln w="15875">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Left Brace 11"/>
          <p:cNvSpPr/>
          <p:nvPr/>
        </p:nvSpPr>
        <p:spPr>
          <a:xfrm rot="19239607">
            <a:off x="1977322" y="4716870"/>
            <a:ext cx="384734" cy="1509490"/>
          </a:xfrm>
          <a:prstGeom prst="leftBrace">
            <a:avLst>
              <a:gd name="adj1" fmla="val 51000"/>
              <a:gd name="adj2" fmla="val 50000"/>
            </a:avLst>
          </a:prstGeom>
          <a:ln w="158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TextBox 13"/>
          <p:cNvSpPr txBox="1"/>
          <p:nvPr/>
        </p:nvSpPr>
        <p:spPr>
          <a:xfrm>
            <a:off x="81280" y="5485985"/>
            <a:ext cx="2040943" cy="646331"/>
          </a:xfrm>
          <a:prstGeom prst="rect">
            <a:avLst/>
          </a:prstGeom>
          <a:noFill/>
        </p:spPr>
        <p:txBody>
          <a:bodyPr wrap="none" rtlCol="0">
            <a:spAutoFit/>
          </a:bodyPr>
          <a:lstStyle/>
          <a:p>
            <a:pPr algn="ctr"/>
            <a:r>
              <a:rPr lang="en-US" dirty="0">
                <a:solidFill>
                  <a:schemeClr val="accent1"/>
                </a:solidFill>
              </a:rPr>
              <a:t>r</a:t>
            </a:r>
            <a:r>
              <a:rPr lang="en-US" dirty="0" smtClean="0">
                <a:solidFill>
                  <a:schemeClr val="accent1"/>
                </a:solidFill>
              </a:rPr>
              <a:t>elative uncertainty</a:t>
            </a:r>
          </a:p>
          <a:p>
            <a:pPr algn="ctr"/>
            <a:r>
              <a:rPr lang="en-US" dirty="0" smtClean="0">
                <a:solidFill>
                  <a:schemeClr val="accent1"/>
                </a:solidFill>
              </a:rPr>
              <a:t>(log scale)</a:t>
            </a:r>
            <a:endParaRPr lang="en-CA" dirty="0">
              <a:solidFill>
                <a:schemeClr val="accent1"/>
              </a:solidFill>
            </a:endParaRPr>
          </a:p>
        </p:txBody>
      </p:sp>
      <p:sp>
        <p:nvSpPr>
          <p:cNvPr id="9" name="Slide Number Placeholder 8"/>
          <p:cNvSpPr>
            <a:spLocks noGrp="1"/>
          </p:cNvSpPr>
          <p:nvPr>
            <p:ph type="sldNum" sz="quarter" idx="12"/>
          </p:nvPr>
        </p:nvSpPr>
        <p:spPr/>
        <p:txBody>
          <a:bodyPr/>
          <a:lstStyle/>
          <a:p>
            <a:fld id="{DA118E06-5FBC-4A7F-98A9-FD3F00BABDBC}" type="slidenum">
              <a:rPr lang="en-CA" smtClean="0"/>
              <a:pPr/>
              <a:t>3</a:t>
            </a:fld>
            <a:endParaRPr lang="en-CA" dirty="0"/>
          </a:p>
        </p:txBody>
      </p:sp>
    </p:spTree>
    <p:extLst>
      <p:ext uri="{BB962C8B-B14F-4D97-AF65-F5344CB8AC3E}">
        <p14:creationId xmlns:p14="http://schemas.microsoft.com/office/powerpoint/2010/main" val="383791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038600" y="4114800"/>
            <a:ext cx="47244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Elastic Scattering </a:t>
            </a:r>
            <a:endParaRPr lang="en-US" dirty="0"/>
          </a:p>
        </p:txBody>
      </p:sp>
      <p:sp>
        <p:nvSpPr>
          <p:cNvPr id="2" name="Footer Placeholder 1"/>
          <p:cNvSpPr>
            <a:spLocks noGrp="1"/>
          </p:cNvSpPr>
          <p:nvPr>
            <p:ph type="ftr" sz="quarter" idx="11"/>
          </p:nvPr>
        </p:nvSpPr>
        <p:spPr/>
        <p:txBody>
          <a:bodyPr/>
          <a:lstStyle/>
          <a:p>
            <a:pPr>
              <a:defRPr/>
            </a:pPr>
            <a:r>
              <a:rPr lang="nn-NO" smtClean="0"/>
              <a:t>HUGS</a:t>
            </a:r>
            <a:endParaRPr lang="en-US" dirty="0"/>
          </a:p>
        </p:txBody>
      </p:sp>
      <p:graphicFrame>
        <p:nvGraphicFramePr>
          <p:cNvPr id="152584" name="Object 8"/>
          <p:cNvGraphicFramePr>
            <a:graphicFrameLocks noChangeAspect="1"/>
          </p:cNvGraphicFramePr>
          <p:nvPr/>
        </p:nvGraphicFramePr>
        <p:xfrm>
          <a:off x="4181475" y="4125913"/>
          <a:ext cx="4483100" cy="1330325"/>
        </p:xfrm>
        <a:graphic>
          <a:graphicData uri="http://schemas.openxmlformats.org/presentationml/2006/ole">
            <mc:AlternateContent xmlns:mc="http://schemas.openxmlformats.org/markup-compatibility/2006">
              <mc:Choice xmlns:v="urn:schemas-microsoft-com:vml" Requires="v">
                <p:oleObj spid="_x0000_s208946" name="Equation" r:id="rId4" imgW="2781300" imgH="800100" progId="Equation.3">
                  <p:embed/>
                </p:oleObj>
              </mc:Choice>
              <mc:Fallback>
                <p:oleObj name="Equation" r:id="rId4" imgW="2781300" imgH="800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1475" y="4125913"/>
                        <a:ext cx="4483100" cy="1330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447800" y="6031468"/>
            <a:ext cx="5977214" cy="369332"/>
          </a:xfrm>
          <a:prstGeom prst="rect">
            <a:avLst/>
          </a:prstGeom>
          <a:noFill/>
        </p:spPr>
        <p:txBody>
          <a:bodyPr wrap="none" rtlCol="0">
            <a:spAutoFit/>
          </a:bodyPr>
          <a:lstStyle/>
          <a:p>
            <a:r>
              <a:rPr lang="en-US" dirty="0" smtClean="0"/>
              <a:t>Q</a:t>
            </a:r>
            <a:r>
              <a:rPr lang="en-US" baseline="30000" dirty="0" smtClean="0"/>
              <a:t>2</a:t>
            </a:r>
            <a:r>
              <a:rPr lang="en-US" dirty="0" smtClean="0"/>
              <a:t> is related to the wavelength of the virtual photon probe -   </a:t>
            </a:r>
          </a:p>
        </p:txBody>
      </p:sp>
      <p:sp>
        <p:nvSpPr>
          <p:cNvPr id="16" name="Rectangle 15"/>
          <p:cNvSpPr/>
          <p:nvPr/>
        </p:nvSpPr>
        <p:spPr>
          <a:xfrm>
            <a:off x="6096000" y="1100619"/>
            <a:ext cx="2819400" cy="2677656"/>
          </a:xfrm>
          <a:prstGeom prst="rect">
            <a:avLst/>
          </a:prstGeom>
        </p:spPr>
        <p:txBody>
          <a:bodyPr wrap="square">
            <a:spAutoFit/>
          </a:bodyPr>
          <a:lstStyle/>
          <a:p>
            <a:pPr algn="ctr"/>
            <a:r>
              <a:rPr lang="en-US" sz="2400" dirty="0" smtClean="0">
                <a:sym typeface="Symbol" pitchFamily="18" charset="2"/>
              </a:rPr>
              <a:t> from </a:t>
            </a:r>
            <a:r>
              <a:rPr lang="en-US" sz="2400" baseline="30000" dirty="0" smtClean="0">
                <a:sym typeface="Symbol" pitchFamily="18" charset="2"/>
              </a:rPr>
              <a:t>208</a:t>
            </a:r>
            <a:r>
              <a:rPr lang="en-US" sz="2400" dirty="0" smtClean="0">
                <a:sym typeface="Symbol" pitchFamily="18" charset="2"/>
              </a:rPr>
              <a:t>Pb or </a:t>
            </a:r>
            <a:r>
              <a:rPr lang="en-US" sz="2400" baseline="30000" dirty="0" smtClean="0">
                <a:sym typeface="Symbol" pitchFamily="18" charset="2"/>
              </a:rPr>
              <a:t>48</a:t>
            </a:r>
            <a:r>
              <a:rPr lang="en-US" sz="2400" dirty="0" smtClean="0">
                <a:sym typeface="Symbol" pitchFamily="18" charset="2"/>
              </a:rPr>
              <a:t>Ca</a:t>
            </a:r>
          </a:p>
          <a:p>
            <a:pPr algn="ctr"/>
            <a:r>
              <a:rPr lang="en-US" sz="2400" dirty="0" smtClean="0">
                <a:sym typeface="Symbol" pitchFamily="18" charset="2"/>
              </a:rPr>
              <a:t>or</a:t>
            </a:r>
          </a:p>
          <a:p>
            <a:pPr algn="ctr"/>
            <a:r>
              <a:rPr lang="en-US" sz="2400" dirty="0">
                <a:sym typeface="Symbol" pitchFamily="18" charset="2"/>
              </a:rPr>
              <a:t> from </a:t>
            </a:r>
            <a:r>
              <a:rPr lang="en-US" sz="2400" dirty="0" smtClean="0">
                <a:sym typeface="Symbol" pitchFamily="18" charset="2"/>
              </a:rPr>
              <a:t>p or d or He</a:t>
            </a:r>
          </a:p>
          <a:p>
            <a:pPr algn="ctr"/>
            <a:r>
              <a:rPr lang="en-US" sz="2400" dirty="0" smtClean="0">
                <a:sym typeface="Symbol" pitchFamily="18" charset="2"/>
              </a:rPr>
              <a:t>or</a:t>
            </a:r>
            <a:endParaRPr lang="en-US" sz="2400" dirty="0">
              <a:sym typeface="Symbol" pitchFamily="18" charset="2"/>
            </a:endParaRPr>
          </a:p>
          <a:p>
            <a:pPr algn="ctr"/>
            <a:r>
              <a:rPr lang="en-US" sz="2400" dirty="0">
                <a:sym typeface="Symbol" pitchFamily="18" charset="2"/>
              </a:rPr>
              <a:t> from </a:t>
            </a:r>
            <a:r>
              <a:rPr lang="en-US" sz="2400" dirty="0" smtClean="0">
                <a:sym typeface="Symbol" pitchFamily="18" charset="2"/>
              </a:rPr>
              <a:t>e</a:t>
            </a:r>
            <a:endParaRPr lang="en-US" sz="2400" dirty="0">
              <a:sym typeface="Symbol" pitchFamily="18" charset="2"/>
            </a:endParaRPr>
          </a:p>
          <a:p>
            <a:pPr algn="ctr"/>
            <a:endParaRPr lang="en-US" sz="2400" dirty="0" smtClean="0">
              <a:sym typeface="Symbol" pitchFamily="18" charset="2"/>
            </a:endParaRPr>
          </a:p>
          <a:p>
            <a:pPr algn="ctr"/>
            <a:r>
              <a:rPr lang="en-US" sz="2400" dirty="0" smtClean="0">
                <a:sym typeface="Symbol" pitchFamily="18" charset="2"/>
              </a:rPr>
              <a:t>e + N    e + N</a:t>
            </a:r>
          </a:p>
        </p:txBody>
      </p:sp>
      <p:graphicFrame>
        <p:nvGraphicFramePr>
          <p:cNvPr id="27" name="Object 26"/>
          <p:cNvGraphicFramePr>
            <a:graphicFrameLocks noChangeAspect="1"/>
          </p:cNvGraphicFramePr>
          <p:nvPr/>
        </p:nvGraphicFramePr>
        <p:xfrm>
          <a:off x="7239000" y="6032205"/>
          <a:ext cx="990600" cy="368595"/>
        </p:xfrm>
        <a:graphic>
          <a:graphicData uri="http://schemas.openxmlformats.org/presentationml/2006/ole">
            <mc:AlternateContent xmlns:mc="http://schemas.openxmlformats.org/markup-compatibility/2006">
              <mc:Choice xmlns:v="urn:schemas-microsoft-com:vml" Requires="v">
                <p:oleObj spid="_x0000_s208947" name="Equation" r:id="rId6" imgW="545626" imgH="203024" progId="Equation.3">
                  <p:embed/>
                </p:oleObj>
              </mc:Choice>
              <mc:Fallback>
                <p:oleObj name="Equation" r:id="rId6" imgW="545626" imgH="2030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6032205"/>
                        <a:ext cx="990600" cy="368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40"/>
          <p:cNvGrpSpPr/>
          <p:nvPr/>
        </p:nvGrpSpPr>
        <p:grpSpPr>
          <a:xfrm>
            <a:off x="0" y="914400"/>
            <a:ext cx="6553200" cy="2644112"/>
            <a:chOff x="0" y="914400"/>
            <a:chExt cx="6553200" cy="2644112"/>
          </a:xfrm>
        </p:grpSpPr>
        <p:grpSp>
          <p:nvGrpSpPr>
            <p:cNvPr id="33" name="Group 32"/>
            <p:cNvGrpSpPr/>
            <p:nvPr/>
          </p:nvGrpSpPr>
          <p:grpSpPr>
            <a:xfrm>
              <a:off x="0" y="914400"/>
              <a:ext cx="6553200" cy="2644112"/>
              <a:chOff x="64008" y="937288"/>
              <a:chExt cx="6553200" cy="2644112"/>
            </a:xfrm>
          </p:grpSpPr>
          <p:grpSp>
            <p:nvGrpSpPr>
              <p:cNvPr id="19" name="Group 18"/>
              <p:cNvGrpSpPr/>
              <p:nvPr/>
            </p:nvGrpSpPr>
            <p:grpSpPr>
              <a:xfrm>
                <a:off x="64008" y="937288"/>
                <a:ext cx="6553200" cy="2644112"/>
                <a:chOff x="76200" y="937288"/>
                <a:chExt cx="6553200" cy="2644112"/>
              </a:xfrm>
            </p:grpSpPr>
            <p:pic>
              <p:nvPicPr>
                <p:cNvPr id="6" name="Picture 5" descr="scattering_diagram.jpg"/>
                <p:cNvPicPr>
                  <a:picLocks noChangeAspect="1"/>
                </p:cNvPicPr>
                <p:nvPr/>
              </p:nvPicPr>
              <p:blipFill>
                <a:blip r:embed="rId8" cstate="print">
                  <a:clrChange>
                    <a:clrFrom>
                      <a:srgbClr val="FFFFFF"/>
                    </a:clrFrom>
                    <a:clrTo>
                      <a:srgbClr val="FFFFFF">
                        <a:alpha val="0"/>
                      </a:srgbClr>
                    </a:clrTo>
                  </a:clrChange>
                </a:blip>
                <a:srcRect b="23873"/>
                <a:stretch>
                  <a:fillRect/>
                </a:stretch>
              </p:blipFill>
              <p:spPr>
                <a:xfrm>
                  <a:off x="76200" y="937288"/>
                  <a:ext cx="6324600" cy="2186912"/>
                </a:xfrm>
                <a:prstGeom prst="rect">
                  <a:avLst/>
                </a:prstGeom>
              </p:spPr>
            </p:pic>
            <p:pic>
              <p:nvPicPr>
                <p:cNvPr id="18" name="Picture 17" descr="scattering_diagram.jpg"/>
                <p:cNvPicPr>
                  <a:picLocks noChangeAspect="1"/>
                </p:cNvPicPr>
                <p:nvPr/>
              </p:nvPicPr>
              <p:blipFill>
                <a:blip r:embed="rId8" cstate="print">
                  <a:clrChange>
                    <a:clrFrom>
                      <a:srgbClr val="FFFFFF"/>
                    </a:clrFrom>
                    <a:clrTo>
                      <a:srgbClr val="FFFFFF">
                        <a:alpha val="0"/>
                      </a:srgbClr>
                    </a:clrTo>
                  </a:clrChange>
                </a:blip>
                <a:srcRect t="81432"/>
                <a:stretch>
                  <a:fillRect/>
                </a:stretch>
              </p:blipFill>
              <p:spPr>
                <a:xfrm>
                  <a:off x="304800" y="3048000"/>
                  <a:ext cx="6324600" cy="533400"/>
                </a:xfrm>
                <a:prstGeom prst="rect">
                  <a:avLst/>
                </a:prstGeom>
              </p:spPr>
            </p:pic>
          </p:grpSp>
          <p:sp>
            <p:nvSpPr>
              <p:cNvPr id="29" name="Rounded Rectangle 28"/>
              <p:cNvSpPr/>
              <p:nvPr/>
            </p:nvSpPr>
            <p:spPr>
              <a:xfrm>
                <a:off x="1929384" y="1773936"/>
                <a:ext cx="91440" cy="9144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2231136" y="1773936"/>
                <a:ext cx="91440" cy="9144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151376" y="2819400"/>
                <a:ext cx="91440" cy="9144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419600" y="2852928"/>
                <a:ext cx="91440" cy="91440"/>
              </a:xfrm>
              <a:prstGeom prst="round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1773936" y="1700784"/>
              <a:ext cx="234360" cy="215444"/>
            </a:xfrm>
            <a:prstGeom prst="rect">
              <a:avLst/>
            </a:prstGeom>
            <a:noFill/>
          </p:spPr>
          <p:txBody>
            <a:bodyPr wrap="none" rtlCol="0">
              <a:spAutoFit/>
            </a:bodyPr>
            <a:lstStyle/>
            <a:p>
              <a:r>
                <a:rPr lang="en-US" sz="800" b="1" i="1" baseline="30000" dirty="0" smtClean="0">
                  <a:latin typeface="Times" pitchFamily="18" charset="0"/>
                </a:rPr>
                <a:t>N</a:t>
              </a:r>
              <a:endParaRPr lang="en-US" sz="800" b="1" i="1" dirty="0">
                <a:latin typeface="Times" pitchFamily="18" charset="0"/>
              </a:endParaRPr>
            </a:p>
          </p:txBody>
        </p:sp>
        <p:sp>
          <p:nvSpPr>
            <p:cNvPr id="38" name="TextBox 37"/>
            <p:cNvSpPr txBox="1"/>
            <p:nvPr/>
          </p:nvSpPr>
          <p:spPr>
            <a:xfrm>
              <a:off x="2084832" y="1700784"/>
              <a:ext cx="234360" cy="215444"/>
            </a:xfrm>
            <a:prstGeom prst="rect">
              <a:avLst/>
            </a:prstGeom>
            <a:noFill/>
          </p:spPr>
          <p:txBody>
            <a:bodyPr wrap="none" rtlCol="0">
              <a:spAutoFit/>
            </a:bodyPr>
            <a:lstStyle/>
            <a:p>
              <a:r>
                <a:rPr lang="en-US" sz="800" b="1" i="1" baseline="30000" dirty="0" smtClean="0">
                  <a:latin typeface="Times" pitchFamily="18" charset="0"/>
                </a:rPr>
                <a:t>N</a:t>
              </a:r>
              <a:endParaRPr lang="en-US" sz="800" b="1" i="1" dirty="0">
                <a:latin typeface="Times" pitchFamily="18" charset="0"/>
              </a:endParaRPr>
            </a:p>
          </p:txBody>
        </p:sp>
        <p:sp>
          <p:nvSpPr>
            <p:cNvPr id="39" name="TextBox 38"/>
            <p:cNvSpPr txBox="1"/>
            <p:nvPr/>
          </p:nvSpPr>
          <p:spPr>
            <a:xfrm>
              <a:off x="3977640" y="2743200"/>
              <a:ext cx="234360" cy="215444"/>
            </a:xfrm>
            <a:prstGeom prst="rect">
              <a:avLst/>
            </a:prstGeom>
            <a:noFill/>
          </p:spPr>
          <p:txBody>
            <a:bodyPr wrap="none" rtlCol="0">
              <a:spAutoFit/>
            </a:bodyPr>
            <a:lstStyle/>
            <a:p>
              <a:r>
                <a:rPr lang="en-US" sz="800" b="1" i="1" baseline="30000" dirty="0" smtClean="0">
                  <a:latin typeface="Times" pitchFamily="18" charset="0"/>
                </a:rPr>
                <a:t>N</a:t>
              </a:r>
              <a:endParaRPr lang="en-US" sz="800" b="1" i="1" dirty="0">
                <a:latin typeface="Times" pitchFamily="18" charset="0"/>
              </a:endParaRPr>
            </a:p>
          </p:txBody>
        </p:sp>
        <p:sp>
          <p:nvSpPr>
            <p:cNvPr id="40" name="TextBox 39"/>
            <p:cNvSpPr txBox="1"/>
            <p:nvPr/>
          </p:nvSpPr>
          <p:spPr>
            <a:xfrm>
              <a:off x="4273296" y="2743200"/>
              <a:ext cx="234360" cy="215444"/>
            </a:xfrm>
            <a:prstGeom prst="rect">
              <a:avLst/>
            </a:prstGeom>
            <a:noFill/>
          </p:spPr>
          <p:txBody>
            <a:bodyPr wrap="none" rtlCol="0">
              <a:spAutoFit/>
            </a:bodyPr>
            <a:lstStyle/>
            <a:p>
              <a:r>
                <a:rPr lang="en-US" sz="800" b="1" i="1" baseline="30000" dirty="0" smtClean="0">
                  <a:latin typeface="Times" pitchFamily="18" charset="0"/>
                </a:rPr>
                <a:t>N</a:t>
              </a:r>
              <a:endParaRPr lang="en-US" sz="800" b="1" i="1" dirty="0">
                <a:latin typeface="Times" pitchFamily="18" charset="0"/>
              </a:endParaRPr>
            </a:p>
          </p:txBody>
        </p:sp>
      </p:gr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443" y="3810000"/>
            <a:ext cx="2511345" cy="2139519"/>
          </a:xfrm>
          <a:prstGeom prst="rect">
            <a:avLst/>
          </a:prstGeom>
        </p:spPr>
      </p:pic>
      <p:sp>
        <p:nvSpPr>
          <p:cNvPr id="7" name="Date Placeholder 6"/>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8" name="Slide Number Placeholder 7"/>
          <p:cNvSpPr>
            <a:spLocks noGrp="1"/>
          </p:cNvSpPr>
          <p:nvPr>
            <p:ph type="sldNum" sz="quarter" idx="12"/>
          </p:nvPr>
        </p:nvSpPr>
        <p:spPr/>
        <p:txBody>
          <a:bodyPr/>
          <a:lstStyle/>
          <a:p>
            <a:fld id="{DA118E06-5FBC-4A7F-98A9-FD3F00BABDBC}" type="slidenum">
              <a:rPr lang="en-CA" smtClean="0"/>
              <a:pPr/>
              <a:t>4</a:t>
            </a:fld>
            <a:endParaRPr lang="en-CA" dirty="0"/>
          </a:p>
        </p:txBody>
      </p:sp>
    </p:spTree>
    <p:extLst>
      <p:ext uri="{BB962C8B-B14F-4D97-AF65-F5344CB8AC3E}">
        <p14:creationId xmlns:p14="http://schemas.microsoft.com/office/powerpoint/2010/main" val="30698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2" end="2"/>
                                            </p:txEl>
                                          </p:spTgt>
                                        </p:tgtEl>
                                        <p:attrNameLst>
                                          <p:attrName>style.visibility</p:attrName>
                                        </p:attrNameLst>
                                      </p:cBhvr>
                                      <p:to>
                                        <p:strVal val="visible"/>
                                      </p:to>
                                    </p:set>
                                    <p:animEffect transition="in" filter="fade">
                                      <p:cBhvr>
                                        <p:cTn id="10" dur="500"/>
                                        <p:tgtEl>
                                          <p:spTgt spid="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2584"/>
                                        </p:tgtEl>
                                        <p:attrNameLst>
                                          <p:attrName>style.visibility</p:attrName>
                                        </p:attrNameLst>
                                      </p:cBhvr>
                                      <p:to>
                                        <p:strVal val="visible"/>
                                      </p:to>
                                    </p:set>
                                    <p:animEffect transition="in" filter="fade">
                                      <p:cBhvr>
                                        <p:cTn id="28" dur="500"/>
                                        <p:tgtEl>
                                          <p:spTgt spid="1525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546225" y="330200"/>
            <a:ext cx="184150" cy="457200"/>
          </a:xfrm>
          <a:prstGeom prst="rect">
            <a:avLst/>
          </a:prstGeom>
          <a:noFill/>
          <a:ln w="9525">
            <a:noFill/>
            <a:miter lim="800000"/>
            <a:headEnd/>
            <a:tailEnd/>
          </a:ln>
          <a:effectLst/>
        </p:spPr>
        <p:txBody>
          <a:bodyPr wrap="none">
            <a:spAutoFit/>
          </a:bodyPr>
          <a:lstStyle/>
          <a:p>
            <a:endParaRPr lang="en-US">
              <a:latin typeface="Comic Sans MS" pitchFamily="66" charset="0"/>
            </a:endParaRPr>
          </a:p>
        </p:txBody>
      </p:sp>
      <p:sp>
        <p:nvSpPr>
          <p:cNvPr id="15" name="Text Box 11"/>
          <p:cNvSpPr txBox="1">
            <a:spLocks noChangeArrowheads="1"/>
          </p:cNvSpPr>
          <p:nvPr/>
        </p:nvSpPr>
        <p:spPr bwMode="auto">
          <a:xfrm>
            <a:off x="207963" y="5943600"/>
            <a:ext cx="260350" cy="457200"/>
          </a:xfrm>
          <a:prstGeom prst="rect">
            <a:avLst/>
          </a:prstGeom>
          <a:noFill/>
          <a:ln w="9525">
            <a:noFill/>
            <a:miter lim="800000"/>
            <a:headEnd/>
            <a:tailEnd/>
          </a:ln>
          <a:effectLst/>
        </p:spPr>
        <p:txBody>
          <a:bodyPr wrap="none">
            <a:spAutoFit/>
          </a:bodyPr>
          <a:lstStyle/>
          <a:p>
            <a:r>
              <a:rPr lang="en-US">
                <a:solidFill>
                  <a:srgbClr val="008000"/>
                </a:solidFill>
              </a:rPr>
              <a:t> </a:t>
            </a:r>
          </a:p>
        </p:txBody>
      </p:sp>
      <p:sp>
        <p:nvSpPr>
          <p:cNvPr id="17" name="Text Box 13"/>
          <p:cNvSpPr txBox="1">
            <a:spLocks noChangeArrowheads="1"/>
          </p:cNvSpPr>
          <p:nvPr/>
        </p:nvSpPr>
        <p:spPr bwMode="auto">
          <a:xfrm>
            <a:off x="1431925" y="4305300"/>
            <a:ext cx="184150" cy="366713"/>
          </a:xfrm>
          <a:prstGeom prst="rect">
            <a:avLst/>
          </a:prstGeom>
          <a:noFill/>
          <a:ln w="9525">
            <a:noFill/>
            <a:miter lim="800000"/>
            <a:headEnd/>
            <a:tailEnd/>
          </a:ln>
          <a:effectLst/>
        </p:spPr>
        <p:txBody>
          <a:bodyPr wrap="none">
            <a:spAutoFit/>
          </a:bodyPr>
          <a:lstStyle/>
          <a:p>
            <a:pPr algn="ctr" eaLnBrk="0" hangingPunct="0"/>
            <a:endParaRPr lang="en-US" sz="1800">
              <a:latin typeface="Arial" pitchFamily="34" charset="0"/>
            </a:endParaRPr>
          </a:p>
        </p:txBody>
      </p:sp>
      <p:sp>
        <p:nvSpPr>
          <p:cNvPr id="22" name="Cloud 21"/>
          <p:cNvSpPr/>
          <p:nvPr/>
        </p:nvSpPr>
        <p:spPr>
          <a:xfrm>
            <a:off x="685800" y="2133600"/>
            <a:ext cx="2057400" cy="1676400"/>
          </a:xfrm>
          <a:prstGeom prst="cloud">
            <a:avLst/>
          </a:prstGeom>
          <a:effectLst>
            <a:reflection blurRad="6350" stA="50000" endA="295" endPos="92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381000" y="3886200"/>
            <a:ext cx="25908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2895600"/>
            <a:ext cx="1799082" cy="369332"/>
          </a:xfrm>
          <a:prstGeom prst="rect">
            <a:avLst/>
          </a:prstGeom>
          <a:noFill/>
        </p:spPr>
        <p:txBody>
          <a:bodyPr wrap="none" rtlCol="0">
            <a:spAutoFit/>
          </a:bodyPr>
          <a:lstStyle/>
          <a:p>
            <a:r>
              <a:rPr lang="en-US" dirty="0" smtClean="0"/>
              <a:t>parity conserving</a:t>
            </a:r>
            <a:endParaRPr lang="en-US" dirty="0"/>
          </a:p>
        </p:txBody>
      </p:sp>
      <p:sp>
        <p:nvSpPr>
          <p:cNvPr id="29" name="TextBox 28"/>
          <p:cNvSpPr txBox="1"/>
          <p:nvPr/>
        </p:nvSpPr>
        <p:spPr>
          <a:xfrm>
            <a:off x="6553200" y="5638800"/>
            <a:ext cx="1585178" cy="369332"/>
          </a:xfrm>
          <a:prstGeom prst="rect">
            <a:avLst/>
          </a:prstGeom>
          <a:noFill/>
        </p:spPr>
        <p:txBody>
          <a:bodyPr wrap="none" rtlCol="0">
            <a:spAutoFit/>
          </a:bodyPr>
          <a:lstStyle/>
          <a:p>
            <a:r>
              <a:rPr lang="en-US" dirty="0" smtClean="0"/>
              <a:t>parity violating</a:t>
            </a:r>
            <a:endParaRPr lang="en-US" dirty="0"/>
          </a:p>
        </p:txBody>
      </p:sp>
      <p:sp>
        <p:nvSpPr>
          <p:cNvPr id="14" name="TextBox 13"/>
          <p:cNvSpPr txBox="1"/>
          <p:nvPr/>
        </p:nvSpPr>
        <p:spPr>
          <a:xfrm>
            <a:off x="152400" y="990600"/>
            <a:ext cx="3554948" cy="1200329"/>
          </a:xfrm>
          <a:prstGeom prst="rect">
            <a:avLst/>
          </a:prstGeom>
          <a:noFill/>
        </p:spPr>
        <p:txBody>
          <a:bodyPr wrap="none" rtlCol="0">
            <a:spAutoFit/>
          </a:bodyPr>
          <a:lstStyle/>
          <a:p>
            <a:r>
              <a:rPr lang="en-US" dirty="0" smtClean="0"/>
              <a:t>Quantum mechanical operator that </a:t>
            </a:r>
          </a:p>
          <a:p>
            <a:r>
              <a:rPr lang="en-US" dirty="0" smtClean="0"/>
              <a:t>reverses the spatial sign ( P: x -&gt; -x )</a:t>
            </a:r>
          </a:p>
          <a:p>
            <a:endParaRPr lang="en-US" dirty="0" smtClean="0"/>
          </a:p>
          <a:p>
            <a:endParaRPr lang="en-US" dirty="0"/>
          </a:p>
        </p:txBody>
      </p:sp>
      <p:cxnSp>
        <p:nvCxnSpPr>
          <p:cNvPr id="18" name="Straight Arrow Connector 17"/>
          <p:cNvCxnSpPr/>
          <p:nvPr/>
        </p:nvCxnSpPr>
        <p:spPr>
          <a:xfrm flipV="1">
            <a:off x="1599406" y="2667000"/>
            <a:ext cx="794" cy="4579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828800" y="2667000"/>
            <a:ext cx="794" cy="4579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600201" y="4648203"/>
            <a:ext cx="1586" cy="456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828799" y="4648201"/>
            <a:ext cx="2"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6" name="Object 45"/>
          <p:cNvGraphicFramePr>
            <a:graphicFrameLocks noChangeAspect="1"/>
          </p:cNvGraphicFramePr>
          <p:nvPr/>
        </p:nvGraphicFramePr>
        <p:xfrm>
          <a:off x="1752600" y="2377442"/>
          <a:ext cx="152399" cy="289558"/>
        </p:xfrm>
        <a:graphic>
          <a:graphicData uri="http://schemas.openxmlformats.org/presentationml/2006/ole">
            <mc:AlternateContent xmlns:mc="http://schemas.openxmlformats.org/markup-compatibility/2006">
              <mc:Choice xmlns:v="urn:schemas-microsoft-com:vml" Requires="v">
                <p:oleObj spid="_x0000_s210018" name="Equation" r:id="rId4" imgW="126725" imgH="177415" progId="Equation.3">
                  <p:embed/>
                </p:oleObj>
              </mc:Choice>
              <mc:Fallback>
                <p:oleObj name="Equation" r:id="rId4" imgW="126725" imgH="17741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377442"/>
                        <a:ext cx="152399" cy="2895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4" name="Object 2"/>
          <p:cNvGraphicFramePr>
            <a:graphicFrameLocks noChangeAspect="1"/>
          </p:cNvGraphicFramePr>
          <p:nvPr/>
        </p:nvGraphicFramePr>
        <p:xfrm>
          <a:off x="1524000" y="2392362"/>
          <a:ext cx="152400" cy="274638"/>
        </p:xfrm>
        <a:graphic>
          <a:graphicData uri="http://schemas.openxmlformats.org/presentationml/2006/ole">
            <mc:AlternateContent xmlns:mc="http://schemas.openxmlformats.org/markup-compatibility/2006">
              <mc:Choice xmlns:v="urn:schemas-microsoft-com:vml" Requires="v">
                <p:oleObj spid="_x0000_s210019" name="Equation" r:id="rId6" imgW="152268" imgH="203024" progId="Equation.3">
                  <p:embed/>
                </p:oleObj>
              </mc:Choice>
              <mc:Fallback>
                <p:oleObj name="Equation" r:id="rId6" imgW="152268" imgH="20302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392362"/>
                        <a:ext cx="152400" cy="27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5" name="Object 3"/>
          <p:cNvGraphicFramePr>
            <a:graphicFrameLocks noChangeAspect="1"/>
          </p:cNvGraphicFramePr>
          <p:nvPr/>
        </p:nvGraphicFramePr>
        <p:xfrm>
          <a:off x="1752600" y="5121275"/>
          <a:ext cx="152400" cy="288925"/>
        </p:xfrm>
        <a:graphic>
          <a:graphicData uri="http://schemas.openxmlformats.org/presentationml/2006/ole">
            <mc:AlternateContent xmlns:mc="http://schemas.openxmlformats.org/markup-compatibility/2006">
              <mc:Choice xmlns:v="urn:schemas-microsoft-com:vml" Requires="v">
                <p:oleObj spid="_x0000_s210020" name="Equation" r:id="rId8" imgW="126725" imgH="177415" progId="Equation.3">
                  <p:embed/>
                </p:oleObj>
              </mc:Choice>
              <mc:Fallback>
                <p:oleObj name="Equation" r:id="rId8" imgW="126725" imgH="17741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5121275"/>
                        <a:ext cx="152400"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596" name="Object 4"/>
          <p:cNvGraphicFramePr>
            <a:graphicFrameLocks noChangeAspect="1"/>
          </p:cNvGraphicFramePr>
          <p:nvPr/>
        </p:nvGraphicFramePr>
        <p:xfrm>
          <a:off x="1524000" y="5135563"/>
          <a:ext cx="152400" cy="274637"/>
        </p:xfrm>
        <a:graphic>
          <a:graphicData uri="http://schemas.openxmlformats.org/presentationml/2006/ole">
            <mc:AlternateContent xmlns:mc="http://schemas.openxmlformats.org/markup-compatibility/2006">
              <mc:Choice xmlns:v="urn:schemas-microsoft-com:vml" Requires="v">
                <p:oleObj spid="_x0000_s210021" name="Equation" r:id="rId10" imgW="152268" imgH="203024" progId="Equation.3">
                  <p:embed/>
                </p:oleObj>
              </mc:Choice>
              <mc:Fallback>
                <p:oleObj name="Equation" r:id="rId10" imgW="152268" imgH="20302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5135563"/>
                        <a:ext cx="152400" cy="274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itle 20"/>
          <p:cNvSpPr>
            <a:spLocks noGrp="1"/>
          </p:cNvSpPr>
          <p:nvPr>
            <p:ph type="title"/>
          </p:nvPr>
        </p:nvSpPr>
        <p:spPr/>
        <p:txBody>
          <a:bodyPr/>
          <a:lstStyle/>
          <a:p>
            <a:r>
              <a:rPr lang="en-US" dirty="0" smtClean="0"/>
              <a:t>Parity</a:t>
            </a:r>
            <a:endParaRPr lang="en-US" dirty="0"/>
          </a:p>
        </p:txBody>
      </p:sp>
      <p:sp>
        <p:nvSpPr>
          <p:cNvPr id="2" name="Date Placeholder 1"/>
          <p:cNvSpPr>
            <a:spLocks noGrp="1"/>
          </p:cNvSpPr>
          <p:nvPr>
            <p:ph type="dt" sz="half" idx="10"/>
          </p:nvPr>
        </p:nvSpPr>
        <p:spPr/>
        <p:txBody>
          <a:bodyPr/>
          <a:lstStyle/>
          <a:p>
            <a:r>
              <a:rPr lang="en-US" smtClean="0"/>
              <a:t>June 1-19, 2015</a:t>
            </a:r>
            <a:endParaRPr lang="en-US"/>
          </a:p>
        </p:txBody>
      </p:sp>
      <p:sp>
        <p:nvSpPr>
          <p:cNvPr id="3" name="Footer Placeholder 2"/>
          <p:cNvSpPr>
            <a:spLocks noGrp="1"/>
          </p:cNvSpPr>
          <p:nvPr>
            <p:ph type="ftr" sz="quarter" idx="11"/>
          </p:nvPr>
        </p:nvSpPr>
        <p:spPr/>
        <p:txBody>
          <a:bodyPr/>
          <a:lstStyle/>
          <a:p>
            <a:r>
              <a:rPr lang="en-US" smtClean="0"/>
              <a:t>HUGS</a:t>
            </a:r>
            <a:endParaRPr lang="en-US"/>
          </a:p>
        </p:txBody>
      </p:sp>
      <p:pic>
        <p:nvPicPr>
          <p:cNvPr id="23" name="Picture 22"/>
          <p:cNvPicPr>
            <a:picLocks noChangeAspect="1" noChangeArrowheads="1"/>
          </p:cNvPicPr>
          <p:nvPr/>
        </p:nvPicPr>
        <p:blipFill>
          <a:blip r:embed="rId12" cstate="print"/>
          <a:srcRect/>
          <a:stretch>
            <a:fillRect/>
          </a:stretch>
        </p:blipFill>
        <p:spPr>
          <a:xfrm>
            <a:off x="3352800" y="2466975"/>
            <a:ext cx="2680060" cy="2181225"/>
          </a:xfrm>
          <a:prstGeom prst="rect">
            <a:avLst/>
          </a:prstGeom>
          <a:noFill/>
        </p:spPr>
      </p:pic>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29400" y="4026794"/>
            <a:ext cx="1371600" cy="1535806"/>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41978" y="1206774"/>
            <a:ext cx="1371600" cy="1530977"/>
          </a:xfrm>
          <a:prstGeom prst="rect">
            <a:avLst/>
          </a:prstGeom>
        </p:spPr>
      </p:pic>
      <p:sp>
        <p:nvSpPr>
          <p:cNvPr id="5" name="Slide Number Placeholder 4"/>
          <p:cNvSpPr>
            <a:spLocks noGrp="1"/>
          </p:cNvSpPr>
          <p:nvPr>
            <p:ph type="sldNum" sz="quarter" idx="12"/>
          </p:nvPr>
        </p:nvSpPr>
        <p:spPr/>
        <p:txBody>
          <a:bodyPr/>
          <a:lstStyle/>
          <a:p>
            <a:fld id="{DA118E06-5FBC-4A7F-98A9-FD3F00BABDBC}" type="slidenum">
              <a:rPr lang="en-CA" smtClean="0"/>
              <a:pPr/>
              <a:t>5</a:t>
            </a:fld>
            <a:endParaRPr lang="en-CA" dirty="0"/>
          </a:p>
        </p:txBody>
      </p:sp>
    </p:spTree>
    <p:extLst>
      <p:ext uri="{BB962C8B-B14F-4D97-AF65-F5344CB8AC3E}">
        <p14:creationId xmlns:p14="http://schemas.microsoft.com/office/powerpoint/2010/main" val="102182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5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05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a:xfrm>
            <a:off x="1939947" y="4442543"/>
            <a:ext cx="4179494" cy="198840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Polarimetry</a:t>
            </a:r>
            <a:endParaRPr lang="en-CA" sz="1400" dirty="0"/>
          </a:p>
        </p:txBody>
      </p:sp>
      <p:sp>
        <p:nvSpPr>
          <p:cNvPr id="44" name="Pentagon 43"/>
          <p:cNvSpPr/>
          <p:nvPr/>
        </p:nvSpPr>
        <p:spPr>
          <a:xfrm>
            <a:off x="1951673" y="4437517"/>
            <a:ext cx="4179494" cy="1988403"/>
          </a:xfrm>
          <a:prstGeom prst="homePlate">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sz="1400" dirty="0" smtClean="0"/>
              <a:t>Polarimetry</a:t>
            </a:r>
            <a:endParaRPr lang="en-CA" sz="1400" dirty="0"/>
          </a:p>
        </p:txBody>
      </p:sp>
      <p:sp>
        <p:nvSpPr>
          <p:cNvPr id="38" name="Rounded Rectangle 37"/>
          <p:cNvSpPr/>
          <p:nvPr/>
        </p:nvSpPr>
        <p:spPr>
          <a:xfrm>
            <a:off x="6729276" y="834501"/>
            <a:ext cx="2254928" cy="509578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smtClean="0">
                <a:solidFill>
                  <a:schemeClr val="tx1"/>
                </a:solidFill>
              </a:rPr>
              <a:t>detectors</a:t>
            </a:r>
          </a:p>
        </p:txBody>
      </p:sp>
      <p:sp>
        <p:nvSpPr>
          <p:cNvPr id="39" name="Rounded Rectangle 38"/>
          <p:cNvSpPr/>
          <p:nvPr/>
        </p:nvSpPr>
        <p:spPr>
          <a:xfrm>
            <a:off x="6739633" y="844858"/>
            <a:ext cx="2254928" cy="5095781"/>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pPr algn="ctr"/>
            <a:r>
              <a:rPr lang="en-US" sz="1400" dirty="0" smtClean="0">
                <a:solidFill>
                  <a:schemeClr val="tx1"/>
                </a:solidFill>
              </a:rPr>
              <a:t>detectors</a:t>
            </a:r>
          </a:p>
        </p:txBody>
      </p:sp>
      <p:sp>
        <p:nvSpPr>
          <p:cNvPr id="17" name="Rounded Rectangle 16"/>
          <p:cNvSpPr/>
          <p:nvPr/>
        </p:nvSpPr>
        <p:spPr>
          <a:xfrm>
            <a:off x="2907880" y="2702323"/>
            <a:ext cx="3657600" cy="10830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spectrometer</a:t>
            </a:r>
            <a:endParaRPr lang="en-CA" sz="1400" dirty="0"/>
          </a:p>
        </p:txBody>
      </p:sp>
      <p:sp>
        <p:nvSpPr>
          <p:cNvPr id="4" name="Title 3"/>
          <p:cNvSpPr>
            <a:spLocks noGrp="1"/>
          </p:cNvSpPr>
          <p:nvPr>
            <p:ph type="title"/>
          </p:nvPr>
        </p:nvSpPr>
        <p:spPr/>
        <p:txBody>
          <a:bodyPr>
            <a:normAutofit/>
          </a:bodyPr>
          <a:lstStyle/>
          <a:p>
            <a:r>
              <a:rPr lang="en-US" dirty="0" smtClean="0"/>
              <a:t>Cartoon Experiment</a:t>
            </a:r>
            <a:endParaRPr lang="en-CA" dirty="0"/>
          </a:p>
        </p:txBody>
      </p:sp>
      <p:sp>
        <p:nvSpPr>
          <p:cNvPr id="5" name="Date Placeholder 4"/>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8" name="Right Arrow 7"/>
          <p:cNvSpPr/>
          <p:nvPr/>
        </p:nvSpPr>
        <p:spPr>
          <a:xfrm>
            <a:off x="186431" y="2956950"/>
            <a:ext cx="1367161" cy="63216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beam</a:t>
            </a:r>
            <a:endParaRPr lang="en-CA" sz="1400" dirty="0"/>
          </a:p>
        </p:txBody>
      </p:sp>
      <p:sp>
        <p:nvSpPr>
          <p:cNvPr id="9" name="Rounded Rectangle 8"/>
          <p:cNvSpPr/>
          <p:nvPr/>
        </p:nvSpPr>
        <p:spPr>
          <a:xfrm>
            <a:off x="1817385" y="3107181"/>
            <a:ext cx="834502" cy="30184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target</a:t>
            </a:r>
            <a:endParaRPr lang="en-CA" sz="1400" dirty="0"/>
          </a:p>
        </p:txBody>
      </p:sp>
      <p:sp>
        <p:nvSpPr>
          <p:cNvPr id="37" name="Rounded Rectangle 36"/>
          <p:cNvSpPr/>
          <p:nvPr/>
        </p:nvSpPr>
        <p:spPr>
          <a:xfrm>
            <a:off x="2909358" y="2703803"/>
            <a:ext cx="3657600" cy="1083075"/>
          </a:xfrm>
          <a:prstGeom prst="roundRect">
            <a:avLst/>
          </a:prstGeom>
        </p:spPr>
        <p:style>
          <a:lnRef idx="2">
            <a:schemeClr val="accent2"/>
          </a:lnRef>
          <a:fillRef idx="1">
            <a:schemeClr val="lt1"/>
          </a:fillRef>
          <a:effectRef idx="0">
            <a:schemeClr val="accent2"/>
          </a:effectRef>
          <a:fontRef idx="minor">
            <a:schemeClr val="dk1"/>
          </a:fontRef>
        </p:style>
        <p:txBody>
          <a:bodyPr rtlCol="0" anchor="t" anchorCtr="0"/>
          <a:lstStyle/>
          <a:p>
            <a:pPr algn="ctr"/>
            <a:r>
              <a:rPr lang="en-US" sz="1400" dirty="0" smtClean="0"/>
              <a:t>spectrometer</a:t>
            </a:r>
            <a:endParaRPr lang="en-CA" sz="1400" dirty="0"/>
          </a:p>
        </p:txBody>
      </p:sp>
      <p:sp>
        <p:nvSpPr>
          <p:cNvPr id="11" name="Donut 10"/>
          <p:cNvSpPr/>
          <p:nvPr/>
        </p:nvSpPr>
        <p:spPr>
          <a:xfrm>
            <a:off x="2952265" y="3101817"/>
            <a:ext cx="1597981" cy="479395"/>
          </a:xfrm>
          <a:prstGeom prst="don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Collimators</a:t>
            </a:r>
            <a:endParaRPr lang="en-CA" sz="1400" dirty="0">
              <a:solidFill>
                <a:schemeClr val="tx1"/>
              </a:solidFill>
            </a:endParaRPr>
          </a:p>
        </p:txBody>
      </p:sp>
      <p:sp>
        <p:nvSpPr>
          <p:cNvPr id="12" name="Curved Up Arrow 11"/>
          <p:cNvSpPr/>
          <p:nvPr/>
        </p:nvSpPr>
        <p:spPr>
          <a:xfrm>
            <a:off x="4933466" y="3121053"/>
            <a:ext cx="1597981" cy="479395"/>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solidFill>
                  <a:schemeClr val="tx1"/>
                </a:solidFill>
              </a:rPr>
              <a:t>Magnets</a:t>
            </a:r>
          </a:p>
        </p:txBody>
      </p:sp>
      <p:sp>
        <p:nvSpPr>
          <p:cNvPr id="13" name="Rectangle 12"/>
          <p:cNvSpPr/>
          <p:nvPr/>
        </p:nvSpPr>
        <p:spPr>
          <a:xfrm>
            <a:off x="6968970" y="1485530"/>
            <a:ext cx="1260000" cy="43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m</a:t>
            </a:r>
            <a:r>
              <a:rPr lang="en-US" sz="1400" dirty="0" smtClean="0">
                <a:solidFill>
                  <a:schemeClr val="tx1"/>
                </a:solidFill>
              </a:rPr>
              <a:t>ain </a:t>
            </a:r>
            <a:r>
              <a:rPr lang="en-US" sz="1400" dirty="0">
                <a:solidFill>
                  <a:schemeClr val="tx1"/>
                </a:solidFill>
              </a:rPr>
              <a:t>d</a:t>
            </a:r>
            <a:r>
              <a:rPr lang="en-US" sz="1400" dirty="0" smtClean="0">
                <a:solidFill>
                  <a:schemeClr val="tx1"/>
                </a:solidFill>
              </a:rPr>
              <a:t>etector</a:t>
            </a:r>
          </a:p>
        </p:txBody>
      </p:sp>
      <p:grpSp>
        <p:nvGrpSpPr>
          <p:cNvPr id="3" name="Group 2"/>
          <p:cNvGrpSpPr/>
          <p:nvPr/>
        </p:nvGrpSpPr>
        <p:grpSpPr>
          <a:xfrm>
            <a:off x="7368466" y="5122415"/>
            <a:ext cx="990977" cy="769416"/>
            <a:chOff x="7688062" y="3968318"/>
            <a:chExt cx="990977" cy="769416"/>
          </a:xfrm>
        </p:grpSpPr>
        <p:sp>
          <p:nvSpPr>
            <p:cNvPr id="15" name="Lightning Bolt 14"/>
            <p:cNvSpPr/>
            <p:nvPr/>
          </p:nvSpPr>
          <p:spPr>
            <a:xfrm>
              <a:off x="7998781" y="3968318"/>
              <a:ext cx="630315" cy="55041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400"/>
            </a:p>
          </p:txBody>
        </p:sp>
        <p:sp>
          <p:nvSpPr>
            <p:cNvPr id="16" name="TextBox 15"/>
            <p:cNvSpPr txBox="1"/>
            <p:nvPr/>
          </p:nvSpPr>
          <p:spPr>
            <a:xfrm>
              <a:off x="7688062" y="4429957"/>
              <a:ext cx="990977" cy="307777"/>
            </a:xfrm>
            <a:prstGeom prst="rect">
              <a:avLst/>
            </a:prstGeom>
            <a:noFill/>
          </p:spPr>
          <p:txBody>
            <a:bodyPr wrap="none" rtlCol="0">
              <a:spAutoFit/>
            </a:bodyPr>
            <a:lstStyle/>
            <a:p>
              <a:r>
                <a:rPr lang="en-US" sz="1400" dirty="0" smtClean="0"/>
                <a:t>electronics</a:t>
              </a:r>
              <a:endParaRPr lang="en-CA" sz="1400" dirty="0"/>
            </a:p>
          </p:txBody>
        </p:sp>
      </p:grpSp>
      <p:sp>
        <p:nvSpPr>
          <p:cNvPr id="18" name="Rounded Rectangle 17"/>
          <p:cNvSpPr/>
          <p:nvPr/>
        </p:nvSpPr>
        <p:spPr>
          <a:xfrm>
            <a:off x="190919" y="719090"/>
            <a:ext cx="6209881" cy="1828801"/>
          </a:xfrm>
          <a:prstGeom prst="roundRect">
            <a:avLst/>
          </a:prstGeom>
          <a:noFill/>
          <a:ln w="1206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accelerator</a:t>
            </a:r>
            <a:endParaRPr lang="en-CA" sz="1400" dirty="0">
              <a:solidFill>
                <a:schemeClr val="tx1"/>
              </a:solidFill>
            </a:endParaRPr>
          </a:p>
        </p:txBody>
      </p:sp>
      <p:sp>
        <p:nvSpPr>
          <p:cNvPr id="19" name="Trapezoid 18"/>
          <p:cNvSpPr/>
          <p:nvPr/>
        </p:nvSpPr>
        <p:spPr>
          <a:xfrm flipV="1">
            <a:off x="1803919" y="874207"/>
            <a:ext cx="1476000" cy="542611"/>
          </a:xfrm>
          <a:prstGeom prst="trapezoid">
            <a:avLst/>
          </a:prstGeom>
          <a:ln/>
        </p:spPr>
        <p:style>
          <a:lnRef idx="2">
            <a:schemeClr val="accent6">
              <a:shade val="50000"/>
            </a:schemeClr>
          </a:lnRef>
          <a:fillRef idx="1">
            <a:schemeClr val="accent6"/>
          </a:fillRef>
          <a:effectRef idx="0">
            <a:schemeClr val="accent6"/>
          </a:effectRef>
          <a:fontRef idx="minor">
            <a:schemeClr val="lt1"/>
          </a:fontRef>
        </p:style>
        <p:txBody>
          <a:bodyPr vert="vert" rtlCol="0" anchor="ctr"/>
          <a:lstStyle/>
          <a:p>
            <a:pPr algn="ctr"/>
            <a:endParaRPr lang="en-CA" sz="1400" dirty="0"/>
          </a:p>
        </p:txBody>
      </p:sp>
      <p:sp>
        <p:nvSpPr>
          <p:cNvPr id="20" name="Trapezoid 19"/>
          <p:cNvSpPr/>
          <p:nvPr/>
        </p:nvSpPr>
        <p:spPr>
          <a:xfrm>
            <a:off x="3265925" y="879865"/>
            <a:ext cx="1476000" cy="540000"/>
          </a:xfrm>
          <a:prstGeom prst="trapezoid">
            <a:avLst>
              <a:gd name="adj" fmla="val 25114"/>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Position </a:t>
            </a:r>
            <a:r>
              <a:rPr lang="en-US" sz="1400" dirty="0" smtClean="0"/>
              <a:t>monitors</a:t>
            </a:r>
            <a:endParaRPr lang="en-CA" sz="1400" dirty="0"/>
          </a:p>
        </p:txBody>
      </p:sp>
      <p:sp>
        <p:nvSpPr>
          <p:cNvPr id="22" name="Rectangle 21"/>
          <p:cNvSpPr/>
          <p:nvPr/>
        </p:nvSpPr>
        <p:spPr>
          <a:xfrm>
            <a:off x="7565253" y="2423850"/>
            <a:ext cx="1260000" cy="43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t</a:t>
            </a:r>
            <a:r>
              <a:rPr lang="en-US" sz="1400" dirty="0" smtClean="0">
                <a:solidFill>
                  <a:schemeClr val="tx1"/>
                </a:solidFill>
              </a:rPr>
              <a:t>racking detectors</a:t>
            </a:r>
          </a:p>
        </p:txBody>
      </p:sp>
      <p:sp>
        <p:nvSpPr>
          <p:cNvPr id="23" name="Rectangle 22"/>
          <p:cNvSpPr/>
          <p:nvPr/>
        </p:nvSpPr>
        <p:spPr>
          <a:xfrm>
            <a:off x="7540101" y="4193155"/>
            <a:ext cx="1260000" cy="43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l</a:t>
            </a:r>
            <a:r>
              <a:rPr lang="en-US" sz="1400" dirty="0" smtClean="0">
                <a:solidFill>
                  <a:schemeClr val="tx1"/>
                </a:solidFill>
              </a:rPr>
              <a:t>uminosity monitors</a:t>
            </a:r>
          </a:p>
        </p:txBody>
      </p:sp>
      <p:sp>
        <p:nvSpPr>
          <p:cNvPr id="24" name="Flowchart: Punched Tape 23"/>
          <p:cNvSpPr/>
          <p:nvPr/>
        </p:nvSpPr>
        <p:spPr>
          <a:xfrm>
            <a:off x="4985009" y="1738365"/>
            <a:ext cx="1069757" cy="565211"/>
          </a:xfrm>
          <a:prstGeom prst="flowChartPunchedTap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Raster</a:t>
            </a:r>
            <a:endParaRPr lang="en-CA" sz="1400" dirty="0"/>
          </a:p>
        </p:txBody>
      </p:sp>
      <p:sp>
        <p:nvSpPr>
          <p:cNvPr id="25" name="Oval 24"/>
          <p:cNvSpPr/>
          <p:nvPr/>
        </p:nvSpPr>
        <p:spPr>
          <a:xfrm>
            <a:off x="1812865" y="1635764"/>
            <a:ext cx="1121543" cy="796033"/>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Photo-cathode</a:t>
            </a:r>
            <a:endParaRPr lang="en-CA" sz="1400" dirty="0"/>
          </a:p>
        </p:txBody>
      </p:sp>
      <p:sp>
        <p:nvSpPr>
          <p:cNvPr id="26" name="Flowchart: Punched Tape 25"/>
          <p:cNvSpPr/>
          <p:nvPr/>
        </p:nvSpPr>
        <p:spPr>
          <a:xfrm>
            <a:off x="2164929" y="4694937"/>
            <a:ext cx="1284303" cy="49271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continuous</a:t>
            </a:r>
            <a:endParaRPr lang="en-CA" sz="1400" dirty="0"/>
          </a:p>
        </p:txBody>
      </p:sp>
      <p:sp>
        <p:nvSpPr>
          <p:cNvPr id="27" name="Diagonal Stripe 26"/>
          <p:cNvSpPr/>
          <p:nvPr/>
        </p:nvSpPr>
        <p:spPr>
          <a:xfrm>
            <a:off x="2893986" y="5536643"/>
            <a:ext cx="1667962" cy="70873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invasive</a:t>
            </a:r>
            <a:endParaRPr lang="en-CA" sz="1400" dirty="0"/>
          </a:p>
        </p:txBody>
      </p:sp>
      <p:sp>
        <p:nvSpPr>
          <p:cNvPr id="28" name="Flowchart: Stored Data 27"/>
          <p:cNvSpPr/>
          <p:nvPr/>
        </p:nvSpPr>
        <p:spPr>
          <a:xfrm>
            <a:off x="327288" y="1796215"/>
            <a:ext cx="1217719" cy="498629"/>
          </a:xfrm>
          <a:prstGeom prst="flowChartOnlineStorag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err="1" smtClean="0"/>
              <a:t>Pockells</a:t>
            </a:r>
            <a:r>
              <a:rPr lang="en-US" sz="1400" dirty="0" smtClean="0"/>
              <a:t> cell</a:t>
            </a:r>
            <a:endParaRPr lang="en-CA" sz="1400" dirty="0"/>
          </a:p>
        </p:txBody>
      </p:sp>
      <p:sp>
        <p:nvSpPr>
          <p:cNvPr id="29" name="Trapezoid 28"/>
          <p:cNvSpPr/>
          <p:nvPr/>
        </p:nvSpPr>
        <p:spPr>
          <a:xfrm>
            <a:off x="4077565" y="4769406"/>
            <a:ext cx="1284303" cy="492711"/>
          </a:xfrm>
          <a:prstGeom prst="trapezoid">
            <a:avLst>
              <a:gd name="adj" fmla="val 25114"/>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injector</a:t>
            </a:r>
            <a:endParaRPr lang="en-CA" sz="1400" dirty="0"/>
          </a:p>
        </p:txBody>
      </p:sp>
      <p:sp>
        <p:nvSpPr>
          <p:cNvPr id="30" name="Bevel 29"/>
          <p:cNvSpPr/>
          <p:nvPr/>
        </p:nvSpPr>
        <p:spPr>
          <a:xfrm>
            <a:off x="3324153" y="1796623"/>
            <a:ext cx="1217719" cy="498629"/>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Wien filters</a:t>
            </a:r>
            <a:endParaRPr lang="en-CA" sz="1400" dirty="0"/>
          </a:p>
        </p:txBody>
      </p:sp>
      <p:sp>
        <p:nvSpPr>
          <p:cNvPr id="32" name="Trapezoid 31"/>
          <p:cNvSpPr/>
          <p:nvPr/>
        </p:nvSpPr>
        <p:spPr>
          <a:xfrm flipV="1">
            <a:off x="4760411" y="893758"/>
            <a:ext cx="1476000" cy="533110"/>
          </a:xfrm>
          <a:prstGeom prst="trapezoid">
            <a:avLst>
              <a:gd name="adj" fmla="val 25114"/>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sz="1400" dirty="0"/>
          </a:p>
        </p:txBody>
      </p:sp>
      <p:sp>
        <p:nvSpPr>
          <p:cNvPr id="33" name="Trapezoid 32"/>
          <p:cNvSpPr/>
          <p:nvPr/>
        </p:nvSpPr>
        <p:spPr>
          <a:xfrm>
            <a:off x="331612" y="874905"/>
            <a:ext cx="1476000" cy="540000"/>
          </a:xfrm>
          <a:prstGeom prst="trapezoid">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smtClean="0"/>
              <a:t>Energy measurements</a:t>
            </a:r>
            <a:endParaRPr lang="en-CA" sz="1400" dirty="0"/>
          </a:p>
        </p:txBody>
      </p:sp>
      <p:sp>
        <p:nvSpPr>
          <p:cNvPr id="36" name="Rectangle 35"/>
          <p:cNvSpPr/>
          <p:nvPr/>
        </p:nvSpPr>
        <p:spPr>
          <a:xfrm>
            <a:off x="6980806" y="3264025"/>
            <a:ext cx="1260000" cy="43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solidFill>
                  <a:schemeClr val="tx1"/>
                </a:solidFill>
              </a:rPr>
              <a:t>b</a:t>
            </a:r>
            <a:r>
              <a:rPr lang="en-US" sz="1400" dirty="0" smtClean="0">
                <a:solidFill>
                  <a:schemeClr val="tx1"/>
                </a:solidFill>
              </a:rPr>
              <a:t>ackground determination</a:t>
            </a:r>
          </a:p>
        </p:txBody>
      </p:sp>
      <p:sp>
        <p:nvSpPr>
          <p:cNvPr id="40" name="Rounded Rectangle 39"/>
          <p:cNvSpPr/>
          <p:nvPr/>
        </p:nvSpPr>
        <p:spPr>
          <a:xfrm>
            <a:off x="1817690" y="3099783"/>
            <a:ext cx="834502" cy="30184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t>target</a:t>
            </a:r>
            <a:endParaRPr lang="en-CA" sz="1400" dirty="0"/>
          </a:p>
        </p:txBody>
      </p:sp>
      <p:sp>
        <p:nvSpPr>
          <p:cNvPr id="41" name="Right Arrow 40"/>
          <p:cNvSpPr/>
          <p:nvPr/>
        </p:nvSpPr>
        <p:spPr>
          <a:xfrm>
            <a:off x="188106" y="2948577"/>
            <a:ext cx="1367161" cy="63216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beam</a:t>
            </a:r>
            <a:endParaRPr lang="en-CA" sz="1400" dirty="0"/>
          </a:p>
        </p:txBody>
      </p:sp>
      <p:sp>
        <p:nvSpPr>
          <p:cNvPr id="31" name="Right Arrow 30"/>
          <p:cNvSpPr/>
          <p:nvPr/>
        </p:nvSpPr>
        <p:spPr>
          <a:xfrm>
            <a:off x="130629" y="2670637"/>
            <a:ext cx="1531838" cy="117925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p</a:t>
            </a:r>
            <a:r>
              <a:rPr lang="en-US" sz="1400" dirty="0" smtClean="0"/>
              <a:t>olarized beam</a:t>
            </a:r>
            <a:endParaRPr lang="en-CA" sz="1400" dirty="0"/>
          </a:p>
        </p:txBody>
      </p:sp>
      <p:sp>
        <p:nvSpPr>
          <p:cNvPr id="42" name="Right Arrow 41"/>
          <p:cNvSpPr/>
          <p:nvPr/>
        </p:nvSpPr>
        <p:spPr>
          <a:xfrm>
            <a:off x="121591" y="2672313"/>
            <a:ext cx="1546436" cy="117925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a:t>
            </a:r>
            <a:r>
              <a:rPr lang="en-US" sz="1400" dirty="0" smtClean="0"/>
              <a:t>olarized beam</a:t>
            </a:r>
            <a:endParaRPr lang="en-CA" sz="1400" dirty="0"/>
          </a:p>
        </p:txBody>
      </p:sp>
      <p:sp>
        <p:nvSpPr>
          <p:cNvPr id="10" name="TextBox 9"/>
          <p:cNvSpPr txBox="1"/>
          <p:nvPr/>
        </p:nvSpPr>
        <p:spPr>
          <a:xfrm>
            <a:off x="2140301" y="864159"/>
            <a:ext cx="884254" cy="523220"/>
          </a:xfrm>
          <a:prstGeom prst="rect">
            <a:avLst/>
          </a:prstGeom>
          <a:noFill/>
        </p:spPr>
        <p:txBody>
          <a:bodyPr wrap="square" rtlCol="0">
            <a:spAutoFit/>
          </a:bodyPr>
          <a:lstStyle/>
          <a:p>
            <a:pPr algn="ctr"/>
            <a:r>
              <a:rPr lang="en-US" sz="1400" dirty="0">
                <a:solidFill>
                  <a:schemeClr val="bg1"/>
                </a:solidFill>
              </a:rPr>
              <a:t>Charge </a:t>
            </a:r>
            <a:r>
              <a:rPr lang="en-US" sz="1400" dirty="0" smtClean="0">
                <a:solidFill>
                  <a:schemeClr val="bg1"/>
                </a:solidFill>
              </a:rPr>
              <a:t>monitors</a:t>
            </a:r>
            <a:endParaRPr lang="en-CA" sz="1400" dirty="0">
              <a:solidFill>
                <a:schemeClr val="bg1"/>
              </a:solidFill>
            </a:endParaRPr>
          </a:p>
        </p:txBody>
      </p:sp>
      <p:sp>
        <p:nvSpPr>
          <p:cNvPr id="43" name="TextBox 42"/>
          <p:cNvSpPr txBox="1"/>
          <p:nvPr/>
        </p:nvSpPr>
        <p:spPr>
          <a:xfrm>
            <a:off x="5066046" y="895978"/>
            <a:ext cx="884254" cy="523220"/>
          </a:xfrm>
          <a:prstGeom prst="rect">
            <a:avLst/>
          </a:prstGeom>
          <a:noFill/>
        </p:spPr>
        <p:txBody>
          <a:bodyPr wrap="square" rtlCol="0">
            <a:spAutoFit/>
          </a:bodyPr>
          <a:lstStyle/>
          <a:p>
            <a:pPr algn="ctr"/>
            <a:r>
              <a:rPr lang="en-US" sz="1400" dirty="0" smtClean="0">
                <a:solidFill>
                  <a:schemeClr val="bg1"/>
                </a:solidFill>
              </a:rPr>
              <a:t>Halo monitors</a:t>
            </a:r>
            <a:endParaRPr lang="en-CA" sz="1400" dirty="0">
              <a:solidFill>
                <a:schemeClr val="bg1"/>
              </a:solidFill>
            </a:endParaRPr>
          </a:p>
        </p:txBody>
      </p:sp>
      <p:sp>
        <p:nvSpPr>
          <p:cNvPr id="34" name="Cloud 33"/>
          <p:cNvSpPr/>
          <p:nvPr/>
        </p:nvSpPr>
        <p:spPr>
          <a:xfrm>
            <a:off x="982217" y="3830567"/>
            <a:ext cx="1117888" cy="470128"/>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cooling</a:t>
            </a:r>
            <a:endParaRPr lang="en-CA" sz="1400" dirty="0"/>
          </a:p>
        </p:txBody>
      </p:sp>
      <p:sp>
        <p:nvSpPr>
          <p:cNvPr id="35" name="Cross 34"/>
          <p:cNvSpPr/>
          <p:nvPr/>
        </p:nvSpPr>
        <p:spPr>
          <a:xfrm>
            <a:off x="2149306" y="3519961"/>
            <a:ext cx="834502" cy="810879"/>
          </a:xfrm>
          <a:prstGeom prst="plus">
            <a:avLst>
              <a:gd name="adj" fmla="val 3491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position</a:t>
            </a:r>
            <a:endParaRPr lang="en-CA" sz="1400" dirty="0"/>
          </a:p>
        </p:txBody>
      </p:sp>
      <p:sp>
        <p:nvSpPr>
          <p:cNvPr id="2" name="Slide Number Placeholder 1"/>
          <p:cNvSpPr>
            <a:spLocks noGrp="1"/>
          </p:cNvSpPr>
          <p:nvPr>
            <p:ph type="sldNum" sz="quarter" idx="12"/>
          </p:nvPr>
        </p:nvSpPr>
        <p:spPr/>
        <p:txBody>
          <a:bodyPr/>
          <a:lstStyle/>
          <a:p>
            <a:fld id="{DA118E06-5FBC-4A7F-98A9-FD3F00BABDBC}" type="slidenum">
              <a:rPr lang="en-CA" smtClean="0"/>
              <a:pPr/>
              <a:t>6</a:t>
            </a:fld>
            <a:endParaRPr lang="en-CA" dirty="0"/>
          </a:p>
        </p:txBody>
      </p:sp>
    </p:spTree>
    <p:extLst>
      <p:ext uri="{BB962C8B-B14F-4D97-AF65-F5344CB8AC3E}">
        <p14:creationId xmlns:p14="http://schemas.microsoft.com/office/powerpoint/2010/main" val="13095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500"/>
                                        <p:tgtEl>
                                          <p:spTgt spid="3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500"/>
                                        <p:tgtEl>
                                          <p:spTgt spid="2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fade">
                                      <p:cBhvr>
                                        <p:cTn id="122" dur="5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500"/>
                                        <p:tgtEl>
                                          <p:spTgt spid="3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500"/>
                                        <p:tgtEl>
                                          <p:spTgt spid="33"/>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0"/>
                                        </p:tgtEl>
                                        <p:attrNameLst>
                                          <p:attrName>style.visibility</p:attrName>
                                        </p:attrNameLst>
                                      </p:cBhvr>
                                      <p:to>
                                        <p:strVal val="visible"/>
                                      </p:to>
                                    </p:set>
                                    <p:animEffect transition="in" filter="fade">
                                      <p:cBhvr>
                                        <p:cTn id="137" dur="500"/>
                                        <p:tgtEl>
                                          <p:spTgt spid="1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9"/>
                                        </p:tgtEl>
                                        <p:attrNameLst>
                                          <p:attrName>style.visibility</p:attrName>
                                        </p:attrNameLst>
                                      </p:cBhvr>
                                      <p:to>
                                        <p:strVal val="visible"/>
                                      </p:to>
                                    </p:set>
                                    <p:animEffect transition="in" filter="fade">
                                      <p:cBhvr>
                                        <p:cTn id="140" dur="500"/>
                                        <p:tgtEl>
                                          <p:spTgt spid="19"/>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fade">
                                      <p:cBhvr>
                                        <p:cTn id="145" dur="500"/>
                                        <p:tgtEl>
                                          <p:spTgt spid="20"/>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fade">
                                      <p:cBhvr>
                                        <p:cTn id="150" dur="500"/>
                                        <p:tgtEl>
                                          <p:spTgt spid="4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fade">
                                      <p:cBhvr>
                                        <p:cTn id="15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4" grpId="0" animBg="1"/>
      <p:bldP spid="39" grpId="0" animBg="1"/>
      <p:bldP spid="37" grpId="0" animBg="1"/>
      <p:bldP spid="11" grpId="0" animBg="1"/>
      <p:bldP spid="12" grpId="0" animBg="1"/>
      <p:bldP spid="13" grpId="0" animBg="1"/>
      <p:bldP spid="18" grpId="0" animBg="1"/>
      <p:bldP spid="19" grpId="0" animBg="1"/>
      <p:bldP spid="20" grpId="0" animBg="1"/>
      <p:bldP spid="22"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6" grpId="0" animBg="1"/>
      <p:bldP spid="40" grpId="0" animBg="1"/>
      <p:bldP spid="41" grpId="0" animBg="1"/>
      <p:bldP spid="31" grpId="0" animBg="1"/>
      <p:bldP spid="42" grpId="0" animBg="1"/>
      <p:bldP spid="10" grpId="0"/>
      <p:bldP spid="43" grpId="0"/>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solidFill>
                  <a:prstClr val="black"/>
                </a:solidFill>
              </a:rPr>
              <a:t>June 1-19, 2015</a:t>
            </a:r>
            <a:endParaRPr lang="en-CA">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p:sp>
        <p:nvSpPr>
          <p:cNvPr id="7" name="Oval 6"/>
          <p:cNvSpPr/>
          <p:nvPr/>
        </p:nvSpPr>
        <p:spPr>
          <a:xfrm>
            <a:off x="6705600" y="3200400"/>
            <a:ext cx="2209800" cy="1295400"/>
          </a:xfrm>
          <a:prstGeom prst="ellipse">
            <a:avLst/>
          </a:prstGeom>
          <a:effectLst>
            <a:outerShdw blurRad="76200" dist="12700" dir="2700000" sy="-23000" kx="-800400" algn="bl" rotWithShape="0">
              <a:prstClr val="black">
                <a:alpha val="2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000" dirty="0" smtClean="0">
                <a:solidFill>
                  <a:prstClr val="white"/>
                </a:solidFill>
              </a:rPr>
              <a:t>Quantity of interest</a:t>
            </a:r>
            <a:endParaRPr lang="en-US" sz="2000" baseline="-25000" dirty="0">
              <a:solidFill>
                <a:prstClr val="white"/>
              </a:solidFill>
            </a:endParaRPr>
          </a:p>
        </p:txBody>
      </p:sp>
      <p:sp>
        <p:nvSpPr>
          <p:cNvPr id="8" name="Right Arrow 7"/>
          <p:cNvSpPr/>
          <p:nvPr/>
        </p:nvSpPr>
        <p:spPr>
          <a:xfrm rot="5400000">
            <a:off x="3009900" y="4533900"/>
            <a:ext cx="533400" cy="6096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9" name="Rounded Rectangle 8"/>
          <p:cNvSpPr/>
          <p:nvPr/>
        </p:nvSpPr>
        <p:spPr>
          <a:xfrm>
            <a:off x="1371600" y="2057400"/>
            <a:ext cx="3733800" cy="2514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dirty="0" smtClean="0">
                <a:solidFill>
                  <a:srgbClr val="212121"/>
                </a:solidFill>
              </a:rPr>
              <a:t>Typical Corrections</a:t>
            </a:r>
            <a:r>
              <a:rPr lang="en-US" dirty="0">
                <a:solidFill>
                  <a:srgbClr val="212121"/>
                </a:solidFill>
              </a:rPr>
              <a:t>:</a:t>
            </a:r>
          </a:p>
          <a:p>
            <a:pPr algn="ctr">
              <a:defRPr/>
            </a:pPr>
            <a:endParaRPr lang="en-US" dirty="0">
              <a:solidFill>
                <a:srgbClr val="212121"/>
              </a:solidFill>
            </a:endParaRPr>
          </a:p>
          <a:p>
            <a:pPr algn="ctr">
              <a:defRPr/>
            </a:pPr>
            <a:r>
              <a:rPr lang="en-US" dirty="0" smtClean="0">
                <a:solidFill>
                  <a:srgbClr val="212121"/>
                </a:solidFill>
              </a:rPr>
              <a:t>Helicity </a:t>
            </a:r>
            <a:r>
              <a:rPr lang="en-US" dirty="0">
                <a:solidFill>
                  <a:srgbClr val="212121"/>
                </a:solidFill>
              </a:rPr>
              <a:t>Correlated </a:t>
            </a:r>
            <a:r>
              <a:rPr lang="en-US" dirty="0" smtClean="0">
                <a:solidFill>
                  <a:srgbClr val="212121"/>
                </a:solidFill>
              </a:rPr>
              <a:t>Corrections</a:t>
            </a:r>
          </a:p>
          <a:p>
            <a:pPr algn="ctr">
              <a:defRPr/>
            </a:pPr>
            <a:r>
              <a:rPr lang="en-US" dirty="0" smtClean="0">
                <a:solidFill>
                  <a:srgbClr val="212121"/>
                </a:solidFill>
              </a:rPr>
              <a:t>Background Asymmetry</a:t>
            </a:r>
            <a:endParaRPr lang="en-US" dirty="0">
              <a:solidFill>
                <a:srgbClr val="212121"/>
              </a:solidFill>
            </a:endParaRPr>
          </a:p>
          <a:p>
            <a:pPr algn="ctr">
              <a:defRPr/>
            </a:pPr>
            <a:r>
              <a:rPr lang="en-US" dirty="0">
                <a:solidFill>
                  <a:srgbClr val="212121"/>
                </a:solidFill>
              </a:rPr>
              <a:t>Beam Polarization</a:t>
            </a:r>
          </a:p>
          <a:p>
            <a:pPr algn="ctr">
              <a:defRPr/>
            </a:pPr>
            <a:r>
              <a:rPr lang="en-US" dirty="0" smtClean="0">
                <a:solidFill>
                  <a:srgbClr val="212121"/>
                </a:solidFill>
              </a:rPr>
              <a:t>EM </a:t>
            </a:r>
            <a:r>
              <a:rPr lang="en-US" dirty="0" err="1" smtClean="0">
                <a:solidFill>
                  <a:srgbClr val="212121"/>
                </a:solidFill>
              </a:rPr>
              <a:t>Radiative</a:t>
            </a:r>
            <a:r>
              <a:rPr lang="en-US" dirty="0" smtClean="0">
                <a:solidFill>
                  <a:srgbClr val="212121"/>
                </a:solidFill>
              </a:rPr>
              <a:t> corrections</a:t>
            </a:r>
            <a:endParaRPr lang="en-US" dirty="0">
              <a:solidFill>
                <a:srgbClr val="212121"/>
              </a:solidFill>
            </a:endParaRPr>
          </a:p>
        </p:txBody>
      </p:sp>
      <p:sp>
        <p:nvSpPr>
          <p:cNvPr id="10" name="Right Arrow 9"/>
          <p:cNvSpPr/>
          <p:nvPr/>
        </p:nvSpPr>
        <p:spPr>
          <a:xfrm rot="5400000">
            <a:off x="2971800" y="1447800"/>
            <a:ext cx="609600" cy="6096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1" name="Flowchart: Decision 10"/>
          <p:cNvSpPr/>
          <p:nvPr/>
        </p:nvSpPr>
        <p:spPr>
          <a:xfrm>
            <a:off x="1828800" y="76200"/>
            <a:ext cx="2895600" cy="1524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white"/>
                </a:solidFill>
              </a:rPr>
              <a:t>Raw </a:t>
            </a:r>
            <a:r>
              <a:rPr lang="en-US" dirty="0">
                <a:solidFill>
                  <a:prstClr val="white"/>
                </a:solidFill>
              </a:rPr>
              <a:t>Asymmetries</a:t>
            </a:r>
          </a:p>
          <a:p>
            <a:pPr algn="ctr">
              <a:defRPr/>
            </a:pPr>
            <a:r>
              <a:rPr lang="en-US" dirty="0" err="1">
                <a:solidFill>
                  <a:prstClr val="white"/>
                </a:solidFill>
              </a:rPr>
              <a:t>A</a:t>
            </a:r>
            <a:r>
              <a:rPr lang="en-US" baseline="-25000" dirty="0" err="1">
                <a:solidFill>
                  <a:prstClr val="white"/>
                </a:solidFill>
              </a:rPr>
              <a:t>meas</a:t>
            </a:r>
            <a:endParaRPr lang="en-US" baseline="-25000" dirty="0">
              <a:solidFill>
                <a:prstClr val="white"/>
              </a:solidFill>
            </a:endParaRPr>
          </a:p>
        </p:txBody>
      </p:sp>
      <p:sp>
        <p:nvSpPr>
          <p:cNvPr id="12" name="Right Arrow 11"/>
          <p:cNvSpPr/>
          <p:nvPr/>
        </p:nvSpPr>
        <p:spPr>
          <a:xfrm>
            <a:off x="1219200" y="533400"/>
            <a:ext cx="685800" cy="6096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3" name="Title 4"/>
          <p:cNvSpPr txBox="1">
            <a:spLocks/>
          </p:cNvSpPr>
          <p:nvPr/>
        </p:nvSpPr>
        <p:spPr>
          <a:xfrm>
            <a:off x="2057400" y="1"/>
            <a:ext cx="7010400" cy="914399"/>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mtClean="0"/>
              <a:t>Analysis Overview</a:t>
            </a:r>
            <a:endParaRPr lang="en-US" dirty="0" smtClean="0"/>
          </a:p>
        </p:txBody>
      </p:sp>
      <p:sp>
        <p:nvSpPr>
          <p:cNvPr id="14" name="Multiply 13"/>
          <p:cNvSpPr/>
          <p:nvPr/>
        </p:nvSpPr>
        <p:spPr>
          <a:xfrm>
            <a:off x="-304800" y="-228600"/>
            <a:ext cx="2286000" cy="2133600"/>
          </a:xfrm>
          <a:prstGeom prst="mathMultiply">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a:solidFill>
                  <a:srgbClr val="EAAC35">
                    <a:lumMod val="50000"/>
                  </a:srgbClr>
                </a:solidFill>
              </a:rPr>
              <a:t>Blinding</a:t>
            </a:r>
          </a:p>
          <a:p>
            <a:pPr algn="ctr">
              <a:defRPr/>
            </a:pPr>
            <a:r>
              <a:rPr lang="en-US" dirty="0" smtClean="0">
                <a:solidFill>
                  <a:srgbClr val="EAAC35">
                    <a:lumMod val="50000"/>
                  </a:srgbClr>
                </a:solidFill>
              </a:rPr>
              <a:t>Factors</a:t>
            </a:r>
            <a:endParaRPr lang="en-US" dirty="0">
              <a:solidFill>
                <a:srgbClr val="EAAC35">
                  <a:lumMod val="50000"/>
                </a:srgbClr>
              </a:solidFill>
            </a:endParaRPr>
          </a:p>
        </p:txBody>
      </p:sp>
      <p:sp>
        <p:nvSpPr>
          <p:cNvPr id="15" name="Snip Same Side Corner Rectangle 14"/>
          <p:cNvSpPr/>
          <p:nvPr/>
        </p:nvSpPr>
        <p:spPr>
          <a:xfrm>
            <a:off x="6830008" y="1237861"/>
            <a:ext cx="1981200" cy="1295400"/>
          </a:xfrm>
          <a:prstGeom prst="snip2Same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Other Measurements</a:t>
            </a:r>
            <a:endParaRPr lang="en-US" dirty="0">
              <a:solidFill>
                <a:prstClr val="black"/>
              </a:solidFill>
            </a:endParaRPr>
          </a:p>
        </p:txBody>
      </p:sp>
      <p:sp>
        <p:nvSpPr>
          <p:cNvPr id="16" name="Right Arrow 15"/>
          <p:cNvSpPr/>
          <p:nvPr/>
        </p:nvSpPr>
        <p:spPr>
          <a:xfrm rot="5400000">
            <a:off x="7505700" y="2552700"/>
            <a:ext cx="685800" cy="6096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7" name="Teardrop 16"/>
          <p:cNvSpPr/>
          <p:nvPr/>
        </p:nvSpPr>
        <p:spPr>
          <a:xfrm>
            <a:off x="4952999" y="4267200"/>
            <a:ext cx="1847295" cy="1752600"/>
          </a:xfrm>
          <a:prstGeom prst="teardrop">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dirty="0" smtClean="0">
                <a:solidFill>
                  <a:prstClr val="white"/>
                </a:solidFill>
              </a:rPr>
              <a:t>Physics Asymmetries</a:t>
            </a:r>
          </a:p>
          <a:p>
            <a:pPr algn="ctr"/>
            <a:r>
              <a:rPr lang="en-US" dirty="0" err="1" smtClean="0">
                <a:solidFill>
                  <a:prstClr val="white"/>
                </a:solidFill>
              </a:rPr>
              <a:t>A</a:t>
            </a:r>
            <a:r>
              <a:rPr lang="en-US" baseline="-25000" dirty="0" err="1" smtClean="0">
                <a:solidFill>
                  <a:prstClr val="white"/>
                </a:solidFill>
              </a:rPr>
              <a:t>phys</a:t>
            </a:r>
            <a:endParaRPr lang="en-US" baseline="-25000" dirty="0">
              <a:solidFill>
                <a:prstClr val="white"/>
              </a:solidFill>
            </a:endParaRPr>
          </a:p>
        </p:txBody>
      </p:sp>
      <p:sp>
        <p:nvSpPr>
          <p:cNvPr id="18" name="Right Arrow 17"/>
          <p:cNvSpPr/>
          <p:nvPr/>
        </p:nvSpPr>
        <p:spPr>
          <a:xfrm rot="12792527">
            <a:off x="6657279" y="5459290"/>
            <a:ext cx="680678" cy="6096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solidFill>
                <a:prstClr val="black"/>
              </a:solidFill>
            </a:endParaRPr>
          </a:p>
        </p:txBody>
      </p:sp>
      <p:sp>
        <p:nvSpPr>
          <p:cNvPr id="19" name="Right Arrow 18"/>
          <p:cNvSpPr/>
          <p:nvPr/>
        </p:nvSpPr>
        <p:spPr>
          <a:xfrm>
            <a:off x="3810000" y="5410200"/>
            <a:ext cx="1295400" cy="6096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20" name="Division 19"/>
          <p:cNvSpPr/>
          <p:nvPr/>
        </p:nvSpPr>
        <p:spPr>
          <a:xfrm>
            <a:off x="2514600" y="4953000"/>
            <a:ext cx="1524000" cy="1524000"/>
          </a:xfrm>
          <a:prstGeom prst="mathDivid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dirty="0" err="1">
                <a:solidFill>
                  <a:srgbClr val="EAAC35">
                    <a:lumMod val="50000"/>
                  </a:srgbClr>
                </a:solidFill>
              </a:rPr>
              <a:t>Unblind</a:t>
            </a:r>
            <a:endParaRPr lang="en-US" dirty="0">
              <a:solidFill>
                <a:srgbClr val="EAAC35">
                  <a:lumMod val="50000"/>
                </a:srgbClr>
              </a:solidFill>
            </a:endParaRPr>
          </a:p>
        </p:txBody>
      </p:sp>
      <p:sp>
        <p:nvSpPr>
          <p:cNvPr id="21" name="Isosceles Triangle 20"/>
          <p:cNvSpPr/>
          <p:nvPr/>
        </p:nvSpPr>
        <p:spPr>
          <a:xfrm>
            <a:off x="6675264" y="5181600"/>
            <a:ext cx="2057400" cy="1524000"/>
          </a:xfrm>
          <a:prstGeom prst="triangl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prstClr val="black"/>
                </a:solidFill>
              </a:rPr>
              <a:t>Q</a:t>
            </a:r>
            <a:r>
              <a:rPr lang="en-US" baseline="30000" dirty="0" smtClean="0">
                <a:solidFill>
                  <a:prstClr val="black"/>
                </a:solidFill>
              </a:rPr>
              <a:t>2</a:t>
            </a:r>
          </a:p>
        </p:txBody>
      </p:sp>
      <p:sp>
        <p:nvSpPr>
          <p:cNvPr id="2" name="Slide Number Placeholder 1"/>
          <p:cNvSpPr>
            <a:spLocks noGrp="1"/>
          </p:cNvSpPr>
          <p:nvPr>
            <p:ph type="sldNum" sz="quarter" idx="12"/>
          </p:nvPr>
        </p:nvSpPr>
        <p:spPr/>
        <p:txBody>
          <a:bodyPr/>
          <a:lstStyle/>
          <a:p>
            <a:fld id="{DA118E06-5FBC-4A7F-98A9-FD3F00BABDBC}" type="slidenum">
              <a:rPr lang="en-CA" smtClean="0"/>
              <a:pPr/>
              <a:t>7</a:t>
            </a:fld>
            <a:endParaRPr lang="en-CA" dirty="0"/>
          </a:p>
        </p:txBody>
      </p:sp>
    </p:spTree>
    <p:extLst>
      <p:ext uri="{BB962C8B-B14F-4D97-AF65-F5344CB8AC3E}">
        <p14:creationId xmlns:p14="http://schemas.microsoft.com/office/powerpoint/2010/main" val="148568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1219200"/>
            <a:ext cx="5425440" cy="5299912"/>
          </a:xfrm>
          <a:prstGeom prst="rect">
            <a:avLst/>
          </a:prstGeom>
          <a:noFill/>
        </p:spPr>
        <p:txBody>
          <a:bodyPr wrap="square" rtlCol="0">
            <a:spAutoFit/>
          </a:bodyPr>
          <a:lstStyle/>
          <a:p>
            <a:pPr marL="342900" lvl="0" indent="-342900">
              <a:spcBef>
                <a:spcPct val="20000"/>
              </a:spcBef>
              <a:buFont typeface="Arial" pitchFamily="34" charset="0"/>
              <a:buChar char="•"/>
              <a:defRPr/>
            </a:pPr>
            <a:r>
              <a:rPr lang="en-US" dirty="0" err="1" smtClean="0"/>
              <a:t>unpolarized</a:t>
            </a:r>
            <a:r>
              <a:rPr lang="en-US" dirty="0" smtClean="0"/>
              <a:t> target</a:t>
            </a:r>
          </a:p>
          <a:p>
            <a:pPr marL="342900" lvl="0" indent="-342900">
              <a:spcBef>
                <a:spcPct val="20000"/>
              </a:spcBef>
              <a:buFont typeface="Arial" pitchFamily="34" charset="0"/>
              <a:buChar char="•"/>
              <a:defRPr/>
            </a:pPr>
            <a:r>
              <a:rPr lang="en-US" dirty="0" smtClean="0"/>
              <a:t>high current</a:t>
            </a:r>
          </a:p>
          <a:p>
            <a:pPr marL="342900" indent="-342900">
              <a:spcBef>
                <a:spcPct val="20000"/>
              </a:spcBef>
              <a:buFont typeface="Arial" pitchFamily="34" charset="0"/>
              <a:buChar char="•"/>
              <a:defRPr/>
            </a:pPr>
            <a:r>
              <a:rPr lang="en-US" dirty="0" smtClean="0"/>
              <a:t>highly polarized beam</a:t>
            </a:r>
          </a:p>
          <a:p>
            <a:pPr marL="342900" indent="-342900">
              <a:spcBef>
                <a:spcPct val="20000"/>
              </a:spcBef>
              <a:defRPr/>
            </a:pPr>
            <a:endParaRPr lang="en-US" dirty="0" smtClean="0"/>
          </a:p>
          <a:p>
            <a:pPr marL="342900" indent="-342900">
              <a:spcBef>
                <a:spcPct val="20000"/>
              </a:spcBef>
              <a:defRPr/>
            </a:pPr>
            <a:endParaRPr lang="en-US" dirty="0" smtClean="0"/>
          </a:p>
          <a:p>
            <a:pPr marL="342900" indent="-342900">
              <a:spcBef>
                <a:spcPct val="20000"/>
              </a:spcBef>
              <a:buFont typeface="Arial" pitchFamily="34" charset="0"/>
              <a:buChar char="•"/>
              <a:defRPr/>
            </a:pPr>
            <a:endParaRPr lang="en-US" dirty="0" smtClean="0"/>
          </a:p>
          <a:p>
            <a:pPr marL="342900" indent="-342900">
              <a:spcBef>
                <a:spcPct val="20000"/>
              </a:spcBef>
              <a:buFont typeface="Arial" pitchFamily="34" charset="0"/>
              <a:buChar char="•"/>
              <a:defRPr/>
            </a:pPr>
            <a:endParaRPr lang="en-US" dirty="0" smtClean="0"/>
          </a:p>
          <a:p>
            <a:pPr marL="342900" indent="-342900">
              <a:spcBef>
                <a:spcPct val="20000"/>
              </a:spcBef>
              <a:buFont typeface="Arial" pitchFamily="34" charset="0"/>
              <a:buChar char="•"/>
              <a:defRPr/>
            </a:pPr>
            <a:endParaRPr lang="en-US" dirty="0" smtClean="0"/>
          </a:p>
          <a:p>
            <a:pPr marL="342900" lvl="0" indent="-342900">
              <a:spcBef>
                <a:spcPct val="20000"/>
              </a:spcBef>
              <a:buFont typeface="Arial" pitchFamily="34" charset="0"/>
              <a:buChar char="•"/>
              <a:defRPr/>
            </a:pPr>
            <a:r>
              <a:rPr lang="en-US" dirty="0" err="1" smtClean="0"/>
              <a:t>polarimetry</a:t>
            </a:r>
            <a:endParaRPr lang="en-US" dirty="0" smtClean="0"/>
          </a:p>
          <a:p>
            <a:pPr marL="342900" lvl="0" indent="-342900">
              <a:spcBef>
                <a:spcPct val="20000"/>
              </a:spcBef>
              <a:buFont typeface="Arial" pitchFamily="34" charset="0"/>
              <a:buChar char="•"/>
              <a:defRPr/>
            </a:pPr>
            <a:r>
              <a:rPr lang="en-US" dirty="0" smtClean="0"/>
              <a:t>elastic electrons from target</a:t>
            </a:r>
          </a:p>
          <a:p>
            <a:pPr marL="342900" lvl="0" indent="-342900">
              <a:spcBef>
                <a:spcPct val="20000"/>
              </a:spcBef>
              <a:defRPr/>
            </a:pPr>
            <a:r>
              <a:rPr lang="en-US" dirty="0" smtClean="0"/>
              <a:t>      (resolution of the spectrometers)</a:t>
            </a:r>
          </a:p>
          <a:p>
            <a:pPr marL="342900" lvl="0" indent="-342900">
              <a:spcBef>
                <a:spcPct val="20000"/>
              </a:spcBef>
              <a:buFont typeface="Arial" pitchFamily="34" charset="0"/>
              <a:buChar char="•"/>
              <a:defRPr/>
            </a:pPr>
            <a:r>
              <a:rPr lang="en-US" dirty="0" smtClean="0"/>
              <a:t>beam property monitoring</a:t>
            </a:r>
          </a:p>
          <a:p>
            <a:pPr marL="342900" lvl="0" indent="-342900">
              <a:spcBef>
                <a:spcPct val="20000"/>
              </a:spcBef>
              <a:buFont typeface="Arial" pitchFamily="34" charset="0"/>
              <a:buChar char="•"/>
              <a:defRPr/>
            </a:pPr>
            <a:r>
              <a:rPr lang="en-US" dirty="0" smtClean="0"/>
              <a:t>active feedback to minimize </a:t>
            </a:r>
            <a:r>
              <a:rPr lang="en-US" dirty="0" err="1" smtClean="0"/>
              <a:t>helicity</a:t>
            </a:r>
            <a:r>
              <a:rPr lang="en-US" dirty="0" smtClean="0"/>
              <a:t> correlations</a:t>
            </a:r>
          </a:p>
          <a:p>
            <a:pPr marL="342900" lvl="0" indent="-342900">
              <a:spcBef>
                <a:spcPct val="20000"/>
              </a:spcBef>
              <a:buFont typeface="Arial" pitchFamily="34" charset="0"/>
              <a:buChar char="•"/>
              <a:defRPr/>
            </a:pPr>
            <a:r>
              <a:rPr lang="en-US" dirty="0" smtClean="0"/>
              <a:t>rapid </a:t>
            </a:r>
            <a:r>
              <a:rPr lang="en-US" dirty="0" err="1" smtClean="0"/>
              <a:t>helicity</a:t>
            </a:r>
            <a:r>
              <a:rPr lang="en-US" dirty="0" smtClean="0"/>
              <a:t> reversal</a:t>
            </a:r>
          </a:p>
          <a:p>
            <a:pPr marL="342900" lvl="0" indent="-342900">
              <a:spcBef>
                <a:spcPct val="20000"/>
              </a:spcBef>
              <a:buFont typeface="Arial" pitchFamily="34" charset="0"/>
              <a:buChar char="•"/>
              <a:defRPr/>
            </a:pPr>
            <a:r>
              <a:rPr lang="en-US" dirty="0" smtClean="0"/>
              <a:t>slow </a:t>
            </a:r>
            <a:r>
              <a:rPr lang="en-US" dirty="0" err="1" smtClean="0"/>
              <a:t>helicity</a:t>
            </a:r>
            <a:r>
              <a:rPr lang="en-US" dirty="0" smtClean="0"/>
              <a:t> reversal as a cross check </a:t>
            </a:r>
          </a:p>
          <a:p>
            <a:endParaRPr lang="en-US" dirty="0"/>
          </a:p>
        </p:txBody>
      </p:sp>
      <p:cxnSp>
        <p:nvCxnSpPr>
          <p:cNvPr id="19" name="Elbow Connector 18"/>
          <p:cNvCxnSpPr/>
          <p:nvPr/>
        </p:nvCxnSpPr>
        <p:spPr>
          <a:xfrm rot="16200000" flipH="1">
            <a:off x="2743198" y="1752602"/>
            <a:ext cx="2209802" cy="1142998"/>
          </a:xfrm>
          <a:prstGeom prst="bentConnector3">
            <a:avLst>
              <a:gd name="adj1" fmla="val 50000"/>
            </a:avLst>
          </a:prstGeom>
          <a:ln w="25400" cap="rnd"/>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3695699" y="3238498"/>
            <a:ext cx="2438401" cy="990602"/>
          </a:xfrm>
          <a:prstGeom prst="bentConnector3">
            <a:avLst>
              <a:gd name="adj1" fmla="val 50000"/>
            </a:avLst>
          </a:prstGeom>
          <a:ln w="25400" cap="rnd"/>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4686301" y="4838699"/>
            <a:ext cx="2362200" cy="914402"/>
          </a:xfrm>
          <a:prstGeom prst="bentConnector3">
            <a:avLst>
              <a:gd name="adj1" fmla="val 50000"/>
            </a:avLst>
          </a:prstGeom>
          <a:ln w="25400" cap="rnd"/>
        </p:spPr>
        <p:style>
          <a:lnRef idx="1">
            <a:schemeClr val="accent1"/>
          </a:lnRef>
          <a:fillRef idx="0">
            <a:schemeClr val="accent1"/>
          </a:fillRef>
          <a:effectRef idx="0">
            <a:schemeClr val="accent1"/>
          </a:effectRef>
          <a:fontRef idx="minor">
            <a:schemeClr val="tx1"/>
          </a:fontRef>
        </p:style>
      </p:cxnSp>
      <p:graphicFrame>
        <p:nvGraphicFramePr>
          <p:cNvPr id="463874" name="Object 2"/>
          <p:cNvGraphicFramePr>
            <a:graphicFrameLocks noChangeAspect="1"/>
          </p:cNvGraphicFramePr>
          <p:nvPr/>
        </p:nvGraphicFramePr>
        <p:xfrm>
          <a:off x="6621463" y="5392738"/>
          <a:ext cx="2001837" cy="931862"/>
        </p:xfrm>
        <a:graphic>
          <a:graphicData uri="http://schemas.openxmlformats.org/presentationml/2006/ole">
            <mc:AlternateContent xmlns:mc="http://schemas.openxmlformats.org/markup-compatibility/2006">
              <mc:Choice xmlns:v="urn:schemas-microsoft-com:vml" Requires="v">
                <p:oleObj spid="_x0000_s211042" name="Equation" r:id="rId4" imgW="927000" imgH="431640" progId="Equation.3">
                  <p:embed/>
                </p:oleObj>
              </mc:Choice>
              <mc:Fallback>
                <p:oleObj name="Equation" r:id="rId4" imgW="9270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463" y="5392738"/>
                        <a:ext cx="2001837" cy="9318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A02518">
                                <a:alpha val="39999"/>
                              </a:srgbClr>
                            </a:solidFill>
                          </a14:hiddenFill>
                        </a:ext>
                      </a:extLst>
                    </p:spPr>
                  </p:pic>
                </p:oleObj>
              </mc:Fallback>
            </mc:AlternateContent>
          </a:graphicData>
        </a:graphic>
      </p:graphicFrame>
      <p:graphicFrame>
        <p:nvGraphicFramePr>
          <p:cNvPr id="463875" name="Object 3"/>
          <p:cNvGraphicFramePr>
            <a:graphicFrameLocks noChangeAspect="1"/>
          </p:cNvGraphicFramePr>
          <p:nvPr/>
        </p:nvGraphicFramePr>
        <p:xfrm>
          <a:off x="5638800" y="3733800"/>
          <a:ext cx="3378200" cy="1341437"/>
        </p:xfrm>
        <a:graphic>
          <a:graphicData uri="http://schemas.openxmlformats.org/presentationml/2006/ole">
            <mc:AlternateContent xmlns:mc="http://schemas.openxmlformats.org/markup-compatibility/2006">
              <mc:Choice xmlns:v="urn:schemas-microsoft-com:vml" Requires="v">
                <p:oleObj spid="_x0000_s211043" name="Equation" r:id="rId6" imgW="1663560" imgH="660240" progId="Equation.3">
                  <p:embed/>
                </p:oleObj>
              </mc:Choice>
              <mc:Fallback>
                <p:oleObj name="Equation" r:id="rId6" imgW="1663560" imgH="660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733800"/>
                        <a:ext cx="3378200" cy="13414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A02518">
                                <a:alpha val="39999"/>
                              </a:srgbClr>
                            </a:solidFill>
                          </a14:hiddenFill>
                        </a:ext>
                      </a:extLst>
                    </p:spPr>
                  </p:pic>
                </p:oleObj>
              </mc:Fallback>
            </mc:AlternateContent>
          </a:graphicData>
        </a:graphic>
      </p:graphicFrame>
      <p:graphicFrame>
        <p:nvGraphicFramePr>
          <p:cNvPr id="463876" name="Object 4"/>
          <p:cNvGraphicFramePr>
            <a:graphicFrameLocks noChangeAspect="1"/>
          </p:cNvGraphicFramePr>
          <p:nvPr/>
        </p:nvGraphicFramePr>
        <p:xfrm>
          <a:off x="4648200" y="2479431"/>
          <a:ext cx="2667000" cy="1025769"/>
        </p:xfrm>
        <a:graphic>
          <a:graphicData uri="http://schemas.openxmlformats.org/presentationml/2006/ole">
            <mc:AlternateContent xmlns:mc="http://schemas.openxmlformats.org/markup-compatibility/2006">
              <mc:Choice xmlns:v="urn:schemas-microsoft-com:vml" Requires="v">
                <p:oleObj spid="_x0000_s211044" name="Equation" r:id="rId8" imgW="1434960" imgH="444240" progId="Equation.3">
                  <p:embed/>
                </p:oleObj>
              </mc:Choice>
              <mc:Fallback>
                <p:oleObj name="Equation" r:id="rId8" imgW="143496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2479431"/>
                        <a:ext cx="2667000" cy="1025769"/>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A02518">
                                <a:alpha val="39999"/>
                              </a:srgbClr>
                            </a:solidFill>
                          </a14:hiddenFill>
                        </a:ext>
                      </a:extLst>
                    </p:spPr>
                  </p:pic>
                </p:oleObj>
              </mc:Fallback>
            </mc:AlternateContent>
          </a:graphicData>
        </a:graphic>
      </p:graphicFrame>
      <p:graphicFrame>
        <p:nvGraphicFramePr>
          <p:cNvPr id="463877" name="Object 5"/>
          <p:cNvGraphicFramePr>
            <a:graphicFrameLocks noChangeAspect="1"/>
          </p:cNvGraphicFramePr>
          <p:nvPr/>
        </p:nvGraphicFramePr>
        <p:xfrm>
          <a:off x="3783013" y="1104900"/>
          <a:ext cx="1550987" cy="1016000"/>
        </p:xfrm>
        <a:graphic>
          <a:graphicData uri="http://schemas.openxmlformats.org/presentationml/2006/ole">
            <mc:AlternateContent xmlns:mc="http://schemas.openxmlformats.org/markup-compatibility/2006">
              <mc:Choice xmlns:v="urn:schemas-microsoft-com:vml" Requires="v">
                <p:oleObj spid="_x0000_s211045" name="Equation" r:id="rId10" imgW="787320" imgH="457200" progId="Equation.3">
                  <p:embed/>
                </p:oleObj>
              </mc:Choice>
              <mc:Fallback>
                <p:oleObj name="Equation" r:id="rId10" imgW="78732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83013" y="1104900"/>
                        <a:ext cx="1550987" cy="1016000"/>
                      </a:xfrm>
                      <a:prstGeom prst="rect">
                        <a:avLst/>
                      </a:prstGeom>
                      <a:noFill/>
                      <a:ln w="19050">
                        <a:solidFill>
                          <a:srgbClr val="800000"/>
                        </a:solidFill>
                        <a:miter lim="800000"/>
                        <a:headEnd/>
                        <a:tailEnd/>
                      </a:ln>
                      <a:extLst>
                        <a:ext uri="{909E8E84-426E-40DD-AFC4-6F175D3DCCD1}">
                          <a14:hiddenFill xmlns:a14="http://schemas.microsoft.com/office/drawing/2010/main">
                            <a:solidFill>
                              <a:srgbClr val="A02518">
                                <a:alpha val="39999"/>
                              </a:srgbClr>
                            </a:solidFill>
                          </a14:hiddenFill>
                        </a:ext>
                      </a:extLst>
                    </p:spPr>
                  </p:pic>
                </p:oleObj>
              </mc:Fallback>
            </mc:AlternateContent>
          </a:graphicData>
        </a:graphic>
      </p:graphicFrame>
      <p:sp>
        <p:nvSpPr>
          <p:cNvPr id="35" name="Rectangle 34"/>
          <p:cNvSpPr/>
          <p:nvPr/>
        </p:nvSpPr>
        <p:spPr>
          <a:xfrm>
            <a:off x="76200" y="5562600"/>
            <a:ext cx="6019800" cy="900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6200" y="4191000"/>
            <a:ext cx="3810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200" y="3810000"/>
            <a:ext cx="25146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noProof="0" dirty="0" smtClean="0">
                <a:latin typeface="+mj-lt"/>
                <a:ea typeface="+mj-ea"/>
                <a:cs typeface="+mj-cs"/>
              </a:rPr>
              <a:t>Measuring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a:t>
            </a:r>
            <a:r>
              <a:rPr kumimoji="0" lang="en-US" sz="4400" b="0" i="0" u="none" strike="noStrike" kern="1200" cap="none" spc="0" normalizeH="0" baseline="-25000" noProof="0" dirty="0" smtClean="0">
                <a:ln>
                  <a:noFill/>
                </a:ln>
                <a:solidFill>
                  <a:schemeClr val="tx1"/>
                </a:solidFill>
                <a:effectLst/>
                <a:uLnTx/>
                <a:uFillTx/>
                <a:latin typeface="+mj-lt"/>
                <a:ea typeface="+mj-ea"/>
                <a:cs typeface="+mj-cs"/>
              </a:rPr>
              <a:t>PV </a:t>
            </a:r>
            <a:r>
              <a:rPr kumimoji="0" lang="en-US" sz="4400" b="0" i="0" u="none" strike="noStrike" kern="1200" cap="none" spc="0" normalizeH="0" noProof="0" dirty="0" smtClean="0">
                <a:ln>
                  <a:noFill/>
                </a:ln>
                <a:solidFill>
                  <a:schemeClr val="tx1"/>
                </a:solidFill>
                <a:effectLst/>
                <a:uLnTx/>
                <a:uFillTx/>
                <a:latin typeface="+mj-lt"/>
                <a:ea typeface="+mj-ea"/>
                <a:cs typeface="+mj-cs"/>
              </a:rPr>
              <a:t>with ES</a:t>
            </a:r>
            <a:endParaRPr kumimoji="0" lang="en-US" sz="4400" b="0" i="0" u="none" strike="noStrike" kern="1200" cap="none" spc="0" normalizeH="0" noProof="0" dirty="0">
              <a:ln>
                <a:noFill/>
              </a:ln>
              <a:solidFill>
                <a:schemeClr val="tx1"/>
              </a:solidFill>
              <a:effectLst/>
              <a:uLnTx/>
              <a:uFillTx/>
              <a:latin typeface="+mj-lt"/>
              <a:ea typeface="+mj-ea"/>
              <a:cs typeface="+mj-cs"/>
            </a:endParaRPr>
          </a:p>
        </p:txBody>
      </p:sp>
      <p:sp>
        <p:nvSpPr>
          <p:cNvPr id="14" name="Rectangle 13"/>
          <p:cNvSpPr/>
          <p:nvPr/>
        </p:nvSpPr>
        <p:spPr>
          <a:xfrm>
            <a:off x="76200" y="4876800"/>
            <a:ext cx="50292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nn-NO" smtClean="0"/>
              <a:t>HUGS</a:t>
            </a:r>
            <a:endParaRPr lang="en-US" dirty="0"/>
          </a:p>
        </p:txBody>
      </p:sp>
      <p:sp>
        <p:nvSpPr>
          <p:cNvPr id="5" name="Date Placeholder 4"/>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4" name="Slide Number Placeholder 3"/>
          <p:cNvSpPr>
            <a:spLocks noGrp="1"/>
          </p:cNvSpPr>
          <p:nvPr>
            <p:ph type="sldNum" sz="quarter" idx="12"/>
          </p:nvPr>
        </p:nvSpPr>
        <p:spPr/>
        <p:txBody>
          <a:bodyPr/>
          <a:lstStyle/>
          <a:p>
            <a:fld id="{DA118E06-5FBC-4A7F-98A9-FD3F00BABDBC}" type="slidenum">
              <a:rPr lang="en-CA" smtClean="0"/>
              <a:pPr/>
              <a:t>8</a:t>
            </a:fld>
            <a:endParaRPr lang="en-CA" dirty="0"/>
          </a:p>
        </p:txBody>
      </p:sp>
    </p:spTree>
    <p:extLst>
      <p:ext uri="{BB962C8B-B14F-4D97-AF65-F5344CB8AC3E}">
        <p14:creationId xmlns:p14="http://schemas.microsoft.com/office/powerpoint/2010/main" val="4211043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Statistical Uncertainty on A</a:t>
            </a:r>
            <a:r>
              <a:rPr lang="en-US" baseline="-25000" dirty="0" smtClean="0"/>
              <a:t>PV</a:t>
            </a:r>
            <a:endParaRPr lang="en-CA" baseline="-25000" dirty="0"/>
          </a:p>
        </p:txBody>
      </p:sp>
      <p:sp>
        <p:nvSpPr>
          <p:cNvPr id="5" name="Date Placeholder 4"/>
          <p:cNvSpPr>
            <a:spLocks noGrp="1"/>
          </p:cNvSpPr>
          <p:nvPr>
            <p:ph type="dt" sz="half" idx="10"/>
          </p:nvPr>
        </p:nvSpPr>
        <p:spPr/>
        <p:txBody>
          <a:bodyPr/>
          <a:lstStyle/>
          <a:p>
            <a:r>
              <a:rPr lang="en-US" smtClean="0">
                <a:solidFill>
                  <a:prstClr val="black"/>
                </a:solidFill>
              </a:rPr>
              <a:t>June 1-19, 2015</a:t>
            </a:r>
            <a:endParaRPr lang="en-CA" dirty="0">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HUGS</a:t>
            </a:r>
            <a:endParaRPr lang="en-CA" dirty="0" smtClean="0">
              <a:solidFill>
                <a:prstClr val="black"/>
              </a:solidFill>
            </a:endParaRPr>
          </a:p>
        </p:txBody>
      </p:sp>
      <mc:AlternateContent xmlns:mc="http://schemas.openxmlformats.org/markup-compatibility/2006" xmlns:a14="http://schemas.microsoft.com/office/drawing/2010/main">
        <mc:Choice Requires="a14">
          <p:sp>
            <p:nvSpPr>
              <p:cNvPr id="8" name="TextBox 7"/>
              <p:cNvSpPr txBox="1"/>
              <p:nvPr/>
            </p:nvSpPr>
            <p:spPr>
              <a:xfrm>
                <a:off x="396240" y="2296160"/>
                <a:ext cx="1879600" cy="5652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𝑚𝑒𝑎𝑠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2</m:t>
                              </m:r>
                            </m:sub>
                          </m:sSub>
                        </m:den>
                      </m:f>
                    </m:oMath>
                  </m:oMathPara>
                </a14:m>
                <a:endParaRPr lang="en-CA" dirty="0"/>
              </a:p>
            </p:txBody>
          </p:sp>
        </mc:Choice>
        <mc:Fallback xmlns="">
          <p:sp>
            <p:nvSpPr>
              <p:cNvPr id="8" name="TextBox 7"/>
              <p:cNvSpPr txBox="1">
                <a:spLocks noRot="1" noChangeAspect="1" noMove="1" noResize="1" noEditPoints="1" noAdjustHandles="1" noChangeArrowheads="1" noChangeShapeType="1" noTextEdit="1"/>
              </p:cNvSpPr>
              <p:nvPr/>
            </p:nvSpPr>
            <p:spPr>
              <a:xfrm>
                <a:off x="396240" y="2296160"/>
                <a:ext cx="1879600" cy="565283"/>
              </a:xfrm>
              <a:prstGeom prst="rect">
                <a:avLst/>
              </a:prstGeom>
              <a:blipFill rotWithShape="0">
                <a:blip r:embed="rId2"/>
                <a:stretch>
                  <a:fillRect/>
                </a:stretch>
              </a:blipFill>
            </p:spPr>
            <p:txBody>
              <a:bodyPr/>
              <a:lstStyle/>
              <a:p>
                <a:r>
                  <a:rPr lang="en-CA">
                    <a:noFill/>
                  </a:rPr>
                  <a:t> </a:t>
                </a:r>
              </a:p>
            </p:txBody>
          </p:sp>
        </mc:Fallback>
      </mc:AlternateContent>
      <p:sp>
        <p:nvSpPr>
          <p:cNvPr id="9" name="TextBox 8"/>
          <p:cNvSpPr txBox="1"/>
          <p:nvPr/>
        </p:nvSpPr>
        <p:spPr>
          <a:xfrm flipH="1">
            <a:off x="380998" y="944880"/>
            <a:ext cx="6537961" cy="369332"/>
          </a:xfrm>
          <a:prstGeom prst="rect">
            <a:avLst/>
          </a:prstGeom>
          <a:noFill/>
        </p:spPr>
        <p:txBody>
          <a:bodyPr wrap="square" rtlCol="0">
            <a:spAutoFit/>
          </a:bodyPr>
          <a:lstStyle/>
          <a:p>
            <a:r>
              <a:rPr lang="en-US" dirty="0" smtClean="0"/>
              <a:t>The statistical uncertainty in a counting experiment is given by</a:t>
            </a:r>
            <a:endParaRPr lang="en-CA" dirty="0"/>
          </a:p>
        </p:txBody>
      </p:sp>
      <mc:AlternateContent xmlns:mc="http://schemas.openxmlformats.org/markup-compatibility/2006" xmlns:a14="http://schemas.microsoft.com/office/drawing/2010/main">
        <mc:Choice Requires="a14">
          <p:sp>
            <p:nvSpPr>
              <p:cNvPr id="12" name="TextBox 11"/>
              <p:cNvSpPr txBox="1"/>
              <p:nvPr/>
            </p:nvSpPr>
            <p:spPr>
              <a:xfrm>
                <a:off x="2336800" y="1595120"/>
                <a:ext cx="913712"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𝑁</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𝑁</m:t>
                          </m:r>
                        </m:e>
                      </m:rad>
                    </m:oMath>
                  </m:oMathPara>
                </a14:m>
                <a:endParaRPr lang="en-CA" dirty="0"/>
              </a:p>
            </p:txBody>
          </p:sp>
        </mc:Choice>
        <mc:Fallback xmlns="">
          <p:sp>
            <p:nvSpPr>
              <p:cNvPr id="12" name="TextBox 11"/>
              <p:cNvSpPr txBox="1">
                <a:spLocks noRot="1" noChangeAspect="1" noMove="1" noResize="1" noEditPoints="1" noAdjustHandles="1" noChangeArrowheads="1" noChangeShapeType="1" noTextEdit="1"/>
              </p:cNvSpPr>
              <p:nvPr/>
            </p:nvSpPr>
            <p:spPr>
              <a:xfrm>
                <a:off x="2336800" y="1595120"/>
                <a:ext cx="913712" cy="307777"/>
              </a:xfrm>
              <a:prstGeom prst="rect">
                <a:avLst/>
              </a:prstGeom>
              <a:blipFill rotWithShape="0">
                <a:blip r:embed="rId3"/>
                <a:stretch>
                  <a:fillRect l="-4667" r="-7333" b="-14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82160" y="1442720"/>
                <a:ext cx="1597681" cy="6345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𝑁</m:t>
                          </m:r>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𝑁</m:t>
                              </m:r>
                            </m:e>
                          </m:rad>
                        </m:num>
                        <m:den>
                          <m:r>
                            <a:rPr lang="en-US" b="0" i="1" smtClean="0">
                              <a:latin typeface="Cambria Math" panose="02040503050406030204" pitchFamily="18" charset="0"/>
                            </a:rPr>
                            <m:t>𝑁</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𝑁</m:t>
                              </m:r>
                            </m:e>
                          </m:rad>
                        </m:den>
                      </m:f>
                    </m:oMath>
                  </m:oMathPara>
                </a14:m>
                <a:endParaRPr lang="en-CA" dirty="0"/>
              </a:p>
            </p:txBody>
          </p:sp>
        </mc:Choice>
        <mc:Fallback xmlns="">
          <p:sp>
            <p:nvSpPr>
              <p:cNvPr id="13" name="TextBox 12"/>
              <p:cNvSpPr txBox="1">
                <a:spLocks noRot="1" noChangeAspect="1" noMove="1" noResize="1" noEditPoints="1" noAdjustHandles="1" noChangeArrowheads="1" noChangeShapeType="1" noTextEdit="1"/>
              </p:cNvSpPr>
              <p:nvPr/>
            </p:nvSpPr>
            <p:spPr>
              <a:xfrm>
                <a:off x="4582160" y="1442720"/>
                <a:ext cx="1597681" cy="634597"/>
              </a:xfrm>
              <a:prstGeom prst="rect">
                <a:avLst/>
              </a:prstGeom>
              <a:blipFill rotWithShape="0">
                <a:blip r:embed="rId4"/>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55600" y="3332480"/>
                <a:ext cx="4179349" cy="369332"/>
              </a:xfrm>
              <a:prstGeom prst="rect">
                <a:avLst/>
              </a:prstGeom>
              <a:noFill/>
            </p:spPr>
            <p:txBody>
              <a:bodyPr wrap="none" rtlCol="0">
                <a:spAutoFit/>
              </a:bodyPr>
              <a:lstStyle/>
              <a:p>
                <a:r>
                  <a:rPr lang="en-US" dirty="0" smtClean="0"/>
                  <a:t>The expected width,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𝐴</m:t>
                        </m:r>
                      </m:sub>
                    </m:sSub>
                    <m:r>
                      <a:rPr lang="en-US" b="0" i="1" smtClean="0">
                        <a:latin typeface="Cambria Math" panose="02040503050406030204" pitchFamily="18" charset="0"/>
                      </a:rPr>
                      <m:t>,</m:t>
                    </m:r>
                  </m:oMath>
                </a14:m>
                <a:r>
                  <a:rPr lang="en-US" dirty="0" smtClean="0"/>
                  <a:t> is calculated from</a:t>
                </a:r>
                <a:endParaRPr lang="en-CA" dirty="0"/>
              </a:p>
            </p:txBody>
          </p:sp>
        </mc:Choice>
        <mc:Fallback xmlns="">
          <p:sp>
            <p:nvSpPr>
              <p:cNvPr id="14" name="TextBox 13"/>
              <p:cNvSpPr txBox="1">
                <a:spLocks noRot="1" noChangeAspect="1" noMove="1" noResize="1" noEditPoints="1" noAdjustHandles="1" noChangeArrowheads="1" noChangeShapeType="1" noTextEdit="1"/>
              </p:cNvSpPr>
              <p:nvPr/>
            </p:nvSpPr>
            <p:spPr>
              <a:xfrm>
                <a:off x="355600" y="3332480"/>
                <a:ext cx="4179349" cy="369332"/>
              </a:xfrm>
              <a:prstGeom prst="rect">
                <a:avLst/>
              </a:prstGeom>
              <a:blipFill rotWithShape="0">
                <a:blip r:embed="rId5"/>
                <a:stretch>
                  <a:fillRect l="-1166" t="-10000" r="-437" b="-2666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381760" y="5293360"/>
                <a:ext cx="6284734" cy="6770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1</m:t>
                          </m:r>
                        </m:sub>
                      </m:sSub>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e>
                                    <m:sup>
                                      <m:r>
                                        <a:rPr lang="en-US" i="1">
                                          <a:latin typeface="Cambria Math" panose="02040503050406030204" pitchFamily="18" charset="0"/>
                                          <a:ea typeface="Cambria Math" panose="02040503050406030204" pitchFamily="18" charset="0"/>
                                        </a:rPr>
                                        <m:t>2</m:t>
                                      </m:r>
                                    </m:sup>
                                  </m:sSup>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1</m:t>
                                      </m:r>
                                    </m:sub>
                                  </m:sSub>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e>
                                    <m:sup>
                                      <m:r>
                                        <a:rPr lang="en-US" i="1">
                                          <a:latin typeface="Cambria Math" panose="02040503050406030204" pitchFamily="18" charset="0"/>
                                          <a:ea typeface="Cambria Math" panose="02040503050406030204" pitchFamily="18" charset="0"/>
                                        </a:rPr>
                                        <m:t>2</m:t>
                                      </m:r>
                                    </m:sup>
                                  </m:sSup>
                                </m:den>
                              </m:f>
                            </m:e>
                          </m:d>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d>
                            <m:dPr>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e>
                            <m:sup>
                              <m:r>
                                <a:rPr lang="en-US" i="1">
                                  <a:latin typeface="Cambria Math" panose="02040503050406030204" pitchFamily="18" charset="0"/>
                                  <a:ea typeface="Cambria Math" panose="02040503050406030204" pitchFamily="18" charset="0"/>
                                </a:rPr>
                                <m:t>2</m:t>
                              </m:r>
                            </m:sup>
                          </m:sSup>
                        </m:den>
                      </m:f>
                    </m:oMath>
                  </m:oMathPara>
                </a14:m>
                <a:endParaRPr lang="en-CA" dirty="0"/>
              </a:p>
            </p:txBody>
          </p:sp>
        </mc:Choice>
        <mc:Fallback xmlns="">
          <p:sp>
            <p:nvSpPr>
              <p:cNvPr id="15" name="TextBox 14"/>
              <p:cNvSpPr txBox="1">
                <a:spLocks noRot="1" noChangeAspect="1" noMove="1" noResize="1" noEditPoints="1" noAdjustHandles="1" noChangeArrowheads="1" noChangeShapeType="1" noTextEdit="1"/>
              </p:cNvSpPr>
              <p:nvPr/>
            </p:nvSpPr>
            <p:spPr>
              <a:xfrm>
                <a:off x="1381760" y="5293360"/>
                <a:ext cx="6284734" cy="677045"/>
              </a:xfrm>
              <a:prstGeom prst="rect">
                <a:avLst/>
              </a:prstGeom>
              <a:blipFill rotWithShape="0">
                <a:blip r:embed="rId6"/>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538720" y="3241040"/>
                <a:ext cx="1026160" cy="3445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𝜎</m:t>
                          </m:r>
                        </m:e>
                        <m:sub>
                          <m:sSub>
                            <m:sSubPr>
                              <m:ctrlPr>
                                <a:rPr lang="en-CA"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e>
                      </m:rad>
                    </m:oMath>
                  </m:oMathPara>
                </a14:m>
                <a:endParaRPr lang="en-CA" dirty="0"/>
              </a:p>
            </p:txBody>
          </p:sp>
        </mc:Choice>
        <mc:Fallback xmlns="">
          <p:sp>
            <p:nvSpPr>
              <p:cNvPr id="16" name="TextBox 15"/>
              <p:cNvSpPr txBox="1">
                <a:spLocks noRot="1" noChangeAspect="1" noMove="1" noResize="1" noEditPoints="1" noAdjustHandles="1" noChangeArrowheads="1" noChangeShapeType="1" noTextEdit="1"/>
              </p:cNvSpPr>
              <p:nvPr/>
            </p:nvSpPr>
            <p:spPr>
              <a:xfrm>
                <a:off x="7538720" y="3241040"/>
                <a:ext cx="1026160" cy="344518"/>
              </a:xfrm>
              <a:prstGeom prst="rect">
                <a:avLst/>
              </a:prstGeom>
              <a:blipFill rotWithShape="0">
                <a:blip r:embed="rId7"/>
                <a:stretch>
                  <a:fillRect l="-4762" r="-4167" b="-16071"/>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50856" y="4101896"/>
                <a:ext cx="2057743" cy="6812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1</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num>
                        <m:den>
                          <m:sSup>
                            <m:sSupPr>
                              <m:ctrlPr>
                                <a:rPr lang="en-US" b="0"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e>
                            <m:sup>
                              <m:r>
                                <a:rPr lang="en-US" b="0" i="1" smtClean="0">
                                  <a:latin typeface="Cambria Math" panose="02040503050406030204" pitchFamily="18" charset="0"/>
                                  <a:ea typeface="Cambria Math" panose="02040503050406030204" pitchFamily="18" charset="0"/>
                                </a:rPr>
                                <m:t>2</m:t>
                              </m:r>
                            </m:sup>
                          </m:sSup>
                        </m:den>
                      </m:f>
                    </m:oMath>
                  </m:oMathPara>
                </a14:m>
                <a:endParaRPr lang="en-CA" dirty="0"/>
              </a:p>
            </p:txBody>
          </p:sp>
        </mc:Choice>
        <mc:Fallback xmlns="">
          <p:sp>
            <p:nvSpPr>
              <p:cNvPr id="17" name="Rectangle 16"/>
              <p:cNvSpPr>
                <a:spLocks noRot="1" noChangeAspect="1" noMove="1" noResize="1" noEditPoints="1" noAdjustHandles="1" noChangeArrowheads="1" noChangeShapeType="1" noTextEdit="1"/>
              </p:cNvSpPr>
              <p:nvPr/>
            </p:nvSpPr>
            <p:spPr>
              <a:xfrm>
                <a:off x="1950856" y="4101896"/>
                <a:ext cx="2057743" cy="681212"/>
              </a:xfrm>
              <a:prstGeom prst="rect">
                <a:avLst/>
              </a:prstGeom>
              <a:blipFill rotWithShape="0">
                <a:blip r:embed="rId8"/>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683896" y="4122216"/>
                <a:ext cx="2005357" cy="6643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num>
                        <m:den>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2</m:t>
                              </m:r>
                            </m:sub>
                          </m:sSub>
                        </m:den>
                      </m:f>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1</m:t>
                              </m:r>
                            </m:sub>
                          </m:sSub>
                        </m:num>
                        <m:den>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2</m:t>
                                      </m:r>
                                    </m:sub>
                                  </m:sSub>
                                </m:e>
                              </m:d>
                            </m:e>
                            <m:sup>
                              <m:r>
                                <a:rPr lang="en-US" i="1">
                                  <a:latin typeface="Cambria Math" panose="02040503050406030204" pitchFamily="18" charset="0"/>
                                  <a:ea typeface="Cambria Math" panose="02040503050406030204" pitchFamily="18" charset="0"/>
                                </a:rPr>
                                <m:t>2</m:t>
                              </m:r>
                            </m:sup>
                          </m:sSup>
                        </m:den>
                      </m:f>
                    </m:oMath>
                  </m:oMathPara>
                </a14:m>
                <a:endParaRPr lang="en-CA" dirty="0"/>
              </a:p>
            </p:txBody>
          </p:sp>
        </mc:Choice>
        <mc:Fallback xmlns="">
          <p:sp>
            <p:nvSpPr>
              <p:cNvPr id="18" name="Rectangle 17"/>
              <p:cNvSpPr>
                <a:spLocks noRot="1" noChangeAspect="1" noMove="1" noResize="1" noEditPoints="1" noAdjustHandles="1" noChangeArrowheads="1" noChangeShapeType="1" noTextEdit="1"/>
              </p:cNvSpPr>
              <p:nvPr/>
            </p:nvSpPr>
            <p:spPr>
              <a:xfrm>
                <a:off x="4683896" y="4122216"/>
                <a:ext cx="2005357" cy="664349"/>
              </a:xfrm>
              <a:prstGeom prst="rect">
                <a:avLst/>
              </a:prstGeom>
              <a:blipFill rotWithShape="0">
                <a:blip r:embed="rId9"/>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72000" y="3068320"/>
                <a:ext cx="2029658" cy="7429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𝐴</m:t>
                          </m:r>
                        </m:sub>
                        <m:sup>
                          <m:r>
                            <a:rPr lang="en-US" b="0" i="1" smtClean="0">
                              <a:latin typeface="Cambria Math" panose="02040503050406030204" pitchFamily="18" charset="0"/>
                              <a:ea typeface="Cambria Math" panose="02040503050406030204" pitchFamily="18" charset="0"/>
                            </a:rPr>
                            <m:t>2</m:t>
                          </m:r>
                        </m:sup>
                      </m:sSubSup>
                      <m:r>
                        <a:rPr lang="en-US" b="0" i="1" smtClean="0">
                          <a:latin typeface="Cambria Math" panose="02040503050406030204" pitchFamily="18" charset="0"/>
                          <a:ea typeface="Cambria Math" panose="02040503050406030204" pitchFamily="18" charset="0"/>
                        </a:rPr>
                        <m:t>=</m:t>
                      </m:r>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𝑖</m:t>
                                  </m:r>
                                </m:sub>
                              </m:sSub>
                            </m:sub>
                            <m:sup>
                              <m:r>
                                <a:rPr lang="en-US" b="0" i="1" smtClean="0">
                                  <a:latin typeface="Cambria Math" panose="02040503050406030204" pitchFamily="18" charset="0"/>
                                  <a:ea typeface="Cambria Math" panose="02040503050406030204" pitchFamily="18" charset="0"/>
                                </a:rPr>
                                <m:t>2</m:t>
                              </m:r>
                            </m:sup>
                          </m:sSubSup>
                        </m:e>
                      </m:nary>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num>
                                <m:den>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𝑖</m:t>
                                      </m:r>
                                    </m:sub>
                                  </m:sSub>
                                </m:den>
                              </m:f>
                            </m:e>
                          </m:d>
                        </m:e>
                        <m:sup>
                          <m:r>
                            <a:rPr lang="en-US" b="0" i="1" smtClean="0">
                              <a:latin typeface="Cambria Math" panose="02040503050406030204" pitchFamily="18" charset="0"/>
                              <a:ea typeface="Cambria Math" panose="02040503050406030204" pitchFamily="18" charset="0"/>
                            </a:rPr>
                            <m:t>2</m:t>
                          </m:r>
                        </m:sup>
                      </m:sSup>
                    </m:oMath>
                  </m:oMathPara>
                </a14:m>
                <a:endParaRPr lang="en-CA" dirty="0"/>
              </a:p>
            </p:txBody>
          </p:sp>
        </mc:Choice>
        <mc:Fallback xmlns="">
          <p:sp>
            <p:nvSpPr>
              <p:cNvPr id="19" name="TextBox 18"/>
              <p:cNvSpPr txBox="1">
                <a:spLocks noRot="1" noChangeAspect="1" noMove="1" noResize="1" noEditPoints="1" noAdjustHandles="1" noChangeArrowheads="1" noChangeShapeType="1" noTextEdit="1"/>
              </p:cNvSpPr>
              <p:nvPr/>
            </p:nvSpPr>
            <p:spPr>
              <a:xfrm>
                <a:off x="4572000" y="3068320"/>
                <a:ext cx="2029658" cy="742960"/>
              </a:xfrm>
              <a:prstGeom prst="rect">
                <a:avLst/>
              </a:prstGeom>
              <a:blipFill rotWithShape="0">
                <a:blip r:embed="rId10"/>
                <a:stretch>
                  <a:fillRect/>
                </a:stretch>
              </a:blipFill>
            </p:spPr>
            <p:txBody>
              <a:bodyPr/>
              <a:lstStyle/>
              <a:p>
                <a:r>
                  <a:rPr lang="en-CA">
                    <a:noFill/>
                  </a:rPr>
                  <a:t> </a:t>
                </a:r>
              </a:p>
            </p:txBody>
          </p:sp>
        </mc:Fallback>
      </mc:AlternateContent>
      <p:sp>
        <p:nvSpPr>
          <p:cNvPr id="2" name="Rectangle 1"/>
          <p:cNvSpPr/>
          <p:nvPr/>
        </p:nvSpPr>
        <p:spPr>
          <a:xfrm>
            <a:off x="3998976" y="5059680"/>
            <a:ext cx="1731264"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5736336" y="5053584"/>
            <a:ext cx="2029968" cy="950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p:txBody>
          <a:bodyPr/>
          <a:lstStyle/>
          <a:p>
            <a:fld id="{DA118E06-5FBC-4A7F-98A9-FD3F00BABDBC}" type="slidenum">
              <a:rPr lang="en-CA" smtClean="0"/>
              <a:pPr/>
              <a:t>9</a:t>
            </a:fld>
            <a:endParaRPr lang="en-CA" dirty="0"/>
          </a:p>
        </p:txBody>
      </p:sp>
    </p:spTree>
    <p:extLst>
      <p:ext uri="{BB962C8B-B14F-4D97-AF65-F5344CB8AC3E}">
        <p14:creationId xmlns:p14="http://schemas.microsoft.com/office/powerpoint/2010/main" val="246754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
                                        </p:tgtEl>
                                      </p:cBhvr>
                                    </p:animEffect>
                                    <p:set>
                                      <p:cBhvr>
                                        <p:cTn id="47" dur="1" fill="hold">
                                          <p:stCondLst>
                                            <p:cond delay="499"/>
                                          </p:stCondLst>
                                        </p:cTn>
                                        <p:tgtEl>
                                          <p:spTgt spid="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P spid="16" grpId="0"/>
      <p:bldP spid="17" grpId="0"/>
      <p:bldP spid="18" grpId="0"/>
      <p:bldP spid="19" grpId="0"/>
      <p:bldP spid="2" grpId="0" animBg="1"/>
      <p:bldP spid="2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1392</TotalTime>
  <Words>919</Words>
  <Application>Microsoft Office PowerPoint</Application>
  <PresentationFormat>On-screen Show (4:3)</PresentationFormat>
  <Paragraphs>242</Paragraphs>
  <Slides>15</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Arial</vt:lpstr>
      <vt:lpstr>Calibri</vt:lpstr>
      <vt:lpstr>Cambria Math</vt:lpstr>
      <vt:lpstr>Comic Sans MS</vt:lpstr>
      <vt:lpstr>Corbel</vt:lpstr>
      <vt:lpstr>Symbol</vt:lpstr>
      <vt:lpstr>Times</vt:lpstr>
      <vt:lpstr>Parallax</vt:lpstr>
      <vt:lpstr>Equation</vt:lpstr>
      <vt:lpstr>Chart</vt:lpstr>
      <vt:lpstr>PVES</vt:lpstr>
      <vt:lpstr>Outline</vt:lpstr>
      <vt:lpstr>PVES Experiment Summary</vt:lpstr>
      <vt:lpstr>Elastic Scattering </vt:lpstr>
      <vt:lpstr>Parity</vt:lpstr>
      <vt:lpstr>Cartoon Experiment</vt:lpstr>
      <vt:lpstr>PowerPoint Presentation</vt:lpstr>
      <vt:lpstr>PowerPoint Presentation</vt:lpstr>
      <vt:lpstr>Statistical Uncertainty on APV</vt:lpstr>
      <vt:lpstr>Statistical Uncertainty</vt:lpstr>
      <vt:lpstr>Design and simulation</vt:lpstr>
      <vt:lpstr>Monte Carlo Technique</vt:lpstr>
      <vt:lpstr>Monte Carlo Technique</vt:lpstr>
      <vt:lpstr>(re-)Design of Qweak collimators</vt:lpstr>
      <vt:lpstr>Choosing collimator shape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jmammei</dc:creator>
  <cp:lastModifiedBy>jmammei</cp:lastModifiedBy>
  <cp:revision>191</cp:revision>
  <dcterms:created xsi:type="dcterms:W3CDTF">2015-03-19T15:06:42Z</dcterms:created>
  <dcterms:modified xsi:type="dcterms:W3CDTF">2015-06-16T16:02:47Z</dcterms:modified>
</cp:coreProperties>
</file>