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3"/>
  </p:notesMasterIdLst>
  <p:sldIdLst>
    <p:sldId id="740" r:id="rId2"/>
    <p:sldId id="741" r:id="rId3"/>
    <p:sldId id="742" r:id="rId4"/>
    <p:sldId id="743" r:id="rId5"/>
    <p:sldId id="744" r:id="rId6"/>
    <p:sldId id="745" r:id="rId7"/>
    <p:sldId id="746" r:id="rId8"/>
    <p:sldId id="747" r:id="rId9"/>
    <p:sldId id="748" r:id="rId10"/>
    <p:sldId id="749" r:id="rId11"/>
    <p:sldId id="751" r:id="rId12"/>
    <p:sldId id="752" r:id="rId13"/>
    <p:sldId id="753" r:id="rId14"/>
    <p:sldId id="754" r:id="rId15"/>
    <p:sldId id="755" r:id="rId16"/>
    <p:sldId id="756" r:id="rId17"/>
    <p:sldId id="757" r:id="rId18"/>
    <p:sldId id="758" r:id="rId19"/>
    <p:sldId id="759" r:id="rId20"/>
    <p:sldId id="760" r:id="rId21"/>
    <p:sldId id="761" r:id="rId22"/>
    <p:sldId id="762" r:id="rId23"/>
    <p:sldId id="763" r:id="rId24"/>
    <p:sldId id="764" r:id="rId25"/>
    <p:sldId id="766" r:id="rId26"/>
    <p:sldId id="767" r:id="rId27"/>
    <p:sldId id="768" r:id="rId28"/>
    <p:sldId id="769" r:id="rId29"/>
    <p:sldId id="770" r:id="rId30"/>
    <p:sldId id="771" r:id="rId31"/>
    <p:sldId id="7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EBF967-F3CE-4295-AB5E-C30363DFAE7F}">
          <p14:sldIdLst/>
        </p14:section>
        <p14:section name="History/Theory" id="{87118544-05E9-496A-9A7C-2564DF99BE7E}">
          <p14:sldIdLst>
            <p14:sldId id="740"/>
            <p14:sldId id="741"/>
            <p14:sldId id="742"/>
            <p14:sldId id="743"/>
            <p14:sldId id="744"/>
            <p14:sldId id="745"/>
            <p14:sldId id="746"/>
            <p14:sldId id="747"/>
            <p14:sldId id="748"/>
            <p14:sldId id="749"/>
            <p14:sldId id="751"/>
            <p14:sldId id="752"/>
            <p14:sldId id="753"/>
            <p14:sldId id="754"/>
            <p14:sldId id="755"/>
            <p14:sldId id="756"/>
            <p14:sldId id="757"/>
            <p14:sldId id="758"/>
            <p14:sldId id="759"/>
            <p14:sldId id="760"/>
            <p14:sldId id="761"/>
            <p14:sldId id="762"/>
            <p14:sldId id="763"/>
            <p14:sldId id="764"/>
            <p14:sldId id="766"/>
            <p14:sldId id="767"/>
            <p14:sldId id="768"/>
            <p14:sldId id="769"/>
            <p14:sldId id="770"/>
            <p14:sldId id="771"/>
            <p14:sldId id="772"/>
          </p14:sldIdLst>
        </p14:section>
        <p14:section name="Extra slides" id="{BAD5E988-0321-4238-B946-CB090796A743}">
          <p14:sldIdLst/>
        </p14:section>
      </p14:sectionLst>
    </p:ex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451" autoAdjust="0"/>
    <p:restoredTop sz="72826" autoAdjust="0"/>
  </p:normalViewPr>
  <p:slideViewPr>
    <p:cSldViewPr snapToGrid="0">
      <p:cViewPr varScale="1">
        <p:scale>
          <a:sx n="80" d="100"/>
          <a:sy n="80" d="100"/>
        </p:scale>
        <p:origin x="-2406" y="-90"/>
      </p:cViewPr>
      <p:guideLst>
        <p:guide orient="horz" pos="2160"/>
        <p:guide pos="2880"/>
      </p:guideLst>
    </p:cSldViewPr>
  </p:slideViewPr>
  <p:outlineViewPr>
    <p:cViewPr>
      <p:scale>
        <a:sx n="33" d="100"/>
        <a:sy n="33" d="100"/>
      </p:scale>
      <p:origin x="0" y="-816"/>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6.wmf"/><Relationship Id="rId7" Type="http://schemas.openxmlformats.org/officeDocument/2006/relationships/image" Target="../media/image2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16.wmf"/><Relationship Id="rId5" Type="http://schemas.openxmlformats.org/officeDocument/2006/relationships/image" Target="../media/image14.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20.wmf"/><Relationship Id="rId3" Type="http://schemas.openxmlformats.org/officeDocument/2006/relationships/image" Target="../media/image24.wmf"/><Relationship Id="rId7" Type="http://schemas.openxmlformats.org/officeDocument/2006/relationships/image" Target="../media/image15.wmf"/><Relationship Id="rId12" Type="http://schemas.openxmlformats.org/officeDocument/2006/relationships/image" Target="../media/image19.wmf"/><Relationship Id="rId17" Type="http://schemas.openxmlformats.org/officeDocument/2006/relationships/image" Target="../media/image22.wmf"/><Relationship Id="rId2" Type="http://schemas.openxmlformats.org/officeDocument/2006/relationships/image" Target="../media/image14.wmf"/><Relationship Id="rId16" Type="http://schemas.openxmlformats.org/officeDocument/2006/relationships/image" Target="../media/image21.wmf"/><Relationship Id="rId1" Type="http://schemas.openxmlformats.org/officeDocument/2006/relationships/image" Target="../media/image13.wmf"/><Relationship Id="rId6" Type="http://schemas.openxmlformats.org/officeDocument/2006/relationships/image" Target="../media/image27.wmf"/><Relationship Id="rId11" Type="http://schemas.openxmlformats.org/officeDocument/2006/relationships/image" Target="../media/image18.wmf"/><Relationship Id="rId5" Type="http://schemas.openxmlformats.org/officeDocument/2006/relationships/image" Target="../media/image26.wmf"/><Relationship Id="rId15" Type="http://schemas.openxmlformats.org/officeDocument/2006/relationships/image" Target="../media/image35.wmf"/><Relationship Id="rId10" Type="http://schemas.openxmlformats.org/officeDocument/2006/relationships/image" Target="../media/image17.wmf"/><Relationship Id="rId4" Type="http://schemas.openxmlformats.org/officeDocument/2006/relationships/image" Target="../media/image25.wmf"/><Relationship Id="rId9" Type="http://schemas.openxmlformats.org/officeDocument/2006/relationships/image" Target="../media/image16.wmf"/><Relationship Id="rId1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7.wmf"/><Relationship Id="rId7" Type="http://schemas.openxmlformats.org/officeDocument/2006/relationships/image" Target="../media/image40.wmf"/><Relationship Id="rId2" Type="http://schemas.openxmlformats.org/officeDocument/2006/relationships/image" Target="../media/image14.wmf"/><Relationship Id="rId1" Type="http://schemas.openxmlformats.org/officeDocument/2006/relationships/image" Target="../media/image36.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17.wmf"/><Relationship Id="rId9"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1F015-303F-4C00-9FB4-B0E7D462EB4F}" type="datetimeFigureOut">
              <a:rPr lang="en-CA" smtClean="0"/>
              <a:t>29/06/2015</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3E8D2-BF08-4197-8802-2EEE4C631F3C}" type="slidenum">
              <a:rPr lang="en-CA" smtClean="0"/>
              <a:t>‹#›</a:t>
            </a:fld>
            <a:endParaRPr lang="en-CA"/>
          </a:p>
        </p:txBody>
      </p:sp>
    </p:spTree>
    <p:extLst>
      <p:ext uri="{BB962C8B-B14F-4D97-AF65-F5344CB8AC3E}">
        <p14:creationId xmlns:p14="http://schemas.microsoft.com/office/powerpoint/2010/main" val="152418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2</a:t>
            </a:fld>
            <a:endParaRPr lang="en-CA"/>
          </a:p>
        </p:txBody>
      </p:sp>
    </p:spTree>
    <p:extLst>
      <p:ext uri="{BB962C8B-B14F-4D97-AF65-F5344CB8AC3E}">
        <p14:creationId xmlns:p14="http://schemas.microsoft.com/office/powerpoint/2010/main" val="158537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5</a:t>
            </a:fld>
            <a:endParaRPr lang="en-CA"/>
          </a:p>
        </p:txBody>
      </p:sp>
    </p:spTree>
    <p:extLst>
      <p:ext uri="{BB962C8B-B14F-4D97-AF65-F5344CB8AC3E}">
        <p14:creationId xmlns:p14="http://schemas.microsoft.com/office/powerpoint/2010/main" val="200773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23E8D2-BF08-4197-8802-2EEE4C631F3C}" type="slidenum">
              <a:rPr lang="en-CA" smtClean="0"/>
              <a:t>7</a:t>
            </a:fld>
            <a:endParaRPr lang="en-CA"/>
          </a:p>
        </p:txBody>
      </p:sp>
    </p:spTree>
    <p:extLst>
      <p:ext uri="{BB962C8B-B14F-4D97-AF65-F5344CB8AC3E}">
        <p14:creationId xmlns:p14="http://schemas.microsoft.com/office/powerpoint/2010/main" val="10493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7715787-441B-0F4B-8D5F-F353016951DF}" type="slidenum">
              <a:rPr lang="en-US">
                <a:latin typeface="Arial" charset="0"/>
              </a:rPr>
              <a:pPr/>
              <a:t>14</a:t>
            </a:fld>
            <a:endParaRPr lang="en-US">
              <a:latin typeface="Arial" charset="0"/>
            </a:endParaRPr>
          </a:p>
        </p:txBody>
      </p:sp>
      <p:sp>
        <p:nvSpPr>
          <p:cNvPr id="25603" name="Rectangle 2"/>
          <p:cNvSpPr>
            <a:spLocks noGrp="1" noRot="1" noChangeAspect="1" noChangeArrowheads="1" noTextEdit="1"/>
          </p:cNvSpPr>
          <p:nvPr>
            <p:ph type="sldImg"/>
          </p:nvPr>
        </p:nvSpPr>
        <p:spPr>
          <a:xfrm>
            <a:off x="1152525" y="690563"/>
            <a:ext cx="4552950" cy="3416300"/>
          </a:xfrm>
          <a:ln/>
        </p:spPr>
      </p:sp>
      <p:sp>
        <p:nvSpPr>
          <p:cNvPr id="25604" name="Rectangle 3"/>
          <p:cNvSpPr>
            <a:spLocks noGrp="1" noChangeArrowheads="1"/>
          </p:cNvSpPr>
          <p:nvPr>
            <p:ph type="body" idx="1"/>
          </p:nvPr>
        </p:nvSpPr>
        <p:spPr>
          <a:xfrm>
            <a:off x="913805" y="4343704"/>
            <a:ext cx="5028903" cy="4113892"/>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6506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55132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337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914152" y="6400154"/>
            <a:ext cx="1101079" cy="365125"/>
          </a:xfrm>
        </p:spPr>
        <p:txBody>
          <a:bodyPr/>
          <a:lstStyle/>
          <a:p>
            <a:r>
              <a:rPr lang="en-US" smtClean="0"/>
              <a:t>June 1-19, 2015</a:t>
            </a:r>
            <a:endParaRPr lang="en-CA" dirty="0"/>
          </a:p>
        </p:txBody>
      </p:sp>
      <p:sp>
        <p:nvSpPr>
          <p:cNvPr id="4" name="Footer Placeholder 3"/>
          <p:cNvSpPr>
            <a:spLocks noGrp="1"/>
          </p:cNvSpPr>
          <p:nvPr>
            <p:ph type="ftr" sz="quarter" idx="11"/>
          </p:nvPr>
        </p:nvSpPr>
        <p:spPr>
          <a:xfrm>
            <a:off x="96054" y="6400155"/>
            <a:ext cx="818098" cy="365125"/>
          </a:xfrm>
        </p:spPr>
        <p:txBody>
          <a:bodyPr/>
          <a:lstStyle/>
          <a:p>
            <a:r>
              <a:rPr lang="en-US" smtClean="0"/>
              <a:t>HUGS</a:t>
            </a:r>
            <a:endParaRPr lang="en-CA" dirty="0" smtClean="0"/>
          </a:p>
        </p:txBody>
      </p:sp>
      <p:sp>
        <p:nvSpPr>
          <p:cNvPr id="5" name="Slide Number Placeholder 4"/>
          <p:cNvSpPr>
            <a:spLocks noGrp="1"/>
          </p:cNvSpPr>
          <p:nvPr>
            <p:ph type="sldNum" sz="quarter" idx="12"/>
          </p:nvPr>
        </p:nvSpPr>
        <p:spPr>
          <a:xfrm>
            <a:off x="8509528" y="6408388"/>
            <a:ext cx="514623" cy="365125"/>
          </a:xfrm>
        </p:spPr>
        <p:txBody>
          <a:body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6074027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31073"/>
            <a:ext cx="7704667" cy="812306"/>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43931" y="611614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June 1-19, 2015</a:t>
            </a:r>
            <a:endParaRPr lang="en-CA"/>
          </a:p>
        </p:txBody>
      </p:sp>
      <p:sp>
        <p:nvSpPr>
          <p:cNvPr id="5" name="Footer Placeholder 4"/>
          <p:cNvSpPr>
            <a:spLocks noGrp="1"/>
          </p:cNvSpPr>
          <p:nvPr>
            <p:ph type="ftr" sz="quarter" idx="3"/>
          </p:nvPr>
        </p:nvSpPr>
        <p:spPr>
          <a:xfrm>
            <a:off x="1986998" y="6116070"/>
            <a:ext cx="5186160"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HUGS</a:t>
            </a:r>
            <a:endParaRPr lang="en-CA" dirty="0"/>
          </a:p>
        </p:txBody>
      </p:sp>
      <p:sp>
        <p:nvSpPr>
          <p:cNvPr id="6" name="Slide Number Placeholder 5"/>
          <p:cNvSpPr>
            <a:spLocks noGrp="1"/>
          </p:cNvSpPr>
          <p:nvPr>
            <p:ph type="sldNum" sz="quarter" idx="4"/>
          </p:nvPr>
        </p:nvSpPr>
        <p:spPr>
          <a:xfrm>
            <a:off x="8172177" y="6116070"/>
            <a:ext cx="5146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2402158884"/>
      </p:ext>
    </p:extLst>
  </p:cSld>
  <p:clrMap bg1="lt1" tx1="dk1" bg2="lt2" tx2="dk2" accent1="accent1" accent2="accent2" accent3="accent3" accent4="accent4" accent5="accent5" accent6="accent6" hlink="hlink" folHlink="folHlink"/>
  <p:sldLayoutIdLst>
    <p:sldLayoutId id="2147483775" r:id="rId1"/>
    <p:sldLayoutId id="2147483780" r:id="rId2"/>
  </p:sldLayoutIdLst>
  <p:timing>
    <p:tnLst>
      <p:par>
        <p:cTn id="1" dur="indefinite" restart="never" nodeType="tmRoot"/>
      </p:par>
    </p:tnLst>
  </p:timing>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38.wmf"/><Relationship Id="rId18" Type="http://schemas.openxmlformats.org/officeDocument/2006/relationships/oleObject" Target="../embeddings/oleObject44.bin"/><Relationship Id="rId3" Type="http://schemas.openxmlformats.org/officeDocument/2006/relationships/image" Target="../media/image23.png"/><Relationship Id="rId21" Type="http://schemas.openxmlformats.org/officeDocument/2006/relationships/image" Target="../media/image42.wmf"/><Relationship Id="rId7" Type="http://schemas.openxmlformats.org/officeDocument/2006/relationships/image" Target="../media/image14.wmf"/><Relationship Id="rId12" Type="http://schemas.openxmlformats.org/officeDocument/2006/relationships/oleObject" Target="../embeddings/oleObject41.bin"/><Relationship Id="rId17" Type="http://schemas.openxmlformats.org/officeDocument/2006/relationships/image" Target="../media/image40.wmf"/><Relationship Id="rId25"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43.bin"/><Relationship Id="rId20" Type="http://schemas.openxmlformats.org/officeDocument/2006/relationships/oleObject" Target="../embeddings/oleObject45.bin"/><Relationship Id="rId1" Type="http://schemas.openxmlformats.org/officeDocument/2006/relationships/vmlDrawing" Target="../drawings/vmlDrawing4.vml"/><Relationship Id="rId6" Type="http://schemas.openxmlformats.org/officeDocument/2006/relationships/oleObject" Target="../embeddings/oleObject38.bin"/><Relationship Id="rId11" Type="http://schemas.openxmlformats.org/officeDocument/2006/relationships/image" Target="../media/image17.wmf"/><Relationship Id="rId24" Type="http://schemas.openxmlformats.org/officeDocument/2006/relationships/oleObject" Target="../embeddings/oleObject47.bin"/><Relationship Id="rId5" Type="http://schemas.openxmlformats.org/officeDocument/2006/relationships/image" Target="../media/image36.wmf"/><Relationship Id="rId15" Type="http://schemas.openxmlformats.org/officeDocument/2006/relationships/image" Target="../media/image39.wmf"/><Relationship Id="rId23" Type="http://schemas.openxmlformats.org/officeDocument/2006/relationships/image" Target="../media/image43.wmf"/><Relationship Id="rId10" Type="http://schemas.openxmlformats.org/officeDocument/2006/relationships/oleObject" Target="../embeddings/oleObject40.bin"/><Relationship Id="rId19" Type="http://schemas.openxmlformats.org/officeDocument/2006/relationships/image" Target="../media/image41.wmf"/><Relationship Id="rId4" Type="http://schemas.openxmlformats.org/officeDocument/2006/relationships/oleObject" Target="../embeddings/oleObject37.bin"/><Relationship Id="rId9" Type="http://schemas.openxmlformats.org/officeDocument/2006/relationships/image" Target="../media/image37.wmf"/><Relationship Id="rId14" Type="http://schemas.openxmlformats.org/officeDocument/2006/relationships/oleObject" Target="../embeddings/oleObject42.bin"/><Relationship Id="rId22" Type="http://schemas.openxmlformats.org/officeDocument/2006/relationships/oleObject" Target="../embeddings/oleObject4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11.gif"/><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9.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47.wmf"/></Relationships>
</file>

<file path=ppt/slides/_rels/slide1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0.wmf"/><Relationship Id="rId5" Type="http://schemas.openxmlformats.org/officeDocument/2006/relationships/oleObject" Target="../embeddings/oleObject53.bin"/><Relationship Id="rId4" Type="http://schemas.openxmlformats.org/officeDocument/2006/relationships/image" Target="../media/image49.wmf"/></Relationships>
</file>

<file path=ppt/slides/_rels/slide13.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56.wmf"/><Relationship Id="rId2" Type="http://schemas.openxmlformats.org/officeDocument/2006/relationships/slideLayout" Target="../slideLayouts/slideLayout2.xml"/><Relationship Id="rId16" Type="http://schemas.openxmlformats.org/officeDocument/2006/relationships/image" Target="../media/image58.wmf"/><Relationship Id="rId1" Type="http://schemas.openxmlformats.org/officeDocument/2006/relationships/vmlDrawing" Target="../drawings/vmlDrawing7.vml"/><Relationship Id="rId6" Type="http://schemas.openxmlformats.org/officeDocument/2006/relationships/image" Target="../media/image53.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Microsoft_Word_97_-_2003_Document1.doc"/><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8.bin"/><Relationship Id="rId14" Type="http://schemas.openxmlformats.org/officeDocument/2006/relationships/image" Target="../media/image57.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3.wmf"/><Relationship Id="rId3" Type="http://schemas.openxmlformats.org/officeDocument/2006/relationships/notesSlide" Target="../notesSlides/notesSlide4.xml"/><Relationship Id="rId7" Type="http://schemas.openxmlformats.org/officeDocument/2006/relationships/image" Target="../media/image60.wmf"/><Relationship Id="rId12"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62.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1.wmf"/></Relationships>
</file>

<file path=ppt/slides/_rels/slide1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64.wmf"/><Relationship Id="rId4" Type="http://schemas.openxmlformats.org/officeDocument/2006/relationships/oleObject" Target="../embeddings/oleObject66.bin"/></Relationships>
</file>

<file path=ppt/slides/_rels/slide1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7.wmf"/><Relationship Id="rId11" Type="http://schemas.openxmlformats.org/officeDocument/2006/relationships/image" Target="../media/image69.emf"/><Relationship Id="rId5" Type="http://schemas.openxmlformats.org/officeDocument/2006/relationships/oleObject" Target="../embeddings/oleObject68.bin"/><Relationship Id="rId10" Type="http://schemas.openxmlformats.org/officeDocument/2006/relationships/oleObject" Target="../embeddings/oleObject70.bin"/><Relationship Id="rId4" Type="http://schemas.openxmlformats.org/officeDocument/2006/relationships/image" Target="../media/image66.wmf"/><Relationship Id="rId9" Type="http://schemas.openxmlformats.org/officeDocument/2006/relationships/image" Target="../media/image65.wmf"/></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9.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12" Type="http://schemas.openxmlformats.org/officeDocument/2006/relationships/image" Target="../media/image89.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11" Type="http://schemas.openxmlformats.org/officeDocument/2006/relationships/image" Target="../media/image88.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75.bin"/><Relationship Id="rId3" Type="http://schemas.openxmlformats.org/officeDocument/2006/relationships/image" Target="../media/image101.png"/><Relationship Id="rId7" Type="http://schemas.openxmlformats.org/officeDocument/2006/relationships/oleObject" Target="../embeddings/oleObject72.bin"/><Relationship Id="rId12" Type="http://schemas.openxmlformats.org/officeDocument/2006/relationships/image" Target="../media/image98.wmf"/><Relationship Id="rId2" Type="http://schemas.openxmlformats.org/officeDocument/2006/relationships/slideLayout" Target="../slideLayouts/slideLayout2.xml"/><Relationship Id="rId16" Type="http://schemas.openxmlformats.org/officeDocument/2006/relationships/image" Target="../media/image100.wmf"/><Relationship Id="rId1" Type="http://schemas.openxmlformats.org/officeDocument/2006/relationships/vmlDrawing" Target="../drawings/vmlDrawing11.vml"/><Relationship Id="rId6" Type="http://schemas.openxmlformats.org/officeDocument/2006/relationships/image" Target="../media/image95.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97.wmf"/><Relationship Id="rId4" Type="http://schemas.openxmlformats.org/officeDocument/2006/relationships/image" Target="../media/image91.png"/><Relationship Id="rId9" Type="http://schemas.openxmlformats.org/officeDocument/2006/relationships/oleObject" Target="../embeddings/oleObject73.bin"/><Relationship Id="rId14" Type="http://schemas.openxmlformats.org/officeDocument/2006/relationships/image" Target="../media/image99.wmf"/></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09.png"/><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7.wmf"/><Relationship Id="rId5" Type="http://schemas.openxmlformats.org/officeDocument/2006/relationships/oleObject" Target="../embeddings/oleObject77.bin"/><Relationship Id="rId4" Type="http://schemas.openxmlformats.org/officeDocument/2006/relationships/image" Target="../media/image1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2.tiff"/><Relationship Id="rId2" Type="http://schemas.openxmlformats.org/officeDocument/2006/relationships/image" Target="../media/image111.tiff"/><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tiff"/></Relationships>
</file>

<file path=ppt/slides/_rels/slide27.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80.bin"/><Relationship Id="rId5" Type="http://schemas.openxmlformats.org/officeDocument/2006/relationships/image" Target="../media/image115.wmf"/><Relationship Id="rId4"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gif"/></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5.bin"/><Relationship Id="rId18" Type="http://schemas.openxmlformats.org/officeDocument/2006/relationships/image" Target="../media/image19.wmf"/><Relationship Id="rId3" Type="http://schemas.openxmlformats.org/officeDocument/2006/relationships/notesSlide" Target="../notesSlides/notesSlide3.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6.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4.bin"/><Relationship Id="rId24" Type="http://schemas.openxmlformats.org/officeDocument/2006/relationships/image" Target="../media/image22.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15.wmf"/><Relationship Id="rId19" Type="http://schemas.openxmlformats.org/officeDocument/2006/relationships/oleObject" Target="../embeddings/oleObject8.bin"/><Relationship Id="rId4" Type="http://schemas.openxmlformats.org/officeDocument/2006/relationships/image" Target="../media/image23.png"/><Relationship Id="rId9" Type="http://schemas.openxmlformats.org/officeDocument/2006/relationships/oleObject" Target="../embeddings/oleObject3.bin"/><Relationship Id="rId14" Type="http://schemas.openxmlformats.org/officeDocument/2006/relationships/image" Target="../media/image17.wmf"/><Relationship Id="rId22"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27.wmf"/><Relationship Id="rId18" Type="http://schemas.openxmlformats.org/officeDocument/2006/relationships/oleObject" Target="../embeddings/oleObject17.bin"/><Relationship Id="rId3" Type="http://schemas.openxmlformats.org/officeDocument/2006/relationships/image" Target="../media/image29.jpeg"/><Relationship Id="rId21" Type="http://schemas.openxmlformats.org/officeDocument/2006/relationships/oleObject" Target="../embeddings/oleObject18.bin"/><Relationship Id="rId7" Type="http://schemas.openxmlformats.org/officeDocument/2006/relationships/oleObject" Target="../embeddings/oleObject12.bin"/><Relationship Id="rId12" Type="http://schemas.openxmlformats.org/officeDocument/2006/relationships/oleObject" Target="../embeddings/oleObject14.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image" Target="../media/image32.png"/><Relationship Id="rId1" Type="http://schemas.openxmlformats.org/officeDocument/2006/relationships/vmlDrawing" Target="../drawings/vmlDrawing2.vml"/><Relationship Id="rId6" Type="http://schemas.openxmlformats.org/officeDocument/2006/relationships/image" Target="../media/image24.wmf"/><Relationship Id="rId11" Type="http://schemas.openxmlformats.org/officeDocument/2006/relationships/image" Target="../media/image31.wmf"/><Relationship Id="rId5" Type="http://schemas.openxmlformats.org/officeDocument/2006/relationships/oleObject" Target="../embeddings/oleObject11.bin"/><Relationship Id="rId15" Type="http://schemas.openxmlformats.org/officeDocument/2006/relationships/image" Target="../media/image14.wmf"/><Relationship Id="rId23" Type="http://schemas.openxmlformats.org/officeDocument/2006/relationships/oleObject" Target="../embeddings/oleObject19.bin"/><Relationship Id="rId10" Type="http://schemas.openxmlformats.org/officeDocument/2006/relationships/image" Target="../media/image26.wmf"/><Relationship Id="rId19" Type="http://schemas.openxmlformats.org/officeDocument/2006/relationships/image" Target="../media/image20.wmf"/><Relationship Id="rId4" Type="http://schemas.openxmlformats.org/officeDocument/2006/relationships/image" Target="../media/image30.jpeg"/><Relationship Id="rId9" Type="http://schemas.openxmlformats.org/officeDocument/2006/relationships/oleObject" Target="../embeddings/oleObject13.bin"/><Relationship Id="rId14" Type="http://schemas.openxmlformats.org/officeDocument/2006/relationships/oleObject" Target="../embeddings/oleObject15.bin"/><Relationship Id="rId22" Type="http://schemas.openxmlformats.org/officeDocument/2006/relationships/image" Target="../media/image28.wmf"/></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25.wmf"/><Relationship Id="rId18" Type="http://schemas.openxmlformats.org/officeDocument/2006/relationships/image" Target="../media/image27.wmf"/><Relationship Id="rId26" Type="http://schemas.openxmlformats.org/officeDocument/2006/relationships/image" Target="../media/image17.wmf"/><Relationship Id="rId39" Type="http://schemas.openxmlformats.org/officeDocument/2006/relationships/oleObject" Target="../embeddings/oleObject36.bin"/><Relationship Id="rId3" Type="http://schemas.openxmlformats.org/officeDocument/2006/relationships/image" Target="../media/image23.png"/><Relationship Id="rId21" Type="http://schemas.openxmlformats.org/officeDocument/2006/relationships/oleObject" Target="../embeddings/oleObject27.bin"/><Relationship Id="rId34" Type="http://schemas.openxmlformats.org/officeDocument/2006/relationships/image" Target="../media/image34.wmf"/><Relationship Id="rId7" Type="http://schemas.openxmlformats.org/officeDocument/2006/relationships/image" Target="../media/image14.wmf"/><Relationship Id="rId12" Type="http://schemas.openxmlformats.org/officeDocument/2006/relationships/oleObject" Target="../embeddings/oleObject23.bin"/><Relationship Id="rId17" Type="http://schemas.openxmlformats.org/officeDocument/2006/relationships/oleObject" Target="../embeddings/oleObject25.bin"/><Relationship Id="rId25" Type="http://schemas.openxmlformats.org/officeDocument/2006/relationships/oleObject" Target="../embeddings/oleObject29.bin"/><Relationship Id="rId33" Type="http://schemas.openxmlformats.org/officeDocument/2006/relationships/oleObject" Target="../embeddings/oleObject33.bin"/><Relationship Id="rId38"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image" Target="../media/image15.wmf"/><Relationship Id="rId29"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oleObject" Target="../embeddings/oleObject21.bin"/><Relationship Id="rId11" Type="http://schemas.openxmlformats.org/officeDocument/2006/relationships/image" Target="../media/image24.wmf"/><Relationship Id="rId24" Type="http://schemas.openxmlformats.org/officeDocument/2006/relationships/image" Target="../media/image16.wmf"/><Relationship Id="rId32" Type="http://schemas.openxmlformats.org/officeDocument/2006/relationships/image" Target="../media/image20.wmf"/><Relationship Id="rId37" Type="http://schemas.openxmlformats.org/officeDocument/2006/relationships/oleObject" Target="../embeddings/oleObject35.bin"/><Relationship Id="rId40" Type="http://schemas.openxmlformats.org/officeDocument/2006/relationships/image" Target="../media/image22.wmf"/><Relationship Id="rId5" Type="http://schemas.openxmlformats.org/officeDocument/2006/relationships/image" Target="../media/image13.wmf"/><Relationship Id="rId15" Type="http://schemas.openxmlformats.org/officeDocument/2006/relationships/image" Target="../media/image26.wmf"/><Relationship Id="rId23" Type="http://schemas.openxmlformats.org/officeDocument/2006/relationships/oleObject" Target="../embeddings/oleObject28.bin"/><Relationship Id="rId28" Type="http://schemas.openxmlformats.org/officeDocument/2006/relationships/image" Target="../media/image18.wmf"/><Relationship Id="rId36" Type="http://schemas.openxmlformats.org/officeDocument/2006/relationships/image" Target="../media/image35.wmf"/><Relationship Id="rId10" Type="http://schemas.openxmlformats.org/officeDocument/2006/relationships/oleObject" Target="../embeddings/oleObject22.bin"/><Relationship Id="rId19" Type="http://schemas.openxmlformats.org/officeDocument/2006/relationships/oleObject" Target="../embeddings/oleObject26.bin"/><Relationship Id="rId31" Type="http://schemas.openxmlformats.org/officeDocument/2006/relationships/oleObject" Target="../embeddings/oleObject32.bin"/><Relationship Id="rId4" Type="http://schemas.openxmlformats.org/officeDocument/2006/relationships/oleObject" Target="../embeddings/oleObject20.bin"/><Relationship Id="rId9" Type="http://schemas.openxmlformats.org/officeDocument/2006/relationships/image" Target="../media/image30.jpeg"/><Relationship Id="rId14" Type="http://schemas.openxmlformats.org/officeDocument/2006/relationships/oleObject" Target="../embeddings/oleObject24.bin"/><Relationship Id="rId22" Type="http://schemas.openxmlformats.org/officeDocument/2006/relationships/image" Target="../media/image33.wmf"/><Relationship Id="rId27" Type="http://schemas.openxmlformats.org/officeDocument/2006/relationships/oleObject" Target="../embeddings/oleObject30.bin"/><Relationship Id="rId30" Type="http://schemas.openxmlformats.org/officeDocument/2006/relationships/image" Target="../media/image19.wmf"/><Relationship Id="rId35"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PVES</a:t>
            </a:r>
            <a:endParaRPr lang="en-CA" dirty="0"/>
          </a:p>
        </p:txBody>
      </p:sp>
      <p:sp>
        <p:nvSpPr>
          <p:cNvPr id="3" name="Subtitle 2"/>
          <p:cNvSpPr>
            <a:spLocks noGrp="1"/>
          </p:cNvSpPr>
          <p:nvPr>
            <p:ph type="subTitle" idx="1"/>
          </p:nvPr>
        </p:nvSpPr>
        <p:spPr/>
        <p:txBody>
          <a:bodyPr>
            <a:normAutofit lnSpcReduction="10000"/>
          </a:bodyPr>
          <a:lstStyle/>
          <a:p>
            <a:r>
              <a:rPr lang="en-US" sz="2800" dirty="0" smtClean="0"/>
              <a:t>Strange Quark Contribution to the Charge and Magnetization of the Nucleon</a:t>
            </a:r>
            <a:endParaRPr lang="en-CA" sz="2800" dirty="0"/>
          </a:p>
        </p:txBody>
      </p:sp>
    </p:spTree>
    <p:extLst>
      <p:ext uri="{BB962C8B-B14F-4D97-AF65-F5344CB8AC3E}">
        <p14:creationId xmlns:p14="http://schemas.microsoft.com/office/powerpoint/2010/main" val="280416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lgn="r"/>
            <a:r>
              <a:rPr lang="en-US" dirty="0" smtClean="0"/>
              <a:t>Weak Structure of the Nucleon</a:t>
            </a:r>
            <a:endParaRPr lang="en-US"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10</a:t>
            </a:fld>
            <a:endParaRPr lang="en-US"/>
          </a:p>
        </p:txBody>
      </p:sp>
      <p:grpSp>
        <p:nvGrpSpPr>
          <p:cNvPr id="7" name="Group 51"/>
          <p:cNvGrpSpPr>
            <a:grpSpLocks/>
          </p:cNvGrpSpPr>
          <p:nvPr/>
        </p:nvGrpSpPr>
        <p:grpSpPr bwMode="auto">
          <a:xfrm>
            <a:off x="347663" y="1084263"/>
            <a:ext cx="3035300" cy="2344737"/>
            <a:chOff x="219" y="683"/>
            <a:chExt cx="1912" cy="1477"/>
          </a:xfrm>
        </p:grpSpPr>
        <p:grpSp>
          <p:nvGrpSpPr>
            <p:cNvPr id="8" name="Group 38"/>
            <p:cNvGrpSpPr>
              <a:grpSpLocks/>
            </p:cNvGrpSpPr>
            <p:nvPr/>
          </p:nvGrpSpPr>
          <p:grpSpPr bwMode="auto">
            <a:xfrm>
              <a:off x="219" y="683"/>
              <a:ext cx="1912" cy="1477"/>
              <a:chOff x="219" y="683"/>
              <a:chExt cx="1912" cy="1477"/>
            </a:xfrm>
          </p:grpSpPr>
          <p:pic>
            <p:nvPicPr>
              <p:cNvPr id="14" name="Picture 3"/>
              <p:cNvPicPr>
                <a:picLocks noChangeAspect="1" noChangeArrowheads="1"/>
              </p:cNvPicPr>
              <p:nvPr/>
            </p:nvPicPr>
            <p:blipFill>
              <a:blip r:embed="rId3" cstate="print">
                <a:clrChange>
                  <a:clrFrom>
                    <a:srgbClr val="FFFFFF"/>
                  </a:clrFrom>
                  <a:clrTo>
                    <a:srgbClr val="FFFFFF">
                      <a:alpha val="0"/>
                    </a:srgbClr>
                  </a:clrTo>
                </a:clrChange>
              </a:blip>
              <a:srcRect l="21213" t="22960" r="15543" b="24352"/>
              <a:stretch>
                <a:fillRect/>
              </a:stretch>
            </p:blipFill>
            <p:spPr bwMode="auto">
              <a:xfrm>
                <a:off x="219" y="683"/>
                <a:ext cx="1912" cy="1477"/>
              </a:xfrm>
              <a:prstGeom prst="rect">
                <a:avLst/>
              </a:prstGeom>
              <a:noFill/>
              <a:ln w="9525">
                <a:miter lim="800000"/>
                <a:headEnd/>
                <a:tailEnd/>
              </a:ln>
              <a:effectLst/>
            </p:spPr>
          </p:pic>
          <p:sp>
            <p:nvSpPr>
              <p:cNvPr id="15" name="Rectangle 37"/>
              <p:cNvSpPr>
                <a:spLocks noChangeArrowheads="1"/>
              </p:cNvSpPr>
              <p:nvPr/>
            </p:nvSpPr>
            <p:spPr bwMode="auto">
              <a:xfrm>
                <a:off x="872" y="1071"/>
                <a:ext cx="460" cy="654"/>
              </a:xfrm>
              <a:prstGeom prst="rect">
                <a:avLst/>
              </a:prstGeom>
              <a:solidFill>
                <a:schemeClr val="bg1"/>
              </a:solidFill>
              <a:ln w="9525" algn="ctr">
                <a:noFill/>
                <a:miter lim="800000"/>
                <a:headEnd/>
                <a:tailEnd/>
              </a:ln>
              <a:effectLst/>
            </p:spPr>
            <p:txBody>
              <a:bodyPr anchor="ctr">
                <a:spAutoFit/>
              </a:bodyPr>
              <a:lstStyle/>
              <a:p>
                <a:endParaRPr lang="en-US"/>
              </a:p>
            </p:txBody>
          </p:sp>
        </p:grpSp>
        <p:sp>
          <p:nvSpPr>
            <p:cNvPr id="9" name="Line 42"/>
            <p:cNvSpPr>
              <a:spLocks noChangeShapeType="1"/>
            </p:cNvSpPr>
            <p:nvPr/>
          </p:nvSpPr>
          <p:spPr bwMode="auto">
            <a:xfrm>
              <a:off x="1114" y="1458"/>
              <a:ext cx="72" cy="0"/>
            </a:xfrm>
            <a:prstGeom prst="line">
              <a:avLst/>
            </a:prstGeom>
            <a:noFill/>
            <a:ln w="31750">
              <a:solidFill>
                <a:schemeClr val="tx1"/>
              </a:solidFill>
              <a:round/>
              <a:headEnd/>
              <a:tailEnd/>
            </a:ln>
            <a:effectLst/>
          </p:spPr>
          <p:txBody>
            <a:bodyPr>
              <a:spAutoFit/>
            </a:bodyPr>
            <a:lstStyle/>
            <a:p>
              <a:endParaRPr lang="en-US"/>
            </a:p>
          </p:txBody>
        </p:sp>
        <p:sp>
          <p:nvSpPr>
            <p:cNvPr id="10" name="Line 43"/>
            <p:cNvSpPr>
              <a:spLocks noChangeShapeType="1"/>
            </p:cNvSpPr>
            <p:nvPr/>
          </p:nvSpPr>
          <p:spPr bwMode="auto">
            <a:xfrm>
              <a:off x="1235" y="1458"/>
              <a:ext cx="72" cy="0"/>
            </a:xfrm>
            <a:prstGeom prst="line">
              <a:avLst/>
            </a:prstGeom>
            <a:noFill/>
            <a:ln w="31750">
              <a:solidFill>
                <a:schemeClr val="tx1"/>
              </a:solidFill>
              <a:round/>
              <a:headEnd/>
              <a:tailEnd/>
            </a:ln>
            <a:effectLst/>
          </p:spPr>
          <p:txBody>
            <a:bodyPr>
              <a:spAutoFit/>
            </a:bodyPr>
            <a:lstStyle/>
            <a:p>
              <a:endParaRPr lang="en-US"/>
            </a:p>
          </p:txBody>
        </p:sp>
        <p:sp>
          <p:nvSpPr>
            <p:cNvPr id="11" name="Line 44"/>
            <p:cNvSpPr>
              <a:spLocks noChangeShapeType="1"/>
            </p:cNvSpPr>
            <p:nvPr/>
          </p:nvSpPr>
          <p:spPr bwMode="auto">
            <a:xfrm>
              <a:off x="872" y="1458"/>
              <a:ext cx="72" cy="0"/>
            </a:xfrm>
            <a:prstGeom prst="line">
              <a:avLst/>
            </a:prstGeom>
            <a:noFill/>
            <a:ln w="31750">
              <a:solidFill>
                <a:schemeClr val="tx1"/>
              </a:solidFill>
              <a:round/>
              <a:headEnd/>
              <a:tailEnd/>
            </a:ln>
            <a:effectLst/>
          </p:spPr>
          <p:txBody>
            <a:bodyPr>
              <a:spAutoFit/>
            </a:bodyPr>
            <a:lstStyle/>
            <a:p>
              <a:endParaRPr lang="en-US"/>
            </a:p>
          </p:txBody>
        </p:sp>
        <p:sp>
          <p:nvSpPr>
            <p:cNvPr id="12" name="Line 45"/>
            <p:cNvSpPr>
              <a:spLocks noChangeShapeType="1"/>
            </p:cNvSpPr>
            <p:nvPr/>
          </p:nvSpPr>
          <p:spPr bwMode="auto">
            <a:xfrm>
              <a:off x="993" y="1458"/>
              <a:ext cx="72" cy="0"/>
            </a:xfrm>
            <a:prstGeom prst="line">
              <a:avLst/>
            </a:prstGeom>
            <a:noFill/>
            <a:ln w="31750">
              <a:solidFill>
                <a:schemeClr val="tx1"/>
              </a:solidFill>
              <a:round/>
              <a:headEnd/>
              <a:tailEnd/>
            </a:ln>
            <a:effectLst/>
          </p:spPr>
          <p:txBody>
            <a:bodyPr>
              <a:spAutoFit/>
            </a:bodyPr>
            <a:lstStyle/>
            <a:p>
              <a:endParaRPr lang="en-US"/>
            </a:p>
          </p:txBody>
        </p:sp>
        <p:sp>
          <p:nvSpPr>
            <p:cNvPr id="13" name="Text Box 50"/>
            <p:cNvSpPr txBox="1">
              <a:spLocks noChangeArrowheads="1"/>
            </p:cNvSpPr>
            <p:nvPr/>
          </p:nvSpPr>
          <p:spPr bwMode="auto">
            <a:xfrm>
              <a:off x="1041" y="1168"/>
              <a:ext cx="212" cy="231"/>
            </a:xfrm>
            <a:prstGeom prst="rect">
              <a:avLst/>
            </a:prstGeom>
            <a:noFill/>
            <a:ln w="9525" algn="ctr">
              <a:noFill/>
              <a:miter lim="800000"/>
              <a:headEnd/>
              <a:tailEnd/>
            </a:ln>
            <a:effectLst/>
          </p:spPr>
          <p:txBody>
            <a:bodyPr wrap="none">
              <a:spAutoFit/>
            </a:bodyPr>
            <a:lstStyle/>
            <a:p>
              <a:r>
                <a:rPr lang="en-US">
                  <a:latin typeface="Times New Roman" pitchFamily="18" charset="0"/>
                </a:rPr>
                <a:t>Z</a:t>
              </a:r>
            </a:p>
          </p:txBody>
        </p:sp>
      </p:grpSp>
      <p:graphicFrame>
        <p:nvGraphicFramePr>
          <p:cNvPr id="17" name="Object 4"/>
          <p:cNvGraphicFramePr>
            <a:graphicFrameLocks noChangeAspect="1"/>
          </p:cNvGraphicFramePr>
          <p:nvPr/>
        </p:nvGraphicFramePr>
        <p:xfrm>
          <a:off x="1508125" y="4657725"/>
          <a:ext cx="3224213" cy="639763"/>
        </p:xfrm>
        <a:graphic>
          <a:graphicData uri="http://schemas.openxmlformats.org/presentationml/2006/ole">
            <mc:AlternateContent xmlns:mc="http://schemas.openxmlformats.org/markup-compatibility/2006">
              <mc:Choice xmlns:v="urn:schemas-microsoft-com:vml" Requires="v">
                <p:oleObj spid="_x0000_s231624" name="Equation" r:id="rId4" imgW="1346040" imgH="266400" progId="Equation.3">
                  <p:embed/>
                </p:oleObj>
              </mc:Choice>
              <mc:Fallback>
                <p:oleObj name="Equation" r:id="rId4" imgW="134604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5" y="4657725"/>
                        <a:ext cx="3224213"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nvGraphicFramePr>
        <p:xfrm>
          <a:off x="5410200" y="3981450"/>
          <a:ext cx="242888" cy="492125"/>
        </p:xfrm>
        <a:graphic>
          <a:graphicData uri="http://schemas.openxmlformats.org/presentationml/2006/ole">
            <mc:AlternateContent xmlns:mc="http://schemas.openxmlformats.org/markup-compatibility/2006">
              <mc:Choice xmlns:v="urn:schemas-microsoft-com:vml" Requires="v">
                <p:oleObj spid="_x0000_s231625"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981450"/>
                        <a:ext cx="242888"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4"/>
          <p:cNvSpPr>
            <a:spLocks noChangeArrowheads="1"/>
          </p:cNvSpPr>
          <p:nvPr/>
        </p:nvSpPr>
        <p:spPr bwMode="auto">
          <a:xfrm>
            <a:off x="3265488" y="3467100"/>
            <a:ext cx="307975" cy="230188"/>
          </a:xfrm>
          <a:prstGeom prst="rect">
            <a:avLst/>
          </a:prstGeom>
          <a:solidFill>
            <a:schemeClr val="bg1"/>
          </a:solidFill>
          <a:ln w="9525" algn="ctr">
            <a:noFill/>
            <a:miter lim="800000"/>
            <a:headEnd/>
            <a:tailEnd/>
          </a:ln>
          <a:effectLst/>
        </p:spPr>
        <p:txBody>
          <a:bodyPr wrap="none" anchor="ctr">
            <a:spAutoFit/>
          </a:bodyPr>
          <a:lstStyle/>
          <a:p>
            <a:endParaRPr lang="en-US"/>
          </a:p>
        </p:txBody>
      </p:sp>
      <p:graphicFrame>
        <p:nvGraphicFramePr>
          <p:cNvPr id="20" name="Object 19"/>
          <p:cNvGraphicFramePr>
            <a:graphicFrameLocks noChangeAspect="1"/>
          </p:cNvGraphicFramePr>
          <p:nvPr/>
        </p:nvGraphicFramePr>
        <p:xfrm>
          <a:off x="769938" y="3851275"/>
          <a:ext cx="2000250" cy="492125"/>
        </p:xfrm>
        <a:graphic>
          <a:graphicData uri="http://schemas.openxmlformats.org/presentationml/2006/ole">
            <mc:AlternateContent xmlns:mc="http://schemas.openxmlformats.org/markup-compatibility/2006">
              <mc:Choice xmlns:v="urn:schemas-microsoft-com:vml" Requires="v">
                <p:oleObj spid="_x0000_s231626" name="Equation" r:id="rId8" imgW="927000" imgH="228600" progId="Equation.3">
                  <p:embed/>
                </p:oleObj>
              </mc:Choice>
              <mc:Fallback>
                <p:oleObj name="Equation" r:id="rId8" imgW="9270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938" y="3851275"/>
                        <a:ext cx="200025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1"/>
          <p:cNvGraphicFramePr>
            <a:graphicFrameLocks noChangeAspect="1"/>
          </p:cNvGraphicFramePr>
          <p:nvPr/>
        </p:nvGraphicFramePr>
        <p:xfrm>
          <a:off x="2635250" y="5272088"/>
          <a:ext cx="1246188" cy="609600"/>
        </p:xfrm>
        <a:graphic>
          <a:graphicData uri="http://schemas.openxmlformats.org/presentationml/2006/ole">
            <mc:AlternateContent xmlns:mc="http://schemas.openxmlformats.org/markup-compatibility/2006">
              <mc:Choice xmlns:v="urn:schemas-microsoft-com:vml" Requires="v">
                <p:oleObj spid="_x0000_s231627" name="Equation" r:id="rId10" imgW="520560" imgH="253800" progId="Equation.3">
                  <p:embed/>
                </p:oleObj>
              </mc:Choice>
              <mc:Fallback>
                <p:oleObj name="Equation" r:id="rId10" imgW="52056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5250" y="5272088"/>
                        <a:ext cx="12461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2"/>
          <p:cNvGraphicFramePr>
            <a:graphicFrameLocks noChangeAspect="1"/>
          </p:cNvGraphicFramePr>
          <p:nvPr/>
        </p:nvGraphicFramePr>
        <p:xfrm>
          <a:off x="415925" y="2008188"/>
          <a:ext cx="822325" cy="609600"/>
        </p:xfrm>
        <a:graphic>
          <a:graphicData uri="http://schemas.openxmlformats.org/presentationml/2006/ole">
            <mc:AlternateContent xmlns:mc="http://schemas.openxmlformats.org/markup-compatibility/2006">
              <mc:Choice xmlns:v="urn:schemas-microsoft-com:vml" Requires="v">
                <p:oleObj spid="_x0000_s231628" name="Equation" r:id="rId12" imgW="342720" imgH="253800" progId="Equation.3">
                  <p:embed/>
                </p:oleObj>
              </mc:Choice>
              <mc:Fallback>
                <p:oleObj name="Equation" r:id="rId12" imgW="34272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5925" y="2008188"/>
                        <a:ext cx="822325"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3" name="Object 23"/>
          <p:cNvGraphicFramePr>
            <a:graphicFrameLocks noChangeAspect="1"/>
          </p:cNvGraphicFramePr>
          <p:nvPr/>
        </p:nvGraphicFramePr>
        <p:xfrm>
          <a:off x="2513013" y="2046288"/>
          <a:ext cx="912812" cy="609600"/>
        </p:xfrm>
        <a:graphic>
          <a:graphicData uri="http://schemas.openxmlformats.org/presentationml/2006/ole">
            <mc:AlternateContent xmlns:mc="http://schemas.openxmlformats.org/markup-compatibility/2006">
              <mc:Choice xmlns:v="urn:schemas-microsoft-com:vml" Requires="v">
                <p:oleObj spid="_x0000_s231629" name="Equation" r:id="rId14" imgW="380880" imgH="253800" progId="Equation.3">
                  <p:embed/>
                </p:oleObj>
              </mc:Choice>
              <mc:Fallback>
                <p:oleObj name="Equation" r:id="rId14" imgW="38088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3013" y="2046288"/>
                        <a:ext cx="912812"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4" name="Object 25"/>
          <p:cNvGraphicFramePr>
            <a:graphicFrameLocks noChangeAspect="1"/>
          </p:cNvGraphicFramePr>
          <p:nvPr/>
        </p:nvGraphicFramePr>
        <p:xfrm>
          <a:off x="784225" y="3352800"/>
          <a:ext cx="2097088" cy="501650"/>
        </p:xfrm>
        <a:graphic>
          <a:graphicData uri="http://schemas.openxmlformats.org/presentationml/2006/ole">
            <mc:AlternateContent xmlns:mc="http://schemas.openxmlformats.org/markup-compatibility/2006">
              <mc:Choice xmlns:v="urn:schemas-microsoft-com:vml" Requires="v">
                <p:oleObj spid="_x0000_s231630" name="Equation" r:id="rId16" imgW="952200" imgH="228600" progId="Equation.3">
                  <p:embed/>
                </p:oleObj>
              </mc:Choice>
              <mc:Fallback>
                <p:oleObj name="Equation" r:id="rId16" imgW="9522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225" y="3352800"/>
                        <a:ext cx="209708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26"/>
          <p:cNvGrpSpPr>
            <a:grpSpLocks/>
          </p:cNvGrpSpPr>
          <p:nvPr/>
        </p:nvGrpSpPr>
        <p:grpSpPr bwMode="auto">
          <a:xfrm>
            <a:off x="3429000" y="3775075"/>
            <a:ext cx="5521325" cy="1852613"/>
            <a:chOff x="2295" y="2953"/>
            <a:chExt cx="3478" cy="1167"/>
          </a:xfrm>
        </p:grpSpPr>
        <p:sp>
          <p:nvSpPr>
            <p:cNvPr id="26" name="Text Box 27"/>
            <p:cNvSpPr txBox="1">
              <a:spLocks noChangeArrowheads="1"/>
            </p:cNvSpPr>
            <p:nvPr/>
          </p:nvSpPr>
          <p:spPr bwMode="auto">
            <a:xfrm>
              <a:off x="3267" y="3442"/>
              <a:ext cx="517" cy="672"/>
            </a:xfrm>
            <a:prstGeom prst="rect">
              <a:avLst/>
            </a:prstGeom>
            <a:noFill/>
            <a:ln w="9525">
              <a:noFill/>
              <a:miter lim="800000"/>
              <a:headEnd/>
              <a:tailEnd/>
            </a:ln>
            <a:effectLst/>
          </p:spPr>
          <p:txBody>
            <a:bodyPr>
              <a:spAutoFit/>
            </a:bodyPr>
            <a:lstStyle/>
            <a:p>
              <a:pPr algn="ctr"/>
              <a:r>
                <a:rPr lang="en-US" sz="2000" b="0" dirty="0">
                  <a:solidFill>
                    <a:srgbClr val="00B0F0"/>
                  </a:solidFill>
                  <a:latin typeface="Comic Sans MS" pitchFamily="66" charset="0"/>
                  <a:sym typeface="Symbol" pitchFamily="18" charset="2"/>
                </a:rPr>
                <a:t></a:t>
              </a:r>
              <a:endParaRPr lang="en-US" sz="2000" b="0" dirty="0">
                <a:solidFill>
                  <a:srgbClr val="00B0F0"/>
                </a:solidFill>
                <a:latin typeface="Comic Sans MS" pitchFamily="66" charset="0"/>
              </a:endParaRPr>
            </a:p>
            <a:p>
              <a:pPr algn="ctr"/>
              <a:r>
                <a:rPr lang="en-US" sz="2000" b="0" dirty="0">
                  <a:solidFill>
                    <a:srgbClr val="00B0F0"/>
                  </a:solidFill>
                  <a:latin typeface="Comic Sans MS" pitchFamily="66" charset="0"/>
                </a:rPr>
                <a:t>Dirac</a:t>
              </a:r>
            </a:p>
            <a:p>
              <a:pPr algn="ctr"/>
              <a:r>
                <a:rPr lang="en-US" sz="2400" b="0" dirty="0">
                  <a:solidFill>
                    <a:schemeClr val="accent2"/>
                  </a:solidFill>
                  <a:latin typeface="Comic Sans MS" pitchFamily="66" charset="0"/>
                </a:rPr>
                <a:t> </a:t>
              </a:r>
            </a:p>
          </p:txBody>
        </p:sp>
        <p:graphicFrame>
          <p:nvGraphicFramePr>
            <p:cNvPr id="27" name="Object 28"/>
            <p:cNvGraphicFramePr>
              <a:graphicFrameLocks noChangeAspect="1"/>
            </p:cNvGraphicFramePr>
            <p:nvPr/>
          </p:nvGraphicFramePr>
          <p:xfrm>
            <a:off x="2295" y="2953"/>
            <a:ext cx="3478" cy="728"/>
          </p:xfrm>
          <a:graphic>
            <a:graphicData uri="http://schemas.openxmlformats.org/presentationml/2006/ole">
              <mc:AlternateContent xmlns:mc="http://schemas.openxmlformats.org/markup-compatibility/2006">
                <mc:Choice xmlns:v="urn:schemas-microsoft-com:vml" Requires="v">
                  <p:oleObj spid="_x0000_s231631" name="Equation" r:id="rId18" imgW="2603160" imgH="507960" progId="Equation.3">
                    <p:embed/>
                  </p:oleObj>
                </mc:Choice>
                <mc:Fallback>
                  <p:oleObj name="Equation" r:id="rId18" imgW="2603160" imgH="5079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95" y="2953"/>
                          <a:ext cx="3478" cy="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29"/>
            <p:cNvSpPr txBox="1">
              <a:spLocks noChangeArrowheads="1"/>
            </p:cNvSpPr>
            <p:nvPr/>
          </p:nvSpPr>
          <p:spPr bwMode="auto">
            <a:xfrm>
              <a:off x="4734" y="3448"/>
              <a:ext cx="517" cy="672"/>
            </a:xfrm>
            <a:prstGeom prst="rect">
              <a:avLst/>
            </a:prstGeom>
            <a:noFill/>
            <a:ln w="9525">
              <a:noFill/>
              <a:miter lim="800000"/>
              <a:headEnd/>
              <a:tailEnd/>
            </a:ln>
            <a:effectLst/>
          </p:spPr>
          <p:txBody>
            <a:bodyPr>
              <a:spAutoFit/>
            </a:bodyPr>
            <a:lstStyle/>
            <a:p>
              <a:pPr algn="ctr"/>
              <a:r>
                <a:rPr lang="en-US" sz="2000" b="0" dirty="0">
                  <a:solidFill>
                    <a:srgbClr val="00B0F0"/>
                  </a:solidFill>
                  <a:latin typeface="Comic Sans MS" pitchFamily="66" charset="0"/>
                  <a:sym typeface="Symbol" pitchFamily="18" charset="2"/>
                </a:rPr>
                <a:t></a:t>
              </a:r>
              <a:endParaRPr lang="en-US" sz="2000" b="0" dirty="0">
                <a:solidFill>
                  <a:srgbClr val="00B0F0"/>
                </a:solidFill>
                <a:latin typeface="Comic Sans MS" pitchFamily="66" charset="0"/>
              </a:endParaRPr>
            </a:p>
            <a:p>
              <a:pPr algn="ctr"/>
              <a:r>
                <a:rPr lang="en-US" sz="2000" b="0" dirty="0">
                  <a:solidFill>
                    <a:srgbClr val="00B0F0"/>
                  </a:solidFill>
                  <a:latin typeface="Comic Sans MS" pitchFamily="66" charset="0"/>
                </a:rPr>
                <a:t>Pauli</a:t>
              </a:r>
            </a:p>
            <a:p>
              <a:pPr algn="ctr"/>
              <a:r>
                <a:rPr lang="en-US" sz="2400" b="0" dirty="0">
                  <a:solidFill>
                    <a:schemeClr val="accent2"/>
                  </a:solidFill>
                  <a:latin typeface="Comic Sans MS" pitchFamily="66" charset="0"/>
                </a:rPr>
                <a:t> </a:t>
              </a:r>
            </a:p>
          </p:txBody>
        </p:sp>
      </p:grpSp>
      <p:graphicFrame>
        <p:nvGraphicFramePr>
          <p:cNvPr id="29" name="Object 30"/>
          <p:cNvGraphicFramePr>
            <a:graphicFrameLocks noChangeAspect="1"/>
          </p:cNvGraphicFramePr>
          <p:nvPr/>
        </p:nvGraphicFramePr>
        <p:xfrm>
          <a:off x="461963" y="4700588"/>
          <a:ext cx="1157287" cy="609600"/>
        </p:xfrm>
        <a:graphic>
          <a:graphicData uri="http://schemas.openxmlformats.org/presentationml/2006/ole">
            <mc:AlternateContent xmlns:mc="http://schemas.openxmlformats.org/markup-compatibility/2006">
              <mc:Choice xmlns:v="urn:schemas-microsoft-com:vml" Requires="v">
                <p:oleObj spid="_x0000_s231632" name="Equation" r:id="rId20" imgW="482400" imgH="253800" progId="Equation.3">
                  <p:embed/>
                </p:oleObj>
              </mc:Choice>
              <mc:Fallback>
                <p:oleObj name="Equation" r:id="rId20" imgW="482400" imgH="253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1963" y="4700588"/>
                        <a:ext cx="1157287"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30" name="Object 31"/>
          <p:cNvGraphicFramePr>
            <a:graphicFrameLocks noChangeAspect="1"/>
          </p:cNvGraphicFramePr>
          <p:nvPr/>
        </p:nvGraphicFramePr>
        <p:xfrm>
          <a:off x="396875" y="5354638"/>
          <a:ext cx="2278063" cy="609600"/>
        </p:xfrm>
        <a:graphic>
          <a:graphicData uri="http://schemas.openxmlformats.org/presentationml/2006/ole">
            <mc:AlternateContent xmlns:mc="http://schemas.openxmlformats.org/markup-compatibility/2006">
              <mc:Choice xmlns:v="urn:schemas-microsoft-com:vml" Requires="v">
                <p:oleObj spid="_x0000_s231633" name="Equation" r:id="rId22" imgW="952200" imgH="253800" progId="Equation.3">
                  <p:embed/>
                </p:oleObj>
              </mc:Choice>
              <mc:Fallback>
                <p:oleObj name="Equation" r:id="rId22" imgW="952200" imgH="253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6875" y="5354638"/>
                        <a:ext cx="2278063"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31" name="Text Box 32"/>
          <p:cNvSpPr txBox="1">
            <a:spLocks noChangeArrowheads="1"/>
          </p:cNvSpPr>
          <p:nvPr/>
        </p:nvSpPr>
        <p:spPr bwMode="auto">
          <a:xfrm>
            <a:off x="2955925" y="2660650"/>
            <a:ext cx="349250" cy="366713"/>
          </a:xfrm>
          <a:prstGeom prst="rect">
            <a:avLst/>
          </a:prstGeom>
          <a:solidFill>
            <a:schemeClr val="bg1"/>
          </a:solidFill>
          <a:ln w="9525" algn="ctr">
            <a:noFill/>
            <a:miter lim="800000"/>
            <a:headEnd/>
            <a:tailEnd/>
          </a:ln>
          <a:effectLst/>
        </p:spPr>
        <p:txBody>
          <a:bodyPr wrap="none">
            <a:spAutoFit/>
          </a:bodyPr>
          <a:lstStyle/>
          <a:p>
            <a:r>
              <a:rPr lang="en-US">
                <a:latin typeface="Times New Roman" pitchFamily="18" charset="0"/>
              </a:rPr>
              <a:t>N</a:t>
            </a:r>
          </a:p>
        </p:txBody>
      </p:sp>
      <p:graphicFrame>
        <p:nvGraphicFramePr>
          <p:cNvPr id="32" name="Object 35"/>
          <p:cNvGraphicFramePr>
            <a:graphicFrameLocks noChangeAspect="1"/>
          </p:cNvGraphicFramePr>
          <p:nvPr/>
        </p:nvGraphicFramePr>
        <p:xfrm>
          <a:off x="7015163" y="5272088"/>
          <a:ext cx="1858962" cy="577850"/>
        </p:xfrm>
        <a:graphic>
          <a:graphicData uri="http://schemas.openxmlformats.org/presentationml/2006/ole">
            <mc:AlternateContent xmlns:mc="http://schemas.openxmlformats.org/markup-compatibility/2006">
              <mc:Choice xmlns:v="urn:schemas-microsoft-com:vml" Requires="v">
                <p:oleObj spid="_x0000_s231634" name="Equation" r:id="rId24" imgW="876240" imgH="253800" progId="Equation.3">
                  <p:embed/>
                </p:oleObj>
              </mc:Choice>
              <mc:Fallback>
                <p:oleObj name="Equation" r:id="rId24" imgW="876240" imgH="2538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5163" y="5272088"/>
                        <a:ext cx="1858962"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Oval 32"/>
          <p:cNvSpPr/>
          <p:nvPr/>
        </p:nvSpPr>
        <p:spPr>
          <a:xfrm>
            <a:off x="6858000" y="5105400"/>
            <a:ext cx="2133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6019800" y="5867400"/>
            <a:ext cx="990600" cy="1905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10000" y="6019800"/>
            <a:ext cx="2590800" cy="369332"/>
          </a:xfrm>
          <a:prstGeom prst="rect">
            <a:avLst/>
          </a:prstGeom>
          <a:noFill/>
        </p:spPr>
        <p:txBody>
          <a:bodyPr wrap="square" rtlCol="0">
            <a:spAutoFit/>
          </a:bodyPr>
          <a:lstStyle/>
          <a:p>
            <a:r>
              <a:rPr lang="en-US" dirty="0" smtClean="0">
                <a:solidFill>
                  <a:srgbClr val="FF0000"/>
                </a:solidFill>
              </a:rPr>
              <a:t>parity violation b/c of this</a:t>
            </a:r>
            <a:endParaRPr lang="en-US" dirty="0">
              <a:solidFill>
                <a:srgbClr val="FF0000"/>
              </a:solidFill>
            </a:endParaRPr>
          </a:p>
        </p:txBody>
      </p:sp>
      <p:cxnSp>
        <p:nvCxnSpPr>
          <p:cNvPr id="34" name="Straight Arrow Connector 33"/>
          <p:cNvCxnSpPr/>
          <p:nvPr/>
        </p:nvCxnSpPr>
        <p:spPr>
          <a:xfrm rot="16200000" flipV="1">
            <a:off x="3981450" y="5391150"/>
            <a:ext cx="647700" cy="5334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June 1-19, 2015</a:t>
            </a:r>
            <a:endParaRPr lang="en-CA" dirty="0"/>
          </a:p>
        </p:txBody>
      </p:sp>
    </p:spTree>
    <p:extLst>
      <p:ext uri="{BB962C8B-B14F-4D97-AF65-F5344CB8AC3E}">
        <p14:creationId xmlns:p14="http://schemas.microsoft.com/office/powerpoint/2010/main" val="193256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proton_standard.gif"/>
          <p:cNvPicPr>
            <a:picLocks noChangeAspect="1"/>
          </p:cNvPicPr>
          <p:nvPr/>
        </p:nvPicPr>
        <p:blipFill>
          <a:blip r:embed="rId3" cstate="print"/>
          <a:stretch>
            <a:fillRect/>
          </a:stretch>
        </p:blipFill>
        <p:spPr>
          <a:xfrm>
            <a:off x="4114800" y="609600"/>
            <a:ext cx="3810000" cy="3631008"/>
          </a:xfrm>
          <a:prstGeom prst="rect">
            <a:avLst/>
          </a:prstGeom>
        </p:spPr>
      </p:pic>
      <p:sp>
        <p:nvSpPr>
          <p:cNvPr id="3" name="Title 2"/>
          <p:cNvSpPr>
            <a:spLocks noGrp="1"/>
          </p:cNvSpPr>
          <p:nvPr>
            <p:ph type="title"/>
          </p:nvPr>
        </p:nvSpPr>
        <p:spPr/>
        <p:txBody>
          <a:bodyPr>
            <a:normAutofit fontScale="90000"/>
          </a:bodyPr>
          <a:lstStyle/>
          <a:p>
            <a:pPr lvl="0" algn="r"/>
            <a:r>
              <a:rPr lang="en-US" dirty="0" smtClean="0"/>
              <a:t>Strangeness in the Nucleon</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11</a:t>
            </a:fld>
            <a:endParaRPr lang="en-US"/>
          </a:p>
        </p:txBody>
      </p:sp>
      <p:sp>
        <p:nvSpPr>
          <p:cNvPr id="29" name="Text Box 66"/>
          <p:cNvSpPr txBox="1">
            <a:spLocks noChangeArrowheads="1"/>
          </p:cNvSpPr>
          <p:nvPr/>
        </p:nvSpPr>
        <p:spPr bwMode="auto">
          <a:xfrm>
            <a:off x="914400" y="3810000"/>
            <a:ext cx="2047875" cy="2397125"/>
          </a:xfrm>
          <a:prstGeom prst="rect">
            <a:avLst/>
          </a:prstGeom>
          <a:noFill/>
          <a:ln w="9525">
            <a:noFill/>
            <a:miter lim="800000"/>
            <a:headEnd/>
            <a:tailEnd/>
          </a:ln>
          <a:effectLst/>
        </p:spPr>
        <p:txBody>
          <a:bodyPr/>
          <a:lstStyle/>
          <a:p>
            <a:r>
              <a:rPr lang="en-US" sz="1400" b="0" dirty="0"/>
              <a:t>Momentum:</a:t>
            </a:r>
          </a:p>
          <a:p>
            <a:endParaRPr lang="en-US" sz="1400" b="0" dirty="0"/>
          </a:p>
          <a:p>
            <a:endParaRPr lang="en-US" sz="1400" b="0" dirty="0"/>
          </a:p>
          <a:p>
            <a:r>
              <a:rPr lang="en-US" sz="1400" b="0" dirty="0"/>
              <a:t>Spin:</a:t>
            </a:r>
          </a:p>
          <a:p>
            <a:endParaRPr lang="en-US" sz="1400" b="0" dirty="0"/>
          </a:p>
          <a:p>
            <a:endParaRPr lang="en-US" sz="1400" b="0" dirty="0"/>
          </a:p>
          <a:p>
            <a:r>
              <a:rPr lang="en-US" sz="1400" b="0" dirty="0"/>
              <a:t>Mass:</a:t>
            </a:r>
          </a:p>
          <a:p>
            <a:endParaRPr lang="en-US" sz="1400" b="0" dirty="0"/>
          </a:p>
          <a:p>
            <a:endParaRPr lang="en-US" sz="1400" b="0" dirty="0"/>
          </a:p>
          <a:p>
            <a:endParaRPr lang="en-US" sz="1400" b="0" dirty="0"/>
          </a:p>
          <a:p>
            <a:endParaRPr lang="en-US" sz="2000" b="0" dirty="0">
              <a:solidFill>
                <a:srgbClr val="006600"/>
              </a:solidFill>
              <a:latin typeface="Times New Roman" pitchFamily="18" charset="0"/>
            </a:endParaRPr>
          </a:p>
        </p:txBody>
      </p:sp>
      <p:graphicFrame>
        <p:nvGraphicFramePr>
          <p:cNvPr id="30" name="Object 67"/>
          <p:cNvGraphicFramePr>
            <a:graphicFrameLocks noChangeAspect="1"/>
          </p:cNvGraphicFramePr>
          <p:nvPr/>
        </p:nvGraphicFramePr>
        <p:xfrm>
          <a:off x="3392488" y="3582988"/>
          <a:ext cx="2984500" cy="841375"/>
        </p:xfrm>
        <a:graphic>
          <a:graphicData uri="http://schemas.openxmlformats.org/presentationml/2006/ole">
            <mc:AlternateContent xmlns:mc="http://schemas.openxmlformats.org/markup-compatibility/2006">
              <mc:Choice xmlns:v="urn:schemas-microsoft-com:vml" Requires="v">
                <p:oleObj spid="_x0000_s232522" name="Equation" r:id="rId4" imgW="1714320" imgH="482400" progId="Equation.3">
                  <p:embed/>
                </p:oleObj>
              </mc:Choice>
              <mc:Fallback>
                <p:oleObj name="Equation" r:id="rId4" imgW="171432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3582988"/>
                        <a:ext cx="2984500" cy="841375"/>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31" name="Object 68"/>
          <p:cNvGraphicFramePr>
            <a:graphicFrameLocks noChangeAspect="1"/>
          </p:cNvGraphicFramePr>
          <p:nvPr/>
        </p:nvGraphicFramePr>
        <p:xfrm>
          <a:off x="2590800" y="4419600"/>
          <a:ext cx="5576887" cy="422275"/>
        </p:xfrm>
        <a:graphic>
          <a:graphicData uri="http://schemas.openxmlformats.org/presentationml/2006/ole">
            <mc:AlternateContent xmlns:mc="http://schemas.openxmlformats.org/markup-compatibility/2006">
              <mc:Choice xmlns:v="urn:schemas-microsoft-com:vml" Requires="v">
                <p:oleObj spid="_x0000_s232523" name="Equation" r:id="rId6" imgW="3187440" imgH="241200" progId="Equation.3">
                  <p:embed/>
                </p:oleObj>
              </mc:Choice>
              <mc:Fallback>
                <p:oleObj name="Equation" r:id="rId6" imgW="318744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419600"/>
                        <a:ext cx="5576887" cy="422275"/>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32" name="Object 69"/>
          <p:cNvGraphicFramePr>
            <a:graphicFrameLocks noChangeAspect="1"/>
          </p:cNvGraphicFramePr>
          <p:nvPr/>
        </p:nvGraphicFramePr>
        <p:xfrm>
          <a:off x="3165475" y="5029200"/>
          <a:ext cx="4462463" cy="420688"/>
        </p:xfrm>
        <a:graphic>
          <a:graphicData uri="http://schemas.openxmlformats.org/presentationml/2006/ole">
            <mc:AlternateContent xmlns:mc="http://schemas.openxmlformats.org/markup-compatibility/2006">
              <mc:Choice xmlns:v="urn:schemas-microsoft-com:vml" Requires="v">
                <p:oleObj spid="_x0000_s232524" name="Equation" r:id="rId8" imgW="2565360" imgH="241200" progId="Equation.3">
                  <p:embed/>
                </p:oleObj>
              </mc:Choice>
              <mc:Fallback>
                <p:oleObj name="Equation" r:id="rId8" imgW="256536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5475" y="5029200"/>
                        <a:ext cx="4462463" cy="420688"/>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33" name="Object 70"/>
          <p:cNvGraphicFramePr>
            <a:graphicFrameLocks noChangeAspect="1"/>
          </p:cNvGraphicFramePr>
          <p:nvPr/>
        </p:nvGraphicFramePr>
        <p:xfrm>
          <a:off x="2805113" y="5656263"/>
          <a:ext cx="4191000" cy="420687"/>
        </p:xfrm>
        <a:graphic>
          <a:graphicData uri="http://schemas.openxmlformats.org/presentationml/2006/ole">
            <mc:AlternateContent xmlns:mc="http://schemas.openxmlformats.org/markup-compatibility/2006">
              <mc:Choice xmlns:v="urn:schemas-microsoft-com:vml" Requires="v">
                <p:oleObj spid="_x0000_s232525" name="Equation" r:id="rId10" imgW="2412720" imgH="241200" progId="Equation.3">
                  <p:embed/>
                </p:oleObj>
              </mc:Choice>
              <mc:Fallback>
                <p:oleObj name="Equation" r:id="rId10" imgW="241272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5113" y="5656263"/>
                        <a:ext cx="4191000" cy="420687"/>
                      </a:xfrm>
                      <a:prstGeom prst="rect">
                        <a:avLst/>
                      </a:prstGeom>
                      <a:noFill/>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34" name="Rectangle 9"/>
          <p:cNvSpPr>
            <a:spLocks noChangeArrowheads="1"/>
          </p:cNvSpPr>
          <p:nvPr/>
        </p:nvSpPr>
        <p:spPr bwMode="auto">
          <a:xfrm>
            <a:off x="228600" y="1447800"/>
            <a:ext cx="1693863" cy="366712"/>
          </a:xfrm>
          <a:prstGeom prst="rect">
            <a:avLst/>
          </a:prstGeom>
          <a:noFill/>
          <a:ln w="9525">
            <a:noFill/>
            <a:miter lim="800000"/>
            <a:headEnd/>
            <a:tailEnd/>
          </a:ln>
        </p:spPr>
        <p:txBody>
          <a:bodyPr wrap="none">
            <a:prstTxWarp prst="textNoShape">
              <a:avLst/>
            </a:prstTxWarp>
            <a:spAutoFit/>
          </a:bodyPr>
          <a:lstStyle/>
          <a:p>
            <a:pPr algn="l"/>
            <a:r>
              <a:rPr lang="en-GB" sz="1800" dirty="0">
                <a:solidFill>
                  <a:schemeClr val="accent2"/>
                </a:solidFill>
                <a:latin typeface="Arial" charset="0"/>
              </a:rPr>
              <a:t>Nucleon in QCD</a:t>
            </a:r>
            <a:endParaRPr lang="en-GB" dirty="0">
              <a:latin typeface="Arial" charset="0"/>
            </a:endParaRPr>
          </a:p>
        </p:txBody>
      </p:sp>
      <p:sp>
        <p:nvSpPr>
          <p:cNvPr id="35" name="Rectangle 34"/>
          <p:cNvSpPr/>
          <p:nvPr/>
        </p:nvSpPr>
        <p:spPr>
          <a:xfrm>
            <a:off x="228600" y="2057401"/>
            <a:ext cx="3200400" cy="923330"/>
          </a:xfrm>
          <a:prstGeom prst="rect">
            <a:avLst/>
          </a:prstGeom>
        </p:spPr>
        <p:txBody>
          <a:bodyPr wrap="square">
            <a:spAutoFit/>
          </a:bodyPr>
          <a:lstStyle/>
          <a:p>
            <a:r>
              <a:rPr lang="en-GB" dirty="0" smtClean="0">
                <a:solidFill>
                  <a:srgbClr val="A50021"/>
                </a:solidFill>
                <a:latin typeface="Arial" charset="0"/>
              </a:rPr>
              <a:t>How much do virtual </a:t>
            </a:r>
            <a:r>
              <a:rPr lang="en-GB" dirty="0" err="1" smtClean="0">
                <a:solidFill>
                  <a:srgbClr val="A50021"/>
                </a:solidFill>
                <a:latin typeface="Arial" charset="0"/>
              </a:rPr>
              <a:t>ss</a:t>
            </a:r>
            <a:r>
              <a:rPr lang="en-GB" dirty="0" smtClean="0">
                <a:solidFill>
                  <a:srgbClr val="A50021"/>
                </a:solidFill>
                <a:latin typeface="Arial" charset="0"/>
              </a:rPr>
              <a:t> pairs contribute to the structure of the nucleon?</a:t>
            </a:r>
            <a:endParaRPr lang="en-GB" dirty="0">
              <a:solidFill>
                <a:srgbClr val="A50021"/>
              </a:solidFill>
              <a:latin typeface="Arial" charset="0"/>
            </a:endParaRPr>
          </a:p>
        </p:txBody>
      </p:sp>
      <p:sp>
        <p:nvSpPr>
          <p:cNvPr id="36" name="Rectangle 35"/>
          <p:cNvSpPr/>
          <p:nvPr/>
        </p:nvSpPr>
        <p:spPr>
          <a:xfrm>
            <a:off x="2514600" y="2057400"/>
            <a:ext cx="381000" cy="307777"/>
          </a:xfrm>
          <a:prstGeom prst="rect">
            <a:avLst/>
          </a:prstGeom>
        </p:spPr>
        <p:txBody>
          <a:bodyPr wrap="square">
            <a:spAutoFit/>
          </a:bodyPr>
          <a:lstStyle/>
          <a:p>
            <a:r>
              <a:rPr lang="en-GB" sz="1400" dirty="0" smtClean="0">
                <a:solidFill>
                  <a:srgbClr val="A50021"/>
                </a:solidFill>
                <a:latin typeface="Arial" charset="0"/>
              </a:rPr>
              <a:t>¯</a:t>
            </a:r>
            <a:endParaRPr lang="en-GB" sz="1400" dirty="0">
              <a:solidFill>
                <a:srgbClr val="A50021"/>
              </a:solidFill>
              <a:latin typeface="Arial" charset="0"/>
            </a:endParaRPr>
          </a:p>
        </p:txBody>
      </p:sp>
      <p:sp>
        <p:nvSpPr>
          <p:cNvPr id="38" name="Text Box 66"/>
          <p:cNvSpPr txBox="1">
            <a:spLocks noChangeArrowheads="1"/>
          </p:cNvSpPr>
          <p:nvPr/>
        </p:nvSpPr>
        <p:spPr bwMode="auto">
          <a:xfrm>
            <a:off x="923925" y="5527675"/>
            <a:ext cx="2047875" cy="492125"/>
          </a:xfrm>
          <a:prstGeom prst="rect">
            <a:avLst/>
          </a:prstGeom>
          <a:noFill/>
          <a:ln w="9525">
            <a:noFill/>
            <a:miter lim="800000"/>
            <a:headEnd/>
            <a:tailEnd/>
          </a:ln>
          <a:effectLst/>
        </p:spPr>
        <p:txBody>
          <a:bodyPr/>
          <a:lstStyle/>
          <a:p>
            <a:endParaRPr lang="en-US" sz="1400" b="0" dirty="0" smtClean="0"/>
          </a:p>
          <a:p>
            <a:r>
              <a:rPr lang="en-US" sz="1400" b="0" dirty="0" smtClean="0"/>
              <a:t>Charge and current:</a:t>
            </a:r>
            <a:endParaRPr lang="en-US" sz="1400" b="0" dirty="0"/>
          </a:p>
          <a:p>
            <a:endParaRPr lang="en-US" sz="1400" b="0" dirty="0"/>
          </a:p>
          <a:p>
            <a:endParaRPr lang="en-US" sz="2000" b="0" dirty="0">
              <a:solidFill>
                <a:srgbClr val="006600"/>
              </a:solidFill>
              <a:latin typeface="Times New Roman" pitchFamily="18" charset="0"/>
            </a:endParaRPr>
          </a:p>
        </p:txBody>
      </p:sp>
      <p:sp>
        <p:nvSpPr>
          <p:cNvPr id="2" name="Date Placeholder 1"/>
          <p:cNvSpPr>
            <a:spLocks noGrp="1"/>
          </p:cNvSpPr>
          <p:nvPr>
            <p:ph type="dt" sz="half" idx="10"/>
          </p:nvPr>
        </p:nvSpPr>
        <p:spPr/>
        <p:txBody>
          <a:bodyPr/>
          <a:lstStyle/>
          <a:p>
            <a:r>
              <a:rPr lang="en-US" smtClean="0"/>
              <a:t>June 1-19, 2015</a:t>
            </a:r>
            <a:endParaRPr lang="en-CA" dirty="0"/>
          </a:p>
        </p:txBody>
      </p:sp>
    </p:spTree>
    <p:extLst>
      <p:ext uri="{BB962C8B-B14F-4D97-AF65-F5344CB8AC3E}">
        <p14:creationId xmlns:p14="http://schemas.microsoft.com/office/powerpoint/2010/main" val="4197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lgn="r">
              <a:defRPr/>
            </a:pPr>
            <a:r>
              <a:rPr lang="en-US" dirty="0" smtClean="0"/>
              <a:t>Quarks in the Nucleon</a:t>
            </a:r>
            <a:endParaRPr lang="en-US"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12</a:t>
            </a:fld>
            <a:endParaRPr lang="en-US"/>
          </a:p>
        </p:txBody>
      </p:sp>
      <p:graphicFrame>
        <p:nvGraphicFramePr>
          <p:cNvPr id="8" name="Object 27"/>
          <p:cNvGraphicFramePr>
            <a:graphicFrameLocks noChangeAspect="1"/>
          </p:cNvGraphicFramePr>
          <p:nvPr/>
        </p:nvGraphicFramePr>
        <p:xfrm>
          <a:off x="4572000" y="3442236"/>
          <a:ext cx="2897188" cy="750351"/>
        </p:xfrm>
        <a:graphic>
          <a:graphicData uri="http://schemas.openxmlformats.org/presentationml/2006/ole">
            <mc:AlternateContent xmlns:mc="http://schemas.openxmlformats.org/markup-compatibility/2006">
              <mc:Choice xmlns:v="urn:schemas-microsoft-com:vml" Requires="v">
                <p:oleObj spid="_x0000_s233528" name="Equation" r:id="rId3" imgW="1320480" imgH="342720" progId="Equation.3">
                  <p:embed/>
                </p:oleObj>
              </mc:Choice>
              <mc:Fallback>
                <p:oleObj name="Equation" r:id="rId3" imgW="132048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42236"/>
                        <a:ext cx="2897188" cy="750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8"/>
          <p:cNvGraphicFramePr>
            <a:graphicFrameLocks noChangeAspect="1"/>
          </p:cNvGraphicFramePr>
          <p:nvPr/>
        </p:nvGraphicFramePr>
        <p:xfrm>
          <a:off x="4578955" y="4791611"/>
          <a:ext cx="2868007" cy="750351"/>
        </p:xfrm>
        <a:graphic>
          <a:graphicData uri="http://schemas.openxmlformats.org/presentationml/2006/ole">
            <mc:AlternateContent xmlns:mc="http://schemas.openxmlformats.org/markup-compatibility/2006">
              <mc:Choice xmlns:v="urn:schemas-microsoft-com:vml" Requires="v">
                <p:oleObj spid="_x0000_s233529" name="Equation" r:id="rId5" imgW="1307880" imgH="342720" progId="Equation.3">
                  <p:embed/>
                </p:oleObj>
              </mc:Choice>
              <mc:Fallback>
                <p:oleObj name="Equation" r:id="rId5" imgW="130788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8955" y="4791611"/>
                        <a:ext cx="2868007" cy="750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37"/>
          <p:cNvGraphicFramePr>
            <a:graphicFrameLocks noChangeAspect="1"/>
          </p:cNvGraphicFramePr>
          <p:nvPr/>
        </p:nvGraphicFramePr>
        <p:xfrm>
          <a:off x="304800" y="1371600"/>
          <a:ext cx="8385250" cy="1066800"/>
        </p:xfrm>
        <a:graphic>
          <a:graphicData uri="http://schemas.openxmlformats.org/presentationml/2006/ole">
            <mc:AlternateContent xmlns:mc="http://schemas.openxmlformats.org/markup-compatibility/2006">
              <mc:Choice xmlns:v="urn:schemas-microsoft-com:vml" Requires="v">
                <p:oleObj spid="_x0000_s233530" name="Equation" r:id="rId7" imgW="3403440" imgH="431640" progId="Equation.3">
                  <p:embed/>
                </p:oleObj>
              </mc:Choice>
              <mc:Fallback>
                <p:oleObj name="Equation" r:id="rId7" imgW="34034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371600"/>
                        <a:ext cx="83852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6" name="Group 193"/>
          <p:cNvGrpSpPr/>
          <p:nvPr/>
        </p:nvGrpSpPr>
        <p:grpSpPr>
          <a:xfrm>
            <a:off x="609600" y="3124200"/>
            <a:ext cx="3124200" cy="3151187"/>
            <a:chOff x="492533" y="3460567"/>
            <a:chExt cx="2286000" cy="2312987"/>
          </a:xfrm>
        </p:grpSpPr>
        <p:grpSp>
          <p:nvGrpSpPr>
            <p:cNvPr id="197" name="Group 196"/>
            <p:cNvGrpSpPr>
              <a:grpSpLocks/>
            </p:cNvGrpSpPr>
            <p:nvPr/>
          </p:nvGrpSpPr>
          <p:grpSpPr bwMode="auto">
            <a:xfrm rot="2950379">
              <a:off x="876707" y="4733753"/>
              <a:ext cx="482601" cy="292101"/>
              <a:chOff x="1715" y="1228"/>
              <a:chExt cx="304" cy="184"/>
            </a:xfrm>
          </p:grpSpPr>
          <p:sp>
            <p:nvSpPr>
              <p:cNvPr id="377" name="Freeform 3"/>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78" name="Freeform 4"/>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79" name="Freeform 5"/>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grpSp>
          <p:nvGrpSpPr>
            <p:cNvPr id="198" name="Group 8"/>
            <p:cNvGrpSpPr>
              <a:grpSpLocks/>
            </p:cNvGrpSpPr>
            <p:nvPr/>
          </p:nvGrpSpPr>
          <p:grpSpPr bwMode="auto">
            <a:xfrm>
              <a:off x="1878427" y="3689167"/>
              <a:ext cx="349251" cy="261937"/>
              <a:chOff x="1171" y="1259"/>
              <a:chExt cx="220" cy="165"/>
            </a:xfrm>
          </p:grpSpPr>
          <p:sp>
            <p:nvSpPr>
              <p:cNvPr id="375" name="Freeform 9"/>
              <p:cNvSpPr>
                <a:spLocks/>
              </p:cNvSpPr>
              <p:nvPr/>
            </p:nvSpPr>
            <p:spPr bwMode="auto">
              <a:xfrm rot="2687446">
                <a:off x="1171" y="1259"/>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376" name="Freeform 10"/>
              <p:cNvSpPr>
                <a:spLocks/>
              </p:cNvSpPr>
              <p:nvPr/>
            </p:nvSpPr>
            <p:spPr bwMode="auto">
              <a:xfrm rot="2687446">
                <a:off x="1226" y="1315"/>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grpSp>
        <p:grpSp>
          <p:nvGrpSpPr>
            <p:cNvPr id="199" name="Group 11"/>
            <p:cNvGrpSpPr>
              <a:grpSpLocks/>
            </p:cNvGrpSpPr>
            <p:nvPr/>
          </p:nvGrpSpPr>
          <p:grpSpPr bwMode="auto">
            <a:xfrm rot="-8255692">
              <a:off x="870341" y="3787572"/>
              <a:ext cx="292102" cy="566738"/>
              <a:chOff x="2268" y="876"/>
              <a:chExt cx="184" cy="357"/>
            </a:xfrm>
          </p:grpSpPr>
          <p:grpSp>
            <p:nvGrpSpPr>
              <p:cNvPr id="369" name="Group 12"/>
              <p:cNvGrpSpPr>
                <a:grpSpLocks/>
              </p:cNvGrpSpPr>
              <p:nvPr/>
            </p:nvGrpSpPr>
            <p:grpSpPr bwMode="auto">
              <a:xfrm rot="3671353">
                <a:off x="2208" y="960"/>
                <a:ext cx="304" cy="184"/>
                <a:chOff x="1715" y="1228"/>
                <a:chExt cx="304" cy="184"/>
              </a:xfrm>
            </p:grpSpPr>
            <p:sp>
              <p:nvSpPr>
                <p:cNvPr id="372" name="Freeform 13"/>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373" name="Freeform 14"/>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374" name="Freeform 15"/>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grpSp>
          <p:sp>
            <p:nvSpPr>
              <p:cNvPr id="370" name="Rectangle 16"/>
              <p:cNvSpPr>
                <a:spLocks noChangeArrowheads="1"/>
              </p:cNvSpPr>
              <p:nvPr/>
            </p:nvSpPr>
            <p:spPr bwMode="auto">
              <a:xfrm>
                <a:off x="2286" y="876"/>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371" name="Rectangle 17"/>
              <p:cNvSpPr>
                <a:spLocks noChangeArrowheads="1"/>
              </p:cNvSpPr>
              <p:nvPr/>
            </p:nvSpPr>
            <p:spPr bwMode="auto">
              <a:xfrm>
                <a:off x="2289" y="1146"/>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00" name="Group 18"/>
            <p:cNvGrpSpPr>
              <a:grpSpLocks/>
            </p:cNvGrpSpPr>
            <p:nvPr/>
          </p:nvGrpSpPr>
          <p:grpSpPr bwMode="auto">
            <a:xfrm>
              <a:off x="2272142" y="4198757"/>
              <a:ext cx="333378" cy="854076"/>
              <a:chOff x="1440" y="1536"/>
              <a:chExt cx="210" cy="538"/>
            </a:xfrm>
          </p:grpSpPr>
          <p:grpSp>
            <p:nvGrpSpPr>
              <p:cNvPr id="358" name="Group 19"/>
              <p:cNvGrpSpPr>
                <a:grpSpLocks/>
              </p:cNvGrpSpPr>
              <p:nvPr/>
            </p:nvGrpSpPr>
            <p:grpSpPr bwMode="auto">
              <a:xfrm rot="4223705">
                <a:off x="1294" y="1682"/>
                <a:ext cx="402" cy="109"/>
                <a:chOff x="598" y="2893"/>
                <a:chExt cx="442" cy="277"/>
              </a:xfrm>
            </p:grpSpPr>
            <p:grpSp>
              <p:nvGrpSpPr>
                <p:cNvPr id="363" name="Group 20"/>
                <p:cNvGrpSpPr>
                  <a:grpSpLocks/>
                </p:cNvGrpSpPr>
                <p:nvPr/>
              </p:nvGrpSpPr>
              <p:grpSpPr bwMode="auto">
                <a:xfrm>
                  <a:off x="598" y="2893"/>
                  <a:ext cx="268" cy="277"/>
                  <a:chOff x="598" y="2893"/>
                  <a:chExt cx="268" cy="277"/>
                </a:xfrm>
              </p:grpSpPr>
              <p:sp>
                <p:nvSpPr>
                  <p:cNvPr id="367" name="Freeform 21"/>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368" name="Freeform 22"/>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nvGrpSpPr>
                <p:cNvPr id="364" name="Group 23"/>
                <p:cNvGrpSpPr>
                  <a:grpSpLocks/>
                </p:cNvGrpSpPr>
                <p:nvPr/>
              </p:nvGrpSpPr>
              <p:grpSpPr bwMode="auto">
                <a:xfrm>
                  <a:off x="772" y="2893"/>
                  <a:ext cx="268" cy="277"/>
                  <a:chOff x="598" y="2893"/>
                  <a:chExt cx="268" cy="277"/>
                </a:xfrm>
              </p:grpSpPr>
              <p:sp>
                <p:nvSpPr>
                  <p:cNvPr id="365" name="Freeform 24"/>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366" name="Freeform 25"/>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grpSp>
            <p:nvGrpSpPr>
              <p:cNvPr id="359" name="Group 26"/>
              <p:cNvGrpSpPr>
                <a:grpSpLocks/>
              </p:cNvGrpSpPr>
              <p:nvPr/>
            </p:nvGrpSpPr>
            <p:grpSpPr bwMode="auto">
              <a:xfrm rot="2700000">
                <a:off x="1406" y="1830"/>
                <a:ext cx="304" cy="184"/>
                <a:chOff x="1715" y="1228"/>
                <a:chExt cx="304" cy="184"/>
              </a:xfrm>
            </p:grpSpPr>
            <p:sp>
              <p:nvSpPr>
                <p:cNvPr id="360" name="Freeform 27"/>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361" name="Freeform 28"/>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362" name="Freeform 29"/>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grpSp>
          <p:nvGrpSpPr>
            <p:cNvPr id="201" name="Group 30"/>
            <p:cNvGrpSpPr>
              <a:grpSpLocks/>
            </p:cNvGrpSpPr>
            <p:nvPr/>
          </p:nvGrpSpPr>
          <p:grpSpPr bwMode="auto">
            <a:xfrm rot="-3883707">
              <a:off x="1215875" y="4059537"/>
              <a:ext cx="292101" cy="576263"/>
              <a:chOff x="1258" y="825"/>
              <a:chExt cx="184" cy="363"/>
            </a:xfrm>
          </p:grpSpPr>
          <p:grpSp>
            <p:nvGrpSpPr>
              <p:cNvPr id="352" name="Group 31"/>
              <p:cNvGrpSpPr>
                <a:grpSpLocks/>
              </p:cNvGrpSpPr>
              <p:nvPr/>
            </p:nvGrpSpPr>
            <p:grpSpPr bwMode="auto">
              <a:xfrm rot="3772722">
                <a:off x="1198" y="912"/>
                <a:ext cx="304" cy="184"/>
                <a:chOff x="1715" y="1228"/>
                <a:chExt cx="304" cy="184"/>
              </a:xfrm>
            </p:grpSpPr>
            <p:sp>
              <p:nvSpPr>
                <p:cNvPr id="355" name="Freeform 32"/>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356" name="Freeform 33"/>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357" name="Freeform 34"/>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grpSp>
          <p:sp>
            <p:nvSpPr>
              <p:cNvPr id="353" name="Rectangle 35"/>
              <p:cNvSpPr>
                <a:spLocks noChangeArrowheads="1"/>
              </p:cNvSpPr>
              <p:nvPr/>
            </p:nvSpPr>
            <p:spPr bwMode="auto">
              <a:xfrm>
                <a:off x="1290" y="1101"/>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354" name="Rectangle 36"/>
              <p:cNvSpPr>
                <a:spLocks noChangeArrowheads="1"/>
              </p:cNvSpPr>
              <p:nvPr/>
            </p:nvSpPr>
            <p:spPr bwMode="auto">
              <a:xfrm>
                <a:off x="1290" y="825"/>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02" name="Group 37"/>
            <p:cNvGrpSpPr>
              <a:grpSpLocks/>
            </p:cNvGrpSpPr>
            <p:nvPr/>
          </p:nvGrpSpPr>
          <p:grpSpPr bwMode="auto">
            <a:xfrm rot="8355674">
              <a:off x="731468" y="4712624"/>
              <a:ext cx="292101" cy="576263"/>
              <a:chOff x="1258" y="825"/>
              <a:chExt cx="184" cy="363"/>
            </a:xfrm>
          </p:grpSpPr>
          <p:grpSp>
            <p:nvGrpSpPr>
              <p:cNvPr id="346" name="Group 38"/>
              <p:cNvGrpSpPr>
                <a:grpSpLocks/>
              </p:cNvGrpSpPr>
              <p:nvPr/>
            </p:nvGrpSpPr>
            <p:grpSpPr bwMode="auto">
              <a:xfrm rot="3772722">
                <a:off x="1198" y="912"/>
                <a:ext cx="304" cy="184"/>
                <a:chOff x="1715" y="1228"/>
                <a:chExt cx="304" cy="184"/>
              </a:xfrm>
            </p:grpSpPr>
            <p:sp>
              <p:nvSpPr>
                <p:cNvPr id="349" name="Freeform 39"/>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350" name="Freeform 40"/>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351" name="Freeform 41"/>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grpSp>
          <p:sp>
            <p:nvSpPr>
              <p:cNvPr id="347" name="Rectangle 42"/>
              <p:cNvSpPr>
                <a:spLocks noChangeArrowheads="1"/>
              </p:cNvSpPr>
              <p:nvPr/>
            </p:nvSpPr>
            <p:spPr bwMode="auto">
              <a:xfrm>
                <a:off x="1290" y="1101"/>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348" name="Rectangle 43"/>
              <p:cNvSpPr>
                <a:spLocks noChangeArrowheads="1"/>
              </p:cNvSpPr>
              <p:nvPr/>
            </p:nvSpPr>
            <p:spPr bwMode="auto">
              <a:xfrm>
                <a:off x="1290" y="825"/>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03" name="Group 44"/>
            <p:cNvGrpSpPr>
              <a:grpSpLocks/>
            </p:cNvGrpSpPr>
            <p:nvPr/>
          </p:nvGrpSpPr>
          <p:grpSpPr bwMode="auto">
            <a:xfrm rot="-6947219">
              <a:off x="772517" y="4046823"/>
              <a:ext cx="292101" cy="576263"/>
              <a:chOff x="1258" y="825"/>
              <a:chExt cx="184" cy="363"/>
            </a:xfrm>
          </p:grpSpPr>
          <p:grpSp>
            <p:nvGrpSpPr>
              <p:cNvPr id="340" name="Group 45"/>
              <p:cNvGrpSpPr>
                <a:grpSpLocks/>
              </p:cNvGrpSpPr>
              <p:nvPr/>
            </p:nvGrpSpPr>
            <p:grpSpPr bwMode="auto">
              <a:xfrm rot="3772722">
                <a:off x="1198" y="912"/>
                <a:ext cx="304" cy="184"/>
                <a:chOff x="1715" y="1228"/>
                <a:chExt cx="304" cy="184"/>
              </a:xfrm>
            </p:grpSpPr>
            <p:sp>
              <p:nvSpPr>
                <p:cNvPr id="343" name="Freeform 46"/>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344" name="Freeform 47"/>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345" name="Freeform 48"/>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grpSp>
          <p:sp>
            <p:nvSpPr>
              <p:cNvPr id="341" name="Rectangle 49"/>
              <p:cNvSpPr>
                <a:spLocks noChangeArrowheads="1"/>
              </p:cNvSpPr>
              <p:nvPr/>
            </p:nvSpPr>
            <p:spPr bwMode="auto">
              <a:xfrm>
                <a:off x="1290" y="1101"/>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342" name="Rectangle 50"/>
              <p:cNvSpPr>
                <a:spLocks noChangeArrowheads="1"/>
              </p:cNvSpPr>
              <p:nvPr/>
            </p:nvSpPr>
            <p:spPr bwMode="auto">
              <a:xfrm>
                <a:off x="1290" y="825"/>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04" name="Group 51"/>
            <p:cNvGrpSpPr>
              <a:grpSpLocks/>
            </p:cNvGrpSpPr>
            <p:nvPr/>
          </p:nvGrpSpPr>
          <p:grpSpPr bwMode="auto">
            <a:xfrm rot="846357">
              <a:off x="2076862" y="4860750"/>
              <a:ext cx="482601" cy="292101"/>
              <a:chOff x="1715" y="1228"/>
              <a:chExt cx="304" cy="184"/>
            </a:xfrm>
          </p:grpSpPr>
          <p:sp>
            <p:nvSpPr>
              <p:cNvPr id="337" name="Freeform 52"/>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38" name="Freeform 53"/>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39" name="Freeform 54"/>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grpSp>
          <p:nvGrpSpPr>
            <p:cNvPr id="205" name="Group 55"/>
            <p:cNvGrpSpPr>
              <a:grpSpLocks/>
            </p:cNvGrpSpPr>
            <p:nvPr/>
          </p:nvGrpSpPr>
          <p:grpSpPr bwMode="auto">
            <a:xfrm rot="4405051">
              <a:off x="1723644" y="5239376"/>
              <a:ext cx="292102" cy="557213"/>
              <a:chOff x="1467" y="843"/>
              <a:chExt cx="184" cy="351"/>
            </a:xfrm>
          </p:grpSpPr>
          <p:grpSp>
            <p:nvGrpSpPr>
              <p:cNvPr id="331" name="Group 56"/>
              <p:cNvGrpSpPr>
                <a:grpSpLocks/>
              </p:cNvGrpSpPr>
              <p:nvPr/>
            </p:nvGrpSpPr>
            <p:grpSpPr bwMode="auto">
              <a:xfrm rot="3638535">
                <a:off x="1407" y="921"/>
                <a:ext cx="304" cy="184"/>
                <a:chOff x="1715" y="1228"/>
                <a:chExt cx="304" cy="184"/>
              </a:xfrm>
            </p:grpSpPr>
            <p:sp>
              <p:nvSpPr>
                <p:cNvPr id="334" name="Freeform 57"/>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35" name="Freeform 58"/>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36" name="Freeform 59"/>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sp>
            <p:nvSpPr>
              <p:cNvPr id="332" name="Rectangle 60"/>
              <p:cNvSpPr>
                <a:spLocks noChangeArrowheads="1"/>
              </p:cNvSpPr>
              <p:nvPr/>
            </p:nvSpPr>
            <p:spPr bwMode="auto">
              <a:xfrm>
                <a:off x="1488" y="843"/>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333" name="Rectangle 61"/>
              <p:cNvSpPr>
                <a:spLocks noChangeArrowheads="1"/>
              </p:cNvSpPr>
              <p:nvPr/>
            </p:nvSpPr>
            <p:spPr bwMode="auto">
              <a:xfrm>
                <a:off x="1494" y="1107"/>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06" name="Group 62"/>
            <p:cNvGrpSpPr>
              <a:grpSpLocks/>
            </p:cNvGrpSpPr>
            <p:nvPr/>
          </p:nvGrpSpPr>
          <p:grpSpPr bwMode="auto">
            <a:xfrm rot="1628109">
              <a:off x="1605394" y="5052841"/>
              <a:ext cx="292102" cy="566738"/>
              <a:chOff x="2268" y="876"/>
              <a:chExt cx="184" cy="357"/>
            </a:xfrm>
          </p:grpSpPr>
          <p:grpSp>
            <p:nvGrpSpPr>
              <p:cNvPr id="325" name="Group 63"/>
              <p:cNvGrpSpPr>
                <a:grpSpLocks/>
              </p:cNvGrpSpPr>
              <p:nvPr/>
            </p:nvGrpSpPr>
            <p:grpSpPr bwMode="auto">
              <a:xfrm rot="3671353">
                <a:off x="2208" y="960"/>
                <a:ext cx="304" cy="184"/>
                <a:chOff x="1715" y="1228"/>
                <a:chExt cx="304" cy="184"/>
              </a:xfrm>
            </p:grpSpPr>
            <p:sp>
              <p:nvSpPr>
                <p:cNvPr id="328" name="Freeform 64"/>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329" name="Freeform 65"/>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330" name="Freeform 66"/>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grpSp>
          <p:sp>
            <p:nvSpPr>
              <p:cNvPr id="326" name="Rectangle 67"/>
              <p:cNvSpPr>
                <a:spLocks noChangeArrowheads="1"/>
              </p:cNvSpPr>
              <p:nvPr/>
            </p:nvSpPr>
            <p:spPr bwMode="auto">
              <a:xfrm>
                <a:off x="2286" y="876"/>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327" name="Rectangle 68"/>
              <p:cNvSpPr>
                <a:spLocks noChangeArrowheads="1"/>
              </p:cNvSpPr>
              <p:nvPr/>
            </p:nvSpPr>
            <p:spPr bwMode="auto">
              <a:xfrm>
                <a:off x="2289" y="1146"/>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07" name="Group 69"/>
            <p:cNvGrpSpPr>
              <a:grpSpLocks/>
            </p:cNvGrpSpPr>
            <p:nvPr/>
          </p:nvGrpSpPr>
          <p:grpSpPr bwMode="auto">
            <a:xfrm>
              <a:off x="1381537" y="4786129"/>
              <a:ext cx="323851" cy="595313"/>
              <a:chOff x="876" y="1959"/>
              <a:chExt cx="204" cy="375"/>
            </a:xfrm>
          </p:grpSpPr>
          <p:grpSp>
            <p:nvGrpSpPr>
              <p:cNvPr id="319" name="Group 70"/>
              <p:cNvGrpSpPr>
                <a:grpSpLocks/>
              </p:cNvGrpSpPr>
              <p:nvPr/>
            </p:nvGrpSpPr>
            <p:grpSpPr bwMode="auto">
              <a:xfrm rot="4274127">
                <a:off x="836" y="2063"/>
                <a:ext cx="304" cy="184"/>
                <a:chOff x="1715" y="1228"/>
                <a:chExt cx="304" cy="184"/>
              </a:xfrm>
            </p:grpSpPr>
            <p:sp>
              <p:nvSpPr>
                <p:cNvPr id="322" name="Freeform 71"/>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323" name="Freeform 72"/>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324" name="Freeform 73"/>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grpSp>
          <p:sp>
            <p:nvSpPr>
              <p:cNvPr id="320" name="Rectangle 74"/>
              <p:cNvSpPr>
                <a:spLocks noChangeArrowheads="1"/>
              </p:cNvSpPr>
              <p:nvPr/>
            </p:nvSpPr>
            <p:spPr bwMode="auto">
              <a:xfrm>
                <a:off x="927" y="1959"/>
                <a:ext cx="84" cy="102"/>
              </a:xfrm>
              <a:prstGeom prst="rect">
                <a:avLst/>
              </a:prstGeom>
              <a:solidFill>
                <a:schemeClr val="bg1"/>
              </a:solidFill>
              <a:ln w="9525">
                <a:noFill/>
                <a:miter lim="800000"/>
                <a:headEnd type="none" w="sm" len="med"/>
                <a:tailEnd/>
              </a:ln>
            </p:spPr>
            <p:txBody>
              <a:bodyPr wrap="none" anchor="ctr"/>
              <a:lstStyle/>
              <a:p>
                <a:endParaRPr lang="en-US"/>
              </a:p>
            </p:txBody>
          </p:sp>
          <p:sp>
            <p:nvSpPr>
              <p:cNvPr id="321" name="Rectangle 75"/>
              <p:cNvSpPr>
                <a:spLocks noChangeArrowheads="1"/>
              </p:cNvSpPr>
              <p:nvPr/>
            </p:nvSpPr>
            <p:spPr bwMode="auto">
              <a:xfrm>
                <a:off x="876" y="2232"/>
                <a:ext cx="84" cy="102"/>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08" name="Group 76"/>
            <p:cNvGrpSpPr>
              <a:grpSpLocks/>
            </p:cNvGrpSpPr>
            <p:nvPr/>
          </p:nvGrpSpPr>
          <p:grpSpPr bwMode="auto">
            <a:xfrm rot="250379">
              <a:off x="1286288" y="5252861"/>
              <a:ext cx="482601" cy="292101"/>
              <a:chOff x="1715" y="1228"/>
              <a:chExt cx="304" cy="184"/>
            </a:xfrm>
          </p:grpSpPr>
          <p:sp>
            <p:nvSpPr>
              <p:cNvPr id="316" name="Freeform 77"/>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17" name="Freeform 78"/>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318" name="Freeform 79"/>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grpSp>
          <p:nvGrpSpPr>
            <p:cNvPr id="209" name="Group 80"/>
            <p:cNvGrpSpPr>
              <a:grpSpLocks/>
            </p:cNvGrpSpPr>
            <p:nvPr/>
          </p:nvGrpSpPr>
          <p:grpSpPr bwMode="auto">
            <a:xfrm rot="-168933">
              <a:off x="1010059" y="4441642"/>
              <a:ext cx="1171577" cy="192087"/>
              <a:chOff x="579" y="1724"/>
              <a:chExt cx="738" cy="121"/>
            </a:xfrm>
          </p:grpSpPr>
          <p:grpSp>
            <p:nvGrpSpPr>
              <p:cNvPr id="301" name="Group 81"/>
              <p:cNvGrpSpPr>
                <a:grpSpLocks/>
              </p:cNvGrpSpPr>
              <p:nvPr/>
            </p:nvGrpSpPr>
            <p:grpSpPr bwMode="auto">
              <a:xfrm>
                <a:off x="894" y="1724"/>
                <a:ext cx="402" cy="109"/>
                <a:chOff x="598" y="2893"/>
                <a:chExt cx="442" cy="277"/>
              </a:xfrm>
            </p:grpSpPr>
            <p:grpSp>
              <p:nvGrpSpPr>
                <p:cNvPr id="310" name="Group 82"/>
                <p:cNvGrpSpPr>
                  <a:grpSpLocks/>
                </p:cNvGrpSpPr>
                <p:nvPr/>
              </p:nvGrpSpPr>
              <p:grpSpPr bwMode="auto">
                <a:xfrm>
                  <a:off x="598" y="2893"/>
                  <a:ext cx="268" cy="277"/>
                  <a:chOff x="598" y="2893"/>
                  <a:chExt cx="268" cy="277"/>
                </a:xfrm>
              </p:grpSpPr>
              <p:sp>
                <p:nvSpPr>
                  <p:cNvPr id="314" name="Freeform 83"/>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315" name="Freeform 84"/>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nvGrpSpPr>
                <p:cNvPr id="311" name="Group 85"/>
                <p:cNvGrpSpPr>
                  <a:grpSpLocks/>
                </p:cNvGrpSpPr>
                <p:nvPr/>
              </p:nvGrpSpPr>
              <p:grpSpPr bwMode="auto">
                <a:xfrm>
                  <a:off x="772" y="2893"/>
                  <a:ext cx="268" cy="277"/>
                  <a:chOff x="598" y="2893"/>
                  <a:chExt cx="268" cy="277"/>
                </a:xfrm>
              </p:grpSpPr>
              <p:sp>
                <p:nvSpPr>
                  <p:cNvPr id="312" name="Freeform 86"/>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313" name="Freeform 87"/>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grpSp>
            <p:nvGrpSpPr>
              <p:cNvPr id="302" name="Group 88"/>
              <p:cNvGrpSpPr>
                <a:grpSpLocks/>
              </p:cNvGrpSpPr>
              <p:nvPr/>
            </p:nvGrpSpPr>
            <p:grpSpPr bwMode="auto">
              <a:xfrm>
                <a:off x="579" y="1724"/>
                <a:ext cx="402" cy="109"/>
                <a:chOff x="598" y="2893"/>
                <a:chExt cx="442" cy="277"/>
              </a:xfrm>
            </p:grpSpPr>
            <p:grpSp>
              <p:nvGrpSpPr>
                <p:cNvPr id="304" name="Group 89"/>
                <p:cNvGrpSpPr>
                  <a:grpSpLocks/>
                </p:cNvGrpSpPr>
                <p:nvPr/>
              </p:nvGrpSpPr>
              <p:grpSpPr bwMode="auto">
                <a:xfrm>
                  <a:off x="598" y="2893"/>
                  <a:ext cx="268" cy="277"/>
                  <a:chOff x="598" y="2893"/>
                  <a:chExt cx="268" cy="277"/>
                </a:xfrm>
              </p:grpSpPr>
              <p:sp>
                <p:nvSpPr>
                  <p:cNvPr id="308" name="Freeform 90"/>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309" name="Freeform 91"/>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nvGrpSpPr>
                <p:cNvPr id="305" name="Group 92"/>
                <p:cNvGrpSpPr>
                  <a:grpSpLocks/>
                </p:cNvGrpSpPr>
                <p:nvPr/>
              </p:nvGrpSpPr>
              <p:grpSpPr bwMode="auto">
                <a:xfrm>
                  <a:off x="772" y="2893"/>
                  <a:ext cx="268" cy="277"/>
                  <a:chOff x="598" y="2893"/>
                  <a:chExt cx="268" cy="277"/>
                </a:xfrm>
              </p:grpSpPr>
              <p:sp>
                <p:nvSpPr>
                  <p:cNvPr id="306" name="Freeform 93"/>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307" name="Freeform 94"/>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sp>
            <p:nvSpPr>
              <p:cNvPr id="303" name="Rectangle 95"/>
              <p:cNvSpPr>
                <a:spLocks noChangeArrowheads="1"/>
              </p:cNvSpPr>
              <p:nvPr/>
            </p:nvSpPr>
            <p:spPr bwMode="auto">
              <a:xfrm>
                <a:off x="1239" y="1779"/>
                <a:ext cx="78" cy="66"/>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10" name="Group 96"/>
            <p:cNvGrpSpPr>
              <a:grpSpLocks/>
            </p:cNvGrpSpPr>
            <p:nvPr/>
          </p:nvGrpSpPr>
          <p:grpSpPr bwMode="auto">
            <a:xfrm rot="5851429">
              <a:off x="1777614" y="4480536"/>
              <a:ext cx="638175" cy="173038"/>
              <a:chOff x="598" y="2893"/>
              <a:chExt cx="442" cy="277"/>
            </a:xfrm>
          </p:grpSpPr>
          <p:grpSp>
            <p:nvGrpSpPr>
              <p:cNvPr id="295" name="Group 97"/>
              <p:cNvGrpSpPr>
                <a:grpSpLocks/>
              </p:cNvGrpSpPr>
              <p:nvPr/>
            </p:nvGrpSpPr>
            <p:grpSpPr bwMode="auto">
              <a:xfrm>
                <a:off x="598" y="2893"/>
                <a:ext cx="268" cy="277"/>
                <a:chOff x="598" y="2893"/>
                <a:chExt cx="268" cy="277"/>
              </a:xfrm>
            </p:grpSpPr>
            <p:sp>
              <p:nvSpPr>
                <p:cNvPr id="299" name="Freeform 98"/>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sp>
              <p:nvSpPr>
                <p:cNvPr id="300" name="Freeform 99"/>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grpSp>
          <p:grpSp>
            <p:nvGrpSpPr>
              <p:cNvPr id="296" name="Group 100"/>
              <p:cNvGrpSpPr>
                <a:grpSpLocks/>
              </p:cNvGrpSpPr>
              <p:nvPr/>
            </p:nvGrpSpPr>
            <p:grpSpPr bwMode="auto">
              <a:xfrm>
                <a:off x="772" y="2893"/>
                <a:ext cx="268" cy="277"/>
                <a:chOff x="598" y="2893"/>
                <a:chExt cx="268" cy="277"/>
              </a:xfrm>
            </p:grpSpPr>
            <p:sp>
              <p:nvSpPr>
                <p:cNvPr id="297" name="Freeform 101"/>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sp>
              <p:nvSpPr>
                <p:cNvPr id="298" name="Freeform 102"/>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grpSp>
        </p:grpSp>
        <p:grpSp>
          <p:nvGrpSpPr>
            <p:cNvPr id="211" name="Group 103"/>
            <p:cNvGrpSpPr>
              <a:grpSpLocks/>
            </p:cNvGrpSpPr>
            <p:nvPr/>
          </p:nvGrpSpPr>
          <p:grpSpPr bwMode="auto">
            <a:xfrm rot="1699845">
              <a:off x="1224371" y="4695642"/>
              <a:ext cx="638175" cy="173037"/>
              <a:chOff x="598" y="2893"/>
              <a:chExt cx="442" cy="277"/>
            </a:xfrm>
          </p:grpSpPr>
          <p:grpSp>
            <p:nvGrpSpPr>
              <p:cNvPr id="289" name="Group 104"/>
              <p:cNvGrpSpPr>
                <a:grpSpLocks/>
              </p:cNvGrpSpPr>
              <p:nvPr/>
            </p:nvGrpSpPr>
            <p:grpSpPr bwMode="auto">
              <a:xfrm>
                <a:off x="598" y="2893"/>
                <a:ext cx="268" cy="277"/>
                <a:chOff x="598" y="2893"/>
                <a:chExt cx="268" cy="277"/>
              </a:xfrm>
            </p:grpSpPr>
            <p:sp>
              <p:nvSpPr>
                <p:cNvPr id="293" name="Freeform 105"/>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294" name="Freeform 106"/>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nvGrpSpPr>
              <p:cNvPr id="290" name="Group 107"/>
              <p:cNvGrpSpPr>
                <a:grpSpLocks/>
              </p:cNvGrpSpPr>
              <p:nvPr/>
            </p:nvGrpSpPr>
            <p:grpSpPr bwMode="auto">
              <a:xfrm>
                <a:off x="772" y="2893"/>
                <a:ext cx="268" cy="277"/>
                <a:chOff x="598" y="2893"/>
                <a:chExt cx="268" cy="277"/>
              </a:xfrm>
            </p:grpSpPr>
            <p:sp>
              <p:nvSpPr>
                <p:cNvPr id="291" name="Freeform 108"/>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292" name="Freeform 109"/>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grpSp>
          <p:nvGrpSpPr>
            <p:cNvPr id="212" name="Group 110"/>
            <p:cNvGrpSpPr>
              <a:grpSpLocks/>
            </p:cNvGrpSpPr>
            <p:nvPr/>
          </p:nvGrpSpPr>
          <p:grpSpPr bwMode="auto">
            <a:xfrm rot="-4546956">
              <a:off x="866389" y="4186848"/>
              <a:ext cx="638175" cy="173038"/>
              <a:chOff x="598" y="2893"/>
              <a:chExt cx="442" cy="277"/>
            </a:xfrm>
          </p:grpSpPr>
          <p:grpSp>
            <p:nvGrpSpPr>
              <p:cNvPr id="283" name="Group 111"/>
              <p:cNvGrpSpPr>
                <a:grpSpLocks/>
              </p:cNvGrpSpPr>
              <p:nvPr/>
            </p:nvGrpSpPr>
            <p:grpSpPr bwMode="auto">
              <a:xfrm>
                <a:off x="598" y="2893"/>
                <a:ext cx="268" cy="277"/>
                <a:chOff x="598" y="2893"/>
                <a:chExt cx="268" cy="277"/>
              </a:xfrm>
            </p:grpSpPr>
            <p:sp>
              <p:nvSpPr>
                <p:cNvPr id="287" name="Freeform 112"/>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288" name="Freeform 113"/>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nvGrpSpPr>
              <p:cNvPr id="284" name="Group 114"/>
              <p:cNvGrpSpPr>
                <a:grpSpLocks/>
              </p:cNvGrpSpPr>
              <p:nvPr/>
            </p:nvGrpSpPr>
            <p:grpSpPr bwMode="auto">
              <a:xfrm>
                <a:off x="772" y="2893"/>
                <a:ext cx="268" cy="277"/>
                <a:chOff x="598" y="2893"/>
                <a:chExt cx="268" cy="277"/>
              </a:xfrm>
            </p:grpSpPr>
            <p:sp>
              <p:nvSpPr>
                <p:cNvPr id="285" name="Freeform 115"/>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286" name="Freeform 116"/>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grpSp>
          <p:nvGrpSpPr>
            <p:cNvPr id="213" name="Group 117"/>
            <p:cNvGrpSpPr>
              <a:grpSpLocks/>
            </p:cNvGrpSpPr>
            <p:nvPr/>
          </p:nvGrpSpPr>
          <p:grpSpPr bwMode="auto">
            <a:xfrm rot="913737">
              <a:off x="1383121" y="3890779"/>
              <a:ext cx="638175" cy="173038"/>
              <a:chOff x="598" y="2893"/>
              <a:chExt cx="442" cy="277"/>
            </a:xfrm>
          </p:grpSpPr>
          <p:grpSp>
            <p:nvGrpSpPr>
              <p:cNvPr id="277" name="Group 118"/>
              <p:cNvGrpSpPr>
                <a:grpSpLocks/>
              </p:cNvGrpSpPr>
              <p:nvPr/>
            </p:nvGrpSpPr>
            <p:grpSpPr bwMode="auto">
              <a:xfrm>
                <a:off x="598" y="2893"/>
                <a:ext cx="268" cy="277"/>
                <a:chOff x="598" y="2893"/>
                <a:chExt cx="268" cy="277"/>
              </a:xfrm>
            </p:grpSpPr>
            <p:sp>
              <p:nvSpPr>
                <p:cNvPr id="281" name="Freeform 119"/>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282" name="Freeform 120"/>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nvGrpSpPr>
              <p:cNvPr id="278" name="Group 121"/>
              <p:cNvGrpSpPr>
                <a:grpSpLocks/>
              </p:cNvGrpSpPr>
              <p:nvPr/>
            </p:nvGrpSpPr>
            <p:grpSpPr bwMode="auto">
              <a:xfrm>
                <a:off x="772" y="2893"/>
                <a:ext cx="268" cy="277"/>
                <a:chOff x="598" y="2893"/>
                <a:chExt cx="268" cy="277"/>
              </a:xfrm>
            </p:grpSpPr>
            <p:sp>
              <p:nvSpPr>
                <p:cNvPr id="279" name="Freeform 122"/>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280" name="Freeform 123"/>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sp>
          <p:nvSpPr>
            <p:cNvPr id="214" name="Oval 124"/>
            <p:cNvSpPr>
              <a:spLocks noChangeArrowheads="1"/>
            </p:cNvSpPr>
            <p:nvPr/>
          </p:nvSpPr>
          <p:spPr bwMode="auto">
            <a:xfrm rot="3824714">
              <a:off x="1205321" y="3719329"/>
              <a:ext cx="238125" cy="428625"/>
            </a:xfrm>
            <a:prstGeom prst="ellipse">
              <a:avLst/>
            </a:prstGeom>
            <a:solidFill>
              <a:schemeClr val="bg1"/>
            </a:solidFill>
            <a:ln w="9525">
              <a:solidFill>
                <a:schemeClr val="tx1"/>
              </a:solidFill>
              <a:round/>
              <a:headEnd type="none" w="sm" len="med"/>
              <a:tailEnd/>
            </a:ln>
          </p:spPr>
          <p:txBody>
            <a:bodyPr wrap="none" anchor="ctr"/>
            <a:lstStyle/>
            <a:p>
              <a:endParaRPr lang="en-US"/>
            </a:p>
          </p:txBody>
        </p:sp>
        <p:grpSp>
          <p:nvGrpSpPr>
            <p:cNvPr id="215" name="Group 125"/>
            <p:cNvGrpSpPr>
              <a:grpSpLocks/>
            </p:cNvGrpSpPr>
            <p:nvPr/>
          </p:nvGrpSpPr>
          <p:grpSpPr bwMode="auto">
            <a:xfrm>
              <a:off x="492533" y="3487554"/>
              <a:ext cx="2286000" cy="2286000"/>
              <a:chOff x="298" y="1132"/>
              <a:chExt cx="1440" cy="1440"/>
            </a:xfrm>
          </p:grpSpPr>
          <p:sp>
            <p:nvSpPr>
              <p:cNvPr id="273" name="Oval 126"/>
              <p:cNvSpPr>
                <a:spLocks noChangeArrowheads="1"/>
              </p:cNvSpPr>
              <p:nvPr/>
            </p:nvSpPr>
            <p:spPr bwMode="auto">
              <a:xfrm>
                <a:off x="298" y="1132"/>
                <a:ext cx="1440" cy="1440"/>
              </a:xfrm>
              <a:prstGeom prst="ellipse">
                <a:avLst/>
              </a:prstGeom>
              <a:noFill/>
              <a:ln w="9525">
                <a:solidFill>
                  <a:schemeClr val="tx1"/>
                </a:solidFill>
                <a:round/>
                <a:headEnd type="none" w="sm" len="med"/>
                <a:tailEnd/>
              </a:ln>
            </p:spPr>
            <p:txBody>
              <a:bodyPr wrap="none" anchor="ctr"/>
              <a:lstStyle/>
              <a:p>
                <a:endParaRPr lang="en-US"/>
              </a:p>
            </p:txBody>
          </p:sp>
          <p:sp>
            <p:nvSpPr>
              <p:cNvPr id="274" name="Oval 127"/>
              <p:cNvSpPr>
                <a:spLocks noChangeArrowheads="1"/>
              </p:cNvSpPr>
              <p:nvPr/>
            </p:nvSpPr>
            <p:spPr bwMode="auto">
              <a:xfrm>
                <a:off x="1152" y="1392"/>
                <a:ext cx="288" cy="288"/>
              </a:xfrm>
              <a:prstGeom prst="ellipse">
                <a:avLst/>
              </a:prstGeom>
              <a:solidFill>
                <a:srgbClr val="66FF33"/>
              </a:solidFill>
              <a:ln w="9525">
                <a:solidFill>
                  <a:schemeClr val="tx1"/>
                </a:solidFill>
                <a:round/>
                <a:headEnd type="none" w="sm" len="med"/>
                <a:tailEnd/>
              </a:ln>
            </p:spPr>
            <p:txBody>
              <a:bodyPr wrap="none" anchor="ctr"/>
              <a:lstStyle/>
              <a:p>
                <a:endParaRPr lang="en-US"/>
              </a:p>
            </p:txBody>
          </p:sp>
          <p:sp>
            <p:nvSpPr>
              <p:cNvPr id="275" name="Oval 128"/>
              <p:cNvSpPr>
                <a:spLocks noChangeArrowheads="1"/>
              </p:cNvSpPr>
              <p:nvPr/>
            </p:nvSpPr>
            <p:spPr bwMode="auto">
              <a:xfrm>
                <a:off x="576" y="1680"/>
                <a:ext cx="288" cy="288"/>
              </a:xfrm>
              <a:prstGeom prst="ellipse">
                <a:avLst/>
              </a:prstGeom>
              <a:solidFill>
                <a:schemeClr val="accent2"/>
              </a:solidFill>
              <a:ln w="9525">
                <a:solidFill>
                  <a:schemeClr val="tx1"/>
                </a:solidFill>
                <a:round/>
                <a:headEnd type="none" w="sm" len="med"/>
                <a:tailEnd/>
              </a:ln>
            </p:spPr>
            <p:txBody>
              <a:bodyPr wrap="none" anchor="ctr"/>
              <a:lstStyle/>
              <a:p>
                <a:endParaRPr lang="en-US"/>
              </a:p>
            </p:txBody>
          </p:sp>
          <p:sp>
            <p:nvSpPr>
              <p:cNvPr id="276" name="Oval 129"/>
              <p:cNvSpPr>
                <a:spLocks noChangeArrowheads="1"/>
              </p:cNvSpPr>
              <p:nvPr/>
            </p:nvSpPr>
            <p:spPr bwMode="auto">
              <a:xfrm>
                <a:off x="1056" y="1920"/>
                <a:ext cx="288" cy="288"/>
              </a:xfrm>
              <a:prstGeom prst="ellipse">
                <a:avLst/>
              </a:prstGeom>
              <a:solidFill>
                <a:srgbClr val="FF3300"/>
              </a:solidFill>
              <a:ln w="9525">
                <a:solidFill>
                  <a:schemeClr val="tx1"/>
                </a:solidFill>
                <a:round/>
                <a:headEnd type="none" w="sm" len="med"/>
                <a:tailEnd/>
              </a:ln>
            </p:spPr>
            <p:txBody>
              <a:bodyPr wrap="none" anchor="ctr"/>
              <a:lstStyle/>
              <a:p>
                <a:endParaRPr lang="en-US"/>
              </a:p>
            </p:txBody>
          </p:sp>
        </p:grpSp>
        <p:sp>
          <p:nvSpPr>
            <p:cNvPr id="216" name="Line 130"/>
            <p:cNvSpPr>
              <a:spLocks noChangeShapeType="1"/>
            </p:cNvSpPr>
            <p:nvPr/>
          </p:nvSpPr>
          <p:spPr bwMode="auto">
            <a:xfrm flipV="1">
              <a:off x="1214846" y="3809817"/>
              <a:ext cx="104775" cy="47625"/>
            </a:xfrm>
            <a:prstGeom prst="line">
              <a:avLst/>
            </a:prstGeom>
            <a:noFill/>
            <a:ln w="9525">
              <a:solidFill>
                <a:schemeClr val="tx1"/>
              </a:solidFill>
              <a:round/>
              <a:headEnd type="none" w="sm" len="med"/>
              <a:tailEnd type="triangle" w="sm" len="med"/>
            </a:ln>
          </p:spPr>
          <p:txBody>
            <a:bodyPr/>
            <a:lstStyle/>
            <a:p>
              <a:endParaRPr lang="en-US"/>
            </a:p>
          </p:txBody>
        </p:sp>
        <p:sp>
          <p:nvSpPr>
            <p:cNvPr id="217" name="Line 131"/>
            <p:cNvSpPr>
              <a:spLocks noChangeShapeType="1"/>
            </p:cNvSpPr>
            <p:nvPr/>
          </p:nvSpPr>
          <p:spPr bwMode="auto">
            <a:xfrm flipV="1">
              <a:off x="1343433" y="4000317"/>
              <a:ext cx="104775" cy="47625"/>
            </a:xfrm>
            <a:prstGeom prst="line">
              <a:avLst/>
            </a:prstGeom>
            <a:noFill/>
            <a:ln w="9525">
              <a:solidFill>
                <a:schemeClr val="tx1"/>
              </a:solidFill>
              <a:round/>
              <a:headEnd type="triangle" w="sm" len="med"/>
              <a:tailEnd type="none" w="sm" len="med"/>
            </a:ln>
          </p:spPr>
          <p:txBody>
            <a:bodyPr/>
            <a:lstStyle/>
            <a:p>
              <a:endParaRPr lang="en-US"/>
            </a:p>
          </p:txBody>
        </p:sp>
        <p:sp>
          <p:nvSpPr>
            <p:cNvPr id="218" name="Text Box 132"/>
            <p:cNvSpPr txBox="1">
              <a:spLocks noChangeArrowheads="1"/>
            </p:cNvSpPr>
            <p:nvPr/>
          </p:nvSpPr>
          <p:spPr bwMode="auto">
            <a:xfrm>
              <a:off x="1056096" y="3530417"/>
              <a:ext cx="282575" cy="304800"/>
            </a:xfrm>
            <a:prstGeom prst="rect">
              <a:avLst/>
            </a:prstGeom>
            <a:noFill/>
            <a:ln w="9525">
              <a:noFill/>
              <a:miter lim="800000"/>
              <a:headEnd type="none" w="sm" len="med"/>
              <a:tailEnd/>
            </a:ln>
          </p:spPr>
          <p:txBody>
            <a:bodyPr wrap="none">
              <a:spAutoFit/>
            </a:bodyPr>
            <a:lstStyle/>
            <a:p>
              <a:r>
                <a:rPr lang="en-US" sz="1400" dirty="0">
                  <a:latin typeface="Arial" pitchFamily="34" charset="0"/>
                </a:rPr>
                <a:t>q</a:t>
              </a:r>
            </a:p>
          </p:txBody>
        </p:sp>
        <p:grpSp>
          <p:nvGrpSpPr>
            <p:cNvPr id="219" name="Group 133"/>
            <p:cNvGrpSpPr>
              <a:grpSpLocks/>
            </p:cNvGrpSpPr>
            <p:nvPr/>
          </p:nvGrpSpPr>
          <p:grpSpPr bwMode="auto">
            <a:xfrm>
              <a:off x="1298983" y="3995554"/>
              <a:ext cx="282575" cy="304800"/>
              <a:chOff x="806" y="1440"/>
              <a:chExt cx="178" cy="192"/>
            </a:xfrm>
          </p:grpSpPr>
          <p:sp>
            <p:nvSpPr>
              <p:cNvPr id="271" name="Text Box 134"/>
              <p:cNvSpPr txBox="1">
                <a:spLocks noChangeArrowheads="1"/>
              </p:cNvSpPr>
              <p:nvPr/>
            </p:nvSpPr>
            <p:spPr bwMode="auto">
              <a:xfrm>
                <a:off x="806" y="1440"/>
                <a:ext cx="178" cy="192"/>
              </a:xfrm>
              <a:prstGeom prst="rect">
                <a:avLst/>
              </a:prstGeom>
              <a:noFill/>
              <a:ln w="9525">
                <a:noFill/>
                <a:miter lim="800000"/>
                <a:headEnd type="none" w="sm" len="med"/>
                <a:tailEnd/>
              </a:ln>
            </p:spPr>
            <p:txBody>
              <a:bodyPr wrap="none">
                <a:spAutoFit/>
              </a:bodyPr>
              <a:lstStyle/>
              <a:p>
                <a:r>
                  <a:rPr lang="en-US" sz="1400" dirty="0">
                    <a:latin typeface="Arial" pitchFamily="34" charset="0"/>
                  </a:rPr>
                  <a:t>q</a:t>
                </a:r>
              </a:p>
            </p:txBody>
          </p:sp>
          <p:sp>
            <p:nvSpPr>
              <p:cNvPr id="272" name="Line 135"/>
              <p:cNvSpPr>
                <a:spLocks noChangeShapeType="1"/>
              </p:cNvSpPr>
              <p:nvPr/>
            </p:nvSpPr>
            <p:spPr bwMode="auto">
              <a:xfrm>
                <a:off x="841" y="1494"/>
                <a:ext cx="54" cy="0"/>
              </a:xfrm>
              <a:prstGeom prst="line">
                <a:avLst/>
              </a:prstGeom>
              <a:noFill/>
              <a:ln w="9525">
                <a:solidFill>
                  <a:schemeClr val="tx1"/>
                </a:solidFill>
                <a:round/>
                <a:headEnd type="none" w="sm" len="med"/>
                <a:tailEnd/>
              </a:ln>
            </p:spPr>
            <p:txBody>
              <a:bodyPr/>
              <a:lstStyle/>
              <a:p>
                <a:endParaRPr lang="en-US"/>
              </a:p>
            </p:txBody>
          </p:sp>
        </p:grpSp>
        <p:sp>
          <p:nvSpPr>
            <p:cNvPr id="220" name="Oval 136"/>
            <p:cNvSpPr>
              <a:spLocks noChangeAspect="1" noChangeArrowheads="1"/>
            </p:cNvSpPr>
            <p:nvPr/>
          </p:nvSpPr>
          <p:spPr bwMode="auto">
            <a:xfrm>
              <a:off x="1481546" y="3814579"/>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21" name="Oval 137"/>
            <p:cNvSpPr>
              <a:spLocks noChangeAspect="1" noChangeArrowheads="1"/>
            </p:cNvSpPr>
            <p:nvPr/>
          </p:nvSpPr>
          <p:spPr bwMode="auto">
            <a:xfrm>
              <a:off x="1119596" y="40193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22" name="Oval 138"/>
            <p:cNvSpPr>
              <a:spLocks noChangeAspect="1" noChangeArrowheads="1"/>
            </p:cNvSpPr>
            <p:nvPr/>
          </p:nvSpPr>
          <p:spPr bwMode="auto">
            <a:xfrm>
              <a:off x="1057683" y="4347979"/>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23" name="Oval 139"/>
            <p:cNvSpPr>
              <a:spLocks noChangeAspect="1" noChangeArrowheads="1"/>
            </p:cNvSpPr>
            <p:nvPr/>
          </p:nvSpPr>
          <p:spPr bwMode="auto">
            <a:xfrm>
              <a:off x="1910171" y="393840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24" name="Oval 140"/>
            <p:cNvSpPr>
              <a:spLocks noChangeAspect="1" noChangeArrowheads="1"/>
            </p:cNvSpPr>
            <p:nvPr/>
          </p:nvSpPr>
          <p:spPr bwMode="auto">
            <a:xfrm>
              <a:off x="1362483" y="4586104"/>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25" name="Oval 141"/>
            <p:cNvSpPr>
              <a:spLocks noChangeAspect="1" noChangeArrowheads="1"/>
            </p:cNvSpPr>
            <p:nvPr/>
          </p:nvSpPr>
          <p:spPr bwMode="auto">
            <a:xfrm>
              <a:off x="1738721" y="47813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26" name="Oval 142"/>
            <p:cNvSpPr>
              <a:spLocks noChangeAspect="1" noChangeArrowheads="1"/>
            </p:cNvSpPr>
            <p:nvPr/>
          </p:nvSpPr>
          <p:spPr bwMode="auto">
            <a:xfrm>
              <a:off x="2119721" y="44765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27" name="Oval 143"/>
            <p:cNvSpPr>
              <a:spLocks noChangeAspect="1" noChangeArrowheads="1"/>
            </p:cNvSpPr>
            <p:nvPr/>
          </p:nvSpPr>
          <p:spPr bwMode="auto">
            <a:xfrm>
              <a:off x="1314858" y="4433704"/>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228" name="Group 144"/>
            <p:cNvGrpSpPr>
              <a:grpSpLocks/>
            </p:cNvGrpSpPr>
            <p:nvPr/>
          </p:nvGrpSpPr>
          <p:grpSpPr bwMode="auto">
            <a:xfrm rot="3765891">
              <a:off x="1009264" y="5096486"/>
              <a:ext cx="428625" cy="242888"/>
              <a:chOff x="720" y="2205"/>
              <a:chExt cx="270" cy="153"/>
            </a:xfrm>
          </p:grpSpPr>
          <p:sp>
            <p:nvSpPr>
              <p:cNvPr id="268" name="Oval 145"/>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269" name="Line 146"/>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270" name="Line 147"/>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229" name="Oval 148"/>
            <p:cNvSpPr>
              <a:spLocks noChangeAspect="1" noChangeArrowheads="1"/>
            </p:cNvSpPr>
            <p:nvPr/>
          </p:nvSpPr>
          <p:spPr bwMode="auto">
            <a:xfrm>
              <a:off x="1362483" y="520999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30" name="Oval 149"/>
            <p:cNvSpPr>
              <a:spLocks noChangeAspect="1" noChangeArrowheads="1"/>
            </p:cNvSpPr>
            <p:nvPr/>
          </p:nvSpPr>
          <p:spPr bwMode="auto">
            <a:xfrm>
              <a:off x="1157696" y="47956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31" name="Oval 150"/>
            <p:cNvSpPr>
              <a:spLocks noChangeAspect="1" noChangeArrowheads="1"/>
            </p:cNvSpPr>
            <p:nvPr/>
          </p:nvSpPr>
          <p:spPr bwMode="auto">
            <a:xfrm>
              <a:off x="1562508" y="481946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32" name="Oval 151"/>
            <p:cNvSpPr>
              <a:spLocks noChangeAspect="1" noChangeArrowheads="1"/>
            </p:cNvSpPr>
            <p:nvPr/>
          </p:nvSpPr>
          <p:spPr bwMode="auto">
            <a:xfrm>
              <a:off x="1500596" y="5319529"/>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33" name="Oval 152"/>
            <p:cNvSpPr>
              <a:spLocks noChangeAspect="1" noChangeArrowheads="1"/>
            </p:cNvSpPr>
            <p:nvPr/>
          </p:nvSpPr>
          <p:spPr bwMode="auto">
            <a:xfrm>
              <a:off x="1605371" y="553384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34" name="Oval 153"/>
            <p:cNvSpPr>
              <a:spLocks noChangeAspect="1" noChangeArrowheads="1"/>
            </p:cNvSpPr>
            <p:nvPr/>
          </p:nvSpPr>
          <p:spPr bwMode="auto">
            <a:xfrm>
              <a:off x="1886358" y="5186179"/>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35" name="Oval 154"/>
            <p:cNvSpPr>
              <a:spLocks noChangeAspect="1" noChangeArrowheads="1"/>
            </p:cNvSpPr>
            <p:nvPr/>
          </p:nvSpPr>
          <p:spPr bwMode="auto">
            <a:xfrm>
              <a:off x="2095908" y="483851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236" name="Group 155"/>
            <p:cNvGrpSpPr>
              <a:grpSpLocks/>
            </p:cNvGrpSpPr>
            <p:nvPr/>
          </p:nvGrpSpPr>
          <p:grpSpPr bwMode="auto">
            <a:xfrm rot="-301054">
              <a:off x="2081621" y="5195704"/>
              <a:ext cx="428625" cy="242888"/>
              <a:chOff x="720" y="2205"/>
              <a:chExt cx="270" cy="153"/>
            </a:xfrm>
          </p:grpSpPr>
          <p:sp>
            <p:nvSpPr>
              <p:cNvPr id="265" name="Oval 156"/>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266" name="Line 157"/>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267" name="Line 158"/>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237" name="Oval 159"/>
            <p:cNvSpPr>
              <a:spLocks noChangeAspect="1" noChangeArrowheads="1"/>
            </p:cNvSpPr>
            <p:nvPr/>
          </p:nvSpPr>
          <p:spPr bwMode="auto">
            <a:xfrm>
              <a:off x="2181633" y="429559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38" name="Oval 160"/>
            <p:cNvSpPr>
              <a:spLocks noChangeAspect="1" noChangeArrowheads="1"/>
            </p:cNvSpPr>
            <p:nvPr/>
          </p:nvSpPr>
          <p:spPr bwMode="auto">
            <a:xfrm>
              <a:off x="2448333" y="5176654"/>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239" name="Group 161"/>
            <p:cNvGrpSpPr>
              <a:grpSpLocks/>
            </p:cNvGrpSpPr>
            <p:nvPr/>
          </p:nvGrpSpPr>
          <p:grpSpPr bwMode="auto">
            <a:xfrm rot="5749240">
              <a:off x="536189" y="4526573"/>
              <a:ext cx="428625" cy="242888"/>
              <a:chOff x="720" y="2205"/>
              <a:chExt cx="270" cy="153"/>
            </a:xfrm>
          </p:grpSpPr>
          <p:sp>
            <p:nvSpPr>
              <p:cNvPr id="262" name="Oval 162"/>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263" name="Line 163"/>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264" name="Line 164"/>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240" name="Oval 165"/>
            <p:cNvSpPr>
              <a:spLocks noChangeAspect="1" noChangeArrowheads="1"/>
            </p:cNvSpPr>
            <p:nvPr/>
          </p:nvSpPr>
          <p:spPr bwMode="auto">
            <a:xfrm>
              <a:off x="1029108" y="517189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1" name="Oval 166"/>
            <p:cNvSpPr>
              <a:spLocks noChangeAspect="1" noChangeArrowheads="1"/>
            </p:cNvSpPr>
            <p:nvPr/>
          </p:nvSpPr>
          <p:spPr bwMode="auto">
            <a:xfrm>
              <a:off x="690971" y="479089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2" name="Oval 167"/>
            <p:cNvSpPr>
              <a:spLocks noChangeAspect="1" noChangeArrowheads="1"/>
            </p:cNvSpPr>
            <p:nvPr/>
          </p:nvSpPr>
          <p:spPr bwMode="auto">
            <a:xfrm>
              <a:off x="657633" y="442894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3" name="Oval 168"/>
            <p:cNvSpPr>
              <a:spLocks noChangeAspect="1" noChangeArrowheads="1"/>
            </p:cNvSpPr>
            <p:nvPr/>
          </p:nvSpPr>
          <p:spPr bwMode="auto">
            <a:xfrm>
              <a:off x="1110071" y="420034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4" name="Oval 169"/>
            <p:cNvSpPr>
              <a:spLocks noChangeAspect="1" noChangeArrowheads="1"/>
            </p:cNvSpPr>
            <p:nvPr/>
          </p:nvSpPr>
          <p:spPr bwMode="auto">
            <a:xfrm>
              <a:off x="1576796" y="44146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5" name="Oval 170"/>
            <p:cNvSpPr>
              <a:spLocks noChangeAspect="1" noChangeArrowheads="1"/>
            </p:cNvSpPr>
            <p:nvPr/>
          </p:nvSpPr>
          <p:spPr bwMode="auto">
            <a:xfrm>
              <a:off x="2395946" y="49718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6" name="Oval 171"/>
            <p:cNvSpPr>
              <a:spLocks noChangeAspect="1" noChangeArrowheads="1"/>
            </p:cNvSpPr>
            <p:nvPr/>
          </p:nvSpPr>
          <p:spPr bwMode="auto">
            <a:xfrm>
              <a:off x="2267358" y="419081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7" name="Oval 172"/>
            <p:cNvSpPr>
              <a:spLocks noChangeAspect="1" noChangeArrowheads="1"/>
            </p:cNvSpPr>
            <p:nvPr/>
          </p:nvSpPr>
          <p:spPr bwMode="auto">
            <a:xfrm>
              <a:off x="1162458" y="385744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48" name="Oval 173"/>
            <p:cNvSpPr>
              <a:spLocks noChangeAspect="1" noChangeArrowheads="1"/>
            </p:cNvSpPr>
            <p:nvPr/>
          </p:nvSpPr>
          <p:spPr bwMode="auto">
            <a:xfrm>
              <a:off x="833846" y="42479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249" name="Group 174"/>
            <p:cNvGrpSpPr>
              <a:grpSpLocks/>
            </p:cNvGrpSpPr>
            <p:nvPr/>
          </p:nvGrpSpPr>
          <p:grpSpPr bwMode="auto">
            <a:xfrm rot="3765891">
              <a:off x="1547414" y="3553442"/>
              <a:ext cx="428625" cy="242888"/>
              <a:chOff x="720" y="2205"/>
              <a:chExt cx="270" cy="153"/>
            </a:xfrm>
          </p:grpSpPr>
          <p:sp>
            <p:nvSpPr>
              <p:cNvPr id="259" name="Oval 175"/>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260" name="Line 176"/>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261" name="Line 177"/>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250" name="Oval 178"/>
            <p:cNvSpPr>
              <a:spLocks noChangeAspect="1" noChangeArrowheads="1"/>
            </p:cNvSpPr>
            <p:nvPr/>
          </p:nvSpPr>
          <p:spPr bwMode="auto">
            <a:xfrm>
              <a:off x="2167346" y="391459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51" name="Oval 179"/>
            <p:cNvSpPr>
              <a:spLocks noChangeAspect="1" noChangeArrowheads="1"/>
            </p:cNvSpPr>
            <p:nvPr/>
          </p:nvSpPr>
          <p:spPr bwMode="auto">
            <a:xfrm>
              <a:off x="1891121" y="36526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252" name="Group 180"/>
            <p:cNvGrpSpPr>
              <a:grpSpLocks/>
            </p:cNvGrpSpPr>
            <p:nvPr/>
          </p:nvGrpSpPr>
          <p:grpSpPr bwMode="auto">
            <a:xfrm rot="-5981327">
              <a:off x="1272789" y="3528029"/>
              <a:ext cx="349251" cy="261937"/>
              <a:chOff x="1171" y="1259"/>
              <a:chExt cx="220" cy="165"/>
            </a:xfrm>
          </p:grpSpPr>
          <p:sp>
            <p:nvSpPr>
              <p:cNvPr id="257" name="Freeform 181"/>
              <p:cNvSpPr>
                <a:spLocks/>
              </p:cNvSpPr>
              <p:nvPr/>
            </p:nvSpPr>
            <p:spPr bwMode="auto">
              <a:xfrm rot="2687446">
                <a:off x="1171" y="1259"/>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258" name="Freeform 182"/>
              <p:cNvSpPr>
                <a:spLocks/>
              </p:cNvSpPr>
              <p:nvPr/>
            </p:nvSpPr>
            <p:spPr bwMode="auto">
              <a:xfrm rot="2687446">
                <a:off x="1226" y="1315"/>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grpSp>
        <p:sp>
          <p:nvSpPr>
            <p:cNvPr id="253" name="Oval 183"/>
            <p:cNvSpPr>
              <a:spLocks noChangeAspect="1" noChangeArrowheads="1"/>
            </p:cNvSpPr>
            <p:nvPr/>
          </p:nvSpPr>
          <p:spPr bwMode="auto">
            <a:xfrm>
              <a:off x="1557746" y="359074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54" name="Oval 184"/>
            <p:cNvSpPr>
              <a:spLocks noChangeAspect="1" noChangeArrowheads="1"/>
            </p:cNvSpPr>
            <p:nvPr/>
          </p:nvSpPr>
          <p:spPr bwMode="auto">
            <a:xfrm>
              <a:off x="1424396" y="37669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55" name="Oval 185"/>
            <p:cNvSpPr>
              <a:spLocks noChangeAspect="1" noChangeArrowheads="1"/>
            </p:cNvSpPr>
            <p:nvPr/>
          </p:nvSpPr>
          <p:spPr bwMode="auto">
            <a:xfrm>
              <a:off x="1191033" y="504806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256" name="Oval 186"/>
            <p:cNvSpPr>
              <a:spLocks noChangeAspect="1" noChangeArrowheads="1"/>
            </p:cNvSpPr>
            <p:nvPr/>
          </p:nvSpPr>
          <p:spPr bwMode="auto">
            <a:xfrm>
              <a:off x="2095908" y="5414779"/>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sp>
        <p:nvSpPr>
          <p:cNvPr id="2" name="Date Placeholder 1"/>
          <p:cNvSpPr>
            <a:spLocks noGrp="1"/>
          </p:cNvSpPr>
          <p:nvPr>
            <p:ph type="dt" sz="half" idx="10"/>
          </p:nvPr>
        </p:nvSpPr>
        <p:spPr/>
        <p:txBody>
          <a:bodyPr/>
          <a:lstStyle/>
          <a:p>
            <a:r>
              <a:rPr lang="en-US" smtClean="0"/>
              <a:t>June 1-19, 2015</a:t>
            </a:r>
            <a:endParaRPr lang="en-CA" dirty="0"/>
          </a:p>
        </p:txBody>
      </p:sp>
    </p:spTree>
    <p:extLst>
      <p:ext uri="{BB962C8B-B14F-4D97-AF65-F5344CB8AC3E}">
        <p14:creationId xmlns:p14="http://schemas.microsoft.com/office/powerpoint/2010/main" val="14507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defRPr/>
            </a:pPr>
            <a:r>
              <a:rPr lang="en-US" sz="7200" i="1" dirty="0" err="1" smtClean="0">
                <a:solidFill>
                  <a:schemeClr val="accent4">
                    <a:lumMod val="75000"/>
                  </a:schemeClr>
                </a:solidFill>
                <a:latin typeface="Harrington" pitchFamily="82" charset="0"/>
              </a:rPr>
              <a:t>S</a:t>
            </a:r>
            <a:r>
              <a:rPr lang="en-US" i="1" dirty="0" err="1" smtClean="0">
                <a:latin typeface="AngsanaUPC" pitchFamily="18" charset="-34"/>
                <a:cs typeface="AngsanaUPC" pitchFamily="18" charset="-34"/>
              </a:rPr>
              <a:t>t</a:t>
            </a:r>
            <a:r>
              <a:rPr lang="en-US" i="1" dirty="0" err="1" smtClean="0">
                <a:solidFill>
                  <a:schemeClr val="tx2">
                    <a:lumMod val="40000"/>
                    <a:lumOff val="60000"/>
                  </a:schemeClr>
                </a:solidFill>
                <a:latin typeface="Bauhaus 93" pitchFamily="82" charset="0"/>
              </a:rPr>
              <a:t>R</a:t>
            </a:r>
            <a:r>
              <a:rPr lang="en-US" i="1" dirty="0" err="1" smtClean="0">
                <a:solidFill>
                  <a:srgbClr val="7030A0"/>
                </a:solidFill>
                <a:latin typeface="DFKai-SB" pitchFamily="65" charset="-120"/>
                <a:ea typeface="DFKai-SB" pitchFamily="65" charset="-120"/>
              </a:rPr>
              <a:t>a</a:t>
            </a:r>
            <a:r>
              <a:rPr lang="en-US" i="1" dirty="0" err="1" smtClean="0">
                <a:latin typeface="EucrosiaUPC" pitchFamily="18" charset="-34"/>
                <a:cs typeface="EucrosiaUPC" pitchFamily="18" charset="-34"/>
              </a:rPr>
              <a:t>n</a:t>
            </a:r>
            <a:r>
              <a:rPr lang="en-US" sz="3600" i="1" dirty="0" err="1" smtClean="0">
                <a:solidFill>
                  <a:srgbClr val="0070C0"/>
                </a:solidFill>
                <a:latin typeface="Papyrus" pitchFamily="66" charset="0"/>
              </a:rPr>
              <a:t>G</a:t>
            </a:r>
            <a:r>
              <a:rPr lang="en-US" i="1" dirty="0" err="1" smtClean="0">
                <a:solidFill>
                  <a:schemeClr val="accent5">
                    <a:lumMod val="40000"/>
                    <a:lumOff val="60000"/>
                  </a:schemeClr>
                </a:solidFill>
                <a:latin typeface="Segoe Print" pitchFamily="2" charset="0"/>
              </a:rPr>
              <a:t>e</a:t>
            </a:r>
            <a:r>
              <a:rPr lang="en-US" dirty="0" smtClean="0"/>
              <a:t> quark contribution</a:t>
            </a:r>
            <a:endParaRPr lang="en-US"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13</a:t>
            </a:fld>
            <a:endParaRPr lang="en-US"/>
          </a:p>
        </p:txBody>
      </p:sp>
      <p:graphicFrame>
        <p:nvGraphicFramePr>
          <p:cNvPr id="7" name="Object 64"/>
          <p:cNvGraphicFramePr>
            <a:graphicFrameLocks noChangeAspect="1"/>
          </p:cNvGraphicFramePr>
          <p:nvPr/>
        </p:nvGraphicFramePr>
        <p:xfrm>
          <a:off x="923925" y="1154113"/>
          <a:ext cx="6799263" cy="1544637"/>
        </p:xfrm>
        <a:graphic>
          <a:graphicData uri="http://schemas.openxmlformats.org/presentationml/2006/ole">
            <mc:AlternateContent xmlns:mc="http://schemas.openxmlformats.org/markup-compatibility/2006">
              <mc:Choice xmlns:v="urn:schemas-microsoft-com:vml" Requires="v">
                <p:oleObj spid="_x0000_s234624" name="Equation" r:id="rId3" imgW="4241520" imgH="965160" progId="Equation.3">
                  <p:embed/>
                </p:oleObj>
              </mc:Choice>
              <mc:Fallback>
                <p:oleObj name="Equation" r:id="rId3" imgW="4241520" imgH="965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 y="1154113"/>
                        <a:ext cx="6799263" cy="154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2233613" y="2852738"/>
          <a:ext cx="4681537" cy="2517775"/>
        </p:xfrm>
        <a:graphic>
          <a:graphicData uri="http://schemas.openxmlformats.org/presentationml/2006/ole">
            <mc:AlternateContent xmlns:mc="http://schemas.openxmlformats.org/markup-compatibility/2006">
              <mc:Choice xmlns:v="urn:schemas-microsoft-com:vml" Requires="v">
                <p:oleObj spid="_x0000_s234625" name="Equation" r:id="rId5" imgW="2133360" imgH="1143000" progId="Equation.3">
                  <p:embed/>
                </p:oleObj>
              </mc:Choice>
              <mc:Fallback>
                <p:oleObj name="Equation" r:id="rId5" imgW="2133360" imgH="1143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3613" y="2852738"/>
                        <a:ext cx="4681537" cy="251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5"/>
          <p:cNvSpPr txBox="1">
            <a:spLocks noChangeArrowheads="1"/>
          </p:cNvSpPr>
          <p:nvPr/>
        </p:nvSpPr>
        <p:spPr bwMode="auto">
          <a:xfrm>
            <a:off x="2574925" y="2276475"/>
            <a:ext cx="4532313" cy="366713"/>
          </a:xfrm>
          <a:prstGeom prst="rect">
            <a:avLst/>
          </a:prstGeom>
          <a:noFill/>
          <a:ln w="9525" algn="ctr">
            <a:noFill/>
            <a:miter lim="800000"/>
            <a:headEnd/>
            <a:tailEnd/>
          </a:ln>
          <a:effectLst/>
        </p:spPr>
        <p:txBody>
          <a:bodyPr>
            <a:spAutoFit/>
          </a:bodyPr>
          <a:lstStyle/>
          <a:p>
            <a:pPr>
              <a:spcBef>
                <a:spcPct val="50000"/>
              </a:spcBef>
            </a:pPr>
            <a:r>
              <a:rPr lang="en-US" b="0" dirty="0"/>
              <a:t>Assume </a:t>
            </a:r>
            <a:r>
              <a:rPr lang="en-US" b="0" dirty="0" err="1"/>
              <a:t>isospin</a:t>
            </a:r>
            <a:r>
              <a:rPr lang="en-US" b="0" dirty="0"/>
              <a:t> symmetry and we have</a:t>
            </a:r>
          </a:p>
        </p:txBody>
      </p:sp>
      <p:graphicFrame>
        <p:nvGraphicFramePr>
          <p:cNvPr id="10" name="Object 7"/>
          <p:cNvGraphicFramePr>
            <a:graphicFrameLocks noChangeAspect="1"/>
          </p:cNvGraphicFramePr>
          <p:nvPr/>
        </p:nvGraphicFramePr>
        <p:xfrm>
          <a:off x="1960563" y="2733675"/>
          <a:ext cx="2073275" cy="533400"/>
        </p:xfrm>
        <a:graphic>
          <a:graphicData uri="http://schemas.openxmlformats.org/presentationml/2006/ole">
            <mc:AlternateContent xmlns:mc="http://schemas.openxmlformats.org/markup-compatibility/2006">
              <mc:Choice xmlns:v="urn:schemas-microsoft-com:vml" Requires="v">
                <p:oleObj spid="_x0000_s234626" name="Equation" r:id="rId7" imgW="838080" imgH="215640" progId="Equation.3">
                  <p:embed/>
                </p:oleObj>
              </mc:Choice>
              <mc:Fallback>
                <p:oleObj name="Equation" r:id="rId7" imgW="8380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0563" y="2733675"/>
                        <a:ext cx="20732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5008563" y="2771775"/>
          <a:ext cx="1895475" cy="503238"/>
        </p:xfrm>
        <a:graphic>
          <a:graphicData uri="http://schemas.openxmlformats.org/presentationml/2006/ole">
            <mc:AlternateContent xmlns:mc="http://schemas.openxmlformats.org/markup-compatibility/2006">
              <mc:Choice xmlns:v="urn:schemas-microsoft-com:vml" Requires="v">
                <p:oleObj spid="_x0000_s234627" name="Equation" r:id="rId9" imgW="812520" imgH="215640" progId="Equation.3">
                  <p:embed/>
                </p:oleObj>
              </mc:Choice>
              <mc:Fallback>
                <p:oleObj name="Equation" r:id="rId9" imgW="81252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8563" y="2771775"/>
                        <a:ext cx="18954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3"/>
          <p:cNvSpPr txBox="1">
            <a:spLocks noChangeArrowheads="1"/>
          </p:cNvSpPr>
          <p:nvPr/>
        </p:nvSpPr>
        <p:spPr bwMode="auto">
          <a:xfrm>
            <a:off x="522288" y="3160713"/>
            <a:ext cx="539750" cy="366712"/>
          </a:xfrm>
          <a:prstGeom prst="rect">
            <a:avLst/>
          </a:prstGeom>
          <a:noFill/>
          <a:ln w="9525" algn="ctr">
            <a:noFill/>
            <a:miter lim="800000"/>
            <a:headEnd/>
            <a:tailEnd/>
          </a:ln>
          <a:effectLst/>
        </p:spPr>
        <p:txBody>
          <a:bodyPr wrap="none">
            <a:spAutoFit/>
          </a:bodyPr>
          <a:lstStyle/>
          <a:p>
            <a:r>
              <a:rPr lang="en-US" b="0">
                <a:solidFill>
                  <a:schemeClr val="accent4">
                    <a:lumMod val="75000"/>
                  </a:schemeClr>
                </a:solidFill>
              </a:rPr>
              <a:t>this</a:t>
            </a:r>
          </a:p>
        </p:txBody>
      </p:sp>
      <p:sp>
        <p:nvSpPr>
          <p:cNvPr id="13" name="Text Box 14"/>
          <p:cNvSpPr txBox="1">
            <a:spLocks noChangeArrowheads="1"/>
          </p:cNvSpPr>
          <p:nvPr/>
        </p:nvSpPr>
        <p:spPr bwMode="auto">
          <a:xfrm>
            <a:off x="539750" y="3697288"/>
            <a:ext cx="933269" cy="369332"/>
          </a:xfrm>
          <a:prstGeom prst="rect">
            <a:avLst/>
          </a:prstGeom>
          <a:noFill/>
          <a:ln w="9525" algn="ctr">
            <a:noFill/>
            <a:miter lim="800000"/>
            <a:headEnd/>
            <a:tailEnd/>
          </a:ln>
          <a:effectLst/>
        </p:spPr>
        <p:txBody>
          <a:bodyPr wrap="none">
            <a:spAutoFit/>
          </a:bodyPr>
          <a:lstStyle/>
          <a:p>
            <a:r>
              <a:rPr lang="en-US" b="0">
                <a:solidFill>
                  <a:schemeClr val="accent4">
                    <a:lumMod val="75000"/>
                  </a:schemeClr>
                </a:solidFill>
              </a:rPr>
              <a:t>and this</a:t>
            </a:r>
          </a:p>
        </p:txBody>
      </p:sp>
      <p:sp>
        <p:nvSpPr>
          <p:cNvPr id="14" name="Text Box 15"/>
          <p:cNvSpPr txBox="1">
            <a:spLocks noChangeArrowheads="1"/>
          </p:cNvSpPr>
          <p:nvPr/>
        </p:nvSpPr>
        <p:spPr bwMode="auto">
          <a:xfrm>
            <a:off x="309563" y="4235450"/>
            <a:ext cx="1695450" cy="366713"/>
          </a:xfrm>
          <a:prstGeom prst="rect">
            <a:avLst/>
          </a:prstGeom>
          <a:noFill/>
          <a:ln w="9525" algn="ctr">
            <a:noFill/>
            <a:miter lim="800000"/>
            <a:headEnd/>
            <a:tailEnd/>
          </a:ln>
          <a:effectLst/>
        </p:spPr>
        <p:txBody>
          <a:bodyPr>
            <a:spAutoFit/>
          </a:bodyPr>
          <a:lstStyle/>
          <a:p>
            <a:r>
              <a:rPr lang="en-US" b="0">
                <a:solidFill>
                  <a:schemeClr val="accent4">
                    <a:lumMod val="75000"/>
                  </a:schemeClr>
                </a:solidFill>
              </a:rPr>
              <a:t>are well known</a:t>
            </a:r>
          </a:p>
        </p:txBody>
      </p:sp>
      <p:sp>
        <p:nvSpPr>
          <p:cNvPr id="15" name="Line 16"/>
          <p:cNvSpPr>
            <a:spLocks noChangeShapeType="1"/>
          </p:cNvSpPr>
          <p:nvPr/>
        </p:nvSpPr>
        <p:spPr bwMode="auto">
          <a:xfrm>
            <a:off x="1152525" y="3429000"/>
            <a:ext cx="920750" cy="192088"/>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spAutoFit/>
          </a:bodyPr>
          <a:lstStyle/>
          <a:p>
            <a:endParaRPr lang="en-US">
              <a:solidFill>
                <a:schemeClr val="accent4">
                  <a:lumMod val="75000"/>
                </a:schemeClr>
              </a:solidFill>
            </a:endParaRPr>
          </a:p>
        </p:txBody>
      </p:sp>
      <p:sp>
        <p:nvSpPr>
          <p:cNvPr id="16" name="Line 17"/>
          <p:cNvSpPr>
            <a:spLocks noChangeShapeType="1"/>
          </p:cNvSpPr>
          <p:nvPr/>
        </p:nvSpPr>
        <p:spPr bwMode="auto">
          <a:xfrm>
            <a:off x="1458913" y="3929063"/>
            <a:ext cx="652462" cy="114300"/>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spAutoFit/>
          </a:bodyPr>
          <a:lstStyle/>
          <a:p>
            <a:endParaRPr lang="en-US">
              <a:solidFill>
                <a:schemeClr val="accent4">
                  <a:lumMod val="75000"/>
                </a:schemeClr>
              </a:solidFill>
            </a:endParaRPr>
          </a:p>
        </p:txBody>
      </p:sp>
      <p:sp>
        <p:nvSpPr>
          <p:cNvPr id="17" name="Line 18"/>
          <p:cNvSpPr>
            <a:spLocks noChangeShapeType="1"/>
          </p:cNvSpPr>
          <p:nvPr/>
        </p:nvSpPr>
        <p:spPr bwMode="auto">
          <a:xfrm flipV="1">
            <a:off x="1574800" y="4695825"/>
            <a:ext cx="576263" cy="269875"/>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spAutoFit/>
          </a:bodyPr>
          <a:lstStyle/>
          <a:p>
            <a:endParaRPr lang="en-US">
              <a:solidFill>
                <a:schemeClr val="accent4">
                  <a:lumMod val="75000"/>
                </a:schemeClr>
              </a:solidFill>
            </a:endParaRPr>
          </a:p>
        </p:txBody>
      </p:sp>
      <p:sp>
        <p:nvSpPr>
          <p:cNvPr id="18" name="Text Box 20"/>
          <p:cNvSpPr txBox="1">
            <a:spLocks noChangeArrowheads="1"/>
          </p:cNvSpPr>
          <p:nvPr/>
        </p:nvSpPr>
        <p:spPr bwMode="auto">
          <a:xfrm>
            <a:off x="576263" y="5041900"/>
            <a:ext cx="2151062" cy="366713"/>
          </a:xfrm>
          <a:prstGeom prst="rect">
            <a:avLst/>
          </a:prstGeom>
          <a:noFill/>
          <a:ln w="9525" algn="ctr">
            <a:noFill/>
            <a:miter lim="800000"/>
            <a:headEnd/>
            <a:tailEnd/>
          </a:ln>
          <a:effectLst/>
        </p:spPr>
        <p:txBody>
          <a:bodyPr>
            <a:spAutoFit/>
          </a:bodyPr>
          <a:lstStyle/>
          <a:p>
            <a:r>
              <a:rPr lang="en-US" b="0">
                <a:solidFill>
                  <a:schemeClr val="accent4">
                    <a:lumMod val="75000"/>
                  </a:schemeClr>
                </a:solidFill>
              </a:rPr>
              <a:t>what about this?</a:t>
            </a:r>
          </a:p>
        </p:txBody>
      </p:sp>
      <p:sp>
        <p:nvSpPr>
          <p:cNvPr id="19" name="Text Box 21"/>
          <p:cNvSpPr txBox="1">
            <a:spLocks noChangeArrowheads="1"/>
          </p:cNvSpPr>
          <p:nvPr/>
        </p:nvSpPr>
        <p:spPr bwMode="auto">
          <a:xfrm>
            <a:off x="2268538" y="5618163"/>
            <a:ext cx="4532312" cy="366712"/>
          </a:xfrm>
          <a:prstGeom prst="rect">
            <a:avLst/>
          </a:prstGeom>
          <a:noFill/>
          <a:ln w="9525" algn="ctr">
            <a:noFill/>
            <a:miter lim="800000"/>
            <a:headEnd/>
            <a:tailEnd/>
          </a:ln>
          <a:effectLst/>
        </p:spPr>
        <p:txBody>
          <a:bodyPr>
            <a:spAutoFit/>
          </a:bodyPr>
          <a:lstStyle/>
          <a:p>
            <a:pPr>
              <a:spcBef>
                <a:spcPct val="50000"/>
              </a:spcBef>
            </a:pPr>
            <a:r>
              <a:rPr lang="en-US" b="0"/>
              <a:t>(Assume neutral weak charges are known)</a:t>
            </a:r>
          </a:p>
        </p:txBody>
      </p:sp>
      <p:sp>
        <p:nvSpPr>
          <p:cNvPr id="20" name="Line 22"/>
          <p:cNvSpPr>
            <a:spLocks noChangeShapeType="1"/>
          </p:cNvSpPr>
          <p:nvPr/>
        </p:nvSpPr>
        <p:spPr bwMode="auto">
          <a:xfrm flipH="1" flipV="1">
            <a:off x="3995738" y="5041900"/>
            <a:ext cx="346075" cy="65246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spAutoFit/>
          </a:bodyPr>
          <a:lstStyle/>
          <a:p>
            <a:endParaRPr lang="en-US"/>
          </a:p>
        </p:txBody>
      </p:sp>
      <p:sp>
        <p:nvSpPr>
          <p:cNvPr id="21" name="Line 23"/>
          <p:cNvSpPr>
            <a:spLocks noChangeShapeType="1"/>
          </p:cNvSpPr>
          <p:nvPr/>
        </p:nvSpPr>
        <p:spPr bwMode="auto">
          <a:xfrm flipH="1" flipV="1">
            <a:off x="4610100" y="5003800"/>
            <a:ext cx="0" cy="65246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spAutoFit/>
          </a:bodyPr>
          <a:lstStyle/>
          <a:p>
            <a:endParaRPr lang="en-US"/>
          </a:p>
        </p:txBody>
      </p:sp>
      <p:sp>
        <p:nvSpPr>
          <p:cNvPr id="22" name="Line 24"/>
          <p:cNvSpPr>
            <a:spLocks noChangeShapeType="1"/>
          </p:cNvSpPr>
          <p:nvPr/>
        </p:nvSpPr>
        <p:spPr bwMode="auto">
          <a:xfrm flipV="1">
            <a:off x="4802188" y="5080000"/>
            <a:ext cx="384175" cy="614363"/>
          </a:xfrm>
          <a:prstGeom prst="line">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spAutoFit/>
          </a:bodyPr>
          <a:lstStyle/>
          <a:p>
            <a:endParaRPr lang="en-US"/>
          </a:p>
        </p:txBody>
      </p:sp>
      <p:graphicFrame>
        <p:nvGraphicFramePr>
          <p:cNvPr id="24" name="Object 50"/>
          <p:cNvGraphicFramePr>
            <a:graphicFrameLocks noChangeAspect="1"/>
          </p:cNvGraphicFramePr>
          <p:nvPr/>
        </p:nvGraphicFramePr>
        <p:xfrm>
          <a:off x="1958975" y="2700338"/>
          <a:ext cx="2262188" cy="565150"/>
        </p:xfrm>
        <a:graphic>
          <a:graphicData uri="http://schemas.openxmlformats.org/presentationml/2006/ole">
            <mc:AlternateContent xmlns:mc="http://schemas.openxmlformats.org/markup-compatibility/2006">
              <mc:Choice xmlns:v="urn:schemas-microsoft-com:vml" Requires="v">
                <p:oleObj spid="_x0000_s234628" name="Equation" r:id="rId11" imgW="914400" imgH="228600" progId="Equation.3">
                  <p:embed/>
                </p:oleObj>
              </mc:Choice>
              <mc:Fallback>
                <p:oleObj name="Equation" r:id="rId11" imgW="9144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8975" y="2700338"/>
                        <a:ext cx="226218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4"/>
          <p:cNvGraphicFramePr>
            <a:graphicFrameLocks noChangeAspect="1"/>
          </p:cNvGraphicFramePr>
          <p:nvPr/>
        </p:nvGraphicFramePr>
        <p:xfrm>
          <a:off x="4994275" y="2738438"/>
          <a:ext cx="2230438" cy="565150"/>
        </p:xfrm>
        <a:graphic>
          <a:graphicData uri="http://schemas.openxmlformats.org/presentationml/2006/ole">
            <mc:AlternateContent xmlns:mc="http://schemas.openxmlformats.org/markup-compatibility/2006">
              <mc:Choice xmlns:v="urn:schemas-microsoft-com:vml" Requires="v">
                <p:oleObj spid="_x0000_s234629" name="Equation" r:id="rId13" imgW="901440" imgH="228600" progId="Equation.3">
                  <p:embed/>
                </p:oleObj>
              </mc:Choice>
              <mc:Fallback>
                <p:oleObj name="Equation" r:id="rId13" imgW="90144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4275" y="2738438"/>
                        <a:ext cx="223043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65"/>
          <p:cNvSpPr>
            <a:spLocks noChangeArrowheads="1"/>
          </p:cNvSpPr>
          <p:nvPr/>
        </p:nvSpPr>
        <p:spPr bwMode="auto">
          <a:xfrm>
            <a:off x="3689350" y="3736975"/>
            <a:ext cx="2111375" cy="1497013"/>
          </a:xfrm>
          <a:prstGeom prst="rect">
            <a:avLst/>
          </a:prstGeom>
          <a:solidFill>
            <a:schemeClr val="bg1"/>
          </a:solidFill>
          <a:ln w="9525" algn="ctr">
            <a:noFill/>
            <a:miter lim="800000"/>
            <a:headEnd/>
            <a:tailEnd/>
          </a:ln>
          <a:effectLst/>
        </p:spPr>
        <p:txBody>
          <a:bodyPr anchor="ctr">
            <a:spAutoFit/>
          </a:bodyPr>
          <a:lstStyle/>
          <a:p>
            <a:endParaRPr lang="en-US"/>
          </a:p>
        </p:txBody>
      </p:sp>
      <p:sp>
        <p:nvSpPr>
          <p:cNvPr id="27" name="Rectangle 66"/>
          <p:cNvSpPr>
            <a:spLocks noChangeArrowheads="1"/>
          </p:cNvSpPr>
          <p:nvPr/>
        </p:nvSpPr>
        <p:spPr bwMode="auto">
          <a:xfrm>
            <a:off x="2420938" y="3813175"/>
            <a:ext cx="690562" cy="998538"/>
          </a:xfrm>
          <a:prstGeom prst="rect">
            <a:avLst/>
          </a:prstGeom>
          <a:solidFill>
            <a:schemeClr val="bg1"/>
          </a:solidFill>
          <a:ln w="9525" algn="ctr">
            <a:noFill/>
            <a:miter lim="800000"/>
            <a:headEnd/>
            <a:tailEnd/>
          </a:ln>
          <a:effectLst/>
        </p:spPr>
        <p:txBody>
          <a:bodyPr anchor="ctr">
            <a:spAutoFit/>
          </a:bodyPr>
          <a:lstStyle/>
          <a:p>
            <a:endParaRPr lang="en-US"/>
          </a:p>
        </p:txBody>
      </p:sp>
      <p:sp>
        <p:nvSpPr>
          <p:cNvPr id="28" name="Rectangle 70"/>
          <p:cNvSpPr>
            <a:spLocks noChangeArrowheads="1"/>
          </p:cNvSpPr>
          <p:nvPr/>
        </p:nvSpPr>
        <p:spPr bwMode="auto">
          <a:xfrm>
            <a:off x="3649663" y="4465638"/>
            <a:ext cx="2111375" cy="747712"/>
          </a:xfrm>
          <a:prstGeom prst="rect">
            <a:avLst/>
          </a:prstGeom>
          <a:solidFill>
            <a:schemeClr val="bg1"/>
          </a:solidFill>
          <a:ln w="9525" algn="ctr">
            <a:noFill/>
            <a:miter lim="800000"/>
            <a:headEnd/>
            <a:tailEnd/>
          </a:ln>
          <a:effectLst/>
        </p:spPr>
        <p:txBody>
          <a:bodyPr anchor="ctr">
            <a:spAutoFit/>
          </a:bodyPr>
          <a:lstStyle/>
          <a:p>
            <a:endParaRPr lang="en-US"/>
          </a:p>
        </p:txBody>
      </p:sp>
      <p:sp>
        <p:nvSpPr>
          <p:cNvPr id="29" name="Rectangle 71"/>
          <p:cNvSpPr>
            <a:spLocks noChangeArrowheads="1"/>
          </p:cNvSpPr>
          <p:nvPr/>
        </p:nvSpPr>
        <p:spPr bwMode="auto">
          <a:xfrm>
            <a:off x="2420938" y="4311650"/>
            <a:ext cx="688975" cy="500063"/>
          </a:xfrm>
          <a:prstGeom prst="rect">
            <a:avLst/>
          </a:prstGeom>
          <a:solidFill>
            <a:schemeClr val="bg1"/>
          </a:solidFill>
          <a:ln w="9525" algn="ctr">
            <a:noFill/>
            <a:miter lim="800000"/>
            <a:headEnd/>
            <a:tailEnd/>
          </a:ln>
          <a:effectLst/>
        </p:spPr>
        <p:txBody>
          <a:bodyPr anchor="ctr">
            <a:spAutoFit/>
          </a:bodyPr>
          <a:lstStyle/>
          <a:p>
            <a:endParaRPr lang="en-US"/>
          </a:p>
        </p:txBody>
      </p:sp>
      <p:graphicFrame>
        <p:nvGraphicFramePr>
          <p:cNvPr id="17416" name="Object 8"/>
          <p:cNvGraphicFramePr>
            <a:graphicFrameLocks noChangeAspect="1"/>
          </p:cNvGraphicFramePr>
          <p:nvPr/>
        </p:nvGraphicFramePr>
        <p:xfrm>
          <a:off x="6256337" y="5118100"/>
          <a:ext cx="3878263" cy="2273300"/>
        </p:xfrm>
        <a:graphic>
          <a:graphicData uri="http://schemas.openxmlformats.org/presentationml/2006/ole">
            <mc:AlternateContent xmlns:mc="http://schemas.openxmlformats.org/markup-compatibility/2006">
              <mc:Choice xmlns:v="urn:schemas-microsoft-com:vml" Requires="v">
                <p:oleObj spid="_x0000_s234630" name="Document" r:id="rId15" imgW="4728960" imgH="2771640" progId="Word.Document.8">
                  <p:embed/>
                </p:oleObj>
              </mc:Choice>
              <mc:Fallback>
                <p:oleObj name="Document" r:id="rId15" imgW="4728960" imgH="2771640" progId="Word.Document.8">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6337" y="5118100"/>
                        <a:ext cx="3878263" cy="227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r>
              <a:rPr lang="en-US" smtClean="0"/>
              <a:t>June 1-19, 2015</a:t>
            </a:r>
            <a:endParaRPr lang="en-CA" dirty="0"/>
          </a:p>
        </p:txBody>
      </p:sp>
    </p:spTree>
    <p:extLst>
      <p:ext uri="{BB962C8B-B14F-4D97-AF65-F5344CB8AC3E}">
        <p14:creationId xmlns:p14="http://schemas.microsoft.com/office/powerpoint/2010/main" val="27684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xit" presetSubtype="0" fill="hold" nodeType="with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2.77778E-6 -3.7037E-6 L 0.0026 -0.2037 " pathEditMode="relative" rAng="0" ptsTypes="AA">
                                      <p:cBhvr>
                                        <p:cTn id="30" dur="2000" fill="hold"/>
                                        <p:tgtEl>
                                          <p:spTgt spid="24"/>
                                        </p:tgtEl>
                                        <p:attrNameLst>
                                          <p:attrName>ppt_x</p:attrName>
                                          <p:attrName>ppt_y</p:attrName>
                                        </p:attrNameLst>
                                      </p:cBhvr>
                                      <p:rCtr x="1" y="-102"/>
                                    </p:animMotion>
                                  </p:childTnLst>
                                </p:cTn>
                              </p:par>
                              <p:par>
                                <p:cTn id="31" presetID="64" presetClass="path" presetSubtype="0" accel="50000" decel="50000" fill="hold" nodeType="withEffect">
                                  <p:stCondLst>
                                    <p:cond delay="0"/>
                                  </p:stCondLst>
                                  <p:childTnLst>
                                    <p:animMotion origin="layout" path="M 4.44444E-6 7.40741E-7 L 4.44444E-6 -0.20926 " pathEditMode="relative" rAng="0" ptsTypes="AA">
                                      <p:cBhvr>
                                        <p:cTn id="32" dur="2000" fill="hold"/>
                                        <p:tgtEl>
                                          <p:spTgt spid="25"/>
                                        </p:tgtEl>
                                        <p:attrNameLst>
                                          <p:attrName>ppt_x</p:attrName>
                                          <p:attrName>ppt_y</p:attrName>
                                        </p:attrNameLst>
                                      </p:cBhvr>
                                      <p:rCtr x="0" y="-105"/>
                                    </p:animMotion>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0.70"/>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500"/>
                                  </p:stCondLst>
                                  <p:childTnLst>
                                    <p:set>
                                      <p:cBhvr>
                                        <p:cTn id="66" dur="1" fill="hold">
                                          <p:stCondLst>
                                            <p:cond delay="0"/>
                                          </p:stCondLst>
                                        </p:cTn>
                                        <p:tgtEl>
                                          <p:spTgt spid="13"/>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par>
                          <p:cTn id="70" fill="hold">
                            <p:stCondLst>
                              <p:cond delay="500"/>
                            </p:stCondLst>
                            <p:childTnLst>
                              <p:par>
                                <p:cTn id="71" presetID="1" presetClass="entr" presetSubtype="0" fill="hold" grpId="0" nodeType="afterEffect">
                                  <p:stCondLst>
                                    <p:cond delay="50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strVal val="#ppt_w*0.70"/>
                                          </p:val>
                                        </p:tav>
                                        <p:tav tm="100000">
                                          <p:val>
                                            <p:strVal val="#ppt_w"/>
                                          </p:val>
                                        </p:tav>
                                      </p:tavLst>
                                    </p:anim>
                                    <p:anim calcmode="lin" valueType="num">
                                      <p:cBhvr>
                                        <p:cTn id="90" dur="1000" fill="hold"/>
                                        <p:tgtEl>
                                          <p:spTgt spid="19"/>
                                        </p:tgtEl>
                                        <p:attrNameLst>
                                          <p:attrName>ppt_h</p:attrName>
                                        </p:attrNameLst>
                                      </p:cBhvr>
                                      <p:tavLst>
                                        <p:tav tm="0">
                                          <p:val>
                                            <p:strVal val="#ppt_h"/>
                                          </p:val>
                                        </p:tav>
                                        <p:tav tm="100000">
                                          <p:val>
                                            <p:strVal val="#ppt_h"/>
                                          </p:val>
                                        </p:tav>
                                      </p:tavLst>
                                    </p:anim>
                                    <p:animEffect transition="in" filter="fade">
                                      <p:cBhvr>
                                        <p:cTn id="91" dur="1000"/>
                                        <p:tgtEl>
                                          <p:spTgt spid="19"/>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741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2000"/>
                                        <p:tgtEl>
                                          <p:spTgt spid="20"/>
                                        </p:tgtEl>
                                      </p:cBhvr>
                                    </p:animEffect>
                                    <p:set>
                                      <p:cBhvr>
                                        <p:cTn id="106" dur="1" fill="hold">
                                          <p:stCondLst>
                                            <p:cond delay="1999"/>
                                          </p:stCondLst>
                                        </p:cTn>
                                        <p:tgtEl>
                                          <p:spTgt spid="20"/>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21"/>
                                        </p:tgtEl>
                                      </p:cBhvr>
                                    </p:animEffect>
                                    <p:set>
                                      <p:cBhvr>
                                        <p:cTn id="109" dur="1" fill="hold">
                                          <p:stCondLst>
                                            <p:cond delay="1999"/>
                                          </p:stCondLst>
                                        </p:cTn>
                                        <p:tgtEl>
                                          <p:spTgt spid="2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19"/>
                                        </p:tgtEl>
                                      </p:cBhvr>
                                    </p:animEffect>
                                    <p:set>
                                      <p:cBhvr>
                                        <p:cTn id="112" dur="1" fill="hold">
                                          <p:stCondLst>
                                            <p:cond delay="1999"/>
                                          </p:stCondLst>
                                        </p:cTn>
                                        <p:tgtEl>
                                          <p:spTgt spid="1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2000"/>
                                        <p:tgtEl>
                                          <p:spTgt spid="22"/>
                                        </p:tgtEl>
                                      </p:cBhvr>
                                    </p:animEffect>
                                    <p:set>
                                      <p:cBhvr>
                                        <p:cTn id="115" dur="1" fill="hold">
                                          <p:stCondLst>
                                            <p:cond delay="1999"/>
                                          </p:stCondLst>
                                        </p:cTn>
                                        <p:tgtEl>
                                          <p:spTgt spid="22"/>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17416"/>
                                        </p:tgtEl>
                                      </p:cBhvr>
                                    </p:animEffect>
                                    <p:set>
                                      <p:cBhvr>
                                        <p:cTn id="118" dur="1" fill="hold">
                                          <p:stCondLst>
                                            <p:cond delay="1999"/>
                                          </p:stCondLst>
                                        </p:cTn>
                                        <p:tgtEl>
                                          <p:spTgt spid="17416"/>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fade">
                                      <p:cBhvr>
                                        <p:cTn id="121" dur="2000"/>
                                        <p:tgtEl>
                                          <p:spTgt spid="1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2" grpId="1"/>
      <p:bldP spid="13" grpId="0"/>
      <p:bldP spid="13" grpId="1"/>
      <p:bldP spid="14" grpId="0"/>
      <p:bldP spid="14" grpId="1"/>
      <p:bldP spid="15" grpId="0" animBg="1"/>
      <p:bldP spid="15" grpId="1" animBg="1"/>
      <p:bldP spid="16" grpId="0" animBg="1"/>
      <p:bldP spid="16" grpId="1" animBg="1"/>
      <p:bldP spid="17" grpId="0" animBg="1"/>
      <p:bldP spid="18" grpId="0"/>
      <p:bldP spid="19" grpId="0"/>
      <p:bldP spid="19" grpId="1"/>
      <p:bldP spid="20" grpId="0" animBg="1"/>
      <p:bldP spid="20" grpId="1" animBg="1"/>
      <p:bldP spid="21" grpId="0" animBg="1"/>
      <p:bldP spid="21" grpId="1" animBg="1"/>
      <p:bldP spid="22" grpId="0" animBg="1"/>
      <p:bldP spid="22" grpId="1"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2590800" y="1066800"/>
            <a:ext cx="2971800" cy="1066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4" name="Group 3"/>
          <p:cNvGrpSpPr/>
          <p:nvPr/>
        </p:nvGrpSpPr>
        <p:grpSpPr>
          <a:xfrm>
            <a:off x="1123796" y="2894013"/>
            <a:ext cx="4735398" cy="396875"/>
            <a:chOff x="1160462" y="2871788"/>
            <a:chExt cx="4735398" cy="396875"/>
          </a:xfrm>
        </p:grpSpPr>
        <p:sp>
          <p:nvSpPr>
            <p:cNvPr id="32" name="Rectangle 13"/>
            <p:cNvSpPr>
              <a:spLocks noChangeArrowheads="1"/>
            </p:cNvSpPr>
            <p:nvPr/>
          </p:nvSpPr>
          <p:spPr bwMode="auto">
            <a:xfrm>
              <a:off x="1237673" y="2877563"/>
              <a:ext cx="4627279" cy="377825"/>
            </a:xfrm>
            <a:prstGeom prst="rect">
              <a:avLst/>
            </a:prstGeom>
            <a:gradFill rotWithShape="1">
              <a:gsLst>
                <a:gs pos="0">
                  <a:schemeClr val="accent1"/>
                </a:gs>
                <a:gs pos="100000">
                  <a:schemeClr val="accent6">
                    <a:lumMod val="75000"/>
                  </a:schemeClr>
                </a:gs>
              </a:gsLst>
              <a:lin ang="0" scaled="1"/>
            </a:gradFill>
            <a:ln w="9525">
              <a:solidFill>
                <a:schemeClr val="tx1"/>
              </a:solidFill>
              <a:miter lim="800000"/>
              <a:headEnd/>
              <a:tailEnd/>
            </a:ln>
          </p:spPr>
          <p:txBody>
            <a:bodyPr wrap="none" anchor="ctr">
              <a:prstTxWarp prst="textNoShape">
                <a:avLst/>
              </a:prstTxWarp>
            </a:bodyPr>
            <a:lstStyle/>
            <a:p>
              <a:endParaRPr lang="en-US"/>
            </a:p>
          </p:txBody>
        </p:sp>
        <p:grpSp>
          <p:nvGrpSpPr>
            <p:cNvPr id="5" name="Group 17"/>
            <p:cNvGrpSpPr>
              <a:grpSpLocks/>
            </p:cNvGrpSpPr>
            <p:nvPr/>
          </p:nvGrpSpPr>
          <p:grpSpPr bwMode="auto">
            <a:xfrm>
              <a:off x="1160462" y="2871788"/>
              <a:ext cx="4735398" cy="396875"/>
              <a:chOff x="1474" y="2177"/>
              <a:chExt cx="2995" cy="250"/>
            </a:xfrm>
          </p:grpSpPr>
          <p:sp>
            <p:nvSpPr>
              <p:cNvPr id="24598" name="Rectangle 19"/>
              <p:cNvSpPr>
                <a:spLocks noChangeArrowheads="1"/>
              </p:cNvSpPr>
              <p:nvPr/>
            </p:nvSpPr>
            <p:spPr bwMode="auto">
              <a:xfrm>
                <a:off x="1474" y="2177"/>
                <a:ext cx="1414" cy="24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24599" name="Rectangle 20"/>
              <p:cNvSpPr>
                <a:spLocks noChangeArrowheads="1"/>
              </p:cNvSpPr>
              <p:nvPr/>
            </p:nvSpPr>
            <p:spPr bwMode="auto">
              <a:xfrm>
                <a:off x="3037" y="2181"/>
                <a:ext cx="1432" cy="24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sp>
        <p:nvSpPr>
          <p:cNvPr id="24594" name="Rectangle 21"/>
          <p:cNvSpPr>
            <a:spLocks noChangeArrowheads="1"/>
          </p:cNvSpPr>
          <p:nvPr/>
        </p:nvSpPr>
        <p:spPr bwMode="auto">
          <a:xfrm>
            <a:off x="7686964" y="2887663"/>
            <a:ext cx="228600" cy="388937"/>
          </a:xfrm>
          <a:prstGeom prst="rect">
            <a:avLst/>
          </a:prstGeom>
          <a:solidFill>
            <a:schemeClr val="accent6">
              <a:lumMod val="75000"/>
            </a:schemeClr>
          </a:solidFill>
          <a:ln w="9525">
            <a:noFill/>
            <a:miter lim="800000"/>
            <a:headEnd/>
            <a:tailEnd/>
          </a:ln>
        </p:spPr>
        <p:txBody>
          <a:bodyPr wrap="none" anchor="ctr">
            <a:prstTxWarp prst="textNoShape">
              <a:avLst/>
            </a:prstTxWarp>
          </a:bodyPr>
          <a:lstStyle/>
          <a:p>
            <a:endParaRPr lang="en-US"/>
          </a:p>
        </p:txBody>
      </p:sp>
      <p:sp>
        <p:nvSpPr>
          <p:cNvPr id="24595" name="Rectangle 22"/>
          <p:cNvSpPr>
            <a:spLocks noChangeArrowheads="1"/>
          </p:cNvSpPr>
          <p:nvPr/>
        </p:nvSpPr>
        <p:spPr bwMode="auto">
          <a:xfrm>
            <a:off x="838200" y="2895600"/>
            <a:ext cx="228600" cy="388937"/>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cxnSp>
        <p:nvCxnSpPr>
          <p:cNvPr id="24596" name="AutoShape 23"/>
          <p:cNvCxnSpPr>
            <a:cxnSpLocks noChangeShapeType="1"/>
          </p:cNvCxnSpPr>
          <p:nvPr/>
        </p:nvCxnSpPr>
        <p:spPr bwMode="auto">
          <a:xfrm>
            <a:off x="8323263" y="2530475"/>
            <a:ext cx="0" cy="0"/>
          </a:xfrm>
          <a:prstGeom prst="straightConnector1">
            <a:avLst/>
          </a:prstGeom>
          <a:noFill/>
          <a:ln w="12700">
            <a:noFill/>
            <a:round/>
            <a:headEnd/>
            <a:tailEnd type="triangle" w="med" len="med"/>
          </a:ln>
        </p:spPr>
      </p:cxnSp>
      <p:sp>
        <p:nvSpPr>
          <p:cNvPr id="24582" name="Rectangle 2"/>
          <p:cNvSpPr>
            <a:spLocks noGrp="1" noChangeArrowheads="1"/>
          </p:cNvSpPr>
          <p:nvPr>
            <p:ph type="title"/>
          </p:nvPr>
        </p:nvSpPr>
        <p:spPr>
          <a:noFill/>
        </p:spPr>
        <p:txBody>
          <a:bodyPr>
            <a:normAutofit/>
          </a:bodyPr>
          <a:lstStyle/>
          <a:p>
            <a:pPr algn="r" eaLnBrk="1" hangingPunct="1"/>
            <a:r>
              <a:rPr lang="en-US" sz="4000" dirty="0" smtClean="0"/>
              <a:t>Isolating form factors</a:t>
            </a:r>
            <a:endParaRPr lang="en-US" sz="4000" i="1" u="sng" dirty="0"/>
          </a:p>
        </p:txBody>
      </p:sp>
      <p:sp>
        <p:nvSpPr>
          <p:cNvPr id="6" name="Date Placeholder 5"/>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29" name="Footer Placeholder 28"/>
          <p:cNvSpPr>
            <a:spLocks noGrp="1"/>
          </p:cNvSpPr>
          <p:nvPr>
            <p:ph type="ftr" sz="quarter" idx="11"/>
          </p:nvPr>
        </p:nvSpPr>
        <p:spPr/>
        <p:txBody>
          <a:bodyPr/>
          <a:lstStyle/>
          <a:p>
            <a:r>
              <a:rPr lang="en-US" smtClean="0"/>
              <a:t>HUGS</a:t>
            </a:r>
            <a:endParaRPr lang="en-US"/>
          </a:p>
        </p:txBody>
      </p:sp>
      <p:sp>
        <p:nvSpPr>
          <p:cNvPr id="28" name="Slide Number Placeholder 27"/>
          <p:cNvSpPr>
            <a:spLocks noGrp="1"/>
          </p:cNvSpPr>
          <p:nvPr>
            <p:ph type="sldNum" sz="quarter" idx="12"/>
          </p:nvPr>
        </p:nvSpPr>
        <p:spPr/>
        <p:txBody>
          <a:bodyPr/>
          <a:lstStyle/>
          <a:p>
            <a:fld id="{7D06A74C-3BFF-4901-8763-0B8FD91B6035}" type="slidenum">
              <a:rPr lang="en-US" smtClean="0"/>
              <a:pPr/>
              <a:t>14</a:t>
            </a:fld>
            <a:endParaRPr lang="en-US"/>
          </a:p>
        </p:txBody>
      </p:sp>
      <p:graphicFrame>
        <p:nvGraphicFramePr>
          <p:cNvPr id="24578" name="Object 2"/>
          <p:cNvGraphicFramePr>
            <a:graphicFrameLocks noChangeAspect="1"/>
          </p:cNvGraphicFramePr>
          <p:nvPr/>
        </p:nvGraphicFramePr>
        <p:xfrm>
          <a:off x="2590800" y="1143000"/>
          <a:ext cx="2854325" cy="923925"/>
        </p:xfrm>
        <a:graphic>
          <a:graphicData uri="http://schemas.openxmlformats.org/presentationml/2006/ole">
            <mc:AlternateContent xmlns:mc="http://schemas.openxmlformats.org/markup-compatibility/2006">
              <mc:Choice xmlns:v="urn:schemas-microsoft-com:vml" Requires="v">
                <p:oleObj spid="_x0000_s235612" name="Equation" r:id="rId4" imgW="1790640" imgH="482400" progId="Equation.3">
                  <p:embed/>
                </p:oleObj>
              </mc:Choice>
              <mc:Fallback>
                <p:oleObj name="Equation" r:id="rId4" imgW="179064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143000"/>
                        <a:ext cx="2854325" cy="923925"/>
                      </a:xfrm>
                      <a:prstGeom prst="rect">
                        <a:avLst/>
                      </a:prstGeom>
                      <a:noFill/>
                      <a:extLst>
                        <a:ext uri="{909E8E84-426E-40DD-AFC4-6F175D3DCCD1}">
                          <a14:hiddenFill xmlns:a14="http://schemas.microsoft.com/office/drawing/2010/main">
                            <a:solidFill>
                              <a:srgbClr val="FFCC66"/>
                            </a:solidFill>
                          </a14:hiddenFill>
                        </a:ext>
                      </a:extLst>
                    </p:spPr>
                  </p:pic>
                </p:oleObj>
              </mc:Fallback>
            </mc:AlternateContent>
          </a:graphicData>
        </a:graphic>
      </p:graphicFrame>
      <p:sp>
        <p:nvSpPr>
          <p:cNvPr id="24583" name="Text Box 4"/>
          <p:cNvSpPr txBox="1">
            <a:spLocks noChangeArrowheads="1"/>
          </p:cNvSpPr>
          <p:nvPr/>
        </p:nvSpPr>
        <p:spPr bwMode="auto">
          <a:xfrm>
            <a:off x="5641975" y="1350963"/>
            <a:ext cx="2859088" cy="396875"/>
          </a:xfrm>
          <a:prstGeom prst="rect">
            <a:avLst/>
          </a:prstGeom>
          <a:noFill/>
          <a:ln w="9525">
            <a:noFill/>
            <a:miter lim="800000"/>
            <a:headEnd/>
            <a:tailEnd/>
          </a:ln>
        </p:spPr>
        <p:txBody>
          <a:bodyPr wrap="none">
            <a:prstTxWarp prst="textNoShape">
              <a:avLst/>
            </a:prstTxWarp>
            <a:spAutoFit/>
          </a:bodyPr>
          <a:lstStyle/>
          <a:p>
            <a:pPr algn="l"/>
            <a:r>
              <a:rPr lang="en-US" sz="2000"/>
              <a:t>~ few parts per million</a:t>
            </a:r>
            <a:endParaRPr lang="en-US" i="1">
              <a:latin typeface="Arial" charset="0"/>
            </a:endParaRPr>
          </a:p>
        </p:txBody>
      </p:sp>
      <p:sp>
        <p:nvSpPr>
          <p:cNvPr id="24584" name="Text Box 5"/>
          <p:cNvSpPr txBox="1">
            <a:spLocks noChangeArrowheads="1"/>
          </p:cNvSpPr>
          <p:nvPr/>
        </p:nvSpPr>
        <p:spPr bwMode="auto">
          <a:xfrm>
            <a:off x="284163" y="730250"/>
            <a:ext cx="2174875" cy="457200"/>
          </a:xfrm>
          <a:prstGeom prst="rect">
            <a:avLst/>
          </a:prstGeom>
          <a:noFill/>
          <a:ln w="9525">
            <a:noFill/>
            <a:miter lim="800000"/>
            <a:headEnd/>
            <a:tailEnd/>
          </a:ln>
        </p:spPr>
        <p:txBody>
          <a:bodyPr wrap="none">
            <a:prstTxWarp prst="textNoShape">
              <a:avLst/>
            </a:prstTxWarp>
            <a:spAutoFit/>
          </a:bodyPr>
          <a:lstStyle/>
          <a:p>
            <a:pPr algn="l"/>
            <a:r>
              <a:rPr lang="en-US" altLang="ja-JP" b="1" dirty="0">
                <a:solidFill>
                  <a:srgbClr val="005600"/>
                </a:solidFill>
                <a:ea typeface="MS PGothic" pitchFamily="34" charset="-128"/>
                <a:cs typeface="MS PGothic" pitchFamily="34" charset="-128"/>
              </a:rPr>
              <a:t>For a proton:</a:t>
            </a:r>
          </a:p>
        </p:txBody>
      </p:sp>
      <p:sp>
        <p:nvSpPr>
          <p:cNvPr id="24585" name="Line 7"/>
          <p:cNvSpPr>
            <a:spLocks noChangeShapeType="1"/>
          </p:cNvSpPr>
          <p:nvPr/>
        </p:nvSpPr>
        <p:spPr bwMode="auto">
          <a:xfrm>
            <a:off x="1411288" y="3382962"/>
            <a:ext cx="658812" cy="361950"/>
          </a:xfrm>
          <a:prstGeom prst="line">
            <a:avLst/>
          </a:prstGeom>
          <a:noFill/>
          <a:ln w="28575">
            <a:solidFill>
              <a:schemeClr val="accent1"/>
            </a:solidFill>
            <a:round/>
            <a:headEnd/>
            <a:tailEnd type="triangle" w="med" len="med"/>
          </a:ln>
        </p:spPr>
        <p:txBody>
          <a:bodyPr>
            <a:prstTxWarp prst="textNoShape">
              <a:avLst/>
            </a:prstTxWarp>
          </a:bodyPr>
          <a:lstStyle/>
          <a:p>
            <a:endParaRPr lang="en-US"/>
          </a:p>
        </p:txBody>
      </p:sp>
      <p:sp>
        <p:nvSpPr>
          <p:cNvPr id="24586" name="Line 8"/>
          <p:cNvSpPr>
            <a:spLocks noChangeShapeType="1"/>
          </p:cNvSpPr>
          <p:nvPr/>
        </p:nvSpPr>
        <p:spPr bwMode="auto">
          <a:xfrm flipH="1">
            <a:off x="3352800" y="3354387"/>
            <a:ext cx="187325" cy="347662"/>
          </a:xfrm>
          <a:prstGeom prst="line">
            <a:avLst/>
          </a:prstGeom>
          <a:noFill/>
          <a:ln w="28575">
            <a:solidFill>
              <a:srgbClr val="CC7F60"/>
            </a:solidFill>
            <a:round/>
            <a:headEnd/>
            <a:tailEnd type="triangle" w="med" len="med"/>
          </a:ln>
        </p:spPr>
        <p:txBody>
          <a:bodyPr>
            <a:prstTxWarp prst="textNoShape">
              <a:avLst/>
            </a:prstTxWarp>
          </a:bodyPr>
          <a:lstStyle/>
          <a:p>
            <a:endParaRPr lang="en-US"/>
          </a:p>
        </p:txBody>
      </p:sp>
      <p:sp>
        <p:nvSpPr>
          <p:cNvPr id="24587" name="Line 9"/>
          <p:cNvSpPr>
            <a:spLocks noChangeShapeType="1"/>
          </p:cNvSpPr>
          <p:nvPr/>
        </p:nvSpPr>
        <p:spPr bwMode="auto">
          <a:xfrm>
            <a:off x="3708400" y="3352800"/>
            <a:ext cx="1092200" cy="361950"/>
          </a:xfrm>
          <a:prstGeom prst="line">
            <a:avLst/>
          </a:prstGeom>
          <a:noFill/>
          <a:ln w="28575">
            <a:solidFill>
              <a:srgbClr val="CC7F60"/>
            </a:solidFill>
            <a:round/>
            <a:headEnd/>
            <a:tailEnd type="triangle" w="med" len="med"/>
          </a:ln>
        </p:spPr>
        <p:txBody>
          <a:bodyPr>
            <a:prstTxWarp prst="textNoShape">
              <a:avLst/>
            </a:prstTxWarp>
          </a:bodyPr>
          <a:lstStyle/>
          <a:p>
            <a:endParaRPr lang="en-US"/>
          </a:p>
        </p:txBody>
      </p:sp>
      <p:sp>
        <p:nvSpPr>
          <p:cNvPr id="24588" name="Line 10"/>
          <p:cNvSpPr>
            <a:spLocks noChangeShapeType="1"/>
          </p:cNvSpPr>
          <p:nvPr/>
        </p:nvSpPr>
        <p:spPr bwMode="auto">
          <a:xfrm flipH="1">
            <a:off x="6564313" y="3333750"/>
            <a:ext cx="882650" cy="374650"/>
          </a:xfrm>
          <a:prstGeom prst="line">
            <a:avLst/>
          </a:prstGeom>
          <a:noFill/>
          <a:ln w="28575">
            <a:solidFill>
              <a:srgbClr val="FE6666"/>
            </a:solidFill>
            <a:round/>
            <a:headEnd/>
            <a:tailEnd type="triangle" w="med" len="med"/>
          </a:ln>
        </p:spPr>
        <p:txBody>
          <a:bodyPr>
            <a:prstTxWarp prst="textNoShape">
              <a:avLst/>
            </a:prstTxWarp>
          </a:bodyPr>
          <a:lstStyle/>
          <a:p>
            <a:endParaRPr lang="en-US"/>
          </a:p>
        </p:txBody>
      </p:sp>
      <p:sp>
        <p:nvSpPr>
          <p:cNvPr id="24589" name="Text Box 11"/>
          <p:cNvSpPr txBox="1">
            <a:spLocks noChangeArrowheads="1"/>
          </p:cNvSpPr>
          <p:nvPr/>
        </p:nvSpPr>
        <p:spPr bwMode="auto">
          <a:xfrm>
            <a:off x="358775" y="4951413"/>
            <a:ext cx="3797300" cy="457200"/>
          </a:xfrm>
          <a:prstGeom prst="rect">
            <a:avLst/>
          </a:prstGeom>
          <a:noFill/>
          <a:ln w="9525">
            <a:noFill/>
            <a:miter lim="800000"/>
            <a:headEnd/>
            <a:tailEnd/>
          </a:ln>
        </p:spPr>
        <p:txBody>
          <a:bodyPr>
            <a:prstTxWarp prst="textNoShape">
              <a:avLst/>
            </a:prstTxWarp>
            <a:spAutoFit/>
          </a:bodyPr>
          <a:lstStyle/>
          <a:p>
            <a:pPr algn="l"/>
            <a:r>
              <a:rPr lang="en-US" altLang="ja-JP" b="1" dirty="0">
                <a:solidFill>
                  <a:srgbClr val="005600"/>
                </a:solidFill>
                <a:ea typeface="MS PGothic" pitchFamily="34" charset="-128"/>
                <a:cs typeface="MS PGothic" pitchFamily="34" charset="-128"/>
              </a:rPr>
              <a:t>For </a:t>
            </a:r>
            <a:r>
              <a:rPr lang="en-US" altLang="ja-JP" b="1" baseline="30000" dirty="0">
                <a:solidFill>
                  <a:srgbClr val="005600"/>
                </a:solidFill>
                <a:ea typeface="MS PGothic" pitchFamily="34" charset="-128"/>
                <a:cs typeface="MS PGothic" pitchFamily="34" charset="-128"/>
              </a:rPr>
              <a:t>4</a:t>
            </a:r>
            <a:r>
              <a:rPr lang="en-US" altLang="ja-JP" b="1" dirty="0">
                <a:solidFill>
                  <a:srgbClr val="005600"/>
                </a:solidFill>
                <a:ea typeface="MS PGothic" pitchFamily="34" charset="-128"/>
                <a:cs typeface="MS PGothic" pitchFamily="34" charset="-128"/>
              </a:rPr>
              <a:t>He: </a:t>
            </a:r>
            <a:r>
              <a:rPr lang="en-US" altLang="ja-JP" b="1" dirty="0" err="1">
                <a:solidFill>
                  <a:srgbClr val="CC0000"/>
                </a:solidFill>
                <a:ea typeface="MS PGothic" pitchFamily="34" charset="-128"/>
                <a:cs typeface="MS PGothic" pitchFamily="34" charset="-128"/>
              </a:rPr>
              <a:t>G</a:t>
            </a:r>
            <a:r>
              <a:rPr lang="en-US" altLang="ja-JP" b="1" baseline="-25000" dirty="0" err="1">
                <a:solidFill>
                  <a:srgbClr val="CC0000"/>
                </a:solidFill>
                <a:ea typeface="MS PGothic" pitchFamily="34" charset="-128"/>
                <a:cs typeface="MS PGothic" pitchFamily="34" charset="-128"/>
              </a:rPr>
              <a:t>E</a:t>
            </a:r>
            <a:r>
              <a:rPr lang="en-US" altLang="ja-JP" b="1" baseline="30000" dirty="0" err="1">
                <a:solidFill>
                  <a:srgbClr val="CC0000"/>
                </a:solidFill>
                <a:ea typeface="MS PGothic" pitchFamily="34" charset="-128"/>
                <a:cs typeface="MS PGothic" pitchFamily="34" charset="-128"/>
              </a:rPr>
              <a:t>s</a:t>
            </a:r>
            <a:r>
              <a:rPr lang="en-US" altLang="ja-JP" b="1" dirty="0">
                <a:solidFill>
                  <a:srgbClr val="CC0000"/>
                </a:solidFill>
                <a:ea typeface="MS PGothic" pitchFamily="34" charset="-128"/>
                <a:cs typeface="MS PGothic" pitchFamily="34" charset="-128"/>
              </a:rPr>
              <a:t> alone</a:t>
            </a:r>
            <a:endParaRPr lang="en-US" altLang="ja-JP" sz="1800" b="1" dirty="0">
              <a:ea typeface="MS PGothic" pitchFamily="34" charset="-128"/>
              <a:cs typeface="MS PGothic" pitchFamily="34" charset="-128"/>
            </a:endParaRPr>
          </a:p>
        </p:txBody>
      </p:sp>
      <p:grpSp>
        <p:nvGrpSpPr>
          <p:cNvPr id="3" name="Group 12"/>
          <p:cNvGrpSpPr>
            <a:grpSpLocks/>
          </p:cNvGrpSpPr>
          <p:nvPr/>
        </p:nvGrpSpPr>
        <p:grpSpPr bwMode="auto">
          <a:xfrm>
            <a:off x="2039938" y="3786187"/>
            <a:ext cx="4719637" cy="404813"/>
            <a:chOff x="1285" y="2084"/>
            <a:chExt cx="2973" cy="255"/>
          </a:xfrm>
        </p:grpSpPr>
        <p:sp>
          <p:nvSpPr>
            <p:cNvPr id="24600" name="Rectangle 13"/>
            <p:cNvSpPr>
              <a:spLocks noChangeArrowheads="1"/>
            </p:cNvSpPr>
            <p:nvPr/>
          </p:nvSpPr>
          <p:spPr bwMode="auto">
            <a:xfrm>
              <a:off x="1285" y="2084"/>
              <a:ext cx="2973" cy="238"/>
            </a:xfrm>
            <a:prstGeom prst="rect">
              <a:avLst/>
            </a:prstGeom>
            <a:gradFill rotWithShape="1">
              <a:gsLst>
                <a:gs pos="0">
                  <a:schemeClr val="accent1"/>
                </a:gs>
                <a:gs pos="100000">
                  <a:schemeClr val="accent6">
                    <a:lumMod val="75000"/>
                  </a:schemeClr>
                </a:gs>
              </a:gsLst>
              <a:lin ang="0" scaled="1"/>
            </a:gradFill>
            <a:ln w="9525">
              <a:solidFill>
                <a:schemeClr val="tx1"/>
              </a:solidFill>
              <a:miter lim="800000"/>
              <a:headEnd/>
              <a:tailEnd/>
            </a:ln>
          </p:spPr>
          <p:txBody>
            <a:bodyPr wrap="none" anchor="ctr">
              <a:prstTxWarp prst="textNoShape">
                <a:avLst/>
              </a:prstTxWarp>
            </a:bodyPr>
            <a:lstStyle/>
            <a:p>
              <a:endParaRPr lang="en-US"/>
            </a:p>
          </p:txBody>
        </p:sp>
        <p:sp>
          <p:nvSpPr>
            <p:cNvPr id="24601" name="Text Box 14"/>
            <p:cNvSpPr txBox="1">
              <a:spLocks noChangeArrowheads="1"/>
            </p:cNvSpPr>
            <p:nvPr/>
          </p:nvSpPr>
          <p:spPr bwMode="auto">
            <a:xfrm>
              <a:off x="1338" y="2089"/>
              <a:ext cx="1167" cy="250"/>
            </a:xfrm>
            <a:prstGeom prst="rect">
              <a:avLst/>
            </a:prstGeom>
            <a:noFill/>
            <a:ln w="9525">
              <a:noFill/>
              <a:miter lim="800000"/>
              <a:headEnd/>
              <a:tailEnd/>
            </a:ln>
          </p:spPr>
          <p:txBody>
            <a:bodyPr wrap="none">
              <a:prstTxWarp prst="textNoShape">
                <a:avLst/>
              </a:prstTxWarp>
              <a:spAutoFit/>
            </a:bodyPr>
            <a:lstStyle/>
            <a:p>
              <a:pPr algn="l" eaLnBrk="1" hangingPunct="1"/>
              <a:r>
                <a:rPr lang="en-US" sz="2000"/>
                <a:t>Forward angle</a:t>
              </a:r>
              <a:endParaRPr lang="en-US">
                <a:latin typeface="Arial" charset="0"/>
              </a:endParaRPr>
            </a:p>
          </p:txBody>
        </p:sp>
        <p:sp>
          <p:nvSpPr>
            <p:cNvPr id="24602" name="Text Box 15"/>
            <p:cNvSpPr txBox="1">
              <a:spLocks noChangeArrowheads="1"/>
            </p:cNvSpPr>
            <p:nvPr/>
          </p:nvSpPr>
          <p:spPr bwMode="auto">
            <a:xfrm>
              <a:off x="2995" y="2085"/>
              <a:ext cx="1260" cy="250"/>
            </a:xfrm>
            <a:prstGeom prst="rect">
              <a:avLst/>
            </a:prstGeom>
            <a:noFill/>
            <a:ln w="9525">
              <a:noFill/>
              <a:miter lim="800000"/>
              <a:headEnd/>
              <a:tailEnd/>
            </a:ln>
          </p:spPr>
          <p:txBody>
            <a:bodyPr wrap="none">
              <a:prstTxWarp prst="textNoShape">
                <a:avLst/>
              </a:prstTxWarp>
              <a:spAutoFit/>
            </a:bodyPr>
            <a:lstStyle/>
            <a:p>
              <a:pPr algn="l" eaLnBrk="1" hangingPunct="1"/>
              <a:r>
                <a:rPr lang="en-US" sz="2000" dirty="0"/>
                <a:t>Backward angle</a:t>
              </a:r>
              <a:endParaRPr lang="en-US" dirty="0">
                <a:latin typeface="Arial" charset="0"/>
              </a:endParaRPr>
            </a:p>
          </p:txBody>
        </p:sp>
      </p:grpSp>
      <p:graphicFrame>
        <p:nvGraphicFramePr>
          <p:cNvPr id="24580" name="Object 4"/>
          <p:cNvGraphicFramePr>
            <a:graphicFrameLocks noChangeAspect="1"/>
          </p:cNvGraphicFramePr>
          <p:nvPr/>
        </p:nvGraphicFramePr>
        <p:xfrm>
          <a:off x="603250" y="5591175"/>
          <a:ext cx="4352925" cy="896938"/>
        </p:xfrm>
        <a:graphic>
          <a:graphicData uri="http://schemas.openxmlformats.org/presentationml/2006/ole">
            <mc:AlternateContent xmlns:mc="http://schemas.openxmlformats.org/markup-compatibility/2006">
              <mc:Choice xmlns:v="urn:schemas-microsoft-com:vml" Requires="v">
                <p:oleObj spid="_x0000_s235613" name="Equation" r:id="rId6" imgW="2286000" imgH="482400" progId="Equation.3">
                  <p:embed/>
                </p:oleObj>
              </mc:Choice>
              <mc:Fallback>
                <p:oleObj name="Equation" r:id="rId6" imgW="2286000" imgH="48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50" y="5591175"/>
                        <a:ext cx="4352925"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92" name="Text Box 26"/>
          <p:cNvSpPr txBox="1">
            <a:spLocks noChangeArrowheads="1"/>
          </p:cNvSpPr>
          <p:nvPr/>
        </p:nvSpPr>
        <p:spPr bwMode="auto">
          <a:xfrm>
            <a:off x="5084763" y="4978400"/>
            <a:ext cx="3973512" cy="830997"/>
          </a:xfrm>
          <a:prstGeom prst="rect">
            <a:avLst/>
          </a:prstGeom>
          <a:noFill/>
          <a:ln w="9525">
            <a:noFill/>
            <a:miter lim="800000"/>
            <a:headEnd/>
            <a:tailEnd/>
          </a:ln>
        </p:spPr>
        <p:txBody>
          <a:bodyPr>
            <a:prstTxWarp prst="textNoShape">
              <a:avLst/>
            </a:prstTxWarp>
            <a:spAutoFit/>
          </a:bodyPr>
          <a:lstStyle/>
          <a:p>
            <a:pPr algn="l"/>
            <a:r>
              <a:rPr lang="en-US" altLang="ja-JP" b="1" dirty="0">
                <a:solidFill>
                  <a:srgbClr val="005600"/>
                </a:solidFill>
                <a:ea typeface="MS PGothic" pitchFamily="34" charset="-128"/>
                <a:cs typeface="MS PGothic" pitchFamily="34" charset="-128"/>
              </a:rPr>
              <a:t>For </a:t>
            </a:r>
            <a:r>
              <a:rPr lang="en-US" altLang="ja-JP" b="1" dirty="0" smtClean="0">
                <a:solidFill>
                  <a:srgbClr val="005600"/>
                </a:solidFill>
                <a:ea typeface="MS PGothic" pitchFamily="34" charset="-128"/>
                <a:cs typeface="MS PGothic" pitchFamily="34" charset="-128"/>
              </a:rPr>
              <a:t>deuteron: </a:t>
            </a:r>
            <a:r>
              <a:rPr lang="en-US" altLang="ja-JP" b="1" dirty="0">
                <a:solidFill>
                  <a:srgbClr val="009900"/>
                </a:solidFill>
                <a:ea typeface="MS PGothic" pitchFamily="34" charset="-128"/>
                <a:cs typeface="MS PGothic" pitchFamily="34" charset="-128"/>
              </a:rPr>
              <a:t>	</a:t>
            </a:r>
          </a:p>
          <a:p>
            <a:pPr algn="l"/>
            <a:r>
              <a:rPr lang="en-US" altLang="ja-JP" b="1" dirty="0">
                <a:solidFill>
                  <a:srgbClr val="009900"/>
                </a:solidFill>
                <a:ea typeface="MS PGothic" pitchFamily="34" charset="-128"/>
                <a:cs typeface="MS PGothic" pitchFamily="34" charset="-128"/>
              </a:rPr>
              <a:t>    </a:t>
            </a:r>
            <a:r>
              <a:rPr lang="en-US" altLang="ja-JP" sz="2000" b="1" dirty="0">
                <a:ea typeface="MS PGothic" pitchFamily="34" charset="-128"/>
                <a:cs typeface="MS PGothic" pitchFamily="34" charset="-128"/>
              </a:rPr>
              <a:t>enhanced </a:t>
            </a:r>
            <a:r>
              <a:rPr lang="en-US" altLang="ja-JP" b="1" dirty="0" err="1">
                <a:solidFill>
                  <a:srgbClr val="CC0000"/>
                </a:solidFill>
                <a:ea typeface="MS PGothic" pitchFamily="34" charset="-128"/>
                <a:cs typeface="MS PGothic" pitchFamily="34" charset="-128"/>
              </a:rPr>
              <a:t>G</a:t>
            </a:r>
            <a:r>
              <a:rPr lang="en-US" altLang="ja-JP" b="1" baseline="-25000" dirty="0" err="1">
                <a:solidFill>
                  <a:srgbClr val="CC0000"/>
                </a:solidFill>
                <a:ea typeface="MS PGothic" pitchFamily="34" charset="-128"/>
                <a:cs typeface="MS PGothic" pitchFamily="34" charset="-128"/>
              </a:rPr>
              <a:t>A</a:t>
            </a:r>
            <a:r>
              <a:rPr lang="en-US" altLang="ja-JP" b="1" baseline="30000" dirty="0" err="1">
                <a:solidFill>
                  <a:srgbClr val="CC0000"/>
                </a:solidFill>
                <a:ea typeface="MS PGothic" pitchFamily="34" charset="-128"/>
                <a:cs typeface="MS PGothic" pitchFamily="34" charset="-128"/>
              </a:rPr>
              <a:t>e</a:t>
            </a:r>
            <a:r>
              <a:rPr lang="en-US" altLang="ja-JP" sz="2000" b="1" dirty="0">
                <a:ea typeface="MS PGothic" pitchFamily="34" charset="-128"/>
                <a:cs typeface="MS PGothic" pitchFamily="34" charset="-128"/>
              </a:rPr>
              <a:t> sensitivity</a:t>
            </a:r>
          </a:p>
        </p:txBody>
      </p:sp>
      <p:graphicFrame>
        <p:nvGraphicFramePr>
          <p:cNvPr id="2" name="Object 3"/>
          <p:cNvGraphicFramePr>
            <a:graphicFrameLocks noChangeAspect="1"/>
          </p:cNvGraphicFramePr>
          <p:nvPr>
            <p:extLst/>
          </p:nvPr>
        </p:nvGraphicFramePr>
        <p:xfrm>
          <a:off x="6230522" y="5637166"/>
          <a:ext cx="2286000" cy="847725"/>
        </p:xfrm>
        <a:graphic>
          <a:graphicData uri="http://schemas.openxmlformats.org/presentationml/2006/ole">
            <mc:AlternateContent xmlns:mc="http://schemas.openxmlformats.org/markup-compatibility/2006">
              <mc:Choice xmlns:v="urn:schemas-microsoft-com:vml" Requires="v">
                <p:oleObj spid="_x0000_s235614" name="Equation" r:id="rId8" imgW="1231560" imgH="457200" progId="Equation.3">
                  <p:embed/>
                </p:oleObj>
              </mc:Choice>
              <mc:Fallback>
                <p:oleObj name="Equation" r:id="rId8" imgW="123156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0522" y="5637166"/>
                        <a:ext cx="2286000" cy="847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4581" name="Object 5"/>
          <p:cNvGraphicFramePr>
            <a:graphicFrameLocks noChangeAspect="1"/>
          </p:cNvGraphicFramePr>
          <p:nvPr>
            <p:extLst/>
          </p:nvPr>
        </p:nvGraphicFramePr>
        <p:xfrm>
          <a:off x="165452" y="2838657"/>
          <a:ext cx="8647113" cy="487362"/>
        </p:xfrm>
        <a:graphic>
          <a:graphicData uri="http://schemas.openxmlformats.org/presentationml/2006/ole">
            <mc:AlternateContent xmlns:mc="http://schemas.openxmlformats.org/markup-compatibility/2006">
              <mc:Choice xmlns:v="urn:schemas-microsoft-com:vml" Requires="v">
                <p:oleObj spid="_x0000_s235615" name="Equation" r:id="rId10" imgW="4279680" imgH="241200" progId="Equation.3">
                  <p:embed/>
                </p:oleObj>
              </mc:Choice>
              <mc:Fallback>
                <p:oleObj name="Equation" r:id="rId10" imgW="4279680" imgH="241200" progId="Equation.3">
                  <p:embed/>
                  <p:pic>
                    <p:nvPicPr>
                      <p:cNvPr id="0" name=""/>
                      <p:cNvPicPr>
                        <a:picLocks noChangeAspect="1" noChangeArrowheads="1"/>
                      </p:cNvPicPr>
                      <p:nvPr/>
                    </p:nvPicPr>
                    <p:blipFill>
                      <a:blip r:embed="rId11"/>
                      <a:srcRect/>
                      <a:stretch>
                        <a:fillRect/>
                      </a:stretch>
                    </p:blipFill>
                    <p:spPr bwMode="auto">
                      <a:xfrm>
                        <a:off x="165452" y="2838657"/>
                        <a:ext cx="8647113"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3"/>
          <p:cNvGraphicFramePr>
            <a:graphicFrameLocks noChangeAspect="1"/>
          </p:cNvGraphicFramePr>
          <p:nvPr/>
        </p:nvGraphicFramePr>
        <p:xfrm>
          <a:off x="7086600" y="3615366"/>
          <a:ext cx="2015422" cy="1566234"/>
        </p:xfrm>
        <a:graphic>
          <a:graphicData uri="http://schemas.openxmlformats.org/presentationml/2006/ole">
            <mc:AlternateContent xmlns:mc="http://schemas.openxmlformats.org/markup-compatibility/2006">
              <mc:Choice xmlns:v="urn:schemas-microsoft-com:vml" Requires="v">
                <p:oleObj spid="_x0000_s235616" name="Equation" r:id="rId12" imgW="1600200" imgH="1244520" progId="Equation.3">
                  <p:embed/>
                </p:oleObj>
              </mc:Choice>
              <mc:Fallback>
                <p:oleObj name="Equation" r:id="rId12" imgW="1600200" imgH="124452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3615366"/>
                        <a:ext cx="2015422" cy="1566234"/>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71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p:bldP spid="245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7"/>
          <p:cNvGrpSpPr>
            <a:grpSpLocks/>
          </p:cNvGrpSpPr>
          <p:nvPr/>
        </p:nvGrpSpPr>
        <p:grpSpPr bwMode="auto">
          <a:xfrm>
            <a:off x="2057400" y="1143000"/>
            <a:ext cx="5012091" cy="396875"/>
            <a:chOff x="1281" y="2177"/>
            <a:chExt cx="3170" cy="250"/>
          </a:xfrm>
        </p:grpSpPr>
        <p:sp>
          <p:nvSpPr>
            <p:cNvPr id="113" name="Rectangle 18"/>
            <p:cNvSpPr>
              <a:spLocks noChangeArrowheads="1"/>
            </p:cNvSpPr>
            <p:nvPr/>
          </p:nvSpPr>
          <p:spPr bwMode="auto">
            <a:xfrm>
              <a:off x="1478" y="2181"/>
              <a:ext cx="2973" cy="238"/>
            </a:xfrm>
            <a:prstGeom prst="rect">
              <a:avLst/>
            </a:prstGeom>
            <a:gradFill rotWithShape="1">
              <a:gsLst>
                <a:gs pos="0">
                  <a:schemeClr val="accent1"/>
                </a:gs>
                <a:gs pos="100000">
                  <a:srgbClr val="FE6666"/>
                </a:gs>
              </a:gsLst>
              <a:lin ang="0" scaled="1"/>
            </a:gradFill>
            <a:ln w="9525">
              <a:noFill/>
              <a:miter lim="800000"/>
              <a:headEnd/>
              <a:tailEnd/>
            </a:ln>
          </p:spPr>
          <p:txBody>
            <a:bodyPr wrap="none" anchor="ctr">
              <a:prstTxWarp prst="textNoShape">
                <a:avLst/>
              </a:prstTxWarp>
            </a:bodyPr>
            <a:lstStyle/>
            <a:p>
              <a:endParaRPr lang="en-US"/>
            </a:p>
          </p:txBody>
        </p:sp>
        <p:sp>
          <p:nvSpPr>
            <p:cNvPr id="114" name="Rectangle 19"/>
            <p:cNvSpPr>
              <a:spLocks noChangeArrowheads="1"/>
            </p:cNvSpPr>
            <p:nvPr/>
          </p:nvSpPr>
          <p:spPr bwMode="auto">
            <a:xfrm>
              <a:off x="1281" y="2177"/>
              <a:ext cx="1590" cy="24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15" name="Rectangle 20"/>
            <p:cNvSpPr>
              <a:spLocks noChangeArrowheads="1"/>
            </p:cNvSpPr>
            <p:nvPr/>
          </p:nvSpPr>
          <p:spPr bwMode="auto">
            <a:xfrm>
              <a:off x="3209" y="2181"/>
              <a:ext cx="1242" cy="24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 name="Title 2"/>
          <p:cNvSpPr>
            <a:spLocks noGrp="1"/>
          </p:cNvSpPr>
          <p:nvPr>
            <p:ph type="title"/>
          </p:nvPr>
        </p:nvSpPr>
        <p:spPr/>
        <p:txBody>
          <a:bodyPr/>
          <a:lstStyle/>
          <a:p>
            <a:endParaRPr lang="en-CA"/>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t>HUGS</a:t>
            </a:r>
            <a:endParaRPr lang="en-US" dirty="0"/>
          </a:p>
        </p:txBody>
      </p:sp>
      <p:sp>
        <p:nvSpPr>
          <p:cNvPr id="5" name="Slide Number Placeholder 4"/>
          <p:cNvSpPr>
            <a:spLocks noGrp="1"/>
          </p:cNvSpPr>
          <p:nvPr>
            <p:ph type="sldNum" sz="quarter" idx="12"/>
          </p:nvPr>
        </p:nvSpPr>
        <p:spPr/>
        <p:txBody>
          <a:bodyPr/>
          <a:lstStyle/>
          <a:p>
            <a:fld id="{7D06A74C-3BFF-4901-8763-0B8FD91B6035}" type="slidenum">
              <a:rPr lang="en-US" smtClean="0"/>
              <a:pPr/>
              <a:t>15</a:t>
            </a:fld>
            <a:endParaRPr lang="en-US"/>
          </a:p>
        </p:txBody>
      </p:sp>
      <p:sp>
        <p:nvSpPr>
          <p:cNvPr id="6" name="Rectangle 2"/>
          <p:cNvSpPr txBox="1">
            <a:spLocks noChangeArrowheads="1"/>
          </p:cNvSpPr>
          <p:nvPr/>
        </p:nvSpPr>
        <p:spPr>
          <a:xfrm>
            <a:off x="0" y="58738"/>
            <a:ext cx="9144000" cy="701675"/>
          </a:xfrm>
          <a:prstGeom prst="rect">
            <a:avLst/>
          </a:prstGeom>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Axial Current Contribution</a:t>
            </a:r>
          </a:p>
        </p:txBody>
      </p:sp>
      <p:grpSp>
        <p:nvGrpSpPr>
          <p:cNvPr id="15" name="Group 11"/>
          <p:cNvGrpSpPr>
            <a:grpSpLocks/>
          </p:cNvGrpSpPr>
          <p:nvPr/>
        </p:nvGrpSpPr>
        <p:grpSpPr bwMode="auto">
          <a:xfrm>
            <a:off x="6886575" y="1066800"/>
            <a:ext cx="1752600" cy="1890713"/>
            <a:chOff x="4338" y="672"/>
            <a:chExt cx="1104" cy="1191"/>
          </a:xfrm>
        </p:grpSpPr>
        <p:grpSp>
          <p:nvGrpSpPr>
            <p:cNvPr id="16" name="Group 12"/>
            <p:cNvGrpSpPr>
              <a:grpSpLocks/>
            </p:cNvGrpSpPr>
            <p:nvPr/>
          </p:nvGrpSpPr>
          <p:grpSpPr bwMode="auto">
            <a:xfrm>
              <a:off x="4338" y="672"/>
              <a:ext cx="1104" cy="961"/>
              <a:chOff x="4030" y="839"/>
              <a:chExt cx="1104" cy="961"/>
            </a:xfrm>
          </p:grpSpPr>
          <p:grpSp>
            <p:nvGrpSpPr>
              <p:cNvPr id="18" name="Group 17"/>
              <p:cNvGrpSpPr>
                <a:grpSpLocks/>
              </p:cNvGrpSpPr>
              <p:nvPr/>
            </p:nvGrpSpPr>
            <p:grpSpPr bwMode="auto">
              <a:xfrm>
                <a:off x="4030" y="839"/>
                <a:ext cx="240" cy="960"/>
                <a:chOff x="864" y="2736"/>
                <a:chExt cx="240" cy="960"/>
              </a:xfrm>
            </p:grpSpPr>
            <p:sp>
              <p:nvSpPr>
                <p:cNvPr id="38" name="Line 14"/>
                <p:cNvSpPr>
                  <a:spLocks noChangeShapeType="1"/>
                </p:cNvSpPr>
                <p:nvPr/>
              </p:nvSpPr>
              <p:spPr bwMode="auto">
                <a:xfrm>
                  <a:off x="864" y="2736"/>
                  <a:ext cx="240" cy="384"/>
                </a:xfrm>
                <a:prstGeom prst="line">
                  <a:avLst/>
                </a:prstGeom>
                <a:noFill/>
                <a:ln w="9525">
                  <a:solidFill>
                    <a:schemeClr val="accent1"/>
                  </a:solidFill>
                  <a:round/>
                  <a:headEnd/>
                  <a:tailEnd/>
                </a:ln>
              </p:spPr>
              <p:txBody>
                <a:bodyPr wrap="none" anchor="ctr"/>
                <a:lstStyle/>
                <a:p>
                  <a:endParaRPr lang="en-US"/>
                </a:p>
              </p:txBody>
            </p:sp>
            <p:sp>
              <p:nvSpPr>
                <p:cNvPr id="39" name="Line 15"/>
                <p:cNvSpPr>
                  <a:spLocks noChangeShapeType="1"/>
                </p:cNvSpPr>
                <p:nvPr/>
              </p:nvSpPr>
              <p:spPr bwMode="auto">
                <a:xfrm flipV="1">
                  <a:off x="864" y="3312"/>
                  <a:ext cx="240" cy="384"/>
                </a:xfrm>
                <a:prstGeom prst="line">
                  <a:avLst/>
                </a:prstGeom>
                <a:noFill/>
                <a:ln w="9525">
                  <a:solidFill>
                    <a:schemeClr val="accent1"/>
                  </a:solidFill>
                  <a:round/>
                  <a:headEnd/>
                  <a:tailEnd/>
                </a:ln>
              </p:spPr>
              <p:txBody>
                <a:bodyPr wrap="none" anchor="ctr"/>
                <a:lstStyle/>
                <a:p>
                  <a:endParaRPr lang="en-US"/>
                </a:p>
              </p:txBody>
            </p:sp>
            <p:sp>
              <p:nvSpPr>
                <p:cNvPr id="40" name="Line 16"/>
                <p:cNvSpPr>
                  <a:spLocks noChangeShapeType="1"/>
                </p:cNvSpPr>
                <p:nvPr/>
              </p:nvSpPr>
              <p:spPr bwMode="auto">
                <a:xfrm>
                  <a:off x="1104" y="3120"/>
                  <a:ext cx="0" cy="192"/>
                </a:xfrm>
                <a:prstGeom prst="line">
                  <a:avLst/>
                </a:prstGeom>
                <a:noFill/>
                <a:ln w="9525">
                  <a:solidFill>
                    <a:schemeClr val="accent1"/>
                  </a:solidFill>
                  <a:round/>
                  <a:headEnd/>
                  <a:tailEnd/>
                </a:ln>
              </p:spPr>
              <p:txBody>
                <a:bodyPr wrap="none" anchor="ctr"/>
                <a:lstStyle/>
                <a:p>
                  <a:endParaRPr lang="en-US"/>
                </a:p>
              </p:txBody>
            </p:sp>
          </p:grpSp>
          <p:sp>
            <p:nvSpPr>
              <p:cNvPr id="19" name="Line 17"/>
              <p:cNvSpPr>
                <a:spLocks noChangeShapeType="1"/>
              </p:cNvSpPr>
              <p:nvPr/>
            </p:nvSpPr>
            <p:spPr bwMode="auto">
              <a:xfrm>
                <a:off x="4270" y="1223"/>
                <a:ext cx="624" cy="0"/>
              </a:xfrm>
              <a:prstGeom prst="line">
                <a:avLst/>
              </a:prstGeom>
              <a:ln>
                <a:solidFill>
                  <a:schemeClr val="accent4">
                    <a:lumMod val="75000"/>
                  </a:schemeClr>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grpSp>
            <p:nvGrpSpPr>
              <p:cNvPr id="20" name="Group 18"/>
              <p:cNvGrpSpPr>
                <a:grpSpLocks/>
              </p:cNvGrpSpPr>
              <p:nvPr/>
            </p:nvGrpSpPr>
            <p:grpSpPr bwMode="auto">
              <a:xfrm>
                <a:off x="4272" y="1347"/>
                <a:ext cx="618" cy="149"/>
                <a:chOff x="1104" y="2876"/>
                <a:chExt cx="4152" cy="879"/>
              </a:xfrm>
            </p:grpSpPr>
            <p:grpSp>
              <p:nvGrpSpPr>
                <p:cNvPr id="29" name="Group 19"/>
                <p:cNvGrpSpPr>
                  <a:grpSpLocks/>
                </p:cNvGrpSpPr>
                <p:nvPr/>
              </p:nvGrpSpPr>
              <p:grpSpPr bwMode="auto">
                <a:xfrm>
                  <a:off x="1104" y="2876"/>
                  <a:ext cx="1382" cy="877"/>
                  <a:chOff x="1104" y="2876"/>
                  <a:chExt cx="1382" cy="877"/>
                </a:xfrm>
              </p:grpSpPr>
              <p:sp>
                <p:nvSpPr>
                  <p:cNvPr id="36" name="Freeform 20"/>
                  <p:cNvSpPr>
                    <a:spLocks/>
                  </p:cNvSpPr>
                  <p:nvPr/>
                </p:nvSpPr>
                <p:spPr bwMode="auto">
                  <a:xfrm>
                    <a:off x="1104" y="3319"/>
                    <a:ext cx="690" cy="434"/>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ln>
                    <a:solidFill>
                      <a:schemeClr val="accent4">
                        <a:lumMod val="75000"/>
                      </a:schemeClr>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37" name="Freeform 21"/>
                  <p:cNvSpPr>
                    <a:spLocks/>
                  </p:cNvSpPr>
                  <p:nvPr/>
                </p:nvSpPr>
                <p:spPr bwMode="auto">
                  <a:xfrm flipV="1">
                    <a:off x="1796" y="2876"/>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ln>
                    <a:solidFill>
                      <a:schemeClr val="accent4">
                        <a:lumMod val="75000"/>
                      </a:schemeClr>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grpSp>
            <p:grpSp>
              <p:nvGrpSpPr>
                <p:cNvPr id="30" name="Group 22"/>
                <p:cNvGrpSpPr>
                  <a:grpSpLocks/>
                </p:cNvGrpSpPr>
                <p:nvPr/>
              </p:nvGrpSpPr>
              <p:grpSpPr bwMode="auto">
                <a:xfrm>
                  <a:off x="2488" y="2884"/>
                  <a:ext cx="1383" cy="863"/>
                  <a:chOff x="1104" y="2882"/>
                  <a:chExt cx="1383" cy="863"/>
                </a:xfrm>
              </p:grpSpPr>
              <p:sp>
                <p:nvSpPr>
                  <p:cNvPr id="34" name="Freeform 23"/>
                  <p:cNvSpPr>
                    <a:spLocks/>
                  </p:cNvSpPr>
                  <p:nvPr/>
                </p:nvSpPr>
                <p:spPr bwMode="auto">
                  <a:xfrm>
                    <a:off x="1104" y="3312"/>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ln>
                    <a:solidFill>
                      <a:schemeClr val="accent4">
                        <a:lumMod val="75000"/>
                      </a:schemeClr>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35" name="Freeform 24"/>
                  <p:cNvSpPr>
                    <a:spLocks/>
                  </p:cNvSpPr>
                  <p:nvPr/>
                </p:nvSpPr>
                <p:spPr bwMode="auto">
                  <a:xfrm flipV="1">
                    <a:off x="1797" y="2882"/>
                    <a:ext cx="690" cy="434"/>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ln>
                    <a:solidFill>
                      <a:schemeClr val="accent4">
                        <a:lumMod val="75000"/>
                      </a:schemeClr>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grpSp>
            <p:grpSp>
              <p:nvGrpSpPr>
                <p:cNvPr id="31" name="Group 25"/>
                <p:cNvGrpSpPr>
                  <a:grpSpLocks/>
                </p:cNvGrpSpPr>
                <p:nvPr/>
              </p:nvGrpSpPr>
              <p:grpSpPr bwMode="auto">
                <a:xfrm>
                  <a:off x="3873" y="2884"/>
                  <a:ext cx="1383" cy="871"/>
                  <a:chOff x="1105" y="2882"/>
                  <a:chExt cx="1383" cy="871"/>
                </a:xfrm>
              </p:grpSpPr>
              <p:sp>
                <p:nvSpPr>
                  <p:cNvPr id="32" name="Freeform 26"/>
                  <p:cNvSpPr>
                    <a:spLocks/>
                  </p:cNvSpPr>
                  <p:nvPr/>
                </p:nvSpPr>
                <p:spPr bwMode="auto">
                  <a:xfrm>
                    <a:off x="1105" y="3319"/>
                    <a:ext cx="690" cy="434"/>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ln>
                    <a:solidFill>
                      <a:schemeClr val="accent4">
                        <a:lumMod val="75000"/>
                      </a:schemeClr>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33" name="Freeform 27"/>
                  <p:cNvSpPr>
                    <a:spLocks/>
                  </p:cNvSpPr>
                  <p:nvPr/>
                </p:nvSpPr>
                <p:spPr bwMode="auto">
                  <a:xfrm flipV="1">
                    <a:off x="1798" y="2882"/>
                    <a:ext cx="690" cy="434"/>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ln>
                    <a:solidFill>
                      <a:schemeClr val="accent4">
                        <a:lumMod val="75000"/>
                      </a:schemeClr>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grpSp>
          </p:grpSp>
          <p:grpSp>
            <p:nvGrpSpPr>
              <p:cNvPr id="21" name="Group 28"/>
              <p:cNvGrpSpPr>
                <a:grpSpLocks/>
              </p:cNvGrpSpPr>
              <p:nvPr/>
            </p:nvGrpSpPr>
            <p:grpSpPr bwMode="auto">
              <a:xfrm flipH="1">
                <a:off x="4894" y="839"/>
                <a:ext cx="240" cy="960"/>
                <a:chOff x="864" y="2736"/>
                <a:chExt cx="240" cy="960"/>
              </a:xfrm>
            </p:grpSpPr>
            <p:sp>
              <p:nvSpPr>
                <p:cNvPr id="26" name="Line 29"/>
                <p:cNvSpPr>
                  <a:spLocks noChangeShapeType="1"/>
                </p:cNvSpPr>
                <p:nvPr/>
              </p:nvSpPr>
              <p:spPr bwMode="auto">
                <a:xfrm>
                  <a:off x="864" y="2736"/>
                  <a:ext cx="240" cy="384"/>
                </a:xfrm>
                <a:prstGeom prst="line">
                  <a:avLst/>
                </a:prstGeom>
                <a:noFill/>
                <a:ln w="9525">
                  <a:solidFill>
                    <a:schemeClr val="hlink"/>
                  </a:solidFill>
                  <a:round/>
                  <a:headEnd/>
                  <a:tailEnd/>
                </a:ln>
              </p:spPr>
              <p:txBody>
                <a:bodyPr wrap="none" anchor="ctr"/>
                <a:lstStyle/>
                <a:p>
                  <a:endParaRPr lang="en-US"/>
                </a:p>
              </p:txBody>
            </p:sp>
            <p:sp>
              <p:nvSpPr>
                <p:cNvPr id="27" name="Line 30"/>
                <p:cNvSpPr>
                  <a:spLocks noChangeShapeType="1"/>
                </p:cNvSpPr>
                <p:nvPr/>
              </p:nvSpPr>
              <p:spPr bwMode="auto">
                <a:xfrm flipV="1">
                  <a:off x="864" y="3312"/>
                  <a:ext cx="240" cy="384"/>
                </a:xfrm>
                <a:prstGeom prst="line">
                  <a:avLst/>
                </a:prstGeom>
                <a:noFill/>
                <a:ln w="9525">
                  <a:solidFill>
                    <a:schemeClr val="hlink"/>
                  </a:solidFill>
                  <a:round/>
                  <a:headEnd/>
                  <a:tailEnd/>
                </a:ln>
              </p:spPr>
              <p:txBody>
                <a:bodyPr wrap="none" anchor="ctr"/>
                <a:lstStyle/>
                <a:p>
                  <a:endParaRPr lang="en-US"/>
                </a:p>
              </p:txBody>
            </p:sp>
            <p:sp>
              <p:nvSpPr>
                <p:cNvPr id="28" name="Line 31"/>
                <p:cNvSpPr>
                  <a:spLocks noChangeShapeType="1"/>
                </p:cNvSpPr>
                <p:nvPr/>
              </p:nvSpPr>
              <p:spPr bwMode="auto">
                <a:xfrm>
                  <a:off x="1104" y="3120"/>
                  <a:ext cx="0" cy="192"/>
                </a:xfrm>
                <a:prstGeom prst="line">
                  <a:avLst/>
                </a:prstGeom>
                <a:noFill/>
                <a:ln w="9525">
                  <a:solidFill>
                    <a:schemeClr val="hlink"/>
                  </a:solidFill>
                  <a:round/>
                  <a:headEnd/>
                  <a:tailEnd/>
                </a:ln>
              </p:spPr>
              <p:txBody>
                <a:bodyPr wrap="none" anchor="ctr"/>
                <a:lstStyle/>
                <a:p>
                  <a:endParaRPr lang="en-US"/>
                </a:p>
              </p:txBody>
            </p:sp>
          </p:grpSp>
          <p:sp>
            <p:nvSpPr>
              <p:cNvPr id="22" name="Text Box 32"/>
              <p:cNvSpPr txBox="1">
                <a:spLocks noChangeArrowheads="1"/>
              </p:cNvSpPr>
              <p:nvPr/>
            </p:nvSpPr>
            <p:spPr bwMode="auto">
              <a:xfrm>
                <a:off x="4116" y="1512"/>
                <a:ext cx="223" cy="288"/>
              </a:xfrm>
              <a:prstGeom prst="rect">
                <a:avLst/>
              </a:prstGeom>
              <a:noFill/>
              <a:ln w="9525">
                <a:noFill/>
                <a:miter lim="800000"/>
                <a:headEnd/>
                <a:tailEnd/>
              </a:ln>
            </p:spPr>
            <p:txBody>
              <a:bodyPr wrap="none">
                <a:spAutoFit/>
              </a:bodyPr>
              <a:lstStyle/>
              <a:p>
                <a:r>
                  <a:rPr lang="en-US" sz="2400">
                    <a:solidFill>
                      <a:schemeClr val="accent1"/>
                    </a:solidFill>
                    <a:latin typeface="Arial" charset="0"/>
                  </a:rPr>
                  <a:t>e</a:t>
                </a:r>
                <a:endParaRPr lang="en-US" sz="2400">
                  <a:solidFill>
                    <a:schemeClr val="accent1"/>
                  </a:solidFill>
                </a:endParaRPr>
              </a:p>
            </p:txBody>
          </p:sp>
          <p:sp>
            <p:nvSpPr>
              <p:cNvPr id="23" name="Text Box 33"/>
              <p:cNvSpPr txBox="1">
                <a:spLocks noChangeArrowheads="1"/>
              </p:cNvSpPr>
              <p:nvPr/>
            </p:nvSpPr>
            <p:spPr bwMode="auto">
              <a:xfrm>
                <a:off x="4818" y="1512"/>
                <a:ext cx="223" cy="288"/>
              </a:xfrm>
              <a:prstGeom prst="rect">
                <a:avLst/>
              </a:prstGeom>
              <a:noFill/>
              <a:ln w="9525">
                <a:noFill/>
                <a:miter lim="800000"/>
                <a:headEnd/>
                <a:tailEnd/>
              </a:ln>
            </p:spPr>
            <p:txBody>
              <a:bodyPr wrap="none">
                <a:spAutoFit/>
              </a:bodyPr>
              <a:lstStyle/>
              <a:p>
                <a:r>
                  <a:rPr lang="en-US" sz="2400">
                    <a:solidFill>
                      <a:schemeClr val="hlink"/>
                    </a:solidFill>
                    <a:latin typeface="Arial" charset="0"/>
                  </a:rPr>
                  <a:t>p</a:t>
                </a:r>
              </a:p>
            </p:txBody>
          </p:sp>
          <p:sp>
            <p:nvSpPr>
              <p:cNvPr id="24" name="Text Box 34"/>
              <p:cNvSpPr txBox="1">
                <a:spLocks noChangeArrowheads="1"/>
              </p:cNvSpPr>
              <p:nvPr/>
            </p:nvSpPr>
            <p:spPr bwMode="auto">
              <a:xfrm>
                <a:off x="4464" y="960"/>
                <a:ext cx="233" cy="288"/>
              </a:xfrm>
              <a:prstGeom prst="rect">
                <a:avLst/>
              </a:prstGeom>
              <a:noFill/>
              <a:ln w="9525">
                <a:noFill/>
                <a:miter lim="800000"/>
                <a:headEnd/>
                <a:tailEnd/>
              </a:ln>
            </p:spPr>
            <p:txBody>
              <a:bodyPr wrap="none">
                <a:spAutoFit/>
              </a:bodyPr>
              <a:lstStyle/>
              <a:p>
                <a:r>
                  <a:rPr lang="en-US" sz="2400" dirty="0">
                    <a:solidFill>
                      <a:schemeClr val="accent6">
                        <a:lumMod val="75000"/>
                      </a:schemeClr>
                    </a:solidFill>
                    <a:latin typeface="Arial" charset="0"/>
                  </a:rPr>
                  <a:t>Z</a:t>
                </a:r>
              </a:p>
            </p:txBody>
          </p:sp>
          <p:sp>
            <p:nvSpPr>
              <p:cNvPr id="25" name="Text Box 35"/>
              <p:cNvSpPr txBox="1">
                <a:spLocks noChangeArrowheads="1"/>
              </p:cNvSpPr>
              <p:nvPr/>
            </p:nvSpPr>
            <p:spPr bwMode="auto">
              <a:xfrm>
                <a:off x="4474" y="1415"/>
                <a:ext cx="195" cy="288"/>
              </a:xfrm>
              <a:prstGeom prst="rect">
                <a:avLst/>
              </a:prstGeom>
              <a:noFill/>
              <a:ln w="9525">
                <a:noFill/>
                <a:miter lim="800000"/>
                <a:headEnd/>
                <a:tailEnd/>
              </a:ln>
            </p:spPr>
            <p:txBody>
              <a:bodyPr wrap="none">
                <a:spAutoFit/>
              </a:bodyPr>
              <a:lstStyle/>
              <a:p>
                <a:r>
                  <a:rPr lang="en-US" sz="2400" dirty="0">
                    <a:solidFill>
                      <a:schemeClr val="accent6">
                        <a:lumMod val="75000"/>
                      </a:schemeClr>
                    </a:solidFill>
                    <a:latin typeface="Symbol" pitchFamily="18" charset="2"/>
                  </a:rPr>
                  <a:t>g</a:t>
                </a:r>
                <a:endParaRPr lang="en-US" sz="2400" dirty="0">
                  <a:solidFill>
                    <a:schemeClr val="accent6">
                      <a:lumMod val="75000"/>
                    </a:schemeClr>
                  </a:solidFill>
                  <a:latin typeface="Arial" charset="0"/>
                </a:endParaRPr>
              </a:p>
            </p:txBody>
          </p:sp>
        </p:grpSp>
        <p:sp>
          <p:nvSpPr>
            <p:cNvPr id="17" name="Text Box 36"/>
            <p:cNvSpPr txBox="1">
              <a:spLocks noChangeArrowheads="1"/>
            </p:cNvSpPr>
            <p:nvPr/>
          </p:nvSpPr>
          <p:spPr bwMode="auto">
            <a:xfrm>
              <a:off x="4656" y="1632"/>
              <a:ext cx="444" cy="231"/>
            </a:xfrm>
            <a:prstGeom prst="rect">
              <a:avLst/>
            </a:prstGeom>
            <a:noFill/>
            <a:ln w="9525">
              <a:noFill/>
              <a:miter lim="800000"/>
              <a:headEnd/>
              <a:tailEnd/>
            </a:ln>
          </p:spPr>
          <p:txBody>
            <a:bodyPr wrap="none">
              <a:spAutoFit/>
            </a:bodyPr>
            <a:lstStyle/>
            <a:p>
              <a:r>
                <a:rPr lang="en-US" dirty="0">
                  <a:solidFill>
                    <a:schemeClr val="accent6">
                      <a:lumMod val="75000"/>
                    </a:schemeClr>
                  </a:solidFill>
                  <a:latin typeface="Arial" charset="0"/>
                </a:rPr>
                <a:t>“box”</a:t>
              </a:r>
            </a:p>
          </p:txBody>
        </p:sp>
      </p:grpSp>
      <p:grpSp>
        <p:nvGrpSpPr>
          <p:cNvPr id="41" name="Group 37"/>
          <p:cNvGrpSpPr>
            <a:grpSpLocks/>
          </p:cNvGrpSpPr>
          <p:nvPr/>
        </p:nvGrpSpPr>
        <p:grpSpPr bwMode="auto">
          <a:xfrm>
            <a:off x="6867525" y="3048000"/>
            <a:ext cx="1771650" cy="1738313"/>
            <a:chOff x="4326" y="1920"/>
            <a:chExt cx="1116" cy="1095"/>
          </a:xfrm>
        </p:grpSpPr>
        <p:grpSp>
          <p:nvGrpSpPr>
            <p:cNvPr id="42" name="Group 38"/>
            <p:cNvGrpSpPr>
              <a:grpSpLocks/>
            </p:cNvGrpSpPr>
            <p:nvPr/>
          </p:nvGrpSpPr>
          <p:grpSpPr bwMode="auto">
            <a:xfrm>
              <a:off x="4326" y="1920"/>
              <a:ext cx="1116" cy="866"/>
              <a:chOff x="5566" y="933"/>
              <a:chExt cx="1116" cy="866"/>
            </a:xfrm>
          </p:grpSpPr>
          <p:sp>
            <p:nvSpPr>
              <p:cNvPr id="44" name="Line 39"/>
              <p:cNvSpPr>
                <a:spLocks noChangeShapeType="1"/>
              </p:cNvSpPr>
              <p:nvPr/>
            </p:nvSpPr>
            <p:spPr bwMode="auto">
              <a:xfrm>
                <a:off x="6206" y="1319"/>
                <a:ext cx="240" cy="0"/>
              </a:xfrm>
              <a:prstGeom prst="line">
                <a:avLst/>
              </a:prstGeom>
              <a:noFill/>
              <a:ln w="9525">
                <a:solidFill>
                  <a:schemeClr val="accent4">
                    <a:lumMod val="75000"/>
                  </a:schemeClr>
                </a:solidFill>
                <a:prstDash val="dash"/>
                <a:round/>
                <a:headEnd/>
                <a:tailEnd/>
              </a:ln>
            </p:spPr>
            <p:txBody>
              <a:bodyPr wrap="none" anchor="ctr"/>
              <a:lstStyle/>
              <a:p>
                <a:endParaRPr lang="en-US"/>
              </a:p>
            </p:txBody>
          </p:sp>
          <p:grpSp>
            <p:nvGrpSpPr>
              <p:cNvPr id="45" name="Group 44"/>
              <p:cNvGrpSpPr>
                <a:grpSpLocks/>
              </p:cNvGrpSpPr>
              <p:nvPr/>
            </p:nvGrpSpPr>
            <p:grpSpPr bwMode="auto">
              <a:xfrm>
                <a:off x="5807" y="1254"/>
                <a:ext cx="206" cy="149"/>
                <a:chOff x="1104" y="2876"/>
                <a:chExt cx="1382" cy="869"/>
              </a:xfrm>
            </p:grpSpPr>
            <p:sp>
              <p:nvSpPr>
                <p:cNvPr id="56" name="Freeform 41"/>
                <p:cNvSpPr>
                  <a:spLocks/>
                </p:cNvSpPr>
                <p:nvPr/>
              </p:nvSpPr>
              <p:spPr bwMode="auto">
                <a:xfrm>
                  <a:off x="1104" y="3312"/>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sp>
              <p:nvSpPr>
                <p:cNvPr id="57" name="Freeform 42"/>
                <p:cNvSpPr>
                  <a:spLocks/>
                </p:cNvSpPr>
                <p:nvPr/>
              </p:nvSpPr>
              <p:spPr bwMode="auto">
                <a:xfrm flipV="1">
                  <a:off x="1796" y="2876"/>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grpSp>
          <p:sp>
            <p:nvSpPr>
              <p:cNvPr id="46" name="Line 43"/>
              <p:cNvSpPr>
                <a:spLocks noChangeShapeType="1"/>
              </p:cNvSpPr>
              <p:nvPr/>
            </p:nvSpPr>
            <p:spPr bwMode="auto">
              <a:xfrm flipH="1">
                <a:off x="6442" y="939"/>
                <a:ext cx="240" cy="384"/>
              </a:xfrm>
              <a:prstGeom prst="line">
                <a:avLst/>
              </a:prstGeom>
              <a:noFill/>
              <a:ln w="9525">
                <a:solidFill>
                  <a:schemeClr val="hlink"/>
                </a:solidFill>
                <a:round/>
                <a:headEnd/>
                <a:tailEnd/>
              </a:ln>
            </p:spPr>
            <p:txBody>
              <a:bodyPr wrap="none" anchor="ctr"/>
              <a:lstStyle/>
              <a:p>
                <a:endParaRPr lang="en-US"/>
              </a:p>
            </p:txBody>
          </p:sp>
          <p:sp>
            <p:nvSpPr>
              <p:cNvPr id="47" name="Line 44"/>
              <p:cNvSpPr>
                <a:spLocks noChangeShapeType="1"/>
              </p:cNvSpPr>
              <p:nvPr/>
            </p:nvSpPr>
            <p:spPr bwMode="auto">
              <a:xfrm flipH="1" flipV="1">
                <a:off x="6442" y="1325"/>
                <a:ext cx="240" cy="384"/>
              </a:xfrm>
              <a:prstGeom prst="line">
                <a:avLst/>
              </a:prstGeom>
              <a:noFill/>
              <a:ln w="9525">
                <a:solidFill>
                  <a:schemeClr val="hlink"/>
                </a:solidFill>
                <a:round/>
                <a:headEnd/>
                <a:tailEnd/>
              </a:ln>
            </p:spPr>
            <p:txBody>
              <a:bodyPr wrap="none" anchor="ctr"/>
              <a:lstStyle/>
              <a:p>
                <a:endParaRPr lang="en-US"/>
              </a:p>
            </p:txBody>
          </p:sp>
          <p:sp>
            <p:nvSpPr>
              <p:cNvPr id="48" name="Oval 45"/>
              <p:cNvSpPr>
                <a:spLocks noChangeArrowheads="1"/>
              </p:cNvSpPr>
              <p:nvPr/>
            </p:nvSpPr>
            <p:spPr bwMode="auto">
              <a:xfrm>
                <a:off x="6022" y="1223"/>
                <a:ext cx="192" cy="192"/>
              </a:xfrm>
              <a:prstGeom prst="ellipse">
                <a:avLst/>
              </a:prstGeom>
              <a:noFill/>
              <a:ln w="9525">
                <a:solidFill>
                  <a:schemeClr val="accent4">
                    <a:lumMod val="75000"/>
                  </a:schemeClr>
                </a:solidFill>
                <a:round/>
                <a:headEnd/>
                <a:tailEnd/>
              </a:ln>
            </p:spPr>
            <p:txBody>
              <a:bodyPr wrap="none" anchor="ctr"/>
              <a:lstStyle/>
              <a:p>
                <a:endParaRPr lang="en-US"/>
              </a:p>
            </p:txBody>
          </p:sp>
          <p:sp>
            <p:nvSpPr>
              <p:cNvPr id="49" name="Line 46"/>
              <p:cNvSpPr>
                <a:spLocks noChangeShapeType="1"/>
              </p:cNvSpPr>
              <p:nvPr/>
            </p:nvSpPr>
            <p:spPr bwMode="auto">
              <a:xfrm>
                <a:off x="5566" y="933"/>
                <a:ext cx="240" cy="384"/>
              </a:xfrm>
              <a:prstGeom prst="line">
                <a:avLst/>
              </a:prstGeom>
              <a:noFill/>
              <a:ln w="9525">
                <a:solidFill>
                  <a:schemeClr val="accent1"/>
                </a:solidFill>
                <a:round/>
                <a:headEnd/>
                <a:tailEnd/>
              </a:ln>
            </p:spPr>
            <p:txBody>
              <a:bodyPr wrap="none" anchor="ctr"/>
              <a:lstStyle/>
              <a:p>
                <a:endParaRPr lang="en-US"/>
              </a:p>
            </p:txBody>
          </p:sp>
          <p:sp>
            <p:nvSpPr>
              <p:cNvPr id="50" name="Line 47"/>
              <p:cNvSpPr>
                <a:spLocks noChangeShapeType="1"/>
              </p:cNvSpPr>
              <p:nvPr/>
            </p:nvSpPr>
            <p:spPr bwMode="auto">
              <a:xfrm flipV="1">
                <a:off x="5566" y="1319"/>
                <a:ext cx="240" cy="384"/>
              </a:xfrm>
              <a:prstGeom prst="line">
                <a:avLst/>
              </a:prstGeom>
              <a:noFill/>
              <a:ln w="9525">
                <a:solidFill>
                  <a:schemeClr val="accent1"/>
                </a:solidFill>
                <a:round/>
                <a:headEnd/>
                <a:tailEnd/>
              </a:ln>
            </p:spPr>
            <p:txBody>
              <a:bodyPr wrap="none" anchor="ctr"/>
              <a:lstStyle/>
              <a:p>
                <a:endParaRPr lang="en-US"/>
              </a:p>
            </p:txBody>
          </p:sp>
          <p:sp>
            <p:nvSpPr>
              <p:cNvPr id="51" name="Text Box 48"/>
              <p:cNvSpPr txBox="1">
                <a:spLocks noChangeArrowheads="1"/>
              </p:cNvSpPr>
              <p:nvPr/>
            </p:nvSpPr>
            <p:spPr bwMode="auto">
              <a:xfrm>
                <a:off x="5662" y="1511"/>
                <a:ext cx="223" cy="288"/>
              </a:xfrm>
              <a:prstGeom prst="rect">
                <a:avLst/>
              </a:prstGeom>
              <a:noFill/>
              <a:ln w="9525">
                <a:noFill/>
                <a:miter lim="800000"/>
                <a:headEnd/>
                <a:tailEnd/>
              </a:ln>
            </p:spPr>
            <p:txBody>
              <a:bodyPr wrap="none">
                <a:spAutoFit/>
              </a:bodyPr>
              <a:lstStyle/>
              <a:p>
                <a:r>
                  <a:rPr lang="en-US" sz="2400">
                    <a:solidFill>
                      <a:schemeClr val="accent1"/>
                    </a:solidFill>
                    <a:latin typeface="Arial" charset="0"/>
                  </a:rPr>
                  <a:t>e</a:t>
                </a:r>
                <a:endParaRPr lang="en-US" sz="2400">
                  <a:solidFill>
                    <a:schemeClr val="accent1"/>
                  </a:solidFill>
                </a:endParaRPr>
              </a:p>
            </p:txBody>
          </p:sp>
          <p:sp>
            <p:nvSpPr>
              <p:cNvPr id="52" name="Text Box 49"/>
              <p:cNvSpPr txBox="1">
                <a:spLocks noChangeArrowheads="1"/>
              </p:cNvSpPr>
              <p:nvPr/>
            </p:nvSpPr>
            <p:spPr bwMode="auto">
              <a:xfrm>
                <a:off x="6364" y="1511"/>
                <a:ext cx="223" cy="288"/>
              </a:xfrm>
              <a:prstGeom prst="rect">
                <a:avLst/>
              </a:prstGeom>
              <a:noFill/>
              <a:ln w="9525">
                <a:noFill/>
                <a:miter lim="800000"/>
                <a:headEnd/>
                <a:tailEnd/>
              </a:ln>
            </p:spPr>
            <p:txBody>
              <a:bodyPr wrap="none">
                <a:spAutoFit/>
              </a:bodyPr>
              <a:lstStyle/>
              <a:p>
                <a:r>
                  <a:rPr lang="en-US" sz="2400">
                    <a:solidFill>
                      <a:schemeClr val="hlink"/>
                    </a:solidFill>
                    <a:latin typeface="Arial" charset="0"/>
                  </a:rPr>
                  <a:t>p</a:t>
                </a:r>
              </a:p>
            </p:txBody>
          </p:sp>
          <p:sp>
            <p:nvSpPr>
              <p:cNvPr id="53" name="Text Box 50"/>
              <p:cNvSpPr txBox="1">
                <a:spLocks noChangeArrowheads="1"/>
              </p:cNvSpPr>
              <p:nvPr/>
            </p:nvSpPr>
            <p:spPr bwMode="auto">
              <a:xfrm>
                <a:off x="6212" y="1031"/>
                <a:ext cx="233" cy="288"/>
              </a:xfrm>
              <a:prstGeom prst="rect">
                <a:avLst/>
              </a:prstGeom>
              <a:noFill/>
              <a:ln w="9525">
                <a:noFill/>
                <a:miter lim="800000"/>
                <a:headEnd/>
                <a:tailEnd/>
              </a:ln>
            </p:spPr>
            <p:txBody>
              <a:bodyPr wrap="none">
                <a:spAutoFit/>
              </a:bodyPr>
              <a:lstStyle/>
              <a:p>
                <a:r>
                  <a:rPr lang="en-US" sz="2400" dirty="0">
                    <a:solidFill>
                      <a:schemeClr val="accent6">
                        <a:lumMod val="75000"/>
                      </a:schemeClr>
                    </a:solidFill>
                    <a:latin typeface="Arial" charset="0"/>
                  </a:rPr>
                  <a:t>Z</a:t>
                </a:r>
              </a:p>
            </p:txBody>
          </p:sp>
          <p:sp>
            <p:nvSpPr>
              <p:cNvPr id="54" name="Text Box 51"/>
              <p:cNvSpPr txBox="1">
                <a:spLocks noChangeArrowheads="1"/>
              </p:cNvSpPr>
              <p:nvPr/>
            </p:nvSpPr>
            <p:spPr bwMode="auto">
              <a:xfrm>
                <a:off x="5798" y="1007"/>
                <a:ext cx="195" cy="288"/>
              </a:xfrm>
              <a:prstGeom prst="rect">
                <a:avLst/>
              </a:prstGeom>
              <a:noFill/>
              <a:ln w="9525">
                <a:noFill/>
                <a:miter lim="800000"/>
                <a:headEnd/>
                <a:tailEnd/>
              </a:ln>
            </p:spPr>
            <p:txBody>
              <a:bodyPr wrap="none">
                <a:spAutoFit/>
              </a:bodyPr>
              <a:lstStyle/>
              <a:p>
                <a:r>
                  <a:rPr lang="en-US" sz="2400" dirty="0">
                    <a:solidFill>
                      <a:schemeClr val="accent6">
                        <a:lumMod val="75000"/>
                      </a:schemeClr>
                    </a:solidFill>
                    <a:latin typeface="Symbol" pitchFamily="18" charset="2"/>
                  </a:rPr>
                  <a:t>g</a:t>
                </a:r>
                <a:endParaRPr lang="en-US" sz="2400" dirty="0">
                  <a:solidFill>
                    <a:schemeClr val="accent6">
                      <a:lumMod val="75000"/>
                    </a:schemeClr>
                  </a:solidFill>
                  <a:latin typeface="Arial" charset="0"/>
                </a:endParaRPr>
              </a:p>
            </p:txBody>
          </p:sp>
          <p:sp>
            <p:nvSpPr>
              <p:cNvPr id="55" name="Line 52"/>
              <p:cNvSpPr>
                <a:spLocks noChangeShapeType="1"/>
              </p:cNvSpPr>
              <p:nvPr/>
            </p:nvSpPr>
            <p:spPr bwMode="auto">
              <a:xfrm>
                <a:off x="6098" y="1227"/>
                <a:ext cx="0" cy="0"/>
              </a:xfrm>
              <a:prstGeom prst="line">
                <a:avLst/>
              </a:prstGeom>
              <a:noFill/>
              <a:ln w="9525">
                <a:solidFill>
                  <a:schemeClr val="bg2"/>
                </a:solidFill>
                <a:round/>
                <a:headEnd type="triangle" w="med" len="med"/>
                <a:tailEnd/>
              </a:ln>
            </p:spPr>
            <p:txBody>
              <a:bodyPr wrap="none" anchor="ctr"/>
              <a:lstStyle/>
              <a:p>
                <a:endParaRPr lang="en-US"/>
              </a:p>
            </p:txBody>
          </p:sp>
        </p:grpSp>
        <p:sp>
          <p:nvSpPr>
            <p:cNvPr id="43" name="Text Box 53"/>
            <p:cNvSpPr txBox="1">
              <a:spLocks noChangeArrowheads="1"/>
            </p:cNvSpPr>
            <p:nvPr/>
          </p:nvSpPr>
          <p:spPr bwMode="auto">
            <a:xfrm>
              <a:off x="4560" y="2784"/>
              <a:ext cx="628" cy="231"/>
            </a:xfrm>
            <a:prstGeom prst="rect">
              <a:avLst/>
            </a:prstGeom>
            <a:noFill/>
            <a:ln w="9525">
              <a:noFill/>
              <a:miter lim="800000"/>
              <a:headEnd/>
              <a:tailEnd/>
            </a:ln>
          </p:spPr>
          <p:txBody>
            <a:bodyPr wrap="none">
              <a:spAutoFit/>
            </a:bodyPr>
            <a:lstStyle/>
            <a:p>
              <a:r>
                <a:rPr lang="en-US" dirty="0">
                  <a:solidFill>
                    <a:schemeClr val="accent6">
                      <a:lumMod val="75000"/>
                    </a:schemeClr>
                  </a:solidFill>
                  <a:latin typeface="Arial" charset="0"/>
                </a:rPr>
                <a:t>“mixing”</a:t>
              </a:r>
            </a:p>
          </p:txBody>
        </p:sp>
      </p:grpSp>
      <p:grpSp>
        <p:nvGrpSpPr>
          <p:cNvPr id="58" name="Group 54"/>
          <p:cNvGrpSpPr>
            <a:grpSpLocks/>
          </p:cNvGrpSpPr>
          <p:nvPr/>
        </p:nvGrpSpPr>
        <p:grpSpPr bwMode="auto">
          <a:xfrm>
            <a:off x="6781800" y="4724400"/>
            <a:ext cx="1857375" cy="1814513"/>
            <a:chOff x="4272" y="2976"/>
            <a:chExt cx="1170" cy="1143"/>
          </a:xfrm>
        </p:grpSpPr>
        <p:grpSp>
          <p:nvGrpSpPr>
            <p:cNvPr id="59" name="Group 55"/>
            <p:cNvGrpSpPr>
              <a:grpSpLocks/>
            </p:cNvGrpSpPr>
            <p:nvPr/>
          </p:nvGrpSpPr>
          <p:grpSpPr bwMode="auto">
            <a:xfrm>
              <a:off x="4272" y="2976"/>
              <a:ext cx="1170" cy="866"/>
              <a:chOff x="1536" y="4030"/>
              <a:chExt cx="1170" cy="866"/>
            </a:xfrm>
          </p:grpSpPr>
          <p:sp>
            <p:nvSpPr>
              <p:cNvPr id="61" name="Line 56"/>
              <p:cNvSpPr>
                <a:spLocks noChangeShapeType="1"/>
              </p:cNvSpPr>
              <p:nvPr/>
            </p:nvSpPr>
            <p:spPr bwMode="auto">
              <a:xfrm flipH="1">
                <a:off x="2466" y="4030"/>
                <a:ext cx="240" cy="384"/>
              </a:xfrm>
              <a:prstGeom prst="line">
                <a:avLst/>
              </a:prstGeom>
              <a:noFill/>
              <a:ln w="9525">
                <a:solidFill>
                  <a:schemeClr val="hlink"/>
                </a:solidFill>
                <a:round/>
                <a:headEnd/>
                <a:tailEnd/>
              </a:ln>
            </p:spPr>
            <p:txBody>
              <a:bodyPr wrap="none" anchor="ctr"/>
              <a:lstStyle/>
              <a:p>
                <a:endParaRPr lang="en-US"/>
              </a:p>
            </p:txBody>
          </p:sp>
          <p:sp>
            <p:nvSpPr>
              <p:cNvPr id="62" name="Line 57"/>
              <p:cNvSpPr>
                <a:spLocks noChangeShapeType="1"/>
              </p:cNvSpPr>
              <p:nvPr/>
            </p:nvSpPr>
            <p:spPr bwMode="auto">
              <a:xfrm flipH="1" flipV="1">
                <a:off x="2466" y="4416"/>
                <a:ext cx="240" cy="384"/>
              </a:xfrm>
              <a:prstGeom prst="line">
                <a:avLst/>
              </a:prstGeom>
              <a:noFill/>
              <a:ln w="9525">
                <a:solidFill>
                  <a:schemeClr val="hlink"/>
                </a:solidFill>
                <a:round/>
                <a:headEnd/>
                <a:tailEnd/>
              </a:ln>
            </p:spPr>
            <p:txBody>
              <a:bodyPr wrap="none" anchor="ctr"/>
              <a:lstStyle/>
              <a:p>
                <a:endParaRPr lang="en-US"/>
              </a:p>
            </p:txBody>
          </p:sp>
          <p:sp>
            <p:nvSpPr>
              <p:cNvPr id="63" name="Oval 58"/>
              <p:cNvSpPr>
                <a:spLocks noChangeArrowheads="1"/>
              </p:cNvSpPr>
              <p:nvPr/>
            </p:nvSpPr>
            <p:spPr bwMode="auto">
              <a:xfrm>
                <a:off x="2396" y="4346"/>
                <a:ext cx="144" cy="144"/>
              </a:xfrm>
              <a:prstGeom prst="ellipse">
                <a:avLst/>
              </a:prstGeom>
              <a:solidFill>
                <a:schemeClr val="tx2"/>
              </a:solidFill>
              <a:ln w="9525">
                <a:solidFill>
                  <a:schemeClr val="accent4">
                    <a:lumMod val="75000"/>
                  </a:schemeClr>
                </a:solidFill>
                <a:round/>
                <a:headEnd/>
                <a:tailEnd/>
              </a:ln>
            </p:spPr>
            <p:txBody>
              <a:bodyPr wrap="none" anchor="ctr"/>
              <a:lstStyle/>
              <a:p>
                <a:endParaRPr lang="en-US"/>
              </a:p>
            </p:txBody>
          </p:sp>
          <p:grpSp>
            <p:nvGrpSpPr>
              <p:cNvPr id="64" name="Group 63"/>
              <p:cNvGrpSpPr>
                <a:grpSpLocks/>
              </p:cNvGrpSpPr>
              <p:nvPr/>
            </p:nvGrpSpPr>
            <p:grpSpPr bwMode="auto">
              <a:xfrm>
                <a:off x="1776" y="4344"/>
                <a:ext cx="618" cy="148"/>
                <a:chOff x="1104" y="2876"/>
                <a:chExt cx="4150" cy="871"/>
              </a:xfrm>
            </p:grpSpPr>
            <p:grpSp>
              <p:nvGrpSpPr>
                <p:cNvPr id="73" name="Group 60"/>
                <p:cNvGrpSpPr>
                  <a:grpSpLocks/>
                </p:cNvGrpSpPr>
                <p:nvPr/>
              </p:nvGrpSpPr>
              <p:grpSpPr bwMode="auto">
                <a:xfrm>
                  <a:off x="1104" y="2876"/>
                  <a:ext cx="1382" cy="869"/>
                  <a:chOff x="1104" y="2876"/>
                  <a:chExt cx="1382" cy="869"/>
                </a:xfrm>
              </p:grpSpPr>
              <p:sp>
                <p:nvSpPr>
                  <p:cNvPr id="80" name="Freeform 61"/>
                  <p:cNvSpPr>
                    <a:spLocks/>
                  </p:cNvSpPr>
                  <p:nvPr/>
                </p:nvSpPr>
                <p:spPr bwMode="auto">
                  <a:xfrm>
                    <a:off x="1104" y="3312"/>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sp>
                <p:nvSpPr>
                  <p:cNvPr id="81" name="Freeform 62"/>
                  <p:cNvSpPr>
                    <a:spLocks/>
                  </p:cNvSpPr>
                  <p:nvPr/>
                </p:nvSpPr>
                <p:spPr bwMode="auto">
                  <a:xfrm flipV="1">
                    <a:off x="1796" y="2876"/>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grpSp>
            <p:grpSp>
              <p:nvGrpSpPr>
                <p:cNvPr id="74" name="Group 63"/>
                <p:cNvGrpSpPr>
                  <a:grpSpLocks/>
                </p:cNvGrpSpPr>
                <p:nvPr/>
              </p:nvGrpSpPr>
              <p:grpSpPr bwMode="auto">
                <a:xfrm>
                  <a:off x="2488" y="2878"/>
                  <a:ext cx="1382" cy="869"/>
                  <a:chOff x="1104" y="2876"/>
                  <a:chExt cx="1382" cy="869"/>
                </a:xfrm>
              </p:grpSpPr>
              <p:sp>
                <p:nvSpPr>
                  <p:cNvPr id="78" name="Freeform 64"/>
                  <p:cNvSpPr>
                    <a:spLocks/>
                  </p:cNvSpPr>
                  <p:nvPr/>
                </p:nvSpPr>
                <p:spPr bwMode="auto">
                  <a:xfrm>
                    <a:off x="1104" y="3312"/>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sp>
                <p:nvSpPr>
                  <p:cNvPr id="79" name="Freeform 65"/>
                  <p:cNvSpPr>
                    <a:spLocks/>
                  </p:cNvSpPr>
                  <p:nvPr/>
                </p:nvSpPr>
                <p:spPr bwMode="auto">
                  <a:xfrm flipV="1">
                    <a:off x="1796" y="2876"/>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grpSp>
            <p:grpSp>
              <p:nvGrpSpPr>
                <p:cNvPr id="75" name="Group 66"/>
                <p:cNvGrpSpPr>
                  <a:grpSpLocks/>
                </p:cNvGrpSpPr>
                <p:nvPr/>
              </p:nvGrpSpPr>
              <p:grpSpPr bwMode="auto">
                <a:xfrm>
                  <a:off x="3872" y="2878"/>
                  <a:ext cx="1382" cy="869"/>
                  <a:chOff x="1104" y="2876"/>
                  <a:chExt cx="1382" cy="869"/>
                </a:xfrm>
              </p:grpSpPr>
              <p:sp>
                <p:nvSpPr>
                  <p:cNvPr id="76" name="Freeform 67"/>
                  <p:cNvSpPr>
                    <a:spLocks/>
                  </p:cNvSpPr>
                  <p:nvPr/>
                </p:nvSpPr>
                <p:spPr bwMode="auto">
                  <a:xfrm>
                    <a:off x="1104" y="3312"/>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sp>
                <p:nvSpPr>
                  <p:cNvPr id="77" name="Freeform 68"/>
                  <p:cNvSpPr>
                    <a:spLocks/>
                  </p:cNvSpPr>
                  <p:nvPr/>
                </p:nvSpPr>
                <p:spPr bwMode="auto">
                  <a:xfrm flipV="1">
                    <a:off x="1796" y="2876"/>
                    <a:ext cx="690" cy="433"/>
                  </a:xfrm>
                  <a:custGeom>
                    <a:avLst/>
                    <a:gdLst>
                      <a:gd name="T0" fmla="*/ 0 w 690"/>
                      <a:gd name="T1" fmla="*/ 0 h 433"/>
                      <a:gd name="T2" fmla="*/ 110 w 690"/>
                      <a:gd name="T3" fmla="*/ 227 h 433"/>
                      <a:gd name="T4" fmla="*/ 222 w 690"/>
                      <a:gd name="T5" fmla="*/ 384 h 433"/>
                      <a:gd name="T6" fmla="*/ 347 w 690"/>
                      <a:gd name="T7" fmla="*/ 432 h 433"/>
                      <a:gd name="T8" fmla="*/ 477 w 690"/>
                      <a:gd name="T9" fmla="*/ 389 h 433"/>
                      <a:gd name="T10" fmla="*/ 581 w 690"/>
                      <a:gd name="T11" fmla="*/ 240 h 433"/>
                      <a:gd name="T12" fmla="*/ 690 w 690"/>
                      <a:gd name="T13" fmla="*/ 0 h 433"/>
                      <a:gd name="T14" fmla="*/ 0 60000 65536"/>
                      <a:gd name="T15" fmla="*/ 0 60000 65536"/>
                      <a:gd name="T16" fmla="*/ 0 60000 65536"/>
                      <a:gd name="T17" fmla="*/ 0 60000 65536"/>
                      <a:gd name="T18" fmla="*/ 0 60000 65536"/>
                      <a:gd name="T19" fmla="*/ 0 60000 65536"/>
                      <a:gd name="T20" fmla="*/ 0 60000 65536"/>
                      <a:gd name="T21" fmla="*/ 0 w 690"/>
                      <a:gd name="T22" fmla="*/ 0 h 433"/>
                      <a:gd name="T23" fmla="*/ 690 w 690"/>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433">
                        <a:moveTo>
                          <a:pt x="0" y="0"/>
                        </a:moveTo>
                        <a:cubicBezTo>
                          <a:pt x="18" y="38"/>
                          <a:pt x="73" y="163"/>
                          <a:pt x="110" y="227"/>
                        </a:cubicBezTo>
                        <a:cubicBezTo>
                          <a:pt x="147" y="291"/>
                          <a:pt x="182" y="350"/>
                          <a:pt x="222" y="384"/>
                        </a:cubicBezTo>
                        <a:cubicBezTo>
                          <a:pt x="262" y="418"/>
                          <a:pt x="305" y="431"/>
                          <a:pt x="347" y="432"/>
                        </a:cubicBezTo>
                        <a:cubicBezTo>
                          <a:pt x="389" y="433"/>
                          <a:pt x="438" y="421"/>
                          <a:pt x="477" y="389"/>
                        </a:cubicBezTo>
                        <a:cubicBezTo>
                          <a:pt x="516" y="357"/>
                          <a:pt x="546" y="305"/>
                          <a:pt x="581" y="240"/>
                        </a:cubicBezTo>
                        <a:cubicBezTo>
                          <a:pt x="616" y="175"/>
                          <a:pt x="667" y="50"/>
                          <a:pt x="690" y="0"/>
                        </a:cubicBezTo>
                      </a:path>
                    </a:pathLst>
                  </a:custGeom>
                  <a:noFill/>
                  <a:ln w="9525">
                    <a:solidFill>
                      <a:schemeClr val="accent4">
                        <a:lumMod val="75000"/>
                      </a:schemeClr>
                    </a:solidFill>
                    <a:round/>
                    <a:headEnd/>
                    <a:tailEnd/>
                  </a:ln>
                </p:spPr>
                <p:txBody>
                  <a:bodyPr wrap="none" anchor="ctr"/>
                  <a:lstStyle/>
                  <a:p>
                    <a:endParaRPr lang="en-US"/>
                  </a:p>
                </p:txBody>
              </p:sp>
            </p:grpSp>
          </p:grpSp>
          <p:sp>
            <p:nvSpPr>
              <p:cNvPr id="65" name="Text Box 69"/>
              <p:cNvSpPr txBox="1">
                <a:spLocks noChangeArrowheads="1"/>
              </p:cNvSpPr>
              <p:nvPr/>
            </p:nvSpPr>
            <p:spPr bwMode="auto">
              <a:xfrm>
                <a:off x="1650" y="4608"/>
                <a:ext cx="223" cy="288"/>
              </a:xfrm>
              <a:prstGeom prst="rect">
                <a:avLst/>
              </a:prstGeom>
              <a:noFill/>
              <a:ln w="9525">
                <a:noFill/>
                <a:miter lim="800000"/>
                <a:headEnd/>
                <a:tailEnd/>
              </a:ln>
            </p:spPr>
            <p:txBody>
              <a:bodyPr wrap="none">
                <a:spAutoFit/>
              </a:bodyPr>
              <a:lstStyle/>
              <a:p>
                <a:r>
                  <a:rPr lang="en-US" sz="2400" dirty="0">
                    <a:solidFill>
                      <a:schemeClr val="accent1"/>
                    </a:solidFill>
                    <a:latin typeface="Arial" charset="0"/>
                  </a:rPr>
                  <a:t>e</a:t>
                </a:r>
                <a:endParaRPr lang="en-US" sz="2400" dirty="0">
                  <a:solidFill>
                    <a:schemeClr val="accent1"/>
                  </a:solidFill>
                </a:endParaRPr>
              </a:p>
            </p:txBody>
          </p:sp>
          <p:sp>
            <p:nvSpPr>
              <p:cNvPr id="66" name="Text Box 70"/>
              <p:cNvSpPr txBox="1">
                <a:spLocks noChangeArrowheads="1"/>
              </p:cNvSpPr>
              <p:nvPr/>
            </p:nvSpPr>
            <p:spPr bwMode="auto">
              <a:xfrm>
                <a:off x="2370" y="4608"/>
                <a:ext cx="223" cy="288"/>
              </a:xfrm>
              <a:prstGeom prst="rect">
                <a:avLst/>
              </a:prstGeom>
              <a:noFill/>
              <a:ln w="9525">
                <a:noFill/>
                <a:miter lim="800000"/>
                <a:headEnd/>
                <a:tailEnd/>
              </a:ln>
            </p:spPr>
            <p:txBody>
              <a:bodyPr wrap="none">
                <a:spAutoFit/>
              </a:bodyPr>
              <a:lstStyle/>
              <a:p>
                <a:r>
                  <a:rPr lang="en-US" sz="2400">
                    <a:solidFill>
                      <a:schemeClr val="hlink"/>
                    </a:solidFill>
                    <a:latin typeface="Arial" charset="0"/>
                  </a:rPr>
                  <a:t>p</a:t>
                </a:r>
              </a:p>
            </p:txBody>
          </p:sp>
          <p:sp>
            <p:nvSpPr>
              <p:cNvPr id="67" name="Text Box 71"/>
              <p:cNvSpPr txBox="1">
                <a:spLocks noChangeArrowheads="1"/>
              </p:cNvSpPr>
              <p:nvPr/>
            </p:nvSpPr>
            <p:spPr bwMode="auto">
              <a:xfrm>
                <a:off x="2008" y="4511"/>
                <a:ext cx="195" cy="288"/>
              </a:xfrm>
              <a:prstGeom prst="rect">
                <a:avLst/>
              </a:prstGeom>
              <a:noFill/>
              <a:ln w="9525">
                <a:noFill/>
                <a:miter lim="800000"/>
                <a:headEnd/>
                <a:tailEnd/>
              </a:ln>
            </p:spPr>
            <p:txBody>
              <a:bodyPr wrap="none">
                <a:spAutoFit/>
              </a:bodyPr>
              <a:lstStyle/>
              <a:p>
                <a:r>
                  <a:rPr lang="en-US" sz="2400" dirty="0">
                    <a:solidFill>
                      <a:schemeClr val="accent6">
                        <a:lumMod val="75000"/>
                      </a:schemeClr>
                    </a:solidFill>
                    <a:latin typeface="Symbol" pitchFamily="18" charset="2"/>
                  </a:rPr>
                  <a:t>g</a:t>
                </a:r>
                <a:endParaRPr lang="en-US" sz="2400" dirty="0">
                  <a:solidFill>
                    <a:schemeClr val="accent6">
                      <a:lumMod val="75000"/>
                    </a:schemeClr>
                  </a:solidFill>
                  <a:latin typeface="Arial" charset="0"/>
                </a:endParaRPr>
              </a:p>
            </p:txBody>
          </p:sp>
          <p:sp>
            <p:nvSpPr>
              <p:cNvPr id="68" name="Line 72"/>
              <p:cNvSpPr>
                <a:spLocks noChangeShapeType="1"/>
              </p:cNvSpPr>
              <p:nvPr/>
            </p:nvSpPr>
            <p:spPr bwMode="auto">
              <a:xfrm>
                <a:off x="1536" y="4030"/>
                <a:ext cx="240" cy="384"/>
              </a:xfrm>
              <a:prstGeom prst="line">
                <a:avLst/>
              </a:prstGeom>
              <a:noFill/>
              <a:ln w="9525">
                <a:solidFill>
                  <a:schemeClr val="accent1"/>
                </a:solidFill>
                <a:round/>
                <a:headEnd/>
                <a:tailEnd/>
              </a:ln>
            </p:spPr>
            <p:txBody>
              <a:bodyPr wrap="none" anchor="ctr"/>
              <a:lstStyle/>
              <a:p>
                <a:endParaRPr lang="en-US"/>
              </a:p>
            </p:txBody>
          </p:sp>
          <p:sp>
            <p:nvSpPr>
              <p:cNvPr id="69" name="Line 73"/>
              <p:cNvSpPr>
                <a:spLocks noChangeShapeType="1"/>
              </p:cNvSpPr>
              <p:nvPr/>
            </p:nvSpPr>
            <p:spPr bwMode="auto">
              <a:xfrm flipV="1">
                <a:off x="1536" y="4416"/>
                <a:ext cx="240" cy="384"/>
              </a:xfrm>
              <a:prstGeom prst="line">
                <a:avLst/>
              </a:prstGeom>
              <a:noFill/>
              <a:ln w="9525">
                <a:solidFill>
                  <a:schemeClr val="accent1"/>
                </a:solidFill>
                <a:round/>
                <a:headEnd/>
                <a:tailEnd/>
              </a:ln>
            </p:spPr>
            <p:txBody>
              <a:bodyPr wrap="none" anchor="ctr"/>
              <a:lstStyle/>
              <a:p>
                <a:endParaRPr lang="en-US"/>
              </a:p>
            </p:txBody>
          </p:sp>
          <p:grpSp>
            <p:nvGrpSpPr>
              <p:cNvPr id="70" name="Group 74"/>
              <p:cNvGrpSpPr>
                <a:grpSpLocks/>
              </p:cNvGrpSpPr>
              <p:nvPr/>
            </p:nvGrpSpPr>
            <p:grpSpPr bwMode="auto">
              <a:xfrm>
                <a:off x="2418" y="4368"/>
                <a:ext cx="96" cy="96"/>
                <a:chOff x="2400" y="4752"/>
                <a:chExt cx="96" cy="96"/>
              </a:xfrm>
            </p:grpSpPr>
            <p:sp>
              <p:nvSpPr>
                <p:cNvPr id="71" name="Line 75"/>
                <p:cNvSpPr>
                  <a:spLocks noChangeShapeType="1"/>
                </p:cNvSpPr>
                <p:nvPr/>
              </p:nvSpPr>
              <p:spPr bwMode="auto">
                <a:xfrm flipH="1">
                  <a:off x="2400" y="4752"/>
                  <a:ext cx="96" cy="96"/>
                </a:xfrm>
                <a:prstGeom prst="line">
                  <a:avLst/>
                </a:prstGeom>
                <a:noFill/>
                <a:ln w="9525">
                  <a:solidFill>
                    <a:schemeClr val="bg2"/>
                  </a:solidFill>
                  <a:round/>
                  <a:headEnd/>
                  <a:tailEnd/>
                </a:ln>
              </p:spPr>
              <p:txBody>
                <a:bodyPr wrap="none" anchor="ctr"/>
                <a:lstStyle/>
                <a:p>
                  <a:endParaRPr lang="en-US"/>
                </a:p>
              </p:txBody>
            </p:sp>
            <p:sp>
              <p:nvSpPr>
                <p:cNvPr id="72" name="Line 76"/>
                <p:cNvSpPr>
                  <a:spLocks noChangeShapeType="1"/>
                </p:cNvSpPr>
                <p:nvPr/>
              </p:nvSpPr>
              <p:spPr bwMode="auto">
                <a:xfrm>
                  <a:off x="2400" y="4752"/>
                  <a:ext cx="96" cy="96"/>
                </a:xfrm>
                <a:prstGeom prst="line">
                  <a:avLst/>
                </a:prstGeom>
                <a:noFill/>
                <a:ln w="9525">
                  <a:solidFill>
                    <a:schemeClr val="bg2"/>
                  </a:solidFill>
                  <a:round/>
                  <a:headEnd/>
                  <a:tailEnd/>
                </a:ln>
              </p:spPr>
              <p:txBody>
                <a:bodyPr wrap="none" anchor="ctr"/>
                <a:lstStyle/>
                <a:p>
                  <a:endParaRPr lang="en-US"/>
                </a:p>
              </p:txBody>
            </p:sp>
          </p:grpSp>
        </p:grpSp>
        <p:sp>
          <p:nvSpPr>
            <p:cNvPr id="60" name="Text Box 77"/>
            <p:cNvSpPr txBox="1">
              <a:spLocks noChangeArrowheads="1"/>
            </p:cNvSpPr>
            <p:nvPr/>
          </p:nvSpPr>
          <p:spPr bwMode="auto">
            <a:xfrm>
              <a:off x="4416" y="3888"/>
              <a:ext cx="852" cy="231"/>
            </a:xfrm>
            <a:prstGeom prst="rect">
              <a:avLst/>
            </a:prstGeom>
            <a:noFill/>
            <a:ln w="9525">
              <a:noFill/>
              <a:miter lim="800000"/>
              <a:headEnd/>
              <a:tailEnd/>
            </a:ln>
          </p:spPr>
          <p:txBody>
            <a:bodyPr wrap="none">
              <a:spAutoFit/>
            </a:bodyPr>
            <a:lstStyle/>
            <a:p>
              <a:pPr algn="ctr"/>
              <a:r>
                <a:rPr lang="en-US" dirty="0">
                  <a:solidFill>
                    <a:schemeClr val="accent6">
                      <a:lumMod val="75000"/>
                    </a:schemeClr>
                  </a:solidFill>
                  <a:latin typeface="Arial" charset="0"/>
                </a:rPr>
                <a:t>“quark pair”</a:t>
              </a:r>
            </a:p>
          </p:txBody>
        </p:sp>
      </p:grpSp>
      <p:sp>
        <p:nvSpPr>
          <p:cNvPr id="116" name="Rectangle 21"/>
          <p:cNvSpPr>
            <a:spLocks noChangeArrowheads="1"/>
          </p:cNvSpPr>
          <p:nvPr/>
        </p:nvSpPr>
        <p:spPr bwMode="auto">
          <a:xfrm>
            <a:off x="3886200" y="1668463"/>
            <a:ext cx="457200" cy="388937"/>
          </a:xfrm>
          <a:prstGeom prst="rect">
            <a:avLst/>
          </a:prstGeom>
          <a:solidFill>
            <a:srgbClr val="FE6666"/>
          </a:solidFill>
          <a:ln w="9525">
            <a:noFill/>
            <a:miter lim="800000"/>
            <a:headEnd/>
            <a:tailEnd/>
          </a:ln>
        </p:spPr>
        <p:txBody>
          <a:bodyPr wrap="none" anchor="ctr">
            <a:prstTxWarp prst="textNoShape">
              <a:avLst/>
            </a:prstTxWarp>
          </a:bodyPr>
          <a:lstStyle/>
          <a:p>
            <a:endParaRPr lang="en-US"/>
          </a:p>
        </p:txBody>
      </p:sp>
      <p:sp>
        <p:nvSpPr>
          <p:cNvPr id="117" name="Rectangle 22"/>
          <p:cNvSpPr>
            <a:spLocks noChangeArrowheads="1"/>
          </p:cNvSpPr>
          <p:nvPr/>
        </p:nvSpPr>
        <p:spPr bwMode="auto">
          <a:xfrm>
            <a:off x="2057400" y="1143000"/>
            <a:ext cx="533400" cy="388937"/>
          </a:xfrm>
          <a:prstGeom prst="rect">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82" name="AutoShape 78"/>
          <p:cNvSpPr>
            <a:spLocks/>
          </p:cNvSpPr>
          <p:nvPr/>
        </p:nvSpPr>
        <p:spPr bwMode="auto">
          <a:xfrm>
            <a:off x="6324600" y="1066800"/>
            <a:ext cx="228600" cy="5334000"/>
          </a:xfrm>
          <a:prstGeom prst="leftBrace">
            <a:avLst>
              <a:gd name="adj1" fmla="val 194444"/>
              <a:gd name="adj2" fmla="val 50000"/>
            </a:avLst>
          </a:prstGeom>
          <a:noFill/>
          <a:ln w="9525">
            <a:solidFill>
              <a:schemeClr val="tx1"/>
            </a:solidFill>
            <a:round/>
            <a:headEnd/>
            <a:tailEnd/>
          </a:ln>
        </p:spPr>
        <p:txBody>
          <a:bodyPr wrap="none" anchor="ctr"/>
          <a:lstStyle/>
          <a:p>
            <a:endParaRPr lang="en-US"/>
          </a:p>
        </p:txBody>
      </p:sp>
      <p:sp>
        <p:nvSpPr>
          <p:cNvPr id="118" name="Rectangle 21"/>
          <p:cNvSpPr>
            <a:spLocks noChangeArrowheads="1"/>
          </p:cNvSpPr>
          <p:nvPr/>
        </p:nvSpPr>
        <p:spPr bwMode="auto">
          <a:xfrm>
            <a:off x="3352800" y="2590800"/>
            <a:ext cx="990600" cy="388937"/>
          </a:xfrm>
          <a:prstGeom prst="rect">
            <a:avLst/>
          </a:prstGeom>
          <a:solidFill>
            <a:srgbClr val="FE6666"/>
          </a:solidFill>
          <a:ln w="9525">
            <a:noFill/>
            <a:miter lim="800000"/>
            <a:headEnd/>
            <a:tailEnd/>
          </a:ln>
        </p:spPr>
        <p:txBody>
          <a:bodyPr wrap="none" anchor="ctr">
            <a:prstTxWarp prst="textNoShape">
              <a:avLst/>
            </a:prstTxWarp>
          </a:bodyPr>
          <a:lstStyle/>
          <a:p>
            <a:endParaRPr lang="en-US"/>
          </a:p>
        </p:txBody>
      </p:sp>
      <p:pic>
        <p:nvPicPr>
          <p:cNvPr id="119" name="Picture 13"/>
          <p:cNvPicPr>
            <a:picLocks noChangeAspect="1" noChangeArrowheads="1"/>
          </p:cNvPicPr>
          <p:nvPr/>
        </p:nvPicPr>
        <p:blipFill>
          <a:blip r:embed="rId3" cstate="print"/>
          <a:srcRect t="7639" b="3473"/>
          <a:stretch>
            <a:fillRect/>
          </a:stretch>
        </p:blipFill>
        <p:spPr bwMode="auto">
          <a:xfrm>
            <a:off x="685800" y="5181600"/>
            <a:ext cx="1231105" cy="1219199"/>
          </a:xfrm>
          <a:prstGeom prst="rect">
            <a:avLst/>
          </a:prstGeom>
          <a:noFill/>
          <a:ln w="9525">
            <a:noFill/>
            <a:miter lim="800000"/>
            <a:headEnd/>
            <a:tailEnd/>
          </a:ln>
        </p:spPr>
      </p:pic>
      <p:sp>
        <p:nvSpPr>
          <p:cNvPr id="121" name="TextBox 120"/>
          <p:cNvSpPr txBox="1"/>
          <p:nvPr/>
        </p:nvSpPr>
        <p:spPr>
          <a:xfrm>
            <a:off x="1752600" y="5486400"/>
            <a:ext cx="4038600" cy="646331"/>
          </a:xfrm>
          <a:prstGeom prst="rect">
            <a:avLst/>
          </a:prstGeom>
          <a:noFill/>
        </p:spPr>
        <p:txBody>
          <a:bodyPr wrap="square" rtlCol="0">
            <a:spAutoFit/>
          </a:bodyPr>
          <a:lstStyle/>
          <a:p>
            <a:r>
              <a:rPr lang="en-US" dirty="0" smtClean="0"/>
              <a:t>Classical analog: torque on a </a:t>
            </a:r>
            <a:r>
              <a:rPr lang="en-US" dirty="0" err="1" smtClean="0"/>
              <a:t>toroidal</a:t>
            </a:r>
            <a:r>
              <a:rPr lang="en-US" dirty="0" smtClean="0"/>
              <a:t> magnetic field in an external current field</a:t>
            </a:r>
            <a:endParaRPr lang="en-US" dirty="0"/>
          </a:p>
        </p:txBody>
      </p:sp>
      <p:graphicFrame>
        <p:nvGraphicFramePr>
          <p:cNvPr id="87046" name="Object 6"/>
          <p:cNvGraphicFramePr>
            <a:graphicFrameLocks noChangeAspect="1"/>
          </p:cNvGraphicFramePr>
          <p:nvPr/>
        </p:nvGraphicFramePr>
        <p:xfrm>
          <a:off x="609600" y="1082675"/>
          <a:ext cx="5106988" cy="974725"/>
        </p:xfrm>
        <a:graphic>
          <a:graphicData uri="http://schemas.openxmlformats.org/presentationml/2006/ole">
            <mc:AlternateContent xmlns:mc="http://schemas.openxmlformats.org/markup-compatibility/2006">
              <mc:Choice xmlns:v="urn:schemas-microsoft-com:vml" Requires="v">
                <p:oleObj spid="_x0000_s236564" name="Equation" r:id="rId4" imgW="2527200" imgH="482400" progId="Equation.3">
                  <p:embed/>
                </p:oleObj>
              </mc:Choice>
              <mc:Fallback>
                <p:oleObj name="Equation" r:id="rId4" imgW="25272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82675"/>
                        <a:ext cx="5106988"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0" y="2514600"/>
            <a:ext cx="6305550" cy="2590800"/>
          </a:xfrm>
          <a:prstGeom prst="rect">
            <a:avLst/>
          </a:prstGeom>
          <a:noFill/>
          <a:ln w="9525">
            <a:noFill/>
            <a:miter lim="800000"/>
            <a:headEnd/>
            <a:tailEnd/>
          </a:ln>
        </p:spPr>
        <p:txBody>
          <a:bodyPr/>
          <a:lstStyle/>
          <a:p>
            <a:pPr marL="742950" lvl="1" indent="-285750">
              <a:spcBef>
                <a:spcPct val="20000"/>
              </a:spcBef>
              <a:buFontTx/>
              <a:buChar char="–"/>
            </a:pPr>
            <a:r>
              <a:rPr lang="en-US" sz="2000" dirty="0">
                <a:latin typeface="Arial" charset="0"/>
              </a:rPr>
              <a:t>“unknown form factor” </a:t>
            </a:r>
            <a:r>
              <a:rPr lang="en-US" sz="2400" i="1" dirty="0" err="1" smtClean="0"/>
              <a:t>G</a:t>
            </a:r>
            <a:r>
              <a:rPr lang="en-US" sz="2400" i="1" baseline="30000" dirty="0" err="1" smtClean="0"/>
              <a:t>e</a:t>
            </a:r>
            <a:r>
              <a:rPr lang="en-US" sz="2400" i="1" baseline="-25000" dirty="0" err="1" smtClean="0"/>
              <a:t>A</a:t>
            </a:r>
            <a:r>
              <a:rPr lang="en-US" sz="2400" i="1" baseline="-25000" dirty="0" smtClean="0"/>
              <a:t> </a:t>
            </a:r>
            <a:r>
              <a:rPr lang="en-US" sz="2400" i="1" dirty="0" smtClean="0"/>
              <a:t>(</a:t>
            </a:r>
            <a:r>
              <a:rPr lang="en-US" sz="2400" i="1" dirty="0"/>
              <a:t>Q</a:t>
            </a:r>
            <a:r>
              <a:rPr lang="en-US" sz="2400" i="1" baseline="30000" dirty="0"/>
              <a:t>2</a:t>
            </a:r>
            <a:r>
              <a:rPr lang="en-US" sz="2400" i="1" dirty="0"/>
              <a:t>)</a:t>
            </a:r>
          </a:p>
          <a:p>
            <a:pPr marL="742950" lvl="1" indent="-285750">
              <a:spcBef>
                <a:spcPct val="20000"/>
              </a:spcBef>
              <a:buFontTx/>
              <a:buChar char="–"/>
            </a:pPr>
            <a:r>
              <a:rPr lang="en-US" sz="2000" dirty="0">
                <a:latin typeface="Arial" charset="0"/>
              </a:rPr>
              <a:t>related to form factor measured in neutrino scattering</a:t>
            </a:r>
          </a:p>
          <a:p>
            <a:pPr marL="742950" lvl="1" indent="-285750">
              <a:spcBef>
                <a:spcPct val="20000"/>
              </a:spcBef>
              <a:buFontTx/>
              <a:buChar char="–"/>
            </a:pPr>
            <a:r>
              <a:rPr lang="en-US" sz="2000" dirty="0">
                <a:latin typeface="Arial" charset="0"/>
              </a:rPr>
              <a:t>also contains “</a:t>
            </a:r>
            <a:r>
              <a:rPr lang="en-US" sz="2000" i="1" dirty="0" err="1">
                <a:latin typeface="Arial" charset="0"/>
              </a:rPr>
              <a:t>anapole</a:t>
            </a:r>
            <a:r>
              <a:rPr lang="en-US" sz="2000" i="1" dirty="0">
                <a:latin typeface="Arial" charset="0"/>
              </a:rPr>
              <a:t>” </a:t>
            </a:r>
            <a:r>
              <a:rPr lang="en-US" sz="2000" dirty="0">
                <a:latin typeface="Arial" charset="0"/>
              </a:rPr>
              <a:t>form factor</a:t>
            </a:r>
            <a:endParaRPr lang="en-US" sz="2000" i="1" dirty="0">
              <a:latin typeface="Arial" charset="0"/>
            </a:endParaRPr>
          </a:p>
          <a:p>
            <a:pPr marL="742950" lvl="1" indent="-285750">
              <a:spcBef>
                <a:spcPct val="20000"/>
              </a:spcBef>
              <a:buFontTx/>
              <a:buChar char="–"/>
            </a:pPr>
            <a:r>
              <a:rPr lang="en-US" sz="2000" dirty="0">
                <a:latin typeface="Arial" charset="0"/>
              </a:rPr>
              <a:t>determine </a:t>
            </a:r>
            <a:r>
              <a:rPr lang="en-US" sz="2000" dirty="0" err="1">
                <a:latin typeface="Arial" charset="0"/>
              </a:rPr>
              <a:t>isovector</a:t>
            </a:r>
            <a:r>
              <a:rPr lang="en-US" sz="2000" dirty="0">
                <a:latin typeface="Arial" charset="0"/>
              </a:rPr>
              <a:t> </a:t>
            </a:r>
            <a:r>
              <a:rPr lang="en-US" sz="2000" dirty="0" smtClean="0">
                <a:latin typeface="Arial" charset="0"/>
              </a:rPr>
              <a:t>(T=1) piece </a:t>
            </a:r>
            <a:r>
              <a:rPr lang="en-US" sz="2000" dirty="0">
                <a:latin typeface="Arial" charset="0"/>
              </a:rPr>
              <a:t>by combining proton and neutron (deuteron) measurements</a:t>
            </a:r>
          </a:p>
        </p:txBody>
      </p:sp>
    </p:spTree>
    <p:extLst>
      <p:ext uri="{BB962C8B-B14F-4D97-AF65-F5344CB8AC3E}">
        <p14:creationId xmlns:p14="http://schemas.microsoft.com/office/powerpoint/2010/main" val="267138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ChangeArrowheads="1"/>
          </p:cNvSpPr>
          <p:nvPr/>
        </p:nvSpPr>
        <p:spPr bwMode="auto">
          <a:xfrm>
            <a:off x="2860675" y="2133600"/>
            <a:ext cx="739775" cy="295275"/>
          </a:xfrm>
          <a:prstGeom prst="rect">
            <a:avLst/>
          </a:prstGeom>
          <a:solidFill>
            <a:srgbClr val="99CCFF"/>
          </a:solidFill>
          <a:ln w="9525">
            <a:noFill/>
            <a:miter lim="800000"/>
            <a:headEnd/>
            <a:tailEnd/>
          </a:ln>
        </p:spPr>
        <p:txBody>
          <a:bodyPr wrap="none" anchor="ctr"/>
          <a:lstStyle/>
          <a:p>
            <a:endParaRPr lang="en-US"/>
          </a:p>
        </p:txBody>
      </p:sp>
      <p:sp>
        <p:nvSpPr>
          <p:cNvPr id="7175" name="Rectangle 3"/>
          <p:cNvSpPr>
            <a:spLocks noChangeArrowheads="1"/>
          </p:cNvSpPr>
          <p:nvPr/>
        </p:nvSpPr>
        <p:spPr bwMode="auto">
          <a:xfrm>
            <a:off x="5314950" y="2130425"/>
            <a:ext cx="739775" cy="295275"/>
          </a:xfrm>
          <a:prstGeom prst="rect">
            <a:avLst/>
          </a:prstGeom>
          <a:solidFill>
            <a:srgbClr val="99CCFF"/>
          </a:solidFill>
          <a:ln w="9525">
            <a:noFill/>
            <a:miter lim="800000"/>
            <a:headEnd/>
            <a:tailEnd/>
          </a:ln>
        </p:spPr>
        <p:txBody>
          <a:bodyPr wrap="none" anchor="ctr"/>
          <a:lstStyle/>
          <a:p>
            <a:endParaRPr lang="en-US"/>
          </a:p>
        </p:txBody>
      </p:sp>
      <p:graphicFrame>
        <p:nvGraphicFramePr>
          <p:cNvPr id="7170" name="Object 4"/>
          <p:cNvGraphicFramePr>
            <a:graphicFrameLocks noChangeAspect="1"/>
          </p:cNvGraphicFramePr>
          <p:nvPr/>
        </p:nvGraphicFramePr>
        <p:xfrm>
          <a:off x="1622425" y="1362075"/>
          <a:ext cx="5692775" cy="1435100"/>
        </p:xfrm>
        <a:graphic>
          <a:graphicData uri="http://schemas.openxmlformats.org/presentationml/2006/ole">
            <mc:AlternateContent xmlns:mc="http://schemas.openxmlformats.org/markup-compatibility/2006">
              <mc:Choice xmlns:v="urn:schemas-microsoft-com:vml" Requires="v">
                <p:oleObj spid="_x0000_s237642" name="Equation" r:id="rId3" imgW="5994360" imgH="1511280" progId="Equation.3">
                  <p:embed/>
                </p:oleObj>
              </mc:Choice>
              <mc:Fallback>
                <p:oleObj name="Equation" r:id="rId3" imgW="5994360" imgH="1511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425" y="1362075"/>
                        <a:ext cx="5692775"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Rectangle 5"/>
          <p:cNvSpPr>
            <a:spLocks noGrp="1" noChangeArrowheads="1"/>
          </p:cNvSpPr>
          <p:nvPr>
            <p:ph type="title"/>
          </p:nvPr>
        </p:nvSpPr>
        <p:spPr/>
        <p:txBody>
          <a:bodyPr>
            <a:normAutofit/>
          </a:bodyPr>
          <a:lstStyle/>
          <a:p>
            <a:r>
              <a:rPr lang="en-US" smtClean="0"/>
              <a:t>What is the Anapole Moment?</a:t>
            </a:r>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HUGS</a:t>
            </a:r>
            <a:endParaRPr lang="en-US">
              <a:solidFill>
                <a:prstClr val="black"/>
              </a:solidFill>
            </a:endParaRPr>
          </a:p>
        </p:txBody>
      </p:sp>
      <p:sp>
        <p:nvSpPr>
          <p:cNvPr id="5" name="Slide Number Placeholder 4"/>
          <p:cNvSpPr>
            <a:spLocks noGrp="1"/>
          </p:cNvSpPr>
          <p:nvPr>
            <p:ph type="sldNum" sz="quarter" idx="12"/>
          </p:nvPr>
        </p:nvSpPr>
        <p:spPr/>
        <p:txBody>
          <a:bodyPr/>
          <a:lstStyle/>
          <a:p>
            <a:fld id="{7E5306AB-AE3C-461E-AA4C-9594156E011A}" type="slidenum">
              <a:rPr lang="en-US" smtClean="0">
                <a:solidFill>
                  <a:prstClr val="black"/>
                </a:solidFill>
              </a:rPr>
              <a:pPr/>
              <a:t>16</a:t>
            </a:fld>
            <a:endParaRPr lang="en-US">
              <a:solidFill>
                <a:prstClr val="black"/>
              </a:solidFill>
            </a:endParaRPr>
          </a:p>
        </p:txBody>
      </p:sp>
      <p:sp>
        <p:nvSpPr>
          <p:cNvPr id="7177" name="Rectangle 6"/>
          <p:cNvSpPr>
            <a:spLocks noGrp="1" noChangeArrowheads="1"/>
          </p:cNvSpPr>
          <p:nvPr>
            <p:ph type="body" idx="4294967295"/>
          </p:nvPr>
        </p:nvSpPr>
        <p:spPr>
          <a:xfrm>
            <a:off x="0" y="685800"/>
            <a:ext cx="8458200" cy="800100"/>
          </a:xfrm>
        </p:spPr>
        <p:txBody>
          <a:bodyPr>
            <a:normAutofit/>
          </a:bodyPr>
          <a:lstStyle/>
          <a:p>
            <a:r>
              <a:rPr lang="en-US" sz="2000" smtClean="0"/>
              <a:t>As first noted by Zel’dovich</a:t>
            </a:r>
            <a:r>
              <a:rPr lang="en-US" smtClean="0"/>
              <a:t> </a:t>
            </a:r>
            <a:r>
              <a:rPr lang="en-US" sz="1800" smtClean="0">
                <a:solidFill>
                  <a:srgbClr val="CC9900"/>
                </a:solidFill>
              </a:rPr>
              <a:t>(Sov. Phys. JETP </a:t>
            </a:r>
            <a:r>
              <a:rPr lang="en-US" sz="1800" b="1" smtClean="0">
                <a:solidFill>
                  <a:srgbClr val="CC9900"/>
                </a:solidFill>
              </a:rPr>
              <a:t>6</a:t>
            </a:r>
            <a:r>
              <a:rPr lang="en-US" sz="1800" smtClean="0">
                <a:solidFill>
                  <a:srgbClr val="CC9900"/>
                </a:solidFill>
              </a:rPr>
              <a:t> (58) 1184)</a:t>
            </a:r>
            <a:r>
              <a:rPr lang="en-US" sz="2000" smtClean="0"/>
              <a:t>, a parity-violating coupling of the photon can occur</a:t>
            </a:r>
          </a:p>
        </p:txBody>
      </p:sp>
      <p:sp>
        <p:nvSpPr>
          <p:cNvPr id="7178" name="Rectangle 7"/>
          <p:cNvSpPr>
            <a:spLocks noChangeArrowheads="1"/>
          </p:cNvSpPr>
          <p:nvPr/>
        </p:nvSpPr>
        <p:spPr bwMode="auto">
          <a:xfrm>
            <a:off x="304800" y="2724150"/>
            <a:ext cx="8839200" cy="971550"/>
          </a:xfrm>
          <a:prstGeom prst="rect">
            <a:avLst/>
          </a:prstGeom>
          <a:noFill/>
          <a:ln w="9525">
            <a:noFill/>
            <a:miter lim="800000"/>
            <a:headEnd/>
            <a:tailEnd/>
          </a:ln>
        </p:spPr>
        <p:txBody>
          <a:bodyPr lIns="92075" tIns="46038" rIns="92075" bIns="46038"/>
          <a:lstStyle/>
          <a:p>
            <a:pPr lvl="1">
              <a:spcBef>
                <a:spcPct val="20000"/>
              </a:spcBef>
            </a:pPr>
            <a:r>
              <a:rPr lang="en-US">
                <a:latin typeface="Arial" charset="0"/>
              </a:rPr>
              <a:t>where </a:t>
            </a:r>
            <a:r>
              <a:rPr lang="en-US" sz="2000" i="1"/>
              <a:t>F</a:t>
            </a:r>
            <a:r>
              <a:rPr lang="en-US" sz="2000" i="1" baseline="-25000"/>
              <a:t>A</a:t>
            </a:r>
            <a:r>
              <a:rPr lang="en-US">
                <a:latin typeface="Arial" charset="0"/>
              </a:rPr>
              <a:t> and </a:t>
            </a:r>
            <a:r>
              <a:rPr lang="en-US" sz="2000" i="1"/>
              <a:t>F</a:t>
            </a:r>
            <a:r>
              <a:rPr lang="en-US" sz="2000" i="1" baseline="-25000"/>
              <a:t>E</a:t>
            </a:r>
            <a:r>
              <a:rPr lang="en-US">
                <a:latin typeface="Arial" charset="0"/>
              </a:rPr>
              <a:t> are the anapole (parity-violating, time-reversal conserving) and electric dipole (parity- and time-reversal- violating) moments, respectively</a:t>
            </a:r>
          </a:p>
        </p:txBody>
      </p:sp>
      <p:sp>
        <p:nvSpPr>
          <p:cNvPr id="7179" name="Rectangle 8"/>
          <p:cNvSpPr>
            <a:spLocks noChangeArrowheads="1"/>
          </p:cNvSpPr>
          <p:nvPr/>
        </p:nvSpPr>
        <p:spPr bwMode="auto">
          <a:xfrm>
            <a:off x="304800" y="3352800"/>
            <a:ext cx="8305800" cy="8001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000">
                <a:solidFill>
                  <a:srgbClr val="CC0066"/>
                </a:solidFill>
                <a:latin typeface="Arial" charset="0"/>
              </a:rPr>
              <a:t>At low Q</a:t>
            </a:r>
            <a:r>
              <a:rPr lang="en-US" sz="2000" baseline="50000">
                <a:solidFill>
                  <a:srgbClr val="CC0066"/>
                </a:solidFill>
                <a:latin typeface="Arial" charset="0"/>
              </a:rPr>
              <a:t>2</a:t>
            </a:r>
            <a:r>
              <a:rPr lang="en-US" sz="2000">
                <a:solidFill>
                  <a:srgbClr val="CC0066"/>
                </a:solidFill>
                <a:latin typeface="Arial" charset="0"/>
              </a:rPr>
              <a:t> the corresponding interaction energy is</a:t>
            </a:r>
            <a:r>
              <a:rPr lang="en-US" sz="2200">
                <a:solidFill>
                  <a:srgbClr val="CC0066"/>
                </a:solidFill>
                <a:latin typeface="Arial" charset="0"/>
              </a:rPr>
              <a:t> </a:t>
            </a:r>
            <a:r>
              <a:rPr lang="en-US" sz="1500">
                <a:solidFill>
                  <a:srgbClr val="CC9900"/>
                </a:solidFill>
                <a:latin typeface="Arial" charset="0"/>
              </a:rPr>
              <a:t>(Musolf and Holstein, Phys. Rev. D </a:t>
            </a:r>
            <a:r>
              <a:rPr lang="en-US" sz="1500" b="1">
                <a:solidFill>
                  <a:srgbClr val="CC9900"/>
                </a:solidFill>
                <a:latin typeface="Arial" charset="0"/>
              </a:rPr>
              <a:t>43</a:t>
            </a:r>
            <a:r>
              <a:rPr lang="en-US" sz="1500">
                <a:solidFill>
                  <a:srgbClr val="CC9900"/>
                </a:solidFill>
                <a:latin typeface="Arial" charset="0"/>
              </a:rPr>
              <a:t> (91) 2956)</a:t>
            </a:r>
            <a:r>
              <a:rPr lang="en-US" sz="2200">
                <a:solidFill>
                  <a:srgbClr val="CC0066"/>
                </a:solidFill>
                <a:latin typeface="Arial" charset="0"/>
              </a:rPr>
              <a:t> </a:t>
            </a:r>
          </a:p>
        </p:txBody>
      </p:sp>
      <p:sp>
        <p:nvSpPr>
          <p:cNvPr id="7180" name="Rectangle 9"/>
          <p:cNvSpPr>
            <a:spLocks noChangeArrowheads="1"/>
          </p:cNvSpPr>
          <p:nvPr/>
        </p:nvSpPr>
        <p:spPr bwMode="auto">
          <a:xfrm>
            <a:off x="304800" y="4572000"/>
            <a:ext cx="8305800" cy="8001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000" dirty="0">
                <a:solidFill>
                  <a:srgbClr val="CC0066"/>
                </a:solidFill>
                <a:latin typeface="Arial" charset="0"/>
              </a:rPr>
              <a:t>The classical analog of the </a:t>
            </a:r>
            <a:r>
              <a:rPr lang="en-US" sz="2000" dirty="0" err="1">
                <a:solidFill>
                  <a:srgbClr val="CC0066"/>
                </a:solidFill>
                <a:latin typeface="Arial" charset="0"/>
              </a:rPr>
              <a:t>anapole</a:t>
            </a:r>
            <a:r>
              <a:rPr lang="en-US" sz="2000" dirty="0">
                <a:solidFill>
                  <a:srgbClr val="CC0066"/>
                </a:solidFill>
                <a:latin typeface="Arial" charset="0"/>
              </a:rPr>
              <a:t> moment is that property of a </a:t>
            </a:r>
            <a:r>
              <a:rPr lang="en-US" sz="2000" dirty="0" err="1">
                <a:solidFill>
                  <a:srgbClr val="CC0066"/>
                </a:solidFill>
                <a:latin typeface="Arial" charset="0"/>
              </a:rPr>
              <a:t>toroidal</a:t>
            </a:r>
            <a:r>
              <a:rPr lang="en-US" sz="2000" dirty="0">
                <a:solidFill>
                  <a:srgbClr val="CC0066"/>
                </a:solidFill>
                <a:latin typeface="Arial" charset="0"/>
              </a:rPr>
              <a:t> magnetic field that leads to a torque in an external current field</a:t>
            </a:r>
            <a:r>
              <a:rPr lang="en-US" sz="2200" dirty="0">
                <a:solidFill>
                  <a:srgbClr val="CC0066"/>
                </a:solidFill>
                <a:latin typeface="Arial" charset="0"/>
              </a:rPr>
              <a:t> </a:t>
            </a:r>
          </a:p>
        </p:txBody>
      </p:sp>
      <p:sp>
        <p:nvSpPr>
          <p:cNvPr id="7181" name="Rectangle 10"/>
          <p:cNvSpPr>
            <a:spLocks noChangeArrowheads="1"/>
          </p:cNvSpPr>
          <p:nvPr/>
        </p:nvSpPr>
        <p:spPr bwMode="auto">
          <a:xfrm>
            <a:off x="2789238" y="6672263"/>
            <a:ext cx="38100" cy="103187"/>
          </a:xfrm>
          <a:prstGeom prst="rect">
            <a:avLst/>
          </a:prstGeom>
          <a:noFill/>
          <a:ln w="9525">
            <a:noFill/>
            <a:miter lim="800000"/>
            <a:headEnd/>
            <a:tailEnd/>
          </a:ln>
        </p:spPr>
        <p:txBody>
          <a:bodyPr wrap="none" lIns="0" tIns="0" rIns="0" bIns="0">
            <a:spAutoFit/>
          </a:bodyPr>
          <a:lstStyle/>
          <a:p>
            <a:r>
              <a:rPr lang="en-US" sz="900">
                <a:solidFill>
                  <a:srgbClr val="800080"/>
                </a:solidFill>
                <a:latin typeface="Symbol" pitchFamily="18" charset="2"/>
              </a:rPr>
              <a:t> </a:t>
            </a:r>
            <a:endParaRPr lang="en-US" sz="2400"/>
          </a:p>
        </p:txBody>
      </p:sp>
      <p:graphicFrame>
        <p:nvGraphicFramePr>
          <p:cNvPr id="7171" name="Object 11"/>
          <p:cNvGraphicFramePr>
            <a:graphicFrameLocks noChangeAspect="1"/>
          </p:cNvGraphicFramePr>
          <p:nvPr/>
        </p:nvGraphicFramePr>
        <p:xfrm>
          <a:off x="3622675" y="3914775"/>
          <a:ext cx="4424363" cy="654050"/>
        </p:xfrm>
        <a:graphic>
          <a:graphicData uri="http://schemas.openxmlformats.org/presentationml/2006/ole">
            <mc:AlternateContent xmlns:mc="http://schemas.openxmlformats.org/markup-compatibility/2006">
              <mc:Choice xmlns:v="urn:schemas-microsoft-com:vml" Requires="v">
                <p:oleObj spid="_x0000_s237643" name="Equation" r:id="rId5" imgW="2666880" imgH="393480" progId="Equation.3">
                  <p:embed/>
                </p:oleObj>
              </mc:Choice>
              <mc:Fallback>
                <p:oleObj name="Equation" r:id="rId5" imgW="26668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675" y="3914775"/>
                        <a:ext cx="4424363"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12"/>
          <p:cNvGraphicFramePr>
            <a:graphicFrameLocks noChangeAspect="1"/>
          </p:cNvGraphicFramePr>
          <p:nvPr/>
        </p:nvGraphicFramePr>
        <p:xfrm>
          <a:off x="7010400" y="5715000"/>
          <a:ext cx="1079500" cy="671513"/>
        </p:xfrm>
        <a:graphic>
          <a:graphicData uri="http://schemas.openxmlformats.org/presentationml/2006/ole">
            <mc:AlternateContent xmlns:mc="http://schemas.openxmlformats.org/markup-compatibility/2006">
              <mc:Choice xmlns:v="urn:schemas-microsoft-com:vml" Requires="v">
                <p:oleObj spid="_x0000_s237644" name="Equation" r:id="rId7" imgW="1079280" imgH="672840" progId="Equation.3">
                  <p:embed/>
                </p:oleObj>
              </mc:Choice>
              <mc:Fallback>
                <p:oleObj name="Equation" r:id="rId7" imgW="1079280" imgH="6728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5715000"/>
                        <a:ext cx="1079500"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82" name="Picture 13"/>
          <p:cNvPicPr>
            <a:picLocks noChangeAspect="1" noChangeArrowheads="1"/>
          </p:cNvPicPr>
          <p:nvPr/>
        </p:nvPicPr>
        <p:blipFill>
          <a:blip r:embed="rId9" cstate="print"/>
          <a:srcRect t="7639" b="3473"/>
          <a:stretch>
            <a:fillRect/>
          </a:stretch>
        </p:blipFill>
        <p:spPr bwMode="auto">
          <a:xfrm>
            <a:off x="2203450" y="5232400"/>
            <a:ext cx="1641475" cy="1625600"/>
          </a:xfrm>
          <a:prstGeom prst="rect">
            <a:avLst/>
          </a:prstGeom>
          <a:noFill/>
          <a:ln w="9525">
            <a:noFill/>
            <a:miter lim="800000"/>
            <a:headEnd/>
            <a:tailEnd/>
          </a:ln>
        </p:spPr>
      </p:pic>
      <p:grpSp>
        <p:nvGrpSpPr>
          <p:cNvPr id="2" name="Group 14"/>
          <p:cNvGrpSpPr>
            <a:grpSpLocks/>
          </p:cNvGrpSpPr>
          <p:nvPr/>
        </p:nvGrpSpPr>
        <p:grpSpPr bwMode="auto">
          <a:xfrm>
            <a:off x="4902200" y="5441950"/>
            <a:ext cx="812800" cy="1187450"/>
            <a:chOff x="2460" y="4840"/>
            <a:chExt cx="512" cy="748"/>
          </a:xfrm>
        </p:grpSpPr>
        <p:sp>
          <p:nvSpPr>
            <p:cNvPr id="7184" name="Line 15"/>
            <p:cNvSpPr>
              <a:spLocks noChangeShapeType="1"/>
            </p:cNvSpPr>
            <p:nvPr/>
          </p:nvSpPr>
          <p:spPr bwMode="auto">
            <a:xfrm flipH="1">
              <a:off x="2460" y="5088"/>
              <a:ext cx="408" cy="0"/>
            </a:xfrm>
            <a:prstGeom prst="line">
              <a:avLst/>
            </a:prstGeom>
            <a:noFill/>
            <a:ln w="12700">
              <a:solidFill>
                <a:srgbClr val="33CC33"/>
              </a:solidFill>
              <a:round/>
              <a:headEnd/>
              <a:tailEnd type="triangle" w="sm" len="med"/>
            </a:ln>
          </p:spPr>
          <p:txBody>
            <a:bodyPr wrap="none" anchor="ctr"/>
            <a:lstStyle/>
            <a:p>
              <a:endParaRPr lang="en-US"/>
            </a:p>
          </p:txBody>
        </p:sp>
        <p:sp>
          <p:nvSpPr>
            <p:cNvPr id="7185" name="Line 16"/>
            <p:cNvSpPr>
              <a:spLocks noChangeShapeType="1"/>
            </p:cNvSpPr>
            <p:nvPr/>
          </p:nvSpPr>
          <p:spPr bwMode="auto">
            <a:xfrm flipH="1">
              <a:off x="2460" y="4840"/>
              <a:ext cx="408" cy="0"/>
            </a:xfrm>
            <a:prstGeom prst="line">
              <a:avLst/>
            </a:prstGeom>
            <a:noFill/>
            <a:ln w="12700">
              <a:solidFill>
                <a:srgbClr val="33CC33"/>
              </a:solidFill>
              <a:round/>
              <a:headEnd/>
              <a:tailEnd type="triangle" w="sm" len="med"/>
            </a:ln>
          </p:spPr>
          <p:txBody>
            <a:bodyPr wrap="none" anchor="ctr"/>
            <a:lstStyle/>
            <a:p>
              <a:endParaRPr lang="en-US"/>
            </a:p>
          </p:txBody>
        </p:sp>
        <p:sp>
          <p:nvSpPr>
            <p:cNvPr id="7186" name="Line 17"/>
            <p:cNvSpPr>
              <a:spLocks noChangeShapeType="1"/>
            </p:cNvSpPr>
            <p:nvPr/>
          </p:nvSpPr>
          <p:spPr bwMode="auto">
            <a:xfrm flipH="1">
              <a:off x="2460" y="5340"/>
              <a:ext cx="408" cy="0"/>
            </a:xfrm>
            <a:prstGeom prst="line">
              <a:avLst/>
            </a:prstGeom>
            <a:noFill/>
            <a:ln w="12700">
              <a:solidFill>
                <a:srgbClr val="33CC33"/>
              </a:solidFill>
              <a:round/>
              <a:headEnd/>
              <a:tailEnd type="triangle" w="sm" len="med"/>
            </a:ln>
          </p:spPr>
          <p:txBody>
            <a:bodyPr wrap="none" anchor="ctr"/>
            <a:lstStyle/>
            <a:p>
              <a:endParaRPr lang="en-US"/>
            </a:p>
          </p:txBody>
        </p:sp>
        <p:sp>
          <p:nvSpPr>
            <p:cNvPr id="7187" name="Line 18"/>
            <p:cNvSpPr>
              <a:spLocks noChangeShapeType="1"/>
            </p:cNvSpPr>
            <p:nvPr/>
          </p:nvSpPr>
          <p:spPr bwMode="auto">
            <a:xfrm flipH="1">
              <a:off x="2460" y="5588"/>
              <a:ext cx="408" cy="0"/>
            </a:xfrm>
            <a:prstGeom prst="line">
              <a:avLst/>
            </a:prstGeom>
            <a:noFill/>
            <a:ln w="12700">
              <a:solidFill>
                <a:srgbClr val="33CC33"/>
              </a:solidFill>
              <a:round/>
              <a:headEnd/>
              <a:tailEnd type="triangle" w="sm" len="med"/>
            </a:ln>
          </p:spPr>
          <p:txBody>
            <a:bodyPr wrap="none" anchor="ctr"/>
            <a:lstStyle/>
            <a:p>
              <a:endParaRPr lang="en-US"/>
            </a:p>
          </p:txBody>
        </p:sp>
        <p:graphicFrame>
          <p:nvGraphicFramePr>
            <p:cNvPr id="7173" name="Object 19"/>
            <p:cNvGraphicFramePr>
              <a:graphicFrameLocks noChangeAspect="1"/>
            </p:cNvGraphicFramePr>
            <p:nvPr/>
          </p:nvGraphicFramePr>
          <p:xfrm>
            <a:off x="2852" y="5365"/>
            <a:ext cx="120" cy="199"/>
          </p:xfrm>
          <a:graphic>
            <a:graphicData uri="http://schemas.openxmlformats.org/presentationml/2006/ole">
              <mc:AlternateContent xmlns:mc="http://schemas.openxmlformats.org/markup-compatibility/2006">
                <mc:Choice xmlns:v="urn:schemas-microsoft-com:vml" Requires="v">
                  <p:oleObj spid="_x0000_s237645" name="Equation" r:id="rId10" imgW="190440" imgH="317160" progId="Equation.3">
                    <p:embed/>
                  </p:oleObj>
                </mc:Choice>
                <mc:Fallback>
                  <p:oleObj name="Equation" r:id="rId10" imgW="190440" imgH="3171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2" y="5365"/>
                          <a:ext cx="120" cy="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95836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eaLnBrk="1" hangingPunct="1"/>
            <a:r>
              <a:rPr lang="en-US" smtClean="0"/>
              <a:t>G0 Experiment</a:t>
            </a:r>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23" name="Footer Placeholder 22"/>
          <p:cNvSpPr>
            <a:spLocks noGrp="1"/>
          </p:cNvSpPr>
          <p:nvPr>
            <p:ph type="ftr" sz="quarter" idx="11"/>
          </p:nvPr>
        </p:nvSpPr>
        <p:spPr/>
        <p:txBody>
          <a:bodyPr/>
          <a:lstStyle/>
          <a:p>
            <a:r>
              <a:rPr lang="en-US" smtClean="0"/>
              <a:t>HUGS</a:t>
            </a:r>
            <a:endParaRPr lang="en-US" dirty="0"/>
          </a:p>
        </p:txBody>
      </p:sp>
      <p:sp>
        <p:nvSpPr>
          <p:cNvPr id="5" name="Slide Number Placeholder 4"/>
          <p:cNvSpPr>
            <a:spLocks noGrp="1"/>
          </p:cNvSpPr>
          <p:nvPr>
            <p:ph type="sldNum" sz="quarter" idx="12"/>
          </p:nvPr>
        </p:nvSpPr>
        <p:spPr/>
        <p:txBody>
          <a:bodyPr/>
          <a:lstStyle/>
          <a:p>
            <a:pPr>
              <a:defRPr/>
            </a:pPr>
            <a:fld id="{10C8DCE8-E22F-4B67-BF0E-A59FEEAAF41A}" type="slidenum">
              <a:rPr lang="en-US"/>
              <a:pPr>
                <a:defRPr/>
              </a:pPr>
              <a:t>17</a:t>
            </a:fld>
            <a:endParaRPr lang="en-US"/>
          </a:p>
        </p:txBody>
      </p:sp>
      <p:pic>
        <p:nvPicPr>
          <p:cNvPr id="7" name="Picture 4"/>
          <p:cNvPicPr>
            <a:picLocks noChangeAspect="1" noChangeArrowheads="1"/>
          </p:cNvPicPr>
          <p:nvPr/>
        </p:nvPicPr>
        <p:blipFill>
          <a:blip r:embed="rId2" cstate="print">
            <a:lum bright="2000" contrast="8000"/>
          </a:blip>
          <a:srcRect/>
          <a:stretch>
            <a:fillRect/>
          </a:stretch>
        </p:blipFill>
        <p:spPr bwMode="auto">
          <a:xfrm>
            <a:off x="685800" y="868392"/>
            <a:ext cx="7924800" cy="5532408"/>
          </a:xfrm>
          <a:prstGeom prst="roundRect">
            <a:avLst/>
          </a:prstGeom>
          <a:noFill/>
        </p:spPr>
      </p:pic>
      <p:pic>
        <p:nvPicPr>
          <p:cNvPr id="6" name="Picture 18"/>
          <p:cNvPicPr>
            <a:picLocks noChangeAspect="1" noChangeArrowheads="1"/>
          </p:cNvPicPr>
          <p:nvPr/>
        </p:nvPicPr>
        <p:blipFill>
          <a:blip r:embed="rId3" cstate="print"/>
          <a:srcRect/>
          <a:stretch>
            <a:fillRect/>
          </a:stretch>
        </p:blipFill>
        <p:spPr bwMode="auto">
          <a:xfrm>
            <a:off x="216159" y="3810000"/>
            <a:ext cx="3289041" cy="2713459"/>
          </a:xfrm>
          <a:prstGeom prst="round1Rect">
            <a:avLst/>
          </a:prstGeom>
          <a:noFill/>
          <a:ln w="25400">
            <a:solidFill>
              <a:schemeClr val="bg1">
                <a:lumMod val="85000"/>
              </a:schemeClr>
            </a:solidFill>
            <a:miter lim="800000"/>
            <a:headEnd/>
            <a:tailEnd/>
          </a:ln>
        </p:spPr>
      </p:pic>
      <p:sp>
        <p:nvSpPr>
          <p:cNvPr id="9" name="Rounded Rectangle 8"/>
          <p:cNvSpPr/>
          <p:nvPr/>
        </p:nvSpPr>
        <p:spPr>
          <a:xfrm>
            <a:off x="5867400" y="4800600"/>
            <a:ext cx="16002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Mini-</a:t>
            </a:r>
            <a:r>
              <a:rPr lang="en-US" sz="1400" dirty="0" err="1">
                <a:solidFill>
                  <a:schemeClr val="tx1"/>
                </a:solidFill>
              </a:rPr>
              <a:t>ferris</a:t>
            </a:r>
            <a:r>
              <a:rPr lang="en-US" sz="1400" dirty="0">
                <a:solidFill>
                  <a:schemeClr val="tx1"/>
                </a:solidFill>
              </a:rPr>
              <a:t>  wheel</a:t>
            </a:r>
          </a:p>
          <a:p>
            <a:pPr algn="ctr">
              <a:defRPr/>
            </a:pPr>
            <a:r>
              <a:rPr lang="en-US" sz="1400" dirty="0">
                <a:solidFill>
                  <a:schemeClr val="tx1"/>
                </a:solidFill>
              </a:rPr>
              <a:t> CED+ Cerenkov </a:t>
            </a:r>
          </a:p>
        </p:txBody>
      </p:sp>
      <p:sp>
        <p:nvSpPr>
          <p:cNvPr id="11" name="Rounded Rectangle 10"/>
          <p:cNvSpPr/>
          <p:nvPr/>
        </p:nvSpPr>
        <p:spPr>
          <a:xfrm>
            <a:off x="3810000" y="4343400"/>
            <a:ext cx="1292225"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Ferris  wheel</a:t>
            </a:r>
          </a:p>
          <a:p>
            <a:pPr algn="ctr">
              <a:defRPr/>
            </a:pPr>
            <a:r>
              <a:rPr lang="en-US" sz="1400" dirty="0">
                <a:solidFill>
                  <a:schemeClr val="tx1"/>
                </a:solidFill>
              </a:rPr>
              <a:t> FPD </a:t>
            </a:r>
          </a:p>
        </p:txBody>
      </p:sp>
      <p:sp>
        <p:nvSpPr>
          <p:cNvPr id="12" name="Rounded Rectangle 11"/>
          <p:cNvSpPr/>
          <p:nvPr/>
        </p:nvSpPr>
        <p:spPr>
          <a:xfrm>
            <a:off x="7391400" y="3657600"/>
            <a:ext cx="987425"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LUMIs</a:t>
            </a:r>
          </a:p>
        </p:txBody>
      </p:sp>
      <p:sp>
        <p:nvSpPr>
          <p:cNvPr id="13" name="Rounded Rectangle 12"/>
          <p:cNvSpPr/>
          <p:nvPr/>
        </p:nvSpPr>
        <p:spPr>
          <a:xfrm>
            <a:off x="838200" y="1752600"/>
            <a:ext cx="1292225"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G0 Beam monitors</a:t>
            </a:r>
          </a:p>
        </p:txBody>
      </p:sp>
      <p:sp>
        <p:nvSpPr>
          <p:cNvPr id="14" name="Rounded Rectangle 13"/>
          <p:cNvSpPr/>
          <p:nvPr/>
        </p:nvSpPr>
        <p:spPr>
          <a:xfrm>
            <a:off x="2289175" y="1295400"/>
            <a:ext cx="1292225"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Target service </a:t>
            </a:r>
          </a:p>
          <a:p>
            <a:pPr algn="ctr">
              <a:defRPr/>
            </a:pPr>
            <a:r>
              <a:rPr lang="en-US" sz="1400" dirty="0">
                <a:solidFill>
                  <a:schemeClr val="tx1"/>
                </a:solidFill>
              </a:rPr>
              <a:t>module</a:t>
            </a:r>
          </a:p>
        </p:txBody>
      </p:sp>
      <p:sp>
        <p:nvSpPr>
          <p:cNvPr id="16" name="Rounded Rectangle 15"/>
          <p:cNvSpPr/>
          <p:nvPr/>
        </p:nvSpPr>
        <p:spPr>
          <a:xfrm>
            <a:off x="5565775" y="923278"/>
            <a:ext cx="1669526" cy="6007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Super-conducting magnet (SMS)</a:t>
            </a:r>
          </a:p>
        </p:txBody>
      </p:sp>
      <p:cxnSp>
        <p:nvCxnSpPr>
          <p:cNvPr id="18" name="Straight Arrow Connector 17"/>
          <p:cNvCxnSpPr/>
          <p:nvPr/>
        </p:nvCxnSpPr>
        <p:spPr>
          <a:xfrm rot="16200000" flipH="1">
            <a:off x="2932907" y="1791493"/>
            <a:ext cx="609600" cy="5318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408907" y="2248693"/>
            <a:ext cx="609600" cy="5318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285707" y="1562893"/>
            <a:ext cx="609600" cy="5318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152107" y="3772693"/>
            <a:ext cx="838200" cy="3032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5334794" y="3580606"/>
            <a:ext cx="1752600" cy="68738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7581900" y="3314700"/>
            <a:ext cx="609600" cy="76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2133600" y="5257800"/>
            <a:ext cx="4573588" cy="685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990600" y="4800600"/>
            <a:ext cx="3430588" cy="76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381" name="TextBox 33"/>
          <p:cNvSpPr txBox="1">
            <a:spLocks noChangeArrowheads="1"/>
          </p:cNvSpPr>
          <p:nvPr/>
        </p:nvSpPr>
        <p:spPr bwMode="auto">
          <a:xfrm>
            <a:off x="152400" y="6172200"/>
            <a:ext cx="2527300" cy="369888"/>
          </a:xfrm>
          <a:prstGeom prst="rect">
            <a:avLst/>
          </a:prstGeom>
          <a:noFill/>
          <a:ln w="9525">
            <a:noFill/>
            <a:miter lim="800000"/>
            <a:headEnd/>
            <a:tailEnd/>
          </a:ln>
        </p:spPr>
        <p:txBody>
          <a:bodyPr wrap="none">
            <a:spAutoFit/>
          </a:bodyPr>
          <a:lstStyle/>
          <a:p>
            <a:r>
              <a:rPr lang="en-US">
                <a:solidFill>
                  <a:schemeClr val="bg1"/>
                </a:solidFill>
              </a:rPr>
              <a:t>View from downstream</a:t>
            </a:r>
          </a:p>
        </p:txBody>
      </p:sp>
      <p:sp>
        <p:nvSpPr>
          <p:cNvPr id="15382" name="TextBox 34"/>
          <p:cNvSpPr txBox="1">
            <a:spLocks noChangeArrowheads="1"/>
          </p:cNvSpPr>
          <p:nvPr/>
        </p:nvSpPr>
        <p:spPr bwMode="auto">
          <a:xfrm>
            <a:off x="4940300" y="6019800"/>
            <a:ext cx="2366963" cy="369888"/>
          </a:xfrm>
          <a:prstGeom prst="rect">
            <a:avLst/>
          </a:prstGeom>
          <a:noFill/>
          <a:ln w="9525">
            <a:noFill/>
            <a:miter lim="800000"/>
            <a:headEnd/>
            <a:tailEnd/>
          </a:ln>
        </p:spPr>
        <p:txBody>
          <a:bodyPr wrap="none">
            <a:spAutoFit/>
          </a:bodyPr>
          <a:lstStyle/>
          <a:p>
            <a:r>
              <a:rPr lang="en-US">
                <a:solidFill>
                  <a:schemeClr val="bg1"/>
                </a:solidFill>
              </a:rPr>
              <a:t>View from ~upstream</a:t>
            </a:r>
          </a:p>
        </p:txBody>
      </p:sp>
    </p:spTree>
    <p:extLst>
      <p:ext uri="{BB962C8B-B14F-4D97-AF65-F5344CB8AC3E}">
        <p14:creationId xmlns:p14="http://schemas.microsoft.com/office/powerpoint/2010/main" val="2449242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sp>
        <p:nvSpPr>
          <p:cNvPr id="4" name="Slide Number Placeholder 3"/>
          <p:cNvSpPr>
            <a:spLocks noGrp="1"/>
          </p:cNvSpPr>
          <p:nvPr>
            <p:ph type="sldNum" sz="quarter" idx="12"/>
          </p:nvPr>
        </p:nvSpPr>
        <p:spPr/>
        <p:txBody>
          <a:bodyPr/>
          <a:lstStyle/>
          <a:p>
            <a:fld id="{7E5306AB-AE3C-461E-AA4C-9594156E011A}" type="slidenum">
              <a:rPr lang="en-US" smtClean="0"/>
              <a:pPr/>
              <a:t>18</a:t>
            </a:fld>
            <a:endParaRPr lang="en-US"/>
          </a:p>
        </p:txBody>
      </p:sp>
      <p:pic>
        <p:nvPicPr>
          <p:cNvPr id="202754" name="Picture 2" descr="8rotating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996950"/>
            <a:ext cx="7616825" cy="571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5" name="Picture 3" descr="9rotating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0" y="996950"/>
            <a:ext cx="7616825" cy="5713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6" name="Picture 4" descr="10rotating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761682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7" name="Picture 5" descr="11rotating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85800"/>
            <a:ext cx="761682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8" name="Picture 6" descr="12rotating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685800"/>
            <a:ext cx="761682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9" name="Picture 7" descr="13rotating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85800"/>
            <a:ext cx="761682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0" name="Picture 8" descr="14rotating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685800"/>
            <a:ext cx="7616825"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4" name="Text Box 12"/>
          <p:cNvSpPr txBox="1">
            <a:spLocks noChangeArrowheads="1"/>
          </p:cNvSpPr>
          <p:nvPr/>
        </p:nvSpPr>
        <p:spPr bwMode="auto">
          <a:xfrm>
            <a:off x="1406525" y="55563"/>
            <a:ext cx="638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accent2"/>
                </a:solidFill>
                <a:latin typeface="Comic Sans MS" panose="030F0702030302020204" pitchFamily="66" charset="0"/>
              </a:rPr>
              <a:t>Turn-around of G</a:t>
            </a:r>
            <a:r>
              <a:rPr lang="en-US" altLang="en-US" baseline="42000" dirty="0">
                <a:solidFill>
                  <a:schemeClr val="accent2"/>
                </a:solidFill>
                <a:latin typeface="Comic Sans MS" panose="030F0702030302020204" pitchFamily="66" charset="0"/>
              </a:rPr>
              <a:t>0</a:t>
            </a:r>
            <a:r>
              <a:rPr lang="en-US" altLang="en-US" dirty="0">
                <a:solidFill>
                  <a:schemeClr val="accent2"/>
                </a:solidFill>
                <a:latin typeface="Comic Sans MS" panose="030F0702030302020204" pitchFamily="66" charset="0"/>
              </a:rPr>
              <a:t> Detector – Aug. 11, 2005</a:t>
            </a:r>
          </a:p>
        </p:txBody>
      </p:sp>
    </p:spTree>
    <p:extLst>
      <p:ext uri="{BB962C8B-B14F-4D97-AF65-F5344CB8AC3E}">
        <p14:creationId xmlns:p14="http://schemas.microsoft.com/office/powerpoint/2010/main" val="14215222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27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5"/>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02756"/>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02757"/>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202758"/>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202759"/>
                                        </p:tgtEl>
                                        <p:attrNameLst>
                                          <p:attrName>style.visibility</p:attrName>
                                        </p:attrNameLst>
                                      </p:cBhvr>
                                      <p:to>
                                        <p:strVal val="visible"/>
                                      </p:to>
                                    </p:set>
                                  </p:childTnLst>
                                </p:cTn>
                              </p:par>
                              <p:par>
                                <p:cTn id="19" presetID="1" presetClass="entr" presetSubtype="0" fill="hold" nodeType="withEffect">
                                  <p:stCondLst>
                                    <p:cond delay="2500"/>
                                  </p:stCondLst>
                                  <p:childTnLst>
                                    <p:set>
                                      <p:cBhvr>
                                        <p:cTn id="20" dur="1" fill="hold">
                                          <p:stCondLst>
                                            <p:cond delay="0"/>
                                          </p:stCondLst>
                                        </p:cTn>
                                        <p:tgtEl>
                                          <p:spTgt spid="202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P101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79" name="Picture 3" descr="P101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0" name="Picture 4" descr="P101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1" name="Picture 5" descr="P1010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6" descr="P10100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3" name="Picture 7" descr="P10100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4" name="Picture 8" descr="P1010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5" name="Picture 9" descr="P10100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6" name="Picture 10" descr="P10100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7" name="Picture 11" descr="P10100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8" name="Picture 12" descr="P10100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1066800"/>
            <a:ext cx="76152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90" name="Text Box 14"/>
          <p:cNvSpPr txBox="1">
            <a:spLocks noChangeArrowheads="1"/>
          </p:cNvSpPr>
          <p:nvPr/>
        </p:nvSpPr>
        <p:spPr bwMode="auto">
          <a:xfrm>
            <a:off x="1406525" y="55563"/>
            <a:ext cx="623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latin typeface="Comic Sans MS" panose="030F0702030302020204" pitchFamily="66" charset="0"/>
              </a:rPr>
              <a:t>Turn-around of G</a:t>
            </a:r>
            <a:r>
              <a:rPr lang="en-US" altLang="en-US" baseline="42000">
                <a:solidFill>
                  <a:schemeClr val="accent2"/>
                </a:solidFill>
                <a:latin typeface="Comic Sans MS" panose="030F0702030302020204" pitchFamily="66" charset="0"/>
              </a:rPr>
              <a:t>0</a:t>
            </a:r>
            <a:r>
              <a:rPr lang="en-US" altLang="en-US">
                <a:solidFill>
                  <a:schemeClr val="accent2"/>
                </a:solidFill>
                <a:latin typeface="Comic Sans MS" panose="030F0702030302020204" pitchFamily="66" charset="0"/>
              </a:rPr>
              <a:t> Magnet – Aug. 23, 2005</a:t>
            </a:r>
          </a:p>
        </p:txBody>
      </p:sp>
      <p:sp>
        <p:nvSpPr>
          <p:cNvPr id="5" name="Title 4"/>
          <p:cNvSpPr>
            <a:spLocks noGrp="1"/>
          </p:cNvSpPr>
          <p:nvPr>
            <p:ph type="title"/>
          </p:nvPr>
        </p:nvSpPr>
        <p:spPr/>
        <p:txBody>
          <a:bodyPr/>
          <a:lstStyle/>
          <a:p>
            <a:endParaRPr lang="en-CA"/>
          </a:p>
        </p:txBody>
      </p:sp>
      <p:sp>
        <p:nvSpPr>
          <p:cNvPr id="2" name="Date Placeholder 1"/>
          <p:cNvSpPr>
            <a:spLocks noGrp="1"/>
          </p:cNvSpPr>
          <p:nvPr>
            <p:ph type="dt" sz="half" idx="10"/>
          </p:nvPr>
        </p:nvSpPr>
        <p:spPr/>
        <p:txBody>
          <a:bodyPr/>
          <a:lstStyle/>
          <a:p>
            <a:r>
              <a:rPr lang="en-US" altLang="en-US" smtClean="0"/>
              <a:t>June 1-19, 2015</a:t>
            </a:r>
            <a:endParaRPr lang="en-US" altLang="en-US"/>
          </a:p>
        </p:txBody>
      </p:sp>
      <p:sp>
        <p:nvSpPr>
          <p:cNvPr id="3" name="Footer Placeholder 2"/>
          <p:cNvSpPr>
            <a:spLocks noGrp="1"/>
          </p:cNvSpPr>
          <p:nvPr>
            <p:ph type="ftr" sz="quarter" idx="11"/>
          </p:nvPr>
        </p:nvSpPr>
        <p:spPr/>
        <p:txBody>
          <a:bodyPr/>
          <a:lstStyle/>
          <a:p>
            <a:r>
              <a:rPr lang="en-US" altLang="en-US" smtClean="0"/>
              <a:t>HUGS</a:t>
            </a:r>
            <a:endParaRPr lang="en-US" altLang="en-US"/>
          </a:p>
        </p:txBody>
      </p:sp>
      <p:sp>
        <p:nvSpPr>
          <p:cNvPr id="4" name="Slide Number Placeholder 3"/>
          <p:cNvSpPr>
            <a:spLocks noGrp="1"/>
          </p:cNvSpPr>
          <p:nvPr>
            <p:ph type="sldNum" sz="quarter" idx="12"/>
          </p:nvPr>
        </p:nvSpPr>
        <p:spPr/>
        <p:txBody>
          <a:bodyPr/>
          <a:lstStyle/>
          <a:p>
            <a:endParaRPr lang="en-US" altLang="en-US" smtClean="0"/>
          </a:p>
          <a:p>
            <a:fld id="{E41EB3BC-8E31-4675-A463-7D34F5390540}" type="slidenum">
              <a:rPr lang="en-US" altLang="en-US" smtClean="0"/>
              <a:pPr/>
              <a:t>19</a:t>
            </a:fld>
            <a:endParaRPr lang="en-US" altLang="en-US"/>
          </a:p>
        </p:txBody>
      </p:sp>
    </p:spTree>
    <p:extLst>
      <p:ext uri="{BB962C8B-B14F-4D97-AF65-F5344CB8AC3E}">
        <p14:creationId xmlns:p14="http://schemas.microsoft.com/office/powerpoint/2010/main" val="26120320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37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3779"/>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03780"/>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03781"/>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203782"/>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203783"/>
                                        </p:tgtEl>
                                        <p:attrNameLst>
                                          <p:attrName>style.visibility</p:attrName>
                                        </p:attrNameLst>
                                      </p:cBhvr>
                                      <p:to>
                                        <p:strVal val="visible"/>
                                      </p:to>
                                    </p:set>
                                  </p:childTnLst>
                                </p:cTn>
                              </p:par>
                              <p:par>
                                <p:cTn id="19" presetID="1" presetClass="entr" presetSubtype="0" fill="hold" nodeType="withEffect">
                                  <p:stCondLst>
                                    <p:cond delay="2500"/>
                                  </p:stCondLst>
                                  <p:childTnLst>
                                    <p:set>
                                      <p:cBhvr>
                                        <p:cTn id="20" dur="1" fill="hold">
                                          <p:stCondLst>
                                            <p:cond delay="0"/>
                                          </p:stCondLst>
                                        </p:cTn>
                                        <p:tgtEl>
                                          <p:spTgt spid="203784"/>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203785"/>
                                        </p:tgtEl>
                                        <p:attrNameLst>
                                          <p:attrName>style.visibility</p:attrName>
                                        </p:attrNameLst>
                                      </p:cBhvr>
                                      <p:to>
                                        <p:strVal val="visible"/>
                                      </p:to>
                                    </p:set>
                                  </p:childTnLst>
                                </p:cTn>
                              </p:par>
                              <p:par>
                                <p:cTn id="23" presetID="1" presetClass="entr" presetSubtype="0" fill="hold" nodeType="withEffect">
                                  <p:stCondLst>
                                    <p:cond delay="3500"/>
                                  </p:stCondLst>
                                  <p:childTnLst>
                                    <p:set>
                                      <p:cBhvr>
                                        <p:cTn id="24" dur="1" fill="hold">
                                          <p:stCondLst>
                                            <p:cond delay="0"/>
                                          </p:stCondLst>
                                        </p:cTn>
                                        <p:tgtEl>
                                          <p:spTgt spid="203786"/>
                                        </p:tgtEl>
                                        <p:attrNameLst>
                                          <p:attrName>style.visibility</p:attrName>
                                        </p:attrNameLst>
                                      </p:cBhvr>
                                      <p:to>
                                        <p:strVal val="visible"/>
                                      </p:to>
                                    </p:set>
                                  </p:childTnLst>
                                </p:cTn>
                              </p:par>
                              <p:par>
                                <p:cTn id="25" presetID="1" presetClass="entr" presetSubtype="0" fill="hold" nodeType="withEffect">
                                  <p:stCondLst>
                                    <p:cond delay="4000"/>
                                  </p:stCondLst>
                                  <p:childTnLst>
                                    <p:set>
                                      <p:cBhvr>
                                        <p:cTn id="26" dur="1" fill="hold">
                                          <p:stCondLst>
                                            <p:cond delay="0"/>
                                          </p:stCondLst>
                                        </p:cTn>
                                        <p:tgtEl>
                                          <p:spTgt spid="203787"/>
                                        </p:tgtEl>
                                        <p:attrNameLst>
                                          <p:attrName>style.visibility</p:attrName>
                                        </p:attrNameLst>
                                      </p:cBhvr>
                                      <p:to>
                                        <p:strVal val="visible"/>
                                      </p:to>
                                    </p:set>
                                  </p:childTnLst>
                                </p:cTn>
                              </p:par>
                              <p:par>
                                <p:cTn id="27" presetID="1" presetClass="entr" presetSubtype="0" fill="hold" nodeType="withEffect">
                                  <p:stCondLst>
                                    <p:cond delay="4500"/>
                                  </p:stCondLst>
                                  <p:childTnLst>
                                    <p:set>
                                      <p:cBhvr>
                                        <p:cTn id="28" dur="1" fill="hold">
                                          <p:stCondLst>
                                            <p:cond delay="0"/>
                                          </p:stCondLst>
                                        </p:cTn>
                                        <p:tgtEl>
                                          <p:spTgt spid="203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can we measure?</a:t>
            </a:r>
            <a:endParaRPr lang="en-CA" dirty="0"/>
          </a:p>
        </p:txBody>
      </p:sp>
      <p:sp>
        <p:nvSpPr>
          <p:cNvPr id="4" name="Date Placeholder 3"/>
          <p:cNvSpPr>
            <a:spLocks noGrp="1"/>
          </p:cNvSpPr>
          <p:nvPr>
            <p:ph type="dt" sz="half" idx="10"/>
          </p:nvPr>
        </p:nvSpPr>
        <p:spPr/>
        <p:txBody>
          <a:bodyPr/>
          <a:lstStyle/>
          <a:p>
            <a:r>
              <a:rPr lang="en-US" smtClean="0"/>
              <a:t>June 1-19, 2015</a:t>
            </a:r>
            <a:endParaRPr lang="en-US"/>
          </a:p>
        </p:txBody>
      </p:sp>
      <p:sp>
        <p:nvSpPr>
          <p:cNvPr id="5" name="Footer Placeholder 4"/>
          <p:cNvSpPr>
            <a:spLocks noGrp="1"/>
          </p:cNvSpPr>
          <p:nvPr>
            <p:ph type="ftr" sz="quarter" idx="11"/>
          </p:nvPr>
        </p:nvSpPr>
        <p:spPr/>
        <p:txBody>
          <a:bodyPr/>
          <a:lstStyle/>
          <a:p>
            <a:r>
              <a:rPr lang="en-US" smtClean="0"/>
              <a:t>HUGS</a:t>
            </a:r>
            <a:endParaRPr lang="en-US"/>
          </a:p>
        </p:txBody>
      </p:sp>
      <p:sp>
        <p:nvSpPr>
          <p:cNvPr id="6" name="Slide Number Placeholder 5"/>
          <p:cNvSpPr>
            <a:spLocks noGrp="1"/>
          </p:cNvSpPr>
          <p:nvPr>
            <p:ph type="sldNum" sz="quarter" idx="12"/>
          </p:nvPr>
        </p:nvSpPr>
        <p:spPr/>
        <p:txBody>
          <a:bodyPr/>
          <a:lstStyle/>
          <a:p>
            <a:fld id="{7E5306AB-AE3C-461E-AA4C-9594156E011A}" type="slidenum">
              <a:rPr lang="en-US" smtClean="0"/>
              <a:pPr/>
              <a:t>2</a:t>
            </a:fld>
            <a:endParaRPr lang="en-US"/>
          </a:p>
        </p:txBody>
      </p:sp>
      <p:sp>
        <p:nvSpPr>
          <p:cNvPr id="8" name="TextBox 7"/>
          <p:cNvSpPr txBox="1"/>
          <p:nvPr/>
        </p:nvSpPr>
        <p:spPr>
          <a:xfrm>
            <a:off x="813474" y="2293125"/>
            <a:ext cx="4155240" cy="2677656"/>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Nucleon structure</a:t>
            </a:r>
          </a:p>
          <a:p>
            <a:pPr marL="285750" indent="-285750">
              <a:buFont typeface="Arial" panose="020B0604020202020204" pitchFamily="34" charset="0"/>
              <a:buChar char="•"/>
            </a:pPr>
            <a:r>
              <a:rPr lang="en-US" sz="2400" dirty="0" smtClean="0"/>
              <a:t>Nuclear structure</a:t>
            </a:r>
          </a:p>
          <a:p>
            <a:pPr marL="285750" indent="-285750">
              <a:buFont typeface="Arial" panose="020B0604020202020204" pitchFamily="34" charset="0"/>
              <a:buChar char="•"/>
            </a:pPr>
            <a:r>
              <a:rPr lang="en-US" sz="2400" dirty="0" smtClean="0"/>
              <a:t>Electron weak charge</a:t>
            </a:r>
          </a:p>
          <a:p>
            <a:pPr marL="285750" indent="-285750">
              <a:buFont typeface="Arial" panose="020B0604020202020204" pitchFamily="34" charset="0"/>
              <a:buChar char="•"/>
            </a:pPr>
            <a:r>
              <a:rPr lang="en-US" sz="2400" dirty="0" smtClean="0"/>
              <a:t>Proton weak charge</a:t>
            </a:r>
          </a:p>
          <a:p>
            <a:pPr marL="800100" lvl="1" indent="-342900">
              <a:buFont typeface="Corbel" panose="020B0503020204020204" pitchFamily="34" charset="0"/>
              <a:buChar char="–"/>
            </a:pPr>
            <a:r>
              <a:rPr lang="en-US" sz="2400" dirty="0" smtClean="0"/>
              <a:t>Weak coupling constants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SM Tests </a:t>
            </a:r>
            <a:endParaRPr lang="en-CA" sz="2400" dirty="0"/>
          </a:p>
        </p:txBody>
      </p:sp>
    </p:spTree>
    <p:extLst>
      <p:ext uri="{BB962C8B-B14F-4D97-AF65-F5344CB8AC3E}">
        <p14:creationId xmlns:p14="http://schemas.microsoft.com/office/powerpoint/2010/main" val="2313269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r" eaLnBrk="1" hangingPunct="1"/>
            <a:r>
              <a:rPr lang="en-US" smtClean="0"/>
              <a:t>G0 Experiment</a:t>
            </a:r>
          </a:p>
        </p:txBody>
      </p:sp>
      <p:sp>
        <p:nvSpPr>
          <p:cNvPr id="4" name="Footer Placeholder 3"/>
          <p:cNvSpPr>
            <a:spLocks noGrp="1"/>
          </p:cNvSpPr>
          <p:nvPr>
            <p:ph type="ftr" sz="quarter" idx="11"/>
          </p:nvPr>
        </p:nvSpPr>
        <p:spPr/>
        <p:txBody>
          <a:bodyPr/>
          <a:lstStyle/>
          <a:p>
            <a:pPr>
              <a:defRPr/>
            </a:pPr>
            <a:r>
              <a:rPr lang="en-US" smtClean="0"/>
              <a:t>HUGS</a:t>
            </a:r>
            <a:endParaRPr lang="en-US" dirty="0"/>
          </a:p>
        </p:txBody>
      </p:sp>
      <p:sp>
        <p:nvSpPr>
          <p:cNvPr id="5" name="Slide Number Placeholder 4"/>
          <p:cNvSpPr>
            <a:spLocks noGrp="1"/>
          </p:cNvSpPr>
          <p:nvPr>
            <p:ph type="sldNum" sz="quarter" idx="12"/>
          </p:nvPr>
        </p:nvSpPr>
        <p:spPr/>
        <p:txBody>
          <a:bodyPr/>
          <a:lstStyle/>
          <a:p>
            <a:pPr>
              <a:defRPr/>
            </a:pPr>
            <a:fld id="{2AF50726-F905-4214-8BB0-23CDD3201315}" type="slidenum">
              <a:rPr lang="en-US"/>
              <a:pPr>
                <a:defRPr/>
              </a:pPr>
              <a:t>20</a:t>
            </a:fld>
            <a:endParaRPr lang="en-US"/>
          </a:p>
        </p:txBody>
      </p:sp>
      <p:grpSp>
        <p:nvGrpSpPr>
          <p:cNvPr id="2" name="Group 716"/>
          <p:cNvGrpSpPr>
            <a:grpSpLocks/>
          </p:cNvGrpSpPr>
          <p:nvPr/>
        </p:nvGrpSpPr>
        <p:grpSpPr bwMode="auto">
          <a:xfrm>
            <a:off x="4419600" y="1066800"/>
            <a:ext cx="4500563" cy="4724400"/>
            <a:chOff x="12136" y="5341"/>
            <a:chExt cx="3039" cy="2943"/>
          </a:xfrm>
        </p:grpSpPr>
        <p:pic>
          <p:nvPicPr>
            <p:cNvPr id="16393" name="Picture 535"/>
            <p:cNvPicPr>
              <a:picLocks noChangeAspect="1" noChangeArrowheads="1"/>
            </p:cNvPicPr>
            <p:nvPr/>
          </p:nvPicPr>
          <p:blipFill>
            <a:blip r:embed="rId2" cstate="print">
              <a:lum bright="10000"/>
            </a:blip>
            <a:srcRect/>
            <a:stretch>
              <a:fillRect/>
            </a:stretch>
          </p:blipFill>
          <p:spPr bwMode="auto">
            <a:xfrm>
              <a:off x="12209" y="5481"/>
              <a:ext cx="2955" cy="2803"/>
            </a:xfrm>
            <a:prstGeom prst="rect">
              <a:avLst/>
            </a:prstGeom>
            <a:noFill/>
            <a:ln w="9525">
              <a:noFill/>
              <a:miter lim="800000"/>
              <a:headEnd/>
              <a:tailEnd/>
            </a:ln>
          </p:spPr>
        </p:pic>
        <p:sp>
          <p:nvSpPr>
            <p:cNvPr id="16394" name="Line 536"/>
            <p:cNvSpPr>
              <a:spLocks noChangeShapeType="1"/>
            </p:cNvSpPr>
            <p:nvPr/>
          </p:nvSpPr>
          <p:spPr bwMode="auto">
            <a:xfrm>
              <a:off x="12975" y="7367"/>
              <a:ext cx="1345" cy="79"/>
            </a:xfrm>
            <a:prstGeom prst="line">
              <a:avLst/>
            </a:prstGeom>
            <a:noFill/>
            <a:ln w="22225">
              <a:solidFill>
                <a:schemeClr val="bg1"/>
              </a:solidFill>
              <a:round/>
              <a:headEnd/>
              <a:tailEnd type="triangle" w="med" len="med"/>
            </a:ln>
          </p:spPr>
          <p:txBody>
            <a:bodyPr wrap="none" anchor="ctr"/>
            <a:lstStyle/>
            <a:p>
              <a:endParaRPr lang="en-US"/>
            </a:p>
          </p:txBody>
        </p:sp>
        <p:sp>
          <p:nvSpPr>
            <p:cNvPr id="16395" name="Text Box 538"/>
            <p:cNvSpPr txBox="1">
              <a:spLocks noChangeArrowheads="1"/>
            </p:cNvSpPr>
            <p:nvPr/>
          </p:nvSpPr>
          <p:spPr bwMode="auto">
            <a:xfrm>
              <a:off x="12321" y="7261"/>
              <a:ext cx="629" cy="210"/>
            </a:xfrm>
            <a:prstGeom prst="rect">
              <a:avLst/>
            </a:prstGeom>
            <a:noFill/>
            <a:ln w="9525">
              <a:noFill/>
              <a:miter lim="800000"/>
              <a:headEnd/>
              <a:tailEnd/>
            </a:ln>
          </p:spPr>
          <p:txBody>
            <a:bodyPr wrap="none">
              <a:spAutoFit/>
            </a:bodyPr>
            <a:lstStyle/>
            <a:p>
              <a:r>
                <a:rPr lang="en-US" sz="1600" b="1">
                  <a:solidFill>
                    <a:schemeClr val="bg1"/>
                  </a:solidFill>
                  <a:ea typeface="MS PGothic" pitchFamily="34" charset="-128"/>
                </a:rPr>
                <a:t>e</a:t>
              </a:r>
              <a:r>
                <a:rPr lang="en-US" sz="1600" b="1" baseline="30000">
                  <a:solidFill>
                    <a:schemeClr val="bg1"/>
                  </a:solidFill>
                  <a:ea typeface="MS PGothic" pitchFamily="34" charset="-128"/>
                </a:rPr>
                <a:t>-</a:t>
              </a:r>
              <a:r>
                <a:rPr lang="en-US" sz="1600" b="1">
                  <a:solidFill>
                    <a:schemeClr val="bg1"/>
                  </a:solidFill>
                  <a:ea typeface="MS PGothic" pitchFamily="34" charset="-128"/>
                </a:rPr>
                <a:t> beam</a:t>
              </a:r>
              <a:endParaRPr lang="en-US" b="1">
                <a:ea typeface="MS PGothic" pitchFamily="34" charset="-128"/>
              </a:endParaRPr>
            </a:p>
          </p:txBody>
        </p:sp>
        <p:sp>
          <p:nvSpPr>
            <p:cNvPr id="16396" name="Text Box 539"/>
            <p:cNvSpPr txBox="1">
              <a:spLocks noChangeArrowheads="1"/>
            </p:cNvSpPr>
            <p:nvPr/>
          </p:nvSpPr>
          <p:spPr bwMode="auto">
            <a:xfrm>
              <a:off x="14622" y="7309"/>
              <a:ext cx="553" cy="228"/>
            </a:xfrm>
            <a:prstGeom prst="rect">
              <a:avLst/>
            </a:prstGeom>
            <a:noFill/>
            <a:ln w="9525">
              <a:noFill/>
              <a:miter lim="800000"/>
              <a:headEnd/>
              <a:tailEnd/>
            </a:ln>
          </p:spPr>
          <p:txBody>
            <a:bodyPr wrap="none">
              <a:spAutoFit/>
            </a:bodyPr>
            <a:lstStyle/>
            <a:p>
              <a:r>
                <a:rPr lang="en-US" b="1">
                  <a:solidFill>
                    <a:srgbClr val="FF8000"/>
                  </a:solidFill>
                  <a:ea typeface="MS PGothic" pitchFamily="34" charset="-128"/>
                </a:rPr>
                <a:t>target</a:t>
              </a:r>
            </a:p>
          </p:txBody>
        </p:sp>
        <p:sp>
          <p:nvSpPr>
            <p:cNvPr id="19" name="Text Box 540"/>
            <p:cNvSpPr txBox="1">
              <a:spLocks noChangeArrowheads="1"/>
            </p:cNvSpPr>
            <p:nvPr/>
          </p:nvSpPr>
          <p:spPr bwMode="auto">
            <a:xfrm>
              <a:off x="13031" y="5341"/>
              <a:ext cx="1194" cy="210"/>
            </a:xfrm>
            <a:prstGeom prst="rect">
              <a:avLst/>
            </a:prstGeom>
            <a:noFill/>
            <a:ln w="9525">
              <a:noFill/>
              <a:miter lim="800000"/>
              <a:headEnd/>
              <a:tailEnd/>
            </a:ln>
          </p:spPr>
          <p:txBody>
            <a:bodyPr wrap="none">
              <a:spAutoFit/>
            </a:bodyPr>
            <a:lstStyle/>
            <a:p>
              <a:pPr fontAlgn="auto">
                <a:spcAft>
                  <a:spcPts val="0"/>
                </a:spcAft>
                <a:defRPr/>
              </a:pPr>
              <a:r>
                <a:rPr lang="en-US" sz="1600" b="1" dirty="0">
                  <a:solidFill>
                    <a:srgbClr val="FF0000"/>
                  </a:solidFill>
                  <a:ea typeface="ＭＳ Ｐゴシック" pitchFamily="34" charset="-128"/>
                  <a:cs typeface="+mn-cs"/>
                </a:rPr>
                <a:t>CED</a:t>
              </a:r>
              <a:r>
                <a:rPr lang="en-US" sz="1600" dirty="0">
                  <a:ea typeface="ＭＳ Ｐゴシック" pitchFamily="34" charset="-128"/>
                  <a:cs typeface="+mn-cs"/>
                </a:rPr>
                <a:t> </a:t>
              </a:r>
              <a:r>
                <a:rPr lang="en-US" sz="1600" dirty="0">
                  <a:solidFill>
                    <a:schemeClr val="tx2">
                      <a:lumMod val="60000"/>
                      <a:lumOff val="40000"/>
                    </a:schemeClr>
                  </a:solidFill>
                  <a:ea typeface="ＭＳ Ｐゴシック" pitchFamily="34" charset="-128"/>
                  <a:cs typeface="+mn-cs"/>
                </a:rPr>
                <a:t>+ </a:t>
              </a:r>
              <a:r>
                <a:rPr lang="en-US" sz="1600" b="1" dirty="0">
                  <a:solidFill>
                    <a:schemeClr val="tx2">
                      <a:lumMod val="60000"/>
                      <a:lumOff val="40000"/>
                    </a:schemeClr>
                  </a:solidFill>
                  <a:ea typeface="ＭＳ Ｐゴシック" pitchFamily="34" charset="-128"/>
                  <a:cs typeface="+mn-cs"/>
                </a:rPr>
                <a:t>Cerenkov</a:t>
              </a:r>
            </a:p>
          </p:txBody>
        </p:sp>
        <p:sp>
          <p:nvSpPr>
            <p:cNvPr id="16398" name="Text Box 541"/>
            <p:cNvSpPr txBox="1">
              <a:spLocks noChangeArrowheads="1"/>
            </p:cNvSpPr>
            <p:nvPr/>
          </p:nvSpPr>
          <p:spPr bwMode="auto">
            <a:xfrm>
              <a:off x="12136" y="6054"/>
              <a:ext cx="433" cy="228"/>
            </a:xfrm>
            <a:prstGeom prst="rect">
              <a:avLst/>
            </a:prstGeom>
            <a:noFill/>
            <a:ln w="9525">
              <a:noFill/>
              <a:miter lim="800000"/>
              <a:headEnd/>
              <a:tailEnd/>
            </a:ln>
          </p:spPr>
          <p:txBody>
            <a:bodyPr wrap="none">
              <a:spAutoFit/>
            </a:bodyPr>
            <a:lstStyle/>
            <a:p>
              <a:r>
                <a:rPr lang="en-US" b="1">
                  <a:solidFill>
                    <a:srgbClr val="0000FF"/>
                  </a:solidFill>
                  <a:ea typeface="MS PGothic" pitchFamily="34" charset="-128"/>
                </a:rPr>
                <a:t>FPD</a:t>
              </a:r>
              <a:endParaRPr lang="en-US" b="1">
                <a:ea typeface="MS PGothic" pitchFamily="34" charset="-128"/>
              </a:endParaRPr>
            </a:p>
          </p:txBody>
        </p:sp>
      </p:grpSp>
      <p:pic>
        <p:nvPicPr>
          <p:cNvPr id="16390" name="Picture 21" descr="oct2_r31777_eCoinc"/>
          <p:cNvPicPr>
            <a:picLocks noChangeAspect="1" noChangeArrowheads="1"/>
          </p:cNvPicPr>
          <p:nvPr/>
        </p:nvPicPr>
        <p:blipFill>
          <a:blip r:embed="rId3" cstate="print"/>
          <a:srcRect/>
          <a:stretch>
            <a:fillRect/>
          </a:stretch>
        </p:blipFill>
        <p:spPr bwMode="auto">
          <a:xfrm>
            <a:off x="457200" y="3565525"/>
            <a:ext cx="3352800" cy="2378075"/>
          </a:xfrm>
          <a:prstGeom prst="rect">
            <a:avLst/>
          </a:prstGeom>
          <a:noFill/>
          <a:ln w="9525">
            <a:noFill/>
            <a:miter lim="800000"/>
            <a:headEnd/>
            <a:tailEnd/>
          </a:ln>
        </p:spPr>
      </p:pic>
      <p:pic>
        <p:nvPicPr>
          <p:cNvPr id="16391" name="Picture 10"/>
          <p:cNvPicPr>
            <a:picLocks noChangeArrowheads="1"/>
          </p:cNvPicPr>
          <p:nvPr/>
        </p:nvPicPr>
        <p:blipFill>
          <a:blip r:embed="rId4" cstate="print"/>
          <a:srcRect t="2" r="-5128" b="-3227"/>
          <a:stretch>
            <a:fillRect/>
          </a:stretch>
        </p:blipFill>
        <p:spPr bwMode="auto">
          <a:xfrm>
            <a:off x="533400" y="990600"/>
            <a:ext cx="3124200" cy="2438400"/>
          </a:xfrm>
          <a:prstGeom prst="rect">
            <a:avLst/>
          </a:prstGeom>
          <a:noFill/>
          <a:ln w="9525">
            <a:noFill/>
            <a:miter lim="800000"/>
            <a:headEnd/>
            <a:tailEnd/>
          </a:ln>
        </p:spPr>
      </p:pic>
      <p:sp>
        <p:nvSpPr>
          <p:cNvPr id="14" name="Text Box 540"/>
          <p:cNvSpPr txBox="1">
            <a:spLocks noChangeArrowheads="1"/>
          </p:cNvSpPr>
          <p:nvPr/>
        </p:nvSpPr>
        <p:spPr bwMode="auto">
          <a:xfrm>
            <a:off x="7796213" y="4953000"/>
            <a:ext cx="1347787" cy="584200"/>
          </a:xfrm>
          <a:prstGeom prst="rect">
            <a:avLst/>
          </a:prstGeom>
          <a:noFill/>
          <a:ln w="9525">
            <a:noFill/>
            <a:miter lim="800000"/>
            <a:headEnd/>
            <a:tailEnd/>
          </a:ln>
        </p:spPr>
        <p:txBody>
          <a:bodyPr wrap="none">
            <a:spAutoFit/>
          </a:bodyPr>
          <a:lstStyle/>
          <a:p>
            <a:pPr fontAlgn="auto">
              <a:spcAft>
                <a:spcPts val="0"/>
              </a:spcAft>
              <a:defRPr/>
            </a:pPr>
            <a:r>
              <a:rPr lang="en-US" sz="1600" b="1" dirty="0">
                <a:solidFill>
                  <a:schemeClr val="tx2">
                    <a:lumMod val="75000"/>
                  </a:schemeClr>
                </a:solidFill>
                <a:ea typeface="ＭＳ Ｐゴシック" pitchFamily="34" charset="-128"/>
                <a:cs typeface="+mn-cs"/>
              </a:rPr>
              <a:t>LUMIs</a:t>
            </a:r>
          </a:p>
          <a:p>
            <a:pPr fontAlgn="auto">
              <a:spcAft>
                <a:spcPts val="0"/>
              </a:spcAft>
              <a:defRPr/>
            </a:pPr>
            <a:r>
              <a:rPr lang="en-US" sz="1600" b="1" dirty="0">
                <a:solidFill>
                  <a:schemeClr val="tx2">
                    <a:lumMod val="75000"/>
                  </a:schemeClr>
                </a:solidFill>
                <a:ea typeface="ＭＳ Ｐゴシック" pitchFamily="34" charset="-128"/>
                <a:cs typeface="+mn-cs"/>
              </a:rPr>
              <a:t>(not shown)</a:t>
            </a:r>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811663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21</a:t>
            </a:fld>
            <a:endParaRPr lang="en-US"/>
          </a:p>
        </p:txBody>
      </p:sp>
      <p:sp>
        <p:nvSpPr>
          <p:cNvPr id="6" name="Rectangle 2"/>
          <p:cNvSpPr>
            <a:spLocks noChangeArrowheads="1"/>
          </p:cNvSpPr>
          <p:nvPr/>
        </p:nvSpPr>
        <p:spPr bwMode="auto">
          <a:xfrm>
            <a:off x="5029200" y="0"/>
            <a:ext cx="4114800" cy="760864"/>
          </a:xfrm>
          <a:prstGeom prst="rect">
            <a:avLst/>
          </a:prstGeom>
          <a:noFill/>
          <a:ln w="9525">
            <a:noFill/>
            <a:miter lim="800000"/>
            <a:headEnd/>
            <a:tailEnd/>
          </a:ln>
        </p:spPr>
        <p:txBody>
          <a:bodyPr wrap="square" lIns="82945" tIns="41473" rIns="82945" bIns="41473">
            <a:spAutoFit/>
          </a:bodyPr>
          <a:lstStyle/>
          <a:p>
            <a:pPr algn="r" defTabSz="828675">
              <a:buClr>
                <a:srgbClr val="000000"/>
              </a:buClr>
              <a:buSzPct val="100000"/>
              <a:buFont typeface="Comic Sans MS" pitchFamily="66" charset="0"/>
              <a:buNone/>
            </a:pPr>
            <a:r>
              <a:rPr lang="en-GB" sz="4400" dirty="0">
                <a:solidFill>
                  <a:schemeClr val="tx1"/>
                </a:solidFill>
                <a:latin typeface="Calibri" pitchFamily="34" charset="0"/>
                <a:cs typeface="Calibri" pitchFamily="34" charset="0"/>
              </a:rPr>
              <a:t>Rate Corrections</a:t>
            </a:r>
          </a:p>
        </p:txBody>
      </p:sp>
      <p:pic>
        <p:nvPicPr>
          <p:cNvPr id="7" name="Picture 5" descr="DTmes_locus_LH2_360MeV_o2"/>
          <p:cNvPicPr>
            <a:picLocks noChangeAspect="1" noChangeArrowheads="1"/>
          </p:cNvPicPr>
          <p:nvPr/>
        </p:nvPicPr>
        <p:blipFill>
          <a:blip r:embed="rId2" cstate="print"/>
          <a:srcRect/>
          <a:stretch>
            <a:fillRect/>
          </a:stretch>
        </p:blipFill>
        <p:spPr bwMode="auto">
          <a:xfrm>
            <a:off x="5257800" y="4038600"/>
            <a:ext cx="3783012" cy="2438400"/>
          </a:xfrm>
          <a:prstGeom prst="rect">
            <a:avLst/>
          </a:prstGeom>
          <a:noFill/>
          <a:ln w="9525">
            <a:noFill/>
            <a:miter lim="800000"/>
            <a:headEnd/>
            <a:tailEnd/>
          </a:ln>
        </p:spPr>
      </p:pic>
      <p:pic>
        <p:nvPicPr>
          <p:cNvPr id="8" name="Picture 6" descr="DTmes_locus_LH2_687MeV_o2"/>
          <p:cNvPicPr>
            <a:picLocks noChangeAspect="1" noChangeArrowheads="1"/>
          </p:cNvPicPr>
          <p:nvPr/>
        </p:nvPicPr>
        <p:blipFill>
          <a:blip r:embed="rId3" cstate="print"/>
          <a:srcRect/>
          <a:stretch>
            <a:fillRect/>
          </a:stretch>
        </p:blipFill>
        <p:spPr bwMode="auto">
          <a:xfrm>
            <a:off x="5257800" y="1347150"/>
            <a:ext cx="3738562" cy="2539049"/>
          </a:xfrm>
          <a:prstGeom prst="rect">
            <a:avLst/>
          </a:prstGeom>
          <a:noFill/>
          <a:ln w="9525">
            <a:noFill/>
            <a:miter lim="800000"/>
            <a:headEnd/>
            <a:tailEnd/>
          </a:ln>
        </p:spPr>
      </p:pic>
      <p:sp>
        <p:nvSpPr>
          <p:cNvPr id="9" name="Rectangle 7"/>
          <p:cNvSpPr>
            <a:spLocks noChangeArrowheads="1"/>
          </p:cNvSpPr>
          <p:nvPr/>
        </p:nvSpPr>
        <p:spPr bwMode="auto">
          <a:xfrm>
            <a:off x="5562600" y="1346200"/>
            <a:ext cx="1193800" cy="330200"/>
          </a:xfrm>
          <a:prstGeom prst="rect">
            <a:avLst/>
          </a:prstGeom>
          <a:noFill/>
          <a:ln w="9525">
            <a:noFill/>
            <a:miter lim="800000"/>
            <a:headEnd/>
            <a:tailEnd/>
          </a:ln>
        </p:spPr>
        <p:txBody>
          <a:bodyPr wrap="none" lIns="82945" tIns="41473" rIns="82945" bIns="41473">
            <a:spAutoFit/>
          </a:bodyPr>
          <a:lstStyle/>
          <a:p>
            <a:pPr algn="ctr" defTabSz="828675">
              <a:buClr>
                <a:srgbClr val="000000"/>
              </a:buClr>
              <a:buSzPct val="100000"/>
              <a:buFont typeface="Comic Sans MS" pitchFamily="66" charset="0"/>
              <a:buNone/>
            </a:pPr>
            <a:r>
              <a:rPr lang="en-GB" sz="1600" dirty="0">
                <a:latin typeface="Helvetica" pitchFamily="32" charset="0"/>
              </a:rPr>
              <a:t>H 687 </a:t>
            </a:r>
            <a:r>
              <a:rPr lang="en-GB" sz="1600" dirty="0" err="1">
                <a:latin typeface="Helvetica" pitchFamily="32" charset="0"/>
              </a:rPr>
              <a:t>MeV</a:t>
            </a:r>
            <a:endParaRPr lang="en-GB" sz="1600" dirty="0">
              <a:latin typeface="Helvetica" pitchFamily="32" charset="0"/>
            </a:endParaRPr>
          </a:p>
        </p:txBody>
      </p:sp>
      <p:sp>
        <p:nvSpPr>
          <p:cNvPr id="10" name="Rectangle 8"/>
          <p:cNvSpPr>
            <a:spLocks noChangeArrowheads="1"/>
          </p:cNvSpPr>
          <p:nvPr/>
        </p:nvSpPr>
        <p:spPr bwMode="auto">
          <a:xfrm>
            <a:off x="5638800" y="3962400"/>
            <a:ext cx="1193800" cy="330200"/>
          </a:xfrm>
          <a:prstGeom prst="rect">
            <a:avLst/>
          </a:prstGeom>
          <a:noFill/>
          <a:ln w="9525">
            <a:noFill/>
            <a:miter lim="800000"/>
            <a:headEnd/>
            <a:tailEnd/>
          </a:ln>
        </p:spPr>
        <p:txBody>
          <a:bodyPr wrap="none" lIns="82945" tIns="41473" rIns="82945" bIns="41473">
            <a:spAutoFit/>
          </a:bodyPr>
          <a:lstStyle/>
          <a:p>
            <a:pPr algn="ctr" defTabSz="828675">
              <a:buClr>
                <a:srgbClr val="000000"/>
              </a:buClr>
              <a:buSzPct val="100000"/>
              <a:buFont typeface="Comic Sans MS" pitchFamily="66" charset="0"/>
              <a:buNone/>
            </a:pPr>
            <a:r>
              <a:rPr lang="en-GB" sz="1600">
                <a:latin typeface="Helvetica" pitchFamily="32" charset="0"/>
              </a:rPr>
              <a:t>H 362 MeV</a:t>
            </a:r>
          </a:p>
        </p:txBody>
      </p:sp>
      <p:sp>
        <p:nvSpPr>
          <p:cNvPr id="11" name="Rectangle 10"/>
          <p:cNvSpPr>
            <a:spLocks noChangeArrowheads="1"/>
          </p:cNvSpPr>
          <p:nvPr/>
        </p:nvSpPr>
        <p:spPr bwMode="auto">
          <a:xfrm>
            <a:off x="701675" y="4603750"/>
            <a:ext cx="166688" cy="333375"/>
          </a:xfrm>
          <a:prstGeom prst="rect">
            <a:avLst/>
          </a:prstGeom>
          <a:noFill/>
          <a:ln w="9525">
            <a:noFill/>
            <a:miter lim="800000"/>
            <a:headEnd/>
            <a:tailEnd/>
          </a:ln>
        </p:spPr>
        <p:txBody>
          <a:bodyPr wrap="none" lIns="82945" tIns="41473" rIns="82945" bIns="41473">
            <a:spAutoFit/>
          </a:bodyPr>
          <a:lstStyle/>
          <a:p>
            <a:pPr defTabSz="828675">
              <a:buClr>
                <a:srgbClr val="000000"/>
              </a:buClr>
              <a:buSzPct val="100000"/>
              <a:buFont typeface="Comic Sans MS" pitchFamily="66" charset="0"/>
              <a:buNone/>
            </a:pPr>
            <a:endParaRPr lang="en-US" sz="1600">
              <a:latin typeface="Helvetica" pitchFamily="32" charset="0"/>
            </a:endParaRPr>
          </a:p>
        </p:txBody>
      </p:sp>
      <p:sp>
        <p:nvSpPr>
          <p:cNvPr id="12" name="Text Box 12"/>
          <p:cNvSpPr txBox="1">
            <a:spLocks noChangeArrowheads="1"/>
          </p:cNvSpPr>
          <p:nvPr/>
        </p:nvSpPr>
        <p:spPr bwMode="auto">
          <a:xfrm>
            <a:off x="6248400" y="914400"/>
            <a:ext cx="1862138" cy="396875"/>
          </a:xfrm>
          <a:prstGeom prst="rect">
            <a:avLst/>
          </a:prstGeom>
          <a:noFill/>
          <a:ln w="9525">
            <a:noFill/>
            <a:miter lim="800000"/>
            <a:headEnd type="none" w="sm" len="med"/>
            <a:tailEnd/>
          </a:ln>
        </p:spPr>
        <p:txBody>
          <a:bodyPr wrap="none">
            <a:spAutoFit/>
          </a:bodyPr>
          <a:lstStyle/>
          <a:p>
            <a:pPr algn="ctr"/>
            <a:r>
              <a:rPr lang="en-US" dirty="0" err="1">
                <a:latin typeface="Arial" charset="0"/>
              </a:rPr>
              <a:t>Deadtimes</a:t>
            </a:r>
            <a:r>
              <a:rPr lang="en-US" dirty="0">
                <a:latin typeface="Arial" charset="0"/>
              </a:rPr>
              <a:t> (%)</a:t>
            </a:r>
          </a:p>
        </p:txBody>
      </p:sp>
      <p:sp>
        <p:nvSpPr>
          <p:cNvPr id="13" name="Rectangle 13"/>
          <p:cNvSpPr>
            <a:spLocks noChangeArrowheads="1"/>
          </p:cNvSpPr>
          <p:nvPr/>
        </p:nvSpPr>
        <p:spPr bwMode="auto">
          <a:xfrm>
            <a:off x="152400" y="838200"/>
            <a:ext cx="5029200" cy="27432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dirty="0">
                <a:solidFill>
                  <a:schemeClr val="tx1"/>
                </a:solidFill>
                <a:latin typeface="Arial" charset="0"/>
              </a:rPr>
              <a:t>Correct the yields for random coincidences  and electronic </a:t>
            </a:r>
            <a:r>
              <a:rPr lang="en-US" dirty="0" err="1">
                <a:solidFill>
                  <a:schemeClr val="tx1"/>
                </a:solidFill>
                <a:latin typeface="Arial" charset="0"/>
              </a:rPr>
              <a:t>deadtime</a:t>
            </a:r>
            <a:r>
              <a:rPr lang="en-US" dirty="0">
                <a:solidFill>
                  <a:schemeClr val="tx1"/>
                </a:solidFill>
                <a:latin typeface="Arial" charset="0"/>
              </a:rPr>
              <a:t> prior to asymmetry calculation</a:t>
            </a:r>
          </a:p>
          <a:p>
            <a:pPr marL="342900" indent="-342900">
              <a:spcBef>
                <a:spcPct val="20000"/>
              </a:spcBef>
              <a:buFont typeface="Arial" pitchFamily="34" charset="0"/>
              <a:buChar char="•"/>
              <a:defRPr/>
            </a:pPr>
            <a:r>
              <a:rPr lang="en-GB" sz="1800" dirty="0" err="1">
                <a:latin typeface="Arial" charset="0"/>
              </a:rPr>
              <a:t>randoms</a:t>
            </a:r>
            <a:r>
              <a:rPr lang="en-GB" sz="1800" dirty="0">
                <a:latin typeface="Arial" charset="0"/>
              </a:rPr>
              <a:t> small except for D-687 (due to higher </a:t>
            </a:r>
            <a:r>
              <a:rPr lang="en-GB" sz="1800" dirty="0" err="1">
                <a:latin typeface="Arial" charset="0"/>
              </a:rPr>
              <a:t>pion</a:t>
            </a:r>
            <a:r>
              <a:rPr lang="en-GB" sz="1800" dirty="0">
                <a:latin typeface="Arial" charset="0"/>
              </a:rPr>
              <a:t> rate)</a:t>
            </a:r>
          </a:p>
          <a:p>
            <a:pPr marL="342900" indent="-342900">
              <a:spcBef>
                <a:spcPct val="20000"/>
              </a:spcBef>
              <a:buFont typeface="Arial" pitchFamily="34" charset="0"/>
              <a:buChar char="•"/>
              <a:defRPr/>
            </a:pPr>
            <a:r>
              <a:rPr lang="en-GB" sz="1800" dirty="0">
                <a:latin typeface="Arial" charset="0"/>
              </a:rPr>
              <a:t> Direct (out-of-time) </a:t>
            </a:r>
            <a:r>
              <a:rPr lang="en-GB" sz="1800" dirty="0" err="1">
                <a:latin typeface="Arial" charset="0"/>
              </a:rPr>
              <a:t>randoms</a:t>
            </a:r>
            <a:r>
              <a:rPr lang="en-GB" sz="1800" dirty="0">
                <a:latin typeface="Arial" charset="0"/>
              </a:rPr>
              <a:t> measured</a:t>
            </a:r>
          </a:p>
          <a:p>
            <a:pPr marL="285750" indent="-285750">
              <a:spcBef>
                <a:spcPct val="20000"/>
              </a:spcBef>
              <a:defRPr/>
            </a:pPr>
            <a:r>
              <a:rPr lang="en-GB" dirty="0" smtClean="0">
                <a:solidFill>
                  <a:schemeClr val="tx1"/>
                </a:solidFill>
                <a:latin typeface="+mn-lt"/>
              </a:rPr>
              <a:t>		- Validated </a:t>
            </a:r>
            <a:r>
              <a:rPr lang="en-GB" dirty="0">
                <a:solidFill>
                  <a:schemeClr val="tx1"/>
                </a:solidFill>
                <a:latin typeface="+mn-lt"/>
              </a:rPr>
              <a:t>with simulation of the </a:t>
            </a:r>
            <a:r>
              <a:rPr lang="en-GB" dirty="0" smtClean="0">
                <a:solidFill>
                  <a:schemeClr val="tx1"/>
                </a:solidFill>
                <a:latin typeface="+mn-lt"/>
              </a:rPr>
              <a:t>	  </a:t>
            </a:r>
          </a:p>
          <a:p>
            <a:pPr marL="285750" indent="-285750">
              <a:spcBef>
                <a:spcPct val="20000"/>
              </a:spcBef>
              <a:defRPr/>
            </a:pPr>
            <a:r>
              <a:rPr lang="en-GB" dirty="0" smtClean="0"/>
              <a:t>		</a:t>
            </a:r>
            <a:r>
              <a:rPr lang="en-GB" dirty="0" smtClean="0">
                <a:solidFill>
                  <a:schemeClr val="tx1"/>
                </a:solidFill>
                <a:latin typeface="+mn-lt"/>
              </a:rPr>
              <a:t>complete electronics </a:t>
            </a:r>
            <a:r>
              <a:rPr lang="en-GB" dirty="0">
                <a:solidFill>
                  <a:schemeClr val="tx1"/>
                </a:solidFill>
                <a:latin typeface="+mn-lt"/>
              </a:rPr>
              <a:t>chain</a:t>
            </a:r>
            <a:endParaRPr lang="en-US" dirty="0">
              <a:solidFill>
                <a:schemeClr val="tx1"/>
              </a:solidFill>
              <a:latin typeface="+mn-lt"/>
            </a:endParaRPr>
          </a:p>
          <a:p>
            <a:pPr marL="742950" lvl="1" indent="-285750">
              <a:spcBef>
                <a:spcPct val="20000"/>
              </a:spcBef>
              <a:defRPr/>
            </a:pPr>
            <a:endParaRPr lang="en-GB" sz="1800" dirty="0">
              <a:latin typeface="Arial" charset="0"/>
            </a:endParaRPr>
          </a:p>
        </p:txBody>
      </p:sp>
      <p:graphicFrame>
        <p:nvGraphicFramePr>
          <p:cNvPr id="17" name="Table 16"/>
          <p:cNvGraphicFramePr>
            <a:graphicFrameLocks noGrp="1"/>
          </p:cNvGraphicFramePr>
          <p:nvPr/>
        </p:nvGraphicFramePr>
        <p:xfrm>
          <a:off x="304800" y="3886200"/>
          <a:ext cx="4800600" cy="2306320"/>
        </p:xfrm>
        <a:graphic>
          <a:graphicData uri="http://schemas.openxmlformats.org/drawingml/2006/table">
            <a:tbl>
              <a:tblPr firstRow="1">
                <a:tableStyleId>{D7AC3CCA-C797-4891-BE02-D94E43425B78}</a:tableStyleId>
              </a:tblPr>
              <a:tblGrid>
                <a:gridCol w="800100"/>
                <a:gridCol w="1333500"/>
                <a:gridCol w="1295400"/>
                <a:gridCol w="1371600"/>
              </a:tblGrid>
              <a:tr h="370840">
                <a:tc>
                  <a:txBody>
                    <a:bodyPr/>
                    <a:lstStyle/>
                    <a:p>
                      <a:r>
                        <a:rPr lang="en-US" sz="1600" dirty="0" smtClean="0"/>
                        <a:t>Data</a:t>
                      </a:r>
                      <a:r>
                        <a:rPr lang="en-US" sz="1600" baseline="0" dirty="0" smtClean="0"/>
                        <a:t> set</a:t>
                      </a:r>
                      <a:endParaRPr lang="en-US" sz="1600" dirty="0"/>
                    </a:p>
                  </a:txBody>
                  <a:tcPr/>
                </a:tc>
                <a:tc>
                  <a:txBody>
                    <a:bodyPr/>
                    <a:lstStyle/>
                    <a:p>
                      <a:r>
                        <a:rPr lang="en-US" sz="1600" dirty="0" smtClean="0"/>
                        <a:t>Correction to Yield (%)</a:t>
                      </a:r>
                      <a:endParaRPr lang="en-US" sz="1600" dirty="0"/>
                    </a:p>
                  </a:txBody>
                  <a:tcPr/>
                </a:tc>
                <a:tc>
                  <a:txBody>
                    <a:bodyPr/>
                    <a:lstStyle/>
                    <a:p>
                      <a:r>
                        <a:rPr lang="en-US" sz="1600" dirty="0" smtClean="0"/>
                        <a:t>Asymmetry</a:t>
                      </a:r>
                    </a:p>
                    <a:p>
                      <a:r>
                        <a:rPr lang="en-US" sz="1600" dirty="0" smtClean="0"/>
                        <a:t>Correction (</a:t>
                      </a:r>
                      <a:r>
                        <a:rPr lang="en-US" sz="1600" dirty="0" err="1" smtClean="0"/>
                        <a:t>ppm</a:t>
                      </a:r>
                      <a:r>
                        <a:rPr lang="en-US" sz="1600" dirty="0" smtClean="0"/>
                        <a:t>)</a:t>
                      </a:r>
                      <a:endParaRPr lang="en-US" sz="1600" dirty="0"/>
                    </a:p>
                  </a:txBody>
                  <a:tcPr/>
                </a:tc>
                <a:tc>
                  <a:txBody>
                    <a:bodyPr/>
                    <a:lstStyle/>
                    <a:p>
                      <a:r>
                        <a:rPr lang="en-US" sz="1600" dirty="0" smtClean="0"/>
                        <a:t>systematic error (</a:t>
                      </a:r>
                      <a:r>
                        <a:rPr lang="en-US" sz="1600" dirty="0" err="1" smtClean="0"/>
                        <a:t>ppm</a:t>
                      </a:r>
                      <a:r>
                        <a:rPr lang="en-US" sz="1600" dirty="0" smtClean="0"/>
                        <a:t>)</a:t>
                      </a:r>
                      <a:endParaRPr lang="en-US" sz="1600" dirty="0"/>
                    </a:p>
                  </a:txBody>
                  <a:tcPr/>
                </a:tc>
              </a:tr>
              <a:tr h="370840">
                <a:tc>
                  <a:txBody>
                    <a:bodyPr/>
                    <a:lstStyle/>
                    <a:p>
                      <a:r>
                        <a:rPr lang="en-US" dirty="0" smtClean="0"/>
                        <a:t>H</a:t>
                      </a:r>
                      <a:r>
                        <a:rPr lang="en-US" baseline="0" dirty="0" smtClean="0"/>
                        <a:t> </a:t>
                      </a:r>
                      <a:r>
                        <a:rPr lang="en-US" dirty="0" smtClean="0"/>
                        <a:t>362</a:t>
                      </a:r>
                      <a:endParaRPr lang="en-US" dirty="0"/>
                    </a:p>
                  </a:txBody>
                  <a:tcPr/>
                </a:tc>
                <a:tc>
                  <a:txBody>
                    <a:bodyPr/>
                    <a:lstStyle/>
                    <a:p>
                      <a:r>
                        <a:rPr lang="en-US" dirty="0" smtClean="0">
                          <a:latin typeface="+mn-lt"/>
                        </a:rPr>
                        <a:t>6</a:t>
                      </a:r>
                      <a:endParaRPr lang="en-US"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0.3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Times New Roman"/>
                        </a:rPr>
                        <a:t>0.06</a:t>
                      </a:r>
                      <a:endParaRPr lang="en-US" dirty="0" smtClean="0">
                        <a:latin typeface="+mn-lt"/>
                      </a:endParaRPr>
                    </a:p>
                  </a:txBody>
                  <a:tcPr/>
                </a:tc>
              </a:tr>
              <a:tr h="370840">
                <a:tc>
                  <a:txBody>
                    <a:bodyPr/>
                    <a:lstStyle/>
                    <a:p>
                      <a:r>
                        <a:rPr lang="en-US" dirty="0" smtClean="0"/>
                        <a:t>H</a:t>
                      </a:r>
                      <a:r>
                        <a:rPr lang="en-US" baseline="0" dirty="0" smtClean="0"/>
                        <a:t> </a:t>
                      </a:r>
                      <a:r>
                        <a:rPr lang="en-US" dirty="0" smtClean="0"/>
                        <a:t>687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7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latin typeface="+mn-lt"/>
                          <a:cs typeface="Times New Roman"/>
                        </a:rPr>
                        <a:t>0.17</a:t>
                      </a:r>
                      <a:endParaRPr lang="en-US" dirty="0" smtClean="0">
                        <a:latin typeface="+mn-lt"/>
                      </a:endParaRPr>
                    </a:p>
                  </a:txBody>
                  <a:tcPr/>
                </a:tc>
              </a:tr>
              <a:tr h="370840">
                <a:tc>
                  <a:txBody>
                    <a:bodyPr/>
                    <a:lstStyle/>
                    <a:p>
                      <a:r>
                        <a:rPr lang="en-US" dirty="0" smtClean="0"/>
                        <a:t>D</a:t>
                      </a:r>
                      <a:r>
                        <a:rPr lang="en-US" baseline="0" dirty="0" smtClean="0"/>
                        <a:t> </a:t>
                      </a:r>
                      <a:r>
                        <a:rPr lang="en-US" dirty="0" smtClean="0"/>
                        <a:t>362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13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0.7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cs typeface="Times New Roman"/>
                        </a:rPr>
                        <a:t>0.2</a:t>
                      </a:r>
                      <a:endParaRPr lang="en-US" dirty="0" smtClean="0">
                        <a:latin typeface="+mn-lt"/>
                      </a:endParaRPr>
                    </a:p>
                  </a:txBody>
                  <a:tcPr/>
                </a:tc>
              </a:tr>
              <a:tr h="370840">
                <a:tc>
                  <a:txBody>
                    <a:bodyPr/>
                    <a:lstStyle/>
                    <a:p>
                      <a:r>
                        <a:rPr lang="en-US" dirty="0" smtClean="0"/>
                        <a:t>D</a:t>
                      </a:r>
                      <a:r>
                        <a:rPr lang="en-US" baseline="0" dirty="0" smtClean="0"/>
                        <a:t> </a:t>
                      </a:r>
                      <a:r>
                        <a:rPr lang="en-US" dirty="0" smtClean="0"/>
                        <a:t>687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9</a:t>
                      </a:r>
                      <a:r>
                        <a:rPr lang="en-US" baseline="0" dirty="0" smtClean="0">
                          <a:latin typeface="+mn-lt"/>
                        </a:rPr>
                        <a:t> </a:t>
                      </a:r>
                      <a:endParaRPr lang="en-US"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6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cs typeface="Times New Roman"/>
                        </a:rPr>
                        <a:t>1.8</a:t>
                      </a:r>
                      <a:endParaRPr lang="en-US" dirty="0" smtClean="0">
                        <a:latin typeface="+mn-lt"/>
                      </a:endParaRPr>
                    </a:p>
                  </a:txBody>
                  <a:tcPr/>
                </a:tc>
              </a:tr>
            </a:tbl>
          </a:graphicData>
        </a:graphic>
      </p:graphicFrame>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2107234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22</a:t>
            </a:fld>
            <a:endParaRPr lang="en-US"/>
          </a:p>
        </p:txBody>
      </p:sp>
      <p:sp>
        <p:nvSpPr>
          <p:cNvPr id="6" name="Title 4"/>
          <p:cNvSpPr txBox="1">
            <a:spLocks/>
          </p:cNvSpPr>
          <p:nvPr/>
        </p:nvSpPr>
        <p:spPr>
          <a:xfrm>
            <a:off x="2209800" y="76200"/>
            <a:ext cx="7010400" cy="9144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Background Corrections</a:t>
            </a:r>
          </a:p>
        </p:txBody>
      </p:sp>
      <p:pic>
        <p:nvPicPr>
          <p:cNvPr id="7" name="Picture 16" descr="LD2_687_CED7_FPD13 dhb.bmp"/>
          <p:cNvPicPr>
            <a:picLocks noChangeAspect="1"/>
          </p:cNvPicPr>
          <p:nvPr/>
        </p:nvPicPr>
        <p:blipFill>
          <a:blip r:embed="rId3" cstate="print"/>
          <a:srcRect t="2226" r="9125"/>
          <a:stretch>
            <a:fillRect/>
          </a:stretch>
        </p:blipFill>
        <p:spPr bwMode="auto">
          <a:xfrm>
            <a:off x="3276600" y="1600200"/>
            <a:ext cx="5311775" cy="3810000"/>
          </a:xfrm>
          <a:prstGeom prst="rect">
            <a:avLst/>
          </a:prstGeom>
          <a:noFill/>
          <a:ln w="28575">
            <a:noFill/>
            <a:miter lim="800000"/>
            <a:headEnd/>
            <a:tailEnd/>
          </a:ln>
        </p:spPr>
      </p:pic>
      <p:pic>
        <p:nvPicPr>
          <p:cNvPr id="8" name="Picture 21" descr="oct2_r31777_eCoinc"/>
          <p:cNvPicPr>
            <a:picLocks noChangeAspect="1" noChangeArrowheads="1"/>
          </p:cNvPicPr>
          <p:nvPr/>
        </p:nvPicPr>
        <p:blipFill>
          <a:blip r:embed="rId4" cstate="print"/>
          <a:srcRect/>
          <a:stretch>
            <a:fillRect/>
          </a:stretch>
        </p:blipFill>
        <p:spPr bwMode="auto">
          <a:xfrm>
            <a:off x="514350" y="381000"/>
            <a:ext cx="2686050" cy="1905000"/>
          </a:xfrm>
          <a:prstGeom prst="rect">
            <a:avLst/>
          </a:prstGeom>
          <a:noFill/>
          <a:ln w="9525">
            <a:noFill/>
            <a:miter lim="800000"/>
            <a:headEnd/>
            <a:tailEnd/>
          </a:ln>
        </p:spPr>
      </p:pic>
      <p:cxnSp>
        <p:nvCxnSpPr>
          <p:cNvPr id="9" name="Straight Connector 8"/>
          <p:cNvCxnSpPr/>
          <p:nvPr/>
        </p:nvCxnSpPr>
        <p:spPr>
          <a:xfrm>
            <a:off x="2438400" y="914400"/>
            <a:ext cx="3886200" cy="1143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1066800"/>
            <a:ext cx="4038600" cy="38862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Object 9"/>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38702" name="Equation" r:id="rId5" imgW="914400" imgH="215640" progId="Equation.3">
                  <p:embed/>
                </p:oleObj>
              </mc:Choice>
              <mc:Fallback>
                <p:oleObj name="Equation" r:id="rId5" imgW="914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381000" y="2514600"/>
          <a:ext cx="2606675" cy="927100"/>
        </p:xfrm>
        <a:graphic>
          <a:graphicData uri="http://schemas.openxmlformats.org/presentationml/2006/ole">
            <mc:AlternateContent xmlns:mc="http://schemas.openxmlformats.org/markup-compatibility/2006">
              <mc:Choice xmlns:v="urn:schemas-microsoft-com:vml" Requires="v">
                <p:oleObj spid="_x0000_s238703" name="Equation" r:id="rId7" imgW="1320480" imgH="469800" progId="Equation.3">
                  <p:embed/>
                </p:oleObj>
              </mc:Choice>
              <mc:Fallback>
                <p:oleObj name="Equation" r:id="rId7" imgW="132048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514600"/>
                        <a:ext cx="260667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nvGraphicFramePr>
        <p:xfrm>
          <a:off x="7183438" y="3352800"/>
          <a:ext cx="1122362" cy="673100"/>
        </p:xfrm>
        <a:graphic>
          <a:graphicData uri="http://schemas.openxmlformats.org/presentationml/2006/ole">
            <mc:AlternateContent xmlns:mc="http://schemas.openxmlformats.org/markup-compatibility/2006">
              <mc:Choice xmlns:v="urn:schemas-microsoft-com:vml" Requires="v">
                <p:oleObj spid="_x0000_s238704" name="Equation" r:id="rId9" imgW="761760" imgH="457200" progId="Equation.3">
                  <p:embed/>
                </p:oleObj>
              </mc:Choice>
              <mc:Fallback>
                <p:oleObj name="Equation" r:id="rId9" imgW="76176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3438" y="3352800"/>
                        <a:ext cx="1122362" cy="673100"/>
                      </a:xfrm>
                      <a:prstGeom prst="rect">
                        <a:avLst/>
                      </a:prstGeom>
                      <a:solidFill>
                        <a:srgbClr val="FFCC99"/>
                      </a:solidFill>
                      <a:ln w="9525">
                        <a:solidFill>
                          <a:srgbClr val="FF9900"/>
                        </a:solidFill>
                        <a:miter lim="800000"/>
                        <a:headEnd/>
                        <a:tailEnd/>
                      </a:ln>
                    </p:spPr>
                  </p:pic>
                </p:oleObj>
              </mc:Fallback>
            </mc:AlternateContent>
          </a:graphicData>
        </a:graphic>
      </p:graphicFrame>
      <p:sp>
        <p:nvSpPr>
          <p:cNvPr id="14" name="Left Brace 13"/>
          <p:cNvSpPr/>
          <p:nvPr/>
        </p:nvSpPr>
        <p:spPr>
          <a:xfrm flipH="1">
            <a:off x="6473825" y="3548063"/>
            <a:ext cx="76200" cy="22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 name="Straight Connector 14"/>
          <p:cNvCxnSpPr/>
          <p:nvPr/>
        </p:nvCxnSpPr>
        <p:spPr>
          <a:xfrm>
            <a:off x="6553200" y="3657600"/>
            <a:ext cx="609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Object 5"/>
          <p:cNvGraphicFramePr>
            <a:graphicFrameLocks noChangeAspect="1"/>
          </p:cNvGraphicFramePr>
          <p:nvPr/>
        </p:nvGraphicFramePr>
        <p:xfrm>
          <a:off x="1693863" y="5849938"/>
          <a:ext cx="1828800" cy="450850"/>
        </p:xfrm>
        <a:graphic>
          <a:graphicData uri="http://schemas.openxmlformats.org/presentationml/2006/ole">
            <mc:AlternateContent xmlns:mc="http://schemas.openxmlformats.org/markup-compatibility/2006">
              <mc:Choice xmlns:v="urn:schemas-microsoft-com:vml" Requires="v">
                <p:oleObj spid="_x0000_s238705" name="Equation" r:id="rId11" imgW="927000" imgH="228600" progId="Equation.3">
                  <p:embed/>
                </p:oleObj>
              </mc:Choice>
              <mc:Fallback>
                <p:oleObj name="Equation" r:id="rId11" imgW="9270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3863" y="5849938"/>
                        <a:ext cx="182880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6"/>
          <p:cNvGraphicFramePr>
            <a:graphicFrameLocks noChangeAspect="1"/>
          </p:cNvGraphicFramePr>
          <p:nvPr/>
        </p:nvGraphicFramePr>
        <p:xfrm>
          <a:off x="4132263" y="5849938"/>
          <a:ext cx="1354137" cy="450850"/>
        </p:xfrm>
        <a:graphic>
          <a:graphicData uri="http://schemas.openxmlformats.org/presentationml/2006/ole">
            <mc:AlternateContent xmlns:mc="http://schemas.openxmlformats.org/markup-compatibility/2006">
              <mc:Choice xmlns:v="urn:schemas-microsoft-com:vml" Requires="v">
                <p:oleObj spid="_x0000_s238706" name="Equation" r:id="rId13" imgW="685800" imgH="228600" progId="Equation.3">
                  <p:embed/>
                </p:oleObj>
              </mc:Choice>
              <mc:Fallback>
                <p:oleObj name="Equation" r:id="rId13" imgW="6858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32263" y="5849938"/>
                        <a:ext cx="135413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7"/>
          <p:cNvGraphicFramePr>
            <a:graphicFrameLocks noChangeAspect="1"/>
          </p:cNvGraphicFramePr>
          <p:nvPr/>
        </p:nvGraphicFramePr>
        <p:xfrm>
          <a:off x="6113463" y="5849938"/>
          <a:ext cx="1201737" cy="474662"/>
        </p:xfrm>
        <a:graphic>
          <a:graphicData uri="http://schemas.openxmlformats.org/presentationml/2006/ole">
            <mc:AlternateContent xmlns:mc="http://schemas.openxmlformats.org/markup-compatibility/2006">
              <mc:Choice xmlns:v="urn:schemas-microsoft-com:vml" Requires="v">
                <p:oleObj spid="_x0000_s238707" name="Equation" r:id="rId15" imgW="609480" imgH="241200" progId="Equation.3">
                  <p:embed/>
                </p:oleObj>
              </mc:Choice>
              <mc:Fallback>
                <p:oleObj name="Equation" r:id="rId15" imgW="60948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3463" y="5849938"/>
                        <a:ext cx="120173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Table 18"/>
          <p:cNvGraphicFramePr>
            <a:graphicFrameLocks noGrp="1"/>
          </p:cNvGraphicFramePr>
          <p:nvPr/>
        </p:nvGraphicFramePr>
        <p:xfrm>
          <a:off x="228600" y="3657600"/>
          <a:ext cx="2895600" cy="1920240"/>
        </p:xfrm>
        <a:graphic>
          <a:graphicData uri="http://schemas.openxmlformats.org/drawingml/2006/table">
            <a:tbl>
              <a:tblPr firstRow="1">
                <a:tableStyleId>{D7AC3CCA-C797-4891-BE02-D94E43425B78}</a:tableStyleId>
              </a:tblPr>
              <a:tblGrid>
                <a:gridCol w="965200"/>
                <a:gridCol w="965200"/>
                <a:gridCol w="965200"/>
              </a:tblGrid>
              <a:tr h="367352">
                <a:tc>
                  <a:txBody>
                    <a:bodyPr/>
                    <a:lstStyle/>
                    <a:p>
                      <a:pPr algn="ctr"/>
                      <a:r>
                        <a:rPr lang="en-US" sz="1600" dirty="0" smtClean="0"/>
                        <a:t>Data</a:t>
                      </a:r>
                      <a:r>
                        <a:rPr lang="en-US" sz="1600" baseline="0" dirty="0" smtClean="0"/>
                        <a:t> set</a:t>
                      </a:r>
                      <a:endParaRPr lang="en-US" sz="1600" dirty="0"/>
                    </a:p>
                  </a:txBody>
                  <a:tcPr anchor="ctr">
                    <a:solidFill>
                      <a:schemeClr val="bg1"/>
                    </a:solidFill>
                  </a:tcPr>
                </a:tc>
                <a:tc>
                  <a:txBody>
                    <a:bodyPr/>
                    <a:lstStyle/>
                    <a:p>
                      <a:pPr algn="ctr"/>
                      <a:r>
                        <a:rPr lang="el-GR" sz="1600" dirty="0" smtClean="0"/>
                        <a:t>Δ</a:t>
                      </a:r>
                      <a:r>
                        <a:rPr lang="en-US" sz="1600" dirty="0" smtClean="0"/>
                        <a:t>A </a:t>
                      </a:r>
                    </a:p>
                    <a:p>
                      <a:pPr algn="ctr"/>
                      <a:r>
                        <a:rPr lang="en-US" sz="1600" dirty="0" smtClean="0"/>
                        <a:t>(</a:t>
                      </a:r>
                      <a:r>
                        <a:rPr lang="en-US" sz="1600" dirty="0" err="1" smtClean="0"/>
                        <a:t>ppm</a:t>
                      </a:r>
                      <a:r>
                        <a:rPr lang="en-US" sz="1600" dirty="0" smtClean="0"/>
                        <a:t>)</a:t>
                      </a:r>
                      <a:endParaRPr lang="en-US" sz="1600" dirty="0"/>
                    </a:p>
                  </a:txBody>
                  <a:tcPr>
                    <a:solidFill>
                      <a:schemeClr val="bg1"/>
                    </a:solidFill>
                  </a:tcPr>
                </a:tc>
                <a:tc>
                  <a:txBody>
                    <a:bodyPr/>
                    <a:lstStyle/>
                    <a:p>
                      <a:pPr algn="ctr"/>
                      <a:r>
                        <a:rPr lang="el-GR" sz="1600" dirty="0" smtClean="0"/>
                        <a:t>Δσ</a:t>
                      </a:r>
                      <a:r>
                        <a:rPr lang="en-US" sz="1600" baseline="-25000" dirty="0" smtClean="0"/>
                        <a:t>A</a:t>
                      </a:r>
                    </a:p>
                    <a:p>
                      <a:pPr algn="ctr"/>
                      <a:r>
                        <a:rPr lang="en-US" sz="1600" baseline="-25000" dirty="0" smtClean="0"/>
                        <a:t> </a:t>
                      </a:r>
                      <a:r>
                        <a:rPr lang="en-US" sz="1600" dirty="0" smtClean="0"/>
                        <a:t>(</a:t>
                      </a:r>
                      <a:r>
                        <a:rPr lang="en-US" sz="1600" dirty="0" err="1" smtClean="0"/>
                        <a:t>ppm</a:t>
                      </a:r>
                      <a:r>
                        <a:rPr lang="en-US" sz="1600" dirty="0" smtClean="0"/>
                        <a:t>)</a:t>
                      </a:r>
                      <a:endParaRPr lang="en-US" sz="1600" dirty="0"/>
                    </a:p>
                  </a:txBody>
                  <a:tcPr>
                    <a:solidFill>
                      <a:schemeClr val="bg1"/>
                    </a:solidFill>
                  </a:tcPr>
                </a:tc>
              </a:tr>
              <a:tr h="232012">
                <a:tc>
                  <a:txBody>
                    <a:bodyPr/>
                    <a:lstStyle/>
                    <a:p>
                      <a:pPr algn="ctr"/>
                      <a:r>
                        <a:rPr lang="en-US" sz="1600" dirty="0" smtClean="0"/>
                        <a:t>H</a:t>
                      </a:r>
                      <a:r>
                        <a:rPr lang="en-US" sz="1600" baseline="0" dirty="0" smtClean="0"/>
                        <a:t> </a:t>
                      </a:r>
                      <a:r>
                        <a:rPr lang="en-US" sz="1600" dirty="0" smtClean="0"/>
                        <a:t>362</a:t>
                      </a:r>
                      <a:endParaRPr lang="en-US" sz="16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0.5</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a:rPr>
                        <a:t>0.4</a:t>
                      </a:r>
                      <a:endParaRPr lang="en-US" sz="1600" dirty="0" smtClean="0">
                        <a:latin typeface="+mn-lt"/>
                      </a:endParaRPr>
                    </a:p>
                  </a:txBody>
                  <a:tcPr>
                    <a:solidFill>
                      <a:schemeClr val="bg1"/>
                    </a:solidFill>
                  </a:tcPr>
                </a:tc>
              </a:tr>
              <a:tr h="232012">
                <a:tc>
                  <a:txBody>
                    <a:bodyPr/>
                    <a:lstStyle/>
                    <a:p>
                      <a:pPr algn="ctr"/>
                      <a:r>
                        <a:rPr lang="en-US" sz="1600" dirty="0" smtClean="0"/>
                        <a:t>H</a:t>
                      </a:r>
                      <a:r>
                        <a:rPr lang="en-US" sz="1600" baseline="0" dirty="0" smtClean="0"/>
                        <a:t> </a:t>
                      </a:r>
                      <a:r>
                        <a:rPr lang="en-US" sz="1600" dirty="0" smtClean="0"/>
                        <a:t>687</a:t>
                      </a:r>
                      <a:endParaRPr lang="en-US" sz="16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0.1</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a:rPr>
                        <a:t>1.1</a:t>
                      </a:r>
                      <a:endParaRPr lang="en-US" sz="1600" dirty="0" smtClean="0">
                        <a:latin typeface="+mn-lt"/>
                      </a:endParaRPr>
                    </a:p>
                  </a:txBody>
                  <a:tcPr>
                    <a:solidFill>
                      <a:schemeClr val="bg1"/>
                    </a:solidFill>
                  </a:tcPr>
                </a:tc>
              </a:tr>
              <a:tr h="232012">
                <a:tc>
                  <a:txBody>
                    <a:bodyPr/>
                    <a:lstStyle/>
                    <a:p>
                      <a:pPr algn="ctr"/>
                      <a:r>
                        <a:rPr lang="en-US" sz="1600" dirty="0" smtClean="0"/>
                        <a:t>D</a:t>
                      </a:r>
                      <a:r>
                        <a:rPr lang="en-US" sz="1600" baseline="0" dirty="0" smtClean="0"/>
                        <a:t> </a:t>
                      </a:r>
                      <a:r>
                        <a:rPr lang="en-US" sz="1600" dirty="0" smtClean="0"/>
                        <a:t>362</a:t>
                      </a:r>
                      <a:endParaRPr lang="en-US" sz="16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0.07</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cs typeface="Times New Roman"/>
                        </a:rPr>
                        <a:t>0.08</a:t>
                      </a:r>
                      <a:endParaRPr lang="en-US" sz="1600" dirty="0" smtClean="0">
                        <a:latin typeface="+mn-lt"/>
                      </a:endParaRPr>
                    </a:p>
                  </a:txBody>
                  <a:tcPr>
                    <a:solidFill>
                      <a:schemeClr val="bg1"/>
                    </a:solidFill>
                  </a:tcPr>
                </a:tc>
              </a:tr>
              <a:tr h="232012">
                <a:tc>
                  <a:txBody>
                    <a:bodyPr/>
                    <a:lstStyle/>
                    <a:p>
                      <a:pPr algn="ctr"/>
                      <a:r>
                        <a:rPr lang="en-US" sz="1600" dirty="0" smtClean="0"/>
                        <a:t>D</a:t>
                      </a:r>
                      <a:r>
                        <a:rPr lang="en-US" sz="1600" baseline="0" dirty="0" smtClean="0"/>
                        <a:t> </a:t>
                      </a:r>
                      <a:r>
                        <a:rPr lang="en-US" sz="1600" dirty="0" smtClean="0"/>
                        <a:t>687</a:t>
                      </a:r>
                      <a:endParaRPr lang="en-US" sz="16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2.0</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a:rPr>
                        <a:t>0.5</a:t>
                      </a:r>
                      <a:endParaRPr lang="en-US" sz="1600" dirty="0" smtClean="0">
                        <a:latin typeface="+mn-lt"/>
                      </a:endParaRPr>
                    </a:p>
                  </a:txBody>
                  <a:tcPr>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110585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23</a:t>
            </a:fld>
            <a:endParaRPr lang="en-US"/>
          </a:p>
        </p:txBody>
      </p:sp>
      <p:sp>
        <p:nvSpPr>
          <p:cNvPr id="6" name="Rectangle 2"/>
          <p:cNvSpPr txBox="1">
            <a:spLocks noChangeArrowheads="1"/>
          </p:cNvSpPr>
          <p:nvPr/>
        </p:nvSpPr>
        <p:spPr>
          <a:xfrm>
            <a:off x="914400" y="0"/>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Elastic Asymmetries</a:t>
            </a:r>
          </a:p>
        </p:txBody>
      </p:sp>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Hydrogen, 687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MeV</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BLINDED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Including rate,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helicity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-correlated corrections</a:t>
            </a:r>
          </a:p>
        </p:txBody>
      </p:sp>
      <p:pic>
        <p:nvPicPr>
          <p:cNvPr id="8" name="Picture 12" descr="LH2687pass2"/>
          <p:cNvPicPr>
            <a:picLocks noChangeAspect="1" noChangeArrowheads="1"/>
          </p:cNvPicPr>
          <p:nvPr/>
        </p:nvPicPr>
        <p:blipFill>
          <a:blip r:embed="rId2" cstate="print"/>
          <a:srcRect/>
          <a:stretch>
            <a:fillRect/>
          </a:stretch>
        </p:blipFill>
        <p:spPr bwMode="auto">
          <a:xfrm>
            <a:off x="4587875" y="990600"/>
            <a:ext cx="4572000" cy="2503488"/>
          </a:xfrm>
          <a:prstGeom prst="rect">
            <a:avLst/>
          </a:prstGeom>
          <a:noFill/>
          <a:ln w="9525">
            <a:noFill/>
            <a:miter lim="800000"/>
            <a:headEnd/>
            <a:tailEnd/>
          </a:ln>
        </p:spPr>
      </p:pic>
      <p:pic>
        <p:nvPicPr>
          <p:cNvPr id="9" name="Picture 13" descr="LH2687pass4"/>
          <p:cNvPicPr>
            <a:picLocks noChangeAspect="1" noChangeArrowheads="1"/>
          </p:cNvPicPr>
          <p:nvPr/>
        </p:nvPicPr>
        <p:blipFill>
          <a:blip r:embed="rId3" cstate="print"/>
          <a:srcRect/>
          <a:stretch>
            <a:fillRect/>
          </a:stretch>
        </p:blipFill>
        <p:spPr bwMode="auto">
          <a:xfrm>
            <a:off x="4619625" y="3517900"/>
            <a:ext cx="4527550" cy="2425700"/>
          </a:xfrm>
          <a:prstGeom prst="rect">
            <a:avLst/>
          </a:prstGeom>
          <a:noFill/>
          <a:ln w="9525">
            <a:noFill/>
            <a:miter lim="800000"/>
            <a:headEnd/>
            <a:tailEnd/>
          </a:ln>
        </p:spPr>
      </p:pic>
      <p:pic>
        <p:nvPicPr>
          <p:cNvPr id="10" name="Picture 14" descr="LH2687Pass3"/>
          <p:cNvPicPr>
            <a:picLocks noChangeAspect="1" noChangeArrowheads="1"/>
          </p:cNvPicPr>
          <p:nvPr/>
        </p:nvPicPr>
        <p:blipFill>
          <a:blip r:embed="rId4" cstate="print"/>
          <a:srcRect r="705"/>
          <a:stretch>
            <a:fillRect/>
          </a:stretch>
        </p:blipFill>
        <p:spPr bwMode="auto">
          <a:xfrm>
            <a:off x="0" y="3505200"/>
            <a:ext cx="4691063" cy="2449512"/>
          </a:xfrm>
          <a:prstGeom prst="rect">
            <a:avLst/>
          </a:prstGeom>
          <a:noFill/>
          <a:ln w="9525">
            <a:noFill/>
            <a:miter lim="800000"/>
            <a:headEnd/>
            <a:tailEnd/>
          </a:ln>
        </p:spPr>
      </p:pic>
      <p:pic>
        <p:nvPicPr>
          <p:cNvPr id="11" name="Picture 15" descr="LH2687Fall"/>
          <p:cNvPicPr>
            <a:picLocks noChangeAspect="1" noChangeArrowheads="1"/>
          </p:cNvPicPr>
          <p:nvPr/>
        </p:nvPicPr>
        <p:blipFill>
          <a:blip r:embed="rId5" cstate="print"/>
          <a:srcRect/>
          <a:stretch>
            <a:fillRect/>
          </a:stretch>
        </p:blipFill>
        <p:spPr bwMode="auto">
          <a:xfrm>
            <a:off x="0" y="990600"/>
            <a:ext cx="4648200" cy="2513013"/>
          </a:xfrm>
          <a:prstGeom prst="rect">
            <a:avLst/>
          </a:prstGeom>
          <a:noFill/>
          <a:ln w="9525">
            <a:noFill/>
            <a:miter lim="800000"/>
            <a:headEnd/>
            <a:tailEnd/>
          </a:ln>
        </p:spPr>
      </p:pic>
      <p:sp>
        <p:nvSpPr>
          <p:cNvPr id="12" name="Rectangle 16"/>
          <p:cNvSpPr>
            <a:spLocks noChangeArrowheads="1"/>
          </p:cNvSpPr>
          <p:nvPr/>
        </p:nvSpPr>
        <p:spPr bwMode="auto">
          <a:xfrm>
            <a:off x="609600" y="1990725"/>
            <a:ext cx="2286000" cy="304800"/>
          </a:xfrm>
          <a:prstGeom prst="rect">
            <a:avLst/>
          </a:prstGeom>
          <a:noFill/>
          <a:ln w="9525">
            <a:noFill/>
            <a:miter lim="800000"/>
            <a:headEnd/>
            <a:tailEnd/>
          </a:ln>
        </p:spPr>
        <p:txBody>
          <a:bodyPr>
            <a:spAutoFit/>
          </a:bodyPr>
          <a:lstStyle/>
          <a:p>
            <a:r>
              <a:rPr lang="en-US" sz="1400" dirty="0">
                <a:solidFill>
                  <a:srgbClr val="280702"/>
                </a:solidFill>
                <a:latin typeface="Tahoma" pitchFamily="34" charset="0"/>
              </a:rPr>
              <a:t>Pass 1-Raw asymmetries</a:t>
            </a:r>
          </a:p>
        </p:txBody>
      </p:sp>
      <p:sp>
        <p:nvSpPr>
          <p:cNvPr id="13" name="Rectangle 17"/>
          <p:cNvSpPr>
            <a:spLocks noChangeArrowheads="1"/>
          </p:cNvSpPr>
          <p:nvPr/>
        </p:nvSpPr>
        <p:spPr bwMode="auto">
          <a:xfrm>
            <a:off x="5178425" y="2074863"/>
            <a:ext cx="2381250" cy="304800"/>
          </a:xfrm>
          <a:prstGeom prst="rect">
            <a:avLst/>
          </a:prstGeom>
          <a:noFill/>
          <a:ln w="9525">
            <a:noFill/>
            <a:miter lim="800000"/>
            <a:headEnd/>
            <a:tailEnd/>
          </a:ln>
        </p:spPr>
        <p:txBody>
          <a:bodyPr wrap="none">
            <a:spAutoFit/>
          </a:bodyPr>
          <a:lstStyle/>
          <a:p>
            <a:r>
              <a:rPr lang="en-US" sz="1400">
                <a:solidFill>
                  <a:srgbClr val="280702"/>
                </a:solidFill>
                <a:latin typeface="Tahoma" pitchFamily="34" charset="0"/>
              </a:rPr>
              <a:t>2-Scaler counting correction</a:t>
            </a:r>
          </a:p>
        </p:txBody>
      </p:sp>
      <p:sp>
        <p:nvSpPr>
          <p:cNvPr id="14" name="Rectangle 18"/>
          <p:cNvSpPr>
            <a:spLocks noChangeArrowheads="1"/>
          </p:cNvSpPr>
          <p:nvPr/>
        </p:nvSpPr>
        <p:spPr bwMode="auto">
          <a:xfrm>
            <a:off x="596900" y="3822700"/>
            <a:ext cx="2362200" cy="304800"/>
          </a:xfrm>
          <a:prstGeom prst="rect">
            <a:avLst/>
          </a:prstGeom>
          <a:noFill/>
          <a:ln w="9525">
            <a:noFill/>
            <a:miter lim="800000"/>
            <a:headEnd/>
            <a:tailEnd/>
          </a:ln>
        </p:spPr>
        <p:txBody>
          <a:bodyPr>
            <a:spAutoFit/>
          </a:bodyPr>
          <a:lstStyle/>
          <a:p>
            <a:r>
              <a:rPr lang="en-US" sz="1400">
                <a:solidFill>
                  <a:srgbClr val="280702"/>
                </a:solidFill>
                <a:latin typeface="Arial" charset="0"/>
              </a:rPr>
              <a:t>3-Rate correction</a:t>
            </a:r>
          </a:p>
        </p:txBody>
      </p:sp>
      <p:sp>
        <p:nvSpPr>
          <p:cNvPr id="15" name="Rectangle 19"/>
          <p:cNvSpPr>
            <a:spLocks noChangeArrowheads="1"/>
          </p:cNvSpPr>
          <p:nvPr/>
        </p:nvSpPr>
        <p:spPr bwMode="auto">
          <a:xfrm>
            <a:off x="5235575" y="4597400"/>
            <a:ext cx="2536825" cy="241300"/>
          </a:xfrm>
          <a:prstGeom prst="rect">
            <a:avLst/>
          </a:prstGeom>
          <a:noFill/>
          <a:ln w="9525">
            <a:noFill/>
            <a:miter lim="800000"/>
            <a:headEnd/>
            <a:tailEnd/>
          </a:ln>
        </p:spPr>
        <p:txBody>
          <a:bodyPr wrap="none">
            <a:spAutoFit/>
          </a:bodyPr>
          <a:lstStyle/>
          <a:p>
            <a:pPr eaLnBrk="1" hangingPunct="1">
              <a:lnSpc>
                <a:spcPct val="70000"/>
              </a:lnSpc>
              <a:spcBef>
                <a:spcPct val="20000"/>
              </a:spcBef>
              <a:spcAft>
                <a:spcPts val="1275"/>
              </a:spcAft>
              <a:buClr>
                <a:srgbClr val="FF3300"/>
              </a:buClr>
              <a:buSzPct val="120000"/>
              <a:buFont typeface="Times" charset="0"/>
              <a:buNone/>
            </a:pPr>
            <a:r>
              <a:rPr lang="en-US" sz="1400">
                <a:solidFill>
                  <a:srgbClr val="280702"/>
                </a:solidFill>
                <a:latin typeface="Arial" charset="0"/>
              </a:rPr>
              <a:t>4-Linear regression correction</a:t>
            </a:r>
          </a:p>
        </p:txBody>
      </p:sp>
      <p:sp>
        <p:nvSpPr>
          <p:cNvPr id="16" name="Text Box 20"/>
          <p:cNvSpPr txBox="1">
            <a:spLocks noChangeArrowheads="1"/>
          </p:cNvSpPr>
          <p:nvPr/>
        </p:nvSpPr>
        <p:spPr bwMode="auto">
          <a:xfrm rot="-5400000">
            <a:off x="-819944" y="2035969"/>
            <a:ext cx="1944688" cy="304800"/>
          </a:xfrm>
          <a:prstGeom prst="rect">
            <a:avLst/>
          </a:prstGeom>
          <a:solidFill>
            <a:srgbClr val="FFFFFF"/>
          </a:solidFill>
          <a:ln w="9525">
            <a:noFill/>
            <a:miter lim="800000"/>
            <a:headEnd/>
            <a:tailEnd/>
          </a:ln>
        </p:spPr>
        <p:txBody>
          <a:bodyPr>
            <a:spAutoFit/>
          </a:bodyPr>
          <a:lstStyle/>
          <a:p>
            <a:pPr algn="r" eaLnBrk="1" hangingPunct="1">
              <a:spcBef>
                <a:spcPct val="50000"/>
              </a:spcBef>
            </a:pPr>
            <a:r>
              <a:rPr lang="en-US" sz="1400" i="1" dirty="0">
                <a:solidFill>
                  <a:srgbClr val="000000"/>
                </a:solidFill>
                <a:latin typeface="Arial" charset="0"/>
                <a:ea typeface="ＭＳ Ｐゴシック" pitchFamily="34" charset="-128"/>
                <a:cs typeface="Arial" charset="0"/>
              </a:rPr>
              <a:t>Asymmetry (</a:t>
            </a:r>
            <a:r>
              <a:rPr lang="en-US" sz="1400" i="1" dirty="0" err="1">
                <a:solidFill>
                  <a:srgbClr val="000000"/>
                </a:solidFill>
                <a:latin typeface="Arial" charset="0"/>
                <a:ea typeface="ＭＳ Ｐゴシック" pitchFamily="34" charset="-128"/>
                <a:cs typeface="Arial" charset="0"/>
              </a:rPr>
              <a:t>ppm</a:t>
            </a:r>
            <a:r>
              <a:rPr lang="en-US" sz="1400" i="1" dirty="0">
                <a:solidFill>
                  <a:srgbClr val="000000"/>
                </a:solidFill>
                <a:latin typeface="Arial" charset="0"/>
                <a:ea typeface="ＭＳ Ｐゴシック" pitchFamily="34" charset="-128"/>
                <a:cs typeface="Arial" charset="0"/>
              </a:rPr>
              <a:t>)</a:t>
            </a:r>
          </a:p>
        </p:txBody>
      </p:sp>
      <p:sp>
        <p:nvSpPr>
          <p:cNvPr id="17" name="Text Box 21"/>
          <p:cNvSpPr txBox="1">
            <a:spLocks noChangeArrowheads="1"/>
          </p:cNvSpPr>
          <p:nvPr/>
        </p:nvSpPr>
        <p:spPr bwMode="auto">
          <a:xfrm rot="-5400000">
            <a:off x="-914400" y="4706938"/>
            <a:ext cx="2133600" cy="304800"/>
          </a:xfrm>
          <a:prstGeom prst="rect">
            <a:avLst/>
          </a:prstGeom>
          <a:solidFill>
            <a:srgbClr val="FFFFFF"/>
          </a:solidFill>
          <a:ln w="9525">
            <a:noFill/>
            <a:miter lim="800000"/>
            <a:headEnd/>
            <a:tailEnd/>
          </a:ln>
        </p:spPr>
        <p:txBody>
          <a:bodyPr>
            <a:spAutoFit/>
          </a:bodyPr>
          <a:lstStyle/>
          <a:p>
            <a:pPr algn="r" eaLnBrk="1" hangingPunct="1">
              <a:spcBef>
                <a:spcPct val="50000"/>
              </a:spcBef>
            </a:pPr>
            <a:r>
              <a:rPr lang="en-US" sz="1400" i="1" dirty="0">
                <a:solidFill>
                  <a:srgbClr val="000000"/>
                </a:solidFill>
                <a:latin typeface="Arial" charset="0"/>
                <a:ea typeface="ＭＳ Ｐゴシック" pitchFamily="34" charset="-128"/>
                <a:cs typeface="Arial" charset="0"/>
              </a:rPr>
              <a:t>Asymmetry (</a:t>
            </a:r>
            <a:r>
              <a:rPr lang="en-US" sz="1400" i="1" dirty="0" err="1">
                <a:solidFill>
                  <a:srgbClr val="000000"/>
                </a:solidFill>
                <a:latin typeface="Arial" charset="0"/>
                <a:ea typeface="ＭＳ Ｐゴシック" pitchFamily="34" charset="-128"/>
                <a:cs typeface="Arial" charset="0"/>
              </a:rPr>
              <a:t>ppm</a:t>
            </a:r>
            <a:r>
              <a:rPr lang="en-US" sz="1400" i="1" dirty="0">
                <a:solidFill>
                  <a:srgbClr val="000000"/>
                </a:solidFill>
                <a:latin typeface="Arial" charset="0"/>
                <a:ea typeface="ＭＳ Ｐゴシック" pitchFamily="34" charset="-128"/>
                <a:cs typeface="Arial" charset="0"/>
              </a:rPr>
              <a:t>)</a:t>
            </a:r>
          </a:p>
        </p:txBody>
      </p:sp>
      <p:sp>
        <p:nvSpPr>
          <p:cNvPr id="18" name="Text Box 22"/>
          <p:cNvSpPr txBox="1">
            <a:spLocks noChangeArrowheads="1"/>
          </p:cNvSpPr>
          <p:nvPr/>
        </p:nvSpPr>
        <p:spPr bwMode="auto">
          <a:xfrm rot="-5400000">
            <a:off x="3775869" y="4712494"/>
            <a:ext cx="2109787" cy="212725"/>
          </a:xfrm>
          <a:prstGeom prst="rect">
            <a:avLst/>
          </a:prstGeom>
          <a:solidFill>
            <a:schemeClr val="bg1"/>
          </a:solidFill>
          <a:ln w="9525">
            <a:noFill/>
            <a:miter lim="800000"/>
            <a:headEnd/>
            <a:tailEnd/>
          </a:ln>
        </p:spPr>
        <p:txBody>
          <a:bodyPr tIns="0" bIns="0">
            <a:spAutoFit/>
          </a:bodyPr>
          <a:lstStyle/>
          <a:p>
            <a:pPr algn="r" eaLnBrk="1" hangingPunct="1">
              <a:spcBef>
                <a:spcPct val="50000"/>
              </a:spcBef>
            </a:pPr>
            <a:r>
              <a:rPr lang="en-US" sz="1400" i="1">
                <a:solidFill>
                  <a:srgbClr val="000000"/>
                </a:solidFill>
                <a:latin typeface="Arial" charset="0"/>
                <a:ea typeface="ＭＳ Ｐゴシック" pitchFamily="34" charset="-128"/>
                <a:cs typeface="Arial" charset="0"/>
              </a:rPr>
              <a:t>Asymmetry (ppm)</a:t>
            </a:r>
          </a:p>
        </p:txBody>
      </p:sp>
      <p:sp>
        <p:nvSpPr>
          <p:cNvPr id="19" name="Text Box 23"/>
          <p:cNvSpPr txBox="1">
            <a:spLocks noChangeArrowheads="1"/>
          </p:cNvSpPr>
          <p:nvPr/>
        </p:nvSpPr>
        <p:spPr bwMode="auto">
          <a:xfrm rot="-5400000">
            <a:off x="3746500" y="2114550"/>
            <a:ext cx="2108200" cy="304800"/>
          </a:xfrm>
          <a:prstGeom prst="rect">
            <a:avLst/>
          </a:prstGeom>
          <a:solidFill>
            <a:srgbClr val="FFFFFF"/>
          </a:solidFill>
          <a:ln w="9525">
            <a:noFill/>
            <a:miter lim="800000"/>
            <a:headEnd/>
            <a:tailEnd/>
          </a:ln>
        </p:spPr>
        <p:txBody>
          <a:bodyPr>
            <a:spAutoFit/>
          </a:bodyPr>
          <a:lstStyle/>
          <a:p>
            <a:pPr algn="r" eaLnBrk="1" hangingPunct="1">
              <a:spcBef>
                <a:spcPct val="50000"/>
              </a:spcBef>
            </a:pPr>
            <a:r>
              <a:rPr lang="en-US" sz="1400" i="1">
                <a:solidFill>
                  <a:srgbClr val="000000"/>
                </a:solidFill>
                <a:latin typeface="Arial" charset="0"/>
                <a:ea typeface="ＭＳ Ｐゴシック" pitchFamily="34" charset="-128"/>
                <a:cs typeface="Arial" charset="0"/>
              </a:rPr>
              <a:t>Asymmetry (ppm)</a:t>
            </a:r>
          </a:p>
        </p:txBody>
      </p:sp>
      <p:sp>
        <p:nvSpPr>
          <p:cNvPr id="20" name="Text Box 24"/>
          <p:cNvSpPr txBox="1">
            <a:spLocks noChangeArrowheads="1"/>
          </p:cNvSpPr>
          <p:nvPr/>
        </p:nvSpPr>
        <p:spPr bwMode="auto">
          <a:xfrm>
            <a:off x="3657600" y="5791200"/>
            <a:ext cx="749300" cy="304800"/>
          </a:xfrm>
          <a:prstGeom prst="rect">
            <a:avLst/>
          </a:prstGeom>
          <a:solidFill>
            <a:srgbClr val="FFFFFF"/>
          </a:solidFill>
          <a:ln w="9525">
            <a:noFill/>
            <a:miter lim="800000"/>
            <a:headEnd/>
            <a:tailEnd/>
          </a:ln>
        </p:spPr>
        <p:txBody>
          <a:bodyPr>
            <a:spAutoFit/>
          </a:bodyPr>
          <a:lstStyle/>
          <a:p>
            <a:pPr algn="r" eaLnBrk="1" hangingPunct="1">
              <a:spcBef>
                <a:spcPct val="50000"/>
              </a:spcBef>
            </a:pPr>
            <a:r>
              <a:rPr lang="en-US" sz="1400" i="1" dirty="0">
                <a:solidFill>
                  <a:srgbClr val="000000"/>
                </a:solidFill>
                <a:latin typeface="Arial" charset="0"/>
                <a:ea typeface="ＭＳ Ｐゴシック" pitchFamily="34" charset="-128"/>
                <a:cs typeface="Arial" charset="0"/>
              </a:rPr>
              <a:t>Octant</a:t>
            </a:r>
          </a:p>
        </p:txBody>
      </p:sp>
      <p:sp>
        <p:nvSpPr>
          <p:cNvPr id="21" name="Text Box 25"/>
          <p:cNvSpPr txBox="1">
            <a:spLocks noChangeArrowheads="1"/>
          </p:cNvSpPr>
          <p:nvPr/>
        </p:nvSpPr>
        <p:spPr bwMode="auto">
          <a:xfrm>
            <a:off x="8077200" y="5791200"/>
            <a:ext cx="749300" cy="304800"/>
          </a:xfrm>
          <a:prstGeom prst="rect">
            <a:avLst/>
          </a:prstGeom>
          <a:solidFill>
            <a:srgbClr val="FFFFFF"/>
          </a:solidFill>
          <a:ln w="9525">
            <a:noFill/>
            <a:miter lim="800000"/>
            <a:headEnd/>
            <a:tailEnd/>
          </a:ln>
        </p:spPr>
        <p:txBody>
          <a:bodyPr>
            <a:spAutoFit/>
          </a:bodyPr>
          <a:lstStyle/>
          <a:p>
            <a:pPr algn="r" eaLnBrk="1" hangingPunct="1">
              <a:spcBef>
                <a:spcPct val="50000"/>
              </a:spcBef>
            </a:pPr>
            <a:r>
              <a:rPr lang="en-US" sz="1400" i="1" dirty="0">
                <a:solidFill>
                  <a:srgbClr val="000000"/>
                </a:solidFill>
                <a:latin typeface="Arial" charset="0"/>
                <a:ea typeface="ＭＳ Ｐゴシック" pitchFamily="34" charset="-128"/>
                <a:cs typeface="Arial" charset="0"/>
              </a:rPr>
              <a:t>Octant</a:t>
            </a:r>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2671802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Asymmetries --&gt; FFs</a:t>
            </a:r>
            <a:endParaRPr lang="en-US"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24</a:t>
            </a:fld>
            <a:endParaRPr lang="en-US"/>
          </a:p>
        </p:txBody>
      </p:sp>
      <p:sp>
        <p:nvSpPr>
          <p:cNvPr id="6" name="TextBox 5"/>
          <p:cNvSpPr txBox="1"/>
          <p:nvPr/>
        </p:nvSpPr>
        <p:spPr>
          <a:xfrm>
            <a:off x="152400" y="762000"/>
            <a:ext cx="8860246" cy="4247317"/>
          </a:xfrm>
          <a:prstGeom prst="rect">
            <a:avLst/>
          </a:prstGeom>
          <a:noFill/>
        </p:spPr>
        <p:txBody>
          <a:bodyPr wrap="none" rtlCol="0">
            <a:spAutoFit/>
          </a:bodyPr>
          <a:lstStyle/>
          <a:p>
            <a:r>
              <a:rPr lang="en-US" dirty="0" err="1" smtClean="0"/>
              <a:t>Unblinded</a:t>
            </a:r>
            <a:r>
              <a:rPr lang="en-US" dirty="0" smtClean="0"/>
              <a:t>, corrected asymmetries and Q</a:t>
            </a:r>
            <a:r>
              <a:rPr lang="en-US" baseline="30000" dirty="0" smtClean="0"/>
              <a:t>2</a:t>
            </a:r>
          </a:p>
          <a:p>
            <a:endParaRPr lang="en-US" baseline="30000" dirty="0" smtClean="0"/>
          </a:p>
          <a:p>
            <a:endParaRPr lang="en-US" baseline="30000" dirty="0" smtClean="0"/>
          </a:p>
          <a:p>
            <a:endParaRPr lang="en-US" baseline="30000" dirty="0" smtClean="0"/>
          </a:p>
          <a:p>
            <a:endParaRPr lang="en-US" baseline="30000" dirty="0" smtClean="0"/>
          </a:p>
          <a:p>
            <a:endParaRPr lang="en-US" baseline="30000" dirty="0" smtClean="0"/>
          </a:p>
          <a:p>
            <a:endParaRPr lang="en-US" baseline="30000" dirty="0" smtClean="0"/>
          </a:p>
          <a:p>
            <a:endParaRPr lang="en-US" dirty="0" smtClean="0"/>
          </a:p>
          <a:p>
            <a:r>
              <a:rPr lang="en-US" dirty="0" smtClean="0"/>
              <a:t>					</a:t>
            </a:r>
          </a:p>
          <a:p>
            <a:r>
              <a:rPr lang="en-US" dirty="0" smtClean="0"/>
              <a:t>						</a:t>
            </a:r>
          </a:p>
          <a:p>
            <a:r>
              <a:rPr lang="en-US" dirty="0" smtClean="0"/>
              <a:t>						Combine with forward angle data</a:t>
            </a:r>
          </a:p>
          <a:p>
            <a:endParaRPr lang="en-US" dirty="0" smtClean="0"/>
          </a:p>
          <a:p>
            <a:endParaRPr lang="en-US" dirty="0" smtClean="0"/>
          </a:p>
          <a:p>
            <a:endParaRPr lang="en-US" dirty="0" smtClean="0"/>
          </a:p>
          <a:p>
            <a:r>
              <a:rPr lang="en-US" dirty="0" smtClean="0"/>
              <a:t>and nucleon EM form factors</a:t>
            </a:r>
          </a:p>
          <a:p>
            <a:endParaRPr lang="en-US" dirty="0" smtClean="0"/>
          </a:p>
          <a:p>
            <a:endParaRPr lang="en-US" dirty="0"/>
          </a:p>
        </p:txBody>
      </p:sp>
      <p:pic>
        <p:nvPicPr>
          <p:cNvPr id="8" name="Picture 2" descr="GEsGMs_withHAPIII"/>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22810" y="3124199"/>
            <a:ext cx="5273590" cy="3127375"/>
          </a:xfrm>
          <a:prstGeom prst="rect">
            <a:avLst/>
          </a:prstGeom>
          <a:noFill/>
          <a:ln w="9525">
            <a:noFill/>
            <a:miter lim="800000"/>
            <a:headEnd/>
            <a:tailEnd/>
          </a:ln>
        </p:spPr>
      </p:pic>
      <p:sp>
        <p:nvSpPr>
          <p:cNvPr id="9" name="Text Box 4"/>
          <p:cNvSpPr txBox="1">
            <a:spLocks noChangeArrowheads="1"/>
          </p:cNvSpPr>
          <p:nvPr/>
        </p:nvSpPr>
        <p:spPr bwMode="auto">
          <a:xfrm>
            <a:off x="5257800" y="6138446"/>
            <a:ext cx="3962400" cy="338554"/>
          </a:xfrm>
          <a:prstGeom prst="rect">
            <a:avLst/>
          </a:prstGeom>
          <a:noFill/>
          <a:ln w="9525">
            <a:noFill/>
            <a:miter lim="800000"/>
            <a:headEnd/>
            <a:tailEnd/>
          </a:ln>
        </p:spPr>
        <p:txBody>
          <a:bodyPr wrap="square">
            <a:spAutoFit/>
          </a:bodyPr>
          <a:lstStyle/>
          <a:p>
            <a:pPr>
              <a:defRPr/>
            </a:pPr>
            <a:r>
              <a:rPr lang="en-US" sz="1600" dirty="0">
                <a:solidFill>
                  <a:schemeClr val="tx1"/>
                </a:solidFill>
                <a:latin typeface="+mn-lt"/>
              </a:rPr>
              <a:t>D.S. Armstrong et al., </a:t>
            </a:r>
            <a:r>
              <a:rPr lang="en-US" sz="1600" dirty="0" smtClean="0">
                <a:solidFill>
                  <a:schemeClr val="tx1"/>
                </a:solidFill>
                <a:latin typeface="+mn-lt"/>
              </a:rPr>
              <a:t>PRL </a:t>
            </a:r>
            <a:r>
              <a:rPr lang="en-US" sz="1600" dirty="0">
                <a:solidFill>
                  <a:schemeClr val="tx1"/>
                </a:solidFill>
                <a:latin typeface="+mn-lt"/>
              </a:rPr>
              <a:t>95 (2005) 092001 </a:t>
            </a:r>
          </a:p>
        </p:txBody>
      </p:sp>
      <p:graphicFrame>
        <p:nvGraphicFramePr>
          <p:cNvPr id="10" name="Table 9"/>
          <p:cNvGraphicFramePr>
            <a:graphicFrameLocks noGrp="1"/>
          </p:cNvGraphicFramePr>
          <p:nvPr/>
        </p:nvGraphicFramePr>
        <p:xfrm>
          <a:off x="228601" y="1143000"/>
          <a:ext cx="4267198" cy="1950720"/>
        </p:xfrm>
        <a:graphic>
          <a:graphicData uri="http://schemas.openxmlformats.org/drawingml/2006/table">
            <a:tbl>
              <a:tblPr firstRow="1" bandRow="1">
                <a:tableStyleId>{2D5ABB26-0587-4C30-8999-92F81FD0307C}</a:tableStyleId>
              </a:tblPr>
              <a:tblGrid>
                <a:gridCol w="685799"/>
                <a:gridCol w="685800"/>
                <a:gridCol w="762000"/>
                <a:gridCol w="685800"/>
                <a:gridCol w="736599"/>
                <a:gridCol w="711200"/>
              </a:tblGrid>
              <a:tr h="304800">
                <a:tc>
                  <a:txBody>
                    <a:bodyPr/>
                    <a:lstStyle/>
                    <a:p>
                      <a:pPr algn="ctr"/>
                      <a:r>
                        <a:rPr lang="en-US" sz="1200" dirty="0" smtClean="0"/>
                        <a:t>Data Set</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smtClean="0"/>
                        <a:t>Q</a:t>
                      </a:r>
                      <a:r>
                        <a:rPr lang="en-US" sz="1200" baseline="30000" dirty="0" smtClean="0"/>
                        <a:t>2</a:t>
                      </a:r>
                    </a:p>
                    <a:p>
                      <a:pPr algn="ctr"/>
                      <a:r>
                        <a:rPr lang="en-US" sz="1200" baseline="0" dirty="0" smtClean="0"/>
                        <a:t>(GeV</a:t>
                      </a:r>
                      <a:r>
                        <a:rPr lang="en-US" sz="1200" baseline="30000" dirty="0" smtClean="0"/>
                        <a:t>2</a:t>
                      </a:r>
                      <a:r>
                        <a:rPr lang="en-US" sz="1200" baseline="0" dirty="0" smtClean="0"/>
                        <a:t>)</a:t>
                      </a:r>
                      <a:endParaRPr lang="en-US" sz="1200" baseline="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a:r>
                        <a:rPr lang="en-US" sz="1200" dirty="0" err="1" smtClean="0"/>
                        <a:t>A</a:t>
                      </a:r>
                      <a:r>
                        <a:rPr lang="en-US" sz="1200" baseline="-25000" dirty="0" err="1" smtClean="0"/>
                        <a:t>phys</a:t>
                      </a:r>
                      <a:endParaRPr lang="en-US" sz="1200" baseline="-25000" dirty="0" smtClean="0"/>
                    </a:p>
                    <a:p>
                      <a:pPr algn="ctr"/>
                      <a:r>
                        <a:rPr lang="en-US" sz="1200" baseline="0" dirty="0" smtClean="0"/>
                        <a:t>(Value in </a:t>
                      </a:r>
                      <a:r>
                        <a:rPr lang="en-US" sz="1200" baseline="0" dirty="0" err="1" smtClean="0"/>
                        <a:t>ppm</a:t>
                      </a:r>
                      <a:r>
                        <a:rPr lang="en-US" sz="1200" baseline="0" dirty="0" smtClean="0"/>
                        <a:t> ± </a:t>
                      </a:r>
                      <a:r>
                        <a:rPr lang="el-GR" sz="1200" baseline="0" dirty="0" smtClean="0"/>
                        <a:t>σ</a:t>
                      </a:r>
                      <a:r>
                        <a:rPr lang="en-US" sz="1200" baseline="-25000" dirty="0" smtClean="0"/>
                        <a:t>stat</a:t>
                      </a:r>
                      <a:r>
                        <a:rPr lang="en-US" sz="1200" baseline="0" dirty="0" smtClean="0"/>
                        <a:t> ± </a:t>
                      </a:r>
                      <a:r>
                        <a:rPr lang="el-GR" sz="1200" baseline="0" dirty="0" smtClean="0"/>
                        <a:t>σ</a:t>
                      </a:r>
                      <a:r>
                        <a:rPr lang="en-US" sz="1200" baseline="-25000" dirty="0" smtClean="0"/>
                        <a:t>pt-pt</a:t>
                      </a:r>
                      <a:r>
                        <a:rPr lang="en-US" sz="1200" baseline="0" dirty="0" smtClean="0"/>
                        <a:t> ± </a:t>
                      </a:r>
                      <a:r>
                        <a:rPr lang="el-GR" sz="1200" baseline="0" dirty="0" smtClean="0"/>
                        <a:t>σ</a:t>
                      </a:r>
                      <a:r>
                        <a:rPr lang="en-US" sz="1200" baseline="-25000" dirty="0" smtClean="0"/>
                        <a:t>global</a:t>
                      </a:r>
                      <a:r>
                        <a:rPr lang="en-US" sz="1200" baseline="0" dirty="0" smtClean="0"/>
                        <a:t>)</a:t>
                      </a:r>
                      <a:endParaRPr lang="en-US" sz="1200" baseline="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sz="1200" dirty="0"/>
                    </a:p>
                  </a:txBody>
                  <a:tcPr/>
                </a:tc>
                <a:tc hMerge="1">
                  <a:txBody>
                    <a:bodyPr/>
                    <a:lstStyle/>
                    <a:p>
                      <a:endParaRPr lang="en-US" sz="1200" dirty="0"/>
                    </a:p>
                  </a:txBody>
                  <a:tcPr/>
                </a:tc>
                <a:tc hMerge="1">
                  <a:txBody>
                    <a:bodyPr/>
                    <a:lstStyle/>
                    <a:p>
                      <a:pPr algn="ctr"/>
                      <a:endParaRPr lang="en-US" sz="1200" baseline="-25000" dirty="0"/>
                    </a:p>
                  </a:txBody>
                  <a:tcPr/>
                </a:tc>
              </a:tr>
              <a:tr h="304800">
                <a:tc>
                  <a:txBody>
                    <a:bodyPr/>
                    <a:lstStyle/>
                    <a:p>
                      <a:pPr algn="ctr"/>
                      <a:r>
                        <a:rPr lang="en-US" sz="1200" dirty="0" smtClean="0"/>
                        <a:t>H362</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smtClean="0"/>
                        <a:t>0.221</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dirty="0" smtClean="0"/>
                        <a:t>-11.416</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a:t>
                      </a:r>
                      <a:r>
                        <a:rPr lang="en-US" sz="1200" dirty="0" smtClean="0"/>
                        <a:t>0.872 </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0.268</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0.385</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8600">
                <a:tc>
                  <a:txBody>
                    <a:bodyPr/>
                    <a:lstStyle/>
                    <a:p>
                      <a:pPr algn="ctr"/>
                      <a:r>
                        <a:rPr lang="en-US" sz="1200" dirty="0" smtClean="0"/>
                        <a:t>D362</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smtClean="0"/>
                        <a:t>0.221</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dirty="0" smtClean="0"/>
                        <a:t>-17.018</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a:t>
                      </a:r>
                      <a:r>
                        <a:rPr lang="en-US" sz="1200" dirty="0" smtClean="0"/>
                        <a:t>0.813</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0.411</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0.197</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a:txBody>
                    <a:bodyPr/>
                    <a:lstStyle/>
                    <a:p>
                      <a:pPr algn="ctr"/>
                      <a:r>
                        <a:rPr lang="en-US" sz="1200" dirty="0" smtClean="0"/>
                        <a:t>H687</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smtClean="0"/>
                        <a:t>0.628</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dirty="0" smtClean="0"/>
                        <a:t>-46.14</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a:t>
                      </a:r>
                      <a:r>
                        <a:rPr lang="en-US" sz="1200" dirty="0" smtClean="0"/>
                        <a:t>2.43</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0.84</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0.75</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a:txBody>
                    <a:bodyPr/>
                    <a:lstStyle/>
                    <a:p>
                      <a:pPr algn="ctr"/>
                      <a:r>
                        <a:rPr lang="en-US" sz="1200" dirty="0" smtClean="0"/>
                        <a:t>D687</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200" dirty="0" smtClean="0"/>
                        <a:t>0.628</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dirty="0" smtClean="0"/>
                        <a:t>-55.87</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a:t>
                      </a:r>
                      <a:r>
                        <a:rPr lang="en-US" sz="1200" dirty="0" smtClean="0"/>
                        <a:t>3.34</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1.98</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aseline="0" dirty="0" smtClean="0"/>
                        <a:t>± 0.64</a:t>
                      </a:r>
                      <a:endParaRPr lang="en-US"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4800">
                <a:tc gridSpan="6">
                  <a:txBody>
                    <a:bodyPr/>
                    <a:lstStyle/>
                    <a:p>
                      <a:pPr algn="r"/>
                      <a:r>
                        <a:rPr lang="en-US" sz="1200" i="1" dirty="0" smtClean="0"/>
                        <a:t>Preliminary results, not for quotation</a:t>
                      </a:r>
                      <a:endParaRPr lang="en-US" sz="1200" i="1" dirty="0"/>
                    </a:p>
                  </a:txBody>
                  <a:tcPr>
                    <a:lnT w="3175" cap="flat" cmpd="sng" algn="ctr">
                      <a:solidFill>
                        <a:schemeClr val="tx1"/>
                      </a:solidFill>
                      <a:prstDash val="solid"/>
                      <a:round/>
                      <a:headEnd type="none" w="med" len="med"/>
                      <a:tailEnd type="none" w="med" len="med"/>
                    </a:lnT>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bl>
          </a:graphicData>
        </a:graphic>
      </p:graphicFrame>
      <p:grpSp>
        <p:nvGrpSpPr>
          <p:cNvPr id="11" name="Group 35"/>
          <p:cNvGrpSpPr>
            <a:grpSpLocks/>
          </p:cNvGrpSpPr>
          <p:nvPr/>
        </p:nvGrpSpPr>
        <p:grpSpPr bwMode="auto">
          <a:xfrm>
            <a:off x="0" y="4343400"/>
            <a:ext cx="3200400" cy="2259013"/>
            <a:chOff x="2105" y="660"/>
            <a:chExt cx="3458" cy="2371"/>
          </a:xfrm>
        </p:grpSpPr>
        <p:pic>
          <p:nvPicPr>
            <p:cNvPr id="12" name="Picture 20" descr="gmp"/>
            <p:cNvPicPr>
              <a:picLocks noChangeAspect="1" noChangeArrowheads="1"/>
            </p:cNvPicPr>
            <p:nvPr/>
          </p:nvPicPr>
          <p:blipFill>
            <a:blip r:embed="rId3" cstate="print"/>
            <a:srcRect/>
            <a:stretch>
              <a:fillRect/>
            </a:stretch>
          </p:blipFill>
          <p:spPr bwMode="auto">
            <a:xfrm>
              <a:off x="3847" y="660"/>
              <a:ext cx="1716" cy="2371"/>
            </a:xfrm>
            <a:prstGeom prst="rect">
              <a:avLst/>
            </a:prstGeom>
            <a:noFill/>
          </p:spPr>
        </p:pic>
        <p:pic>
          <p:nvPicPr>
            <p:cNvPr id="13" name="Picture 21" descr="gep"/>
            <p:cNvPicPr>
              <a:picLocks noChangeAspect="1" noChangeArrowheads="1"/>
            </p:cNvPicPr>
            <p:nvPr/>
          </p:nvPicPr>
          <p:blipFill>
            <a:blip r:embed="rId4" cstate="print"/>
            <a:srcRect/>
            <a:stretch>
              <a:fillRect/>
            </a:stretch>
          </p:blipFill>
          <p:spPr bwMode="auto">
            <a:xfrm>
              <a:off x="2299" y="732"/>
              <a:ext cx="1539" cy="1256"/>
            </a:xfrm>
            <a:prstGeom prst="rect">
              <a:avLst/>
            </a:prstGeom>
            <a:noFill/>
          </p:spPr>
        </p:pic>
        <p:pic>
          <p:nvPicPr>
            <p:cNvPr id="17" name="Picture 22" descr="rolf"/>
            <p:cNvPicPr>
              <a:picLocks noChangeAspect="1" noChangeArrowheads="1"/>
            </p:cNvPicPr>
            <p:nvPr/>
          </p:nvPicPr>
          <p:blipFill>
            <a:blip r:embed="rId5" cstate="print">
              <a:grayscl/>
            </a:blip>
            <a:srcRect r="30777"/>
            <a:stretch>
              <a:fillRect/>
            </a:stretch>
          </p:blipFill>
          <p:spPr bwMode="auto">
            <a:xfrm>
              <a:off x="2105" y="1773"/>
              <a:ext cx="1822" cy="1137"/>
            </a:xfrm>
            <a:prstGeom prst="rect">
              <a:avLst/>
            </a:prstGeom>
            <a:noFill/>
          </p:spPr>
        </p:pic>
      </p:grpSp>
      <p:grpSp>
        <p:nvGrpSpPr>
          <p:cNvPr id="14" name="Group 13"/>
          <p:cNvGrpSpPr/>
          <p:nvPr/>
        </p:nvGrpSpPr>
        <p:grpSpPr>
          <a:xfrm flipV="1">
            <a:off x="381000" y="6096000"/>
            <a:ext cx="1143000" cy="152400"/>
            <a:chOff x="838200" y="609600"/>
            <a:chExt cx="1981200" cy="152400"/>
          </a:xfrm>
        </p:grpSpPr>
        <p:sp>
          <p:nvSpPr>
            <p:cNvPr id="15" name="Rectangle 14"/>
            <p:cNvSpPr/>
            <p:nvPr/>
          </p:nvSpPr>
          <p:spPr>
            <a:xfrm>
              <a:off x="838200" y="609600"/>
              <a:ext cx="1981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838200" y="685800"/>
              <a:ext cx="1981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685800" y="54102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1708189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June 1-19, 2015</a:t>
            </a:r>
            <a:endParaRPr lang="en-US" altLang="en-US"/>
          </a:p>
        </p:txBody>
      </p:sp>
      <p:sp>
        <p:nvSpPr>
          <p:cNvPr id="3" name="Footer Placeholder 2"/>
          <p:cNvSpPr>
            <a:spLocks noGrp="1"/>
          </p:cNvSpPr>
          <p:nvPr>
            <p:ph type="ftr" sz="quarter" idx="11"/>
          </p:nvPr>
        </p:nvSpPr>
        <p:spPr/>
        <p:txBody>
          <a:bodyPr/>
          <a:lstStyle/>
          <a:p>
            <a:r>
              <a:rPr lang="en-US" altLang="en-US" smtClean="0"/>
              <a:t>HUGS</a:t>
            </a:r>
            <a:endParaRPr lang="en-US" altLang="en-US"/>
          </a:p>
        </p:txBody>
      </p:sp>
      <p:sp>
        <p:nvSpPr>
          <p:cNvPr id="13" name="Slide Number Placeholder 3"/>
          <p:cNvSpPr>
            <a:spLocks noGrp="1"/>
          </p:cNvSpPr>
          <p:nvPr>
            <p:ph type="sldNum" sz="quarter" idx="12"/>
          </p:nvPr>
        </p:nvSpPr>
        <p:spPr/>
        <p:txBody>
          <a:bodyPr/>
          <a:lstStyle/>
          <a:p>
            <a:endParaRPr lang="en-US" altLang="en-US"/>
          </a:p>
          <a:p>
            <a:fld id="{8B8DC4F3-821A-4C1E-856A-1179B926B3FD}" type="slidenum">
              <a:rPr lang="en-US" altLang="en-US"/>
              <a:pPr/>
              <a:t>25</a:t>
            </a:fld>
            <a:endParaRPr lang="en-US" altLang="en-US"/>
          </a:p>
        </p:txBody>
      </p:sp>
      <p:pic>
        <p:nvPicPr>
          <p:cNvPr id="935939" name="Picture 3" descr="CCEpro2_1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684213"/>
            <a:ext cx="3841750" cy="2668587"/>
          </a:xfrm>
          <a:prstGeom prst="rect">
            <a:avLst/>
          </a:prstGeom>
          <a:noFill/>
          <a:extLst>
            <a:ext uri="{909E8E84-426E-40DD-AFC4-6F175D3DCCD1}">
              <a14:hiddenFill xmlns:a14="http://schemas.microsoft.com/office/drawing/2010/main">
                <a:solidFill>
                  <a:srgbClr val="FFFFFF"/>
                </a:solidFill>
              </a14:hiddenFill>
            </a:ext>
          </a:extLst>
        </p:spPr>
      </p:pic>
      <p:pic>
        <p:nvPicPr>
          <p:cNvPr id="935940" name="Picture 4" descr="CCEpro3_1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663575"/>
            <a:ext cx="4016375" cy="3638550"/>
          </a:xfrm>
          <a:prstGeom prst="rect">
            <a:avLst/>
          </a:prstGeom>
          <a:noFill/>
          <a:extLst>
            <a:ext uri="{909E8E84-426E-40DD-AFC4-6F175D3DCCD1}">
              <a14:hiddenFill xmlns:a14="http://schemas.microsoft.com/office/drawing/2010/main">
                <a:solidFill>
                  <a:srgbClr val="FFFFFF"/>
                </a:solidFill>
              </a14:hiddenFill>
            </a:ext>
          </a:extLst>
        </p:spPr>
      </p:pic>
      <p:sp>
        <p:nvSpPr>
          <p:cNvPr id="935941" name="Text Box 5"/>
          <p:cNvSpPr txBox="1">
            <a:spLocks noChangeArrowheads="1"/>
          </p:cNvSpPr>
          <p:nvPr/>
        </p:nvSpPr>
        <p:spPr bwMode="auto">
          <a:xfrm>
            <a:off x="279400" y="4292600"/>
            <a:ext cx="40576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Measurements at Q</a:t>
            </a:r>
            <a:r>
              <a:rPr lang="en-US" altLang="en-US" sz="1400" b="0" baseline="50000"/>
              <a:t>2</a:t>
            </a:r>
            <a:r>
              <a:rPr lang="en-US" altLang="en-US" sz="1600" b="0"/>
              <a:t> = 0.1 GeV</a:t>
            </a:r>
            <a:r>
              <a:rPr lang="en-US" altLang="en-US" sz="1400" b="0" baseline="50000"/>
              <a:t>2</a:t>
            </a:r>
            <a:r>
              <a:rPr lang="en-US" altLang="en-US" sz="1600" b="0"/>
              <a:t> </a:t>
            </a:r>
          </a:p>
          <a:p>
            <a:pPr>
              <a:buFontTx/>
              <a:buChar char="•"/>
            </a:pPr>
            <a:r>
              <a:rPr lang="en-US" altLang="en-US" sz="1600" b="0"/>
              <a:t> MIT-Bates (SAMPLE)</a:t>
            </a:r>
            <a:endParaRPr lang="en-US" altLang="en-US" sz="1600" b="0">
              <a:sym typeface="Symbol" panose="05050102010706020507" pitchFamily="18" charset="2"/>
            </a:endParaRPr>
          </a:p>
          <a:p>
            <a:pPr>
              <a:buFontTx/>
              <a:buChar char="•"/>
            </a:pPr>
            <a:r>
              <a:rPr lang="en-US" altLang="en-US" sz="1600" b="0"/>
              <a:t> JLAB (HAPPEx)</a:t>
            </a:r>
          </a:p>
        </p:txBody>
      </p:sp>
      <p:sp>
        <p:nvSpPr>
          <p:cNvPr id="935942" name="Text Box 6"/>
          <p:cNvSpPr txBox="1">
            <a:spLocks noChangeArrowheads="1"/>
          </p:cNvSpPr>
          <p:nvPr/>
        </p:nvSpPr>
        <p:spPr bwMode="auto">
          <a:xfrm>
            <a:off x="4699000" y="3429000"/>
            <a:ext cx="440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t>Q</a:t>
            </a:r>
            <a:r>
              <a:rPr lang="en-US" altLang="en-US" sz="1400" b="0" baseline="50000"/>
              <a:t>2</a:t>
            </a:r>
            <a:r>
              <a:rPr lang="en-US" altLang="en-US" sz="1600" b="0"/>
              <a:t> variation from G</a:t>
            </a:r>
            <a:r>
              <a:rPr lang="en-US" altLang="en-US" sz="1400" b="0" baseline="50000"/>
              <a:t>0</a:t>
            </a:r>
            <a:r>
              <a:rPr lang="en-US" altLang="en-US" sz="1600" b="0"/>
              <a:t> and HAPPEx at JLAB</a:t>
            </a:r>
          </a:p>
        </p:txBody>
      </p:sp>
      <p:graphicFrame>
        <p:nvGraphicFramePr>
          <p:cNvPr id="935943" name="Object 7"/>
          <p:cNvGraphicFramePr>
            <a:graphicFrameLocks noChangeAspect="1"/>
          </p:cNvGraphicFramePr>
          <p:nvPr>
            <p:extLst/>
          </p:nvPr>
        </p:nvGraphicFramePr>
        <p:xfrm>
          <a:off x="1268413" y="5080000"/>
          <a:ext cx="3824287" cy="1052513"/>
        </p:xfrm>
        <a:graphic>
          <a:graphicData uri="http://schemas.openxmlformats.org/presentationml/2006/ole">
            <mc:AlternateContent xmlns:mc="http://schemas.openxmlformats.org/markup-compatibility/2006">
              <mc:Choice xmlns:v="urn:schemas-microsoft-com:vml" Requires="v">
                <p:oleObj spid="_x0000_s240678" name="Equation" r:id="rId5" imgW="2539800" imgH="698400" progId="Equation.3">
                  <p:embed/>
                </p:oleObj>
              </mc:Choice>
              <mc:Fallback>
                <p:oleObj name="Equation" r:id="rId5" imgW="253980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8413" y="5080000"/>
                        <a:ext cx="3824287"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5944" name="Text Box 8"/>
          <p:cNvSpPr txBox="1">
            <a:spLocks noChangeArrowheads="1"/>
          </p:cNvSpPr>
          <p:nvPr/>
        </p:nvSpPr>
        <p:spPr bwMode="auto">
          <a:xfrm>
            <a:off x="4892675" y="5772150"/>
            <a:ext cx="363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sym typeface="Symbol" panose="05050102010706020507" pitchFamily="18" charset="2"/>
              </a:rPr>
              <a:t>  </a:t>
            </a:r>
            <a:r>
              <a:rPr lang="en-US" altLang="en-US" sz="1600" b="0"/>
              <a:t>10 </a:t>
            </a:r>
            <a:r>
              <a:rPr lang="en-US" altLang="en-US" sz="1600" b="0">
                <a:sym typeface="Symbol" panose="05050102010706020507" pitchFamily="18" charset="2"/>
              </a:rPr>
              <a:t> 5% contribution to G</a:t>
            </a:r>
            <a:r>
              <a:rPr lang="en-US" altLang="en-US" sz="1600" b="0" baseline="52000">
                <a:sym typeface="Symbol" panose="05050102010706020507" pitchFamily="18" charset="2"/>
              </a:rPr>
              <a:t>p</a:t>
            </a:r>
            <a:r>
              <a:rPr lang="en-US" altLang="en-US" sz="1600" b="0" baseline="-25000">
                <a:sym typeface="Symbol" panose="05050102010706020507" pitchFamily="18" charset="2"/>
              </a:rPr>
              <a:t>M</a:t>
            </a:r>
            <a:r>
              <a:rPr lang="en-US" altLang="en-US" sz="1600" b="0">
                <a:sym typeface="Symbol" panose="05050102010706020507" pitchFamily="18" charset="2"/>
              </a:rPr>
              <a:t>(Q</a:t>
            </a:r>
            <a:r>
              <a:rPr lang="en-US" altLang="en-US" sz="1600" b="0" baseline="50000">
                <a:sym typeface="Symbol" panose="05050102010706020507" pitchFamily="18" charset="2"/>
              </a:rPr>
              <a:t>2</a:t>
            </a:r>
            <a:r>
              <a:rPr lang="en-US" altLang="en-US" sz="1600" b="0">
                <a:sym typeface="Symbol" panose="05050102010706020507" pitchFamily="18" charset="2"/>
              </a:rPr>
              <a:t>)</a:t>
            </a:r>
          </a:p>
        </p:txBody>
      </p:sp>
      <p:grpSp>
        <p:nvGrpSpPr>
          <p:cNvPr id="935945" name="Group 9"/>
          <p:cNvGrpSpPr>
            <a:grpSpLocks/>
          </p:cNvGrpSpPr>
          <p:nvPr/>
        </p:nvGrpSpPr>
        <p:grpSpPr bwMode="auto">
          <a:xfrm>
            <a:off x="5072063" y="4197350"/>
            <a:ext cx="3400425" cy="1146175"/>
            <a:chOff x="3380" y="3289"/>
            <a:chExt cx="2142" cy="722"/>
          </a:xfrm>
        </p:grpSpPr>
        <p:graphicFrame>
          <p:nvGraphicFramePr>
            <p:cNvPr id="935946" name="Object 10"/>
            <p:cNvGraphicFramePr>
              <a:graphicFrameLocks noChangeAspect="1"/>
            </p:cNvGraphicFramePr>
            <p:nvPr/>
          </p:nvGraphicFramePr>
          <p:xfrm>
            <a:off x="3422" y="3307"/>
            <a:ext cx="2068" cy="704"/>
          </p:xfrm>
          <a:graphic>
            <a:graphicData uri="http://schemas.openxmlformats.org/presentationml/2006/ole">
              <mc:AlternateContent xmlns:mc="http://schemas.openxmlformats.org/markup-compatibility/2006">
                <mc:Choice xmlns:v="urn:schemas-microsoft-com:vml" Requires="v">
                  <p:oleObj spid="_x0000_s240679" name="Equation" r:id="rId7" imgW="1866600" imgH="634680" progId="Equation.3">
                    <p:embed/>
                  </p:oleObj>
                </mc:Choice>
                <mc:Fallback>
                  <p:oleObj name="Equation" r:id="rId7" imgW="1866600" imgH="634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2" y="3307"/>
                          <a:ext cx="206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5947" name="Rectangle 11"/>
            <p:cNvSpPr>
              <a:spLocks noChangeArrowheads="1"/>
            </p:cNvSpPr>
            <p:nvPr/>
          </p:nvSpPr>
          <p:spPr bwMode="auto">
            <a:xfrm>
              <a:off x="3380" y="3289"/>
              <a:ext cx="2142" cy="49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935948" name="Text Box 12"/>
          <p:cNvSpPr txBox="1">
            <a:spLocks noChangeArrowheads="1"/>
          </p:cNvSpPr>
          <p:nvPr/>
        </p:nvSpPr>
        <p:spPr bwMode="auto">
          <a:xfrm>
            <a:off x="2971800" y="4498975"/>
            <a:ext cx="40576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1600" b="0"/>
              <a:t> Mainz (A4)</a:t>
            </a:r>
          </a:p>
          <a:p>
            <a:pPr>
              <a:buFontTx/>
              <a:buChar char="•"/>
            </a:pPr>
            <a:r>
              <a:rPr lang="en-US" altLang="en-US" sz="1600" b="0"/>
              <a:t>G</a:t>
            </a:r>
            <a:r>
              <a:rPr lang="en-US" altLang="en-US" sz="1600" b="0" baseline="30000"/>
              <a:t>0 </a:t>
            </a:r>
            <a:r>
              <a:rPr lang="en-US" altLang="en-US" sz="1600" b="0"/>
              <a:t>(forward)</a:t>
            </a:r>
          </a:p>
        </p:txBody>
      </p:sp>
      <p:sp>
        <p:nvSpPr>
          <p:cNvPr id="935949" name="Rectangle 13"/>
          <p:cNvSpPr>
            <a:spLocks noChangeArrowheads="1"/>
          </p:cNvSpPr>
          <p:nvPr/>
        </p:nvSpPr>
        <p:spPr bwMode="auto">
          <a:xfrm>
            <a:off x="0" y="0"/>
            <a:ext cx="914400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0" dirty="0">
                <a:latin typeface="+mn-lt"/>
              </a:rPr>
              <a:t>Summary of other experimental results</a:t>
            </a:r>
          </a:p>
        </p:txBody>
      </p:sp>
    </p:spTree>
    <p:extLst>
      <p:ext uri="{BB962C8B-B14F-4D97-AF65-F5344CB8AC3E}">
        <p14:creationId xmlns:p14="http://schemas.microsoft.com/office/powerpoint/2010/main" val="2532609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59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5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Results</a:t>
            </a:r>
            <a:endParaRPr lang="en-US"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HUGS</a:t>
            </a:r>
            <a:endParaRPr lang="en-US" dirty="0"/>
          </a:p>
        </p:txBody>
      </p:sp>
      <p:sp>
        <p:nvSpPr>
          <p:cNvPr id="4" name="Slide Number Placeholder 3"/>
          <p:cNvSpPr>
            <a:spLocks noGrp="1"/>
          </p:cNvSpPr>
          <p:nvPr>
            <p:ph type="sldNum" sz="quarter" idx="12"/>
          </p:nvPr>
        </p:nvSpPr>
        <p:spPr/>
        <p:txBody>
          <a:bodyPr/>
          <a:lstStyle/>
          <a:p>
            <a:fld id="{7D06A74C-3BFF-4901-8763-0B8FD91B6035}" type="slidenum">
              <a:rPr lang="en-US" smtClean="0"/>
              <a:pPr/>
              <a:t>26</a:t>
            </a:fld>
            <a:endParaRPr lang="en-US"/>
          </a:p>
        </p:txBody>
      </p:sp>
      <p:sp>
        <p:nvSpPr>
          <p:cNvPr id="24" name="TextBox 23"/>
          <p:cNvSpPr txBox="1"/>
          <p:nvPr/>
        </p:nvSpPr>
        <p:spPr>
          <a:xfrm>
            <a:off x="4343400" y="5867400"/>
            <a:ext cx="3308791" cy="369332"/>
          </a:xfrm>
          <a:prstGeom prst="rect">
            <a:avLst/>
          </a:prstGeom>
          <a:noFill/>
        </p:spPr>
        <p:txBody>
          <a:bodyPr wrap="none" rtlCol="0">
            <a:spAutoFit/>
          </a:bodyPr>
          <a:lstStyle/>
          <a:p>
            <a:r>
              <a:rPr lang="en-US" dirty="0" smtClean="0"/>
              <a:t>First Q</a:t>
            </a:r>
            <a:r>
              <a:rPr lang="en-US" baseline="30000" dirty="0" smtClean="0"/>
              <a:t>2</a:t>
            </a:r>
            <a:r>
              <a:rPr lang="en-US" dirty="0" smtClean="0"/>
              <a:t> dependence of </a:t>
            </a:r>
            <a:r>
              <a:rPr lang="en-US" dirty="0" err="1" smtClean="0"/>
              <a:t>G</a:t>
            </a:r>
            <a:r>
              <a:rPr lang="en-US" baseline="30000" dirty="0" err="1" smtClean="0"/>
              <a:t>e</a:t>
            </a:r>
            <a:r>
              <a:rPr lang="en-US" baseline="-25000" dirty="0" err="1" smtClean="0"/>
              <a:t>A</a:t>
            </a:r>
            <a:r>
              <a:rPr lang="en-US" dirty="0" smtClean="0"/>
              <a:t>(T=1)</a:t>
            </a:r>
            <a:endParaRPr lang="en-US" dirty="0"/>
          </a:p>
        </p:txBody>
      </p:sp>
      <p:sp>
        <p:nvSpPr>
          <p:cNvPr id="26" name="Right Arrow 25"/>
          <p:cNvSpPr/>
          <p:nvPr/>
        </p:nvSpPr>
        <p:spPr>
          <a:xfrm flipH="1">
            <a:off x="3276600" y="58674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52800" y="3352800"/>
            <a:ext cx="5410200" cy="923330"/>
          </a:xfrm>
          <a:prstGeom prst="rect">
            <a:avLst/>
          </a:prstGeom>
          <a:noFill/>
        </p:spPr>
        <p:txBody>
          <a:bodyPr wrap="square" rtlCol="0">
            <a:spAutoFit/>
          </a:bodyPr>
          <a:lstStyle/>
          <a:p>
            <a:r>
              <a:rPr lang="en-US" dirty="0" smtClean="0"/>
              <a:t>What we see:</a:t>
            </a:r>
          </a:p>
          <a:p>
            <a:r>
              <a:rPr lang="en-US" dirty="0" smtClean="0"/>
              <a:t>       </a:t>
            </a:r>
            <a:r>
              <a:rPr lang="en-US" dirty="0" err="1" smtClean="0"/>
              <a:t>G</a:t>
            </a:r>
            <a:r>
              <a:rPr lang="en-US" baseline="30000" dirty="0" err="1" smtClean="0"/>
              <a:t>s</a:t>
            </a:r>
            <a:r>
              <a:rPr lang="en-US" baseline="-25000" dirty="0" err="1" smtClean="0"/>
              <a:t>E</a:t>
            </a:r>
            <a:r>
              <a:rPr lang="en-US" dirty="0" smtClean="0"/>
              <a:t> has a small positive component Q</a:t>
            </a:r>
            <a:r>
              <a:rPr lang="en-US" baseline="30000" dirty="0" smtClean="0"/>
              <a:t>2</a:t>
            </a:r>
            <a:r>
              <a:rPr lang="en-US" dirty="0" smtClean="0"/>
              <a:t>=0.63 GeV</a:t>
            </a:r>
            <a:r>
              <a:rPr lang="en-US" baseline="30000" dirty="0" smtClean="0"/>
              <a:t>2</a:t>
            </a:r>
          </a:p>
          <a:p>
            <a:r>
              <a:rPr lang="en-US" dirty="0" smtClean="0"/>
              <a:t>       </a:t>
            </a:r>
            <a:r>
              <a:rPr lang="en-US" dirty="0" err="1" smtClean="0"/>
              <a:t>G</a:t>
            </a:r>
            <a:r>
              <a:rPr lang="en-US" baseline="30000" dirty="0" err="1" smtClean="0"/>
              <a:t>s</a:t>
            </a:r>
            <a:r>
              <a:rPr lang="en-US" baseline="-25000" dirty="0" err="1" smtClean="0"/>
              <a:t>M</a:t>
            </a:r>
            <a:r>
              <a:rPr lang="en-US" dirty="0" smtClean="0"/>
              <a:t> is consistent with zero</a:t>
            </a:r>
            <a:endParaRPr lang="en-US" dirty="0"/>
          </a:p>
        </p:txBody>
      </p:sp>
      <p:sp>
        <p:nvSpPr>
          <p:cNvPr id="28" name="TextBox 27"/>
          <p:cNvSpPr txBox="1"/>
          <p:nvPr/>
        </p:nvSpPr>
        <p:spPr>
          <a:xfrm>
            <a:off x="3352800" y="4191000"/>
            <a:ext cx="5410200" cy="923330"/>
          </a:xfrm>
          <a:prstGeom prst="rect">
            <a:avLst/>
          </a:prstGeom>
          <a:noFill/>
        </p:spPr>
        <p:txBody>
          <a:bodyPr wrap="square" rtlCol="0">
            <a:spAutoFit/>
          </a:bodyPr>
          <a:lstStyle/>
          <a:p>
            <a:endParaRPr lang="en-US" dirty="0" smtClean="0"/>
          </a:p>
          <a:p>
            <a:r>
              <a:rPr lang="en-US" dirty="0" smtClean="0"/>
              <a:t>Comparison with theory predictions:</a:t>
            </a:r>
          </a:p>
          <a:p>
            <a:r>
              <a:rPr lang="en-US" dirty="0" smtClean="0"/>
              <a:t>       Lattice QCD – close to zero</a:t>
            </a:r>
            <a:endParaRPr lang="en-US" dirty="0"/>
          </a:p>
        </p:txBody>
      </p:sp>
      <p:sp>
        <p:nvSpPr>
          <p:cNvPr id="29" name="TextBox 28"/>
          <p:cNvSpPr txBox="1"/>
          <p:nvPr/>
        </p:nvSpPr>
        <p:spPr>
          <a:xfrm>
            <a:off x="3733800" y="5029200"/>
            <a:ext cx="5410200" cy="646331"/>
          </a:xfrm>
          <a:prstGeom prst="rect">
            <a:avLst/>
          </a:prstGeom>
          <a:noFill/>
        </p:spPr>
        <p:txBody>
          <a:bodyPr wrap="square" rtlCol="0">
            <a:spAutoFit/>
          </a:bodyPr>
          <a:lstStyle/>
          <a:p>
            <a:r>
              <a:rPr lang="en-US" dirty="0" smtClean="0"/>
              <a:t>some models predict small </a:t>
            </a:r>
            <a:r>
              <a:rPr lang="en-US" dirty="0" err="1" smtClean="0"/>
              <a:t>G</a:t>
            </a:r>
            <a:r>
              <a:rPr lang="en-US" baseline="30000" dirty="0" err="1" smtClean="0"/>
              <a:t>s</a:t>
            </a:r>
            <a:r>
              <a:rPr lang="en-US" baseline="-25000" dirty="0" err="1" smtClean="0"/>
              <a:t>E</a:t>
            </a:r>
            <a:r>
              <a:rPr lang="en-US" dirty="0" smtClean="0"/>
              <a:t> and “large” </a:t>
            </a:r>
            <a:r>
              <a:rPr lang="en-US" dirty="0" err="1" smtClean="0"/>
              <a:t>G</a:t>
            </a:r>
            <a:r>
              <a:rPr lang="en-US" baseline="30000" dirty="0" err="1" smtClean="0"/>
              <a:t>s</a:t>
            </a:r>
            <a:r>
              <a:rPr lang="en-US" baseline="-25000" dirty="0" err="1" smtClean="0"/>
              <a:t>M</a:t>
            </a:r>
            <a:endParaRPr lang="en-US" dirty="0" smtClean="0"/>
          </a:p>
          <a:p>
            <a:endParaRPr lang="en-US" dirty="0"/>
          </a:p>
        </p:txBody>
      </p:sp>
      <p:pic>
        <p:nvPicPr>
          <p:cNvPr id="15" name="Picture 14" descr="Gae_L.tiff"/>
          <p:cNvPicPr>
            <a:picLocks noChangeAspect="1"/>
          </p:cNvPicPr>
          <p:nvPr/>
        </p:nvPicPr>
        <p:blipFill>
          <a:blip r:embed="rId2" cstate="print"/>
          <a:stretch>
            <a:fillRect/>
          </a:stretch>
        </p:blipFill>
        <p:spPr>
          <a:xfrm>
            <a:off x="228600" y="3581400"/>
            <a:ext cx="2895600" cy="2804160"/>
          </a:xfrm>
          <a:prstGeom prst="rect">
            <a:avLst/>
          </a:prstGeom>
        </p:spPr>
      </p:pic>
      <p:pic>
        <p:nvPicPr>
          <p:cNvPr id="16" name="Picture 15" descr="modele2_L.tiff"/>
          <p:cNvPicPr>
            <a:picLocks noChangeAspect="1"/>
          </p:cNvPicPr>
          <p:nvPr/>
        </p:nvPicPr>
        <p:blipFill>
          <a:blip r:embed="rId3" cstate="print"/>
          <a:stretch>
            <a:fillRect/>
          </a:stretch>
        </p:blipFill>
        <p:spPr>
          <a:xfrm>
            <a:off x="304800" y="304800"/>
            <a:ext cx="5943600" cy="2785349"/>
          </a:xfrm>
          <a:prstGeom prst="rect">
            <a:avLst/>
          </a:prstGeom>
        </p:spPr>
      </p:pic>
      <p:pic>
        <p:nvPicPr>
          <p:cNvPr id="17" name="Picture 16" descr="modele1_L.tiff"/>
          <p:cNvPicPr>
            <a:picLocks noChangeAspect="1"/>
          </p:cNvPicPr>
          <p:nvPr/>
        </p:nvPicPr>
        <p:blipFill>
          <a:blip r:embed="rId4" cstate="print"/>
          <a:stretch>
            <a:fillRect/>
          </a:stretch>
        </p:blipFill>
        <p:spPr>
          <a:xfrm>
            <a:off x="304800" y="304800"/>
            <a:ext cx="5959707" cy="2819400"/>
          </a:xfrm>
          <a:prstGeom prst="rect">
            <a:avLst/>
          </a:prstGeom>
        </p:spPr>
      </p:pic>
      <p:pic>
        <p:nvPicPr>
          <p:cNvPr id="18" name="Picture 8"/>
          <p:cNvPicPr>
            <a:picLocks noChangeAspect="1" noChangeArrowheads="1"/>
          </p:cNvPicPr>
          <p:nvPr/>
        </p:nvPicPr>
        <p:blipFill>
          <a:blip r:embed="rId5" cstate="print"/>
          <a:srcRect/>
          <a:stretch>
            <a:fillRect/>
          </a:stretch>
        </p:blipFill>
        <p:spPr bwMode="auto">
          <a:xfrm>
            <a:off x="304800" y="304800"/>
            <a:ext cx="5968241" cy="2819400"/>
          </a:xfrm>
          <a:prstGeom prst="rect">
            <a:avLst/>
          </a:prstGeom>
          <a:noFill/>
          <a:ln w="9525">
            <a:noFill/>
            <a:miter lim="800000"/>
            <a:headEnd/>
            <a:tailEnd/>
          </a:ln>
        </p:spPr>
      </p:pic>
    </p:spTree>
    <p:extLst>
      <p:ext uri="{BB962C8B-B14F-4D97-AF65-F5344CB8AC3E}">
        <p14:creationId xmlns:p14="http://schemas.microsoft.com/office/powerpoint/2010/main" val="331244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Comparison to Nucleon Form Factors</a:t>
            </a:r>
            <a:endParaRPr lang="en-US"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HUGS</a:t>
            </a:r>
            <a:endParaRPr lang="en-US" dirty="0"/>
          </a:p>
        </p:txBody>
      </p:sp>
      <p:sp>
        <p:nvSpPr>
          <p:cNvPr id="4" name="Slide Number Placeholder 3"/>
          <p:cNvSpPr>
            <a:spLocks noGrp="1"/>
          </p:cNvSpPr>
          <p:nvPr>
            <p:ph type="sldNum" sz="quarter" idx="12"/>
          </p:nvPr>
        </p:nvSpPr>
        <p:spPr/>
        <p:txBody>
          <a:bodyPr/>
          <a:lstStyle/>
          <a:p>
            <a:fld id="{7D06A74C-3BFF-4901-8763-0B8FD91B6035}" type="slidenum">
              <a:rPr lang="en-US" smtClean="0"/>
              <a:pPr/>
              <a:t>27</a:t>
            </a:fld>
            <a:endParaRPr lang="en-US"/>
          </a:p>
        </p:txBody>
      </p:sp>
      <p:pic>
        <p:nvPicPr>
          <p:cNvPr id="63494" name="Picture 6"/>
          <p:cNvPicPr>
            <a:picLocks noChangeAspect="1" noChangeArrowheads="1"/>
          </p:cNvPicPr>
          <p:nvPr/>
        </p:nvPicPr>
        <p:blipFill>
          <a:blip r:embed="rId3" cstate="print"/>
          <a:srcRect l="4040" t="39216" b="7189"/>
          <a:stretch>
            <a:fillRect/>
          </a:stretch>
        </p:blipFill>
        <p:spPr bwMode="auto">
          <a:xfrm>
            <a:off x="914400" y="914400"/>
            <a:ext cx="7239000" cy="3124200"/>
          </a:xfrm>
          <a:prstGeom prst="rect">
            <a:avLst/>
          </a:prstGeom>
          <a:noFill/>
          <a:ln w="9525">
            <a:noFill/>
            <a:miter lim="800000"/>
            <a:headEnd/>
            <a:tailEnd/>
          </a:ln>
        </p:spPr>
      </p:pic>
      <p:graphicFrame>
        <p:nvGraphicFramePr>
          <p:cNvPr id="88071" name="Object 7"/>
          <p:cNvGraphicFramePr>
            <a:graphicFrameLocks noChangeAspect="1"/>
          </p:cNvGraphicFramePr>
          <p:nvPr/>
        </p:nvGraphicFramePr>
        <p:xfrm>
          <a:off x="685800" y="4724400"/>
          <a:ext cx="3200400" cy="632022"/>
        </p:xfrm>
        <a:graphic>
          <a:graphicData uri="http://schemas.openxmlformats.org/presentationml/2006/ole">
            <mc:AlternateContent xmlns:mc="http://schemas.openxmlformats.org/markup-compatibility/2006">
              <mc:Choice xmlns:v="urn:schemas-microsoft-com:vml" Requires="v">
                <p:oleObj spid="_x0000_s241702" name="Equation" r:id="rId4" imgW="1993680" imgH="393480" progId="Equation.3">
                  <p:embed/>
                </p:oleObj>
              </mc:Choice>
              <mc:Fallback>
                <p:oleObj name="Equation" r:id="rId4" imgW="19936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724400"/>
                        <a:ext cx="3200400" cy="6320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381000" y="4343400"/>
            <a:ext cx="838200" cy="369332"/>
          </a:xfrm>
          <a:prstGeom prst="rect">
            <a:avLst/>
          </a:prstGeom>
          <a:noFill/>
        </p:spPr>
        <p:txBody>
          <a:bodyPr wrap="square" rtlCol="0">
            <a:spAutoFit/>
          </a:bodyPr>
          <a:lstStyle/>
          <a:p>
            <a:r>
              <a:rPr lang="en-US" dirty="0" smtClean="0"/>
              <a:t>Recall:</a:t>
            </a:r>
            <a:endParaRPr lang="en-US" dirty="0"/>
          </a:p>
        </p:txBody>
      </p:sp>
      <p:graphicFrame>
        <p:nvGraphicFramePr>
          <p:cNvPr id="88072" name="Object 7"/>
          <p:cNvGraphicFramePr>
            <a:graphicFrameLocks noChangeAspect="1"/>
          </p:cNvGraphicFramePr>
          <p:nvPr/>
        </p:nvGraphicFramePr>
        <p:xfrm>
          <a:off x="685800" y="5562600"/>
          <a:ext cx="3200400" cy="631825"/>
        </p:xfrm>
        <a:graphic>
          <a:graphicData uri="http://schemas.openxmlformats.org/presentationml/2006/ole">
            <mc:AlternateContent xmlns:mc="http://schemas.openxmlformats.org/markup-compatibility/2006">
              <mc:Choice xmlns:v="urn:schemas-microsoft-com:vml" Requires="v">
                <p:oleObj spid="_x0000_s241703" name="Equation" r:id="rId6" imgW="1993680" imgH="393480" progId="Equation.3">
                  <p:embed/>
                </p:oleObj>
              </mc:Choice>
              <mc:Fallback>
                <p:oleObj name="Equation" r:id="rId6" imgW="19936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562600"/>
                        <a:ext cx="320040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3718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p:cNvPicPr>
            <a:picLocks noChangeAspect="1" noChangeArrowheads="1"/>
          </p:cNvPicPr>
          <p:nvPr/>
        </p:nvPicPr>
        <p:blipFill>
          <a:blip r:embed="rId2" cstate="print">
            <a:lum bright="21000" contrast="-37000"/>
          </a:blip>
          <a:stretch>
            <a:fillRect/>
          </a:stretch>
        </p:blipFill>
        <p:spPr bwMode="auto">
          <a:xfrm>
            <a:off x="653676" y="1017465"/>
            <a:ext cx="7804523" cy="4546324"/>
          </a:xfrm>
          <a:prstGeom prst="rect">
            <a:avLst/>
          </a:prstGeom>
          <a:noFill/>
          <a:ln>
            <a:noFill/>
          </a:ln>
          <a:effectLst>
            <a:softEdge rad="127000"/>
          </a:effectLst>
        </p:spPr>
      </p:pic>
      <p:sp>
        <p:nvSpPr>
          <p:cNvPr id="23557" name="Title 4"/>
          <p:cNvSpPr>
            <a:spLocks noGrp="1"/>
          </p:cNvSpPr>
          <p:nvPr>
            <p:ph type="title"/>
          </p:nvPr>
        </p:nvSpPr>
        <p:spPr/>
        <p:txBody>
          <a:bodyPr/>
          <a:lstStyle/>
          <a:p>
            <a:pPr algn="r" eaLnBrk="1" hangingPunct="1"/>
            <a:r>
              <a:rPr lang="en-US" smtClean="0"/>
              <a:t>The G</a:t>
            </a:r>
            <a:r>
              <a:rPr lang="en-US" baseline="30000" smtClean="0"/>
              <a:t>0</a:t>
            </a:r>
            <a:r>
              <a:rPr lang="en-US" smtClean="0"/>
              <a:t> Collaboration </a:t>
            </a:r>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3" name="Footer Placeholder 2"/>
          <p:cNvSpPr>
            <a:spLocks noGrp="1"/>
          </p:cNvSpPr>
          <p:nvPr>
            <p:ph type="ftr" sz="quarter" idx="11"/>
          </p:nvPr>
        </p:nvSpPr>
        <p:spPr/>
        <p:txBody>
          <a:bodyPr/>
          <a:lstStyle/>
          <a:p>
            <a:pPr algn="ctr">
              <a:defRPr/>
            </a:pPr>
            <a:r>
              <a:rPr lang="en-US" smtClean="0"/>
              <a:t>HUGS</a:t>
            </a:r>
            <a:endParaRPr lang="en-US" dirty="0"/>
          </a:p>
        </p:txBody>
      </p:sp>
      <p:sp>
        <p:nvSpPr>
          <p:cNvPr id="4" name="Slide Number Placeholder 3"/>
          <p:cNvSpPr>
            <a:spLocks noGrp="1"/>
          </p:cNvSpPr>
          <p:nvPr>
            <p:ph type="sldNum" sz="quarter" idx="12"/>
          </p:nvPr>
        </p:nvSpPr>
        <p:spPr/>
        <p:txBody>
          <a:bodyPr/>
          <a:lstStyle/>
          <a:p>
            <a:pPr>
              <a:defRPr/>
            </a:pPr>
            <a:fld id="{BDE08923-30E5-44F3-8BDB-5E71F3F189A3}" type="slidenum">
              <a:rPr lang="en-US"/>
              <a:pPr>
                <a:defRPr/>
              </a:pPr>
              <a:t>28</a:t>
            </a:fld>
            <a:endParaRPr lang="en-US" dirty="0"/>
          </a:p>
        </p:txBody>
      </p:sp>
      <p:sp>
        <p:nvSpPr>
          <p:cNvPr id="23558" name="Text Box 6"/>
          <p:cNvSpPr txBox="1">
            <a:spLocks noChangeArrowheads="1"/>
          </p:cNvSpPr>
          <p:nvPr/>
        </p:nvSpPr>
        <p:spPr bwMode="auto">
          <a:xfrm>
            <a:off x="457200" y="2262188"/>
            <a:ext cx="8153400" cy="3986212"/>
          </a:xfrm>
          <a:prstGeom prst="rect">
            <a:avLst/>
          </a:prstGeom>
          <a:noFill/>
          <a:ln w="9525" algn="ctr">
            <a:noFill/>
            <a:miter lim="800000"/>
            <a:headEnd/>
            <a:tailEnd/>
          </a:ln>
        </p:spPr>
        <p:txBody>
          <a:bodyPr>
            <a:spAutoFit/>
          </a:bodyPr>
          <a:lstStyle/>
          <a:p>
            <a:pPr algn="ctr"/>
            <a:r>
              <a:rPr lang="en-GB" sz="1600" i="1">
                <a:latin typeface="Calibri" pitchFamily="34" charset="0"/>
              </a:rPr>
              <a:t> </a:t>
            </a:r>
          </a:p>
          <a:p>
            <a:pPr algn="ctr"/>
            <a:r>
              <a:rPr lang="en-GB" sz="1600" i="1">
                <a:latin typeface="Calibri" pitchFamily="34" charset="0"/>
              </a:rPr>
              <a:t>G</a:t>
            </a:r>
            <a:r>
              <a:rPr lang="en-GB" sz="1600" i="1" baseline="30000">
                <a:latin typeface="Calibri" pitchFamily="34" charset="0"/>
              </a:rPr>
              <a:t>0</a:t>
            </a:r>
            <a:r>
              <a:rPr lang="en-GB" sz="1600" i="1">
                <a:latin typeface="Calibri" pitchFamily="34" charset="0"/>
              </a:rPr>
              <a:t> Spokesperson</a:t>
            </a:r>
            <a:r>
              <a:rPr lang="en-GB" sz="1600">
                <a:latin typeface="Calibri" pitchFamily="34" charset="0"/>
              </a:rPr>
              <a:t>: Doug Beck (</a:t>
            </a:r>
            <a:r>
              <a:rPr lang="en-GB" sz="1600" i="1">
                <a:latin typeface="Calibri" pitchFamily="34" charset="0"/>
              </a:rPr>
              <a:t>UIUC</a:t>
            </a:r>
            <a:r>
              <a:rPr lang="en-GB" sz="1600">
                <a:latin typeface="Calibri" pitchFamily="34" charset="0"/>
              </a:rPr>
              <a:t>)</a:t>
            </a:r>
          </a:p>
          <a:p>
            <a:pPr algn="ctr"/>
            <a:endParaRPr lang="en-GB" sz="1600">
              <a:latin typeface="Calibri" pitchFamily="34" charset="0"/>
            </a:endParaRPr>
          </a:p>
          <a:p>
            <a:pPr algn="ctr"/>
            <a:r>
              <a:rPr lang="en-US" sz="1600">
                <a:solidFill>
                  <a:srgbClr val="000000"/>
                </a:solidFill>
                <a:latin typeface="Calibri" pitchFamily="34" charset="0"/>
              </a:rPr>
              <a:t>California Institute of Technology, Carnegie-Mellon University, College of William and Mary, Hendrix College, IPN Orsay, JLab, LPSC Grenoble, Louisiana Tech, New Mexico State University, Ohio University, TRIUMF, University of Illinois, University of Kentucky, University of Manitoba, University of Maryland, University of Winnipeg, Virginia Tech, Yerevan Physics Institute, University of Zagreb</a:t>
            </a:r>
            <a:r>
              <a:rPr lang="en-US" sz="1300">
                <a:solidFill>
                  <a:srgbClr val="000000"/>
                </a:solidFill>
                <a:latin typeface="Calibri" pitchFamily="34" charset="0"/>
              </a:rPr>
              <a:t/>
            </a:r>
            <a:br>
              <a:rPr lang="en-US" sz="1300">
                <a:solidFill>
                  <a:srgbClr val="000000"/>
                </a:solidFill>
                <a:latin typeface="Calibri" pitchFamily="34" charset="0"/>
              </a:rPr>
            </a:br>
            <a:endParaRPr lang="en-GB" sz="1300">
              <a:latin typeface="Calibri" pitchFamily="34" charset="0"/>
            </a:endParaRPr>
          </a:p>
          <a:p>
            <a:pPr algn="ctr"/>
            <a:r>
              <a:rPr lang="en-GB" sz="1600" i="1">
                <a:latin typeface="Calibri" pitchFamily="34" charset="0"/>
              </a:rPr>
              <a:t>Analysis Coordinator</a:t>
            </a:r>
            <a:r>
              <a:rPr lang="en-GB" sz="1600">
                <a:latin typeface="Calibri" pitchFamily="34" charset="0"/>
              </a:rPr>
              <a:t>: Fatiha Benmokhtar (Carnegie-Mellon,</a:t>
            </a:r>
            <a:r>
              <a:rPr lang="en-GB" sz="1600" i="1">
                <a:latin typeface="Calibri" pitchFamily="34" charset="0"/>
              </a:rPr>
              <a:t>Maryland</a:t>
            </a:r>
            <a:r>
              <a:rPr lang="en-GB" sz="1600">
                <a:latin typeface="Calibri" pitchFamily="34" charset="0"/>
              </a:rPr>
              <a:t>) </a:t>
            </a:r>
          </a:p>
          <a:p>
            <a:pPr algn="ctr"/>
            <a:endParaRPr lang="en-GB" sz="1600">
              <a:latin typeface="Calibri" pitchFamily="34" charset="0"/>
            </a:endParaRPr>
          </a:p>
          <a:p>
            <a:pPr algn="ctr"/>
            <a:r>
              <a:rPr lang="en-GB" sz="1600" i="1">
                <a:latin typeface="Calibri" pitchFamily="34" charset="0"/>
              </a:rPr>
              <a:t>Thesis Students</a:t>
            </a:r>
            <a:r>
              <a:rPr lang="en-GB" sz="1600">
                <a:latin typeface="Calibri" pitchFamily="34" charset="0"/>
              </a:rPr>
              <a:t>:</a:t>
            </a:r>
          </a:p>
          <a:p>
            <a:pPr algn="ctr"/>
            <a:r>
              <a:rPr lang="en-GB" sz="1600">
                <a:latin typeface="Calibri" pitchFamily="34" charset="0"/>
              </a:rPr>
              <a:t>Stephanie Bailey (</a:t>
            </a:r>
            <a:r>
              <a:rPr lang="en-GB" sz="1600" i="1">
                <a:latin typeface="Calibri" pitchFamily="34" charset="0"/>
              </a:rPr>
              <a:t>Ph.D. W&amp;M, Jan ’07, not shown</a:t>
            </a:r>
            <a:r>
              <a:rPr lang="en-GB" sz="1600">
                <a:latin typeface="Calibri" pitchFamily="34" charset="0"/>
              </a:rPr>
              <a:t>) </a:t>
            </a:r>
          </a:p>
          <a:p>
            <a:pPr algn="ctr"/>
            <a:r>
              <a:rPr lang="en-GB" sz="1600">
                <a:latin typeface="Calibri" pitchFamily="34" charset="0"/>
              </a:rPr>
              <a:t> From left to right: Colleen Ellis (</a:t>
            </a:r>
            <a:r>
              <a:rPr lang="en-GB" sz="1600" i="1">
                <a:latin typeface="Calibri" pitchFamily="34" charset="0"/>
              </a:rPr>
              <a:t>Maryland</a:t>
            </a:r>
            <a:r>
              <a:rPr lang="en-GB" sz="1600">
                <a:latin typeface="Calibri" pitchFamily="34" charset="0"/>
              </a:rPr>
              <a:t>) , Alexandre Coppens (</a:t>
            </a:r>
            <a:r>
              <a:rPr lang="en-GB" sz="1600" i="1">
                <a:latin typeface="Calibri" pitchFamily="34" charset="0"/>
              </a:rPr>
              <a:t>Manitoba</a:t>
            </a:r>
            <a:r>
              <a:rPr lang="en-GB" sz="1600">
                <a:latin typeface="Calibri" pitchFamily="34" charset="0"/>
              </a:rPr>
              <a:t>), </a:t>
            </a:r>
          </a:p>
          <a:p>
            <a:pPr algn="ctr"/>
            <a:r>
              <a:rPr lang="en-GB" sz="1600">
                <a:latin typeface="Calibri" pitchFamily="34" charset="0"/>
              </a:rPr>
              <a:t>Juliette Mammei (</a:t>
            </a:r>
            <a:r>
              <a:rPr lang="en-GB" sz="1600" i="1">
                <a:latin typeface="Calibri" pitchFamily="34" charset="0"/>
              </a:rPr>
              <a:t>VA Tech</a:t>
            </a:r>
            <a:r>
              <a:rPr lang="en-GB" sz="1600">
                <a:latin typeface="Calibri" pitchFamily="34" charset="0"/>
              </a:rPr>
              <a:t>), Carissa Capuano (</a:t>
            </a:r>
            <a:r>
              <a:rPr lang="en-GB" sz="1600" i="1">
                <a:latin typeface="Calibri" pitchFamily="34" charset="0"/>
              </a:rPr>
              <a:t>W&amp;M</a:t>
            </a:r>
            <a:r>
              <a:rPr lang="en-GB" sz="1600">
                <a:latin typeface="Calibri" pitchFamily="34" charset="0"/>
              </a:rPr>
              <a:t>)</a:t>
            </a:r>
            <a:r>
              <a:rPr lang="en-GB" sz="1600" i="1">
                <a:latin typeface="Calibri" pitchFamily="34" charset="0"/>
              </a:rPr>
              <a:t>,</a:t>
            </a:r>
            <a:r>
              <a:rPr lang="en-GB" sz="1600">
                <a:latin typeface="Calibri" pitchFamily="34" charset="0"/>
              </a:rPr>
              <a:t> </a:t>
            </a:r>
          </a:p>
          <a:p>
            <a:pPr algn="ctr"/>
            <a:r>
              <a:rPr lang="en-GB" sz="1600">
                <a:latin typeface="Calibri" pitchFamily="34" charset="0"/>
              </a:rPr>
              <a:t>Mathew Muether (</a:t>
            </a:r>
            <a:r>
              <a:rPr lang="en-GB" sz="1600" i="1">
                <a:latin typeface="Calibri" pitchFamily="34" charset="0"/>
              </a:rPr>
              <a:t>Illinois</a:t>
            </a:r>
            <a:r>
              <a:rPr lang="en-GB" sz="1600">
                <a:latin typeface="Calibri" pitchFamily="34" charset="0"/>
              </a:rPr>
              <a:t>), Maud Versteegen (</a:t>
            </a:r>
            <a:r>
              <a:rPr lang="en-GB" sz="1600" i="1">
                <a:latin typeface="Calibri" pitchFamily="34" charset="0"/>
              </a:rPr>
              <a:t>LPSC</a:t>
            </a:r>
            <a:r>
              <a:rPr lang="en-GB" sz="1600">
                <a:latin typeface="Calibri" pitchFamily="34" charset="0"/>
              </a:rPr>
              <a:t>) , John Schaub (</a:t>
            </a:r>
            <a:r>
              <a:rPr lang="en-GB" sz="1600" i="1">
                <a:latin typeface="Calibri" pitchFamily="34" charset="0"/>
              </a:rPr>
              <a:t>NMSU</a:t>
            </a:r>
            <a:r>
              <a:rPr lang="en-GB" sz="1600">
                <a:latin typeface="Calibri" pitchFamily="34" charset="0"/>
              </a:rPr>
              <a:t>)</a:t>
            </a:r>
          </a:p>
        </p:txBody>
      </p:sp>
    </p:spTree>
    <p:extLst>
      <p:ext uri="{BB962C8B-B14F-4D97-AF65-F5344CB8AC3E}">
        <p14:creationId xmlns:p14="http://schemas.microsoft.com/office/powerpoint/2010/main" val="3174656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duotone>
              <a:schemeClr val="bg2">
                <a:shade val="45000"/>
                <a:satMod val="135000"/>
              </a:schemeClr>
              <a:prstClr val="white"/>
            </a:duotone>
          </a:blip>
          <a:srcRect l="2973" t="12190" r="75135" b="32191"/>
          <a:stretch>
            <a:fillRect/>
          </a:stretch>
        </p:blipFill>
        <p:spPr bwMode="auto">
          <a:xfrm>
            <a:off x="1295400" y="152400"/>
            <a:ext cx="6934200" cy="6249341"/>
          </a:xfrm>
          <a:prstGeom prst="rect">
            <a:avLst/>
          </a:prstGeom>
          <a:noFill/>
          <a:ln w="9525">
            <a:noFill/>
            <a:miter lim="800000"/>
            <a:headEnd/>
            <a:tailEnd/>
          </a:ln>
        </p:spPr>
      </p:pic>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29</a:t>
            </a:fld>
            <a:endParaRPr lang="en-US"/>
          </a:p>
        </p:txBody>
      </p:sp>
      <p:pic>
        <p:nvPicPr>
          <p:cNvPr id="69634" name="Picture 2"/>
          <p:cNvPicPr>
            <a:picLocks noChangeAspect="1" noChangeArrowheads="1"/>
          </p:cNvPicPr>
          <p:nvPr/>
        </p:nvPicPr>
        <p:blipFill>
          <a:blip r:embed="rId2" cstate="print"/>
          <a:srcRect l="2973" t="12190" r="75135" b="32191"/>
          <a:stretch>
            <a:fillRect/>
          </a:stretch>
        </p:blipFill>
        <p:spPr bwMode="auto">
          <a:xfrm>
            <a:off x="1295400" y="152400"/>
            <a:ext cx="6934200" cy="6249341"/>
          </a:xfrm>
          <a:prstGeom prst="rect">
            <a:avLst/>
          </a:prstGeom>
          <a:noFill/>
          <a:ln w="9525">
            <a:noFill/>
            <a:miter lim="800000"/>
            <a:headEnd/>
            <a:tailEnd/>
          </a:ln>
        </p:spPr>
      </p:pic>
      <p:sp>
        <p:nvSpPr>
          <p:cNvPr id="12" name="TextBox 11"/>
          <p:cNvSpPr txBox="1"/>
          <p:nvPr/>
        </p:nvSpPr>
        <p:spPr>
          <a:xfrm>
            <a:off x="381000" y="2971800"/>
            <a:ext cx="2819400" cy="369332"/>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smtClean="0">
                <a:latin typeface="Times New Roman" pitchFamily="18" charset="0"/>
                <a:cs typeface="Times New Roman" pitchFamily="18" charset="0"/>
              </a:rPr>
              <a:t>parity violating asymmetries</a:t>
            </a:r>
            <a:endParaRPr lang="en-US" dirty="0">
              <a:latin typeface="Times New Roman" pitchFamily="18" charset="0"/>
              <a:cs typeface="Times New Roman" pitchFamily="18" charset="0"/>
            </a:endParaRPr>
          </a:p>
        </p:txBody>
      </p:sp>
      <p:sp>
        <p:nvSpPr>
          <p:cNvPr id="13" name="TextBox 12"/>
          <p:cNvSpPr txBox="1"/>
          <p:nvPr/>
        </p:nvSpPr>
        <p:spPr>
          <a:xfrm>
            <a:off x="3962400" y="3657600"/>
            <a:ext cx="3276600" cy="369332"/>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smtClean="0">
                <a:latin typeface="Times New Roman" pitchFamily="18" charset="0"/>
                <a:cs typeface="Times New Roman" pitchFamily="18" charset="0"/>
              </a:rPr>
              <a:t>elastic electron-proton scattering</a:t>
            </a:r>
            <a:endParaRPr lang="en-US" dirty="0">
              <a:latin typeface="Times New Roman" pitchFamily="18" charset="0"/>
              <a:cs typeface="Times New Roman" pitchFamily="18" charset="0"/>
            </a:endParaRPr>
          </a:p>
        </p:txBody>
      </p:sp>
      <p:sp>
        <p:nvSpPr>
          <p:cNvPr id="15" name="TextBox 14"/>
          <p:cNvSpPr txBox="1"/>
          <p:nvPr/>
        </p:nvSpPr>
        <p:spPr>
          <a:xfrm>
            <a:off x="5791200" y="4724400"/>
            <a:ext cx="1981200" cy="369332"/>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smtClean="0">
                <a:latin typeface="Times New Roman" pitchFamily="18" charset="0"/>
                <a:cs typeface="Times New Roman" pitchFamily="18" charset="0"/>
              </a:rPr>
              <a:t>momentum transfer</a:t>
            </a:r>
            <a:endParaRPr lang="en-US" dirty="0">
              <a:latin typeface="Times New Roman" pitchFamily="18" charset="0"/>
              <a:cs typeface="Times New Roman" pitchFamily="18" charset="0"/>
            </a:endParaRPr>
          </a:p>
        </p:txBody>
      </p:sp>
      <p:sp>
        <p:nvSpPr>
          <p:cNvPr id="16" name="TextBox 15"/>
          <p:cNvSpPr txBox="1"/>
          <p:nvPr/>
        </p:nvSpPr>
        <p:spPr>
          <a:xfrm>
            <a:off x="3810000" y="4648200"/>
            <a:ext cx="914400" cy="369332"/>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smtClean="0">
                <a:latin typeface="Times New Roman" pitchFamily="18" charset="0"/>
                <a:cs typeface="Times New Roman" pitchFamily="18" charset="0"/>
              </a:rPr>
              <a:t>nucleon</a:t>
            </a:r>
            <a:endParaRPr lang="en-US" dirty="0">
              <a:latin typeface="Times New Roman" pitchFamily="18" charset="0"/>
              <a:cs typeface="Times New Roman" pitchFamily="18" charset="0"/>
            </a:endParaRPr>
          </a:p>
        </p:txBody>
      </p:sp>
      <p:sp>
        <p:nvSpPr>
          <p:cNvPr id="17" name="TextBox 16"/>
          <p:cNvSpPr txBox="1"/>
          <p:nvPr/>
        </p:nvSpPr>
        <p:spPr>
          <a:xfrm>
            <a:off x="1447800" y="4267200"/>
            <a:ext cx="1447800" cy="369332"/>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smtClean="0">
                <a:latin typeface="Times New Roman" pitchFamily="18" charset="0"/>
                <a:cs typeface="Times New Roman" pitchFamily="18" charset="0"/>
              </a:rPr>
              <a:t>strange quark</a:t>
            </a:r>
            <a:endParaRPr lang="en-US" dirty="0">
              <a:latin typeface="Times New Roman" pitchFamily="18" charset="0"/>
              <a:cs typeface="Times New Roman" pitchFamily="18" charset="0"/>
            </a:endParaRPr>
          </a:p>
        </p:txBody>
      </p:sp>
      <p:sp>
        <p:nvSpPr>
          <p:cNvPr id="18" name="TextBox 17"/>
          <p:cNvSpPr txBox="1"/>
          <p:nvPr/>
        </p:nvSpPr>
        <p:spPr>
          <a:xfrm>
            <a:off x="5943600" y="5562600"/>
            <a:ext cx="1371600" cy="369332"/>
          </a:xfrm>
          <a:prstGeom prst="rect">
            <a:avLst/>
          </a:prstGeom>
          <a:solidFill>
            <a:schemeClr val="bg1"/>
          </a:solidFill>
          <a:ln>
            <a:solidFill>
              <a:srgbClr val="FF0000"/>
            </a:solidFill>
          </a:ln>
          <a:effectLst>
            <a:outerShdw blurRad="50800" dist="38100" dir="5400000" algn="t" rotWithShape="0">
              <a:prstClr val="black">
                <a:alpha val="40000"/>
              </a:prstClr>
            </a:outerShdw>
          </a:effectLst>
        </p:spPr>
        <p:txBody>
          <a:bodyPr wrap="square" rtlCol="0">
            <a:spAutoFit/>
          </a:bodyPr>
          <a:lstStyle/>
          <a:p>
            <a:r>
              <a:rPr lang="en-US" dirty="0" smtClean="0">
                <a:latin typeface="Times New Roman" pitchFamily="18" charset="0"/>
                <a:cs typeface="Times New Roman" pitchFamily="18" charset="0"/>
              </a:rPr>
              <a:t>form factors</a:t>
            </a:r>
            <a:endParaRPr lang="en-US"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2752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963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800" dirty="0" smtClean="0"/>
              <a:t>Program</a:t>
            </a:r>
            <a:endParaRPr lang="en-US" sz="2800" dirty="0"/>
          </a:p>
        </p:txBody>
      </p:sp>
      <p:sp>
        <p:nvSpPr>
          <p:cNvPr id="5" name="Footer Placeholder 4"/>
          <p:cNvSpPr>
            <a:spLocks noGrp="1"/>
          </p:cNvSpPr>
          <p:nvPr>
            <p:ph type="ftr" sz="quarter" idx="11"/>
          </p:nvPr>
        </p:nvSpPr>
        <p:spPr/>
        <p:txBody>
          <a:bodyPr/>
          <a:lstStyle/>
          <a:p>
            <a:r>
              <a:rPr lang="en-US" smtClean="0"/>
              <a:t>HUGS</a:t>
            </a:r>
            <a:endParaRPr lang="en-US"/>
          </a:p>
        </p:txBody>
      </p:sp>
      <p:sp>
        <p:nvSpPr>
          <p:cNvPr id="4" name="Slide Number Placeholder 3"/>
          <p:cNvSpPr>
            <a:spLocks noGrp="1"/>
          </p:cNvSpPr>
          <p:nvPr>
            <p:ph type="sldNum" sz="quarter" idx="12"/>
          </p:nvPr>
        </p:nvSpPr>
        <p:spPr/>
        <p:txBody>
          <a:bodyPr/>
          <a:lstStyle/>
          <a:p>
            <a:fld id="{C4FE1E2E-8AB1-BA4F-8048-979767D8C12D}" type="slidenum">
              <a:rPr lang="en-US" smtClean="0"/>
              <a:pPr/>
              <a:t>3</a:t>
            </a:fld>
            <a:endParaRPr lang="en-US"/>
          </a:p>
        </p:txBody>
      </p:sp>
      <p:graphicFrame>
        <p:nvGraphicFramePr>
          <p:cNvPr id="135908" name="Group 740"/>
          <p:cNvGraphicFramePr>
            <a:graphicFrameLocks noGrp="1"/>
          </p:cNvGraphicFramePr>
          <p:nvPr>
            <p:ph type="tbl" idx="4294967295"/>
            <p:extLst/>
          </p:nvPr>
        </p:nvGraphicFramePr>
        <p:xfrm>
          <a:off x="353627" y="838200"/>
          <a:ext cx="8382000" cy="5253673"/>
        </p:xfrm>
        <a:graphic>
          <a:graphicData uri="http://schemas.openxmlformats.org/drawingml/2006/table">
            <a:tbl>
              <a:tblPr/>
              <a:tblGrid>
                <a:gridCol w="1828800"/>
                <a:gridCol w="1371600"/>
                <a:gridCol w="1143000"/>
                <a:gridCol w="1066800"/>
                <a:gridCol w="1752600"/>
                <a:gridCol w="1219200"/>
              </a:tblGrid>
              <a:tr h="3429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accent4">
                              <a:lumMod val="75000"/>
                            </a:schemeClr>
                          </a:solidFill>
                          <a:effectLst/>
                          <a:latin typeface="Calibri" pitchFamily="34" charset="0"/>
                          <a:cs typeface="Calibri" pitchFamily="34" charset="0"/>
                        </a:rPr>
                        <a:t>Expt</a:t>
                      </a:r>
                      <a:r>
                        <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rPr>
                        <a:t>/Lab</a:t>
                      </a:r>
                    </a:p>
                  </a:txBody>
                  <a:tcPr marT="0" marB="0"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rPr>
                        <a:t>Target/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rPr>
                        <a:t>Angle</a:t>
                      </a:r>
                    </a:p>
                  </a:txBody>
                  <a:tcPr marT="0" marB="0"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rPr>
                        <a:t>Q</a:t>
                      </a:r>
                      <a:r>
                        <a:rPr kumimoji="0" lang="en-US" sz="2000" b="1" i="0" u="none" strike="noStrike" cap="none" normalizeH="0" baseline="30000" dirty="0">
                          <a:ln>
                            <a:noFill/>
                          </a:ln>
                          <a:solidFill>
                            <a:schemeClr val="accent4">
                              <a:lumMod val="75000"/>
                            </a:schemeClr>
                          </a:solidFill>
                          <a:effectLst/>
                          <a:latin typeface="Calibri" pitchFamily="34" charset="0"/>
                          <a:cs typeface="Calibri" pitchFamily="34" charset="0"/>
                        </a:rPr>
                        <a:t>2</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rPr>
                        <a:t>(GeV</a:t>
                      </a:r>
                      <a:r>
                        <a:rPr kumimoji="0" lang="en-US" sz="2000" b="1" i="0" u="none" strike="noStrike" cap="none" normalizeH="0" baseline="30000" dirty="0">
                          <a:ln>
                            <a:noFill/>
                          </a:ln>
                          <a:solidFill>
                            <a:schemeClr val="accent4">
                              <a:lumMod val="75000"/>
                            </a:schemeClr>
                          </a:solidFill>
                          <a:effectLst/>
                          <a:latin typeface="Calibri" pitchFamily="34" charset="0"/>
                          <a:cs typeface="Calibri" pitchFamily="34" charset="0"/>
                        </a:rPr>
                        <a:t>2</a:t>
                      </a:r>
                      <a:r>
                        <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rPr>
                        <a:t>)</a:t>
                      </a:r>
                    </a:p>
                  </a:txBody>
                  <a:tcPr marT="0" marB="0"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4">
                              <a:lumMod val="75000"/>
                            </a:schemeClr>
                          </a:solidFill>
                          <a:effectLst/>
                          <a:latin typeface="Calibri" pitchFamily="34" charset="0"/>
                          <a:cs typeface="Calibri" pitchFamily="34" charset="0"/>
                        </a:rPr>
                        <a:t>A</a:t>
                      </a:r>
                      <a:r>
                        <a:rPr kumimoji="0" lang="en-US" sz="2000" b="1" i="0" u="none" strike="noStrike" cap="none" normalizeH="0" baseline="-25000">
                          <a:ln>
                            <a:noFill/>
                          </a:ln>
                          <a:solidFill>
                            <a:schemeClr val="accent4">
                              <a:lumMod val="75000"/>
                            </a:schemeClr>
                          </a:solidFill>
                          <a:effectLst/>
                          <a:latin typeface="Calibri" pitchFamily="34" charset="0"/>
                          <a:cs typeface="Calibri" pitchFamily="34" charset="0"/>
                        </a:rPr>
                        <a:t>phys</a:t>
                      </a:r>
                      <a:endParaRPr kumimoji="0" lang="en-US" sz="2000" b="1" i="0" u="none" strike="noStrike" cap="none" normalizeH="0" baseline="0">
                        <a:ln>
                          <a:noFill/>
                        </a:ln>
                        <a:solidFill>
                          <a:schemeClr val="accent4">
                            <a:lumMod val="75000"/>
                          </a:schemeClr>
                        </a:solidFill>
                        <a:effectLst/>
                        <a:latin typeface="Calibri" pitchFamily="34" charset="0"/>
                        <a:cs typeface="Calibri"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accent4">
                              <a:lumMod val="75000"/>
                            </a:schemeClr>
                          </a:solidFill>
                          <a:effectLst/>
                          <a:latin typeface="Calibri" pitchFamily="34" charset="0"/>
                          <a:cs typeface="Calibri" pitchFamily="34" charset="0"/>
                        </a:rPr>
                        <a:t>(ppm)</a:t>
                      </a:r>
                    </a:p>
                  </a:txBody>
                  <a:tcPr marT="0" marB="0"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4">
                              <a:lumMod val="75000"/>
                            </a:schemeClr>
                          </a:solidFill>
                          <a:effectLst/>
                          <a:latin typeface="Calibri" pitchFamily="34" charset="0"/>
                          <a:cs typeface="Calibri" pitchFamily="34" charset="0"/>
                        </a:rPr>
                        <a:t>Sensitivity</a:t>
                      </a:r>
                      <a:endPar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endParaRPr>
                    </a:p>
                  </a:txBody>
                  <a:tcPr marT="0" marB="0"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4">
                              <a:lumMod val="75000"/>
                            </a:schemeClr>
                          </a:solidFill>
                          <a:effectLst/>
                          <a:latin typeface="Calibri" pitchFamily="34" charset="0"/>
                          <a:cs typeface="Calibri" pitchFamily="34" charset="0"/>
                        </a:rPr>
                        <a:t>Status</a:t>
                      </a:r>
                    </a:p>
                  </a:txBody>
                  <a:tcPr marT="0" marB="0" anchor="ctr" horzOverflow="overflow">
                    <a:lnL>
                      <a:noFill/>
                    </a:lnL>
                    <a:lnR>
                      <a:noFill/>
                    </a:lnR>
                    <a:lnT>
                      <a:noFill/>
                    </a:lnT>
                    <a:lnB w="381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r>
              <a:tr h="180975">
                <a:tc gridSpan="6">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accent6">
                              <a:lumMod val="75000"/>
                            </a:schemeClr>
                          </a:solidFill>
                          <a:effectLst/>
                          <a:latin typeface="Calibri" pitchFamily="34" charset="0"/>
                          <a:cs typeface="Calibri" pitchFamily="34" charset="0"/>
                        </a:rPr>
                        <a:t>SAMPLE/Bates</a:t>
                      </a:r>
                    </a:p>
                  </a:txBody>
                  <a:tcPr marT="0" marB="0" horzOverflow="overflow">
                    <a:lnL>
                      <a:noFill/>
                    </a:lnL>
                    <a:lnR>
                      <a:noFill/>
                    </a:lnR>
                    <a:lnT w="38100" cap="flat" cmpd="sng" algn="ctr">
                      <a:solidFill>
                        <a:schemeClr val="bg1"/>
                      </a:solidFill>
                      <a:prstDash val="solid"/>
                      <a:round/>
                      <a:headEnd type="none" w="med" len="med"/>
                      <a:tailEnd type="none" w="med" len="med"/>
                    </a:lnT>
                    <a:lnB>
                      <a:noFill/>
                    </a:lnB>
                    <a:lnTlToBr>
                      <a:noFill/>
                    </a:lnTlToBr>
                    <a:lnBlToTr>
                      <a:noFill/>
                    </a:lnBlToTr>
                    <a:solidFill>
                      <a:schemeClr val="accent6">
                        <a:lumMod val="40000"/>
                        <a:lumOff val="6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rgbClr val="CC0066"/>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rgbClr val="CC0066"/>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rgbClr val="CC0066"/>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rgbClr val="CC0066"/>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CC0066"/>
                        </a:solidFill>
                        <a:effectLst/>
                        <a:latin typeface="Arial" charset="0"/>
                      </a:endParaRP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SAMPLE I</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LH</a:t>
                      </a:r>
                      <a:r>
                        <a:rPr kumimoji="0" lang="en-US" sz="1600" b="0" i="0" u="none" strike="noStrike" cap="none" normalizeH="0" baseline="-25000" dirty="0">
                          <a:ln>
                            <a:noFill/>
                          </a:ln>
                          <a:solidFill>
                            <a:schemeClr val="tx1"/>
                          </a:solidFill>
                          <a:effectLst/>
                          <a:latin typeface="Calibri" pitchFamily="34" charset="0"/>
                          <a:cs typeface="Calibri" pitchFamily="34" charset="0"/>
                        </a:rPr>
                        <a:t>2</a:t>
                      </a:r>
                      <a:r>
                        <a:rPr kumimoji="0" lang="en-US" sz="1600" b="0" i="0" u="none" strike="noStrike" cap="none" normalizeH="0" baseline="0" dirty="0">
                          <a:ln>
                            <a:noFill/>
                          </a:ln>
                          <a:solidFill>
                            <a:schemeClr val="tx1"/>
                          </a:solidFill>
                          <a:effectLst/>
                          <a:latin typeface="Calibri" pitchFamily="34" charset="0"/>
                          <a:cs typeface="Calibri" pitchFamily="34" charset="0"/>
                        </a:rPr>
                        <a:t>/145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0.1</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-6</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m</a:t>
                      </a:r>
                      <a:r>
                        <a:rPr kumimoji="0" lang="en-US" sz="1600" b="0" i="0" u="none" strike="noStrike" cap="none" normalizeH="0" baseline="-25000">
                          <a:ln>
                            <a:noFill/>
                          </a:ln>
                          <a:solidFill>
                            <a:schemeClr val="tx1"/>
                          </a:solidFill>
                          <a:effectLst/>
                          <a:latin typeface="Calibri" pitchFamily="34" charset="0"/>
                          <a:cs typeface="Calibri" pitchFamily="34" charset="0"/>
                        </a:rPr>
                        <a:t>s </a:t>
                      </a:r>
                      <a:r>
                        <a:rPr kumimoji="0" lang="en-US" sz="1600" b="0" i="0" u="none" strike="noStrike" cap="none" normalizeH="0" baseline="0">
                          <a:ln>
                            <a:noFill/>
                          </a:ln>
                          <a:solidFill>
                            <a:schemeClr val="tx1"/>
                          </a:solidFill>
                          <a:effectLst/>
                          <a:latin typeface="Calibri" pitchFamily="34" charset="0"/>
                          <a:cs typeface="Calibri" pitchFamily="34" charset="0"/>
                        </a:rPr>
                        <a:t>+ 0.4G</a:t>
                      </a:r>
                      <a:r>
                        <a:rPr kumimoji="0" lang="en-US" sz="1600" b="0" i="0" u="none" strike="noStrike" cap="none" normalizeH="0" baseline="-25000">
                          <a:ln>
                            <a:noFill/>
                          </a:ln>
                          <a:solidFill>
                            <a:schemeClr val="tx1"/>
                          </a:solidFill>
                          <a:effectLst/>
                          <a:latin typeface="Calibri" pitchFamily="34" charset="0"/>
                          <a:cs typeface="Calibri" pitchFamily="34" charset="0"/>
                        </a:rPr>
                        <a:t>A</a:t>
                      </a: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2000</a:t>
                      </a: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SAMPLE II</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LD</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/145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0.1</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-8</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m</a:t>
                      </a:r>
                      <a:r>
                        <a:rPr kumimoji="0" lang="en-US" sz="1600" b="0" i="0" u="none" strike="noStrike" cap="none" normalizeH="0" baseline="-25000">
                          <a:ln>
                            <a:noFill/>
                          </a:ln>
                          <a:solidFill>
                            <a:schemeClr val="tx1"/>
                          </a:solidFill>
                          <a:effectLst/>
                          <a:latin typeface="Calibri" pitchFamily="34" charset="0"/>
                          <a:cs typeface="Calibri" pitchFamily="34" charset="0"/>
                        </a:rPr>
                        <a:t>s </a:t>
                      </a:r>
                      <a:r>
                        <a:rPr kumimoji="0" lang="en-US" sz="1600" b="0" i="0" u="none" strike="noStrike" cap="none" normalizeH="0" baseline="0">
                          <a:ln>
                            <a:noFill/>
                          </a:ln>
                          <a:solidFill>
                            <a:schemeClr val="tx1"/>
                          </a:solidFill>
                          <a:effectLst/>
                          <a:latin typeface="Calibri" pitchFamily="34" charset="0"/>
                          <a:cs typeface="Calibri" pitchFamily="34" charset="0"/>
                        </a:rPr>
                        <a:t>+ 2G</a:t>
                      </a:r>
                      <a:r>
                        <a:rPr kumimoji="0" lang="en-US" sz="1600" b="0" i="0" u="none" strike="noStrike" cap="none" normalizeH="0" baseline="-25000">
                          <a:ln>
                            <a:noFill/>
                          </a:ln>
                          <a:solidFill>
                            <a:schemeClr val="tx1"/>
                          </a:solidFill>
                          <a:effectLst/>
                          <a:latin typeface="Calibri" pitchFamily="34" charset="0"/>
                          <a:cs typeface="Calibri" pitchFamily="34" charset="0"/>
                        </a:rPr>
                        <a:t>A</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2004</a:t>
                      </a:r>
                    </a:p>
                  </a:txBody>
                  <a:tcPr marT="0" marB="0" horzOverflow="overflow">
                    <a:lnL>
                      <a:noFill/>
                    </a:lnL>
                    <a:lnR>
                      <a:noFill/>
                    </a:lnR>
                    <a:lnT>
                      <a:noFill/>
                    </a:lnT>
                    <a:lnB>
                      <a:noFill/>
                    </a:lnB>
                    <a:lnTlToBr>
                      <a:noFill/>
                    </a:lnTlToBr>
                    <a:lnBlToTr>
                      <a:noFill/>
                    </a:lnBlToTr>
                    <a:noFill/>
                  </a:tcPr>
                </a:tc>
              </a:tr>
              <a:tr h="2819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SAMPLE III</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LD</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/145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0.04</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-4</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m</a:t>
                      </a:r>
                      <a:r>
                        <a:rPr kumimoji="0" lang="en-US" sz="1600" b="0" i="0" u="none" strike="noStrike" cap="none" normalizeH="0" baseline="-25000">
                          <a:ln>
                            <a:noFill/>
                          </a:ln>
                          <a:solidFill>
                            <a:schemeClr val="tx1"/>
                          </a:solidFill>
                          <a:effectLst/>
                          <a:latin typeface="Calibri" pitchFamily="34" charset="0"/>
                          <a:cs typeface="Calibri" pitchFamily="34" charset="0"/>
                        </a:rPr>
                        <a:t>s</a:t>
                      </a:r>
                      <a:r>
                        <a:rPr kumimoji="0" lang="en-US" sz="1600" b="0" i="0" u="none" strike="noStrike" cap="none" normalizeH="0" baseline="0">
                          <a:ln>
                            <a:noFill/>
                          </a:ln>
                          <a:solidFill>
                            <a:schemeClr val="tx1"/>
                          </a:solidFill>
                          <a:effectLst/>
                          <a:latin typeface="Calibri" pitchFamily="34" charset="0"/>
                          <a:cs typeface="Calibri" pitchFamily="34" charset="0"/>
                        </a:rPr>
                        <a:t> + 3G</a:t>
                      </a:r>
                      <a:r>
                        <a:rPr kumimoji="0" lang="en-US" sz="1600" b="0" i="0" u="none" strike="noStrike" cap="none" normalizeH="0" baseline="-25000">
                          <a:ln>
                            <a:noFill/>
                          </a:ln>
                          <a:solidFill>
                            <a:schemeClr val="tx1"/>
                          </a:solidFill>
                          <a:effectLst/>
                          <a:latin typeface="Calibri" pitchFamily="34" charset="0"/>
                          <a:cs typeface="Calibri" pitchFamily="34" charset="0"/>
                        </a:rPr>
                        <a:t>A</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2004</a:t>
                      </a:r>
                    </a:p>
                  </a:txBody>
                  <a:tcPr marT="0" marB="0" horzOverflow="overflow">
                    <a:lnL>
                      <a:noFill/>
                    </a:lnL>
                    <a:lnR>
                      <a:noFill/>
                    </a:lnR>
                    <a:lnT>
                      <a:noFill/>
                    </a:lnT>
                    <a:lnB>
                      <a:noFill/>
                    </a:lnB>
                    <a:lnTlToBr>
                      <a:noFill/>
                    </a:lnTlToBr>
                    <a:lnBlToTr>
                      <a:noFill/>
                    </a:lnBlToTr>
                    <a:noFill/>
                  </a:tcPr>
                </a:tc>
              </a:tr>
              <a:tr h="180975">
                <a:tc gridSpan="6">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Calibri" pitchFamily="34" charset="0"/>
                        </a:rPr>
                        <a:t>HAPPEx</a:t>
                      </a:r>
                      <a:r>
                        <a:rPr kumimoji="0" lang="en-US" sz="1800" b="0" i="0" u="none" strike="noStrike" cap="none" normalizeH="0" baseline="0" dirty="0">
                          <a:ln>
                            <a:noFill/>
                          </a:ln>
                          <a:solidFill>
                            <a:schemeClr val="tx1"/>
                          </a:solidFill>
                          <a:effectLst/>
                          <a:latin typeface="Calibri" pitchFamily="34" charset="0"/>
                          <a:cs typeface="Calibri" pitchFamily="34" charset="0"/>
                        </a:rPr>
                        <a:t>/</a:t>
                      </a:r>
                      <a:r>
                        <a:rPr kumimoji="0" lang="en-US" sz="1800" b="0" i="0" u="none" strike="noStrike" cap="none" normalizeH="0" baseline="0" dirty="0" err="1">
                          <a:ln>
                            <a:noFill/>
                          </a:ln>
                          <a:solidFill>
                            <a:schemeClr val="tx1"/>
                          </a:solidFill>
                          <a:effectLst/>
                          <a:latin typeface="Calibri" pitchFamily="34" charset="0"/>
                          <a:cs typeface="Calibri" pitchFamily="34" charset="0"/>
                        </a:rPr>
                        <a:t>JLab</a:t>
                      </a: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solidFill>
                      <a:schemeClr val="accent6">
                        <a:lumMod val="40000"/>
                        <a:lumOff val="6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HAPPEx</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LH</a:t>
                      </a:r>
                      <a:r>
                        <a:rPr kumimoji="0" lang="en-US" sz="1600" b="0" i="0" u="none" strike="noStrike" cap="none" normalizeH="0" baseline="-25000" dirty="0">
                          <a:ln>
                            <a:noFill/>
                          </a:ln>
                          <a:solidFill>
                            <a:schemeClr val="tx1"/>
                          </a:solidFill>
                          <a:effectLst/>
                          <a:latin typeface="Calibri" pitchFamily="34" charset="0"/>
                          <a:cs typeface="Calibri" pitchFamily="34" charset="0"/>
                        </a:rPr>
                        <a:t>2</a:t>
                      </a:r>
                      <a:r>
                        <a:rPr kumimoji="0" lang="en-US" sz="1600" b="0" i="0" u="none" strike="noStrike" cap="none" normalizeH="0" baseline="0" dirty="0">
                          <a:ln>
                            <a:noFill/>
                          </a:ln>
                          <a:solidFill>
                            <a:schemeClr val="tx1"/>
                          </a:solidFill>
                          <a:effectLst/>
                          <a:latin typeface="Calibri" pitchFamily="34" charset="0"/>
                          <a:cs typeface="Calibri" pitchFamily="34" charset="0"/>
                        </a:rPr>
                        <a:t>/12.5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0.47</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-15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G</a:t>
                      </a:r>
                      <a:r>
                        <a:rPr kumimoji="0" lang="en-US" sz="1600" b="0" i="0" u="none" strike="noStrike" cap="none" normalizeH="0" baseline="-25000">
                          <a:ln>
                            <a:noFill/>
                          </a:ln>
                          <a:solidFill>
                            <a:schemeClr val="tx1"/>
                          </a:solidFill>
                          <a:effectLst/>
                          <a:latin typeface="Calibri" pitchFamily="34" charset="0"/>
                          <a:cs typeface="Calibri" pitchFamily="34" charset="0"/>
                        </a:rPr>
                        <a:t>E </a:t>
                      </a:r>
                      <a:r>
                        <a:rPr kumimoji="0" lang="en-US" sz="1600" b="0" i="0" u="none" strike="noStrike" cap="none" normalizeH="0" baseline="0">
                          <a:ln>
                            <a:noFill/>
                          </a:ln>
                          <a:solidFill>
                            <a:schemeClr val="tx1"/>
                          </a:solidFill>
                          <a:effectLst/>
                          <a:latin typeface="Calibri" pitchFamily="34" charset="0"/>
                          <a:cs typeface="Calibri" pitchFamily="34" charset="0"/>
                        </a:rPr>
                        <a:t>+ 0.39G</a:t>
                      </a:r>
                      <a:r>
                        <a:rPr kumimoji="0" lang="en-US" sz="1600" b="0" i="0" u="none" strike="noStrike" cap="none" normalizeH="0" baseline="-25000">
                          <a:ln>
                            <a:noFill/>
                          </a:ln>
                          <a:solidFill>
                            <a:schemeClr val="tx1"/>
                          </a:solidFill>
                          <a:effectLst/>
                          <a:latin typeface="Calibri" pitchFamily="34" charset="0"/>
                          <a:cs typeface="Calibri" pitchFamily="34" charset="0"/>
                        </a:rPr>
                        <a:t>M</a:t>
                      </a: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2001</a:t>
                      </a:r>
                    </a:p>
                  </a:txBody>
                  <a:tcPr marT="0" marB="0" horzOverflow="overflow">
                    <a:lnL>
                      <a:noFill/>
                    </a:lnL>
                    <a:lnR>
                      <a:noFill/>
                    </a:lnR>
                    <a:lnT>
                      <a:noFill/>
                    </a:lnT>
                    <a:lnB>
                      <a:noFill/>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HAPPEx</a:t>
                      </a:r>
                      <a:r>
                        <a:rPr kumimoji="0" lang="en-US" sz="1600" b="0" i="0" u="none" strike="noStrike" cap="none" normalizeH="0" baseline="0" dirty="0">
                          <a:ln>
                            <a:noFill/>
                          </a:ln>
                          <a:solidFill>
                            <a:schemeClr val="tx1"/>
                          </a:solidFill>
                          <a:effectLst/>
                          <a:latin typeface="Calibri" pitchFamily="34" charset="0"/>
                          <a:cs typeface="Calibri" pitchFamily="34" charset="0"/>
                        </a:rPr>
                        <a:t> </a:t>
                      </a:r>
                      <a:r>
                        <a:rPr kumimoji="0" lang="en-US" sz="1600" b="0" i="0" u="none" strike="noStrike" cap="none" normalizeH="0" baseline="0" dirty="0" smtClean="0">
                          <a:ln>
                            <a:noFill/>
                          </a:ln>
                          <a:solidFill>
                            <a:schemeClr val="tx1"/>
                          </a:solidFill>
                          <a:effectLst/>
                          <a:latin typeface="Calibri" pitchFamily="34" charset="0"/>
                          <a:cs typeface="Calibri" pitchFamily="34" charset="0"/>
                        </a:rPr>
                        <a:t>II</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/6</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0.11</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-1.6</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G</a:t>
                      </a:r>
                      <a:r>
                        <a:rPr kumimoji="0" lang="en-US" sz="1600" b="0" i="0" u="none" strike="noStrike" cap="none" normalizeH="0" baseline="-25000">
                          <a:ln>
                            <a:noFill/>
                          </a:ln>
                          <a:solidFill>
                            <a:schemeClr val="tx1"/>
                          </a:solidFill>
                          <a:effectLst/>
                          <a:latin typeface="Calibri" pitchFamily="34" charset="0"/>
                          <a:cs typeface="Calibri" pitchFamily="34" charset="0"/>
                        </a:rPr>
                        <a:t>E</a:t>
                      </a:r>
                      <a:r>
                        <a:rPr kumimoji="0" lang="en-US" sz="1600" b="0" i="0" u="none" strike="noStrike" cap="none" normalizeH="0" baseline="0">
                          <a:ln>
                            <a:noFill/>
                          </a:ln>
                          <a:solidFill>
                            <a:schemeClr val="tx1"/>
                          </a:solidFill>
                          <a:effectLst/>
                          <a:latin typeface="Calibri" pitchFamily="34" charset="0"/>
                          <a:cs typeface="Calibri" pitchFamily="34" charset="0"/>
                        </a:rPr>
                        <a:t> + 0.1G</a:t>
                      </a:r>
                      <a:r>
                        <a:rPr kumimoji="0" lang="en-US" sz="1600" b="0" i="0" u="none" strike="noStrike" cap="none" normalizeH="0" baseline="-25000">
                          <a:ln>
                            <a:noFill/>
                          </a:ln>
                          <a:solidFill>
                            <a:schemeClr val="tx1"/>
                          </a:solidFill>
                          <a:effectLst/>
                          <a:latin typeface="Calibri" pitchFamily="34" charset="0"/>
                          <a:cs typeface="Calibri" pitchFamily="34" charset="0"/>
                        </a:rPr>
                        <a:t>M</a:t>
                      </a: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2006, 2007</a:t>
                      </a: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HAPPEx</a:t>
                      </a:r>
                      <a:r>
                        <a:rPr kumimoji="0" lang="en-US" sz="1600" b="0" i="0" u="none" strike="noStrike" cap="none" normalizeH="0" baseline="0" dirty="0">
                          <a:ln>
                            <a:noFill/>
                          </a:ln>
                          <a:solidFill>
                            <a:schemeClr val="tx1"/>
                          </a:solidFill>
                          <a:effectLst/>
                          <a:latin typeface="Calibri" pitchFamily="34" charset="0"/>
                          <a:cs typeface="Calibri" pitchFamily="34" charset="0"/>
                        </a:rPr>
                        <a:t> He</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30000">
                          <a:ln>
                            <a:noFill/>
                          </a:ln>
                          <a:solidFill>
                            <a:schemeClr val="tx1"/>
                          </a:solidFill>
                          <a:effectLst/>
                          <a:latin typeface="Calibri" pitchFamily="34" charset="0"/>
                          <a:cs typeface="Calibri" pitchFamily="34" charset="0"/>
                        </a:rPr>
                        <a:t>4</a:t>
                      </a:r>
                      <a:r>
                        <a:rPr kumimoji="0" lang="en-US" sz="1600" b="0" i="0" u="none" strike="noStrike" cap="none" normalizeH="0" baseline="0">
                          <a:ln>
                            <a:noFill/>
                          </a:ln>
                          <a:solidFill>
                            <a:schemeClr val="tx1"/>
                          </a:solidFill>
                          <a:effectLst/>
                          <a:latin typeface="Calibri" pitchFamily="34" charset="0"/>
                          <a:cs typeface="Calibri" pitchFamily="34" charset="0"/>
                        </a:rPr>
                        <a:t>He/6</a:t>
                      </a:r>
                      <a:endParaRPr kumimoji="0" lang="en-US" sz="1600" b="0" i="0" u="none" strike="noStrike" cap="none" normalizeH="0" baseline="3000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0.11</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+6</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G</a:t>
                      </a:r>
                      <a:r>
                        <a:rPr kumimoji="0" lang="en-US" sz="1600" b="0" i="0" u="none" strike="noStrike" cap="none" normalizeH="0" baseline="-25000">
                          <a:ln>
                            <a:noFill/>
                          </a:ln>
                          <a:solidFill>
                            <a:schemeClr val="tx1"/>
                          </a:solidFill>
                          <a:effectLst/>
                          <a:latin typeface="Calibri" pitchFamily="34" charset="0"/>
                          <a:cs typeface="Calibri" pitchFamily="34" charset="0"/>
                        </a:rPr>
                        <a:t>E</a:t>
                      </a: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2006, 2007</a:t>
                      </a: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Calibri" pitchFamily="34" charset="0"/>
                          <a:cs typeface="Calibri" pitchFamily="34" charset="0"/>
                        </a:rPr>
                        <a:t>HAPPEx</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/14</a:t>
                      </a:r>
                      <a:endParaRPr kumimoji="0" lang="en-US" sz="1600" b="0" i="0" u="none" strike="noStrike" cap="none" normalizeH="0" baseline="-2500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0.63</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-24</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G</a:t>
                      </a:r>
                      <a:r>
                        <a:rPr kumimoji="0" lang="en-US" sz="1600" b="0" i="0" u="none" strike="noStrike" cap="none" normalizeH="0" baseline="-25000">
                          <a:ln>
                            <a:noFill/>
                          </a:ln>
                          <a:solidFill>
                            <a:schemeClr val="tx1"/>
                          </a:solidFill>
                          <a:effectLst/>
                          <a:latin typeface="Calibri" pitchFamily="34" charset="0"/>
                          <a:cs typeface="Calibri" pitchFamily="34" charset="0"/>
                        </a:rPr>
                        <a:t>E</a:t>
                      </a:r>
                      <a:r>
                        <a:rPr kumimoji="0" lang="en-US" sz="1600" b="0" i="0" u="none" strike="noStrike" cap="none" normalizeH="0" baseline="0">
                          <a:ln>
                            <a:noFill/>
                          </a:ln>
                          <a:solidFill>
                            <a:schemeClr val="tx1"/>
                          </a:solidFill>
                          <a:effectLst/>
                          <a:latin typeface="Calibri" pitchFamily="34" charset="0"/>
                          <a:cs typeface="Calibri" pitchFamily="34" charset="0"/>
                        </a:rPr>
                        <a:t> + 0.5G</a:t>
                      </a:r>
                      <a:r>
                        <a:rPr kumimoji="0" lang="en-US" sz="1600" b="0" i="0" u="none" strike="noStrike" cap="none" normalizeH="0" baseline="-25000">
                          <a:ln>
                            <a:noFill/>
                          </a:ln>
                          <a:solidFill>
                            <a:schemeClr val="tx1"/>
                          </a:solidFill>
                          <a:effectLst/>
                          <a:latin typeface="Calibri" pitchFamily="34" charset="0"/>
                          <a:cs typeface="Calibri" pitchFamily="34" charset="0"/>
                        </a:rPr>
                        <a:t>M</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Calibri" pitchFamily="34" charset="0"/>
                        </a:rPr>
                        <a:t>2009</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r>
              <a:tr h="180975">
                <a:tc gridSpan="6">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Calibri" pitchFamily="34" charset="0"/>
                        </a:rPr>
                        <a:t>A4/Mainz</a:t>
                      </a:r>
                    </a:p>
                  </a:txBody>
                  <a:tcPr marT="0" marB="0" horzOverflow="overflow">
                    <a:lnL>
                      <a:noFill/>
                    </a:lnL>
                    <a:lnR>
                      <a:noFill/>
                    </a:lnR>
                    <a:lnT>
                      <a:noFill/>
                    </a:lnT>
                    <a:lnB>
                      <a:noFill/>
                    </a:lnB>
                    <a:lnTlToBr>
                      <a:noFill/>
                    </a:lnTlToBr>
                    <a:lnBlToTr>
                      <a:noFill/>
                    </a:lnBlToTr>
                    <a:solidFill>
                      <a:schemeClr val="accent6">
                        <a:lumMod val="40000"/>
                        <a:lumOff val="6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CC0066"/>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/35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0.23</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G</a:t>
                      </a:r>
                      <a:r>
                        <a:rPr kumimoji="0" lang="en-US" sz="1600" b="0" i="0" u="none" strike="noStrike" cap="none" normalizeH="0" baseline="-25000">
                          <a:ln>
                            <a:noFill/>
                          </a:ln>
                          <a:solidFill>
                            <a:schemeClr val="tx1"/>
                          </a:solidFill>
                          <a:effectLst/>
                          <a:latin typeface="Calibri" pitchFamily="34" charset="0"/>
                          <a:cs typeface="Calibri" pitchFamily="34" charset="0"/>
                        </a:rPr>
                        <a:t>E</a:t>
                      </a:r>
                      <a:r>
                        <a:rPr kumimoji="0" lang="en-US" sz="1600" b="0" i="0" u="none" strike="noStrike" cap="none" normalizeH="0" baseline="0">
                          <a:ln>
                            <a:noFill/>
                          </a:ln>
                          <a:solidFill>
                            <a:schemeClr val="tx1"/>
                          </a:solidFill>
                          <a:effectLst/>
                          <a:latin typeface="Calibri" pitchFamily="34" charset="0"/>
                          <a:cs typeface="Calibri" pitchFamily="34" charset="0"/>
                        </a:rPr>
                        <a:t> + 0.2G</a:t>
                      </a:r>
                      <a:r>
                        <a:rPr kumimoji="0" lang="en-US" sz="1600" b="0" i="0" u="none" strike="noStrike" cap="none" normalizeH="0" baseline="-25000">
                          <a:ln>
                            <a:noFill/>
                          </a:ln>
                          <a:solidFill>
                            <a:schemeClr val="tx1"/>
                          </a:solidFill>
                          <a:effectLst/>
                          <a:latin typeface="Calibri" pitchFamily="34" charset="0"/>
                          <a:cs typeface="Calibri" pitchFamily="34" charset="0"/>
                        </a:rPr>
                        <a:t>M</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2004</a:t>
                      </a: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CC0066"/>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/35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0.11</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-1.4</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G</a:t>
                      </a:r>
                      <a:r>
                        <a:rPr kumimoji="0" lang="en-US" sz="1600" b="0" i="0" u="none" strike="noStrike" cap="none" normalizeH="0" baseline="-25000">
                          <a:ln>
                            <a:noFill/>
                          </a:ln>
                          <a:solidFill>
                            <a:schemeClr val="tx1"/>
                          </a:solidFill>
                          <a:effectLst/>
                          <a:latin typeface="Calibri" pitchFamily="34" charset="0"/>
                          <a:cs typeface="Calibri" pitchFamily="34" charset="0"/>
                        </a:rPr>
                        <a:t>E</a:t>
                      </a:r>
                      <a:r>
                        <a:rPr kumimoji="0" lang="en-US" sz="1600" b="0" i="0" u="none" strike="noStrike" cap="none" normalizeH="0" baseline="0">
                          <a:ln>
                            <a:noFill/>
                          </a:ln>
                          <a:solidFill>
                            <a:schemeClr val="tx1"/>
                          </a:solidFill>
                          <a:effectLst/>
                          <a:latin typeface="Calibri" pitchFamily="34" charset="0"/>
                          <a:cs typeface="Calibri" pitchFamily="34" charset="0"/>
                        </a:rPr>
                        <a:t> + 0.1G</a:t>
                      </a:r>
                      <a:r>
                        <a:rPr kumimoji="0" lang="en-US" sz="1600" b="0" i="0" u="none" strike="noStrike" cap="none" normalizeH="0" baseline="-25000">
                          <a:ln>
                            <a:noFill/>
                          </a:ln>
                          <a:solidFill>
                            <a:schemeClr val="tx1"/>
                          </a:solidFill>
                          <a:effectLst/>
                          <a:latin typeface="Calibri" pitchFamily="34" charset="0"/>
                          <a:cs typeface="Calibri" pitchFamily="34" charset="0"/>
                        </a:rPr>
                        <a:t>M</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2005</a:t>
                      </a: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CC0066"/>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/145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0.23</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-17</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G</a:t>
                      </a:r>
                      <a:r>
                        <a:rPr kumimoji="0" lang="en-US" sz="1600" b="0" i="0" u="none" strike="noStrike" cap="none" normalizeH="0" baseline="-25000" dirty="0">
                          <a:ln>
                            <a:noFill/>
                          </a:ln>
                          <a:solidFill>
                            <a:schemeClr val="tx1"/>
                          </a:solidFill>
                          <a:effectLst/>
                          <a:latin typeface="Calibri" pitchFamily="34" charset="0"/>
                          <a:cs typeface="Calibri" pitchFamily="34" charset="0"/>
                        </a:rPr>
                        <a:t>E</a:t>
                      </a:r>
                      <a:r>
                        <a:rPr kumimoji="0" lang="en-US" sz="1600" b="0" i="0" u="none" strike="noStrike" cap="none" normalizeH="0" baseline="0" dirty="0">
                          <a:ln>
                            <a:noFill/>
                          </a:ln>
                          <a:solidFill>
                            <a:schemeClr val="tx1"/>
                          </a:solidFill>
                          <a:effectLst/>
                          <a:latin typeface="Calibri" pitchFamily="34" charset="0"/>
                          <a:cs typeface="Calibri" pitchFamily="34" charset="0"/>
                        </a:rPr>
                        <a:t> + </a:t>
                      </a:r>
                      <a:r>
                        <a:rPr kumimoji="0" lang="el-GR" sz="1600" b="0" i="0" u="none" strike="noStrike" cap="none" normalizeH="0" baseline="0" dirty="0" smtClean="0">
                          <a:ln>
                            <a:noFill/>
                          </a:ln>
                          <a:solidFill>
                            <a:schemeClr val="tx1"/>
                          </a:solidFill>
                          <a:effectLst/>
                          <a:latin typeface="Calibri" pitchFamily="34" charset="0"/>
                          <a:cs typeface="Calibri" pitchFamily="34" charset="0"/>
                        </a:rPr>
                        <a:t>η</a:t>
                      </a:r>
                      <a:r>
                        <a:rPr kumimoji="0" lang="en-US" sz="1600" b="0" i="0" u="none" strike="noStrike" cap="none" normalizeH="0" baseline="0" dirty="0" smtClean="0">
                          <a:ln>
                            <a:noFill/>
                          </a:ln>
                          <a:solidFill>
                            <a:schemeClr val="tx1"/>
                          </a:solidFill>
                          <a:effectLst/>
                          <a:latin typeface="Calibri" pitchFamily="34" charset="0"/>
                          <a:cs typeface="Calibri" pitchFamily="34" charset="0"/>
                        </a:rPr>
                        <a:t>G</a:t>
                      </a:r>
                      <a:r>
                        <a:rPr kumimoji="0" lang="en-US" sz="1600" b="0" i="0" u="none" strike="noStrike" cap="none" normalizeH="0" baseline="-25000" dirty="0" smtClean="0">
                          <a:ln>
                            <a:noFill/>
                          </a:ln>
                          <a:solidFill>
                            <a:schemeClr val="tx1"/>
                          </a:solidFill>
                          <a:effectLst/>
                          <a:latin typeface="Calibri" pitchFamily="34" charset="0"/>
                          <a:cs typeface="Calibri" pitchFamily="34" charset="0"/>
                        </a:rPr>
                        <a:t>M</a:t>
                      </a:r>
                      <a:r>
                        <a:rPr kumimoji="0" lang="en-US" sz="1600" b="0" i="0" u="none" strike="noStrike" cap="none" normalizeH="0" baseline="0" dirty="0" smtClean="0">
                          <a:ln>
                            <a:noFill/>
                          </a:ln>
                          <a:solidFill>
                            <a:schemeClr val="tx1"/>
                          </a:solidFill>
                          <a:effectLst/>
                          <a:latin typeface="Calibri" pitchFamily="34" charset="0"/>
                          <a:cs typeface="Calibri" pitchFamily="34" charset="0"/>
                        </a:rPr>
                        <a:t> </a:t>
                      </a:r>
                      <a:r>
                        <a:rPr kumimoji="0" lang="en-US" sz="1600" b="0" i="0" u="none" strike="noStrike" cap="none" normalizeH="0" baseline="0" dirty="0">
                          <a:ln>
                            <a:noFill/>
                          </a:ln>
                          <a:solidFill>
                            <a:schemeClr val="tx1"/>
                          </a:solidFill>
                          <a:effectLst/>
                          <a:latin typeface="Calibri" pitchFamily="34" charset="0"/>
                          <a:cs typeface="Calibri" pitchFamily="34" charset="0"/>
                        </a:rPr>
                        <a:t>+ </a:t>
                      </a:r>
                      <a:r>
                        <a:rPr kumimoji="0" lang="el-GR" sz="1600" b="0" i="0" u="none" strike="noStrike" cap="none" normalizeH="0" baseline="0" dirty="0" smtClean="0">
                          <a:ln>
                            <a:noFill/>
                          </a:ln>
                          <a:solidFill>
                            <a:schemeClr val="tx1"/>
                          </a:solidFill>
                          <a:effectLst/>
                          <a:latin typeface="Calibri" pitchFamily="34" charset="0"/>
                          <a:cs typeface="Calibri" pitchFamily="34" charset="0"/>
                        </a:rPr>
                        <a:t>η</a:t>
                      </a:r>
                      <a:r>
                        <a:rPr kumimoji="0" lang="en-US" sz="1600" b="0" i="0" u="none" strike="noStrike" cap="none" normalizeH="0" baseline="0" dirty="0" smtClean="0">
                          <a:ln>
                            <a:noFill/>
                          </a:ln>
                          <a:solidFill>
                            <a:schemeClr val="tx1"/>
                          </a:solidFill>
                          <a:effectLst/>
                          <a:latin typeface="Calibri" pitchFamily="34" charset="0"/>
                          <a:cs typeface="Calibri" pitchFamily="34" charset="0"/>
                        </a:rPr>
                        <a:t>’G</a:t>
                      </a:r>
                      <a:r>
                        <a:rPr kumimoji="0" lang="en-US" sz="1600" b="0" i="0" u="none" strike="noStrike" cap="none" normalizeH="0" baseline="-25000" dirty="0" smtClean="0">
                          <a:ln>
                            <a:noFill/>
                          </a:ln>
                          <a:solidFill>
                            <a:schemeClr val="tx1"/>
                          </a:solidFill>
                          <a:effectLst/>
                          <a:latin typeface="Calibri" pitchFamily="34" charset="0"/>
                          <a:cs typeface="Calibri" pitchFamily="34" charset="0"/>
                        </a:rPr>
                        <a:t>A</a:t>
                      </a:r>
                      <a:endParaRPr kumimoji="0" lang="en-US" sz="1600" b="0" i="0" u="none" strike="noStrike" cap="none" normalizeH="0" baseline="-2500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2009</a:t>
                      </a: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CC0066"/>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/35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0.63</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-28</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G</a:t>
                      </a:r>
                      <a:r>
                        <a:rPr kumimoji="0" lang="en-US" sz="1600" b="0" i="0" u="none" strike="noStrike" cap="none" normalizeH="0" baseline="-25000">
                          <a:ln>
                            <a:noFill/>
                          </a:ln>
                          <a:solidFill>
                            <a:schemeClr val="tx1"/>
                          </a:solidFill>
                          <a:effectLst/>
                          <a:latin typeface="Calibri" pitchFamily="34" charset="0"/>
                          <a:cs typeface="Calibri" pitchFamily="34" charset="0"/>
                        </a:rPr>
                        <a:t>E</a:t>
                      </a:r>
                      <a:r>
                        <a:rPr kumimoji="0" lang="en-US" sz="1600" b="0" i="0" u="none" strike="noStrike" cap="none" normalizeH="0" baseline="0">
                          <a:ln>
                            <a:noFill/>
                          </a:ln>
                          <a:solidFill>
                            <a:schemeClr val="tx1"/>
                          </a:solidFill>
                          <a:effectLst/>
                          <a:latin typeface="Calibri" pitchFamily="34" charset="0"/>
                          <a:cs typeface="Calibri" pitchFamily="34" charset="0"/>
                        </a:rPr>
                        <a:t> + 0.64G</a:t>
                      </a:r>
                      <a:r>
                        <a:rPr kumimoji="0" lang="en-US" sz="1600" b="0" i="0" u="none" strike="noStrike" cap="none" normalizeH="0" baseline="-25000">
                          <a:ln>
                            <a:noFill/>
                          </a:ln>
                          <a:solidFill>
                            <a:schemeClr val="tx1"/>
                          </a:solidFill>
                          <a:effectLst/>
                          <a:latin typeface="Calibri" pitchFamily="34" charset="0"/>
                          <a:cs typeface="Calibri" pitchFamily="34" charset="0"/>
                        </a:rPr>
                        <a:t>M</a:t>
                      </a:r>
                      <a:endParaRPr kumimoji="0" lang="en-US" sz="1600" b="0" i="0" u="none" strike="noStrike" cap="none" normalizeH="0" baseline="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Calibri" pitchFamily="34" charset="0"/>
                        </a:rPr>
                        <a:t>2009</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r>
              <a:tr h="180975">
                <a:tc gridSpan="6">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accent6">
                              <a:lumMod val="75000"/>
                            </a:schemeClr>
                          </a:solidFill>
                          <a:effectLst/>
                          <a:latin typeface="Calibri" pitchFamily="34" charset="0"/>
                          <a:cs typeface="Calibri" pitchFamily="34" charset="0"/>
                        </a:rPr>
                        <a:t>G0/</a:t>
                      </a:r>
                      <a:r>
                        <a:rPr kumimoji="0" lang="en-US" sz="1800" b="0" i="0" u="none" strike="noStrike" cap="none" normalizeH="0" baseline="0" dirty="0" err="1">
                          <a:ln>
                            <a:noFill/>
                          </a:ln>
                          <a:solidFill>
                            <a:schemeClr val="accent6">
                              <a:lumMod val="75000"/>
                            </a:schemeClr>
                          </a:solidFill>
                          <a:effectLst/>
                          <a:latin typeface="Calibri" pitchFamily="34" charset="0"/>
                          <a:cs typeface="Calibri" pitchFamily="34" charset="0"/>
                        </a:rPr>
                        <a:t>JLab</a:t>
                      </a:r>
                      <a:endParaRPr kumimoji="0" lang="en-US" sz="1800" b="0" i="0" u="none" strike="noStrike" cap="none" normalizeH="0" baseline="0" dirty="0">
                        <a:ln>
                          <a:noFill/>
                        </a:ln>
                        <a:solidFill>
                          <a:schemeClr val="accent6">
                            <a:lumMod val="75000"/>
                          </a:schemeClr>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solidFill>
                      <a:schemeClr val="accent6">
                        <a:lumMod val="40000"/>
                        <a:lumOff val="6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2500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Forward</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/35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0.1 to 1</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-1 to -40</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G</a:t>
                      </a:r>
                      <a:r>
                        <a:rPr kumimoji="0" lang="en-US" sz="1600" b="0" i="0" u="none" strike="noStrike" cap="none" normalizeH="0" baseline="-25000" dirty="0">
                          <a:ln>
                            <a:noFill/>
                          </a:ln>
                          <a:solidFill>
                            <a:schemeClr val="tx1"/>
                          </a:solidFill>
                          <a:effectLst/>
                          <a:latin typeface="Calibri" pitchFamily="34" charset="0"/>
                          <a:cs typeface="Calibri" pitchFamily="34" charset="0"/>
                        </a:rPr>
                        <a:t>E</a:t>
                      </a:r>
                      <a:r>
                        <a:rPr kumimoji="0" lang="en-US" sz="1600" b="0" i="0" u="none" strike="noStrike" cap="none" normalizeH="0" baseline="0" dirty="0">
                          <a:ln>
                            <a:noFill/>
                          </a:ln>
                          <a:solidFill>
                            <a:schemeClr val="tx1"/>
                          </a:solidFill>
                          <a:effectLst/>
                          <a:latin typeface="Calibri" pitchFamily="34" charset="0"/>
                          <a:cs typeface="Calibri" pitchFamily="34" charset="0"/>
                        </a:rPr>
                        <a:t> + </a:t>
                      </a:r>
                      <a:r>
                        <a:rPr kumimoji="0" lang="el-GR" sz="1600" b="0" i="0" u="none" strike="noStrike" cap="none" normalizeH="0" baseline="0" dirty="0" smtClean="0">
                          <a:ln>
                            <a:noFill/>
                          </a:ln>
                          <a:solidFill>
                            <a:schemeClr val="tx1"/>
                          </a:solidFill>
                          <a:effectLst/>
                          <a:latin typeface="Calibri" pitchFamily="34" charset="0"/>
                          <a:cs typeface="Calibri" pitchFamily="34" charset="0"/>
                        </a:rPr>
                        <a:t>η</a:t>
                      </a:r>
                      <a:r>
                        <a:rPr kumimoji="0" lang="en-US" sz="1600" b="0" i="0" u="none" strike="noStrike" cap="none" normalizeH="0" baseline="0" dirty="0" smtClean="0">
                          <a:ln>
                            <a:noFill/>
                          </a:ln>
                          <a:solidFill>
                            <a:schemeClr val="tx1"/>
                          </a:solidFill>
                          <a:effectLst/>
                          <a:latin typeface="Calibri" pitchFamily="34" charset="0"/>
                          <a:cs typeface="Calibri" pitchFamily="34" charset="0"/>
                        </a:rPr>
                        <a:t>G</a:t>
                      </a:r>
                      <a:r>
                        <a:rPr kumimoji="0" lang="en-US" sz="1600" b="0" i="0" u="none" strike="noStrike" cap="none" normalizeH="0" baseline="-25000" dirty="0" smtClean="0">
                          <a:ln>
                            <a:noFill/>
                          </a:ln>
                          <a:solidFill>
                            <a:schemeClr val="tx1"/>
                          </a:solidFill>
                          <a:effectLst/>
                          <a:latin typeface="Calibri" pitchFamily="34" charset="0"/>
                          <a:cs typeface="Calibri" pitchFamily="34" charset="0"/>
                        </a:rPr>
                        <a:t>M</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2005</a:t>
                      </a:r>
                    </a:p>
                  </a:txBody>
                  <a:tcPr marT="0" marB="0" horzOverflow="overflow">
                    <a:lnL>
                      <a:noFill/>
                    </a:lnL>
                    <a:lnR>
                      <a:noFill/>
                    </a:lnR>
                    <a:lnT>
                      <a:noFill/>
                    </a:lnT>
                    <a:lnB>
                      <a:noFill/>
                    </a:lnB>
                    <a:lnTlToBr>
                      <a:noFill/>
                    </a:lnTlToBr>
                    <a:lnBlToTr>
                      <a:noFill/>
                    </a:lnBlToTr>
                    <a:noFill/>
                  </a:tcPr>
                </a:tc>
              </a:tr>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Backward</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LH</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/LD</a:t>
                      </a:r>
                      <a:r>
                        <a:rPr kumimoji="0" lang="en-US" sz="1600" b="0" i="0" u="none" strike="noStrike" cap="none" normalizeH="0" baseline="-25000">
                          <a:ln>
                            <a:noFill/>
                          </a:ln>
                          <a:solidFill>
                            <a:schemeClr val="tx1"/>
                          </a:solidFill>
                          <a:effectLst/>
                          <a:latin typeface="Calibri" pitchFamily="34" charset="0"/>
                          <a:cs typeface="Calibri" pitchFamily="34" charset="0"/>
                        </a:rPr>
                        <a:t>2</a:t>
                      </a:r>
                      <a:r>
                        <a:rPr kumimoji="0" lang="en-US" sz="1600" b="0" i="0" u="none" strike="noStrike" cap="none" normalizeH="0" baseline="0">
                          <a:ln>
                            <a:noFill/>
                          </a:ln>
                          <a:solidFill>
                            <a:schemeClr val="tx1"/>
                          </a:solidFill>
                          <a:effectLst/>
                          <a:latin typeface="Calibri" pitchFamily="34" charset="0"/>
                          <a:cs typeface="Calibri" pitchFamily="34" charset="0"/>
                        </a:rPr>
                        <a:t>/110</a:t>
                      </a:r>
                      <a:endParaRPr kumimoji="0" lang="en-US" sz="1600" b="0" i="0" u="none" strike="noStrike" cap="none" normalizeH="0" baseline="-2500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0.23, 0.63</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cs typeface="Calibri" pitchFamily="34" charset="0"/>
                        </a:rPr>
                        <a:t>-12 to -45</a:t>
                      </a: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G</a:t>
                      </a:r>
                      <a:r>
                        <a:rPr kumimoji="0" lang="en-US" sz="1600" b="0" i="0" u="none" strike="noStrike" cap="none" normalizeH="0" baseline="-25000" dirty="0">
                          <a:ln>
                            <a:noFill/>
                          </a:ln>
                          <a:solidFill>
                            <a:schemeClr val="tx1"/>
                          </a:solidFill>
                          <a:effectLst/>
                          <a:latin typeface="Calibri" pitchFamily="34" charset="0"/>
                          <a:cs typeface="Calibri" pitchFamily="34" charset="0"/>
                        </a:rPr>
                        <a:t>E</a:t>
                      </a:r>
                      <a:r>
                        <a:rPr kumimoji="0" lang="en-US" sz="1600" b="0" i="0" u="none" strike="noStrike" cap="none" normalizeH="0" baseline="0" dirty="0">
                          <a:ln>
                            <a:noFill/>
                          </a:ln>
                          <a:solidFill>
                            <a:schemeClr val="tx1"/>
                          </a:solidFill>
                          <a:effectLst/>
                          <a:latin typeface="Calibri" pitchFamily="34" charset="0"/>
                          <a:cs typeface="Calibri" pitchFamily="34" charset="0"/>
                        </a:rPr>
                        <a:t> + </a:t>
                      </a:r>
                      <a:r>
                        <a:rPr kumimoji="0" lang="el-GR" sz="1600" b="0" i="0" u="none" strike="noStrike" cap="none" normalizeH="0" baseline="0" dirty="0" smtClean="0">
                          <a:ln>
                            <a:noFill/>
                          </a:ln>
                          <a:solidFill>
                            <a:schemeClr val="tx1"/>
                          </a:solidFill>
                          <a:effectLst/>
                          <a:latin typeface="Calibri" pitchFamily="34" charset="0"/>
                          <a:cs typeface="Calibri" pitchFamily="34" charset="0"/>
                        </a:rPr>
                        <a:t>η</a:t>
                      </a:r>
                      <a:r>
                        <a:rPr kumimoji="0" lang="en-US" sz="1600" b="0" i="0" u="none" strike="noStrike" cap="none" normalizeH="0" baseline="0" dirty="0" smtClean="0">
                          <a:ln>
                            <a:noFill/>
                          </a:ln>
                          <a:solidFill>
                            <a:schemeClr val="tx1"/>
                          </a:solidFill>
                          <a:effectLst/>
                          <a:latin typeface="Calibri" pitchFamily="34" charset="0"/>
                          <a:cs typeface="Calibri" pitchFamily="34" charset="0"/>
                        </a:rPr>
                        <a:t>G</a:t>
                      </a:r>
                      <a:r>
                        <a:rPr kumimoji="0" lang="en-US" sz="1600" b="0" i="0" u="none" strike="noStrike" cap="none" normalizeH="0" baseline="-25000" dirty="0" smtClean="0">
                          <a:ln>
                            <a:noFill/>
                          </a:ln>
                          <a:solidFill>
                            <a:schemeClr val="tx1"/>
                          </a:solidFill>
                          <a:effectLst/>
                          <a:latin typeface="Calibri" pitchFamily="34" charset="0"/>
                          <a:cs typeface="Calibri" pitchFamily="34" charset="0"/>
                        </a:rPr>
                        <a:t>M</a:t>
                      </a:r>
                      <a:r>
                        <a:rPr kumimoji="0" lang="en-US" sz="1600" b="0" i="0" u="none" strike="noStrike" cap="none" normalizeH="0" baseline="0" dirty="0" smtClean="0">
                          <a:ln>
                            <a:noFill/>
                          </a:ln>
                          <a:solidFill>
                            <a:schemeClr val="tx1"/>
                          </a:solidFill>
                          <a:effectLst/>
                          <a:latin typeface="Calibri" pitchFamily="34" charset="0"/>
                          <a:cs typeface="Calibri" pitchFamily="34" charset="0"/>
                        </a:rPr>
                        <a:t> </a:t>
                      </a:r>
                      <a:r>
                        <a:rPr kumimoji="0" lang="en-US" sz="1600" b="0" i="0" u="none" strike="noStrike" cap="none" normalizeH="0" baseline="0" dirty="0">
                          <a:ln>
                            <a:noFill/>
                          </a:ln>
                          <a:solidFill>
                            <a:schemeClr val="tx1"/>
                          </a:solidFill>
                          <a:effectLst/>
                          <a:latin typeface="Calibri" pitchFamily="34" charset="0"/>
                          <a:cs typeface="Calibri" pitchFamily="34" charset="0"/>
                        </a:rPr>
                        <a:t>+ </a:t>
                      </a:r>
                      <a:r>
                        <a:rPr kumimoji="0" lang="el-GR" sz="1600" b="0" i="0" u="none" strike="noStrike" cap="none" normalizeH="0" baseline="0" dirty="0" smtClean="0">
                          <a:ln>
                            <a:noFill/>
                          </a:ln>
                          <a:solidFill>
                            <a:schemeClr val="tx1"/>
                          </a:solidFill>
                          <a:effectLst/>
                          <a:latin typeface="Calibri" pitchFamily="34" charset="0"/>
                          <a:cs typeface="Calibri" pitchFamily="34" charset="0"/>
                        </a:rPr>
                        <a:t>η</a:t>
                      </a:r>
                      <a:r>
                        <a:rPr kumimoji="0" lang="en-US" sz="1600" b="0" i="0" u="none" strike="noStrike" cap="none" normalizeH="0" baseline="0" dirty="0" smtClean="0">
                          <a:ln>
                            <a:noFill/>
                          </a:ln>
                          <a:solidFill>
                            <a:schemeClr val="tx1"/>
                          </a:solidFill>
                          <a:effectLst/>
                          <a:latin typeface="Calibri" pitchFamily="34" charset="0"/>
                          <a:cs typeface="Calibri" pitchFamily="34" charset="0"/>
                        </a:rPr>
                        <a:t>’G</a:t>
                      </a:r>
                      <a:r>
                        <a:rPr kumimoji="0" lang="en-US" sz="1600" b="0" i="0" u="none" strike="noStrike" cap="none" normalizeH="0" baseline="-25000" dirty="0" smtClean="0">
                          <a:ln>
                            <a:noFill/>
                          </a:ln>
                          <a:solidFill>
                            <a:schemeClr val="tx1"/>
                          </a:solidFill>
                          <a:effectLst/>
                          <a:latin typeface="Calibri" pitchFamily="34" charset="0"/>
                          <a:cs typeface="Calibri" pitchFamily="34" charset="0"/>
                        </a:rPr>
                        <a:t>A</a:t>
                      </a:r>
                      <a:endParaRPr kumimoji="0" lang="en-US" sz="1600" b="0" i="0" u="none" strike="noStrike" cap="none" normalizeH="0" baseline="-25000" dirty="0">
                        <a:ln>
                          <a:noFill/>
                        </a:ln>
                        <a:solidFill>
                          <a:schemeClr val="tx1"/>
                        </a:solidFill>
                        <a:effectLst/>
                        <a:latin typeface="Calibri" pitchFamily="34" charset="0"/>
                        <a:cs typeface="Calibri" pitchFamily="34" charset="0"/>
                      </a:endParaRPr>
                    </a:p>
                  </a:txBody>
                  <a:tcPr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cs typeface="Calibri" pitchFamily="34" charset="0"/>
                        </a:rPr>
                        <a:t>2009</a:t>
                      </a:r>
                    </a:p>
                  </a:txBody>
                  <a:tcPr marT="0" marB="0" horzOverflow="overflow">
                    <a:lnL>
                      <a:noFill/>
                    </a:lnL>
                    <a:lnR>
                      <a:noFill/>
                    </a:lnR>
                    <a:lnT>
                      <a:noFill/>
                    </a:lnT>
                    <a:lnB>
                      <a:noFill/>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1832617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0" y="-587"/>
            <a:ext cx="9144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G</a:t>
            </a:r>
            <a:r>
              <a:rPr lang="en-US" altLang="en-US" sz="2400" baseline="50000" dirty="0"/>
              <a:t>0</a:t>
            </a:r>
            <a:r>
              <a:rPr lang="en-US" altLang="en-US" sz="2400" dirty="0"/>
              <a:t> Results featured in Physical Review Focus</a:t>
            </a:r>
          </a:p>
          <a:p>
            <a:pPr algn="ctr"/>
            <a:r>
              <a:rPr lang="en-US" altLang="en-US" dirty="0"/>
              <a:t>http://focus.aps.org</a:t>
            </a:r>
            <a:r>
              <a:rPr lang="en-US" altLang="en-US" baseline="-25000" dirty="0"/>
              <a:t> </a:t>
            </a:r>
            <a:r>
              <a:rPr lang="en-US" altLang="en-US" dirty="0"/>
              <a:t> </a:t>
            </a:r>
          </a:p>
        </p:txBody>
      </p:sp>
      <p:sp>
        <p:nvSpPr>
          <p:cNvPr id="292867" name="Rectangle 3"/>
          <p:cNvSpPr>
            <a:spLocks noChangeArrowheads="1"/>
          </p:cNvSpPr>
          <p:nvPr/>
        </p:nvSpPr>
        <p:spPr bwMode="auto">
          <a:xfrm>
            <a:off x="5473700" y="4286250"/>
            <a:ext cx="39544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CC0000"/>
                </a:solidFill>
                <a:latin typeface="Comic Sans MS" panose="030F0702030302020204" pitchFamily="66" charset="0"/>
                <a:sym typeface="Symbol" panose="05050102010706020507" pitchFamily="18" charset="2"/>
              </a:rPr>
              <a:t> </a:t>
            </a:r>
          </a:p>
          <a:p>
            <a:pPr>
              <a:spcBef>
                <a:spcPct val="50000"/>
              </a:spcBef>
            </a:pPr>
            <a:endParaRPr lang="en-US" altLang="en-US" sz="1600">
              <a:solidFill>
                <a:srgbClr val="CC0000"/>
              </a:solidFill>
              <a:latin typeface="Comic Sans MS" panose="030F0702030302020204" pitchFamily="66" charset="0"/>
              <a:sym typeface="Symbol" panose="05050102010706020507" pitchFamily="18" charset="2"/>
            </a:endParaRPr>
          </a:p>
          <a:p>
            <a:pPr>
              <a:spcBef>
                <a:spcPct val="50000"/>
              </a:spcBef>
            </a:pPr>
            <a:endParaRPr lang="en-US" altLang="en-US" sz="1600">
              <a:solidFill>
                <a:srgbClr val="CC0000"/>
              </a:solidFill>
              <a:latin typeface="Comic Sans MS" panose="030F0702030302020204" pitchFamily="66" charset="0"/>
              <a:sym typeface="Symbol" panose="05050102010706020507" pitchFamily="18" charset="2"/>
            </a:endParaRPr>
          </a:p>
        </p:txBody>
      </p:sp>
      <p:pic>
        <p:nvPicPr>
          <p:cNvPr id="292868" name="Picture 4" descr="Physical Review Fo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225" y="904875"/>
            <a:ext cx="4621213" cy="5953125"/>
          </a:xfrm>
          <a:prstGeom prst="rect">
            <a:avLst/>
          </a:prstGeom>
          <a:noFill/>
          <a:extLst>
            <a:ext uri="{909E8E84-426E-40DD-AFC4-6F175D3DCCD1}">
              <a14:hiddenFill xmlns:a14="http://schemas.microsoft.com/office/drawing/2010/main">
                <a:solidFill>
                  <a:srgbClr val="FFFFFF"/>
                </a:solidFill>
              </a14:hiddenFill>
            </a:ext>
          </a:extLst>
        </p:spPr>
      </p:pic>
      <p:sp>
        <p:nvSpPr>
          <p:cNvPr id="292869" name="Oval 5"/>
          <p:cNvSpPr>
            <a:spLocks noChangeArrowheads="1"/>
          </p:cNvSpPr>
          <p:nvPr/>
        </p:nvSpPr>
        <p:spPr bwMode="auto">
          <a:xfrm>
            <a:off x="1793875" y="1601788"/>
            <a:ext cx="3373438" cy="1938337"/>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 name="Title 4"/>
          <p:cNvSpPr>
            <a:spLocks noGrp="1"/>
          </p:cNvSpPr>
          <p:nvPr>
            <p:ph type="title"/>
          </p:nvPr>
        </p:nvSpPr>
        <p:spPr/>
        <p:txBody>
          <a:bodyPr/>
          <a:lstStyle/>
          <a:p>
            <a:endParaRPr lang="en-CA"/>
          </a:p>
        </p:txBody>
      </p:sp>
      <p:sp>
        <p:nvSpPr>
          <p:cNvPr id="2" name="Date Placeholder 1"/>
          <p:cNvSpPr>
            <a:spLocks noGrp="1"/>
          </p:cNvSpPr>
          <p:nvPr>
            <p:ph type="dt" sz="half" idx="10"/>
          </p:nvPr>
        </p:nvSpPr>
        <p:spPr/>
        <p:txBody>
          <a:bodyPr/>
          <a:lstStyle/>
          <a:p>
            <a:r>
              <a:rPr lang="en-US" altLang="en-US" smtClean="0"/>
              <a:t>June 1-19, 2015</a:t>
            </a:r>
            <a:endParaRPr lang="en-US" altLang="en-US"/>
          </a:p>
        </p:txBody>
      </p:sp>
      <p:sp>
        <p:nvSpPr>
          <p:cNvPr id="3" name="Footer Placeholder 2"/>
          <p:cNvSpPr>
            <a:spLocks noGrp="1"/>
          </p:cNvSpPr>
          <p:nvPr>
            <p:ph type="ftr" sz="quarter" idx="11"/>
          </p:nvPr>
        </p:nvSpPr>
        <p:spPr/>
        <p:txBody>
          <a:bodyPr/>
          <a:lstStyle/>
          <a:p>
            <a:r>
              <a:rPr lang="en-US" altLang="en-US" smtClean="0"/>
              <a:t>HUGS</a:t>
            </a:r>
            <a:endParaRPr lang="en-US" altLang="en-US"/>
          </a:p>
        </p:txBody>
      </p:sp>
      <p:sp>
        <p:nvSpPr>
          <p:cNvPr id="4" name="Slide Number Placeholder 3"/>
          <p:cNvSpPr>
            <a:spLocks noGrp="1"/>
          </p:cNvSpPr>
          <p:nvPr>
            <p:ph type="sldNum" sz="quarter" idx="12"/>
          </p:nvPr>
        </p:nvSpPr>
        <p:spPr/>
        <p:txBody>
          <a:bodyPr/>
          <a:lstStyle/>
          <a:p>
            <a:endParaRPr lang="en-US" altLang="en-US" smtClean="0"/>
          </a:p>
          <a:p>
            <a:fld id="{E41EB3BC-8E31-4675-A463-7D34F5390540}" type="slidenum">
              <a:rPr lang="en-US" altLang="en-US" smtClean="0"/>
              <a:pPr/>
              <a:t>30</a:t>
            </a:fld>
            <a:endParaRPr lang="en-US" altLang="en-US"/>
          </a:p>
        </p:txBody>
      </p:sp>
    </p:spTree>
    <p:extLst>
      <p:ext uri="{BB962C8B-B14F-4D97-AF65-F5344CB8AC3E}">
        <p14:creationId xmlns:p14="http://schemas.microsoft.com/office/powerpoint/2010/main" val="3385777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0" y="3492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t>G</a:t>
            </a:r>
            <a:r>
              <a:rPr lang="en-US" altLang="en-US" sz="2400" baseline="50000" dirty="0"/>
              <a:t>0</a:t>
            </a:r>
            <a:r>
              <a:rPr lang="en-US" altLang="en-US" sz="2400" dirty="0"/>
              <a:t> Results “published” in the Economist magazine</a:t>
            </a:r>
            <a:r>
              <a:rPr lang="en-US" altLang="en-US" sz="2400" baseline="-25000" dirty="0"/>
              <a:t> </a:t>
            </a:r>
            <a:r>
              <a:rPr lang="en-US" altLang="en-US" sz="2400" dirty="0"/>
              <a:t> </a:t>
            </a:r>
          </a:p>
        </p:txBody>
      </p:sp>
      <p:sp>
        <p:nvSpPr>
          <p:cNvPr id="293891" name="Rectangle 3"/>
          <p:cNvSpPr>
            <a:spLocks noChangeArrowheads="1"/>
          </p:cNvSpPr>
          <p:nvPr/>
        </p:nvSpPr>
        <p:spPr bwMode="auto">
          <a:xfrm>
            <a:off x="5473700" y="4286250"/>
            <a:ext cx="39544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solidFill>
                  <a:srgbClr val="CC0000"/>
                </a:solidFill>
                <a:latin typeface="Comic Sans MS" panose="030F0702030302020204" pitchFamily="66" charset="0"/>
                <a:sym typeface="Symbol" panose="05050102010706020507" pitchFamily="18" charset="2"/>
              </a:rPr>
              <a:t> </a:t>
            </a:r>
          </a:p>
          <a:p>
            <a:pPr>
              <a:spcBef>
                <a:spcPct val="50000"/>
              </a:spcBef>
            </a:pPr>
            <a:endParaRPr lang="en-US" altLang="en-US" sz="1600">
              <a:solidFill>
                <a:srgbClr val="CC0000"/>
              </a:solidFill>
              <a:latin typeface="Comic Sans MS" panose="030F0702030302020204" pitchFamily="66" charset="0"/>
              <a:sym typeface="Symbol" panose="05050102010706020507" pitchFamily="18" charset="2"/>
            </a:endParaRPr>
          </a:p>
          <a:p>
            <a:pPr>
              <a:spcBef>
                <a:spcPct val="50000"/>
              </a:spcBef>
            </a:pPr>
            <a:endParaRPr lang="en-US" altLang="en-US" sz="1600">
              <a:solidFill>
                <a:srgbClr val="CC0000"/>
              </a:solidFill>
              <a:latin typeface="Comic Sans MS" panose="030F0702030302020204" pitchFamily="66" charset="0"/>
              <a:sym typeface="Symbol" panose="05050102010706020507" pitchFamily="18" charset="2"/>
            </a:endParaRPr>
          </a:p>
        </p:txBody>
      </p:sp>
      <p:pic>
        <p:nvPicPr>
          <p:cNvPr id="293893" name="Picture 5" descr="g0_econo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392" y="457493"/>
            <a:ext cx="6956425" cy="60356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endParaRPr lang="en-CA"/>
          </a:p>
        </p:txBody>
      </p:sp>
      <p:sp>
        <p:nvSpPr>
          <p:cNvPr id="2" name="Date Placeholder 1"/>
          <p:cNvSpPr>
            <a:spLocks noGrp="1"/>
          </p:cNvSpPr>
          <p:nvPr>
            <p:ph type="dt" sz="half" idx="10"/>
          </p:nvPr>
        </p:nvSpPr>
        <p:spPr/>
        <p:txBody>
          <a:bodyPr/>
          <a:lstStyle/>
          <a:p>
            <a:r>
              <a:rPr lang="en-US" altLang="en-US" smtClean="0"/>
              <a:t>June 1-19, 2015</a:t>
            </a:r>
            <a:endParaRPr lang="en-US" altLang="en-US"/>
          </a:p>
        </p:txBody>
      </p:sp>
      <p:sp>
        <p:nvSpPr>
          <p:cNvPr id="3" name="Footer Placeholder 2"/>
          <p:cNvSpPr>
            <a:spLocks noGrp="1"/>
          </p:cNvSpPr>
          <p:nvPr>
            <p:ph type="ftr" sz="quarter" idx="11"/>
          </p:nvPr>
        </p:nvSpPr>
        <p:spPr/>
        <p:txBody>
          <a:bodyPr/>
          <a:lstStyle/>
          <a:p>
            <a:r>
              <a:rPr lang="en-US" altLang="en-US" smtClean="0"/>
              <a:t>HUGS</a:t>
            </a:r>
            <a:endParaRPr lang="en-US" altLang="en-US"/>
          </a:p>
        </p:txBody>
      </p:sp>
      <p:sp>
        <p:nvSpPr>
          <p:cNvPr id="4" name="Slide Number Placeholder 3"/>
          <p:cNvSpPr>
            <a:spLocks noGrp="1"/>
          </p:cNvSpPr>
          <p:nvPr>
            <p:ph type="sldNum" sz="quarter" idx="12"/>
          </p:nvPr>
        </p:nvSpPr>
        <p:spPr/>
        <p:txBody>
          <a:bodyPr/>
          <a:lstStyle/>
          <a:p>
            <a:endParaRPr lang="en-US" altLang="en-US" smtClean="0"/>
          </a:p>
          <a:p>
            <a:fld id="{E41EB3BC-8E31-4675-A463-7D34F5390540}" type="slidenum">
              <a:rPr lang="en-US" altLang="en-US" smtClean="0"/>
              <a:pPr/>
              <a:t>31</a:t>
            </a:fld>
            <a:endParaRPr lang="en-US" altLang="en-US"/>
          </a:p>
        </p:txBody>
      </p:sp>
    </p:spTree>
    <p:extLst>
      <p:ext uri="{BB962C8B-B14F-4D97-AF65-F5344CB8AC3E}">
        <p14:creationId xmlns:p14="http://schemas.microsoft.com/office/powerpoint/2010/main" val="3589603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96" descr="Structure.jpg"/>
          <p:cNvPicPr>
            <a:picLocks noChangeAspect="1"/>
          </p:cNvPicPr>
          <p:nvPr/>
        </p:nvPicPr>
        <p:blipFill>
          <a:blip r:embed="rId2" cstate="print"/>
          <a:stretch>
            <a:fillRect/>
          </a:stretch>
        </p:blipFill>
        <p:spPr>
          <a:xfrm>
            <a:off x="228600" y="381000"/>
            <a:ext cx="6096000" cy="6096000"/>
          </a:xfrm>
          <a:prstGeom prst="ellipse">
            <a:avLst/>
          </a:prstGeom>
          <a:ln>
            <a:noFill/>
          </a:ln>
          <a:effectLst>
            <a:softEdge rad="112500"/>
          </a:effectLst>
        </p:spPr>
      </p:pic>
      <p:sp>
        <p:nvSpPr>
          <p:cNvPr id="17411" name="Rectangle 6"/>
          <p:cNvSpPr>
            <a:spLocks noGrp="1" noChangeArrowheads="1"/>
          </p:cNvSpPr>
          <p:nvPr>
            <p:ph type="title"/>
          </p:nvPr>
        </p:nvSpPr>
        <p:spPr/>
        <p:txBody>
          <a:bodyPr/>
          <a:lstStyle/>
          <a:p>
            <a:pPr algn="r"/>
            <a:r>
              <a:rPr lang="en-US" dirty="0" smtClean="0"/>
              <a:t>Nucleon Structure</a:t>
            </a:r>
          </a:p>
        </p:txBody>
      </p:sp>
      <p:sp>
        <p:nvSpPr>
          <p:cNvPr id="17472" name="Date Placeholder 17471"/>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196" name="Footer Placeholder 195"/>
          <p:cNvSpPr>
            <a:spLocks noGrp="1"/>
          </p:cNvSpPr>
          <p:nvPr>
            <p:ph type="ftr" sz="quarter" idx="11"/>
          </p:nvPr>
        </p:nvSpPr>
        <p:spPr/>
        <p:txBody>
          <a:bodyPr/>
          <a:lstStyle/>
          <a:p>
            <a:r>
              <a:rPr lang="en-US" smtClean="0"/>
              <a:t>HUGS</a:t>
            </a:r>
            <a:endParaRPr lang="en-US"/>
          </a:p>
        </p:txBody>
      </p:sp>
      <p:sp>
        <p:nvSpPr>
          <p:cNvPr id="195" name="Slide Number Placeholder 194"/>
          <p:cNvSpPr>
            <a:spLocks noGrp="1"/>
          </p:cNvSpPr>
          <p:nvPr>
            <p:ph type="sldNum" sz="quarter" idx="12"/>
          </p:nvPr>
        </p:nvSpPr>
        <p:spPr/>
        <p:txBody>
          <a:bodyPr/>
          <a:lstStyle/>
          <a:p>
            <a:fld id="{7D06A74C-3BFF-4901-8763-0B8FD91B6035}" type="slidenum">
              <a:rPr lang="en-US" smtClean="0"/>
              <a:pPr/>
              <a:t>4</a:t>
            </a:fld>
            <a:endParaRPr lang="en-US"/>
          </a:p>
        </p:txBody>
      </p:sp>
      <p:sp>
        <p:nvSpPr>
          <p:cNvPr id="199" name="Rectangle 7"/>
          <p:cNvSpPr>
            <a:spLocks noGrp="1" noChangeArrowheads="1"/>
          </p:cNvSpPr>
          <p:nvPr>
            <p:ph idx="4294967295"/>
          </p:nvPr>
        </p:nvSpPr>
        <p:spPr>
          <a:xfrm>
            <a:off x="0" y="762000"/>
            <a:ext cx="7772400" cy="1287463"/>
          </a:xfrm>
        </p:spPr>
        <p:txBody>
          <a:bodyPr>
            <a:normAutofit lnSpcReduction="10000"/>
          </a:bodyPr>
          <a:lstStyle/>
          <a:p>
            <a:r>
              <a:rPr lang="en-US" dirty="0" smtClean="0"/>
              <a:t>Proton is both ordinary and extraordinary object</a:t>
            </a:r>
          </a:p>
          <a:p>
            <a:pPr lvl="1"/>
            <a:r>
              <a:rPr lang="en-US" dirty="0" smtClean="0"/>
              <a:t>50% of mass of visible universe</a:t>
            </a:r>
          </a:p>
          <a:p>
            <a:pPr lvl="1"/>
            <a:r>
              <a:rPr lang="en-US" dirty="0" smtClean="0"/>
              <a:t>masses of constituents ~ 1% of its total mass</a:t>
            </a:r>
          </a:p>
        </p:txBody>
      </p:sp>
      <p:grpSp>
        <p:nvGrpSpPr>
          <p:cNvPr id="2" name="Group 193"/>
          <p:cNvGrpSpPr/>
          <p:nvPr/>
        </p:nvGrpSpPr>
        <p:grpSpPr>
          <a:xfrm>
            <a:off x="1981200" y="2514600"/>
            <a:ext cx="3124200" cy="3151187"/>
            <a:chOff x="492533" y="3460567"/>
            <a:chExt cx="2286000" cy="2312987"/>
          </a:xfrm>
        </p:grpSpPr>
        <p:grpSp>
          <p:nvGrpSpPr>
            <p:cNvPr id="3" name="Group 2"/>
            <p:cNvGrpSpPr>
              <a:grpSpLocks/>
            </p:cNvGrpSpPr>
            <p:nvPr/>
          </p:nvGrpSpPr>
          <p:grpSpPr bwMode="auto">
            <a:xfrm rot="2950379">
              <a:off x="876708" y="4733742"/>
              <a:ext cx="482600" cy="292100"/>
              <a:chOff x="1715" y="1228"/>
              <a:chExt cx="304" cy="184"/>
            </a:xfrm>
          </p:grpSpPr>
          <p:sp>
            <p:nvSpPr>
              <p:cNvPr id="17596" name="Freeform 3"/>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97" name="Freeform 4"/>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98" name="Freeform 5"/>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grpSp>
          <p:nvGrpSpPr>
            <p:cNvPr id="4" name="Group 8"/>
            <p:cNvGrpSpPr>
              <a:grpSpLocks/>
            </p:cNvGrpSpPr>
            <p:nvPr/>
          </p:nvGrpSpPr>
          <p:grpSpPr bwMode="auto">
            <a:xfrm>
              <a:off x="1878421" y="3689167"/>
              <a:ext cx="349250" cy="261937"/>
              <a:chOff x="1171" y="1259"/>
              <a:chExt cx="220" cy="165"/>
            </a:xfrm>
          </p:grpSpPr>
          <p:sp>
            <p:nvSpPr>
              <p:cNvPr id="17594" name="Freeform 9"/>
              <p:cNvSpPr>
                <a:spLocks/>
              </p:cNvSpPr>
              <p:nvPr/>
            </p:nvSpPr>
            <p:spPr bwMode="auto">
              <a:xfrm rot="2687446">
                <a:off x="1171" y="1259"/>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17595" name="Freeform 10"/>
              <p:cNvSpPr>
                <a:spLocks/>
              </p:cNvSpPr>
              <p:nvPr/>
            </p:nvSpPr>
            <p:spPr bwMode="auto">
              <a:xfrm rot="2687446">
                <a:off x="1226" y="1315"/>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grpSp>
        <p:grpSp>
          <p:nvGrpSpPr>
            <p:cNvPr id="5" name="Group 11"/>
            <p:cNvGrpSpPr>
              <a:grpSpLocks/>
            </p:cNvGrpSpPr>
            <p:nvPr/>
          </p:nvGrpSpPr>
          <p:grpSpPr bwMode="auto">
            <a:xfrm rot="-8255692">
              <a:off x="870358" y="3787592"/>
              <a:ext cx="292100" cy="566737"/>
              <a:chOff x="2268" y="876"/>
              <a:chExt cx="184" cy="357"/>
            </a:xfrm>
          </p:grpSpPr>
          <p:grpSp>
            <p:nvGrpSpPr>
              <p:cNvPr id="6" name="Group 12"/>
              <p:cNvGrpSpPr>
                <a:grpSpLocks/>
              </p:cNvGrpSpPr>
              <p:nvPr/>
            </p:nvGrpSpPr>
            <p:grpSpPr bwMode="auto">
              <a:xfrm rot="3671353">
                <a:off x="2208" y="960"/>
                <a:ext cx="304" cy="184"/>
                <a:chOff x="1715" y="1228"/>
                <a:chExt cx="304" cy="184"/>
              </a:xfrm>
            </p:grpSpPr>
            <p:sp>
              <p:nvSpPr>
                <p:cNvPr id="17591" name="Freeform 13"/>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17592" name="Freeform 14"/>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17593" name="Freeform 15"/>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grpSp>
          <p:sp>
            <p:nvSpPr>
              <p:cNvPr id="17589" name="Rectangle 16"/>
              <p:cNvSpPr>
                <a:spLocks noChangeArrowheads="1"/>
              </p:cNvSpPr>
              <p:nvPr/>
            </p:nvSpPr>
            <p:spPr bwMode="auto">
              <a:xfrm>
                <a:off x="2286" y="876"/>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17590" name="Rectangle 17"/>
              <p:cNvSpPr>
                <a:spLocks noChangeArrowheads="1"/>
              </p:cNvSpPr>
              <p:nvPr/>
            </p:nvSpPr>
            <p:spPr bwMode="auto">
              <a:xfrm>
                <a:off x="2289" y="1146"/>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7" name="Group 18"/>
            <p:cNvGrpSpPr>
              <a:grpSpLocks/>
            </p:cNvGrpSpPr>
            <p:nvPr/>
          </p:nvGrpSpPr>
          <p:grpSpPr bwMode="auto">
            <a:xfrm>
              <a:off x="2272121" y="4198754"/>
              <a:ext cx="333375" cy="854075"/>
              <a:chOff x="1440" y="1536"/>
              <a:chExt cx="210" cy="538"/>
            </a:xfrm>
          </p:grpSpPr>
          <p:grpSp>
            <p:nvGrpSpPr>
              <p:cNvPr id="8" name="Group 19"/>
              <p:cNvGrpSpPr>
                <a:grpSpLocks/>
              </p:cNvGrpSpPr>
              <p:nvPr/>
            </p:nvGrpSpPr>
            <p:grpSpPr bwMode="auto">
              <a:xfrm rot="4223705">
                <a:off x="1294" y="1682"/>
                <a:ext cx="402" cy="109"/>
                <a:chOff x="598" y="2893"/>
                <a:chExt cx="442" cy="277"/>
              </a:xfrm>
            </p:grpSpPr>
            <p:grpSp>
              <p:nvGrpSpPr>
                <p:cNvPr id="9" name="Group 20"/>
                <p:cNvGrpSpPr>
                  <a:grpSpLocks/>
                </p:cNvGrpSpPr>
                <p:nvPr/>
              </p:nvGrpSpPr>
              <p:grpSpPr bwMode="auto">
                <a:xfrm>
                  <a:off x="598" y="2893"/>
                  <a:ext cx="268" cy="277"/>
                  <a:chOff x="598" y="2893"/>
                  <a:chExt cx="268" cy="277"/>
                </a:xfrm>
              </p:grpSpPr>
              <p:sp>
                <p:nvSpPr>
                  <p:cNvPr id="17586" name="Freeform 21"/>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17587" name="Freeform 22"/>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nvGrpSpPr>
                <p:cNvPr id="10" name="Group 23"/>
                <p:cNvGrpSpPr>
                  <a:grpSpLocks/>
                </p:cNvGrpSpPr>
                <p:nvPr/>
              </p:nvGrpSpPr>
              <p:grpSpPr bwMode="auto">
                <a:xfrm>
                  <a:off x="772" y="2893"/>
                  <a:ext cx="268" cy="277"/>
                  <a:chOff x="598" y="2893"/>
                  <a:chExt cx="268" cy="277"/>
                </a:xfrm>
              </p:grpSpPr>
              <p:sp>
                <p:nvSpPr>
                  <p:cNvPr id="17584" name="Freeform 24"/>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17585" name="Freeform 25"/>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grpSp>
            <p:nvGrpSpPr>
              <p:cNvPr id="11" name="Group 26"/>
              <p:cNvGrpSpPr>
                <a:grpSpLocks/>
              </p:cNvGrpSpPr>
              <p:nvPr/>
            </p:nvGrpSpPr>
            <p:grpSpPr bwMode="auto">
              <a:xfrm rot="2700000">
                <a:off x="1406" y="1830"/>
                <a:ext cx="304" cy="184"/>
                <a:chOff x="1715" y="1228"/>
                <a:chExt cx="304" cy="184"/>
              </a:xfrm>
            </p:grpSpPr>
            <p:sp>
              <p:nvSpPr>
                <p:cNvPr id="17579" name="Freeform 27"/>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17580" name="Freeform 28"/>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17581" name="Freeform 29"/>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grpSp>
          <p:nvGrpSpPr>
            <p:cNvPr id="12" name="Group 30"/>
            <p:cNvGrpSpPr>
              <a:grpSpLocks/>
            </p:cNvGrpSpPr>
            <p:nvPr/>
          </p:nvGrpSpPr>
          <p:grpSpPr bwMode="auto">
            <a:xfrm rot="-3883707">
              <a:off x="1217227" y="4056673"/>
              <a:ext cx="292100" cy="576262"/>
              <a:chOff x="1260" y="825"/>
              <a:chExt cx="184" cy="363"/>
            </a:xfrm>
          </p:grpSpPr>
          <p:grpSp>
            <p:nvGrpSpPr>
              <p:cNvPr id="13" name="Group 31"/>
              <p:cNvGrpSpPr>
                <a:grpSpLocks/>
              </p:cNvGrpSpPr>
              <p:nvPr/>
            </p:nvGrpSpPr>
            <p:grpSpPr bwMode="auto">
              <a:xfrm rot="3772722">
                <a:off x="1200" y="912"/>
                <a:ext cx="304" cy="184"/>
                <a:chOff x="1715" y="1228"/>
                <a:chExt cx="304" cy="184"/>
              </a:xfrm>
            </p:grpSpPr>
            <p:sp>
              <p:nvSpPr>
                <p:cNvPr id="17574" name="Freeform 32"/>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17575" name="Freeform 33"/>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17576" name="Freeform 34"/>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grpSp>
          <p:sp>
            <p:nvSpPr>
              <p:cNvPr id="17572" name="Rectangle 35"/>
              <p:cNvSpPr>
                <a:spLocks noChangeArrowheads="1"/>
              </p:cNvSpPr>
              <p:nvPr/>
            </p:nvSpPr>
            <p:spPr bwMode="auto">
              <a:xfrm>
                <a:off x="1290" y="1101"/>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17573" name="Rectangle 36"/>
              <p:cNvSpPr>
                <a:spLocks noChangeArrowheads="1"/>
              </p:cNvSpPr>
              <p:nvPr/>
            </p:nvSpPr>
            <p:spPr bwMode="auto">
              <a:xfrm>
                <a:off x="1290" y="825"/>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14" name="Group 37"/>
            <p:cNvGrpSpPr>
              <a:grpSpLocks/>
            </p:cNvGrpSpPr>
            <p:nvPr/>
          </p:nvGrpSpPr>
          <p:grpSpPr bwMode="auto">
            <a:xfrm rot="8355674">
              <a:off x="729071" y="4714692"/>
              <a:ext cx="292100" cy="576262"/>
              <a:chOff x="1260" y="825"/>
              <a:chExt cx="184" cy="363"/>
            </a:xfrm>
          </p:grpSpPr>
          <p:grpSp>
            <p:nvGrpSpPr>
              <p:cNvPr id="15" name="Group 38"/>
              <p:cNvGrpSpPr>
                <a:grpSpLocks/>
              </p:cNvGrpSpPr>
              <p:nvPr/>
            </p:nvGrpSpPr>
            <p:grpSpPr bwMode="auto">
              <a:xfrm rot="3772722">
                <a:off x="1200" y="912"/>
                <a:ext cx="304" cy="184"/>
                <a:chOff x="1715" y="1228"/>
                <a:chExt cx="304" cy="184"/>
              </a:xfrm>
            </p:grpSpPr>
            <p:sp>
              <p:nvSpPr>
                <p:cNvPr id="17568" name="Freeform 39"/>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17569" name="Freeform 40"/>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17570" name="Freeform 41"/>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grpSp>
          <p:sp>
            <p:nvSpPr>
              <p:cNvPr id="17566" name="Rectangle 42"/>
              <p:cNvSpPr>
                <a:spLocks noChangeArrowheads="1"/>
              </p:cNvSpPr>
              <p:nvPr/>
            </p:nvSpPr>
            <p:spPr bwMode="auto">
              <a:xfrm>
                <a:off x="1290" y="1101"/>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17567" name="Rectangle 43"/>
              <p:cNvSpPr>
                <a:spLocks noChangeArrowheads="1"/>
              </p:cNvSpPr>
              <p:nvPr/>
            </p:nvSpPr>
            <p:spPr bwMode="auto">
              <a:xfrm>
                <a:off x="1290" y="825"/>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16" name="Group 44"/>
            <p:cNvGrpSpPr>
              <a:grpSpLocks/>
            </p:cNvGrpSpPr>
            <p:nvPr/>
          </p:nvGrpSpPr>
          <p:grpSpPr bwMode="auto">
            <a:xfrm rot="-6947219">
              <a:off x="771140" y="4043972"/>
              <a:ext cx="292100" cy="576263"/>
              <a:chOff x="1260" y="825"/>
              <a:chExt cx="184" cy="363"/>
            </a:xfrm>
          </p:grpSpPr>
          <p:grpSp>
            <p:nvGrpSpPr>
              <p:cNvPr id="17" name="Group 45"/>
              <p:cNvGrpSpPr>
                <a:grpSpLocks/>
              </p:cNvGrpSpPr>
              <p:nvPr/>
            </p:nvGrpSpPr>
            <p:grpSpPr bwMode="auto">
              <a:xfrm rot="3772722">
                <a:off x="1200" y="912"/>
                <a:ext cx="304" cy="184"/>
                <a:chOff x="1715" y="1228"/>
                <a:chExt cx="304" cy="184"/>
              </a:xfrm>
            </p:grpSpPr>
            <p:sp>
              <p:nvSpPr>
                <p:cNvPr id="17562" name="Freeform 46"/>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17563" name="Freeform 47"/>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sp>
              <p:nvSpPr>
                <p:cNvPr id="17564" name="Freeform 48"/>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CC00"/>
                  </a:solidFill>
                  <a:round/>
                  <a:headEnd/>
                  <a:tailEnd/>
                </a:ln>
              </p:spPr>
              <p:txBody>
                <a:bodyPr wrap="none" anchor="ctr"/>
                <a:lstStyle/>
                <a:p>
                  <a:endParaRPr lang="en-US"/>
                </a:p>
              </p:txBody>
            </p:sp>
          </p:grpSp>
          <p:sp>
            <p:nvSpPr>
              <p:cNvPr id="17560" name="Rectangle 49"/>
              <p:cNvSpPr>
                <a:spLocks noChangeArrowheads="1"/>
              </p:cNvSpPr>
              <p:nvPr/>
            </p:nvSpPr>
            <p:spPr bwMode="auto">
              <a:xfrm>
                <a:off x="1290" y="1101"/>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17561" name="Rectangle 50"/>
              <p:cNvSpPr>
                <a:spLocks noChangeArrowheads="1"/>
              </p:cNvSpPr>
              <p:nvPr/>
            </p:nvSpPr>
            <p:spPr bwMode="auto">
              <a:xfrm>
                <a:off x="1290" y="825"/>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18" name="Group 51"/>
            <p:cNvGrpSpPr>
              <a:grpSpLocks/>
            </p:cNvGrpSpPr>
            <p:nvPr/>
          </p:nvGrpSpPr>
          <p:grpSpPr bwMode="auto">
            <a:xfrm rot="846357">
              <a:off x="2076858" y="4860742"/>
              <a:ext cx="482600" cy="292100"/>
              <a:chOff x="1715" y="1228"/>
              <a:chExt cx="304" cy="184"/>
            </a:xfrm>
          </p:grpSpPr>
          <p:sp>
            <p:nvSpPr>
              <p:cNvPr id="17556" name="Freeform 52"/>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57" name="Freeform 53"/>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58" name="Freeform 54"/>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grpSp>
          <p:nvGrpSpPr>
            <p:cNvPr id="19" name="Group 55"/>
            <p:cNvGrpSpPr>
              <a:grpSpLocks/>
            </p:cNvGrpSpPr>
            <p:nvPr/>
          </p:nvGrpSpPr>
          <p:grpSpPr bwMode="auto">
            <a:xfrm rot="4405051">
              <a:off x="1723640" y="5239360"/>
              <a:ext cx="292100" cy="557213"/>
              <a:chOff x="1467" y="843"/>
              <a:chExt cx="184" cy="351"/>
            </a:xfrm>
          </p:grpSpPr>
          <p:grpSp>
            <p:nvGrpSpPr>
              <p:cNvPr id="20" name="Group 56"/>
              <p:cNvGrpSpPr>
                <a:grpSpLocks/>
              </p:cNvGrpSpPr>
              <p:nvPr/>
            </p:nvGrpSpPr>
            <p:grpSpPr bwMode="auto">
              <a:xfrm rot="3638535">
                <a:off x="1407" y="921"/>
                <a:ext cx="304" cy="184"/>
                <a:chOff x="1715" y="1228"/>
                <a:chExt cx="304" cy="184"/>
              </a:xfrm>
            </p:grpSpPr>
            <p:sp>
              <p:nvSpPr>
                <p:cNvPr id="17553" name="Freeform 57"/>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54" name="Freeform 58"/>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55" name="Freeform 59"/>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sp>
            <p:nvSpPr>
              <p:cNvPr id="17551" name="Rectangle 60"/>
              <p:cNvSpPr>
                <a:spLocks noChangeArrowheads="1"/>
              </p:cNvSpPr>
              <p:nvPr/>
            </p:nvSpPr>
            <p:spPr bwMode="auto">
              <a:xfrm>
                <a:off x="1488" y="843"/>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17552" name="Rectangle 61"/>
              <p:cNvSpPr>
                <a:spLocks noChangeArrowheads="1"/>
              </p:cNvSpPr>
              <p:nvPr/>
            </p:nvSpPr>
            <p:spPr bwMode="auto">
              <a:xfrm>
                <a:off x="1494" y="1107"/>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1" name="Group 62"/>
            <p:cNvGrpSpPr>
              <a:grpSpLocks/>
            </p:cNvGrpSpPr>
            <p:nvPr/>
          </p:nvGrpSpPr>
          <p:grpSpPr bwMode="auto">
            <a:xfrm rot="1628109">
              <a:off x="1605371" y="5052829"/>
              <a:ext cx="292100" cy="566738"/>
              <a:chOff x="2268" y="876"/>
              <a:chExt cx="184" cy="357"/>
            </a:xfrm>
          </p:grpSpPr>
          <p:grpSp>
            <p:nvGrpSpPr>
              <p:cNvPr id="22" name="Group 63"/>
              <p:cNvGrpSpPr>
                <a:grpSpLocks/>
              </p:cNvGrpSpPr>
              <p:nvPr/>
            </p:nvGrpSpPr>
            <p:grpSpPr bwMode="auto">
              <a:xfrm rot="3671353">
                <a:off x="2208" y="960"/>
                <a:ext cx="304" cy="184"/>
                <a:chOff x="1715" y="1228"/>
                <a:chExt cx="304" cy="184"/>
              </a:xfrm>
            </p:grpSpPr>
            <p:sp>
              <p:nvSpPr>
                <p:cNvPr id="17547" name="Freeform 64"/>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17548" name="Freeform 65"/>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sp>
              <p:nvSpPr>
                <p:cNvPr id="17549" name="Freeform 66"/>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0000"/>
                  </a:solidFill>
                  <a:round/>
                  <a:headEnd/>
                  <a:tailEnd/>
                </a:ln>
              </p:spPr>
              <p:txBody>
                <a:bodyPr wrap="none" anchor="ctr"/>
                <a:lstStyle/>
                <a:p>
                  <a:endParaRPr lang="en-US"/>
                </a:p>
              </p:txBody>
            </p:sp>
          </p:grpSp>
          <p:sp>
            <p:nvSpPr>
              <p:cNvPr id="17545" name="Rectangle 67"/>
              <p:cNvSpPr>
                <a:spLocks noChangeArrowheads="1"/>
              </p:cNvSpPr>
              <p:nvPr/>
            </p:nvSpPr>
            <p:spPr bwMode="auto">
              <a:xfrm>
                <a:off x="2286" y="876"/>
                <a:ext cx="63" cy="87"/>
              </a:xfrm>
              <a:prstGeom prst="rect">
                <a:avLst/>
              </a:prstGeom>
              <a:solidFill>
                <a:schemeClr val="bg1"/>
              </a:solidFill>
              <a:ln w="9525">
                <a:noFill/>
                <a:miter lim="800000"/>
                <a:headEnd type="none" w="sm" len="med"/>
                <a:tailEnd/>
              </a:ln>
            </p:spPr>
            <p:txBody>
              <a:bodyPr wrap="none" anchor="ctr"/>
              <a:lstStyle/>
              <a:p>
                <a:endParaRPr lang="en-US"/>
              </a:p>
            </p:txBody>
          </p:sp>
          <p:sp>
            <p:nvSpPr>
              <p:cNvPr id="17546" name="Rectangle 68"/>
              <p:cNvSpPr>
                <a:spLocks noChangeArrowheads="1"/>
              </p:cNvSpPr>
              <p:nvPr/>
            </p:nvSpPr>
            <p:spPr bwMode="auto">
              <a:xfrm>
                <a:off x="2289" y="1146"/>
                <a:ext cx="63" cy="87"/>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3" name="Group 69"/>
            <p:cNvGrpSpPr>
              <a:grpSpLocks/>
            </p:cNvGrpSpPr>
            <p:nvPr/>
          </p:nvGrpSpPr>
          <p:grpSpPr bwMode="auto">
            <a:xfrm>
              <a:off x="1381533" y="4786129"/>
              <a:ext cx="320675" cy="595313"/>
              <a:chOff x="876" y="1959"/>
              <a:chExt cx="202" cy="375"/>
            </a:xfrm>
          </p:grpSpPr>
          <p:grpSp>
            <p:nvGrpSpPr>
              <p:cNvPr id="24" name="Group 70"/>
              <p:cNvGrpSpPr>
                <a:grpSpLocks/>
              </p:cNvGrpSpPr>
              <p:nvPr/>
            </p:nvGrpSpPr>
            <p:grpSpPr bwMode="auto">
              <a:xfrm rot="4274127">
                <a:off x="834" y="2061"/>
                <a:ext cx="304" cy="184"/>
                <a:chOff x="1715" y="1228"/>
                <a:chExt cx="304" cy="184"/>
              </a:xfrm>
            </p:grpSpPr>
            <p:sp>
              <p:nvSpPr>
                <p:cNvPr id="17541" name="Freeform 71"/>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17542" name="Freeform 72"/>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17543" name="Freeform 73"/>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grpSp>
          <p:sp>
            <p:nvSpPr>
              <p:cNvPr id="17539" name="Rectangle 74"/>
              <p:cNvSpPr>
                <a:spLocks noChangeArrowheads="1"/>
              </p:cNvSpPr>
              <p:nvPr/>
            </p:nvSpPr>
            <p:spPr bwMode="auto">
              <a:xfrm>
                <a:off x="927" y="1959"/>
                <a:ext cx="84" cy="102"/>
              </a:xfrm>
              <a:prstGeom prst="rect">
                <a:avLst/>
              </a:prstGeom>
              <a:solidFill>
                <a:schemeClr val="bg1"/>
              </a:solidFill>
              <a:ln w="9525">
                <a:noFill/>
                <a:miter lim="800000"/>
                <a:headEnd type="none" w="sm" len="med"/>
                <a:tailEnd/>
              </a:ln>
            </p:spPr>
            <p:txBody>
              <a:bodyPr wrap="none" anchor="ctr"/>
              <a:lstStyle/>
              <a:p>
                <a:endParaRPr lang="en-US"/>
              </a:p>
            </p:txBody>
          </p:sp>
          <p:sp>
            <p:nvSpPr>
              <p:cNvPr id="17540" name="Rectangle 75"/>
              <p:cNvSpPr>
                <a:spLocks noChangeArrowheads="1"/>
              </p:cNvSpPr>
              <p:nvPr/>
            </p:nvSpPr>
            <p:spPr bwMode="auto">
              <a:xfrm>
                <a:off x="876" y="2232"/>
                <a:ext cx="84" cy="102"/>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25" name="Group 76"/>
            <p:cNvGrpSpPr>
              <a:grpSpLocks/>
            </p:cNvGrpSpPr>
            <p:nvPr/>
          </p:nvGrpSpPr>
          <p:grpSpPr bwMode="auto">
            <a:xfrm rot="250379">
              <a:off x="1286283" y="5252854"/>
              <a:ext cx="482600" cy="292100"/>
              <a:chOff x="1715" y="1228"/>
              <a:chExt cx="304" cy="184"/>
            </a:xfrm>
          </p:grpSpPr>
          <p:sp>
            <p:nvSpPr>
              <p:cNvPr id="17535" name="Freeform 77"/>
              <p:cNvSpPr>
                <a:spLocks/>
              </p:cNvSpPr>
              <p:nvPr/>
            </p:nvSpPr>
            <p:spPr bwMode="auto">
              <a:xfrm rot="1699845">
                <a:off x="1715" y="1228"/>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36" name="Freeform 78"/>
              <p:cNvSpPr>
                <a:spLocks/>
              </p:cNvSpPr>
              <p:nvPr/>
            </p:nvSpPr>
            <p:spPr bwMode="auto">
              <a:xfrm rot="1699845">
                <a:off x="1784" y="1266"/>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sp>
            <p:nvSpPr>
              <p:cNvPr id="17537" name="Freeform 79"/>
              <p:cNvSpPr>
                <a:spLocks/>
              </p:cNvSpPr>
              <p:nvPr/>
            </p:nvSpPr>
            <p:spPr bwMode="auto">
              <a:xfrm rot="1699845">
                <a:off x="1854" y="1303"/>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9900CC"/>
                </a:solidFill>
                <a:round/>
                <a:headEnd/>
                <a:tailEnd/>
              </a:ln>
            </p:spPr>
            <p:txBody>
              <a:bodyPr wrap="none" anchor="ctr"/>
              <a:lstStyle/>
              <a:p>
                <a:endParaRPr lang="en-US"/>
              </a:p>
            </p:txBody>
          </p:sp>
        </p:grpSp>
        <p:grpSp>
          <p:nvGrpSpPr>
            <p:cNvPr id="26" name="Group 80"/>
            <p:cNvGrpSpPr>
              <a:grpSpLocks/>
            </p:cNvGrpSpPr>
            <p:nvPr/>
          </p:nvGrpSpPr>
          <p:grpSpPr bwMode="auto">
            <a:xfrm rot="-168933">
              <a:off x="1010058" y="4441642"/>
              <a:ext cx="1171575" cy="192087"/>
              <a:chOff x="579" y="1724"/>
              <a:chExt cx="738" cy="121"/>
            </a:xfrm>
          </p:grpSpPr>
          <p:grpSp>
            <p:nvGrpSpPr>
              <p:cNvPr id="27" name="Group 81"/>
              <p:cNvGrpSpPr>
                <a:grpSpLocks/>
              </p:cNvGrpSpPr>
              <p:nvPr/>
            </p:nvGrpSpPr>
            <p:grpSpPr bwMode="auto">
              <a:xfrm>
                <a:off x="894" y="1724"/>
                <a:ext cx="402" cy="109"/>
                <a:chOff x="598" y="2893"/>
                <a:chExt cx="442" cy="277"/>
              </a:xfrm>
            </p:grpSpPr>
            <p:grpSp>
              <p:nvGrpSpPr>
                <p:cNvPr id="28" name="Group 82"/>
                <p:cNvGrpSpPr>
                  <a:grpSpLocks/>
                </p:cNvGrpSpPr>
                <p:nvPr/>
              </p:nvGrpSpPr>
              <p:grpSpPr bwMode="auto">
                <a:xfrm>
                  <a:off x="598" y="2893"/>
                  <a:ext cx="268" cy="277"/>
                  <a:chOff x="598" y="2893"/>
                  <a:chExt cx="268" cy="277"/>
                </a:xfrm>
              </p:grpSpPr>
              <p:sp>
                <p:nvSpPr>
                  <p:cNvPr id="17533" name="Freeform 83"/>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17534" name="Freeform 84"/>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nvGrpSpPr>
                <p:cNvPr id="29" name="Group 85"/>
                <p:cNvGrpSpPr>
                  <a:grpSpLocks/>
                </p:cNvGrpSpPr>
                <p:nvPr/>
              </p:nvGrpSpPr>
              <p:grpSpPr bwMode="auto">
                <a:xfrm>
                  <a:off x="772" y="2893"/>
                  <a:ext cx="268" cy="277"/>
                  <a:chOff x="598" y="2893"/>
                  <a:chExt cx="268" cy="277"/>
                </a:xfrm>
              </p:grpSpPr>
              <p:sp>
                <p:nvSpPr>
                  <p:cNvPr id="17531" name="Freeform 86"/>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17532" name="Freeform 87"/>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grpSp>
            <p:nvGrpSpPr>
              <p:cNvPr id="30" name="Group 88"/>
              <p:cNvGrpSpPr>
                <a:grpSpLocks/>
              </p:cNvGrpSpPr>
              <p:nvPr/>
            </p:nvGrpSpPr>
            <p:grpSpPr bwMode="auto">
              <a:xfrm>
                <a:off x="579" y="1724"/>
                <a:ext cx="402" cy="109"/>
                <a:chOff x="598" y="2893"/>
                <a:chExt cx="442" cy="277"/>
              </a:xfrm>
            </p:grpSpPr>
            <p:grpSp>
              <p:nvGrpSpPr>
                <p:cNvPr id="31" name="Group 89"/>
                <p:cNvGrpSpPr>
                  <a:grpSpLocks/>
                </p:cNvGrpSpPr>
                <p:nvPr/>
              </p:nvGrpSpPr>
              <p:grpSpPr bwMode="auto">
                <a:xfrm>
                  <a:off x="598" y="2893"/>
                  <a:ext cx="268" cy="277"/>
                  <a:chOff x="598" y="2893"/>
                  <a:chExt cx="268" cy="277"/>
                </a:xfrm>
              </p:grpSpPr>
              <p:sp>
                <p:nvSpPr>
                  <p:cNvPr id="17527" name="Freeform 90"/>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17528" name="Freeform 91"/>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nvGrpSpPr>
                <p:cNvPr id="17496" name="Group 92"/>
                <p:cNvGrpSpPr>
                  <a:grpSpLocks/>
                </p:cNvGrpSpPr>
                <p:nvPr/>
              </p:nvGrpSpPr>
              <p:grpSpPr bwMode="auto">
                <a:xfrm>
                  <a:off x="772" y="2893"/>
                  <a:ext cx="268" cy="277"/>
                  <a:chOff x="598" y="2893"/>
                  <a:chExt cx="268" cy="277"/>
                </a:xfrm>
              </p:grpSpPr>
              <p:sp>
                <p:nvSpPr>
                  <p:cNvPr id="17525" name="Freeform 93"/>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sp>
                <p:nvSpPr>
                  <p:cNvPr id="17526" name="Freeform 94"/>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chemeClr val="tx1"/>
                    </a:solidFill>
                    <a:round/>
                    <a:headEnd/>
                    <a:tailEnd/>
                  </a:ln>
                </p:spPr>
                <p:txBody>
                  <a:bodyPr wrap="none" anchor="ctr"/>
                  <a:lstStyle/>
                  <a:p>
                    <a:endParaRPr lang="en-US"/>
                  </a:p>
                </p:txBody>
              </p:sp>
            </p:grpSp>
          </p:grpSp>
          <p:sp>
            <p:nvSpPr>
              <p:cNvPr id="17522" name="Rectangle 95"/>
              <p:cNvSpPr>
                <a:spLocks noChangeArrowheads="1"/>
              </p:cNvSpPr>
              <p:nvPr/>
            </p:nvSpPr>
            <p:spPr bwMode="auto">
              <a:xfrm>
                <a:off x="1239" y="1779"/>
                <a:ext cx="78" cy="66"/>
              </a:xfrm>
              <a:prstGeom prst="rect">
                <a:avLst/>
              </a:prstGeom>
              <a:solidFill>
                <a:schemeClr val="bg1"/>
              </a:solidFill>
              <a:ln w="9525">
                <a:noFill/>
                <a:miter lim="800000"/>
                <a:headEnd type="none" w="sm" len="med"/>
                <a:tailEnd/>
              </a:ln>
            </p:spPr>
            <p:txBody>
              <a:bodyPr wrap="none" anchor="ctr"/>
              <a:lstStyle/>
              <a:p>
                <a:endParaRPr lang="en-US"/>
              </a:p>
            </p:txBody>
          </p:sp>
        </p:grpSp>
        <p:grpSp>
          <p:nvGrpSpPr>
            <p:cNvPr id="17497" name="Group 96"/>
            <p:cNvGrpSpPr>
              <a:grpSpLocks/>
            </p:cNvGrpSpPr>
            <p:nvPr/>
          </p:nvGrpSpPr>
          <p:grpSpPr bwMode="auto">
            <a:xfrm rot="5851429">
              <a:off x="1777614" y="4480536"/>
              <a:ext cx="638175" cy="173038"/>
              <a:chOff x="598" y="2893"/>
              <a:chExt cx="442" cy="277"/>
            </a:xfrm>
          </p:grpSpPr>
          <p:grpSp>
            <p:nvGrpSpPr>
              <p:cNvPr id="17502" name="Group 97"/>
              <p:cNvGrpSpPr>
                <a:grpSpLocks/>
              </p:cNvGrpSpPr>
              <p:nvPr/>
            </p:nvGrpSpPr>
            <p:grpSpPr bwMode="auto">
              <a:xfrm>
                <a:off x="598" y="2893"/>
                <a:ext cx="268" cy="277"/>
                <a:chOff x="598" y="2893"/>
                <a:chExt cx="268" cy="277"/>
              </a:xfrm>
            </p:grpSpPr>
            <p:sp>
              <p:nvSpPr>
                <p:cNvPr id="17518" name="Freeform 98"/>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sp>
              <p:nvSpPr>
                <p:cNvPr id="17519" name="Freeform 99"/>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grpSp>
          <p:grpSp>
            <p:nvGrpSpPr>
              <p:cNvPr id="17503" name="Group 100"/>
              <p:cNvGrpSpPr>
                <a:grpSpLocks/>
              </p:cNvGrpSpPr>
              <p:nvPr/>
            </p:nvGrpSpPr>
            <p:grpSpPr bwMode="auto">
              <a:xfrm>
                <a:off x="772" y="2893"/>
                <a:ext cx="268" cy="277"/>
                <a:chOff x="598" y="2893"/>
                <a:chExt cx="268" cy="277"/>
              </a:xfrm>
            </p:grpSpPr>
            <p:sp>
              <p:nvSpPr>
                <p:cNvPr id="17516" name="Freeform 101"/>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sp>
              <p:nvSpPr>
                <p:cNvPr id="17517" name="Freeform 102"/>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AF400"/>
                  </a:solidFill>
                  <a:round/>
                  <a:headEnd/>
                  <a:tailEnd/>
                </a:ln>
              </p:spPr>
              <p:txBody>
                <a:bodyPr wrap="none" anchor="ctr"/>
                <a:lstStyle/>
                <a:p>
                  <a:endParaRPr lang="en-US"/>
                </a:p>
              </p:txBody>
            </p:sp>
          </p:grpSp>
        </p:grpSp>
        <p:grpSp>
          <p:nvGrpSpPr>
            <p:cNvPr id="17508" name="Group 103"/>
            <p:cNvGrpSpPr>
              <a:grpSpLocks/>
            </p:cNvGrpSpPr>
            <p:nvPr/>
          </p:nvGrpSpPr>
          <p:grpSpPr bwMode="auto">
            <a:xfrm rot="1699845">
              <a:off x="1224371" y="4695642"/>
              <a:ext cx="638175" cy="173037"/>
              <a:chOff x="598" y="2893"/>
              <a:chExt cx="442" cy="277"/>
            </a:xfrm>
          </p:grpSpPr>
          <p:grpSp>
            <p:nvGrpSpPr>
              <p:cNvPr id="17509" name="Group 104"/>
              <p:cNvGrpSpPr>
                <a:grpSpLocks/>
              </p:cNvGrpSpPr>
              <p:nvPr/>
            </p:nvGrpSpPr>
            <p:grpSpPr bwMode="auto">
              <a:xfrm>
                <a:off x="598" y="2893"/>
                <a:ext cx="268" cy="277"/>
                <a:chOff x="598" y="2893"/>
                <a:chExt cx="268" cy="277"/>
              </a:xfrm>
            </p:grpSpPr>
            <p:sp>
              <p:nvSpPr>
                <p:cNvPr id="17512" name="Freeform 105"/>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17513" name="Freeform 106"/>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nvGrpSpPr>
              <p:cNvPr id="17514" name="Group 107"/>
              <p:cNvGrpSpPr>
                <a:grpSpLocks/>
              </p:cNvGrpSpPr>
              <p:nvPr/>
            </p:nvGrpSpPr>
            <p:grpSpPr bwMode="auto">
              <a:xfrm>
                <a:off x="772" y="2893"/>
                <a:ext cx="268" cy="277"/>
                <a:chOff x="598" y="2893"/>
                <a:chExt cx="268" cy="277"/>
              </a:xfrm>
            </p:grpSpPr>
            <p:sp>
              <p:nvSpPr>
                <p:cNvPr id="17510" name="Freeform 108"/>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sp>
              <p:nvSpPr>
                <p:cNvPr id="17511" name="Freeform 109"/>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FF00FF"/>
                  </a:solidFill>
                  <a:round/>
                  <a:headEnd/>
                  <a:tailEnd/>
                </a:ln>
              </p:spPr>
              <p:txBody>
                <a:bodyPr wrap="none" anchor="ctr"/>
                <a:lstStyle/>
                <a:p>
                  <a:endParaRPr lang="en-US"/>
                </a:p>
              </p:txBody>
            </p:sp>
          </p:grpSp>
        </p:grpSp>
        <p:grpSp>
          <p:nvGrpSpPr>
            <p:cNvPr id="17515" name="Group 110"/>
            <p:cNvGrpSpPr>
              <a:grpSpLocks/>
            </p:cNvGrpSpPr>
            <p:nvPr/>
          </p:nvGrpSpPr>
          <p:grpSpPr bwMode="auto">
            <a:xfrm rot="-4546956">
              <a:off x="866389" y="4186848"/>
              <a:ext cx="638175" cy="173038"/>
              <a:chOff x="598" y="2893"/>
              <a:chExt cx="442" cy="277"/>
            </a:xfrm>
          </p:grpSpPr>
          <p:grpSp>
            <p:nvGrpSpPr>
              <p:cNvPr id="17520" name="Group 111"/>
              <p:cNvGrpSpPr>
                <a:grpSpLocks/>
              </p:cNvGrpSpPr>
              <p:nvPr/>
            </p:nvGrpSpPr>
            <p:grpSpPr bwMode="auto">
              <a:xfrm>
                <a:off x="598" y="2893"/>
                <a:ext cx="268" cy="277"/>
                <a:chOff x="598" y="2893"/>
                <a:chExt cx="268" cy="277"/>
              </a:xfrm>
            </p:grpSpPr>
            <p:sp>
              <p:nvSpPr>
                <p:cNvPr id="17506" name="Freeform 112"/>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17507" name="Freeform 113"/>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nvGrpSpPr>
              <p:cNvPr id="17521" name="Group 114"/>
              <p:cNvGrpSpPr>
                <a:grpSpLocks/>
              </p:cNvGrpSpPr>
              <p:nvPr/>
            </p:nvGrpSpPr>
            <p:grpSpPr bwMode="auto">
              <a:xfrm>
                <a:off x="772" y="2893"/>
                <a:ext cx="268" cy="277"/>
                <a:chOff x="598" y="2893"/>
                <a:chExt cx="268" cy="277"/>
              </a:xfrm>
            </p:grpSpPr>
            <p:sp>
              <p:nvSpPr>
                <p:cNvPr id="17504" name="Freeform 115"/>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17505" name="Freeform 116"/>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grpSp>
          <p:nvGrpSpPr>
            <p:cNvPr id="17523" name="Group 117"/>
            <p:cNvGrpSpPr>
              <a:grpSpLocks/>
            </p:cNvGrpSpPr>
            <p:nvPr/>
          </p:nvGrpSpPr>
          <p:grpSpPr bwMode="auto">
            <a:xfrm rot="913737">
              <a:off x="1383121" y="3890779"/>
              <a:ext cx="638175" cy="173038"/>
              <a:chOff x="598" y="2893"/>
              <a:chExt cx="442" cy="277"/>
            </a:xfrm>
          </p:grpSpPr>
          <p:grpSp>
            <p:nvGrpSpPr>
              <p:cNvPr id="17524" name="Group 118"/>
              <p:cNvGrpSpPr>
                <a:grpSpLocks/>
              </p:cNvGrpSpPr>
              <p:nvPr/>
            </p:nvGrpSpPr>
            <p:grpSpPr bwMode="auto">
              <a:xfrm>
                <a:off x="598" y="2893"/>
                <a:ext cx="268" cy="277"/>
                <a:chOff x="598" y="2893"/>
                <a:chExt cx="268" cy="277"/>
              </a:xfrm>
            </p:grpSpPr>
            <p:sp>
              <p:nvSpPr>
                <p:cNvPr id="17500" name="Freeform 119"/>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17501" name="Freeform 120"/>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nvGrpSpPr>
              <p:cNvPr id="17529" name="Group 121"/>
              <p:cNvGrpSpPr>
                <a:grpSpLocks/>
              </p:cNvGrpSpPr>
              <p:nvPr/>
            </p:nvGrpSpPr>
            <p:grpSpPr bwMode="auto">
              <a:xfrm>
                <a:off x="772" y="2893"/>
                <a:ext cx="268" cy="277"/>
                <a:chOff x="598" y="2893"/>
                <a:chExt cx="268" cy="277"/>
              </a:xfrm>
            </p:grpSpPr>
            <p:sp>
              <p:nvSpPr>
                <p:cNvPr id="17498" name="Freeform 122"/>
                <p:cNvSpPr>
                  <a:spLocks/>
                </p:cNvSpPr>
                <p:nvPr/>
              </p:nvSpPr>
              <p:spPr bwMode="auto">
                <a:xfrm>
                  <a:off x="598"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sp>
              <p:nvSpPr>
                <p:cNvPr id="17499" name="Freeform 123"/>
                <p:cNvSpPr>
                  <a:spLocks/>
                </p:cNvSpPr>
                <p:nvPr/>
              </p:nvSpPr>
              <p:spPr bwMode="auto">
                <a:xfrm>
                  <a:off x="685" y="2893"/>
                  <a:ext cx="181" cy="277"/>
                </a:xfrm>
                <a:custGeom>
                  <a:avLst/>
                  <a:gdLst>
                    <a:gd name="T0" fmla="*/ 65 w 181"/>
                    <a:gd name="T1" fmla="*/ 259 h 277"/>
                    <a:gd name="T2" fmla="*/ 52 w 181"/>
                    <a:gd name="T3" fmla="*/ 275 h 277"/>
                    <a:gd name="T4" fmla="*/ 26 w 181"/>
                    <a:gd name="T5" fmla="*/ 245 h 277"/>
                    <a:gd name="T6" fmla="*/ 5 w 181"/>
                    <a:gd name="T7" fmla="*/ 173 h 277"/>
                    <a:gd name="T8" fmla="*/ 5 w 181"/>
                    <a:gd name="T9" fmla="*/ 95 h 277"/>
                    <a:gd name="T10" fmla="*/ 35 w 181"/>
                    <a:gd name="T11" fmla="*/ 23 h 277"/>
                    <a:gd name="T12" fmla="*/ 92 w 181"/>
                    <a:gd name="T13" fmla="*/ 2 h 277"/>
                    <a:gd name="T14" fmla="*/ 143 w 181"/>
                    <a:gd name="T15" fmla="*/ 32 h 277"/>
                    <a:gd name="T16" fmla="*/ 176 w 181"/>
                    <a:gd name="T17" fmla="*/ 113 h 277"/>
                    <a:gd name="T18" fmla="*/ 176 w 181"/>
                    <a:gd name="T19" fmla="*/ 191 h 277"/>
                    <a:gd name="T20" fmla="*/ 155 w 181"/>
                    <a:gd name="T21" fmla="*/ 251 h 277"/>
                    <a:gd name="T22" fmla="*/ 137 w 181"/>
                    <a:gd name="T23" fmla="*/ 275 h 277"/>
                    <a:gd name="T24" fmla="*/ 122 w 181"/>
                    <a:gd name="T25" fmla="*/ 259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66FFFF"/>
                  </a:solidFill>
                  <a:round/>
                  <a:headEnd/>
                  <a:tailEnd/>
                </a:ln>
              </p:spPr>
              <p:txBody>
                <a:bodyPr wrap="none" anchor="ctr"/>
                <a:lstStyle/>
                <a:p>
                  <a:endParaRPr lang="en-US"/>
                </a:p>
              </p:txBody>
            </p:sp>
          </p:grpSp>
        </p:grpSp>
        <p:sp>
          <p:nvSpPr>
            <p:cNvPr id="17429" name="Oval 124"/>
            <p:cNvSpPr>
              <a:spLocks noChangeArrowheads="1"/>
            </p:cNvSpPr>
            <p:nvPr/>
          </p:nvSpPr>
          <p:spPr bwMode="auto">
            <a:xfrm rot="3824714">
              <a:off x="1205321" y="3719329"/>
              <a:ext cx="238125" cy="428625"/>
            </a:xfrm>
            <a:prstGeom prst="ellipse">
              <a:avLst/>
            </a:prstGeom>
            <a:solidFill>
              <a:schemeClr val="bg1"/>
            </a:solidFill>
            <a:ln w="9525">
              <a:solidFill>
                <a:schemeClr val="tx1"/>
              </a:solidFill>
              <a:round/>
              <a:headEnd type="none" w="sm" len="med"/>
              <a:tailEnd/>
            </a:ln>
          </p:spPr>
          <p:txBody>
            <a:bodyPr wrap="none" anchor="ctr"/>
            <a:lstStyle/>
            <a:p>
              <a:endParaRPr lang="en-US"/>
            </a:p>
          </p:txBody>
        </p:sp>
        <p:grpSp>
          <p:nvGrpSpPr>
            <p:cNvPr id="17530" name="Group 125"/>
            <p:cNvGrpSpPr>
              <a:grpSpLocks/>
            </p:cNvGrpSpPr>
            <p:nvPr/>
          </p:nvGrpSpPr>
          <p:grpSpPr bwMode="auto">
            <a:xfrm>
              <a:off x="492533" y="3487554"/>
              <a:ext cx="2286000" cy="2286000"/>
              <a:chOff x="298" y="1132"/>
              <a:chExt cx="1440" cy="1440"/>
            </a:xfrm>
          </p:grpSpPr>
          <p:sp>
            <p:nvSpPr>
              <p:cNvPr id="17492" name="Oval 126"/>
              <p:cNvSpPr>
                <a:spLocks noChangeArrowheads="1"/>
              </p:cNvSpPr>
              <p:nvPr/>
            </p:nvSpPr>
            <p:spPr bwMode="auto">
              <a:xfrm>
                <a:off x="298" y="1132"/>
                <a:ext cx="1440" cy="1440"/>
              </a:xfrm>
              <a:prstGeom prst="ellipse">
                <a:avLst/>
              </a:prstGeom>
              <a:noFill/>
              <a:ln w="9525">
                <a:solidFill>
                  <a:schemeClr val="tx1"/>
                </a:solidFill>
                <a:round/>
                <a:headEnd type="none" w="sm" len="med"/>
                <a:tailEnd/>
              </a:ln>
            </p:spPr>
            <p:txBody>
              <a:bodyPr wrap="none" anchor="ctr"/>
              <a:lstStyle/>
              <a:p>
                <a:endParaRPr lang="en-US"/>
              </a:p>
            </p:txBody>
          </p:sp>
          <p:sp>
            <p:nvSpPr>
              <p:cNvPr id="17493" name="Oval 127"/>
              <p:cNvSpPr>
                <a:spLocks noChangeArrowheads="1"/>
              </p:cNvSpPr>
              <p:nvPr/>
            </p:nvSpPr>
            <p:spPr bwMode="auto">
              <a:xfrm>
                <a:off x="1152" y="1392"/>
                <a:ext cx="288" cy="288"/>
              </a:xfrm>
              <a:prstGeom prst="ellipse">
                <a:avLst/>
              </a:prstGeom>
              <a:solidFill>
                <a:srgbClr val="66FF33"/>
              </a:solidFill>
              <a:ln w="9525">
                <a:solidFill>
                  <a:schemeClr val="tx1"/>
                </a:solidFill>
                <a:round/>
                <a:headEnd type="none" w="sm" len="med"/>
                <a:tailEnd/>
              </a:ln>
            </p:spPr>
            <p:txBody>
              <a:bodyPr wrap="none" anchor="ctr"/>
              <a:lstStyle/>
              <a:p>
                <a:endParaRPr lang="en-US"/>
              </a:p>
            </p:txBody>
          </p:sp>
          <p:sp>
            <p:nvSpPr>
              <p:cNvPr id="17494" name="Oval 128"/>
              <p:cNvSpPr>
                <a:spLocks noChangeArrowheads="1"/>
              </p:cNvSpPr>
              <p:nvPr/>
            </p:nvSpPr>
            <p:spPr bwMode="auto">
              <a:xfrm>
                <a:off x="576" y="1680"/>
                <a:ext cx="288" cy="288"/>
              </a:xfrm>
              <a:prstGeom prst="ellipse">
                <a:avLst/>
              </a:prstGeom>
              <a:solidFill>
                <a:schemeClr val="accent2"/>
              </a:solidFill>
              <a:ln w="9525">
                <a:solidFill>
                  <a:schemeClr val="tx1"/>
                </a:solidFill>
                <a:round/>
                <a:headEnd type="none" w="sm" len="med"/>
                <a:tailEnd/>
              </a:ln>
            </p:spPr>
            <p:txBody>
              <a:bodyPr wrap="none" anchor="ctr"/>
              <a:lstStyle/>
              <a:p>
                <a:endParaRPr lang="en-US"/>
              </a:p>
            </p:txBody>
          </p:sp>
          <p:sp>
            <p:nvSpPr>
              <p:cNvPr id="17495" name="Oval 129"/>
              <p:cNvSpPr>
                <a:spLocks noChangeArrowheads="1"/>
              </p:cNvSpPr>
              <p:nvPr/>
            </p:nvSpPr>
            <p:spPr bwMode="auto">
              <a:xfrm>
                <a:off x="1056" y="1920"/>
                <a:ext cx="288" cy="288"/>
              </a:xfrm>
              <a:prstGeom prst="ellipse">
                <a:avLst/>
              </a:prstGeom>
              <a:solidFill>
                <a:srgbClr val="FF3300"/>
              </a:solidFill>
              <a:ln w="9525">
                <a:solidFill>
                  <a:schemeClr val="tx1"/>
                </a:solidFill>
                <a:round/>
                <a:headEnd type="none" w="sm" len="med"/>
                <a:tailEnd/>
              </a:ln>
            </p:spPr>
            <p:txBody>
              <a:bodyPr wrap="none" anchor="ctr"/>
              <a:lstStyle/>
              <a:p>
                <a:endParaRPr lang="en-US"/>
              </a:p>
            </p:txBody>
          </p:sp>
        </p:grpSp>
        <p:sp>
          <p:nvSpPr>
            <p:cNvPr id="17431" name="Line 130"/>
            <p:cNvSpPr>
              <a:spLocks noChangeShapeType="1"/>
            </p:cNvSpPr>
            <p:nvPr/>
          </p:nvSpPr>
          <p:spPr bwMode="auto">
            <a:xfrm flipV="1">
              <a:off x="1214846" y="3809817"/>
              <a:ext cx="104775" cy="47625"/>
            </a:xfrm>
            <a:prstGeom prst="line">
              <a:avLst/>
            </a:prstGeom>
            <a:noFill/>
            <a:ln w="9525">
              <a:solidFill>
                <a:schemeClr val="tx1"/>
              </a:solidFill>
              <a:round/>
              <a:headEnd type="none" w="sm" len="med"/>
              <a:tailEnd type="triangle" w="sm" len="med"/>
            </a:ln>
          </p:spPr>
          <p:txBody>
            <a:bodyPr/>
            <a:lstStyle/>
            <a:p>
              <a:endParaRPr lang="en-US"/>
            </a:p>
          </p:txBody>
        </p:sp>
        <p:sp>
          <p:nvSpPr>
            <p:cNvPr id="17432" name="Line 131"/>
            <p:cNvSpPr>
              <a:spLocks noChangeShapeType="1"/>
            </p:cNvSpPr>
            <p:nvPr/>
          </p:nvSpPr>
          <p:spPr bwMode="auto">
            <a:xfrm flipV="1">
              <a:off x="1343433" y="4000317"/>
              <a:ext cx="104775" cy="47625"/>
            </a:xfrm>
            <a:prstGeom prst="line">
              <a:avLst/>
            </a:prstGeom>
            <a:noFill/>
            <a:ln w="9525">
              <a:solidFill>
                <a:schemeClr val="tx1"/>
              </a:solidFill>
              <a:round/>
              <a:headEnd type="triangle" w="sm" len="med"/>
              <a:tailEnd type="none" w="sm" len="med"/>
            </a:ln>
          </p:spPr>
          <p:txBody>
            <a:bodyPr/>
            <a:lstStyle/>
            <a:p>
              <a:endParaRPr lang="en-US"/>
            </a:p>
          </p:txBody>
        </p:sp>
        <p:sp>
          <p:nvSpPr>
            <p:cNvPr id="17433" name="Text Box 132"/>
            <p:cNvSpPr txBox="1">
              <a:spLocks noChangeArrowheads="1"/>
            </p:cNvSpPr>
            <p:nvPr/>
          </p:nvSpPr>
          <p:spPr bwMode="auto">
            <a:xfrm>
              <a:off x="1056096" y="3530417"/>
              <a:ext cx="282575" cy="304800"/>
            </a:xfrm>
            <a:prstGeom prst="rect">
              <a:avLst/>
            </a:prstGeom>
            <a:noFill/>
            <a:ln w="9525">
              <a:noFill/>
              <a:miter lim="800000"/>
              <a:headEnd type="none" w="sm" len="med"/>
              <a:tailEnd/>
            </a:ln>
          </p:spPr>
          <p:txBody>
            <a:bodyPr wrap="none">
              <a:spAutoFit/>
            </a:bodyPr>
            <a:lstStyle/>
            <a:p>
              <a:r>
                <a:rPr lang="en-US" sz="1400" dirty="0">
                  <a:latin typeface="Arial" pitchFamily="34" charset="0"/>
                </a:rPr>
                <a:t>q</a:t>
              </a:r>
            </a:p>
          </p:txBody>
        </p:sp>
        <p:grpSp>
          <p:nvGrpSpPr>
            <p:cNvPr id="17538" name="Group 133"/>
            <p:cNvGrpSpPr>
              <a:grpSpLocks/>
            </p:cNvGrpSpPr>
            <p:nvPr/>
          </p:nvGrpSpPr>
          <p:grpSpPr bwMode="auto">
            <a:xfrm>
              <a:off x="1298983" y="3995554"/>
              <a:ext cx="282575" cy="304800"/>
              <a:chOff x="806" y="1440"/>
              <a:chExt cx="178" cy="192"/>
            </a:xfrm>
          </p:grpSpPr>
          <p:sp>
            <p:nvSpPr>
              <p:cNvPr id="17490" name="Text Box 134"/>
              <p:cNvSpPr txBox="1">
                <a:spLocks noChangeArrowheads="1"/>
              </p:cNvSpPr>
              <p:nvPr/>
            </p:nvSpPr>
            <p:spPr bwMode="auto">
              <a:xfrm>
                <a:off x="806" y="1440"/>
                <a:ext cx="178" cy="192"/>
              </a:xfrm>
              <a:prstGeom prst="rect">
                <a:avLst/>
              </a:prstGeom>
              <a:noFill/>
              <a:ln w="9525">
                <a:noFill/>
                <a:miter lim="800000"/>
                <a:headEnd type="none" w="sm" len="med"/>
                <a:tailEnd/>
              </a:ln>
            </p:spPr>
            <p:txBody>
              <a:bodyPr wrap="none">
                <a:spAutoFit/>
              </a:bodyPr>
              <a:lstStyle/>
              <a:p>
                <a:r>
                  <a:rPr lang="en-US" sz="1400" dirty="0">
                    <a:latin typeface="Arial" pitchFamily="34" charset="0"/>
                  </a:rPr>
                  <a:t>q</a:t>
                </a:r>
              </a:p>
            </p:txBody>
          </p:sp>
          <p:sp>
            <p:nvSpPr>
              <p:cNvPr id="17491" name="Line 135"/>
              <p:cNvSpPr>
                <a:spLocks noChangeShapeType="1"/>
              </p:cNvSpPr>
              <p:nvPr/>
            </p:nvSpPr>
            <p:spPr bwMode="auto">
              <a:xfrm>
                <a:off x="841" y="1494"/>
                <a:ext cx="54" cy="0"/>
              </a:xfrm>
              <a:prstGeom prst="line">
                <a:avLst/>
              </a:prstGeom>
              <a:noFill/>
              <a:ln w="9525">
                <a:solidFill>
                  <a:schemeClr val="tx1"/>
                </a:solidFill>
                <a:round/>
                <a:headEnd type="none" w="sm" len="med"/>
                <a:tailEnd/>
              </a:ln>
            </p:spPr>
            <p:txBody>
              <a:bodyPr/>
              <a:lstStyle/>
              <a:p>
                <a:endParaRPr lang="en-US"/>
              </a:p>
            </p:txBody>
          </p:sp>
        </p:grpSp>
        <p:sp>
          <p:nvSpPr>
            <p:cNvPr id="17435" name="Oval 136"/>
            <p:cNvSpPr>
              <a:spLocks noChangeAspect="1" noChangeArrowheads="1"/>
            </p:cNvSpPr>
            <p:nvPr/>
          </p:nvSpPr>
          <p:spPr bwMode="auto">
            <a:xfrm>
              <a:off x="1481546" y="3814579"/>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36" name="Oval 137"/>
            <p:cNvSpPr>
              <a:spLocks noChangeAspect="1" noChangeArrowheads="1"/>
            </p:cNvSpPr>
            <p:nvPr/>
          </p:nvSpPr>
          <p:spPr bwMode="auto">
            <a:xfrm>
              <a:off x="1119596" y="40193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37" name="Oval 138"/>
            <p:cNvSpPr>
              <a:spLocks noChangeAspect="1" noChangeArrowheads="1"/>
            </p:cNvSpPr>
            <p:nvPr/>
          </p:nvSpPr>
          <p:spPr bwMode="auto">
            <a:xfrm>
              <a:off x="1057683" y="4347979"/>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38" name="Oval 139"/>
            <p:cNvSpPr>
              <a:spLocks noChangeAspect="1" noChangeArrowheads="1"/>
            </p:cNvSpPr>
            <p:nvPr/>
          </p:nvSpPr>
          <p:spPr bwMode="auto">
            <a:xfrm>
              <a:off x="1910171" y="393840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39" name="Oval 140"/>
            <p:cNvSpPr>
              <a:spLocks noChangeAspect="1" noChangeArrowheads="1"/>
            </p:cNvSpPr>
            <p:nvPr/>
          </p:nvSpPr>
          <p:spPr bwMode="auto">
            <a:xfrm>
              <a:off x="1362483" y="4586104"/>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0" name="Oval 141"/>
            <p:cNvSpPr>
              <a:spLocks noChangeAspect="1" noChangeArrowheads="1"/>
            </p:cNvSpPr>
            <p:nvPr/>
          </p:nvSpPr>
          <p:spPr bwMode="auto">
            <a:xfrm>
              <a:off x="1738721" y="47813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1" name="Oval 142"/>
            <p:cNvSpPr>
              <a:spLocks noChangeAspect="1" noChangeArrowheads="1"/>
            </p:cNvSpPr>
            <p:nvPr/>
          </p:nvSpPr>
          <p:spPr bwMode="auto">
            <a:xfrm>
              <a:off x="2119721" y="44765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2" name="Oval 143"/>
            <p:cNvSpPr>
              <a:spLocks noChangeAspect="1" noChangeArrowheads="1"/>
            </p:cNvSpPr>
            <p:nvPr/>
          </p:nvSpPr>
          <p:spPr bwMode="auto">
            <a:xfrm>
              <a:off x="1314858" y="4433704"/>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17544" name="Group 144"/>
            <p:cNvGrpSpPr>
              <a:grpSpLocks/>
            </p:cNvGrpSpPr>
            <p:nvPr/>
          </p:nvGrpSpPr>
          <p:grpSpPr bwMode="auto">
            <a:xfrm rot="3765891">
              <a:off x="1009264" y="5096486"/>
              <a:ext cx="428625" cy="242888"/>
              <a:chOff x="720" y="2205"/>
              <a:chExt cx="270" cy="153"/>
            </a:xfrm>
          </p:grpSpPr>
          <p:sp>
            <p:nvSpPr>
              <p:cNvPr id="17487" name="Oval 145"/>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17488" name="Line 146"/>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17489" name="Line 147"/>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17444" name="Oval 148"/>
            <p:cNvSpPr>
              <a:spLocks noChangeAspect="1" noChangeArrowheads="1"/>
            </p:cNvSpPr>
            <p:nvPr/>
          </p:nvSpPr>
          <p:spPr bwMode="auto">
            <a:xfrm>
              <a:off x="1362483" y="520999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5" name="Oval 149"/>
            <p:cNvSpPr>
              <a:spLocks noChangeAspect="1" noChangeArrowheads="1"/>
            </p:cNvSpPr>
            <p:nvPr/>
          </p:nvSpPr>
          <p:spPr bwMode="auto">
            <a:xfrm>
              <a:off x="1157696" y="47956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6" name="Oval 150"/>
            <p:cNvSpPr>
              <a:spLocks noChangeAspect="1" noChangeArrowheads="1"/>
            </p:cNvSpPr>
            <p:nvPr/>
          </p:nvSpPr>
          <p:spPr bwMode="auto">
            <a:xfrm>
              <a:off x="1562508" y="481946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7" name="Oval 151"/>
            <p:cNvSpPr>
              <a:spLocks noChangeAspect="1" noChangeArrowheads="1"/>
            </p:cNvSpPr>
            <p:nvPr/>
          </p:nvSpPr>
          <p:spPr bwMode="auto">
            <a:xfrm>
              <a:off x="1500596" y="5319529"/>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8" name="Oval 152"/>
            <p:cNvSpPr>
              <a:spLocks noChangeAspect="1" noChangeArrowheads="1"/>
            </p:cNvSpPr>
            <p:nvPr/>
          </p:nvSpPr>
          <p:spPr bwMode="auto">
            <a:xfrm>
              <a:off x="1605371" y="553384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49" name="Oval 153"/>
            <p:cNvSpPr>
              <a:spLocks noChangeAspect="1" noChangeArrowheads="1"/>
            </p:cNvSpPr>
            <p:nvPr/>
          </p:nvSpPr>
          <p:spPr bwMode="auto">
            <a:xfrm>
              <a:off x="1886358" y="5186179"/>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50" name="Oval 154"/>
            <p:cNvSpPr>
              <a:spLocks noChangeAspect="1" noChangeArrowheads="1"/>
            </p:cNvSpPr>
            <p:nvPr/>
          </p:nvSpPr>
          <p:spPr bwMode="auto">
            <a:xfrm>
              <a:off x="2095908" y="483851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17550" name="Group 155"/>
            <p:cNvGrpSpPr>
              <a:grpSpLocks/>
            </p:cNvGrpSpPr>
            <p:nvPr/>
          </p:nvGrpSpPr>
          <p:grpSpPr bwMode="auto">
            <a:xfrm rot="-301054">
              <a:off x="2081621" y="5195704"/>
              <a:ext cx="428625" cy="242888"/>
              <a:chOff x="720" y="2205"/>
              <a:chExt cx="270" cy="153"/>
            </a:xfrm>
          </p:grpSpPr>
          <p:sp>
            <p:nvSpPr>
              <p:cNvPr id="17484" name="Oval 156"/>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17485" name="Line 157"/>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17486" name="Line 158"/>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17452" name="Oval 159"/>
            <p:cNvSpPr>
              <a:spLocks noChangeAspect="1" noChangeArrowheads="1"/>
            </p:cNvSpPr>
            <p:nvPr/>
          </p:nvSpPr>
          <p:spPr bwMode="auto">
            <a:xfrm>
              <a:off x="2181633" y="429559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53" name="Oval 160"/>
            <p:cNvSpPr>
              <a:spLocks noChangeAspect="1" noChangeArrowheads="1"/>
            </p:cNvSpPr>
            <p:nvPr/>
          </p:nvSpPr>
          <p:spPr bwMode="auto">
            <a:xfrm>
              <a:off x="2448333" y="5176654"/>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17559" name="Group 161"/>
            <p:cNvGrpSpPr>
              <a:grpSpLocks/>
            </p:cNvGrpSpPr>
            <p:nvPr/>
          </p:nvGrpSpPr>
          <p:grpSpPr bwMode="auto">
            <a:xfrm rot="5749240">
              <a:off x="536189" y="4526573"/>
              <a:ext cx="428625" cy="242888"/>
              <a:chOff x="720" y="2205"/>
              <a:chExt cx="270" cy="153"/>
            </a:xfrm>
          </p:grpSpPr>
          <p:sp>
            <p:nvSpPr>
              <p:cNvPr id="17481" name="Oval 162"/>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17482" name="Line 163"/>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17483" name="Line 164"/>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17455" name="Oval 165"/>
            <p:cNvSpPr>
              <a:spLocks noChangeAspect="1" noChangeArrowheads="1"/>
            </p:cNvSpPr>
            <p:nvPr/>
          </p:nvSpPr>
          <p:spPr bwMode="auto">
            <a:xfrm>
              <a:off x="1029108" y="517189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56" name="Oval 166"/>
            <p:cNvSpPr>
              <a:spLocks noChangeAspect="1" noChangeArrowheads="1"/>
            </p:cNvSpPr>
            <p:nvPr/>
          </p:nvSpPr>
          <p:spPr bwMode="auto">
            <a:xfrm>
              <a:off x="690971" y="479089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57" name="Oval 167"/>
            <p:cNvSpPr>
              <a:spLocks noChangeAspect="1" noChangeArrowheads="1"/>
            </p:cNvSpPr>
            <p:nvPr/>
          </p:nvSpPr>
          <p:spPr bwMode="auto">
            <a:xfrm>
              <a:off x="657633" y="442894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58" name="Oval 168"/>
            <p:cNvSpPr>
              <a:spLocks noChangeAspect="1" noChangeArrowheads="1"/>
            </p:cNvSpPr>
            <p:nvPr/>
          </p:nvSpPr>
          <p:spPr bwMode="auto">
            <a:xfrm>
              <a:off x="1110071" y="420034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59" name="Oval 169"/>
            <p:cNvSpPr>
              <a:spLocks noChangeAspect="1" noChangeArrowheads="1"/>
            </p:cNvSpPr>
            <p:nvPr/>
          </p:nvSpPr>
          <p:spPr bwMode="auto">
            <a:xfrm>
              <a:off x="1576796" y="44146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60" name="Oval 170"/>
            <p:cNvSpPr>
              <a:spLocks noChangeAspect="1" noChangeArrowheads="1"/>
            </p:cNvSpPr>
            <p:nvPr/>
          </p:nvSpPr>
          <p:spPr bwMode="auto">
            <a:xfrm>
              <a:off x="2395946" y="49718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61" name="Oval 171"/>
            <p:cNvSpPr>
              <a:spLocks noChangeAspect="1" noChangeArrowheads="1"/>
            </p:cNvSpPr>
            <p:nvPr/>
          </p:nvSpPr>
          <p:spPr bwMode="auto">
            <a:xfrm>
              <a:off x="2267358" y="419081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62" name="Oval 172"/>
            <p:cNvSpPr>
              <a:spLocks noChangeAspect="1" noChangeArrowheads="1"/>
            </p:cNvSpPr>
            <p:nvPr/>
          </p:nvSpPr>
          <p:spPr bwMode="auto">
            <a:xfrm>
              <a:off x="1162458" y="3857442"/>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63" name="Oval 173"/>
            <p:cNvSpPr>
              <a:spLocks noChangeAspect="1" noChangeArrowheads="1"/>
            </p:cNvSpPr>
            <p:nvPr/>
          </p:nvSpPr>
          <p:spPr bwMode="auto">
            <a:xfrm>
              <a:off x="833846" y="4247967"/>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17565" name="Group 174"/>
            <p:cNvGrpSpPr>
              <a:grpSpLocks/>
            </p:cNvGrpSpPr>
            <p:nvPr/>
          </p:nvGrpSpPr>
          <p:grpSpPr bwMode="auto">
            <a:xfrm rot="3765891">
              <a:off x="1547427" y="3553436"/>
              <a:ext cx="428625" cy="242887"/>
              <a:chOff x="720" y="2205"/>
              <a:chExt cx="270" cy="153"/>
            </a:xfrm>
          </p:grpSpPr>
          <p:sp>
            <p:nvSpPr>
              <p:cNvPr id="17478" name="Oval 175"/>
              <p:cNvSpPr>
                <a:spLocks noChangeArrowheads="1"/>
              </p:cNvSpPr>
              <p:nvPr/>
            </p:nvSpPr>
            <p:spPr bwMode="auto">
              <a:xfrm rot="3824714">
                <a:off x="780" y="2148"/>
                <a:ext cx="150" cy="270"/>
              </a:xfrm>
              <a:prstGeom prst="ellipse">
                <a:avLst/>
              </a:prstGeom>
              <a:solidFill>
                <a:schemeClr val="bg1"/>
              </a:solidFill>
              <a:ln w="9525">
                <a:solidFill>
                  <a:schemeClr val="tx1"/>
                </a:solidFill>
                <a:round/>
                <a:headEnd type="none" w="sm" len="med"/>
                <a:tailEnd/>
              </a:ln>
            </p:spPr>
            <p:txBody>
              <a:bodyPr wrap="none" anchor="ctr"/>
              <a:lstStyle/>
              <a:p>
                <a:endParaRPr lang="en-US"/>
              </a:p>
            </p:txBody>
          </p:sp>
          <p:sp>
            <p:nvSpPr>
              <p:cNvPr id="17479" name="Line 176"/>
              <p:cNvSpPr>
                <a:spLocks noChangeShapeType="1"/>
              </p:cNvSpPr>
              <p:nvPr/>
            </p:nvSpPr>
            <p:spPr bwMode="auto">
              <a:xfrm flipV="1">
                <a:off x="786" y="2205"/>
                <a:ext cx="66" cy="30"/>
              </a:xfrm>
              <a:prstGeom prst="line">
                <a:avLst/>
              </a:prstGeom>
              <a:noFill/>
              <a:ln w="9525">
                <a:solidFill>
                  <a:schemeClr val="tx1"/>
                </a:solidFill>
                <a:round/>
                <a:headEnd type="none" w="sm" len="med"/>
                <a:tailEnd type="triangle" w="sm" len="med"/>
              </a:ln>
            </p:spPr>
            <p:txBody>
              <a:bodyPr/>
              <a:lstStyle/>
              <a:p>
                <a:endParaRPr lang="en-US"/>
              </a:p>
            </p:txBody>
          </p:sp>
          <p:sp>
            <p:nvSpPr>
              <p:cNvPr id="17480" name="Line 177"/>
              <p:cNvSpPr>
                <a:spLocks noChangeShapeType="1"/>
              </p:cNvSpPr>
              <p:nvPr/>
            </p:nvSpPr>
            <p:spPr bwMode="auto">
              <a:xfrm flipV="1">
                <a:off x="867" y="2325"/>
                <a:ext cx="66" cy="30"/>
              </a:xfrm>
              <a:prstGeom prst="line">
                <a:avLst/>
              </a:prstGeom>
              <a:noFill/>
              <a:ln w="9525">
                <a:solidFill>
                  <a:schemeClr val="tx1"/>
                </a:solidFill>
                <a:round/>
                <a:headEnd type="triangle" w="sm" len="med"/>
                <a:tailEnd type="none" w="sm" len="med"/>
              </a:ln>
            </p:spPr>
            <p:txBody>
              <a:bodyPr/>
              <a:lstStyle/>
              <a:p>
                <a:endParaRPr lang="en-US"/>
              </a:p>
            </p:txBody>
          </p:sp>
        </p:grpSp>
        <p:sp>
          <p:nvSpPr>
            <p:cNvPr id="17465" name="Oval 178"/>
            <p:cNvSpPr>
              <a:spLocks noChangeAspect="1" noChangeArrowheads="1"/>
            </p:cNvSpPr>
            <p:nvPr/>
          </p:nvSpPr>
          <p:spPr bwMode="auto">
            <a:xfrm>
              <a:off x="2167346" y="391459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66" name="Oval 179"/>
            <p:cNvSpPr>
              <a:spLocks noChangeAspect="1" noChangeArrowheads="1"/>
            </p:cNvSpPr>
            <p:nvPr/>
          </p:nvSpPr>
          <p:spPr bwMode="auto">
            <a:xfrm>
              <a:off x="1891121" y="36526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nvGrpSpPr>
            <p:cNvPr id="17571" name="Group 180"/>
            <p:cNvGrpSpPr>
              <a:grpSpLocks/>
            </p:cNvGrpSpPr>
            <p:nvPr/>
          </p:nvGrpSpPr>
          <p:grpSpPr bwMode="auto">
            <a:xfrm rot="-5981327">
              <a:off x="1272790" y="3528035"/>
              <a:ext cx="349250" cy="261937"/>
              <a:chOff x="1171" y="1259"/>
              <a:chExt cx="220" cy="165"/>
            </a:xfrm>
          </p:grpSpPr>
          <p:sp>
            <p:nvSpPr>
              <p:cNvPr id="17476" name="Freeform 181"/>
              <p:cNvSpPr>
                <a:spLocks/>
              </p:cNvSpPr>
              <p:nvPr/>
            </p:nvSpPr>
            <p:spPr bwMode="auto">
              <a:xfrm rot="2687446">
                <a:off x="1171" y="1259"/>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sp>
            <p:nvSpPr>
              <p:cNvPr id="17477" name="Freeform 182"/>
              <p:cNvSpPr>
                <a:spLocks/>
              </p:cNvSpPr>
              <p:nvPr/>
            </p:nvSpPr>
            <p:spPr bwMode="auto">
              <a:xfrm rot="2687446">
                <a:off x="1226" y="1315"/>
                <a:ext cx="165" cy="109"/>
              </a:xfrm>
              <a:custGeom>
                <a:avLst/>
                <a:gdLst>
                  <a:gd name="T0" fmla="*/ 34 w 181"/>
                  <a:gd name="T1" fmla="*/ 0 h 277"/>
                  <a:gd name="T2" fmla="*/ 27 w 181"/>
                  <a:gd name="T3" fmla="*/ 0 h 277"/>
                  <a:gd name="T4" fmla="*/ 14 w 181"/>
                  <a:gd name="T5" fmla="*/ 0 h 277"/>
                  <a:gd name="T6" fmla="*/ 5 w 181"/>
                  <a:gd name="T7" fmla="*/ 0 h 277"/>
                  <a:gd name="T8" fmla="*/ 5 w 181"/>
                  <a:gd name="T9" fmla="*/ 0 h 277"/>
                  <a:gd name="T10" fmla="*/ 18 w 181"/>
                  <a:gd name="T11" fmla="*/ 0 h 277"/>
                  <a:gd name="T12" fmla="*/ 48 w 181"/>
                  <a:gd name="T13" fmla="*/ 0 h 277"/>
                  <a:gd name="T14" fmla="*/ 74 w 181"/>
                  <a:gd name="T15" fmla="*/ 0 h 277"/>
                  <a:gd name="T16" fmla="*/ 91 w 181"/>
                  <a:gd name="T17" fmla="*/ 0 h 277"/>
                  <a:gd name="T18" fmla="*/ 91 w 181"/>
                  <a:gd name="T19" fmla="*/ 0 h 277"/>
                  <a:gd name="T20" fmla="*/ 81 w 181"/>
                  <a:gd name="T21" fmla="*/ 0 h 277"/>
                  <a:gd name="T22" fmla="*/ 72 w 181"/>
                  <a:gd name="T23" fmla="*/ 0 h 277"/>
                  <a:gd name="T24" fmla="*/ 64 w 181"/>
                  <a:gd name="T25" fmla="*/ 0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77"/>
                  <a:gd name="T41" fmla="*/ 181 w 181"/>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77">
                    <a:moveTo>
                      <a:pt x="65" y="259"/>
                    </a:moveTo>
                    <a:cubicBezTo>
                      <a:pt x="63" y="262"/>
                      <a:pt x="58" y="277"/>
                      <a:pt x="52" y="275"/>
                    </a:cubicBezTo>
                    <a:cubicBezTo>
                      <a:pt x="46" y="273"/>
                      <a:pt x="34" y="262"/>
                      <a:pt x="26" y="245"/>
                    </a:cubicBezTo>
                    <a:cubicBezTo>
                      <a:pt x="18" y="228"/>
                      <a:pt x="8" y="198"/>
                      <a:pt x="5" y="173"/>
                    </a:cubicBezTo>
                    <a:cubicBezTo>
                      <a:pt x="2" y="148"/>
                      <a:pt x="0" y="120"/>
                      <a:pt x="5" y="95"/>
                    </a:cubicBezTo>
                    <a:cubicBezTo>
                      <a:pt x="10" y="70"/>
                      <a:pt x="20" y="39"/>
                      <a:pt x="35" y="23"/>
                    </a:cubicBezTo>
                    <a:cubicBezTo>
                      <a:pt x="50" y="7"/>
                      <a:pt x="74" y="0"/>
                      <a:pt x="92" y="2"/>
                    </a:cubicBezTo>
                    <a:cubicBezTo>
                      <a:pt x="110" y="4"/>
                      <a:pt x="129" y="13"/>
                      <a:pt x="143" y="32"/>
                    </a:cubicBezTo>
                    <a:cubicBezTo>
                      <a:pt x="157" y="51"/>
                      <a:pt x="171" y="87"/>
                      <a:pt x="176" y="113"/>
                    </a:cubicBezTo>
                    <a:cubicBezTo>
                      <a:pt x="181" y="139"/>
                      <a:pt x="179" y="168"/>
                      <a:pt x="176" y="191"/>
                    </a:cubicBezTo>
                    <a:cubicBezTo>
                      <a:pt x="173" y="214"/>
                      <a:pt x="161" y="237"/>
                      <a:pt x="155" y="251"/>
                    </a:cubicBezTo>
                    <a:cubicBezTo>
                      <a:pt x="149" y="265"/>
                      <a:pt x="142" y="274"/>
                      <a:pt x="137" y="275"/>
                    </a:cubicBezTo>
                    <a:cubicBezTo>
                      <a:pt x="132" y="276"/>
                      <a:pt x="125" y="262"/>
                      <a:pt x="122" y="259"/>
                    </a:cubicBezTo>
                  </a:path>
                </a:pathLst>
              </a:custGeom>
              <a:noFill/>
              <a:ln w="9525">
                <a:solidFill>
                  <a:srgbClr val="CCFF66"/>
                </a:solidFill>
                <a:round/>
                <a:headEnd/>
                <a:tailEnd/>
              </a:ln>
            </p:spPr>
            <p:txBody>
              <a:bodyPr wrap="none" anchor="ctr"/>
              <a:lstStyle/>
              <a:p>
                <a:endParaRPr lang="en-US"/>
              </a:p>
            </p:txBody>
          </p:sp>
        </p:grpSp>
        <p:sp>
          <p:nvSpPr>
            <p:cNvPr id="17468" name="Oval 183"/>
            <p:cNvSpPr>
              <a:spLocks noChangeAspect="1" noChangeArrowheads="1"/>
            </p:cNvSpPr>
            <p:nvPr/>
          </p:nvSpPr>
          <p:spPr bwMode="auto">
            <a:xfrm>
              <a:off x="1557746" y="3590742"/>
              <a:ext cx="46037"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69" name="Oval 184"/>
            <p:cNvSpPr>
              <a:spLocks noChangeAspect="1" noChangeArrowheads="1"/>
            </p:cNvSpPr>
            <p:nvPr/>
          </p:nvSpPr>
          <p:spPr bwMode="auto">
            <a:xfrm>
              <a:off x="1424396" y="3766954"/>
              <a:ext cx="46037"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70" name="Oval 185"/>
            <p:cNvSpPr>
              <a:spLocks noChangeAspect="1" noChangeArrowheads="1"/>
            </p:cNvSpPr>
            <p:nvPr/>
          </p:nvSpPr>
          <p:spPr bwMode="auto">
            <a:xfrm>
              <a:off x="1191033" y="5048067"/>
              <a:ext cx="46038" cy="46037"/>
            </a:xfrm>
            <a:prstGeom prst="ellipse">
              <a:avLst/>
            </a:prstGeom>
            <a:solidFill>
              <a:schemeClr val="tx1"/>
            </a:solidFill>
            <a:ln w="9525">
              <a:solidFill>
                <a:schemeClr val="tx1"/>
              </a:solidFill>
              <a:round/>
              <a:headEnd type="none" w="sm" len="med"/>
              <a:tailEnd/>
            </a:ln>
          </p:spPr>
          <p:txBody>
            <a:bodyPr wrap="none" anchor="ctr"/>
            <a:lstStyle/>
            <a:p>
              <a:endParaRPr lang="en-US"/>
            </a:p>
          </p:txBody>
        </p:sp>
        <p:sp>
          <p:nvSpPr>
            <p:cNvPr id="17471" name="Oval 186"/>
            <p:cNvSpPr>
              <a:spLocks noChangeAspect="1" noChangeArrowheads="1"/>
            </p:cNvSpPr>
            <p:nvPr/>
          </p:nvSpPr>
          <p:spPr bwMode="auto">
            <a:xfrm>
              <a:off x="2095908" y="5414779"/>
              <a:ext cx="46038" cy="46038"/>
            </a:xfrm>
            <a:prstGeom prst="ellipse">
              <a:avLst/>
            </a:prstGeom>
            <a:solidFill>
              <a:schemeClr val="tx1"/>
            </a:solidFill>
            <a:ln w="9525">
              <a:solidFill>
                <a:schemeClr val="tx1"/>
              </a:solidFill>
              <a:round/>
              <a:headEnd type="none" w="sm" len="med"/>
              <a:tailEnd/>
            </a:ln>
          </p:spPr>
          <p:txBody>
            <a:bodyPr wrap="none" anchor="ctr"/>
            <a:lstStyle/>
            <a:p>
              <a:endParaRPr lang="en-US"/>
            </a:p>
          </p:txBody>
        </p:sp>
      </p:grpSp>
      <p:sp>
        <p:nvSpPr>
          <p:cNvPr id="200" name="Rectangle 187"/>
          <p:cNvSpPr>
            <a:spLocks noChangeArrowheads="1"/>
          </p:cNvSpPr>
          <p:nvPr/>
        </p:nvSpPr>
        <p:spPr bwMode="auto">
          <a:xfrm>
            <a:off x="5105400" y="2286000"/>
            <a:ext cx="4038600" cy="3657600"/>
          </a:xfrm>
          <a:prstGeom prst="rect">
            <a:avLst/>
          </a:prstGeom>
          <a:noFill/>
          <a:ln w="9525">
            <a:noFill/>
            <a:miter lim="800000"/>
            <a:headEnd/>
            <a:tailEnd/>
          </a:ln>
        </p:spPr>
        <p:txBody>
          <a:bodyPr/>
          <a:lstStyle/>
          <a:p>
            <a:pPr marL="342900" indent="-342900">
              <a:spcBef>
                <a:spcPct val="20000"/>
              </a:spcBef>
              <a:buFontTx/>
              <a:buChar char="•"/>
            </a:pPr>
            <a:r>
              <a:rPr lang="en-US" sz="2200" dirty="0">
                <a:solidFill>
                  <a:srgbClr val="CC0066"/>
                </a:solidFill>
                <a:latin typeface="Arial" pitchFamily="34" charset="0"/>
              </a:rPr>
              <a:t>What is it made of?</a:t>
            </a:r>
          </a:p>
          <a:p>
            <a:pPr marL="742950" lvl="1" indent="-285750">
              <a:spcBef>
                <a:spcPct val="20000"/>
              </a:spcBef>
              <a:buFontTx/>
              <a:buChar char="–"/>
            </a:pPr>
            <a:r>
              <a:rPr lang="en-US" sz="2000" dirty="0">
                <a:latin typeface="Arial" pitchFamily="34" charset="0"/>
              </a:rPr>
              <a:t>valence quarks carry baryon number</a:t>
            </a:r>
          </a:p>
        </p:txBody>
      </p:sp>
      <p:sp>
        <p:nvSpPr>
          <p:cNvPr id="201" name="Rectangle 188"/>
          <p:cNvSpPr>
            <a:spLocks noChangeArrowheads="1"/>
          </p:cNvSpPr>
          <p:nvPr/>
        </p:nvSpPr>
        <p:spPr bwMode="auto">
          <a:xfrm>
            <a:off x="5181600" y="3352800"/>
            <a:ext cx="3651250" cy="609600"/>
          </a:xfrm>
          <a:prstGeom prst="rect">
            <a:avLst/>
          </a:prstGeom>
          <a:noFill/>
          <a:ln w="9525">
            <a:noFill/>
            <a:miter lim="800000"/>
            <a:headEnd/>
            <a:tailEnd/>
          </a:ln>
        </p:spPr>
        <p:txBody>
          <a:bodyPr/>
          <a:lstStyle/>
          <a:p>
            <a:pPr marL="742950" lvl="1" indent="-285750">
              <a:spcBef>
                <a:spcPct val="20000"/>
              </a:spcBef>
              <a:buFontTx/>
              <a:buChar char="–"/>
            </a:pPr>
            <a:r>
              <a:rPr lang="en-US" sz="2000" dirty="0">
                <a:latin typeface="Arial" pitchFamily="34" charset="0"/>
              </a:rPr>
              <a:t>sea of gluons</a:t>
            </a:r>
          </a:p>
        </p:txBody>
      </p:sp>
      <p:sp>
        <p:nvSpPr>
          <p:cNvPr id="202" name="Rectangle 189"/>
          <p:cNvSpPr>
            <a:spLocks noChangeArrowheads="1"/>
          </p:cNvSpPr>
          <p:nvPr/>
        </p:nvSpPr>
        <p:spPr bwMode="auto">
          <a:xfrm>
            <a:off x="5181600" y="3733800"/>
            <a:ext cx="4038600" cy="1050925"/>
          </a:xfrm>
          <a:prstGeom prst="rect">
            <a:avLst/>
          </a:prstGeom>
          <a:noFill/>
          <a:ln w="9525">
            <a:noFill/>
            <a:miter lim="800000"/>
            <a:headEnd/>
            <a:tailEnd/>
          </a:ln>
        </p:spPr>
        <p:txBody>
          <a:bodyPr/>
          <a:lstStyle/>
          <a:p>
            <a:pPr marL="742950" lvl="1" indent="-285750">
              <a:spcBef>
                <a:spcPct val="20000"/>
              </a:spcBef>
              <a:buFontTx/>
              <a:buChar char="–"/>
            </a:pPr>
            <a:r>
              <a:rPr lang="en-US" sz="2000" dirty="0">
                <a:latin typeface="Arial" pitchFamily="34" charset="0"/>
              </a:rPr>
              <a:t>and associated quark-</a:t>
            </a:r>
            <a:r>
              <a:rPr lang="en-US" sz="2000" dirty="0" err="1">
                <a:latin typeface="Arial" pitchFamily="34" charset="0"/>
              </a:rPr>
              <a:t>antiquark</a:t>
            </a:r>
            <a:r>
              <a:rPr lang="en-US" sz="2000" dirty="0">
                <a:latin typeface="Arial" pitchFamily="34" charset="0"/>
              </a:rPr>
              <a:t> pairs</a:t>
            </a:r>
          </a:p>
          <a:p>
            <a:pPr marL="1143000" lvl="2" indent="-228600">
              <a:spcBef>
                <a:spcPct val="20000"/>
              </a:spcBef>
              <a:buFontTx/>
              <a:buChar char="•"/>
            </a:pPr>
            <a:r>
              <a:rPr lang="en-US" dirty="0">
                <a:solidFill>
                  <a:srgbClr val="009900"/>
                </a:solidFill>
                <a:latin typeface="Arial" pitchFamily="34" charset="0"/>
              </a:rPr>
              <a:t>analog of Lamb </a:t>
            </a:r>
            <a:r>
              <a:rPr lang="en-US" dirty="0" smtClean="0">
                <a:solidFill>
                  <a:srgbClr val="009900"/>
                </a:solidFill>
                <a:latin typeface="Arial" pitchFamily="34" charset="0"/>
              </a:rPr>
              <a:t>shift</a:t>
            </a:r>
            <a:endParaRPr lang="en-US" dirty="0">
              <a:solidFill>
                <a:srgbClr val="009900"/>
              </a:solidFill>
              <a:latin typeface="Arial" pitchFamily="34" charset="0"/>
            </a:endParaRPr>
          </a:p>
        </p:txBody>
      </p:sp>
      <p:sp>
        <p:nvSpPr>
          <p:cNvPr id="203" name="Rectangle 190"/>
          <p:cNvSpPr>
            <a:spLocks noChangeArrowheads="1"/>
          </p:cNvSpPr>
          <p:nvPr/>
        </p:nvSpPr>
        <p:spPr bwMode="auto">
          <a:xfrm>
            <a:off x="5105400" y="4724400"/>
            <a:ext cx="4038600" cy="1828800"/>
          </a:xfrm>
          <a:prstGeom prst="rect">
            <a:avLst/>
          </a:prstGeom>
          <a:noFill/>
          <a:ln w="9525">
            <a:noFill/>
            <a:miter lim="800000"/>
            <a:headEnd/>
            <a:tailEnd/>
          </a:ln>
        </p:spPr>
        <p:txBody>
          <a:bodyPr/>
          <a:lstStyle/>
          <a:p>
            <a:pPr marL="742950" lvl="1" indent="-285750">
              <a:spcBef>
                <a:spcPct val="20000"/>
              </a:spcBef>
              <a:buFontTx/>
              <a:buChar char="–"/>
            </a:pPr>
            <a:r>
              <a:rPr lang="en-US" sz="2000" dirty="0">
                <a:latin typeface="Arial" pitchFamily="34" charset="0"/>
              </a:rPr>
              <a:t>very complicated because</a:t>
            </a:r>
          </a:p>
          <a:p>
            <a:pPr marL="1143000" lvl="2" indent="-228600">
              <a:spcBef>
                <a:spcPct val="20000"/>
              </a:spcBef>
              <a:buFontTx/>
              <a:buChar char="•"/>
            </a:pPr>
            <a:r>
              <a:rPr lang="en-US" dirty="0">
                <a:solidFill>
                  <a:srgbClr val="009900"/>
                </a:solidFill>
                <a:latin typeface="Arial" pitchFamily="34" charset="0"/>
              </a:rPr>
              <a:t>strong coupling </a:t>
            </a:r>
            <a:r>
              <a:rPr lang="en-US" dirty="0">
                <a:latin typeface="Arial" pitchFamily="34" charset="0"/>
                <a:cs typeface="Arial" pitchFamily="34" charset="0"/>
              </a:rPr>
              <a:t>●</a:t>
            </a:r>
          </a:p>
          <a:p>
            <a:pPr marL="1143000" lvl="2" indent="-228600">
              <a:spcBef>
                <a:spcPct val="20000"/>
              </a:spcBef>
              <a:buFontTx/>
              <a:buChar char="•"/>
            </a:pPr>
            <a:r>
              <a:rPr lang="en-US" dirty="0">
                <a:solidFill>
                  <a:srgbClr val="009900"/>
                </a:solidFill>
                <a:latin typeface="Arial" pitchFamily="34" charset="0"/>
              </a:rPr>
              <a:t>gluons interact with each other</a:t>
            </a:r>
          </a:p>
          <a:p>
            <a:pPr marL="742950" lvl="1" indent="-285750">
              <a:spcBef>
                <a:spcPct val="20000"/>
              </a:spcBef>
              <a:buFont typeface="Arial" pitchFamily="34" charset="0"/>
              <a:buChar char="→"/>
            </a:pPr>
            <a:r>
              <a:rPr lang="en-US" sz="2000" dirty="0">
                <a:latin typeface="Arial" pitchFamily="34" charset="0"/>
              </a:rPr>
              <a:t>many-body physics with virtual particles</a:t>
            </a:r>
          </a:p>
        </p:txBody>
      </p:sp>
    </p:spTree>
    <p:extLst>
      <p:ext uri="{BB962C8B-B14F-4D97-AF65-F5344CB8AC3E}">
        <p14:creationId xmlns:p14="http://schemas.microsoft.com/office/powerpoint/2010/main" val="9666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7"/>
                                        </p:tgtEl>
                                      </p:cBhvr>
                                    </p:animEffect>
                                    <p:set>
                                      <p:cBhvr>
                                        <p:cTn id="7" dur="1" fill="hold">
                                          <p:stCondLst>
                                            <p:cond delay="1999"/>
                                          </p:stCondLst>
                                        </p:cTn>
                                        <p:tgtEl>
                                          <p:spTgt spid="197"/>
                                        </p:tgtEl>
                                        <p:attrNameLst>
                                          <p:attrName>style.visibility</p:attrName>
                                        </p:attrNameLst>
                                      </p:cBhvr>
                                      <p:to>
                                        <p:strVal val="hidden"/>
                                      </p:to>
                                    </p:se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P spid="200" grpId="0"/>
      <p:bldP spid="201" grpId="0"/>
      <p:bldP spid="202" grpId="0"/>
      <p:bldP spid="2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4" name="Picture 2" descr="nz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654" y="870012"/>
            <a:ext cx="5501836" cy="502084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ltLang="en-US" smtClean="0"/>
              <a:t>June 1-19, 2015</a:t>
            </a:r>
            <a:endParaRPr lang="en-US" altLang="en-US"/>
          </a:p>
        </p:txBody>
      </p:sp>
      <p:sp>
        <p:nvSpPr>
          <p:cNvPr id="3" name="Footer Placeholder 2"/>
          <p:cNvSpPr>
            <a:spLocks noGrp="1"/>
          </p:cNvSpPr>
          <p:nvPr>
            <p:ph type="ftr" sz="quarter" idx="11"/>
          </p:nvPr>
        </p:nvSpPr>
        <p:spPr/>
        <p:txBody>
          <a:bodyPr/>
          <a:lstStyle/>
          <a:p>
            <a:r>
              <a:rPr lang="en-US" altLang="en-US" smtClean="0"/>
              <a:t>HUGS</a:t>
            </a:r>
            <a:endParaRPr lang="en-US" altLang="en-US"/>
          </a:p>
        </p:txBody>
      </p:sp>
      <p:sp>
        <p:nvSpPr>
          <p:cNvPr id="4" name="Slide Number Placeholder 3"/>
          <p:cNvSpPr>
            <a:spLocks noGrp="1"/>
          </p:cNvSpPr>
          <p:nvPr>
            <p:ph type="sldNum" sz="quarter" idx="12"/>
          </p:nvPr>
        </p:nvSpPr>
        <p:spPr/>
        <p:txBody>
          <a:bodyPr/>
          <a:lstStyle/>
          <a:p>
            <a:endParaRPr lang="en-US" altLang="en-US" smtClean="0"/>
          </a:p>
          <a:p>
            <a:fld id="{E41EB3BC-8E31-4675-A463-7D34F5390540}" type="slidenum">
              <a:rPr lang="en-US" altLang="en-US" smtClean="0"/>
              <a:pPr/>
              <a:t>5</a:t>
            </a:fld>
            <a:endParaRPr lang="en-US" altLang="en-US"/>
          </a:p>
        </p:txBody>
      </p:sp>
    </p:spTree>
    <p:extLst>
      <p:ext uri="{BB962C8B-B14F-4D97-AF65-F5344CB8AC3E}">
        <p14:creationId xmlns:p14="http://schemas.microsoft.com/office/powerpoint/2010/main" val="2046973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7262"/>
          </a:xfrm>
        </p:spPr>
        <p:txBody>
          <a:bodyPr>
            <a:normAutofit fontScale="90000"/>
          </a:bodyPr>
          <a:lstStyle/>
          <a:p>
            <a:pPr algn="r"/>
            <a:r>
              <a:rPr lang="en-US" sz="4900" dirty="0" smtClean="0"/>
              <a:t>Structure Functions</a:t>
            </a:r>
            <a:r>
              <a:rPr lang="en-US" dirty="0" smtClean="0"/>
              <a:t/>
            </a:r>
            <a:br>
              <a:rPr lang="en-US" dirty="0" smtClean="0"/>
            </a:br>
            <a:r>
              <a:rPr lang="en-US" sz="4000" dirty="0" smtClean="0">
                <a:solidFill>
                  <a:schemeClr val="bg1">
                    <a:lumMod val="65000"/>
                  </a:schemeClr>
                </a:solidFill>
              </a:rPr>
              <a:t>Deep Inelastic Scattering</a:t>
            </a:r>
            <a:endParaRPr lang="en-US" sz="4000" dirty="0">
              <a:solidFill>
                <a:schemeClr val="bg1">
                  <a:lumMod val="65000"/>
                </a:schemeClr>
              </a:solidFill>
            </a:endParaRPr>
          </a:p>
        </p:txBody>
      </p:sp>
      <p:sp>
        <p:nvSpPr>
          <p:cNvPr id="8" name="Footer Placeholder 7"/>
          <p:cNvSpPr>
            <a:spLocks noGrp="1"/>
          </p:cNvSpPr>
          <p:nvPr>
            <p:ph type="ftr" sz="quarter" idx="11"/>
          </p:nvPr>
        </p:nvSpPr>
        <p:spPr/>
        <p:txBody>
          <a:bodyPr/>
          <a:lstStyle/>
          <a:p>
            <a:pPr>
              <a:defRPr/>
            </a:pPr>
            <a:r>
              <a:rPr lang="nn-NO" smtClean="0"/>
              <a:t>HUGS</a:t>
            </a:r>
            <a:endParaRPr lang="en-US" dirty="0"/>
          </a:p>
        </p:txBody>
      </p:sp>
      <p:sp>
        <p:nvSpPr>
          <p:cNvPr id="7" name="Slide Number Placeholder 6"/>
          <p:cNvSpPr>
            <a:spLocks noGrp="1"/>
          </p:cNvSpPr>
          <p:nvPr>
            <p:ph type="sldNum" sz="quarter" idx="12"/>
          </p:nvPr>
        </p:nvSpPr>
        <p:spPr/>
        <p:txBody>
          <a:bodyPr/>
          <a:lstStyle/>
          <a:p>
            <a:pPr>
              <a:defRPr/>
            </a:pPr>
            <a:fld id="{79E6D6A2-7172-47AD-9691-89176F16E891}" type="slidenum">
              <a:rPr lang="en-US" smtClean="0"/>
              <a:pPr>
                <a:defRPr/>
              </a:pPr>
              <a:t>6</a:t>
            </a:fld>
            <a:endParaRPr lang="en-US"/>
          </a:p>
        </p:txBody>
      </p:sp>
      <p:pic>
        <p:nvPicPr>
          <p:cNvPr id="9" name="Picture 4" descr="F_2_three_valence_quarks"/>
          <p:cNvPicPr>
            <a:picLocks noChangeAspect="1" noChangeArrowheads="1"/>
          </p:cNvPicPr>
          <p:nvPr/>
        </p:nvPicPr>
        <p:blipFill>
          <a:blip r:embed="rId2" cstate="print">
            <a:clrChange>
              <a:clrFrom>
                <a:srgbClr val="FFFFFF"/>
              </a:clrFrom>
              <a:clrTo>
                <a:srgbClr val="FFFFFF">
                  <a:alpha val="0"/>
                </a:srgbClr>
              </a:clrTo>
            </a:clrChange>
          </a:blip>
          <a:srcRect l="7018"/>
          <a:stretch>
            <a:fillRect/>
          </a:stretch>
        </p:blipFill>
        <p:spPr bwMode="auto">
          <a:xfrm>
            <a:off x="4953000" y="2819400"/>
            <a:ext cx="4038600" cy="2783367"/>
          </a:xfrm>
          <a:prstGeom prst="rect">
            <a:avLst/>
          </a:prstGeom>
          <a:noFill/>
        </p:spPr>
      </p:pic>
      <p:pic>
        <p:nvPicPr>
          <p:cNvPr id="10" name="Picture 5" descr="F_2_one_quark"/>
          <p:cNvPicPr>
            <a:picLocks noChangeAspect="1" noChangeArrowheads="1"/>
          </p:cNvPicPr>
          <p:nvPr/>
        </p:nvPicPr>
        <p:blipFill>
          <a:blip r:embed="rId3" cstate="print">
            <a:clrChange>
              <a:clrFrom>
                <a:srgbClr val="FFFFFF"/>
              </a:clrFrom>
              <a:clrTo>
                <a:srgbClr val="FFFFFF">
                  <a:alpha val="0"/>
                </a:srgbClr>
              </a:clrTo>
            </a:clrChange>
          </a:blip>
          <a:srcRect l="7143"/>
          <a:stretch>
            <a:fillRect/>
          </a:stretch>
        </p:blipFill>
        <p:spPr bwMode="auto">
          <a:xfrm>
            <a:off x="4953000" y="2819400"/>
            <a:ext cx="3962400" cy="2737839"/>
          </a:xfrm>
          <a:prstGeom prst="rect">
            <a:avLst/>
          </a:prstGeom>
          <a:noFill/>
        </p:spPr>
      </p:pic>
      <p:pic>
        <p:nvPicPr>
          <p:cNvPr id="11" name="Picture 6" descr="F_2_three_bound_valence_quarks"/>
          <p:cNvPicPr>
            <a:picLocks noChangeAspect="1" noChangeArrowheads="1"/>
          </p:cNvPicPr>
          <p:nvPr/>
        </p:nvPicPr>
        <p:blipFill>
          <a:blip r:embed="rId4" cstate="print">
            <a:clrChange>
              <a:clrFrom>
                <a:srgbClr val="FFFFFF"/>
              </a:clrFrom>
              <a:clrTo>
                <a:srgbClr val="FFFFFF">
                  <a:alpha val="0"/>
                </a:srgbClr>
              </a:clrTo>
            </a:clrChange>
          </a:blip>
          <a:srcRect l="7132"/>
          <a:stretch>
            <a:fillRect/>
          </a:stretch>
        </p:blipFill>
        <p:spPr bwMode="auto">
          <a:xfrm>
            <a:off x="4953000" y="2819400"/>
            <a:ext cx="3969102" cy="2744788"/>
          </a:xfrm>
          <a:prstGeom prst="rect">
            <a:avLst/>
          </a:prstGeom>
          <a:noFill/>
        </p:spPr>
      </p:pic>
      <p:pic>
        <p:nvPicPr>
          <p:cNvPr id="12" name="Picture 7" descr="F_2_three_bound_valence_sea_quarks"/>
          <p:cNvPicPr>
            <a:picLocks noChangeAspect="1" noChangeArrowheads="1"/>
          </p:cNvPicPr>
          <p:nvPr/>
        </p:nvPicPr>
        <p:blipFill>
          <a:blip r:embed="rId5" cstate="print">
            <a:clrChange>
              <a:clrFrom>
                <a:srgbClr val="FFFFFF"/>
              </a:clrFrom>
              <a:clrTo>
                <a:srgbClr val="FFFFFF">
                  <a:alpha val="0"/>
                </a:srgbClr>
              </a:clrTo>
            </a:clrChange>
          </a:blip>
          <a:srcRect l="7105"/>
          <a:stretch>
            <a:fillRect/>
          </a:stretch>
        </p:blipFill>
        <p:spPr bwMode="auto">
          <a:xfrm>
            <a:off x="4953000" y="2819400"/>
            <a:ext cx="3985231" cy="2750957"/>
          </a:xfrm>
          <a:prstGeom prst="rect">
            <a:avLst/>
          </a:prstGeom>
          <a:noFill/>
        </p:spPr>
      </p:pic>
      <p:pic>
        <p:nvPicPr>
          <p:cNvPr id="55" name="Picture 54" descr="proton_1_quark.gif"/>
          <p:cNvPicPr>
            <a:picLocks noChangeAspect="1"/>
          </p:cNvPicPr>
          <p:nvPr/>
        </p:nvPicPr>
        <p:blipFill>
          <a:blip r:embed="rId6" cstate="print">
            <a:clrChange>
              <a:clrFrom>
                <a:srgbClr val="FFFFFF"/>
              </a:clrFrom>
              <a:clrTo>
                <a:srgbClr val="FFFFFF">
                  <a:alpha val="0"/>
                </a:srgbClr>
              </a:clrTo>
            </a:clrChange>
          </a:blip>
          <a:stretch>
            <a:fillRect/>
          </a:stretch>
        </p:blipFill>
        <p:spPr>
          <a:xfrm>
            <a:off x="228600" y="2751638"/>
            <a:ext cx="3829050" cy="3649162"/>
          </a:xfrm>
          <a:prstGeom prst="rect">
            <a:avLst/>
          </a:prstGeom>
        </p:spPr>
      </p:pic>
      <p:pic>
        <p:nvPicPr>
          <p:cNvPr id="62" name="Picture 61" descr="proton_3_int_quarks.gif"/>
          <p:cNvPicPr>
            <a:picLocks noChangeAspect="1"/>
          </p:cNvPicPr>
          <p:nvPr/>
        </p:nvPicPr>
        <p:blipFill>
          <a:blip r:embed="rId7" cstate="print">
            <a:clrChange>
              <a:clrFrom>
                <a:srgbClr val="FFFFFF"/>
              </a:clrFrom>
              <a:clrTo>
                <a:srgbClr val="FFFFFF">
                  <a:alpha val="0"/>
                </a:srgbClr>
              </a:clrTo>
            </a:clrChange>
          </a:blip>
          <a:stretch>
            <a:fillRect/>
          </a:stretch>
        </p:blipFill>
        <p:spPr>
          <a:xfrm>
            <a:off x="228600" y="2743200"/>
            <a:ext cx="3829050" cy="3649162"/>
          </a:xfrm>
          <a:prstGeom prst="rect">
            <a:avLst/>
          </a:prstGeom>
        </p:spPr>
      </p:pic>
      <p:pic>
        <p:nvPicPr>
          <p:cNvPr id="63" name="Picture 62" descr="proton_3_quarks.gif"/>
          <p:cNvPicPr>
            <a:picLocks noChangeAspect="1"/>
          </p:cNvPicPr>
          <p:nvPr/>
        </p:nvPicPr>
        <p:blipFill>
          <a:blip r:embed="rId8" cstate="print">
            <a:clrChange>
              <a:clrFrom>
                <a:srgbClr val="FFFFFF"/>
              </a:clrFrom>
              <a:clrTo>
                <a:srgbClr val="FFFFFF">
                  <a:alpha val="0"/>
                </a:srgbClr>
              </a:clrTo>
            </a:clrChange>
          </a:blip>
          <a:stretch>
            <a:fillRect/>
          </a:stretch>
        </p:blipFill>
        <p:spPr>
          <a:xfrm>
            <a:off x="228600" y="2743200"/>
            <a:ext cx="3829050" cy="3649162"/>
          </a:xfrm>
          <a:prstGeom prst="rect">
            <a:avLst/>
          </a:prstGeom>
        </p:spPr>
      </p:pic>
      <p:pic>
        <p:nvPicPr>
          <p:cNvPr id="64" name="Picture 63" descr="proton_standard.gif"/>
          <p:cNvPicPr>
            <a:picLocks noChangeAspect="1"/>
          </p:cNvPicPr>
          <p:nvPr/>
        </p:nvPicPr>
        <p:blipFill>
          <a:blip r:embed="rId9" cstate="print">
            <a:clrChange>
              <a:clrFrom>
                <a:srgbClr val="FFFFFF"/>
              </a:clrFrom>
              <a:clrTo>
                <a:srgbClr val="FFFFFF">
                  <a:alpha val="0"/>
                </a:srgbClr>
              </a:clrTo>
            </a:clrChange>
          </a:blip>
          <a:stretch>
            <a:fillRect/>
          </a:stretch>
        </p:blipFill>
        <p:spPr>
          <a:xfrm>
            <a:off x="228600" y="2743200"/>
            <a:ext cx="3829050" cy="3649162"/>
          </a:xfrm>
          <a:prstGeom prst="rect">
            <a:avLst/>
          </a:prstGeom>
        </p:spPr>
      </p:pic>
      <p:pic>
        <p:nvPicPr>
          <p:cNvPr id="14" name="Picture 13" descr="Picture1.jpg"/>
          <p:cNvPicPr>
            <a:picLocks noChangeAspect="1"/>
          </p:cNvPicPr>
          <p:nvPr/>
        </p:nvPicPr>
        <p:blipFill>
          <a:blip r:embed="rId10" cstate="print"/>
          <a:stretch>
            <a:fillRect/>
          </a:stretch>
        </p:blipFill>
        <p:spPr>
          <a:xfrm>
            <a:off x="533400" y="457200"/>
            <a:ext cx="2590800" cy="2318084"/>
          </a:xfrm>
          <a:prstGeom prst="rect">
            <a:avLst/>
          </a:prstGeom>
        </p:spPr>
      </p:pic>
      <p:sp>
        <p:nvSpPr>
          <p:cNvPr id="15" name="TextBox 14"/>
          <p:cNvSpPr txBox="1"/>
          <p:nvPr/>
        </p:nvSpPr>
        <p:spPr>
          <a:xfrm flipH="1">
            <a:off x="4495800" y="1676400"/>
            <a:ext cx="4419600" cy="646331"/>
          </a:xfrm>
          <a:prstGeom prst="rect">
            <a:avLst/>
          </a:prstGeom>
          <a:noFill/>
        </p:spPr>
        <p:txBody>
          <a:bodyPr wrap="square" rtlCol="0">
            <a:spAutoFit/>
          </a:bodyPr>
          <a:lstStyle/>
          <a:p>
            <a:r>
              <a:rPr lang="en-US" dirty="0" smtClean="0"/>
              <a:t>x - fraction of momentum carried </a:t>
            </a:r>
          </a:p>
          <a:p>
            <a:r>
              <a:rPr lang="en-US" dirty="0" smtClean="0"/>
              <a:t>by the struck quark</a:t>
            </a:r>
            <a:endParaRPr lang="en-US"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15108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642369"/>
          </a:xfrm>
        </p:spPr>
        <p:txBody>
          <a:bodyPr>
            <a:normAutofit/>
          </a:bodyPr>
          <a:lstStyle/>
          <a:p>
            <a:pPr lvl="0" algn="r"/>
            <a:r>
              <a:rPr lang="en-US" sz="4900" dirty="0" smtClean="0"/>
              <a:t>EM Structure of the Nucleon</a:t>
            </a:r>
            <a:br>
              <a:rPr lang="en-US" sz="4900" dirty="0" smtClean="0"/>
            </a:br>
            <a:r>
              <a:rPr lang="en-US" dirty="0" smtClean="0">
                <a:solidFill>
                  <a:schemeClr val="bg1">
                    <a:lumMod val="65000"/>
                  </a:schemeClr>
                </a:solidFill>
              </a:rPr>
              <a:t> </a:t>
            </a:r>
            <a:r>
              <a:rPr lang="en-US" sz="4000" dirty="0" smtClean="0">
                <a:solidFill>
                  <a:schemeClr val="bg1">
                    <a:lumMod val="65000"/>
                  </a:schemeClr>
                </a:solidFill>
              </a:rPr>
              <a:t>Elastic Scattering </a:t>
            </a:r>
            <a:endParaRPr lang="en-US" sz="4000"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7</a:t>
            </a:fld>
            <a:endParaRPr lang="en-US"/>
          </a:p>
        </p:txBody>
      </p:sp>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l="21213" t="22960" r="15543" b="24352"/>
          <a:stretch>
            <a:fillRect/>
          </a:stretch>
        </p:blipFill>
        <p:spPr bwMode="auto">
          <a:xfrm>
            <a:off x="347663" y="1084263"/>
            <a:ext cx="3035300" cy="2344737"/>
          </a:xfrm>
          <a:prstGeom prst="rect">
            <a:avLst/>
          </a:prstGeom>
          <a:noFill/>
          <a:ln w="9525">
            <a:miter lim="800000"/>
            <a:headEnd/>
            <a:tailEnd/>
          </a:ln>
          <a:effectLst/>
        </p:spPr>
      </p:pic>
      <p:graphicFrame>
        <p:nvGraphicFramePr>
          <p:cNvPr id="9" name="Object 12"/>
          <p:cNvGraphicFramePr>
            <a:graphicFrameLocks noChangeAspect="1"/>
          </p:cNvGraphicFramePr>
          <p:nvPr/>
        </p:nvGraphicFramePr>
        <p:xfrm>
          <a:off x="1800225" y="3995737"/>
          <a:ext cx="1430337" cy="639763"/>
        </p:xfrm>
        <a:graphic>
          <a:graphicData uri="http://schemas.openxmlformats.org/presentationml/2006/ole">
            <mc:AlternateContent xmlns:mc="http://schemas.openxmlformats.org/markup-compatibility/2006">
              <mc:Choice xmlns:v="urn:schemas-microsoft-com:vml" Requires="v">
                <p:oleObj spid="_x0000_s228534" name="Equation" r:id="rId5" imgW="596880" imgH="266400" progId="Equation.3">
                  <p:embed/>
                </p:oleObj>
              </mc:Choice>
              <mc:Fallback>
                <p:oleObj name="Equation" r:id="rId5" imgW="5968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225" y="3995737"/>
                        <a:ext cx="1430337"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nvGraphicFramePr>
        <p:xfrm>
          <a:off x="5410200" y="3981450"/>
          <a:ext cx="242888" cy="492125"/>
        </p:xfrm>
        <a:graphic>
          <a:graphicData uri="http://schemas.openxmlformats.org/presentationml/2006/ole">
            <mc:AlternateContent xmlns:mc="http://schemas.openxmlformats.org/markup-compatibility/2006">
              <mc:Choice xmlns:v="urn:schemas-microsoft-com:vml" Requires="v">
                <p:oleObj spid="_x0000_s228535"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3981450"/>
                        <a:ext cx="242888"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27"/>
          <p:cNvSpPr>
            <a:spLocks noChangeArrowheads="1"/>
          </p:cNvSpPr>
          <p:nvPr/>
        </p:nvSpPr>
        <p:spPr bwMode="auto">
          <a:xfrm>
            <a:off x="3265488" y="3467100"/>
            <a:ext cx="307975" cy="230188"/>
          </a:xfrm>
          <a:prstGeom prst="rect">
            <a:avLst/>
          </a:prstGeom>
          <a:solidFill>
            <a:schemeClr val="bg1"/>
          </a:solidFill>
          <a:ln w="9525" algn="ctr">
            <a:noFill/>
            <a:miter lim="800000"/>
            <a:headEnd/>
            <a:tailEnd/>
          </a:ln>
          <a:effectLst/>
        </p:spPr>
        <p:txBody>
          <a:bodyPr wrap="none" anchor="ctr">
            <a:spAutoFit/>
          </a:bodyPr>
          <a:lstStyle/>
          <a:p>
            <a:endParaRPr lang="en-US"/>
          </a:p>
        </p:txBody>
      </p:sp>
      <p:grpSp>
        <p:nvGrpSpPr>
          <p:cNvPr id="6" name="Group 32"/>
          <p:cNvGrpSpPr>
            <a:grpSpLocks/>
          </p:cNvGrpSpPr>
          <p:nvPr/>
        </p:nvGrpSpPr>
        <p:grpSpPr bwMode="auto">
          <a:xfrm>
            <a:off x="4046538" y="4687888"/>
            <a:ext cx="4711700" cy="1852612"/>
            <a:chOff x="2549" y="2953"/>
            <a:chExt cx="2968" cy="1167"/>
          </a:xfrm>
        </p:grpSpPr>
        <p:sp>
          <p:nvSpPr>
            <p:cNvPr id="21" name="Text Box 15"/>
            <p:cNvSpPr txBox="1">
              <a:spLocks noChangeArrowheads="1"/>
            </p:cNvSpPr>
            <p:nvPr/>
          </p:nvSpPr>
          <p:spPr bwMode="auto">
            <a:xfrm>
              <a:off x="3267" y="3442"/>
              <a:ext cx="517" cy="672"/>
            </a:xfrm>
            <a:prstGeom prst="rect">
              <a:avLst/>
            </a:prstGeom>
            <a:noFill/>
            <a:ln w="9525">
              <a:noFill/>
              <a:miter lim="800000"/>
              <a:headEnd/>
              <a:tailEnd/>
            </a:ln>
            <a:effectLst/>
          </p:spPr>
          <p:txBody>
            <a:bodyPr>
              <a:spAutoFit/>
            </a:bodyPr>
            <a:lstStyle/>
            <a:p>
              <a:pPr algn="ctr"/>
              <a:r>
                <a:rPr lang="en-US" sz="2000" b="0" dirty="0">
                  <a:solidFill>
                    <a:srgbClr val="00B0F0"/>
                  </a:solidFill>
                  <a:latin typeface="Comic Sans MS" pitchFamily="66" charset="0"/>
                  <a:sym typeface="Symbol" pitchFamily="18" charset="2"/>
                </a:rPr>
                <a:t></a:t>
              </a:r>
              <a:endParaRPr lang="en-US" sz="2000" b="0" dirty="0">
                <a:solidFill>
                  <a:srgbClr val="00B0F0"/>
                </a:solidFill>
                <a:latin typeface="Comic Sans MS" pitchFamily="66" charset="0"/>
              </a:endParaRPr>
            </a:p>
            <a:p>
              <a:pPr algn="ctr"/>
              <a:r>
                <a:rPr lang="en-US" sz="2000" b="0" dirty="0">
                  <a:solidFill>
                    <a:srgbClr val="00B0F0"/>
                  </a:solidFill>
                  <a:latin typeface="Comic Sans MS" pitchFamily="66" charset="0"/>
                </a:rPr>
                <a:t>Dirac</a:t>
              </a:r>
            </a:p>
            <a:p>
              <a:pPr algn="ctr"/>
              <a:r>
                <a:rPr lang="en-US" sz="2400" b="0" dirty="0">
                  <a:solidFill>
                    <a:srgbClr val="00B0F0"/>
                  </a:solidFill>
                  <a:latin typeface="Comic Sans MS" pitchFamily="66" charset="0"/>
                </a:rPr>
                <a:t> </a:t>
              </a:r>
            </a:p>
          </p:txBody>
        </p:sp>
        <p:graphicFrame>
          <p:nvGraphicFramePr>
            <p:cNvPr id="22" name="Object 8"/>
            <p:cNvGraphicFramePr>
              <a:graphicFrameLocks noChangeAspect="1"/>
            </p:cNvGraphicFramePr>
            <p:nvPr/>
          </p:nvGraphicFramePr>
          <p:xfrm>
            <a:off x="2549" y="2953"/>
            <a:ext cx="2968" cy="728"/>
          </p:xfrm>
          <a:graphic>
            <a:graphicData uri="http://schemas.openxmlformats.org/presentationml/2006/ole">
              <mc:AlternateContent xmlns:mc="http://schemas.openxmlformats.org/markup-compatibility/2006">
                <mc:Choice xmlns:v="urn:schemas-microsoft-com:vml" Requires="v">
                  <p:oleObj spid="_x0000_s228536" name="Equation" r:id="rId9" imgW="2222280" imgH="507960" progId="Equation.3">
                    <p:embed/>
                  </p:oleObj>
                </mc:Choice>
                <mc:Fallback>
                  <p:oleObj name="Equation" r:id="rId9" imgW="2222280" imgH="5079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49" y="2953"/>
                          <a:ext cx="2968" cy="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29"/>
            <p:cNvSpPr txBox="1">
              <a:spLocks noChangeArrowheads="1"/>
            </p:cNvSpPr>
            <p:nvPr/>
          </p:nvSpPr>
          <p:spPr bwMode="auto">
            <a:xfrm>
              <a:off x="4734" y="3448"/>
              <a:ext cx="517" cy="672"/>
            </a:xfrm>
            <a:prstGeom prst="rect">
              <a:avLst/>
            </a:prstGeom>
            <a:noFill/>
            <a:ln w="9525">
              <a:noFill/>
              <a:miter lim="800000"/>
              <a:headEnd/>
              <a:tailEnd/>
            </a:ln>
            <a:effectLst/>
          </p:spPr>
          <p:txBody>
            <a:bodyPr>
              <a:spAutoFit/>
            </a:bodyPr>
            <a:lstStyle/>
            <a:p>
              <a:pPr algn="ctr"/>
              <a:r>
                <a:rPr lang="en-US" sz="2000" b="0">
                  <a:solidFill>
                    <a:srgbClr val="00B0F0"/>
                  </a:solidFill>
                  <a:latin typeface="Comic Sans MS" pitchFamily="66" charset="0"/>
                  <a:sym typeface="Symbol" pitchFamily="18" charset="2"/>
                </a:rPr>
                <a:t></a:t>
              </a:r>
              <a:endParaRPr lang="en-US" sz="2000" b="0">
                <a:solidFill>
                  <a:srgbClr val="00B0F0"/>
                </a:solidFill>
                <a:latin typeface="Comic Sans MS" pitchFamily="66" charset="0"/>
              </a:endParaRPr>
            </a:p>
            <a:p>
              <a:pPr algn="ctr"/>
              <a:r>
                <a:rPr lang="en-US" sz="2000" b="0">
                  <a:solidFill>
                    <a:srgbClr val="00B0F0"/>
                  </a:solidFill>
                  <a:latin typeface="Comic Sans MS" pitchFamily="66" charset="0"/>
                </a:rPr>
                <a:t>Pauli</a:t>
              </a:r>
            </a:p>
            <a:p>
              <a:pPr algn="ctr"/>
              <a:r>
                <a:rPr lang="en-US" sz="2400" b="0">
                  <a:solidFill>
                    <a:srgbClr val="00B0F0"/>
                  </a:solidFill>
                  <a:latin typeface="Comic Sans MS" pitchFamily="66" charset="0"/>
                </a:rPr>
                <a:t> </a:t>
              </a:r>
            </a:p>
          </p:txBody>
        </p:sp>
      </p:grpSp>
      <p:graphicFrame>
        <p:nvGraphicFramePr>
          <p:cNvPr id="25" name="Object 34"/>
          <p:cNvGraphicFramePr>
            <a:graphicFrameLocks noChangeAspect="1"/>
          </p:cNvGraphicFramePr>
          <p:nvPr/>
        </p:nvGraphicFramePr>
        <p:xfrm>
          <a:off x="5697538" y="2022475"/>
          <a:ext cx="1846262" cy="501650"/>
        </p:xfrm>
        <a:graphic>
          <a:graphicData uri="http://schemas.openxmlformats.org/presentationml/2006/ole">
            <mc:AlternateContent xmlns:mc="http://schemas.openxmlformats.org/markup-compatibility/2006">
              <mc:Choice xmlns:v="urn:schemas-microsoft-com:vml" Requires="v">
                <p:oleObj spid="_x0000_s228537" name="Equation" r:id="rId11" imgW="838080" imgH="228600" progId="Equation.3">
                  <p:embed/>
                </p:oleObj>
              </mc:Choice>
              <mc:Fallback>
                <p:oleObj name="Equation" r:id="rId11" imgW="838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7538" y="2022475"/>
                        <a:ext cx="1846262"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36"/>
          <p:cNvGraphicFramePr>
            <a:graphicFrameLocks noChangeAspect="1"/>
          </p:cNvGraphicFramePr>
          <p:nvPr/>
        </p:nvGraphicFramePr>
        <p:xfrm>
          <a:off x="2405062" y="4946650"/>
          <a:ext cx="1246188" cy="609600"/>
        </p:xfrm>
        <a:graphic>
          <a:graphicData uri="http://schemas.openxmlformats.org/presentationml/2006/ole">
            <mc:AlternateContent xmlns:mc="http://schemas.openxmlformats.org/markup-compatibility/2006">
              <mc:Choice xmlns:v="urn:schemas-microsoft-com:vml" Requires="v">
                <p:oleObj spid="_x0000_s228538" name="Equation" r:id="rId13" imgW="520560" imgH="253800" progId="Equation.3">
                  <p:embed/>
                </p:oleObj>
              </mc:Choice>
              <mc:Fallback>
                <p:oleObj name="Equation" r:id="rId13" imgW="52056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5062" y="4946650"/>
                        <a:ext cx="12461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37"/>
          <p:cNvGraphicFramePr>
            <a:graphicFrameLocks noChangeAspect="1"/>
          </p:cNvGraphicFramePr>
          <p:nvPr/>
        </p:nvGraphicFramePr>
        <p:xfrm>
          <a:off x="385763" y="2008188"/>
          <a:ext cx="882650" cy="609600"/>
        </p:xfrm>
        <a:graphic>
          <a:graphicData uri="http://schemas.openxmlformats.org/presentationml/2006/ole">
            <mc:AlternateContent xmlns:mc="http://schemas.openxmlformats.org/markup-compatibility/2006">
              <mc:Choice xmlns:v="urn:schemas-microsoft-com:vml" Requires="v">
                <p:oleObj spid="_x0000_s228539" name="Equation" r:id="rId15" imgW="368280" imgH="253800" progId="Equation.3">
                  <p:embed/>
                </p:oleObj>
              </mc:Choice>
              <mc:Fallback>
                <p:oleObj name="Equation" r:id="rId15" imgW="36828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763" y="2008188"/>
                        <a:ext cx="882650"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8" name="Object 38"/>
          <p:cNvGraphicFramePr>
            <a:graphicFrameLocks noChangeAspect="1"/>
          </p:cNvGraphicFramePr>
          <p:nvPr/>
        </p:nvGraphicFramePr>
        <p:xfrm>
          <a:off x="2498725" y="2046288"/>
          <a:ext cx="942975" cy="609600"/>
        </p:xfrm>
        <a:graphic>
          <a:graphicData uri="http://schemas.openxmlformats.org/presentationml/2006/ole">
            <mc:AlternateContent xmlns:mc="http://schemas.openxmlformats.org/markup-compatibility/2006">
              <mc:Choice xmlns:v="urn:schemas-microsoft-com:vml" Requires="v">
                <p:oleObj spid="_x0000_s228540" name="Equation" r:id="rId17" imgW="393480" imgH="253800" progId="Equation.3">
                  <p:embed/>
                </p:oleObj>
              </mc:Choice>
              <mc:Fallback>
                <p:oleObj name="Equation" r:id="rId17" imgW="39348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8725" y="2046288"/>
                        <a:ext cx="942975"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9" name="Object 39"/>
          <p:cNvGraphicFramePr>
            <a:graphicFrameLocks noChangeAspect="1"/>
          </p:cNvGraphicFramePr>
          <p:nvPr/>
        </p:nvGraphicFramePr>
        <p:xfrm>
          <a:off x="5702300" y="2632075"/>
          <a:ext cx="1917700" cy="492125"/>
        </p:xfrm>
        <a:graphic>
          <a:graphicData uri="http://schemas.openxmlformats.org/presentationml/2006/ole">
            <mc:AlternateContent xmlns:mc="http://schemas.openxmlformats.org/markup-compatibility/2006">
              <mc:Choice xmlns:v="urn:schemas-microsoft-com:vml" Requires="v">
                <p:oleObj spid="_x0000_s228541" name="Equation" r:id="rId19" imgW="888840" imgH="228600" progId="Equation.3">
                  <p:embed/>
                </p:oleObj>
              </mc:Choice>
              <mc:Fallback>
                <p:oleObj name="Equation" r:id="rId19" imgW="8888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02300" y="2632075"/>
                        <a:ext cx="19177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45"/>
          <p:cNvGraphicFramePr>
            <a:graphicFrameLocks noChangeAspect="1"/>
          </p:cNvGraphicFramePr>
          <p:nvPr/>
        </p:nvGraphicFramePr>
        <p:xfrm>
          <a:off x="685800" y="4038600"/>
          <a:ext cx="1187450" cy="609600"/>
        </p:xfrm>
        <a:graphic>
          <a:graphicData uri="http://schemas.openxmlformats.org/presentationml/2006/ole">
            <mc:AlternateContent xmlns:mc="http://schemas.openxmlformats.org/markup-compatibility/2006">
              <mc:Choice xmlns:v="urn:schemas-microsoft-com:vml" Requires="v">
                <p:oleObj spid="_x0000_s228542" name="Equation" r:id="rId21" imgW="495000" imgH="253800" progId="Equation.3">
                  <p:embed/>
                </p:oleObj>
              </mc:Choice>
              <mc:Fallback>
                <p:oleObj name="Equation" r:id="rId21" imgW="495000" imgH="2538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5800" y="4038600"/>
                        <a:ext cx="1187450"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36" name="Object 46"/>
          <p:cNvGraphicFramePr>
            <a:graphicFrameLocks noChangeAspect="1"/>
          </p:cNvGraphicFramePr>
          <p:nvPr/>
        </p:nvGraphicFramePr>
        <p:xfrm>
          <a:off x="152400" y="5029200"/>
          <a:ext cx="2308225" cy="609600"/>
        </p:xfrm>
        <a:graphic>
          <a:graphicData uri="http://schemas.openxmlformats.org/presentationml/2006/ole">
            <mc:AlternateContent xmlns:mc="http://schemas.openxmlformats.org/markup-compatibility/2006">
              <mc:Choice xmlns:v="urn:schemas-microsoft-com:vml" Requires="v">
                <p:oleObj spid="_x0000_s228543" name="Equation" r:id="rId23" imgW="965160" imgH="253800" progId="Equation.3">
                  <p:embed/>
                </p:oleObj>
              </mc:Choice>
              <mc:Fallback>
                <p:oleObj name="Equation" r:id="rId23" imgW="965160" imgH="2538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5029200"/>
                        <a:ext cx="2308225"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37" name="Text Box 47"/>
          <p:cNvSpPr txBox="1">
            <a:spLocks noChangeArrowheads="1"/>
          </p:cNvSpPr>
          <p:nvPr/>
        </p:nvSpPr>
        <p:spPr bwMode="auto">
          <a:xfrm>
            <a:off x="2955925" y="2660650"/>
            <a:ext cx="349250" cy="366713"/>
          </a:xfrm>
          <a:prstGeom prst="rect">
            <a:avLst/>
          </a:prstGeom>
          <a:solidFill>
            <a:schemeClr val="bg1"/>
          </a:solidFill>
          <a:ln w="9525" algn="ctr">
            <a:noFill/>
            <a:miter lim="800000"/>
            <a:headEnd/>
            <a:tailEnd/>
          </a:ln>
          <a:effectLst/>
        </p:spPr>
        <p:txBody>
          <a:bodyPr wrap="none">
            <a:spAutoFit/>
          </a:bodyPr>
          <a:lstStyle/>
          <a:p>
            <a:r>
              <a:rPr lang="en-US">
                <a:latin typeface="Times New Roman" pitchFamily="18" charset="0"/>
              </a:rPr>
              <a:t>N</a:t>
            </a:r>
          </a:p>
        </p:txBody>
      </p:sp>
      <p:sp>
        <p:nvSpPr>
          <p:cNvPr id="38" name="Text Box 48"/>
          <p:cNvSpPr txBox="1">
            <a:spLocks noChangeArrowheads="1"/>
          </p:cNvSpPr>
          <p:nvPr/>
        </p:nvSpPr>
        <p:spPr bwMode="auto">
          <a:xfrm>
            <a:off x="5029200" y="1676400"/>
            <a:ext cx="3429000" cy="369332"/>
          </a:xfrm>
          <a:prstGeom prst="rect">
            <a:avLst/>
          </a:prstGeom>
          <a:noFill/>
          <a:ln w="9525" algn="ctr">
            <a:noFill/>
            <a:miter lim="800000"/>
            <a:headEnd/>
            <a:tailEnd/>
          </a:ln>
          <a:effectLst/>
        </p:spPr>
        <p:txBody>
          <a:bodyPr wrap="square">
            <a:spAutoFit/>
          </a:bodyPr>
          <a:lstStyle/>
          <a:p>
            <a:r>
              <a:rPr lang="en-US" dirty="0" smtClean="0"/>
              <a:t>Electric </a:t>
            </a:r>
            <a:r>
              <a:rPr lang="en-US" dirty="0"/>
              <a:t>and </a:t>
            </a:r>
            <a:r>
              <a:rPr lang="en-US" dirty="0" smtClean="0"/>
              <a:t>magnetic form factors</a:t>
            </a:r>
            <a:endParaRPr lang="en-US" dirty="0"/>
          </a:p>
        </p:txBody>
      </p:sp>
      <p:sp>
        <p:nvSpPr>
          <p:cNvPr id="40" name="Oval 39"/>
          <p:cNvSpPr/>
          <p:nvPr/>
        </p:nvSpPr>
        <p:spPr>
          <a:xfrm>
            <a:off x="2057400" y="21336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91000" y="3810000"/>
            <a:ext cx="3171125" cy="369332"/>
          </a:xfrm>
          <a:prstGeom prst="rect">
            <a:avLst/>
          </a:prstGeom>
          <a:noFill/>
        </p:spPr>
        <p:txBody>
          <a:bodyPr wrap="none" rtlCol="0">
            <a:spAutoFit/>
          </a:bodyPr>
          <a:lstStyle/>
          <a:p>
            <a:r>
              <a:rPr lang="en-US" dirty="0" smtClean="0"/>
              <a:t>Way of </a:t>
            </a:r>
            <a:r>
              <a:rPr lang="en-US" dirty="0" err="1" smtClean="0"/>
              <a:t>parameterizing</a:t>
            </a:r>
            <a:r>
              <a:rPr lang="en-US" dirty="0" smtClean="0"/>
              <a:t> this blob</a:t>
            </a:r>
            <a:endParaRPr lang="en-US" dirty="0"/>
          </a:p>
        </p:txBody>
      </p:sp>
      <p:cxnSp>
        <p:nvCxnSpPr>
          <p:cNvPr id="30" name="Straight Arrow Connector 29"/>
          <p:cNvCxnSpPr/>
          <p:nvPr/>
        </p:nvCxnSpPr>
        <p:spPr>
          <a:xfrm rot="10800000">
            <a:off x="2209800" y="2362200"/>
            <a:ext cx="3276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6934200" y="41910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5257803" y="4572001"/>
            <a:ext cx="838198" cy="76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165591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3343275" y="1085850"/>
            <a:ext cx="5489575" cy="3763963"/>
            <a:chOff x="3343275" y="1085850"/>
            <a:chExt cx="5489575" cy="3763963"/>
          </a:xfrm>
        </p:grpSpPr>
        <p:grpSp>
          <p:nvGrpSpPr>
            <p:cNvPr id="30" name="Group 29"/>
            <p:cNvGrpSpPr/>
            <p:nvPr/>
          </p:nvGrpSpPr>
          <p:grpSpPr>
            <a:xfrm>
              <a:off x="3343275" y="1085850"/>
              <a:ext cx="5489575" cy="3763963"/>
              <a:chOff x="3343275" y="1085850"/>
              <a:chExt cx="5489575" cy="3763963"/>
            </a:xfrm>
          </p:grpSpPr>
          <p:pic>
            <p:nvPicPr>
              <p:cNvPr id="12" name="Picture 20" descr="gmp"/>
              <p:cNvPicPr>
                <a:picLocks noChangeAspect="1" noChangeArrowheads="1"/>
              </p:cNvPicPr>
              <p:nvPr/>
            </p:nvPicPr>
            <p:blipFill>
              <a:blip r:embed="rId3" cstate="print"/>
              <a:srcRect/>
              <a:stretch>
                <a:fillRect/>
              </a:stretch>
            </p:blipFill>
            <p:spPr bwMode="auto">
              <a:xfrm>
                <a:off x="6108700" y="1085850"/>
                <a:ext cx="2724150" cy="3763963"/>
              </a:xfrm>
              <a:prstGeom prst="rect">
                <a:avLst/>
              </a:prstGeom>
              <a:noFill/>
            </p:spPr>
          </p:pic>
          <p:pic>
            <p:nvPicPr>
              <p:cNvPr id="13" name="Picture 21" descr="gep"/>
              <p:cNvPicPr>
                <a:picLocks noChangeAspect="1" noChangeArrowheads="1"/>
              </p:cNvPicPr>
              <p:nvPr/>
            </p:nvPicPr>
            <p:blipFill>
              <a:blip r:embed="rId4" cstate="print"/>
              <a:srcRect/>
              <a:stretch>
                <a:fillRect/>
              </a:stretch>
            </p:blipFill>
            <p:spPr bwMode="auto">
              <a:xfrm>
                <a:off x="3651250" y="1200150"/>
                <a:ext cx="2443163" cy="1993900"/>
              </a:xfrm>
              <a:prstGeom prst="rect">
                <a:avLst/>
              </a:prstGeom>
              <a:noFill/>
            </p:spPr>
          </p:pic>
          <p:graphicFrame>
            <p:nvGraphicFramePr>
              <p:cNvPr id="14" name="Object 17"/>
              <p:cNvGraphicFramePr>
                <a:graphicFrameLocks noChangeAspect="1"/>
              </p:cNvGraphicFramePr>
              <p:nvPr/>
            </p:nvGraphicFramePr>
            <p:xfrm>
              <a:off x="7146925" y="3467100"/>
              <a:ext cx="1074738" cy="669925"/>
            </p:xfrm>
            <a:graphic>
              <a:graphicData uri="http://schemas.openxmlformats.org/presentationml/2006/ole">
                <mc:AlternateContent xmlns:mc="http://schemas.openxmlformats.org/markup-compatibility/2006">
                  <mc:Choice xmlns:v="urn:schemas-microsoft-com:vml" Requires="v">
                    <p:oleObj spid="_x0000_s229540" name="Equation" r:id="rId5" imgW="736560" imgH="457200" progId="Equation.3">
                      <p:embed/>
                    </p:oleObj>
                  </mc:Choice>
                  <mc:Fallback>
                    <p:oleObj name="Equation" r:id="rId5" imgW="736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6925" y="3467100"/>
                            <a:ext cx="1074738" cy="669925"/>
                          </a:xfrm>
                          <a:prstGeom prst="rect">
                            <a:avLst/>
                          </a:prstGeom>
                          <a:solidFill>
                            <a:schemeClr val="bg1"/>
                          </a:solidFill>
                        </p:spPr>
                      </p:pic>
                    </p:oleObj>
                  </mc:Fallback>
                </mc:AlternateContent>
              </a:graphicData>
            </a:graphic>
          </p:graphicFrame>
          <p:graphicFrame>
            <p:nvGraphicFramePr>
              <p:cNvPr id="15" name="Object 18"/>
              <p:cNvGraphicFramePr>
                <a:graphicFrameLocks noChangeAspect="1"/>
              </p:cNvGraphicFramePr>
              <p:nvPr/>
            </p:nvGraphicFramePr>
            <p:xfrm>
              <a:off x="4573588" y="1470025"/>
              <a:ext cx="942975" cy="628650"/>
            </p:xfrm>
            <a:graphic>
              <a:graphicData uri="http://schemas.openxmlformats.org/presentationml/2006/ole">
                <mc:AlternateContent xmlns:mc="http://schemas.openxmlformats.org/markup-compatibility/2006">
                  <mc:Choice xmlns:v="urn:schemas-microsoft-com:vml" Requires="v">
                    <p:oleObj spid="_x0000_s229541" name="Equation" r:id="rId7" imgW="647640" imgH="431640" progId="Equation.3">
                      <p:embed/>
                    </p:oleObj>
                  </mc:Choice>
                  <mc:Fallback>
                    <p:oleObj name="Equation" r:id="rId7" imgW="6476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3588" y="1470025"/>
                            <a:ext cx="942975" cy="628650"/>
                          </a:xfrm>
                          <a:prstGeom prst="rect">
                            <a:avLst/>
                          </a:prstGeom>
                          <a:solidFill>
                            <a:schemeClr val="bg1"/>
                          </a:solidFill>
                        </p:spPr>
                      </p:pic>
                    </p:oleObj>
                  </mc:Fallback>
                </mc:AlternateContent>
              </a:graphicData>
            </a:graphic>
          </p:graphicFrame>
          <p:graphicFrame>
            <p:nvGraphicFramePr>
              <p:cNvPr id="16" name="Object 19"/>
              <p:cNvGraphicFramePr>
                <a:graphicFrameLocks noChangeAspect="1"/>
              </p:cNvGraphicFramePr>
              <p:nvPr/>
            </p:nvGraphicFramePr>
            <p:xfrm>
              <a:off x="7108825" y="1354138"/>
              <a:ext cx="1065213" cy="709613"/>
            </p:xfrm>
            <a:graphic>
              <a:graphicData uri="http://schemas.openxmlformats.org/presentationml/2006/ole">
                <mc:AlternateContent xmlns:mc="http://schemas.openxmlformats.org/markup-compatibility/2006">
                  <mc:Choice xmlns:v="urn:schemas-microsoft-com:vml" Requires="v">
                    <p:oleObj spid="_x0000_s229542" name="Equation" r:id="rId9" imgW="723600" imgH="482400" progId="Equation.3">
                      <p:embed/>
                    </p:oleObj>
                  </mc:Choice>
                  <mc:Fallback>
                    <p:oleObj name="Equation" r:id="rId9" imgW="72360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8825" y="1354138"/>
                            <a:ext cx="1065213" cy="709613"/>
                          </a:xfrm>
                          <a:prstGeom prst="rect">
                            <a:avLst/>
                          </a:prstGeom>
                          <a:solidFill>
                            <a:schemeClr val="bg1"/>
                          </a:solidFill>
                        </p:spPr>
                      </p:pic>
                    </p:oleObj>
                  </mc:Fallback>
                </mc:AlternateContent>
              </a:graphicData>
            </a:graphic>
          </p:graphicFrame>
          <p:pic>
            <p:nvPicPr>
              <p:cNvPr id="17" name="Picture 22" descr="rolf"/>
              <p:cNvPicPr>
                <a:picLocks noChangeAspect="1" noChangeArrowheads="1"/>
              </p:cNvPicPr>
              <p:nvPr/>
            </p:nvPicPr>
            <p:blipFill>
              <a:blip r:embed="rId11" cstate="print">
                <a:grayscl/>
              </a:blip>
              <a:srcRect r="30777"/>
              <a:stretch>
                <a:fillRect/>
              </a:stretch>
            </p:blipFill>
            <p:spPr bwMode="auto">
              <a:xfrm>
                <a:off x="3343275" y="2852738"/>
                <a:ext cx="2892425" cy="1804988"/>
              </a:xfrm>
              <a:prstGeom prst="rect">
                <a:avLst/>
              </a:prstGeom>
              <a:noFill/>
            </p:spPr>
          </p:pic>
          <p:graphicFrame>
            <p:nvGraphicFramePr>
              <p:cNvPr id="18" name="Object 23"/>
              <p:cNvGraphicFramePr>
                <a:graphicFrameLocks noChangeAspect="1"/>
              </p:cNvGraphicFramePr>
              <p:nvPr/>
            </p:nvGraphicFramePr>
            <p:xfrm>
              <a:off x="4573588" y="2876550"/>
              <a:ext cx="942975" cy="628650"/>
            </p:xfrm>
            <a:graphic>
              <a:graphicData uri="http://schemas.openxmlformats.org/presentationml/2006/ole">
                <mc:AlternateContent xmlns:mc="http://schemas.openxmlformats.org/markup-compatibility/2006">
                  <mc:Choice xmlns:v="urn:schemas-microsoft-com:vml" Requires="v">
                    <p:oleObj spid="_x0000_s229543" name="Equation" r:id="rId12" imgW="647640" imgH="431640" progId="Equation.3">
                      <p:embed/>
                    </p:oleObj>
                  </mc:Choice>
                  <mc:Fallback>
                    <p:oleObj name="Equation" r:id="rId12" imgW="64764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3588" y="2876550"/>
                            <a:ext cx="942975" cy="628650"/>
                          </a:xfrm>
                          <a:prstGeom prst="rect">
                            <a:avLst/>
                          </a:prstGeom>
                          <a:solidFill>
                            <a:schemeClr val="bg1"/>
                          </a:solidFill>
                        </p:spPr>
                      </p:pic>
                    </p:oleObj>
                  </mc:Fallback>
                </mc:AlternateContent>
              </a:graphicData>
            </a:graphic>
          </p:graphicFrame>
        </p:grpSp>
        <p:grpSp>
          <p:nvGrpSpPr>
            <p:cNvPr id="34" name="Group 33"/>
            <p:cNvGrpSpPr/>
            <p:nvPr/>
          </p:nvGrpSpPr>
          <p:grpSpPr>
            <a:xfrm>
              <a:off x="4038600" y="4038600"/>
              <a:ext cx="1981200" cy="152400"/>
              <a:chOff x="4038600" y="4038600"/>
              <a:chExt cx="1981200" cy="152400"/>
            </a:xfrm>
          </p:grpSpPr>
          <p:sp>
            <p:nvSpPr>
              <p:cNvPr id="26" name="Rectangle 25"/>
              <p:cNvSpPr/>
              <p:nvPr/>
            </p:nvSpPr>
            <p:spPr>
              <a:xfrm>
                <a:off x="4038600" y="4038600"/>
                <a:ext cx="1981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4038600" y="4114800"/>
                <a:ext cx="1981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pic>
        <p:nvPicPr>
          <p:cNvPr id="27" name="Picture 21" descr="gep"/>
          <p:cNvPicPr>
            <a:picLocks noChangeAspect="1" noChangeArrowheads="1"/>
          </p:cNvPicPr>
          <p:nvPr/>
        </p:nvPicPr>
        <p:blipFill>
          <a:blip r:embed="rId4" cstate="print"/>
          <a:srcRect/>
          <a:stretch>
            <a:fillRect/>
          </a:stretch>
        </p:blipFill>
        <p:spPr bwMode="auto">
          <a:xfrm>
            <a:off x="3652837" y="1206500"/>
            <a:ext cx="2443163" cy="1993900"/>
          </a:xfrm>
          <a:prstGeom prst="rect">
            <a:avLst/>
          </a:prstGeom>
          <a:noFill/>
        </p:spPr>
      </p:pic>
      <p:sp>
        <p:nvSpPr>
          <p:cNvPr id="3" name="Title 2"/>
          <p:cNvSpPr>
            <a:spLocks noGrp="1"/>
          </p:cNvSpPr>
          <p:nvPr>
            <p:ph type="title"/>
          </p:nvPr>
        </p:nvSpPr>
        <p:spPr/>
        <p:txBody>
          <a:bodyPr>
            <a:normAutofit/>
          </a:bodyPr>
          <a:lstStyle/>
          <a:p>
            <a:pPr lvl="0" algn="r"/>
            <a:r>
              <a:rPr lang="en-US" dirty="0" smtClean="0"/>
              <a:t>EM Structure of the Nucleon</a:t>
            </a:r>
            <a:endParaRPr lang="en-US"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8</a:t>
            </a:fld>
            <a:endParaRPr lang="en-US"/>
          </a:p>
        </p:txBody>
      </p:sp>
      <p:graphicFrame>
        <p:nvGraphicFramePr>
          <p:cNvPr id="10" name="Object 13"/>
          <p:cNvGraphicFramePr>
            <a:graphicFrameLocks noChangeAspect="1"/>
          </p:cNvGraphicFramePr>
          <p:nvPr/>
        </p:nvGraphicFramePr>
        <p:xfrm>
          <a:off x="5410200" y="3981450"/>
          <a:ext cx="242888" cy="492125"/>
        </p:xfrm>
        <a:graphic>
          <a:graphicData uri="http://schemas.openxmlformats.org/presentationml/2006/ole">
            <mc:AlternateContent xmlns:mc="http://schemas.openxmlformats.org/markup-compatibility/2006">
              <mc:Choice xmlns:v="urn:schemas-microsoft-com:vml" Requires="v">
                <p:oleObj spid="_x0000_s229544" name="Equation" r:id="rId14" imgW="114120" imgH="215640" progId="Equation.3">
                  <p:embed/>
                </p:oleObj>
              </mc:Choice>
              <mc:Fallback>
                <p:oleObj name="Equation" r:id="rId14" imgW="11412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0200" y="3981450"/>
                        <a:ext cx="242888"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27"/>
          <p:cNvSpPr>
            <a:spLocks noChangeArrowheads="1"/>
          </p:cNvSpPr>
          <p:nvPr/>
        </p:nvSpPr>
        <p:spPr bwMode="auto">
          <a:xfrm>
            <a:off x="3265488" y="3467100"/>
            <a:ext cx="307975" cy="230188"/>
          </a:xfrm>
          <a:prstGeom prst="rect">
            <a:avLst/>
          </a:prstGeom>
          <a:solidFill>
            <a:schemeClr val="bg1"/>
          </a:solidFill>
          <a:ln w="9525" algn="ctr">
            <a:noFill/>
            <a:miter lim="800000"/>
            <a:headEnd/>
            <a:tailEnd/>
          </a:ln>
          <a:effectLst/>
        </p:spPr>
        <p:txBody>
          <a:bodyPr wrap="none" anchor="ctr">
            <a:spAutoFit/>
          </a:bodyPr>
          <a:lstStyle/>
          <a:p>
            <a:endParaRPr lang="en-US"/>
          </a:p>
        </p:txBody>
      </p:sp>
      <p:graphicFrame>
        <p:nvGraphicFramePr>
          <p:cNvPr id="25" name="Object 34"/>
          <p:cNvGraphicFramePr>
            <a:graphicFrameLocks noChangeAspect="1"/>
          </p:cNvGraphicFramePr>
          <p:nvPr/>
        </p:nvGraphicFramePr>
        <p:xfrm>
          <a:off x="685800" y="2057400"/>
          <a:ext cx="1846262" cy="501650"/>
        </p:xfrm>
        <a:graphic>
          <a:graphicData uri="http://schemas.openxmlformats.org/presentationml/2006/ole">
            <mc:AlternateContent xmlns:mc="http://schemas.openxmlformats.org/markup-compatibility/2006">
              <mc:Choice xmlns:v="urn:schemas-microsoft-com:vml" Requires="v">
                <p:oleObj spid="_x0000_s229545" name="Equation" r:id="rId16" imgW="838080" imgH="228600" progId="Equation.3">
                  <p:embed/>
                </p:oleObj>
              </mc:Choice>
              <mc:Fallback>
                <p:oleObj name="Equation" r:id="rId16" imgW="83808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5800" y="2057400"/>
                        <a:ext cx="1846262"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39"/>
          <p:cNvGraphicFramePr>
            <a:graphicFrameLocks noChangeAspect="1"/>
          </p:cNvGraphicFramePr>
          <p:nvPr/>
        </p:nvGraphicFramePr>
        <p:xfrm>
          <a:off x="609600" y="2590800"/>
          <a:ext cx="1917700" cy="492125"/>
        </p:xfrm>
        <a:graphic>
          <a:graphicData uri="http://schemas.openxmlformats.org/presentationml/2006/ole">
            <mc:AlternateContent xmlns:mc="http://schemas.openxmlformats.org/markup-compatibility/2006">
              <mc:Choice xmlns:v="urn:schemas-microsoft-com:vml" Requires="v">
                <p:oleObj spid="_x0000_s229546" name="Equation" r:id="rId18" imgW="888840" imgH="228600" progId="Equation.3">
                  <p:embed/>
                </p:oleObj>
              </mc:Choice>
              <mc:Fallback>
                <p:oleObj name="Equation" r:id="rId18" imgW="88884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2590800"/>
                        <a:ext cx="19177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 name="Picture 8" descr="neutcharge"/>
          <p:cNvPicPr>
            <a:picLocks noChangeAspect="1" noChangeArrowheads="1"/>
          </p:cNvPicPr>
          <p:nvPr/>
        </p:nvPicPr>
        <p:blipFill>
          <a:blip r:embed="rId20" cstate="print"/>
          <a:srcRect l="4666" t="20932" r="8194" b="26996"/>
          <a:stretch>
            <a:fillRect/>
          </a:stretch>
        </p:blipFill>
        <p:spPr bwMode="auto">
          <a:xfrm>
            <a:off x="0" y="3200400"/>
            <a:ext cx="4267200" cy="3508792"/>
          </a:xfrm>
          <a:prstGeom prst="rect">
            <a:avLst/>
          </a:prstGeom>
          <a:noFill/>
        </p:spPr>
      </p:pic>
      <p:sp>
        <p:nvSpPr>
          <p:cNvPr id="40" name="Text Box 14"/>
          <p:cNvSpPr txBox="1">
            <a:spLocks noChangeArrowheads="1"/>
          </p:cNvSpPr>
          <p:nvPr/>
        </p:nvSpPr>
        <p:spPr bwMode="auto">
          <a:xfrm>
            <a:off x="2819400" y="5638800"/>
            <a:ext cx="2590800" cy="646331"/>
          </a:xfrm>
          <a:prstGeom prst="rect">
            <a:avLst/>
          </a:prstGeom>
          <a:noFill/>
          <a:ln w="9525">
            <a:noFill/>
            <a:miter lim="800000"/>
            <a:headEnd/>
            <a:tailEnd/>
          </a:ln>
          <a:effectLst/>
        </p:spPr>
        <p:txBody>
          <a:bodyPr wrap="square">
            <a:spAutoFit/>
          </a:bodyPr>
          <a:lstStyle/>
          <a:p>
            <a:pPr algn="ctr"/>
            <a:r>
              <a:rPr lang="en-US" dirty="0">
                <a:solidFill>
                  <a:schemeClr val="accent2"/>
                </a:solidFill>
                <a:latin typeface="Comic Sans MS" pitchFamily="66" charset="0"/>
              </a:rPr>
              <a:t>Neutron Electric Charge Distribution</a:t>
            </a:r>
          </a:p>
        </p:txBody>
      </p:sp>
      <p:graphicFrame>
        <p:nvGraphicFramePr>
          <p:cNvPr id="41" name="Object 15"/>
          <p:cNvGraphicFramePr>
            <a:graphicFrameLocks noChangeAspect="1"/>
          </p:cNvGraphicFramePr>
          <p:nvPr/>
        </p:nvGraphicFramePr>
        <p:xfrm>
          <a:off x="5715000" y="4495800"/>
          <a:ext cx="2474913" cy="2139950"/>
        </p:xfrm>
        <a:graphic>
          <a:graphicData uri="http://schemas.openxmlformats.org/presentationml/2006/ole">
            <mc:AlternateContent xmlns:mc="http://schemas.openxmlformats.org/markup-compatibility/2006">
              <mc:Choice xmlns:v="urn:schemas-microsoft-com:vml" Requires="v">
                <p:oleObj spid="_x0000_s229547" name="Microsoft Draw Drawing" r:id="rId21" imgW="4786200" imgH="4182120" progId="">
                  <p:embed/>
                </p:oleObj>
              </mc:Choice>
              <mc:Fallback>
                <p:oleObj name="Microsoft Draw Drawing" r:id="rId21" imgW="4786200" imgH="418212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l="23839" t="45934" r="9894" b="2615"/>
                      <a:stretch>
                        <a:fillRect/>
                      </a:stretch>
                    </p:blipFill>
                    <p:spPr bwMode="auto">
                      <a:xfrm>
                        <a:off x="5715000" y="4495800"/>
                        <a:ext cx="2474913" cy="213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16"/>
          <p:cNvSpPr txBox="1">
            <a:spLocks noChangeArrowheads="1"/>
          </p:cNvSpPr>
          <p:nvPr/>
        </p:nvSpPr>
        <p:spPr bwMode="auto">
          <a:xfrm>
            <a:off x="7620000" y="5791200"/>
            <a:ext cx="1385888" cy="338554"/>
          </a:xfrm>
          <a:prstGeom prst="rect">
            <a:avLst/>
          </a:prstGeom>
          <a:noFill/>
          <a:ln w="9525">
            <a:noFill/>
            <a:miter lim="800000"/>
            <a:headEnd/>
            <a:tailEnd/>
          </a:ln>
          <a:effectLst/>
        </p:spPr>
        <p:txBody>
          <a:bodyPr wrap="square">
            <a:spAutoFit/>
          </a:bodyPr>
          <a:lstStyle/>
          <a:p>
            <a:pPr algn="ctr"/>
            <a:r>
              <a:rPr lang="en-US" sz="1600" dirty="0">
                <a:solidFill>
                  <a:schemeClr val="accent2"/>
                </a:solidFill>
                <a:latin typeface="Comic Sans MS" pitchFamily="66" charset="0"/>
              </a:rPr>
              <a:t>“</a:t>
            </a:r>
            <a:r>
              <a:rPr lang="en-US" sz="1600" dirty="0" err="1">
                <a:solidFill>
                  <a:schemeClr val="accent2"/>
                </a:solidFill>
                <a:latin typeface="Comic Sans MS" pitchFamily="66" charset="0"/>
              </a:rPr>
              <a:t>pion</a:t>
            </a:r>
            <a:r>
              <a:rPr lang="en-US" sz="1600" dirty="0">
                <a:solidFill>
                  <a:schemeClr val="accent2"/>
                </a:solidFill>
                <a:latin typeface="Comic Sans MS" pitchFamily="66" charset="0"/>
              </a:rPr>
              <a:t> cloud”</a:t>
            </a:r>
          </a:p>
        </p:txBody>
      </p:sp>
      <p:sp>
        <p:nvSpPr>
          <p:cNvPr id="43" name="TextBox 42"/>
          <p:cNvSpPr txBox="1"/>
          <p:nvPr/>
        </p:nvSpPr>
        <p:spPr>
          <a:xfrm>
            <a:off x="152400" y="914400"/>
            <a:ext cx="3200400" cy="923330"/>
          </a:xfrm>
          <a:prstGeom prst="rect">
            <a:avLst/>
          </a:prstGeom>
          <a:noFill/>
        </p:spPr>
        <p:txBody>
          <a:bodyPr wrap="square" rtlCol="0">
            <a:spAutoFit/>
          </a:bodyPr>
          <a:lstStyle/>
          <a:p>
            <a:r>
              <a:rPr lang="en-US" dirty="0" smtClean="0"/>
              <a:t>Related to the charge and magnetization distributions within the nucleon</a:t>
            </a:r>
          </a:p>
        </p:txBody>
      </p:sp>
      <p:cxnSp>
        <p:nvCxnSpPr>
          <p:cNvPr id="45" name="Straight Arrow Connector 44"/>
          <p:cNvCxnSpPr/>
          <p:nvPr/>
        </p:nvCxnSpPr>
        <p:spPr>
          <a:xfrm rot="10800000" flipV="1">
            <a:off x="3276600" y="4267200"/>
            <a:ext cx="1295400" cy="838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0" name="Text Box 14"/>
          <p:cNvSpPr txBox="1">
            <a:spLocks noChangeArrowheads="1"/>
          </p:cNvSpPr>
          <p:nvPr/>
        </p:nvSpPr>
        <p:spPr bwMode="auto">
          <a:xfrm rot="19591734">
            <a:off x="2932377" y="4646209"/>
            <a:ext cx="2590800" cy="369332"/>
          </a:xfrm>
          <a:prstGeom prst="rect">
            <a:avLst/>
          </a:prstGeom>
          <a:noFill/>
          <a:ln w="9525">
            <a:noFill/>
            <a:miter lim="800000"/>
            <a:headEnd/>
            <a:tailEnd/>
          </a:ln>
          <a:effectLst/>
        </p:spPr>
        <p:txBody>
          <a:bodyPr wrap="square">
            <a:spAutoFit/>
          </a:bodyPr>
          <a:lstStyle/>
          <a:p>
            <a:pPr algn="ctr"/>
            <a:r>
              <a:rPr lang="en-US" dirty="0" smtClean="0">
                <a:solidFill>
                  <a:schemeClr val="accent2"/>
                </a:solidFill>
                <a:latin typeface="Comic Sans MS" pitchFamily="66" charset="0"/>
              </a:rPr>
              <a:t>Fourier transform</a:t>
            </a:r>
            <a:endParaRPr lang="en-US" dirty="0">
              <a:solidFill>
                <a:schemeClr val="accent2"/>
              </a:solidFill>
              <a:latin typeface="Comic Sans MS" pitchFamily="66" charset="0"/>
            </a:endParaRPr>
          </a:p>
        </p:txBody>
      </p:sp>
      <p:graphicFrame>
        <p:nvGraphicFramePr>
          <p:cNvPr id="31" name="Object 18"/>
          <p:cNvGraphicFramePr>
            <a:graphicFrameLocks noChangeAspect="1"/>
          </p:cNvGraphicFramePr>
          <p:nvPr/>
        </p:nvGraphicFramePr>
        <p:xfrm>
          <a:off x="4572000" y="1524000"/>
          <a:ext cx="942975" cy="628650"/>
        </p:xfrm>
        <a:graphic>
          <a:graphicData uri="http://schemas.openxmlformats.org/presentationml/2006/ole">
            <mc:AlternateContent xmlns:mc="http://schemas.openxmlformats.org/markup-compatibility/2006">
              <mc:Choice xmlns:v="urn:schemas-microsoft-com:vml" Requires="v">
                <p:oleObj spid="_x0000_s229548" name="Equation" r:id="rId23" imgW="647640" imgH="431640" progId="Equation.3">
                  <p:embed/>
                </p:oleObj>
              </mc:Choice>
              <mc:Fallback>
                <p:oleObj name="Equation" r:id="rId23" imgW="6476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524000"/>
                        <a:ext cx="942975" cy="628650"/>
                      </a:xfrm>
                      <a:prstGeom prst="rect">
                        <a:avLst/>
                      </a:prstGeom>
                      <a:solidFill>
                        <a:schemeClr val="bg1"/>
                      </a:solidFill>
                    </p:spPr>
                  </p:pic>
                </p:oleObj>
              </mc:Fallback>
            </mc:AlternateContent>
          </a:graphicData>
        </a:graphic>
      </p:graphicFrame>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31852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lgn="r"/>
            <a:r>
              <a:rPr lang="en-US" dirty="0" smtClean="0"/>
              <a:t>EM Structure of the Nucleon</a:t>
            </a:r>
            <a:br>
              <a:rPr lang="en-US" dirty="0" smtClean="0"/>
            </a:br>
            <a:endParaRPr lang="en-US" dirty="0"/>
          </a:p>
        </p:txBody>
      </p:sp>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5" name="Slide Number Placeholder 4"/>
          <p:cNvSpPr>
            <a:spLocks noGrp="1"/>
          </p:cNvSpPr>
          <p:nvPr>
            <p:ph type="sldNum" sz="quarter" idx="12"/>
          </p:nvPr>
        </p:nvSpPr>
        <p:spPr/>
        <p:txBody>
          <a:bodyPr/>
          <a:lstStyle/>
          <a:p>
            <a:pPr>
              <a:defRPr/>
            </a:pPr>
            <a:fld id="{79E6D6A2-7172-47AD-9691-89176F16E891}" type="slidenum">
              <a:rPr lang="en-US" smtClean="0"/>
              <a:pPr>
                <a:defRPr/>
              </a:pPr>
              <a:t>9</a:t>
            </a:fld>
            <a:endParaRPr lang="en-US"/>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l="21213" t="22960" r="15543" b="24352"/>
          <a:stretch>
            <a:fillRect/>
          </a:stretch>
        </p:blipFill>
        <p:spPr bwMode="auto">
          <a:xfrm>
            <a:off x="347663" y="1084263"/>
            <a:ext cx="3035300" cy="2344737"/>
          </a:xfrm>
          <a:prstGeom prst="rect">
            <a:avLst/>
          </a:prstGeom>
          <a:noFill/>
          <a:ln w="9525">
            <a:miter lim="800000"/>
            <a:headEnd/>
            <a:tailEnd/>
          </a:ln>
          <a:effectLst/>
        </p:spPr>
      </p:pic>
      <p:graphicFrame>
        <p:nvGraphicFramePr>
          <p:cNvPr id="9" name="Object 12"/>
          <p:cNvGraphicFramePr>
            <a:graphicFrameLocks noChangeAspect="1"/>
          </p:cNvGraphicFramePr>
          <p:nvPr/>
        </p:nvGraphicFramePr>
        <p:xfrm>
          <a:off x="1912938" y="4657725"/>
          <a:ext cx="1430337" cy="639763"/>
        </p:xfrm>
        <a:graphic>
          <a:graphicData uri="http://schemas.openxmlformats.org/presentationml/2006/ole">
            <mc:AlternateContent xmlns:mc="http://schemas.openxmlformats.org/markup-compatibility/2006">
              <mc:Choice xmlns:v="urn:schemas-microsoft-com:vml" Requires="v">
                <p:oleObj spid="_x0000_s230708" name="Equation" r:id="rId4" imgW="596880" imgH="266400" progId="Equation.3">
                  <p:embed/>
                </p:oleObj>
              </mc:Choice>
              <mc:Fallback>
                <p:oleObj name="Equation" r:id="rId4" imgW="59688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8" y="4657725"/>
                        <a:ext cx="1430337"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nvGraphicFramePr>
        <p:xfrm>
          <a:off x="5410200" y="3981450"/>
          <a:ext cx="242888" cy="492125"/>
        </p:xfrm>
        <a:graphic>
          <a:graphicData uri="http://schemas.openxmlformats.org/presentationml/2006/ole">
            <mc:AlternateContent xmlns:mc="http://schemas.openxmlformats.org/markup-compatibility/2006">
              <mc:Choice xmlns:v="urn:schemas-microsoft-com:vml" Requires="v">
                <p:oleObj spid="_x0000_s230709"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981450"/>
                        <a:ext cx="242888"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5"/>
          <p:cNvGrpSpPr>
            <a:grpSpLocks/>
          </p:cNvGrpSpPr>
          <p:nvPr/>
        </p:nvGrpSpPr>
        <p:grpSpPr bwMode="auto">
          <a:xfrm>
            <a:off x="3343275" y="1085850"/>
            <a:ext cx="5489575" cy="3763963"/>
            <a:chOff x="2105" y="660"/>
            <a:chExt cx="3458" cy="2371"/>
          </a:xfrm>
        </p:grpSpPr>
        <p:pic>
          <p:nvPicPr>
            <p:cNvPr id="12" name="Picture 20" descr="gmp"/>
            <p:cNvPicPr>
              <a:picLocks noChangeAspect="1" noChangeArrowheads="1"/>
            </p:cNvPicPr>
            <p:nvPr/>
          </p:nvPicPr>
          <p:blipFill>
            <a:blip r:embed="rId8" cstate="print"/>
            <a:srcRect/>
            <a:stretch>
              <a:fillRect/>
            </a:stretch>
          </p:blipFill>
          <p:spPr bwMode="auto">
            <a:xfrm>
              <a:off x="3847" y="660"/>
              <a:ext cx="1716" cy="2371"/>
            </a:xfrm>
            <a:prstGeom prst="rect">
              <a:avLst/>
            </a:prstGeom>
            <a:noFill/>
          </p:spPr>
        </p:pic>
        <p:pic>
          <p:nvPicPr>
            <p:cNvPr id="13" name="Picture 21" descr="gep"/>
            <p:cNvPicPr>
              <a:picLocks noChangeAspect="1" noChangeArrowheads="1"/>
            </p:cNvPicPr>
            <p:nvPr/>
          </p:nvPicPr>
          <p:blipFill>
            <a:blip r:embed="rId9" cstate="print"/>
            <a:srcRect/>
            <a:stretch>
              <a:fillRect/>
            </a:stretch>
          </p:blipFill>
          <p:spPr bwMode="auto">
            <a:xfrm>
              <a:off x="2299" y="732"/>
              <a:ext cx="1539" cy="1256"/>
            </a:xfrm>
            <a:prstGeom prst="rect">
              <a:avLst/>
            </a:prstGeom>
            <a:noFill/>
          </p:spPr>
        </p:pic>
        <p:graphicFrame>
          <p:nvGraphicFramePr>
            <p:cNvPr id="14" name="Object 17"/>
            <p:cNvGraphicFramePr>
              <a:graphicFrameLocks noChangeAspect="1"/>
            </p:cNvGraphicFramePr>
            <p:nvPr/>
          </p:nvGraphicFramePr>
          <p:xfrm>
            <a:off x="4501" y="2160"/>
            <a:ext cx="677" cy="422"/>
          </p:xfrm>
          <a:graphic>
            <a:graphicData uri="http://schemas.openxmlformats.org/presentationml/2006/ole">
              <mc:AlternateContent xmlns:mc="http://schemas.openxmlformats.org/markup-compatibility/2006">
                <mc:Choice xmlns:v="urn:schemas-microsoft-com:vml" Requires="v">
                  <p:oleObj spid="_x0000_s230710" name="Equation" r:id="rId10" imgW="736560" imgH="457200" progId="Equation.3">
                    <p:embed/>
                  </p:oleObj>
                </mc:Choice>
                <mc:Fallback>
                  <p:oleObj name="Equation" r:id="rId10" imgW="73656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1" y="2160"/>
                          <a:ext cx="677" cy="422"/>
                        </a:xfrm>
                        <a:prstGeom prst="rect">
                          <a:avLst/>
                        </a:prstGeom>
                        <a:solidFill>
                          <a:schemeClr val="bg1"/>
                        </a:solidFill>
                      </p:spPr>
                    </p:pic>
                  </p:oleObj>
                </mc:Fallback>
              </mc:AlternateContent>
            </a:graphicData>
          </a:graphic>
        </p:graphicFrame>
        <p:graphicFrame>
          <p:nvGraphicFramePr>
            <p:cNvPr id="15" name="Object 18"/>
            <p:cNvGraphicFramePr>
              <a:graphicFrameLocks noChangeAspect="1"/>
            </p:cNvGraphicFramePr>
            <p:nvPr/>
          </p:nvGraphicFramePr>
          <p:xfrm>
            <a:off x="2880" y="902"/>
            <a:ext cx="594" cy="396"/>
          </p:xfrm>
          <a:graphic>
            <a:graphicData uri="http://schemas.openxmlformats.org/presentationml/2006/ole">
              <mc:AlternateContent xmlns:mc="http://schemas.openxmlformats.org/markup-compatibility/2006">
                <mc:Choice xmlns:v="urn:schemas-microsoft-com:vml" Requires="v">
                  <p:oleObj spid="_x0000_s230711" name="Equation" r:id="rId12" imgW="647640" imgH="431640" progId="Equation.3">
                    <p:embed/>
                  </p:oleObj>
                </mc:Choice>
                <mc:Fallback>
                  <p:oleObj name="Equation" r:id="rId12" imgW="647640" imgH="431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0" y="902"/>
                          <a:ext cx="594" cy="396"/>
                        </a:xfrm>
                        <a:prstGeom prst="rect">
                          <a:avLst/>
                        </a:prstGeom>
                        <a:solidFill>
                          <a:schemeClr val="bg1"/>
                        </a:solidFill>
                      </p:spPr>
                    </p:pic>
                  </p:oleObj>
                </mc:Fallback>
              </mc:AlternateContent>
            </a:graphicData>
          </a:graphic>
        </p:graphicFrame>
        <p:graphicFrame>
          <p:nvGraphicFramePr>
            <p:cNvPr id="16" name="Object 19"/>
            <p:cNvGraphicFramePr>
              <a:graphicFrameLocks noChangeAspect="1"/>
            </p:cNvGraphicFramePr>
            <p:nvPr/>
          </p:nvGraphicFramePr>
          <p:xfrm>
            <a:off x="4477" y="829"/>
            <a:ext cx="671" cy="447"/>
          </p:xfrm>
          <a:graphic>
            <a:graphicData uri="http://schemas.openxmlformats.org/presentationml/2006/ole">
              <mc:AlternateContent xmlns:mc="http://schemas.openxmlformats.org/markup-compatibility/2006">
                <mc:Choice xmlns:v="urn:schemas-microsoft-com:vml" Requires="v">
                  <p:oleObj spid="_x0000_s230712" name="Equation" r:id="rId14" imgW="723600" imgH="482400" progId="Equation.3">
                    <p:embed/>
                  </p:oleObj>
                </mc:Choice>
                <mc:Fallback>
                  <p:oleObj name="Equation" r:id="rId14" imgW="723600" imgH="482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77" y="829"/>
                          <a:ext cx="671" cy="447"/>
                        </a:xfrm>
                        <a:prstGeom prst="rect">
                          <a:avLst/>
                        </a:prstGeom>
                        <a:solidFill>
                          <a:schemeClr val="bg1"/>
                        </a:solidFill>
                      </p:spPr>
                    </p:pic>
                  </p:oleObj>
                </mc:Fallback>
              </mc:AlternateContent>
            </a:graphicData>
          </a:graphic>
        </p:graphicFrame>
        <p:pic>
          <p:nvPicPr>
            <p:cNvPr id="17" name="Picture 22" descr="rolf"/>
            <p:cNvPicPr>
              <a:picLocks noChangeAspect="1" noChangeArrowheads="1"/>
            </p:cNvPicPr>
            <p:nvPr/>
          </p:nvPicPr>
          <p:blipFill>
            <a:blip r:embed="rId16" cstate="print">
              <a:grayscl/>
            </a:blip>
            <a:srcRect r="30777"/>
            <a:stretch>
              <a:fillRect/>
            </a:stretch>
          </p:blipFill>
          <p:spPr bwMode="auto">
            <a:xfrm>
              <a:off x="2105" y="1773"/>
              <a:ext cx="1822" cy="1137"/>
            </a:xfrm>
            <a:prstGeom prst="rect">
              <a:avLst/>
            </a:prstGeom>
            <a:noFill/>
          </p:spPr>
        </p:pic>
        <p:graphicFrame>
          <p:nvGraphicFramePr>
            <p:cNvPr id="18" name="Object 23"/>
            <p:cNvGraphicFramePr>
              <a:graphicFrameLocks noChangeAspect="1"/>
            </p:cNvGraphicFramePr>
            <p:nvPr/>
          </p:nvGraphicFramePr>
          <p:xfrm>
            <a:off x="2880" y="1788"/>
            <a:ext cx="594" cy="396"/>
          </p:xfrm>
          <a:graphic>
            <a:graphicData uri="http://schemas.openxmlformats.org/presentationml/2006/ole">
              <mc:AlternateContent xmlns:mc="http://schemas.openxmlformats.org/markup-compatibility/2006">
                <mc:Choice xmlns:v="urn:schemas-microsoft-com:vml" Requires="v">
                  <p:oleObj spid="_x0000_s230713" name="Equation" r:id="rId17" imgW="647640" imgH="431640" progId="Equation.3">
                    <p:embed/>
                  </p:oleObj>
                </mc:Choice>
                <mc:Fallback>
                  <p:oleObj name="Equation" r:id="rId17" imgW="64764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0" y="1788"/>
                          <a:ext cx="594" cy="396"/>
                        </a:xfrm>
                        <a:prstGeom prst="rect">
                          <a:avLst/>
                        </a:prstGeom>
                        <a:solidFill>
                          <a:schemeClr val="bg1"/>
                        </a:solidFill>
                      </p:spPr>
                    </p:pic>
                  </p:oleObj>
                </mc:Fallback>
              </mc:AlternateContent>
            </a:graphicData>
          </a:graphic>
        </p:graphicFrame>
      </p:grpSp>
      <p:sp>
        <p:nvSpPr>
          <p:cNvPr id="19" name="Rectangle 27"/>
          <p:cNvSpPr>
            <a:spLocks noChangeArrowheads="1"/>
          </p:cNvSpPr>
          <p:nvPr/>
        </p:nvSpPr>
        <p:spPr bwMode="auto">
          <a:xfrm>
            <a:off x="3265488" y="3467100"/>
            <a:ext cx="307975" cy="230188"/>
          </a:xfrm>
          <a:prstGeom prst="rect">
            <a:avLst/>
          </a:prstGeom>
          <a:solidFill>
            <a:schemeClr val="bg1"/>
          </a:solidFill>
          <a:ln w="9525" algn="ctr">
            <a:noFill/>
            <a:miter lim="800000"/>
            <a:headEnd/>
            <a:tailEnd/>
          </a:ln>
          <a:effectLst/>
        </p:spPr>
        <p:txBody>
          <a:bodyPr wrap="none" anchor="ctr">
            <a:spAutoFit/>
          </a:bodyPr>
          <a:lstStyle/>
          <a:p>
            <a:endParaRPr lang="en-US"/>
          </a:p>
        </p:txBody>
      </p:sp>
      <p:grpSp>
        <p:nvGrpSpPr>
          <p:cNvPr id="6" name="Group 32"/>
          <p:cNvGrpSpPr>
            <a:grpSpLocks/>
          </p:cNvGrpSpPr>
          <p:nvPr/>
        </p:nvGrpSpPr>
        <p:grpSpPr bwMode="auto">
          <a:xfrm>
            <a:off x="4046538" y="4687888"/>
            <a:ext cx="4711700" cy="1852612"/>
            <a:chOff x="2549" y="2953"/>
            <a:chExt cx="2968" cy="1167"/>
          </a:xfrm>
        </p:grpSpPr>
        <p:sp>
          <p:nvSpPr>
            <p:cNvPr id="21" name="Text Box 15"/>
            <p:cNvSpPr txBox="1">
              <a:spLocks noChangeArrowheads="1"/>
            </p:cNvSpPr>
            <p:nvPr/>
          </p:nvSpPr>
          <p:spPr bwMode="auto">
            <a:xfrm>
              <a:off x="3267" y="3442"/>
              <a:ext cx="517" cy="672"/>
            </a:xfrm>
            <a:prstGeom prst="rect">
              <a:avLst/>
            </a:prstGeom>
            <a:noFill/>
            <a:ln w="9525">
              <a:noFill/>
              <a:miter lim="800000"/>
              <a:headEnd/>
              <a:tailEnd/>
            </a:ln>
            <a:effectLst/>
          </p:spPr>
          <p:txBody>
            <a:bodyPr>
              <a:spAutoFit/>
            </a:bodyPr>
            <a:lstStyle/>
            <a:p>
              <a:pPr algn="ctr"/>
              <a:r>
                <a:rPr lang="en-US" sz="2000" b="0" dirty="0">
                  <a:solidFill>
                    <a:srgbClr val="00B0F0"/>
                  </a:solidFill>
                  <a:latin typeface="Comic Sans MS" pitchFamily="66" charset="0"/>
                  <a:sym typeface="Symbol" pitchFamily="18" charset="2"/>
                </a:rPr>
                <a:t></a:t>
              </a:r>
              <a:endParaRPr lang="en-US" sz="2000" b="0" dirty="0">
                <a:solidFill>
                  <a:srgbClr val="00B0F0"/>
                </a:solidFill>
                <a:latin typeface="Comic Sans MS" pitchFamily="66" charset="0"/>
              </a:endParaRPr>
            </a:p>
            <a:p>
              <a:pPr algn="ctr"/>
              <a:r>
                <a:rPr lang="en-US" sz="2000" b="0" dirty="0">
                  <a:solidFill>
                    <a:srgbClr val="00B0F0"/>
                  </a:solidFill>
                  <a:latin typeface="Comic Sans MS" pitchFamily="66" charset="0"/>
                </a:rPr>
                <a:t>Dirac</a:t>
              </a:r>
            </a:p>
            <a:p>
              <a:pPr algn="ctr"/>
              <a:r>
                <a:rPr lang="en-US" sz="2400" b="0" dirty="0">
                  <a:solidFill>
                    <a:srgbClr val="00B0F0"/>
                  </a:solidFill>
                  <a:latin typeface="Comic Sans MS" pitchFamily="66" charset="0"/>
                </a:rPr>
                <a:t> </a:t>
              </a:r>
            </a:p>
          </p:txBody>
        </p:sp>
        <p:graphicFrame>
          <p:nvGraphicFramePr>
            <p:cNvPr id="22" name="Object 8"/>
            <p:cNvGraphicFramePr>
              <a:graphicFrameLocks noChangeAspect="1"/>
            </p:cNvGraphicFramePr>
            <p:nvPr/>
          </p:nvGraphicFramePr>
          <p:xfrm>
            <a:off x="2549" y="2953"/>
            <a:ext cx="2968" cy="728"/>
          </p:xfrm>
          <a:graphic>
            <a:graphicData uri="http://schemas.openxmlformats.org/presentationml/2006/ole">
              <mc:AlternateContent xmlns:mc="http://schemas.openxmlformats.org/markup-compatibility/2006">
                <mc:Choice xmlns:v="urn:schemas-microsoft-com:vml" Requires="v">
                  <p:oleObj spid="_x0000_s230714" name="Equation" r:id="rId19" imgW="2222280" imgH="507960" progId="Equation.3">
                    <p:embed/>
                  </p:oleObj>
                </mc:Choice>
                <mc:Fallback>
                  <p:oleObj name="Equation" r:id="rId19" imgW="2222280" imgH="5079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49" y="2953"/>
                          <a:ext cx="2968" cy="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29"/>
            <p:cNvSpPr txBox="1">
              <a:spLocks noChangeArrowheads="1"/>
            </p:cNvSpPr>
            <p:nvPr/>
          </p:nvSpPr>
          <p:spPr bwMode="auto">
            <a:xfrm>
              <a:off x="4734" y="3448"/>
              <a:ext cx="517" cy="672"/>
            </a:xfrm>
            <a:prstGeom prst="rect">
              <a:avLst/>
            </a:prstGeom>
            <a:noFill/>
            <a:ln w="9525">
              <a:noFill/>
              <a:miter lim="800000"/>
              <a:headEnd/>
              <a:tailEnd/>
            </a:ln>
            <a:effectLst/>
          </p:spPr>
          <p:txBody>
            <a:bodyPr>
              <a:spAutoFit/>
            </a:bodyPr>
            <a:lstStyle/>
            <a:p>
              <a:pPr algn="ctr"/>
              <a:r>
                <a:rPr lang="en-US" sz="2000" b="0">
                  <a:solidFill>
                    <a:srgbClr val="00B0F0"/>
                  </a:solidFill>
                  <a:latin typeface="Comic Sans MS" pitchFamily="66" charset="0"/>
                  <a:sym typeface="Symbol" pitchFamily="18" charset="2"/>
                </a:rPr>
                <a:t></a:t>
              </a:r>
              <a:endParaRPr lang="en-US" sz="2000" b="0">
                <a:solidFill>
                  <a:srgbClr val="00B0F0"/>
                </a:solidFill>
                <a:latin typeface="Comic Sans MS" pitchFamily="66" charset="0"/>
              </a:endParaRPr>
            </a:p>
            <a:p>
              <a:pPr algn="ctr"/>
              <a:r>
                <a:rPr lang="en-US" sz="2000" b="0">
                  <a:solidFill>
                    <a:srgbClr val="00B0F0"/>
                  </a:solidFill>
                  <a:latin typeface="Comic Sans MS" pitchFamily="66" charset="0"/>
                </a:rPr>
                <a:t>Pauli</a:t>
              </a:r>
            </a:p>
            <a:p>
              <a:pPr algn="ctr"/>
              <a:r>
                <a:rPr lang="en-US" sz="2400" b="0">
                  <a:solidFill>
                    <a:srgbClr val="00B0F0"/>
                  </a:solidFill>
                  <a:latin typeface="Comic Sans MS" pitchFamily="66" charset="0"/>
                </a:rPr>
                <a:t> </a:t>
              </a:r>
            </a:p>
          </p:txBody>
        </p:sp>
      </p:grpSp>
      <p:graphicFrame>
        <p:nvGraphicFramePr>
          <p:cNvPr id="24" name="Object 33"/>
          <p:cNvGraphicFramePr>
            <a:graphicFrameLocks noChangeAspect="1"/>
          </p:cNvGraphicFramePr>
          <p:nvPr/>
        </p:nvGraphicFramePr>
        <p:xfrm>
          <a:off x="823913" y="3436938"/>
          <a:ext cx="1943100" cy="492125"/>
        </p:xfrm>
        <a:graphic>
          <a:graphicData uri="http://schemas.openxmlformats.org/presentationml/2006/ole">
            <mc:AlternateContent xmlns:mc="http://schemas.openxmlformats.org/markup-compatibility/2006">
              <mc:Choice xmlns:v="urn:schemas-microsoft-com:vml" Requires="v">
                <p:oleObj spid="_x0000_s230715" name="Equation" r:id="rId21" imgW="901440" imgH="228600" progId="Equation.3">
                  <p:embed/>
                </p:oleObj>
              </mc:Choice>
              <mc:Fallback>
                <p:oleObj name="Equation" r:id="rId21" imgW="90144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3913" y="3436938"/>
                        <a:ext cx="19431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34"/>
          <p:cNvGraphicFramePr>
            <a:graphicFrameLocks noChangeAspect="1"/>
          </p:cNvGraphicFramePr>
          <p:nvPr/>
        </p:nvGraphicFramePr>
        <p:xfrm>
          <a:off x="808038" y="3043238"/>
          <a:ext cx="1846262" cy="501650"/>
        </p:xfrm>
        <a:graphic>
          <a:graphicData uri="http://schemas.openxmlformats.org/presentationml/2006/ole">
            <mc:AlternateContent xmlns:mc="http://schemas.openxmlformats.org/markup-compatibility/2006">
              <mc:Choice xmlns:v="urn:schemas-microsoft-com:vml" Requires="v">
                <p:oleObj spid="_x0000_s230716" name="Equation" r:id="rId23" imgW="838080" imgH="228600" progId="Equation.3">
                  <p:embed/>
                </p:oleObj>
              </mc:Choice>
              <mc:Fallback>
                <p:oleObj name="Equation" r:id="rId23" imgW="83808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8038" y="3043238"/>
                        <a:ext cx="1846262"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36"/>
          <p:cNvGraphicFramePr>
            <a:graphicFrameLocks noChangeAspect="1"/>
          </p:cNvGraphicFramePr>
          <p:nvPr/>
        </p:nvGraphicFramePr>
        <p:xfrm>
          <a:off x="2635250" y="5272088"/>
          <a:ext cx="1246188" cy="609600"/>
        </p:xfrm>
        <a:graphic>
          <a:graphicData uri="http://schemas.openxmlformats.org/presentationml/2006/ole">
            <mc:AlternateContent xmlns:mc="http://schemas.openxmlformats.org/markup-compatibility/2006">
              <mc:Choice xmlns:v="urn:schemas-microsoft-com:vml" Requires="v">
                <p:oleObj spid="_x0000_s230717" name="Equation" r:id="rId25" imgW="520560" imgH="253800" progId="Equation.3">
                  <p:embed/>
                </p:oleObj>
              </mc:Choice>
              <mc:Fallback>
                <p:oleObj name="Equation" r:id="rId25" imgW="520560" imgH="2538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35250" y="5272088"/>
                        <a:ext cx="12461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37"/>
          <p:cNvGraphicFramePr>
            <a:graphicFrameLocks noChangeAspect="1"/>
          </p:cNvGraphicFramePr>
          <p:nvPr/>
        </p:nvGraphicFramePr>
        <p:xfrm>
          <a:off x="385763" y="2008188"/>
          <a:ext cx="882650" cy="609600"/>
        </p:xfrm>
        <a:graphic>
          <a:graphicData uri="http://schemas.openxmlformats.org/presentationml/2006/ole">
            <mc:AlternateContent xmlns:mc="http://schemas.openxmlformats.org/markup-compatibility/2006">
              <mc:Choice xmlns:v="urn:schemas-microsoft-com:vml" Requires="v">
                <p:oleObj spid="_x0000_s230718" name="Equation" r:id="rId27" imgW="368280" imgH="253800" progId="Equation.3">
                  <p:embed/>
                </p:oleObj>
              </mc:Choice>
              <mc:Fallback>
                <p:oleObj name="Equation" r:id="rId27" imgW="368280" imgH="2538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5763" y="2008188"/>
                        <a:ext cx="882650"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8" name="Object 38"/>
          <p:cNvGraphicFramePr>
            <a:graphicFrameLocks noChangeAspect="1"/>
          </p:cNvGraphicFramePr>
          <p:nvPr/>
        </p:nvGraphicFramePr>
        <p:xfrm>
          <a:off x="2498725" y="2046288"/>
          <a:ext cx="942975" cy="609600"/>
        </p:xfrm>
        <a:graphic>
          <a:graphicData uri="http://schemas.openxmlformats.org/presentationml/2006/ole">
            <mc:AlternateContent xmlns:mc="http://schemas.openxmlformats.org/markup-compatibility/2006">
              <mc:Choice xmlns:v="urn:schemas-microsoft-com:vml" Requires="v">
                <p:oleObj spid="_x0000_s230719" name="Equation" r:id="rId29" imgW="393480" imgH="253800" progId="Equation.3">
                  <p:embed/>
                </p:oleObj>
              </mc:Choice>
              <mc:Fallback>
                <p:oleObj name="Equation" r:id="rId29" imgW="393480" imgH="2538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98725" y="2046288"/>
                        <a:ext cx="942975"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29" name="Object 39"/>
          <p:cNvGraphicFramePr>
            <a:graphicFrameLocks noChangeAspect="1"/>
          </p:cNvGraphicFramePr>
          <p:nvPr/>
        </p:nvGraphicFramePr>
        <p:xfrm>
          <a:off x="825500" y="3429000"/>
          <a:ext cx="1917700" cy="492125"/>
        </p:xfrm>
        <a:graphic>
          <a:graphicData uri="http://schemas.openxmlformats.org/presentationml/2006/ole">
            <mc:AlternateContent xmlns:mc="http://schemas.openxmlformats.org/markup-compatibility/2006">
              <mc:Choice xmlns:v="urn:schemas-microsoft-com:vml" Requires="v">
                <p:oleObj spid="_x0000_s230720" name="Equation" r:id="rId31" imgW="888840" imgH="228600" progId="Equation.3">
                  <p:embed/>
                </p:oleObj>
              </mc:Choice>
              <mc:Fallback>
                <p:oleObj name="Equation" r:id="rId31" imgW="88884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25500" y="3429000"/>
                        <a:ext cx="19177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40"/>
          <p:cNvGraphicFramePr>
            <a:graphicFrameLocks noChangeAspect="1"/>
          </p:cNvGraphicFramePr>
          <p:nvPr/>
        </p:nvGraphicFramePr>
        <p:xfrm>
          <a:off x="808038" y="3044825"/>
          <a:ext cx="2012950" cy="501650"/>
        </p:xfrm>
        <a:graphic>
          <a:graphicData uri="http://schemas.openxmlformats.org/presentationml/2006/ole">
            <mc:AlternateContent xmlns:mc="http://schemas.openxmlformats.org/markup-compatibility/2006">
              <mc:Choice xmlns:v="urn:schemas-microsoft-com:vml" Requires="v">
                <p:oleObj spid="_x0000_s230721" name="Equation" r:id="rId33" imgW="914400" imgH="228600" progId="Equation.3">
                  <p:embed/>
                </p:oleObj>
              </mc:Choice>
              <mc:Fallback>
                <p:oleObj name="Equation" r:id="rId33" imgW="914400" imgH="2286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08038" y="3044825"/>
                        <a:ext cx="20129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41"/>
          <p:cNvGrpSpPr>
            <a:grpSpLocks/>
          </p:cNvGrpSpPr>
          <p:nvPr/>
        </p:nvGrpSpPr>
        <p:grpSpPr bwMode="auto">
          <a:xfrm>
            <a:off x="4038600" y="4729162"/>
            <a:ext cx="4900612" cy="1824038"/>
            <a:chOff x="2670" y="2971"/>
            <a:chExt cx="3087" cy="1149"/>
          </a:xfrm>
        </p:grpSpPr>
        <p:sp>
          <p:nvSpPr>
            <p:cNvPr id="32" name="Text Box 42"/>
            <p:cNvSpPr txBox="1">
              <a:spLocks noChangeArrowheads="1"/>
            </p:cNvSpPr>
            <p:nvPr/>
          </p:nvSpPr>
          <p:spPr bwMode="auto">
            <a:xfrm>
              <a:off x="3267" y="3442"/>
              <a:ext cx="517" cy="672"/>
            </a:xfrm>
            <a:prstGeom prst="rect">
              <a:avLst/>
            </a:prstGeom>
            <a:noFill/>
            <a:ln w="9525">
              <a:noFill/>
              <a:miter lim="800000"/>
              <a:headEnd/>
              <a:tailEnd/>
            </a:ln>
            <a:effectLst/>
          </p:spPr>
          <p:txBody>
            <a:bodyPr>
              <a:spAutoFit/>
            </a:bodyPr>
            <a:lstStyle/>
            <a:p>
              <a:pPr algn="ctr"/>
              <a:r>
                <a:rPr lang="en-US" sz="2000" b="0" dirty="0">
                  <a:solidFill>
                    <a:srgbClr val="00B0F0"/>
                  </a:solidFill>
                  <a:latin typeface="Comic Sans MS" pitchFamily="66" charset="0"/>
                  <a:sym typeface="Symbol" pitchFamily="18" charset="2"/>
                </a:rPr>
                <a:t></a:t>
              </a:r>
              <a:endParaRPr lang="en-US" sz="2000" b="0" dirty="0">
                <a:solidFill>
                  <a:srgbClr val="00B0F0"/>
                </a:solidFill>
                <a:latin typeface="Comic Sans MS" pitchFamily="66" charset="0"/>
              </a:endParaRPr>
            </a:p>
            <a:p>
              <a:pPr algn="ctr"/>
              <a:r>
                <a:rPr lang="en-US" sz="2000" b="0" dirty="0">
                  <a:solidFill>
                    <a:srgbClr val="00B0F0"/>
                  </a:solidFill>
                  <a:latin typeface="Comic Sans MS" pitchFamily="66" charset="0"/>
                </a:rPr>
                <a:t>Dirac</a:t>
              </a:r>
            </a:p>
            <a:p>
              <a:pPr algn="ctr"/>
              <a:r>
                <a:rPr lang="en-US" sz="2400" b="0" dirty="0">
                  <a:solidFill>
                    <a:srgbClr val="00B0F0"/>
                  </a:solidFill>
                  <a:latin typeface="Comic Sans MS" pitchFamily="66" charset="0"/>
                </a:rPr>
                <a:t> </a:t>
              </a:r>
            </a:p>
          </p:txBody>
        </p:sp>
        <p:graphicFrame>
          <p:nvGraphicFramePr>
            <p:cNvPr id="33" name="Object 43"/>
            <p:cNvGraphicFramePr>
              <a:graphicFrameLocks noChangeAspect="1"/>
            </p:cNvGraphicFramePr>
            <p:nvPr/>
          </p:nvGraphicFramePr>
          <p:xfrm>
            <a:off x="2670" y="2971"/>
            <a:ext cx="3087" cy="728"/>
          </p:xfrm>
          <a:graphic>
            <a:graphicData uri="http://schemas.openxmlformats.org/presentationml/2006/ole">
              <mc:AlternateContent xmlns:mc="http://schemas.openxmlformats.org/markup-compatibility/2006">
                <mc:Choice xmlns:v="urn:schemas-microsoft-com:vml" Requires="v">
                  <p:oleObj spid="_x0000_s230722" name="Equation" r:id="rId35" imgW="2311200" imgH="507960" progId="Equation.3">
                    <p:embed/>
                  </p:oleObj>
                </mc:Choice>
                <mc:Fallback>
                  <p:oleObj name="Equation" r:id="rId35" imgW="2311200" imgH="50796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670" y="2971"/>
                          <a:ext cx="3087" cy="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 Box 44"/>
            <p:cNvSpPr txBox="1">
              <a:spLocks noChangeArrowheads="1"/>
            </p:cNvSpPr>
            <p:nvPr/>
          </p:nvSpPr>
          <p:spPr bwMode="auto">
            <a:xfrm>
              <a:off x="4734" y="3448"/>
              <a:ext cx="517" cy="672"/>
            </a:xfrm>
            <a:prstGeom prst="rect">
              <a:avLst/>
            </a:prstGeom>
            <a:noFill/>
            <a:ln w="9525">
              <a:noFill/>
              <a:miter lim="800000"/>
              <a:headEnd/>
              <a:tailEnd/>
            </a:ln>
            <a:effectLst/>
          </p:spPr>
          <p:txBody>
            <a:bodyPr>
              <a:spAutoFit/>
            </a:bodyPr>
            <a:lstStyle/>
            <a:p>
              <a:pPr algn="ctr"/>
              <a:r>
                <a:rPr lang="en-US" sz="2000" b="0" dirty="0">
                  <a:solidFill>
                    <a:srgbClr val="00B0F0"/>
                  </a:solidFill>
                  <a:latin typeface="Comic Sans MS" pitchFamily="66" charset="0"/>
                  <a:sym typeface="Symbol" pitchFamily="18" charset="2"/>
                </a:rPr>
                <a:t></a:t>
              </a:r>
              <a:endParaRPr lang="en-US" sz="2000" b="0" dirty="0">
                <a:solidFill>
                  <a:srgbClr val="00B0F0"/>
                </a:solidFill>
                <a:latin typeface="Comic Sans MS" pitchFamily="66" charset="0"/>
              </a:endParaRPr>
            </a:p>
            <a:p>
              <a:pPr algn="ctr"/>
              <a:r>
                <a:rPr lang="en-US" sz="2000" b="0" dirty="0">
                  <a:solidFill>
                    <a:srgbClr val="00B0F0"/>
                  </a:solidFill>
                  <a:latin typeface="Comic Sans MS" pitchFamily="66" charset="0"/>
                </a:rPr>
                <a:t>Pauli</a:t>
              </a:r>
            </a:p>
            <a:p>
              <a:pPr algn="ctr"/>
              <a:r>
                <a:rPr lang="en-US" sz="2400" b="0" dirty="0">
                  <a:solidFill>
                    <a:srgbClr val="00B0F0"/>
                  </a:solidFill>
                  <a:latin typeface="Comic Sans MS" pitchFamily="66" charset="0"/>
                </a:rPr>
                <a:t> </a:t>
              </a:r>
            </a:p>
          </p:txBody>
        </p:sp>
      </p:grpSp>
      <p:graphicFrame>
        <p:nvGraphicFramePr>
          <p:cNvPr id="35" name="Object 45"/>
          <p:cNvGraphicFramePr>
            <a:graphicFrameLocks noChangeAspect="1"/>
          </p:cNvGraphicFramePr>
          <p:nvPr/>
        </p:nvGraphicFramePr>
        <p:xfrm>
          <a:off x="798513" y="4700588"/>
          <a:ext cx="1187450" cy="609600"/>
        </p:xfrm>
        <a:graphic>
          <a:graphicData uri="http://schemas.openxmlformats.org/presentationml/2006/ole">
            <mc:AlternateContent xmlns:mc="http://schemas.openxmlformats.org/markup-compatibility/2006">
              <mc:Choice xmlns:v="urn:schemas-microsoft-com:vml" Requires="v">
                <p:oleObj spid="_x0000_s230723" name="Equation" r:id="rId37" imgW="495000" imgH="253800" progId="Equation.3">
                  <p:embed/>
                </p:oleObj>
              </mc:Choice>
              <mc:Fallback>
                <p:oleObj name="Equation" r:id="rId37" imgW="495000" imgH="2538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98513" y="4700588"/>
                        <a:ext cx="1187450"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36" name="Object 46"/>
          <p:cNvGraphicFramePr>
            <a:graphicFrameLocks noChangeAspect="1"/>
          </p:cNvGraphicFramePr>
          <p:nvPr/>
        </p:nvGraphicFramePr>
        <p:xfrm>
          <a:off x="382588" y="5354638"/>
          <a:ext cx="2308225" cy="609600"/>
        </p:xfrm>
        <a:graphic>
          <a:graphicData uri="http://schemas.openxmlformats.org/presentationml/2006/ole">
            <mc:AlternateContent xmlns:mc="http://schemas.openxmlformats.org/markup-compatibility/2006">
              <mc:Choice xmlns:v="urn:schemas-microsoft-com:vml" Requires="v">
                <p:oleObj spid="_x0000_s230724" name="Equation" r:id="rId39" imgW="965160" imgH="253800" progId="Equation.3">
                  <p:embed/>
                </p:oleObj>
              </mc:Choice>
              <mc:Fallback>
                <p:oleObj name="Equation" r:id="rId39" imgW="965160" imgH="2538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82588" y="5354638"/>
                        <a:ext cx="2308225" cy="609600"/>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37" name="Text Box 47"/>
          <p:cNvSpPr txBox="1">
            <a:spLocks noChangeArrowheads="1"/>
          </p:cNvSpPr>
          <p:nvPr/>
        </p:nvSpPr>
        <p:spPr bwMode="auto">
          <a:xfrm>
            <a:off x="2955925" y="2660650"/>
            <a:ext cx="349250" cy="366713"/>
          </a:xfrm>
          <a:prstGeom prst="rect">
            <a:avLst/>
          </a:prstGeom>
          <a:solidFill>
            <a:schemeClr val="bg1"/>
          </a:solidFill>
          <a:ln w="9525" algn="ctr">
            <a:noFill/>
            <a:miter lim="800000"/>
            <a:headEnd/>
            <a:tailEnd/>
          </a:ln>
          <a:effectLst/>
        </p:spPr>
        <p:txBody>
          <a:bodyPr wrap="none">
            <a:spAutoFit/>
          </a:bodyPr>
          <a:lstStyle/>
          <a:p>
            <a:r>
              <a:rPr lang="en-US">
                <a:latin typeface="Times New Roman" pitchFamily="18" charset="0"/>
              </a:rPr>
              <a:t>N</a:t>
            </a:r>
          </a:p>
        </p:txBody>
      </p:sp>
      <p:sp>
        <p:nvSpPr>
          <p:cNvPr id="38" name="Text Box 48"/>
          <p:cNvSpPr txBox="1">
            <a:spLocks noChangeArrowheads="1"/>
          </p:cNvSpPr>
          <p:nvPr/>
        </p:nvSpPr>
        <p:spPr bwMode="auto">
          <a:xfrm>
            <a:off x="539750" y="3851275"/>
            <a:ext cx="2686050" cy="641350"/>
          </a:xfrm>
          <a:prstGeom prst="rect">
            <a:avLst/>
          </a:prstGeom>
          <a:noFill/>
          <a:ln w="9525" algn="ctr">
            <a:noFill/>
            <a:miter lim="800000"/>
            <a:headEnd/>
            <a:tailEnd/>
          </a:ln>
          <a:effectLst/>
        </p:spPr>
        <p:txBody>
          <a:bodyPr wrap="none">
            <a:spAutoFit/>
          </a:bodyPr>
          <a:lstStyle/>
          <a:p>
            <a:r>
              <a:rPr lang="en-US" dirty="0"/>
              <a:t>(Electric and magnetic </a:t>
            </a:r>
          </a:p>
          <a:p>
            <a:r>
              <a:rPr lang="en-US" dirty="0"/>
              <a:t>form factors)</a:t>
            </a:r>
          </a:p>
        </p:txBody>
      </p:sp>
      <p:grpSp>
        <p:nvGrpSpPr>
          <p:cNvPr id="41" name="Group 40"/>
          <p:cNvGrpSpPr/>
          <p:nvPr/>
        </p:nvGrpSpPr>
        <p:grpSpPr>
          <a:xfrm>
            <a:off x="4038600" y="4038600"/>
            <a:ext cx="1981200" cy="152400"/>
            <a:chOff x="838200" y="609600"/>
            <a:chExt cx="1981200" cy="152400"/>
          </a:xfrm>
        </p:grpSpPr>
        <p:sp>
          <p:nvSpPr>
            <p:cNvPr id="40" name="Rectangle 39"/>
            <p:cNvSpPr/>
            <p:nvPr/>
          </p:nvSpPr>
          <p:spPr>
            <a:xfrm>
              <a:off x="838200" y="609600"/>
              <a:ext cx="1981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838200" y="685800"/>
              <a:ext cx="1981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0" name="Date Placeholder 19"/>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Tree>
    <p:extLst>
      <p:ext uri="{BB962C8B-B14F-4D97-AF65-F5344CB8AC3E}">
        <p14:creationId xmlns:p14="http://schemas.microsoft.com/office/powerpoint/2010/main" val="381878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xit" presetSubtype="0" fill="hold"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1484</TotalTime>
  <Words>1335</Words>
  <Application>Microsoft Office PowerPoint</Application>
  <PresentationFormat>On-screen Show (4:3)</PresentationFormat>
  <Paragraphs>486</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Parallax</vt:lpstr>
      <vt:lpstr>Equation</vt:lpstr>
      <vt:lpstr>Microsoft Draw Drawing</vt:lpstr>
      <vt:lpstr>Document</vt:lpstr>
      <vt:lpstr>PVES</vt:lpstr>
      <vt:lpstr>What can we measure?</vt:lpstr>
      <vt:lpstr>Program</vt:lpstr>
      <vt:lpstr>Nucleon Structure</vt:lpstr>
      <vt:lpstr>PowerPoint Presentation</vt:lpstr>
      <vt:lpstr>Structure Functions Deep Inelastic Scattering</vt:lpstr>
      <vt:lpstr>EM Structure of the Nucleon  Elastic Scattering </vt:lpstr>
      <vt:lpstr>EM Structure of the Nucleon</vt:lpstr>
      <vt:lpstr>EM Structure of the Nucleon </vt:lpstr>
      <vt:lpstr>Weak Structure of the Nucleon</vt:lpstr>
      <vt:lpstr>Strangeness in the Nucleon </vt:lpstr>
      <vt:lpstr>Quarks in the Nucleon</vt:lpstr>
      <vt:lpstr>StRanGe quark contribution</vt:lpstr>
      <vt:lpstr>Isolating form factors</vt:lpstr>
      <vt:lpstr>PowerPoint Presentation</vt:lpstr>
      <vt:lpstr>What is the Anapole Moment?</vt:lpstr>
      <vt:lpstr>G0 Experiment</vt:lpstr>
      <vt:lpstr>PowerPoint Presentation</vt:lpstr>
      <vt:lpstr>PowerPoint Presentation</vt:lpstr>
      <vt:lpstr>G0 Experiment</vt:lpstr>
      <vt:lpstr>PowerPoint Presentation</vt:lpstr>
      <vt:lpstr>PowerPoint Presentation</vt:lpstr>
      <vt:lpstr>PowerPoint Presentation</vt:lpstr>
      <vt:lpstr>Asymmetries --&gt; FFs</vt:lpstr>
      <vt:lpstr>PowerPoint Presentation</vt:lpstr>
      <vt:lpstr>Results</vt:lpstr>
      <vt:lpstr>Comparison to Nucleon Form Factors</vt:lpstr>
      <vt:lpstr>The G0 Collaboration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jmammei</dc:creator>
  <cp:lastModifiedBy>Juliette Mammei</cp:lastModifiedBy>
  <cp:revision>204</cp:revision>
  <dcterms:created xsi:type="dcterms:W3CDTF">2015-03-19T15:06:42Z</dcterms:created>
  <dcterms:modified xsi:type="dcterms:W3CDTF">2015-06-29T18:18:37Z</dcterms:modified>
</cp:coreProperties>
</file>