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102"/>
  </p:notesMasterIdLst>
  <p:sldIdLst>
    <p:sldId id="835" r:id="rId2"/>
    <p:sldId id="837" r:id="rId3"/>
    <p:sldId id="838" r:id="rId4"/>
    <p:sldId id="839" r:id="rId5"/>
    <p:sldId id="840" r:id="rId6"/>
    <p:sldId id="842" r:id="rId7"/>
    <p:sldId id="843" r:id="rId8"/>
    <p:sldId id="844" r:id="rId9"/>
    <p:sldId id="845" r:id="rId10"/>
    <p:sldId id="846" r:id="rId11"/>
    <p:sldId id="847" r:id="rId12"/>
    <p:sldId id="848" r:id="rId13"/>
    <p:sldId id="850" r:id="rId14"/>
    <p:sldId id="851" r:id="rId15"/>
    <p:sldId id="852" r:id="rId16"/>
    <p:sldId id="853" r:id="rId17"/>
    <p:sldId id="854" r:id="rId18"/>
    <p:sldId id="855" r:id="rId19"/>
    <p:sldId id="856" r:id="rId20"/>
    <p:sldId id="857" r:id="rId21"/>
    <p:sldId id="858" r:id="rId22"/>
    <p:sldId id="859" r:id="rId23"/>
    <p:sldId id="860" r:id="rId24"/>
    <p:sldId id="861" r:id="rId25"/>
    <p:sldId id="862" r:id="rId26"/>
    <p:sldId id="863" r:id="rId27"/>
    <p:sldId id="864" r:id="rId28"/>
    <p:sldId id="865" r:id="rId29"/>
    <p:sldId id="866" r:id="rId30"/>
    <p:sldId id="867" r:id="rId31"/>
    <p:sldId id="868" r:id="rId32"/>
    <p:sldId id="869" r:id="rId33"/>
    <p:sldId id="870" r:id="rId34"/>
    <p:sldId id="871" r:id="rId35"/>
    <p:sldId id="872" r:id="rId36"/>
    <p:sldId id="773" r:id="rId37"/>
    <p:sldId id="774" r:id="rId38"/>
    <p:sldId id="775" r:id="rId39"/>
    <p:sldId id="776" r:id="rId40"/>
    <p:sldId id="777" r:id="rId41"/>
    <p:sldId id="778" r:id="rId42"/>
    <p:sldId id="779" r:id="rId43"/>
    <p:sldId id="780" r:id="rId44"/>
    <p:sldId id="781" r:id="rId45"/>
    <p:sldId id="782" r:id="rId46"/>
    <p:sldId id="783" r:id="rId47"/>
    <p:sldId id="784" r:id="rId48"/>
    <p:sldId id="785" r:id="rId49"/>
    <p:sldId id="786" r:id="rId50"/>
    <p:sldId id="787" r:id="rId51"/>
    <p:sldId id="788" r:id="rId52"/>
    <p:sldId id="789" r:id="rId53"/>
    <p:sldId id="790" r:id="rId54"/>
    <p:sldId id="791" r:id="rId55"/>
    <p:sldId id="792" r:id="rId56"/>
    <p:sldId id="793" r:id="rId57"/>
    <p:sldId id="794" r:id="rId58"/>
    <p:sldId id="795" r:id="rId59"/>
    <p:sldId id="796" r:id="rId60"/>
    <p:sldId id="797" r:id="rId61"/>
    <p:sldId id="798" r:id="rId62"/>
    <p:sldId id="799" r:id="rId63"/>
    <p:sldId id="800" r:id="rId64"/>
    <p:sldId id="801" r:id="rId65"/>
    <p:sldId id="802" r:id="rId66"/>
    <p:sldId id="803" r:id="rId67"/>
    <p:sldId id="804" r:id="rId68"/>
    <p:sldId id="805" r:id="rId69"/>
    <p:sldId id="806" r:id="rId70"/>
    <p:sldId id="807" r:id="rId71"/>
    <p:sldId id="808" r:id="rId72"/>
    <p:sldId id="809" r:id="rId73"/>
    <p:sldId id="810" r:id="rId74"/>
    <p:sldId id="811" r:id="rId75"/>
    <p:sldId id="812" r:id="rId76"/>
    <p:sldId id="813" r:id="rId77"/>
    <p:sldId id="814" r:id="rId78"/>
    <p:sldId id="815" r:id="rId79"/>
    <p:sldId id="816" r:id="rId80"/>
    <p:sldId id="817" r:id="rId81"/>
    <p:sldId id="818" r:id="rId82"/>
    <p:sldId id="819" r:id="rId83"/>
    <p:sldId id="820" r:id="rId84"/>
    <p:sldId id="821" r:id="rId85"/>
    <p:sldId id="822" r:id="rId86"/>
    <p:sldId id="823" r:id="rId87"/>
    <p:sldId id="824" r:id="rId88"/>
    <p:sldId id="825" r:id="rId89"/>
    <p:sldId id="826" r:id="rId90"/>
    <p:sldId id="827" r:id="rId91"/>
    <p:sldId id="828" r:id="rId92"/>
    <p:sldId id="829" r:id="rId93"/>
    <p:sldId id="830" r:id="rId94"/>
    <p:sldId id="831" r:id="rId95"/>
    <p:sldId id="832" r:id="rId96"/>
    <p:sldId id="833" r:id="rId97"/>
    <p:sldId id="834" r:id="rId98"/>
    <p:sldId id="875" r:id="rId99"/>
    <p:sldId id="874" r:id="rId100"/>
    <p:sldId id="873"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DEBF967-F3CE-4295-AB5E-C30363DFAE7F}">
          <p14:sldIdLst/>
        </p14:section>
        <p14:section name="History/Theory" id="{87118544-05E9-496A-9A7C-2564DF99BE7E}">
          <p14:sldIdLst>
            <p14:sldId id="835"/>
            <p14:sldId id="837"/>
            <p14:sldId id="838"/>
            <p14:sldId id="839"/>
            <p14:sldId id="840"/>
            <p14:sldId id="842"/>
            <p14:sldId id="843"/>
            <p14:sldId id="844"/>
            <p14:sldId id="845"/>
            <p14:sldId id="846"/>
            <p14:sldId id="847"/>
            <p14:sldId id="848"/>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870"/>
            <p14:sldId id="871"/>
            <p14:sldId id="872"/>
            <p14:sldId id="773"/>
            <p14:sldId id="774"/>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819"/>
            <p14:sldId id="820"/>
            <p14:sldId id="821"/>
            <p14:sldId id="822"/>
            <p14:sldId id="823"/>
            <p14:sldId id="824"/>
            <p14:sldId id="825"/>
            <p14:sldId id="826"/>
            <p14:sldId id="827"/>
            <p14:sldId id="828"/>
            <p14:sldId id="829"/>
            <p14:sldId id="830"/>
            <p14:sldId id="831"/>
            <p14:sldId id="832"/>
            <p14:sldId id="833"/>
            <p14:sldId id="834"/>
            <p14:sldId id="875"/>
            <p14:sldId id="874"/>
            <p14:sldId id="873"/>
          </p14:sldIdLst>
        </p14:section>
        <p14:section name="Extra slides" id="{BAD5E988-0321-4238-B946-CB090796A743}">
          <p14:sldIdLst/>
        </p14:section>
      </p14:sectionLst>
    </p:ext>
    <p:ext uri="{EFAFB233-063F-42B5-8137-9DF3F51BA10A}">
      <p15:sldGuideLst xmlns:p15="http://schemas.microsoft.com/office/powerpoint/2012/main" xmlns="">
        <p15:guide id="1" orient="horz" pos="2160" userDrawn="1">
          <p15:clr>
            <a:srgbClr val="A4A3A4"/>
          </p15:clr>
        </p15:guide>
        <p15:guide id="2" pos="2880">
          <p15:clr>
            <a:srgbClr val="A4A3A4"/>
          </p15:clr>
        </p15:guide>
      </p15:sldGuideLst>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451" autoAdjust="0"/>
    <p:restoredTop sz="72826" autoAdjust="0"/>
  </p:normalViewPr>
  <p:slideViewPr>
    <p:cSldViewPr snapToGrid="0">
      <p:cViewPr varScale="1">
        <p:scale>
          <a:sx n="80" d="100"/>
          <a:sy n="80" d="100"/>
        </p:scale>
        <p:origin x="-2406" y="-90"/>
      </p:cViewPr>
      <p:guideLst>
        <p:guide orient="horz" pos="2160"/>
        <p:guide pos="2880"/>
      </p:guideLst>
    </p:cSldViewPr>
  </p:slideViewPr>
  <p:outlineViewPr>
    <p:cViewPr>
      <p:scale>
        <a:sx n="33" d="100"/>
        <a:sy n="33" d="100"/>
      </p:scale>
      <p:origin x="0" y="-816"/>
    </p:cViewPr>
  </p:outlineViewPr>
  <p:notesTextViewPr>
    <p:cViewPr>
      <p:scale>
        <a:sx n="1" d="1"/>
        <a:sy n="1" d="1"/>
      </p:scale>
      <p:origin x="0" y="0"/>
    </p:cViewPr>
  </p:notesTextViewPr>
  <p:sorterViewPr>
    <p:cViewPr varScale="1">
      <p:scale>
        <a:sx n="1" d="1"/>
        <a:sy n="1" d="1"/>
      </p:scale>
      <p:origin x="0" y="480"/>
    </p:cViewPr>
  </p:sorterViewPr>
  <p:notesViewPr>
    <p:cSldViewPr snapToGrid="0" showGuides="1">
      <p:cViewPr varScale="1">
        <p:scale>
          <a:sx n="65" d="100"/>
          <a:sy n="65" d="100"/>
        </p:scale>
        <p:origin x="3082" y="5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emf"/><Relationship Id="rId1" Type="http://schemas.openxmlformats.org/officeDocument/2006/relationships/image" Target="../media/image2.wmf"/><Relationship Id="rId5" Type="http://schemas.openxmlformats.org/officeDocument/2006/relationships/image" Target="../media/image6.wmf"/><Relationship Id="rId4"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43.wmf"/><Relationship Id="rId7" Type="http://schemas.openxmlformats.org/officeDocument/2006/relationships/image" Target="../media/image146.wmf"/><Relationship Id="rId2" Type="http://schemas.openxmlformats.org/officeDocument/2006/relationships/image" Target="../media/image142.wmf"/><Relationship Id="rId1" Type="http://schemas.openxmlformats.org/officeDocument/2006/relationships/image" Target="../media/image141.wmf"/><Relationship Id="rId6" Type="http://schemas.openxmlformats.org/officeDocument/2006/relationships/image" Target="../media/image145.wmf"/><Relationship Id="rId5" Type="http://schemas.openxmlformats.org/officeDocument/2006/relationships/image" Target="../media/image139.wmf"/><Relationship Id="rId4" Type="http://schemas.openxmlformats.org/officeDocument/2006/relationships/image" Target="../media/image14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image" Target="../media/image156.wmf"/><Relationship Id="rId6" Type="http://schemas.openxmlformats.org/officeDocument/2006/relationships/image" Target="../media/image161.wmf"/><Relationship Id="rId5" Type="http://schemas.openxmlformats.org/officeDocument/2006/relationships/image" Target="../media/image160.wmf"/><Relationship Id="rId4" Type="http://schemas.openxmlformats.org/officeDocument/2006/relationships/image" Target="../media/image159.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image" Target="../media/image16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7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8.wmf"/><Relationship Id="rId1" Type="http://schemas.openxmlformats.org/officeDocument/2006/relationships/image" Target="../media/image177.wmf"/><Relationship Id="rId4" Type="http://schemas.openxmlformats.org/officeDocument/2006/relationships/image" Target="../media/image180.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81.wmf"/><Relationship Id="rId4" Type="http://schemas.openxmlformats.org/officeDocument/2006/relationships/image" Target="../media/image18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5" Type="http://schemas.openxmlformats.org/officeDocument/2006/relationships/image" Target="../media/image13.wmf"/><Relationship Id="rId4"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wmf"/><Relationship Id="rId1" Type="http://schemas.openxmlformats.org/officeDocument/2006/relationships/image" Target="../media/image185.wmf"/><Relationship Id="rId4" Type="http://schemas.openxmlformats.org/officeDocument/2006/relationships/image" Target="../media/image188.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07.wmf"/><Relationship Id="rId1" Type="http://schemas.openxmlformats.org/officeDocument/2006/relationships/image" Target="../media/image206.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07.wmf"/><Relationship Id="rId1" Type="http://schemas.openxmlformats.org/officeDocument/2006/relationships/image" Target="../media/image206.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15.wmf"/><Relationship Id="rId2" Type="http://schemas.openxmlformats.org/officeDocument/2006/relationships/image" Target="../media/image214.wmf"/><Relationship Id="rId1" Type="http://schemas.openxmlformats.org/officeDocument/2006/relationships/image" Target="../media/image21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39.wmf"/><Relationship Id="rId7" Type="http://schemas.openxmlformats.org/officeDocument/2006/relationships/image" Target="../media/image43.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1F015-303F-4C00-9FB4-B0E7D462EB4F}" type="datetimeFigureOut">
              <a:rPr lang="en-CA" smtClean="0"/>
              <a:t>29/06/2015</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23E8D2-BF08-4197-8802-2EEE4C631F3C}" type="slidenum">
              <a:rPr lang="en-CA" smtClean="0"/>
              <a:t>‹#›</a:t>
            </a:fld>
            <a:endParaRPr lang="en-CA"/>
          </a:p>
        </p:txBody>
      </p:sp>
    </p:spTree>
    <p:extLst>
      <p:ext uri="{BB962C8B-B14F-4D97-AF65-F5344CB8AC3E}">
        <p14:creationId xmlns:p14="http://schemas.microsoft.com/office/powerpoint/2010/main" val="1524180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n.wikipedia.org/wiki/Rio_de_Janeiro"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en.wikipedia.org/wiki/Urca_proces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Define Q^2 </a:t>
            </a:r>
          </a:p>
          <a:p>
            <a:endParaRPr lang="en-US" baseline="0" dirty="0" smtClean="0"/>
          </a:p>
          <a:p>
            <a:r>
              <a:rPr lang="en-US" baseline="0" dirty="0" smtClean="0"/>
              <a:t>The neutral weak interaction is parity violating, and in order to access it we can make measurements using polarized electrons.  The </a:t>
            </a:r>
            <a:r>
              <a:rPr lang="en-US" baseline="0" dirty="0" err="1" smtClean="0"/>
              <a:t>helicity</a:t>
            </a:r>
            <a:r>
              <a:rPr lang="en-US" baseline="0" dirty="0" smtClean="0"/>
              <a:t> of the electron is the projection of its spin onto its momentum.  An interaction which violates parity will depend on the sign of the </a:t>
            </a:r>
            <a:r>
              <a:rPr lang="en-US" baseline="0" dirty="0" err="1" smtClean="0"/>
              <a:t>helicity</a:t>
            </a:r>
            <a:r>
              <a:rPr lang="en-US" baseline="0" dirty="0" smtClean="0"/>
              <a:t>, so by polarizing the electron’s spin longitudinally we can access the coupling of the Z boson, which violates parity, while the electromagnetic interaction does not.</a:t>
            </a:r>
          </a:p>
          <a:p>
            <a:endParaRPr lang="en-US" baseline="0" dirty="0" smtClean="0"/>
          </a:p>
          <a:p>
            <a:r>
              <a:rPr lang="en-US" baseline="0" dirty="0" smtClean="0"/>
              <a:t>Qweak and G0 exploit the parity violation in the weak interaction at different Q2 to measure different properties of the nucleon.  </a:t>
            </a:r>
            <a:r>
              <a:rPr lang="en-US" baseline="0" dirty="0" err="1" smtClean="0"/>
              <a:t>Qweak</a:t>
            </a:r>
            <a:r>
              <a:rPr lang="en-US" baseline="0" dirty="0" smtClean="0"/>
              <a:t> uses a very low Q2 and effectively sees the whole proton – so it can measure the proton’s weak charge.  Because of its precision it can serve as a test of the standard model, with sensitivities to various new kinds of exchange particles.</a:t>
            </a:r>
          </a:p>
          <a:p>
            <a:endParaRPr lang="en-US" baseline="0" dirty="0" smtClean="0"/>
          </a:p>
          <a:p>
            <a:r>
              <a:rPr lang="en-US" baseline="0" dirty="0" smtClean="0"/>
              <a:t>G0 is at relatively larger Q2 (smaller wavelength) and able to see effects of nucleon structure.  Its goal is to separate the contribution of the strange quarks to the nucleon sea.</a:t>
            </a:r>
          </a:p>
          <a:p>
            <a:endParaRPr lang="en-US" dirty="0"/>
          </a:p>
        </p:txBody>
      </p:sp>
      <p:sp>
        <p:nvSpPr>
          <p:cNvPr id="4" name="Slide Number Placeholder 3"/>
          <p:cNvSpPr>
            <a:spLocks noGrp="1"/>
          </p:cNvSpPr>
          <p:nvPr>
            <p:ph type="sldNum" sz="quarter" idx="10"/>
          </p:nvPr>
        </p:nvSpPr>
        <p:spPr/>
        <p:txBody>
          <a:bodyPr/>
          <a:lstStyle/>
          <a:p>
            <a:fld id="{2AD6E7D2-A18A-4F5E-A6A4-A544CE2E8156}" type="slidenum">
              <a:rPr lang="en-US" smtClean="0"/>
              <a:pPr/>
              <a:t>3</a:t>
            </a:fld>
            <a:endParaRPr lang="en-US"/>
          </a:p>
        </p:txBody>
      </p:sp>
    </p:spTree>
    <p:extLst>
      <p:ext uri="{BB962C8B-B14F-4D97-AF65-F5344CB8AC3E}">
        <p14:creationId xmlns:p14="http://schemas.microsoft.com/office/powerpoint/2010/main" val="1837345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D9C5DA-8570-4243-8104-E83860173E70}" type="slidenum">
              <a:rPr lang="en-US" altLang="en-US"/>
              <a:pPr/>
              <a:t>23</a:t>
            </a:fld>
            <a:endParaRPr lang="en-US" altLang="en-US"/>
          </a:p>
        </p:txBody>
      </p:sp>
      <p:sp>
        <p:nvSpPr>
          <p:cNvPr id="270338" name="Rectangle 2"/>
          <p:cNvSpPr>
            <a:spLocks noGrp="1" noRot="1" noChangeAspect="1" noChangeArrowheads="1" noTextEdit="1"/>
          </p:cNvSpPr>
          <p:nvPr>
            <p:ph type="sldImg"/>
          </p:nvPr>
        </p:nvSpPr>
        <p:spPr>
          <a:xfrm>
            <a:off x="1219200" y="685800"/>
            <a:ext cx="4573588" cy="3430588"/>
          </a:xfrm>
          <a:ln/>
        </p:spPr>
      </p:sp>
      <p:sp>
        <p:nvSpPr>
          <p:cNvPr id="270339" name="Rectangle 3"/>
          <p:cNvSpPr>
            <a:spLocks noGrp="1" noChangeArrowheads="1"/>
          </p:cNvSpPr>
          <p:nvPr>
            <p:ph type="body" idx="1"/>
          </p:nvPr>
        </p:nvSpPr>
        <p:spPr>
          <a:xfrm>
            <a:off x="914400" y="4419600"/>
            <a:ext cx="5181600" cy="4116388"/>
          </a:xfrm>
        </p:spPr>
        <p:txBody>
          <a:bodyPr/>
          <a:lstStyle/>
          <a:p>
            <a:endParaRPr lang="en-US" altLang="en-US"/>
          </a:p>
        </p:txBody>
      </p:sp>
    </p:spTree>
    <p:extLst>
      <p:ext uri="{BB962C8B-B14F-4D97-AF65-F5344CB8AC3E}">
        <p14:creationId xmlns:p14="http://schemas.microsoft.com/office/powerpoint/2010/main" val="2066869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BFDE7B-CE16-414C-8AB0-B49DED019FA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383154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Fit</a:t>
            </a:r>
            <a:r>
              <a:rPr lang="en-US" baseline="0" dirty="0" smtClean="0"/>
              <a:t> a given Q^2 </a:t>
            </a:r>
            <a:r>
              <a:rPr lang="en-US" baseline="0" dirty="0" err="1" smtClean="0"/>
              <a:t>vs</a:t>
            </a:r>
            <a:r>
              <a:rPr lang="en-US" baseline="0" dirty="0" smtClean="0"/>
              <a:t> theta.  To plot on same point here, use results of fit to rotate to forward angle limit.</a:t>
            </a:r>
            <a:endParaRPr lang="en-US" dirty="0"/>
          </a:p>
        </p:txBody>
      </p:sp>
      <p:sp>
        <p:nvSpPr>
          <p:cNvPr id="4" name="Slide Number Placeholder 3"/>
          <p:cNvSpPr>
            <a:spLocks noGrp="1"/>
          </p:cNvSpPr>
          <p:nvPr>
            <p:ph type="sldNum" sz="quarter" idx="10"/>
          </p:nvPr>
        </p:nvSpPr>
        <p:spPr/>
        <p:txBody>
          <a:bodyPr/>
          <a:lstStyle/>
          <a:p>
            <a:fld id="{22EAB775-1204-4011-A39D-9E13DFE02EB6}" type="slidenum">
              <a:rPr lang="en-US" smtClean="0"/>
              <a:t>27</a:t>
            </a:fld>
            <a:endParaRPr lang="en-US"/>
          </a:p>
        </p:txBody>
      </p:sp>
    </p:spTree>
    <p:extLst>
      <p:ext uri="{BB962C8B-B14F-4D97-AF65-F5344CB8AC3E}">
        <p14:creationId xmlns:p14="http://schemas.microsoft.com/office/powerpoint/2010/main" val="3714707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Originally thought to</a:t>
            </a:r>
            <a:r>
              <a:rPr lang="en-US" baseline="0" dirty="0" smtClean="0"/>
              <a:t> contribute 0.65% to error, WW and ZZ evaluated </a:t>
            </a:r>
            <a:r>
              <a:rPr lang="en-US" baseline="0" dirty="0" err="1" smtClean="0"/>
              <a:t>perturbatively</a:t>
            </a:r>
            <a:r>
              <a:rPr lang="en-US" baseline="0" dirty="0" smtClean="0"/>
              <a:t> (25% correction, but small uncertainty) </a:t>
            </a:r>
            <a:endParaRPr lang="en-US" dirty="0"/>
          </a:p>
        </p:txBody>
      </p:sp>
      <p:sp>
        <p:nvSpPr>
          <p:cNvPr id="4" name="Slide Number Placeholder 3"/>
          <p:cNvSpPr>
            <a:spLocks noGrp="1"/>
          </p:cNvSpPr>
          <p:nvPr>
            <p:ph type="sldNum" sz="quarter" idx="10"/>
          </p:nvPr>
        </p:nvSpPr>
        <p:spPr/>
        <p:txBody>
          <a:bodyPr/>
          <a:lstStyle/>
          <a:p>
            <a:fld id="{22EAB775-1204-4011-A39D-9E13DFE02EB6}" type="slidenum">
              <a:rPr lang="en-US" smtClean="0"/>
              <a:t>28</a:t>
            </a:fld>
            <a:endParaRPr lang="en-US"/>
          </a:p>
        </p:txBody>
      </p:sp>
    </p:spTree>
    <p:extLst>
      <p:ext uri="{BB962C8B-B14F-4D97-AF65-F5344CB8AC3E}">
        <p14:creationId xmlns:p14="http://schemas.microsoft.com/office/powerpoint/2010/main" val="13104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Paper submitted to PRL for 25% measurement</a:t>
            </a:r>
          </a:p>
          <a:p>
            <a:r>
              <a:rPr lang="en-US" dirty="0" smtClean="0"/>
              <a:t>Analysis ongoing for remaining data</a:t>
            </a:r>
          </a:p>
          <a:p>
            <a:r>
              <a:rPr lang="en-US" dirty="0" smtClean="0"/>
              <a:t>Expect to present final result early next year</a:t>
            </a:r>
          </a:p>
          <a:p>
            <a:r>
              <a:rPr lang="en-US" dirty="0" smtClean="0"/>
              <a:t>Auxiliary measurements will also be published</a:t>
            </a:r>
          </a:p>
          <a:p>
            <a:endParaRPr lang="en-US" dirty="0"/>
          </a:p>
        </p:txBody>
      </p:sp>
      <p:sp>
        <p:nvSpPr>
          <p:cNvPr id="4" name="Slide Number Placeholder 3"/>
          <p:cNvSpPr>
            <a:spLocks noGrp="1"/>
          </p:cNvSpPr>
          <p:nvPr>
            <p:ph type="sldNum" sz="quarter" idx="10"/>
          </p:nvPr>
        </p:nvSpPr>
        <p:spPr/>
        <p:txBody>
          <a:bodyPr/>
          <a:lstStyle/>
          <a:p>
            <a:fld id="{22EAB775-1204-4011-A39D-9E13DFE02EB6}" type="slidenum">
              <a:rPr lang="en-US" smtClean="0"/>
              <a:t>32</a:t>
            </a:fld>
            <a:endParaRPr lang="en-US"/>
          </a:p>
        </p:txBody>
      </p:sp>
    </p:spTree>
    <p:extLst>
      <p:ext uri="{BB962C8B-B14F-4D97-AF65-F5344CB8AC3E}">
        <p14:creationId xmlns:p14="http://schemas.microsoft.com/office/powerpoint/2010/main" val="2010803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F223C4-05F3-4185-B113-4DED8C018CDE}" type="slidenum">
              <a:rPr lang="en-US" smtClean="0"/>
              <a:t>33</a:t>
            </a:fld>
            <a:endParaRPr lang="en-US"/>
          </a:p>
        </p:txBody>
      </p:sp>
    </p:spTree>
    <p:extLst>
      <p:ext uri="{BB962C8B-B14F-4D97-AF65-F5344CB8AC3E}">
        <p14:creationId xmlns:p14="http://schemas.microsoft.com/office/powerpoint/2010/main" val="2456828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Brief overview of a neutron star – mountain</a:t>
            </a:r>
            <a:r>
              <a:rPr lang="en-US" baseline="0" dirty="0" smtClean="0"/>
              <a:t> - LIGO</a:t>
            </a:r>
            <a:endParaRPr lang="en-US"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38</a:t>
            </a:fld>
            <a:endParaRPr lang="en-US"/>
          </a:p>
        </p:txBody>
      </p:sp>
    </p:spTree>
    <p:extLst>
      <p:ext uri="{BB962C8B-B14F-4D97-AF65-F5344CB8AC3E}">
        <p14:creationId xmlns:p14="http://schemas.microsoft.com/office/powerpoint/2010/main" val="3379308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dirty="0" smtClean="0"/>
              <a:t>Can’t decouple mass and radius because </a:t>
            </a:r>
            <a:r>
              <a:rPr lang="en-US" sz="1200" dirty="0" err="1" smtClean="0"/>
              <a:t>spacetime</a:t>
            </a:r>
            <a:r>
              <a:rPr lang="en-US" sz="1200" dirty="0" smtClean="0"/>
              <a:t> curved around large mass</a:t>
            </a:r>
            <a:r>
              <a:rPr lang="en-US" sz="1200" baseline="0" dirty="0" smtClean="0"/>
              <a:t> &lt;- </a:t>
            </a:r>
            <a:r>
              <a:rPr lang="en-US" sz="1200" dirty="0" smtClean="0"/>
              <a:t>Steiner, </a:t>
            </a:r>
            <a:r>
              <a:rPr lang="en-US" sz="1200" dirty="0" err="1" smtClean="0"/>
              <a:t>Lattimer</a:t>
            </a:r>
            <a:r>
              <a:rPr lang="en-US" sz="1200" dirty="0" smtClean="0"/>
              <a:t> and Brown – </a:t>
            </a:r>
            <a:r>
              <a:rPr lang="en-US" sz="1200" dirty="0" err="1" smtClean="0"/>
              <a:t>r</a:t>
            </a:r>
            <a:r>
              <a:rPr lang="en-US" sz="1200" baseline="-25000" dirty="0" err="1" smtClean="0"/>
              <a:t>NS</a:t>
            </a:r>
            <a:r>
              <a:rPr lang="en-US" sz="1200" dirty="0" smtClean="0"/>
              <a:t> from combined observations; predict </a:t>
            </a:r>
            <a:r>
              <a:rPr lang="en-US" sz="1200" dirty="0" err="1" smtClean="0"/>
              <a:t>Rn-Rp</a:t>
            </a:r>
            <a:r>
              <a:rPr lang="en-US" sz="1200" dirty="0" smtClean="0"/>
              <a:t> ~0.15 +/- .02 fm   (using X-ray measurements, neutron stars</a:t>
            </a:r>
            <a:r>
              <a:rPr lang="en-US" sz="1200" baseline="0" dirty="0" smtClean="0"/>
              <a:t> in globular clusters and nearby isolated star RXJ 1856</a:t>
            </a:r>
            <a:r>
              <a:rPr lang="en-US" sz="1200" dirty="0" smtClean="0"/>
              <a: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If </a:t>
            </a:r>
            <a:r>
              <a:rPr lang="en-US" dirty="0" err="1" smtClean="0"/>
              <a:t>R</a:t>
            </a:r>
            <a:r>
              <a:rPr lang="en-US" baseline="-25000" dirty="0" err="1" smtClean="0"/>
              <a:t>n</a:t>
            </a:r>
            <a:r>
              <a:rPr lang="en-US" dirty="0" smtClean="0"/>
              <a:t> large, EOS is stiff at low densities.  If </a:t>
            </a:r>
            <a:r>
              <a:rPr lang="en-US" dirty="0" err="1" smtClean="0"/>
              <a:t>r</a:t>
            </a:r>
            <a:r>
              <a:rPr lang="en-US" baseline="-25000" dirty="0" err="1" smtClean="0"/>
              <a:t>NS</a:t>
            </a:r>
            <a:r>
              <a:rPr lang="en-US" dirty="0" smtClean="0"/>
              <a:t> small, then high density EOS is soft with low pressure and could indicate a phase transition to  quark matter, strange matter or color superconductor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a:t>
            </a:r>
            <a:r>
              <a:rPr lang="en-US" dirty="0" err="1" smtClean="0"/>
              <a:t>R</a:t>
            </a:r>
            <a:r>
              <a:rPr lang="en-US" baseline="-25000" dirty="0" err="1" smtClean="0"/>
              <a:t>n</a:t>
            </a:r>
            <a:r>
              <a:rPr lang="en-US" dirty="0" smtClean="0"/>
              <a:t> large, energy rises rapidly with density, favors a quick transition to liquid phase; many observables depend on properties of solid crust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The symmetry energy S, determines the proton fraction; if higher than 12% then n near surface can undergo direct URCA process…  if </a:t>
            </a:r>
            <a:r>
              <a:rPr lang="en-US" baseline="0" dirty="0" err="1" smtClean="0"/>
              <a:t>Rn</a:t>
            </a:r>
            <a:r>
              <a:rPr lang="en-US" baseline="0" dirty="0" smtClean="0"/>
              <a:t> large, large neutron stars likely to cool rapidly by direct URCA.</a:t>
            </a:r>
          </a:p>
          <a:p>
            <a:endParaRPr lang="en-US" baseline="0" dirty="0" smtClean="0"/>
          </a:p>
          <a:p>
            <a:r>
              <a:rPr lang="en-US" baseline="0" dirty="0" smtClean="0"/>
              <a:t>URCA - </a:t>
            </a:r>
            <a:r>
              <a:rPr lang="en-US" i="1" dirty="0" err="1" smtClean="0"/>
              <a:t>Cassino</a:t>
            </a:r>
            <a:r>
              <a:rPr lang="en-US" i="1" dirty="0" smtClean="0"/>
              <a:t> </a:t>
            </a:r>
            <a:r>
              <a:rPr lang="en-US" i="1" dirty="0" err="1" smtClean="0"/>
              <a:t>da</a:t>
            </a:r>
            <a:r>
              <a:rPr lang="en-US" i="1" dirty="0" smtClean="0"/>
              <a:t> </a:t>
            </a:r>
            <a:r>
              <a:rPr lang="en-US" i="1" dirty="0" err="1" smtClean="0"/>
              <a:t>Urca</a:t>
            </a:r>
            <a:r>
              <a:rPr lang="en-US" dirty="0" smtClean="0"/>
              <a:t> in </a:t>
            </a:r>
            <a:r>
              <a:rPr lang="en-US" dirty="0" smtClean="0">
                <a:hlinkClick r:id="rId3" tooltip="Rio de Janeiro"/>
              </a:rPr>
              <a:t>Rio de Janeiro</a:t>
            </a:r>
            <a:r>
              <a:rPr lang="en-US" dirty="0" smtClean="0"/>
              <a:t>. Schoenberg is reported to have said to Gamow that "the energy disappears in the nucleus of the supernova as quickly as the money disappeared at that roulette table." In Gamow's South Russian dialect, </a:t>
            </a:r>
            <a:r>
              <a:rPr lang="en-US" i="1" dirty="0" err="1" smtClean="0"/>
              <a:t>urca</a:t>
            </a:r>
            <a:r>
              <a:rPr lang="en-US" dirty="0" smtClean="0"/>
              <a:t> can also mean a robber or gangster.</a:t>
            </a:r>
            <a:r>
              <a:rPr lang="en-US" baseline="30000" dirty="0" smtClean="0">
                <a:hlinkClick r:id="rId4"/>
              </a:rPr>
              <a:t>[1][2]</a:t>
            </a:r>
            <a:endParaRPr lang="en-US"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39</a:t>
            </a:fld>
            <a:endParaRPr lang="en-US"/>
          </a:p>
        </p:txBody>
      </p:sp>
    </p:spTree>
    <p:extLst>
      <p:ext uri="{BB962C8B-B14F-4D97-AF65-F5344CB8AC3E}">
        <p14:creationId xmlns:p14="http://schemas.microsoft.com/office/powerpoint/2010/main" val="2597141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lead could be used to get at some of these</a:t>
            </a:r>
            <a:r>
              <a:rPr lang="en-US" baseline="0" dirty="0" smtClean="0"/>
              <a:t> answers….</a:t>
            </a:r>
            <a:endParaRPr lang="en-US"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41</a:t>
            </a:fld>
            <a:endParaRPr lang="en-US"/>
          </a:p>
        </p:txBody>
      </p:sp>
    </p:spTree>
    <p:extLst>
      <p:ext uri="{BB962C8B-B14F-4D97-AF65-F5344CB8AC3E}">
        <p14:creationId xmlns:p14="http://schemas.microsoft.com/office/powerpoint/2010/main" val="658818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77A42908-BD6B-403F-8577-2ED5540F0AA2}" type="slidenum">
              <a:rPr lang="en-US" smtClean="0"/>
              <a:pPr/>
              <a:t>44</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79040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C56C705-63D9-4FD5-A665-CD8BAA817395}" type="slidenum">
              <a:rPr lang="en-US" smtClean="0"/>
              <a:pPr/>
              <a:t>5</a:t>
            </a:fld>
            <a:endParaRPr lang="en-US"/>
          </a:p>
        </p:txBody>
      </p:sp>
    </p:spTree>
    <p:extLst>
      <p:ext uri="{BB962C8B-B14F-4D97-AF65-F5344CB8AC3E}">
        <p14:creationId xmlns:p14="http://schemas.microsoft.com/office/powerpoint/2010/main" val="2643839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E0705D8A-ADA4-41B4-8793-9EB56378EF5F}" type="slidenum">
              <a:rPr lang="en-US" smtClean="0"/>
              <a:pPr/>
              <a:t>45</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dirty="0" smtClean="0"/>
              <a:t>Q value chosen in a place where the correlation with the symmetry energy and the skin</a:t>
            </a:r>
            <a:r>
              <a:rPr lang="en-US" baseline="0" dirty="0" smtClean="0"/>
              <a:t> is the highest (plateau)</a:t>
            </a:r>
            <a:endParaRPr lang="en-US" dirty="0" smtClean="0"/>
          </a:p>
        </p:txBody>
      </p:sp>
    </p:spTree>
    <p:extLst>
      <p:ext uri="{BB962C8B-B14F-4D97-AF65-F5344CB8AC3E}">
        <p14:creationId xmlns:p14="http://schemas.microsoft.com/office/powerpoint/2010/main" val="2262009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Because they are doubly-magic, various nuclear corrections cancel</a:t>
            </a:r>
          </a:p>
          <a:p>
            <a:endParaRPr lang="en-CA"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46</a:t>
            </a:fld>
            <a:endParaRPr lang="en-US"/>
          </a:p>
        </p:txBody>
      </p:sp>
    </p:spTree>
    <p:extLst>
      <p:ext uri="{BB962C8B-B14F-4D97-AF65-F5344CB8AC3E}">
        <p14:creationId xmlns:p14="http://schemas.microsoft.com/office/powerpoint/2010/main" val="1332917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want to know the neutron skin so we can learn about the EOS of neutron rich matter, so we can understand neutron stars.</a:t>
            </a:r>
            <a:endParaRPr lang="en-US"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47</a:t>
            </a:fld>
            <a:endParaRPr lang="en-US"/>
          </a:p>
        </p:txBody>
      </p:sp>
    </p:spTree>
    <p:extLst>
      <p:ext uri="{BB962C8B-B14F-4D97-AF65-F5344CB8AC3E}">
        <p14:creationId xmlns:p14="http://schemas.microsoft.com/office/powerpoint/2010/main" val="2852767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only dramatically improves</a:t>
            </a:r>
            <a:r>
              <a:rPr lang="en-US" baseline="0" dirty="0" smtClean="0"/>
              <a:t> access to weak interaction, cancels a lot of things by taking the ratio</a:t>
            </a:r>
            <a:endParaRPr lang="en-US"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49</a:t>
            </a:fld>
            <a:endParaRPr lang="en-US"/>
          </a:p>
        </p:txBody>
      </p:sp>
    </p:spTree>
    <p:extLst>
      <p:ext uri="{BB962C8B-B14F-4D97-AF65-F5344CB8AC3E}">
        <p14:creationId xmlns:p14="http://schemas.microsoft.com/office/powerpoint/2010/main" val="3215768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general requirements</a:t>
            </a:r>
            <a:r>
              <a:rPr lang="en-US" baseline="0" dirty="0" smtClean="0"/>
              <a:t> for any parity violating experiment are a high power </a:t>
            </a:r>
            <a:r>
              <a:rPr lang="en-US" baseline="0" dirty="0" err="1" smtClean="0"/>
              <a:t>unpolarized</a:t>
            </a:r>
            <a:r>
              <a:rPr lang="en-US" baseline="0" dirty="0" smtClean="0"/>
              <a:t> target and a large solid angle acceptance in order to minimize the statistical error.  In addition you need a highly polarized beam in order to measure the asymmetry, and you need to measure the polarization.  Since we are interested in elastic scattering from the proton, we need not only kinematic separation of the elastics from the </a:t>
            </a:r>
            <a:r>
              <a:rPr lang="en-US" baseline="0" dirty="0" err="1" smtClean="0"/>
              <a:t>inelastics</a:t>
            </a:r>
            <a:r>
              <a:rPr lang="en-US" baseline="0" dirty="0" smtClean="0"/>
              <a:t>, but also particle identification and background measurements.  We also need to have stable beam, and to understand the effects of beam properties on the measured yields.  Ideally we would minimize the </a:t>
            </a:r>
            <a:r>
              <a:rPr lang="en-US" baseline="0" dirty="0" err="1" smtClean="0"/>
              <a:t>helicity</a:t>
            </a:r>
            <a:r>
              <a:rPr lang="en-US" baseline="0" dirty="0" smtClean="0"/>
              <a:t> correlated effects.  We have rapid </a:t>
            </a:r>
            <a:r>
              <a:rPr lang="en-US" baseline="0" dirty="0" err="1" smtClean="0"/>
              <a:t>helicity</a:t>
            </a:r>
            <a:r>
              <a:rPr lang="en-US" baseline="0" dirty="0" smtClean="0"/>
              <a:t> reversal, with a slow </a:t>
            </a:r>
            <a:r>
              <a:rPr lang="en-US" baseline="0" dirty="0" err="1" smtClean="0"/>
              <a:t>helicity</a:t>
            </a:r>
            <a:r>
              <a:rPr lang="en-US" baseline="0" dirty="0" smtClean="0"/>
              <a:t> reversal as a way to change the polarization without changing the electronics.  </a:t>
            </a:r>
          </a:p>
          <a:p>
            <a:endParaRPr lang="en-US" baseline="0" dirty="0" smtClean="0"/>
          </a:p>
          <a:p>
            <a:r>
              <a:rPr lang="en-US" baseline="0" dirty="0" smtClean="0"/>
              <a:t>In order to go from the measured asymmetry to the physics asymmetry, we need to correct for false asymmetries due to beam properties, background asymmetries and the polarization of the beam.  There is also a </a:t>
            </a:r>
            <a:r>
              <a:rPr lang="en-US" baseline="0" dirty="0" err="1" smtClean="0"/>
              <a:t>radiative</a:t>
            </a:r>
            <a:r>
              <a:rPr lang="en-US" baseline="0" dirty="0" smtClean="0"/>
              <a:t> correction that needs to be performed.</a:t>
            </a:r>
          </a:p>
        </p:txBody>
      </p:sp>
      <p:sp>
        <p:nvSpPr>
          <p:cNvPr id="4" name="Slide Number Placeholder 3"/>
          <p:cNvSpPr>
            <a:spLocks noGrp="1"/>
          </p:cNvSpPr>
          <p:nvPr>
            <p:ph type="sldNum" sz="quarter" idx="10"/>
          </p:nvPr>
        </p:nvSpPr>
        <p:spPr/>
        <p:txBody>
          <a:bodyPr/>
          <a:lstStyle/>
          <a:p>
            <a:fld id="{2AD6E7D2-A18A-4F5E-A6A4-A544CE2E8156}" type="slidenum">
              <a:rPr lang="en-US" smtClean="0"/>
              <a:pPr/>
              <a:t>50</a:t>
            </a:fld>
            <a:endParaRPr lang="en-US"/>
          </a:p>
        </p:txBody>
      </p:sp>
    </p:spTree>
    <p:extLst>
      <p:ext uri="{BB962C8B-B14F-4D97-AF65-F5344CB8AC3E}">
        <p14:creationId xmlns:p14="http://schemas.microsoft.com/office/powerpoint/2010/main" val="1048875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C7E8014B-36E0-4DA0-9E8D-F752DC4BFDCF}" type="slidenum">
              <a:rPr lang="en-US" smtClean="0"/>
              <a:pPr/>
              <a:t>52</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39858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Digress to talk about how close the spectrometers</a:t>
            </a:r>
            <a:r>
              <a:rPr lang="en-US" baseline="0" dirty="0" smtClean="0"/>
              <a:t> were.  Relevant because we need the septum, which cause problems with vacuum, etc.</a:t>
            </a:r>
            <a:endParaRPr lang="en-US"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53</a:t>
            </a:fld>
            <a:endParaRPr lang="en-US"/>
          </a:p>
        </p:txBody>
      </p:sp>
    </p:spTree>
    <p:extLst>
      <p:ext uri="{BB962C8B-B14F-4D97-AF65-F5344CB8AC3E}">
        <p14:creationId xmlns:p14="http://schemas.microsoft.com/office/powerpoint/2010/main" val="4236205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P0 is saturation</a:t>
            </a:r>
            <a:r>
              <a:rPr lang="en-US" baseline="0" dirty="0" smtClean="0"/>
              <a:t> density</a:t>
            </a:r>
            <a:endParaRPr lang="en-CA" dirty="0"/>
          </a:p>
        </p:txBody>
      </p:sp>
      <p:sp>
        <p:nvSpPr>
          <p:cNvPr id="4" name="Slide Number Placeholder 3"/>
          <p:cNvSpPr>
            <a:spLocks noGrp="1"/>
          </p:cNvSpPr>
          <p:nvPr>
            <p:ph type="sldNum" sz="quarter" idx="10"/>
          </p:nvPr>
        </p:nvSpPr>
        <p:spPr/>
        <p:txBody>
          <a:bodyPr/>
          <a:lstStyle/>
          <a:p>
            <a:fld id="{50931701-E63A-49EC-9265-FDEC623B7414}" type="slidenum">
              <a:rPr lang="en-US" smtClean="0"/>
              <a:pPr/>
              <a:t>60</a:t>
            </a:fld>
            <a:endParaRPr lang="en-US"/>
          </a:p>
        </p:txBody>
      </p:sp>
    </p:spTree>
    <p:extLst>
      <p:ext uri="{BB962C8B-B14F-4D97-AF65-F5344CB8AC3E}">
        <p14:creationId xmlns:p14="http://schemas.microsoft.com/office/powerpoint/2010/main" val="383817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6E0500"/>
                </a:solidFill>
                <a:latin typeface="Arial Bold" charset="0"/>
                <a:cs typeface="Arial Bold" charset="0"/>
                <a:sym typeface="Arial Bold" charset="0"/>
              </a:rPr>
              <a:t>PREX could provide an electroweak complement to </a:t>
            </a:r>
            <a:r>
              <a:rPr lang="en-US" sz="1200" dirty="0" err="1" smtClean="0">
                <a:solidFill>
                  <a:srgbClr val="6E0500"/>
                </a:solidFill>
                <a:latin typeface="Arial Bold" charset="0"/>
                <a:cs typeface="Arial Bold" charset="0"/>
                <a:sym typeface="Arial Bold" charset="0"/>
              </a:rPr>
              <a:t>R</a:t>
            </a:r>
            <a:r>
              <a:rPr lang="en-US" sz="1200" baseline="-6000" dirty="0" err="1" smtClean="0">
                <a:solidFill>
                  <a:srgbClr val="6E0500"/>
                </a:solidFill>
                <a:latin typeface="Arial Bold" charset="0"/>
                <a:cs typeface="Arial Bold" charset="0"/>
                <a:sym typeface="Arial Bold" charset="0"/>
              </a:rPr>
              <a:t>n</a:t>
            </a:r>
            <a:r>
              <a:rPr lang="en-US" sz="1200" dirty="0" smtClean="0">
                <a:solidFill>
                  <a:srgbClr val="6E0500"/>
                </a:solidFill>
                <a:latin typeface="Arial Bold" charset="0"/>
                <a:cs typeface="Arial Bold" charset="0"/>
                <a:sym typeface="Arial Bold" charset="0"/>
              </a:rPr>
              <a:t> predictions from a wide range of physical situations and model dependencies</a:t>
            </a:r>
          </a:p>
        </p:txBody>
      </p:sp>
      <p:sp>
        <p:nvSpPr>
          <p:cNvPr id="4" name="Slide Number Placeholder 3"/>
          <p:cNvSpPr>
            <a:spLocks noGrp="1"/>
          </p:cNvSpPr>
          <p:nvPr>
            <p:ph type="sldNum" sz="quarter" idx="10"/>
          </p:nvPr>
        </p:nvSpPr>
        <p:spPr/>
        <p:txBody>
          <a:bodyPr/>
          <a:lstStyle/>
          <a:p>
            <a:fld id="{50931701-E63A-49EC-9265-FDEC623B7414}" type="slidenum">
              <a:rPr lang="en-US" smtClean="0"/>
              <a:pPr/>
              <a:t>61</a:t>
            </a:fld>
            <a:endParaRPr lang="en-US"/>
          </a:p>
        </p:txBody>
      </p:sp>
    </p:spTree>
    <p:extLst>
      <p:ext uri="{BB962C8B-B14F-4D97-AF65-F5344CB8AC3E}">
        <p14:creationId xmlns:p14="http://schemas.microsoft.com/office/powerpoint/2010/main" val="3645866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C56C705-63D9-4FD5-A665-CD8BAA817395}" type="slidenum">
              <a:rPr lang="en-US" smtClean="0"/>
              <a:pPr/>
              <a:t>64</a:t>
            </a:fld>
            <a:endParaRPr lang="en-US"/>
          </a:p>
        </p:txBody>
      </p:sp>
    </p:spTree>
    <p:extLst>
      <p:ext uri="{BB962C8B-B14F-4D97-AF65-F5344CB8AC3E}">
        <p14:creationId xmlns:p14="http://schemas.microsoft.com/office/powerpoint/2010/main" val="1250331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FE9E75-68C6-43A6-8611-858B4AAB18F5}" type="slidenum">
              <a:rPr lang="en-US" altLang="en-US"/>
              <a:pPr/>
              <a:t>7</a:t>
            </a:fld>
            <a:endParaRPr lang="en-US" altLang="en-US"/>
          </a:p>
        </p:txBody>
      </p:sp>
      <p:sp>
        <p:nvSpPr>
          <p:cNvPr id="264194" name="Rectangle 2"/>
          <p:cNvSpPr>
            <a:spLocks noGrp="1" noRot="1" noChangeAspect="1" noChangeArrowheads="1" noTextEdit="1"/>
          </p:cNvSpPr>
          <p:nvPr>
            <p:ph type="sldImg"/>
          </p:nvPr>
        </p:nvSpPr>
        <p:spPr>
          <a:xfrm>
            <a:off x="1219200" y="685800"/>
            <a:ext cx="4573588" cy="3430588"/>
          </a:xfrm>
          <a:ln/>
        </p:spPr>
      </p:sp>
      <p:sp>
        <p:nvSpPr>
          <p:cNvPr id="264195" name="Rectangle 3"/>
          <p:cNvSpPr>
            <a:spLocks noGrp="1" noChangeArrowheads="1"/>
          </p:cNvSpPr>
          <p:nvPr>
            <p:ph type="body" idx="1"/>
          </p:nvPr>
        </p:nvSpPr>
        <p:spPr>
          <a:xfrm>
            <a:off x="914400" y="4419600"/>
            <a:ext cx="5181600" cy="4116388"/>
          </a:xfrm>
        </p:spPr>
        <p:txBody>
          <a:bodyPr lIns="91433" tIns="45717" rIns="91433" bIns="45717"/>
          <a:lstStyle/>
          <a:p>
            <a:pPr>
              <a:buFontTx/>
              <a:buChar char="•"/>
            </a:pPr>
            <a:endParaRPr lang="en-US" altLang="en-US"/>
          </a:p>
        </p:txBody>
      </p:sp>
    </p:spTree>
    <p:extLst>
      <p:ext uri="{BB962C8B-B14F-4D97-AF65-F5344CB8AC3E}">
        <p14:creationId xmlns:p14="http://schemas.microsoft.com/office/powerpoint/2010/main" val="3528431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Umass</a:t>
            </a:r>
            <a:r>
              <a:rPr lang="en-US" dirty="0" smtClean="0"/>
              <a:t> quartz in </a:t>
            </a:r>
            <a:r>
              <a:rPr lang="en-US" dirty="0" err="1" smtClean="0"/>
              <a:t>Umanitoba</a:t>
            </a:r>
            <a:r>
              <a:rPr lang="en-US" baseline="0" dirty="0" smtClean="0"/>
              <a:t> light guide</a:t>
            </a:r>
            <a:endParaRPr lang="en-CA" dirty="0"/>
          </a:p>
        </p:txBody>
      </p:sp>
      <p:sp>
        <p:nvSpPr>
          <p:cNvPr id="4" name="Slide Number Placeholder 3"/>
          <p:cNvSpPr>
            <a:spLocks noGrp="1"/>
          </p:cNvSpPr>
          <p:nvPr>
            <p:ph type="sldNum" sz="quarter" idx="10"/>
          </p:nvPr>
        </p:nvSpPr>
        <p:spPr/>
        <p:txBody>
          <a:bodyPr/>
          <a:lstStyle/>
          <a:p>
            <a:fld id="{DC56C705-63D9-4FD5-A665-CD8BAA817395}" type="slidenum">
              <a:rPr lang="en-US" smtClean="0"/>
              <a:pPr/>
              <a:t>76</a:t>
            </a:fld>
            <a:endParaRPr lang="en-US"/>
          </a:p>
        </p:txBody>
      </p:sp>
    </p:spTree>
    <p:extLst>
      <p:ext uri="{BB962C8B-B14F-4D97-AF65-F5344CB8AC3E}">
        <p14:creationId xmlns:p14="http://schemas.microsoft.com/office/powerpoint/2010/main" val="3823534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is a strong energy dependence on scattering angle, with forward scattered electrons having lower lab scattering angles and higher energies.  </a:t>
            </a:r>
          </a:p>
          <a:p>
            <a:endParaRPr lang="en-US" baseline="0" dirty="0" smtClean="0"/>
          </a:p>
          <a:p>
            <a:r>
              <a:rPr lang="en-US" baseline="0" dirty="0" smtClean="0"/>
              <a:t>I have drawn electrons after a Moller scattering event in the COM frame on the top, and the lab frame on the bottom.  Now consider an event where the forward electron scatters into the opposite sector in the COM frame, in this case in the plane of the page, and in the lab frame.  Now I’ll block the electrons going into the bottom sector.  In fact, looking downstream, I am going to block every other sector.  Now I will put a detector in the open sector.  For the forward scattered electrons that I don’t detect in this sector, I will actually measure the event because I measure the backward scattered electron in the open sector.</a:t>
            </a:r>
          </a:p>
          <a:p>
            <a:endParaRPr lang="en-US" baseline="0" dirty="0" smtClean="0"/>
          </a:p>
          <a:p>
            <a:r>
              <a:rPr lang="en-US" baseline="0" dirty="0" smtClean="0"/>
              <a:t>Which conveniently leaves room for the coils – any odd number of coils will work. </a:t>
            </a:r>
          </a:p>
          <a:p>
            <a:endParaRPr lang="en-US" baseline="0" dirty="0" smtClean="0"/>
          </a:p>
          <a:p>
            <a:r>
              <a:rPr lang="en-US" baseline="0" dirty="0" smtClean="0"/>
              <a:t>To put it another way – if I were to count these electrons, and these electrons, I would be double-counting, because they are describing the same event.</a:t>
            </a:r>
          </a:p>
          <a:p>
            <a:endParaRPr lang="en-US" baseline="0" dirty="0" smtClean="0"/>
          </a:p>
          <a:p>
            <a:r>
              <a:rPr lang="en-US" baseline="0" dirty="0" smtClean="0"/>
              <a:t>The result is that in an open sector we have to accept a large range of scattered electron angles and energies.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68CCCEE-447F-4613-AAB6-F1B501898DD1}"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371859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14A763E-C616-4287-8598-128D8353B93B}" type="slidenum">
              <a:rPr lang="en-CA" smtClean="0"/>
              <a:t>95</a:t>
            </a:fld>
            <a:endParaRPr lang="en-CA"/>
          </a:p>
        </p:txBody>
      </p:sp>
    </p:spTree>
    <p:extLst>
      <p:ext uri="{BB962C8B-B14F-4D97-AF65-F5344CB8AC3E}">
        <p14:creationId xmlns:p14="http://schemas.microsoft.com/office/powerpoint/2010/main" val="1674272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BDBEED-CF32-4817-A9BF-7988CAD72327}" type="slidenum">
              <a:rPr lang="en-US" altLang="en-US"/>
              <a:pPr/>
              <a:t>8</a:t>
            </a:fld>
            <a:endParaRPr lang="en-US" altLang="en-US"/>
          </a:p>
        </p:txBody>
      </p:sp>
      <p:sp>
        <p:nvSpPr>
          <p:cNvPr id="266242" name="Rectangle 2"/>
          <p:cNvSpPr>
            <a:spLocks noGrp="1" noRot="1" noChangeAspect="1" noChangeArrowheads="1" noTextEdit="1"/>
          </p:cNvSpPr>
          <p:nvPr>
            <p:ph type="sldImg"/>
          </p:nvPr>
        </p:nvSpPr>
        <p:spPr>
          <a:xfrm>
            <a:off x="1219200" y="685800"/>
            <a:ext cx="4573588" cy="3430588"/>
          </a:xfrm>
          <a:ln/>
        </p:spPr>
      </p:sp>
      <p:sp>
        <p:nvSpPr>
          <p:cNvPr id="266243" name="Rectangle 3"/>
          <p:cNvSpPr>
            <a:spLocks noGrp="1" noChangeArrowheads="1"/>
          </p:cNvSpPr>
          <p:nvPr>
            <p:ph type="body" idx="1"/>
          </p:nvPr>
        </p:nvSpPr>
        <p:spPr>
          <a:xfrm>
            <a:off x="914400" y="4419600"/>
            <a:ext cx="5181600" cy="4116388"/>
          </a:xfrm>
        </p:spPr>
        <p:txBody>
          <a:bodyPr/>
          <a:lstStyle/>
          <a:p>
            <a:endParaRPr lang="en-US" altLang="en-US"/>
          </a:p>
        </p:txBody>
      </p:sp>
    </p:spTree>
    <p:extLst>
      <p:ext uri="{BB962C8B-B14F-4D97-AF65-F5344CB8AC3E}">
        <p14:creationId xmlns:p14="http://schemas.microsoft.com/office/powerpoint/2010/main" val="3007674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general requirements</a:t>
            </a:r>
            <a:r>
              <a:rPr lang="en-US" baseline="0" dirty="0" smtClean="0"/>
              <a:t> for any parity violating experiment are a high power </a:t>
            </a:r>
            <a:r>
              <a:rPr lang="en-US" baseline="0" dirty="0" err="1" smtClean="0"/>
              <a:t>unpolarized</a:t>
            </a:r>
            <a:r>
              <a:rPr lang="en-US" baseline="0" dirty="0" smtClean="0"/>
              <a:t> target and a large solid angle acceptance in order to minimize the statistical error.  In addition you need a highly polarized beam in order to measure the asymmetry, and you need to measure the polarization.  Since we are interested in elastic scattering from the proton, we need not only kinematic separation of the elastics from the </a:t>
            </a:r>
            <a:r>
              <a:rPr lang="en-US" baseline="0" dirty="0" err="1" smtClean="0"/>
              <a:t>inelastics</a:t>
            </a:r>
            <a:r>
              <a:rPr lang="en-US" baseline="0" dirty="0" smtClean="0"/>
              <a:t>, but also particle identification and background measurements.  We also need to have stable beam, and to understand the effects of beam properties on the measured yields.  Ideally we would minimize the </a:t>
            </a:r>
            <a:r>
              <a:rPr lang="en-US" baseline="0" dirty="0" err="1" smtClean="0"/>
              <a:t>helicity</a:t>
            </a:r>
            <a:r>
              <a:rPr lang="en-US" baseline="0" dirty="0" smtClean="0"/>
              <a:t> correlated effects.  We have rapid </a:t>
            </a:r>
            <a:r>
              <a:rPr lang="en-US" baseline="0" dirty="0" err="1" smtClean="0"/>
              <a:t>helicity</a:t>
            </a:r>
            <a:r>
              <a:rPr lang="en-US" baseline="0" dirty="0" smtClean="0"/>
              <a:t> reversal, with a slow </a:t>
            </a:r>
            <a:r>
              <a:rPr lang="en-US" baseline="0" dirty="0" err="1" smtClean="0"/>
              <a:t>helicity</a:t>
            </a:r>
            <a:r>
              <a:rPr lang="en-US" baseline="0" dirty="0" smtClean="0"/>
              <a:t> reversal as a way to change the polarization without changing the electronics.  </a:t>
            </a:r>
          </a:p>
          <a:p>
            <a:endParaRPr lang="en-US" baseline="0" dirty="0" smtClean="0"/>
          </a:p>
          <a:p>
            <a:r>
              <a:rPr lang="en-US" baseline="0" dirty="0" smtClean="0"/>
              <a:t>In order to go from the measured asymmetry to the physics asymmetry, we need to correct for false asymmetries due to beam properties, background asymmetries and the polarization of the beam.  There is also a </a:t>
            </a:r>
            <a:r>
              <a:rPr lang="en-US" baseline="0" dirty="0" err="1" smtClean="0"/>
              <a:t>radiative</a:t>
            </a:r>
            <a:r>
              <a:rPr lang="en-US" baseline="0" dirty="0" smtClean="0"/>
              <a:t> correction that needs to be performed.</a:t>
            </a:r>
          </a:p>
        </p:txBody>
      </p:sp>
      <p:sp>
        <p:nvSpPr>
          <p:cNvPr id="4" name="Slide Number Placeholder 3"/>
          <p:cNvSpPr>
            <a:spLocks noGrp="1"/>
          </p:cNvSpPr>
          <p:nvPr>
            <p:ph type="sldNum" sz="quarter" idx="10"/>
          </p:nvPr>
        </p:nvSpPr>
        <p:spPr/>
        <p:txBody>
          <a:bodyPr/>
          <a:lstStyle/>
          <a:p>
            <a:fld id="{2AD6E7D2-A18A-4F5E-A6A4-A544CE2E8156}" type="slidenum">
              <a:rPr lang="en-US" smtClean="0"/>
              <a:pPr/>
              <a:t>10</a:t>
            </a:fld>
            <a:endParaRPr lang="en-US"/>
          </a:p>
        </p:txBody>
      </p:sp>
    </p:spTree>
    <p:extLst>
      <p:ext uri="{BB962C8B-B14F-4D97-AF65-F5344CB8AC3E}">
        <p14:creationId xmlns:p14="http://schemas.microsoft.com/office/powerpoint/2010/main" val="2628725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often</a:t>
            </a:r>
            <a:r>
              <a:rPr lang="en-US" baseline="0" dirty="0" smtClean="0"/>
              <a:t> asked why use the plug because it is a source of background that we have to overcome; didn’t completely eliminate</a:t>
            </a:r>
            <a:endParaRPr lang="en-US" dirty="0"/>
          </a:p>
        </p:txBody>
      </p:sp>
      <p:sp>
        <p:nvSpPr>
          <p:cNvPr id="4" name="Slide Number Placeholder 3"/>
          <p:cNvSpPr>
            <a:spLocks noGrp="1"/>
          </p:cNvSpPr>
          <p:nvPr>
            <p:ph type="sldNum" sz="quarter" idx="10"/>
          </p:nvPr>
        </p:nvSpPr>
        <p:spPr/>
        <p:txBody>
          <a:bodyPr/>
          <a:lstStyle/>
          <a:p>
            <a:fld id="{22EAB775-1204-4011-A39D-9E13DFE02EB6}" type="slidenum">
              <a:rPr lang="en-US" smtClean="0"/>
              <a:t>15</a:t>
            </a:fld>
            <a:endParaRPr lang="en-US"/>
          </a:p>
        </p:txBody>
      </p:sp>
    </p:spTree>
    <p:extLst>
      <p:ext uri="{BB962C8B-B14F-4D97-AF65-F5344CB8AC3E}">
        <p14:creationId xmlns:p14="http://schemas.microsoft.com/office/powerpoint/2010/main" val="1212787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a typeface="Gill Sans" charset="0"/>
                <a:cs typeface="Gill Sans" charset="0"/>
              </a:rPr>
              <a:t>beam current 180 </a:t>
            </a:r>
            <a:r>
              <a:rPr lang="en-US" sz="1200" dirty="0" err="1" smtClean="0">
                <a:ea typeface="Gill Sans" charset="0"/>
                <a:cs typeface="Gill Sans" charset="0"/>
              </a:rPr>
              <a:t>uA</a:t>
            </a:r>
            <a:r>
              <a:rPr lang="en-US" sz="1200" dirty="0" smtClean="0">
                <a:ea typeface="Gill Sans" charset="0"/>
                <a:cs typeface="Gill Sans" charset="0"/>
              </a:rPr>
              <a:t> </a:t>
            </a:r>
            <a:r>
              <a:rPr lang="en-US" sz="1200" baseline="0" dirty="0" smtClean="0">
                <a:ea typeface="Gill Sans" charset="0"/>
                <a:cs typeface="Gill Sans" charset="0"/>
              </a:rPr>
              <a:t>  </a:t>
            </a:r>
            <a:r>
              <a:rPr lang="en-US" sz="1200" dirty="0" smtClean="0">
                <a:ea typeface="Gill Sans" charset="0"/>
                <a:cs typeface="Gill Sans" charset="0"/>
              </a:rPr>
              <a:t>35cm long</a:t>
            </a:r>
          </a:p>
        </p:txBody>
      </p:sp>
      <p:sp>
        <p:nvSpPr>
          <p:cNvPr id="4" name="Slide Number Placeholder 3"/>
          <p:cNvSpPr>
            <a:spLocks noGrp="1"/>
          </p:cNvSpPr>
          <p:nvPr>
            <p:ph type="sldNum" sz="quarter" idx="10"/>
          </p:nvPr>
        </p:nvSpPr>
        <p:spPr/>
        <p:txBody>
          <a:bodyPr/>
          <a:lstStyle/>
          <a:p>
            <a:fld id="{22EAB775-1204-4011-A39D-9E13DFE02EB6}" type="slidenum">
              <a:rPr lang="en-US" smtClean="0"/>
              <a:t>16</a:t>
            </a:fld>
            <a:endParaRPr lang="en-US"/>
          </a:p>
        </p:txBody>
      </p:sp>
    </p:spTree>
    <p:extLst>
      <p:ext uri="{BB962C8B-B14F-4D97-AF65-F5344CB8AC3E}">
        <p14:creationId xmlns:p14="http://schemas.microsoft.com/office/powerpoint/2010/main" val="1103909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ea typeface="Gill Sans" charset="0"/>
                <a:cs typeface="Gill Sans" charset="0"/>
              </a:rPr>
              <a:t>Azimuthal symmetry decreases sensitivity to HC beam motion, transverse asymmetry</a:t>
            </a:r>
          </a:p>
          <a:p>
            <a:endParaRPr lang="en-US" dirty="0"/>
          </a:p>
        </p:txBody>
      </p:sp>
      <p:sp>
        <p:nvSpPr>
          <p:cNvPr id="4" name="Slide Number Placeholder 3"/>
          <p:cNvSpPr>
            <a:spLocks noGrp="1"/>
          </p:cNvSpPr>
          <p:nvPr>
            <p:ph type="sldNum" sz="quarter" idx="10"/>
          </p:nvPr>
        </p:nvSpPr>
        <p:spPr/>
        <p:txBody>
          <a:bodyPr/>
          <a:lstStyle/>
          <a:p>
            <a:fld id="{22EAB775-1204-4011-A39D-9E13DFE02EB6}" type="slidenum">
              <a:rPr lang="en-US" smtClean="0"/>
              <a:t>17</a:t>
            </a:fld>
            <a:endParaRPr lang="en-US"/>
          </a:p>
        </p:txBody>
      </p:sp>
    </p:spTree>
    <p:extLst>
      <p:ext uri="{BB962C8B-B14F-4D97-AF65-F5344CB8AC3E}">
        <p14:creationId xmlns:p14="http://schemas.microsoft.com/office/powerpoint/2010/main" val="1585526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692520-1C64-4872-9724-2C8D9E8A1572}" type="slidenum">
              <a:rPr lang="en-US" altLang="en-US"/>
              <a:pPr/>
              <a:t>19</a:t>
            </a:fld>
            <a:endParaRPr lang="en-US" altLang="en-US"/>
          </a:p>
        </p:txBody>
      </p:sp>
      <p:sp>
        <p:nvSpPr>
          <p:cNvPr id="280578" name="Rectangle 2"/>
          <p:cNvSpPr>
            <a:spLocks noGrp="1" noRot="1" noChangeAspect="1" noChangeArrowheads="1" noTextEdit="1"/>
          </p:cNvSpPr>
          <p:nvPr>
            <p:ph type="sldImg"/>
          </p:nvPr>
        </p:nvSpPr>
        <p:spPr>
          <a:xfrm>
            <a:off x="1219200" y="685800"/>
            <a:ext cx="4573588" cy="3430588"/>
          </a:xfrm>
          <a:ln/>
        </p:spPr>
      </p:sp>
      <p:sp>
        <p:nvSpPr>
          <p:cNvPr id="280579" name="Rectangle 3"/>
          <p:cNvSpPr>
            <a:spLocks noGrp="1" noChangeArrowheads="1"/>
          </p:cNvSpPr>
          <p:nvPr>
            <p:ph type="body" idx="1"/>
          </p:nvPr>
        </p:nvSpPr>
        <p:spPr>
          <a:xfrm>
            <a:off x="914400" y="4419600"/>
            <a:ext cx="5181600" cy="4116388"/>
          </a:xfrm>
        </p:spPr>
        <p:txBody>
          <a:bodyPr/>
          <a:lstStyle/>
          <a:p>
            <a:endParaRPr lang="en-US" altLang="en-US"/>
          </a:p>
        </p:txBody>
      </p:sp>
    </p:spTree>
    <p:extLst>
      <p:ext uri="{BB962C8B-B14F-4D97-AF65-F5344CB8AC3E}">
        <p14:creationId xmlns:p14="http://schemas.microsoft.com/office/powerpoint/2010/main" val="3779336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1551326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43379"/>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914152" y="6400154"/>
            <a:ext cx="1101079" cy="365125"/>
          </a:xfrm>
        </p:spPr>
        <p:txBody>
          <a:bodyPr/>
          <a:lstStyle/>
          <a:p>
            <a:r>
              <a:rPr lang="en-US" smtClean="0"/>
              <a:t>June 1-19, 2015</a:t>
            </a:r>
            <a:endParaRPr lang="en-CA" dirty="0"/>
          </a:p>
        </p:txBody>
      </p:sp>
      <p:sp>
        <p:nvSpPr>
          <p:cNvPr id="4" name="Footer Placeholder 3"/>
          <p:cNvSpPr>
            <a:spLocks noGrp="1"/>
          </p:cNvSpPr>
          <p:nvPr>
            <p:ph type="ftr" sz="quarter" idx="11"/>
          </p:nvPr>
        </p:nvSpPr>
        <p:spPr>
          <a:xfrm>
            <a:off x="96054" y="6400155"/>
            <a:ext cx="818098" cy="365125"/>
          </a:xfrm>
        </p:spPr>
        <p:txBody>
          <a:bodyPr/>
          <a:lstStyle/>
          <a:p>
            <a:r>
              <a:rPr lang="en-US" smtClean="0"/>
              <a:t>HUGS</a:t>
            </a:r>
            <a:endParaRPr lang="en-CA" dirty="0" smtClean="0"/>
          </a:p>
        </p:txBody>
      </p:sp>
      <p:sp>
        <p:nvSpPr>
          <p:cNvPr id="5" name="Slide Number Placeholder 4"/>
          <p:cNvSpPr>
            <a:spLocks noGrp="1"/>
          </p:cNvSpPr>
          <p:nvPr>
            <p:ph type="sldNum" sz="quarter" idx="12"/>
          </p:nvPr>
        </p:nvSpPr>
        <p:spPr>
          <a:xfrm>
            <a:off x="8509528" y="6408388"/>
            <a:ext cx="514623" cy="365125"/>
          </a:xfrm>
        </p:spPr>
        <p:txBody>
          <a:bodyPr/>
          <a:lstStyle/>
          <a:p>
            <a:fld id="{DA118E06-5FBC-4A7F-98A9-FD3F00BABDBC}" type="slidenum">
              <a:rPr lang="en-CA" smtClean="0"/>
              <a:pPr/>
              <a:t>‹#›</a:t>
            </a:fld>
            <a:endParaRPr lang="en-CA" dirty="0"/>
          </a:p>
        </p:txBody>
      </p:sp>
    </p:spTree>
    <p:extLst>
      <p:ext uri="{BB962C8B-B14F-4D97-AF65-F5344CB8AC3E}">
        <p14:creationId xmlns:p14="http://schemas.microsoft.com/office/powerpoint/2010/main" val="6074027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t>June 1-19, 2015</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HUGS</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5306AB-AE3C-461E-AA4C-9594156E011A}" type="slidenum">
              <a:rPr lang="en-US" smtClean="0"/>
              <a:pPr/>
              <a:t>‹#›</a:t>
            </a:fld>
            <a:endParaRPr lang="en-US"/>
          </a:p>
        </p:txBody>
      </p:sp>
    </p:spTree>
    <p:extLst>
      <p:ext uri="{BB962C8B-B14F-4D97-AF65-F5344CB8AC3E}">
        <p14:creationId xmlns:p14="http://schemas.microsoft.com/office/powerpoint/2010/main" val="36639928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r>
              <a:rPr lang="en-US" smtClean="0"/>
              <a:t>June 1-19, 2015</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HUGS</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5306AB-AE3C-461E-AA4C-9594156E011A}" type="slidenum">
              <a:rPr lang="en-US" smtClean="0"/>
              <a:pPr/>
              <a:t>‹#›</a:t>
            </a:fld>
            <a:endParaRPr lang="en-US"/>
          </a:p>
        </p:txBody>
      </p:sp>
    </p:spTree>
    <p:extLst>
      <p:ext uri="{BB962C8B-B14F-4D97-AF65-F5344CB8AC3E}">
        <p14:creationId xmlns:p14="http://schemas.microsoft.com/office/powerpoint/2010/main" val="27026831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585913"/>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585913"/>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2430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altLang="en-US" smtClean="0"/>
              <a:t>June 1-19, 2015</a:t>
            </a:r>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ltLang="en-US" smtClean="0"/>
              <a:t>HUGS</a:t>
            </a:r>
            <a:endParaRPr lang="en-US" altLang="en-US"/>
          </a:p>
        </p:txBody>
      </p:sp>
      <p:sp>
        <p:nvSpPr>
          <p:cNvPr id="8" name="Slide Number Placeholder 7"/>
          <p:cNvSpPr>
            <a:spLocks noGrp="1"/>
          </p:cNvSpPr>
          <p:nvPr>
            <p:ph type="sldNum" sz="quarter" idx="12"/>
          </p:nvPr>
        </p:nvSpPr>
        <p:spPr>
          <a:xfrm>
            <a:off x="7010400" y="6381750"/>
            <a:ext cx="2133600" cy="476250"/>
          </a:xfrm>
        </p:spPr>
        <p:txBody>
          <a:bodyPr/>
          <a:lstStyle>
            <a:lvl1pPr>
              <a:defRPr/>
            </a:lvl1pPr>
          </a:lstStyle>
          <a:p>
            <a:endParaRPr lang="en-US" altLang="en-US"/>
          </a:p>
          <a:p>
            <a:fld id="{41B806FB-425B-42CB-9082-D5D6B76572D9}" type="slidenum">
              <a:rPr lang="en-US" altLang="en-US"/>
              <a:pPr/>
              <a:t>‹#›</a:t>
            </a:fld>
            <a:endParaRPr lang="en-US" altLang="en-US"/>
          </a:p>
        </p:txBody>
      </p:sp>
    </p:spTree>
    <p:extLst>
      <p:ext uri="{BB962C8B-B14F-4D97-AF65-F5344CB8AC3E}">
        <p14:creationId xmlns:p14="http://schemas.microsoft.com/office/powerpoint/2010/main" val="23274531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ctrTitle"/>
          </p:nvPr>
        </p:nvSpPr>
        <p:spPr>
          <a:xfrm>
            <a:off x="2057400" y="1"/>
            <a:ext cx="7010400" cy="914399"/>
          </a:xfrm>
        </p:spPr>
        <p:txBody>
          <a:bodyPr/>
          <a:lstStyle/>
          <a:p>
            <a:r>
              <a:rPr lang="en-US" dirty="0" smtClean="0"/>
              <a:t>Click to edit Master title style</a:t>
            </a:r>
            <a:endParaRPr lang="en-US" dirty="0"/>
          </a:p>
        </p:txBody>
      </p:sp>
      <p:sp>
        <p:nvSpPr>
          <p:cNvPr id="5" name="Footer Placeholder 4"/>
          <p:cNvSpPr>
            <a:spLocks noGrp="1"/>
          </p:cNvSpPr>
          <p:nvPr>
            <p:ph type="ftr" sz="quarter" idx="10"/>
          </p:nvPr>
        </p:nvSpPr>
        <p:spPr>
          <a:xfrm>
            <a:off x="3429000" y="6492875"/>
            <a:ext cx="2209800" cy="365125"/>
          </a:xfrm>
          <a:prstGeom prst="rect">
            <a:avLst/>
          </a:prstGeom>
        </p:spPr>
        <p:txBody>
          <a:bodyPr/>
          <a:lstStyle>
            <a:lvl1pPr>
              <a:defRPr/>
            </a:lvl1pPr>
          </a:lstStyle>
          <a:p>
            <a:pPr>
              <a:defRPr/>
            </a:pPr>
            <a:r>
              <a:rPr lang="nn-NO" smtClean="0">
                <a:solidFill>
                  <a:prstClr val="black"/>
                </a:solidFill>
              </a:rPr>
              <a:t>HUGS</a:t>
            </a:r>
            <a:endParaRPr lang="en-US" dirty="0">
              <a:solidFill>
                <a:prstClr val="black"/>
              </a:solidFill>
            </a:endParaRPr>
          </a:p>
        </p:txBody>
      </p:sp>
      <p:sp>
        <p:nvSpPr>
          <p:cNvPr id="6" name="Slide Number Placeholder 5"/>
          <p:cNvSpPr>
            <a:spLocks noGrp="1"/>
          </p:cNvSpPr>
          <p:nvPr>
            <p:ph type="sldNum" sz="quarter" idx="11"/>
          </p:nvPr>
        </p:nvSpPr>
        <p:spPr>
          <a:xfrm>
            <a:off x="8686800" y="6492875"/>
            <a:ext cx="457200" cy="365125"/>
          </a:xfrm>
          <a:prstGeom prst="rect">
            <a:avLst/>
          </a:prstGeom>
        </p:spPr>
        <p:txBody>
          <a:bodyPr/>
          <a:lstStyle>
            <a:lvl1pPr>
              <a:defRPr/>
            </a:lvl1pPr>
          </a:lstStyle>
          <a:p>
            <a:pPr>
              <a:defRPr/>
            </a:pPr>
            <a:fld id="{79E6D6A2-7172-47AD-9691-89176F16E89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403793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90843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smtClean="0"/>
              <a:t>June 1-19, 2015</a:t>
            </a:r>
            <a:endParaRPr lang="en-US" altLang="en-US"/>
          </a:p>
        </p:txBody>
      </p:sp>
      <p:sp>
        <p:nvSpPr>
          <p:cNvPr id="3" name="Footer Placeholder 2"/>
          <p:cNvSpPr>
            <a:spLocks noGrp="1"/>
          </p:cNvSpPr>
          <p:nvPr>
            <p:ph type="ftr" sz="quarter" idx="11"/>
          </p:nvPr>
        </p:nvSpPr>
        <p:spPr/>
        <p:txBody>
          <a:bodyPr/>
          <a:lstStyle>
            <a:lvl1pPr>
              <a:defRPr/>
            </a:lvl1pPr>
          </a:lstStyle>
          <a:p>
            <a:r>
              <a:rPr lang="en-US" altLang="en-US" smtClean="0"/>
              <a:t>HUGS</a:t>
            </a:r>
            <a:endParaRPr lang="en-US" altLang="en-US"/>
          </a:p>
        </p:txBody>
      </p:sp>
      <p:sp>
        <p:nvSpPr>
          <p:cNvPr id="4" name="Slide Number Placeholder 3"/>
          <p:cNvSpPr>
            <a:spLocks noGrp="1"/>
          </p:cNvSpPr>
          <p:nvPr>
            <p:ph type="sldNum" sz="quarter" idx="12"/>
          </p:nvPr>
        </p:nvSpPr>
        <p:spPr/>
        <p:txBody>
          <a:bodyPr/>
          <a:lstStyle>
            <a:lvl1pPr>
              <a:defRPr/>
            </a:lvl1pPr>
          </a:lstStyle>
          <a:p>
            <a:endParaRPr lang="en-US" altLang="en-US"/>
          </a:p>
          <a:p>
            <a:fld id="{E41EB3BC-8E31-4675-A463-7D34F5390540}" type="slidenum">
              <a:rPr lang="en-US" altLang="en-US"/>
              <a:pPr/>
              <a:t>‹#›</a:t>
            </a:fld>
            <a:endParaRPr lang="en-US" altLang="en-US"/>
          </a:p>
        </p:txBody>
      </p:sp>
    </p:spTree>
    <p:extLst>
      <p:ext uri="{BB962C8B-B14F-4D97-AF65-F5344CB8AC3E}">
        <p14:creationId xmlns:p14="http://schemas.microsoft.com/office/powerpoint/2010/main" val="93955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4" y="31073"/>
            <a:ext cx="7704667" cy="812306"/>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43931" y="611614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r>
              <a:rPr lang="en-US" smtClean="0"/>
              <a:t>June 1-19, 2015</a:t>
            </a:r>
            <a:endParaRPr lang="en-CA"/>
          </a:p>
        </p:txBody>
      </p:sp>
      <p:sp>
        <p:nvSpPr>
          <p:cNvPr id="5" name="Footer Placeholder 4"/>
          <p:cNvSpPr>
            <a:spLocks noGrp="1"/>
          </p:cNvSpPr>
          <p:nvPr>
            <p:ph type="ftr" sz="quarter" idx="3"/>
          </p:nvPr>
        </p:nvSpPr>
        <p:spPr>
          <a:xfrm>
            <a:off x="1986998" y="6116070"/>
            <a:ext cx="5186160"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mtClean="0"/>
              <a:t>HUGS</a:t>
            </a:r>
            <a:endParaRPr lang="en-CA" dirty="0"/>
          </a:p>
        </p:txBody>
      </p:sp>
      <p:sp>
        <p:nvSpPr>
          <p:cNvPr id="6" name="Slide Number Placeholder 5"/>
          <p:cNvSpPr>
            <a:spLocks noGrp="1"/>
          </p:cNvSpPr>
          <p:nvPr>
            <p:ph type="sldNum" sz="quarter" idx="4"/>
          </p:nvPr>
        </p:nvSpPr>
        <p:spPr>
          <a:xfrm>
            <a:off x="8172177" y="6116070"/>
            <a:ext cx="51462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A118E06-5FBC-4A7F-98A9-FD3F00BABDBC}" type="slidenum">
              <a:rPr lang="en-CA" smtClean="0"/>
              <a:pPr/>
              <a:t>‹#›</a:t>
            </a:fld>
            <a:endParaRPr lang="en-CA" dirty="0"/>
          </a:p>
        </p:txBody>
      </p:sp>
    </p:spTree>
    <p:extLst>
      <p:ext uri="{BB962C8B-B14F-4D97-AF65-F5344CB8AC3E}">
        <p14:creationId xmlns:p14="http://schemas.microsoft.com/office/powerpoint/2010/main" val="2402158884"/>
      </p:ext>
    </p:extLst>
  </p:cSld>
  <p:clrMap bg1="lt1" tx1="dk1" bg2="lt2" tx2="dk2" accent1="accent1" accent2="accent2" accent3="accent3" accent4="accent4" accent5="accent5" accent6="accent6" hlink="hlink" folHlink="folHlink"/>
  <p:sldLayoutIdLst>
    <p:sldLayoutId id="2147483775" r:id="rId1"/>
    <p:sldLayoutId id="2147483780" r:id="rId2"/>
    <p:sldLayoutId id="2147483781" r:id="rId3"/>
    <p:sldLayoutId id="2147483783" r:id="rId4"/>
    <p:sldLayoutId id="2147483786" r:id="rId5"/>
    <p:sldLayoutId id="2147483787" r:id="rId6"/>
    <p:sldLayoutId id="2147483788" r:id="rId7"/>
    <p:sldLayoutId id="2147483789" r:id="rId8"/>
  </p:sldLayoutIdLst>
  <p:timing>
    <p:tnLst>
      <p:par>
        <p:cTn id="1" dur="indefinite" restart="never" nodeType="tmRoot"/>
      </p:par>
    </p:tnLst>
  </p:timing>
  <p:hf hd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notesSlide" Target="../notesSlides/notesSlide5.xml"/><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31.bin"/><Relationship Id="rId11" Type="http://schemas.openxmlformats.org/officeDocument/2006/relationships/image" Target="../media/image49.wmf"/><Relationship Id="rId5" Type="http://schemas.openxmlformats.org/officeDocument/2006/relationships/image" Target="../media/image46.wmf"/><Relationship Id="rId10" Type="http://schemas.openxmlformats.org/officeDocument/2006/relationships/oleObject" Target="../embeddings/oleObject33.bin"/><Relationship Id="rId4" Type="http://schemas.openxmlformats.org/officeDocument/2006/relationships/oleObject" Target="../embeddings/oleObject30.bin"/><Relationship Id="rId9" Type="http://schemas.openxmlformats.org/officeDocument/2006/relationships/image" Target="../media/image48.w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notesSlide" Target="../notesSlides/notesSlide9.xml"/><Relationship Id="rId7" Type="http://schemas.openxmlformats.org/officeDocument/2006/relationships/image" Target="../media/image72.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34.bin"/><Relationship Id="rId5" Type="http://schemas.openxmlformats.org/officeDocument/2006/relationships/image" Target="../media/image74.jpeg"/><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8" Type="http://schemas.openxmlformats.org/officeDocument/2006/relationships/oleObject" Target="../embeddings/Microsoft_Word_97_-_2003_Document1.doc"/><Relationship Id="rId13" Type="http://schemas.openxmlformats.org/officeDocument/2006/relationships/image" Target="../media/image5.wmf"/><Relationship Id="rId3" Type="http://schemas.openxmlformats.org/officeDocument/2006/relationships/oleObject" Target="../embeddings/oleObject1.bin"/><Relationship Id="rId7" Type="http://schemas.openxmlformats.org/officeDocument/2006/relationships/oleObject" Target="../embeddings/oleObject2.bin"/><Relationship Id="rId12"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11" Type="http://schemas.openxmlformats.org/officeDocument/2006/relationships/image" Target="../media/image4.wmf"/><Relationship Id="rId5" Type="http://schemas.openxmlformats.org/officeDocument/2006/relationships/image" Target="../media/image7.png"/><Relationship Id="rId15" Type="http://schemas.openxmlformats.org/officeDocument/2006/relationships/image" Target="../media/image6.wmf"/><Relationship Id="rId10" Type="http://schemas.openxmlformats.org/officeDocument/2006/relationships/oleObject" Target="../embeddings/oleObject3.bin"/><Relationship Id="rId4" Type="http://schemas.openxmlformats.org/officeDocument/2006/relationships/image" Target="../media/image2.wmf"/><Relationship Id="rId9" Type="http://schemas.openxmlformats.org/officeDocument/2006/relationships/image" Target="../media/image3.emf"/><Relationship Id="rId1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8.xml"/><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96.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08.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07.png"/><Relationship Id="rId5" Type="http://schemas.openxmlformats.org/officeDocument/2006/relationships/image" Target="../media/image106.wmf"/><Relationship Id="rId4" Type="http://schemas.openxmlformats.org/officeDocument/2006/relationships/oleObject" Target="../embeddings/oleObject35.bin"/></Relationships>
</file>

<file path=ppt/slides/_rels/slide2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2.wmf"/><Relationship Id="rId3" Type="http://schemas.openxmlformats.org/officeDocument/2006/relationships/notesSlide" Target="../notesSlides/notesSlide1.xml"/><Relationship Id="rId7" Type="http://schemas.openxmlformats.org/officeDocument/2006/relationships/image" Target="../media/image9.wmf"/><Relationship Id="rId12"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11.wmf"/><Relationship Id="rId5" Type="http://schemas.openxmlformats.org/officeDocument/2006/relationships/image" Target="../media/image15.png"/><Relationship Id="rId15" Type="http://schemas.openxmlformats.org/officeDocument/2006/relationships/image" Target="../media/image13.wmf"/><Relationship Id="rId10" Type="http://schemas.openxmlformats.org/officeDocument/2006/relationships/oleObject" Target="../embeddings/oleObject8.bin"/><Relationship Id="rId4" Type="http://schemas.openxmlformats.org/officeDocument/2006/relationships/image" Target="../media/image14.png"/><Relationship Id="rId9" Type="http://schemas.openxmlformats.org/officeDocument/2006/relationships/image" Target="../media/image10.wmf"/><Relationship Id="rId14" Type="http://schemas.openxmlformats.org/officeDocument/2006/relationships/oleObject" Target="../embeddings/oleObject10.bin"/></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124.png"/><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0.jpeg"/></Relationships>
</file>

<file path=ppt/slides/_rels/slide3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3.jpeg"/><Relationship Id="rId7" Type="http://schemas.openxmlformats.org/officeDocument/2006/relationships/image" Target="../media/image135.png"/><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34.jpeg"/><Relationship Id="rId5" Type="http://schemas.openxmlformats.org/officeDocument/2006/relationships/image" Target="../media/image132.png"/><Relationship Id="rId10" Type="http://schemas.openxmlformats.org/officeDocument/2006/relationships/image" Target="../media/image138.jpeg"/><Relationship Id="rId4" Type="http://schemas.openxmlformats.org/officeDocument/2006/relationships/oleObject" Target="../embeddings/oleObject36.bin"/><Relationship Id="rId9" Type="http://schemas.openxmlformats.org/officeDocument/2006/relationships/image" Target="../media/image1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mlDrawing" Target="../drawings/vmlDrawing11.vml"/><Relationship Id="rId6" Type="http://schemas.openxmlformats.org/officeDocument/2006/relationships/image" Target="../media/image139.wmf"/><Relationship Id="rId5" Type="http://schemas.openxmlformats.org/officeDocument/2006/relationships/oleObject" Target="../embeddings/oleObject37.bin"/><Relationship Id="rId4" Type="http://schemas.openxmlformats.org/officeDocument/2006/relationships/image" Target="../media/image140.jpe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139.wmf"/><Relationship Id="rId18" Type="http://schemas.openxmlformats.org/officeDocument/2006/relationships/image" Target="../media/image149.jpeg"/><Relationship Id="rId3" Type="http://schemas.openxmlformats.org/officeDocument/2006/relationships/notesSlide" Target="../notesSlides/notesSlide17.xml"/><Relationship Id="rId7" Type="http://schemas.openxmlformats.org/officeDocument/2006/relationships/image" Target="../media/image142.wmf"/><Relationship Id="rId12" Type="http://schemas.openxmlformats.org/officeDocument/2006/relationships/oleObject" Target="../embeddings/oleObject42.bin"/><Relationship Id="rId17" Type="http://schemas.openxmlformats.org/officeDocument/2006/relationships/image" Target="../media/image148.jpeg"/><Relationship Id="rId2" Type="http://schemas.openxmlformats.org/officeDocument/2006/relationships/slideLayout" Target="../slideLayouts/slideLayout3.xml"/><Relationship Id="rId16" Type="http://schemas.openxmlformats.org/officeDocument/2006/relationships/image" Target="../media/image147.jpeg"/><Relationship Id="rId20" Type="http://schemas.openxmlformats.org/officeDocument/2006/relationships/image" Target="../media/image146.wmf"/><Relationship Id="rId1" Type="http://schemas.openxmlformats.org/officeDocument/2006/relationships/vmlDrawing" Target="../drawings/vmlDrawing12.vml"/><Relationship Id="rId6" Type="http://schemas.openxmlformats.org/officeDocument/2006/relationships/oleObject" Target="../embeddings/oleObject39.bin"/><Relationship Id="rId11" Type="http://schemas.openxmlformats.org/officeDocument/2006/relationships/image" Target="../media/image144.wmf"/><Relationship Id="rId5" Type="http://schemas.openxmlformats.org/officeDocument/2006/relationships/image" Target="../media/image141.wmf"/><Relationship Id="rId15" Type="http://schemas.openxmlformats.org/officeDocument/2006/relationships/image" Target="../media/image145.wmf"/><Relationship Id="rId10" Type="http://schemas.openxmlformats.org/officeDocument/2006/relationships/oleObject" Target="../embeddings/oleObject41.bin"/><Relationship Id="rId19" Type="http://schemas.openxmlformats.org/officeDocument/2006/relationships/oleObject" Target="../embeddings/oleObject44.bin"/><Relationship Id="rId4" Type="http://schemas.openxmlformats.org/officeDocument/2006/relationships/oleObject" Target="../embeddings/oleObject38.bin"/><Relationship Id="rId9" Type="http://schemas.openxmlformats.org/officeDocument/2006/relationships/image" Target="../media/image143.wmf"/><Relationship Id="rId14" Type="http://schemas.openxmlformats.org/officeDocument/2006/relationships/oleObject" Target="../embeddings/oleObject43.bin"/></Relationships>
</file>

<file path=ppt/slides/_rels/slide4.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oleObject" Target="../embeddings/oleObject12.bin"/><Relationship Id="rId12"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wmf"/><Relationship Id="rId11" Type="http://schemas.openxmlformats.org/officeDocument/2006/relationships/oleObject" Target="../embeddings/oleObject14.bin"/><Relationship Id="rId5" Type="http://schemas.openxmlformats.org/officeDocument/2006/relationships/oleObject" Target="../embeddings/oleObject11.bin"/><Relationship Id="rId10" Type="http://schemas.openxmlformats.org/officeDocument/2006/relationships/image" Target="../media/image18.wmf"/><Relationship Id="rId4" Type="http://schemas.openxmlformats.org/officeDocument/2006/relationships/image" Target="../media/image15.png"/><Relationship Id="rId9" Type="http://schemas.openxmlformats.org/officeDocument/2006/relationships/oleObject" Target="../embeddings/oleObject13.bin"/></Relationships>
</file>

<file path=ppt/slides/_rels/slide4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5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oleObject" Target="../embeddings/oleObject45.bin"/><Relationship Id="rId7" Type="http://schemas.openxmlformats.org/officeDocument/2006/relationships/oleObject" Target="../embeddings/oleObject47.bin"/><Relationship Id="rId2" Type="http://schemas.openxmlformats.org/officeDocument/2006/relationships/slideLayout" Target="../slideLayouts/slideLayout3.xml"/><Relationship Id="rId1" Type="http://schemas.openxmlformats.org/officeDocument/2006/relationships/vmlDrawing" Target="../drawings/vmlDrawing13.vml"/><Relationship Id="rId6" Type="http://schemas.openxmlformats.org/officeDocument/2006/relationships/image" Target="../media/image154.wmf"/><Relationship Id="rId5" Type="http://schemas.openxmlformats.org/officeDocument/2006/relationships/oleObject" Target="../embeddings/oleObject46.bin"/><Relationship Id="rId4" Type="http://schemas.openxmlformats.org/officeDocument/2006/relationships/image" Target="../media/image153.w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image" Target="../media/image158.wmf"/><Relationship Id="rId18" Type="http://schemas.openxmlformats.org/officeDocument/2006/relationships/oleObject" Target="../embeddings/oleObject53.bin"/><Relationship Id="rId3" Type="http://schemas.openxmlformats.org/officeDocument/2006/relationships/notesSlide" Target="../notesSlides/notesSlide19.xml"/><Relationship Id="rId7" Type="http://schemas.openxmlformats.org/officeDocument/2006/relationships/image" Target="../media/image165.png"/><Relationship Id="rId12" Type="http://schemas.openxmlformats.org/officeDocument/2006/relationships/oleObject" Target="../embeddings/oleObject50.bin"/><Relationship Id="rId17" Type="http://schemas.openxmlformats.org/officeDocument/2006/relationships/image" Target="../media/image160.wmf"/><Relationship Id="rId2" Type="http://schemas.openxmlformats.org/officeDocument/2006/relationships/slideLayout" Target="../slideLayouts/slideLayout4.xml"/><Relationship Id="rId16" Type="http://schemas.openxmlformats.org/officeDocument/2006/relationships/oleObject" Target="../embeddings/oleObject52.bin"/><Relationship Id="rId20" Type="http://schemas.openxmlformats.org/officeDocument/2006/relationships/image" Target="../media/image166.png"/><Relationship Id="rId1" Type="http://schemas.openxmlformats.org/officeDocument/2006/relationships/vmlDrawing" Target="../drawings/vmlDrawing14.vml"/><Relationship Id="rId6" Type="http://schemas.openxmlformats.org/officeDocument/2006/relationships/image" Target="../media/image164.png"/><Relationship Id="rId11" Type="http://schemas.openxmlformats.org/officeDocument/2006/relationships/image" Target="../media/image157.wmf"/><Relationship Id="rId5" Type="http://schemas.openxmlformats.org/officeDocument/2006/relationships/image" Target="../media/image163.png"/><Relationship Id="rId15" Type="http://schemas.openxmlformats.org/officeDocument/2006/relationships/image" Target="../media/image159.wmf"/><Relationship Id="rId10" Type="http://schemas.openxmlformats.org/officeDocument/2006/relationships/oleObject" Target="../embeddings/oleObject49.bin"/><Relationship Id="rId19" Type="http://schemas.openxmlformats.org/officeDocument/2006/relationships/image" Target="../media/image161.wmf"/><Relationship Id="rId4" Type="http://schemas.openxmlformats.org/officeDocument/2006/relationships/image" Target="../media/image162.png"/><Relationship Id="rId9" Type="http://schemas.openxmlformats.org/officeDocument/2006/relationships/image" Target="../media/image156.wmf"/><Relationship Id="rId14" Type="http://schemas.openxmlformats.org/officeDocument/2006/relationships/oleObject" Target="../embeddings/oleObject51.bin"/></Relationships>
</file>

<file path=ppt/slides/_rels/slide45.xml.rels><?xml version="1.0" encoding="UTF-8" standalone="yes"?>
<Relationships xmlns="http://schemas.openxmlformats.org/package/2006/relationships"><Relationship Id="rId8" Type="http://schemas.openxmlformats.org/officeDocument/2006/relationships/image" Target="../media/image168.wmf"/><Relationship Id="rId3" Type="http://schemas.openxmlformats.org/officeDocument/2006/relationships/notesSlide" Target="../notesSlides/notesSlide20.xml"/><Relationship Id="rId7" Type="http://schemas.openxmlformats.org/officeDocument/2006/relationships/oleObject" Target="../embeddings/oleObject55.bin"/><Relationship Id="rId2" Type="http://schemas.openxmlformats.org/officeDocument/2006/relationships/slideLayout" Target="../slideLayouts/slideLayout3.xml"/><Relationship Id="rId1" Type="http://schemas.openxmlformats.org/officeDocument/2006/relationships/vmlDrawing" Target="../drawings/vmlDrawing15.vml"/><Relationship Id="rId6" Type="http://schemas.openxmlformats.org/officeDocument/2006/relationships/image" Target="../media/image167.wmf"/><Relationship Id="rId5" Type="http://schemas.openxmlformats.org/officeDocument/2006/relationships/oleObject" Target="../embeddings/oleObject54.bin"/><Relationship Id="rId4" Type="http://schemas.openxmlformats.org/officeDocument/2006/relationships/image" Target="../media/image16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72.png"/><Relationship Id="rId2" Type="http://schemas.openxmlformats.org/officeDocument/2006/relationships/slideLayout" Target="../slideLayouts/slideLayout3.xml"/><Relationship Id="rId1" Type="http://schemas.openxmlformats.org/officeDocument/2006/relationships/vmlDrawing" Target="../drawings/vmlDrawing16.vml"/><Relationship Id="rId6" Type="http://schemas.openxmlformats.org/officeDocument/2006/relationships/image" Target="../media/image170.wmf"/><Relationship Id="rId5" Type="http://schemas.openxmlformats.org/officeDocument/2006/relationships/oleObject" Target="../embeddings/oleObject56.bin"/><Relationship Id="rId4" Type="http://schemas.openxmlformats.org/officeDocument/2006/relationships/image" Target="../media/image171.png"/></Relationships>
</file>

<file path=ppt/slides/_rels/slide47.xml.rels><?xml version="1.0" encoding="UTF-8" standalone="yes"?>
<Relationships xmlns="http://schemas.openxmlformats.org/package/2006/relationships"><Relationship Id="rId8" Type="http://schemas.openxmlformats.org/officeDocument/2006/relationships/image" Target="../media/image176.emf"/><Relationship Id="rId3" Type="http://schemas.openxmlformats.org/officeDocument/2006/relationships/notesSlide" Target="../notesSlides/notesSlide22.xml"/><Relationship Id="rId7" Type="http://schemas.openxmlformats.org/officeDocument/2006/relationships/image" Target="../media/image173.wmf"/><Relationship Id="rId2" Type="http://schemas.openxmlformats.org/officeDocument/2006/relationships/slideLayout" Target="../slideLayouts/slideLayout3.xml"/><Relationship Id="rId1" Type="http://schemas.openxmlformats.org/officeDocument/2006/relationships/vmlDrawing" Target="../drawings/vmlDrawing17.vml"/><Relationship Id="rId6" Type="http://schemas.openxmlformats.org/officeDocument/2006/relationships/oleObject" Target="../embeddings/oleObject57.bin"/><Relationship Id="rId5" Type="http://schemas.openxmlformats.org/officeDocument/2006/relationships/image" Target="../media/image175.png"/><Relationship Id="rId4" Type="http://schemas.openxmlformats.org/officeDocument/2006/relationships/image" Target="../media/image174.png"/></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image" Target="../media/image15.png"/><Relationship Id="rId7" Type="http://schemas.openxmlformats.org/officeDocument/2006/relationships/image" Target="../media/image178.wmf"/><Relationship Id="rId12" Type="http://schemas.openxmlformats.org/officeDocument/2006/relationships/oleObject" Target="../embeddings/oleObject62.bin"/><Relationship Id="rId2" Type="http://schemas.openxmlformats.org/officeDocument/2006/relationships/slideLayout" Target="../slideLayouts/slideLayout3.xml"/><Relationship Id="rId1" Type="http://schemas.openxmlformats.org/officeDocument/2006/relationships/vmlDrawing" Target="../drawings/vmlDrawing18.vml"/><Relationship Id="rId6" Type="http://schemas.openxmlformats.org/officeDocument/2006/relationships/oleObject" Target="../embeddings/oleObject59.bin"/><Relationship Id="rId11" Type="http://schemas.openxmlformats.org/officeDocument/2006/relationships/image" Target="../media/image180.wmf"/><Relationship Id="rId5" Type="http://schemas.openxmlformats.org/officeDocument/2006/relationships/image" Target="../media/image177.wmf"/><Relationship Id="rId10" Type="http://schemas.openxmlformats.org/officeDocument/2006/relationships/oleObject" Target="../embeddings/oleObject61.bin"/><Relationship Id="rId4" Type="http://schemas.openxmlformats.org/officeDocument/2006/relationships/oleObject" Target="../embeddings/oleObject58.bin"/><Relationship Id="rId9" Type="http://schemas.openxmlformats.org/officeDocument/2006/relationships/image" Target="../media/image179.wmf"/></Relationships>
</file>

<file path=ppt/slides/_rels/slide49.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image" Target="../media/image184.wmf"/><Relationship Id="rId3" Type="http://schemas.openxmlformats.org/officeDocument/2006/relationships/notesSlide" Target="../notesSlides/notesSlide23.xml"/><Relationship Id="rId7" Type="http://schemas.openxmlformats.org/officeDocument/2006/relationships/oleObject" Target="../embeddings/oleObject64.bin"/><Relationship Id="rId12" Type="http://schemas.openxmlformats.org/officeDocument/2006/relationships/oleObject" Target="../embeddings/oleObject66.bin"/><Relationship Id="rId2" Type="http://schemas.openxmlformats.org/officeDocument/2006/relationships/slideLayout" Target="../slideLayouts/slideLayout3.xml"/><Relationship Id="rId1" Type="http://schemas.openxmlformats.org/officeDocument/2006/relationships/vmlDrawing" Target="../drawings/vmlDrawing19.vml"/><Relationship Id="rId6" Type="http://schemas.openxmlformats.org/officeDocument/2006/relationships/image" Target="../media/image181.wmf"/><Relationship Id="rId11" Type="http://schemas.openxmlformats.org/officeDocument/2006/relationships/image" Target="../media/image175.png"/><Relationship Id="rId5" Type="http://schemas.openxmlformats.org/officeDocument/2006/relationships/oleObject" Target="../embeddings/oleObject63.bin"/><Relationship Id="rId10" Type="http://schemas.openxmlformats.org/officeDocument/2006/relationships/image" Target="../media/image183.wmf"/><Relationship Id="rId4" Type="http://schemas.openxmlformats.org/officeDocument/2006/relationships/image" Target="../media/image15.png"/><Relationship Id="rId9" Type="http://schemas.openxmlformats.org/officeDocument/2006/relationships/oleObject" Target="../embeddings/oleObject65.bin"/></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oleObject" Target="../embeddings/oleObject16.bin"/><Relationship Id="rId3" Type="http://schemas.openxmlformats.org/officeDocument/2006/relationships/notesSlide" Target="../notesSlides/notesSlide2.xml"/><Relationship Id="rId7" Type="http://schemas.openxmlformats.org/officeDocument/2006/relationships/image" Target="../media/image27.png"/><Relationship Id="rId12" Type="http://schemas.openxmlformats.org/officeDocument/2006/relationships/image" Target="../media/image21.wmf"/><Relationship Id="rId17" Type="http://schemas.openxmlformats.org/officeDocument/2006/relationships/image" Target="../media/image30.png"/><Relationship Id="rId2" Type="http://schemas.openxmlformats.org/officeDocument/2006/relationships/slideLayout" Target="../slideLayouts/slideLayout2.xml"/><Relationship Id="rId16" Type="http://schemas.openxmlformats.org/officeDocument/2006/relationships/image" Target="../media/image23.wmf"/><Relationship Id="rId1" Type="http://schemas.openxmlformats.org/officeDocument/2006/relationships/vmlDrawing" Target="../drawings/vmlDrawing4.vml"/><Relationship Id="rId6" Type="http://schemas.openxmlformats.org/officeDocument/2006/relationships/image" Target="../media/image26.png"/><Relationship Id="rId11" Type="http://schemas.openxmlformats.org/officeDocument/2006/relationships/oleObject" Target="../embeddings/oleObject15.bin"/><Relationship Id="rId5" Type="http://schemas.openxmlformats.org/officeDocument/2006/relationships/image" Target="../media/image25.png"/><Relationship Id="rId15" Type="http://schemas.openxmlformats.org/officeDocument/2006/relationships/oleObject" Target="../embeddings/oleObject17.bin"/><Relationship Id="rId10" Type="http://schemas.openxmlformats.org/officeDocument/2006/relationships/image" Target="../media/image15.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22.wmf"/></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notesSlide" Target="../notesSlides/notesSlide24.xml"/><Relationship Id="rId7" Type="http://schemas.openxmlformats.org/officeDocument/2006/relationships/image" Target="../media/image186.wmf"/><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oleObject" Target="../embeddings/oleObject68.bin"/><Relationship Id="rId11" Type="http://schemas.openxmlformats.org/officeDocument/2006/relationships/image" Target="../media/image188.wmf"/><Relationship Id="rId5" Type="http://schemas.openxmlformats.org/officeDocument/2006/relationships/image" Target="../media/image185.wmf"/><Relationship Id="rId10" Type="http://schemas.openxmlformats.org/officeDocument/2006/relationships/oleObject" Target="../embeddings/oleObject70.bin"/><Relationship Id="rId4" Type="http://schemas.openxmlformats.org/officeDocument/2006/relationships/oleObject" Target="../embeddings/oleObject67.bin"/><Relationship Id="rId9" Type="http://schemas.openxmlformats.org/officeDocument/2006/relationships/image" Target="../media/image187.wmf"/></Relationships>
</file>

<file path=ppt/slides/_rels/slide5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193.jpeg"/><Relationship Id="rId3" Type="http://schemas.openxmlformats.org/officeDocument/2006/relationships/notesSlide" Target="../notesSlides/notesSlide25.xml"/><Relationship Id="rId7" Type="http://schemas.openxmlformats.org/officeDocument/2006/relationships/image" Target="../media/image185.wmf"/><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oleObject" Target="../embeddings/oleObject71.bin"/><Relationship Id="rId5" Type="http://schemas.openxmlformats.org/officeDocument/2006/relationships/image" Target="../media/image192.jpeg"/><Relationship Id="rId4" Type="http://schemas.openxmlformats.org/officeDocument/2006/relationships/image" Target="../media/image191.png"/></Relationships>
</file>

<file path=ppt/slides/_rels/slide53.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 Id="rId9" Type="http://schemas.openxmlformats.org/officeDocument/2006/relationships/image" Target="../media/image200.wmf"/></Relationships>
</file>

<file path=ppt/slides/_rels/slide5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3.xml"/><Relationship Id="rId6" Type="http://schemas.openxmlformats.org/officeDocument/2006/relationships/image" Target="../media/image204.png"/><Relationship Id="rId5" Type="http://schemas.openxmlformats.org/officeDocument/2006/relationships/image" Target="../media/image195.jpeg"/><Relationship Id="rId4" Type="http://schemas.openxmlformats.org/officeDocument/2006/relationships/image" Target="../media/image203.png"/></Relationships>
</file>

<file path=ppt/slides/_rels/slide5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72.bin"/><Relationship Id="rId7" Type="http://schemas.openxmlformats.org/officeDocument/2006/relationships/image" Target="../media/image208.emf"/><Relationship Id="rId2" Type="http://schemas.openxmlformats.org/officeDocument/2006/relationships/slideLayout" Target="../slideLayouts/slideLayout3.xml"/><Relationship Id="rId1" Type="http://schemas.openxmlformats.org/officeDocument/2006/relationships/vmlDrawing" Target="../drawings/vmlDrawing22.vml"/><Relationship Id="rId6" Type="http://schemas.openxmlformats.org/officeDocument/2006/relationships/image" Target="../media/image207.wmf"/><Relationship Id="rId5" Type="http://schemas.openxmlformats.org/officeDocument/2006/relationships/oleObject" Target="../embeddings/oleObject73.bin"/><Relationship Id="rId4" Type="http://schemas.openxmlformats.org/officeDocument/2006/relationships/image" Target="../media/image206.wmf"/></Relationships>
</file>

<file path=ppt/slides/_rels/slide5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208.emf"/><Relationship Id="rId7" Type="http://schemas.openxmlformats.org/officeDocument/2006/relationships/image" Target="../media/image207.wmf"/><Relationship Id="rId2" Type="http://schemas.openxmlformats.org/officeDocument/2006/relationships/slideLayout" Target="../slideLayouts/slideLayout3.xml"/><Relationship Id="rId1" Type="http://schemas.openxmlformats.org/officeDocument/2006/relationships/vmlDrawing" Target="../drawings/vmlDrawing23.vml"/><Relationship Id="rId6" Type="http://schemas.openxmlformats.org/officeDocument/2006/relationships/oleObject" Target="../embeddings/oleObject75.bin"/><Relationship Id="rId5" Type="http://schemas.openxmlformats.org/officeDocument/2006/relationships/image" Target="../media/image206.wmf"/><Relationship Id="rId4" Type="http://schemas.openxmlformats.org/officeDocument/2006/relationships/oleObject" Target="../embeddings/oleObject74.bin"/></Relationships>
</file>

<file path=ppt/slides/_rels/slide5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3.xml"/><Relationship Id="rId4" Type="http://schemas.openxmlformats.org/officeDocument/2006/relationships/image" Target="NUL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12.emf"/></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78.bin"/><Relationship Id="rId3" Type="http://schemas.openxmlformats.org/officeDocument/2006/relationships/notesSlide" Target="../notesSlides/notesSlide28.xml"/><Relationship Id="rId7" Type="http://schemas.openxmlformats.org/officeDocument/2006/relationships/image" Target="../media/image214.wmf"/><Relationship Id="rId12" Type="http://schemas.openxmlformats.org/officeDocument/2006/relationships/image" Target="../media/image217.png"/><Relationship Id="rId2" Type="http://schemas.openxmlformats.org/officeDocument/2006/relationships/slideLayout" Target="../slideLayouts/slideLayout3.xml"/><Relationship Id="rId1" Type="http://schemas.openxmlformats.org/officeDocument/2006/relationships/vmlDrawing" Target="../drawings/vmlDrawing24.vml"/><Relationship Id="rId6" Type="http://schemas.openxmlformats.org/officeDocument/2006/relationships/oleObject" Target="../embeddings/oleObject77.bin"/><Relationship Id="rId11" Type="http://schemas.openxmlformats.org/officeDocument/2006/relationships/image" Target="../media/image216.png"/><Relationship Id="rId5" Type="http://schemas.openxmlformats.org/officeDocument/2006/relationships/image" Target="../media/image213.wmf"/><Relationship Id="rId10" Type="http://schemas.openxmlformats.org/officeDocument/2006/relationships/oleObject" Target="../embeddings/oleObject79.bin"/><Relationship Id="rId4" Type="http://schemas.openxmlformats.org/officeDocument/2006/relationships/oleObject" Target="../embeddings/oleObject76.bin"/><Relationship Id="rId9" Type="http://schemas.openxmlformats.org/officeDocument/2006/relationships/image" Target="../media/image215.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219.png"/><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notesSlide" Target="../notesSlides/notesSlide29.xml"/><Relationship Id="rId16"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218.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6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66.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6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3.xml"/><Relationship Id="rId7"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3.wmf"/><Relationship Id="rId5" Type="http://schemas.openxmlformats.org/officeDocument/2006/relationships/oleObject" Target="../embeddings/oleObject18.bin"/><Relationship Id="rId10" Type="http://schemas.openxmlformats.org/officeDocument/2006/relationships/image" Target="../media/image35.wmf"/><Relationship Id="rId4" Type="http://schemas.openxmlformats.org/officeDocument/2006/relationships/image" Target="../media/image36.png"/><Relationship Id="rId9" Type="http://schemas.openxmlformats.org/officeDocument/2006/relationships/oleObject" Target="../embeddings/oleObject20.bin"/></Relationships>
</file>

<file path=ppt/slides/_rels/slide7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5" Type="http://schemas.openxmlformats.org/officeDocument/2006/relationships/image" Target="../media/image229.png"/><Relationship Id="rId4" Type="http://schemas.openxmlformats.org/officeDocument/2006/relationships/image" Target="../media/image228.png"/></Relationships>
</file>

<file path=ppt/slides/_rels/slide7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72.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7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jpe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7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7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png"/><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41.wmf"/><Relationship Id="rId18" Type="http://schemas.openxmlformats.org/officeDocument/2006/relationships/oleObject" Target="../embeddings/oleObject28.bin"/><Relationship Id="rId3" Type="http://schemas.openxmlformats.org/officeDocument/2006/relationships/notesSlide" Target="../notesSlides/notesSlide4.xml"/><Relationship Id="rId21" Type="http://schemas.openxmlformats.org/officeDocument/2006/relationships/image" Target="../media/image44.png"/><Relationship Id="rId7" Type="http://schemas.openxmlformats.org/officeDocument/2006/relationships/image" Target="../media/image38.wmf"/><Relationship Id="rId12" Type="http://schemas.openxmlformats.org/officeDocument/2006/relationships/oleObject" Target="../embeddings/oleObject25.bin"/><Relationship Id="rId17" Type="http://schemas.openxmlformats.org/officeDocument/2006/relationships/image" Target="../media/image43.wmf"/><Relationship Id="rId2" Type="http://schemas.openxmlformats.org/officeDocument/2006/relationships/slideLayout" Target="../slideLayouts/slideLayout7.xml"/><Relationship Id="rId16" Type="http://schemas.openxmlformats.org/officeDocument/2006/relationships/oleObject" Target="../embeddings/oleObject27.bin"/><Relationship Id="rId20" Type="http://schemas.openxmlformats.org/officeDocument/2006/relationships/image" Target="../media/image34.wmf"/><Relationship Id="rId1" Type="http://schemas.openxmlformats.org/officeDocument/2006/relationships/vmlDrawing" Target="../drawings/vmlDrawing6.vml"/><Relationship Id="rId6" Type="http://schemas.openxmlformats.org/officeDocument/2006/relationships/oleObject" Target="../embeddings/oleObject22.bin"/><Relationship Id="rId11" Type="http://schemas.openxmlformats.org/officeDocument/2006/relationships/image" Target="../media/image40.wmf"/><Relationship Id="rId5" Type="http://schemas.openxmlformats.org/officeDocument/2006/relationships/image" Target="../media/image37.wmf"/><Relationship Id="rId15" Type="http://schemas.openxmlformats.org/officeDocument/2006/relationships/image" Target="../media/image42.wmf"/><Relationship Id="rId10" Type="http://schemas.openxmlformats.org/officeDocument/2006/relationships/oleObject" Target="../embeddings/oleObject24.bin"/><Relationship Id="rId19" Type="http://schemas.openxmlformats.org/officeDocument/2006/relationships/oleObject" Target="../embeddings/oleObject29.bin"/><Relationship Id="rId4" Type="http://schemas.openxmlformats.org/officeDocument/2006/relationships/oleObject" Target="../embeddings/oleObject21.bin"/><Relationship Id="rId9" Type="http://schemas.openxmlformats.org/officeDocument/2006/relationships/image" Target="../media/image39.wmf"/><Relationship Id="rId14" Type="http://schemas.openxmlformats.org/officeDocument/2006/relationships/oleObject" Target="../embeddings/oleObject26.bin"/></Relationships>
</file>

<file path=ppt/slides/_rels/slide80.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53.gi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55.png"/><Relationship Id="rId4" Type="http://schemas.openxmlformats.org/officeDocument/2006/relationships/image" Target="../media/image254.gif"/></Relationships>
</file>

<file path=ppt/slides/_rels/slide8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jpeg"/><Relationship Id="rId1" Type="http://schemas.openxmlformats.org/officeDocument/2006/relationships/slideLayout" Target="../slideLayouts/slideLayout2.xml"/><Relationship Id="rId4" Type="http://schemas.openxmlformats.org/officeDocument/2006/relationships/image" Target="../media/image258.png"/></Relationships>
</file>

<file path=ppt/slides/_rels/slide8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jpeg"/><Relationship Id="rId1" Type="http://schemas.openxmlformats.org/officeDocument/2006/relationships/slideLayout" Target="../slideLayouts/slideLayout2.xml"/><Relationship Id="rId5" Type="http://schemas.openxmlformats.org/officeDocument/2006/relationships/image" Target="../media/image261.png"/><Relationship Id="rId4" Type="http://schemas.openxmlformats.org/officeDocument/2006/relationships/image" Target="NULL"/></Relationships>
</file>

<file path=ppt/slides/_rels/slide85.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 Id="rId4" Type="http://schemas.openxmlformats.org/officeDocument/2006/relationships/image" Target="../media/image264.emf"/></Relationships>
</file>

<file path=ppt/slides/_rels/slide86.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89.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96.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1.png"/></Relationships>
</file>

<file path=ppt/slides/_rels/slide97.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78.png"/><Relationship Id="rId7" Type="http://schemas.openxmlformats.org/officeDocument/2006/relationships/image" Target="../media/image282.png"/><Relationship Id="rId2" Type="http://schemas.openxmlformats.org/officeDocument/2006/relationships/image" Target="../media/image277.png"/><Relationship Id="rId1" Type="http://schemas.openxmlformats.org/officeDocument/2006/relationships/slideLayout" Target="../slideLayouts/slideLayout2.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98.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PVES</a:t>
            </a:r>
            <a:endParaRPr lang="en-CA" dirty="0"/>
          </a:p>
        </p:txBody>
      </p:sp>
      <p:sp>
        <p:nvSpPr>
          <p:cNvPr id="3" name="Subtitle 2"/>
          <p:cNvSpPr>
            <a:spLocks noGrp="1"/>
          </p:cNvSpPr>
          <p:nvPr>
            <p:ph type="subTitle" idx="1"/>
          </p:nvPr>
        </p:nvSpPr>
        <p:spPr/>
        <p:txBody>
          <a:bodyPr>
            <a:normAutofit/>
          </a:bodyPr>
          <a:lstStyle/>
          <a:p>
            <a:r>
              <a:rPr lang="en-US" sz="2800" dirty="0" err="1" smtClean="0"/>
              <a:t>Qweak</a:t>
            </a:r>
            <a:endParaRPr lang="en-CA" sz="2800" dirty="0"/>
          </a:p>
        </p:txBody>
      </p:sp>
    </p:spTree>
    <p:extLst>
      <p:ext uri="{BB962C8B-B14F-4D97-AF65-F5344CB8AC3E}">
        <p14:creationId xmlns:p14="http://schemas.microsoft.com/office/powerpoint/2010/main" val="2351711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General Requirements</a:t>
            </a:r>
            <a:endParaRPr lang="en-US" dirty="0"/>
          </a:p>
        </p:txBody>
      </p:sp>
      <p:sp>
        <p:nvSpPr>
          <p:cNvPr id="2" name="Footer Placeholder 1"/>
          <p:cNvSpPr>
            <a:spLocks noGrp="1"/>
          </p:cNvSpPr>
          <p:nvPr>
            <p:ph type="ftr" sz="quarter" idx="11"/>
          </p:nvPr>
        </p:nvSpPr>
        <p:spPr/>
        <p:txBody>
          <a:bodyPr/>
          <a:lstStyle/>
          <a:p>
            <a:pPr>
              <a:defRPr/>
            </a:pPr>
            <a:r>
              <a:rPr lang="nn-NO" smtClean="0"/>
              <a:t>HUGS</a:t>
            </a:r>
            <a:endParaRPr lang="en-US" dirty="0"/>
          </a:p>
        </p:txBody>
      </p:sp>
      <p:sp>
        <p:nvSpPr>
          <p:cNvPr id="5" name="Slide Number Placeholder 4"/>
          <p:cNvSpPr>
            <a:spLocks noGrp="1"/>
          </p:cNvSpPr>
          <p:nvPr>
            <p:ph type="sldNum" sz="quarter" idx="12"/>
          </p:nvPr>
        </p:nvSpPr>
        <p:spPr/>
        <p:txBody>
          <a:bodyPr/>
          <a:lstStyle/>
          <a:p>
            <a:pPr>
              <a:defRPr/>
            </a:pPr>
            <a:fld id="{79E6D6A2-7172-47AD-9691-89176F16E891}" type="slidenum">
              <a:rPr lang="en-US" smtClean="0"/>
              <a:pPr>
                <a:defRPr/>
              </a:pPr>
              <a:t>10</a:t>
            </a:fld>
            <a:endParaRPr lang="en-US"/>
          </a:p>
        </p:txBody>
      </p:sp>
      <p:sp>
        <p:nvSpPr>
          <p:cNvPr id="17" name="TextBox 16"/>
          <p:cNvSpPr txBox="1"/>
          <p:nvPr/>
        </p:nvSpPr>
        <p:spPr>
          <a:xfrm>
            <a:off x="0" y="1219200"/>
            <a:ext cx="5040098" cy="5244513"/>
          </a:xfrm>
          <a:prstGeom prst="rect">
            <a:avLst/>
          </a:prstGeom>
          <a:noFill/>
        </p:spPr>
        <p:txBody>
          <a:bodyPr wrap="square" rtlCol="0">
            <a:spAutoFit/>
          </a:bodyPr>
          <a:lstStyle/>
          <a:p>
            <a:pPr marL="342900" lvl="0" indent="-342900">
              <a:spcBef>
                <a:spcPct val="20000"/>
              </a:spcBef>
              <a:buFont typeface="Arial" pitchFamily="34" charset="0"/>
              <a:buChar char="•"/>
              <a:defRPr/>
            </a:pPr>
            <a:r>
              <a:rPr lang="en-US" dirty="0" smtClean="0"/>
              <a:t>high power </a:t>
            </a:r>
            <a:r>
              <a:rPr lang="en-US" dirty="0" err="1" smtClean="0"/>
              <a:t>unpolarized</a:t>
            </a:r>
            <a:r>
              <a:rPr lang="en-US" dirty="0" smtClean="0"/>
              <a:t> </a:t>
            </a:r>
          </a:p>
          <a:p>
            <a:pPr marL="342900" indent="-342900">
              <a:spcBef>
                <a:spcPct val="20000"/>
              </a:spcBef>
              <a:defRPr/>
            </a:pPr>
            <a:r>
              <a:rPr lang="en-US" dirty="0" smtClean="0"/>
              <a:t>       target, </a:t>
            </a:r>
            <a:r>
              <a:rPr lang="en-US" dirty="0">
                <a:ea typeface="Comic Sans MS" charset="0"/>
                <a:cs typeface="Comic Sans MS" charset="0"/>
                <a:sym typeface="Comic Sans MS" charset="0"/>
              </a:rPr>
              <a:t>35cm, 2.5 </a:t>
            </a:r>
            <a:r>
              <a:rPr lang="en-US" dirty="0" smtClean="0">
                <a:ea typeface="Comic Sans MS" charset="0"/>
                <a:cs typeface="Comic Sans MS" charset="0"/>
                <a:sym typeface="Comic Sans MS" charset="0"/>
              </a:rPr>
              <a:t>kW</a:t>
            </a:r>
            <a:endParaRPr lang="en-US" dirty="0" smtClean="0"/>
          </a:p>
          <a:p>
            <a:pPr marL="342900" lvl="0" indent="-342900">
              <a:spcBef>
                <a:spcPct val="20000"/>
              </a:spcBef>
              <a:buFont typeface="Arial" pitchFamily="34" charset="0"/>
              <a:buChar char="•"/>
              <a:defRPr/>
            </a:pPr>
            <a:r>
              <a:rPr lang="en-US" dirty="0" smtClean="0"/>
              <a:t>large solid angle acceptance </a:t>
            </a:r>
          </a:p>
          <a:p>
            <a:pPr marL="342900" lvl="0" indent="-342900">
              <a:spcBef>
                <a:spcPct val="20000"/>
              </a:spcBef>
              <a:defRPr/>
            </a:pPr>
            <a:r>
              <a:rPr lang="en-US" dirty="0" smtClean="0"/>
              <a:t>      (high rates)</a:t>
            </a:r>
          </a:p>
          <a:p>
            <a:pPr marL="342900" indent="-342900">
              <a:spcBef>
                <a:spcPct val="20000"/>
              </a:spcBef>
              <a:buFont typeface="Arial" pitchFamily="34" charset="0"/>
              <a:buChar char="•"/>
              <a:defRPr/>
            </a:pPr>
            <a:r>
              <a:rPr lang="en-US" dirty="0" smtClean="0"/>
              <a:t>High current, highly polarized                         beam, </a:t>
            </a:r>
            <a:r>
              <a:rPr lang="en-US" dirty="0">
                <a:ea typeface="Comic Sans MS" charset="0"/>
                <a:cs typeface="Comic Sans MS" charset="0"/>
                <a:sym typeface="Comic Sans MS" charset="0"/>
              </a:rPr>
              <a:t>180 </a:t>
            </a:r>
            <a:r>
              <a:rPr lang="en-US" dirty="0" err="1" smtClean="0">
                <a:ea typeface="Lucida Grande" charset="0"/>
                <a:cs typeface="Lucida Grande" charset="0"/>
                <a:sym typeface="Lucida Grande" charset="0"/>
              </a:rPr>
              <a:t>μ</a:t>
            </a:r>
            <a:r>
              <a:rPr lang="en-US" dirty="0" err="1" smtClean="0">
                <a:ea typeface="Comic Sans MS" charset="0"/>
                <a:cs typeface="Comic Sans MS" charset="0"/>
                <a:sym typeface="Comic Sans MS" charset="0"/>
              </a:rPr>
              <a:t>A</a:t>
            </a:r>
            <a:r>
              <a:rPr lang="en-US" dirty="0" smtClean="0">
                <a:ea typeface="Comic Sans MS" charset="0"/>
                <a:cs typeface="Comic Sans MS" charset="0"/>
                <a:sym typeface="Comic Sans MS" charset="0"/>
              </a:rPr>
              <a:t> and ~87%</a:t>
            </a:r>
            <a:endParaRPr lang="en-US" dirty="0" smtClean="0"/>
          </a:p>
          <a:p>
            <a:pPr marL="342900" indent="-342900">
              <a:spcBef>
                <a:spcPct val="20000"/>
              </a:spcBef>
              <a:defRPr/>
            </a:pPr>
            <a:endParaRPr lang="en-US" dirty="0" smtClean="0"/>
          </a:p>
          <a:p>
            <a:pPr marL="342900" indent="-342900">
              <a:spcBef>
                <a:spcPct val="20000"/>
              </a:spcBef>
              <a:buFont typeface="Arial" pitchFamily="34" charset="0"/>
              <a:buChar char="•"/>
              <a:defRPr/>
            </a:pPr>
            <a:endParaRPr lang="en-US" dirty="0" smtClean="0"/>
          </a:p>
          <a:p>
            <a:pPr marL="342900" lvl="0" indent="-342900">
              <a:spcBef>
                <a:spcPct val="20000"/>
              </a:spcBef>
              <a:buFont typeface="Arial" pitchFamily="34" charset="0"/>
              <a:buChar char="•"/>
              <a:defRPr/>
            </a:pPr>
            <a:r>
              <a:rPr lang="en-US" dirty="0" err="1" smtClean="0"/>
              <a:t>polarimetry</a:t>
            </a:r>
            <a:endParaRPr lang="en-US" dirty="0" smtClean="0"/>
          </a:p>
          <a:p>
            <a:pPr marL="342900" lvl="0" indent="-342900">
              <a:spcBef>
                <a:spcPct val="20000"/>
              </a:spcBef>
              <a:buFont typeface="Arial" pitchFamily="34" charset="0"/>
              <a:buChar char="•"/>
              <a:defRPr/>
            </a:pPr>
            <a:r>
              <a:rPr lang="en-US" dirty="0" smtClean="0"/>
              <a:t>elastic electrons from proton</a:t>
            </a:r>
          </a:p>
          <a:p>
            <a:pPr marL="342900" lvl="0" indent="-342900">
              <a:spcBef>
                <a:spcPct val="20000"/>
              </a:spcBef>
              <a:defRPr/>
            </a:pPr>
            <a:r>
              <a:rPr lang="en-US" dirty="0" smtClean="0"/>
              <a:t>      (kinematic separation)</a:t>
            </a:r>
          </a:p>
          <a:p>
            <a:pPr marL="342900" lvl="0" indent="-342900">
              <a:spcBef>
                <a:spcPct val="20000"/>
              </a:spcBef>
              <a:buFont typeface="Arial" pitchFamily="34" charset="0"/>
              <a:buChar char="•"/>
              <a:defRPr/>
            </a:pPr>
            <a:r>
              <a:rPr lang="en-US" dirty="0" smtClean="0"/>
              <a:t>beam property monitoring</a:t>
            </a:r>
          </a:p>
          <a:p>
            <a:pPr marL="342900" lvl="0" indent="-342900">
              <a:spcBef>
                <a:spcPct val="20000"/>
              </a:spcBef>
              <a:buFont typeface="Arial" pitchFamily="34" charset="0"/>
              <a:buChar char="•"/>
              <a:defRPr/>
            </a:pPr>
            <a:r>
              <a:rPr lang="en-US" dirty="0" smtClean="0"/>
              <a:t>active feedback to minimize </a:t>
            </a:r>
            <a:r>
              <a:rPr lang="en-US" dirty="0" err="1" smtClean="0"/>
              <a:t>helicity</a:t>
            </a:r>
            <a:r>
              <a:rPr lang="en-US" dirty="0" smtClean="0"/>
              <a:t> correlations</a:t>
            </a:r>
          </a:p>
          <a:p>
            <a:pPr marL="342900" lvl="0" indent="-342900">
              <a:spcBef>
                <a:spcPct val="20000"/>
              </a:spcBef>
              <a:buFont typeface="Arial" pitchFamily="34" charset="0"/>
              <a:buChar char="•"/>
              <a:defRPr/>
            </a:pPr>
            <a:r>
              <a:rPr lang="en-US" dirty="0" smtClean="0"/>
              <a:t>rapid </a:t>
            </a:r>
            <a:r>
              <a:rPr lang="en-US" dirty="0" err="1" smtClean="0"/>
              <a:t>helicity</a:t>
            </a:r>
            <a:r>
              <a:rPr lang="en-US" dirty="0" smtClean="0"/>
              <a:t> reversal</a:t>
            </a:r>
          </a:p>
          <a:p>
            <a:pPr marL="342900" lvl="0" indent="-342900">
              <a:spcBef>
                <a:spcPct val="20000"/>
              </a:spcBef>
              <a:buFont typeface="Arial" pitchFamily="34" charset="0"/>
              <a:buChar char="•"/>
              <a:defRPr/>
            </a:pPr>
            <a:r>
              <a:rPr lang="en-US" dirty="0" smtClean="0"/>
              <a:t>slow </a:t>
            </a:r>
            <a:r>
              <a:rPr lang="en-US" dirty="0" err="1" smtClean="0"/>
              <a:t>helicity</a:t>
            </a:r>
            <a:r>
              <a:rPr lang="en-US" dirty="0" smtClean="0"/>
              <a:t> reversal as a cross check </a:t>
            </a:r>
          </a:p>
          <a:p>
            <a:endParaRPr lang="en-US" dirty="0"/>
          </a:p>
        </p:txBody>
      </p:sp>
      <p:cxnSp>
        <p:nvCxnSpPr>
          <p:cNvPr id="19" name="Elbow Connector 18"/>
          <p:cNvCxnSpPr/>
          <p:nvPr/>
        </p:nvCxnSpPr>
        <p:spPr>
          <a:xfrm rot="16200000" flipH="1">
            <a:off x="2743198" y="1752602"/>
            <a:ext cx="2209802" cy="1142998"/>
          </a:xfrm>
          <a:prstGeom prst="bentConnector3">
            <a:avLst>
              <a:gd name="adj1" fmla="val 50000"/>
            </a:avLst>
          </a:prstGeom>
          <a:ln w="12700" cap="rnd"/>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rot="16200000" flipH="1">
            <a:off x="3695699" y="3238498"/>
            <a:ext cx="2438401" cy="990602"/>
          </a:xfrm>
          <a:prstGeom prst="bentConnector3">
            <a:avLst>
              <a:gd name="adj1" fmla="val 50000"/>
            </a:avLst>
          </a:prstGeom>
          <a:ln w="12700" cap="rnd"/>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16200000" flipH="1">
            <a:off x="4681728" y="4838699"/>
            <a:ext cx="2362200" cy="914402"/>
          </a:xfrm>
          <a:prstGeom prst="bentConnector3">
            <a:avLst>
              <a:gd name="adj1" fmla="val 50000"/>
            </a:avLst>
          </a:prstGeom>
          <a:ln w="12700" cap="rnd"/>
        </p:spPr>
        <p:style>
          <a:lnRef idx="1">
            <a:schemeClr val="accent1"/>
          </a:lnRef>
          <a:fillRef idx="0">
            <a:schemeClr val="accent1"/>
          </a:fillRef>
          <a:effectRef idx="0">
            <a:schemeClr val="accent1"/>
          </a:effectRef>
          <a:fontRef idx="minor">
            <a:schemeClr val="tx1"/>
          </a:fontRef>
        </p:style>
      </p:cxnSp>
      <p:graphicFrame>
        <p:nvGraphicFramePr>
          <p:cNvPr id="463874" name="Object 2"/>
          <p:cNvGraphicFramePr>
            <a:graphicFrameLocks noChangeAspect="1"/>
          </p:cNvGraphicFramePr>
          <p:nvPr>
            <p:extLst/>
          </p:nvPr>
        </p:nvGraphicFramePr>
        <p:xfrm>
          <a:off x="6662738" y="5392738"/>
          <a:ext cx="1919287" cy="931862"/>
        </p:xfrm>
        <a:graphic>
          <a:graphicData uri="http://schemas.openxmlformats.org/presentationml/2006/ole">
            <mc:AlternateContent xmlns:mc="http://schemas.openxmlformats.org/markup-compatibility/2006">
              <mc:Choice xmlns:v="urn:schemas-microsoft-com:vml" Requires="v">
                <p:oleObj spid="_x0000_s249890" name="Equation" r:id="rId4" imgW="888840" imgH="431640" progId="Equation.3">
                  <p:embed/>
                </p:oleObj>
              </mc:Choice>
              <mc:Fallback>
                <p:oleObj name="Equation" r:id="rId4" imgW="888840" imgH="431640" progId="Equation.3">
                  <p:embed/>
                  <p:pic>
                    <p:nvPicPr>
                      <p:cNvPr id="0" name=""/>
                      <p:cNvPicPr>
                        <a:picLocks noChangeAspect="1" noChangeArrowheads="1"/>
                      </p:cNvPicPr>
                      <p:nvPr/>
                    </p:nvPicPr>
                    <p:blipFill>
                      <a:blip r:embed="rId5"/>
                      <a:srcRect/>
                      <a:stretch>
                        <a:fillRect/>
                      </a:stretch>
                    </p:blipFill>
                    <p:spPr bwMode="auto">
                      <a:xfrm>
                        <a:off x="6662738" y="5392738"/>
                        <a:ext cx="1919287" cy="9318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A02518">
                                <a:alpha val="39999"/>
                              </a:srgbClr>
                            </a:solidFill>
                          </a14:hiddenFill>
                        </a:ext>
                      </a:extLst>
                    </p:spPr>
                  </p:pic>
                </p:oleObj>
              </mc:Fallback>
            </mc:AlternateContent>
          </a:graphicData>
        </a:graphic>
      </p:graphicFrame>
      <p:graphicFrame>
        <p:nvGraphicFramePr>
          <p:cNvPr id="463875" name="Object 3"/>
          <p:cNvGraphicFramePr>
            <a:graphicFrameLocks noChangeAspect="1"/>
          </p:cNvGraphicFramePr>
          <p:nvPr>
            <p:extLst/>
          </p:nvPr>
        </p:nvGraphicFramePr>
        <p:xfrm>
          <a:off x="5702300" y="3733800"/>
          <a:ext cx="3249613" cy="1341438"/>
        </p:xfrm>
        <a:graphic>
          <a:graphicData uri="http://schemas.openxmlformats.org/presentationml/2006/ole">
            <mc:AlternateContent xmlns:mc="http://schemas.openxmlformats.org/markup-compatibility/2006">
              <mc:Choice xmlns:v="urn:schemas-microsoft-com:vml" Requires="v">
                <p:oleObj spid="_x0000_s249891" name="Equation" r:id="rId6" imgW="1600200" imgH="660240" progId="Equation.3">
                  <p:embed/>
                </p:oleObj>
              </mc:Choice>
              <mc:Fallback>
                <p:oleObj name="Equation" r:id="rId6" imgW="1600200" imgH="660240" progId="Equation.3">
                  <p:embed/>
                  <p:pic>
                    <p:nvPicPr>
                      <p:cNvPr id="0" name=""/>
                      <p:cNvPicPr>
                        <a:picLocks noChangeAspect="1" noChangeArrowheads="1"/>
                      </p:cNvPicPr>
                      <p:nvPr/>
                    </p:nvPicPr>
                    <p:blipFill>
                      <a:blip r:embed="rId7"/>
                      <a:srcRect/>
                      <a:stretch>
                        <a:fillRect/>
                      </a:stretch>
                    </p:blipFill>
                    <p:spPr bwMode="auto">
                      <a:xfrm>
                        <a:off x="5702300" y="3733800"/>
                        <a:ext cx="3249613" cy="13414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A02518">
                                <a:alpha val="39999"/>
                              </a:srgbClr>
                            </a:solidFill>
                          </a14:hiddenFill>
                        </a:ext>
                      </a:extLst>
                    </p:spPr>
                  </p:pic>
                </p:oleObj>
              </mc:Fallback>
            </mc:AlternateContent>
          </a:graphicData>
        </a:graphic>
      </p:graphicFrame>
      <p:graphicFrame>
        <p:nvGraphicFramePr>
          <p:cNvPr id="463876" name="Object 4"/>
          <p:cNvGraphicFramePr>
            <a:graphicFrameLocks noChangeAspect="1"/>
          </p:cNvGraphicFramePr>
          <p:nvPr>
            <p:extLst/>
          </p:nvPr>
        </p:nvGraphicFramePr>
        <p:xfrm>
          <a:off x="4659313" y="2479675"/>
          <a:ext cx="2643187" cy="1025525"/>
        </p:xfrm>
        <a:graphic>
          <a:graphicData uri="http://schemas.openxmlformats.org/presentationml/2006/ole">
            <mc:AlternateContent xmlns:mc="http://schemas.openxmlformats.org/markup-compatibility/2006">
              <mc:Choice xmlns:v="urn:schemas-microsoft-com:vml" Requires="v">
                <p:oleObj spid="_x0000_s249892" name="Equation" r:id="rId8" imgW="1422360" imgH="444240" progId="Equation.3">
                  <p:embed/>
                </p:oleObj>
              </mc:Choice>
              <mc:Fallback>
                <p:oleObj name="Equation" r:id="rId8" imgW="1422360" imgH="444240" progId="Equation.3">
                  <p:embed/>
                  <p:pic>
                    <p:nvPicPr>
                      <p:cNvPr id="0" name=""/>
                      <p:cNvPicPr>
                        <a:picLocks noChangeAspect="1" noChangeArrowheads="1"/>
                      </p:cNvPicPr>
                      <p:nvPr/>
                    </p:nvPicPr>
                    <p:blipFill>
                      <a:blip r:embed="rId9"/>
                      <a:srcRect/>
                      <a:stretch>
                        <a:fillRect/>
                      </a:stretch>
                    </p:blipFill>
                    <p:spPr bwMode="auto">
                      <a:xfrm>
                        <a:off x="4659313" y="2479675"/>
                        <a:ext cx="2643187" cy="10255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A02518">
                                <a:alpha val="39999"/>
                              </a:srgbClr>
                            </a:solidFill>
                          </a14:hiddenFill>
                        </a:ext>
                      </a:extLst>
                    </p:spPr>
                  </p:pic>
                </p:oleObj>
              </mc:Fallback>
            </mc:AlternateContent>
          </a:graphicData>
        </a:graphic>
      </p:graphicFrame>
      <p:graphicFrame>
        <p:nvGraphicFramePr>
          <p:cNvPr id="463877" name="Object 5"/>
          <p:cNvGraphicFramePr>
            <a:graphicFrameLocks noChangeAspect="1"/>
          </p:cNvGraphicFramePr>
          <p:nvPr>
            <p:extLst/>
          </p:nvPr>
        </p:nvGraphicFramePr>
        <p:xfrm>
          <a:off x="3554413" y="1109663"/>
          <a:ext cx="2033587" cy="1023937"/>
        </p:xfrm>
        <a:graphic>
          <a:graphicData uri="http://schemas.openxmlformats.org/presentationml/2006/ole">
            <mc:AlternateContent xmlns:mc="http://schemas.openxmlformats.org/markup-compatibility/2006">
              <mc:Choice xmlns:v="urn:schemas-microsoft-com:vml" Requires="v">
                <p:oleObj spid="_x0000_s249893" name="Equation" r:id="rId10" imgW="1028520" imgH="457200" progId="Equation.3">
                  <p:embed/>
                </p:oleObj>
              </mc:Choice>
              <mc:Fallback>
                <p:oleObj name="Equation" r:id="rId10" imgW="1028520" imgH="457200" progId="Equation.3">
                  <p:embed/>
                  <p:pic>
                    <p:nvPicPr>
                      <p:cNvPr id="0" name=""/>
                      <p:cNvPicPr>
                        <a:picLocks noChangeAspect="1" noChangeArrowheads="1"/>
                      </p:cNvPicPr>
                      <p:nvPr/>
                    </p:nvPicPr>
                    <p:blipFill>
                      <a:blip r:embed="rId11"/>
                      <a:srcRect/>
                      <a:stretch>
                        <a:fillRect/>
                      </a:stretch>
                    </p:blipFill>
                    <p:spPr bwMode="auto">
                      <a:xfrm>
                        <a:off x="3554413" y="1109663"/>
                        <a:ext cx="2033587" cy="1023937"/>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A02518">
                                <a:alpha val="39999"/>
                              </a:srgbClr>
                            </a:solidFill>
                          </a14:hiddenFill>
                        </a:ext>
                      </a:extLst>
                    </p:spPr>
                  </p:pic>
                </p:oleObj>
              </mc:Fallback>
            </mc:AlternateContent>
          </a:graphicData>
        </a:graphic>
      </p:graphicFrame>
      <p:sp>
        <p:nvSpPr>
          <p:cNvPr id="35" name="Rectangle 34"/>
          <p:cNvSpPr/>
          <p:nvPr/>
        </p:nvSpPr>
        <p:spPr>
          <a:xfrm>
            <a:off x="76200" y="4876800"/>
            <a:ext cx="5029200" cy="1532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6200" y="4191000"/>
            <a:ext cx="3886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6200" y="3810000"/>
            <a:ext cx="20574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smtClean="0">
                <a:solidFill>
                  <a:prstClr val="black"/>
                </a:solidFill>
              </a:rPr>
              <a:t>June 1-19, 2015</a:t>
            </a:r>
            <a:endParaRPr lang="en-CA" dirty="0">
              <a:solidFill>
                <a:prstClr val="black"/>
              </a:solidFill>
            </a:endParaRPr>
          </a:p>
        </p:txBody>
      </p:sp>
    </p:spTree>
    <p:extLst>
      <p:ext uri="{BB962C8B-B14F-4D97-AF65-F5344CB8AC3E}">
        <p14:creationId xmlns:p14="http://schemas.microsoft.com/office/powerpoint/2010/main" val="51702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38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38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38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Date Placeholder 2"/>
          <p:cNvSpPr>
            <a:spLocks noGrp="1"/>
          </p:cNvSpPr>
          <p:nvPr>
            <p:ph type="dt" sz="half" idx="10"/>
          </p:nvPr>
        </p:nvSpPr>
        <p:spPr/>
        <p:txBody>
          <a:bodyPr/>
          <a:lstStyle/>
          <a:p>
            <a:r>
              <a:rPr lang="en-US" smtClean="0"/>
              <a:t>June 1-19, 2015</a:t>
            </a:r>
            <a:endParaRPr lang="en-CA" dirty="0"/>
          </a:p>
        </p:txBody>
      </p:sp>
      <p:sp>
        <p:nvSpPr>
          <p:cNvPr id="4" name="Footer Placeholder 3"/>
          <p:cNvSpPr>
            <a:spLocks noGrp="1"/>
          </p:cNvSpPr>
          <p:nvPr>
            <p:ph type="ftr" sz="quarter" idx="11"/>
          </p:nvPr>
        </p:nvSpPr>
        <p:spPr/>
        <p:txBody>
          <a:bodyPr/>
          <a:lstStyle/>
          <a:p>
            <a:r>
              <a:rPr lang="en-US" smtClean="0"/>
              <a:t>HUGS</a:t>
            </a:r>
            <a:endParaRPr lang="en-CA" dirty="0" smtClean="0"/>
          </a:p>
        </p:txBody>
      </p:sp>
      <p:sp>
        <p:nvSpPr>
          <p:cNvPr id="5" name="Slide Number Placeholder 4"/>
          <p:cNvSpPr>
            <a:spLocks noGrp="1"/>
          </p:cNvSpPr>
          <p:nvPr>
            <p:ph type="sldNum" sz="quarter" idx="12"/>
          </p:nvPr>
        </p:nvSpPr>
        <p:spPr/>
        <p:txBody>
          <a:bodyPr/>
          <a:lstStyle/>
          <a:p>
            <a:fld id="{DA118E06-5FBC-4A7F-98A9-FD3F00BABDBC}" type="slidenum">
              <a:rPr lang="en-CA" smtClean="0"/>
              <a:pPr/>
              <a:t>100</a:t>
            </a:fld>
            <a:endParaRPr lang="en-CA" dirty="0"/>
          </a:p>
        </p:txBody>
      </p:sp>
    </p:spTree>
    <p:extLst>
      <p:ext uri="{BB962C8B-B14F-4D97-AF65-F5344CB8AC3E}">
        <p14:creationId xmlns:p14="http://schemas.microsoft.com/office/powerpoint/2010/main" val="3505348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Uncertainties</a:t>
            </a:r>
            <a:endParaRPr lang="en-US" dirty="0"/>
          </a:p>
        </p:txBody>
      </p:sp>
      <p:sp>
        <p:nvSpPr>
          <p:cNvPr id="4" name="Date Placeholder 3"/>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3" name="Footer Placeholder 2"/>
          <p:cNvSpPr>
            <a:spLocks noGrp="1"/>
          </p:cNvSpPr>
          <p:nvPr>
            <p:ph type="ftr" sz="quarter" idx="11"/>
          </p:nvPr>
        </p:nvSpPr>
        <p:spPr/>
        <p:txBody>
          <a:bodyPr/>
          <a:lstStyle/>
          <a:p>
            <a:r>
              <a:rPr lang="en-US" smtClean="0"/>
              <a:t>HUGS</a:t>
            </a:r>
            <a:endParaRPr lang="en-US"/>
          </a:p>
        </p:txBody>
      </p:sp>
      <p:sp>
        <p:nvSpPr>
          <p:cNvPr id="5" name="Slide Number Placeholder 4"/>
          <p:cNvSpPr>
            <a:spLocks noGrp="1"/>
          </p:cNvSpPr>
          <p:nvPr>
            <p:ph type="sldNum" sz="quarter" idx="12"/>
          </p:nvPr>
        </p:nvSpPr>
        <p:spPr/>
        <p:txBody>
          <a:bodyPr/>
          <a:lstStyle/>
          <a:p>
            <a:fld id="{6ED5109C-FE65-41A6-A64E-43147634AD7D}" type="slidenum">
              <a:rPr lang="en-US" smtClean="0"/>
              <a:t>11</a:t>
            </a:fld>
            <a:endParaRPr lang="en-US"/>
          </a:p>
        </p:txBody>
      </p:sp>
      <p:graphicFrame>
        <p:nvGraphicFramePr>
          <p:cNvPr id="6" name="Table 5"/>
          <p:cNvGraphicFramePr>
            <a:graphicFrameLocks noGrp="1"/>
          </p:cNvGraphicFramePr>
          <p:nvPr>
            <p:extLst/>
          </p:nvPr>
        </p:nvGraphicFramePr>
        <p:xfrm>
          <a:off x="609599" y="1844040"/>
          <a:ext cx="7848601" cy="3566160"/>
        </p:xfrm>
        <a:graphic>
          <a:graphicData uri="http://schemas.openxmlformats.org/drawingml/2006/table">
            <a:tbl>
              <a:tblPr firstRow="1" bandRow="1">
                <a:tableStyleId>{5C22544A-7EE6-4342-B048-85BDC9FD1C3A}</a:tableStyleId>
              </a:tblPr>
              <a:tblGrid>
                <a:gridCol w="4191001"/>
                <a:gridCol w="1828800"/>
                <a:gridCol w="1828800"/>
              </a:tblGrid>
              <a:tr h="370840">
                <a:tc>
                  <a:txBody>
                    <a:bodyPr/>
                    <a:lstStyle/>
                    <a:p>
                      <a:r>
                        <a:rPr lang="en-US" sz="2000" b="0" dirty="0" smtClean="0">
                          <a:solidFill>
                            <a:schemeClr val="tx1"/>
                          </a:solidFill>
                        </a:rPr>
                        <a:t>Uncertainty</a:t>
                      </a:r>
                      <a:endParaRPr lang="en-US" sz="2000" b="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l-GR" sz="2000" b="0" dirty="0" smtClean="0">
                          <a:solidFill>
                            <a:schemeClr val="tx1"/>
                          </a:solidFill>
                        </a:rPr>
                        <a:t>Δ</a:t>
                      </a:r>
                      <a:r>
                        <a:rPr lang="en-US" sz="2000" b="0" dirty="0" smtClean="0">
                          <a:solidFill>
                            <a:schemeClr val="tx1"/>
                          </a:solidFill>
                        </a:rPr>
                        <a:t>A</a:t>
                      </a:r>
                      <a:r>
                        <a:rPr lang="en-US" sz="2000" b="0" baseline="-25000" dirty="0" smtClean="0">
                          <a:solidFill>
                            <a:schemeClr val="tx1"/>
                          </a:solidFill>
                        </a:rPr>
                        <a:t>PV</a:t>
                      </a:r>
                      <a:r>
                        <a:rPr lang="en-US" sz="2000" b="0" dirty="0" smtClean="0">
                          <a:solidFill>
                            <a:schemeClr val="tx1"/>
                          </a:solidFill>
                        </a:rPr>
                        <a:t>/A</a:t>
                      </a:r>
                      <a:r>
                        <a:rPr lang="en-US" sz="2000" b="0" baseline="-25000" dirty="0" smtClean="0">
                          <a:solidFill>
                            <a:schemeClr val="tx1"/>
                          </a:solidFill>
                        </a:rPr>
                        <a:t>PV</a:t>
                      </a:r>
                      <a:endParaRPr lang="en-US" sz="2000" b="0" baseline="-2500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b="0" dirty="0" smtClean="0">
                          <a:solidFill>
                            <a:schemeClr val="tx1"/>
                          </a:solidFill>
                        </a:rPr>
                        <a:t>Δ</a:t>
                      </a:r>
                      <a:r>
                        <a:rPr lang="en-US" sz="2000" b="0" dirty="0" smtClean="0">
                          <a:solidFill>
                            <a:schemeClr val="tx1"/>
                          </a:solidFill>
                        </a:rPr>
                        <a:t>Q</a:t>
                      </a:r>
                      <a:r>
                        <a:rPr lang="en-US" sz="2000" b="0" baseline="-25000" dirty="0" smtClean="0">
                          <a:solidFill>
                            <a:schemeClr val="tx1"/>
                          </a:solidFill>
                        </a:rPr>
                        <a:t>W</a:t>
                      </a:r>
                      <a:r>
                        <a:rPr lang="en-US" sz="2000" b="0" dirty="0" smtClean="0">
                          <a:solidFill>
                            <a:schemeClr val="tx1"/>
                          </a:solidFill>
                        </a:rPr>
                        <a:t>/Q</a:t>
                      </a:r>
                      <a:r>
                        <a:rPr lang="en-US" sz="2000" b="0" baseline="-25000" dirty="0" smtClean="0">
                          <a:solidFill>
                            <a:schemeClr val="tx1"/>
                          </a:solidFill>
                        </a:rPr>
                        <a:t>W</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a:lstStyle/>
                    <a:p>
                      <a:r>
                        <a:rPr lang="en-US" sz="2000" b="0" dirty="0" smtClean="0">
                          <a:solidFill>
                            <a:schemeClr val="tx1"/>
                          </a:solidFill>
                        </a:rPr>
                        <a:t>Statistical (2.5k hours at 150 </a:t>
                      </a:r>
                      <a:r>
                        <a:rPr lang="el-GR" sz="2000" b="0" dirty="0" smtClean="0">
                          <a:solidFill>
                            <a:schemeClr val="tx1"/>
                          </a:solidFill>
                        </a:rPr>
                        <a:t>μ</a:t>
                      </a:r>
                      <a:r>
                        <a:rPr lang="en-US" sz="2000" b="0" dirty="0" smtClean="0">
                          <a:solidFill>
                            <a:schemeClr val="tx1"/>
                          </a:solidFill>
                        </a:rPr>
                        <a:t>A)</a:t>
                      </a:r>
                      <a:endParaRPr lang="en-US" sz="2000" b="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2000" b="1" smtClean="0">
                          <a:solidFill>
                            <a:schemeClr val="tx1"/>
                          </a:solidFill>
                        </a:rPr>
                        <a:t>2.1%</a:t>
                      </a:r>
                      <a:endParaRPr lang="en-US" sz="2000" b="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2000" b="1" dirty="0" smtClean="0">
                          <a:solidFill>
                            <a:schemeClr val="tx1"/>
                          </a:solidFill>
                        </a:rPr>
                        <a:t>3.2%</a:t>
                      </a:r>
                      <a:endParaRPr lang="en-US" sz="2000" b="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0">
                <a:tc>
                  <a:txBody>
                    <a:bodyPr/>
                    <a:lstStyle/>
                    <a:p>
                      <a:r>
                        <a:rPr lang="en-US" sz="2000" b="0" dirty="0" smtClean="0">
                          <a:solidFill>
                            <a:schemeClr val="tx1"/>
                          </a:solidFill>
                        </a:rPr>
                        <a:t>Systematic</a:t>
                      </a:r>
                      <a:endParaRPr lang="en-US" sz="2000" b="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smtClean="0">
                          <a:solidFill>
                            <a:schemeClr val="tx1"/>
                          </a:solidFill>
                        </a:rPr>
                        <a:t>2.7%</a:t>
                      </a:r>
                      <a:endParaRPr lang="en-US" sz="2000" b="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330200">
                <a:tc>
                  <a:txBody>
                    <a:bodyPr/>
                    <a:lstStyle/>
                    <a:p>
                      <a:pPr algn="r"/>
                      <a:r>
                        <a:rPr lang="en-US" sz="2000" b="0" i="1" dirty="0" err="1" smtClean="0">
                          <a:solidFill>
                            <a:schemeClr val="tx1"/>
                          </a:solidFill>
                        </a:rPr>
                        <a:t>Hadronic</a:t>
                      </a:r>
                      <a:r>
                        <a:rPr lang="en-US" sz="2000" b="0" i="1" dirty="0" smtClean="0">
                          <a:solidFill>
                            <a:schemeClr val="tx1"/>
                          </a:solidFill>
                        </a:rPr>
                        <a:t> structure uncertainties</a:t>
                      </a:r>
                      <a:endParaRPr lang="en-US" sz="2000" b="0"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1" dirty="0" smtClean="0">
                          <a:solidFill>
                            <a:schemeClr val="tx1"/>
                          </a:solidFill>
                        </a:rPr>
                        <a:t>—</a:t>
                      </a:r>
                      <a:endParaRPr lang="en-US" sz="2000" b="0"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1" dirty="0" smtClean="0">
                          <a:solidFill>
                            <a:schemeClr val="tx1"/>
                          </a:solidFill>
                        </a:rPr>
                        <a:t>1.5%</a:t>
                      </a:r>
                      <a:endParaRPr lang="en-US" sz="2000" b="0"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264160">
                <a:tc>
                  <a:txBody>
                    <a:bodyPr/>
                    <a:lstStyle/>
                    <a:p>
                      <a:pPr algn="r"/>
                      <a:r>
                        <a:rPr lang="en-US" sz="2000" b="0" i="1" dirty="0" smtClean="0">
                          <a:solidFill>
                            <a:schemeClr val="tx1"/>
                          </a:solidFill>
                        </a:rPr>
                        <a:t>Beam</a:t>
                      </a:r>
                      <a:r>
                        <a:rPr lang="en-US" sz="2000" b="0" i="1" baseline="0" dirty="0" smtClean="0">
                          <a:solidFill>
                            <a:schemeClr val="tx1"/>
                          </a:solidFill>
                        </a:rPr>
                        <a:t> </a:t>
                      </a:r>
                      <a:r>
                        <a:rPr lang="en-US" sz="2000" b="0" i="1" baseline="0" dirty="0" err="1" smtClean="0">
                          <a:solidFill>
                            <a:schemeClr val="tx1"/>
                          </a:solidFill>
                        </a:rPr>
                        <a:t>polarimetry</a:t>
                      </a:r>
                      <a:endParaRPr lang="en-US" sz="2000" b="0"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1" dirty="0" smtClean="0">
                          <a:solidFill>
                            <a:schemeClr val="tx1"/>
                          </a:solidFill>
                        </a:rPr>
                        <a:t>1.0%</a:t>
                      </a:r>
                      <a:endParaRPr lang="en-US" sz="2000" b="0"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1" dirty="0" smtClean="0">
                          <a:solidFill>
                            <a:schemeClr val="tx1"/>
                          </a:solidFill>
                        </a:rPr>
                        <a:t>1.5%</a:t>
                      </a:r>
                      <a:endParaRPr lang="en-US" sz="2000" b="0"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198120">
                <a:tc>
                  <a:txBody>
                    <a:bodyPr/>
                    <a:lstStyle/>
                    <a:p>
                      <a:pPr algn="r"/>
                      <a:r>
                        <a:rPr lang="en-US" sz="2000" b="0" i="1" dirty="0" smtClean="0">
                          <a:solidFill>
                            <a:schemeClr val="tx1"/>
                          </a:solidFill>
                        </a:rPr>
                        <a:t>Absolute</a:t>
                      </a:r>
                      <a:r>
                        <a:rPr lang="en-US" sz="2000" b="0" i="1" baseline="0" dirty="0" smtClean="0">
                          <a:solidFill>
                            <a:schemeClr val="tx1"/>
                          </a:solidFill>
                        </a:rPr>
                        <a:t> </a:t>
                      </a:r>
                      <a:r>
                        <a:rPr lang="en-US" sz="2000" b="0" i="1" baseline="0" dirty="0" smtClean="0">
                          <a:solidFill>
                            <a:schemeClr val="tx1"/>
                          </a:solidFill>
                          <a:latin typeface="Times New Roman" pitchFamily="18" charset="0"/>
                          <a:cs typeface="Times New Roman" pitchFamily="18" charset="0"/>
                        </a:rPr>
                        <a:t>Q</a:t>
                      </a:r>
                      <a:r>
                        <a:rPr lang="en-US" sz="2000" b="0" i="1" strike="noStrike" baseline="30000" dirty="0" smtClean="0">
                          <a:solidFill>
                            <a:schemeClr val="tx1"/>
                          </a:solidFill>
                        </a:rPr>
                        <a:t>2</a:t>
                      </a:r>
                      <a:r>
                        <a:rPr lang="en-US" sz="2000" b="0" i="1" baseline="0" dirty="0" smtClean="0">
                          <a:solidFill>
                            <a:schemeClr val="tx1"/>
                          </a:solidFill>
                        </a:rPr>
                        <a:t> determination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1" dirty="0" smtClean="0">
                          <a:solidFill>
                            <a:schemeClr val="tx1"/>
                          </a:solidFill>
                        </a:rPr>
                        <a:t>0.5%</a:t>
                      </a:r>
                      <a:endParaRPr lang="en-US" sz="2000" b="0"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1" dirty="0" smtClean="0">
                          <a:solidFill>
                            <a:schemeClr val="tx1"/>
                          </a:solidFill>
                        </a:rPr>
                        <a:t>1.0%</a:t>
                      </a:r>
                      <a:endParaRPr lang="en-US" sz="2000" b="0"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132080">
                <a:tc>
                  <a:txBody>
                    <a:bodyPr/>
                    <a:lstStyle/>
                    <a:p>
                      <a:pPr algn="r"/>
                      <a:r>
                        <a:rPr lang="en-US" sz="2000" b="0" i="1" dirty="0" smtClean="0">
                          <a:solidFill>
                            <a:schemeClr val="tx1"/>
                          </a:solidFill>
                        </a:rPr>
                        <a:t>Backgrounds</a:t>
                      </a:r>
                      <a:endParaRPr lang="en-US" sz="2000" b="0"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1" dirty="0" smtClean="0">
                          <a:solidFill>
                            <a:schemeClr val="tx1"/>
                          </a:solidFill>
                        </a:rPr>
                        <a:t>0.5%</a:t>
                      </a:r>
                      <a:endParaRPr lang="en-US" sz="2000" b="0"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1" dirty="0" smtClean="0">
                          <a:solidFill>
                            <a:schemeClr val="tx1"/>
                          </a:solidFill>
                        </a:rPr>
                        <a:t>0.7%</a:t>
                      </a:r>
                      <a:endParaRPr lang="en-US" sz="2000" b="0"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r"/>
                      <a:r>
                        <a:rPr lang="en-US" sz="2000" b="0" i="1" dirty="0" err="1" smtClean="0">
                          <a:solidFill>
                            <a:schemeClr val="tx1"/>
                          </a:solidFill>
                        </a:rPr>
                        <a:t>Helicity</a:t>
                      </a:r>
                      <a:r>
                        <a:rPr lang="en-US" sz="2000" b="0" i="1" dirty="0" smtClean="0">
                          <a:solidFill>
                            <a:schemeClr val="tx1"/>
                          </a:solidFill>
                        </a:rPr>
                        <a:t> correlated</a:t>
                      </a:r>
                      <a:r>
                        <a:rPr lang="en-US" sz="2000" b="0" i="1" baseline="0" dirty="0" smtClean="0">
                          <a:solidFill>
                            <a:schemeClr val="tx1"/>
                          </a:solidFill>
                        </a:rPr>
                        <a:t> beam properties</a:t>
                      </a:r>
                      <a:endParaRPr lang="en-US" sz="2000" b="0"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1" dirty="0" smtClean="0">
                          <a:solidFill>
                            <a:schemeClr val="tx1"/>
                          </a:solidFill>
                        </a:rPr>
                        <a:t>0.5%</a:t>
                      </a:r>
                      <a:endParaRPr lang="en-US" sz="2000" b="0"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i="1" dirty="0" smtClean="0">
                          <a:solidFill>
                            <a:schemeClr val="tx1"/>
                          </a:solidFill>
                        </a:rPr>
                        <a:t>0.8%</a:t>
                      </a:r>
                      <a:endParaRPr lang="en-US" sz="2000" b="0"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r>
                        <a:rPr lang="en-US" sz="2000" b="0" dirty="0" smtClean="0">
                          <a:solidFill>
                            <a:schemeClr val="tx1"/>
                          </a:solidFill>
                        </a:rPr>
                        <a:t>Total</a:t>
                      </a:r>
                      <a:endParaRPr lang="en-US" sz="2000" b="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2000" b="1" dirty="0" smtClean="0">
                          <a:solidFill>
                            <a:schemeClr val="tx1"/>
                          </a:solidFill>
                        </a:rPr>
                        <a:t>2.5%</a:t>
                      </a:r>
                      <a:endParaRPr lang="en-US" sz="2000" b="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2000" b="1" dirty="0" smtClean="0">
                          <a:solidFill>
                            <a:schemeClr val="tx1"/>
                          </a:solidFill>
                        </a:rPr>
                        <a:t>4.2%</a:t>
                      </a:r>
                      <a:endParaRPr lang="en-US" sz="2000" b="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40312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7"/>
          <p:cNvSpPr>
            <a:spLocks noGrp="1"/>
          </p:cNvSpPr>
          <p:nvPr>
            <p:ph type="sldNum" sz="quarter" idx="12"/>
          </p:nvPr>
        </p:nvSpPr>
        <p:spPr/>
        <p:txBody>
          <a:bodyPr/>
          <a:lstStyle/>
          <a:p>
            <a:endParaRPr lang="en-US" altLang="en-US"/>
          </a:p>
          <a:p>
            <a:fld id="{298E6EC9-739E-4478-B695-4EE700B3D15A}" type="slidenum">
              <a:rPr lang="en-US" altLang="en-US"/>
              <a:pPr/>
              <a:t>12</a:t>
            </a:fld>
            <a:endParaRPr lang="en-US" altLang="en-US"/>
          </a:p>
        </p:txBody>
      </p:sp>
      <p:sp>
        <p:nvSpPr>
          <p:cNvPr id="822274" name="Rectangle 2"/>
          <p:cNvSpPr>
            <a:spLocks noGrp="1" noChangeArrowheads="1"/>
          </p:cNvSpPr>
          <p:nvPr>
            <p:ph type="title"/>
          </p:nvPr>
        </p:nvSpPr>
        <p:spPr/>
        <p:txBody>
          <a:bodyPr/>
          <a:lstStyle/>
          <a:p>
            <a:r>
              <a:rPr lang="en-US" altLang="en-US"/>
              <a:t>Qweak Requirements</a:t>
            </a:r>
          </a:p>
        </p:txBody>
      </p:sp>
      <p:pic>
        <p:nvPicPr>
          <p:cNvPr id="822279" name="Picture 7"/>
          <p:cNvPicPr>
            <a:picLocks noChangeAspect="1" noChangeArrowheads="1"/>
          </p:cNvPicPr>
          <p:nvPr/>
        </p:nvPicPr>
        <p:blipFill>
          <a:blip r:embed="rId2">
            <a:extLst>
              <a:ext uri="{28A0092B-C50C-407E-A947-70E740481C1C}">
                <a14:useLocalDpi xmlns:a14="http://schemas.microsoft.com/office/drawing/2010/main" val="0"/>
              </a:ext>
            </a:extLst>
          </a:blip>
          <a:srcRect l="19032" t="24088" r="17961" b="24088"/>
          <a:stretch>
            <a:fillRect/>
          </a:stretch>
        </p:blipFill>
        <p:spPr bwMode="auto">
          <a:xfrm>
            <a:off x="1038225" y="1393825"/>
            <a:ext cx="6721475" cy="41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altLang="en-US" smtClean="0"/>
              <a:t>June 1-19, 2015</a:t>
            </a:r>
            <a:endParaRPr lang="en-US" altLang="en-US"/>
          </a:p>
        </p:txBody>
      </p:sp>
      <p:sp>
        <p:nvSpPr>
          <p:cNvPr id="3" name="Footer Placeholder 2"/>
          <p:cNvSpPr>
            <a:spLocks noGrp="1"/>
          </p:cNvSpPr>
          <p:nvPr>
            <p:ph type="ftr" sz="quarter" idx="11"/>
          </p:nvPr>
        </p:nvSpPr>
        <p:spPr/>
        <p:txBody>
          <a:bodyPr/>
          <a:lstStyle/>
          <a:p>
            <a:r>
              <a:rPr lang="en-US" altLang="en-US" smtClean="0"/>
              <a:t>HUGS</a:t>
            </a:r>
            <a:endParaRPr lang="en-US" altLang="en-US"/>
          </a:p>
        </p:txBody>
      </p:sp>
    </p:spTree>
    <p:extLst>
      <p:ext uri="{BB962C8B-B14F-4D97-AF65-F5344CB8AC3E}">
        <p14:creationId xmlns:p14="http://schemas.microsoft.com/office/powerpoint/2010/main" val="26605708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658" y="1646237"/>
            <a:ext cx="6582683" cy="4525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The Qweak Apparatus</a:t>
            </a:r>
            <a:endParaRPr lang="en-US" dirty="0"/>
          </a:p>
        </p:txBody>
      </p:sp>
      <p:sp>
        <p:nvSpPr>
          <p:cNvPr id="23" name="Date Placeholder 22"/>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3" name="Footer Placeholder 2"/>
          <p:cNvSpPr>
            <a:spLocks noGrp="1"/>
          </p:cNvSpPr>
          <p:nvPr>
            <p:ph type="ftr" sz="quarter" idx="11"/>
          </p:nvPr>
        </p:nvSpPr>
        <p:spPr/>
        <p:txBody>
          <a:bodyPr/>
          <a:lstStyle/>
          <a:p>
            <a:r>
              <a:rPr lang="en-US" smtClean="0"/>
              <a:t>HUGS</a:t>
            </a:r>
            <a:endParaRPr lang="en-US" dirty="0"/>
          </a:p>
        </p:txBody>
      </p:sp>
      <p:sp>
        <p:nvSpPr>
          <p:cNvPr id="5" name="Slide Number Placeholder 4"/>
          <p:cNvSpPr>
            <a:spLocks noGrp="1"/>
          </p:cNvSpPr>
          <p:nvPr>
            <p:ph type="sldNum" sz="quarter" idx="12"/>
          </p:nvPr>
        </p:nvSpPr>
        <p:spPr/>
        <p:txBody>
          <a:bodyPr/>
          <a:lstStyle/>
          <a:p>
            <a:fld id="{6ED5109C-FE65-41A6-A64E-43147634AD7D}" type="slidenum">
              <a:rPr lang="en-US" smtClean="0"/>
              <a:t>13</a:t>
            </a:fld>
            <a:endParaRPr lang="en-US"/>
          </a:p>
        </p:txBody>
      </p:sp>
      <p:pic>
        <p:nvPicPr>
          <p:cNvPr id="4" name="Content Placeholder 3"/>
          <p:cNvPicPr>
            <a:picLocks noGrp="1" noChangeAspect="1" noChangeArrowheads="1"/>
          </p:cNvPicPr>
          <p:nvPr>
            <p:ph idx="4294967295"/>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04" t="1169" r="1184" b="1227"/>
          <a:stretch/>
        </p:blipFill>
        <p:spPr bwMode="auto">
          <a:xfrm>
            <a:off x="1500326" y="1243613"/>
            <a:ext cx="616267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298368" y="775900"/>
            <a:ext cx="1756123" cy="646331"/>
          </a:xfrm>
          <a:prstGeom prst="rect">
            <a:avLst/>
          </a:prstGeom>
          <a:noFill/>
        </p:spPr>
        <p:txBody>
          <a:bodyPr wrap="none" rtlCol="0">
            <a:spAutoFit/>
          </a:bodyPr>
          <a:lstStyle/>
          <a:p>
            <a:pPr algn="ctr"/>
            <a:r>
              <a:rPr lang="en-US" b="1" dirty="0" smtClean="0">
                <a:solidFill>
                  <a:srgbClr val="0070C0"/>
                </a:solidFill>
              </a:rPr>
              <a:t>Main detectors</a:t>
            </a:r>
          </a:p>
          <a:p>
            <a:pPr algn="ctr"/>
            <a:r>
              <a:rPr lang="en-US" b="1" dirty="0" smtClean="0">
                <a:solidFill>
                  <a:srgbClr val="0070C0"/>
                </a:solidFill>
              </a:rPr>
              <a:t>8-fold symmetry</a:t>
            </a:r>
            <a:endParaRPr lang="en-US" b="1" dirty="0">
              <a:solidFill>
                <a:srgbClr val="0070C0"/>
              </a:solidFill>
            </a:endParaRPr>
          </a:p>
        </p:txBody>
      </p:sp>
      <p:sp>
        <p:nvSpPr>
          <p:cNvPr id="8" name="TextBox 7"/>
          <p:cNvSpPr txBox="1"/>
          <p:nvPr/>
        </p:nvSpPr>
        <p:spPr>
          <a:xfrm>
            <a:off x="7467601" y="3401516"/>
            <a:ext cx="1765072" cy="923330"/>
          </a:xfrm>
          <a:prstGeom prst="rect">
            <a:avLst/>
          </a:prstGeom>
          <a:noFill/>
        </p:spPr>
        <p:txBody>
          <a:bodyPr wrap="square" rtlCol="0">
            <a:spAutoFit/>
          </a:bodyPr>
          <a:lstStyle/>
          <a:p>
            <a:pPr algn="ctr"/>
            <a:r>
              <a:rPr lang="en-US" b="1" dirty="0" smtClean="0">
                <a:solidFill>
                  <a:schemeClr val="bg1">
                    <a:lumMod val="65000"/>
                  </a:schemeClr>
                </a:solidFill>
              </a:rPr>
              <a:t>Vertical </a:t>
            </a:r>
            <a:r>
              <a:rPr lang="en-US" b="1" dirty="0">
                <a:solidFill>
                  <a:schemeClr val="bg1">
                    <a:lumMod val="65000"/>
                  </a:schemeClr>
                </a:solidFill>
              </a:rPr>
              <a:t>d</a:t>
            </a:r>
            <a:r>
              <a:rPr lang="en-US" b="1" dirty="0" smtClean="0">
                <a:solidFill>
                  <a:schemeClr val="bg1">
                    <a:lumMod val="65000"/>
                  </a:schemeClr>
                </a:solidFill>
              </a:rPr>
              <a:t>rift chambers (VDC)</a:t>
            </a:r>
          </a:p>
          <a:p>
            <a:pPr algn="ctr"/>
            <a:r>
              <a:rPr lang="en-US" b="1" dirty="0" smtClean="0">
                <a:solidFill>
                  <a:schemeClr val="bg1">
                    <a:lumMod val="65000"/>
                  </a:schemeClr>
                </a:solidFill>
              </a:rPr>
              <a:t>(rotate)</a:t>
            </a:r>
          </a:p>
        </p:txBody>
      </p:sp>
      <p:sp>
        <p:nvSpPr>
          <p:cNvPr id="9" name="TextBox 8"/>
          <p:cNvSpPr txBox="1"/>
          <p:nvPr/>
        </p:nvSpPr>
        <p:spPr>
          <a:xfrm>
            <a:off x="7814133" y="2057400"/>
            <a:ext cx="1253667" cy="646331"/>
          </a:xfrm>
          <a:prstGeom prst="rect">
            <a:avLst/>
          </a:prstGeom>
          <a:noFill/>
        </p:spPr>
        <p:txBody>
          <a:bodyPr wrap="square" rtlCol="0">
            <a:spAutoFit/>
          </a:bodyPr>
          <a:lstStyle/>
          <a:p>
            <a:pPr algn="ctr"/>
            <a:r>
              <a:rPr lang="en-US" b="1" dirty="0" smtClean="0">
                <a:solidFill>
                  <a:schemeClr val="bg1">
                    <a:lumMod val="65000"/>
                  </a:schemeClr>
                </a:solidFill>
              </a:rPr>
              <a:t>Trigger scintillator</a:t>
            </a:r>
            <a:endParaRPr lang="en-US" b="1" dirty="0">
              <a:solidFill>
                <a:schemeClr val="bg1">
                  <a:lumMod val="65000"/>
                </a:schemeClr>
              </a:solidFill>
            </a:endParaRPr>
          </a:p>
        </p:txBody>
      </p:sp>
      <p:sp>
        <p:nvSpPr>
          <p:cNvPr id="10" name="TextBox 9"/>
          <p:cNvSpPr txBox="1"/>
          <p:nvPr/>
        </p:nvSpPr>
        <p:spPr>
          <a:xfrm>
            <a:off x="4571999" y="928687"/>
            <a:ext cx="1460272" cy="369332"/>
          </a:xfrm>
          <a:prstGeom prst="rect">
            <a:avLst/>
          </a:prstGeom>
          <a:noFill/>
        </p:spPr>
        <p:txBody>
          <a:bodyPr wrap="square" rtlCol="0">
            <a:spAutoFit/>
          </a:bodyPr>
          <a:lstStyle/>
          <a:p>
            <a:pPr algn="ctr"/>
            <a:r>
              <a:rPr lang="en-US" b="1" dirty="0" smtClean="0">
                <a:solidFill>
                  <a:schemeClr val="accent1"/>
                </a:solidFill>
              </a:rPr>
              <a:t>Shield wall</a:t>
            </a:r>
          </a:p>
        </p:txBody>
      </p:sp>
      <p:sp>
        <p:nvSpPr>
          <p:cNvPr id="11" name="TextBox 10"/>
          <p:cNvSpPr txBox="1"/>
          <p:nvPr/>
        </p:nvSpPr>
        <p:spPr>
          <a:xfrm>
            <a:off x="6256793" y="6296799"/>
            <a:ext cx="1460272" cy="369332"/>
          </a:xfrm>
          <a:prstGeom prst="rect">
            <a:avLst/>
          </a:prstGeom>
          <a:noFill/>
        </p:spPr>
        <p:txBody>
          <a:bodyPr wrap="square" rtlCol="0">
            <a:spAutoFit/>
          </a:bodyPr>
          <a:lstStyle/>
          <a:p>
            <a:pPr algn="ctr"/>
            <a:r>
              <a:rPr lang="en-US" b="1" dirty="0" smtClean="0">
                <a:solidFill>
                  <a:schemeClr val="accent1"/>
                </a:solidFill>
              </a:rPr>
              <a:t>Lintels </a:t>
            </a:r>
          </a:p>
        </p:txBody>
      </p:sp>
      <p:sp>
        <p:nvSpPr>
          <p:cNvPr id="12" name="TextBox 11"/>
          <p:cNvSpPr txBox="1"/>
          <p:nvPr/>
        </p:nvSpPr>
        <p:spPr>
          <a:xfrm>
            <a:off x="2743200" y="928687"/>
            <a:ext cx="1460272" cy="369332"/>
          </a:xfrm>
          <a:prstGeom prst="rect">
            <a:avLst/>
          </a:prstGeom>
          <a:noFill/>
        </p:spPr>
        <p:txBody>
          <a:bodyPr wrap="square" rtlCol="0">
            <a:spAutoFit/>
          </a:bodyPr>
          <a:lstStyle/>
          <a:p>
            <a:pPr algn="ctr"/>
            <a:r>
              <a:rPr lang="en-US" b="1" dirty="0" smtClean="0">
                <a:solidFill>
                  <a:srgbClr val="0070C0"/>
                </a:solidFill>
              </a:rPr>
              <a:t>QTOR </a:t>
            </a:r>
          </a:p>
        </p:txBody>
      </p:sp>
      <p:sp>
        <p:nvSpPr>
          <p:cNvPr id="13" name="TextBox 12"/>
          <p:cNvSpPr txBox="1"/>
          <p:nvPr/>
        </p:nvSpPr>
        <p:spPr>
          <a:xfrm>
            <a:off x="-66676" y="2983468"/>
            <a:ext cx="1460272" cy="369332"/>
          </a:xfrm>
          <a:prstGeom prst="rect">
            <a:avLst/>
          </a:prstGeom>
          <a:noFill/>
        </p:spPr>
        <p:txBody>
          <a:bodyPr wrap="square" rtlCol="0">
            <a:spAutoFit/>
          </a:bodyPr>
          <a:lstStyle/>
          <a:p>
            <a:pPr algn="ctr"/>
            <a:r>
              <a:rPr lang="en-US" b="1" dirty="0" smtClean="0">
                <a:solidFill>
                  <a:schemeClr val="accent1"/>
                </a:solidFill>
              </a:rPr>
              <a:t>Lead collar </a:t>
            </a:r>
          </a:p>
        </p:txBody>
      </p:sp>
      <p:sp>
        <p:nvSpPr>
          <p:cNvPr id="14" name="TextBox 13"/>
          <p:cNvSpPr txBox="1"/>
          <p:nvPr/>
        </p:nvSpPr>
        <p:spPr>
          <a:xfrm>
            <a:off x="914400" y="914400"/>
            <a:ext cx="1460272" cy="646331"/>
          </a:xfrm>
          <a:prstGeom prst="rect">
            <a:avLst/>
          </a:prstGeom>
          <a:noFill/>
        </p:spPr>
        <p:txBody>
          <a:bodyPr wrap="square" rtlCol="0">
            <a:spAutoFit/>
          </a:bodyPr>
          <a:lstStyle/>
          <a:p>
            <a:pPr algn="ctr"/>
            <a:r>
              <a:rPr lang="en-US" b="1" dirty="0" smtClean="0">
                <a:solidFill>
                  <a:schemeClr val="accent1"/>
                </a:solidFill>
              </a:rPr>
              <a:t>Cleanup collimators </a:t>
            </a:r>
          </a:p>
        </p:txBody>
      </p:sp>
      <p:sp>
        <p:nvSpPr>
          <p:cNvPr id="15" name="TextBox 14"/>
          <p:cNvSpPr txBox="1"/>
          <p:nvPr/>
        </p:nvSpPr>
        <p:spPr>
          <a:xfrm>
            <a:off x="32646" y="4935795"/>
            <a:ext cx="879246" cy="369332"/>
          </a:xfrm>
          <a:prstGeom prst="rect">
            <a:avLst/>
          </a:prstGeom>
          <a:noFill/>
        </p:spPr>
        <p:txBody>
          <a:bodyPr wrap="square" rtlCol="0">
            <a:spAutoFit/>
          </a:bodyPr>
          <a:lstStyle/>
          <a:p>
            <a:pPr algn="ctr"/>
            <a:r>
              <a:rPr lang="en-US" b="1" dirty="0" smtClean="0">
                <a:solidFill>
                  <a:srgbClr val="0070C0"/>
                </a:solidFill>
              </a:rPr>
              <a:t>Target</a:t>
            </a:r>
          </a:p>
        </p:txBody>
      </p:sp>
      <p:sp>
        <p:nvSpPr>
          <p:cNvPr id="16" name="TextBox 15"/>
          <p:cNvSpPr txBox="1"/>
          <p:nvPr/>
        </p:nvSpPr>
        <p:spPr>
          <a:xfrm>
            <a:off x="55553" y="5692183"/>
            <a:ext cx="1074509" cy="646331"/>
          </a:xfrm>
          <a:prstGeom prst="rect">
            <a:avLst/>
          </a:prstGeom>
          <a:noFill/>
        </p:spPr>
        <p:txBody>
          <a:bodyPr wrap="square" rtlCol="0">
            <a:spAutoFit/>
          </a:bodyPr>
          <a:lstStyle/>
          <a:p>
            <a:pPr algn="ctr"/>
            <a:r>
              <a:rPr lang="en-US" b="1" dirty="0" smtClean="0">
                <a:solidFill>
                  <a:schemeClr val="accent1"/>
                </a:solidFill>
              </a:rPr>
              <a:t>Tungsten plug</a:t>
            </a:r>
          </a:p>
        </p:txBody>
      </p:sp>
      <p:sp>
        <p:nvSpPr>
          <p:cNvPr id="17" name="TextBox 16"/>
          <p:cNvSpPr txBox="1"/>
          <p:nvPr/>
        </p:nvSpPr>
        <p:spPr>
          <a:xfrm>
            <a:off x="1265931" y="6019800"/>
            <a:ext cx="1824257" cy="923330"/>
          </a:xfrm>
          <a:prstGeom prst="rect">
            <a:avLst/>
          </a:prstGeom>
          <a:noFill/>
        </p:spPr>
        <p:txBody>
          <a:bodyPr wrap="square" rtlCol="0">
            <a:spAutoFit/>
          </a:bodyPr>
          <a:lstStyle/>
          <a:p>
            <a:pPr algn="ctr"/>
            <a:r>
              <a:rPr lang="en-US" b="1" dirty="0" smtClean="0">
                <a:solidFill>
                  <a:schemeClr val="bg1">
                    <a:lumMod val="65000"/>
                  </a:schemeClr>
                </a:solidFill>
              </a:rPr>
              <a:t>Horizontal </a:t>
            </a:r>
            <a:r>
              <a:rPr lang="en-US" b="1" dirty="0">
                <a:solidFill>
                  <a:schemeClr val="bg1">
                    <a:lumMod val="65000"/>
                  </a:schemeClr>
                </a:solidFill>
              </a:rPr>
              <a:t>d</a:t>
            </a:r>
            <a:r>
              <a:rPr lang="en-US" b="1" dirty="0" smtClean="0">
                <a:solidFill>
                  <a:schemeClr val="bg1">
                    <a:lumMod val="65000"/>
                  </a:schemeClr>
                </a:solidFill>
              </a:rPr>
              <a:t>rift chambers (HDC)</a:t>
            </a:r>
          </a:p>
          <a:p>
            <a:pPr algn="ctr"/>
            <a:r>
              <a:rPr lang="en-US" b="1" dirty="0" smtClean="0">
                <a:solidFill>
                  <a:schemeClr val="bg1">
                    <a:lumMod val="65000"/>
                  </a:schemeClr>
                </a:solidFill>
              </a:rPr>
              <a:t>(rotate)</a:t>
            </a:r>
          </a:p>
        </p:txBody>
      </p:sp>
      <p:sp>
        <p:nvSpPr>
          <p:cNvPr id="18" name="Line 3"/>
          <p:cNvSpPr>
            <a:spLocks noChangeShapeType="1"/>
          </p:cNvSpPr>
          <p:nvPr/>
        </p:nvSpPr>
        <p:spPr bwMode="auto">
          <a:xfrm rot="10800000" flipH="1">
            <a:off x="177800" y="4031202"/>
            <a:ext cx="3140075" cy="685798"/>
          </a:xfrm>
          <a:prstGeom prst="line">
            <a:avLst/>
          </a:prstGeom>
          <a:noFill/>
          <a:ln w="38100" cap="flat">
            <a:solidFill>
              <a:srgbClr val="8500A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 name="Rectangle 4"/>
          <p:cNvSpPr>
            <a:spLocks/>
          </p:cNvSpPr>
          <p:nvPr/>
        </p:nvSpPr>
        <p:spPr bwMode="auto">
          <a:xfrm rot="20872469">
            <a:off x="174625" y="4460571"/>
            <a:ext cx="111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57799" bIns="0"/>
          <a:lstStyle/>
          <a:p>
            <a:pPr marL="57150" algn="l"/>
            <a:r>
              <a:rPr lang="en-US" sz="1800" dirty="0">
                <a:solidFill>
                  <a:srgbClr val="8500AF"/>
                </a:solidFill>
                <a:latin typeface="Times New Roman" pitchFamily="18" charset="0"/>
                <a:ea typeface="Comic Sans MS" charset="0"/>
                <a:cs typeface="Times New Roman" pitchFamily="18" charset="0"/>
                <a:sym typeface="Comic Sans MS" charset="0"/>
              </a:rPr>
              <a:t>e</a:t>
            </a:r>
            <a:r>
              <a:rPr lang="en-US" sz="1800" baseline="30000" dirty="0">
                <a:solidFill>
                  <a:srgbClr val="8500AF"/>
                </a:solidFill>
                <a:latin typeface="Times New Roman" pitchFamily="18" charset="0"/>
                <a:ea typeface="Comic Sans MS" charset="0"/>
                <a:cs typeface="Times New Roman" pitchFamily="18" charset="0"/>
                <a:sym typeface="Comic Sans MS" charset="0"/>
              </a:rPr>
              <a:t>-</a:t>
            </a:r>
            <a:r>
              <a:rPr lang="en-US" sz="1800" dirty="0">
                <a:solidFill>
                  <a:srgbClr val="8500AF"/>
                </a:solidFill>
                <a:latin typeface="Times New Roman" pitchFamily="18" charset="0"/>
                <a:ea typeface="Comic Sans MS" charset="0"/>
                <a:cs typeface="Times New Roman" pitchFamily="18" charset="0"/>
                <a:sym typeface="Comic Sans MS" charset="0"/>
              </a:rPr>
              <a:t> beam</a:t>
            </a:r>
          </a:p>
        </p:txBody>
      </p:sp>
      <p:sp>
        <p:nvSpPr>
          <p:cNvPr id="20" name="Line 3"/>
          <p:cNvSpPr>
            <a:spLocks noChangeShapeType="1"/>
          </p:cNvSpPr>
          <p:nvPr/>
        </p:nvSpPr>
        <p:spPr bwMode="auto">
          <a:xfrm rot="10800000" flipH="1">
            <a:off x="365711" y="3987322"/>
            <a:ext cx="3327399" cy="501331"/>
          </a:xfrm>
          <a:prstGeom prst="line">
            <a:avLst/>
          </a:prstGeom>
          <a:noFill/>
          <a:ln w="38100" cap="flat">
            <a:solidFill>
              <a:srgbClr val="8500A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 name="Rectangle 4"/>
          <p:cNvSpPr>
            <a:spLocks/>
          </p:cNvSpPr>
          <p:nvPr/>
        </p:nvSpPr>
        <p:spPr bwMode="auto">
          <a:xfrm rot="20991627">
            <a:off x="327026" y="3957017"/>
            <a:ext cx="111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57799" bIns="0"/>
          <a:lstStyle/>
          <a:p>
            <a:pPr marL="57150" algn="l"/>
            <a:r>
              <a:rPr lang="en-US" sz="1800" dirty="0">
                <a:solidFill>
                  <a:srgbClr val="8500AF"/>
                </a:solidFill>
                <a:latin typeface="Times New Roman" pitchFamily="18" charset="0"/>
                <a:ea typeface="Comic Sans MS" charset="0"/>
                <a:cs typeface="Times New Roman" pitchFamily="18" charset="0"/>
                <a:sym typeface="Comic Sans MS" charset="0"/>
              </a:rPr>
              <a:t>e</a:t>
            </a:r>
            <a:r>
              <a:rPr lang="en-US" sz="1800" baseline="30000" dirty="0">
                <a:solidFill>
                  <a:srgbClr val="8500AF"/>
                </a:solidFill>
                <a:latin typeface="Times New Roman" pitchFamily="18" charset="0"/>
                <a:ea typeface="Comic Sans MS" charset="0"/>
                <a:cs typeface="Times New Roman" pitchFamily="18" charset="0"/>
                <a:sym typeface="Comic Sans MS" charset="0"/>
              </a:rPr>
              <a:t>-</a:t>
            </a:r>
            <a:r>
              <a:rPr lang="en-US" sz="1800" dirty="0">
                <a:solidFill>
                  <a:srgbClr val="8500AF"/>
                </a:solidFill>
                <a:latin typeface="Times New Roman" pitchFamily="18" charset="0"/>
                <a:ea typeface="Comic Sans MS" charset="0"/>
                <a:cs typeface="Times New Roman" pitchFamily="18" charset="0"/>
                <a:sym typeface="Comic Sans MS" charset="0"/>
              </a:rPr>
              <a:t> beam</a:t>
            </a:r>
          </a:p>
        </p:txBody>
      </p:sp>
      <p:sp>
        <p:nvSpPr>
          <p:cNvPr id="22" name="TextBox 21"/>
          <p:cNvSpPr txBox="1"/>
          <p:nvPr/>
        </p:nvSpPr>
        <p:spPr>
          <a:xfrm>
            <a:off x="-78579" y="1667470"/>
            <a:ext cx="1460272" cy="923330"/>
          </a:xfrm>
          <a:prstGeom prst="rect">
            <a:avLst/>
          </a:prstGeom>
          <a:noFill/>
        </p:spPr>
        <p:txBody>
          <a:bodyPr wrap="square" rtlCol="0">
            <a:spAutoFit/>
          </a:bodyPr>
          <a:lstStyle/>
          <a:p>
            <a:pPr algn="ctr"/>
            <a:r>
              <a:rPr lang="en-US" b="1" dirty="0" smtClean="0">
                <a:solidFill>
                  <a:srgbClr val="0070C0"/>
                </a:solidFill>
              </a:rPr>
              <a:t>Acceptance defining collimator </a:t>
            </a:r>
          </a:p>
        </p:txBody>
      </p:sp>
      <p:cxnSp>
        <p:nvCxnSpPr>
          <p:cNvPr id="24" name="Straight Arrow Connector 23"/>
          <p:cNvCxnSpPr>
            <a:stCxn id="12" idx="2"/>
          </p:cNvCxnSpPr>
          <p:nvPr/>
        </p:nvCxnSpPr>
        <p:spPr>
          <a:xfrm>
            <a:off x="3473336" y="1298019"/>
            <a:ext cx="184264" cy="1870115"/>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831165" y="4718566"/>
            <a:ext cx="449492" cy="386834"/>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208311" y="2150030"/>
            <a:ext cx="930953" cy="1851650"/>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858000" y="1422231"/>
            <a:ext cx="753723" cy="1092369"/>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729006" y="1560731"/>
            <a:ext cx="785594" cy="2096869"/>
          </a:xfrm>
          <a:prstGeom prst="straightConnector1">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555864" y="1542365"/>
            <a:ext cx="272936" cy="2681352"/>
          </a:xfrm>
          <a:prstGeom prst="straightConnector1">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193397" y="1237565"/>
            <a:ext cx="0" cy="891570"/>
          </a:xfrm>
          <a:prstGeom prst="straightConnector1">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4203472" y="4308765"/>
            <a:ext cx="2654528" cy="1988034"/>
          </a:xfrm>
          <a:prstGeom prst="straightConnector1">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1130062" y="4718566"/>
            <a:ext cx="514474" cy="1137418"/>
          </a:xfrm>
          <a:prstGeom prst="straightConnector1">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6705600" y="2336856"/>
            <a:ext cx="1157742" cy="1320744"/>
          </a:xfrm>
          <a:prstGeom prst="straightConnector1">
            <a:avLst/>
          </a:prstGeom>
          <a:ln w="25400">
            <a:solidFill>
              <a:schemeClr val="bg1">
                <a:lumMod val="6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6858000" y="4001680"/>
            <a:ext cx="1005342" cy="60448"/>
          </a:xfrm>
          <a:prstGeom prst="straightConnector1">
            <a:avLst/>
          </a:prstGeom>
          <a:ln w="25400">
            <a:solidFill>
              <a:schemeClr val="bg1">
                <a:lumMod val="6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2178059" y="4533899"/>
            <a:ext cx="656083" cy="1592264"/>
          </a:xfrm>
          <a:prstGeom prst="straightConnector1">
            <a:avLst/>
          </a:prstGeom>
          <a:ln w="25400">
            <a:solidFill>
              <a:schemeClr val="bg1">
                <a:lumMod val="6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1250831" y="3243951"/>
            <a:ext cx="1123841" cy="1105191"/>
          </a:xfrm>
          <a:prstGeom prst="straightConnector1">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30728" y="911095"/>
            <a:ext cx="1460272" cy="369332"/>
          </a:xfrm>
          <a:prstGeom prst="rect">
            <a:avLst/>
          </a:prstGeom>
          <a:noFill/>
        </p:spPr>
        <p:txBody>
          <a:bodyPr wrap="square" rtlCol="0">
            <a:spAutoFit/>
          </a:bodyPr>
          <a:lstStyle/>
          <a:p>
            <a:pPr algn="ctr"/>
            <a:r>
              <a:rPr lang="en-US" b="1" dirty="0" smtClean="0">
                <a:solidFill>
                  <a:srgbClr val="0070C0"/>
                </a:solidFill>
              </a:rPr>
              <a:t>QTOR </a:t>
            </a:r>
          </a:p>
        </p:txBody>
      </p:sp>
      <p:cxnSp>
        <p:nvCxnSpPr>
          <p:cNvPr id="39" name="Straight Arrow Connector 38"/>
          <p:cNvCxnSpPr>
            <a:stCxn id="37" idx="2"/>
          </p:cNvCxnSpPr>
          <p:nvPr/>
        </p:nvCxnSpPr>
        <p:spPr>
          <a:xfrm>
            <a:off x="3460864" y="1280427"/>
            <a:ext cx="958736" cy="1703041"/>
          </a:xfrm>
          <a:prstGeom prst="straightConnector1">
            <a:avLst/>
          </a:prstGeom>
          <a:ln w="254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25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par>
                                <p:cTn id="52" presetID="10"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10" presetClass="entr" presetSubtype="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par>
                                <p:cTn id="72" presetID="10" presetClass="exit" presetSubtype="0" fill="hold" grpId="0"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63"/>
                                        </p:tgtEl>
                                      </p:cBhvr>
                                    </p:animEffect>
                                    <p:set>
                                      <p:cBhvr>
                                        <p:cTn id="95" dur="1" fill="hold">
                                          <p:stCondLst>
                                            <p:cond delay="499"/>
                                          </p:stCondLst>
                                        </p:cTn>
                                        <p:tgtEl>
                                          <p:spTgt spid="63"/>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49"/>
                                        </p:tgtEl>
                                      </p:cBhvr>
                                    </p:animEffect>
                                    <p:set>
                                      <p:cBhvr>
                                        <p:cTn id="98" dur="1" fill="hold">
                                          <p:stCondLst>
                                            <p:cond delay="499"/>
                                          </p:stCondLst>
                                        </p:cTn>
                                        <p:tgtEl>
                                          <p:spTgt spid="49"/>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8"/>
                                        </p:tgtEl>
                                      </p:cBhvr>
                                    </p:animEffect>
                                    <p:set>
                                      <p:cBhvr>
                                        <p:cTn id="101" dur="1" fill="hold">
                                          <p:stCondLst>
                                            <p:cond delay="499"/>
                                          </p:stCondLst>
                                        </p:cTn>
                                        <p:tgtEl>
                                          <p:spTgt spid="38"/>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36"/>
                                        </p:tgtEl>
                                      </p:cBhvr>
                                    </p:animEffect>
                                    <p:set>
                                      <p:cBhvr>
                                        <p:cTn id="104" dur="1" fill="hold">
                                          <p:stCondLst>
                                            <p:cond delay="499"/>
                                          </p:stCondLst>
                                        </p:cTn>
                                        <p:tgtEl>
                                          <p:spTgt spid="36"/>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45"/>
                                        </p:tgtEl>
                                      </p:cBhvr>
                                    </p:animEffect>
                                    <p:set>
                                      <p:cBhvr>
                                        <p:cTn id="107" dur="1" fill="hold">
                                          <p:stCondLst>
                                            <p:cond delay="499"/>
                                          </p:stCondLst>
                                        </p:cTn>
                                        <p:tgtEl>
                                          <p:spTgt spid="45"/>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7"/>
                                        </p:tgtEl>
                                      </p:cBhvr>
                                    </p:animEffect>
                                    <p:set>
                                      <p:cBhvr>
                                        <p:cTn id="110" dur="1" fill="hold">
                                          <p:stCondLst>
                                            <p:cond delay="499"/>
                                          </p:stCondLst>
                                        </p:cTn>
                                        <p:tgtEl>
                                          <p:spTgt spid="47"/>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8"/>
                                        </p:tgtEl>
                                      </p:cBhvr>
                                    </p:animEffect>
                                    <p:set>
                                      <p:cBhvr>
                                        <p:cTn id="116" dur="1" fill="hold">
                                          <p:stCondLst>
                                            <p:cond delay="499"/>
                                          </p:stCondLst>
                                        </p:cTn>
                                        <p:tgtEl>
                                          <p:spTgt spid="8"/>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9"/>
                                        </p:tgtEl>
                                      </p:cBhvr>
                                    </p:animEffect>
                                    <p:set>
                                      <p:cBhvr>
                                        <p:cTn id="119" dur="1" fill="hold">
                                          <p:stCondLst>
                                            <p:cond delay="499"/>
                                          </p:stCondLst>
                                        </p:cTn>
                                        <p:tgtEl>
                                          <p:spTgt spid="9"/>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58"/>
                                        </p:tgtEl>
                                      </p:cBhvr>
                                    </p:animEffect>
                                    <p:set>
                                      <p:cBhvr>
                                        <p:cTn id="122" dur="1" fill="hold">
                                          <p:stCondLst>
                                            <p:cond delay="499"/>
                                          </p:stCondLst>
                                        </p:cTn>
                                        <p:tgtEl>
                                          <p:spTgt spid="58"/>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55"/>
                                        </p:tgtEl>
                                      </p:cBhvr>
                                    </p:animEffect>
                                    <p:set>
                                      <p:cBhvr>
                                        <p:cTn id="125" dur="1" fill="hold">
                                          <p:stCondLst>
                                            <p:cond delay="499"/>
                                          </p:stCondLst>
                                        </p:cTn>
                                        <p:tgtEl>
                                          <p:spTgt spid="55"/>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52"/>
                                        </p:tgtEl>
                                      </p:cBhvr>
                                    </p:animEffect>
                                    <p:set>
                                      <p:cBhvr>
                                        <p:cTn id="128" dur="1" fill="hold">
                                          <p:stCondLst>
                                            <p:cond delay="499"/>
                                          </p:stCondLst>
                                        </p:cTn>
                                        <p:tgtEl>
                                          <p:spTgt spid="52"/>
                                        </p:tgtEl>
                                        <p:attrNameLst>
                                          <p:attrName>style.visibility</p:attrName>
                                        </p:attrNameLst>
                                      </p:cBhvr>
                                      <p:to>
                                        <p:strVal val="hidden"/>
                                      </p:to>
                                    </p:set>
                                  </p:childTnLst>
                                </p:cTn>
                              </p:par>
                              <p:par>
                                <p:cTn id="129" presetID="10" presetClass="exit" presetSubtype="0" fill="hold" grpId="0" nodeType="withEffect">
                                  <p:stCondLst>
                                    <p:cond delay="0"/>
                                  </p:stCondLst>
                                  <p:childTnLst>
                                    <p:animEffect transition="out" filter="fade">
                                      <p:cBhvr>
                                        <p:cTn id="130" dur="500"/>
                                        <p:tgtEl>
                                          <p:spTgt spid="15"/>
                                        </p:tgtEl>
                                      </p:cBhvr>
                                    </p:animEffect>
                                    <p:set>
                                      <p:cBhvr>
                                        <p:cTn id="131" dur="1" fill="hold">
                                          <p:stCondLst>
                                            <p:cond delay="499"/>
                                          </p:stCondLst>
                                        </p:cTn>
                                        <p:tgtEl>
                                          <p:spTgt spid="15"/>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24"/>
                                        </p:tgtEl>
                                      </p:cBhvr>
                                    </p:animEffect>
                                    <p:set>
                                      <p:cBhvr>
                                        <p:cTn id="137" dur="1" fill="hold">
                                          <p:stCondLst>
                                            <p:cond delay="499"/>
                                          </p:stCondLst>
                                        </p:cTn>
                                        <p:tgtEl>
                                          <p:spTgt spid="24"/>
                                        </p:tgtEl>
                                        <p:attrNameLst>
                                          <p:attrName>style.visibility</p:attrName>
                                        </p:attrNameLst>
                                      </p:cBhvr>
                                      <p:to>
                                        <p:strVal val="hidden"/>
                                      </p:to>
                                    </p:set>
                                  </p:childTnLst>
                                </p:cTn>
                              </p:par>
                              <p:par>
                                <p:cTn id="138" presetID="10" presetClass="exit" presetSubtype="0" fill="hold" grpId="0" nodeType="withEffect">
                                  <p:stCondLst>
                                    <p:cond delay="0"/>
                                  </p:stCondLst>
                                  <p:childTnLst>
                                    <p:animEffect transition="out" filter="fade">
                                      <p:cBhvr>
                                        <p:cTn id="139" dur="500"/>
                                        <p:tgtEl>
                                          <p:spTgt spid="12"/>
                                        </p:tgtEl>
                                      </p:cBhvr>
                                    </p:animEffect>
                                    <p:set>
                                      <p:cBhvr>
                                        <p:cTn id="140" dur="1" fill="hold">
                                          <p:stCondLst>
                                            <p:cond delay="499"/>
                                          </p:stCondLst>
                                        </p:cTn>
                                        <p:tgtEl>
                                          <p:spTgt spid="12"/>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29"/>
                                        </p:tgtEl>
                                      </p:cBhvr>
                                    </p:animEffect>
                                    <p:set>
                                      <p:cBhvr>
                                        <p:cTn id="143" dur="1" fill="hold">
                                          <p:stCondLst>
                                            <p:cond delay="499"/>
                                          </p:stCondLst>
                                        </p:cTn>
                                        <p:tgtEl>
                                          <p:spTgt spid="29"/>
                                        </p:tgtEl>
                                        <p:attrNameLst>
                                          <p:attrName>style.visibility</p:attrName>
                                        </p:attrNameLst>
                                      </p:cBhvr>
                                      <p:to>
                                        <p:strVal val="hidden"/>
                                      </p:to>
                                    </p:set>
                                  </p:childTnLst>
                                </p:cTn>
                              </p:par>
                              <p:par>
                                <p:cTn id="144" presetID="10" presetClass="exit" presetSubtype="0" fill="hold" grpId="0" nodeType="withEffect">
                                  <p:stCondLst>
                                    <p:cond delay="0"/>
                                  </p:stCondLst>
                                  <p:childTnLst>
                                    <p:animEffect transition="out" filter="fade">
                                      <p:cBhvr>
                                        <p:cTn id="145" dur="500"/>
                                        <p:tgtEl>
                                          <p:spTgt spid="22"/>
                                        </p:tgtEl>
                                      </p:cBhvr>
                                    </p:animEffect>
                                    <p:set>
                                      <p:cBhvr>
                                        <p:cTn id="146" dur="1" fill="hold">
                                          <p:stCondLst>
                                            <p:cond delay="499"/>
                                          </p:stCondLst>
                                        </p:cTn>
                                        <p:tgtEl>
                                          <p:spTgt spid="22"/>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39"/>
                                        </p:tgtEl>
                                        <p:attrNameLst>
                                          <p:attrName>style.visibility</p:attrName>
                                        </p:attrNameLst>
                                      </p:cBhvr>
                                      <p:to>
                                        <p:strVal val="visible"/>
                                      </p:to>
                                    </p:set>
                                    <p:animEffect transition="in" filter="fade">
                                      <p:cBhvr>
                                        <p:cTn id="149" dur="500"/>
                                        <p:tgtEl>
                                          <p:spTgt spid="39"/>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37"/>
                                        </p:tgtEl>
                                        <p:attrNameLst>
                                          <p:attrName>style.visibility</p:attrName>
                                        </p:attrNameLst>
                                      </p:cBhvr>
                                      <p:to>
                                        <p:strVal val="visible"/>
                                      </p:to>
                                    </p:set>
                                    <p:animEffect transition="in" filter="fade">
                                      <p:cBhvr>
                                        <p:cTn id="15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12" grpId="0"/>
      <p:bldP spid="13" grpId="0"/>
      <p:bldP spid="13" grpId="1"/>
      <p:bldP spid="14" grpId="0"/>
      <p:bldP spid="14" grpId="1"/>
      <p:bldP spid="15" grpId="0"/>
      <p:bldP spid="16" grpId="0"/>
      <p:bldP spid="16" grpId="1"/>
      <p:bldP spid="17" grpId="0"/>
      <p:bldP spid="17" grpId="1"/>
      <p:bldP spid="18" grpId="0" animBg="1"/>
      <p:bldP spid="19" grpId="0"/>
      <p:bldP spid="20" grpId="0" animBg="1"/>
      <p:bldP spid="21" grpId="0"/>
      <p:bldP spid="22"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t="693" r="68051" b="51688"/>
          <a:stretch>
            <a:fillRect/>
          </a:stretch>
        </p:blipFill>
        <p:spPr bwMode="auto">
          <a:xfrm rot="-19091">
            <a:off x="4810140" y="3059404"/>
            <a:ext cx="4116586" cy="3446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Beam asymmetries</a:t>
            </a:r>
            <a:endParaRPr lang="en-US" dirty="0"/>
          </a:p>
        </p:txBody>
      </p:sp>
      <p:sp>
        <p:nvSpPr>
          <p:cNvPr id="3" name="Date Placeholder 2"/>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4" name="Footer Placeholder 3"/>
          <p:cNvSpPr>
            <a:spLocks noGrp="1"/>
          </p:cNvSpPr>
          <p:nvPr>
            <p:ph type="ftr" sz="quarter" idx="11"/>
          </p:nvPr>
        </p:nvSpPr>
        <p:spPr/>
        <p:txBody>
          <a:bodyPr/>
          <a:lstStyle/>
          <a:p>
            <a:r>
              <a:rPr lang="en-US" smtClean="0"/>
              <a:t>HUGS</a:t>
            </a:r>
            <a:endParaRPr lang="en-US"/>
          </a:p>
        </p:txBody>
      </p:sp>
      <p:sp>
        <p:nvSpPr>
          <p:cNvPr id="5" name="Slide Number Placeholder 4"/>
          <p:cNvSpPr>
            <a:spLocks noGrp="1"/>
          </p:cNvSpPr>
          <p:nvPr>
            <p:ph type="sldNum" sz="quarter" idx="12"/>
          </p:nvPr>
        </p:nvSpPr>
        <p:spPr/>
        <p:txBody>
          <a:bodyPr/>
          <a:lstStyle/>
          <a:p>
            <a:fld id="{6ED5109C-FE65-41A6-A64E-43147634AD7D}" type="slidenum">
              <a:rPr lang="en-US" smtClean="0"/>
              <a:t>14</a:t>
            </a:fld>
            <a:endParaRPr lang="en-US"/>
          </a:p>
        </p:txBody>
      </p:sp>
      <p:sp>
        <p:nvSpPr>
          <p:cNvPr id="6" name="Rectangle 3"/>
          <p:cNvSpPr>
            <a:spLocks/>
          </p:cNvSpPr>
          <p:nvPr/>
        </p:nvSpPr>
        <p:spPr bwMode="auto">
          <a:xfrm>
            <a:off x="5105400" y="2427684"/>
            <a:ext cx="4365382"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dirty="0">
                <a:solidFill>
                  <a:schemeClr val="tx1"/>
                </a:solidFill>
                <a:ea typeface="Gill Sans" charset="0"/>
                <a:cs typeface="Gill Sans" charset="0"/>
              </a:rPr>
              <a:t>Averaging over the detectors reduces sensitivities by an order of magnitude</a:t>
            </a:r>
          </a:p>
        </p:txBody>
      </p:sp>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098352"/>
            <a:ext cx="3896916" cy="112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479" y="3352800"/>
            <a:ext cx="4926879" cy="301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914400"/>
            <a:ext cx="3616523" cy="191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1" name="Rectangle 7"/>
          <p:cNvSpPr>
            <a:spLocks/>
          </p:cNvSpPr>
          <p:nvPr/>
        </p:nvSpPr>
        <p:spPr bwMode="auto">
          <a:xfrm>
            <a:off x="1612999" y="2827496"/>
            <a:ext cx="5257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dirty="0">
                <a:solidFill>
                  <a:schemeClr val="tx1"/>
                </a:solidFill>
                <a:ea typeface="Gill Sans" charset="0"/>
                <a:cs typeface="Gill Sans" charset="0"/>
              </a:rPr>
              <a:t>IHWP</a:t>
            </a:r>
          </a:p>
        </p:txBody>
      </p:sp>
      <p:sp>
        <p:nvSpPr>
          <p:cNvPr id="12" name="TextBox 11"/>
          <p:cNvSpPr txBox="1"/>
          <p:nvPr/>
        </p:nvSpPr>
        <p:spPr>
          <a:xfrm>
            <a:off x="381000" y="3669268"/>
            <a:ext cx="1386918" cy="369332"/>
          </a:xfrm>
          <a:prstGeom prst="rect">
            <a:avLst/>
          </a:prstGeom>
          <a:noFill/>
        </p:spPr>
        <p:txBody>
          <a:bodyPr wrap="none" rtlCol="0">
            <a:spAutoFit/>
          </a:bodyPr>
          <a:lstStyle/>
          <a:p>
            <a:r>
              <a:rPr lang="en-US" dirty="0" smtClean="0"/>
              <a:t>Double-</a:t>
            </a:r>
            <a:r>
              <a:rPr lang="en-US" dirty="0" err="1" smtClean="0"/>
              <a:t>wien</a:t>
            </a:r>
            <a:endParaRPr lang="en-US" dirty="0"/>
          </a:p>
        </p:txBody>
      </p:sp>
    </p:spTree>
    <p:extLst>
      <p:ext uri="{BB962C8B-B14F-4D97-AF65-F5344CB8AC3E}">
        <p14:creationId xmlns:p14="http://schemas.microsoft.com/office/powerpoint/2010/main" val="13129600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332" t="22643" r="5394" b="46608"/>
          <a:stretch/>
        </p:blipFill>
        <p:spPr bwMode="auto">
          <a:xfrm>
            <a:off x="457200" y="3962400"/>
            <a:ext cx="3992389" cy="251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1510" name="Rectangle 6"/>
          <p:cNvSpPr>
            <a:spLocks/>
          </p:cNvSpPr>
          <p:nvPr/>
        </p:nvSpPr>
        <p:spPr bwMode="auto">
          <a:xfrm>
            <a:off x="946510" y="4027170"/>
            <a:ext cx="1355371" cy="261610"/>
          </a:xfrm>
          <a:prstGeom prst="rect">
            <a:avLst/>
          </a:prstGeom>
          <a:solidFill>
            <a:srgbClr val="FFFFFF"/>
          </a:solidFill>
          <a:ln w="12700" cap="flat">
            <a:solidFill>
              <a:srgbClr val="000000"/>
            </a:solidFill>
            <a:prstDash val="solid"/>
            <a:miter lim="800000"/>
            <a:headEnd type="none" w="med" len="med"/>
            <a:tailEnd type="none" w="med" len="med"/>
          </a:ln>
        </p:spPr>
        <p:txBody>
          <a:bodyPr wrap="none" lIns="0" tIns="0" rIns="0" bIns="0" anchor="ctr">
            <a:spAutoFit/>
          </a:bodyPr>
          <a:lstStyle/>
          <a:p>
            <a:r>
              <a:rPr lang="en-US" sz="1700" dirty="0">
                <a:ea typeface="Gill Sans" charset="0"/>
                <a:cs typeface="Gill Sans" charset="0"/>
              </a:rPr>
              <a:t>Without “plug”</a:t>
            </a:r>
          </a:p>
        </p:txBody>
      </p:sp>
      <p:sp>
        <p:nvSpPr>
          <p:cNvPr id="21505" name="Rectangle 1"/>
          <p:cNvSpPr>
            <a:spLocks noGrp="1" noChangeArrowheads="1"/>
          </p:cNvSpPr>
          <p:nvPr>
            <p:ph type="title"/>
          </p:nvPr>
        </p:nvSpPr>
        <p:spPr>
          <a:ln/>
        </p:spPr>
        <p:txBody>
          <a:bodyPr/>
          <a:lstStyle/>
          <a:p>
            <a:r>
              <a:rPr lang="en-US" dirty="0" smtClean="0"/>
              <a:t>Collimation and shielding</a:t>
            </a:r>
            <a:endParaRPr lang="en-US" dirty="0"/>
          </a:p>
        </p:txBody>
      </p:sp>
      <p:sp>
        <p:nvSpPr>
          <p:cNvPr id="4" name="Date Placeholder 3"/>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2" name="Footer Placeholder 1"/>
          <p:cNvSpPr>
            <a:spLocks noGrp="1"/>
          </p:cNvSpPr>
          <p:nvPr>
            <p:ph type="ftr" sz="quarter" idx="11"/>
          </p:nvPr>
        </p:nvSpPr>
        <p:spPr/>
        <p:txBody>
          <a:bodyPr/>
          <a:lstStyle/>
          <a:p>
            <a:r>
              <a:rPr lang="en-US" smtClean="0"/>
              <a:t>HUGS</a:t>
            </a:r>
            <a:endParaRPr lang="en-US"/>
          </a:p>
        </p:txBody>
      </p:sp>
      <p:sp>
        <p:nvSpPr>
          <p:cNvPr id="3" name="Slide Number Placeholder 2"/>
          <p:cNvSpPr>
            <a:spLocks noGrp="1"/>
          </p:cNvSpPr>
          <p:nvPr>
            <p:ph type="sldNum" sz="quarter" idx="12"/>
          </p:nvPr>
        </p:nvSpPr>
        <p:spPr/>
        <p:txBody>
          <a:bodyPr/>
          <a:lstStyle/>
          <a:p>
            <a:fld id="{6ED5109C-FE65-41A6-A64E-43147634AD7D}" type="slidenum">
              <a:rPr lang="en-US" smtClean="0"/>
              <a:t>15</a:t>
            </a:fld>
            <a:endParaRPr lang="en-US"/>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40" t="22643" r="50760" b="46608"/>
          <a:stretch/>
        </p:blipFill>
        <p:spPr bwMode="auto">
          <a:xfrm>
            <a:off x="4794348" y="3989338"/>
            <a:ext cx="4121052" cy="251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6008" y="740049"/>
            <a:ext cx="3920133" cy="293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1508" name="Rectangle 4"/>
          <p:cNvSpPr>
            <a:spLocks/>
          </p:cNvSpPr>
          <p:nvPr/>
        </p:nvSpPr>
        <p:spPr bwMode="auto">
          <a:xfrm>
            <a:off x="161925" y="3031629"/>
            <a:ext cx="4714875"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dirty="0">
                <a:ea typeface="Gill Sans" charset="0"/>
                <a:cs typeface="Gill Sans" charset="0"/>
              </a:rPr>
              <a:t>Small aperture Tungsten collimator “plug” placed in collimator 1 in order to block low angle </a:t>
            </a:r>
            <a:r>
              <a:rPr lang="en-US" sz="1700" dirty="0" smtClean="0">
                <a:ea typeface="Gill Sans" charset="0"/>
                <a:cs typeface="Gill Sans" charset="0"/>
              </a:rPr>
              <a:t>scattered e- </a:t>
            </a:r>
            <a:r>
              <a:rPr lang="en-US" sz="1700" dirty="0">
                <a:ea typeface="Gill Sans" charset="0"/>
                <a:cs typeface="Gill Sans" charset="0"/>
              </a:rPr>
              <a:t>from interacting with the downstream beam </a:t>
            </a:r>
            <a:r>
              <a:rPr lang="en-US" sz="1700" dirty="0" smtClean="0">
                <a:ea typeface="Gill Sans" charset="0"/>
                <a:cs typeface="Gill Sans" charset="0"/>
              </a:rPr>
              <a:t>pipe</a:t>
            </a:r>
            <a:endParaRPr lang="en-US" sz="1700" dirty="0">
              <a:ea typeface="Gill Sans" charset="0"/>
              <a:cs typeface="Gill Sans" charset="0"/>
            </a:endParaRPr>
          </a:p>
        </p:txBody>
      </p:sp>
      <p:sp>
        <p:nvSpPr>
          <p:cNvPr id="21509" name="Rectangle 5"/>
          <p:cNvSpPr>
            <a:spLocks/>
          </p:cNvSpPr>
          <p:nvPr/>
        </p:nvSpPr>
        <p:spPr bwMode="auto">
          <a:xfrm>
            <a:off x="5225058" y="4039821"/>
            <a:ext cx="1858522" cy="261610"/>
          </a:xfrm>
          <a:prstGeom prst="rect">
            <a:avLst/>
          </a:prstGeom>
          <a:solidFill>
            <a:srgbClr val="FFFFFF"/>
          </a:solidFill>
          <a:ln w="12700" cap="flat">
            <a:solidFill>
              <a:srgbClr val="000000"/>
            </a:solidFill>
            <a:prstDash val="solid"/>
            <a:miter lim="800000"/>
            <a:headEnd type="none" w="med" len="med"/>
            <a:tailEnd type="none" w="med" len="med"/>
          </a:ln>
        </p:spPr>
        <p:txBody>
          <a:bodyPr wrap="none" lIns="0" tIns="0" rIns="0" bIns="0" anchor="ctr">
            <a:spAutoFit/>
          </a:bodyPr>
          <a:lstStyle/>
          <a:p>
            <a:r>
              <a:rPr lang="en-US" sz="1700" dirty="0">
                <a:ea typeface="Gill Sans" charset="0"/>
                <a:cs typeface="Gill Sans" charset="0"/>
              </a:rPr>
              <a:t>Reduced background</a:t>
            </a:r>
          </a:p>
        </p:txBody>
      </p:sp>
      <p:pic>
        <p:nvPicPr>
          <p:cNvPr id="21511" name="Picture 7"/>
          <p:cNvPicPr>
            <a:picLocks noChangeArrowheads="1"/>
          </p:cNvPicPr>
          <p:nvPr/>
        </p:nvPicPr>
        <p:blipFill>
          <a:blip r:embed="rId5">
            <a:extLst>
              <a:ext uri="{28A0092B-C50C-407E-A947-70E740481C1C}">
                <a14:useLocalDpi xmlns:a14="http://schemas.microsoft.com/office/drawing/2010/main" val="0"/>
              </a:ext>
            </a:extLst>
          </a:blip>
          <a:srcRect l="5013" t="19389" r="1846" b="14687"/>
          <a:stretch>
            <a:fillRect/>
          </a:stretch>
        </p:blipFill>
        <p:spPr bwMode="auto">
          <a:xfrm>
            <a:off x="1572220" y="1312664"/>
            <a:ext cx="3152180" cy="172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1512" name="Rectangle 8"/>
          <p:cNvSpPr>
            <a:spLocks/>
          </p:cNvSpPr>
          <p:nvPr/>
        </p:nvSpPr>
        <p:spPr bwMode="auto">
          <a:xfrm>
            <a:off x="705370" y="656332"/>
            <a:ext cx="392013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dirty="0">
                <a:ea typeface="Gill Sans" charset="0"/>
                <a:cs typeface="Gill Sans" charset="0"/>
              </a:rPr>
              <a:t>Three layers of lead </a:t>
            </a:r>
            <a:r>
              <a:rPr lang="en-US" sz="1700" dirty="0" smtClean="0">
                <a:ea typeface="Gill Sans" charset="0"/>
                <a:cs typeface="Gill Sans" charset="0"/>
              </a:rPr>
              <a:t>collimation, lintels </a:t>
            </a:r>
            <a:r>
              <a:rPr lang="en-US" sz="1700" dirty="0">
                <a:ea typeface="Gill Sans" charset="0"/>
                <a:cs typeface="Gill Sans" charset="0"/>
              </a:rPr>
              <a:t>and concrete shield wall to control background.</a:t>
            </a:r>
          </a:p>
        </p:txBody>
      </p:sp>
      <p:sp>
        <p:nvSpPr>
          <p:cNvPr id="21513" name="Line 9"/>
          <p:cNvSpPr>
            <a:spLocks noChangeShapeType="1"/>
          </p:cNvSpPr>
          <p:nvPr/>
        </p:nvSpPr>
        <p:spPr bwMode="auto">
          <a:xfrm flipH="1">
            <a:off x="4628928" y="2214563"/>
            <a:ext cx="2014760" cy="1124025"/>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14" name="Line 10"/>
          <p:cNvSpPr>
            <a:spLocks noChangeShapeType="1"/>
          </p:cNvSpPr>
          <p:nvPr/>
        </p:nvSpPr>
        <p:spPr bwMode="auto">
          <a:xfrm rot="10800000" flipH="1">
            <a:off x="2062237" y="1187648"/>
            <a:ext cx="2232" cy="594941"/>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15" name="Line 11"/>
          <p:cNvSpPr>
            <a:spLocks noChangeShapeType="1"/>
          </p:cNvSpPr>
          <p:nvPr/>
        </p:nvSpPr>
        <p:spPr bwMode="auto">
          <a:xfrm rot="10800000" flipH="1">
            <a:off x="2394867" y="1187648"/>
            <a:ext cx="1117" cy="594941"/>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16" name="Line 12"/>
          <p:cNvSpPr>
            <a:spLocks noChangeShapeType="1"/>
          </p:cNvSpPr>
          <p:nvPr/>
        </p:nvSpPr>
        <p:spPr bwMode="auto">
          <a:xfrm rot="10800000" flipH="1">
            <a:off x="2546672" y="1187648"/>
            <a:ext cx="1117" cy="594941"/>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517" name="Line 13"/>
          <p:cNvSpPr>
            <a:spLocks noChangeShapeType="1"/>
          </p:cNvSpPr>
          <p:nvPr/>
        </p:nvSpPr>
        <p:spPr bwMode="auto">
          <a:xfrm rot="10800000">
            <a:off x="3288953" y="1202159"/>
            <a:ext cx="3348" cy="360536"/>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 name="Rectangle 8"/>
          <p:cNvSpPr>
            <a:spLocks/>
          </p:cNvSpPr>
          <p:nvPr/>
        </p:nvSpPr>
        <p:spPr bwMode="auto">
          <a:xfrm>
            <a:off x="42862" y="2231529"/>
            <a:ext cx="196006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dirty="0" smtClean="0">
                <a:ea typeface="Gill Sans" charset="0"/>
                <a:cs typeface="Gill Sans" charset="0"/>
              </a:rPr>
              <a:t>Shutters to study beam background</a:t>
            </a:r>
            <a:endParaRPr lang="en-US" sz="1700" dirty="0">
              <a:ea typeface="Gill Sans" charset="0"/>
              <a:cs typeface="Gill Sans" charset="0"/>
            </a:endParaRPr>
          </a:p>
        </p:txBody>
      </p:sp>
      <p:sp>
        <p:nvSpPr>
          <p:cNvPr id="19" name="Line 10"/>
          <p:cNvSpPr>
            <a:spLocks noChangeShapeType="1"/>
          </p:cNvSpPr>
          <p:nvPr/>
        </p:nvSpPr>
        <p:spPr bwMode="auto">
          <a:xfrm rot="10800000" flipV="1">
            <a:off x="1626427" y="2057400"/>
            <a:ext cx="337726" cy="448157"/>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 name="Line 12"/>
          <p:cNvSpPr>
            <a:spLocks noChangeShapeType="1"/>
          </p:cNvSpPr>
          <p:nvPr/>
        </p:nvSpPr>
        <p:spPr bwMode="auto">
          <a:xfrm rot="10800000" flipH="1">
            <a:off x="2742083" y="1187648"/>
            <a:ext cx="1117" cy="550292"/>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964641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10"/>
                                        </p:tgtEl>
                                        <p:attrNameLst>
                                          <p:attrName>style.visibility</p:attrName>
                                        </p:attrNameLst>
                                      </p:cBhvr>
                                      <p:to>
                                        <p:strVal val="visible"/>
                                      </p:to>
                                    </p:set>
                                    <p:animEffect transition="in" filter="fade">
                                      <p:cBhvr>
                                        <p:cTn id="10" dur="500"/>
                                        <p:tgtEl>
                                          <p:spTgt spid="215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506"/>
                                        </p:tgtEl>
                                        <p:attrNameLst>
                                          <p:attrName>style.visibility</p:attrName>
                                        </p:attrNameLst>
                                      </p:cBhvr>
                                      <p:to>
                                        <p:strVal val="visible"/>
                                      </p:to>
                                    </p:set>
                                    <p:animEffect transition="in" filter="fade">
                                      <p:cBhvr>
                                        <p:cTn id="15" dur="500"/>
                                        <p:tgtEl>
                                          <p:spTgt spid="2150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509"/>
                                        </p:tgtEl>
                                        <p:attrNameLst>
                                          <p:attrName>style.visibility</p:attrName>
                                        </p:attrNameLst>
                                      </p:cBhvr>
                                      <p:to>
                                        <p:strVal val="visible"/>
                                      </p:to>
                                    </p:set>
                                    <p:animEffect transition="in" filter="fade">
                                      <p:cBhvr>
                                        <p:cTn id="18"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0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063287"/>
            <a:ext cx="3987067" cy="279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l="40509" t="3021" r="14777" b="2573"/>
          <a:stretch>
            <a:fillRect/>
          </a:stretch>
        </p:blipFill>
        <p:spPr bwMode="auto">
          <a:xfrm>
            <a:off x="5996273" y="964516"/>
            <a:ext cx="2995327" cy="509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4337" name="Rectangle 1"/>
          <p:cNvSpPr>
            <a:spLocks noGrp="1" noChangeArrowheads="1"/>
          </p:cNvSpPr>
          <p:nvPr>
            <p:ph type="title"/>
          </p:nvPr>
        </p:nvSpPr>
        <p:spPr>
          <a:ln/>
        </p:spPr>
        <p:txBody>
          <a:bodyPr/>
          <a:lstStyle/>
          <a:p>
            <a:r>
              <a:rPr lang="en-US" dirty="0" smtClean="0"/>
              <a:t>Target</a:t>
            </a:r>
            <a:endParaRPr lang="en-US" dirty="0"/>
          </a:p>
        </p:txBody>
      </p:sp>
      <p:sp>
        <p:nvSpPr>
          <p:cNvPr id="4" name="Date Placeholder 3"/>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2" name="Footer Placeholder 1"/>
          <p:cNvSpPr>
            <a:spLocks noGrp="1"/>
          </p:cNvSpPr>
          <p:nvPr>
            <p:ph type="ftr" sz="quarter" idx="11"/>
          </p:nvPr>
        </p:nvSpPr>
        <p:spPr/>
        <p:txBody>
          <a:bodyPr/>
          <a:lstStyle/>
          <a:p>
            <a:r>
              <a:rPr lang="en-US" smtClean="0"/>
              <a:t>HUGS</a:t>
            </a:r>
            <a:endParaRPr lang="en-US"/>
          </a:p>
        </p:txBody>
      </p:sp>
      <p:sp>
        <p:nvSpPr>
          <p:cNvPr id="3" name="Slide Number Placeholder 2"/>
          <p:cNvSpPr>
            <a:spLocks noGrp="1"/>
          </p:cNvSpPr>
          <p:nvPr>
            <p:ph type="sldNum" sz="quarter" idx="12"/>
          </p:nvPr>
        </p:nvSpPr>
        <p:spPr/>
        <p:txBody>
          <a:bodyPr/>
          <a:lstStyle/>
          <a:p>
            <a:fld id="{6ED5109C-FE65-41A6-A64E-43147634AD7D}" type="slidenum">
              <a:rPr lang="en-US" smtClean="0"/>
              <a:t>16</a:t>
            </a:fld>
            <a:endParaRPr lang="en-US"/>
          </a:p>
        </p:txBody>
      </p:sp>
      <p:pic>
        <p:nvPicPr>
          <p:cNvPr id="14338"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838399"/>
            <a:ext cx="4088681" cy="334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4340" name="Rectangle 4"/>
          <p:cNvSpPr>
            <a:spLocks/>
          </p:cNvSpPr>
          <p:nvPr/>
        </p:nvSpPr>
        <p:spPr bwMode="auto">
          <a:xfrm>
            <a:off x="222312" y="721086"/>
            <a:ext cx="5447109"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dirty="0">
                <a:solidFill>
                  <a:schemeClr val="tx1"/>
                </a:solidFill>
                <a:ea typeface="Gill Sans" charset="0"/>
                <a:cs typeface="Gill Sans" charset="0"/>
              </a:rPr>
              <a:t>World’s </a:t>
            </a:r>
            <a:r>
              <a:rPr lang="en-US" sz="2000" b="1" dirty="0">
                <a:solidFill>
                  <a:schemeClr val="tx1"/>
                </a:solidFill>
                <a:ea typeface="Gill Sans" charset="0"/>
                <a:cs typeface="Gill Sans" charset="0"/>
              </a:rPr>
              <a:t>highest power </a:t>
            </a:r>
            <a:r>
              <a:rPr lang="en-US" dirty="0">
                <a:solidFill>
                  <a:schemeClr val="tx1"/>
                </a:solidFill>
                <a:ea typeface="Gill Sans" charset="0"/>
                <a:cs typeface="Gill Sans" charset="0"/>
              </a:rPr>
              <a:t>cryogenic target ~2.5 </a:t>
            </a:r>
            <a:r>
              <a:rPr lang="en-US" dirty="0" smtClean="0">
                <a:solidFill>
                  <a:schemeClr val="tx1"/>
                </a:solidFill>
                <a:ea typeface="Gill Sans" charset="0"/>
                <a:cs typeface="Gill Sans" charset="0"/>
              </a:rPr>
              <a:t>kW!</a:t>
            </a:r>
            <a:endParaRPr lang="en-US" dirty="0">
              <a:solidFill>
                <a:schemeClr val="tx1"/>
              </a:solidFill>
              <a:ea typeface="Gill Sans" charset="0"/>
              <a:cs typeface="Gill Sans" charset="0"/>
            </a:endParaRPr>
          </a:p>
          <a:p>
            <a:pPr algn="l"/>
            <a:r>
              <a:rPr lang="en-US" dirty="0">
                <a:solidFill>
                  <a:schemeClr val="tx1"/>
                </a:solidFill>
                <a:ea typeface="Gill Sans" charset="0"/>
                <a:cs typeface="Gill Sans" charset="0"/>
              </a:rPr>
              <a:t>Designed with computational fluid dynamics (CFD) to reduce density </a:t>
            </a:r>
            <a:r>
              <a:rPr lang="en-US" dirty="0" smtClean="0">
                <a:solidFill>
                  <a:schemeClr val="tx1"/>
                </a:solidFill>
                <a:ea typeface="Gill Sans" charset="0"/>
                <a:cs typeface="Gill Sans" charset="0"/>
              </a:rPr>
              <a:t>fluctuations</a:t>
            </a:r>
            <a:endParaRPr lang="en-US" dirty="0">
              <a:solidFill>
                <a:schemeClr val="tx1"/>
              </a:solidFill>
              <a:ea typeface="Gill Sans" charset="0"/>
              <a:cs typeface="Gill Sans" charset="0"/>
            </a:endParaRPr>
          </a:p>
        </p:txBody>
      </p:sp>
      <p:pic>
        <p:nvPicPr>
          <p:cNvPr id="1434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0403" y="1884725"/>
            <a:ext cx="2964656" cy="222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4344" name="Rectangle 8"/>
          <p:cNvSpPr>
            <a:spLocks/>
          </p:cNvSpPr>
          <p:nvPr/>
        </p:nvSpPr>
        <p:spPr bwMode="auto">
          <a:xfrm>
            <a:off x="4515130" y="3527464"/>
            <a:ext cx="1161665" cy="261610"/>
          </a:xfrm>
          <a:prstGeom prst="rect">
            <a:avLst/>
          </a:prstGeom>
          <a:solidFill>
            <a:srgbClr val="FFFFFF"/>
          </a:solidFill>
          <a:ln w="12700" cap="flat">
            <a:solidFill>
              <a:srgbClr val="000000"/>
            </a:solidFill>
            <a:prstDash val="solid"/>
            <a:miter lim="800000"/>
            <a:headEnd type="none" w="med" len="med"/>
            <a:tailEnd type="none" w="med" len="med"/>
          </a:ln>
        </p:spPr>
        <p:txBody>
          <a:bodyPr wrap="none" lIns="0" tIns="0" rIns="0" bIns="0" anchor="ctr">
            <a:spAutoFit/>
          </a:bodyPr>
          <a:lstStyle/>
          <a:p>
            <a:r>
              <a:rPr lang="en-US" sz="1700" dirty="0">
                <a:ea typeface="Gill Sans" charset="0"/>
                <a:cs typeface="Gill Sans" charset="0"/>
              </a:rPr>
              <a:t>Fluid velocity</a:t>
            </a:r>
          </a:p>
        </p:txBody>
      </p:sp>
      <p:sp>
        <p:nvSpPr>
          <p:cNvPr id="16" name="Rectangle 8"/>
          <p:cNvSpPr>
            <a:spLocks/>
          </p:cNvSpPr>
          <p:nvPr/>
        </p:nvSpPr>
        <p:spPr bwMode="auto">
          <a:xfrm>
            <a:off x="2069733" y="5232936"/>
            <a:ext cx="1509117" cy="455414"/>
          </a:xfrm>
          <a:prstGeom prst="rect">
            <a:avLst/>
          </a:prstGeom>
          <a:solidFill>
            <a:srgbClr val="FFFF00"/>
          </a:solidFill>
          <a:ln w="19050" cap="flat">
            <a:solidFill>
              <a:srgbClr val="000000"/>
            </a:solidFill>
            <a:prstDash val="solid"/>
            <a:round/>
            <a:headEnd type="none" w="med" len="med"/>
            <a:tailEnd type="none" w="med" len="med"/>
          </a:ln>
        </p:spPr>
        <p:txBody>
          <a:bodyPr lIns="26788" tIns="26788" rIns="26788" bIns="26788"/>
          <a:lstStyle/>
          <a:p>
            <a:r>
              <a:rPr lang="en-US" sz="1300" b="1" u="sng" dirty="0">
                <a:ea typeface="Gill Sans" charset="0"/>
                <a:cs typeface="Gill Sans" charset="0"/>
              </a:rPr>
              <a:t>46 ppm </a:t>
            </a:r>
            <a:r>
              <a:rPr lang="en-US" sz="1300" dirty="0">
                <a:ea typeface="Gill Sans" charset="0"/>
                <a:cs typeface="Gill Sans" charset="0"/>
              </a:rPr>
              <a:t>at 182 µA, 4x4 mm</a:t>
            </a:r>
            <a:r>
              <a:rPr lang="en-US" sz="1300" baseline="30000" dirty="0">
                <a:ea typeface="Gill Sans" charset="0"/>
                <a:cs typeface="Gill Sans" charset="0"/>
              </a:rPr>
              <a:t>2</a:t>
            </a:r>
            <a:r>
              <a:rPr lang="en-US" sz="1300" dirty="0">
                <a:ea typeface="Gill Sans" charset="0"/>
                <a:cs typeface="Gill Sans" charset="0"/>
              </a:rPr>
              <a:t> raster!</a:t>
            </a:r>
          </a:p>
        </p:txBody>
      </p:sp>
    </p:spTree>
    <p:extLst>
      <p:ext uri="{BB962C8B-B14F-4D97-AF65-F5344CB8AC3E}">
        <p14:creationId xmlns:p14="http://schemas.microsoft.com/office/powerpoint/2010/main" val="4203986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802273"/>
            <a:ext cx="3098860" cy="194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6388"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2730" y="2475066"/>
            <a:ext cx="3177070" cy="282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pic>
      <p:pic>
        <p:nvPicPr>
          <p:cNvPr id="1639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387" y="914400"/>
            <a:ext cx="2537222" cy="190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6385" name="Rectangle 1"/>
          <p:cNvSpPr>
            <a:spLocks noGrp="1" noChangeArrowheads="1"/>
          </p:cNvSpPr>
          <p:nvPr>
            <p:ph type="title"/>
          </p:nvPr>
        </p:nvSpPr>
        <p:spPr>
          <a:ln/>
        </p:spPr>
        <p:txBody>
          <a:bodyPr/>
          <a:lstStyle/>
          <a:p>
            <a:r>
              <a:rPr lang="en-US" dirty="0" smtClean="0"/>
              <a:t>Detector and electronics</a:t>
            </a:r>
            <a:endParaRPr lang="en-US" dirty="0"/>
          </a:p>
        </p:txBody>
      </p:sp>
      <p:sp>
        <p:nvSpPr>
          <p:cNvPr id="4" name="Date Placeholder 3"/>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2" name="Footer Placeholder 1"/>
          <p:cNvSpPr>
            <a:spLocks noGrp="1"/>
          </p:cNvSpPr>
          <p:nvPr>
            <p:ph type="ftr" sz="quarter" idx="11"/>
          </p:nvPr>
        </p:nvSpPr>
        <p:spPr/>
        <p:txBody>
          <a:bodyPr/>
          <a:lstStyle/>
          <a:p>
            <a:r>
              <a:rPr lang="en-US" smtClean="0"/>
              <a:t>HUGS</a:t>
            </a:r>
            <a:endParaRPr lang="en-US"/>
          </a:p>
        </p:txBody>
      </p:sp>
      <p:sp>
        <p:nvSpPr>
          <p:cNvPr id="3" name="Slide Number Placeholder 2"/>
          <p:cNvSpPr>
            <a:spLocks noGrp="1"/>
          </p:cNvSpPr>
          <p:nvPr>
            <p:ph type="sldNum" sz="quarter" idx="12"/>
          </p:nvPr>
        </p:nvSpPr>
        <p:spPr/>
        <p:txBody>
          <a:bodyPr/>
          <a:lstStyle/>
          <a:p>
            <a:fld id="{6ED5109C-FE65-41A6-A64E-43147634AD7D}" type="slidenum">
              <a:rPr lang="en-US" smtClean="0"/>
              <a:t>17</a:t>
            </a:fld>
            <a:endParaRPr lang="en-US"/>
          </a:p>
        </p:txBody>
      </p:sp>
      <p:pic>
        <p:nvPicPr>
          <p:cNvPr id="1638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20218" t="4587" r="12311"/>
          <a:stretch>
            <a:fillRect/>
          </a:stretch>
        </p:blipFill>
        <p:spPr bwMode="auto">
          <a:xfrm>
            <a:off x="541362" y="3733800"/>
            <a:ext cx="1897038" cy="199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6387" name="Rectangle 3"/>
          <p:cNvSpPr>
            <a:spLocks/>
          </p:cNvSpPr>
          <p:nvPr/>
        </p:nvSpPr>
        <p:spPr bwMode="auto">
          <a:xfrm>
            <a:off x="272678" y="2895600"/>
            <a:ext cx="2622922" cy="67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600" dirty="0" smtClean="0">
                <a:solidFill>
                  <a:schemeClr val="tx1"/>
                </a:solidFill>
                <a:ea typeface="Gill Sans" charset="0"/>
                <a:cs typeface="Gill Sans" charset="0"/>
              </a:rPr>
              <a:t>100 </a:t>
            </a:r>
            <a:r>
              <a:rPr lang="en-US" sz="1600" dirty="0" err="1">
                <a:solidFill>
                  <a:schemeClr val="tx1"/>
                </a:solidFill>
                <a:ea typeface="Gill Sans" charset="0"/>
                <a:cs typeface="Gill Sans" charset="0"/>
              </a:rPr>
              <a:t>pe’s</a:t>
            </a:r>
            <a:r>
              <a:rPr lang="en-US" sz="1600" dirty="0">
                <a:solidFill>
                  <a:schemeClr val="tx1"/>
                </a:solidFill>
                <a:ea typeface="Gill Sans" charset="0"/>
                <a:cs typeface="Gill Sans" charset="0"/>
              </a:rPr>
              <a:t>/track with 2cm </a:t>
            </a:r>
            <a:r>
              <a:rPr lang="en-US" sz="1600" dirty="0" err="1">
                <a:solidFill>
                  <a:schemeClr val="tx1"/>
                </a:solidFill>
                <a:ea typeface="Gill Sans" charset="0"/>
                <a:cs typeface="Gill Sans" charset="0"/>
              </a:rPr>
              <a:t>Pb</a:t>
            </a:r>
            <a:r>
              <a:rPr lang="en-US" sz="1600" dirty="0">
                <a:solidFill>
                  <a:schemeClr val="tx1"/>
                </a:solidFill>
                <a:ea typeface="Gill Sans" charset="0"/>
                <a:cs typeface="Gill Sans" charset="0"/>
              </a:rPr>
              <a:t> </a:t>
            </a:r>
            <a:r>
              <a:rPr lang="en-US" sz="1600" dirty="0" smtClean="0">
                <a:solidFill>
                  <a:schemeClr val="tx1"/>
                </a:solidFill>
                <a:ea typeface="Gill Sans" charset="0"/>
                <a:cs typeface="Gill Sans" charset="0"/>
              </a:rPr>
              <a:t>pre-radiators; resolution </a:t>
            </a:r>
            <a:r>
              <a:rPr lang="en-US" sz="1600" dirty="0">
                <a:solidFill>
                  <a:schemeClr val="tx1"/>
                </a:solidFill>
                <a:ea typeface="Gill Sans" charset="0"/>
                <a:cs typeface="Gill Sans" charset="0"/>
              </a:rPr>
              <a:t>limited by shower </a:t>
            </a:r>
            <a:r>
              <a:rPr lang="en-US" sz="1600" dirty="0" smtClean="0">
                <a:solidFill>
                  <a:schemeClr val="tx1"/>
                </a:solidFill>
                <a:ea typeface="Gill Sans" charset="0"/>
                <a:cs typeface="Gill Sans" charset="0"/>
              </a:rPr>
              <a:t>fluctuations</a:t>
            </a:r>
            <a:endParaRPr lang="en-US" sz="1600" dirty="0">
              <a:solidFill>
                <a:schemeClr val="tx1"/>
              </a:solidFill>
              <a:ea typeface="Gill Sans" charset="0"/>
              <a:cs typeface="Gill Sans" charset="0"/>
            </a:endParaRPr>
          </a:p>
        </p:txBody>
      </p:sp>
      <p:sp>
        <p:nvSpPr>
          <p:cNvPr id="16389" name="Rectangle 5"/>
          <p:cNvSpPr>
            <a:spLocks/>
          </p:cNvSpPr>
          <p:nvPr/>
        </p:nvSpPr>
        <p:spPr bwMode="auto">
          <a:xfrm>
            <a:off x="152400" y="5567489"/>
            <a:ext cx="2814638" cy="113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600" dirty="0" err="1">
                <a:solidFill>
                  <a:schemeClr val="tx1"/>
                </a:solidFill>
                <a:ea typeface="Gill Sans" charset="0"/>
                <a:cs typeface="Gill Sans" charset="0"/>
              </a:rPr>
              <a:t>Spectrosil</a:t>
            </a:r>
            <a:r>
              <a:rPr lang="en-US" sz="1600" dirty="0">
                <a:solidFill>
                  <a:schemeClr val="tx1"/>
                </a:solidFill>
                <a:ea typeface="Gill Sans" charset="0"/>
                <a:cs typeface="Gill Sans" charset="0"/>
              </a:rPr>
              <a:t> 2000: Rad-hard, non-scintillating, </a:t>
            </a:r>
            <a:r>
              <a:rPr lang="en-US" sz="1600" dirty="0" smtClean="0">
                <a:solidFill>
                  <a:schemeClr val="tx1"/>
                </a:solidFill>
                <a:ea typeface="Gill Sans" charset="0"/>
                <a:cs typeface="Gill Sans" charset="0"/>
              </a:rPr>
              <a:t>low-luminescence, </a:t>
            </a:r>
            <a:r>
              <a:rPr lang="en-US" sz="1600" dirty="0">
                <a:solidFill>
                  <a:schemeClr val="tx1"/>
                </a:solidFill>
                <a:ea typeface="Gill Sans" charset="0"/>
                <a:cs typeface="Gill Sans" charset="0"/>
              </a:rPr>
              <a:t>optical grade, 25 </a:t>
            </a:r>
            <a:r>
              <a:rPr lang="en-US" sz="1600" dirty="0" smtClean="0">
                <a:solidFill>
                  <a:schemeClr val="tx1"/>
                </a:solidFill>
                <a:ea typeface="Gill Sans" charset="0"/>
                <a:cs typeface="Gill Sans" charset="0"/>
              </a:rPr>
              <a:t>Å </a:t>
            </a:r>
            <a:r>
              <a:rPr lang="en-US" sz="1600" dirty="0">
                <a:solidFill>
                  <a:schemeClr val="tx1"/>
                </a:solidFill>
                <a:ea typeface="Gill Sans" charset="0"/>
                <a:cs typeface="Gill Sans" charset="0"/>
              </a:rPr>
              <a:t>RMS polish</a:t>
            </a:r>
          </a:p>
        </p:txBody>
      </p:sp>
      <p:pic>
        <p:nvPicPr>
          <p:cNvPr id="10"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5117" y="3896656"/>
            <a:ext cx="3256292" cy="212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2" name="Rectangle 4"/>
          <p:cNvSpPr>
            <a:spLocks/>
          </p:cNvSpPr>
          <p:nvPr/>
        </p:nvSpPr>
        <p:spPr bwMode="auto">
          <a:xfrm>
            <a:off x="6248400" y="2904619"/>
            <a:ext cx="2743200" cy="98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600" dirty="0">
                <a:solidFill>
                  <a:schemeClr val="tx1"/>
                </a:solidFill>
                <a:ea typeface="Gill Sans" charset="0"/>
                <a:cs typeface="Gill Sans" charset="0"/>
              </a:rPr>
              <a:t>Low noise electronics from PMT base through </a:t>
            </a:r>
            <a:r>
              <a:rPr lang="en-US" sz="1600" dirty="0" smtClean="0">
                <a:solidFill>
                  <a:schemeClr val="tx1"/>
                </a:solidFill>
                <a:ea typeface="Gill Sans" charset="0"/>
                <a:cs typeface="Gill Sans" charset="0"/>
              </a:rPr>
              <a:t>TRIUMF custom   18 </a:t>
            </a:r>
            <a:r>
              <a:rPr lang="en-US" sz="1600" dirty="0">
                <a:solidFill>
                  <a:schemeClr val="tx1"/>
                </a:solidFill>
                <a:ea typeface="Gill Sans" charset="0"/>
                <a:cs typeface="Gill Sans" charset="0"/>
              </a:rPr>
              <a:t>bit </a:t>
            </a:r>
            <a:r>
              <a:rPr lang="en-US" sz="1600" dirty="0" smtClean="0">
                <a:solidFill>
                  <a:schemeClr val="tx1"/>
                </a:solidFill>
                <a:ea typeface="Gill Sans" charset="0"/>
                <a:cs typeface="Gill Sans" charset="0"/>
              </a:rPr>
              <a:t>ADC, sampling </a:t>
            </a:r>
            <a:r>
              <a:rPr lang="en-US" sz="1600" dirty="0">
                <a:solidFill>
                  <a:schemeClr val="tx1"/>
                </a:solidFill>
                <a:ea typeface="Gill Sans" charset="0"/>
                <a:cs typeface="Gill Sans" charset="0"/>
              </a:rPr>
              <a:t>at 500 </a:t>
            </a:r>
            <a:r>
              <a:rPr lang="en-US" sz="1600" dirty="0" smtClean="0">
                <a:solidFill>
                  <a:schemeClr val="tx1"/>
                </a:solidFill>
                <a:ea typeface="Gill Sans" charset="0"/>
                <a:cs typeface="Gill Sans" charset="0"/>
              </a:rPr>
              <a:t>kHz, summed </a:t>
            </a:r>
            <a:r>
              <a:rPr lang="en-US" sz="1600" dirty="0">
                <a:solidFill>
                  <a:schemeClr val="tx1"/>
                </a:solidFill>
                <a:ea typeface="Gill Sans" charset="0"/>
                <a:cs typeface="Gill Sans" charset="0"/>
              </a:rPr>
              <a:t>in </a:t>
            </a:r>
            <a:r>
              <a:rPr lang="en-US" sz="1600" dirty="0" smtClean="0">
                <a:solidFill>
                  <a:schemeClr val="tx1"/>
                </a:solidFill>
                <a:ea typeface="Gill Sans" charset="0"/>
                <a:cs typeface="Gill Sans" charset="0"/>
              </a:rPr>
              <a:t>FPGA</a:t>
            </a:r>
            <a:endParaRPr lang="en-US" sz="1600" dirty="0">
              <a:solidFill>
                <a:schemeClr val="tx1"/>
              </a:solidFill>
              <a:ea typeface="Gill Sans" charset="0"/>
              <a:cs typeface="Gill Sans" charset="0"/>
            </a:endParaRPr>
          </a:p>
        </p:txBody>
      </p:sp>
    </p:spTree>
    <p:extLst>
      <p:ext uri="{BB962C8B-B14F-4D97-AF65-F5344CB8AC3E}">
        <p14:creationId xmlns:p14="http://schemas.microsoft.com/office/powerpoint/2010/main" val="131233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02" y="1401366"/>
            <a:ext cx="7058918" cy="301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5602" name="Rectangle 2"/>
          <p:cNvSpPr>
            <a:spLocks noGrp="1" noChangeArrowheads="1"/>
          </p:cNvSpPr>
          <p:nvPr>
            <p:ph type="title"/>
          </p:nvPr>
        </p:nvSpPr>
        <p:spPr>
          <a:ln/>
        </p:spPr>
        <p:txBody>
          <a:bodyPr/>
          <a:lstStyle/>
          <a:p>
            <a:r>
              <a:rPr lang="en-US"/>
              <a:t>Determining the Kinematics</a:t>
            </a:r>
          </a:p>
        </p:txBody>
      </p:sp>
      <p:sp>
        <p:nvSpPr>
          <p:cNvPr id="5" name="Date Placeholder 4"/>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2" name="Footer Placeholder 1"/>
          <p:cNvSpPr>
            <a:spLocks noGrp="1"/>
          </p:cNvSpPr>
          <p:nvPr>
            <p:ph type="ftr" sz="quarter" idx="11"/>
          </p:nvPr>
        </p:nvSpPr>
        <p:spPr/>
        <p:txBody>
          <a:bodyPr/>
          <a:lstStyle/>
          <a:p>
            <a:r>
              <a:rPr lang="en-US" smtClean="0"/>
              <a:t>HUGS</a:t>
            </a:r>
            <a:endParaRPr lang="en-US"/>
          </a:p>
        </p:txBody>
      </p:sp>
      <p:sp>
        <p:nvSpPr>
          <p:cNvPr id="3" name="Slide Number Placeholder 2"/>
          <p:cNvSpPr>
            <a:spLocks noGrp="1"/>
          </p:cNvSpPr>
          <p:nvPr>
            <p:ph type="sldNum" sz="quarter" idx="12"/>
          </p:nvPr>
        </p:nvSpPr>
        <p:spPr/>
        <p:txBody>
          <a:bodyPr/>
          <a:lstStyle/>
          <a:p>
            <a:fld id="{6ED5109C-FE65-41A6-A64E-43147634AD7D}" type="slidenum">
              <a:rPr lang="en-US" smtClean="0"/>
              <a:t>18</a:t>
            </a:fld>
            <a:endParaRPr lang="en-US"/>
          </a:p>
        </p:txBody>
      </p:sp>
      <p:sp>
        <p:nvSpPr>
          <p:cNvPr id="25603" name="Rectangle 3"/>
          <p:cNvSpPr>
            <a:spLocks/>
          </p:cNvSpPr>
          <p:nvPr/>
        </p:nvSpPr>
        <p:spPr bwMode="auto">
          <a:xfrm>
            <a:off x="76200" y="762000"/>
            <a:ext cx="4572000" cy="696516"/>
          </a:xfrm>
          <a:prstGeom prst="rect">
            <a:avLst/>
          </a:prstGeom>
          <a:solidFill>
            <a:srgbClr val="FFFFFF">
              <a:alpha val="79999"/>
            </a:srgbClr>
          </a:solidFill>
          <a:ln>
            <a:noFill/>
          </a:ln>
          <a:extLst>
            <a:ext uri="{91240B29-F687-4F45-9708-019B960494DF}">
              <a14:hiddenLine xmlns:a14="http://schemas.microsoft.com/office/drawing/2010/main" w="12700" cap="flat">
                <a:solidFill>
                  <a:srgbClr val="000000">
                    <a:alpha val="79999"/>
                  </a:srgbClr>
                </a:solidFill>
                <a:miter lim="800000"/>
                <a:headEnd type="none" w="med" len="med"/>
                <a:tailEnd type="none" w="med" len="med"/>
              </a14:hiddenLine>
            </a:ext>
          </a:extLst>
        </p:spPr>
        <p:txBody>
          <a:bodyPr lIns="0" tIns="0" rIns="0" bIns="0" anchor="ctr"/>
          <a:lstStyle/>
          <a:p>
            <a:pPr algn="l"/>
            <a:r>
              <a:rPr lang="en-US" dirty="0">
                <a:solidFill>
                  <a:schemeClr val="tx1"/>
                </a:solidFill>
                <a:ea typeface="Gill Sans" charset="0"/>
                <a:cs typeface="Gill Sans" charset="0"/>
              </a:rPr>
              <a:t>Required uncertainty on Q</a:t>
            </a:r>
            <a:r>
              <a:rPr lang="en-US" baseline="32000" dirty="0">
                <a:solidFill>
                  <a:schemeClr val="tx1"/>
                </a:solidFill>
                <a:ea typeface="Gill Sans" charset="0"/>
                <a:cs typeface="Gill Sans" charset="0"/>
              </a:rPr>
              <a:t>2</a:t>
            </a:r>
            <a:r>
              <a:rPr lang="en-US" dirty="0">
                <a:solidFill>
                  <a:schemeClr val="tx1"/>
                </a:solidFill>
                <a:ea typeface="Gill Sans" charset="0"/>
                <a:cs typeface="Gill Sans" charset="0"/>
              </a:rPr>
              <a:t> is </a:t>
            </a:r>
            <a:r>
              <a:rPr lang="en-US" dirty="0" smtClean="0">
                <a:solidFill>
                  <a:schemeClr val="tx1"/>
                </a:solidFill>
                <a:ea typeface="Gill Sans" charset="0"/>
                <a:cs typeface="Gill Sans" charset="0"/>
              </a:rPr>
              <a:t>0.5%; </a:t>
            </a:r>
            <a:r>
              <a:rPr lang="en-US" dirty="0">
                <a:ea typeface="Gill Sans" charset="0"/>
                <a:cs typeface="Gill Sans" charset="0"/>
              </a:rPr>
              <a:t>c</a:t>
            </a:r>
            <a:r>
              <a:rPr lang="en-US" dirty="0" smtClean="0">
                <a:solidFill>
                  <a:schemeClr val="tx1"/>
                </a:solidFill>
                <a:ea typeface="Gill Sans" charset="0"/>
                <a:cs typeface="Gill Sans" charset="0"/>
              </a:rPr>
              <a:t>ombination </a:t>
            </a:r>
            <a:r>
              <a:rPr lang="en-US" dirty="0">
                <a:solidFill>
                  <a:schemeClr val="tx1"/>
                </a:solidFill>
                <a:ea typeface="Gill Sans" charset="0"/>
                <a:cs typeface="Gill Sans" charset="0"/>
              </a:rPr>
              <a:t>of tracking and simulation</a:t>
            </a:r>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9666" y="2917627"/>
            <a:ext cx="2805038" cy="218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1434" y="719830"/>
            <a:ext cx="3830166" cy="65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 name="Rectangle 3"/>
          <p:cNvSpPr/>
          <p:nvPr/>
        </p:nvSpPr>
        <p:spPr>
          <a:xfrm>
            <a:off x="75903" y="4494074"/>
            <a:ext cx="8978800" cy="1754326"/>
          </a:xfrm>
          <a:prstGeom prst="rect">
            <a:avLst/>
          </a:prstGeom>
        </p:spPr>
        <p:txBody>
          <a:bodyPr wrap="square">
            <a:spAutoFit/>
          </a:bodyPr>
          <a:lstStyle/>
          <a:p>
            <a:r>
              <a:rPr lang="en-US" dirty="0">
                <a:ea typeface="Gill Sans" charset="0"/>
                <a:cs typeface="Gill Sans" charset="0"/>
              </a:rPr>
              <a:t>Need momentum and scattering angle + energy loss to vertex:</a:t>
            </a:r>
          </a:p>
          <a:p>
            <a:pPr marL="285750" indent="-285750">
              <a:buFont typeface="Arial" pitchFamily="34" charset="0"/>
              <a:buChar char="•"/>
            </a:pPr>
            <a:r>
              <a:rPr lang="en-US" dirty="0">
                <a:ea typeface="Gill Sans" charset="0"/>
                <a:cs typeface="Gill Sans" charset="0"/>
              </a:rPr>
              <a:t>Region 2 HDCs → scattering angle and vertex in target</a:t>
            </a:r>
          </a:p>
          <a:p>
            <a:pPr marL="285750" indent="-285750">
              <a:buFont typeface="Arial" pitchFamily="34" charset="0"/>
              <a:buChar char="•"/>
            </a:pPr>
            <a:r>
              <a:rPr lang="en-US" dirty="0">
                <a:ea typeface="Gill Sans" charset="0"/>
                <a:cs typeface="Gill Sans" charset="0"/>
              </a:rPr>
              <a:t>Region 3 VDCs → partial track from QTOR exit to detector</a:t>
            </a:r>
          </a:p>
          <a:p>
            <a:pPr marL="285750" indent="-285750">
              <a:buFont typeface="Arial" pitchFamily="34" charset="0"/>
              <a:buChar char="•"/>
            </a:pPr>
            <a:r>
              <a:rPr lang="en-US" dirty="0">
                <a:ea typeface="Gill Sans" charset="0"/>
                <a:cs typeface="Gill Sans" charset="0"/>
              </a:rPr>
              <a:t>“Swim” electrons through the QTOR magnetic field to match partial tracks and find </a:t>
            </a:r>
            <a:r>
              <a:rPr lang="en-US" dirty="0" smtClean="0">
                <a:ea typeface="Gill Sans" charset="0"/>
                <a:cs typeface="Gill Sans" charset="0"/>
              </a:rPr>
              <a:t>p</a:t>
            </a:r>
          </a:p>
          <a:p>
            <a:pPr marL="285750" indent="-285750">
              <a:buFont typeface="Arial" pitchFamily="34" charset="0"/>
              <a:buChar char="•"/>
            </a:pPr>
            <a:r>
              <a:rPr lang="en-US" dirty="0" smtClean="0">
                <a:ea typeface="Gill Sans" charset="0"/>
                <a:cs typeface="Gill Sans" charset="0"/>
              </a:rPr>
              <a:t>Map </a:t>
            </a:r>
            <a:r>
              <a:rPr lang="en-US" dirty="0">
                <a:ea typeface="Gill Sans" charset="0"/>
                <a:cs typeface="Gill Sans" charset="0"/>
              </a:rPr>
              <a:t>out main </a:t>
            </a:r>
            <a:r>
              <a:rPr lang="en-US" dirty="0" smtClean="0">
                <a:ea typeface="Gill Sans" charset="0"/>
                <a:cs typeface="Gill Sans" charset="0"/>
              </a:rPr>
              <a:t>detector light </a:t>
            </a:r>
            <a:r>
              <a:rPr lang="en-US" dirty="0">
                <a:ea typeface="Gill Sans" charset="0"/>
                <a:cs typeface="Gill Sans" charset="0"/>
              </a:rPr>
              <a:t>response for single track to determine light-weighted &lt;</a:t>
            </a:r>
            <a:r>
              <a:rPr lang="en-US" i="1" dirty="0">
                <a:latin typeface="Times New Roman" pitchFamily="18" charset="0"/>
                <a:ea typeface="Gill Sans" charset="0"/>
                <a:cs typeface="Times New Roman" pitchFamily="18" charset="0"/>
              </a:rPr>
              <a:t>Q</a:t>
            </a:r>
            <a:r>
              <a:rPr lang="en-US" baseline="30000" dirty="0">
                <a:ea typeface="Gill Sans" charset="0"/>
                <a:cs typeface="Gill Sans" charset="0"/>
              </a:rPr>
              <a:t>2</a:t>
            </a:r>
            <a:r>
              <a:rPr lang="en-US" dirty="0">
                <a:ea typeface="Gill Sans" charset="0"/>
                <a:cs typeface="Gill Sans" charset="0"/>
              </a:rPr>
              <a:t>&gt;</a:t>
            </a:r>
          </a:p>
          <a:p>
            <a:pPr marL="285750" indent="-285750">
              <a:buFont typeface="Arial" pitchFamily="34" charset="0"/>
              <a:buChar char="•"/>
            </a:pPr>
            <a:r>
              <a:rPr lang="en-US" dirty="0">
                <a:ea typeface="Gill Sans" charset="0"/>
                <a:cs typeface="Gill Sans" charset="0"/>
              </a:rPr>
              <a:t>Data to benchmark simulation (confirm treatment of energy loss, </a:t>
            </a:r>
            <a:r>
              <a:rPr lang="en-US" dirty="0" err="1">
                <a:ea typeface="Gill Sans" charset="0"/>
                <a:cs typeface="Gill Sans" charset="0"/>
              </a:rPr>
              <a:t>radiative</a:t>
            </a:r>
            <a:r>
              <a:rPr lang="en-US" dirty="0">
                <a:ea typeface="Gill Sans" charset="0"/>
                <a:cs typeface="Gill Sans" charset="0"/>
              </a:rPr>
              <a:t> corrections, etc.)</a:t>
            </a:r>
          </a:p>
        </p:txBody>
      </p:sp>
    </p:spTree>
    <p:extLst>
      <p:ext uri="{BB962C8B-B14F-4D97-AF65-F5344CB8AC3E}">
        <p14:creationId xmlns:p14="http://schemas.microsoft.com/office/powerpoint/2010/main" val="2739369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9554" name="Group 2"/>
          <p:cNvGrpSpPr>
            <a:grpSpLocks/>
          </p:cNvGrpSpPr>
          <p:nvPr/>
        </p:nvGrpSpPr>
        <p:grpSpPr bwMode="auto">
          <a:xfrm>
            <a:off x="150813" y="1473200"/>
            <a:ext cx="4970462" cy="3622675"/>
            <a:chOff x="158" y="2047"/>
            <a:chExt cx="2745" cy="1830"/>
          </a:xfrm>
        </p:grpSpPr>
        <p:pic>
          <p:nvPicPr>
            <p:cNvPr id="279555" name="Picture 3" descr="IMG_178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 y="2047"/>
              <a:ext cx="2745" cy="1830"/>
            </a:xfrm>
            <a:prstGeom prst="rect">
              <a:avLst/>
            </a:prstGeom>
            <a:noFill/>
            <a:extLst>
              <a:ext uri="{909E8E84-426E-40DD-AFC4-6F175D3DCCD1}">
                <a14:hiddenFill xmlns:a14="http://schemas.microsoft.com/office/drawing/2010/main">
                  <a:solidFill>
                    <a:srgbClr val="FFFFFF"/>
                  </a:solidFill>
                </a14:hiddenFill>
              </a:ext>
            </a:extLst>
          </p:spPr>
        </p:pic>
        <p:sp>
          <p:nvSpPr>
            <p:cNvPr id="279556" name="Text Box 4"/>
            <p:cNvSpPr txBox="1">
              <a:spLocks noChangeArrowheads="1"/>
            </p:cNvSpPr>
            <p:nvPr/>
          </p:nvSpPr>
          <p:spPr bwMode="auto">
            <a:xfrm>
              <a:off x="295" y="3589"/>
              <a:ext cx="1129" cy="18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tx1"/>
                  </a:solidFill>
                </a:rPr>
                <a:t>magnet coils at MIT</a:t>
              </a:r>
            </a:p>
          </p:txBody>
        </p:sp>
      </p:grpSp>
      <p:sp>
        <p:nvSpPr>
          <p:cNvPr id="279557" name="Text Box 5"/>
          <p:cNvSpPr txBox="1">
            <a:spLocks noChangeArrowheads="1"/>
          </p:cNvSpPr>
          <p:nvPr/>
        </p:nvSpPr>
        <p:spPr bwMode="auto">
          <a:xfrm>
            <a:off x="5149850" y="1749425"/>
            <a:ext cx="3994150" cy="283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spAutoFit/>
          </a:bodyPr>
          <a:lstStyle/>
          <a:p>
            <a:r>
              <a:rPr lang="en-US" altLang="en-US" sz="1400">
                <a:solidFill>
                  <a:schemeClr val="tx1"/>
                </a:solidFill>
                <a:latin typeface="Comic Sans MS" panose="030F0702030302020204" pitchFamily="66" charset="0"/>
              </a:rPr>
              <a:t> </a:t>
            </a:r>
          </a:p>
          <a:p>
            <a:pPr>
              <a:buFontTx/>
              <a:buChar char="•"/>
            </a:pPr>
            <a:r>
              <a:rPr lang="en-US" altLang="en-US" sz="1600">
                <a:solidFill>
                  <a:srgbClr val="FF0000"/>
                </a:solidFill>
                <a:latin typeface="Comic Sans MS" panose="030F0702030302020204" pitchFamily="66" charset="0"/>
              </a:rPr>
              <a:t>8 toroidal coils, 4.5m long along beam</a:t>
            </a:r>
          </a:p>
          <a:p>
            <a:pPr>
              <a:buFontTx/>
              <a:buChar char="•"/>
            </a:pPr>
            <a:r>
              <a:rPr lang="en-US" altLang="en-US" sz="1600">
                <a:solidFill>
                  <a:srgbClr val="FF0000"/>
                </a:solidFill>
                <a:latin typeface="Comic Sans MS" panose="030F0702030302020204" pitchFamily="66" charset="0"/>
              </a:rPr>
              <a:t>Resistive, similar to BLAST magnet </a:t>
            </a:r>
          </a:p>
          <a:p>
            <a:pPr>
              <a:lnSpc>
                <a:spcPct val="120000"/>
              </a:lnSpc>
              <a:buFontTx/>
              <a:buChar char="•"/>
            </a:pPr>
            <a:r>
              <a:rPr lang="en-US" altLang="en-US" sz="1600">
                <a:solidFill>
                  <a:srgbClr val="FF0000"/>
                </a:solidFill>
                <a:latin typeface="Comic Sans MS" panose="030F0702030302020204" pitchFamily="66" charset="0"/>
              </a:rPr>
              <a:t> Pb shielding between coils</a:t>
            </a:r>
          </a:p>
          <a:p>
            <a:pPr>
              <a:lnSpc>
                <a:spcPct val="120000"/>
              </a:lnSpc>
              <a:buFontTx/>
              <a:buChar char="•"/>
            </a:pPr>
            <a:r>
              <a:rPr lang="en-US" altLang="en-US" sz="1600">
                <a:solidFill>
                  <a:srgbClr val="FF0000"/>
                </a:solidFill>
                <a:latin typeface="Comic Sans MS" panose="030F0702030302020204" pitchFamily="66" charset="0"/>
              </a:rPr>
              <a:t> Coil holders &amp; frame all Al</a:t>
            </a:r>
          </a:p>
          <a:p>
            <a:pPr>
              <a:lnSpc>
                <a:spcPct val="120000"/>
              </a:lnSpc>
              <a:buFontTx/>
              <a:buChar char="•"/>
            </a:pPr>
            <a:r>
              <a:rPr lang="en-US" altLang="en-US" sz="1600">
                <a:solidFill>
                  <a:srgbClr val="FF0000"/>
                </a:solidFill>
                <a:latin typeface="Comic Sans MS" panose="030F0702030302020204" pitchFamily="66" charset="0"/>
                <a:sym typeface="Symbol" panose="05050102010706020507" pitchFamily="18" charset="2"/>
              </a:rPr>
              <a:t> </a:t>
            </a:r>
            <a:r>
              <a:rPr lang="en-US" altLang="en-US" sz="1800">
                <a:solidFill>
                  <a:srgbClr val="FF0000"/>
                </a:solidFill>
                <a:latin typeface="Comic Sans MS" panose="030F0702030302020204" pitchFamily="66" charset="0"/>
                <a:sym typeface="Symbol" panose="05050102010706020507" pitchFamily="18" charset="2"/>
              </a:rPr>
              <a:t></a:t>
            </a:r>
            <a:r>
              <a:rPr lang="en-US" altLang="en-US" sz="1600">
                <a:solidFill>
                  <a:srgbClr val="FF0000"/>
                </a:solidFill>
                <a:latin typeface="Comic Sans MS" panose="030F0702030302020204" pitchFamily="66" charset="0"/>
                <a:sym typeface="Symbol" panose="05050102010706020507" pitchFamily="18" charset="2"/>
              </a:rPr>
              <a:t>Bdl ~ 0.7 T-m</a:t>
            </a:r>
          </a:p>
          <a:p>
            <a:pPr>
              <a:lnSpc>
                <a:spcPct val="120000"/>
              </a:lnSpc>
              <a:buFontTx/>
              <a:buChar char="•"/>
            </a:pPr>
            <a:r>
              <a:rPr lang="en-US" altLang="en-US" sz="1600">
                <a:solidFill>
                  <a:srgbClr val="FF0000"/>
                </a:solidFill>
                <a:latin typeface="Comic Sans MS" panose="030F0702030302020204" pitchFamily="66" charset="0"/>
                <a:sym typeface="Symbol" panose="05050102010706020507" pitchFamily="18" charset="2"/>
              </a:rPr>
              <a:t> bends elastic electrons ~ 10</a:t>
            </a:r>
            <a:r>
              <a:rPr lang="en-US" altLang="en-US" sz="1400" baseline="50000">
                <a:solidFill>
                  <a:srgbClr val="FF0000"/>
                </a:solidFill>
                <a:latin typeface="Comic Sans MS" panose="030F0702030302020204" pitchFamily="66" charset="0"/>
                <a:sym typeface="Symbol" panose="05050102010706020507" pitchFamily="18" charset="2"/>
              </a:rPr>
              <a:t>o</a:t>
            </a:r>
            <a:endParaRPr lang="en-US" altLang="en-US" sz="1600">
              <a:solidFill>
                <a:srgbClr val="FF0000"/>
              </a:solidFill>
              <a:latin typeface="Comic Sans MS" panose="030F0702030302020204" pitchFamily="66" charset="0"/>
              <a:sym typeface="Symbol" panose="05050102010706020507" pitchFamily="18" charset="2"/>
            </a:endParaRPr>
          </a:p>
          <a:p>
            <a:pPr>
              <a:lnSpc>
                <a:spcPct val="120000"/>
              </a:lnSpc>
              <a:buFontTx/>
              <a:buChar char="•"/>
            </a:pPr>
            <a:r>
              <a:rPr lang="en-US" altLang="en-US" sz="1600">
                <a:solidFill>
                  <a:srgbClr val="FF0000"/>
                </a:solidFill>
                <a:latin typeface="Comic Sans MS" panose="030F0702030302020204" pitchFamily="66" charset="0"/>
                <a:sym typeface="Symbol" panose="05050102010706020507" pitchFamily="18" charset="2"/>
              </a:rPr>
              <a:t> current ~ 9500 A</a:t>
            </a:r>
          </a:p>
          <a:p>
            <a:pPr>
              <a:lnSpc>
                <a:spcPct val="120000"/>
              </a:lnSpc>
            </a:pPr>
            <a:r>
              <a:rPr lang="en-US" altLang="en-US" sz="1600">
                <a:latin typeface="Comic Sans MS" panose="030F0702030302020204" pitchFamily="66" charset="0"/>
              </a:rPr>
              <a:t>Status: </a:t>
            </a:r>
            <a:r>
              <a:rPr lang="en-US" altLang="en-US" sz="1600">
                <a:latin typeface="Comic Sans MS" panose="030F0702030302020204" pitchFamily="66" charset="0"/>
                <a:sym typeface="Symbol" panose="05050102010706020507" pitchFamily="18" charset="2"/>
              </a:rPr>
              <a:t>  Being assembled at MIT-Bates</a:t>
            </a:r>
          </a:p>
          <a:p>
            <a:endParaRPr lang="en-US" altLang="en-US" sz="1600">
              <a:solidFill>
                <a:srgbClr val="FF0000"/>
              </a:solidFill>
              <a:latin typeface="Comic Sans MS" panose="030F0702030302020204" pitchFamily="66" charset="0"/>
            </a:endParaRPr>
          </a:p>
        </p:txBody>
      </p:sp>
      <p:sp>
        <p:nvSpPr>
          <p:cNvPr id="279558" name="Text Box 6"/>
          <p:cNvSpPr txBox="1">
            <a:spLocks noChangeArrowheads="1"/>
          </p:cNvSpPr>
          <p:nvPr/>
        </p:nvSpPr>
        <p:spPr bwMode="auto">
          <a:xfrm>
            <a:off x="2217738" y="-11113"/>
            <a:ext cx="473075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accent2"/>
                </a:solidFill>
                <a:latin typeface="Comic Sans MS" panose="030F0702030302020204" pitchFamily="66" charset="0"/>
              </a:rPr>
              <a:t>Q</a:t>
            </a:r>
            <a:r>
              <a:rPr lang="en-US" altLang="en-US" sz="2400" baseline="50000">
                <a:solidFill>
                  <a:schemeClr val="accent2"/>
                </a:solidFill>
                <a:latin typeface="Comic Sans MS" panose="030F0702030302020204" pitchFamily="66" charset="0"/>
              </a:rPr>
              <a:t>p</a:t>
            </a:r>
            <a:r>
              <a:rPr lang="en-US" altLang="en-US" sz="2400" baseline="-25000">
                <a:solidFill>
                  <a:schemeClr val="accent2"/>
                </a:solidFill>
                <a:latin typeface="Comic Sans MS" panose="030F0702030302020204" pitchFamily="66" charset="0"/>
              </a:rPr>
              <a:t>Weak</a:t>
            </a:r>
            <a:r>
              <a:rPr lang="en-US" altLang="en-US" sz="2400">
                <a:solidFill>
                  <a:schemeClr val="accent2"/>
                </a:solidFill>
                <a:latin typeface="Comic Sans MS" panose="030F0702030302020204" pitchFamily="66" charset="0"/>
              </a:rPr>
              <a:t> Toroidal Magnet - QTOR</a:t>
            </a:r>
          </a:p>
        </p:txBody>
      </p:sp>
      <p:pic>
        <p:nvPicPr>
          <p:cNvPr id="279559" name="Picture 7" descr="QTOR_Co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1427163"/>
            <a:ext cx="5029200" cy="3771900"/>
          </a:xfrm>
          <a:prstGeom prst="rect">
            <a:avLst/>
          </a:prstGeom>
          <a:noFill/>
          <a:extLst>
            <a:ext uri="{909E8E84-426E-40DD-AFC4-6F175D3DCCD1}">
              <a14:hiddenFill xmlns:a14="http://schemas.microsoft.com/office/drawing/2010/main">
                <a:solidFill>
                  <a:srgbClr val="FFFFFF"/>
                </a:solidFill>
              </a14:hiddenFill>
            </a:ext>
          </a:extLst>
        </p:spPr>
      </p:pic>
      <p:sp>
        <p:nvSpPr>
          <p:cNvPr id="279560" name="Rectangle 8"/>
          <p:cNvSpPr>
            <a:spLocks noChangeArrowheads="1"/>
          </p:cNvSpPr>
          <p:nvPr/>
        </p:nvSpPr>
        <p:spPr bwMode="auto">
          <a:xfrm>
            <a:off x="731838" y="5302250"/>
            <a:ext cx="16002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aphicFrame>
        <p:nvGraphicFramePr>
          <p:cNvPr id="279561" name="Object 9"/>
          <p:cNvGraphicFramePr>
            <a:graphicFrameLocks noChangeAspect="1"/>
          </p:cNvGraphicFramePr>
          <p:nvPr/>
        </p:nvGraphicFramePr>
        <p:xfrm>
          <a:off x="787400" y="1022350"/>
          <a:ext cx="4202113" cy="5235575"/>
        </p:xfrm>
        <a:graphic>
          <a:graphicData uri="http://schemas.openxmlformats.org/presentationml/2006/ole">
            <mc:AlternateContent xmlns:mc="http://schemas.openxmlformats.org/markup-compatibility/2006">
              <mc:Choice xmlns:v="urn:schemas-microsoft-com:vml" Requires="v">
                <p:oleObj spid="_x0000_s250890" name="Drawing" r:id="rId6" imgW="10048680" imgH="7762680" progId="Canvas.Drawing.8">
                  <p:embed/>
                </p:oleObj>
              </mc:Choice>
              <mc:Fallback>
                <p:oleObj name="Drawing" r:id="rId6" imgW="10048680" imgH="7762680" progId="Canvas.Drawing.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20880" t="3424" r="23123" b="6245"/>
                      <a:stretch>
                        <a:fillRect/>
                      </a:stretch>
                    </p:blipFill>
                    <p:spPr bwMode="auto">
                      <a:xfrm>
                        <a:off x="787400" y="1022350"/>
                        <a:ext cx="4202113" cy="5235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79562" name="Picture 10" descr="QTOR_Suppo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225" y="823913"/>
            <a:ext cx="3803650" cy="507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2678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7955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7955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7955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79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27956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79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nvGraphicFramePr>
        <p:xfrm>
          <a:off x="4247242" y="4495800"/>
          <a:ext cx="4896758" cy="838200"/>
        </p:xfrm>
        <a:graphic>
          <a:graphicData uri="http://schemas.openxmlformats.org/presentationml/2006/ole">
            <mc:AlternateContent xmlns:mc="http://schemas.openxmlformats.org/markup-compatibility/2006">
              <mc:Choice xmlns:v="urn:schemas-microsoft-com:vml" Requires="v">
                <p:oleObj spid="_x0000_s242730" name="Equation" r:id="rId3" imgW="2806700" imgH="482600" progId="Equation.3">
                  <p:embed/>
                </p:oleObj>
              </mc:Choice>
              <mc:Fallback>
                <p:oleObj name="Equation" r:id="rId3" imgW="28067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242" y="4495800"/>
                        <a:ext cx="4896758"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Box 3"/>
          <p:cNvSpPr txBox="1">
            <a:spLocks noChangeArrowheads="1"/>
          </p:cNvSpPr>
          <p:nvPr/>
        </p:nvSpPr>
        <p:spPr bwMode="auto">
          <a:xfrm>
            <a:off x="1546225" y="330200"/>
            <a:ext cx="184150" cy="457200"/>
          </a:xfrm>
          <a:prstGeom prst="rect">
            <a:avLst/>
          </a:prstGeom>
          <a:noFill/>
          <a:ln w="9525">
            <a:noFill/>
            <a:miter lim="800000"/>
            <a:headEnd/>
            <a:tailEnd/>
          </a:ln>
          <a:effectLst/>
        </p:spPr>
        <p:txBody>
          <a:bodyPr wrap="none">
            <a:spAutoFit/>
          </a:bodyPr>
          <a:lstStyle/>
          <a:p>
            <a:endParaRPr lang="en-US">
              <a:latin typeface="Comic Sans MS" pitchFamily="66" charset="0"/>
            </a:endParaRPr>
          </a:p>
        </p:txBody>
      </p:sp>
      <p:pic>
        <p:nvPicPr>
          <p:cNvPr id="10" name="Picture 6"/>
          <p:cNvPicPr>
            <a:picLocks noChangeAspect="1" noChangeArrowheads="1"/>
          </p:cNvPicPr>
          <p:nvPr/>
        </p:nvPicPr>
        <p:blipFill>
          <a:blip r:embed="rId5" cstate="print"/>
          <a:srcRect l="21213" t="22960" r="15543" b="24352"/>
          <a:stretch>
            <a:fillRect/>
          </a:stretch>
        </p:blipFill>
        <p:spPr bwMode="auto">
          <a:xfrm>
            <a:off x="885825" y="1169988"/>
            <a:ext cx="2125663" cy="1368425"/>
          </a:xfrm>
          <a:prstGeom prst="rect">
            <a:avLst/>
          </a:prstGeom>
          <a:noFill/>
          <a:ln w="9525">
            <a:noFill/>
            <a:miter lim="800000"/>
            <a:headEnd/>
            <a:tailEnd/>
          </a:ln>
          <a:effectLst/>
        </p:spPr>
      </p:pic>
      <p:sp>
        <p:nvSpPr>
          <p:cNvPr id="11" name="Text Box 7"/>
          <p:cNvSpPr txBox="1">
            <a:spLocks noChangeArrowheads="1"/>
          </p:cNvSpPr>
          <p:nvPr/>
        </p:nvSpPr>
        <p:spPr bwMode="auto">
          <a:xfrm>
            <a:off x="53975" y="2608262"/>
            <a:ext cx="3830600" cy="369332"/>
          </a:xfrm>
          <a:prstGeom prst="rect">
            <a:avLst/>
          </a:prstGeom>
          <a:noFill/>
          <a:ln w="9525">
            <a:noFill/>
            <a:miter lim="800000"/>
            <a:headEnd/>
            <a:tailEnd/>
          </a:ln>
          <a:effectLst/>
        </p:spPr>
        <p:txBody>
          <a:bodyPr wrap="none">
            <a:spAutoFit/>
          </a:bodyPr>
          <a:lstStyle/>
          <a:p>
            <a:r>
              <a:rPr lang="en-US" dirty="0">
                <a:solidFill>
                  <a:srgbClr val="FF0000"/>
                </a:solidFill>
              </a:rPr>
              <a:t>measures </a:t>
            </a:r>
            <a:r>
              <a:rPr lang="en-US" dirty="0" err="1">
                <a:solidFill>
                  <a:srgbClr val="FF0000"/>
                </a:solidFill>
              </a:rPr>
              <a:t>Q</a:t>
            </a:r>
            <a:r>
              <a:rPr lang="en-US" baseline="30000" dirty="0" err="1">
                <a:solidFill>
                  <a:srgbClr val="FF0000"/>
                </a:solidFill>
              </a:rPr>
              <a:t>p</a:t>
            </a:r>
            <a:r>
              <a:rPr lang="en-US" baseline="30000" dirty="0">
                <a:solidFill>
                  <a:srgbClr val="FF0000"/>
                </a:solidFill>
              </a:rPr>
              <a:t> </a:t>
            </a:r>
            <a:r>
              <a:rPr lang="en-US" dirty="0">
                <a:solidFill>
                  <a:srgbClr val="FF0000"/>
                </a:solidFill>
              </a:rPr>
              <a:t>– proton’s electric charge </a:t>
            </a:r>
          </a:p>
        </p:txBody>
      </p:sp>
      <p:pic>
        <p:nvPicPr>
          <p:cNvPr id="13" name="Picture 9"/>
          <p:cNvPicPr>
            <a:picLocks noChangeAspect="1" noChangeArrowheads="1"/>
          </p:cNvPicPr>
          <p:nvPr/>
        </p:nvPicPr>
        <p:blipFill>
          <a:blip r:embed="rId6" cstate="print"/>
          <a:srcRect l="19012" t="22485" r="18109" b="24384"/>
          <a:stretch>
            <a:fillRect/>
          </a:stretch>
        </p:blipFill>
        <p:spPr bwMode="auto">
          <a:xfrm>
            <a:off x="5659438" y="1143000"/>
            <a:ext cx="2149475" cy="1403350"/>
          </a:xfrm>
          <a:prstGeom prst="rect">
            <a:avLst/>
          </a:prstGeom>
          <a:noFill/>
          <a:ln w="9525">
            <a:noFill/>
            <a:miter lim="800000"/>
            <a:headEnd/>
            <a:tailEnd/>
          </a:ln>
          <a:effectLst/>
        </p:spPr>
      </p:pic>
      <p:sp>
        <p:nvSpPr>
          <p:cNvPr id="14" name="Text Box 10"/>
          <p:cNvSpPr txBox="1">
            <a:spLocks noChangeArrowheads="1"/>
          </p:cNvSpPr>
          <p:nvPr/>
        </p:nvSpPr>
        <p:spPr bwMode="auto">
          <a:xfrm>
            <a:off x="4614863" y="2590800"/>
            <a:ext cx="3964290" cy="369332"/>
          </a:xfrm>
          <a:prstGeom prst="rect">
            <a:avLst/>
          </a:prstGeom>
          <a:noFill/>
          <a:ln w="9525">
            <a:noFill/>
            <a:miter lim="800000"/>
            <a:headEnd/>
            <a:tailEnd/>
          </a:ln>
          <a:effectLst/>
        </p:spPr>
        <p:txBody>
          <a:bodyPr wrap="none">
            <a:spAutoFit/>
          </a:bodyPr>
          <a:lstStyle/>
          <a:p>
            <a:r>
              <a:rPr lang="en-US" dirty="0">
                <a:solidFill>
                  <a:srgbClr val="FF0000"/>
                </a:solidFill>
              </a:rPr>
              <a:t>measures </a:t>
            </a:r>
            <a:r>
              <a:rPr lang="en-US" dirty="0" err="1">
                <a:solidFill>
                  <a:srgbClr val="FF0000"/>
                </a:solidFill>
              </a:rPr>
              <a:t>Q</a:t>
            </a:r>
            <a:r>
              <a:rPr lang="en-US" baseline="30000" dirty="0" err="1">
                <a:solidFill>
                  <a:srgbClr val="FF0000"/>
                </a:solidFill>
              </a:rPr>
              <a:t>p</a:t>
            </a:r>
            <a:r>
              <a:rPr lang="en-US" baseline="-25000" dirty="0" err="1">
                <a:solidFill>
                  <a:srgbClr val="FF0000"/>
                </a:solidFill>
              </a:rPr>
              <a:t>weak</a:t>
            </a:r>
            <a:r>
              <a:rPr lang="en-US" baseline="30000" dirty="0">
                <a:solidFill>
                  <a:srgbClr val="FF0000"/>
                </a:solidFill>
              </a:rPr>
              <a:t> </a:t>
            </a:r>
            <a:r>
              <a:rPr lang="en-US" dirty="0">
                <a:solidFill>
                  <a:srgbClr val="FF0000"/>
                </a:solidFill>
              </a:rPr>
              <a:t>– proton’s weak charge</a:t>
            </a:r>
            <a:r>
              <a:rPr lang="en-US" dirty="0"/>
              <a:t> </a:t>
            </a:r>
          </a:p>
        </p:txBody>
      </p:sp>
      <p:sp>
        <p:nvSpPr>
          <p:cNvPr id="15" name="Text Box 11"/>
          <p:cNvSpPr txBox="1">
            <a:spLocks noChangeArrowheads="1"/>
          </p:cNvSpPr>
          <p:nvPr/>
        </p:nvSpPr>
        <p:spPr bwMode="auto">
          <a:xfrm>
            <a:off x="207963" y="5943600"/>
            <a:ext cx="260350" cy="457200"/>
          </a:xfrm>
          <a:prstGeom prst="rect">
            <a:avLst/>
          </a:prstGeom>
          <a:noFill/>
          <a:ln w="9525">
            <a:noFill/>
            <a:miter lim="800000"/>
            <a:headEnd/>
            <a:tailEnd/>
          </a:ln>
          <a:effectLst/>
        </p:spPr>
        <p:txBody>
          <a:bodyPr wrap="none">
            <a:spAutoFit/>
          </a:bodyPr>
          <a:lstStyle/>
          <a:p>
            <a:r>
              <a:rPr lang="en-US">
                <a:solidFill>
                  <a:srgbClr val="008000"/>
                </a:solidFill>
              </a:rPr>
              <a:t> </a:t>
            </a:r>
          </a:p>
        </p:txBody>
      </p:sp>
      <p:graphicFrame>
        <p:nvGraphicFramePr>
          <p:cNvPr id="16" name="Object 12"/>
          <p:cNvGraphicFramePr>
            <a:graphicFrameLocks noChangeAspect="1"/>
          </p:cNvGraphicFramePr>
          <p:nvPr/>
        </p:nvGraphicFramePr>
        <p:xfrm>
          <a:off x="2971800" y="3124200"/>
          <a:ext cx="2757487" cy="1616075"/>
        </p:xfrm>
        <a:graphic>
          <a:graphicData uri="http://schemas.openxmlformats.org/presentationml/2006/ole">
            <mc:AlternateContent xmlns:mc="http://schemas.openxmlformats.org/markup-compatibility/2006">
              <mc:Choice xmlns:v="urn:schemas-microsoft-com:vml" Requires="v">
                <p:oleObj spid="_x0000_s242731" name="Document" r:id="rId8" imgW="4726771" imgH="2785348" progId="Word.Document.8">
                  <p:embed/>
                </p:oleObj>
              </mc:Choice>
              <mc:Fallback>
                <p:oleObj name="Document" r:id="rId8" imgW="4726771" imgH="2785348"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r="21449" b="38617"/>
                      <a:stretch>
                        <a:fillRect/>
                      </a:stretch>
                    </p:blipFill>
                    <p:spPr bwMode="auto">
                      <a:xfrm>
                        <a:off x="2971800" y="3124200"/>
                        <a:ext cx="2757487" cy="161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Box 13"/>
          <p:cNvSpPr txBox="1">
            <a:spLocks noChangeArrowheads="1"/>
          </p:cNvSpPr>
          <p:nvPr/>
        </p:nvSpPr>
        <p:spPr bwMode="auto">
          <a:xfrm>
            <a:off x="2193925" y="4000500"/>
            <a:ext cx="184150" cy="366713"/>
          </a:xfrm>
          <a:prstGeom prst="rect">
            <a:avLst/>
          </a:prstGeom>
          <a:noFill/>
          <a:ln w="9525">
            <a:noFill/>
            <a:miter lim="800000"/>
            <a:headEnd/>
            <a:tailEnd/>
          </a:ln>
          <a:effectLst/>
        </p:spPr>
        <p:txBody>
          <a:bodyPr wrap="none">
            <a:spAutoFit/>
          </a:bodyPr>
          <a:lstStyle/>
          <a:p>
            <a:pPr algn="ctr" eaLnBrk="0" hangingPunct="0"/>
            <a:endParaRPr lang="en-US" sz="1800">
              <a:latin typeface="Arial" pitchFamily="34" charset="0"/>
            </a:endParaRPr>
          </a:p>
        </p:txBody>
      </p:sp>
      <p:graphicFrame>
        <p:nvGraphicFramePr>
          <p:cNvPr id="18" name="Object 14"/>
          <p:cNvGraphicFramePr>
            <a:graphicFrameLocks noChangeAspect="1"/>
          </p:cNvGraphicFramePr>
          <p:nvPr/>
        </p:nvGraphicFramePr>
        <p:xfrm>
          <a:off x="152400" y="4419600"/>
          <a:ext cx="3027363" cy="750888"/>
        </p:xfrm>
        <a:graphic>
          <a:graphicData uri="http://schemas.openxmlformats.org/presentationml/2006/ole">
            <mc:AlternateContent xmlns:mc="http://schemas.openxmlformats.org/markup-compatibility/2006">
              <mc:Choice xmlns:v="urn:schemas-microsoft-com:vml" Requires="v">
                <p:oleObj spid="_x0000_s242732" name="Equation" r:id="rId10" imgW="1739900" imgH="431800" progId="Equation.3">
                  <p:embed/>
                </p:oleObj>
              </mc:Choice>
              <mc:Fallback>
                <p:oleObj name="Equation" r:id="rId10" imgW="1739900" imgH="431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4419600"/>
                        <a:ext cx="3027363" cy="750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AutoShape 17"/>
          <p:cNvSpPr>
            <a:spLocks noChangeArrowheads="1"/>
          </p:cNvSpPr>
          <p:nvPr/>
        </p:nvSpPr>
        <p:spPr bwMode="auto">
          <a:xfrm>
            <a:off x="1571625" y="3276600"/>
            <a:ext cx="485775" cy="976312"/>
          </a:xfrm>
          <a:prstGeom prst="downArrow">
            <a:avLst>
              <a:gd name="adj1" fmla="val 50000"/>
              <a:gd name="adj2" fmla="val 50245"/>
            </a:avLst>
          </a:prstGeom>
          <a:solidFill>
            <a:schemeClr val="accent1"/>
          </a:solidFill>
          <a:ln w="9525">
            <a:solidFill>
              <a:schemeClr val="tx1"/>
            </a:solidFill>
            <a:miter lim="800000"/>
            <a:headEnd/>
            <a:tailEnd/>
          </a:ln>
          <a:effectLst/>
        </p:spPr>
        <p:txBody>
          <a:bodyPr vert="eaVert" wrap="none" anchor="ctr"/>
          <a:lstStyle/>
          <a:p>
            <a:endParaRPr lang="en-US"/>
          </a:p>
        </p:txBody>
      </p:sp>
      <p:sp>
        <p:nvSpPr>
          <p:cNvPr id="21" name="AutoShape 18"/>
          <p:cNvSpPr>
            <a:spLocks noChangeArrowheads="1"/>
          </p:cNvSpPr>
          <p:nvPr/>
        </p:nvSpPr>
        <p:spPr bwMode="auto">
          <a:xfrm>
            <a:off x="6448425" y="3290888"/>
            <a:ext cx="485775" cy="976312"/>
          </a:xfrm>
          <a:prstGeom prst="downArrow">
            <a:avLst>
              <a:gd name="adj1" fmla="val 50000"/>
              <a:gd name="adj2" fmla="val 50245"/>
            </a:avLst>
          </a:prstGeom>
          <a:solidFill>
            <a:schemeClr val="accent1"/>
          </a:solidFill>
          <a:ln w="9525">
            <a:solidFill>
              <a:schemeClr val="tx1"/>
            </a:solidFill>
            <a:miter lim="800000"/>
            <a:headEnd/>
            <a:tailEnd/>
          </a:ln>
          <a:effectLst/>
        </p:spPr>
        <p:txBody>
          <a:bodyPr vert="eaVert" wrap="none" anchor="ctr"/>
          <a:lstStyle/>
          <a:p>
            <a:endParaRPr lang="en-US"/>
          </a:p>
        </p:txBody>
      </p:sp>
      <p:sp>
        <p:nvSpPr>
          <p:cNvPr id="24" name="Text Box 24"/>
          <p:cNvSpPr txBox="1">
            <a:spLocks noChangeArrowheads="1"/>
          </p:cNvSpPr>
          <p:nvPr/>
        </p:nvSpPr>
        <p:spPr bwMode="auto">
          <a:xfrm>
            <a:off x="3546475" y="1685925"/>
            <a:ext cx="1127232" cy="369332"/>
          </a:xfrm>
          <a:prstGeom prst="rect">
            <a:avLst/>
          </a:prstGeom>
          <a:noFill/>
          <a:ln w="9525">
            <a:noFill/>
            <a:miter lim="800000"/>
            <a:headEnd/>
            <a:tailEnd/>
          </a:ln>
          <a:effectLst/>
        </p:spPr>
        <p:txBody>
          <a:bodyPr wrap="none">
            <a:spAutoFit/>
          </a:bodyPr>
          <a:lstStyle/>
          <a:p>
            <a:r>
              <a:rPr lang="en-US" sz="1800" dirty="0">
                <a:solidFill>
                  <a:srgbClr val="FF0000"/>
                </a:solidFill>
              </a:rPr>
              <a:t>As Q</a:t>
            </a:r>
            <a:r>
              <a:rPr lang="en-US" sz="1800" baseline="30000" dirty="0">
                <a:solidFill>
                  <a:srgbClr val="FF0000"/>
                </a:solidFill>
              </a:rPr>
              <a:t>2 </a:t>
            </a:r>
            <a:r>
              <a:rPr lang="en-US" sz="1800" dirty="0">
                <a:solidFill>
                  <a:srgbClr val="FF0000"/>
                </a:solidFill>
                <a:sym typeface="Symbol" pitchFamily="18" charset="2"/>
              </a:rPr>
              <a:t> 0</a:t>
            </a:r>
            <a:endParaRPr lang="en-US" sz="1800" dirty="0">
              <a:solidFill>
                <a:srgbClr val="FF0000"/>
              </a:solidFill>
            </a:endParaRPr>
          </a:p>
        </p:txBody>
      </p:sp>
      <p:sp>
        <p:nvSpPr>
          <p:cNvPr id="25" name="Text Box 25"/>
          <p:cNvSpPr txBox="1">
            <a:spLocks noChangeArrowheads="1"/>
          </p:cNvSpPr>
          <p:nvPr/>
        </p:nvSpPr>
        <p:spPr bwMode="auto">
          <a:xfrm>
            <a:off x="1574800" y="2151062"/>
            <a:ext cx="615950" cy="366713"/>
          </a:xfrm>
          <a:prstGeom prst="rect">
            <a:avLst/>
          </a:prstGeom>
          <a:noFill/>
          <a:ln w="9525">
            <a:noFill/>
            <a:miter lim="800000"/>
            <a:headEnd/>
            <a:tailEnd/>
          </a:ln>
          <a:effectLst/>
        </p:spPr>
        <p:txBody>
          <a:bodyPr wrap="none">
            <a:spAutoFit/>
          </a:bodyPr>
          <a:lstStyle/>
          <a:p>
            <a:r>
              <a:rPr lang="en-US" sz="1800" dirty="0">
                <a:solidFill>
                  <a:srgbClr val="FF0000"/>
                </a:solidFill>
                <a:latin typeface="Comic Sans MS" pitchFamily="66" charset="0"/>
              </a:rPr>
              <a:t>M</a:t>
            </a:r>
            <a:r>
              <a:rPr lang="en-US" sz="1800" baseline="-25000" dirty="0">
                <a:solidFill>
                  <a:srgbClr val="FF0000"/>
                </a:solidFill>
                <a:latin typeface="Comic Sans MS" pitchFamily="66" charset="0"/>
              </a:rPr>
              <a:t>EM</a:t>
            </a:r>
            <a:endParaRPr lang="en-US" sz="1800" dirty="0">
              <a:solidFill>
                <a:srgbClr val="FF0000"/>
              </a:solidFill>
              <a:latin typeface="Comic Sans MS" pitchFamily="66" charset="0"/>
            </a:endParaRPr>
          </a:p>
        </p:txBody>
      </p:sp>
      <p:sp>
        <p:nvSpPr>
          <p:cNvPr id="26" name="Text Box 26"/>
          <p:cNvSpPr txBox="1">
            <a:spLocks noChangeArrowheads="1"/>
          </p:cNvSpPr>
          <p:nvPr/>
        </p:nvSpPr>
        <p:spPr bwMode="auto">
          <a:xfrm>
            <a:off x="6437313" y="2227263"/>
            <a:ext cx="600075" cy="366712"/>
          </a:xfrm>
          <a:prstGeom prst="rect">
            <a:avLst/>
          </a:prstGeom>
          <a:noFill/>
          <a:ln w="9525">
            <a:noFill/>
            <a:miter lim="800000"/>
            <a:headEnd/>
            <a:tailEnd/>
          </a:ln>
          <a:effectLst/>
        </p:spPr>
        <p:txBody>
          <a:bodyPr wrap="none">
            <a:spAutoFit/>
          </a:bodyPr>
          <a:lstStyle/>
          <a:p>
            <a:r>
              <a:rPr lang="en-US" sz="1800" dirty="0">
                <a:solidFill>
                  <a:srgbClr val="FF0000"/>
                </a:solidFill>
                <a:latin typeface="Comic Sans MS" pitchFamily="66" charset="0"/>
              </a:rPr>
              <a:t>M</a:t>
            </a:r>
            <a:r>
              <a:rPr lang="en-US" sz="1800" baseline="-25000" dirty="0">
                <a:solidFill>
                  <a:srgbClr val="FF0000"/>
                </a:solidFill>
                <a:latin typeface="Comic Sans MS" pitchFamily="66" charset="0"/>
              </a:rPr>
              <a:t>NC</a:t>
            </a:r>
            <a:endParaRPr lang="en-US" sz="1800" dirty="0">
              <a:solidFill>
                <a:srgbClr val="FF0000"/>
              </a:solidFill>
              <a:latin typeface="Comic Sans MS" pitchFamily="66" charset="0"/>
            </a:endParaRPr>
          </a:p>
        </p:txBody>
      </p:sp>
      <p:sp>
        <p:nvSpPr>
          <p:cNvPr id="22" name="Rectangle 21"/>
          <p:cNvSpPr/>
          <p:nvPr/>
        </p:nvSpPr>
        <p:spPr>
          <a:xfrm>
            <a:off x="3962400" y="3048000"/>
            <a:ext cx="17526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1141" name="Object 5"/>
          <p:cNvGraphicFramePr>
            <a:graphicFrameLocks noChangeAspect="1"/>
          </p:cNvGraphicFramePr>
          <p:nvPr/>
        </p:nvGraphicFramePr>
        <p:xfrm>
          <a:off x="152400" y="5410200"/>
          <a:ext cx="2897188" cy="750888"/>
        </p:xfrm>
        <a:graphic>
          <a:graphicData uri="http://schemas.openxmlformats.org/presentationml/2006/ole">
            <mc:AlternateContent xmlns:mc="http://schemas.openxmlformats.org/markup-compatibility/2006">
              <mc:Choice xmlns:v="urn:schemas-microsoft-com:vml" Requires="v">
                <p:oleObj spid="_x0000_s242733" name="Equation" r:id="rId12" imgW="1663700" imgH="431800" progId="Equation.3">
                  <p:embed/>
                </p:oleObj>
              </mc:Choice>
              <mc:Fallback>
                <p:oleObj name="Equation" r:id="rId12" imgW="1663700" imgH="431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 y="5410200"/>
                        <a:ext cx="2897188" cy="750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itle 22"/>
          <p:cNvSpPr>
            <a:spLocks noGrp="1"/>
          </p:cNvSpPr>
          <p:nvPr>
            <p:ph type="title"/>
          </p:nvPr>
        </p:nvSpPr>
        <p:spPr/>
        <p:txBody>
          <a:bodyPr/>
          <a:lstStyle/>
          <a:p>
            <a:r>
              <a:rPr lang="en-US" dirty="0" smtClean="0"/>
              <a:t>Weak Charges of the Nucleons</a:t>
            </a:r>
            <a:endParaRPr lang="en-US" dirty="0"/>
          </a:p>
        </p:txBody>
      </p:sp>
      <p:sp>
        <p:nvSpPr>
          <p:cNvPr id="2" name="Date Placeholder 1"/>
          <p:cNvSpPr>
            <a:spLocks noGrp="1"/>
          </p:cNvSpPr>
          <p:nvPr>
            <p:ph type="dt" sz="half" idx="10"/>
          </p:nvPr>
        </p:nvSpPr>
        <p:spPr/>
        <p:txBody>
          <a:bodyPr/>
          <a:lstStyle/>
          <a:p>
            <a:r>
              <a:rPr lang="en-US" smtClean="0"/>
              <a:t>June 1-19, 2015</a:t>
            </a:r>
            <a:endParaRPr lang="en-US"/>
          </a:p>
        </p:txBody>
      </p:sp>
      <p:sp>
        <p:nvSpPr>
          <p:cNvPr id="3" name="Footer Placeholder 2"/>
          <p:cNvSpPr>
            <a:spLocks noGrp="1"/>
          </p:cNvSpPr>
          <p:nvPr>
            <p:ph type="ftr" sz="quarter" idx="11"/>
          </p:nvPr>
        </p:nvSpPr>
        <p:spPr/>
        <p:txBody>
          <a:bodyPr/>
          <a:lstStyle/>
          <a:p>
            <a:r>
              <a:rPr lang="en-US" smtClean="0"/>
              <a:t>HUGS</a:t>
            </a:r>
            <a:endParaRPr lang="en-US"/>
          </a:p>
        </p:txBody>
      </p:sp>
      <p:sp>
        <p:nvSpPr>
          <p:cNvPr id="4" name="Slide Number Placeholder 3"/>
          <p:cNvSpPr>
            <a:spLocks noGrp="1"/>
          </p:cNvSpPr>
          <p:nvPr>
            <p:ph type="sldNum" sz="quarter" idx="12"/>
          </p:nvPr>
        </p:nvSpPr>
        <p:spPr/>
        <p:txBody>
          <a:bodyPr/>
          <a:lstStyle/>
          <a:p>
            <a:fld id="{7E5306AB-AE3C-461E-AA4C-9594156E011A}" type="slidenum">
              <a:rPr lang="en-US" smtClean="0"/>
              <a:pPr/>
              <a:t>2</a:t>
            </a:fld>
            <a:endParaRPr lang="en-US"/>
          </a:p>
        </p:txBody>
      </p:sp>
      <p:graphicFrame>
        <p:nvGraphicFramePr>
          <p:cNvPr id="92166" name="Object 6"/>
          <p:cNvGraphicFramePr>
            <a:graphicFrameLocks noChangeAspect="1"/>
          </p:cNvGraphicFramePr>
          <p:nvPr/>
        </p:nvGraphicFramePr>
        <p:xfrm>
          <a:off x="4246563" y="5681663"/>
          <a:ext cx="4897437" cy="750887"/>
        </p:xfrm>
        <a:graphic>
          <a:graphicData uri="http://schemas.openxmlformats.org/presentationml/2006/ole">
            <mc:AlternateContent xmlns:mc="http://schemas.openxmlformats.org/markup-compatibility/2006">
              <mc:Choice xmlns:v="urn:schemas-microsoft-com:vml" Requires="v">
                <p:oleObj spid="_x0000_s242734" name="Equation" r:id="rId14" imgW="2806700" imgH="431800" progId="Equation.3">
                  <p:embed/>
                </p:oleObj>
              </mc:Choice>
              <mc:Fallback>
                <p:oleObj name="Equation" r:id="rId14" imgW="2806700" imgH="4318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46563" y="5681663"/>
                        <a:ext cx="4897437" cy="750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2229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11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2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0" grpId="0" animBg="1"/>
      <p:bldP spid="21" grpId="0" animBg="1"/>
      <p:bldP spid="24" grpId="0"/>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1828800" y="1295400"/>
            <a:ext cx="2362200" cy="228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81400" y="4191000"/>
            <a:ext cx="2438400" cy="22860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114800" y="4648200"/>
            <a:ext cx="1447800" cy="1371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9701486">
            <a:off x="2550749" y="2075373"/>
            <a:ext cx="838200" cy="66583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562600" y="1295400"/>
            <a:ext cx="2362200" cy="228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5400000" flipH="1" flipV="1">
            <a:off x="4153694" y="2475706"/>
            <a:ext cx="76200" cy="1588"/>
          </a:xfrm>
          <a:prstGeom prst="straightConnector1">
            <a:avLst/>
          </a:prstGeom>
          <a:ln w="952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7811294" y="2475706"/>
            <a:ext cx="228600" cy="1588"/>
          </a:xfrm>
          <a:prstGeom prst="straightConnector1">
            <a:avLst/>
          </a:prstGeom>
          <a:ln w="952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04800" y="228600"/>
            <a:ext cx="2148280" cy="369332"/>
          </a:xfrm>
          <a:prstGeom prst="rect">
            <a:avLst/>
          </a:prstGeom>
          <a:noFill/>
        </p:spPr>
        <p:txBody>
          <a:bodyPr wrap="none" rtlCol="0">
            <a:spAutoFit/>
          </a:bodyPr>
          <a:lstStyle/>
          <a:p>
            <a:r>
              <a:rPr lang="en-US" dirty="0" smtClean="0"/>
              <a:t>Looking downstream</a:t>
            </a:r>
            <a:endParaRPr lang="en-US" dirty="0"/>
          </a:p>
        </p:txBody>
      </p:sp>
      <p:cxnSp>
        <p:nvCxnSpPr>
          <p:cNvPr id="25" name="Straight Arrow Connector 24"/>
          <p:cNvCxnSpPr/>
          <p:nvPr/>
        </p:nvCxnSpPr>
        <p:spPr>
          <a:xfrm flipV="1">
            <a:off x="4876800" y="3886200"/>
            <a:ext cx="229394" cy="794"/>
          </a:xfrm>
          <a:prstGeom prst="straightConnector1">
            <a:avLst/>
          </a:prstGeom>
          <a:ln w="952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276600" y="3886200"/>
            <a:ext cx="3048000" cy="2895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flipV="1">
            <a:off x="3733800" y="3429000"/>
            <a:ext cx="381000" cy="228600"/>
          </a:xfrm>
          <a:prstGeom prst="straightConnector1">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00600" y="3429000"/>
            <a:ext cx="381000" cy="1588"/>
          </a:xfrm>
          <a:prstGeom prst="straightConnector1">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943600" y="3581400"/>
            <a:ext cx="304800" cy="228600"/>
          </a:xfrm>
          <a:prstGeom prst="straightConnector1">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3505200" y="2971800"/>
            <a:ext cx="304800" cy="228600"/>
          </a:xfrm>
          <a:prstGeom prst="straightConnector1">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800600" y="3657600"/>
            <a:ext cx="609600" cy="1588"/>
          </a:xfrm>
          <a:prstGeom prst="straightConnector1">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H="1">
            <a:off x="5676900" y="2857500"/>
            <a:ext cx="304800" cy="228600"/>
          </a:xfrm>
          <a:prstGeom prst="straightConnector1">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800600" y="2819400"/>
            <a:ext cx="228600" cy="1588"/>
          </a:xfrm>
          <a:prstGeom prst="straightConnector1">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3962400" y="3657600"/>
            <a:ext cx="533400" cy="304800"/>
          </a:xfrm>
          <a:prstGeom prst="straightConnector1">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5715000" y="3962400"/>
            <a:ext cx="457200" cy="304800"/>
          </a:xfrm>
          <a:prstGeom prst="straightConnector1">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flipH="1" flipV="1">
            <a:off x="4076700" y="2705100"/>
            <a:ext cx="304800" cy="228600"/>
          </a:xfrm>
          <a:prstGeom prst="straightConnector1">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6172200" y="3200400"/>
            <a:ext cx="304800" cy="228600"/>
          </a:xfrm>
          <a:prstGeom prst="straightConnector1">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flipH="1" flipV="1">
            <a:off x="-75803" y="5105003"/>
            <a:ext cx="1219200" cy="7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534194" y="5715000"/>
            <a:ext cx="12954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28600" y="4343400"/>
            <a:ext cx="284052" cy="369332"/>
          </a:xfrm>
          <a:prstGeom prst="rect">
            <a:avLst/>
          </a:prstGeom>
          <a:noFill/>
        </p:spPr>
        <p:txBody>
          <a:bodyPr wrap="none" rtlCol="0">
            <a:spAutoFit/>
          </a:bodyPr>
          <a:lstStyle/>
          <a:p>
            <a:r>
              <a:rPr lang="en-US" dirty="0" smtClean="0"/>
              <a:t>x</a:t>
            </a:r>
            <a:endParaRPr lang="en-US" dirty="0"/>
          </a:p>
        </p:txBody>
      </p:sp>
      <p:sp>
        <p:nvSpPr>
          <p:cNvPr id="81" name="TextBox 80"/>
          <p:cNvSpPr txBox="1"/>
          <p:nvPr/>
        </p:nvSpPr>
        <p:spPr>
          <a:xfrm>
            <a:off x="1676400" y="5715000"/>
            <a:ext cx="288862" cy="369332"/>
          </a:xfrm>
          <a:prstGeom prst="rect">
            <a:avLst/>
          </a:prstGeom>
          <a:noFill/>
        </p:spPr>
        <p:txBody>
          <a:bodyPr wrap="none" rtlCol="0">
            <a:spAutoFit/>
          </a:bodyPr>
          <a:lstStyle/>
          <a:p>
            <a:r>
              <a:rPr lang="en-US" dirty="0" smtClean="0"/>
              <a:t>y</a:t>
            </a:r>
            <a:endParaRPr lang="en-US" dirty="0"/>
          </a:p>
        </p:txBody>
      </p:sp>
      <p:sp>
        <p:nvSpPr>
          <p:cNvPr id="31" name="TextBox 30"/>
          <p:cNvSpPr txBox="1"/>
          <p:nvPr/>
        </p:nvSpPr>
        <p:spPr>
          <a:xfrm rot="3480197">
            <a:off x="1914373" y="1139509"/>
            <a:ext cx="1274708" cy="369332"/>
          </a:xfrm>
          <a:prstGeom prst="rect">
            <a:avLst/>
          </a:prstGeom>
          <a:noFill/>
        </p:spPr>
        <p:txBody>
          <a:bodyPr wrap="none" rtlCol="0">
            <a:spAutoFit/>
          </a:bodyPr>
          <a:lstStyle/>
          <a:p>
            <a:r>
              <a:rPr lang="el-GR" dirty="0" smtClean="0"/>
              <a:t>φ</a:t>
            </a:r>
            <a:r>
              <a:rPr lang="en-US" dirty="0" smtClean="0"/>
              <a:t>=-360°/14</a:t>
            </a:r>
            <a:endParaRPr lang="en-US" dirty="0"/>
          </a:p>
        </p:txBody>
      </p:sp>
      <p:sp>
        <p:nvSpPr>
          <p:cNvPr id="32" name="TextBox 31"/>
          <p:cNvSpPr txBox="1"/>
          <p:nvPr/>
        </p:nvSpPr>
        <p:spPr>
          <a:xfrm rot="18158017">
            <a:off x="6506692" y="1219735"/>
            <a:ext cx="1319592" cy="369332"/>
          </a:xfrm>
          <a:prstGeom prst="rect">
            <a:avLst/>
          </a:prstGeom>
          <a:noFill/>
        </p:spPr>
        <p:txBody>
          <a:bodyPr wrap="none" rtlCol="0">
            <a:spAutoFit/>
          </a:bodyPr>
          <a:lstStyle/>
          <a:p>
            <a:r>
              <a:rPr lang="el-GR" dirty="0" smtClean="0"/>
              <a:t>φ</a:t>
            </a:r>
            <a:r>
              <a:rPr lang="en-US" dirty="0" smtClean="0"/>
              <a:t>=+360°/14</a:t>
            </a:r>
            <a:endParaRPr lang="en-US" dirty="0"/>
          </a:p>
        </p:txBody>
      </p:sp>
      <p:sp>
        <p:nvSpPr>
          <p:cNvPr id="33" name="Rectangle 32"/>
          <p:cNvSpPr/>
          <p:nvPr/>
        </p:nvSpPr>
        <p:spPr>
          <a:xfrm rot="2044425">
            <a:off x="6286232" y="2082649"/>
            <a:ext cx="838200" cy="66583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rot="16200000" flipH="1">
            <a:off x="1828800" y="2362200"/>
            <a:ext cx="3657600" cy="228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5400000">
            <a:off x="4152900" y="2324100"/>
            <a:ext cx="3657600" cy="2362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572000" y="1752600"/>
            <a:ext cx="685800" cy="738664"/>
          </a:xfrm>
          <a:prstGeom prst="rect">
            <a:avLst/>
          </a:prstGeom>
          <a:noFill/>
        </p:spPr>
        <p:txBody>
          <a:bodyPr wrap="square" rtlCol="0">
            <a:spAutoFit/>
          </a:bodyPr>
          <a:lstStyle/>
          <a:p>
            <a:r>
              <a:rPr lang="en-US" dirty="0" smtClean="0">
                <a:solidFill>
                  <a:srgbClr val="FF0000"/>
                </a:solidFill>
              </a:rPr>
              <a:t>  ͢</a:t>
            </a:r>
          </a:p>
          <a:p>
            <a:r>
              <a:rPr lang="en-US" sz="2400" dirty="0" smtClean="0">
                <a:solidFill>
                  <a:srgbClr val="FF0000"/>
                </a:solidFill>
              </a:rPr>
              <a:t>B</a:t>
            </a:r>
            <a:endParaRPr lang="en-US" sz="2400" dirty="0">
              <a:solidFill>
                <a:srgbClr val="FF0000"/>
              </a:solidFill>
            </a:endParaRPr>
          </a:p>
        </p:txBody>
      </p:sp>
      <p:cxnSp>
        <p:nvCxnSpPr>
          <p:cNvPr id="42" name="Straight Arrow Connector 41"/>
          <p:cNvCxnSpPr/>
          <p:nvPr/>
        </p:nvCxnSpPr>
        <p:spPr>
          <a:xfrm rot="5400000" flipH="1" flipV="1">
            <a:off x="838200" y="4953000"/>
            <a:ext cx="22860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838994" y="5183188"/>
            <a:ext cx="227806" cy="2270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90600" y="4724400"/>
            <a:ext cx="264816" cy="369332"/>
          </a:xfrm>
          <a:prstGeom prst="rect">
            <a:avLst/>
          </a:prstGeom>
          <a:noFill/>
        </p:spPr>
        <p:txBody>
          <a:bodyPr wrap="none" rtlCol="0">
            <a:spAutoFit/>
          </a:bodyPr>
          <a:lstStyle/>
          <a:p>
            <a:r>
              <a:rPr lang="en-US" dirty="0" smtClean="0"/>
              <a:t>r</a:t>
            </a:r>
            <a:endParaRPr lang="en-US" dirty="0"/>
          </a:p>
        </p:txBody>
      </p:sp>
      <p:sp>
        <p:nvSpPr>
          <p:cNvPr id="49" name="TextBox 48"/>
          <p:cNvSpPr txBox="1"/>
          <p:nvPr/>
        </p:nvSpPr>
        <p:spPr>
          <a:xfrm>
            <a:off x="990600" y="5181600"/>
            <a:ext cx="335348" cy="369332"/>
          </a:xfrm>
          <a:prstGeom prst="rect">
            <a:avLst/>
          </a:prstGeom>
          <a:noFill/>
        </p:spPr>
        <p:txBody>
          <a:bodyPr wrap="none" rtlCol="0">
            <a:spAutoFit/>
          </a:bodyPr>
          <a:lstStyle/>
          <a:p>
            <a:r>
              <a:rPr lang="el-GR" dirty="0" smtClean="0"/>
              <a:t>φ</a:t>
            </a:r>
            <a:endParaRPr lang="en-US" dirty="0"/>
          </a:p>
        </p:txBody>
      </p:sp>
      <p:cxnSp>
        <p:nvCxnSpPr>
          <p:cNvPr id="51" name="Straight Arrow Connector 50"/>
          <p:cNvCxnSpPr/>
          <p:nvPr/>
        </p:nvCxnSpPr>
        <p:spPr>
          <a:xfrm rot="5400000" flipH="1" flipV="1">
            <a:off x="3963194" y="1904206"/>
            <a:ext cx="457200" cy="1588"/>
          </a:xfrm>
          <a:prstGeom prst="straightConnector1">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a:off x="5258991" y="2437209"/>
            <a:ext cx="456406" cy="1588"/>
          </a:xfrm>
          <a:prstGeom prst="straightConnector1">
            <a:avLst/>
          </a:prstGeom>
          <a:ln>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380312" y="4862174"/>
            <a:ext cx="1581330" cy="1477328"/>
          </a:xfrm>
          <a:prstGeom prst="rect">
            <a:avLst/>
          </a:prstGeom>
          <a:noFill/>
        </p:spPr>
        <p:txBody>
          <a:bodyPr wrap="none" rtlCol="0">
            <a:spAutoFit/>
          </a:bodyPr>
          <a:lstStyle/>
          <a:p>
            <a:r>
              <a:rPr lang="en-US" dirty="0" smtClean="0"/>
              <a:t>In this </a:t>
            </a:r>
            <a:r>
              <a:rPr lang="en-US" dirty="0" err="1" smtClean="0"/>
              <a:t>septant</a:t>
            </a:r>
            <a:r>
              <a:rPr lang="en-US" dirty="0" smtClean="0"/>
              <a:t>:</a:t>
            </a:r>
          </a:p>
          <a:p>
            <a:endParaRPr lang="en-US" dirty="0"/>
          </a:p>
          <a:p>
            <a:r>
              <a:rPr lang="en-US" dirty="0" smtClean="0"/>
              <a:t>B</a:t>
            </a:r>
            <a:r>
              <a:rPr lang="en-US" baseline="-25000" dirty="0" smtClean="0"/>
              <a:t>y</a:t>
            </a:r>
            <a:r>
              <a:rPr lang="en-US" dirty="0" smtClean="0"/>
              <a:t> ~ B</a:t>
            </a:r>
            <a:r>
              <a:rPr lang="el-GR" baseline="-25000" dirty="0" smtClean="0"/>
              <a:t>φ</a:t>
            </a:r>
            <a:r>
              <a:rPr lang="en-US" dirty="0" smtClean="0"/>
              <a:t> </a:t>
            </a:r>
          </a:p>
          <a:p>
            <a:endParaRPr lang="en-US" dirty="0" smtClean="0"/>
          </a:p>
          <a:p>
            <a:r>
              <a:rPr lang="en-US" dirty="0" err="1" smtClean="0"/>
              <a:t>B</a:t>
            </a:r>
            <a:r>
              <a:rPr lang="en-US" baseline="-25000" dirty="0" err="1" smtClean="0"/>
              <a:t>x</a:t>
            </a:r>
            <a:r>
              <a:rPr lang="en-US" dirty="0" smtClean="0"/>
              <a:t> ~ B</a:t>
            </a:r>
            <a:r>
              <a:rPr lang="en-US" baseline="-25000" dirty="0" smtClean="0"/>
              <a:t>r</a:t>
            </a:r>
            <a:endParaRPr lang="en-US" baseline="-25000" dirty="0"/>
          </a:p>
        </p:txBody>
      </p:sp>
      <p:cxnSp>
        <p:nvCxnSpPr>
          <p:cNvPr id="44" name="Straight Arrow Connector 43"/>
          <p:cNvCxnSpPr/>
          <p:nvPr/>
        </p:nvCxnSpPr>
        <p:spPr>
          <a:xfrm>
            <a:off x="3733800" y="3657600"/>
            <a:ext cx="381000" cy="1588"/>
          </a:xfrm>
          <a:prstGeom prst="straightConnector1">
            <a:avLst/>
          </a:prstGeom>
          <a:ln>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3619500" y="3543300"/>
            <a:ext cx="228600" cy="1588"/>
          </a:xfrm>
          <a:prstGeom prst="straightConnector1">
            <a:avLst/>
          </a:prstGeom>
          <a:ln>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886200" y="3581400"/>
            <a:ext cx="313034" cy="276999"/>
          </a:xfrm>
          <a:prstGeom prst="rect">
            <a:avLst/>
          </a:prstGeom>
          <a:noFill/>
        </p:spPr>
        <p:txBody>
          <a:bodyPr wrap="none" rtlCol="0">
            <a:spAutoFit/>
          </a:bodyPr>
          <a:lstStyle/>
          <a:p>
            <a:r>
              <a:rPr lang="en-US" sz="1200" dirty="0" smtClean="0"/>
              <a:t>B</a:t>
            </a:r>
            <a:r>
              <a:rPr lang="en-US" sz="1200" baseline="-25000" dirty="0" smtClean="0"/>
              <a:t>y</a:t>
            </a:r>
            <a:endParaRPr lang="en-US" sz="1200" dirty="0" smtClean="0"/>
          </a:p>
        </p:txBody>
      </p:sp>
      <p:sp>
        <p:nvSpPr>
          <p:cNvPr id="52" name="TextBox 51"/>
          <p:cNvSpPr txBox="1"/>
          <p:nvPr/>
        </p:nvSpPr>
        <p:spPr>
          <a:xfrm>
            <a:off x="3429000" y="3429000"/>
            <a:ext cx="311752" cy="276999"/>
          </a:xfrm>
          <a:prstGeom prst="rect">
            <a:avLst/>
          </a:prstGeom>
          <a:noFill/>
        </p:spPr>
        <p:txBody>
          <a:bodyPr wrap="none" rtlCol="0">
            <a:spAutoFit/>
          </a:bodyPr>
          <a:lstStyle/>
          <a:p>
            <a:r>
              <a:rPr lang="en-US" sz="1200" dirty="0" err="1" smtClean="0"/>
              <a:t>B</a:t>
            </a:r>
            <a:r>
              <a:rPr lang="en-US" sz="1200" baseline="-25000" dirty="0" err="1" smtClean="0"/>
              <a:t>x</a:t>
            </a:r>
            <a:endParaRPr lang="en-US" sz="1200" baseline="-25000" dirty="0"/>
          </a:p>
        </p:txBody>
      </p:sp>
      <p:sp>
        <p:nvSpPr>
          <p:cNvPr id="56" name="TextBox 55"/>
          <p:cNvSpPr txBox="1"/>
          <p:nvPr/>
        </p:nvSpPr>
        <p:spPr>
          <a:xfrm>
            <a:off x="6248400" y="3505200"/>
            <a:ext cx="313034" cy="276999"/>
          </a:xfrm>
          <a:prstGeom prst="rect">
            <a:avLst/>
          </a:prstGeom>
          <a:noFill/>
        </p:spPr>
        <p:txBody>
          <a:bodyPr wrap="none" rtlCol="0">
            <a:spAutoFit/>
          </a:bodyPr>
          <a:lstStyle/>
          <a:p>
            <a:r>
              <a:rPr lang="en-US" sz="1200" dirty="0" smtClean="0"/>
              <a:t>B</a:t>
            </a:r>
            <a:r>
              <a:rPr lang="en-US" sz="1200" baseline="-25000" dirty="0" smtClean="0"/>
              <a:t>y</a:t>
            </a:r>
            <a:endParaRPr lang="en-US" sz="1200" dirty="0" smtClean="0"/>
          </a:p>
        </p:txBody>
      </p:sp>
      <p:sp>
        <p:nvSpPr>
          <p:cNvPr id="57" name="TextBox 56"/>
          <p:cNvSpPr txBox="1"/>
          <p:nvPr/>
        </p:nvSpPr>
        <p:spPr>
          <a:xfrm>
            <a:off x="5715000" y="3657600"/>
            <a:ext cx="311752" cy="276999"/>
          </a:xfrm>
          <a:prstGeom prst="rect">
            <a:avLst/>
          </a:prstGeom>
          <a:noFill/>
        </p:spPr>
        <p:txBody>
          <a:bodyPr wrap="none" rtlCol="0">
            <a:spAutoFit/>
          </a:bodyPr>
          <a:lstStyle/>
          <a:p>
            <a:r>
              <a:rPr lang="en-US" sz="1200" dirty="0" err="1" smtClean="0"/>
              <a:t>B</a:t>
            </a:r>
            <a:r>
              <a:rPr lang="en-US" sz="1200" baseline="-25000" dirty="0" err="1" smtClean="0"/>
              <a:t>x</a:t>
            </a:r>
            <a:endParaRPr lang="en-US" sz="1200" baseline="-25000" dirty="0"/>
          </a:p>
        </p:txBody>
      </p:sp>
      <p:cxnSp>
        <p:nvCxnSpPr>
          <p:cNvPr id="60" name="Straight Arrow Connector 59"/>
          <p:cNvCxnSpPr/>
          <p:nvPr/>
        </p:nvCxnSpPr>
        <p:spPr>
          <a:xfrm>
            <a:off x="5943600" y="3580606"/>
            <a:ext cx="381000" cy="1588"/>
          </a:xfrm>
          <a:prstGeom prst="straightConnector1">
            <a:avLst/>
          </a:prstGeom>
          <a:ln>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16200000" flipH="1">
            <a:off x="5828903" y="3695303"/>
            <a:ext cx="228600" cy="794"/>
          </a:xfrm>
          <a:prstGeom prst="straightConnector1">
            <a:avLst/>
          </a:prstGeom>
          <a:ln>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4404F606-2FD7-4F81-A43D-A23160D76E36}" type="slidenum">
              <a:rPr lang="en-US" smtClean="0"/>
              <a:pPr/>
              <a:t>20</a:t>
            </a:fld>
            <a:endParaRPr lang="en-US" dirty="0"/>
          </a:p>
        </p:txBody>
      </p:sp>
      <p:sp>
        <p:nvSpPr>
          <p:cNvPr id="2" name="Footer Placeholder 1"/>
          <p:cNvSpPr>
            <a:spLocks noGrp="1"/>
          </p:cNvSpPr>
          <p:nvPr>
            <p:ph type="ftr" sz="quarter" idx="11"/>
          </p:nvPr>
        </p:nvSpPr>
        <p:spPr/>
        <p:txBody>
          <a:bodyPr/>
          <a:lstStyle/>
          <a:p>
            <a:r>
              <a:rPr lang="en-US" smtClean="0"/>
              <a:t>HUGS</a:t>
            </a:r>
            <a:endParaRPr lang="en-US"/>
          </a:p>
        </p:txBody>
      </p:sp>
      <p:sp>
        <p:nvSpPr>
          <p:cNvPr id="6" name="Date Placeholder 5"/>
          <p:cNvSpPr>
            <a:spLocks noGrp="1"/>
          </p:cNvSpPr>
          <p:nvPr>
            <p:ph type="dt" sz="half" idx="10"/>
          </p:nvPr>
        </p:nvSpPr>
        <p:spPr/>
        <p:txBody>
          <a:bodyPr/>
          <a:lstStyle/>
          <a:p>
            <a:r>
              <a:rPr lang="en-US" smtClean="0"/>
              <a:t>June 1-19, 2015</a:t>
            </a:r>
            <a:endParaRPr lang="en-US"/>
          </a:p>
        </p:txBody>
      </p:sp>
    </p:spTree>
    <p:extLst>
      <p:ext uri="{BB962C8B-B14F-4D97-AF65-F5344CB8AC3E}">
        <p14:creationId xmlns:p14="http://schemas.microsoft.com/office/powerpoint/2010/main" val="32000018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169863" y="34925"/>
            <a:ext cx="8850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chemeClr val="accent2"/>
                </a:solidFill>
                <a:latin typeface="Comic Sans MS" panose="030F0702030302020204" pitchFamily="66" charset="0"/>
              </a:rPr>
              <a:t>Drift Chambers:  Used to precisely locate charged particles</a:t>
            </a:r>
            <a:r>
              <a:rPr lang="en-US" altLang="en-US" baseline="-25000">
                <a:solidFill>
                  <a:schemeClr val="accent2"/>
                </a:solidFill>
                <a:latin typeface="Comic Sans MS" panose="030F0702030302020204" pitchFamily="66" charset="0"/>
              </a:rPr>
              <a:t> </a:t>
            </a:r>
            <a:r>
              <a:rPr lang="en-US" altLang="en-US">
                <a:solidFill>
                  <a:schemeClr val="accent2"/>
                </a:solidFill>
                <a:latin typeface="Comic Sans MS" panose="030F0702030302020204" pitchFamily="66" charset="0"/>
              </a:rPr>
              <a:t> </a:t>
            </a:r>
          </a:p>
        </p:txBody>
      </p:sp>
      <p:sp>
        <p:nvSpPr>
          <p:cNvPr id="272387" name="Rectangle 3"/>
          <p:cNvSpPr>
            <a:spLocks noChangeArrowheads="1"/>
          </p:cNvSpPr>
          <p:nvPr/>
        </p:nvSpPr>
        <p:spPr bwMode="auto">
          <a:xfrm>
            <a:off x="5473700" y="4286250"/>
            <a:ext cx="395446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solidFill>
                  <a:srgbClr val="CC0000"/>
                </a:solidFill>
                <a:latin typeface="Comic Sans MS" panose="030F0702030302020204" pitchFamily="66" charset="0"/>
                <a:sym typeface="Symbol" panose="05050102010706020507" pitchFamily="18" charset="2"/>
              </a:rPr>
              <a:t> </a:t>
            </a:r>
          </a:p>
          <a:p>
            <a:pPr>
              <a:spcBef>
                <a:spcPct val="50000"/>
              </a:spcBef>
            </a:pPr>
            <a:endParaRPr lang="en-US" altLang="en-US" sz="1600">
              <a:solidFill>
                <a:srgbClr val="CC0000"/>
              </a:solidFill>
              <a:latin typeface="Comic Sans MS" panose="030F0702030302020204" pitchFamily="66" charset="0"/>
              <a:sym typeface="Symbol" panose="05050102010706020507" pitchFamily="18" charset="2"/>
            </a:endParaRPr>
          </a:p>
          <a:p>
            <a:pPr>
              <a:spcBef>
                <a:spcPct val="50000"/>
              </a:spcBef>
            </a:pPr>
            <a:endParaRPr lang="en-US" altLang="en-US" sz="1600">
              <a:solidFill>
                <a:srgbClr val="CC0000"/>
              </a:solidFill>
              <a:latin typeface="Comic Sans MS" panose="030F0702030302020204" pitchFamily="66" charset="0"/>
              <a:sym typeface="Symbol" panose="05050102010706020507" pitchFamily="18" charset="2"/>
            </a:endParaRPr>
          </a:p>
        </p:txBody>
      </p:sp>
      <p:pic>
        <p:nvPicPr>
          <p:cNvPr id="272388" name="Picture 4" descr="09202201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619125"/>
            <a:ext cx="4079875" cy="3335338"/>
          </a:xfrm>
          <a:prstGeom prst="rect">
            <a:avLst/>
          </a:prstGeom>
          <a:noFill/>
          <a:extLst>
            <a:ext uri="{909E8E84-426E-40DD-AFC4-6F175D3DCCD1}">
              <a14:hiddenFill xmlns:a14="http://schemas.microsoft.com/office/drawing/2010/main">
                <a:solidFill>
                  <a:srgbClr val="FFFFFF"/>
                </a:solidFill>
              </a14:hiddenFill>
            </a:ext>
          </a:extLst>
        </p:spPr>
      </p:pic>
      <p:pic>
        <p:nvPicPr>
          <p:cNvPr id="272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163" y="1366838"/>
            <a:ext cx="3779837"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46550"/>
            <a:ext cx="2660650" cy="254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313" y="4214813"/>
            <a:ext cx="366712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altLang="en-US" smtClean="0"/>
              <a:t>June 1-19, 2015</a:t>
            </a:r>
            <a:endParaRPr lang="en-US" altLang="en-US"/>
          </a:p>
        </p:txBody>
      </p:sp>
      <p:sp>
        <p:nvSpPr>
          <p:cNvPr id="3" name="Footer Placeholder 2"/>
          <p:cNvSpPr>
            <a:spLocks noGrp="1"/>
          </p:cNvSpPr>
          <p:nvPr>
            <p:ph type="ftr" sz="quarter" idx="11"/>
          </p:nvPr>
        </p:nvSpPr>
        <p:spPr/>
        <p:txBody>
          <a:bodyPr/>
          <a:lstStyle/>
          <a:p>
            <a:r>
              <a:rPr lang="en-US" altLang="en-US" smtClean="0"/>
              <a:t>HUGS</a:t>
            </a:r>
            <a:endParaRPr lang="en-US" altLang="en-US"/>
          </a:p>
        </p:txBody>
      </p:sp>
      <p:sp>
        <p:nvSpPr>
          <p:cNvPr id="4" name="Slide Number Placeholder 3"/>
          <p:cNvSpPr>
            <a:spLocks noGrp="1"/>
          </p:cNvSpPr>
          <p:nvPr>
            <p:ph type="sldNum" sz="quarter" idx="12"/>
          </p:nvPr>
        </p:nvSpPr>
        <p:spPr/>
        <p:txBody>
          <a:bodyPr/>
          <a:lstStyle/>
          <a:p>
            <a:endParaRPr lang="en-US" altLang="en-US" smtClean="0"/>
          </a:p>
          <a:p>
            <a:fld id="{E41EB3BC-8E31-4675-A463-7D34F5390540}" type="slidenum">
              <a:rPr lang="en-US" altLang="en-US" smtClean="0"/>
              <a:pPr/>
              <a:t>21</a:t>
            </a:fld>
            <a:endParaRPr lang="en-US" altLang="en-US"/>
          </a:p>
        </p:txBody>
      </p:sp>
    </p:spTree>
    <p:extLst>
      <p:ext uri="{BB962C8B-B14F-4D97-AF65-F5344CB8AC3E}">
        <p14:creationId xmlns:p14="http://schemas.microsoft.com/office/powerpoint/2010/main" val="25305652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ln/>
        </p:spPr>
        <p:txBody>
          <a:bodyPr/>
          <a:lstStyle/>
          <a:p>
            <a:r>
              <a:rPr lang="en-US"/>
              <a:t>Background Detectors</a:t>
            </a:r>
          </a:p>
        </p:txBody>
      </p:sp>
      <p:sp>
        <p:nvSpPr>
          <p:cNvPr id="4" name="Date Placeholder 3"/>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2" name="Footer Placeholder 1"/>
          <p:cNvSpPr>
            <a:spLocks noGrp="1"/>
          </p:cNvSpPr>
          <p:nvPr>
            <p:ph type="ftr" sz="quarter" idx="11"/>
          </p:nvPr>
        </p:nvSpPr>
        <p:spPr/>
        <p:txBody>
          <a:bodyPr/>
          <a:lstStyle/>
          <a:p>
            <a:r>
              <a:rPr lang="en-US" smtClean="0"/>
              <a:t>HUGS</a:t>
            </a:r>
            <a:endParaRPr lang="en-US"/>
          </a:p>
        </p:txBody>
      </p:sp>
      <p:sp>
        <p:nvSpPr>
          <p:cNvPr id="3" name="Slide Number Placeholder 2"/>
          <p:cNvSpPr>
            <a:spLocks noGrp="1"/>
          </p:cNvSpPr>
          <p:nvPr>
            <p:ph type="sldNum" sz="quarter" idx="12"/>
          </p:nvPr>
        </p:nvSpPr>
        <p:spPr/>
        <p:txBody>
          <a:bodyPr/>
          <a:lstStyle/>
          <a:p>
            <a:fld id="{6ED5109C-FE65-41A6-A64E-43147634AD7D}" type="slidenum">
              <a:rPr lang="en-US" smtClean="0"/>
              <a:t>22</a:t>
            </a:fld>
            <a:endParaRPr lang="en-US"/>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56" r="5527" b="2361"/>
          <a:stretch>
            <a:fillRect/>
          </a:stretch>
        </p:blipFill>
        <p:spPr bwMode="auto">
          <a:xfrm>
            <a:off x="5697141" y="3250406"/>
            <a:ext cx="3312914" cy="325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1382" t="13007" r="3252" b="6775"/>
          <a:stretch>
            <a:fillRect/>
          </a:stretch>
        </p:blipFill>
        <p:spPr bwMode="auto">
          <a:xfrm>
            <a:off x="5597799" y="669727"/>
            <a:ext cx="3510483" cy="247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2532" name="Rectangle 4"/>
          <p:cNvSpPr>
            <a:spLocks/>
          </p:cNvSpPr>
          <p:nvPr/>
        </p:nvSpPr>
        <p:spPr bwMode="auto">
          <a:xfrm>
            <a:off x="6247433" y="2802597"/>
            <a:ext cx="2105576" cy="261610"/>
          </a:xfrm>
          <a:prstGeom prst="rect">
            <a:avLst/>
          </a:prstGeom>
          <a:solidFill>
            <a:srgbClr val="FFFFFF"/>
          </a:solidFill>
          <a:ln w="12700" cap="flat">
            <a:solidFill>
              <a:srgbClr val="000000"/>
            </a:solidFill>
            <a:prstDash val="solid"/>
            <a:miter lim="800000"/>
            <a:headEnd type="none" w="med" len="med"/>
            <a:tailEnd type="none" w="med" len="med"/>
          </a:ln>
        </p:spPr>
        <p:txBody>
          <a:bodyPr wrap="none" lIns="0" tIns="0" rIns="0" bIns="0" anchor="ctr">
            <a:spAutoFit/>
          </a:bodyPr>
          <a:lstStyle/>
          <a:p>
            <a:r>
              <a:rPr lang="en-US" sz="1700">
                <a:ea typeface="Gill Sans" charset="0"/>
                <a:cs typeface="Gill Sans" charset="0"/>
              </a:rPr>
              <a:t>PMTs in detector region</a:t>
            </a:r>
          </a:p>
        </p:txBody>
      </p:sp>
      <p:sp>
        <p:nvSpPr>
          <p:cNvPr id="22533" name="Rectangle 5"/>
          <p:cNvSpPr>
            <a:spLocks/>
          </p:cNvSpPr>
          <p:nvPr/>
        </p:nvSpPr>
        <p:spPr bwMode="auto">
          <a:xfrm>
            <a:off x="6986365" y="1074703"/>
            <a:ext cx="431208" cy="261610"/>
          </a:xfrm>
          <a:prstGeom prst="rect">
            <a:avLst/>
          </a:prstGeom>
          <a:solidFill>
            <a:srgbClr val="FFFFFF"/>
          </a:solidFill>
          <a:ln w="12700" cap="flat">
            <a:solidFill>
              <a:srgbClr val="000000"/>
            </a:solidFill>
            <a:prstDash val="solid"/>
            <a:miter lim="800000"/>
            <a:headEnd type="none" w="med" len="med"/>
            <a:tailEnd type="none" w="med" len="med"/>
          </a:ln>
        </p:spPr>
        <p:txBody>
          <a:bodyPr wrap="none" lIns="0" tIns="0" rIns="0" bIns="0" anchor="ctr">
            <a:spAutoFit/>
          </a:bodyPr>
          <a:lstStyle/>
          <a:p>
            <a:r>
              <a:rPr lang="en-US" sz="1700">
                <a:ea typeface="Gill Sans" charset="0"/>
                <a:cs typeface="Gill Sans" charset="0"/>
              </a:rPr>
              <a:t>MD3</a:t>
            </a:r>
          </a:p>
        </p:txBody>
      </p:sp>
      <p:pic>
        <p:nvPicPr>
          <p:cNvPr id="22534" name="Picture 6"/>
          <p:cNvPicPr>
            <a:picLocks noChangeAspect="1" noChangeArrowheads="1"/>
          </p:cNvPicPr>
          <p:nvPr/>
        </p:nvPicPr>
        <p:blipFill>
          <a:blip r:embed="rId4" cstate="print">
            <a:lum bright="40000" contrast="50000"/>
            <a:extLst>
              <a:ext uri="{28A0092B-C50C-407E-A947-70E740481C1C}">
                <a14:useLocalDpi xmlns:a14="http://schemas.microsoft.com/office/drawing/2010/main" val="0"/>
              </a:ext>
            </a:extLst>
          </a:blip>
          <a:srcRect/>
          <a:stretch>
            <a:fillRect/>
          </a:stretch>
        </p:blipFill>
        <p:spPr bwMode="auto">
          <a:xfrm>
            <a:off x="109389" y="3250406"/>
            <a:ext cx="4212580" cy="316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2535" name="Picture 7"/>
          <p:cNvPicPr>
            <a:picLocks noChangeArrowheads="1"/>
          </p:cNvPicPr>
          <p:nvPr/>
        </p:nvPicPr>
        <p:blipFill>
          <a:blip r:embed="rId5">
            <a:extLst>
              <a:ext uri="{28A0092B-C50C-407E-A947-70E740481C1C}">
                <a14:useLocalDpi xmlns:a14="http://schemas.microsoft.com/office/drawing/2010/main" val="0"/>
              </a:ext>
            </a:extLst>
          </a:blip>
          <a:srcRect t="15973" b="15370"/>
          <a:stretch>
            <a:fillRect/>
          </a:stretch>
        </p:blipFill>
        <p:spPr bwMode="auto">
          <a:xfrm>
            <a:off x="2213446" y="1481733"/>
            <a:ext cx="3384352" cy="179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2536" name="Line 8"/>
          <p:cNvSpPr>
            <a:spLocks noChangeShapeType="1"/>
          </p:cNvSpPr>
          <p:nvPr/>
        </p:nvSpPr>
        <p:spPr bwMode="auto">
          <a:xfrm flipH="1">
            <a:off x="2378646" y="2258095"/>
            <a:ext cx="738932" cy="1065981"/>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537" name="Line 9"/>
          <p:cNvSpPr>
            <a:spLocks noChangeShapeType="1"/>
          </p:cNvSpPr>
          <p:nvPr/>
        </p:nvSpPr>
        <p:spPr bwMode="auto">
          <a:xfrm>
            <a:off x="1951137" y="4830961"/>
            <a:ext cx="968871" cy="1276945"/>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538" name="Rectangle 10"/>
          <p:cNvSpPr>
            <a:spLocks/>
          </p:cNvSpPr>
          <p:nvPr/>
        </p:nvSpPr>
        <p:spPr bwMode="auto">
          <a:xfrm>
            <a:off x="103808" y="803241"/>
            <a:ext cx="4010992" cy="171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b="1" dirty="0">
                <a:ea typeface="Gill Sans" charset="0"/>
                <a:cs typeface="Gill Sans" charset="0"/>
              </a:rPr>
              <a:t>upstream luminosity </a:t>
            </a:r>
            <a:r>
              <a:rPr lang="en-US" sz="1700" b="1" dirty="0" smtClean="0">
                <a:ea typeface="Gill Sans" charset="0"/>
                <a:cs typeface="Gill Sans" charset="0"/>
              </a:rPr>
              <a:t>monitors </a:t>
            </a:r>
            <a:r>
              <a:rPr lang="en-US" sz="1700" dirty="0" smtClean="0">
                <a:ea typeface="Gill Sans" charset="0"/>
                <a:cs typeface="Gill Sans" charset="0"/>
              </a:rPr>
              <a:t>(US </a:t>
            </a:r>
            <a:r>
              <a:rPr lang="en-US" sz="1700" dirty="0" err="1" smtClean="0">
                <a:ea typeface="Gill Sans" charset="0"/>
                <a:cs typeface="Gill Sans" charset="0"/>
              </a:rPr>
              <a:t>lumi</a:t>
            </a:r>
            <a:r>
              <a:rPr lang="en-US" sz="1700" dirty="0" smtClean="0">
                <a:ea typeface="Gill Sans" charset="0"/>
                <a:cs typeface="Gill Sans" charset="0"/>
              </a:rPr>
              <a:t>)</a:t>
            </a:r>
            <a:r>
              <a:rPr lang="en-US" sz="1700" b="1" dirty="0" smtClean="0">
                <a:ea typeface="Gill Sans" charset="0"/>
                <a:cs typeface="Gill Sans" charset="0"/>
              </a:rPr>
              <a:t>: </a:t>
            </a:r>
          </a:p>
          <a:p>
            <a:pPr algn="l"/>
            <a:r>
              <a:rPr lang="en-US" sz="1700" dirty="0" smtClean="0">
                <a:ea typeface="Gill Sans" charset="0"/>
                <a:cs typeface="Gill Sans" charset="0"/>
              </a:rPr>
              <a:t>4 </a:t>
            </a:r>
            <a:r>
              <a:rPr lang="en-US" sz="1700" dirty="0">
                <a:ea typeface="Gill Sans" charset="0"/>
                <a:cs typeface="Gill Sans" charset="0"/>
              </a:rPr>
              <a:t>detectors at ~5 </a:t>
            </a:r>
            <a:r>
              <a:rPr lang="en-US" sz="1700" dirty="0" smtClean="0">
                <a:ea typeface="Gill Sans" charset="0"/>
                <a:cs typeface="Gill Sans" charset="0"/>
              </a:rPr>
              <a:t>degrees 100 </a:t>
            </a:r>
            <a:r>
              <a:rPr lang="en-US" sz="1700" dirty="0">
                <a:ea typeface="Gill Sans" charset="0"/>
                <a:cs typeface="Gill Sans" charset="0"/>
              </a:rPr>
              <a:t>GHz / </a:t>
            </a:r>
            <a:r>
              <a:rPr lang="en-US" sz="1700" dirty="0" smtClean="0">
                <a:ea typeface="Gill Sans" charset="0"/>
                <a:cs typeface="Gill Sans" charset="0"/>
              </a:rPr>
              <a:t>detector</a:t>
            </a:r>
          </a:p>
          <a:p>
            <a:pPr algn="l"/>
            <a:endParaRPr lang="en-US" sz="1700" dirty="0">
              <a:ea typeface="Gill Sans" charset="0"/>
              <a:cs typeface="Gill Sans" charset="0"/>
            </a:endParaRPr>
          </a:p>
          <a:p>
            <a:pPr algn="l"/>
            <a:r>
              <a:rPr lang="en-US" sz="1700" dirty="0">
                <a:ea typeface="Gill Sans" charset="0"/>
                <a:cs typeface="Gill Sans" charset="0"/>
              </a:rPr>
              <a:t>50-60% of signal from Tungsten “plug” </a:t>
            </a:r>
            <a:r>
              <a:rPr lang="en-US" sz="1700" dirty="0" smtClean="0">
                <a:ea typeface="Gill Sans" charset="0"/>
                <a:cs typeface="Gill Sans" charset="0"/>
              </a:rPr>
              <a:t>scattering (i.e</a:t>
            </a:r>
            <a:r>
              <a:rPr lang="en-US" sz="1700" dirty="0">
                <a:ea typeface="Gill Sans" charset="0"/>
                <a:cs typeface="Gill Sans" charset="0"/>
              </a:rPr>
              <a:t>. functions like a </a:t>
            </a:r>
          </a:p>
          <a:p>
            <a:pPr algn="l"/>
            <a:r>
              <a:rPr lang="en-US" sz="1700" dirty="0">
                <a:ea typeface="Gill Sans" charset="0"/>
                <a:cs typeface="Gill Sans" charset="0"/>
              </a:rPr>
              <a:t>background </a:t>
            </a:r>
            <a:r>
              <a:rPr lang="en-US" sz="1700" dirty="0" smtClean="0">
                <a:ea typeface="Gill Sans" charset="0"/>
                <a:cs typeface="Gill Sans" charset="0"/>
              </a:rPr>
              <a:t>detector)</a:t>
            </a:r>
            <a:endParaRPr lang="en-US" sz="1700" dirty="0">
              <a:ea typeface="Gill Sans" charset="0"/>
              <a:cs typeface="Gill Sans" charset="0"/>
            </a:endParaRPr>
          </a:p>
        </p:txBody>
      </p:sp>
      <p:sp>
        <p:nvSpPr>
          <p:cNvPr id="22539" name="Line 11"/>
          <p:cNvSpPr>
            <a:spLocks noChangeShapeType="1"/>
          </p:cNvSpPr>
          <p:nvPr/>
        </p:nvSpPr>
        <p:spPr bwMode="auto">
          <a:xfrm rot="10800000">
            <a:off x="1364010" y="2793877"/>
            <a:ext cx="350490" cy="1090538"/>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540" name="Rectangle 12"/>
          <p:cNvSpPr>
            <a:spLocks/>
          </p:cNvSpPr>
          <p:nvPr/>
        </p:nvSpPr>
        <p:spPr bwMode="auto">
          <a:xfrm>
            <a:off x="2848570" y="5817692"/>
            <a:ext cx="2223492" cy="589359"/>
          </a:xfrm>
          <a:prstGeom prst="rect">
            <a:avLst/>
          </a:prstGeom>
          <a:solidFill>
            <a:srgbClr val="FFFFFF"/>
          </a:solidFill>
          <a:ln w="12700" cap="flat">
            <a:solidFill>
              <a:srgbClr val="000000"/>
            </a:solidFill>
            <a:prstDash val="solid"/>
            <a:miter lim="800000"/>
            <a:headEnd type="none" w="med" len="med"/>
            <a:tailEnd type="none" w="med" len="med"/>
          </a:ln>
        </p:spPr>
        <p:txBody>
          <a:bodyPr lIns="0" tIns="0" rIns="0" bIns="0" anchor="ctr"/>
          <a:lstStyle/>
          <a:p>
            <a:r>
              <a:rPr lang="en-US" sz="1700">
                <a:ea typeface="Gill Sans" charset="0"/>
                <a:cs typeface="Gill Sans" charset="0"/>
              </a:rPr>
              <a:t>“Lead donut” added for additional shielding.</a:t>
            </a:r>
          </a:p>
        </p:txBody>
      </p:sp>
    </p:spTree>
    <p:extLst>
      <p:ext uri="{BB962C8B-B14F-4D97-AF65-F5344CB8AC3E}">
        <p14:creationId xmlns:p14="http://schemas.microsoft.com/office/powerpoint/2010/main" val="3810758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8" name="Picture 6" descr="qweak_0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25" y="919163"/>
            <a:ext cx="3152775" cy="2349500"/>
          </a:xfrm>
          <a:prstGeom prst="rect">
            <a:avLst/>
          </a:prstGeom>
          <a:noFill/>
          <a:extLst>
            <a:ext uri="{909E8E84-426E-40DD-AFC4-6F175D3DCCD1}">
              <a14:hiddenFill xmlns:a14="http://schemas.microsoft.com/office/drawing/2010/main">
                <a:solidFill>
                  <a:srgbClr val="FFFFFF"/>
                </a:solidFill>
              </a14:hiddenFill>
            </a:ext>
          </a:extLst>
        </p:spPr>
      </p:pic>
      <p:sp>
        <p:nvSpPr>
          <p:cNvPr id="269314" name="Text Box 2"/>
          <p:cNvSpPr txBox="1">
            <a:spLocks noChangeArrowheads="1"/>
          </p:cNvSpPr>
          <p:nvPr/>
        </p:nvSpPr>
        <p:spPr bwMode="auto">
          <a:xfrm>
            <a:off x="623888" y="357188"/>
            <a:ext cx="8551862"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10000"/>
              </a:lnSpc>
              <a:buFont typeface="Times" panose="02020603050405020304" pitchFamily="18" charset="0"/>
              <a:buChar char="•"/>
            </a:pPr>
            <a:r>
              <a:rPr lang="en-US" altLang="en-US" sz="1600">
                <a:solidFill>
                  <a:srgbClr val="CC0000"/>
                </a:solidFill>
                <a:latin typeface="Comic Sans MS" panose="030F0702030302020204" pitchFamily="66" charset="0"/>
              </a:rPr>
              <a:t>   Luminosity monitor </a:t>
            </a:r>
            <a:r>
              <a:rPr lang="en-US" altLang="en-US" sz="1600" b="1">
                <a:solidFill>
                  <a:srgbClr val="CC0000"/>
                </a:solidFill>
                <a:latin typeface="Comic Sans MS" panose="030F0702030302020204" pitchFamily="66" charset="0"/>
                <a:sym typeface="Symbol" panose="05050102010706020507" pitchFamily="18" charset="2"/>
              </a:rPr>
              <a:t></a:t>
            </a:r>
            <a:r>
              <a:rPr lang="en-US" altLang="en-US" sz="1600">
                <a:solidFill>
                  <a:srgbClr val="CC0000"/>
                </a:solidFill>
                <a:latin typeface="Comic Sans MS" panose="030F0702030302020204" pitchFamily="66" charset="0"/>
              </a:rPr>
              <a:t> </a:t>
            </a:r>
            <a:r>
              <a:rPr lang="en-US" altLang="en-US" sz="1600">
                <a:solidFill>
                  <a:schemeClr val="accent2"/>
                </a:solidFill>
                <a:latin typeface="Comic Sans MS" panose="030F0702030302020204" pitchFamily="66" charset="0"/>
              </a:rPr>
              <a:t>Symmetric array of 8 quartz Cerenkov detectors</a:t>
            </a:r>
            <a:endParaRPr lang="en-US" altLang="en-US" sz="900">
              <a:solidFill>
                <a:srgbClr val="008000"/>
              </a:solidFill>
              <a:latin typeface="Comic Sans MS" panose="030F0702030302020204" pitchFamily="66" charset="0"/>
              <a:sym typeface="Symbol" panose="05050102010706020507" pitchFamily="18" charset="2"/>
            </a:endParaRPr>
          </a:p>
          <a:p>
            <a:pPr>
              <a:lnSpc>
                <a:spcPct val="110000"/>
              </a:lnSpc>
              <a:buFont typeface="Times" panose="02020603050405020304" pitchFamily="18" charset="0"/>
              <a:buChar char="•"/>
            </a:pPr>
            <a:r>
              <a:rPr lang="en-US" altLang="en-US" sz="1600">
                <a:solidFill>
                  <a:srgbClr val="CC0000"/>
                </a:solidFill>
                <a:latin typeface="Comic Sans MS" panose="030F0702030302020204" pitchFamily="66" charset="0"/>
                <a:sym typeface="Symbol" panose="05050102010706020507" pitchFamily="18" charset="2"/>
              </a:rPr>
              <a:t>   Placed in location where physics asymmetry is expected to be VERY small; useful as a </a:t>
            </a:r>
          </a:p>
          <a:p>
            <a:pPr>
              <a:lnSpc>
                <a:spcPct val="110000"/>
              </a:lnSpc>
              <a:buFont typeface="Times" panose="02020603050405020304" pitchFamily="18" charset="0"/>
              <a:buNone/>
            </a:pPr>
            <a:r>
              <a:rPr lang="en-US" altLang="en-US" sz="1600">
                <a:solidFill>
                  <a:srgbClr val="CC0000"/>
                </a:solidFill>
                <a:latin typeface="Comic Sans MS" panose="030F0702030302020204" pitchFamily="66" charset="0"/>
                <a:sym typeface="Symbol" panose="05050102010706020507" pitchFamily="18" charset="2"/>
              </a:rPr>
              <a:t>    “null” asymmetry monitor</a:t>
            </a:r>
          </a:p>
        </p:txBody>
      </p:sp>
      <p:sp>
        <p:nvSpPr>
          <p:cNvPr id="269315" name="Text Box 3"/>
          <p:cNvSpPr txBox="1">
            <a:spLocks noChangeArrowheads="1"/>
          </p:cNvSpPr>
          <p:nvPr/>
        </p:nvSpPr>
        <p:spPr bwMode="auto">
          <a:xfrm>
            <a:off x="2289175" y="-33338"/>
            <a:ext cx="4548188"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accent2"/>
                </a:solidFill>
                <a:latin typeface="Comic Sans MS" panose="030F0702030302020204" pitchFamily="66" charset="0"/>
              </a:rPr>
              <a:t>The Q</a:t>
            </a:r>
            <a:r>
              <a:rPr lang="en-US" altLang="en-US" baseline="50000">
                <a:solidFill>
                  <a:schemeClr val="accent2"/>
                </a:solidFill>
                <a:latin typeface="Comic Sans MS" panose="030F0702030302020204" pitchFamily="66" charset="0"/>
              </a:rPr>
              <a:t>p</a:t>
            </a:r>
            <a:r>
              <a:rPr lang="en-US" altLang="en-US" baseline="-25000">
                <a:solidFill>
                  <a:schemeClr val="accent2"/>
                </a:solidFill>
                <a:latin typeface="Comic Sans MS" panose="030F0702030302020204" pitchFamily="66" charset="0"/>
              </a:rPr>
              <a:t>Weak</a:t>
            </a:r>
            <a:r>
              <a:rPr lang="en-US" altLang="en-US">
                <a:solidFill>
                  <a:schemeClr val="accent2"/>
                </a:solidFill>
                <a:latin typeface="Comic Sans MS" panose="030F0702030302020204" pitchFamily="66" charset="0"/>
              </a:rPr>
              <a:t> Luminosity Monitor</a:t>
            </a:r>
          </a:p>
        </p:txBody>
      </p:sp>
      <p:sp>
        <p:nvSpPr>
          <p:cNvPr id="269317" name="Oval 5"/>
          <p:cNvSpPr>
            <a:spLocks noChangeArrowheads="1"/>
          </p:cNvSpPr>
          <p:nvPr/>
        </p:nvSpPr>
        <p:spPr bwMode="auto">
          <a:xfrm>
            <a:off x="8296275" y="1233488"/>
            <a:ext cx="690563" cy="612775"/>
          </a:xfrm>
          <a:prstGeom prst="ellipse">
            <a:avLst/>
          </a:prstGeom>
          <a:noFill/>
          <a:ln w="285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269321" name="Picture 9" descr="DSC_0062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5284788"/>
            <a:ext cx="3787775" cy="1573212"/>
          </a:xfrm>
          <a:prstGeom prst="rect">
            <a:avLst/>
          </a:prstGeom>
          <a:noFill/>
          <a:extLst>
            <a:ext uri="{909E8E84-426E-40DD-AFC4-6F175D3DCCD1}">
              <a14:hiddenFill xmlns:a14="http://schemas.microsoft.com/office/drawing/2010/main">
                <a:solidFill>
                  <a:srgbClr val="FFFFFF"/>
                </a:solidFill>
              </a14:hiddenFill>
            </a:ext>
          </a:extLst>
        </p:spPr>
      </p:pic>
      <p:pic>
        <p:nvPicPr>
          <p:cNvPr id="269322" name="Picture 10" descr="DSC_0053_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5563" y="4297363"/>
            <a:ext cx="2738437" cy="2560637"/>
          </a:xfrm>
          <a:prstGeom prst="rect">
            <a:avLst/>
          </a:prstGeom>
          <a:noFill/>
          <a:extLst>
            <a:ext uri="{909E8E84-426E-40DD-AFC4-6F175D3DCCD1}">
              <a14:hiddenFill xmlns:a14="http://schemas.microsoft.com/office/drawing/2010/main">
                <a:solidFill>
                  <a:srgbClr val="FFFFFF"/>
                </a:solidFill>
              </a14:hiddenFill>
            </a:ext>
          </a:extLst>
        </p:spPr>
      </p:pic>
      <p:pic>
        <p:nvPicPr>
          <p:cNvPr id="269323" name="Picture 11" descr="DSC_0051_s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3175" y="5284788"/>
            <a:ext cx="2854325" cy="1316037"/>
          </a:xfrm>
          <a:prstGeom prst="rect">
            <a:avLst/>
          </a:prstGeom>
          <a:noFill/>
          <a:extLst>
            <a:ext uri="{909E8E84-426E-40DD-AFC4-6F175D3DCCD1}">
              <a14:hiddenFill xmlns:a14="http://schemas.microsoft.com/office/drawing/2010/main">
                <a:solidFill>
                  <a:srgbClr val="FFFFFF"/>
                </a:solidFill>
              </a14:hiddenFill>
            </a:ext>
          </a:extLst>
        </p:spPr>
      </p:pic>
      <p:pic>
        <p:nvPicPr>
          <p:cNvPr id="269324" name="Picture 12" descr="vpds_in_beam_line_close_u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9775" y="2482850"/>
            <a:ext cx="3846513" cy="2147888"/>
          </a:xfrm>
          <a:prstGeom prst="rect">
            <a:avLst/>
          </a:prstGeom>
          <a:noFill/>
          <a:extLst>
            <a:ext uri="{909E8E84-426E-40DD-AFC4-6F175D3DCCD1}">
              <a14:hiddenFill xmlns:a14="http://schemas.microsoft.com/office/drawing/2010/main">
                <a:solidFill>
                  <a:srgbClr val="FFFFFF"/>
                </a:solidFill>
              </a14:hiddenFill>
            </a:ext>
          </a:extLst>
        </p:spPr>
      </p:pic>
      <p:sp>
        <p:nvSpPr>
          <p:cNvPr id="269325" name="Text Box 13"/>
          <p:cNvSpPr txBox="1">
            <a:spLocks noChangeArrowheads="1"/>
          </p:cNvSpPr>
          <p:nvPr/>
        </p:nvSpPr>
        <p:spPr bwMode="auto">
          <a:xfrm>
            <a:off x="354013" y="2654300"/>
            <a:ext cx="17097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rgbClr val="CC0000"/>
                </a:solidFill>
                <a:latin typeface="Comic Sans MS" panose="030F0702030302020204" pitchFamily="66" charset="0"/>
              </a:rPr>
              <a:t>Before beam:</a:t>
            </a:r>
          </a:p>
        </p:txBody>
      </p:sp>
      <p:sp>
        <p:nvSpPr>
          <p:cNvPr id="269326" name="Text Box 14"/>
          <p:cNvSpPr txBox="1">
            <a:spLocks noChangeArrowheads="1"/>
          </p:cNvSpPr>
          <p:nvPr/>
        </p:nvSpPr>
        <p:spPr bwMode="auto">
          <a:xfrm>
            <a:off x="0" y="4838700"/>
            <a:ext cx="570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rgbClr val="CC0000"/>
                </a:solidFill>
                <a:latin typeface="Comic Sans MS" panose="030F0702030302020204" pitchFamily="66" charset="0"/>
              </a:rPr>
              <a:t>After beam (radiation damage!):</a:t>
            </a:r>
          </a:p>
        </p:txBody>
      </p:sp>
      <p:sp>
        <p:nvSpPr>
          <p:cNvPr id="269327" name="Text Box 15"/>
          <p:cNvSpPr txBox="1">
            <a:spLocks noChangeArrowheads="1"/>
          </p:cNvSpPr>
          <p:nvPr/>
        </p:nvSpPr>
        <p:spPr bwMode="auto">
          <a:xfrm>
            <a:off x="239713" y="1909763"/>
            <a:ext cx="2435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rgbClr val="CC0000"/>
                </a:solidFill>
                <a:latin typeface="Comic Sans MS" panose="030F0702030302020204" pitchFamily="66" charset="0"/>
              </a:rPr>
              <a:t>Some prototyping:</a:t>
            </a:r>
          </a:p>
        </p:txBody>
      </p:sp>
      <p:sp>
        <p:nvSpPr>
          <p:cNvPr id="2" name="Date Placeholder 1"/>
          <p:cNvSpPr>
            <a:spLocks noGrp="1"/>
          </p:cNvSpPr>
          <p:nvPr>
            <p:ph type="dt" sz="half" idx="10"/>
          </p:nvPr>
        </p:nvSpPr>
        <p:spPr/>
        <p:txBody>
          <a:bodyPr/>
          <a:lstStyle/>
          <a:p>
            <a:r>
              <a:rPr lang="en-US" altLang="en-US" smtClean="0"/>
              <a:t>June 1-19, 2015</a:t>
            </a:r>
            <a:endParaRPr lang="en-US" altLang="en-US"/>
          </a:p>
        </p:txBody>
      </p:sp>
      <p:sp>
        <p:nvSpPr>
          <p:cNvPr id="3" name="Footer Placeholder 2"/>
          <p:cNvSpPr>
            <a:spLocks noGrp="1"/>
          </p:cNvSpPr>
          <p:nvPr>
            <p:ph type="ftr" sz="quarter" idx="11"/>
          </p:nvPr>
        </p:nvSpPr>
        <p:spPr/>
        <p:txBody>
          <a:bodyPr/>
          <a:lstStyle/>
          <a:p>
            <a:r>
              <a:rPr lang="en-US" altLang="en-US" smtClean="0"/>
              <a:t>HUGS</a:t>
            </a:r>
            <a:endParaRPr lang="en-US" altLang="en-US"/>
          </a:p>
        </p:txBody>
      </p:sp>
      <p:sp>
        <p:nvSpPr>
          <p:cNvPr id="4" name="Slide Number Placeholder 3"/>
          <p:cNvSpPr>
            <a:spLocks noGrp="1"/>
          </p:cNvSpPr>
          <p:nvPr>
            <p:ph type="sldNum" sz="quarter" idx="12"/>
          </p:nvPr>
        </p:nvSpPr>
        <p:spPr/>
        <p:txBody>
          <a:bodyPr/>
          <a:lstStyle/>
          <a:p>
            <a:endParaRPr lang="en-US" altLang="en-US" smtClean="0"/>
          </a:p>
          <a:p>
            <a:fld id="{E41EB3BC-8E31-4675-A463-7D34F5390540}" type="slidenum">
              <a:rPr lang="en-US" altLang="en-US" smtClean="0"/>
              <a:pPr/>
              <a:t>23</a:t>
            </a:fld>
            <a:endParaRPr lang="en-US" altLang="en-US"/>
          </a:p>
        </p:txBody>
      </p:sp>
    </p:spTree>
    <p:extLst>
      <p:ext uri="{BB962C8B-B14F-4D97-AF65-F5344CB8AC3E}">
        <p14:creationId xmlns:p14="http://schemas.microsoft.com/office/powerpoint/2010/main" val="299086141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Run periods</a:t>
            </a:r>
            <a:endParaRPr lang="en-US" dirty="0"/>
          </a:p>
        </p:txBody>
      </p:sp>
      <p:sp>
        <p:nvSpPr>
          <p:cNvPr id="7" name="Date Placeholder 6"/>
          <p:cNvSpPr>
            <a:spLocks noGrp="1"/>
          </p:cNvSpPr>
          <p:nvPr>
            <p:ph type="dt" sz="half" idx="10"/>
          </p:nvPr>
        </p:nvSpPr>
        <p:spPr/>
        <p:txBody>
          <a:bodyPr/>
          <a:lstStyle/>
          <a:p>
            <a:r>
              <a:rPr lang="en-US" smtClean="0">
                <a:solidFill>
                  <a:prstClr val="black"/>
                </a:solidFill>
              </a:rPr>
              <a:t>June 1-19, 2015</a:t>
            </a:r>
            <a:endParaRPr lang="en-CA" dirty="0">
              <a:solidFill>
                <a:prstClr val="black"/>
              </a:solidFill>
            </a:endParaRPr>
          </a:p>
        </p:txBody>
      </p:sp>
      <p:sp>
        <p:nvSpPr>
          <p:cNvPr id="2" name="Footer Placeholder 1"/>
          <p:cNvSpPr>
            <a:spLocks noGrp="1"/>
          </p:cNvSpPr>
          <p:nvPr>
            <p:ph type="ftr" sz="quarter" idx="11"/>
          </p:nvPr>
        </p:nvSpPr>
        <p:spPr/>
        <p:txBody>
          <a:bodyPr/>
          <a:lstStyle/>
          <a:p>
            <a:r>
              <a:rPr lang="en-US" smtClean="0"/>
              <a:t>HUGS</a:t>
            </a:r>
            <a:endParaRPr lang="en-US"/>
          </a:p>
        </p:txBody>
      </p:sp>
      <p:sp>
        <p:nvSpPr>
          <p:cNvPr id="3" name="Slide Number Placeholder 2"/>
          <p:cNvSpPr>
            <a:spLocks noGrp="1"/>
          </p:cNvSpPr>
          <p:nvPr>
            <p:ph type="sldNum" sz="quarter" idx="12"/>
          </p:nvPr>
        </p:nvSpPr>
        <p:spPr/>
        <p:txBody>
          <a:bodyPr/>
          <a:lstStyle/>
          <a:p>
            <a:fld id="{6ED5109C-FE65-41A6-A64E-43147634AD7D}" type="slidenum">
              <a:rPr lang="en-US" smtClean="0"/>
              <a:t>24</a:t>
            </a:fld>
            <a:endParaRPr lang="en-US" dirty="0"/>
          </a:p>
        </p:txBody>
      </p:sp>
      <p:sp>
        <p:nvSpPr>
          <p:cNvPr id="12" name="Content Placeholder 11"/>
          <p:cNvSpPr>
            <a:spLocks noGrp="1"/>
          </p:cNvSpPr>
          <p:nvPr>
            <p:ph sz="half" idx="4294967295"/>
          </p:nvPr>
        </p:nvSpPr>
        <p:spPr>
          <a:xfrm>
            <a:off x="0" y="1143000"/>
            <a:ext cx="8305800" cy="1981200"/>
          </a:xfrm>
        </p:spPr>
        <p:txBody>
          <a:bodyPr>
            <a:noAutofit/>
          </a:bodyPr>
          <a:lstStyle/>
          <a:p>
            <a:pPr marL="0" indent="0">
              <a:buNone/>
            </a:pPr>
            <a:r>
              <a:rPr lang="en-US" sz="1800" dirty="0" smtClean="0"/>
              <a:t>Q-weak ran from Fall 2010 – May 2012 in four distinct running periods</a:t>
            </a:r>
          </a:p>
          <a:p>
            <a:pPr marL="457200" indent="-223838"/>
            <a:r>
              <a:rPr lang="en-US" sz="1800" dirty="0" smtClean="0"/>
              <a:t>Commissioning (Fall 2010-January 2011)</a:t>
            </a:r>
          </a:p>
          <a:p>
            <a:pPr marL="457200" indent="-223838"/>
            <a:r>
              <a:rPr lang="en-US" sz="1800" dirty="0" smtClean="0"/>
              <a:t>Run 0 (January 2011 – February 2011)              ~44 C*</a:t>
            </a:r>
          </a:p>
          <a:p>
            <a:pPr marL="457200" indent="-223838"/>
            <a:r>
              <a:rPr lang="en-US" sz="1800" dirty="0" smtClean="0"/>
              <a:t>Run 1 (February 2011 – May 2011)                  ~360 C</a:t>
            </a:r>
          </a:p>
          <a:p>
            <a:pPr marL="457200" indent="-223838"/>
            <a:r>
              <a:rPr lang="en-US" sz="1800" dirty="0" smtClean="0"/>
              <a:t>Run 2 (November 2011 – May 2012)               ~680 C</a:t>
            </a:r>
          </a:p>
          <a:p>
            <a:pPr marL="233362" indent="0">
              <a:buNone/>
            </a:pPr>
            <a:endParaRPr lang="en-US" sz="1800" dirty="0" smtClean="0"/>
          </a:p>
        </p:txBody>
      </p:sp>
      <p:sp>
        <p:nvSpPr>
          <p:cNvPr id="5" name="Rectangle 4"/>
          <p:cNvSpPr/>
          <p:nvPr/>
        </p:nvSpPr>
        <p:spPr>
          <a:xfrm>
            <a:off x="609600" y="3276600"/>
            <a:ext cx="7657290" cy="1200329"/>
          </a:xfrm>
          <a:prstGeom prst="rect">
            <a:avLst/>
          </a:prstGeom>
          <a:solidFill>
            <a:schemeClr val="bg1"/>
          </a:solidFill>
          <a:ln w="38100">
            <a:solidFill>
              <a:srgbClr val="C00000"/>
            </a:solidFill>
          </a:ln>
        </p:spPr>
        <p:txBody>
          <a:bodyPr wrap="square">
            <a:spAutoFit/>
          </a:bodyPr>
          <a:lstStyle/>
          <a:p>
            <a:r>
              <a:rPr lang="en-US" dirty="0" smtClean="0">
                <a:solidFill>
                  <a:srgbClr val="C00000"/>
                </a:solidFill>
              </a:rPr>
              <a:t>These slides </a:t>
            </a:r>
            <a:r>
              <a:rPr lang="en-US" dirty="0" err="1" smtClean="0">
                <a:solidFill>
                  <a:srgbClr val="C00000"/>
                </a:solidFill>
              </a:rPr>
              <a:t>focuse</a:t>
            </a:r>
            <a:r>
              <a:rPr lang="en-US" dirty="0" smtClean="0">
                <a:solidFill>
                  <a:srgbClr val="C00000"/>
                </a:solidFill>
              </a:rPr>
              <a:t> only on the Run 0 period (about 1/25</a:t>
            </a:r>
            <a:r>
              <a:rPr lang="en-US" baseline="30000" dirty="0" smtClean="0">
                <a:solidFill>
                  <a:srgbClr val="C00000"/>
                </a:solidFill>
              </a:rPr>
              <a:t>th</a:t>
            </a:r>
            <a:r>
              <a:rPr lang="en-US" dirty="0" smtClean="0">
                <a:solidFill>
                  <a:srgbClr val="C00000"/>
                </a:solidFill>
              </a:rPr>
              <a:t> of our total dataset). </a:t>
            </a:r>
          </a:p>
          <a:p>
            <a:endParaRPr lang="en-US" dirty="0">
              <a:solidFill>
                <a:srgbClr val="C00000"/>
              </a:solidFill>
            </a:endParaRPr>
          </a:p>
          <a:p>
            <a:r>
              <a:rPr lang="en-US" dirty="0" smtClean="0">
                <a:solidFill>
                  <a:srgbClr val="C00000"/>
                </a:solidFill>
              </a:rPr>
              <a:t>This small bit already enables us to constrain possible “new” physics and is competitive with previous experiments.</a:t>
            </a:r>
            <a:endParaRPr lang="en-US" dirty="0">
              <a:solidFill>
                <a:srgbClr val="C00000"/>
              </a:solidFill>
            </a:endParaRPr>
          </a:p>
        </p:txBody>
      </p:sp>
      <p:sp>
        <p:nvSpPr>
          <p:cNvPr id="13" name="Rectangle 8"/>
          <p:cNvSpPr>
            <a:spLocks/>
          </p:cNvSpPr>
          <p:nvPr/>
        </p:nvSpPr>
        <p:spPr bwMode="auto">
          <a:xfrm>
            <a:off x="6324600" y="2735506"/>
            <a:ext cx="14634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r>
              <a:rPr lang="en-US" sz="1400" dirty="0">
                <a:ea typeface="Gill Sans" charset="0"/>
                <a:cs typeface="Gill Sans" charset="0"/>
              </a:rPr>
              <a:t>*</a:t>
            </a:r>
            <a:r>
              <a:rPr lang="en-US" sz="1400" dirty="0" smtClean="0">
                <a:ea typeface="Gill Sans" charset="0"/>
                <a:cs typeface="Gill Sans" charset="0"/>
              </a:rPr>
              <a:t>Raw </a:t>
            </a:r>
            <a:r>
              <a:rPr lang="en-US" sz="1400" dirty="0">
                <a:ea typeface="Gill Sans" charset="0"/>
                <a:cs typeface="Gill Sans" charset="0"/>
              </a:rPr>
              <a:t>data recorded</a:t>
            </a:r>
          </a:p>
        </p:txBody>
      </p:sp>
      <p:sp>
        <p:nvSpPr>
          <p:cNvPr id="6" name="Rectangle 5"/>
          <p:cNvSpPr/>
          <p:nvPr/>
        </p:nvSpPr>
        <p:spPr>
          <a:xfrm>
            <a:off x="838200" y="4876800"/>
            <a:ext cx="6858000" cy="1200329"/>
          </a:xfrm>
          <a:prstGeom prst="rect">
            <a:avLst/>
          </a:prstGeom>
        </p:spPr>
        <p:txBody>
          <a:bodyPr wrap="square">
            <a:spAutoFit/>
          </a:bodyPr>
          <a:lstStyle/>
          <a:p>
            <a:pPr marL="24986"/>
            <a:r>
              <a:rPr lang="en-US" dirty="0">
                <a:ea typeface="Gill Sans" charset="0"/>
                <a:cs typeface="Gill Sans" charset="0"/>
              </a:rPr>
              <a:t>Separate blinding factor (allows early </a:t>
            </a:r>
            <a:r>
              <a:rPr lang="en-US" dirty="0" err="1">
                <a:ea typeface="Gill Sans" charset="0"/>
                <a:cs typeface="Gill Sans" charset="0"/>
              </a:rPr>
              <a:t>unblinding</a:t>
            </a:r>
            <a:r>
              <a:rPr lang="en-US" dirty="0">
                <a:ea typeface="Gill Sans" charset="0"/>
                <a:cs typeface="Gill Sans" charset="0"/>
              </a:rPr>
              <a:t>)</a:t>
            </a:r>
          </a:p>
          <a:p>
            <a:pPr marL="24986"/>
            <a:r>
              <a:rPr lang="en-US" dirty="0">
                <a:ea typeface="Gill Sans" charset="0"/>
                <a:cs typeface="Gill Sans" charset="0"/>
              </a:rPr>
              <a:t>Some equipment for highest precision was still being </a:t>
            </a:r>
            <a:r>
              <a:rPr lang="en-US" dirty="0" smtClean="0">
                <a:ea typeface="Gill Sans" charset="0"/>
                <a:cs typeface="Gill Sans" charset="0"/>
              </a:rPr>
              <a:t>commissioned: 	Compton </a:t>
            </a:r>
            <a:r>
              <a:rPr lang="en-US" dirty="0" err="1" smtClean="0">
                <a:ea typeface="Gill Sans" charset="0"/>
                <a:cs typeface="Gill Sans" charset="0"/>
              </a:rPr>
              <a:t>polarimeter</a:t>
            </a:r>
            <a:r>
              <a:rPr lang="en-US" dirty="0" smtClean="0">
                <a:ea typeface="Gill Sans" charset="0"/>
                <a:cs typeface="Gill Sans" charset="0"/>
              </a:rPr>
              <a:t>, beam </a:t>
            </a:r>
            <a:r>
              <a:rPr lang="en-US" dirty="0">
                <a:ea typeface="Gill Sans" charset="0"/>
                <a:cs typeface="Gill Sans" charset="0"/>
              </a:rPr>
              <a:t>modulation, and injector spin </a:t>
            </a:r>
            <a:r>
              <a:rPr lang="en-US" dirty="0" smtClean="0">
                <a:ea typeface="Gill Sans" charset="0"/>
                <a:cs typeface="Gill Sans" charset="0"/>
              </a:rPr>
              <a:t>	manipulation </a:t>
            </a:r>
            <a:r>
              <a:rPr lang="en-US" dirty="0">
                <a:ea typeface="Gill Sans" charset="0"/>
                <a:cs typeface="Gill Sans" charset="0"/>
              </a:rPr>
              <a:t>will be used only for the full data </a:t>
            </a:r>
            <a:r>
              <a:rPr lang="en-US" dirty="0" smtClean="0">
                <a:ea typeface="Gill Sans" charset="0"/>
                <a:cs typeface="Gill Sans" charset="0"/>
              </a:rPr>
              <a:t>set</a:t>
            </a:r>
            <a:endParaRPr lang="en-US" dirty="0">
              <a:ea typeface="Gill Sans" charset="0"/>
              <a:cs typeface="Gill Sans" charset="0"/>
            </a:endParaRPr>
          </a:p>
        </p:txBody>
      </p:sp>
    </p:spTree>
    <p:extLst>
      <p:ext uri="{BB962C8B-B14F-4D97-AF65-F5344CB8AC3E}">
        <p14:creationId xmlns:p14="http://schemas.microsoft.com/office/powerpoint/2010/main" val="1332056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214" y="457200"/>
            <a:ext cx="749424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0" name="Rectangle 2"/>
          <p:cNvSpPr>
            <a:spLocks noGrp="1" noChangeArrowheads="1"/>
          </p:cNvSpPr>
          <p:nvPr>
            <p:ph type="title"/>
          </p:nvPr>
        </p:nvSpPr>
        <p:spPr>
          <a:ln/>
        </p:spPr>
        <p:txBody>
          <a:bodyPr/>
          <a:lstStyle/>
          <a:p>
            <a:r>
              <a:rPr lang="en-US" dirty="0"/>
              <a:t>Asymmetry Extraction</a:t>
            </a:r>
          </a:p>
        </p:txBody>
      </p:sp>
      <p:sp>
        <p:nvSpPr>
          <p:cNvPr id="4" name="Date Placeholder 3"/>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2" name="Footer Placeholder 1"/>
          <p:cNvSpPr>
            <a:spLocks noGrp="1"/>
          </p:cNvSpPr>
          <p:nvPr>
            <p:ph type="ftr" sz="quarter" idx="11"/>
          </p:nvPr>
        </p:nvSpPr>
        <p:spPr/>
        <p:txBody>
          <a:bodyPr/>
          <a:lstStyle/>
          <a:p>
            <a:r>
              <a:rPr lang="en-US" smtClean="0"/>
              <a:t>HUGS</a:t>
            </a:r>
            <a:endParaRPr lang="en-US"/>
          </a:p>
        </p:txBody>
      </p:sp>
      <p:sp>
        <p:nvSpPr>
          <p:cNvPr id="5" name="Slide Number Placeholder 4"/>
          <p:cNvSpPr>
            <a:spLocks noGrp="1"/>
          </p:cNvSpPr>
          <p:nvPr>
            <p:ph type="sldNum" sz="quarter" idx="12"/>
          </p:nvPr>
        </p:nvSpPr>
        <p:spPr/>
        <p:txBody>
          <a:bodyPr/>
          <a:lstStyle/>
          <a:p>
            <a:fld id="{7E5306AB-AE3C-461E-AA4C-9594156E011A}" type="slidenum">
              <a:rPr lang="en-US" smtClean="0">
                <a:solidFill>
                  <a:prstClr val="black"/>
                </a:solidFill>
              </a:rPr>
              <a:pPr/>
              <a:t>25</a:t>
            </a:fld>
            <a:endParaRPr lang="en-US">
              <a:solidFill>
                <a:prstClr val="black"/>
              </a:solidFill>
            </a:endParaRPr>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04" y="2514600"/>
            <a:ext cx="2406294" cy="63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4" name="AutoShape 6"/>
          <p:cNvSpPr>
            <a:spLocks/>
          </p:cNvSpPr>
          <p:nvPr/>
        </p:nvSpPr>
        <p:spPr bwMode="auto">
          <a:xfrm>
            <a:off x="3858816" y="5987266"/>
            <a:ext cx="5285184" cy="415320"/>
          </a:xfrm>
          <a:prstGeom prst="roundRect">
            <a:avLst>
              <a:gd name="adj" fmla="val 23806"/>
            </a:avLst>
          </a:prstGeom>
          <a:solidFill>
            <a:srgbClr val="FFFFFF"/>
          </a:solidFill>
          <a:ln w="25400" cap="flat">
            <a:solidFill>
              <a:srgbClr val="000000"/>
            </a:solidFill>
            <a:prstDash val="solid"/>
            <a:miter lim="800000"/>
            <a:headEnd type="none" w="med" len="med"/>
            <a:tailEnd type="none" w="med" len="med"/>
          </a:ln>
        </p:spPr>
        <p:txBody>
          <a:bodyPr lIns="0" tIns="0" rIns="0" bIns="0"/>
          <a:lstStyle/>
          <a:p>
            <a:endParaRPr lang="en-US"/>
          </a:p>
        </p:txBody>
      </p:sp>
      <p:sp>
        <p:nvSpPr>
          <p:cNvPr id="27655" name="Rectangle 7"/>
          <p:cNvSpPr>
            <a:spLocks/>
          </p:cNvSpPr>
          <p:nvPr/>
        </p:nvSpPr>
        <p:spPr bwMode="auto">
          <a:xfrm>
            <a:off x="3412257" y="1056554"/>
            <a:ext cx="5731743" cy="357188"/>
          </a:xfrm>
          <a:prstGeom prst="rect">
            <a:avLst/>
          </a:prstGeom>
          <a:solidFill>
            <a:srgbClr val="FFFFF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000" dirty="0">
                <a:ea typeface="Gill Sans" charset="0"/>
                <a:cs typeface="Gill Sans" charset="0"/>
              </a:rPr>
              <a:t>Hydrogen Elastic Asymmetry Effective Corrections</a:t>
            </a:r>
          </a:p>
        </p:txBody>
      </p:sp>
      <p:sp>
        <p:nvSpPr>
          <p:cNvPr id="27656" name="Rectangle 8"/>
          <p:cNvSpPr>
            <a:spLocks/>
          </p:cNvSpPr>
          <p:nvPr/>
        </p:nvSpPr>
        <p:spPr bwMode="auto">
          <a:xfrm>
            <a:off x="8141169" y="6459379"/>
            <a:ext cx="947888" cy="246221"/>
          </a:xfrm>
          <a:prstGeom prst="rect">
            <a:avLst/>
          </a:prstGeom>
          <a:solidFill>
            <a:srgbClr val="FFFFFF"/>
          </a:solidFill>
          <a:ln w="12700" cap="flat">
            <a:solidFill>
              <a:srgbClr val="000000"/>
            </a:solidFill>
            <a:prstDash val="solid"/>
            <a:miter lim="800000"/>
            <a:headEnd type="none" w="med" len="med"/>
            <a:tailEnd type="none" w="med" len="med"/>
          </a:ln>
        </p:spPr>
        <p:txBody>
          <a:bodyPr wrap="none" lIns="0" tIns="0" rIns="0" bIns="0" anchor="ctr">
            <a:spAutoFit/>
          </a:bodyPr>
          <a:lstStyle/>
          <a:p>
            <a:r>
              <a:rPr lang="en-US" sz="1600" dirty="0">
                <a:solidFill>
                  <a:schemeClr val="tx1"/>
                </a:solidFill>
                <a:ea typeface="Gill Sans" charset="0"/>
                <a:cs typeface="Gill Sans" charset="0"/>
              </a:rPr>
              <a:t>(16.3 % </a:t>
            </a:r>
            <a:r>
              <a:rPr lang="en-US" sz="1600" dirty="0" err="1">
                <a:solidFill>
                  <a:schemeClr val="tx1"/>
                </a:solidFill>
                <a:ea typeface="Gill Sans" charset="0"/>
                <a:cs typeface="Gill Sans" charset="0"/>
              </a:rPr>
              <a:t>rel</a:t>
            </a:r>
            <a:r>
              <a:rPr lang="en-US" sz="1600" dirty="0">
                <a:solidFill>
                  <a:schemeClr val="tx1"/>
                </a:solidFill>
                <a:ea typeface="Gill Sans" charset="0"/>
                <a:cs typeface="Gill Sans" charset="0"/>
              </a:rPr>
              <a:t>)</a:t>
            </a:r>
          </a:p>
        </p:txBody>
      </p:sp>
      <p:sp>
        <p:nvSpPr>
          <p:cNvPr id="27657" name="Rectangle 9"/>
          <p:cNvSpPr>
            <a:spLocks/>
          </p:cNvSpPr>
          <p:nvPr/>
        </p:nvSpPr>
        <p:spPr bwMode="auto">
          <a:xfrm>
            <a:off x="2357498" y="1973759"/>
            <a:ext cx="947888" cy="246221"/>
          </a:xfrm>
          <a:prstGeom prst="rect">
            <a:avLst/>
          </a:prstGeom>
          <a:solidFill>
            <a:srgbClr val="FFFFFF"/>
          </a:solidFill>
          <a:ln w="12700" cap="flat">
            <a:solidFill>
              <a:srgbClr val="000000"/>
            </a:solidFill>
            <a:prstDash val="solid"/>
            <a:miter lim="800000"/>
            <a:headEnd type="none" w="med" len="med"/>
            <a:tailEnd type="none" w="med" len="med"/>
          </a:ln>
        </p:spPr>
        <p:txBody>
          <a:bodyPr wrap="none" lIns="0" tIns="0" rIns="0" bIns="0" anchor="ctr">
            <a:spAutoFit/>
          </a:bodyPr>
          <a:lstStyle/>
          <a:p>
            <a:r>
              <a:rPr lang="en-US" sz="1600" dirty="0">
                <a:solidFill>
                  <a:schemeClr val="tx1"/>
                </a:solidFill>
                <a:ea typeface="Gill Sans" charset="0"/>
                <a:cs typeface="Gill Sans" charset="0"/>
              </a:rPr>
              <a:t>(14.9 % </a:t>
            </a:r>
            <a:r>
              <a:rPr lang="en-US" sz="1600" dirty="0" err="1">
                <a:solidFill>
                  <a:schemeClr val="tx1"/>
                </a:solidFill>
                <a:ea typeface="Gill Sans" charset="0"/>
                <a:cs typeface="Gill Sans" charset="0"/>
              </a:rPr>
              <a:t>rel</a:t>
            </a:r>
            <a:r>
              <a:rPr lang="en-US" sz="1600" dirty="0">
                <a:solidFill>
                  <a:schemeClr val="tx1"/>
                </a:solidFill>
                <a:ea typeface="Gill Sans" charset="0"/>
                <a:cs typeface="Gill Sans" charset="0"/>
              </a:rPr>
              <a:t>)</a:t>
            </a:r>
          </a:p>
        </p:txBody>
      </p:sp>
      <p:sp>
        <p:nvSpPr>
          <p:cNvPr id="27658" name="Rectangle 10"/>
          <p:cNvSpPr>
            <a:spLocks/>
          </p:cNvSpPr>
          <p:nvPr/>
        </p:nvSpPr>
        <p:spPr bwMode="auto">
          <a:xfrm rot="5459">
            <a:off x="3170704" y="4614077"/>
            <a:ext cx="1401089" cy="261610"/>
          </a:xfrm>
          <a:prstGeom prst="rect">
            <a:avLst/>
          </a:prstGeom>
          <a:solidFill>
            <a:srgbClr val="FFFFF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dirty="0">
                <a:solidFill>
                  <a:srgbClr val="FF2712"/>
                </a:solidFill>
                <a:ea typeface="Gill Sans" charset="0"/>
                <a:cs typeface="Gill Sans" charset="0"/>
              </a:rPr>
              <a:t>4% of total data</a:t>
            </a:r>
          </a:p>
        </p:txBody>
      </p:sp>
      <p:sp>
        <p:nvSpPr>
          <p:cNvPr id="27659" name="Rectangle 11"/>
          <p:cNvSpPr>
            <a:spLocks/>
          </p:cNvSpPr>
          <p:nvPr/>
        </p:nvSpPr>
        <p:spPr bwMode="auto">
          <a:xfrm rot="3656598">
            <a:off x="3486068" y="3002481"/>
            <a:ext cx="129452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300">
                <a:ea typeface="Gill Sans" charset="0"/>
                <a:cs typeface="Gill Sans" charset="0"/>
              </a:rPr>
              <a:t>Beam asymmetries</a:t>
            </a:r>
          </a:p>
        </p:txBody>
      </p:sp>
      <p:sp>
        <p:nvSpPr>
          <p:cNvPr id="27660" name="Rectangle 12"/>
          <p:cNvSpPr>
            <a:spLocks/>
          </p:cNvSpPr>
          <p:nvPr/>
        </p:nvSpPr>
        <p:spPr bwMode="auto">
          <a:xfrm rot="3656598">
            <a:off x="5139298" y="2755798"/>
            <a:ext cx="79868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300">
                <a:ea typeface="Gill Sans" charset="0"/>
                <a:cs typeface="Gill Sans" charset="0"/>
              </a:rPr>
              <a:t>Polarization</a:t>
            </a:r>
          </a:p>
        </p:txBody>
      </p:sp>
      <p:sp>
        <p:nvSpPr>
          <p:cNvPr id="27661" name="Rectangle 13"/>
          <p:cNvSpPr>
            <a:spLocks/>
          </p:cNvSpPr>
          <p:nvPr/>
        </p:nvSpPr>
        <p:spPr bwMode="auto">
          <a:xfrm rot="3656598">
            <a:off x="5485369" y="3456221"/>
            <a:ext cx="17897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300">
                <a:ea typeface="Gill Sans" charset="0"/>
                <a:cs typeface="Gill Sans" charset="0"/>
              </a:rPr>
              <a:t>Aluminum target windows</a:t>
            </a:r>
          </a:p>
        </p:txBody>
      </p:sp>
      <p:sp>
        <p:nvSpPr>
          <p:cNvPr id="27662" name="Rectangle 14"/>
          <p:cNvSpPr>
            <a:spLocks/>
          </p:cNvSpPr>
          <p:nvPr/>
        </p:nvSpPr>
        <p:spPr bwMode="auto">
          <a:xfrm rot="3656598">
            <a:off x="6294491" y="2822213"/>
            <a:ext cx="147527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300">
                <a:ea typeface="Gill Sans" charset="0"/>
                <a:cs typeface="Gill Sans" charset="0"/>
              </a:rPr>
              <a:t>Beamline background</a:t>
            </a:r>
          </a:p>
        </p:txBody>
      </p:sp>
      <p:pic>
        <p:nvPicPr>
          <p:cNvPr id="27663" name="Picture 15"/>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7042" y="6053001"/>
            <a:ext cx="5057628" cy="27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64" name="AutoShape 16"/>
          <p:cNvSpPr>
            <a:spLocks/>
          </p:cNvSpPr>
          <p:nvPr/>
        </p:nvSpPr>
        <p:spPr bwMode="auto">
          <a:xfrm>
            <a:off x="86263" y="1524000"/>
            <a:ext cx="3266537" cy="415320"/>
          </a:xfrm>
          <a:prstGeom prst="roundRect">
            <a:avLst>
              <a:gd name="adj" fmla="val 23806"/>
            </a:avLst>
          </a:prstGeom>
          <a:solidFill>
            <a:srgbClr val="FFFFFF"/>
          </a:solidFill>
          <a:ln w="25400" cap="flat">
            <a:solidFill>
              <a:srgbClr val="000000"/>
            </a:solidFill>
            <a:prstDash val="solid"/>
            <a:miter lim="800000"/>
            <a:headEnd type="none" w="med" len="med"/>
            <a:tailEnd type="none" w="med" len="med"/>
          </a:ln>
        </p:spPr>
        <p:txBody>
          <a:bodyPr lIns="0" tIns="0" rIns="0" bIns="0"/>
          <a:lstStyle/>
          <a:p>
            <a:endParaRPr lang="en-US"/>
          </a:p>
        </p:txBody>
      </p:sp>
      <p:pic>
        <p:nvPicPr>
          <p:cNvPr id="2766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419" y="1600200"/>
            <a:ext cx="3009619" cy="24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1" name="Picture 10"/>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5518" y="1143000"/>
            <a:ext cx="2435282" cy="19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2" name="Picture 4"/>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5587" y="3545803"/>
            <a:ext cx="1905032" cy="18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3" name="Rectangle 5"/>
          <p:cNvSpPr>
            <a:spLocks/>
          </p:cNvSpPr>
          <p:nvPr/>
        </p:nvSpPr>
        <p:spPr bwMode="auto">
          <a:xfrm>
            <a:off x="1896935" y="3749189"/>
            <a:ext cx="9035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nchor="ctr">
            <a:spAutoFit/>
          </a:bodyPr>
          <a:lstStyle/>
          <a:p>
            <a:r>
              <a:rPr lang="en-US" sz="1600" dirty="0">
                <a:solidFill>
                  <a:schemeClr val="tx1"/>
                </a:solidFill>
                <a:ea typeface="Gill Sans" charset="0"/>
                <a:cs typeface="Gill Sans" charset="0"/>
              </a:rPr>
              <a:t>(2% </a:t>
            </a:r>
            <a:r>
              <a:rPr lang="en-US" sz="1600" dirty="0" err="1">
                <a:solidFill>
                  <a:schemeClr val="tx1"/>
                </a:solidFill>
                <a:ea typeface="Gill Sans" charset="0"/>
                <a:cs typeface="Gill Sans" charset="0"/>
              </a:rPr>
              <a:t>rel</a:t>
            </a:r>
            <a:r>
              <a:rPr lang="en-US" sz="1600" dirty="0">
                <a:solidFill>
                  <a:schemeClr val="tx1"/>
                </a:solidFill>
                <a:ea typeface="Gill Sans" charset="0"/>
                <a:cs typeface="Gill Sans" charset="0"/>
              </a:rPr>
              <a:t>)</a:t>
            </a:r>
          </a:p>
        </p:txBody>
      </p:sp>
      <p:pic>
        <p:nvPicPr>
          <p:cNvPr id="28" name="Picture 8"/>
          <p:cNvPicPr>
            <a:picLocks noChangeAspect="1" noChangeArrowheads="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3438" y="5386414"/>
            <a:ext cx="2122162" cy="20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9" name="Picture 9"/>
          <p:cNvPicPr>
            <a:picLocks noChangeAspect="1" noChangeArrowheads="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800" y="4724400"/>
            <a:ext cx="1885050" cy="19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0" name="Picture 10"/>
          <p:cNvPicPr>
            <a:picLocks noChangeAspect="1" noChangeArrowheads="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0827" y="5076877"/>
            <a:ext cx="1819843" cy="20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1" name="Picture 5"/>
          <p:cNvPicPr>
            <a:picLocks noChangeAspect="1" noChangeArrowheads="1"/>
          </p:cNvPicPr>
          <p:nvPr/>
        </p:nvPicPr>
        <p:blipFill>
          <a:blip r:embed="rId11">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6310" y="6281381"/>
            <a:ext cx="2703090" cy="19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 name="Rectangle 2"/>
          <p:cNvSpPr/>
          <p:nvPr/>
        </p:nvSpPr>
        <p:spPr>
          <a:xfrm>
            <a:off x="3731532" y="1600200"/>
            <a:ext cx="1373868" cy="239521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083143" y="2072570"/>
            <a:ext cx="250857" cy="254039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572000" y="4744882"/>
            <a:ext cx="1338335" cy="39012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820026" y="1600200"/>
            <a:ext cx="2821054" cy="29718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641080" y="2120173"/>
            <a:ext cx="250857" cy="338854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276778" y="5118588"/>
            <a:ext cx="1338335" cy="39012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257800" y="2244019"/>
            <a:ext cx="583592" cy="214307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170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665"/>
                                        </p:tgtEl>
                                        <p:attrNameLst>
                                          <p:attrName>style.visibility</p:attrName>
                                        </p:attrNameLst>
                                      </p:cBhvr>
                                      <p:to>
                                        <p:strVal val="visible"/>
                                      </p:to>
                                    </p:set>
                                    <p:animEffect transition="in" filter="fade">
                                      <p:cBhvr>
                                        <p:cTn id="15" dur="500"/>
                                        <p:tgtEl>
                                          <p:spTgt spid="2766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664"/>
                                        </p:tgtEl>
                                        <p:attrNameLst>
                                          <p:attrName>style.visibility</p:attrName>
                                        </p:attrNameLst>
                                      </p:cBhvr>
                                      <p:to>
                                        <p:strVal val="visible"/>
                                      </p:to>
                                    </p:set>
                                    <p:animEffect transition="in" filter="fade">
                                      <p:cBhvr>
                                        <p:cTn id="18" dur="500"/>
                                        <p:tgtEl>
                                          <p:spTgt spid="2766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657"/>
                                        </p:tgtEl>
                                        <p:attrNameLst>
                                          <p:attrName>style.visibility</p:attrName>
                                        </p:attrNameLst>
                                      </p:cBhvr>
                                      <p:to>
                                        <p:strVal val="visible"/>
                                      </p:to>
                                    </p:set>
                                    <p:animEffect transition="in" filter="fade">
                                      <p:cBhvr>
                                        <p:cTn id="21" dur="500"/>
                                        <p:tgtEl>
                                          <p:spTgt spid="27657"/>
                                        </p:tgtEl>
                                      </p:cBhvr>
                                    </p:animEffect>
                                  </p:childTnLst>
                                </p:cTn>
                              </p:par>
                              <p:par>
                                <p:cTn id="22" presetID="10" presetClass="exit" presetSubtype="0" fill="hold" grpId="0" nodeType="withEffect">
                                  <p:stCondLst>
                                    <p:cond delay="0"/>
                                  </p:stCondLst>
                                  <p:childTnLst>
                                    <p:animEffect transition="out" filter="fade">
                                      <p:cBhvr>
                                        <p:cTn id="23" dur="500"/>
                                        <p:tgtEl>
                                          <p:spTgt spid="45"/>
                                        </p:tgtEl>
                                      </p:cBhvr>
                                    </p:animEffect>
                                    <p:set>
                                      <p:cBhvr>
                                        <p:cTn id="24" dur="1" fill="hold">
                                          <p:stCondLst>
                                            <p:cond delay="499"/>
                                          </p:stCondLst>
                                        </p:cTn>
                                        <p:tgtEl>
                                          <p:spTgt spid="45"/>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46"/>
                                        </p:tgtEl>
                                      </p:cBhvr>
                                    </p:animEffect>
                                    <p:set>
                                      <p:cBhvr>
                                        <p:cTn id="27" dur="1" fill="hold">
                                          <p:stCondLst>
                                            <p:cond delay="499"/>
                                          </p:stCondLst>
                                        </p:cTn>
                                        <p:tgtEl>
                                          <p:spTgt spid="4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652"/>
                                        </p:tgtEl>
                                        <p:attrNameLst>
                                          <p:attrName>style.visibility</p:attrName>
                                        </p:attrNameLst>
                                      </p:cBhvr>
                                      <p:to>
                                        <p:strVal val="visible"/>
                                      </p:to>
                                    </p:set>
                                    <p:animEffect transition="in" filter="fade">
                                      <p:cBhvr>
                                        <p:cTn id="32" dur="500"/>
                                        <p:tgtEl>
                                          <p:spTgt spid="27652"/>
                                        </p:tgtEl>
                                      </p:cBhvr>
                                    </p:animEffect>
                                  </p:childTnLst>
                                </p:cTn>
                              </p:par>
                              <p:par>
                                <p:cTn id="33" presetID="10" presetClass="exit" presetSubtype="0" fill="hold" grpId="0" nodeType="withEffect">
                                  <p:stCondLst>
                                    <p:cond delay="0"/>
                                  </p:stCondLst>
                                  <p:childTnLst>
                                    <p:animEffect transition="out" filter="fade">
                                      <p:cBhvr>
                                        <p:cTn id="34" dur="500"/>
                                        <p:tgtEl>
                                          <p:spTgt spid="50"/>
                                        </p:tgtEl>
                                      </p:cBhvr>
                                    </p:animEffect>
                                    <p:set>
                                      <p:cBhvr>
                                        <p:cTn id="35" dur="1" fill="hold">
                                          <p:stCondLst>
                                            <p:cond delay="499"/>
                                          </p:stCondLst>
                                        </p:cTn>
                                        <p:tgtEl>
                                          <p:spTgt spid="50"/>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xit" presetSubtype="0" fill="hold" grpId="0" nodeType="with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7654"/>
                                        </p:tgtEl>
                                        <p:attrNameLst>
                                          <p:attrName>style.visibility</p:attrName>
                                        </p:attrNameLst>
                                      </p:cBhvr>
                                      <p:to>
                                        <p:strVal val="visible"/>
                                      </p:to>
                                    </p:set>
                                    <p:animEffect transition="in" filter="fade">
                                      <p:cBhvr>
                                        <p:cTn id="66" dur="500"/>
                                        <p:tgtEl>
                                          <p:spTgt spid="27654"/>
                                        </p:tgtEl>
                                      </p:cBhvr>
                                    </p:animEffect>
                                  </p:childTnLst>
                                </p:cTn>
                              </p:par>
                              <p:par>
                                <p:cTn id="67" presetID="10" presetClass="entr" presetSubtype="0" fill="hold" nodeType="withEffect">
                                  <p:stCondLst>
                                    <p:cond delay="0"/>
                                  </p:stCondLst>
                                  <p:childTnLst>
                                    <p:set>
                                      <p:cBhvr>
                                        <p:cTn id="68" dur="1" fill="hold">
                                          <p:stCondLst>
                                            <p:cond delay="0"/>
                                          </p:stCondLst>
                                        </p:cTn>
                                        <p:tgtEl>
                                          <p:spTgt spid="27663"/>
                                        </p:tgtEl>
                                        <p:attrNameLst>
                                          <p:attrName>style.visibility</p:attrName>
                                        </p:attrNameLst>
                                      </p:cBhvr>
                                      <p:to>
                                        <p:strVal val="visible"/>
                                      </p:to>
                                    </p:set>
                                    <p:animEffect transition="in" filter="fade">
                                      <p:cBhvr>
                                        <p:cTn id="69" dur="500"/>
                                        <p:tgtEl>
                                          <p:spTgt spid="2766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656"/>
                                        </p:tgtEl>
                                        <p:attrNameLst>
                                          <p:attrName>style.visibility</p:attrName>
                                        </p:attrNameLst>
                                      </p:cBhvr>
                                      <p:to>
                                        <p:strVal val="visible"/>
                                      </p:to>
                                    </p:set>
                                    <p:animEffect transition="in" filter="fade">
                                      <p:cBhvr>
                                        <p:cTn id="72" dur="500"/>
                                        <p:tgtEl>
                                          <p:spTgt spid="27656"/>
                                        </p:tgtEl>
                                      </p:cBhvr>
                                    </p:animEffect>
                                  </p:childTnLst>
                                </p:cTn>
                              </p:par>
                              <p:par>
                                <p:cTn id="73" presetID="10" presetClass="exit" presetSubtype="0" fill="hold" grpId="0" nodeType="withEffect">
                                  <p:stCondLst>
                                    <p:cond delay="0"/>
                                  </p:stCondLst>
                                  <p:childTnLst>
                                    <p:animEffect transition="out" filter="fade">
                                      <p:cBhvr>
                                        <p:cTn id="74" dur="500"/>
                                        <p:tgtEl>
                                          <p:spTgt spid="48"/>
                                        </p:tgtEl>
                                      </p:cBhvr>
                                    </p:animEffect>
                                    <p:set>
                                      <p:cBhvr>
                                        <p:cTn id="75" dur="1" fill="hold">
                                          <p:stCondLst>
                                            <p:cond delay="499"/>
                                          </p:stCondLst>
                                        </p:cTn>
                                        <p:tgtEl>
                                          <p:spTgt spid="48"/>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9"/>
                                        </p:tgtEl>
                                      </p:cBhvr>
                                    </p:animEffect>
                                    <p:set>
                                      <p:cBhvr>
                                        <p:cTn id="78"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nimBg="1"/>
      <p:bldP spid="27656" grpId="0" animBg="1"/>
      <p:bldP spid="27657" grpId="0" animBg="1"/>
      <p:bldP spid="27664" grpId="0" animBg="1"/>
      <p:bldP spid="23" grpId="0"/>
      <p:bldP spid="3" grpId="0" animBg="1"/>
      <p:bldP spid="45" grpId="0" animBg="1"/>
      <p:bldP spid="46" grpId="0" animBg="1"/>
      <p:bldP spid="47" grpId="0" animBg="1"/>
      <p:bldP spid="48" grpId="0" animBg="1"/>
      <p:bldP spid="49"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ln/>
        </p:spPr>
        <p:txBody>
          <a:bodyPr/>
          <a:lstStyle/>
          <a:p>
            <a:r>
              <a:rPr lang="en-US" dirty="0" smtClean="0"/>
              <a:t>Ex. Aluminum </a:t>
            </a:r>
            <a:r>
              <a:rPr lang="en-US" dirty="0"/>
              <a:t>Window Background</a:t>
            </a:r>
          </a:p>
        </p:txBody>
      </p:sp>
      <p:sp>
        <p:nvSpPr>
          <p:cNvPr id="4" name="Date Placeholder 3"/>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2" name="Footer Placeholder 1"/>
          <p:cNvSpPr>
            <a:spLocks noGrp="1"/>
          </p:cNvSpPr>
          <p:nvPr>
            <p:ph type="ftr" sz="quarter" idx="11"/>
          </p:nvPr>
        </p:nvSpPr>
        <p:spPr/>
        <p:txBody>
          <a:bodyPr/>
          <a:lstStyle/>
          <a:p>
            <a:r>
              <a:rPr lang="en-US" smtClean="0"/>
              <a:t>HUGS</a:t>
            </a:r>
            <a:endParaRPr lang="en-US"/>
          </a:p>
        </p:txBody>
      </p:sp>
      <p:sp>
        <p:nvSpPr>
          <p:cNvPr id="3" name="Slide Number Placeholder 2"/>
          <p:cNvSpPr>
            <a:spLocks noGrp="1"/>
          </p:cNvSpPr>
          <p:nvPr>
            <p:ph type="sldNum" sz="quarter" idx="12"/>
          </p:nvPr>
        </p:nvSpPr>
        <p:spPr/>
        <p:txBody>
          <a:bodyPr/>
          <a:lstStyle/>
          <a:p>
            <a:fld id="{6ED5109C-FE65-41A6-A64E-43147634AD7D}" type="slidenum">
              <a:rPr lang="en-US" smtClean="0"/>
              <a:t>26</a:t>
            </a:fld>
            <a:endParaRPr lang="en-US"/>
          </a:p>
        </p:txBody>
      </p:sp>
      <p:sp>
        <p:nvSpPr>
          <p:cNvPr id="30722" name="Rectangle 2"/>
          <p:cNvSpPr>
            <a:spLocks/>
          </p:cNvSpPr>
          <p:nvPr/>
        </p:nvSpPr>
        <p:spPr bwMode="auto">
          <a:xfrm>
            <a:off x="0" y="1019472"/>
            <a:ext cx="9144000" cy="50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a:r>
              <a:rPr lang="en-US" dirty="0">
                <a:solidFill>
                  <a:schemeClr val="tx1"/>
                </a:solidFill>
                <a:ea typeface="Gill Sans" charset="0"/>
                <a:cs typeface="Gill Sans" charset="0"/>
              </a:rPr>
              <a:t>Large asymmetry and high fraction make this a big </a:t>
            </a:r>
            <a:r>
              <a:rPr lang="en-US" dirty="0" smtClean="0">
                <a:solidFill>
                  <a:schemeClr val="tx1"/>
                </a:solidFill>
                <a:ea typeface="Gill Sans" charset="0"/>
                <a:cs typeface="Gill Sans" charset="0"/>
              </a:rPr>
              <a:t>effect</a:t>
            </a:r>
            <a:r>
              <a:rPr lang="en-US" dirty="0" smtClean="0">
                <a:ea typeface="Gill Sans" charset="0"/>
                <a:cs typeface="Gill Sans" charset="0"/>
              </a:rPr>
              <a:t>; c</a:t>
            </a:r>
            <a:r>
              <a:rPr lang="en-US" dirty="0" smtClean="0">
                <a:solidFill>
                  <a:schemeClr val="tx1"/>
                </a:solidFill>
                <a:ea typeface="Gill Sans" charset="0"/>
                <a:cs typeface="Gill Sans" charset="0"/>
              </a:rPr>
              <a:t>orrection driven </a:t>
            </a:r>
            <a:r>
              <a:rPr lang="en-US" dirty="0">
                <a:solidFill>
                  <a:schemeClr val="tx1"/>
                </a:solidFill>
                <a:ea typeface="Gill Sans" charset="0"/>
                <a:cs typeface="Gill Sans" charset="0"/>
              </a:rPr>
              <a:t>by </a:t>
            </a:r>
            <a:r>
              <a:rPr lang="en-US" dirty="0" smtClean="0">
                <a:solidFill>
                  <a:schemeClr val="tx1"/>
                </a:solidFill>
                <a:ea typeface="Gill Sans" charset="0"/>
                <a:cs typeface="Gill Sans" charset="0"/>
              </a:rPr>
              <a:t>measurement</a:t>
            </a:r>
            <a:endParaRPr lang="en-US" dirty="0">
              <a:solidFill>
                <a:schemeClr val="tx1"/>
              </a:solidFill>
              <a:ea typeface="Gill Sans" charset="0"/>
              <a:cs typeface="Gill Sans" charset="0"/>
            </a:endParaRPr>
          </a:p>
        </p:txBody>
      </p:sp>
      <p:pic>
        <p:nvPicPr>
          <p:cNvPr id="307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255"/>
          <a:stretch/>
        </p:blipFill>
        <p:spPr bwMode="auto">
          <a:xfrm>
            <a:off x="1" y="3362489"/>
            <a:ext cx="4229100" cy="334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24791"/>
            <a:ext cx="4177903" cy="302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0725" name="Rectangle 5"/>
          <p:cNvSpPr>
            <a:spLocks/>
          </p:cNvSpPr>
          <p:nvPr/>
        </p:nvSpPr>
        <p:spPr bwMode="auto">
          <a:xfrm>
            <a:off x="381000" y="2074827"/>
            <a:ext cx="3952281" cy="132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buSzPct val="125000"/>
            </a:pPr>
            <a:r>
              <a:rPr lang="en-US" sz="1700" dirty="0">
                <a:solidFill>
                  <a:schemeClr val="accent2">
                    <a:lumMod val="75000"/>
                  </a:schemeClr>
                </a:solidFill>
                <a:ea typeface="Gill Sans" charset="0"/>
                <a:cs typeface="Gill Sans" charset="0"/>
              </a:rPr>
              <a:t>Rate</a:t>
            </a:r>
            <a:r>
              <a:rPr lang="en-US" sz="1700" dirty="0">
                <a:ea typeface="Gill Sans" charset="0"/>
                <a:cs typeface="Gill Sans" charset="0"/>
              </a:rPr>
              <a:t> from windows measured with empty target (actual windows)</a:t>
            </a:r>
          </a:p>
          <a:p>
            <a:pPr algn="l">
              <a:buSzPct val="125000"/>
            </a:pPr>
            <a:r>
              <a:rPr lang="en-US" sz="1700" dirty="0">
                <a:ea typeface="Gill Sans" charset="0"/>
                <a:cs typeface="Gill Sans" charset="0"/>
              </a:rPr>
              <a:t>Corrected for effect of hydrogen using simulation and data driven models of elastic and QE </a:t>
            </a:r>
            <a:r>
              <a:rPr lang="en-US" sz="1700" dirty="0" smtClean="0">
                <a:ea typeface="Gill Sans" charset="0"/>
                <a:cs typeface="Gill Sans" charset="0"/>
              </a:rPr>
              <a:t>scattering</a:t>
            </a:r>
            <a:endParaRPr lang="en-US" sz="1700" dirty="0">
              <a:ea typeface="Gill Sans" charset="0"/>
              <a:cs typeface="Gill Sans" charset="0"/>
            </a:endParaRPr>
          </a:p>
        </p:txBody>
      </p:sp>
      <p:sp>
        <p:nvSpPr>
          <p:cNvPr id="30726" name="Rectangle 6"/>
          <p:cNvSpPr>
            <a:spLocks/>
          </p:cNvSpPr>
          <p:nvPr/>
        </p:nvSpPr>
        <p:spPr bwMode="auto">
          <a:xfrm>
            <a:off x="4876800" y="2057400"/>
            <a:ext cx="4177903"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buSzPct val="125000"/>
            </a:pPr>
            <a:r>
              <a:rPr lang="en-US" sz="1700" dirty="0">
                <a:solidFill>
                  <a:schemeClr val="accent3">
                    <a:lumMod val="75000"/>
                  </a:schemeClr>
                </a:solidFill>
                <a:ea typeface="Gill Sans" charset="0"/>
                <a:cs typeface="Gill Sans" charset="0"/>
              </a:rPr>
              <a:t>Asymmetry</a:t>
            </a:r>
            <a:r>
              <a:rPr lang="en-US" sz="1700" dirty="0">
                <a:ea typeface="Gill Sans" charset="0"/>
                <a:cs typeface="Gill Sans" charset="0"/>
              </a:rPr>
              <a:t> measured from thick Al target</a:t>
            </a:r>
          </a:p>
          <a:p>
            <a:pPr algn="l">
              <a:buSzPct val="125000"/>
            </a:pPr>
            <a:r>
              <a:rPr lang="en-US" sz="1700" dirty="0">
                <a:ea typeface="Gill Sans" charset="0"/>
                <a:cs typeface="Gill Sans" charset="0"/>
              </a:rPr>
              <a:t>Measured asymmetry agrees with </a:t>
            </a:r>
            <a:r>
              <a:rPr lang="en-US" sz="1700" dirty="0" smtClean="0">
                <a:ea typeface="Gill Sans" charset="0"/>
                <a:cs typeface="Gill Sans" charset="0"/>
              </a:rPr>
              <a:t>expectation </a:t>
            </a:r>
            <a:r>
              <a:rPr lang="en-US" sz="1700" dirty="0">
                <a:ea typeface="Gill Sans" charset="0"/>
                <a:cs typeface="Gill Sans" charset="0"/>
              </a:rPr>
              <a:t>from </a:t>
            </a:r>
            <a:r>
              <a:rPr lang="en-US" sz="1700" dirty="0" smtClean="0">
                <a:ea typeface="Gill Sans" charset="0"/>
                <a:cs typeface="Gill Sans" charset="0"/>
              </a:rPr>
              <a:t>scaling</a:t>
            </a:r>
            <a:endParaRPr lang="en-US" sz="1700" dirty="0">
              <a:ea typeface="Gill Sans" charset="0"/>
              <a:cs typeface="Gill Sans" charset="0"/>
            </a:endParaRPr>
          </a:p>
        </p:txBody>
      </p:sp>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895600"/>
            <a:ext cx="3683644" cy="49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0728" name="Picture 8"/>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7572" y="1609130"/>
            <a:ext cx="3196828"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072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559" y="772120"/>
            <a:ext cx="2839641" cy="29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0730" name="Picture 10"/>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2000" y="1600200"/>
            <a:ext cx="2741414"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898839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2" y="2239119"/>
            <a:ext cx="6576715" cy="424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3794" name="Rectangle 2"/>
          <p:cNvSpPr>
            <a:spLocks noGrp="1" noChangeArrowheads="1"/>
          </p:cNvSpPr>
          <p:nvPr>
            <p:ph type="title"/>
          </p:nvPr>
        </p:nvSpPr>
        <p:spPr>
          <a:ln/>
        </p:spPr>
        <p:txBody>
          <a:bodyPr>
            <a:normAutofit/>
          </a:bodyPr>
          <a:lstStyle/>
          <a:p>
            <a:r>
              <a:rPr lang="en-US" dirty="0"/>
              <a:t>Reduced Asymmetry</a:t>
            </a:r>
          </a:p>
        </p:txBody>
      </p:sp>
      <p:sp>
        <p:nvSpPr>
          <p:cNvPr id="4" name="Date Placeholder 3"/>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2" name="Footer Placeholder 1"/>
          <p:cNvSpPr>
            <a:spLocks noGrp="1"/>
          </p:cNvSpPr>
          <p:nvPr>
            <p:ph type="ftr" sz="quarter" idx="11"/>
          </p:nvPr>
        </p:nvSpPr>
        <p:spPr/>
        <p:txBody>
          <a:bodyPr/>
          <a:lstStyle/>
          <a:p>
            <a:r>
              <a:rPr lang="en-US" smtClean="0"/>
              <a:t>HUGS</a:t>
            </a:r>
            <a:endParaRPr lang="en-US"/>
          </a:p>
        </p:txBody>
      </p:sp>
      <p:sp>
        <p:nvSpPr>
          <p:cNvPr id="3" name="Slide Number Placeholder 2"/>
          <p:cNvSpPr>
            <a:spLocks noGrp="1"/>
          </p:cNvSpPr>
          <p:nvPr>
            <p:ph type="sldNum" sz="quarter" idx="12"/>
          </p:nvPr>
        </p:nvSpPr>
        <p:spPr/>
        <p:txBody>
          <a:bodyPr/>
          <a:lstStyle/>
          <a:p>
            <a:fld id="{6ED5109C-FE65-41A6-A64E-43147634AD7D}" type="slidenum">
              <a:rPr lang="en-US" smtClean="0"/>
              <a:t>27</a:t>
            </a:fld>
            <a:endParaRPr lang="en-US"/>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03" y="1259086"/>
            <a:ext cx="208061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3797" name="Rectangle 5"/>
          <p:cNvSpPr>
            <a:spLocks/>
          </p:cNvSpPr>
          <p:nvPr/>
        </p:nvSpPr>
        <p:spPr bwMode="auto">
          <a:xfrm>
            <a:off x="6718474" y="2835176"/>
            <a:ext cx="2339578" cy="132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r"/>
            <a:r>
              <a:rPr lang="en-US">
                <a:solidFill>
                  <a:schemeClr val="tx1"/>
                </a:solidFill>
                <a:ea typeface="Gill Sans" charset="0"/>
                <a:cs typeface="Gill Sans" charset="0"/>
              </a:rPr>
              <a:t>Hadronic part can be extracted through global fit of PVES data.</a:t>
            </a:r>
          </a:p>
        </p:txBody>
      </p:sp>
      <p:sp>
        <p:nvSpPr>
          <p:cNvPr id="33798" name="Oval 6"/>
          <p:cNvSpPr>
            <a:spLocks/>
          </p:cNvSpPr>
          <p:nvPr/>
        </p:nvSpPr>
        <p:spPr bwMode="auto">
          <a:xfrm>
            <a:off x="7313414" y="1384101"/>
            <a:ext cx="1714500" cy="607219"/>
          </a:xfrm>
          <a:prstGeom prst="ellips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799" name="Line 7"/>
          <p:cNvSpPr>
            <a:spLocks noChangeShapeType="1"/>
          </p:cNvSpPr>
          <p:nvPr/>
        </p:nvSpPr>
        <p:spPr bwMode="auto">
          <a:xfrm flipH="1">
            <a:off x="7966398" y="2044899"/>
            <a:ext cx="135061" cy="762372"/>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38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0469" y="1321594"/>
            <a:ext cx="5009555" cy="7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33804" name="Group 12"/>
          <p:cNvGrpSpPr>
            <a:grpSpLocks/>
          </p:cNvGrpSpPr>
          <p:nvPr/>
        </p:nvGrpSpPr>
        <p:grpSpPr bwMode="auto">
          <a:xfrm>
            <a:off x="70322" y="2239119"/>
            <a:ext cx="8288982" cy="4241602"/>
            <a:chOff x="0" y="0"/>
            <a:chExt cx="7425" cy="3800"/>
          </a:xfrm>
        </p:grpSpPr>
        <p:pic>
          <p:nvPicPr>
            <p:cNvPr id="3380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891" cy="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3802" name="Rectangle 10"/>
            <p:cNvSpPr>
              <a:spLocks/>
            </p:cNvSpPr>
            <p:nvPr/>
          </p:nvSpPr>
          <p:spPr bwMode="auto">
            <a:xfrm>
              <a:off x="6049" y="2500"/>
              <a:ext cx="137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dirty="0">
                  <a:solidFill>
                    <a:srgbClr val="FF0000"/>
                  </a:solidFill>
                  <a:ea typeface="Gill Sans" charset="0"/>
                  <a:cs typeface="Gill Sans" charset="0"/>
                </a:rPr>
                <a:t>Qweak point:</a:t>
              </a:r>
            </a:p>
            <a:p>
              <a:pPr algn="l"/>
              <a:r>
                <a:rPr lang="en-US" sz="1700" dirty="0">
                  <a:solidFill>
                    <a:srgbClr val="FF0000"/>
                  </a:solidFill>
                  <a:ea typeface="Gill Sans" charset="0"/>
                  <a:cs typeface="Gill Sans" charset="0"/>
                </a:rPr>
                <a:t>4% of total data</a:t>
              </a:r>
            </a:p>
          </p:txBody>
        </p:sp>
        <p:sp>
          <p:nvSpPr>
            <p:cNvPr id="33803" name="Rectangle 11"/>
            <p:cNvSpPr>
              <a:spLocks/>
            </p:cNvSpPr>
            <p:nvPr/>
          </p:nvSpPr>
          <p:spPr bwMode="auto">
            <a:xfrm>
              <a:off x="778" y="1456"/>
              <a:ext cx="613"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a:solidFill>
                    <a:srgbClr val="FF0000"/>
                  </a:solidFill>
                  <a:ea typeface="Gill Sans" charset="0"/>
                  <a:cs typeface="Gill Sans" charset="0"/>
                </a:rPr>
                <a:t>QWEAK</a:t>
              </a:r>
            </a:p>
          </p:txBody>
        </p:sp>
      </p:grpSp>
      <p:sp>
        <p:nvSpPr>
          <p:cNvPr id="33805" name="Rectangle 13"/>
          <p:cNvSpPr>
            <a:spLocks/>
          </p:cNvSpPr>
          <p:nvPr/>
        </p:nvSpPr>
        <p:spPr bwMode="auto">
          <a:xfrm>
            <a:off x="1676549" y="4601929"/>
            <a:ext cx="7069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a:solidFill>
                  <a:srgbClr val="471400"/>
                </a:solidFill>
                <a:ea typeface="Gill Sans" charset="0"/>
                <a:cs typeface="Gill Sans" charset="0"/>
              </a:rPr>
              <a:t>HAPPEX</a:t>
            </a:r>
          </a:p>
        </p:txBody>
      </p:sp>
      <p:sp>
        <p:nvSpPr>
          <p:cNvPr id="33806" name="Rectangle 14"/>
          <p:cNvSpPr>
            <a:spLocks/>
          </p:cNvSpPr>
          <p:nvPr/>
        </p:nvSpPr>
        <p:spPr bwMode="auto">
          <a:xfrm>
            <a:off x="1574974" y="2708835"/>
            <a:ext cx="71974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a:solidFill>
                  <a:srgbClr val="FF766F"/>
                </a:solidFill>
                <a:ea typeface="Gill Sans" charset="0"/>
                <a:cs typeface="Gill Sans" charset="0"/>
              </a:rPr>
              <a:t>SAMPLE</a:t>
            </a:r>
          </a:p>
        </p:txBody>
      </p:sp>
      <p:sp>
        <p:nvSpPr>
          <p:cNvPr id="33807" name="Rectangle 15"/>
          <p:cNvSpPr>
            <a:spLocks/>
          </p:cNvSpPr>
          <p:nvPr/>
        </p:nvSpPr>
        <p:spPr bwMode="auto">
          <a:xfrm>
            <a:off x="3752702" y="2815991"/>
            <a:ext cx="24846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a:solidFill>
                  <a:srgbClr val="290082"/>
                </a:solidFill>
                <a:ea typeface="Gill Sans" charset="0"/>
                <a:cs typeface="Gill Sans" charset="0"/>
              </a:rPr>
              <a:t>G0</a:t>
            </a:r>
          </a:p>
        </p:txBody>
      </p:sp>
      <p:sp>
        <p:nvSpPr>
          <p:cNvPr id="33808" name="Rectangle 16"/>
          <p:cNvSpPr>
            <a:spLocks/>
          </p:cNvSpPr>
          <p:nvPr/>
        </p:nvSpPr>
        <p:spPr bwMode="auto">
          <a:xfrm>
            <a:off x="4096494" y="3869695"/>
            <a:ext cx="46160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a:solidFill>
                  <a:srgbClr val="2B4714"/>
                </a:solidFill>
                <a:ea typeface="Gill Sans" charset="0"/>
                <a:cs typeface="Gill Sans" charset="0"/>
              </a:rPr>
              <a:t>PVA4</a:t>
            </a:r>
          </a:p>
        </p:txBody>
      </p:sp>
      <p:sp>
        <p:nvSpPr>
          <p:cNvPr id="33809" name="Rectangle 17"/>
          <p:cNvSpPr>
            <a:spLocks/>
          </p:cNvSpPr>
          <p:nvPr/>
        </p:nvSpPr>
        <p:spPr bwMode="auto">
          <a:xfrm>
            <a:off x="715492" y="5228332"/>
            <a:ext cx="96440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a:solidFill>
                  <a:srgbClr val="FF0000"/>
                </a:solidFill>
                <a:ea typeface="Gill Sans" charset="0"/>
                <a:cs typeface="Gill Sans" charset="0"/>
              </a:rPr>
              <a:t>Standard Model</a:t>
            </a:r>
          </a:p>
        </p:txBody>
      </p:sp>
      <p:sp>
        <p:nvSpPr>
          <p:cNvPr id="33810" name="Line 18"/>
          <p:cNvSpPr>
            <a:spLocks noChangeShapeType="1"/>
          </p:cNvSpPr>
          <p:nvPr/>
        </p:nvSpPr>
        <p:spPr bwMode="auto">
          <a:xfrm>
            <a:off x="972220" y="4920258"/>
            <a:ext cx="129480" cy="332631"/>
          </a:xfrm>
          <a:prstGeom prst="line">
            <a:avLst/>
          </a:prstGeom>
          <a:noFill/>
          <a:ln w="38100" cap="flat">
            <a:solidFill>
              <a:srgbClr val="FF0000"/>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811" name="Rectangle 19"/>
          <p:cNvSpPr>
            <a:spLocks/>
          </p:cNvSpPr>
          <p:nvPr/>
        </p:nvSpPr>
        <p:spPr bwMode="auto">
          <a:xfrm>
            <a:off x="4558095" y="6124158"/>
            <a:ext cx="205876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dirty="0">
                <a:ea typeface="Gill Sans" charset="0"/>
                <a:cs typeface="Gill Sans" charset="0"/>
              </a:rPr>
              <a:t>Young </a:t>
            </a:r>
            <a:r>
              <a:rPr lang="en-US" sz="1200" i="1" dirty="0">
                <a:ea typeface="Gill Sans" charset="0"/>
                <a:cs typeface="Gill Sans" charset="0"/>
              </a:rPr>
              <a:t>et al.</a:t>
            </a:r>
            <a:r>
              <a:rPr lang="en-US" sz="1200" dirty="0">
                <a:ea typeface="Gill Sans" charset="0"/>
                <a:cs typeface="Gill Sans" charset="0"/>
              </a:rPr>
              <a:t> PRL99 </a:t>
            </a:r>
            <a:r>
              <a:rPr lang="en-US" sz="1200" dirty="0" smtClean="0">
                <a:ea typeface="Gill Sans" charset="0"/>
                <a:cs typeface="Gill Sans" charset="0"/>
              </a:rPr>
              <a:t>122003(2007)</a:t>
            </a:r>
            <a:endParaRPr lang="en-US" sz="1200" dirty="0">
              <a:ea typeface="Gill Sans" charset="0"/>
              <a:cs typeface="Gill Sans" charset="0"/>
            </a:endParaRPr>
          </a:p>
        </p:txBody>
      </p:sp>
      <p:sp>
        <p:nvSpPr>
          <p:cNvPr id="33812" name="Rectangle 20"/>
          <p:cNvSpPr>
            <a:spLocks/>
          </p:cNvSpPr>
          <p:nvPr/>
        </p:nvSpPr>
        <p:spPr bwMode="auto">
          <a:xfrm>
            <a:off x="1377405" y="2329323"/>
            <a:ext cx="342016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dirty="0">
                <a:ea typeface="Gill Sans" charset="0"/>
                <a:cs typeface="Gill Sans" charset="0"/>
              </a:rPr>
              <a:t>data rotated to the forward-angle limit</a:t>
            </a:r>
          </a:p>
        </p:txBody>
      </p:sp>
      <p:sp>
        <p:nvSpPr>
          <p:cNvPr id="24" name="Rectangle 7"/>
          <p:cNvSpPr>
            <a:spLocks/>
          </p:cNvSpPr>
          <p:nvPr/>
        </p:nvSpPr>
        <p:spPr bwMode="auto">
          <a:xfrm>
            <a:off x="2810619" y="794652"/>
            <a:ext cx="2938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dirty="0">
                <a:solidFill>
                  <a:schemeClr val="tx1"/>
                </a:solidFill>
                <a:ea typeface="Lucida Grande" charset="0"/>
                <a:cs typeface="Lucida Grande" charset="0"/>
              </a:rPr>
              <a:t>in the forward-angle limit (θ=0)</a:t>
            </a:r>
          </a:p>
        </p:txBody>
      </p:sp>
      <p:sp>
        <p:nvSpPr>
          <p:cNvPr id="25" name="Rectangle 18"/>
          <p:cNvSpPr>
            <a:spLocks/>
          </p:cNvSpPr>
          <p:nvPr/>
        </p:nvSpPr>
        <p:spPr bwMode="auto">
          <a:xfrm rot="-1310886">
            <a:off x="7594577" y="373164"/>
            <a:ext cx="140108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a:solidFill>
                  <a:srgbClr val="FF2712"/>
                </a:solidFill>
                <a:ea typeface="Gill Sans" charset="0"/>
                <a:cs typeface="Gill Sans" charset="0"/>
              </a:rPr>
              <a:t>4% of total data</a:t>
            </a:r>
          </a:p>
        </p:txBody>
      </p:sp>
      <p:pic>
        <p:nvPicPr>
          <p:cNvPr id="1638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467" y="6953249"/>
            <a:ext cx="73628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826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804"/>
                                        </p:tgtEl>
                                        <p:attrNameLst>
                                          <p:attrName>style.visibility</p:attrName>
                                        </p:attrNameLst>
                                      </p:cBhvr>
                                      <p:to>
                                        <p:strVal val="visible"/>
                                      </p:to>
                                    </p:set>
                                    <p:animEffect transition="in" filter="fade">
                                      <p:cBhvr>
                                        <p:cTn id="7" dur="500"/>
                                        <p:tgtEl>
                                          <p:spTgt spid="33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637678" y="812602"/>
          <a:ext cx="7999413" cy="569912"/>
        </p:xfrm>
        <a:graphic>
          <a:graphicData uri="http://schemas.openxmlformats.org/presentationml/2006/ole">
            <mc:AlternateContent xmlns:mc="http://schemas.openxmlformats.org/markup-compatibility/2006">
              <mc:Choice xmlns:v="urn:schemas-microsoft-com:vml" Requires="v">
                <p:oleObj spid="_x0000_s251914" name="Equation" r:id="rId4" imgW="3555720" imgH="266400" progId="Equation.3">
                  <p:embed/>
                </p:oleObj>
              </mc:Choice>
              <mc:Fallback>
                <p:oleObj name="Equation" r:id="rId4" imgW="3555720" imgH="26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678" y="812602"/>
                        <a:ext cx="7999413"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4817"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2573"/>
          <a:stretch/>
        </p:blipFill>
        <p:spPr bwMode="auto">
          <a:xfrm>
            <a:off x="401836" y="2400300"/>
            <a:ext cx="5697141" cy="235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48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8976" y="2510805"/>
            <a:ext cx="2580680" cy="267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4819" name="Rectangle 3"/>
          <p:cNvSpPr>
            <a:spLocks noGrp="1" noChangeArrowheads="1"/>
          </p:cNvSpPr>
          <p:nvPr>
            <p:ph type="title"/>
          </p:nvPr>
        </p:nvSpPr>
        <p:spPr>
          <a:ln/>
        </p:spPr>
        <p:txBody>
          <a:bodyPr/>
          <a:lstStyle/>
          <a:p>
            <a:r>
              <a:rPr lang="en-US" dirty="0"/>
              <a:t>Electroweak Corrections</a:t>
            </a:r>
          </a:p>
        </p:txBody>
      </p:sp>
      <p:sp>
        <p:nvSpPr>
          <p:cNvPr id="5" name="Date Placeholder 4"/>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2" name="Footer Placeholder 1"/>
          <p:cNvSpPr>
            <a:spLocks noGrp="1"/>
          </p:cNvSpPr>
          <p:nvPr>
            <p:ph type="ftr" sz="quarter" idx="11"/>
          </p:nvPr>
        </p:nvSpPr>
        <p:spPr/>
        <p:txBody>
          <a:bodyPr/>
          <a:lstStyle/>
          <a:p>
            <a:r>
              <a:rPr lang="en-US" smtClean="0"/>
              <a:t>HUGS</a:t>
            </a:r>
            <a:endParaRPr lang="en-US"/>
          </a:p>
        </p:txBody>
      </p:sp>
      <p:sp>
        <p:nvSpPr>
          <p:cNvPr id="3" name="Slide Number Placeholder 2"/>
          <p:cNvSpPr>
            <a:spLocks noGrp="1"/>
          </p:cNvSpPr>
          <p:nvPr>
            <p:ph type="sldNum" sz="quarter" idx="12"/>
          </p:nvPr>
        </p:nvSpPr>
        <p:spPr/>
        <p:txBody>
          <a:bodyPr/>
          <a:lstStyle/>
          <a:p>
            <a:fld id="{6ED5109C-FE65-41A6-A64E-43147634AD7D}" type="slidenum">
              <a:rPr lang="en-US" smtClean="0"/>
              <a:t>28</a:t>
            </a:fld>
            <a:endParaRPr lang="en-US" dirty="0"/>
          </a:p>
        </p:txBody>
      </p:sp>
      <p:sp>
        <p:nvSpPr>
          <p:cNvPr id="34820" name="Rectangle 4"/>
          <p:cNvSpPr>
            <a:spLocks/>
          </p:cNvSpPr>
          <p:nvPr/>
        </p:nvSpPr>
        <p:spPr bwMode="auto">
          <a:xfrm>
            <a:off x="245566" y="5151263"/>
            <a:ext cx="8429625" cy="12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dirty="0">
                <a:ea typeface="Gill Sans" charset="0"/>
                <a:cs typeface="Gill Sans" charset="0"/>
              </a:rPr>
              <a:t>Calculations are primarily dispersion theory type - error estimates can </a:t>
            </a:r>
            <a:r>
              <a:rPr lang="en-US" sz="1700" dirty="0" smtClean="0">
                <a:ea typeface="Gill Sans" charset="0"/>
                <a:cs typeface="Gill Sans" charset="0"/>
              </a:rPr>
              <a:t>be </a:t>
            </a:r>
            <a:r>
              <a:rPr lang="en-US" sz="1700" dirty="0">
                <a:ea typeface="Gill Sans" charset="0"/>
                <a:cs typeface="Gill Sans" charset="0"/>
              </a:rPr>
              <a:t>firmed up </a:t>
            </a:r>
            <a:r>
              <a:rPr lang="en-US" sz="1700" dirty="0" smtClean="0">
                <a:ea typeface="Gill Sans" charset="0"/>
                <a:cs typeface="Gill Sans" charset="0"/>
              </a:rPr>
              <a:t>with data!   Inelastic </a:t>
            </a:r>
            <a:r>
              <a:rPr lang="en-US" sz="1700" dirty="0">
                <a:ea typeface="Gill Sans" charset="0"/>
                <a:cs typeface="Gill Sans" charset="0"/>
              </a:rPr>
              <a:t>parity-violating asymmetries</a:t>
            </a:r>
            <a:r>
              <a:rPr lang="en-US" sz="1700" dirty="0" smtClean="0">
                <a:ea typeface="Gill Sans" charset="0"/>
                <a:cs typeface="Gill Sans" charset="0"/>
              </a:rPr>
              <a:t>:</a:t>
            </a:r>
          </a:p>
          <a:p>
            <a:pPr algn="l"/>
            <a:endParaRPr lang="en-US" sz="1200" dirty="0">
              <a:ea typeface="Gill Sans" charset="0"/>
              <a:cs typeface="Gill Sans" charset="0"/>
            </a:endParaRPr>
          </a:p>
          <a:p>
            <a:pPr algn="l"/>
            <a:r>
              <a:rPr lang="en-US" sz="1700" dirty="0" smtClean="0">
                <a:ea typeface="Gill Sans" charset="0"/>
                <a:cs typeface="Gill Sans" charset="0"/>
              </a:rPr>
              <a:t>• </a:t>
            </a:r>
            <a:r>
              <a:rPr lang="en-US" sz="1700" dirty="0">
                <a:ea typeface="Gill Sans" charset="0"/>
                <a:cs typeface="Gill Sans" charset="0"/>
              </a:rPr>
              <a:t>PVDIS at 6 </a:t>
            </a:r>
            <a:r>
              <a:rPr lang="en-US" sz="1700" dirty="0" err="1">
                <a:ea typeface="Gill Sans" charset="0"/>
                <a:cs typeface="Gill Sans" charset="0"/>
              </a:rPr>
              <a:t>GeV</a:t>
            </a:r>
            <a:r>
              <a:rPr lang="en-US" sz="1700" dirty="0">
                <a:ea typeface="Gill Sans" charset="0"/>
                <a:cs typeface="Gill Sans" charset="0"/>
              </a:rPr>
              <a:t> (JLAB E08-011); resonance region asymmetries </a:t>
            </a:r>
          </a:p>
          <a:p>
            <a:pPr algn="l"/>
            <a:r>
              <a:rPr lang="en-US" sz="1700" dirty="0">
                <a:ea typeface="Gill Sans" charset="0"/>
                <a:cs typeface="Gill Sans" charset="0"/>
              </a:rPr>
              <a:t>• Qweak: inelastic asymmetry data taken at W ~ 2.3 </a:t>
            </a:r>
            <a:r>
              <a:rPr lang="en-US" sz="1700" dirty="0" err="1">
                <a:ea typeface="Gill Sans" charset="0"/>
                <a:cs typeface="Gill Sans" charset="0"/>
              </a:rPr>
              <a:t>GeV</a:t>
            </a:r>
            <a:r>
              <a:rPr lang="en-US" sz="1700" dirty="0">
                <a:ea typeface="Gill Sans" charset="0"/>
                <a:cs typeface="Gill Sans" charset="0"/>
              </a:rPr>
              <a:t>, </a:t>
            </a:r>
            <a:r>
              <a:rPr lang="en-US" sz="1700" i="1" dirty="0">
                <a:latin typeface="Times New Roman" pitchFamily="18" charset="0"/>
                <a:ea typeface="Gill Sans" charset="0"/>
                <a:cs typeface="Times New Roman" pitchFamily="18" charset="0"/>
              </a:rPr>
              <a:t>Q</a:t>
            </a:r>
            <a:r>
              <a:rPr lang="en-US" sz="1700" baseline="32000" dirty="0">
                <a:ea typeface="Gill Sans" charset="0"/>
                <a:cs typeface="Gill Sans" charset="0"/>
              </a:rPr>
              <a:t>2</a:t>
            </a:r>
            <a:r>
              <a:rPr lang="en-US" sz="1700" dirty="0">
                <a:ea typeface="Gill Sans" charset="0"/>
                <a:cs typeface="Gill Sans" charset="0"/>
              </a:rPr>
              <a:t> = 0.09 GeV</a:t>
            </a:r>
            <a:r>
              <a:rPr lang="en-US" sz="1700" baseline="32000" dirty="0">
                <a:ea typeface="Gill Sans" charset="0"/>
                <a:cs typeface="Gill Sans" charset="0"/>
              </a:rPr>
              <a:t>2</a:t>
            </a:r>
          </a:p>
        </p:txBody>
      </p:sp>
      <p:sp>
        <p:nvSpPr>
          <p:cNvPr id="34822" name="Oval 6"/>
          <p:cNvSpPr>
            <a:spLocks/>
          </p:cNvSpPr>
          <p:nvPr/>
        </p:nvSpPr>
        <p:spPr bwMode="auto">
          <a:xfrm>
            <a:off x="8001000" y="800100"/>
            <a:ext cx="628650" cy="571500"/>
          </a:xfrm>
          <a:prstGeom prst="ellipse">
            <a:avLst/>
          </a:prstGeom>
          <a:noFill/>
          <a:ln w="25400" cap="flat">
            <a:solidFill>
              <a:srgbClr val="FF271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823" name="Rectangle 7"/>
          <p:cNvSpPr>
            <a:spLocks/>
          </p:cNvSpPr>
          <p:nvPr/>
        </p:nvSpPr>
        <p:spPr bwMode="auto">
          <a:xfrm>
            <a:off x="7623721" y="1382777"/>
            <a:ext cx="133382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dirty="0">
                <a:solidFill>
                  <a:srgbClr val="D90B00"/>
                </a:solidFill>
                <a:ea typeface="Gill Sans" charset="0"/>
                <a:cs typeface="Gill Sans" charset="0"/>
              </a:rPr>
              <a:t>~7% correction</a:t>
            </a:r>
          </a:p>
        </p:txBody>
      </p:sp>
      <p:sp>
        <p:nvSpPr>
          <p:cNvPr id="34824" name="Rectangle 8"/>
          <p:cNvSpPr>
            <a:spLocks/>
          </p:cNvSpPr>
          <p:nvPr/>
        </p:nvSpPr>
        <p:spPr bwMode="auto">
          <a:xfrm>
            <a:off x="1905000" y="1371600"/>
            <a:ext cx="563070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r>
              <a:rPr lang="en-US" sz="1700" dirty="0">
                <a:ea typeface="Gill Sans" charset="0"/>
                <a:cs typeface="Gill Sans" charset="0"/>
              </a:rPr>
              <a:t>Uncertainty on this calculation only important at final </a:t>
            </a:r>
            <a:r>
              <a:rPr lang="en-US" sz="1700" dirty="0" smtClean="0">
                <a:ea typeface="Gill Sans" charset="0"/>
                <a:cs typeface="Gill Sans" charset="0"/>
              </a:rPr>
              <a:t>precision</a:t>
            </a:r>
            <a:endParaRPr lang="en-US" sz="1700" dirty="0">
              <a:ea typeface="Gill Sans" charset="0"/>
              <a:cs typeface="Gill Sans" charset="0"/>
            </a:endParaRPr>
          </a:p>
        </p:txBody>
      </p:sp>
      <p:sp>
        <p:nvSpPr>
          <p:cNvPr id="34825" name="Rectangle 9"/>
          <p:cNvSpPr>
            <a:spLocks/>
          </p:cNvSpPr>
          <p:nvPr/>
        </p:nvSpPr>
        <p:spPr bwMode="auto">
          <a:xfrm>
            <a:off x="3580804" y="4753273"/>
            <a:ext cx="265412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r>
              <a:rPr lang="en-US" sz="1300" dirty="0">
                <a:ea typeface="Gill Sans" charset="0"/>
                <a:cs typeface="Gill Sans" charset="0"/>
              </a:rPr>
              <a:t>(calculation constrained by PVDIS data)</a:t>
            </a:r>
          </a:p>
        </p:txBody>
      </p:sp>
      <p:sp>
        <p:nvSpPr>
          <p:cNvPr id="34826" name="Rectangle 10"/>
          <p:cNvSpPr>
            <a:spLocks/>
          </p:cNvSpPr>
          <p:nvPr/>
        </p:nvSpPr>
        <p:spPr bwMode="auto">
          <a:xfrm>
            <a:off x="5553075" y="1800225"/>
            <a:ext cx="3886200"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dirty="0">
                <a:solidFill>
                  <a:srgbClr val="0070C0"/>
                </a:solidFill>
                <a:ea typeface="Gill Sans" charset="0"/>
                <a:cs typeface="Gill Sans" charset="0"/>
              </a:rPr>
              <a:t>Rapid progress in data driven theoretical work is decreasing </a:t>
            </a:r>
            <a:r>
              <a:rPr lang="en-US" sz="1700" dirty="0" smtClean="0">
                <a:solidFill>
                  <a:srgbClr val="0070C0"/>
                </a:solidFill>
                <a:ea typeface="Gill Sans" charset="0"/>
                <a:cs typeface="Gill Sans" charset="0"/>
              </a:rPr>
              <a:t>uncertainties:</a:t>
            </a:r>
            <a:endParaRPr lang="en-US" sz="1700" dirty="0">
              <a:solidFill>
                <a:srgbClr val="0070C0"/>
              </a:solidFill>
              <a:ea typeface="Gill Sans" charset="0"/>
              <a:cs typeface="Gill Sans" charset="0"/>
            </a:endParaRPr>
          </a:p>
        </p:txBody>
      </p:sp>
      <p:sp>
        <p:nvSpPr>
          <p:cNvPr id="34827" name="Rectangle 11"/>
          <p:cNvSpPr>
            <a:spLocks/>
          </p:cNvSpPr>
          <p:nvPr/>
        </p:nvSpPr>
        <p:spPr bwMode="auto">
          <a:xfrm>
            <a:off x="744262" y="2362200"/>
            <a:ext cx="4513538" cy="330398"/>
          </a:xfrm>
          <a:prstGeom prst="rect">
            <a:avLst/>
          </a:prstGeom>
          <a:solidFill>
            <a:schemeClr val="bg1"/>
          </a:solidFill>
          <a:ln>
            <a:noFill/>
          </a:ln>
          <a:extLst/>
        </p:spPr>
        <p:txBody>
          <a:bodyPr lIns="0" tIns="0" rIns="0" bIns="0" anchor="ctr"/>
          <a:lstStyle/>
          <a:p>
            <a:r>
              <a:rPr lang="en-US" sz="1700" dirty="0">
                <a:ea typeface="Lucida Grande" charset="0"/>
                <a:cs typeface="Lucida Grande" charset="0"/>
              </a:rPr>
              <a:t>Estimates of </a:t>
            </a:r>
            <a:r>
              <a:rPr lang="en-US" sz="1700" dirty="0" err="1" smtClean="0">
                <a:latin typeface="Times New Roman" pitchFamily="18" charset="0"/>
                <a:ea typeface="Lucida Grande" charset="0"/>
                <a:cs typeface="Times New Roman" pitchFamily="18" charset="0"/>
              </a:rPr>
              <a:t>γ</a:t>
            </a:r>
            <a:r>
              <a:rPr lang="en-US" sz="1700" dirty="0" err="1" smtClean="0">
                <a:ea typeface="Lucida Grande" charset="0"/>
                <a:cs typeface="Lucida Grande" charset="0"/>
              </a:rPr>
              <a:t>Z</a:t>
            </a:r>
            <a:r>
              <a:rPr lang="en-US" sz="1700" dirty="0" smtClean="0">
                <a:ea typeface="Lucida Grande" charset="0"/>
                <a:cs typeface="Lucida Grande" charset="0"/>
              </a:rPr>
              <a:t> </a:t>
            </a:r>
            <a:r>
              <a:rPr lang="en-US" sz="1700" dirty="0">
                <a:ea typeface="Lucida Grande" charset="0"/>
                <a:cs typeface="Lucida Grande" charset="0"/>
              </a:rPr>
              <a:t>contribution at Qweak kinematics</a:t>
            </a:r>
          </a:p>
        </p:txBody>
      </p:sp>
    </p:spTree>
    <p:extLst>
      <p:ext uri="{BB962C8B-B14F-4D97-AF65-F5344CB8AC3E}">
        <p14:creationId xmlns:p14="http://schemas.microsoft.com/office/powerpoint/2010/main" val="218947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ln/>
        </p:spPr>
        <p:txBody>
          <a:bodyPr/>
          <a:lstStyle/>
          <a:p>
            <a:r>
              <a:rPr lang="en-US" dirty="0"/>
              <a:t>Contact Interaction Models</a:t>
            </a:r>
          </a:p>
        </p:txBody>
      </p:sp>
      <p:sp>
        <p:nvSpPr>
          <p:cNvPr id="4" name="Date Placeholder 3"/>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2" name="Footer Placeholder 1"/>
          <p:cNvSpPr>
            <a:spLocks noGrp="1"/>
          </p:cNvSpPr>
          <p:nvPr>
            <p:ph type="ftr" sz="quarter" idx="11"/>
          </p:nvPr>
        </p:nvSpPr>
        <p:spPr/>
        <p:txBody>
          <a:bodyPr/>
          <a:lstStyle/>
          <a:p>
            <a:r>
              <a:rPr lang="en-US" smtClean="0"/>
              <a:t>HUGS</a:t>
            </a:r>
            <a:endParaRPr lang="en-US"/>
          </a:p>
        </p:txBody>
      </p:sp>
      <p:sp>
        <p:nvSpPr>
          <p:cNvPr id="3" name="Slide Number Placeholder 2"/>
          <p:cNvSpPr>
            <a:spLocks noGrp="1"/>
          </p:cNvSpPr>
          <p:nvPr>
            <p:ph type="sldNum" sz="quarter" idx="12"/>
          </p:nvPr>
        </p:nvSpPr>
        <p:spPr/>
        <p:txBody>
          <a:bodyPr/>
          <a:lstStyle/>
          <a:p>
            <a:fld id="{6ED5109C-FE65-41A6-A64E-43147634AD7D}" type="slidenum">
              <a:rPr lang="en-US" smtClean="0"/>
              <a:t>29</a:t>
            </a:fld>
            <a:endParaRPr lang="en-US"/>
          </a:p>
        </p:txBody>
      </p:sp>
      <p:pic>
        <p:nvPicPr>
          <p:cNvPr id="7170"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804341"/>
            <a:ext cx="1285875" cy="75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7171"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759693"/>
            <a:ext cx="932036" cy="84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7172" name="AutoShape 4"/>
          <p:cNvSpPr>
            <a:spLocks/>
          </p:cNvSpPr>
          <p:nvPr/>
        </p:nvSpPr>
        <p:spPr bwMode="auto">
          <a:xfrm>
            <a:off x="7092553" y="1045442"/>
            <a:ext cx="375047" cy="267891"/>
          </a:xfrm>
          <a:prstGeom prst="rightArrow">
            <a:avLst>
              <a:gd name="adj1" fmla="val 50000"/>
              <a:gd name="adj2" fmla="val 35000"/>
            </a:avLst>
          </a:prstGeom>
          <a:solidFill>
            <a:srgbClr val="BBE0E3"/>
          </a:solidFill>
          <a:ln w="9525" cap="flat">
            <a:solidFill>
              <a:srgbClr val="000000"/>
            </a:solidFill>
            <a:prstDash val="solid"/>
            <a:round/>
            <a:headEnd type="none" w="med" len="med"/>
            <a:tailEnd type="none" w="med" len="med"/>
          </a:ln>
        </p:spPr>
        <p:txBody>
          <a:bodyPr lIns="0" tIns="0" rIns="0" bIns="0"/>
          <a:lstStyle/>
          <a:p>
            <a:endParaRPr lang="en-US"/>
          </a:p>
        </p:txBody>
      </p:sp>
      <p:sp>
        <p:nvSpPr>
          <p:cNvPr id="7173" name="Rectangle 5"/>
          <p:cNvSpPr>
            <a:spLocks/>
          </p:cNvSpPr>
          <p:nvPr/>
        </p:nvSpPr>
        <p:spPr bwMode="auto">
          <a:xfrm>
            <a:off x="231056" y="964406"/>
            <a:ext cx="4592092" cy="132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2000" dirty="0">
                <a:solidFill>
                  <a:schemeClr val="tx1"/>
                </a:solidFill>
                <a:ea typeface="Gill Sans" charset="0"/>
                <a:cs typeface="Gill Sans" charset="0"/>
              </a:rPr>
              <a:t>Use four-fermion contact interaction to </a:t>
            </a:r>
            <a:r>
              <a:rPr lang="en-US" sz="2000" dirty="0" smtClean="0">
                <a:solidFill>
                  <a:schemeClr val="tx1"/>
                </a:solidFill>
                <a:ea typeface="Gill Sans" charset="0"/>
                <a:cs typeface="Gill Sans" charset="0"/>
              </a:rPr>
              <a:t>parameterize </a:t>
            </a:r>
            <a:r>
              <a:rPr lang="en-US" sz="2000" dirty="0">
                <a:solidFill>
                  <a:schemeClr val="tx1"/>
                </a:solidFill>
                <a:ea typeface="Gill Sans" charset="0"/>
                <a:cs typeface="Gill Sans" charset="0"/>
              </a:rPr>
              <a:t>the effective PV electron-quark </a:t>
            </a:r>
            <a:r>
              <a:rPr lang="en-US" sz="2000" dirty="0" smtClean="0">
                <a:solidFill>
                  <a:schemeClr val="tx1"/>
                </a:solidFill>
                <a:ea typeface="Gill Sans" charset="0"/>
                <a:cs typeface="Gill Sans" charset="0"/>
              </a:rPr>
              <a:t>couplings (mass </a:t>
            </a:r>
            <a:r>
              <a:rPr lang="en-US" sz="2000" dirty="0">
                <a:solidFill>
                  <a:schemeClr val="tx1"/>
                </a:solidFill>
                <a:ea typeface="Gill Sans" charset="0"/>
                <a:cs typeface="Gill Sans" charset="0"/>
              </a:rPr>
              <a:t>scale and coupling)</a:t>
            </a:r>
          </a:p>
        </p:txBody>
      </p:sp>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867" y="2541613"/>
            <a:ext cx="3500438" cy="172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75" name="Rectangle 7"/>
          <p:cNvSpPr>
            <a:spLocks/>
          </p:cNvSpPr>
          <p:nvPr/>
        </p:nvSpPr>
        <p:spPr bwMode="auto">
          <a:xfrm>
            <a:off x="7497961" y="4076700"/>
            <a:ext cx="88403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dirty="0">
                <a:ea typeface="Gill Sans" charset="0"/>
                <a:cs typeface="Gill Sans" charset="0"/>
              </a:rPr>
              <a:t>Large </a:t>
            </a:r>
            <a:r>
              <a:rPr lang="el-GR" sz="1700" i="1" dirty="0">
                <a:latin typeface="Times New Roman" pitchFamily="18" charset="0"/>
                <a:ea typeface="Gill Sans" charset="0"/>
                <a:cs typeface="Times New Roman" pitchFamily="18" charset="0"/>
              </a:rPr>
              <a:t>θ</a:t>
            </a:r>
            <a:endParaRPr lang="en-US" sz="1700" i="1" dirty="0">
              <a:latin typeface="Times New Roman" pitchFamily="18" charset="0"/>
              <a:ea typeface="Gill Sans" charset="0"/>
              <a:cs typeface="Times New Roman" pitchFamily="18" charset="0"/>
            </a:endParaRPr>
          </a:p>
        </p:txBody>
      </p:sp>
      <p:sp>
        <p:nvSpPr>
          <p:cNvPr id="7176" name="Rectangle 8"/>
          <p:cNvSpPr>
            <a:spLocks/>
          </p:cNvSpPr>
          <p:nvPr/>
        </p:nvSpPr>
        <p:spPr bwMode="auto">
          <a:xfrm>
            <a:off x="5794474" y="4076700"/>
            <a:ext cx="83492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dirty="0">
                <a:ea typeface="Gill Sans" charset="0"/>
                <a:cs typeface="Gill Sans" charset="0"/>
              </a:rPr>
              <a:t>Small </a:t>
            </a:r>
            <a:r>
              <a:rPr lang="el-GR" sz="1700" i="1" dirty="0" smtClean="0">
                <a:latin typeface="Times New Roman" pitchFamily="18" charset="0"/>
                <a:ea typeface="Gill Sans" charset="0"/>
                <a:cs typeface="Times New Roman" pitchFamily="18" charset="0"/>
              </a:rPr>
              <a:t>θ</a:t>
            </a:r>
            <a:endParaRPr lang="en-US" sz="1700" i="1" dirty="0">
              <a:latin typeface="Times New Roman" pitchFamily="18" charset="0"/>
              <a:ea typeface="Gill Sans" charset="0"/>
              <a:cs typeface="Times New Roman" pitchFamily="18" charset="0"/>
            </a:endParaRPr>
          </a:p>
        </p:txBody>
      </p:sp>
      <p:sp>
        <p:nvSpPr>
          <p:cNvPr id="7177" name="Rectangle 9"/>
          <p:cNvSpPr>
            <a:spLocks/>
          </p:cNvSpPr>
          <p:nvPr/>
        </p:nvSpPr>
        <p:spPr bwMode="auto">
          <a:xfrm>
            <a:off x="1066800" y="3883223"/>
            <a:ext cx="38559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000" dirty="0">
                <a:solidFill>
                  <a:schemeClr val="tx1"/>
                </a:solidFill>
                <a:ea typeface="Gill Sans" charset="0"/>
                <a:cs typeface="Gill Sans" charset="0"/>
              </a:rPr>
              <a:t>Qweak is particularly sensitive to C</a:t>
            </a:r>
            <a:r>
              <a:rPr lang="en-US" sz="2000" baseline="-6000" dirty="0">
                <a:solidFill>
                  <a:schemeClr val="tx1"/>
                </a:solidFill>
                <a:ea typeface="Gill Sans" charset="0"/>
                <a:cs typeface="Gill Sans" charset="0"/>
              </a:rPr>
              <a:t>1q</a:t>
            </a:r>
            <a:r>
              <a:rPr lang="en-US" sz="2000" dirty="0">
                <a:solidFill>
                  <a:schemeClr val="tx1"/>
                </a:solidFill>
                <a:ea typeface="Gill Sans" charset="0"/>
                <a:cs typeface="Gill Sans" charset="0"/>
              </a:rPr>
              <a:t> </a:t>
            </a:r>
          </a:p>
        </p:txBody>
      </p:sp>
      <p:pic>
        <p:nvPicPr>
          <p:cNvPr id="717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9712" y="1724025"/>
            <a:ext cx="321468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17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018234"/>
            <a:ext cx="4304109"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80" name="Rectangle 12"/>
          <p:cNvSpPr>
            <a:spLocks/>
          </p:cNvSpPr>
          <p:nvPr/>
        </p:nvSpPr>
        <p:spPr bwMode="auto">
          <a:xfrm>
            <a:off x="5188148" y="6283465"/>
            <a:ext cx="35639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r>
              <a:rPr lang="en-US" sz="1200" dirty="0" err="1" smtClean="0">
                <a:latin typeface="+mj-lt"/>
                <a:cs typeface="Times" charset="0"/>
                <a:sym typeface="Times" charset="0"/>
              </a:rPr>
              <a:t>Erler</a:t>
            </a:r>
            <a:r>
              <a:rPr lang="en-US" sz="1200" dirty="0" smtClean="0">
                <a:latin typeface="+mj-lt"/>
                <a:cs typeface="Times" charset="0"/>
                <a:sym typeface="Times" charset="0"/>
              </a:rPr>
              <a:t>, </a:t>
            </a:r>
            <a:r>
              <a:rPr lang="en-US" sz="1200" dirty="0" err="1" smtClean="0">
                <a:latin typeface="+mj-lt"/>
                <a:cs typeface="Times" charset="0"/>
                <a:sym typeface="Times" charset="0"/>
              </a:rPr>
              <a:t>Kurylov</a:t>
            </a:r>
            <a:r>
              <a:rPr lang="en-US" sz="1200" dirty="0" smtClean="0">
                <a:latin typeface="+mj-lt"/>
                <a:cs typeface="Times" charset="0"/>
                <a:sym typeface="Times" charset="0"/>
              </a:rPr>
              <a:t>, and Ramsey-</a:t>
            </a:r>
            <a:r>
              <a:rPr lang="en-US" sz="1200" dirty="0" err="1" smtClean="0">
                <a:latin typeface="+mj-lt"/>
                <a:cs typeface="Times" charset="0"/>
                <a:sym typeface="Times" charset="0"/>
              </a:rPr>
              <a:t>Musolf</a:t>
            </a:r>
            <a:r>
              <a:rPr lang="en-US" sz="1200" dirty="0" smtClean="0">
                <a:latin typeface="+mj-lt"/>
                <a:cs typeface="Times" charset="0"/>
                <a:sym typeface="Times" charset="0"/>
              </a:rPr>
              <a:t>, </a:t>
            </a:r>
            <a:r>
              <a:rPr lang="en-US" sz="1200" dirty="0">
                <a:latin typeface="+mj-lt"/>
                <a:cs typeface="Times" charset="0"/>
                <a:sym typeface="Times" charset="0"/>
              </a:rPr>
              <a:t>PRD 68, 016006 </a:t>
            </a:r>
            <a:r>
              <a:rPr lang="en-US" sz="1200" b="1" dirty="0">
                <a:latin typeface="+mj-lt"/>
                <a:ea typeface="Helvetica" charset="0"/>
                <a:cs typeface="Helvetica" charset="0"/>
                <a:sym typeface="Helvetica" charset="0"/>
              </a:rPr>
              <a:t> </a:t>
            </a:r>
            <a:r>
              <a:rPr lang="en-US" sz="1200" dirty="0">
                <a:latin typeface="+mj-lt"/>
                <a:cs typeface="Times" charset="0"/>
                <a:sym typeface="Times" charset="0"/>
              </a:rPr>
              <a:t>2003</a:t>
            </a:r>
          </a:p>
        </p:txBody>
      </p:sp>
      <p:sp>
        <p:nvSpPr>
          <p:cNvPr id="7181" name="Rectangle 13"/>
          <p:cNvSpPr>
            <a:spLocks/>
          </p:cNvSpPr>
          <p:nvPr/>
        </p:nvSpPr>
        <p:spPr bwMode="auto">
          <a:xfrm>
            <a:off x="4648200" y="4800600"/>
            <a:ext cx="448270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000" dirty="0">
                <a:solidFill>
                  <a:srgbClr val="D90B00"/>
                </a:solidFill>
                <a:ea typeface="Gill Sans" charset="0"/>
                <a:cs typeface="Gill Sans" charset="0"/>
              </a:rPr>
              <a:t>A 4% measurement of the proton weak charge would probe </a:t>
            </a:r>
            <a:r>
              <a:rPr lang="en-US" sz="2000" dirty="0" err="1">
                <a:solidFill>
                  <a:srgbClr val="D90B00"/>
                </a:solidFill>
                <a:ea typeface="Gill Sans" charset="0"/>
                <a:cs typeface="Gill Sans" charset="0"/>
              </a:rPr>
              <a:t>TeV</a:t>
            </a:r>
            <a:r>
              <a:rPr lang="en-US" sz="2000" dirty="0">
                <a:solidFill>
                  <a:srgbClr val="D90B00"/>
                </a:solidFill>
                <a:ea typeface="Gill Sans" charset="0"/>
                <a:cs typeface="Gill Sans" charset="0"/>
              </a:rPr>
              <a:t> scale new physics</a:t>
            </a:r>
          </a:p>
        </p:txBody>
      </p:sp>
      <p:pic>
        <p:nvPicPr>
          <p:cNvPr id="718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056" y="5000625"/>
            <a:ext cx="4147840" cy="79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83" name="Rectangle 15"/>
          <p:cNvSpPr>
            <a:spLocks/>
          </p:cNvSpPr>
          <p:nvPr/>
        </p:nvSpPr>
        <p:spPr bwMode="auto">
          <a:xfrm>
            <a:off x="114970" y="4549676"/>
            <a:ext cx="3542630"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2000" dirty="0">
                <a:ea typeface="Gill Sans" charset="0"/>
                <a:cs typeface="Gill Sans" charset="0"/>
              </a:rPr>
              <a:t>New </a:t>
            </a:r>
            <a:r>
              <a:rPr lang="en-US" sz="2000" dirty="0" smtClean="0">
                <a:ea typeface="Gill Sans" charset="0"/>
                <a:cs typeface="Gill Sans" charset="0"/>
              </a:rPr>
              <a:t>physics interaction</a:t>
            </a:r>
            <a:r>
              <a:rPr lang="en-US" sz="2000" dirty="0">
                <a:ea typeface="Gill Sans" charset="0"/>
                <a:cs typeface="Gill Sans" charset="0"/>
              </a:rPr>
              <a:t>:</a:t>
            </a:r>
          </a:p>
        </p:txBody>
      </p:sp>
      <p:sp>
        <p:nvSpPr>
          <p:cNvPr id="7184" name="Rectangle 16"/>
          <p:cNvSpPr>
            <a:spLocks/>
          </p:cNvSpPr>
          <p:nvPr/>
        </p:nvSpPr>
        <p:spPr bwMode="auto">
          <a:xfrm>
            <a:off x="117203" y="5958483"/>
            <a:ext cx="29349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000">
                <a:ea typeface="Gill Sans" charset="0"/>
                <a:cs typeface="Gill Sans" charset="0"/>
              </a:rPr>
              <a:t>new Z', leptoquarks, SUSY ...</a:t>
            </a:r>
          </a:p>
        </p:txBody>
      </p:sp>
      <p:pic>
        <p:nvPicPr>
          <p:cNvPr id="718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3212" y="5486400"/>
            <a:ext cx="4116586" cy="67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86" name="Rectangle 18"/>
          <p:cNvSpPr>
            <a:spLocks/>
          </p:cNvSpPr>
          <p:nvPr/>
        </p:nvSpPr>
        <p:spPr bwMode="auto">
          <a:xfrm>
            <a:off x="116086" y="2571750"/>
            <a:ext cx="4262810" cy="44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2000" dirty="0">
                <a:ea typeface="Gill Sans" charset="0"/>
                <a:cs typeface="Gill Sans" charset="0"/>
              </a:rPr>
              <a:t>For electron-quark scattering:</a:t>
            </a:r>
          </a:p>
        </p:txBody>
      </p:sp>
    </p:spTree>
    <p:extLst>
      <p:ext uri="{BB962C8B-B14F-4D97-AF65-F5344CB8AC3E}">
        <p14:creationId xmlns:p14="http://schemas.microsoft.com/office/powerpoint/2010/main" val="3767767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213" y="1601250"/>
            <a:ext cx="2182188" cy="1987132"/>
          </a:xfrm>
          <a:prstGeom prst="rect">
            <a:avLst/>
          </a:prstGeom>
        </p:spPr>
      </p:pic>
      <p:sp>
        <p:nvSpPr>
          <p:cNvPr id="212" name="TextBox 211"/>
          <p:cNvSpPr txBox="1"/>
          <p:nvPr/>
        </p:nvSpPr>
        <p:spPr>
          <a:xfrm>
            <a:off x="3200400" y="4391620"/>
            <a:ext cx="1916974" cy="923330"/>
          </a:xfrm>
          <a:prstGeom prst="rect">
            <a:avLst/>
          </a:prstGeom>
          <a:noFill/>
        </p:spPr>
        <p:txBody>
          <a:bodyPr wrap="square" rtlCol="0">
            <a:spAutoFit/>
          </a:bodyPr>
          <a:lstStyle/>
          <a:p>
            <a:pPr algn="ctr"/>
            <a:r>
              <a:rPr lang="en-US" i="1" dirty="0" smtClean="0">
                <a:solidFill>
                  <a:srgbClr val="0070C0"/>
                </a:solidFill>
                <a:latin typeface="Times New Roman" pitchFamily="18" charset="0"/>
                <a:cs typeface="Times New Roman" pitchFamily="18" charset="0"/>
              </a:rPr>
              <a:t>Q</a:t>
            </a:r>
            <a:r>
              <a:rPr lang="en-US" baseline="30000" dirty="0" smtClean="0">
                <a:solidFill>
                  <a:srgbClr val="0070C0"/>
                </a:solidFill>
              </a:rPr>
              <a:t>2</a:t>
            </a:r>
            <a:r>
              <a:rPr lang="en-US" dirty="0" smtClean="0">
                <a:solidFill>
                  <a:srgbClr val="0070C0"/>
                </a:solidFill>
                <a:sym typeface="Symbol" pitchFamily="18" charset="2"/>
              </a:rPr>
              <a:t>   0</a:t>
            </a:r>
            <a:endParaRPr lang="en-US" dirty="0">
              <a:solidFill>
                <a:srgbClr val="0070C0"/>
              </a:solidFill>
              <a:sym typeface="Symbol" pitchFamily="18" charset="2"/>
            </a:endParaRPr>
          </a:p>
          <a:p>
            <a:pPr algn="ctr"/>
            <a:r>
              <a:rPr lang="en-US" dirty="0" smtClean="0">
                <a:solidFill>
                  <a:srgbClr val="0070C0"/>
                </a:solidFill>
              </a:rPr>
              <a:t>measure weak </a:t>
            </a:r>
            <a:r>
              <a:rPr lang="en-US" dirty="0">
                <a:solidFill>
                  <a:srgbClr val="0070C0"/>
                </a:solidFill>
              </a:rPr>
              <a:t> </a:t>
            </a:r>
            <a:r>
              <a:rPr lang="en-US" dirty="0" smtClean="0">
                <a:solidFill>
                  <a:srgbClr val="0070C0"/>
                </a:solidFill>
              </a:rPr>
              <a:t> </a:t>
            </a:r>
          </a:p>
          <a:p>
            <a:pPr algn="ctr"/>
            <a:r>
              <a:rPr lang="en-US" dirty="0" smtClean="0">
                <a:solidFill>
                  <a:srgbClr val="0070C0"/>
                </a:solidFill>
              </a:rPr>
              <a:t>charge of proton</a:t>
            </a:r>
          </a:p>
        </p:txBody>
      </p:sp>
      <p:pic>
        <p:nvPicPr>
          <p:cNvPr id="23" name="Picture 8"/>
          <p:cNvPicPr>
            <a:picLocks noChangeAspect="1" noChangeArrowheads="1"/>
          </p:cNvPicPr>
          <p:nvPr/>
        </p:nvPicPr>
        <p:blipFill>
          <a:blip r:embed="rId5" cstate="print"/>
          <a:srcRect/>
          <a:stretch>
            <a:fillRect/>
          </a:stretch>
        </p:blipFill>
        <p:spPr bwMode="auto">
          <a:xfrm rot="16200000">
            <a:off x="2116593" y="474210"/>
            <a:ext cx="1988180" cy="4240163"/>
          </a:xfrm>
          <a:prstGeom prst="rect">
            <a:avLst/>
          </a:prstGeom>
          <a:noFill/>
          <a:ln w="9525">
            <a:noFill/>
            <a:miter lim="800000"/>
            <a:headEnd/>
            <a:tailEnd/>
          </a:ln>
        </p:spPr>
      </p:pic>
      <p:sp>
        <p:nvSpPr>
          <p:cNvPr id="4" name="Date Placeholder 3"/>
          <p:cNvSpPr>
            <a:spLocks noGrp="1"/>
          </p:cNvSpPr>
          <p:nvPr>
            <p:ph type="dt" sz="half" idx="10"/>
          </p:nvPr>
        </p:nvSpPr>
        <p:spPr/>
        <p:txBody>
          <a:bodyPr/>
          <a:lstStyle/>
          <a:p>
            <a:r>
              <a:rPr lang="en-US" smtClean="0">
                <a:solidFill>
                  <a:prstClr val="black"/>
                </a:solidFill>
              </a:rPr>
              <a:t>June 1-19, 2015</a:t>
            </a:r>
            <a:endParaRPr lang="en-CA" dirty="0">
              <a:solidFill>
                <a:prstClr val="black"/>
              </a:solidFill>
            </a:endParaRPr>
          </a:p>
        </p:txBody>
      </p:sp>
      <p:sp>
        <p:nvSpPr>
          <p:cNvPr id="2" name="Footer Placeholder 1"/>
          <p:cNvSpPr>
            <a:spLocks noGrp="1"/>
          </p:cNvSpPr>
          <p:nvPr>
            <p:ph type="ftr" sz="quarter" idx="11"/>
          </p:nvPr>
        </p:nvSpPr>
        <p:spPr/>
        <p:txBody>
          <a:bodyPr/>
          <a:lstStyle/>
          <a:p>
            <a:pPr>
              <a:defRPr/>
            </a:pPr>
            <a:r>
              <a:rPr lang="nn-NO" smtClean="0"/>
              <a:t>HUGS</a:t>
            </a:r>
            <a:endParaRPr lang="en-US" dirty="0"/>
          </a:p>
        </p:txBody>
      </p:sp>
      <p:sp>
        <p:nvSpPr>
          <p:cNvPr id="5" name="Slide Number Placeholder 4"/>
          <p:cNvSpPr>
            <a:spLocks noGrp="1"/>
          </p:cNvSpPr>
          <p:nvPr>
            <p:ph type="sldNum" sz="quarter" idx="12"/>
          </p:nvPr>
        </p:nvSpPr>
        <p:spPr/>
        <p:txBody>
          <a:bodyPr/>
          <a:lstStyle/>
          <a:p>
            <a:pPr>
              <a:defRPr/>
            </a:pPr>
            <a:fld id="{79E6D6A2-7172-47AD-9691-89176F16E891}" type="slidenum">
              <a:rPr lang="en-US" smtClean="0"/>
              <a:pPr>
                <a:defRPr/>
              </a:pPr>
              <a:t>3</a:t>
            </a:fld>
            <a:endParaRPr lang="en-US"/>
          </a:p>
        </p:txBody>
      </p:sp>
      <p:sp>
        <p:nvSpPr>
          <p:cNvPr id="6" name="Rectangle 2"/>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a:r>
              <a:rPr lang="en-US" sz="4400" dirty="0" smtClean="0">
                <a:latin typeface="Calibri" pitchFamily="34" charset="0"/>
                <a:cs typeface="Calibri" pitchFamily="34" charset="0"/>
              </a:rPr>
              <a:t> Neutral Weak Coupling</a:t>
            </a:r>
            <a:endParaRPr lang="en-US" sz="4400" dirty="0">
              <a:latin typeface="Calibri" pitchFamily="34" charset="0"/>
              <a:cs typeface="Calibri" pitchFamily="34" charset="0"/>
            </a:endParaRPr>
          </a:p>
        </p:txBody>
      </p:sp>
      <p:sp>
        <p:nvSpPr>
          <p:cNvPr id="10" name="Rectangle 12"/>
          <p:cNvSpPr>
            <a:spLocks noChangeArrowheads="1"/>
          </p:cNvSpPr>
          <p:nvPr/>
        </p:nvSpPr>
        <p:spPr bwMode="auto">
          <a:xfrm>
            <a:off x="7494588" y="1841500"/>
            <a:ext cx="319087" cy="276225"/>
          </a:xfrm>
          <a:prstGeom prst="rect">
            <a:avLst/>
          </a:prstGeom>
          <a:solidFill>
            <a:schemeClr val="bg1"/>
          </a:solidFill>
          <a:ln w="9525">
            <a:solidFill>
              <a:schemeClr val="bg1"/>
            </a:solidFill>
            <a:miter lim="800000"/>
            <a:headEnd/>
            <a:tailEnd/>
          </a:ln>
        </p:spPr>
        <p:txBody>
          <a:bodyPr wrap="none" anchor="ctr"/>
          <a:lstStyle/>
          <a:p>
            <a:pPr algn="ctr"/>
            <a:endParaRPr lang="en-US">
              <a:solidFill>
                <a:schemeClr val="bg1"/>
              </a:solidFill>
              <a:cs typeface="Times New Roman" pitchFamily="18" charset="0"/>
            </a:endParaRPr>
          </a:p>
        </p:txBody>
      </p:sp>
      <p:sp>
        <p:nvSpPr>
          <p:cNvPr id="15" name="Line 18"/>
          <p:cNvSpPr>
            <a:spLocks noChangeShapeType="1"/>
          </p:cNvSpPr>
          <p:nvPr/>
        </p:nvSpPr>
        <p:spPr bwMode="auto">
          <a:xfrm flipH="1" flipV="1">
            <a:off x="2209800" y="3200399"/>
            <a:ext cx="190500" cy="542929"/>
          </a:xfrm>
          <a:prstGeom prst="line">
            <a:avLst/>
          </a:prstGeom>
          <a:noFill/>
          <a:ln w="28575">
            <a:solidFill>
              <a:schemeClr val="tx1"/>
            </a:solidFill>
            <a:round/>
            <a:headEnd/>
            <a:tailEnd type="triangle" w="med" len="med"/>
          </a:ln>
        </p:spPr>
        <p:txBody>
          <a:bodyPr/>
          <a:lstStyle/>
          <a:p>
            <a:endParaRPr lang="en-US"/>
          </a:p>
        </p:txBody>
      </p:sp>
      <p:sp>
        <p:nvSpPr>
          <p:cNvPr id="16" name="Line 19"/>
          <p:cNvSpPr>
            <a:spLocks noChangeShapeType="1"/>
          </p:cNvSpPr>
          <p:nvPr/>
        </p:nvSpPr>
        <p:spPr bwMode="auto">
          <a:xfrm flipV="1">
            <a:off x="3765912" y="3209927"/>
            <a:ext cx="196487" cy="533402"/>
          </a:xfrm>
          <a:prstGeom prst="line">
            <a:avLst/>
          </a:prstGeom>
          <a:noFill/>
          <a:ln w="28575">
            <a:solidFill>
              <a:schemeClr val="tx1"/>
            </a:solidFill>
            <a:round/>
            <a:headEnd/>
            <a:tailEnd type="triangle" w="med" len="med"/>
          </a:ln>
        </p:spPr>
        <p:txBody>
          <a:bodyPr/>
          <a:lstStyle/>
          <a:p>
            <a:endParaRPr lang="en-US"/>
          </a:p>
        </p:txBody>
      </p:sp>
      <p:sp>
        <p:nvSpPr>
          <p:cNvPr id="17" name="Text Box 20"/>
          <p:cNvSpPr txBox="1">
            <a:spLocks noChangeArrowheads="1"/>
          </p:cNvSpPr>
          <p:nvPr/>
        </p:nvSpPr>
        <p:spPr bwMode="auto">
          <a:xfrm>
            <a:off x="1752600" y="3810000"/>
            <a:ext cx="2661241" cy="369332"/>
          </a:xfrm>
          <a:prstGeom prst="rect">
            <a:avLst/>
          </a:prstGeom>
          <a:noFill/>
          <a:ln w="9525">
            <a:noFill/>
            <a:miter lim="800000"/>
            <a:headEnd/>
            <a:tailEnd/>
          </a:ln>
        </p:spPr>
        <p:txBody>
          <a:bodyPr wrap="none">
            <a:spAutoFit/>
          </a:bodyPr>
          <a:lstStyle/>
          <a:p>
            <a:r>
              <a:rPr lang="en-US" sz="1800" dirty="0">
                <a:latin typeface="Calibri" pitchFamily="34" charset="0"/>
                <a:cs typeface="Calibri" pitchFamily="34" charset="0"/>
                <a:sym typeface="Symbol" pitchFamily="18" charset="2"/>
              </a:rPr>
              <a:t>Standard Model processes</a:t>
            </a:r>
            <a:endParaRPr lang="en-US" sz="1800" dirty="0">
              <a:latin typeface="Calibri" pitchFamily="34" charset="0"/>
              <a:cs typeface="Calibri" pitchFamily="34" charset="0"/>
            </a:endParaRPr>
          </a:p>
        </p:txBody>
      </p:sp>
      <p:sp>
        <p:nvSpPr>
          <p:cNvPr id="18" name="Line 21"/>
          <p:cNvSpPr>
            <a:spLocks noChangeShapeType="1"/>
          </p:cNvSpPr>
          <p:nvPr/>
        </p:nvSpPr>
        <p:spPr bwMode="auto">
          <a:xfrm>
            <a:off x="6553200" y="3200401"/>
            <a:ext cx="0" cy="533399"/>
          </a:xfrm>
          <a:prstGeom prst="line">
            <a:avLst/>
          </a:prstGeom>
          <a:noFill/>
          <a:ln w="28575">
            <a:solidFill>
              <a:schemeClr val="tx1"/>
            </a:solidFill>
            <a:round/>
            <a:headEnd/>
            <a:tailEnd type="triangle" w="med" len="med"/>
          </a:ln>
        </p:spPr>
        <p:txBody>
          <a:bodyPr/>
          <a:lstStyle/>
          <a:p>
            <a:endParaRPr lang="en-US"/>
          </a:p>
        </p:txBody>
      </p:sp>
      <p:sp>
        <p:nvSpPr>
          <p:cNvPr id="19" name="Text Box 22"/>
          <p:cNvSpPr txBox="1">
            <a:spLocks noChangeArrowheads="1"/>
          </p:cNvSpPr>
          <p:nvPr/>
        </p:nvSpPr>
        <p:spPr bwMode="auto">
          <a:xfrm>
            <a:off x="4800600" y="3733800"/>
            <a:ext cx="3505200" cy="646331"/>
          </a:xfrm>
          <a:prstGeom prst="rect">
            <a:avLst/>
          </a:prstGeom>
          <a:noFill/>
          <a:ln w="9525">
            <a:noFill/>
            <a:miter lim="800000"/>
            <a:headEnd/>
            <a:tailEnd/>
          </a:ln>
        </p:spPr>
        <p:txBody>
          <a:bodyPr wrap="square">
            <a:spAutoFit/>
          </a:bodyPr>
          <a:lstStyle/>
          <a:p>
            <a:pPr algn="ctr"/>
            <a:r>
              <a:rPr lang="en-US" dirty="0" smtClean="0">
                <a:latin typeface="Calibri" pitchFamily="34" charset="0"/>
                <a:cs typeface="Calibri" pitchFamily="34" charset="0"/>
                <a:sym typeface="Symbol" pitchFamily="18" charset="2"/>
              </a:rPr>
              <a:t>Standard Model Test</a:t>
            </a:r>
            <a:endParaRPr lang="en-US" sz="1800" dirty="0" smtClean="0">
              <a:latin typeface="Calibri" pitchFamily="34" charset="0"/>
              <a:cs typeface="Calibri" pitchFamily="34" charset="0"/>
              <a:sym typeface="Symbol" pitchFamily="18" charset="2"/>
            </a:endParaRPr>
          </a:p>
          <a:p>
            <a:pPr algn="ctr"/>
            <a:r>
              <a:rPr lang="en-US" dirty="0" smtClean="0">
                <a:latin typeface="Calibri" pitchFamily="34" charset="0"/>
                <a:cs typeface="Calibri" pitchFamily="34" charset="0"/>
                <a:sym typeface="Symbol" pitchFamily="18" charset="2"/>
              </a:rPr>
              <a:t>possible</a:t>
            </a:r>
            <a:r>
              <a:rPr lang="en-US" sz="1800" dirty="0" smtClean="0">
                <a:latin typeface="Calibri" pitchFamily="34" charset="0"/>
                <a:cs typeface="Calibri" pitchFamily="34" charset="0"/>
                <a:sym typeface="Symbol" pitchFamily="18" charset="2"/>
              </a:rPr>
              <a:t> new exchange </a:t>
            </a:r>
            <a:r>
              <a:rPr lang="en-US" sz="1800" dirty="0">
                <a:latin typeface="Calibri" pitchFamily="34" charset="0"/>
                <a:cs typeface="Calibri" pitchFamily="34" charset="0"/>
                <a:sym typeface="Symbol" pitchFamily="18" charset="2"/>
              </a:rPr>
              <a:t>particle </a:t>
            </a:r>
            <a:r>
              <a:rPr lang="en-US" sz="1800" dirty="0" smtClean="0">
                <a:latin typeface="Calibri" pitchFamily="34" charset="0"/>
                <a:cs typeface="Calibri" pitchFamily="34" charset="0"/>
                <a:sym typeface="Symbol" pitchFamily="18" charset="2"/>
              </a:rPr>
              <a:t>X</a:t>
            </a:r>
          </a:p>
        </p:txBody>
      </p:sp>
      <p:sp>
        <p:nvSpPr>
          <p:cNvPr id="25" name="Rounded Rectangle 24"/>
          <p:cNvSpPr/>
          <p:nvPr/>
        </p:nvSpPr>
        <p:spPr>
          <a:xfrm>
            <a:off x="3429000" y="914400"/>
            <a:ext cx="1981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smtClean="0">
                <a:solidFill>
                  <a:schemeClr val="tx1"/>
                </a:solidFill>
                <a:sym typeface="Symbol" pitchFamily="18" charset="2"/>
              </a:rPr>
              <a:t>e + p  e + p  </a:t>
            </a:r>
          </a:p>
        </p:txBody>
      </p:sp>
      <p:cxnSp>
        <p:nvCxnSpPr>
          <p:cNvPr id="27" name="Straight Arrow Connector 26"/>
          <p:cNvCxnSpPr/>
          <p:nvPr/>
        </p:nvCxnSpPr>
        <p:spPr>
          <a:xfrm>
            <a:off x="3581400" y="1065212"/>
            <a:ext cx="152400" cy="1588"/>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343400" y="2286000"/>
            <a:ext cx="533400" cy="457200"/>
          </a:xfrm>
          <a:prstGeom prst="ellipse">
            <a:avLst/>
          </a:prstGeom>
          <a:solidFill>
            <a:schemeClr val="accent1">
              <a:alpha val="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extBox 210"/>
          <p:cNvSpPr txBox="1"/>
          <p:nvPr/>
        </p:nvSpPr>
        <p:spPr>
          <a:xfrm>
            <a:off x="685800" y="4391620"/>
            <a:ext cx="2362200" cy="923330"/>
          </a:xfrm>
          <a:prstGeom prst="rect">
            <a:avLst/>
          </a:prstGeom>
          <a:noFill/>
        </p:spPr>
        <p:txBody>
          <a:bodyPr wrap="square" rtlCol="0">
            <a:spAutoFit/>
          </a:bodyPr>
          <a:lstStyle/>
          <a:p>
            <a:pPr algn="ctr"/>
            <a:r>
              <a:rPr lang="en-US" i="1" dirty="0" smtClean="0">
                <a:solidFill>
                  <a:srgbClr val="FF0000"/>
                </a:solidFill>
                <a:latin typeface="Times New Roman" pitchFamily="18" charset="0"/>
                <a:cs typeface="Times New Roman" pitchFamily="18" charset="0"/>
              </a:rPr>
              <a:t>Q</a:t>
            </a:r>
            <a:r>
              <a:rPr lang="en-US" baseline="30000" dirty="0" smtClean="0">
                <a:solidFill>
                  <a:srgbClr val="FF0000"/>
                </a:solidFill>
              </a:rPr>
              <a:t>2</a:t>
            </a:r>
            <a:r>
              <a:rPr lang="en-US" dirty="0" smtClean="0">
                <a:solidFill>
                  <a:srgbClr val="FF0000"/>
                </a:solidFill>
                <a:sym typeface="Symbol" pitchFamily="18" charset="2"/>
              </a:rPr>
              <a:t>   0</a:t>
            </a:r>
            <a:endParaRPr lang="en-US" dirty="0">
              <a:solidFill>
                <a:srgbClr val="FF0000"/>
              </a:solidFill>
              <a:sym typeface="Symbol" pitchFamily="18" charset="2"/>
            </a:endParaRPr>
          </a:p>
          <a:p>
            <a:pPr algn="ctr"/>
            <a:r>
              <a:rPr lang="en-US" dirty="0" smtClean="0">
                <a:solidFill>
                  <a:srgbClr val="FF0000"/>
                </a:solidFill>
              </a:rPr>
              <a:t>measure charge           of proton</a:t>
            </a:r>
          </a:p>
        </p:txBody>
      </p:sp>
      <p:sp>
        <p:nvSpPr>
          <p:cNvPr id="213" name="Oval 212"/>
          <p:cNvSpPr/>
          <p:nvPr/>
        </p:nvSpPr>
        <p:spPr>
          <a:xfrm>
            <a:off x="2133600" y="2286000"/>
            <a:ext cx="533400" cy="4572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p:cNvGraphicFramePr>
            <a:graphicFrameLocks noChangeAspect="1"/>
          </p:cNvGraphicFramePr>
          <p:nvPr>
            <p:extLst/>
          </p:nvPr>
        </p:nvGraphicFramePr>
        <p:xfrm>
          <a:off x="1444625" y="5848350"/>
          <a:ext cx="1222375" cy="414337"/>
        </p:xfrm>
        <a:graphic>
          <a:graphicData uri="http://schemas.openxmlformats.org/presentationml/2006/ole">
            <mc:AlternateContent xmlns:mc="http://schemas.openxmlformats.org/markup-compatibility/2006">
              <mc:Choice xmlns:v="urn:schemas-microsoft-com:vml" Requires="v">
                <p:oleObj spid="_x0000_s243754" name="Equation" r:id="rId6" imgW="749160" imgH="253800" progId="Equation.3">
                  <p:embed/>
                </p:oleObj>
              </mc:Choice>
              <mc:Fallback>
                <p:oleObj name="Equation" r:id="rId6" imgW="749160" imgH="253800" progId="Equation.3">
                  <p:embed/>
                  <p:pic>
                    <p:nvPicPr>
                      <p:cNvPr id="0" name=""/>
                      <p:cNvPicPr/>
                      <p:nvPr/>
                    </p:nvPicPr>
                    <p:blipFill>
                      <a:blip r:embed="rId7"/>
                      <a:stretch>
                        <a:fillRect/>
                      </a:stretch>
                    </p:blipFill>
                    <p:spPr>
                      <a:xfrm>
                        <a:off x="1444625" y="5848350"/>
                        <a:ext cx="1222375" cy="414337"/>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3306679" y="5410200"/>
          <a:ext cx="1616242" cy="393700"/>
        </p:xfrm>
        <a:graphic>
          <a:graphicData uri="http://schemas.openxmlformats.org/presentationml/2006/ole">
            <mc:AlternateContent xmlns:mc="http://schemas.openxmlformats.org/markup-compatibility/2006">
              <mc:Choice xmlns:v="urn:schemas-microsoft-com:vml" Requires="v">
                <p:oleObj spid="_x0000_s243755" name="Equation" r:id="rId8" imgW="990360" imgH="241200" progId="Equation.3">
                  <p:embed/>
                </p:oleObj>
              </mc:Choice>
              <mc:Fallback>
                <p:oleObj name="Equation" r:id="rId8" imgW="990360" imgH="241200" progId="Equation.3">
                  <p:embed/>
                  <p:pic>
                    <p:nvPicPr>
                      <p:cNvPr id="0" name=""/>
                      <p:cNvPicPr>
                        <a:picLocks noChangeAspect="1" noChangeArrowheads="1"/>
                      </p:cNvPicPr>
                      <p:nvPr/>
                    </p:nvPicPr>
                    <p:blipFill>
                      <a:blip r:embed="rId9"/>
                      <a:srcRect/>
                      <a:stretch>
                        <a:fillRect/>
                      </a:stretch>
                    </p:blipFill>
                    <p:spPr bwMode="auto">
                      <a:xfrm>
                        <a:off x="3306679" y="5410200"/>
                        <a:ext cx="1616242" cy="393700"/>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1066800" y="5410200"/>
          <a:ext cx="1554079" cy="372979"/>
        </p:xfrm>
        <a:graphic>
          <a:graphicData uri="http://schemas.openxmlformats.org/presentationml/2006/ole">
            <mc:AlternateContent xmlns:mc="http://schemas.openxmlformats.org/markup-compatibility/2006">
              <mc:Choice xmlns:v="urn:schemas-microsoft-com:vml" Requires="v">
                <p:oleObj spid="_x0000_s243756" name="Equation" r:id="rId10" imgW="952200" imgH="228600" progId="Equation.3">
                  <p:embed/>
                </p:oleObj>
              </mc:Choice>
              <mc:Fallback>
                <p:oleObj name="Equation" r:id="rId10" imgW="952200" imgH="228600" progId="Equation.3">
                  <p:embed/>
                  <p:pic>
                    <p:nvPicPr>
                      <p:cNvPr id="0" name=""/>
                      <p:cNvPicPr>
                        <a:picLocks noChangeAspect="1" noChangeArrowheads="1"/>
                      </p:cNvPicPr>
                      <p:nvPr/>
                    </p:nvPicPr>
                    <p:blipFill>
                      <a:blip r:embed="rId11"/>
                      <a:srcRect/>
                      <a:stretch>
                        <a:fillRect/>
                      </a:stretch>
                    </p:blipFill>
                    <p:spPr bwMode="auto">
                      <a:xfrm>
                        <a:off x="1066800" y="5410200"/>
                        <a:ext cx="1554079" cy="372979"/>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nvPr>
        </p:nvGraphicFramePr>
        <p:xfrm>
          <a:off x="3730625" y="5878513"/>
          <a:ext cx="3355975" cy="414337"/>
        </p:xfrm>
        <a:graphic>
          <a:graphicData uri="http://schemas.openxmlformats.org/presentationml/2006/ole">
            <mc:AlternateContent xmlns:mc="http://schemas.openxmlformats.org/markup-compatibility/2006">
              <mc:Choice xmlns:v="urn:schemas-microsoft-com:vml" Requires="v">
                <p:oleObj spid="_x0000_s243757" name="Equation" r:id="rId12" imgW="2057400" imgH="253800" progId="Equation.3">
                  <p:embed/>
                </p:oleObj>
              </mc:Choice>
              <mc:Fallback>
                <p:oleObj name="Equation" r:id="rId12" imgW="2057400" imgH="253800" progId="Equation.3">
                  <p:embed/>
                  <p:pic>
                    <p:nvPicPr>
                      <p:cNvPr id="0" name=""/>
                      <p:cNvPicPr>
                        <a:picLocks noChangeAspect="1" noChangeArrowheads="1"/>
                      </p:cNvPicPr>
                      <p:nvPr/>
                    </p:nvPicPr>
                    <p:blipFill>
                      <a:blip r:embed="rId13"/>
                      <a:srcRect/>
                      <a:stretch>
                        <a:fillRect/>
                      </a:stretch>
                    </p:blipFill>
                    <p:spPr bwMode="auto">
                      <a:xfrm>
                        <a:off x="3730625" y="5878513"/>
                        <a:ext cx="335597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Oval 29"/>
          <p:cNvSpPr/>
          <p:nvPr/>
        </p:nvSpPr>
        <p:spPr>
          <a:xfrm>
            <a:off x="6629400" y="2286000"/>
            <a:ext cx="533400" cy="457200"/>
          </a:xfrm>
          <a:prstGeom prst="ellipse">
            <a:avLst/>
          </a:prstGeom>
          <a:solidFill>
            <a:schemeClr val="accent1">
              <a:alpha val="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404213" y="4419600"/>
            <a:ext cx="2297974" cy="923330"/>
          </a:xfrm>
          <a:prstGeom prst="rect">
            <a:avLst/>
          </a:prstGeom>
          <a:noFill/>
        </p:spPr>
        <p:txBody>
          <a:bodyPr wrap="square" rtlCol="0">
            <a:spAutoFit/>
          </a:bodyPr>
          <a:lstStyle/>
          <a:p>
            <a:pPr algn="ctr"/>
            <a:r>
              <a:rPr lang="en-US" i="1" dirty="0" smtClean="0">
                <a:solidFill>
                  <a:srgbClr val="00B050"/>
                </a:solidFill>
                <a:latin typeface="Times New Roman" pitchFamily="18" charset="0"/>
                <a:cs typeface="Times New Roman" pitchFamily="18" charset="0"/>
              </a:rPr>
              <a:t>Q</a:t>
            </a:r>
            <a:r>
              <a:rPr lang="en-US" baseline="30000" dirty="0" smtClean="0">
                <a:solidFill>
                  <a:srgbClr val="00B050"/>
                </a:solidFill>
              </a:rPr>
              <a:t>2</a:t>
            </a:r>
            <a:r>
              <a:rPr lang="en-US" dirty="0" smtClean="0">
                <a:solidFill>
                  <a:srgbClr val="00B050"/>
                </a:solidFill>
                <a:sym typeface="Symbol" pitchFamily="18" charset="2"/>
              </a:rPr>
              <a:t>   0</a:t>
            </a:r>
            <a:endParaRPr lang="en-US" dirty="0">
              <a:solidFill>
                <a:srgbClr val="00B050"/>
              </a:solidFill>
              <a:sym typeface="Symbol" pitchFamily="18" charset="2"/>
            </a:endParaRPr>
          </a:p>
          <a:p>
            <a:pPr algn="ctr"/>
            <a:r>
              <a:rPr lang="en-US" dirty="0" smtClean="0">
                <a:solidFill>
                  <a:srgbClr val="00B050"/>
                </a:solidFill>
              </a:rPr>
              <a:t>measure coupling of new physics to proton</a:t>
            </a:r>
          </a:p>
        </p:txBody>
      </p:sp>
      <p:graphicFrame>
        <p:nvGraphicFramePr>
          <p:cNvPr id="14" name="Object 13"/>
          <p:cNvGraphicFramePr>
            <a:graphicFrameLocks noChangeAspect="1"/>
          </p:cNvGraphicFramePr>
          <p:nvPr>
            <p:extLst/>
          </p:nvPr>
        </p:nvGraphicFramePr>
        <p:xfrm>
          <a:off x="7150100" y="5883275"/>
          <a:ext cx="393700" cy="288925"/>
        </p:xfrm>
        <a:graphic>
          <a:graphicData uri="http://schemas.openxmlformats.org/presentationml/2006/ole">
            <mc:AlternateContent xmlns:mc="http://schemas.openxmlformats.org/markup-compatibility/2006">
              <mc:Choice xmlns:v="urn:schemas-microsoft-com:vml" Requires="v">
                <p:oleObj spid="_x0000_s243758" name="Equation" r:id="rId14" imgW="241200" imgH="177480" progId="Equation.3">
                  <p:embed/>
                </p:oleObj>
              </mc:Choice>
              <mc:Fallback>
                <p:oleObj name="Equation" r:id="rId14" imgW="241200" imgH="177480" progId="Equation.3">
                  <p:embed/>
                  <p:pic>
                    <p:nvPicPr>
                      <p:cNvPr id="0" name=""/>
                      <p:cNvPicPr>
                        <a:picLocks noChangeAspect="1" noChangeArrowheads="1"/>
                      </p:cNvPicPr>
                      <p:nvPr/>
                    </p:nvPicPr>
                    <p:blipFill>
                      <a:blip r:embed="rId15"/>
                      <a:srcRect/>
                      <a:stretch>
                        <a:fillRect/>
                      </a:stretch>
                    </p:blipFill>
                    <p:spPr bwMode="auto">
                      <a:xfrm>
                        <a:off x="7150100" y="5883275"/>
                        <a:ext cx="3937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Rectangle 14"/>
          <p:cNvSpPr>
            <a:spLocks/>
          </p:cNvSpPr>
          <p:nvPr/>
        </p:nvSpPr>
        <p:spPr bwMode="auto">
          <a:xfrm>
            <a:off x="6596062" y="914400"/>
            <a:ext cx="2362200" cy="867091"/>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0" tIns="0" rIns="57799" bIns="0" anchor="ctr"/>
          <a:lstStyle/>
          <a:p>
            <a:pPr marL="57150"/>
            <a:r>
              <a:rPr lang="en-US" dirty="0" err="1">
                <a:solidFill>
                  <a:schemeClr val="tx1"/>
                </a:solidFill>
                <a:ea typeface="Comic Sans MS" charset="0"/>
                <a:cs typeface="Comic Sans MS" charset="0"/>
                <a:sym typeface="Comic Sans MS" charset="0"/>
              </a:rPr>
              <a:t>E</a:t>
            </a:r>
            <a:r>
              <a:rPr lang="en-US" baseline="-20000" dirty="0" err="1">
                <a:solidFill>
                  <a:schemeClr val="tx1"/>
                </a:solidFill>
                <a:ea typeface="Comic Sans MS" charset="0"/>
                <a:cs typeface="Comic Sans MS" charset="0"/>
                <a:sym typeface="Comic Sans MS" charset="0"/>
              </a:rPr>
              <a:t>beam</a:t>
            </a:r>
            <a:r>
              <a:rPr lang="en-US" dirty="0">
                <a:solidFill>
                  <a:schemeClr val="tx1"/>
                </a:solidFill>
                <a:latin typeface="Times New Roman" pitchFamily="18" charset="0"/>
                <a:ea typeface="Comic Sans MS" charset="0"/>
                <a:cs typeface="Times New Roman" pitchFamily="18" charset="0"/>
                <a:sym typeface="Comic Sans MS" charset="0"/>
              </a:rPr>
              <a:t> </a:t>
            </a:r>
            <a:r>
              <a:rPr lang="en-US" dirty="0" smtClean="0">
                <a:solidFill>
                  <a:schemeClr val="tx1"/>
                </a:solidFill>
                <a:latin typeface="Times New Roman" pitchFamily="18" charset="0"/>
                <a:ea typeface="Comic Sans MS" charset="0"/>
                <a:cs typeface="Times New Roman" pitchFamily="18" charset="0"/>
                <a:sym typeface="Comic Sans MS" charset="0"/>
              </a:rPr>
              <a:t> =  </a:t>
            </a:r>
            <a:r>
              <a:rPr lang="en-US" dirty="0">
                <a:solidFill>
                  <a:schemeClr val="tx1"/>
                </a:solidFill>
                <a:ea typeface="Comic Sans MS" charset="0"/>
                <a:cs typeface="Comic Sans MS" charset="0"/>
                <a:sym typeface="Comic Sans MS" charset="0"/>
              </a:rPr>
              <a:t>1.165 </a:t>
            </a:r>
            <a:r>
              <a:rPr lang="en-US" dirty="0" err="1" smtClean="0">
                <a:solidFill>
                  <a:schemeClr val="tx1"/>
                </a:solidFill>
                <a:ea typeface="Comic Sans MS" charset="0"/>
                <a:cs typeface="Comic Sans MS" charset="0"/>
                <a:sym typeface="Comic Sans MS" charset="0"/>
              </a:rPr>
              <a:t>GeV</a:t>
            </a:r>
            <a:endParaRPr lang="en-US" dirty="0" smtClean="0">
              <a:solidFill>
                <a:schemeClr val="tx1"/>
              </a:solidFill>
              <a:ea typeface="Comic Sans MS" charset="0"/>
              <a:cs typeface="Comic Sans MS" charset="0"/>
              <a:sym typeface="Comic Sans MS" charset="0"/>
            </a:endParaRPr>
          </a:p>
          <a:p>
            <a:pPr marL="57150"/>
            <a:r>
              <a:rPr lang="en-US" i="1" dirty="0">
                <a:solidFill>
                  <a:schemeClr val="tx1"/>
                </a:solidFill>
                <a:latin typeface="Times New Roman" pitchFamily="18" charset="0"/>
                <a:ea typeface="Comic Sans MS" charset="0"/>
                <a:cs typeface="Times New Roman" pitchFamily="18" charset="0"/>
                <a:sym typeface="Comic Sans MS" charset="0"/>
              </a:rPr>
              <a:t> </a:t>
            </a:r>
            <a:r>
              <a:rPr lang="en-US" i="1" dirty="0" smtClean="0">
                <a:solidFill>
                  <a:schemeClr val="tx1"/>
                </a:solidFill>
                <a:latin typeface="Times New Roman" pitchFamily="18" charset="0"/>
                <a:ea typeface="Comic Sans MS" charset="0"/>
                <a:cs typeface="Times New Roman" pitchFamily="18" charset="0"/>
                <a:sym typeface="Comic Sans MS" charset="0"/>
              </a:rPr>
              <a:t>      </a:t>
            </a:r>
            <a:r>
              <a:rPr lang="el-GR" i="1" dirty="0" smtClean="0">
                <a:solidFill>
                  <a:schemeClr val="tx1"/>
                </a:solidFill>
                <a:latin typeface="Times New Roman" pitchFamily="18" charset="0"/>
                <a:ea typeface="Comic Sans MS" charset="0"/>
                <a:cs typeface="Times New Roman" pitchFamily="18" charset="0"/>
                <a:sym typeface="Comic Sans MS" charset="0"/>
              </a:rPr>
              <a:t>θ</a:t>
            </a:r>
            <a:r>
              <a:rPr lang="en-US" i="1" dirty="0" smtClean="0">
                <a:solidFill>
                  <a:schemeClr val="tx1"/>
                </a:solidFill>
                <a:latin typeface="Times New Roman" pitchFamily="18" charset="0"/>
                <a:ea typeface="Comic Sans MS" charset="0"/>
                <a:cs typeface="Times New Roman" pitchFamily="18" charset="0"/>
                <a:sym typeface="Comic Sans MS" charset="0"/>
              </a:rPr>
              <a:t> ~ </a:t>
            </a:r>
            <a:r>
              <a:rPr lang="en-US" dirty="0" smtClean="0">
                <a:solidFill>
                  <a:schemeClr val="tx1"/>
                </a:solidFill>
                <a:ea typeface="Comic Sans MS" charset="0"/>
                <a:cs typeface="Times New Roman" pitchFamily="18" charset="0"/>
                <a:sym typeface="Comic Sans MS" charset="0"/>
              </a:rPr>
              <a:t>7.9</a:t>
            </a:r>
            <a:r>
              <a:rPr lang="en-US" dirty="0" smtClean="0">
                <a:solidFill>
                  <a:schemeClr val="tx1"/>
                </a:solidFill>
                <a:ea typeface="Comic Sans MS" charset="0"/>
                <a:cs typeface="Arial"/>
                <a:sym typeface="Comic Sans MS" charset="0"/>
              </a:rPr>
              <a:t>°</a:t>
            </a:r>
            <a:r>
              <a:rPr lang="en-US" dirty="0" smtClean="0">
                <a:latin typeface="Times New Roman" pitchFamily="18" charset="0"/>
                <a:ea typeface="Gill Sans" charset="0"/>
                <a:cs typeface="Times New Roman" pitchFamily="18" charset="0"/>
              </a:rPr>
              <a:t> </a:t>
            </a:r>
            <a:r>
              <a:rPr lang="en-US" i="1" dirty="0" smtClean="0">
                <a:latin typeface="Times New Roman" pitchFamily="18" charset="0"/>
                <a:ea typeface="Gill Sans" charset="0"/>
                <a:cs typeface="Times New Roman" pitchFamily="18" charset="0"/>
              </a:rPr>
              <a:t>                  </a:t>
            </a:r>
          </a:p>
          <a:p>
            <a:pPr marL="57150"/>
            <a:r>
              <a:rPr lang="en-US" i="1" dirty="0">
                <a:latin typeface="Times New Roman" pitchFamily="18" charset="0"/>
                <a:ea typeface="Gill Sans" charset="0"/>
                <a:cs typeface="Times New Roman" pitchFamily="18" charset="0"/>
              </a:rPr>
              <a:t> </a:t>
            </a:r>
            <a:r>
              <a:rPr lang="en-US" i="1" dirty="0" smtClean="0">
                <a:latin typeface="Times New Roman" pitchFamily="18" charset="0"/>
                <a:ea typeface="Gill Sans" charset="0"/>
                <a:cs typeface="Times New Roman" pitchFamily="18" charset="0"/>
              </a:rPr>
              <a:t>    Q</a:t>
            </a:r>
            <a:r>
              <a:rPr lang="en-US" baseline="32000" dirty="0" smtClean="0">
                <a:ea typeface="Gill Sans" charset="0"/>
                <a:cs typeface="Gill Sans" charset="0"/>
              </a:rPr>
              <a:t>2</a:t>
            </a:r>
            <a:r>
              <a:rPr lang="en-US" dirty="0" smtClean="0">
                <a:ea typeface="Gill Sans" charset="0"/>
                <a:cs typeface="Gill Sans" charset="0"/>
              </a:rPr>
              <a:t> </a:t>
            </a:r>
            <a:r>
              <a:rPr lang="en-US" dirty="0" smtClean="0">
                <a:latin typeface="Times New Roman" pitchFamily="18" charset="0"/>
                <a:ea typeface="Gill Sans" charset="0"/>
                <a:cs typeface="Times New Roman" pitchFamily="18" charset="0"/>
              </a:rPr>
              <a:t>~</a:t>
            </a:r>
            <a:r>
              <a:rPr lang="en-US" dirty="0" smtClean="0">
                <a:ea typeface="Gill Sans" charset="0"/>
                <a:cs typeface="Gill Sans" charset="0"/>
              </a:rPr>
              <a:t> 0.025 GeV</a:t>
            </a:r>
            <a:r>
              <a:rPr lang="en-US" baseline="32000" dirty="0" smtClean="0">
                <a:ea typeface="Gill Sans" charset="0"/>
                <a:cs typeface="Gill Sans" charset="0"/>
              </a:rPr>
              <a:t>2</a:t>
            </a:r>
            <a:r>
              <a:rPr lang="en-US" dirty="0" smtClean="0">
                <a:ea typeface="Gill Sans" charset="0"/>
                <a:cs typeface="Gill Sans" charset="0"/>
              </a:rPr>
              <a:t>/c</a:t>
            </a:r>
            <a:r>
              <a:rPr lang="en-US" baseline="30000" dirty="0" smtClean="0">
                <a:ea typeface="Gill Sans" charset="0"/>
                <a:cs typeface="Gill Sans" charset="0"/>
              </a:rPr>
              <a:t>2</a:t>
            </a:r>
            <a:endParaRPr lang="en-US" baseline="30000" dirty="0">
              <a:ea typeface="Gill Sans" charset="0"/>
              <a:cs typeface="Gill Sans" charset="0"/>
            </a:endParaRPr>
          </a:p>
        </p:txBody>
      </p:sp>
    </p:spTree>
    <p:extLst>
      <p:ext uri="{BB962C8B-B14F-4D97-AF65-F5344CB8AC3E}">
        <p14:creationId xmlns:p14="http://schemas.microsoft.com/office/powerpoint/2010/main" val="281054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animBg="1"/>
      <p:bldP spid="19" grpId="0"/>
      <p:bldP spid="30" grpId="0" animBg="1"/>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70" y="1445419"/>
            <a:ext cx="4697016" cy="469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35847" name="Group 7"/>
          <p:cNvGrpSpPr>
            <a:grpSpLocks/>
          </p:cNvGrpSpPr>
          <p:nvPr/>
        </p:nvGrpSpPr>
        <p:grpSpPr bwMode="auto">
          <a:xfrm>
            <a:off x="803672" y="1597224"/>
            <a:ext cx="8342561" cy="4018359"/>
            <a:chOff x="0" y="0"/>
            <a:chExt cx="7474" cy="3600"/>
          </a:xfrm>
        </p:grpSpPr>
        <p:sp>
          <p:nvSpPr>
            <p:cNvPr id="35842" name="Rectangle 2"/>
            <p:cNvSpPr>
              <a:spLocks/>
            </p:cNvSpPr>
            <p:nvPr/>
          </p:nvSpPr>
          <p:spPr bwMode="auto">
            <a:xfrm>
              <a:off x="1512" y="1552"/>
              <a:ext cx="73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400">
                  <a:solidFill>
                    <a:srgbClr val="0044FE"/>
                  </a:solidFill>
                  <a:ea typeface="Gill Sans" charset="0"/>
                  <a:cs typeface="Gill Sans" charset="0"/>
                </a:rPr>
                <a:t>QWEAK</a:t>
              </a:r>
            </a:p>
          </p:txBody>
        </p:sp>
        <p:grpSp>
          <p:nvGrpSpPr>
            <p:cNvPr id="35846" name="Group 6"/>
            <p:cNvGrpSpPr>
              <a:grpSpLocks/>
            </p:cNvGrpSpPr>
            <p:nvPr/>
          </p:nvGrpSpPr>
          <p:grpSpPr bwMode="auto">
            <a:xfrm>
              <a:off x="0" y="0"/>
              <a:ext cx="7474" cy="3600"/>
              <a:chOff x="0" y="0"/>
              <a:chExt cx="7474" cy="3600"/>
            </a:xfrm>
          </p:grpSpPr>
          <p:sp>
            <p:nvSpPr>
              <p:cNvPr id="35843" name="Rectangle 3"/>
              <p:cNvSpPr>
                <a:spLocks/>
              </p:cNvSpPr>
              <p:nvPr/>
            </p:nvSpPr>
            <p:spPr bwMode="auto">
              <a:xfrm>
                <a:off x="4474" y="1300"/>
                <a:ext cx="3000"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a:solidFill>
                      <a:srgbClr val="0044FE"/>
                    </a:solidFill>
                    <a:ea typeface="Gill Sans" charset="0"/>
                    <a:cs typeface="Gill Sans" charset="0"/>
                  </a:rPr>
                  <a:t>Qweak Commissioning Run </a:t>
                </a:r>
              </a:p>
              <a:p>
                <a:pPr algn="l"/>
                <a:r>
                  <a:rPr lang="en-US" sz="1700">
                    <a:solidFill>
                      <a:srgbClr val="0044FE"/>
                    </a:solidFill>
                    <a:ea typeface="Gill Sans" charset="0"/>
                    <a:cs typeface="Gill Sans" charset="0"/>
                  </a:rPr>
                  <a:t>(4% of data)</a:t>
                </a: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00"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5845" name="Rectangle 5"/>
              <p:cNvSpPr>
                <a:spLocks/>
              </p:cNvSpPr>
              <p:nvPr/>
            </p:nvSpPr>
            <p:spPr bwMode="auto">
              <a:xfrm>
                <a:off x="3896" y="1480"/>
                <a:ext cx="496" cy="168"/>
              </a:xfrm>
              <a:prstGeom prst="rect">
                <a:avLst/>
              </a:prstGeom>
              <a:solidFill>
                <a:srgbClr val="0044FE"/>
              </a:solidFill>
              <a:ln>
                <a:noFill/>
              </a:ln>
              <a:extLst>
                <a:ext uri="{91240B29-F687-4F45-9708-019B960494DF}">
                  <a14:hiddenLine xmlns:a14="http://schemas.microsoft.com/office/drawing/2010/main" w="25400" cap="flat">
                    <a:solidFill>
                      <a:srgbClr val="008000"/>
                    </a:solidFill>
                    <a:miter lim="800000"/>
                    <a:headEnd type="none" w="med" len="med"/>
                    <a:tailEnd type="none" w="med" len="med"/>
                  </a14:hiddenLine>
                </a:ext>
              </a:extLst>
            </p:spPr>
            <p:txBody>
              <a:bodyPr lIns="0" tIns="0" rIns="0" bIns="0"/>
              <a:lstStyle/>
              <a:p>
                <a:endParaRPr lang="en-US"/>
              </a:p>
            </p:txBody>
          </p:sp>
        </p:grpSp>
      </p:grpSp>
      <p:grpSp>
        <p:nvGrpSpPr>
          <p:cNvPr id="35852" name="Group 12"/>
          <p:cNvGrpSpPr>
            <a:grpSpLocks/>
          </p:cNvGrpSpPr>
          <p:nvPr/>
        </p:nvGrpSpPr>
        <p:grpSpPr bwMode="auto">
          <a:xfrm>
            <a:off x="803672" y="1597224"/>
            <a:ext cx="7450709" cy="4018359"/>
            <a:chOff x="0" y="0"/>
            <a:chExt cx="6675" cy="3600"/>
          </a:xfrm>
        </p:grpSpPr>
        <p:sp>
          <p:nvSpPr>
            <p:cNvPr id="35848" name="Rectangle 8"/>
            <p:cNvSpPr>
              <a:spLocks/>
            </p:cNvSpPr>
            <p:nvPr/>
          </p:nvSpPr>
          <p:spPr bwMode="auto">
            <a:xfrm>
              <a:off x="4468" y="1930"/>
              <a:ext cx="2207"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r>
                <a:rPr lang="en-US" sz="1700">
                  <a:solidFill>
                    <a:srgbClr val="D90B00"/>
                  </a:solidFill>
                  <a:ea typeface="Gill Sans" charset="0"/>
                  <a:cs typeface="Gill Sans" charset="0"/>
                </a:rPr>
                <a:t>Qweak and PVES combined </a:t>
              </a:r>
            </a:p>
            <a:p>
              <a:pPr algn="l"/>
              <a:r>
                <a:rPr lang="en-US" sz="1700">
                  <a:solidFill>
                    <a:srgbClr val="D90B00"/>
                  </a:solidFill>
                  <a:ea typeface="Gill Sans" charset="0"/>
                  <a:cs typeface="Gill Sans" charset="0"/>
                </a:rPr>
                <a:t>without APV</a:t>
              </a:r>
            </a:p>
          </p:txBody>
        </p:sp>
        <p:sp>
          <p:nvSpPr>
            <p:cNvPr id="35849" name="Rectangle 9"/>
            <p:cNvSpPr>
              <a:spLocks/>
            </p:cNvSpPr>
            <p:nvPr/>
          </p:nvSpPr>
          <p:spPr bwMode="auto">
            <a:xfrm>
              <a:off x="2224" y="2847"/>
              <a:ext cx="737"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400">
                  <a:solidFill>
                    <a:srgbClr val="D90B00"/>
                  </a:solidFill>
                  <a:ea typeface="Gill Sans" charset="0"/>
                  <a:cs typeface="Gill Sans" charset="0"/>
                </a:rPr>
                <a:t>QWEAK</a:t>
              </a:r>
            </a:p>
            <a:p>
              <a:r>
                <a:rPr lang="en-US" sz="1400">
                  <a:solidFill>
                    <a:srgbClr val="D90B00"/>
                  </a:solidFill>
                  <a:ea typeface="Gill Sans" charset="0"/>
                  <a:cs typeface="Gill Sans" charset="0"/>
                </a:rPr>
                <a:t>+ PVES</a:t>
              </a:r>
            </a:p>
          </p:txBody>
        </p:sp>
        <p:pic>
          <p:nvPicPr>
            <p:cNvPr id="3585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5851" name="Rectangle 11"/>
            <p:cNvSpPr>
              <a:spLocks/>
            </p:cNvSpPr>
            <p:nvPr/>
          </p:nvSpPr>
          <p:spPr bwMode="auto">
            <a:xfrm>
              <a:off x="3904" y="2080"/>
              <a:ext cx="496" cy="168"/>
            </a:xfrm>
            <a:prstGeom prst="rect">
              <a:avLst/>
            </a:prstGeom>
            <a:solidFill>
              <a:srgbClr val="D90B00"/>
            </a:solidFill>
            <a:ln>
              <a:noFill/>
            </a:ln>
            <a:extLst>
              <a:ext uri="{91240B29-F687-4F45-9708-019B960494DF}">
                <a14:hiddenLine xmlns:a14="http://schemas.microsoft.com/office/drawing/2010/main" w="25400" cap="flat">
                  <a:solidFill>
                    <a:srgbClr val="008000"/>
                  </a:solidFill>
                  <a:miter lim="800000"/>
                  <a:headEnd type="none" w="med" len="med"/>
                  <a:tailEnd type="none" w="med" len="med"/>
                </a14:hiddenLine>
              </a:ext>
            </a:extLst>
          </p:spPr>
          <p:txBody>
            <a:bodyPr lIns="0" tIns="0" rIns="0" bIns="0"/>
            <a:lstStyle/>
            <a:p>
              <a:endParaRPr lang="en-US"/>
            </a:p>
          </p:txBody>
        </p:sp>
      </p:grpSp>
      <p:sp>
        <p:nvSpPr>
          <p:cNvPr id="35853" name="Rectangle 13"/>
          <p:cNvSpPr>
            <a:spLocks noGrp="1" noChangeArrowheads="1"/>
          </p:cNvSpPr>
          <p:nvPr>
            <p:ph type="title"/>
          </p:nvPr>
        </p:nvSpPr>
        <p:spPr>
          <a:ln/>
        </p:spPr>
        <p:txBody>
          <a:bodyPr/>
          <a:lstStyle/>
          <a:p>
            <a:r>
              <a:rPr lang="en-US" dirty="0"/>
              <a:t>Impact on C</a:t>
            </a:r>
            <a:r>
              <a:rPr lang="en-US" baseline="-6000" dirty="0"/>
              <a:t>1q</a:t>
            </a:r>
          </a:p>
        </p:txBody>
      </p:sp>
      <p:sp>
        <p:nvSpPr>
          <p:cNvPr id="4" name="Date Placeholder 3"/>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2" name="Footer Placeholder 1"/>
          <p:cNvSpPr>
            <a:spLocks noGrp="1"/>
          </p:cNvSpPr>
          <p:nvPr>
            <p:ph type="ftr" sz="quarter" idx="11"/>
          </p:nvPr>
        </p:nvSpPr>
        <p:spPr/>
        <p:txBody>
          <a:bodyPr/>
          <a:lstStyle/>
          <a:p>
            <a:r>
              <a:rPr lang="en-US" smtClean="0"/>
              <a:t>HUGS</a:t>
            </a:r>
            <a:endParaRPr lang="en-US" dirty="0"/>
          </a:p>
        </p:txBody>
      </p:sp>
      <p:sp>
        <p:nvSpPr>
          <p:cNvPr id="3" name="Slide Number Placeholder 2"/>
          <p:cNvSpPr>
            <a:spLocks noGrp="1"/>
          </p:cNvSpPr>
          <p:nvPr>
            <p:ph type="sldNum" sz="quarter" idx="12"/>
          </p:nvPr>
        </p:nvSpPr>
        <p:spPr/>
        <p:txBody>
          <a:bodyPr/>
          <a:lstStyle/>
          <a:p>
            <a:fld id="{6ED5109C-FE65-41A6-A64E-43147634AD7D}" type="slidenum">
              <a:rPr lang="en-US" smtClean="0"/>
              <a:t>30</a:t>
            </a:fld>
            <a:endParaRPr lang="en-US"/>
          </a:p>
        </p:txBody>
      </p:sp>
      <p:sp>
        <p:nvSpPr>
          <p:cNvPr id="35854" name="Rectangle 14"/>
          <p:cNvSpPr>
            <a:spLocks/>
          </p:cNvSpPr>
          <p:nvPr/>
        </p:nvSpPr>
        <p:spPr bwMode="auto">
          <a:xfrm>
            <a:off x="3065407" y="6177141"/>
            <a:ext cx="197111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200" dirty="0">
                <a:ea typeface="Gill Sans" charset="0"/>
                <a:cs typeface="Gill Sans" charset="0"/>
              </a:rPr>
              <a:t>RDY et al., PRL99,122003(2007)</a:t>
            </a:r>
          </a:p>
        </p:txBody>
      </p:sp>
      <p:grpSp>
        <p:nvGrpSpPr>
          <p:cNvPr id="35863" name="Group 23"/>
          <p:cNvGrpSpPr>
            <a:grpSpLocks/>
          </p:cNvGrpSpPr>
          <p:nvPr/>
        </p:nvGrpSpPr>
        <p:grpSpPr bwMode="auto">
          <a:xfrm>
            <a:off x="5085457" y="838200"/>
            <a:ext cx="3569643" cy="2107406"/>
            <a:chOff x="0" y="0"/>
            <a:chExt cx="3198" cy="1888"/>
          </a:xfrm>
        </p:grpSpPr>
        <p:sp>
          <p:nvSpPr>
            <p:cNvPr id="35855" name="Rectangle 15"/>
            <p:cNvSpPr>
              <a:spLocks/>
            </p:cNvSpPr>
            <p:nvPr/>
          </p:nvSpPr>
          <p:spPr bwMode="auto">
            <a:xfrm>
              <a:off x="638" y="980"/>
              <a:ext cx="2560"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a:solidFill>
                    <a:srgbClr val="00FF00"/>
                  </a:solidFill>
                  <a:ea typeface="Gill Sans" charset="0"/>
                  <a:cs typeface="Gill Sans" charset="0"/>
                </a:rPr>
                <a:t>Combined fit of Parity Violating Electron Scattering (PVES) data.</a:t>
              </a:r>
            </a:p>
          </p:txBody>
        </p:sp>
        <p:sp>
          <p:nvSpPr>
            <p:cNvPr id="35856" name="Rectangle 16"/>
            <p:cNvSpPr>
              <a:spLocks/>
            </p:cNvSpPr>
            <p:nvPr/>
          </p:nvSpPr>
          <p:spPr bwMode="auto">
            <a:xfrm>
              <a:off x="635" y="1600"/>
              <a:ext cx="25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a:solidFill>
                    <a:srgbClr val="008000"/>
                  </a:solidFill>
                  <a:ea typeface="Gill Sans" charset="0"/>
                  <a:cs typeface="Gill Sans" charset="0"/>
                </a:rPr>
                <a:t>PVES and APV combined</a:t>
              </a:r>
            </a:p>
          </p:txBody>
        </p:sp>
        <p:sp>
          <p:nvSpPr>
            <p:cNvPr id="35857" name="Rectangle 17"/>
            <p:cNvSpPr>
              <a:spLocks/>
            </p:cNvSpPr>
            <p:nvPr/>
          </p:nvSpPr>
          <p:spPr bwMode="auto">
            <a:xfrm>
              <a:off x="635" y="392"/>
              <a:ext cx="2560"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a:solidFill>
                    <a:srgbClr val="9B2C01"/>
                  </a:solidFill>
                  <a:ea typeface="Gill Sans" charset="0"/>
                  <a:cs typeface="Gill Sans" charset="0"/>
                </a:rPr>
                <a:t>Combined fit of Atomic Parity Violation (APV) data.</a:t>
              </a:r>
            </a:p>
          </p:txBody>
        </p:sp>
        <p:sp>
          <p:nvSpPr>
            <p:cNvPr id="35858" name="Line 18"/>
            <p:cNvSpPr>
              <a:spLocks noChangeShapeType="1"/>
            </p:cNvSpPr>
            <p:nvPr/>
          </p:nvSpPr>
          <p:spPr bwMode="auto">
            <a:xfrm rot="10800000" flipH="1">
              <a:off x="0" y="622"/>
              <a:ext cx="510" cy="2"/>
            </a:xfrm>
            <a:prstGeom prst="line">
              <a:avLst/>
            </a:prstGeom>
            <a:noFill/>
            <a:ln w="63500" cap="rnd">
              <a:solidFill>
                <a:srgbClr val="9B2C0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859" name="Line 19"/>
            <p:cNvSpPr>
              <a:spLocks noChangeShapeType="1"/>
            </p:cNvSpPr>
            <p:nvPr/>
          </p:nvSpPr>
          <p:spPr bwMode="auto">
            <a:xfrm rot="10800000" flipH="1">
              <a:off x="51" y="1752"/>
              <a:ext cx="511" cy="2"/>
            </a:xfrm>
            <a:prstGeom prst="line">
              <a:avLst/>
            </a:prstGeom>
            <a:noFill/>
            <a:ln w="38100" cap="flat">
              <a:solidFill>
                <a:srgbClr val="408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860" name="Rectangle 20"/>
            <p:cNvSpPr>
              <a:spLocks/>
            </p:cNvSpPr>
            <p:nvPr/>
          </p:nvSpPr>
          <p:spPr bwMode="auto">
            <a:xfrm>
              <a:off x="59" y="1144"/>
              <a:ext cx="496" cy="168"/>
            </a:xfrm>
            <a:prstGeom prst="rect">
              <a:avLst/>
            </a:prstGeom>
            <a:solidFill>
              <a:srgbClr val="00FF00"/>
            </a:solidFill>
            <a:ln w="25400" cap="flat">
              <a:solidFill>
                <a:srgbClr val="008000"/>
              </a:solidFill>
              <a:prstDash val="solid"/>
              <a:miter lim="800000"/>
              <a:headEnd type="none" w="med" len="med"/>
              <a:tailEnd type="none" w="med" len="med"/>
            </a:ln>
          </p:spPr>
          <p:txBody>
            <a:bodyPr lIns="0" tIns="0" rIns="0" bIns="0"/>
            <a:lstStyle/>
            <a:p>
              <a:endParaRPr lang="en-US"/>
            </a:p>
          </p:txBody>
        </p:sp>
        <p:sp>
          <p:nvSpPr>
            <p:cNvPr id="35861" name="AutoShape 21"/>
            <p:cNvSpPr>
              <a:spLocks/>
            </p:cNvSpPr>
            <p:nvPr/>
          </p:nvSpPr>
          <p:spPr bwMode="auto">
            <a:xfrm>
              <a:off x="235" y="80"/>
              <a:ext cx="144" cy="144"/>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000000"/>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5862" name="Rectangle 22"/>
            <p:cNvSpPr>
              <a:spLocks/>
            </p:cNvSpPr>
            <p:nvPr/>
          </p:nvSpPr>
          <p:spPr bwMode="auto">
            <a:xfrm>
              <a:off x="635" y="0"/>
              <a:ext cx="25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a:ea typeface="Gill Sans" charset="0"/>
                  <a:cs typeface="Gill Sans" charset="0"/>
                </a:rPr>
                <a:t>Standard Model Value</a:t>
              </a:r>
            </a:p>
          </p:txBody>
        </p:sp>
      </p:grpSp>
      <p:grpSp>
        <p:nvGrpSpPr>
          <p:cNvPr id="35867" name="Group 27"/>
          <p:cNvGrpSpPr>
            <a:grpSpLocks/>
          </p:cNvGrpSpPr>
          <p:nvPr/>
        </p:nvGrpSpPr>
        <p:grpSpPr bwMode="auto">
          <a:xfrm>
            <a:off x="812602" y="1588294"/>
            <a:ext cx="6989713" cy="4018359"/>
            <a:chOff x="0" y="0"/>
            <a:chExt cx="6262" cy="3600"/>
          </a:xfrm>
        </p:grpSpPr>
        <p:sp>
          <p:nvSpPr>
            <p:cNvPr id="35864" name="Rectangle 24"/>
            <p:cNvSpPr>
              <a:spLocks/>
            </p:cNvSpPr>
            <p:nvPr/>
          </p:nvSpPr>
          <p:spPr bwMode="auto">
            <a:xfrm>
              <a:off x="4472" y="2579"/>
              <a:ext cx="179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r>
                <a:rPr lang="en-US" sz="1700">
                  <a:solidFill>
                    <a:srgbClr val="C632FD"/>
                  </a:solidFill>
                  <a:ea typeface="Gill Sans" charset="0"/>
                  <a:cs typeface="Gill Sans" charset="0"/>
                </a:rPr>
                <a:t>PVES, APV and Qweak </a:t>
              </a:r>
            </a:p>
          </p:txBody>
        </p:sp>
        <p:sp>
          <p:nvSpPr>
            <p:cNvPr id="35865" name="Line 25"/>
            <p:cNvSpPr>
              <a:spLocks noChangeShapeType="1"/>
            </p:cNvSpPr>
            <p:nvPr/>
          </p:nvSpPr>
          <p:spPr bwMode="auto">
            <a:xfrm rot="10800000" flipH="1">
              <a:off x="3880" y="2696"/>
              <a:ext cx="510" cy="2"/>
            </a:xfrm>
            <a:prstGeom prst="line">
              <a:avLst/>
            </a:prstGeom>
            <a:noFill/>
            <a:ln w="38100" cap="flat">
              <a:solidFill>
                <a:srgbClr val="C632F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5866"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600"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grpSp>
        <p:nvGrpSpPr>
          <p:cNvPr id="35872" name="Group 32"/>
          <p:cNvGrpSpPr>
            <a:grpSpLocks/>
          </p:cNvGrpSpPr>
          <p:nvPr/>
        </p:nvGrpSpPr>
        <p:grpSpPr bwMode="auto">
          <a:xfrm>
            <a:off x="803672" y="1597224"/>
            <a:ext cx="8094762" cy="4094262"/>
            <a:chOff x="0" y="0"/>
            <a:chExt cx="7252" cy="3668"/>
          </a:xfrm>
        </p:grpSpPr>
        <p:sp>
          <p:nvSpPr>
            <p:cNvPr id="35868" name="Rectangle 28"/>
            <p:cNvSpPr>
              <a:spLocks/>
            </p:cNvSpPr>
            <p:nvPr/>
          </p:nvSpPr>
          <p:spPr bwMode="auto">
            <a:xfrm>
              <a:off x="1383" y="1988"/>
              <a:ext cx="1296"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400">
                  <a:ea typeface="Gill Sans" charset="0"/>
                  <a:cs typeface="Gill Sans" charset="0"/>
                </a:rPr>
                <a:t>QWEAK</a:t>
              </a:r>
            </a:p>
            <a:p>
              <a:r>
                <a:rPr lang="en-US" sz="1400">
                  <a:ea typeface="Gill Sans" charset="0"/>
                  <a:cs typeface="Gill Sans" charset="0"/>
                </a:rPr>
                <a:t>Final projected uncertainty</a:t>
              </a:r>
            </a:p>
          </p:txBody>
        </p:sp>
        <p:sp>
          <p:nvSpPr>
            <p:cNvPr id="35869" name="Rectangle 29"/>
            <p:cNvSpPr>
              <a:spLocks/>
            </p:cNvSpPr>
            <p:nvPr/>
          </p:nvSpPr>
          <p:spPr bwMode="auto">
            <a:xfrm>
              <a:off x="4468" y="2932"/>
              <a:ext cx="2784" cy="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a:ea typeface="Gill Sans" charset="0"/>
                  <a:cs typeface="Gill Sans" charset="0"/>
                </a:rPr>
                <a:t>Potential impact of uncertainty from total expected Qweak data set is shown at arbitrary location.</a:t>
              </a:r>
            </a:p>
          </p:txBody>
        </p:sp>
        <p:pic>
          <p:nvPicPr>
            <p:cNvPr id="3587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600"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5871" name="Rectangle 31"/>
            <p:cNvSpPr>
              <a:spLocks/>
            </p:cNvSpPr>
            <p:nvPr/>
          </p:nvSpPr>
          <p:spPr bwMode="auto">
            <a:xfrm>
              <a:off x="3896" y="3240"/>
              <a:ext cx="496" cy="168"/>
            </a:xfrm>
            <a:prstGeom prst="rect">
              <a:avLst/>
            </a:prstGeom>
            <a:solidFill>
              <a:srgbClr val="000000"/>
            </a:solidFill>
            <a:ln>
              <a:noFill/>
            </a:ln>
            <a:extLst>
              <a:ext uri="{91240B29-F687-4F45-9708-019B960494DF}">
                <a14:hiddenLine xmlns:a14="http://schemas.microsoft.com/office/drawing/2010/main" w="25400" cap="flat">
                  <a:solidFill>
                    <a:srgbClr val="008000"/>
                  </a:solidFill>
                  <a:miter lim="800000"/>
                  <a:headEnd type="none" w="med" len="med"/>
                  <a:tailEnd type="none" w="med" len="med"/>
                </a14:hiddenLine>
              </a:ext>
            </a:extLst>
          </p:spPr>
          <p:txBody>
            <a:bodyPr lIns="0" tIns="0" rIns="0" bIns="0"/>
            <a:lstStyle/>
            <a:p>
              <a:endParaRPr lang="en-US"/>
            </a:p>
          </p:txBody>
        </p:sp>
      </p:grpSp>
    </p:spTree>
    <p:extLst>
      <p:ext uri="{BB962C8B-B14F-4D97-AF65-F5344CB8AC3E}">
        <p14:creationId xmlns:p14="http://schemas.microsoft.com/office/powerpoint/2010/main" val="2139623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8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58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58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5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ln/>
        </p:spPr>
        <p:txBody>
          <a:bodyPr/>
          <a:lstStyle/>
          <a:p>
            <a:r>
              <a:rPr lang="en-US" dirty="0"/>
              <a:t>Weak mixing angle result</a:t>
            </a:r>
          </a:p>
        </p:txBody>
      </p:sp>
      <p:sp>
        <p:nvSpPr>
          <p:cNvPr id="4" name="Date Placeholder 3"/>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2" name="Footer Placeholder 1"/>
          <p:cNvSpPr>
            <a:spLocks noGrp="1"/>
          </p:cNvSpPr>
          <p:nvPr>
            <p:ph type="ftr" sz="quarter" idx="11"/>
          </p:nvPr>
        </p:nvSpPr>
        <p:spPr/>
        <p:txBody>
          <a:bodyPr/>
          <a:lstStyle/>
          <a:p>
            <a:r>
              <a:rPr lang="en-US" smtClean="0"/>
              <a:t>HUGS</a:t>
            </a:r>
            <a:endParaRPr lang="en-US"/>
          </a:p>
        </p:txBody>
      </p:sp>
      <p:sp>
        <p:nvSpPr>
          <p:cNvPr id="3" name="Slide Number Placeholder 2"/>
          <p:cNvSpPr>
            <a:spLocks noGrp="1"/>
          </p:cNvSpPr>
          <p:nvPr>
            <p:ph type="sldNum" sz="quarter" idx="12"/>
          </p:nvPr>
        </p:nvSpPr>
        <p:spPr/>
        <p:txBody>
          <a:bodyPr/>
          <a:lstStyle/>
          <a:p>
            <a:fld id="{6ED5109C-FE65-41A6-A64E-43147634AD7D}" type="slidenum">
              <a:rPr lang="en-US" smtClean="0"/>
              <a:t>31</a:t>
            </a:fld>
            <a:endParaRPr lang="en-US"/>
          </a:p>
        </p:txBody>
      </p:sp>
      <p:sp>
        <p:nvSpPr>
          <p:cNvPr id="36884" name="Rectangle 20"/>
          <p:cNvSpPr>
            <a:spLocks/>
          </p:cNvSpPr>
          <p:nvPr/>
        </p:nvSpPr>
        <p:spPr bwMode="auto">
          <a:xfrm rot="-1310886">
            <a:off x="7521004" y="340942"/>
            <a:ext cx="140108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dirty="0">
                <a:solidFill>
                  <a:srgbClr val="FF2712"/>
                </a:solidFill>
                <a:ea typeface="Gill Sans" charset="0"/>
                <a:cs typeface="Gill Sans" charset="0"/>
              </a:rPr>
              <a:t>4% of total data</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24744"/>
            <a:ext cx="7679779" cy="513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10"/>
          <p:cNvSpPr>
            <a:spLocks/>
          </p:cNvSpPr>
          <p:nvPr/>
        </p:nvSpPr>
        <p:spPr bwMode="auto">
          <a:xfrm>
            <a:off x="5105400" y="5949475"/>
            <a:ext cx="411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38100" tIns="38100" rIns="38100" bIns="38100"/>
          <a:lstStyle/>
          <a:p>
            <a:r>
              <a:rPr lang="en-US" sz="1400" dirty="0" smtClean="0">
                <a:solidFill>
                  <a:schemeClr val="tx1"/>
                </a:solidFill>
                <a:latin typeface="Arial"/>
                <a:ea typeface="Calibri" charset="0"/>
                <a:cs typeface="Arial"/>
                <a:sym typeface="Calibri" charset="0"/>
              </a:rPr>
              <a:t>* </a:t>
            </a:r>
            <a:r>
              <a:rPr lang="en-US" sz="1400" dirty="0" smtClean="0">
                <a:solidFill>
                  <a:schemeClr val="tx1"/>
                </a:solidFill>
                <a:ea typeface="Calibri" charset="0"/>
                <a:cs typeface="Calibri" charset="0"/>
                <a:sym typeface="Calibri" charset="0"/>
              </a:rPr>
              <a:t>Uses </a:t>
            </a:r>
            <a:r>
              <a:rPr lang="en-US" sz="1400" dirty="0">
                <a:solidFill>
                  <a:schemeClr val="tx1"/>
                </a:solidFill>
                <a:ea typeface="Calibri" charset="0"/>
                <a:cs typeface="Calibri" charset="0"/>
                <a:sym typeface="Calibri" charset="0"/>
              </a:rPr>
              <a:t>electroweak </a:t>
            </a:r>
            <a:r>
              <a:rPr lang="en-US" sz="1400" dirty="0" err="1">
                <a:solidFill>
                  <a:schemeClr val="tx1"/>
                </a:solidFill>
                <a:ea typeface="Calibri" charset="0"/>
                <a:cs typeface="Calibri" charset="0"/>
                <a:sym typeface="Calibri" charset="0"/>
              </a:rPr>
              <a:t>radiative</a:t>
            </a:r>
            <a:r>
              <a:rPr lang="en-US" sz="1400" dirty="0">
                <a:solidFill>
                  <a:schemeClr val="tx1"/>
                </a:solidFill>
                <a:ea typeface="Calibri" charset="0"/>
                <a:cs typeface="Calibri" charset="0"/>
                <a:sym typeface="Calibri" charset="0"/>
              </a:rPr>
              <a:t> corrections from </a:t>
            </a:r>
            <a:endParaRPr lang="en-US" sz="1400" dirty="0" smtClean="0">
              <a:solidFill>
                <a:schemeClr val="tx1"/>
              </a:solidFill>
              <a:ea typeface="Calibri" charset="0"/>
              <a:cs typeface="Calibri" charset="0"/>
              <a:sym typeface="Calibri" charset="0"/>
            </a:endParaRPr>
          </a:p>
          <a:p>
            <a:r>
              <a:rPr lang="en-US" sz="1400" dirty="0" smtClean="0">
                <a:solidFill>
                  <a:schemeClr val="tx1"/>
                </a:solidFill>
                <a:ea typeface="Calibri" charset="0"/>
                <a:cs typeface="Calibri" charset="0"/>
                <a:sym typeface="Calibri" charset="0"/>
              </a:rPr>
              <a:t>   </a:t>
            </a:r>
            <a:r>
              <a:rPr lang="en-US" sz="1400" dirty="0" err="1" smtClean="0">
                <a:solidFill>
                  <a:schemeClr val="tx1"/>
                </a:solidFill>
                <a:ea typeface="Calibri" charset="0"/>
                <a:cs typeface="Calibri" charset="0"/>
                <a:sym typeface="Calibri" charset="0"/>
              </a:rPr>
              <a:t>Erler</a:t>
            </a:r>
            <a:r>
              <a:rPr lang="en-US" sz="1400" dirty="0">
                <a:solidFill>
                  <a:schemeClr val="tx1"/>
                </a:solidFill>
                <a:ea typeface="Calibri" charset="0"/>
                <a:cs typeface="Calibri" charset="0"/>
                <a:sym typeface="Calibri" charset="0"/>
              </a:rPr>
              <a:t>, </a:t>
            </a:r>
            <a:r>
              <a:rPr lang="en-US" sz="1400" dirty="0" err="1">
                <a:solidFill>
                  <a:schemeClr val="tx1"/>
                </a:solidFill>
                <a:ea typeface="Calibri" charset="0"/>
                <a:cs typeface="Calibri" charset="0"/>
                <a:sym typeface="Calibri" charset="0"/>
              </a:rPr>
              <a:t>Kurylov</a:t>
            </a:r>
            <a:r>
              <a:rPr lang="en-US" sz="1400" dirty="0">
                <a:solidFill>
                  <a:schemeClr val="tx1"/>
                </a:solidFill>
                <a:ea typeface="Calibri" charset="0"/>
                <a:cs typeface="Calibri" charset="0"/>
                <a:sym typeface="Calibri" charset="0"/>
              </a:rPr>
              <a:t>, Ramsey-</a:t>
            </a:r>
            <a:r>
              <a:rPr lang="en-US" sz="1400" dirty="0" err="1">
                <a:solidFill>
                  <a:schemeClr val="tx1"/>
                </a:solidFill>
                <a:ea typeface="Calibri" charset="0"/>
                <a:cs typeface="Calibri" charset="0"/>
                <a:sym typeface="Calibri" charset="0"/>
              </a:rPr>
              <a:t>Musolf</a:t>
            </a:r>
            <a:r>
              <a:rPr lang="en-US" sz="1400" dirty="0">
                <a:solidFill>
                  <a:schemeClr val="tx1"/>
                </a:solidFill>
                <a:ea typeface="Calibri" charset="0"/>
                <a:cs typeface="Calibri" charset="0"/>
                <a:sym typeface="Calibri" charset="0"/>
              </a:rPr>
              <a:t>, PRD </a:t>
            </a:r>
            <a:r>
              <a:rPr lang="en-US" sz="1400" dirty="0">
                <a:solidFill>
                  <a:schemeClr val="tx1"/>
                </a:solidFill>
                <a:ea typeface="Calibri Bold" charset="0"/>
                <a:cs typeface="Calibri Bold" charset="0"/>
                <a:sym typeface="Calibri Bold" charset="0"/>
              </a:rPr>
              <a:t>68</a:t>
            </a:r>
            <a:r>
              <a:rPr lang="en-US" sz="1400" dirty="0">
                <a:solidFill>
                  <a:schemeClr val="tx1"/>
                </a:solidFill>
                <a:ea typeface="Calibri" charset="0"/>
                <a:cs typeface="Calibri" charset="0"/>
                <a:sym typeface="Calibri" charset="0"/>
              </a:rPr>
              <a:t>, 016006 (2003</a:t>
            </a:r>
            <a:r>
              <a:rPr lang="en-US" sz="1400" dirty="0" smtClean="0">
                <a:solidFill>
                  <a:schemeClr val="tx1"/>
                </a:solidFill>
                <a:ea typeface="Calibri" charset="0"/>
                <a:cs typeface="Calibri" charset="0"/>
                <a:sym typeface="Calibri" charset="0"/>
              </a:rPr>
              <a:t>) </a:t>
            </a:r>
            <a:endParaRPr lang="en-US" sz="1400" dirty="0">
              <a:solidFill>
                <a:schemeClr val="tx1"/>
              </a:solidFill>
              <a:ea typeface="Calibri" charset="0"/>
              <a:cs typeface="Calibri" charset="0"/>
              <a:sym typeface="Calibri" charset="0"/>
            </a:endParaRPr>
          </a:p>
        </p:txBody>
      </p:sp>
    </p:spTree>
    <p:extLst>
      <p:ext uri="{BB962C8B-B14F-4D97-AF65-F5344CB8AC3E}">
        <p14:creationId xmlns:p14="http://schemas.microsoft.com/office/powerpoint/2010/main" val="2444643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ln/>
        </p:spPr>
        <p:txBody>
          <a:bodyPr>
            <a:normAutofit/>
          </a:bodyPr>
          <a:lstStyle/>
          <a:p>
            <a:r>
              <a:rPr lang="en-US" dirty="0"/>
              <a:t>Conclusions</a:t>
            </a:r>
          </a:p>
        </p:txBody>
      </p:sp>
      <p:sp>
        <p:nvSpPr>
          <p:cNvPr id="4" name="Date Placeholder 3"/>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2" name="Footer Placeholder 1"/>
          <p:cNvSpPr>
            <a:spLocks noGrp="1"/>
          </p:cNvSpPr>
          <p:nvPr>
            <p:ph type="ftr" sz="quarter" idx="11"/>
          </p:nvPr>
        </p:nvSpPr>
        <p:spPr/>
        <p:txBody>
          <a:bodyPr/>
          <a:lstStyle/>
          <a:p>
            <a:r>
              <a:rPr lang="en-US" smtClean="0"/>
              <a:t>HUGS</a:t>
            </a:r>
            <a:endParaRPr lang="en-US"/>
          </a:p>
        </p:txBody>
      </p:sp>
      <p:sp>
        <p:nvSpPr>
          <p:cNvPr id="3" name="Slide Number Placeholder 2"/>
          <p:cNvSpPr>
            <a:spLocks noGrp="1"/>
          </p:cNvSpPr>
          <p:nvPr>
            <p:ph type="sldNum" sz="quarter" idx="12"/>
          </p:nvPr>
        </p:nvSpPr>
        <p:spPr/>
        <p:txBody>
          <a:bodyPr/>
          <a:lstStyle/>
          <a:p>
            <a:fld id="{6ED5109C-FE65-41A6-A64E-43147634AD7D}" type="slidenum">
              <a:rPr lang="en-US" smtClean="0"/>
              <a:t>32</a:t>
            </a:fld>
            <a:endParaRPr lang="en-US"/>
          </a:p>
        </p:txBody>
      </p:sp>
      <p:sp>
        <p:nvSpPr>
          <p:cNvPr id="38914" name="Rectangle 2"/>
          <p:cNvSpPr>
            <a:spLocks/>
          </p:cNvSpPr>
          <p:nvPr/>
        </p:nvSpPr>
        <p:spPr bwMode="auto">
          <a:xfrm>
            <a:off x="481087" y="3938587"/>
            <a:ext cx="9144000"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dirty="0">
                <a:solidFill>
                  <a:schemeClr val="tx1"/>
                </a:solidFill>
                <a:ea typeface="Gill Sans" charset="0"/>
                <a:cs typeface="Gill Sans" charset="0"/>
              </a:rPr>
              <a:t>The result is ~1.1 sigma higher than the </a:t>
            </a:r>
            <a:r>
              <a:rPr lang="en-US" dirty="0" smtClean="0">
                <a:solidFill>
                  <a:schemeClr val="tx1"/>
                </a:solidFill>
                <a:ea typeface="Gill Sans" charset="0"/>
                <a:cs typeface="Gill Sans" charset="0"/>
              </a:rPr>
              <a:t>SM</a:t>
            </a:r>
            <a:endParaRPr lang="en-US" dirty="0">
              <a:solidFill>
                <a:schemeClr val="tx1"/>
              </a:solidFill>
              <a:ea typeface="Gill Sans" charset="0"/>
              <a:cs typeface="Gill Sans" charset="0"/>
            </a:endParaRP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114" y="3451803"/>
            <a:ext cx="6414486" cy="307595"/>
          </a:xfrm>
          <a:prstGeom prst="rect">
            <a:avLst/>
          </a:prstGeom>
          <a:noFill/>
          <a:ln w="12700" cap="flat">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16" name="Rectangle 4"/>
          <p:cNvSpPr>
            <a:spLocks/>
          </p:cNvSpPr>
          <p:nvPr/>
        </p:nvSpPr>
        <p:spPr bwMode="auto">
          <a:xfrm>
            <a:off x="482203" y="776883"/>
            <a:ext cx="8179594"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dirty="0">
                <a:solidFill>
                  <a:schemeClr val="tx1"/>
                </a:solidFill>
                <a:ea typeface="Gill Sans" charset="0"/>
                <a:cs typeface="Gill Sans" charset="0"/>
              </a:rPr>
              <a:t>Qweak has produced the first direct measurement of the weak charge of the proton, with ~4% of the total data </a:t>
            </a:r>
            <a:r>
              <a:rPr lang="en-US" dirty="0" smtClean="0">
                <a:solidFill>
                  <a:schemeClr val="tx1"/>
                </a:solidFill>
                <a:ea typeface="Gill Sans" charset="0"/>
                <a:cs typeface="Gill Sans" charset="0"/>
              </a:rPr>
              <a:t>set</a:t>
            </a:r>
            <a:endParaRPr lang="en-US" dirty="0">
              <a:solidFill>
                <a:schemeClr val="tx1"/>
              </a:solidFill>
              <a:ea typeface="Gill Sans" charset="0"/>
              <a:cs typeface="Gill Sans" charset="0"/>
            </a:endParaRPr>
          </a:p>
        </p:txBody>
      </p:sp>
      <p:sp>
        <p:nvSpPr>
          <p:cNvPr id="38917" name="Rectangle 5"/>
          <p:cNvSpPr>
            <a:spLocks/>
          </p:cNvSpPr>
          <p:nvPr/>
        </p:nvSpPr>
        <p:spPr bwMode="auto">
          <a:xfrm>
            <a:off x="484436" y="1647438"/>
            <a:ext cx="51666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dirty="0">
                <a:solidFill>
                  <a:schemeClr val="tx1"/>
                </a:solidFill>
                <a:ea typeface="Gill Sans" charset="0"/>
                <a:cs typeface="Gill Sans" charset="0"/>
              </a:rPr>
              <a:t>The result is a 16% measurement of the PV </a:t>
            </a:r>
            <a:r>
              <a:rPr lang="en-US" dirty="0" smtClean="0">
                <a:solidFill>
                  <a:schemeClr val="tx1"/>
                </a:solidFill>
                <a:ea typeface="Gill Sans" charset="0"/>
                <a:cs typeface="Gill Sans" charset="0"/>
              </a:rPr>
              <a:t>asymmetry</a:t>
            </a:r>
            <a:endParaRPr lang="en-US" dirty="0">
              <a:solidFill>
                <a:schemeClr val="tx1"/>
              </a:solidFill>
              <a:ea typeface="Gill Sans" charset="0"/>
              <a:cs typeface="Gill Sans" charset="0"/>
            </a:endParaRPr>
          </a:p>
        </p:txBody>
      </p:sp>
      <p:sp>
        <p:nvSpPr>
          <p:cNvPr id="38918" name="Rectangle 6"/>
          <p:cNvSpPr>
            <a:spLocks/>
          </p:cNvSpPr>
          <p:nvPr/>
        </p:nvSpPr>
        <p:spPr bwMode="auto">
          <a:xfrm>
            <a:off x="479971" y="2977961"/>
            <a:ext cx="5754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dirty="0">
                <a:solidFill>
                  <a:schemeClr val="tx1"/>
                </a:solidFill>
                <a:ea typeface="Gill Sans" charset="0"/>
                <a:cs typeface="Gill Sans" charset="0"/>
              </a:rPr>
              <a:t>This is a 22% measurement of the weak charge of the </a:t>
            </a:r>
            <a:r>
              <a:rPr lang="en-US" dirty="0" smtClean="0">
                <a:solidFill>
                  <a:schemeClr val="tx1"/>
                </a:solidFill>
                <a:ea typeface="Gill Sans" charset="0"/>
                <a:cs typeface="Gill Sans" charset="0"/>
              </a:rPr>
              <a:t>proton</a:t>
            </a:r>
            <a:endParaRPr lang="en-US" dirty="0">
              <a:solidFill>
                <a:schemeClr val="tx1"/>
              </a:solidFill>
              <a:ea typeface="Gill Sans" charset="0"/>
              <a:cs typeface="Gill Sans" charset="0"/>
            </a:endParaRPr>
          </a:p>
        </p:txBody>
      </p:sp>
      <p:sp>
        <p:nvSpPr>
          <p:cNvPr id="38919" name="Rectangle 7"/>
          <p:cNvSpPr>
            <a:spLocks/>
          </p:cNvSpPr>
          <p:nvPr/>
        </p:nvSpPr>
        <p:spPr bwMode="auto">
          <a:xfrm>
            <a:off x="479971" y="2438400"/>
            <a:ext cx="24697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dirty="0">
                <a:solidFill>
                  <a:schemeClr val="tx1"/>
                </a:solidFill>
                <a:ea typeface="Gill Sans" charset="0"/>
                <a:cs typeface="Gill Sans" charset="0"/>
              </a:rPr>
              <a:t>at the effective kinematics</a:t>
            </a:r>
          </a:p>
        </p:txBody>
      </p:sp>
      <p:pic>
        <p:nvPicPr>
          <p:cNvPr id="389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01" y="4416805"/>
            <a:ext cx="3225999" cy="30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8921" name="Rectangle 9"/>
          <p:cNvSpPr>
            <a:spLocks/>
          </p:cNvSpPr>
          <p:nvPr/>
        </p:nvSpPr>
        <p:spPr bwMode="auto">
          <a:xfrm>
            <a:off x="481087" y="4969371"/>
            <a:ext cx="8367117" cy="1339453"/>
          </a:xfrm>
          <a:prstGeom prst="rect">
            <a:avLst/>
          </a:prstGeom>
          <a:noFill/>
          <a:ln w="12700" cap="flat">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182880" tIns="0" rIns="182880" bIns="0" anchor="ctr"/>
          <a:lstStyle/>
          <a:p>
            <a:pPr>
              <a:spcAft>
                <a:spcPts val="600"/>
              </a:spcAft>
              <a:buSzPct val="125000"/>
            </a:pPr>
            <a:r>
              <a:rPr lang="en-US" dirty="0">
                <a:solidFill>
                  <a:schemeClr val="tx1"/>
                </a:solidFill>
                <a:ea typeface="Gill Sans" charset="0"/>
                <a:cs typeface="Gill Sans" charset="0"/>
              </a:rPr>
              <a:t>~25 times more statistics and additional calibration data in hand for high precision with low systematic </a:t>
            </a:r>
            <a:r>
              <a:rPr lang="en-US" dirty="0" smtClean="0">
                <a:solidFill>
                  <a:schemeClr val="tx1"/>
                </a:solidFill>
                <a:ea typeface="Gill Sans" charset="0"/>
                <a:cs typeface="Gill Sans" charset="0"/>
              </a:rPr>
              <a:t>error</a:t>
            </a:r>
          </a:p>
          <a:p>
            <a:pPr>
              <a:buSzPct val="125000"/>
            </a:pPr>
            <a:r>
              <a:rPr lang="en-US" dirty="0" smtClean="0">
                <a:solidFill>
                  <a:schemeClr val="tx1"/>
                </a:solidFill>
                <a:ea typeface="Gill Sans" charset="0"/>
                <a:cs typeface="Gill Sans" charset="0"/>
              </a:rPr>
              <a:t>Demonstrated </a:t>
            </a:r>
            <a:r>
              <a:rPr lang="en-US" dirty="0">
                <a:solidFill>
                  <a:schemeClr val="tx1"/>
                </a:solidFill>
                <a:ea typeface="Gill Sans" charset="0"/>
                <a:cs typeface="Gill Sans" charset="0"/>
              </a:rPr>
              <a:t>the technological base for future high precision Standard Model tests using PVES at an upgraded 12 </a:t>
            </a:r>
            <a:r>
              <a:rPr lang="en-US" dirty="0" err="1">
                <a:solidFill>
                  <a:schemeClr val="tx1"/>
                </a:solidFill>
                <a:ea typeface="Gill Sans" charset="0"/>
                <a:cs typeface="Gill Sans" charset="0"/>
              </a:rPr>
              <a:t>GeV</a:t>
            </a:r>
            <a:r>
              <a:rPr lang="en-US" dirty="0">
                <a:solidFill>
                  <a:schemeClr val="tx1"/>
                </a:solidFill>
                <a:ea typeface="Gill Sans" charset="0"/>
                <a:cs typeface="Gill Sans" charset="0"/>
              </a:rPr>
              <a:t> Jefferson </a:t>
            </a:r>
            <a:r>
              <a:rPr lang="en-US" dirty="0" smtClean="0">
                <a:solidFill>
                  <a:schemeClr val="tx1"/>
                </a:solidFill>
                <a:ea typeface="Gill Sans" charset="0"/>
                <a:cs typeface="Gill Sans" charset="0"/>
              </a:rPr>
              <a:t>Lab</a:t>
            </a:r>
            <a:endParaRPr lang="en-US" dirty="0">
              <a:solidFill>
                <a:schemeClr val="tx1"/>
              </a:solidFill>
              <a:ea typeface="Gill Sans" charset="0"/>
              <a:cs typeface="Gill Sans" charset="0"/>
            </a:endParaRPr>
          </a:p>
        </p:txBody>
      </p:sp>
      <p:pic>
        <p:nvPicPr>
          <p:cNvPr id="3892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7227" y="2377019"/>
            <a:ext cx="3886203" cy="33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892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1290" y="2017343"/>
            <a:ext cx="5169100" cy="27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007329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err="1" smtClean="0"/>
              <a:t>Qweak</a:t>
            </a:r>
            <a:r>
              <a:rPr lang="en-CA" dirty="0" smtClean="0"/>
              <a:t> </a:t>
            </a:r>
            <a:endParaRPr lang="en-CA" dirty="0"/>
          </a:p>
        </p:txBody>
      </p:sp>
      <p:pic>
        <p:nvPicPr>
          <p:cNvPr id="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30" y="3338040"/>
            <a:ext cx="2229073"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687" y="123954"/>
            <a:ext cx="892969"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455" y="1124744"/>
            <a:ext cx="895201"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68" y="2247999"/>
            <a:ext cx="2014760"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8" y="4199459"/>
            <a:ext cx="2259211" cy="81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3880" y="1449542"/>
            <a:ext cx="658268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7669" y="5332333"/>
            <a:ext cx="1475656" cy="1211343"/>
          </a:xfrm>
          <a:prstGeom prst="rect">
            <a:avLst/>
          </a:prstGeom>
        </p:spPr>
      </p:pic>
      <p:sp>
        <p:nvSpPr>
          <p:cNvPr id="3" name="Date Placeholder 2"/>
          <p:cNvSpPr>
            <a:spLocks noGrp="1"/>
          </p:cNvSpPr>
          <p:nvPr>
            <p:ph type="dt" sz="half" idx="10"/>
          </p:nvPr>
        </p:nvSpPr>
        <p:spPr/>
        <p:txBody>
          <a:bodyPr/>
          <a:lstStyle/>
          <a:p>
            <a:r>
              <a:rPr lang="en-US" smtClean="0">
                <a:solidFill>
                  <a:prstClr val="black"/>
                </a:solidFill>
              </a:rPr>
              <a:t>June 1-19, 2015</a:t>
            </a:r>
            <a:endParaRPr lang="en-CA" dirty="0">
              <a:solidFill>
                <a:prstClr val="black"/>
              </a:solidFill>
            </a:endParaRPr>
          </a:p>
        </p:txBody>
      </p:sp>
      <p:sp>
        <p:nvSpPr>
          <p:cNvPr id="4" name="Footer Placeholder 3"/>
          <p:cNvSpPr>
            <a:spLocks noGrp="1"/>
          </p:cNvSpPr>
          <p:nvPr>
            <p:ph type="ftr" sz="quarter" idx="11"/>
          </p:nvPr>
        </p:nvSpPr>
        <p:spPr/>
        <p:txBody>
          <a:bodyPr/>
          <a:lstStyle/>
          <a:p>
            <a:r>
              <a:rPr lang="en-US" smtClean="0">
                <a:solidFill>
                  <a:prstClr val="black"/>
                </a:solidFill>
              </a:rPr>
              <a:t>HUGS</a:t>
            </a:r>
            <a:endParaRPr lang="en-CA" dirty="0" smtClean="0">
              <a:solidFill>
                <a:prstClr val="black"/>
              </a:solidFill>
            </a:endParaRPr>
          </a:p>
        </p:txBody>
      </p:sp>
      <p:sp>
        <p:nvSpPr>
          <p:cNvPr id="12" name="Slide Number Placeholder 11"/>
          <p:cNvSpPr>
            <a:spLocks noGrp="1"/>
          </p:cNvSpPr>
          <p:nvPr>
            <p:ph type="sldNum" sz="quarter" idx="12"/>
          </p:nvPr>
        </p:nvSpPr>
        <p:spPr/>
        <p:txBody>
          <a:bodyPr/>
          <a:lstStyle/>
          <a:p>
            <a:fld id="{DA118E06-5FBC-4A7F-98A9-FD3F00BABDBC}" type="slidenum">
              <a:rPr lang="en-CA" smtClean="0">
                <a:solidFill>
                  <a:prstClr val="black"/>
                </a:solidFill>
              </a:rPr>
              <a:pPr/>
              <a:t>33</a:t>
            </a:fld>
            <a:r>
              <a:rPr lang="en-CA" smtClean="0">
                <a:solidFill>
                  <a:prstClr val="black"/>
                </a:solidFill>
              </a:rPr>
              <a:t>/40</a:t>
            </a:r>
            <a:endParaRPr lang="en-CA" dirty="0">
              <a:solidFill>
                <a:prstClr val="black"/>
              </a:solidFill>
            </a:endParaRPr>
          </a:p>
        </p:txBody>
      </p:sp>
    </p:spTree>
    <p:extLst>
      <p:ext uri="{BB962C8B-B14F-4D97-AF65-F5344CB8AC3E}">
        <p14:creationId xmlns:p14="http://schemas.microsoft.com/office/powerpoint/2010/main" val="23922052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rrowheads="1"/>
          </p:cNvPicPr>
          <p:nvPr/>
        </p:nvPicPr>
        <p:blipFill rotWithShape="1">
          <a:blip r:embed="rId2">
            <a:extLst>
              <a:ext uri="{28A0092B-C50C-407E-A947-70E740481C1C}">
                <a14:useLocalDpi xmlns:a14="http://schemas.microsoft.com/office/drawing/2010/main" val="0"/>
              </a:ext>
            </a:extLst>
          </a:blip>
          <a:srcRect l="13087" t="16444" r="-387" b="6442"/>
          <a:stretch/>
        </p:blipFill>
        <p:spPr bwMode="auto">
          <a:xfrm>
            <a:off x="-8930" y="388913"/>
            <a:ext cx="9189442" cy="592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4099" name="Rectangle 3"/>
          <p:cNvSpPr>
            <a:spLocks/>
          </p:cNvSpPr>
          <p:nvPr/>
        </p:nvSpPr>
        <p:spPr bwMode="auto">
          <a:xfrm>
            <a:off x="4839593" y="3324994"/>
            <a:ext cx="3991570" cy="285750"/>
          </a:xfrm>
          <a:prstGeom prst="rect">
            <a:avLst/>
          </a:prstGeom>
          <a:solidFill>
            <a:srgbClr val="FFFFFF">
              <a:alpha val="59999"/>
            </a:srgbClr>
          </a:solidFill>
          <a:ln w="12700" cap="flat">
            <a:solidFill>
              <a:srgbClr val="000000">
                <a:alpha val="59999"/>
              </a:srgbClr>
            </a:solidFill>
            <a:prstDash val="solid"/>
            <a:miter lim="800000"/>
            <a:headEnd type="none" w="med" len="med"/>
            <a:tailEnd type="none" w="med" len="med"/>
          </a:ln>
        </p:spPr>
        <p:txBody>
          <a:bodyPr lIns="44647" tIns="44647" rIns="73472" bIns="44647"/>
          <a:lstStyle/>
          <a:p>
            <a:pPr marL="225467" indent="-225467">
              <a:lnSpc>
                <a:spcPct val="116000"/>
              </a:lnSpc>
              <a:tabLst>
                <a:tab pos="625056" algn="l"/>
                <a:tab pos="1205465" algn="l"/>
                <a:tab pos="1803733" algn="l"/>
                <a:tab pos="2393071" algn="l"/>
                <a:tab pos="2982410" algn="l"/>
                <a:tab pos="3571748" algn="l"/>
                <a:tab pos="3768194" algn="l"/>
                <a:tab pos="4045005" algn="l"/>
              </a:tabLst>
            </a:pPr>
            <a:r>
              <a:rPr lang="en-US" sz="1300" dirty="0">
                <a:latin typeface="Arial" charset="0"/>
                <a:cs typeface="Arial" charset="0"/>
                <a:sym typeface="Arial" charset="0"/>
              </a:rPr>
              <a:t>Qweak Collaboration Meeting: William &amp; Mary, 2011</a:t>
            </a:r>
          </a:p>
        </p:txBody>
      </p:sp>
      <p:sp>
        <p:nvSpPr>
          <p:cNvPr id="4105" name="Rectangle 9"/>
          <p:cNvSpPr>
            <a:spLocks/>
          </p:cNvSpPr>
          <p:nvPr/>
        </p:nvSpPr>
        <p:spPr bwMode="auto">
          <a:xfrm>
            <a:off x="598289" y="649561"/>
            <a:ext cx="5161359" cy="294680"/>
          </a:xfrm>
          <a:prstGeom prst="rect">
            <a:avLst/>
          </a:prstGeom>
          <a:solidFill>
            <a:srgbClr val="FFFFFF">
              <a:alpha val="59999"/>
            </a:srgbClr>
          </a:solidFill>
          <a:ln w="12700" cap="flat">
            <a:solidFill>
              <a:srgbClr val="000000">
                <a:alpha val="59999"/>
              </a:srgbClr>
            </a:solidFill>
            <a:prstDash val="solid"/>
            <a:miter lim="800000"/>
            <a:headEnd type="none" w="med" len="med"/>
            <a:tailEnd type="none" w="med" len="med"/>
          </a:ln>
        </p:spPr>
        <p:txBody>
          <a:bodyPr lIns="0" tIns="0" rIns="0" bIns="0" anchor="ctr"/>
          <a:lstStyle/>
          <a:p>
            <a:pPr algn="ctr"/>
            <a:r>
              <a:rPr lang="en-US" sz="1400" dirty="0">
                <a:ea typeface="Gill Sans" charset="0"/>
                <a:cs typeface="Gill Sans" charset="0"/>
              </a:rPr>
              <a:t>~100 collaborators, </a:t>
            </a:r>
            <a:r>
              <a:rPr lang="en-US" sz="1400" dirty="0" smtClean="0">
                <a:ea typeface="Gill Sans" charset="0"/>
                <a:cs typeface="Gill Sans" charset="0"/>
              </a:rPr>
              <a:t>25 </a:t>
            </a:r>
            <a:r>
              <a:rPr lang="en-US" sz="1400" dirty="0">
                <a:ea typeface="Gill Sans" charset="0"/>
                <a:cs typeface="Gill Sans" charset="0"/>
              </a:rPr>
              <a:t>Students,  many postdocs and young faculty</a:t>
            </a:r>
          </a:p>
        </p:txBody>
      </p:sp>
      <p:sp>
        <p:nvSpPr>
          <p:cNvPr id="2" name="Rectangle 1"/>
          <p:cNvSpPr/>
          <p:nvPr/>
        </p:nvSpPr>
        <p:spPr>
          <a:xfrm>
            <a:off x="-8930" y="3745905"/>
            <a:ext cx="9189442" cy="2563414"/>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ea typeface="Gill Sans" charset="0"/>
                <a:cs typeface="Gill Sans" charset="0"/>
              </a:rPr>
              <a:t>D. </a:t>
            </a:r>
            <a:r>
              <a:rPr lang="en-US" sz="1400" dirty="0" err="1">
                <a:solidFill>
                  <a:schemeClr val="tx1"/>
                </a:solidFill>
                <a:ea typeface="Gill Sans" charset="0"/>
                <a:cs typeface="Gill Sans" charset="0"/>
              </a:rPr>
              <a:t>Androic</a:t>
            </a:r>
            <a:r>
              <a:rPr lang="en-US" sz="1400" dirty="0">
                <a:solidFill>
                  <a:schemeClr val="tx1"/>
                </a:solidFill>
                <a:ea typeface="Gill Sans" charset="0"/>
                <a:cs typeface="Gill Sans" charset="0"/>
              </a:rPr>
              <a:t>, D.S. Armstrong, A. </a:t>
            </a:r>
            <a:r>
              <a:rPr lang="en-US" sz="1400" dirty="0" err="1">
                <a:solidFill>
                  <a:schemeClr val="tx1"/>
                </a:solidFill>
                <a:ea typeface="Gill Sans" charset="0"/>
                <a:cs typeface="Gill Sans" charset="0"/>
              </a:rPr>
              <a:t>Asaturyan</a:t>
            </a:r>
            <a:r>
              <a:rPr lang="en-US" sz="1400" dirty="0">
                <a:solidFill>
                  <a:schemeClr val="tx1"/>
                </a:solidFill>
                <a:ea typeface="Gill Sans" charset="0"/>
                <a:cs typeface="Gill Sans" charset="0"/>
              </a:rPr>
              <a:t>, T. </a:t>
            </a:r>
            <a:r>
              <a:rPr lang="en-US" sz="1400" dirty="0" err="1">
                <a:solidFill>
                  <a:schemeClr val="tx1"/>
                </a:solidFill>
                <a:ea typeface="Gill Sans" charset="0"/>
                <a:cs typeface="Gill Sans" charset="0"/>
              </a:rPr>
              <a:t>Averett</a:t>
            </a:r>
            <a:r>
              <a:rPr lang="en-US" sz="1400" dirty="0">
                <a:solidFill>
                  <a:schemeClr val="tx1"/>
                </a:solidFill>
                <a:ea typeface="Gill Sans" charset="0"/>
                <a:cs typeface="Gill Sans" charset="0"/>
              </a:rPr>
              <a:t>, J. </a:t>
            </a:r>
            <a:r>
              <a:rPr lang="en-US" sz="1400" dirty="0" err="1">
                <a:solidFill>
                  <a:schemeClr val="tx1"/>
                </a:solidFill>
                <a:ea typeface="Gill Sans" charset="0"/>
                <a:cs typeface="Gill Sans" charset="0"/>
              </a:rPr>
              <a:t>Balewski</a:t>
            </a:r>
            <a:r>
              <a:rPr lang="en-US" sz="1400" dirty="0">
                <a:solidFill>
                  <a:schemeClr val="tx1"/>
                </a:solidFill>
                <a:ea typeface="Gill Sans" charset="0"/>
                <a:cs typeface="Gill Sans" charset="0"/>
              </a:rPr>
              <a:t>, J. </a:t>
            </a:r>
            <a:r>
              <a:rPr lang="en-US" sz="1400" dirty="0" err="1">
                <a:solidFill>
                  <a:schemeClr val="tx1"/>
                </a:solidFill>
                <a:ea typeface="Gill Sans" charset="0"/>
                <a:cs typeface="Gill Sans" charset="0"/>
              </a:rPr>
              <a:t>Beaufait</a:t>
            </a:r>
            <a:r>
              <a:rPr lang="en-US" sz="1400" dirty="0">
                <a:solidFill>
                  <a:schemeClr val="tx1"/>
                </a:solidFill>
                <a:ea typeface="Gill Sans" charset="0"/>
                <a:cs typeface="Gill Sans" charset="0"/>
              </a:rPr>
              <a:t>, R.S. </a:t>
            </a:r>
            <a:r>
              <a:rPr lang="en-US" sz="1400" dirty="0" err="1">
                <a:solidFill>
                  <a:schemeClr val="tx1"/>
                </a:solidFill>
                <a:ea typeface="Gill Sans" charset="0"/>
                <a:cs typeface="Gill Sans" charset="0"/>
              </a:rPr>
              <a:t>Beminiwattha</a:t>
            </a:r>
            <a:r>
              <a:rPr lang="en-US" sz="1400" dirty="0">
                <a:solidFill>
                  <a:schemeClr val="tx1"/>
                </a:solidFill>
                <a:ea typeface="Gill Sans" charset="0"/>
                <a:cs typeface="Gill Sans" charset="0"/>
              </a:rPr>
              <a:t>, J. </a:t>
            </a:r>
            <a:r>
              <a:rPr lang="en-US" sz="1400" dirty="0" err="1">
                <a:solidFill>
                  <a:schemeClr val="tx1"/>
                </a:solidFill>
                <a:ea typeface="Gill Sans" charset="0"/>
                <a:cs typeface="Gill Sans" charset="0"/>
              </a:rPr>
              <a:t>Benesch</a:t>
            </a:r>
            <a:r>
              <a:rPr lang="en-US" sz="1400" dirty="0">
                <a:solidFill>
                  <a:schemeClr val="tx1"/>
                </a:solidFill>
                <a:ea typeface="Gill Sans" charset="0"/>
                <a:cs typeface="Gill Sans" charset="0"/>
              </a:rPr>
              <a:t>, F. </a:t>
            </a:r>
            <a:r>
              <a:rPr lang="en-US" sz="1400" dirty="0" err="1">
                <a:solidFill>
                  <a:schemeClr val="tx1"/>
                </a:solidFill>
                <a:ea typeface="Gill Sans" charset="0"/>
                <a:cs typeface="Gill Sans" charset="0"/>
              </a:rPr>
              <a:t>Benmokhtar</a:t>
            </a:r>
            <a:r>
              <a:rPr lang="en-US" sz="1400" dirty="0">
                <a:solidFill>
                  <a:schemeClr val="tx1"/>
                </a:solidFill>
                <a:ea typeface="Gill Sans" charset="0"/>
                <a:cs typeface="Gill Sans" charset="0"/>
              </a:rPr>
              <a:t>, </a:t>
            </a:r>
            <a:r>
              <a:rPr lang="en-US" sz="1400" dirty="0" smtClean="0">
                <a:solidFill>
                  <a:schemeClr val="tx1"/>
                </a:solidFill>
                <a:ea typeface="Gill Sans" charset="0"/>
                <a:cs typeface="Gill Sans" charset="0"/>
              </a:rPr>
              <a:t>    J</a:t>
            </a:r>
            <a:r>
              <a:rPr lang="en-US" sz="1400" dirty="0">
                <a:solidFill>
                  <a:schemeClr val="tx1"/>
                </a:solidFill>
                <a:ea typeface="Gill Sans" charset="0"/>
                <a:cs typeface="Gill Sans" charset="0"/>
              </a:rPr>
              <a:t>. </a:t>
            </a:r>
            <a:r>
              <a:rPr lang="en-US" sz="1400" dirty="0" err="1">
                <a:solidFill>
                  <a:schemeClr val="tx1"/>
                </a:solidFill>
                <a:ea typeface="Gill Sans" charset="0"/>
                <a:cs typeface="Gill Sans" charset="0"/>
              </a:rPr>
              <a:t>Birchall</a:t>
            </a:r>
            <a:r>
              <a:rPr lang="en-US" sz="1400" dirty="0">
                <a:solidFill>
                  <a:schemeClr val="tx1"/>
                </a:solidFill>
                <a:ea typeface="Gill Sans" charset="0"/>
                <a:cs typeface="Gill Sans" charset="0"/>
              </a:rPr>
              <a:t>, R.D. Carlini</a:t>
            </a:r>
            <a:r>
              <a:rPr lang="en-US" sz="1400" baseline="32000" dirty="0">
                <a:solidFill>
                  <a:schemeClr val="tx1"/>
                </a:solidFill>
                <a:ea typeface="Gill Sans" charset="0"/>
                <a:cs typeface="Gill Sans" charset="0"/>
              </a:rPr>
              <a:t>1</a:t>
            </a:r>
            <a:r>
              <a:rPr lang="en-US" sz="1400" dirty="0">
                <a:solidFill>
                  <a:schemeClr val="tx1"/>
                </a:solidFill>
                <a:ea typeface="Gill Sans" charset="0"/>
                <a:cs typeface="Gill Sans" charset="0"/>
              </a:rPr>
              <a:t> (Principal Investigator), J.C. </a:t>
            </a:r>
            <a:r>
              <a:rPr lang="en-US" sz="1400" dirty="0" err="1">
                <a:solidFill>
                  <a:schemeClr val="tx1"/>
                </a:solidFill>
                <a:ea typeface="Gill Sans" charset="0"/>
                <a:cs typeface="Gill Sans" charset="0"/>
              </a:rPr>
              <a:t>Cornejo</a:t>
            </a:r>
            <a:r>
              <a:rPr lang="en-US" sz="1400" dirty="0">
                <a:solidFill>
                  <a:schemeClr val="tx1"/>
                </a:solidFill>
                <a:ea typeface="Gill Sans" charset="0"/>
                <a:cs typeface="Gill Sans" charset="0"/>
              </a:rPr>
              <a:t>, S. </a:t>
            </a:r>
            <a:r>
              <a:rPr lang="en-US" sz="1400" dirty="0" err="1">
                <a:solidFill>
                  <a:schemeClr val="tx1"/>
                </a:solidFill>
                <a:ea typeface="Gill Sans" charset="0"/>
                <a:cs typeface="Gill Sans" charset="0"/>
              </a:rPr>
              <a:t>Covrig</a:t>
            </a:r>
            <a:r>
              <a:rPr lang="en-US" sz="1400" dirty="0">
                <a:solidFill>
                  <a:schemeClr val="tx1"/>
                </a:solidFill>
                <a:ea typeface="Gill Sans" charset="0"/>
                <a:cs typeface="Gill Sans" charset="0"/>
              </a:rPr>
              <a:t>, M.M. Dalton, C.A. Davis, W. </a:t>
            </a:r>
            <a:r>
              <a:rPr lang="en-US" sz="1400" dirty="0" err="1">
                <a:solidFill>
                  <a:schemeClr val="tx1"/>
                </a:solidFill>
                <a:ea typeface="Gill Sans" charset="0"/>
                <a:cs typeface="Gill Sans" charset="0"/>
              </a:rPr>
              <a:t>Deconinck</a:t>
            </a:r>
            <a:r>
              <a:rPr lang="en-US" sz="1400" dirty="0">
                <a:solidFill>
                  <a:schemeClr val="tx1"/>
                </a:solidFill>
                <a:ea typeface="Gill Sans" charset="0"/>
                <a:cs typeface="Gill Sans" charset="0"/>
              </a:rPr>
              <a:t>, J. </a:t>
            </a:r>
            <a:r>
              <a:rPr lang="en-US" sz="1400" dirty="0" err="1">
                <a:solidFill>
                  <a:schemeClr val="tx1"/>
                </a:solidFill>
                <a:ea typeface="Gill Sans" charset="0"/>
                <a:cs typeface="Gill Sans" charset="0"/>
              </a:rPr>
              <a:t>Diefenbach</a:t>
            </a:r>
            <a:r>
              <a:rPr lang="en-US" sz="1400" dirty="0">
                <a:solidFill>
                  <a:schemeClr val="tx1"/>
                </a:solidFill>
                <a:ea typeface="Gill Sans" charset="0"/>
                <a:cs typeface="Gill Sans" charset="0"/>
              </a:rPr>
              <a:t>, </a:t>
            </a:r>
            <a:r>
              <a:rPr lang="en-US" sz="1400" dirty="0" smtClean="0">
                <a:solidFill>
                  <a:schemeClr val="tx1"/>
                </a:solidFill>
                <a:ea typeface="Gill Sans" charset="0"/>
                <a:cs typeface="Gill Sans" charset="0"/>
              </a:rPr>
              <a:t>K</a:t>
            </a:r>
            <a:r>
              <a:rPr lang="en-US" sz="1400" dirty="0">
                <a:solidFill>
                  <a:schemeClr val="tx1"/>
                </a:solidFill>
                <a:ea typeface="Gill Sans" charset="0"/>
                <a:cs typeface="Gill Sans" charset="0"/>
              </a:rPr>
              <a:t>. Dow, J.F. Dowd, J.A. Dunne, D. </a:t>
            </a:r>
            <a:r>
              <a:rPr lang="en-US" sz="1400" dirty="0" err="1">
                <a:solidFill>
                  <a:schemeClr val="tx1"/>
                </a:solidFill>
                <a:ea typeface="Gill Sans" charset="0"/>
                <a:cs typeface="Gill Sans" charset="0"/>
              </a:rPr>
              <a:t>Dutta</a:t>
            </a:r>
            <a:r>
              <a:rPr lang="en-US" sz="1400" dirty="0">
                <a:solidFill>
                  <a:schemeClr val="tx1"/>
                </a:solidFill>
                <a:ea typeface="Gill Sans" charset="0"/>
                <a:cs typeface="Gill Sans" charset="0"/>
              </a:rPr>
              <a:t>, W.S. Duvall, M. </a:t>
            </a:r>
            <a:r>
              <a:rPr lang="en-US" sz="1400" dirty="0" err="1">
                <a:solidFill>
                  <a:schemeClr val="tx1"/>
                </a:solidFill>
                <a:ea typeface="Gill Sans" charset="0"/>
                <a:cs typeface="Gill Sans" charset="0"/>
              </a:rPr>
              <a:t>Elaasar</a:t>
            </a:r>
            <a:r>
              <a:rPr lang="en-US" sz="1400" dirty="0">
                <a:solidFill>
                  <a:schemeClr val="tx1"/>
                </a:solidFill>
                <a:ea typeface="Gill Sans" charset="0"/>
                <a:cs typeface="Gill Sans" charset="0"/>
              </a:rPr>
              <a:t>, W.R. Falk, J.M. Finn</a:t>
            </a:r>
            <a:r>
              <a:rPr lang="en-US" sz="1400" baseline="32000" dirty="0">
                <a:solidFill>
                  <a:schemeClr val="tx1"/>
                </a:solidFill>
                <a:ea typeface="Gill Sans" charset="0"/>
                <a:cs typeface="Gill Sans" charset="0"/>
              </a:rPr>
              <a:t>1*</a:t>
            </a:r>
            <a:r>
              <a:rPr lang="en-US" sz="1400" dirty="0">
                <a:solidFill>
                  <a:schemeClr val="tx1"/>
                </a:solidFill>
                <a:ea typeface="Gill Sans" charset="0"/>
                <a:cs typeface="Gill Sans" charset="0"/>
              </a:rPr>
              <a:t>, T. Forest, D. Gaskell, M.T.W. </a:t>
            </a:r>
            <a:r>
              <a:rPr lang="en-US" sz="1400" dirty="0" err="1">
                <a:solidFill>
                  <a:schemeClr val="tx1"/>
                </a:solidFill>
                <a:ea typeface="Gill Sans" charset="0"/>
                <a:cs typeface="Gill Sans" charset="0"/>
              </a:rPr>
              <a:t>Gericke</a:t>
            </a:r>
            <a:r>
              <a:rPr lang="en-US" sz="1400" dirty="0" smtClean="0">
                <a:solidFill>
                  <a:schemeClr val="tx1"/>
                </a:solidFill>
                <a:ea typeface="Gill Sans" charset="0"/>
                <a:cs typeface="Gill Sans" charset="0"/>
              </a:rPr>
              <a:t>,      J</a:t>
            </a:r>
            <a:r>
              <a:rPr lang="en-US" sz="1400" dirty="0">
                <a:solidFill>
                  <a:schemeClr val="tx1"/>
                </a:solidFill>
                <a:ea typeface="Gill Sans" charset="0"/>
                <a:cs typeface="Gill Sans" charset="0"/>
              </a:rPr>
              <a:t>. </a:t>
            </a:r>
            <a:r>
              <a:rPr lang="en-US" sz="1400" dirty="0" err="1">
                <a:solidFill>
                  <a:schemeClr val="tx1"/>
                </a:solidFill>
                <a:ea typeface="Gill Sans" charset="0"/>
                <a:cs typeface="Gill Sans" charset="0"/>
              </a:rPr>
              <a:t>Grames</a:t>
            </a:r>
            <a:r>
              <a:rPr lang="en-US" sz="1400" dirty="0">
                <a:solidFill>
                  <a:schemeClr val="tx1"/>
                </a:solidFill>
                <a:ea typeface="Gill Sans" charset="0"/>
                <a:cs typeface="Gill Sans" charset="0"/>
              </a:rPr>
              <a:t>, V.M. Gray, K. Grimm, F. </a:t>
            </a:r>
            <a:r>
              <a:rPr lang="en-US" sz="1400" dirty="0" err="1">
                <a:solidFill>
                  <a:schemeClr val="tx1"/>
                </a:solidFill>
                <a:ea typeface="Gill Sans" charset="0"/>
                <a:cs typeface="Gill Sans" charset="0"/>
              </a:rPr>
              <a:t>Guo</a:t>
            </a:r>
            <a:r>
              <a:rPr lang="en-US" sz="1400" dirty="0">
                <a:solidFill>
                  <a:schemeClr val="tx1"/>
                </a:solidFill>
                <a:ea typeface="Gill Sans" charset="0"/>
                <a:cs typeface="Gill Sans" charset="0"/>
              </a:rPr>
              <a:t>, J.R. Hoskins, K. Johnston, D. Jones, M. Jones, R. Jones, M. </a:t>
            </a:r>
            <a:r>
              <a:rPr lang="en-US" sz="1400" dirty="0" err="1">
                <a:solidFill>
                  <a:schemeClr val="tx1"/>
                </a:solidFill>
                <a:ea typeface="Gill Sans" charset="0"/>
                <a:cs typeface="Gill Sans" charset="0"/>
              </a:rPr>
              <a:t>Kargiantoulakis</a:t>
            </a:r>
            <a:r>
              <a:rPr lang="en-US" sz="1400" dirty="0">
                <a:solidFill>
                  <a:schemeClr val="tx1"/>
                </a:solidFill>
                <a:ea typeface="Gill Sans" charset="0"/>
                <a:cs typeface="Gill Sans" charset="0"/>
              </a:rPr>
              <a:t>, P.M. King, </a:t>
            </a:r>
            <a:r>
              <a:rPr lang="en-US" sz="1400" dirty="0" smtClean="0">
                <a:solidFill>
                  <a:schemeClr val="tx1"/>
                </a:solidFill>
                <a:ea typeface="Gill Sans" charset="0"/>
                <a:cs typeface="Gill Sans" charset="0"/>
              </a:rPr>
              <a:t>E</a:t>
            </a:r>
            <a:r>
              <a:rPr lang="en-US" sz="1400" dirty="0">
                <a:solidFill>
                  <a:schemeClr val="tx1"/>
                </a:solidFill>
                <a:ea typeface="Gill Sans" charset="0"/>
                <a:cs typeface="Gill Sans" charset="0"/>
              </a:rPr>
              <a:t>. </a:t>
            </a:r>
            <a:r>
              <a:rPr lang="en-US" sz="1400" dirty="0" err="1">
                <a:solidFill>
                  <a:schemeClr val="tx1"/>
                </a:solidFill>
                <a:ea typeface="Gill Sans" charset="0"/>
                <a:cs typeface="Gill Sans" charset="0"/>
              </a:rPr>
              <a:t>Korkmaz</a:t>
            </a:r>
            <a:r>
              <a:rPr lang="en-US" sz="1400" dirty="0">
                <a:solidFill>
                  <a:schemeClr val="tx1"/>
                </a:solidFill>
                <a:ea typeface="Gill Sans" charset="0"/>
                <a:cs typeface="Gill Sans" charset="0"/>
              </a:rPr>
              <a:t>, S. Kowalski</a:t>
            </a:r>
            <a:r>
              <a:rPr lang="en-US" sz="1400" baseline="32000" dirty="0">
                <a:solidFill>
                  <a:schemeClr val="tx1"/>
                </a:solidFill>
                <a:ea typeface="Gill Sans" charset="0"/>
                <a:cs typeface="Gill Sans" charset="0"/>
              </a:rPr>
              <a:t>1</a:t>
            </a:r>
            <a:r>
              <a:rPr lang="en-US" sz="1400" dirty="0">
                <a:solidFill>
                  <a:schemeClr val="tx1"/>
                </a:solidFill>
                <a:ea typeface="Gill Sans" charset="0"/>
                <a:cs typeface="Gill Sans" charset="0"/>
              </a:rPr>
              <a:t>, J. Leacock, J. </a:t>
            </a:r>
            <a:r>
              <a:rPr lang="en-US" sz="1400" dirty="0" err="1">
                <a:solidFill>
                  <a:schemeClr val="tx1"/>
                </a:solidFill>
                <a:ea typeface="Gill Sans" charset="0"/>
                <a:cs typeface="Gill Sans" charset="0"/>
              </a:rPr>
              <a:t>Leckey</a:t>
            </a:r>
            <a:r>
              <a:rPr lang="en-US" sz="1400" dirty="0">
                <a:solidFill>
                  <a:schemeClr val="tx1"/>
                </a:solidFill>
                <a:ea typeface="Gill Sans" charset="0"/>
                <a:cs typeface="Gill Sans" charset="0"/>
              </a:rPr>
              <a:t>, A.R. Lee, J.H. Lee, L. Lee, S. </a:t>
            </a:r>
            <a:r>
              <a:rPr lang="en-US" sz="1400" dirty="0" err="1">
                <a:solidFill>
                  <a:schemeClr val="tx1"/>
                </a:solidFill>
                <a:ea typeface="Gill Sans" charset="0"/>
                <a:cs typeface="Gill Sans" charset="0"/>
              </a:rPr>
              <a:t>MacEwan</a:t>
            </a:r>
            <a:r>
              <a:rPr lang="en-US" sz="1400" dirty="0">
                <a:solidFill>
                  <a:schemeClr val="tx1"/>
                </a:solidFill>
                <a:ea typeface="Gill Sans" charset="0"/>
                <a:cs typeface="Gill Sans" charset="0"/>
              </a:rPr>
              <a:t>, D. Mack, J.A. Magee, R. </a:t>
            </a:r>
            <a:r>
              <a:rPr lang="en-US" sz="1400" dirty="0" err="1" smtClean="0">
                <a:solidFill>
                  <a:schemeClr val="tx1"/>
                </a:solidFill>
                <a:ea typeface="Gill Sans" charset="0"/>
                <a:cs typeface="Gill Sans" charset="0"/>
              </a:rPr>
              <a:t>Mahurin</a:t>
            </a:r>
            <a:r>
              <a:rPr lang="en-US" sz="1400" dirty="0" smtClean="0">
                <a:solidFill>
                  <a:schemeClr val="tx1"/>
                </a:solidFill>
                <a:ea typeface="Gill Sans" charset="0"/>
                <a:cs typeface="Gill Sans" charset="0"/>
              </a:rPr>
              <a:t>,            J</a:t>
            </a:r>
            <a:r>
              <a:rPr lang="en-US" sz="1400" dirty="0">
                <a:solidFill>
                  <a:schemeClr val="tx1"/>
                </a:solidFill>
                <a:ea typeface="Gill Sans" charset="0"/>
                <a:cs typeface="Gill Sans" charset="0"/>
              </a:rPr>
              <a:t>. </a:t>
            </a:r>
            <a:r>
              <a:rPr lang="en-US" sz="1400" dirty="0" err="1">
                <a:solidFill>
                  <a:schemeClr val="tx1"/>
                </a:solidFill>
                <a:ea typeface="Gill Sans" charset="0"/>
                <a:cs typeface="Gill Sans" charset="0"/>
              </a:rPr>
              <a:t>Mammei</a:t>
            </a:r>
            <a:r>
              <a:rPr lang="en-US" sz="1400" dirty="0">
                <a:solidFill>
                  <a:schemeClr val="tx1"/>
                </a:solidFill>
                <a:ea typeface="Gill Sans" charset="0"/>
                <a:cs typeface="Gill Sans" charset="0"/>
              </a:rPr>
              <a:t>, J. Martin, M. McHugh, D. </a:t>
            </a:r>
            <a:r>
              <a:rPr lang="en-US" sz="1400" dirty="0" err="1">
                <a:solidFill>
                  <a:schemeClr val="tx1"/>
                </a:solidFill>
                <a:ea typeface="Gill Sans" charset="0"/>
                <a:cs typeface="Gill Sans" charset="0"/>
              </a:rPr>
              <a:t>Meekins</a:t>
            </a:r>
            <a:r>
              <a:rPr lang="en-US" sz="1400" dirty="0">
                <a:solidFill>
                  <a:schemeClr val="tx1"/>
                </a:solidFill>
                <a:ea typeface="Gill Sans" charset="0"/>
                <a:cs typeface="Gill Sans" charset="0"/>
              </a:rPr>
              <a:t>, J. Mei, R. Michaels, A. </a:t>
            </a:r>
            <a:r>
              <a:rPr lang="en-US" sz="1400" dirty="0" err="1">
                <a:solidFill>
                  <a:schemeClr val="tx1"/>
                </a:solidFill>
                <a:ea typeface="Gill Sans" charset="0"/>
                <a:cs typeface="Gill Sans" charset="0"/>
              </a:rPr>
              <a:t>Micherdzinska</a:t>
            </a:r>
            <a:r>
              <a:rPr lang="en-US" sz="1400" dirty="0">
                <a:solidFill>
                  <a:schemeClr val="tx1"/>
                </a:solidFill>
                <a:ea typeface="Gill Sans" charset="0"/>
                <a:cs typeface="Gill Sans" charset="0"/>
              </a:rPr>
              <a:t>, K.E. Myers, A. </a:t>
            </a:r>
            <a:r>
              <a:rPr lang="en-US" sz="1400" dirty="0" err="1">
                <a:solidFill>
                  <a:schemeClr val="tx1"/>
                </a:solidFill>
                <a:ea typeface="Gill Sans" charset="0"/>
                <a:cs typeface="Gill Sans" charset="0"/>
              </a:rPr>
              <a:t>Mkrtchyan</a:t>
            </a:r>
            <a:r>
              <a:rPr lang="en-US" sz="1400" dirty="0">
                <a:solidFill>
                  <a:schemeClr val="tx1"/>
                </a:solidFill>
                <a:ea typeface="Gill Sans" charset="0"/>
                <a:cs typeface="Gill Sans" charset="0"/>
              </a:rPr>
              <a:t>, </a:t>
            </a:r>
            <a:r>
              <a:rPr lang="en-US" sz="1400" dirty="0" smtClean="0">
                <a:solidFill>
                  <a:schemeClr val="tx1"/>
                </a:solidFill>
                <a:ea typeface="Gill Sans" charset="0"/>
                <a:cs typeface="Gill Sans" charset="0"/>
              </a:rPr>
              <a:t>                      H</a:t>
            </a:r>
            <a:r>
              <a:rPr lang="en-US" sz="1400" dirty="0">
                <a:solidFill>
                  <a:schemeClr val="tx1"/>
                </a:solidFill>
                <a:ea typeface="Gill Sans" charset="0"/>
                <a:cs typeface="Gill Sans" charset="0"/>
              </a:rPr>
              <a:t>. </a:t>
            </a:r>
            <a:r>
              <a:rPr lang="en-US" sz="1400" dirty="0" err="1">
                <a:solidFill>
                  <a:schemeClr val="tx1"/>
                </a:solidFill>
                <a:ea typeface="Gill Sans" charset="0"/>
                <a:cs typeface="Gill Sans" charset="0"/>
              </a:rPr>
              <a:t>Mkrtchyan</a:t>
            </a:r>
            <a:r>
              <a:rPr lang="en-US" sz="1400" dirty="0">
                <a:solidFill>
                  <a:schemeClr val="tx1"/>
                </a:solidFill>
                <a:ea typeface="Gill Sans" charset="0"/>
                <a:cs typeface="Gill Sans" charset="0"/>
              </a:rPr>
              <a:t>, A. Narayan, L.Z. </a:t>
            </a:r>
            <a:r>
              <a:rPr lang="en-US" sz="1400" dirty="0" err="1">
                <a:solidFill>
                  <a:schemeClr val="tx1"/>
                </a:solidFill>
                <a:ea typeface="Gill Sans" charset="0"/>
                <a:cs typeface="Gill Sans" charset="0"/>
              </a:rPr>
              <a:t>Ndukum</a:t>
            </a:r>
            <a:r>
              <a:rPr lang="en-US" sz="1400" dirty="0">
                <a:solidFill>
                  <a:schemeClr val="tx1"/>
                </a:solidFill>
                <a:ea typeface="Gill Sans" charset="0"/>
                <a:cs typeface="Gill Sans" charset="0"/>
              </a:rPr>
              <a:t>, V. </a:t>
            </a:r>
            <a:r>
              <a:rPr lang="en-US" sz="1400" dirty="0" err="1">
                <a:solidFill>
                  <a:schemeClr val="tx1"/>
                </a:solidFill>
                <a:ea typeface="Gill Sans" charset="0"/>
                <a:cs typeface="Gill Sans" charset="0"/>
              </a:rPr>
              <a:t>Nelyubin</a:t>
            </a:r>
            <a:r>
              <a:rPr lang="en-US" sz="1400" dirty="0">
                <a:solidFill>
                  <a:schemeClr val="tx1"/>
                </a:solidFill>
                <a:ea typeface="Gill Sans" charset="0"/>
                <a:cs typeface="Gill Sans" charset="0"/>
              </a:rPr>
              <a:t>, </a:t>
            </a:r>
            <a:r>
              <a:rPr lang="en-US" sz="1400" dirty="0" err="1">
                <a:solidFill>
                  <a:schemeClr val="tx1"/>
                </a:solidFill>
                <a:ea typeface="Gill Sans" charset="0"/>
                <a:cs typeface="Gill Sans" charset="0"/>
              </a:rPr>
              <a:t>Nuruzzaman</a:t>
            </a:r>
            <a:r>
              <a:rPr lang="en-US" sz="1400" dirty="0">
                <a:solidFill>
                  <a:schemeClr val="tx1"/>
                </a:solidFill>
                <a:ea typeface="Gill Sans" charset="0"/>
                <a:cs typeface="Gill Sans" charset="0"/>
              </a:rPr>
              <a:t>, W.T.H van </a:t>
            </a:r>
            <a:r>
              <a:rPr lang="en-US" sz="1400" dirty="0" err="1">
                <a:solidFill>
                  <a:schemeClr val="tx1"/>
                </a:solidFill>
                <a:ea typeface="Gill Sans" charset="0"/>
                <a:cs typeface="Gill Sans" charset="0"/>
              </a:rPr>
              <a:t>Oers</a:t>
            </a:r>
            <a:r>
              <a:rPr lang="en-US" sz="1400" dirty="0">
                <a:solidFill>
                  <a:schemeClr val="tx1"/>
                </a:solidFill>
                <a:ea typeface="Gill Sans" charset="0"/>
                <a:cs typeface="Gill Sans" charset="0"/>
              </a:rPr>
              <a:t>, A.K. </a:t>
            </a:r>
            <a:r>
              <a:rPr lang="en-US" sz="1400" dirty="0" err="1">
                <a:solidFill>
                  <a:schemeClr val="tx1"/>
                </a:solidFill>
                <a:ea typeface="Gill Sans" charset="0"/>
                <a:cs typeface="Gill Sans" charset="0"/>
              </a:rPr>
              <a:t>Opper</a:t>
            </a:r>
            <a:r>
              <a:rPr lang="en-US" sz="1400" dirty="0">
                <a:solidFill>
                  <a:schemeClr val="tx1"/>
                </a:solidFill>
                <a:ea typeface="Gill Sans" charset="0"/>
                <a:cs typeface="Gill Sans" charset="0"/>
              </a:rPr>
              <a:t>, S.A. Page</a:t>
            </a:r>
            <a:r>
              <a:rPr lang="en-US" sz="1400" baseline="32000" dirty="0">
                <a:solidFill>
                  <a:schemeClr val="tx1"/>
                </a:solidFill>
                <a:ea typeface="Gill Sans" charset="0"/>
                <a:cs typeface="Gill Sans" charset="0"/>
              </a:rPr>
              <a:t>1</a:t>
            </a:r>
            <a:r>
              <a:rPr lang="en-US" sz="1400" dirty="0">
                <a:solidFill>
                  <a:schemeClr val="tx1"/>
                </a:solidFill>
                <a:ea typeface="Gill Sans" charset="0"/>
                <a:cs typeface="Gill Sans" charset="0"/>
              </a:rPr>
              <a:t>, J. Pan, K. </a:t>
            </a:r>
            <a:r>
              <a:rPr lang="en-US" sz="1400" dirty="0" err="1">
                <a:solidFill>
                  <a:schemeClr val="tx1"/>
                </a:solidFill>
                <a:ea typeface="Gill Sans" charset="0"/>
                <a:cs typeface="Gill Sans" charset="0"/>
              </a:rPr>
              <a:t>Paschke</a:t>
            </a:r>
            <a:r>
              <a:rPr lang="en-US" sz="1400" dirty="0">
                <a:solidFill>
                  <a:schemeClr val="tx1"/>
                </a:solidFill>
                <a:ea typeface="Gill Sans" charset="0"/>
                <a:cs typeface="Gill Sans" charset="0"/>
              </a:rPr>
              <a:t>, S.K. Phillips, M.L. Pitt, M. </a:t>
            </a:r>
            <a:r>
              <a:rPr lang="en-US" sz="1400" dirty="0" err="1">
                <a:solidFill>
                  <a:schemeClr val="tx1"/>
                </a:solidFill>
                <a:ea typeface="Gill Sans" charset="0"/>
                <a:cs typeface="Gill Sans" charset="0"/>
              </a:rPr>
              <a:t>Poelker</a:t>
            </a:r>
            <a:r>
              <a:rPr lang="en-US" sz="1400" dirty="0">
                <a:solidFill>
                  <a:schemeClr val="tx1"/>
                </a:solidFill>
                <a:ea typeface="Gill Sans" charset="0"/>
                <a:cs typeface="Gill Sans" charset="0"/>
              </a:rPr>
              <a:t>, J.F. </a:t>
            </a:r>
            <a:r>
              <a:rPr lang="en-US" sz="1400" dirty="0" err="1">
                <a:solidFill>
                  <a:schemeClr val="tx1"/>
                </a:solidFill>
                <a:ea typeface="Gill Sans" charset="0"/>
                <a:cs typeface="Gill Sans" charset="0"/>
              </a:rPr>
              <a:t>Rajotte</a:t>
            </a:r>
            <a:r>
              <a:rPr lang="en-US" sz="1400" dirty="0">
                <a:solidFill>
                  <a:schemeClr val="tx1"/>
                </a:solidFill>
                <a:ea typeface="Gill Sans" charset="0"/>
                <a:cs typeface="Gill Sans" charset="0"/>
              </a:rPr>
              <a:t>, W.D. Ramsay, J. Roche, B. </a:t>
            </a:r>
            <a:r>
              <a:rPr lang="en-US" sz="1400" dirty="0" err="1">
                <a:solidFill>
                  <a:schemeClr val="tx1"/>
                </a:solidFill>
                <a:ea typeface="Gill Sans" charset="0"/>
                <a:cs typeface="Gill Sans" charset="0"/>
              </a:rPr>
              <a:t>Sawatzky</a:t>
            </a:r>
            <a:r>
              <a:rPr lang="en-US" sz="1400" dirty="0">
                <a:solidFill>
                  <a:schemeClr val="tx1"/>
                </a:solidFill>
                <a:ea typeface="Gill Sans" charset="0"/>
                <a:cs typeface="Gill Sans" charset="0"/>
              </a:rPr>
              <a:t>, T. </a:t>
            </a:r>
            <a:r>
              <a:rPr lang="en-US" sz="1400" dirty="0" err="1">
                <a:solidFill>
                  <a:schemeClr val="tx1"/>
                </a:solidFill>
                <a:ea typeface="Gill Sans" charset="0"/>
                <a:cs typeface="Gill Sans" charset="0"/>
              </a:rPr>
              <a:t>Seva</a:t>
            </a:r>
            <a:r>
              <a:rPr lang="en-US" sz="1400" dirty="0">
                <a:solidFill>
                  <a:schemeClr val="tx1"/>
                </a:solidFill>
                <a:ea typeface="Gill Sans" charset="0"/>
                <a:cs typeface="Gill Sans" charset="0"/>
              </a:rPr>
              <a:t>, M.H. </a:t>
            </a:r>
            <a:r>
              <a:rPr lang="en-US" sz="1400" dirty="0" err="1">
                <a:solidFill>
                  <a:schemeClr val="tx1"/>
                </a:solidFill>
                <a:ea typeface="Gill Sans" charset="0"/>
                <a:cs typeface="Gill Sans" charset="0"/>
              </a:rPr>
              <a:t>Shabestari</a:t>
            </a:r>
            <a:r>
              <a:rPr lang="en-US" sz="1400" dirty="0">
                <a:solidFill>
                  <a:schemeClr val="tx1"/>
                </a:solidFill>
                <a:ea typeface="Gill Sans" charset="0"/>
                <a:cs typeface="Gill Sans" charset="0"/>
              </a:rPr>
              <a:t>, R. </a:t>
            </a:r>
            <a:r>
              <a:rPr lang="en-US" sz="1400" dirty="0" err="1">
                <a:solidFill>
                  <a:schemeClr val="tx1"/>
                </a:solidFill>
                <a:ea typeface="Gill Sans" charset="0"/>
                <a:cs typeface="Gill Sans" charset="0"/>
              </a:rPr>
              <a:t>Silwal</a:t>
            </a:r>
            <a:r>
              <a:rPr lang="en-US" sz="1400" dirty="0">
                <a:solidFill>
                  <a:schemeClr val="tx1"/>
                </a:solidFill>
                <a:ea typeface="Gill Sans" charset="0"/>
                <a:cs typeface="Gill Sans" charset="0"/>
              </a:rPr>
              <a:t>, </a:t>
            </a:r>
            <a:r>
              <a:rPr lang="en-US" sz="1400" dirty="0" smtClean="0">
                <a:solidFill>
                  <a:schemeClr val="tx1"/>
                </a:solidFill>
                <a:ea typeface="Gill Sans" charset="0"/>
                <a:cs typeface="Gill Sans" charset="0"/>
              </a:rPr>
              <a:t>               N. </a:t>
            </a:r>
            <a:r>
              <a:rPr lang="en-US" sz="1400" dirty="0" err="1" smtClean="0">
                <a:solidFill>
                  <a:schemeClr val="tx1"/>
                </a:solidFill>
                <a:ea typeface="Gill Sans" charset="0"/>
                <a:cs typeface="Gill Sans" charset="0"/>
              </a:rPr>
              <a:t>Simicevic</a:t>
            </a:r>
            <a:r>
              <a:rPr lang="en-US" sz="1400" dirty="0">
                <a:solidFill>
                  <a:schemeClr val="tx1"/>
                </a:solidFill>
                <a:ea typeface="Gill Sans" charset="0"/>
                <a:cs typeface="Gill Sans" charset="0"/>
              </a:rPr>
              <a:t>, G. Smith</a:t>
            </a:r>
            <a:r>
              <a:rPr lang="en-US" sz="1400" baseline="32000" dirty="0">
                <a:solidFill>
                  <a:schemeClr val="tx1"/>
                </a:solidFill>
                <a:ea typeface="Gill Sans" charset="0"/>
                <a:cs typeface="Gill Sans" charset="0"/>
              </a:rPr>
              <a:t>2</a:t>
            </a:r>
            <a:r>
              <a:rPr lang="en-US" sz="1400" dirty="0">
                <a:solidFill>
                  <a:schemeClr val="tx1"/>
                </a:solidFill>
                <a:ea typeface="Gill Sans" charset="0"/>
                <a:cs typeface="Gill Sans" charset="0"/>
              </a:rPr>
              <a:t>, P. </a:t>
            </a:r>
            <a:r>
              <a:rPr lang="en-US" sz="1400" dirty="0" err="1">
                <a:solidFill>
                  <a:schemeClr val="tx1"/>
                </a:solidFill>
                <a:ea typeface="Gill Sans" charset="0"/>
                <a:cs typeface="Gill Sans" charset="0"/>
              </a:rPr>
              <a:t>Solvignon</a:t>
            </a:r>
            <a:r>
              <a:rPr lang="en-US" sz="1400" dirty="0">
                <a:solidFill>
                  <a:schemeClr val="tx1"/>
                </a:solidFill>
                <a:ea typeface="Gill Sans" charset="0"/>
                <a:cs typeface="Gill Sans" charset="0"/>
              </a:rPr>
              <a:t>, D.T. </a:t>
            </a:r>
            <a:r>
              <a:rPr lang="en-US" sz="1400" dirty="0" err="1">
                <a:solidFill>
                  <a:schemeClr val="tx1"/>
                </a:solidFill>
                <a:ea typeface="Gill Sans" charset="0"/>
                <a:cs typeface="Gill Sans" charset="0"/>
              </a:rPr>
              <a:t>Spayde</a:t>
            </a:r>
            <a:r>
              <a:rPr lang="en-US" sz="1400" dirty="0">
                <a:solidFill>
                  <a:schemeClr val="tx1"/>
                </a:solidFill>
                <a:ea typeface="Gill Sans" charset="0"/>
                <a:cs typeface="Gill Sans" charset="0"/>
              </a:rPr>
              <a:t>, A. </a:t>
            </a:r>
            <a:r>
              <a:rPr lang="en-US" sz="1400" dirty="0" err="1">
                <a:solidFill>
                  <a:schemeClr val="tx1"/>
                </a:solidFill>
                <a:ea typeface="Gill Sans" charset="0"/>
                <a:cs typeface="Gill Sans" charset="0"/>
              </a:rPr>
              <a:t>Subedi</a:t>
            </a:r>
            <a:r>
              <a:rPr lang="en-US" sz="1400" dirty="0">
                <a:solidFill>
                  <a:schemeClr val="tx1"/>
                </a:solidFill>
                <a:ea typeface="Gill Sans" charset="0"/>
                <a:cs typeface="Gill Sans" charset="0"/>
              </a:rPr>
              <a:t>, R. </a:t>
            </a:r>
            <a:r>
              <a:rPr lang="en-US" sz="1400" dirty="0" err="1">
                <a:solidFill>
                  <a:schemeClr val="tx1"/>
                </a:solidFill>
                <a:ea typeface="Gill Sans" charset="0"/>
                <a:cs typeface="Gill Sans" charset="0"/>
              </a:rPr>
              <a:t>Subedi</a:t>
            </a:r>
            <a:r>
              <a:rPr lang="en-US" sz="1400" dirty="0">
                <a:solidFill>
                  <a:schemeClr val="tx1"/>
                </a:solidFill>
                <a:ea typeface="Gill Sans" charset="0"/>
                <a:cs typeface="Gill Sans" charset="0"/>
              </a:rPr>
              <a:t>, R. Suleiman, V. </a:t>
            </a:r>
            <a:r>
              <a:rPr lang="en-US" sz="1400" dirty="0" err="1">
                <a:solidFill>
                  <a:schemeClr val="tx1"/>
                </a:solidFill>
                <a:ea typeface="Gill Sans" charset="0"/>
                <a:cs typeface="Gill Sans" charset="0"/>
              </a:rPr>
              <a:t>Tadevosyan</a:t>
            </a:r>
            <a:r>
              <a:rPr lang="en-US" sz="1400" dirty="0">
                <a:solidFill>
                  <a:schemeClr val="tx1"/>
                </a:solidFill>
                <a:ea typeface="Gill Sans" charset="0"/>
                <a:cs typeface="Gill Sans" charset="0"/>
              </a:rPr>
              <a:t>, W.A. Tobias, V. </a:t>
            </a:r>
            <a:r>
              <a:rPr lang="en-US" sz="1400" dirty="0" err="1">
                <a:solidFill>
                  <a:schemeClr val="tx1"/>
                </a:solidFill>
                <a:ea typeface="Gill Sans" charset="0"/>
                <a:cs typeface="Gill Sans" charset="0"/>
              </a:rPr>
              <a:t>Tvaskis</a:t>
            </a:r>
            <a:r>
              <a:rPr lang="en-US" sz="1400" dirty="0" smtClean="0">
                <a:solidFill>
                  <a:schemeClr val="tx1"/>
                </a:solidFill>
                <a:ea typeface="Gill Sans" charset="0"/>
                <a:cs typeface="Gill Sans" charset="0"/>
              </a:rPr>
              <a:t>,      B</a:t>
            </a:r>
            <a:r>
              <a:rPr lang="en-US" sz="1400" dirty="0">
                <a:solidFill>
                  <a:schemeClr val="tx1"/>
                </a:solidFill>
                <a:ea typeface="Gill Sans" charset="0"/>
                <a:cs typeface="Gill Sans" charset="0"/>
              </a:rPr>
              <a:t>. </a:t>
            </a:r>
            <a:r>
              <a:rPr lang="en-US" sz="1400" dirty="0" err="1">
                <a:solidFill>
                  <a:schemeClr val="tx1"/>
                </a:solidFill>
                <a:ea typeface="Gill Sans" charset="0"/>
                <a:cs typeface="Gill Sans" charset="0"/>
              </a:rPr>
              <a:t>Waidyawansa</a:t>
            </a:r>
            <a:r>
              <a:rPr lang="en-US" sz="1400" dirty="0">
                <a:solidFill>
                  <a:schemeClr val="tx1"/>
                </a:solidFill>
                <a:ea typeface="Gill Sans" charset="0"/>
                <a:cs typeface="Gill Sans" charset="0"/>
              </a:rPr>
              <a:t>, P. Wang, S.P. Wells, S.A. Wood, S. Yang, R.D. Young, S. </a:t>
            </a:r>
            <a:r>
              <a:rPr lang="en-US" sz="1400" dirty="0" err="1">
                <a:solidFill>
                  <a:schemeClr val="tx1"/>
                </a:solidFill>
                <a:ea typeface="Gill Sans" charset="0"/>
                <a:cs typeface="Gill Sans" charset="0"/>
              </a:rPr>
              <a:t>Zhamkochyan</a:t>
            </a:r>
            <a:r>
              <a:rPr lang="en-US" sz="1400" dirty="0">
                <a:solidFill>
                  <a:schemeClr val="tx1"/>
                </a:solidFill>
                <a:ea typeface="Gill Sans" charset="0"/>
                <a:cs typeface="Gill Sans" charset="0"/>
              </a:rPr>
              <a:t>, D. </a:t>
            </a:r>
            <a:r>
              <a:rPr lang="en-US" sz="1400" dirty="0" err="1">
                <a:solidFill>
                  <a:schemeClr val="tx1"/>
                </a:solidFill>
                <a:ea typeface="Gill Sans" charset="0"/>
                <a:cs typeface="Gill Sans" charset="0"/>
              </a:rPr>
              <a:t>Zou</a:t>
            </a:r>
            <a:r>
              <a:rPr lang="en-US" sz="1400" dirty="0">
                <a:solidFill>
                  <a:schemeClr val="tx1"/>
                </a:solidFill>
                <a:ea typeface="Gill Sans" charset="0"/>
                <a:cs typeface="Gill Sans" charset="0"/>
              </a:rPr>
              <a:t>  </a:t>
            </a:r>
          </a:p>
          <a:p>
            <a:pPr algn="just"/>
            <a:r>
              <a:rPr lang="en-US" sz="1400" dirty="0">
                <a:solidFill>
                  <a:schemeClr val="tx1"/>
                </a:solidFill>
                <a:ea typeface="Gill Sans" charset="0"/>
                <a:cs typeface="Gill Sans" charset="0"/>
              </a:rPr>
              <a:t>                   </a:t>
            </a:r>
          </a:p>
          <a:p>
            <a:pPr algn="r"/>
            <a:r>
              <a:rPr lang="en-US" sz="1400" baseline="32000" dirty="0">
                <a:solidFill>
                  <a:schemeClr val="tx1"/>
                </a:solidFill>
                <a:ea typeface="Gill Sans" charset="0"/>
                <a:cs typeface="Gill Sans" charset="0"/>
              </a:rPr>
              <a:t>1</a:t>
            </a:r>
            <a:r>
              <a:rPr lang="en-US" sz="1400" dirty="0">
                <a:solidFill>
                  <a:schemeClr val="tx1"/>
                </a:solidFill>
                <a:ea typeface="Gill Sans" charset="0"/>
                <a:cs typeface="Gill Sans" charset="0"/>
              </a:rPr>
              <a:t>Spokespersons </a:t>
            </a:r>
            <a:r>
              <a:rPr lang="en-US" sz="1400" baseline="32000" dirty="0">
                <a:solidFill>
                  <a:schemeClr val="tx1"/>
                </a:solidFill>
                <a:ea typeface="Gill Sans" charset="0"/>
                <a:cs typeface="Gill Sans" charset="0"/>
              </a:rPr>
              <a:t>*</a:t>
            </a:r>
            <a:r>
              <a:rPr lang="en-US" sz="1400" dirty="0">
                <a:solidFill>
                  <a:schemeClr val="tx1"/>
                </a:solidFill>
                <a:ea typeface="Gill Sans" charset="0"/>
                <a:cs typeface="Gill Sans" charset="0"/>
              </a:rPr>
              <a:t>deceased </a:t>
            </a:r>
            <a:r>
              <a:rPr lang="en-US" sz="1400" baseline="32000" dirty="0">
                <a:solidFill>
                  <a:schemeClr val="tx1"/>
                </a:solidFill>
                <a:ea typeface="Gill Sans" charset="0"/>
                <a:cs typeface="Gill Sans" charset="0"/>
              </a:rPr>
              <a:t>2</a:t>
            </a:r>
            <a:r>
              <a:rPr lang="en-US" sz="1400" dirty="0">
                <a:solidFill>
                  <a:schemeClr val="tx1"/>
                </a:solidFill>
                <a:ea typeface="Gill Sans" charset="0"/>
                <a:cs typeface="Gill Sans" charset="0"/>
              </a:rPr>
              <a:t>Project Manager</a:t>
            </a:r>
          </a:p>
        </p:txBody>
      </p:sp>
      <p:sp>
        <p:nvSpPr>
          <p:cNvPr id="3" name="Footer Placeholder 2"/>
          <p:cNvSpPr>
            <a:spLocks noGrp="1"/>
          </p:cNvSpPr>
          <p:nvPr>
            <p:ph type="ftr" sz="quarter" idx="11"/>
          </p:nvPr>
        </p:nvSpPr>
        <p:spPr/>
        <p:txBody>
          <a:bodyPr/>
          <a:lstStyle/>
          <a:p>
            <a:r>
              <a:rPr lang="en-US" smtClean="0"/>
              <a:t>HUGS</a:t>
            </a:r>
            <a:endParaRPr lang="en-US"/>
          </a:p>
        </p:txBody>
      </p:sp>
      <p:sp>
        <p:nvSpPr>
          <p:cNvPr id="4" name="Slide Number Placeholder 3"/>
          <p:cNvSpPr>
            <a:spLocks noGrp="1"/>
          </p:cNvSpPr>
          <p:nvPr>
            <p:ph type="sldNum" sz="quarter" idx="12"/>
          </p:nvPr>
        </p:nvSpPr>
        <p:spPr/>
        <p:txBody>
          <a:bodyPr/>
          <a:lstStyle/>
          <a:p>
            <a:fld id="{6ED5109C-FE65-41A6-A64E-43147634AD7D}" type="slidenum">
              <a:rPr lang="en-US" smtClean="0"/>
              <a:t>34</a:t>
            </a:fld>
            <a:endParaRPr lang="en-US"/>
          </a:p>
        </p:txBody>
      </p:sp>
      <p:sp>
        <p:nvSpPr>
          <p:cNvPr id="5" name="Date Placeholder 4"/>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Tree>
    <p:extLst>
      <p:ext uri="{BB962C8B-B14F-4D97-AF65-F5344CB8AC3E}">
        <p14:creationId xmlns:p14="http://schemas.microsoft.com/office/powerpoint/2010/main" val="3974654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Students</a:t>
            </a:r>
            <a:endParaRPr lang="en-US" dirty="0"/>
          </a:p>
        </p:txBody>
      </p:sp>
      <p:sp>
        <p:nvSpPr>
          <p:cNvPr id="3" name="Date Placeholder 2"/>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4" name="Footer Placeholder 3"/>
          <p:cNvSpPr>
            <a:spLocks noGrp="1"/>
          </p:cNvSpPr>
          <p:nvPr>
            <p:ph type="ftr" sz="quarter" idx="11"/>
          </p:nvPr>
        </p:nvSpPr>
        <p:spPr/>
        <p:txBody>
          <a:bodyPr/>
          <a:lstStyle/>
          <a:p>
            <a:r>
              <a:rPr lang="en-US" smtClean="0"/>
              <a:t>HUGS</a:t>
            </a:r>
            <a:endParaRPr lang="en-US"/>
          </a:p>
        </p:txBody>
      </p:sp>
      <p:sp>
        <p:nvSpPr>
          <p:cNvPr id="5" name="Slide Number Placeholder 4"/>
          <p:cNvSpPr>
            <a:spLocks noGrp="1"/>
          </p:cNvSpPr>
          <p:nvPr>
            <p:ph type="sldNum" sz="quarter" idx="12"/>
          </p:nvPr>
        </p:nvSpPr>
        <p:spPr/>
        <p:txBody>
          <a:bodyPr/>
          <a:lstStyle/>
          <a:p>
            <a:fld id="{6ED5109C-FE65-41A6-A64E-43147634AD7D}" type="slidenum">
              <a:rPr lang="en-US" smtClean="0"/>
              <a:t>35</a:t>
            </a:fld>
            <a:endParaRPr lang="en-US"/>
          </a:p>
        </p:txBody>
      </p:sp>
      <p:sp>
        <p:nvSpPr>
          <p:cNvPr id="6" name="Rectangle 1"/>
          <p:cNvSpPr>
            <a:spLocks noGrp="1" noChangeArrowheads="1"/>
          </p:cNvSpPr>
          <p:nvPr>
            <p:ph idx="4294967295"/>
          </p:nvPr>
        </p:nvSpPr>
        <p:spPr bwMode="auto">
          <a:xfrm>
            <a:off x="3302000" y="4724400"/>
            <a:ext cx="58420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JLAB Users Group Meeting</a:t>
            </a:r>
          </a:p>
          <a:p>
            <a:pPr marL="0" marR="0" lvl="0" indent="0" algn="l" defTabSz="914400" rtl="0" eaLnBrk="1" fontAlgn="base" latinLnBrk="0" hangingPunct="1">
              <a:lnSpc>
                <a:spcPct val="100000"/>
              </a:lnSpc>
              <a:spcBef>
                <a:spcPct val="0"/>
              </a:spcBef>
              <a:spcAft>
                <a:spcPct val="0"/>
              </a:spcAft>
              <a:buClrTx/>
              <a:buSzTx/>
              <a:buFontTx/>
              <a:buNone/>
              <a:tabLst/>
            </a:pPr>
            <a:endParaRPr lang="en-US" sz="1600" dirty="0">
              <a:latin typeface="Arial" pitchFamily="34" charset="0"/>
              <a:cs typeface="Arial" pitchFamily="34" charset="0"/>
            </a:endParaRPr>
          </a:p>
          <a:p>
            <a:pPr marL="0" lvl="0" indent="0" fontAlgn="base">
              <a:spcBef>
                <a:spcPct val="0"/>
              </a:spcBef>
              <a:spcAft>
                <a:spcPct val="0"/>
              </a:spcAft>
              <a:buNone/>
            </a:pPr>
            <a:r>
              <a:rPr kumimoji="0" lang="en-US" sz="1600" b="0" i="0" u="none" strike="noStrike" cap="none" normalizeH="0" baseline="0" dirty="0" smtClean="0">
                <a:ln>
                  <a:noFill/>
                </a:ln>
                <a:solidFill>
                  <a:schemeClr val="tx1"/>
                </a:solidFill>
                <a:effectLst/>
                <a:latin typeface="Arial" pitchFamily="34" charset="0"/>
                <a:cs typeface="Arial" pitchFamily="34" charset="0"/>
              </a:rPr>
              <a:t>1</a:t>
            </a:r>
            <a:r>
              <a:rPr kumimoji="0" lang="en-US" sz="1600" b="0" i="0" u="none" strike="noStrike" cap="none" normalizeH="0" baseline="30000" dirty="0" smtClean="0">
                <a:ln>
                  <a:noFill/>
                </a:ln>
                <a:solidFill>
                  <a:schemeClr val="tx1"/>
                </a:solidFill>
                <a:effectLst/>
                <a:latin typeface="Arial" pitchFamily="34" charset="0"/>
                <a:cs typeface="Arial" pitchFamily="34" charset="0"/>
              </a:rPr>
              <a:t>st</a:t>
            </a:r>
            <a:r>
              <a:rPr kumimoji="0" lang="en-US" sz="1600" b="0" i="0" u="none" strike="noStrike" cap="none" normalizeH="0" baseline="0" dirty="0" smtClean="0">
                <a:ln>
                  <a:noFill/>
                </a:ln>
                <a:solidFill>
                  <a:schemeClr val="tx1"/>
                </a:solidFill>
                <a:effectLst/>
                <a:latin typeface="Arial" pitchFamily="34" charset="0"/>
                <a:cs typeface="Arial" pitchFamily="34" charset="0"/>
              </a:rPr>
              <a:t> Place Poster –</a:t>
            </a:r>
            <a:r>
              <a:rPr kumimoji="0" lang="en-US" sz="1600" b="0" i="0" u="none" strike="noStrike" cap="none" normalizeH="0" dirty="0" smtClean="0">
                <a:ln>
                  <a:noFill/>
                </a:ln>
                <a:solidFill>
                  <a:schemeClr val="tx1"/>
                </a:solidFill>
                <a:effectLst/>
                <a:latin typeface="Arial" pitchFamily="34" charset="0"/>
                <a:cs typeface="Arial" pitchFamily="34" charset="0"/>
              </a:rPr>
              <a:t> </a:t>
            </a:r>
            <a:r>
              <a:rPr lang="en-US" sz="1600" dirty="0" err="1" smtClean="0">
                <a:latin typeface="Arial Unicode MS" pitchFamily="34" charset="-128"/>
                <a:cs typeface="Arial" pitchFamily="34" charset="0"/>
              </a:rPr>
              <a:t>Buddhini</a:t>
            </a:r>
            <a:r>
              <a:rPr lang="en-US" sz="1600" dirty="0" smtClean="0">
                <a:latin typeface="Arial Unicode MS" pitchFamily="34" charset="-128"/>
                <a:cs typeface="Arial" pitchFamily="34" charset="0"/>
              </a:rPr>
              <a:t> </a:t>
            </a:r>
            <a:r>
              <a:rPr lang="en-US" sz="1600" dirty="0" err="1">
                <a:latin typeface="Arial Unicode MS" pitchFamily="34" charset="-128"/>
                <a:cs typeface="Arial" pitchFamily="34" charset="0"/>
              </a:rPr>
              <a:t>Waidyawansa</a:t>
            </a:r>
            <a:r>
              <a:rPr lang="en-US" sz="1600" dirty="0">
                <a:latin typeface="Arial Unicode MS" pitchFamily="34" charset="-128"/>
                <a:cs typeface="Arial" pitchFamily="34" charset="0"/>
              </a:rPr>
              <a:t> </a:t>
            </a:r>
            <a:r>
              <a:rPr lang="en-US" sz="1600" dirty="0" smtClean="0">
                <a:latin typeface="Arial Unicode MS" pitchFamily="34" charset="-128"/>
                <a:cs typeface="Arial" pitchFamily="34" charset="0"/>
              </a:rPr>
              <a:t>(Ohio U.)</a:t>
            </a:r>
          </a:p>
          <a:p>
            <a:pPr marL="0" lvl="0" indent="0" fontAlgn="base">
              <a:spcBef>
                <a:spcPct val="0"/>
              </a:spcBef>
              <a:spcAft>
                <a:spcPct val="0"/>
              </a:spcAft>
              <a:buNone/>
            </a:pPr>
            <a:r>
              <a:rPr lang="en-US" sz="1600" dirty="0" smtClean="0">
                <a:latin typeface="Arial Unicode MS" pitchFamily="34" charset="-128"/>
                <a:cs typeface="Arial" pitchFamily="34" charset="0"/>
              </a:rPr>
              <a:t>3</a:t>
            </a:r>
            <a:r>
              <a:rPr lang="en-US" sz="1600" baseline="30000" dirty="0" smtClean="0">
                <a:latin typeface="Arial Unicode MS" pitchFamily="34" charset="-128"/>
                <a:cs typeface="Arial" pitchFamily="34" charset="0"/>
              </a:rPr>
              <a:t>rd</a:t>
            </a:r>
            <a:r>
              <a:rPr lang="en-US" sz="1600" dirty="0" smtClean="0">
                <a:latin typeface="Arial Unicode MS" pitchFamily="34" charset="-128"/>
                <a:cs typeface="Arial" pitchFamily="34" charset="0"/>
              </a:rPr>
              <a:t> Place Poster – Josh </a:t>
            </a:r>
            <a:r>
              <a:rPr lang="en-US" sz="1600" dirty="0">
                <a:latin typeface="Arial Unicode MS" pitchFamily="34" charset="-128"/>
                <a:cs typeface="Arial" pitchFamily="34" charset="0"/>
              </a:rPr>
              <a:t>Magee </a:t>
            </a:r>
            <a:r>
              <a:rPr lang="en-US" sz="1600" dirty="0" smtClean="0">
                <a:latin typeface="Arial Unicode MS" pitchFamily="34" charset="-128"/>
                <a:cs typeface="Arial" pitchFamily="34" charset="0"/>
              </a:rPr>
              <a:t> (College of William and Mary)</a:t>
            </a:r>
          </a:p>
          <a:p>
            <a:pPr marL="0" lvl="0" indent="0" fontAlgn="base">
              <a:spcBef>
                <a:spcPct val="0"/>
              </a:spcBef>
              <a:spcAft>
                <a:spcPct val="0"/>
              </a:spcAft>
              <a:buNone/>
            </a:pPr>
            <a:r>
              <a:rPr kumimoji="0" lang="en-US" sz="1600" b="0" i="0" u="none" strike="noStrike" cap="none" normalizeH="0" baseline="0" dirty="0" smtClean="0">
                <a:ln>
                  <a:noFill/>
                </a:ln>
                <a:solidFill>
                  <a:schemeClr val="tx1"/>
                </a:solidFill>
                <a:effectLst/>
                <a:latin typeface="Arial Unicode MS" pitchFamily="34" charset="-128"/>
                <a:cs typeface="Arial" pitchFamily="34" charset="0"/>
              </a:rPr>
              <a:t>JSA Thesis</a:t>
            </a:r>
            <a:r>
              <a:rPr kumimoji="0" lang="en-US" sz="1600" b="0" i="0" u="none" strike="noStrike" cap="none" normalizeH="0" dirty="0" smtClean="0">
                <a:ln>
                  <a:noFill/>
                </a:ln>
                <a:solidFill>
                  <a:schemeClr val="tx1"/>
                </a:solidFill>
                <a:effectLst/>
                <a:latin typeface="Arial Unicode MS" pitchFamily="34" charset="-128"/>
                <a:cs typeface="Arial" pitchFamily="34" charset="0"/>
              </a:rPr>
              <a:t> Prize – Katherine Myers (George Washington U.)</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609600" y="1676400"/>
            <a:ext cx="8052204" cy="2308324"/>
          </a:xfrm>
          <a:prstGeom prst="rect">
            <a:avLst/>
          </a:prstGeom>
          <a:noFill/>
        </p:spPr>
        <p:txBody>
          <a:bodyPr wrap="none" rtlCol="0">
            <a:spAutoFit/>
          </a:bodyPr>
          <a:lstStyle/>
          <a:p>
            <a:r>
              <a:rPr lang="en-US" dirty="0" smtClean="0"/>
              <a:t>25 students received at least some of their doctoral thesis training on Qweak</a:t>
            </a:r>
          </a:p>
          <a:p>
            <a:r>
              <a:rPr lang="en-US" dirty="0" smtClean="0"/>
              <a:t>Including</a:t>
            </a:r>
          </a:p>
          <a:p>
            <a:endParaRPr lang="en-US" dirty="0"/>
          </a:p>
          <a:p>
            <a:r>
              <a:rPr lang="en-US" dirty="0" smtClean="0"/>
              <a:t>	</a:t>
            </a:r>
            <a:r>
              <a:rPr lang="en-US" dirty="0" err="1" smtClean="0"/>
              <a:t>Peiqing</a:t>
            </a:r>
            <a:r>
              <a:rPr lang="en-US" dirty="0" smtClean="0"/>
              <a:t> Wang  - </a:t>
            </a:r>
            <a:r>
              <a:rPr lang="en-US" b="1" dirty="0"/>
              <a:t>University of Manitoba Distinguished Dissertation Award</a:t>
            </a:r>
            <a:endParaRPr lang="en-US" dirty="0" smtClean="0"/>
          </a:p>
          <a:p>
            <a:r>
              <a:rPr lang="en-US" dirty="0" smtClean="0"/>
              <a:t>	</a:t>
            </a:r>
            <a:r>
              <a:rPr lang="en-US" dirty="0" err="1" smtClean="0"/>
              <a:t>Jie</a:t>
            </a:r>
            <a:r>
              <a:rPr lang="en-US" dirty="0" smtClean="0"/>
              <a:t> Pan </a:t>
            </a:r>
          </a:p>
          <a:p>
            <a:r>
              <a:rPr lang="en-US" dirty="0" smtClean="0"/>
              <a:t>	Scott </a:t>
            </a:r>
            <a:r>
              <a:rPr lang="en-US" dirty="0" err="1" smtClean="0"/>
              <a:t>MacEwan</a:t>
            </a:r>
            <a:endParaRPr lang="en-US" dirty="0" smtClean="0"/>
          </a:p>
          <a:p>
            <a:endParaRPr lang="en-US" dirty="0"/>
          </a:p>
          <a:p>
            <a:r>
              <a:rPr lang="en-US" dirty="0" smtClean="0"/>
              <a:t>8 </a:t>
            </a:r>
            <a:r>
              <a:rPr lang="en-US" dirty="0"/>
              <a:t>s</a:t>
            </a:r>
            <a:r>
              <a:rPr lang="en-US" dirty="0" smtClean="0"/>
              <a:t>tudents have graduated with theses topics on Qweak</a:t>
            </a:r>
            <a:endParaRPr lang="en-US" dirty="0"/>
          </a:p>
        </p:txBody>
      </p:sp>
    </p:spTree>
    <p:extLst>
      <p:ext uri="{BB962C8B-B14F-4D97-AF65-F5344CB8AC3E}">
        <p14:creationId xmlns:p14="http://schemas.microsoft.com/office/powerpoint/2010/main" val="2082471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rab_pulsar"/>
          <p:cNvPicPr>
            <a:picLocks noChangeAspect="1" noChangeArrowheads="1"/>
          </p:cNvPicPr>
          <p:nvPr/>
        </p:nvPicPr>
        <p:blipFill>
          <a:blip r:embed="rId3" cstate="print"/>
          <a:srcRect t="7500" b="17500"/>
          <a:stretch>
            <a:fillRect/>
          </a:stretch>
        </p:blipFill>
        <p:spPr>
          <a:xfrm>
            <a:off x="0" y="0"/>
            <a:ext cx="9144000" cy="6858000"/>
          </a:xfrm>
          <a:prstGeom prst="rect">
            <a:avLst/>
          </a:prstGeom>
          <a:noFill/>
          <a:ln/>
        </p:spPr>
      </p:pic>
      <p:sp>
        <p:nvSpPr>
          <p:cNvPr id="2" name="Title 1"/>
          <p:cNvSpPr>
            <a:spLocks noGrp="1"/>
          </p:cNvSpPr>
          <p:nvPr>
            <p:ph type="ctrTitle"/>
          </p:nvPr>
        </p:nvSpPr>
        <p:spPr>
          <a:xfrm>
            <a:off x="685800" y="1447801"/>
            <a:ext cx="7772400" cy="2152650"/>
          </a:xfrm>
        </p:spPr>
        <p:txBody>
          <a:bodyPr>
            <a:normAutofit fontScale="90000"/>
          </a:bodyPr>
          <a:lstStyle/>
          <a:p>
            <a:r>
              <a:rPr lang="en-US" dirty="0" smtClean="0"/>
              <a:t>The </a:t>
            </a:r>
            <a:r>
              <a:rPr lang="en-US" b="1" dirty="0" err="1" smtClean="0"/>
              <a:t>P</a:t>
            </a:r>
            <a:r>
              <a:rPr lang="en-US" dirty="0" err="1" smtClean="0"/>
              <a:t>b</a:t>
            </a:r>
            <a:r>
              <a:rPr lang="en-US" dirty="0" smtClean="0"/>
              <a:t> </a:t>
            </a:r>
            <a:r>
              <a:rPr lang="en-US" b="1" dirty="0" smtClean="0"/>
              <a:t>R</a:t>
            </a:r>
            <a:r>
              <a:rPr lang="en-US" dirty="0" smtClean="0"/>
              <a:t>adius </a:t>
            </a:r>
            <a:r>
              <a:rPr lang="en-US" b="1" dirty="0" smtClean="0"/>
              <a:t>Ex</a:t>
            </a:r>
            <a:r>
              <a:rPr lang="en-US" dirty="0" smtClean="0"/>
              <a:t>periment</a:t>
            </a:r>
            <a:br>
              <a:rPr lang="en-US" dirty="0" smtClean="0"/>
            </a:br>
            <a:r>
              <a:rPr lang="en-US" dirty="0" smtClean="0"/>
              <a:t>and the</a:t>
            </a:r>
            <a:br>
              <a:rPr lang="en-US" dirty="0" smtClean="0"/>
            </a:br>
            <a:r>
              <a:rPr lang="en-US" b="1" dirty="0" smtClean="0"/>
              <a:t>C</a:t>
            </a:r>
            <a:r>
              <a:rPr lang="en-US" dirty="0" smtClean="0"/>
              <a:t>a </a:t>
            </a:r>
            <a:r>
              <a:rPr lang="en-US" b="1" dirty="0" smtClean="0"/>
              <a:t>R</a:t>
            </a:r>
            <a:r>
              <a:rPr lang="en-US" dirty="0" smtClean="0"/>
              <a:t>adius </a:t>
            </a:r>
            <a:r>
              <a:rPr lang="en-US" b="1" dirty="0" smtClean="0"/>
              <a:t>Ex</a:t>
            </a:r>
            <a:r>
              <a:rPr lang="en-US" dirty="0" smtClean="0"/>
              <a:t>periment</a:t>
            </a:r>
            <a:endParaRPr lang="en-US" dirty="0"/>
          </a:p>
        </p:txBody>
      </p:sp>
      <p:sp>
        <p:nvSpPr>
          <p:cNvPr id="3" name="Subtitle 2"/>
          <p:cNvSpPr>
            <a:spLocks noGrp="1"/>
          </p:cNvSpPr>
          <p:nvPr>
            <p:ph type="subTitle" idx="1"/>
          </p:nvPr>
        </p:nvSpPr>
        <p:spPr>
          <a:xfrm>
            <a:off x="1371600" y="4191000"/>
            <a:ext cx="6400800" cy="1752600"/>
          </a:xfrm>
        </p:spPr>
        <p:txBody>
          <a:bodyPr/>
          <a:lstStyle/>
          <a:p>
            <a:r>
              <a:rPr lang="en-US" b="1" dirty="0" smtClean="0">
                <a:solidFill>
                  <a:schemeClr val="tx1"/>
                </a:solidFill>
              </a:rPr>
              <a:t>Juliette </a:t>
            </a:r>
            <a:r>
              <a:rPr lang="en-US" b="1" dirty="0" err="1" smtClean="0">
                <a:solidFill>
                  <a:schemeClr val="tx1"/>
                </a:solidFill>
              </a:rPr>
              <a:t>Mammei</a:t>
            </a:r>
            <a:endParaRPr lang="en-US" b="1" dirty="0">
              <a:solidFill>
                <a:schemeClr val="tx1"/>
              </a:solidFill>
            </a:endParaRPr>
          </a:p>
        </p:txBody>
      </p:sp>
      <p:graphicFrame>
        <p:nvGraphicFramePr>
          <p:cNvPr id="4098" name="Object 2"/>
          <p:cNvGraphicFramePr>
            <a:graphicFrameLocks noChangeAspect="1"/>
          </p:cNvGraphicFramePr>
          <p:nvPr/>
        </p:nvGraphicFramePr>
        <p:xfrm>
          <a:off x="152400" y="3810000"/>
          <a:ext cx="1866899" cy="2860607"/>
        </p:xfrm>
        <a:graphic>
          <a:graphicData uri="http://schemas.openxmlformats.org/presentationml/2006/ole">
            <mc:AlternateContent xmlns:mc="http://schemas.openxmlformats.org/markup-compatibility/2006">
              <mc:Choice xmlns:v="urn:schemas-microsoft-com:vml" Requires="v">
                <p:oleObj spid="_x0000_s252938" name="Image" r:id="rId4" imgW="5972467" imgH="9149312" progId="">
                  <p:embed/>
                </p:oleObj>
              </mc:Choice>
              <mc:Fallback>
                <p:oleObj name="Image" r:id="rId4" imgW="5972467" imgH="914931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10000"/>
                        <a:ext cx="1866899" cy="2860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Oval 6"/>
          <p:cNvSpPr/>
          <p:nvPr/>
        </p:nvSpPr>
        <p:spPr>
          <a:xfrm>
            <a:off x="762000" y="5410200"/>
            <a:ext cx="914400" cy="838200"/>
          </a:xfrm>
          <a:prstGeom prst="ellipse">
            <a:avLst/>
          </a:prstGeom>
          <a:scene3d>
            <a:camera prst="perspectiveHeroicExtremeLeftFacing"/>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aseline="30000" dirty="0" smtClean="0">
                <a:solidFill>
                  <a:schemeClr val="tx1">
                    <a:lumMod val="75000"/>
                    <a:lumOff val="25000"/>
                  </a:schemeClr>
                </a:solidFill>
              </a:rPr>
              <a:t>208</a:t>
            </a:r>
            <a:r>
              <a:rPr lang="en-US" sz="1200" dirty="0">
                <a:solidFill>
                  <a:schemeClr val="tx1">
                    <a:lumMod val="75000"/>
                    <a:lumOff val="25000"/>
                  </a:schemeClr>
                </a:solidFill>
              </a:rPr>
              <a:t>P</a:t>
            </a:r>
            <a:r>
              <a:rPr lang="en-US" sz="1200" dirty="0" smtClean="0">
                <a:solidFill>
                  <a:schemeClr val="tx1">
                    <a:lumMod val="75000"/>
                    <a:lumOff val="25000"/>
                  </a:schemeClr>
                </a:solidFill>
              </a:rPr>
              <a:t>b</a:t>
            </a:r>
            <a:endParaRPr lang="en-US" sz="1200" dirty="0">
              <a:solidFill>
                <a:schemeClr val="tx1">
                  <a:lumMod val="75000"/>
                  <a:lumOff val="25000"/>
                </a:schemeClr>
              </a:solidFill>
            </a:endParaRPr>
          </a:p>
        </p:txBody>
      </p:sp>
      <p:sp>
        <p:nvSpPr>
          <p:cNvPr id="10" name="Moon 9"/>
          <p:cNvSpPr/>
          <p:nvPr/>
        </p:nvSpPr>
        <p:spPr>
          <a:xfrm rot="9665528">
            <a:off x="937482" y="5719950"/>
            <a:ext cx="129311" cy="163997"/>
          </a:xfrm>
          <a:prstGeom prst="moon">
            <a:avLst>
              <a:gd name="adj" fmla="val 5172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6420000">
            <a:off x="877299" y="5670216"/>
            <a:ext cx="91440" cy="137160"/>
          </a:xfrm>
          <a:prstGeom prst="trapezoid">
            <a:avLst/>
          </a:prstGeom>
          <a:solidFill>
            <a:srgbClr val="9B7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84" name="Picture 88" descr="C:\Users\juliette\AppData\Local\Microsoft\Windows\Temporary Internet Files\Content.IE5\65UIFSND\MP900431017[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151" t="19380" r="31899" b="9960"/>
          <a:stretch/>
        </p:blipFill>
        <p:spPr bwMode="auto">
          <a:xfrm>
            <a:off x="6865368" y="4343400"/>
            <a:ext cx="1669032" cy="200055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
          <p:cNvPicPr>
            <a:picLocks noChangeAspect="1" noChangeArrowheads="1"/>
          </p:cNvPicPr>
          <p:nvPr/>
        </p:nvPicPr>
        <p:blipFill rotWithShape="1">
          <a:blip r:embed="rId7" cstate="print"/>
          <a:srcRect l="13320" t="15954" r="83800" b="79082"/>
          <a:stretch/>
        </p:blipFill>
        <p:spPr bwMode="auto">
          <a:xfrm>
            <a:off x="8074885" y="750805"/>
            <a:ext cx="945907" cy="509497"/>
          </a:xfrm>
          <a:prstGeom prst="rect">
            <a:avLst/>
          </a:prstGeom>
          <a:noFill/>
          <a:ln w="9525">
            <a:noFill/>
            <a:miter lim="800000"/>
            <a:headEnd/>
            <a:tailEnd/>
          </a:ln>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34" y="52011"/>
            <a:ext cx="1465866" cy="1203307"/>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0400" y="765002"/>
            <a:ext cx="990598" cy="49530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10400" y="52011"/>
            <a:ext cx="2057399" cy="642938"/>
          </a:xfrm>
          <a:prstGeom prst="rect">
            <a:avLst/>
          </a:prstGeom>
        </p:spPr>
      </p:pic>
    </p:spTree>
    <p:extLst>
      <p:ext uri="{BB962C8B-B14F-4D97-AF65-F5344CB8AC3E}">
        <p14:creationId xmlns:p14="http://schemas.microsoft.com/office/powerpoint/2010/main" val="17879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84"/>
                                        </p:tgtEl>
                                        <p:attrNameLst>
                                          <p:attrName>style.visibility</p:attrName>
                                        </p:attrNameLst>
                                      </p:cBhvr>
                                      <p:to>
                                        <p:strVal val="visible"/>
                                      </p:to>
                                    </p:set>
                                    <p:animEffect transition="in" filter="fade">
                                      <p:cBhvr>
                                        <p:cTn id="7" dur="500"/>
                                        <p:tgtEl>
                                          <p:spTgt spid="4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Neutron Rich Matter</a:t>
            </a:r>
            <a:endParaRPr lang="en-US" dirty="0"/>
          </a:p>
        </p:txBody>
      </p:sp>
      <p:sp>
        <p:nvSpPr>
          <p:cNvPr id="3" name="Content Placeholder 2"/>
          <p:cNvSpPr>
            <a:spLocks noGrp="1"/>
          </p:cNvSpPr>
          <p:nvPr>
            <p:ph idx="1"/>
          </p:nvPr>
        </p:nvSpPr>
        <p:spPr>
          <a:xfrm>
            <a:off x="152400" y="914400"/>
            <a:ext cx="8915400" cy="5562600"/>
          </a:xfrm>
        </p:spPr>
        <p:txBody>
          <a:bodyPr>
            <a:noAutofit/>
          </a:bodyPr>
          <a:lstStyle/>
          <a:p>
            <a:pPr>
              <a:lnSpc>
                <a:spcPct val="150000"/>
              </a:lnSpc>
              <a:buNone/>
            </a:pPr>
            <a:r>
              <a:rPr lang="en-US" sz="2000" dirty="0" smtClean="0"/>
              <a:t>At the heart of many fundamental questions in nuclear physics and astrophysics:</a:t>
            </a:r>
          </a:p>
          <a:p>
            <a:pPr>
              <a:buNone/>
            </a:pPr>
            <a:endParaRPr lang="en-US" sz="2000" dirty="0" smtClean="0"/>
          </a:p>
          <a:p>
            <a:pPr lvl="1">
              <a:spcBef>
                <a:spcPts val="1200"/>
              </a:spcBef>
              <a:buSzPct val="75000"/>
              <a:buFont typeface="Arial" panose="020B0604020202020204" pitchFamily="34" charset="0"/>
              <a:buChar char="•"/>
            </a:pPr>
            <a:r>
              <a:rPr lang="en-US" sz="2000" dirty="0" smtClean="0"/>
              <a:t>What are the high density phases of QCD?</a:t>
            </a:r>
          </a:p>
          <a:p>
            <a:pPr lvl="1">
              <a:spcBef>
                <a:spcPts val="1200"/>
              </a:spcBef>
              <a:buSzPct val="75000"/>
              <a:buFont typeface="Arial" panose="020B0604020202020204" pitchFamily="34" charset="0"/>
              <a:buChar char="•"/>
            </a:pPr>
            <a:r>
              <a:rPr lang="en-US" sz="2000" dirty="0" smtClean="0"/>
              <a:t>Where did the chemical elements come from?</a:t>
            </a:r>
          </a:p>
          <a:p>
            <a:pPr lvl="1">
              <a:spcBef>
                <a:spcPts val="1200"/>
              </a:spcBef>
              <a:buSzPct val="75000"/>
              <a:buFont typeface="Arial" panose="020B0604020202020204" pitchFamily="34" charset="0"/>
              <a:buChar char="•"/>
            </a:pPr>
            <a:r>
              <a:rPr lang="en-US" sz="2000" dirty="0" smtClean="0"/>
              <a:t>Structure and properties of celestial bodies</a:t>
            </a:r>
          </a:p>
          <a:p>
            <a:pPr lvl="1">
              <a:spcBef>
                <a:spcPts val="1200"/>
              </a:spcBef>
              <a:buSzPct val="75000"/>
              <a:buFont typeface="Arial" panose="020B0604020202020204" pitchFamily="34" charset="0"/>
              <a:buChar char="•"/>
            </a:pPr>
            <a:r>
              <a:rPr lang="en-US" sz="2000" dirty="0"/>
              <a:t>N</a:t>
            </a:r>
            <a:r>
              <a:rPr lang="en-US" sz="2000" dirty="0" smtClean="0"/>
              <a:t>eutron distribution effect on spectroscopy, dark matter measurements</a:t>
            </a:r>
            <a:endParaRPr lang="en-US" sz="1200" dirty="0" smtClean="0"/>
          </a:p>
          <a:p>
            <a:pPr lvl="2">
              <a:lnSpc>
                <a:spcPct val="150000"/>
              </a:lnSpc>
              <a:buSzPct val="75000"/>
              <a:buFont typeface="Wingdings" pitchFamily="2" charset="2"/>
              <a:buChar char="v"/>
            </a:pPr>
            <a:endParaRPr lang="en-US" sz="2000" dirty="0" smtClean="0"/>
          </a:p>
          <a:p>
            <a:pPr>
              <a:lnSpc>
                <a:spcPct val="110000"/>
              </a:lnSpc>
              <a:buNone/>
            </a:pPr>
            <a:r>
              <a:rPr lang="en-US" sz="2000" dirty="0" smtClean="0"/>
              <a:t>Can be studied with astrophysical observations (X-rays, neutrinos, gravity waves)</a:t>
            </a:r>
          </a:p>
          <a:p>
            <a:pPr>
              <a:lnSpc>
                <a:spcPct val="110000"/>
              </a:lnSpc>
              <a:buNone/>
            </a:pPr>
            <a:r>
              <a:rPr lang="en-US" sz="2000" dirty="0" smtClean="0"/>
              <a:t>and in new facilities like the Facility for Rare Isotope Beams (FRIB)</a:t>
            </a:r>
          </a:p>
          <a:p>
            <a:pPr>
              <a:lnSpc>
                <a:spcPct val="110000"/>
              </a:lnSpc>
              <a:buNone/>
            </a:pPr>
            <a:endParaRPr lang="en-US" sz="2000" dirty="0" smtClean="0"/>
          </a:p>
          <a:p>
            <a:pPr>
              <a:lnSpc>
                <a:spcPct val="110000"/>
              </a:lnSpc>
              <a:buNone/>
            </a:pPr>
            <a:r>
              <a:rPr lang="en-US" sz="2000" dirty="0" smtClean="0"/>
              <a:t>Many of these methods have complications </a:t>
            </a:r>
          </a:p>
          <a:p>
            <a:pPr>
              <a:lnSpc>
                <a:spcPct val="110000"/>
              </a:lnSpc>
              <a:buNone/>
            </a:pPr>
            <a:r>
              <a:rPr lang="en-US" sz="2000" dirty="0" smtClean="0"/>
              <a:t>from strong interaction dependencies</a:t>
            </a:r>
          </a:p>
          <a:p>
            <a:pPr>
              <a:lnSpc>
                <a:spcPct val="150000"/>
              </a:lnSpc>
              <a:buNone/>
            </a:pPr>
            <a:endParaRPr lang="en-US" sz="2000" dirty="0"/>
          </a:p>
        </p:txBody>
      </p:sp>
      <p:sp>
        <p:nvSpPr>
          <p:cNvPr id="6" name="TextBox 5"/>
          <p:cNvSpPr txBox="1"/>
          <p:nvPr/>
        </p:nvSpPr>
        <p:spPr>
          <a:xfrm>
            <a:off x="5105400" y="5029200"/>
            <a:ext cx="3581400" cy="1323439"/>
          </a:xfrm>
          <a:prstGeom prst="rect">
            <a:avLst/>
          </a:prstGeom>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smtClean="0"/>
              <a:t>Measurement of the mean radius of the neutron density distribution in a heavy nucleus, </a:t>
            </a:r>
          </a:p>
          <a:p>
            <a:r>
              <a:rPr lang="en-US" sz="2000" dirty="0" smtClean="0"/>
              <a:t>R</a:t>
            </a:r>
            <a:r>
              <a:rPr lang="en-US" sz="2000" baseline="-25000" dirty="0" smtClean="0"/>
              <a:t>n, </a:t>
            </a:r>
            <a:r>
              <a:rPr lang="en-US" sz="2000" dirty="0" smtClean="0"/>
              <a:t>could provide key insight</a:t>
            </a:r>
          </a:p>
        </p:txBody>
      </p:sp>
      <p:sp>
        <p:nvSpPr>
          <p:cNvPr id="4" name="Date Placeholder 3"/>
          <p:cNvSpPr>
            <a:spLocks noGrp="1"/>
          </p:cNvSpPr>
          <p:nvPr>
            <p:ph type="dt" sz="half" idx="10"/>
          </p:nvPr>
        </p:nvSpPr>
        <p:spPr/>
        <p:txBody>
          <a:bodyPr/>
          <a:lstStyle/>
          <a:p>
            <a:r>
              <a:rPr lang="en-US" smtClean="0"/>
              <a:t>June 1-19, 2015</a:t>
            </a:r>
            <a:endParaRPr lang="en-US"/>
          </a:p>
        </p:txBody>
      </p:sp>
      <p:sp>
        <p:nvSpPr>
          <p:cNvPr id="5" name="Footer Placeholder 4"/>
          <p:cNvSpPr>
            <a:spLocks noGrp="1"/>
          </p:cNvSpPr>
          <p:nvPr>
            <p:ph type="ftr" sz="quarter" idx="11"/>
          </p:nvPr>
        </p:nvSpPr>
        <p:spPr/>
        <p:txBody>
          <a:bodyPr/>
          <a:lstStyle/>
          <a:p>
            <a:r>
              <a:rPr lang="en-US" smtClean="0"/>
              <a:t>HUGS</a:t>
            </a:r>
            <a:endParaRPr lang="en-US"/>
          </a:p>
        </p:txBody>
      </p:sp>
      <p:sp>
        <p:nvSpPr>
          <p:cNvPr id="7" name="Slide Number Placeholder 6"/>
          <p:cNvSpPr>
            <a:spLocks noGrp="1"/>
          </p:cNvSpPr>
          <p:nvPr>
            <p:ph type="sldNum" sz="quarter" idx="12"/>
          </p:nvPr>
        </p:nvSpPr>
        <p:spPr/>
        <p:txBody>
          <a:bodyPr/>
          <a:lstStyle/>
          <a:p>
            <a:fld id="{7E5306AB-AE3C-461E-AA4C-9594156E011A}" type="slidenum">
              <a:rPr lang="en-US" smtClean="0"/>
              <a:pPr/>
              <a:t>37</a:t>
            </a:fld>
            <a:endParaRPr lang="en-US"/>
          </a:p>
        </p:txBody>
      </p:sp>
    </p:spTree>
    <p:extLst>
      <p:ext uri="{BB962C8B-B14F-4D97-AF65-F5344CB8AC3E}">
        <p14:creationId xmlns:p14="http://schemas.microsoft.com/office/powerpoint/2010/main" val="47074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Effect transition="in" filter="fade">
                                      <p:cBhvr>
                                        <p:cTn id="15" dur="500"/>
                                        <p:tgtEl>
                                          <p:spTgt spid="3">
                                            <p:txEl>
                                              <p:pRg st="10" end="1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1" end="11"/>
                                            </p:txEl>
                                          </p:spTgt>
                                        </p:tgtEl>
                                        <p:attrNameLst>
                                          <p:attrName>style.visibility</p:attrName>
                                        </p:attrNameLst>
                                      </p:cBhvr>
                                      <p:to>
                                        <p:strVal val="visible"/>
                                      </p:to>
                                    </p:set>
                                    <p:animEffect transition="in" filter="fade">
                                      <p:cBhvr>
                                        <p:cTn id="18" dur="500"/>
                                        <p:tgtEl>
                                          <p:spTgt spid="3">
                                            <p:txEl>
                                              <p:pRg st="11" end="1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Neutron Stars</a:t>
            </a:r>
            <a:endParaRPr lang="en-US" sz="3100" dirty="0"/>
          </a:p>
        </p:txBody>
      </p:sp>
      <p:pic>
        <p:nvPicPr>
          <p:cNvPr id="5" name="Picture 2" descr="NStarInt"/>
          <p:cNvPicPr>
            <a:picLocks noChangeAspect="1" noChangeArrowheads="1"/>
          </p:cNvPicPr>
          <p:nvPr/>
        </p:nvPicPr>
        <p:blipFill>
          <a:blip r:embed="rId4" cstate="print"/>
          <a:srcRect/>
          <a:stretch>
            <a:fillRect/>
          </a:stretch>
        </p:blipFill>
        <p:spPr bwMode="auto">
          <a:xfrm>
            <a:off x="152400" y="962644"/>
            <a:ext cx="4038600" cy="4542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 Box 3"/>
          <p:cNvSpPr txBox="1">
            <a:spLocks noChangeArrowheads="1"/>
          </p:cNvSpPr>
          <p:nvPr/>
        </p:nvSpPr>
        <p:spPr bwMode="auto">
          <a:xfrm>
            <a:off x="152400" y="5562600"/>
            <a:ext cx="4038600" cy="246221"/>
          </a:xfrm>
          <a:prstGeom prst="rect">
            <a:avLst/>
          </a:prstGeom>
          <a:noFill/>
          <a:ln w="9525">
            <a:noFill/>
            <a:miter lim="800000"/>
            <a:headEnd/>
            <a:tailEnd/>
          </a:ln>
        </p:spPr>
        <p:txBody>
          <a:bodyPr wrap="square">
            <a:spAutoFit/>
          </a:bodyPr>
          <a:lstStyle/>
          <a:p>
            <a:pPr>
              <a:spcBef>
                <a:spcPct val="50000"/>
              </a:spcBef>
            </a:pPr>
            <a:r>
              <a:rPr lang="en-US" sz="1000" b="0" dirty="0"/>
              <a:t>Fig  from:   </a:t>
            </a:r>
            <a:r>
              <a:rPr lang="en-US" sz="1000" b="0" dirty="0" smtClean="0"/>
              <a:t>D.  Page. J.M</a:t>
            </a:r>
            <a:r>
              <a:rPr lang="en-US" sz="1000" b="0" dirty="0"/>
              <a:t>. </a:t>
            </a:r>
            <a:r>
              <a:rPr lang="en-US" sz="1000" b="0" dirty="0" err="1"/>
              <a:t>Lattimer</a:t>
            </a:r>
            <a:r>
              <a:rPr lang="en-US" sz="1000" b="0" dirty="0"/>
              <a:t>  &amp;  M. </a:t>
            </a:r>
            <a:r>
              <a:rPr lang="en-US" sz="1000" b="0" dirty="0" err="1"/>
              <a:t>Prakash</a:t>
            </a:r>
            <a:r>
              <a:rPr lang="en-US" sz="1000" b="0" dirty="0"/>
              <a:t>,  Science 304 (2004) 536.</a:t>
            </a:r>
          </a:p>
        </p:txBody>
      </p:sp>
      <p:sp>
        <p:nvSpPr>
          <p:cNvPr id="30" name="TextBox 29"/>
          <p:cNvSpPr txBox="1"/>
          <p:nvPr/>
        </p:nvSpPr>
        <p:spPr>
          <a:xfrm>
            <a:off x="4419600" y="914400"/>
            <a:ext cx="4495800" cy="5632311"/>
          </a:xfrm>
          <a:prstGeom prst="rect">
            <a:avLst/>
          </a:prstGeom>
          <a:noFill/>
        </p:spPr>
        <p:txBody>
          <a:bodyPr wrap="square" rtlCol="0">
            <a:spAutoFit/>
          </a:bodyPr>
          <a:lstStyle/>
          <a:p>
            <a:r>
              <a:rPr lang="en-US" sz="2000" dirty="0" smtClean="0"/>
              <a:t>A typical neutron star is 1.5 solar masses, </a:t>
            </a:r>
            <a:r>
              <a:rPr lang="en-US" sz="2000" dirty="0" err="1" smtClean="0"/>
              <a:t>M</a:t>
            </a:r>
            <a:r>
              <a:rPr lang="en-US" sz="2000" baseline="-25000" dirty="0" err="1" smtClean="0"/>
              <a:t>ʘ</a:t>
            </a:r>
            <a:r>
              <a:rPr lang="en-US" sz="2000" dirty="0" smtClean="0"/>
              <a:t>, has a radius of 12 km, and a density as high as  5-10 times that of lab nuclei</a:t>
            </a:r>
          </a:p>
          <a:p>
            <a:pPr>
              <a:spcBef>
                <a:spcPts val="1200"/>
              </a:spcBef>
            </a:pPr>
            <a:r>
              <a:rPr lang="en-US" sz="2000" dirty="0" smtClean="0"/>
              <a:t>Crust is 10 billion times stronger than steel</a:t>
            </a:r>
          </a:p>
          <a:p>
            <a:pPr>
              <a:spcBef>
                <a:spcPts val="1200"/>
              </a:spcBef>
            </a:pPr>
            <a:r>
              <a:rPr lang="en-US" sz="2000" dirty="0" smtClean="0"/>
              <a:t>The interface between the crust and the outer core consist of regions with different void structures (spaghetti, lasagna, ziti) called </a:t>
            </a:r>
            <a:r>
              <a:rPr lang="en-US" sz="2000" i="1" dirty="0" smtClean="0"/>
              <a:t>pasta</a:t>
            </a:r>
            <a:r>
              <a:rPr lang="en-US" sz="2000" dirty="0" smtClean="0"/>
              <a:t>! </a:t>
            </a:r>
          </a:p>
          <a:p>
            <a:endParaRPr lang="en-US" sz="2000" dirty="0" smtClean="0"/>
          </a:p>
          <a:p>
            <a:r>
              <a:rPr lang="en-US" sz="2000" dirty="0" smtClean="0"/>
              <a:t>What we don’t know is:</a:t>
            </a:r>
          </a:p>
          <a:p>
            <a:endParaRPr lang="en-US" sz="2000" dirty="0" smtClean="0"/>
          </a:p>
          <a:p>
            <a:r>
              <a:rPr lang="en-US" sz="2000" dirty="0" smtClean="0"/>
              <a:t>           maximum mass of a neutron star</a:t>
            </a:r>
          </a:p>
          <a:p>
            <a:r>
              <a:rPr lang="en-US" sz="2000" dirty="0" smtClean="0"/>
              <a:t>           radius of 1.4 </a:t>
            </a:r>
            <a:r>
              <a:rPr lang="en-US" sz="2000" dirty="0" err="1" smtClean="0"/>
              <a:t>M</a:t>
            </a:r>
            <a:r>
              <a:rPr lang="en-US" sz="2000" baseline="-25000" dirty="0" err="1" smtClean="0"/>
              <a:t>ʘ</a:t>
            </a:r>
            <a:r>
              <a:rPr lang="en-US" sz="2000" baseline="-25000" dirty="0" smtClean="0"/>
              <a:t> </a:t>
            </a:r>
            <a:r>
              <a:rPr lang="en-US" sz="2000" dirty="0" smtClean="0"/>
              <a:t>neutron star</a:t>
            </a:r>
          </a:p>
          <a:p>
            <a:endParaRPr lang="en-US" sz="2000" dirty="0" smtClean="0"/>
          </a:p>
          <a:p>
            <a:r>
              <a:rPr lang="en-US" sz="2000" dirty="0" smtClean="0"/>
              <a:t>Does the direct URCA process </a:t>
            </a:r>
            <a:r>
              <a:rPr lang="en-US" sz="2000" dirty="0"/>
              <a:t>(emission of a </a:t>
            </a:r>
            <a:r>
              <a:rPr lang="en-US" sz="2000" dirty="0" smtClean="0"/>
              <a:t>        pair) </a:t>
            </a:r>
            <a:r>
              <a:rPr lang="en-US" sz="2000" dirty="0"/>
              <a:t>occur </a:t>
            </a:r>
            <a:r>
              <a:rPr lang="en-US" sz="2000" dirty="0" smtClean="0"/>
              <a:t>in neutron stars?</a:t>
            </a:r>
          </a:p>
        </p:txBody>
      </p:sp>
      <p:graphicFrame>
        <p:nvGraphicFramePr>
          <p:cNvPr id="7" name="Object 9"/>
          <p:cNvGraphicFramePr>
            <a:graphicFrameLocks noChangeAspect="1"/>
          </p:cNvGraphicFramePr>
          <p:nvPr>
            <p:extLst/>
          </p:nvPr>
        </p:nvGraphicFramePr>
        <p:xfrm>
          <a:off x="4953000" y="6138000"/>
          <a:ext cx="457200" cy="364127"/>
        </p:xfrm>
        <a:graphic>
          <a:graphicData uri="http://schemas.openxmlformats.org/presentationml/2006/ole">
            <mc:AlternateContent xmlns:mc="http://schemas.openxmlformats.org/markup-compatibility/2006">
              <mc:Choice xmlns:v="urn:schemas-microsoft-com:vml" Requires="v">
                <p:oleObj spid="_x0000_s253962" name="Equation" r:id="rId5" imgW="279400" imgH="228600" progId="Equation.3">
                  <p:embed/>
                </p:oleObj>
              </mc:Choice>
              <mc:Fallback>
                <p:oleObj name="Equation" r:id="rId5" imgW="2794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6138000"/>
                        <a:ext cx="457200" cy="364127"/>
                      </a:xfrm>
                      <a:prstGeom prst="rect">
                        <a:avLst/>
                      </a:prstGeom>
                      <a:noFill/>
                      <a:extLst/>
                    </p:spPr>
                  </p:pic>
                </p:oleObj>
              </mc:Fallback>
            </mc:AlternateContent>
          </a:graphicData>
        </a:graphic>
      </p:graphicFrame>
      <p:sp>
        <p:nvSpPr>
          <p:cNvPr id="3" name="Date Placeholder 2"/>
          <p:cNvSpPr>
            <a:spLocks noGrp="1"/>
          </p:cNvSpPr>
          <p:nvPr>
            <p:ph type="dt" sz="half" idx="10"/>
          </p:nvPr>
        </p:nvSpPr>
        <p:spPr/>
        <p:txBody>
          <a:bodyPr/>
          <a:lstStyle/>
          <a:p>
            <a:r>
              <a:rPr lang="en-US" smtClean="0"/>
              <a:t>June 1-19, 2015</a:t>
            </a:r>
            <a:endParaRPr lang="en-US"/>
          </a:p>
        </p:txBody>
      </p:sp>
      <p:sp>
        <p:nvSpPr>
          <p:cNvPr id="4" name="Footer Placeholder 3"/>
          <p:cNvSpPr>
            <a:spLocks noGrp="1"/>
          </p:cNvSpPr>
          <p:nvPr>
            <p:ph type="ftr" sz="quarter" idx="11"/>
          </p:nvPr>
        </p:nvSpPr>
        <p:spPr/>
        <p:txBody>
          <a:bodyPr/>
          <a:lstStyle/>
          <a:p>
            <a:r>
              <a:rPr lang="en-US" smtClean="0"/>
              <a:t>HUGS</a:t>
            </a:r>
            <a:endParaRPr lang="en-US"/>
          </a:p>
        </p:txBody>
      </p:sp>
      <p:sp>
        <p:nvSpPr>
          <p:cNvPr id="8" name="Slide Number Placeholder 7"/>
          <p:cNvSpPr>
            <a:spLocks noGrp="1"/>
          </p:cNvSpPr>
          <p:nvPr>
            <p:ph type="sldNum" sz="quarter" idx="12"/>
          </p:nvPr>
        </p:nvSpPr>
        <p:spPr/>
        <p:txBody>
          <a:bodyPr/>
          <a:lstStyle/>
          <a:p>
            <a:fld id="{7E5306AB-AE3C-461E-AA4C-9594156E011A}" type="slidenum">
              <a:rPr lang="en-US" smtClean="0"/>
              <a:pPr/>
              <a:t>38</a:t>
            </a:fld>
            <a:endParaRPr lang="en-US"/>
          </a:p>
        </p:txBody>
      </p:sp>
    </p:spTree>
    <p:extLst>
      <p:ext uri="{BB962C8B-B14F-4D97-AF65-F5344CB8AC3E}">
        <p14:creationId xmlns:p14="http://schemas.microsoft.com/office/powerpoint/2010/main" val="312559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1" end="1"/>
                                            </p:txEl>
                                          </p:spTgt>
                                        </p:tgtEl>
                                        <p:attrNameLst>
                                          <p:attrName>style.visibility</p:attrName>
                                        </p:attrNameLst>
                                      </p:cBhvr>
                                      <p:to>
                                        <p:strVal val="visible"/>
                                      </p:to>
                                    </p:set>
                                    <p:animEffect transition="in" filter="fade">
                                      <p:cBhvr>
                                        <p:cTn id="7" dur="500"/>
                                        <p:tgtEl>
                                          <p:spTgt spid="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xEl>
                                              <p:pRg st="2" end="2"/>
                                            </p:txEl>
                                          </p:spTgt>
                                        </p:tgtEl>
                                        <p:attrNameLst>
                                          <p:attrName>style.visibility</p:attrName>
                                        </p:attrNameLst>
                                      </p:cBhvr>
                                      <p:to>
                                        <p:strVal val="visible"/>
                                      </p:to>
                                    </p:set>
                                    <p:animEffect transition="in" filter="fade">
                                      <p:cBhvr>
                                        <p:cTn id="12" dur="500"/>
                                        <p:tgtEl>
                                          <p:spTgt spid="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xEl>
                                              <p:pRg st="4" end="4"/>
                                            </p:txEl>
                                          </p:spTgt>
                                        </p:tgtEl>
                                        <p:attrNameLst>
                                          <p:attrName>style.visibility</p:attrName>
                                        </p:attrNameLst>
                                      </p:cBhvr>
                                      <p:to>
                                        <p:strVal val="visible"/>
                                      </p:to>
                                    </p:set>
                                    <p:animEffect transition="in" filter="fade">
                                      <p:cBhvr>
                                        <p:cTn id="17" dur="500"/>
                                        <p:tgtEl>
                                          <p:spTgt spid="30">
                                            <p:txEl>
                                              <p:pRg st="4" end="4"/>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0">
                                            <p:txEl>
                                              <p:pRg st="6" end="6"/>
                                            </p:txEl>
                                          </p:spTgt>
                                        </p:tgtEl>
                                        <p:attrNameLst>
                                          <p:attrName>style.visibility</p:attrName>
                                        </p:attrNameLst>
                                      </p:cBhvr>
                                      <p:to>
                                        <p:strVal val="visible"/>
                                      </p:to>
                                    </p:set>
                                    <p:animEffect transition="in" filter="fade">
                                      <p:cBhvr>
                                        <p:cTn id="21" dur="500"/>
                                        <p:tgtEl>
                                          <p:spTgt spid="30">
                                            <p:txEl>
                                              <p:pRg st="6" end="6"/>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0">
                                            <p:txEl>
                                              <p:pRg st="7" end="7"/>
                                            </p:txEl>
                                          </p:spTgt>
                                        </p:tgtEl>
                                        <p:attrNameLst>
                                          <p:attrName>style.visibility</p:attrName>
                                        </p:attrNameLst>
                                      </p:cBhvr>
                                      <p:to>
                                        <p:strVal val="visible"/>
                                      </p:to>
                                    </p:set>
                                    <p:animEffect transition="in" filter="fade">
                                      <p:cBhvr>
                                        <p:cTn id="25" dur="500"/>
                                        <p:tgtEl>
                                          <p:spTgt spid="30">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
                                            <p:txEl>
                                              <p:pRg st="9" end="9"/>
                                            </p:txEl>
                                          </p:spTgt>
                                        </p:tgtEl>
                                        <p:attrNameLst>
                                          <p:attrName>style.visibility</p:attrName>
                                        </p:attrNameLst>
                                      </p:cBhvr>
                                      <p:to>
                                        <p:strVal val="visible"/>
                                      </p:to>
                                    </p:set>
                                    <p:animEffect transition="in" filter="fade">
                                      <p:cBhvr>
                                        <p:cTn id="30" dur="500"/>
                                        <p:tgtEl>
                                          <p:spTgt spid="30">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6"/>
          <p:cNvSpPr txBox="1">
            <a:spLocks noChangeArrowheads="1"/>
          </p:cNvSpPr>
          <p:nvPr/>
        </p:nvSpPr>
        <p:spPr bwMode="auto">
          <a:xfrm>
            <a:off x="76200" y="3200400"/>
            <a:ext cx="36576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charset="0"/>
              </a:defRPr>
            </a:lvl1pPr>
            <a:lvl2pPr marL="742950" indent="-285750" eaLnBrk="0" hangingPunct="0">
              <a:defRPr sz="1600" b="1">
                <a:solidFill>
                  <a:schemeClr val="tx1"/>
                </a:solidFill>
                <a:latin typeface="Georgia" charset="0"/>
              </a:defRPr>
            </a:lvl2pPr>
            <a:lvl3pPr marL="1143000" indent="-228600" eaLnBrk="0" hangingPunct="0">
              <a:defRPr sz="1600" b="1">
                <a:solidFill>
                  <a:schemeClr val="tx1"/>
                </a:solidFill>
                <a:latin typeface="Georgia" charset="0"/>
              </a:defRPr>
            </a:lvl3pPr>
            <a:lvl4pPr marL="1600200" indent="-228600" eaLnBrk="0" hangingPunct="0">
              <a:defRPr sz="1600" b="1">
                <a:solidFill>
                  <a:schemeClr val="tx1"/>
                </a:solidFill>
                <a:latin typeface="Georgia" charset="0"/>
              </a:defRPr>
            </a:lvl4pPr>
            <a:lvl5pPr marL="2057400" indent="-228600" eaLnBrk="0" hangingPunct="0">
              <a:defRPr sz="1600" b="1">
                <a:solidFill>
                  <a:schemeClr val="tx1"/>
                </a:solidFill>
                <a:latin typeface="Georgia" charset="0"/>
              </a:defRPr>
            </a:lvl5pPr>
            <a:lvl6pPr marL="2514600" indent="-228600" eaLnBrk="0" fontAlgn="base" hangingPunct="0">
              <a:spcBef>
                <a:spcPct val="0"/>
              </a:spcBef>
              <a:spcAft>
                <a:spcPct val="0"/>
              </a:spcAft>
              <a:defRPr sz="1600" b="1">
                <a:solidFill>
                  <a:schemeClr val="tx1"/>
                </a:solidFill>
                <a:latin typeface="Georgia" charset="0"/>
              </a:defRPr>
            </a:lvl6pPr>
            <a:lvl7pPr marL="2971800" indent="-228600" eaLnBrk="0" fontAlgn="base" hangingPunct="0">
              <a:spcBef>
                <a:spcPct val="0"/>
              </a:spcBef>
              <a:spcAft>
                <a:spcPct val="0"/>
              </a:spcAft>
              <a:defRPr sz="1600" b="1">
                <a:solidFill>
                  <a:schemeClr val="tx1"/>
                </a:solidFill>
                <a:latin typeface="Georgia" charset="0"/>
              </a:defRPr>
            </a:lvl7pPr>
            <a:lvl8pPr marL="3429000" indent="-228600" eaLnBrk="0" fontAlgn="base" hangingPunct="0">
              <a:spcBef>
                <a:spcPct val="0"/>
              </a:spcBef>
              <a:spcAft>
                <a:spcPct val="0"/>
              </a:spcAft>
              <a:defRPr sz="1600" b="1">
                <a:solidFill>
                  <a:schemeClr val="tx1"/>
                </a:solidFill>
                <a:latin typeface="Georgia" charset="0"/>
              </a:defRPr>
            </a:lvl8pPr>
            <a:lvl9pPr marL="3886200" indent="-228600" eaLnBrk="0" fontAlgn="base" hangingPunct="0">
              <a:spcBef>
                <a:spcPct val="0"/>
              </a:spcBef>
              <a:spcAft>
                <a:spcPct val="0"/>
              </a:spcAft>
              <a:defRPr sz="1600" b="1">
                <a:solidFill>
                  <a:schemeClr val="tx1"/>
                </a:solidFill>
                <a:latin typeface="Georgia" charset="0"/>
              </a:defRPr>
            </a:lvl9pPr>
          </a:lstStyle>
          <a:p>
            <a:pPr eaLnBrk="1" hangingPunct="1">
              <a:spcBef>
                <a:spcPct val="50000"/>
              </a:spcBef>
            </a:pPr>
            <a:r>
              <a:rPr lang="en-US" sz="1400" b="0" dirty="0">
                <a:latin typeface="+mn-lt"/>
              </a:rPr>
              <a:t>Crab  Nebula     (</a:t>
            </a:r>
            <a:r>
              <a:rPr lang="en-US" sz="1400" b="0" dirty="0" smtClean="0">
                <a:latin typeface="+mn-lt"/>
              </a:rPr>
              <a:t>X-ray, infrared, radio, visible) </a:t>
            </a:r>
            <a:endParaRPr lang="en-US" sz="1400" b="0" dirty="0">
              <a:latin typeface="+mn-lt"/>
            </a:endParaRPr>
          </a:p>
        </p:txBody>
      </p:sp>
      <p:sp>
        <p:nvSpPr>
          <p:cNvPr id="12" name="Text Box 10"/>
          <p:cNvSpPr txBox="1">
            <a:spLocks noChangeArrowheads="1"/>
          </p:cNvSpPr>
          <p:nvPr/>
        </p:nvSpPr>
        <p:spPr bwMode="auto">
          <a:xfrm>
            <a:off x="115888" y="3986242"/>
            <a:ext cx="3962400" cy="2262158"/>
          </a:xfrm>
          <a:prstGeom prst="rect">
            <a:avLst/>
          </a:prstGeom>
          <a:noFill/>
          <a:ln w="9525">
            <a:noFill/>
            <a:miter lim="800000"/>
            <a:headEnd/>
            <a:tailEnd/>
          </a:ln>
        </p:spPr>
        <p:txBody>
          <a:bodyPr wrap="square">
            <a:spAutoFit/>
          </a:bodyPr>
          <a:lstStyle/>
          <a:p>
            <a:pPr>
              <a:spcBef>
                <a:spcPct val="50000"/>
              </a:spcBef>
            </a:pPr>
            <a:r>
              <a:rPr lang="en-US" b="0" dirty="0" smtClean="0"/>
              <a:t>Using hydrostatics in general relativity, and astrophysics observations of:</a:t>
            </a:r>
          </a:p>
          <a:p>
            <a:pPr>
              <a:spcBef>
                <a:spcPct val="50000"/>
              </a:spcBef>
            </a:pPr>
            <a:r>
              <a:rPr lang="en-US" sz="1400" b="0" dirty="0" smtClean="0"/>
              <a:t>	Luminosity, L</a:t>
            </a:r>
          </a:p>
          <a:p>
            <a:pPr>
              <a:spcBef>
                <a:spcPct val="50000"/>
              </a:spcBef>
            </a:pPr>
            <a:r>
              <a:rPr lang="en-US" sz="1400" dirty="0" smtClean="0"/>
              <a:t>	Temperature, T</a:t>
            </a:r>
          </a:p>
          <a:p>
            <a:pPr>
              <a:spcBef>
                <a:spcPct val="50000"/>
              </a:spcBef>
            </a:pPr>
            <a:r>
              <a:rPr lang="en-US" sz="1400" dirty="0" smtClean="0"/>
              <a:t>	Mass M (from pulsar timing)</a:t>
            </a:r>
          </a:p>
          <a:p>
            <a:pPr>
              <a:spcBef>
                <a:spcPct val="50000"/>
              </a:spcBef>
            </a:pPr>
            <a:endParaRPr lang="en-US" sz="1400" dirty="0" smtClean="0"/>
          </a:p>
          <a:p>
            <a:pPr>
              <a:spcBef>
                <a:spcPct val="50000"/>
              </a:spcBef>
            </a:pPr>
            <a:r>
              <a:rPr lang="en-US" sz="1200" dirty="0" smtClean="0"/>
              <a:t>                                                                 (with corrections)</a:t>
            </a:r>
          </a:p>
        </p:txBody>
      </p:sp>
      <p:graphicFrame>
        <p:nvGraphicFramePr>
          <p:cNvPr id="17" name="Object 15"/>
          <p:cNvGraphicFramePr>
            <a:graphicFrameLocks noChangeAspect="1"/>
          </p:cNvGraphicFramePr>
          <p:nvPr>
            <p:extLst/>
          </p:nvPr>
        </p:nvGraphicFramePr>
        <p:xfrm>
          <a:off x="1028700" y="5486400"/>
          <a:ext cx="2211388" cy="509588"/>
        </p:xfrm>
        <a:graphic>
          <a:graphicData uri="http://schemas.openxmlformats.org/presentationml/2006/ole">
            <mc:AlternateContent xmlns:mc="http://schemas.openxmlformats.org/markup-compatibility/2006">
              <mc:Choice xmlns:v="urn:schemas-microsoft-com:vml" Requires="v">
                <p:oleObj spid="_x0000_s255034" name="Equation" r:id="rId4" imgW="1104840" imgH="253800" progId="Equation.3">
                  <p:embed/>
                </p:oleObj>
              </mc:Choice>
              <mc:Fallback>
                <p:oleObj name="Equation" r:id="rId4" imgW="1104840" imgH="25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00" y="5486400"/>
                        <a:ext cx="2211388" cy="509588"/>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19050">
                            <a:solidFill>
                              <a:srgbClr val="0000FF"/>
                            </a:solidFill>
                            <a:miter lim="800000"/>
                            <a:headEnd/>
                            <a:tailEnd/>
                          </a14:hiddenLine>
                        </a:ext>
                      </a:extLst>
                    </p:spPr>
                  </p:pic>
                </p:oleObj>
              </mc:Fallback>
            </mc:AlternateContent>
          </a:graphicData>
        </a:graphic>
      </p:graphicFrame>
      <p:sp>
        <p:nvSpPr>
          <p:cNvPr id="43" name="Right Brace 42"/>
          <p:cNvSpPr/>
          <p:nvPr/>
        </p:nvSpPr>
        <p:spPr>
          <a:xfrm>
            <a:off x="3733800" y="3910648"/>
            <a:ext cx="381000" cy="2209800"/>
          </a:xfrm>
          <a:prstGeom prst="rightBrace">
            <a:avLst>
              <a:gd name="adj1" fmla="val 94047"/>
              <a:gd name="adj2" fmla="val 50455"/>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sz="4900" dirty="0" smtClean="0"/>
              <a:t>Neutron Stars</a:t>
            </a:r>
            <a:r>
              <a:rPr lang="en-US" dirty="0" smtClean="0"/>
              <a:t/>
            </a:r>
            <a:br>
              <a:rPr lang="en-US" dirty="0" smtClean="0"/>
            </a:br>
            <a:r>
              <a:rPr lang="en-US" sz="3100" dirty="0" smtClean="0"/>
              <a:t>Equation of State</a:t>
            </a:r>
            <a:endParaRPr lang="en-US" sz="3100" dirty="0"/>
          </a:p>
        </p:txBody>
      </p:sp>
      <p:grpSp>
        <p:nvGrpSpPr>
          <p:cNvPr id="40" name="Group 39"/>
          <p:cNvGrpSpPr/>
          <p:nvPr/>
        </p:nvGrpSpPr>
        <p:grpSpPr>
          <a:xfrm>
            <a:off x="152400" y="1255776"/>
            <a:ext cx="3886200" cy="649224"/>
            <a:chOff x="304800" y="1408176"/>
            <a:chExt cx="3886200" cy="649224"/>
          </a:xfrm>
        </p:grpSpPr>
        <p:sp>
          <p:nvSpPr>
            <p:cNvPr id="9" name="Text Box 7"/>
            <p:cNvSpPr txBox="1">
              <a:spLocks noChangeArrowheads="1"/>
            </p:cNvSpPr>
            <p:nvPr/>
          </p:nvSpPr>
          <p:spPr bwMode="auto">
            <a:xfrm>
              <a:off x="304800" y="1408176"/>
              <a:ext cx="3886200" cy="649224"/>
            </a:xfrm>
            <a:prstGeom prst="rect">
              <a:avLst/>
            </a:prstGeom>
            <a:noFill/>
            <a:ln w="9525">
              <a:noFill/>
              <a:miter lim="800000"/>
              <a:headEnd/>
              <a:tailEnd/>
            </a:ln>
          </p:spPr>
          <p:txBody>
            <a:bodyPr wrap="square">
              <a:spAutoFit/>
            </a:bodyPr>
            <a:lstStyle/>
            <a:p>
              <a:pPr>
                <a:spcBef>
                  <a:spcPct val="50000"/>
                </a:spcBef>
              </a:pPr>
              <a:r>
                <a:rPr lang="en-US" dirty="0" smtClean="0"/>
                <a:t>The e</a:t>
              </a:r>
              <a:r>
                <a:rPr lang="en-US" b="0" dirty="0" smtClean="0"/>
                <a:t>quation </a:t>
              </a:r>
              <a:r>
                <a:rPr lang="en-US" b="0" dirty="0"/>
                <a:t>of  state  (EOS</a:t>
              </a:r>
              <a:r>
                <a:rPr lang="en-US" b="0" dirty="0" smtClean="0"/>
                <a:t>) is the pressure as a function of density </a:t>
              </a:r>
              <a:endParaRPr lang="en-US" b="0" dirty="0"/>
            </a:p>
          </p:txBody>
        </p:sp>
        <p:graphicFrame>
          <p:nvGraphicFramePr>
            <p:cNvPr id="4" name="Object 4"/>
            <p:cNvGraphicFramePr>
              <a:graphicFrameLocks noGrp="1" noChangeAspect="1"/>
            </p:cNvGraphicFramePr>
            <p:nvPr>
              <p:ph idx="4294967295"/>
            </p:nvPr>
          </p:nvGraphicFramePr>
          <p:xfrm>
            <a:off x="3429000" y="1708149"/>
            <a:ext cx="758283" cy="349251"/>
          </p:xfrm>
          <a:graphic>
            <a:graphicData uri="http://schemas.openxmlformats.org/presentationml/2006/ole">
              <mc:AlternateContent xmlns:mc="http://schemas.openxmlformats.org/markup-compatibility/2006">
                <mc:Choice xmlns:v="urn:schemas-microsoft-com:vml" Requires="v">
                  <p:oleObj spid="_x0000_s255035" name="Equation" r:id="rId6" imgW="355292" imgH="203024" progId="Equation.3">
                    <p:embed/>
                  </p:oleObj>
                </mc:Choice>
                <mc:Fallback>
                  <p:oleObj name="Equation" r:id="rId6" imgW="355292" imgH="203024"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708149"/>
                          <a:ext cx="758283" cy="349251"/>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19050">
                              <a:solidFill>
                                <a:srgbClr val="0000FF"/>
                              </a:solidFill>
                              <a:miter lim="800000"/>
                              <a:headEnd/>
                              <a:tailEnd/>
                            </a14:hiddenLine>
                          </a:ext>
                        </a:extLst>
                      </p:spPr>
                    </p:pic>
                  </p:oleObj>
                </mc:Fallback>
              </mc:AlternateContent>
            </a:graphicData>
          </a:graphic>
        </p:graphicFrame>
      </p:grpSp>
      <p:grpSp>
        <p:nvGrpSpPr>
          <p:cNvPr id="33" name="Group 32"/>
          <p:cNvGrpSpPr/>
          <p:nvPr/>
        </p:nvGrpSpPr>
        <p:grpSpPr>
          <a:xfrm>
            <a:off x="5562600" y="1295400"/>
            <a:ext cx="3429000" cy="2286000"/>
            <a:chOff x="5486400" y="1066800"/>
            <a:chExt cx="3657600" cy="2514600"/>
          </a:xfrm>
        </p:grpSpPr>
        <p:sp>
          <p:nvSpPr>
            <p:cNvPr id="32" name="Rounded Rectangle 31"/>
            <p:cNvSpPr/>
            <p:nvPr/>
          </p:nvSpPr>
          <p:spPr>
            <a:xfrm>
              <a:off x="5486400" y="1066800"/>
              <a:ext cx="3657600" cy="2514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0" name="TextBox 29"/>
            <p:cNvSpPr txBox="1"/>
            <p:nvPr/>
          </p:nvSpPr>
          <p:spPr>
            <a:xfrm>
              <a:off x="5722149" y="1295400"/>
              <a:ext cx="1464247" cy="369332"/>
            </a:xfrm>
            <a:prstGeom prst="rect">
              <a:avLst/>
            </a:prstGeom>
            <a:noFill/>
          </p:spPr>
          <p:txBody>
            <a:bodyPr wrap="none" rtlCol="0">
              <a:spAutoFit/>
            </a:bodyPr>
            <a:lstStyle/>
            <a:p>
              <a:r>
                <a:rPr lang="en-US" b="1" i="1" dirty="0" smtClean="0"/>
                <a:t>URCA cooling</a:t>
              </a:r>
              <a:endParaRPr lang="en-US" b="1" i="1" dirty="0"/>
            </a:p>
          </p:txBody>
        </p:sp>
        <p:graphicFrame>
          <p:nvGraphicFramePr>
            <p:cNvPr id="31" name="Object 30"/>
            <p:cNvGraphicFramePr>
              <a:graphicFrameLocks noChangeAspect="1"/>
            </p:cNvGraphicFramePr>
            <p:nvPr/>
          </p:nvGraphicFramePr>
          <p:xfrm>
            <a:off x="6477000" y="1676400"/>
            <a:ext cx="1752600" cy="438150"/>
          </p:xfrm>
          <a:graphic>
            <a:graphicData uri="http://schemas.openxmlformats.org/presentationml/2006/ole">
              <mc:AlternateContent xmlns:mc="http://schemas.openxmlformats.org/markup-compatibility/2006">
                <mc:Choice xmlns:v="urn:schemas-microsoft-com:vml" Requires="v">
                  <p:oleObj spid="_x0000_s255036" name="Equation" r:id="rId8" imgW="965200" imgH="241300" progId="Equation.3">
                    <p:embed/>
                  </p:oleObj>
                </mc:Choice>
                <mc:Fallback>
                  <p:oleObj name="Equation" r:id="rId8" imgW="9652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1676400"/>
                          <a:ext cx="175260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8" name="Object 6"/>
            <p:cNvGraphicFramePr>
              <a:graphicFrameLocks noChangeAspect="1"/>
            </p:cNvGraphicFramePr>
            <p:nvPr/>
          </p:nvGraphicFramePr>
          <p:xfrm>
            <a:off x="7010400" y="2133600"/>
            <a:ext cx="1752600" cy="438150"/>
          </p:xfrm>
          <a:graphic>
            <a:graphicData uri="http://schemas.openxmlformats.org/presentationml/2006/ole">
              <mc:AlternateContent xmlns:mc="http://schemas.openxmlformats.org/markup-compatibility/2006">
                <mc:Choice xmlns:v="urn:schemas-microsoft-com:vml" Requires="v">
                  <p:oleObj spid="_x0000_s255037" name="Equation" r:id="rId10" imgW="965200" imgH="241300" progId="Equation.3">
                    <p:embed/>
                  </p:oleObj>
                </mc:Choice>
                <mc:Fallback>
                  <p:oleObj name="Equation" r:id="rId10" imgW="965200" imgH="2413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0400" y="2133600"/>
                          <a:ext cx="175260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TextBox 26"/>
            <p:cNvSpPr txBox="1"/>
            <p:nvPr/>
          </p:nvSpPr>
          <p:spPr>
            <a:xfrm>
              <a:off x="5715000" y="2706469"/>
              <a:ext cx="2971800" cy="646331"/>
            </a:xfrm>
            <a:prstGeom prst="rect">
              <a:avLst/>
            </a:prstGeom>
            <a:noFill/>
          </p:spPr>
          <p:txBody>
            <a:bodyPr wrap="square" rtlCol="0">
              <a:spAutoFit/>
            </a:bodyPr>
            <a:lstStyle/>
            <a:p>
              <a:r>
                <a:rPr lang="en-US" dirty="0" smtClean="0"/>
                <a:t>Resulting in the emission of a pair, cooling the star</a:t>
              </a:r>
              <a:endParaRPr lang="en-US" dirty="0"/>
            </a:p>
          </p:txBody>
        </p:sp>
        <p:graphicFrame>
          <p:nvGraphicFramePr>
            <p:cNvPr id="44041" name="Object 9"/>
            <p:cNvGraphicFramePr>
              <a:graphicFrameLocks noChangeAspect="1"/>
            </p:cNvGraphicFramePr>
            <p:nvPr>
              <p:extLst/>
            </p:nvPr>
          </p:nvGraphicFramePr>
          <p:xfrm>
            <a:off x="8623916" y="2732504"/>
            <a:ext cx="413635" cy="339725"/>
          </p:xfrm>
          <a:graphic>
            <a:graphicData uri="http://schemas.openxmlformats.org/presentationml/2006/ole">
              <mc:AlternateContent xmlns:mc="http://schemas.openxmlformats.org/markup-compatibility/2006">
                <mc:Choice xmlns:v="urn:schemas-microsoft-com:vml" Requires="v">
                  <p:oleObj spid="_x0000_s255038" name="Equation" r:id="rId12" imgW="279400" imgH="228600" progId="Equation.3">
                    <p:embed/>
                  </p:oleObj>
                </mc:Choice>
                <mc:Fallback>
                  <p:oleObj name="Equation" r:id="rId12" imgW="27940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23916" y="2732504"/>
                          <a:ext cx="413635"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5" name="TextBox 34"/>
          <p:cNvSpPr txBox="1"/>
          <p:nvPr/>
        </p:nvSpPr>
        <p:spPr>
          <a:xfrm>
            <a:off x="5562600" y="4191000"/>
            <a:ext cx="3810000" cy="369332"/>
          </a:xfrm>
          <a:prstGeom prst="rect">
            <a:avLst/>
          </a:prstGeom>
          <a:noFill/>
        </p:spPr>
        <p:txBody>
          <a:bodyPr wrap="square" rtlCol="0">
            <a:spAutoFit/>
          </a:bodyPr>
          <a:lstStyle/>
          <a:p>
            <a:r>
              <a:rPr lang="en-US" dirty="0" smtClean="0"/>
              <a:t>If </a:t>
            </a:r>
            <a:r>
              <a:rPr lang="en-US" dirty="0" err="1" smtClean="0"/>
              <a:t>R</a:t>
            </a:r>
            <a:r>
              <a:rPr lang="en-US" baseline="-25000" dirty="0" err="1" smtClean="0"/>
              <a:t>n</a:t>
            </a:r>
            <a:r>
              <a:rPr lang="en-US" dirty="0" smtClean="0"/>
              <a:t> ↑ and </a:t>
            </a:r>
            <a:r>
              <a:rPr lang="en-US" dirty="0" err="1" smtClean="0"/>
              <a:t>r</a:t>
            </a:r>
            <a:r>
              <a:rPr lang="en-US" baseline="-25000" dirty="0" err="1" smtClean="0"/>
              <a:t>NS</a:t>
            </a:r>
            <a:r>
              <a:rPr lang="en-US" dirty="0" smtClean="0"/>
              <a:t> ↓ -  quark matter?</a:t>
            </a:r>
            <a:endParaRPr lang="en-US" dirty="0"/>
          </a:p>
        </p:txBody>
      </p:sp>
      <p:grpSp>
        <p:nvGrpSpPr>
          <p:cNvPr id="38" name="Group 37"/>
          <p:cNvGrpSpPr/>
          <p:nvPr/>
        </p:nvGrpSpPr>
        <p:grpSpPr>
          <a:xfrm>
            <a:off x="5562600" y="4724400"/>
            <a:ext cx="3657600" cy="414337"/>
            <a:chOff x="304800" y="5791200"/>
            <a:chExt cx="3657600" cy="414337"/>
          </a:xfrm>
        </p:grpSpPr>
        <p:sp>
          <p:nvSpPr>
            <p:cNvPr id="34" name="TextBox 33"/>
            <p:cNvSpPr txBox="1"/>
            <p:nvPr/>
          </p:nvSpPr>
          <p:spPr>
            <a:xfrm>
              <a:off x="304800" y="5806440"/>
              <a:ext cx="3657600" cy="369332"/>
            </a:xfrm>
            <a:prstGeom prst="rect">
              <a:avLst/>
            </a:prstGeom>
            <a:noFill/>
          </p:spPr>
          <p:txBody>
            <a:bodyPr wrap="square" rtlCol="0">
              <a:spAutoFit/>
            </a:bodyPr>
            <a:lstStyle/>
            <a:p>
              <a:r>
                <a:rPr lang="en-US" dirty="0" smtClean="0"/>
                <a:t>If </a:t>
              </a:r>
              <a:r>
                <a:rPr lang="en-US" dirty="0" err="1" smtClean="0"/>
                <a:t>R</a:t>
              </a:r>
              <a:r>
                <a:rPr lang="en-US" baseline="-25000" dirty="0" err="1" smtClean="0"/>
                <a:t>n</a:t>
              </a:r>
              <a:r>
                <a:rPr lang="en-US" dirty="0" smtClean="0"/>
                <a:t>↑, then     ↓ - affects solid crust</a:t>
              </a:r>
              <a:endParaRPr lang="en-US" dirty="0"/>
            </a:p>
          </p:txBody>
        </p:sp>
        <p:graphicFrame>
          <p:nvGraphicFramePr>
            <p:cNvPr id="44044" name="Object 4"/>
            <p:cNvGraphicFramePr>
              <a:graphicFrameLocks noChangeAspect="1"/>
            </p:cNvGraphicFramePr>
            <p:nvPr/>
          </p:nvGraphicFramePr>
          <p:xfrm>
            <a:off x="1524000" y="5791200"/>
            <a:ext cx="321816" cy="414337"/>
          </p:xfrm>
          <a:graphic>
            <a:graphicData uri="http://schemas.openxmlformats.org/presentationml/2006/ole">
              <mc:AlternateContent xmlns:mc="http://schemas.openxmlformats.org/markup-compatibility/2006">
                <mc:Choice xmlns:v="urn:schemas-microsoft-com:vml" Requires="v">
                  <p:oleObj spid="_x0000_s255039" name="Equation" r:id="rId14" imgW="177646" imgH="228402" progId="Equation.3">
                    <p:embed/>
                  </p:oleObj>
                </mc:Choice>
                <mc:Fallback>
                  <p:oleObj name="Equation" r:id="rId14" imgW="177646" imgH="228402"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5791200"/>
                          <a:ext cx="321816" cy="414337"/>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19050">
                              <a:solidFill>
                                <a:srgbClr val="0000FF"/>
                              </a:solidFill>
                              <a:miter lim="800000"/>
                              <a:headEnd/>
                              <a:tailEnd/>
                            </a14:hiddenLine>
                          </a:ext>
                        </a:extLst>
                      </p:spPr>
                    </p:pic>
                  </p:oleObj>
                </mc:Fallback>
              </mc:AlternateContent>
            </a:graphicData>
          </a:graphic>
        </p:graphicFrame>
      </p:grpSp>
      <p:grpSp>
        <p:nvGrpSpPr>
          <p:cNvPr id="5" name="Group 4"/>
          <p:cNvGrpSpPr/>
          <p:nvPr/>
        </p:nvGrpSpPr>
        <p:grpSpPr>
          <a:xfrm>
            <a:off x="5562600" y="5544979"/>
            <a:ext cx="3276600" cy="855821"/>
            <a:chOff x="5562600" y="5544979"/>
            <a:chExt cx="3276600" cy="855821"/>
          </a:xfrm>
        </p:grpSpPr>
        <p:sp>
          <p:nvSpPr>
            <p:cNvPr id="41" name="Rectangle 40"/>
            <p:cNvSpPr/>
            <p:nvPr/>
          </p:nvSpPr>
          <p:spPr>
            <a:xfrm>
              <a:off x="5562600" y="5544979"/>
              <a:ext cx="3276600" cy="646331"/>
            </a:xfrm>
            <a:prstGeom prst="rect">
              <a:avLst/>
            </a:prstGeom>
          </p:spPr>
          <p:txBody>
            <a:bodyPr wrap="square">
              <a:spAutoFit/>
            </a:bodyPr>
            <a:lstStyle/>
            <a:p>
              <a:r>
                <a:rPr lang="en-US" dirty="0" err="1" smtClean="0"/>
                <a:t>r</a:t>
              </a:r>
              <a:r>
                <a:rPr lang="en-US" baseline="-25000" dirty="0" err="1" smtClean="0"/>
                <a:t>NS</a:t>
              </a:r>
              <a:r>
                <a:rPr lang="en-US" dirty="0" smtClean="0"/>
                <a:t> from combined observations predicts </a:t>
              </a:r>
              <a:r>
                <a:rPr lang="en-US" dirty="0" err="1" smtClean="0"/>
                <a:t>R</a:t>
              </a:r>
              <a:r>
                <a:rPr lang="en-US" baseline="-25000" dirty="0" err="1" smtClean="0"/>
                <a:t>n</a:t>
              </a:r>
              <a:r>
                <a:rPr lang="en-US" dirty="0" err="1" smtClean="0"/>
                <a:t>-R</a:t>
              </a:r>
              <a:r>
                <a:rPr lang="en-US" baseline="-25000" dirty="0" err="1" smtClean="0"/>
                <a:t>p</a:t>
              </a:r>
              <a:r>
                <a:rPr lang="en-US" dirty="0" smtClean="0"/>
                <a:t> ~0.15 +/- .02 fm</a:t>
              </a:r>
              <a:endParaRPr lang="en-US" dirty="0"/>
            </a:p>
          </p:txBody>
        </p:sp>
        <p:sp>
          <p:nvSpPr>
            <p:cNvPr id="42" name="Rectangle 41"/>
            <p:cNvSpPr/>
            <p:nvPr/>
          </p:nvSpPr>
          <p:spPr>
            <a:xfrm>
              <a:off x="5562600" y="6154579"/>
              <a:ext cx="2514600" cy="246221"/>
            </a:xfrm>
            <a:prstGeom prst="rect">
              <a:avLst/>
            </a:prstGeom>
          </p:spPr>
          <p:txBody>
            <a:bodyPr wrap="square">
              <a:spAutoFit/>
            </a:bodyPr>
            <a:lstStyle/>
            <a:p>
              <a:r>
                <a:rPr lang="en-US" sz="1000" dirty="0" smtClean="0"/>
                <a:t>Steiner, </a:t>
              </a:r>
              <a:r>
                <a:rPr lang="en-US" sz="1000" dirty="0" err="1" smtClean="0"/>
                <a:t>Lattimer</a:t>
              </a:r>
              <a:r>
                <a:rPr lang="en-US" sz="1000" dirty="0" smtClean="0"/>
                <a:t> and Brown arXiv:1005.0811</a:t>
              </a:r>
              <a:endParaRPr lang="en-US" sz="1000" dirty="0"/>
            </a:p>
          </p:txBody>
        </p:sp>
      </p:grpSp>
      <p:pic>
        <p:nvPicPr>
          <p:cNvPr id="26" name="Picture 5" descr="34-CO"/>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50000" r="50000" b="3501"/>
          <a:stretch/>
        </p:blipFill>
        <p:spPr bwMode="auto">
          <a:xfrm>
            <a:off x="1219200" y="2296536"/>
            <a:ext cx="987799" cy="924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descr="34-CO"/>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50000" t="50000" b="2983"/>
          <a:stretch/>
        </p:blipFill>
        <p:spPr bwMode="auto">
          <a:xfrm>
            <a:off x="2355422" y="2290425"/>
            <a:ext cx="997378" cy="9442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34-CO"/>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50000" b="52022"/>
          <a:stretch/>
        </p:blipFill>
        <p:spPr bwMode="auto">
          <a:xfrm>
            <a:off x="3505200" y="2286000"/>
            <a:ext cx="968250" cy="935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 descr="34-CO"/>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50000" b="52562"/>
          <a:stretch/>
        </p:blipFill>
        <p:spPr bwMode="auto">
          <a:xfrm>
            <a:off x="115888" y="2296535"/>
            <a:ext cx="968249" cy="924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p:cNvGraphicFramePr>
            <a:graphicFrameLocks noChangeAspect="1"/>
          </p:cNvGraphicFramePr>
          <p:nvPr>
            <p:extLst/>
          </p:nvPr>
        </p:nvGraphicFramePr>
        <p:xfrm>
          <a:off x="4051300" y="4826000"/>
          <a:ext cx="1295400" cy="457200"/>
        </p:xfrm>
        <a:graphic>
          <a:graphicData uri="http://schemas.openxmlformats.org/presentationml/2006/ole">
            <mc:AlternateContent xmlns:mc="http://schemas.openxmlformats.org/markup-compatibility/2006">
              <mc:Choice xmlns:v="urn:schemas-microsoft-com:vml" Requires="v">
                <p:oleObj spid="_x0000_s255040" name="Equation" r:id="rId19" imgW="647640" imgH="228600" progId="Equation.3">
                  <p:embed/>
                </p:oleObj>
              </mc:Choice>
              <mc:Fallback>
                <p:oleObj name="Equation" r:id="rId19" imgW="647640" imgH="2286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51300" y="4826000"/>
                        <a:ext cx="1295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Date Placeholder 5"/>
          <p:cNvSpPr>
            <a:spLocks noGrp="1"/>
          </p:cNvSpPr>
          <p:nvPr>
            <p:ph type="dt" sz="half" idx="10"/>
          </p:nvPr>
        </p:nvSpPr>
        <p:spPr/>
        <p:txBody>
          <a:bodyPr/>
          <a:lstStyle/>
          <a:p>
            <a:r>
              <a:rPr lang="en-US" smtClean="0"/>
              <a:t>June 1-19, 2015</a:t>
            </a:r>
            <a:endParaRPr lang="en-US"/>
          </a:p>
        </p:txBody>
      </p:sp>
      <p:sp>
        <p:nvSpPr>
          <p:cNvPr id="7" name="Footer Placeholder 6"/>
          <p:cNvSpPr>
            <a:spLocks noGrp="1"/>
          </p:cNvSpPr>
          <p:nvPr>
            <p:ph type="ftr" sz="quarter" idx="11"/>
          </p:nvPr>
        </p:nvSpPr>
        <p:spPr/>
        <p:txBody>
          <a:bodyPr/>
          <a:lstStyle/>
          <a:p>
            <a:r>
              <a:rPr lang="en-US" smtClean="0"/>
              <a:t>HUGS</a:t>
            </a:r>
            <a:endParaRPr lang="en-US"/>
          </a:p>
        </p:txBody>
      </p:sp>
      <p:sp>
        <p:nvSpPr>
          <p:cNvPr id="8" name="Slide Number Placeholder 7"/>
          <p:cNvSpPr>
            <a:spLocks noGrp="1"/>
          </p:cNvSpPr>
          <p:nvPr>
            <p:ph type="sldNum" sz="quarter" idx="12"/>
          </p:nvPr>
        </p:nvSpPr>
        <p:spPr/>
        <p:txBody>
          <a:bodyPr/>
          <a:lstStyle/>
          <a:p>
            <a:fld id="{7E5306AB-AE3C-461E-AA4C-9594156E011A}" type="slidenum">
              <a:rPr lang="en-US" smtClean="0"/>
              <a:pPr/>
              <a:t>39</a:t>
            </a:fld>
            <a:endParaRPr lang="en-US"/>
          </a:p>
        </p:txBody>
      </p:sp>
    </p:spTree>
    <p:extLst>
      <p:ext uri="{BB962C8B-B14F-4D97-AF65-F5344CB8AC3E}">
        <p14:creationId xmlns:p14="http://schemas.microsoft.com/office/powerpoint/2010/main" val="267175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7020"/>
          <a:stretch/>
        </p:blipFill>
        <p:spPr>
          <a:xfrm>
            <a:off x="5557421" y="1601250"/>
            <a:ext cx="2028980" cy="1987132"/>
          </a:xfrm>
          <a:prstGeom prst="rect">
            <a:avLst/>
          </a:prstGeom>
        </p:spPr>
      </p:pic>
      <p:pic>
        <p:nvPicPr>
          <p:cNvPr id="16" name="Picture 8"/>
          <p:cNvPicPr>
            <a:picLocks noChangeAspect="1" noChangeArrowheads="1"/>
          </p:cNvPicPr>
          <p:nvPr/>
        </p:nvPicPr>
        <p:blipFill rotWithShape="1">
          <a:blip r:embed="rId4" cstate="print"/>
          <a:srcRect t="51593"/>
          <a:stretch/>
        </p:blipFill>
        <p:spPr bwMode="auto">
          <a:xfrm rot="16200000">
            <a:off x="1053120" y="1550259"/>
            <a:ext cx="1988180" cy="2052556"/>
          </a:xfrm>
          <a:prstGeom prst="rect">
            <a:avLst/>
          </a:prstGeom>
          <a:noFill/>
          <a:ln w="9525">
            <a:noFill/>
            <a:miter lim="800000"/>
            <a:headEnd/>
            <a:tailEnd/>
          </a:ln>
        </p:spPr>
      </p:pic>
      <p:sp>
        <p:nvSpPr>
          <p:cNvPr id="254978" name="Text Box 2"/>
          <p:cNvSpPr txBox="1">
            <a:spLocks noChangeArrowheads="1"/>
          </p:cNvSpPr>
          <p:nvPr/>
        </p:nvSpPr>
        <p:spPr bwMode="auto">
          <a:xfrm>
            <a:off x="0" y="7938"/>
            <a:ext cx="914399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4400" dirty="0" smtClean="0">
                <a:latin typeface="+mj-lt"/>
              </a:rPr>
              <a:t>Sensitivity </a:t>
            </a:r>
            <a:r>
              <a:rPr lang="en-US" altLang="en-US" sz="4400" dirty="0">
                <a:latin typeface="+mj-lt"/>
              </a:rPr>
              <a:t>to New </a:t>
            </a:r>
            <a:r>
              <a:rPr lang="en-US" altLang="en-US" sz="4400" dirty="0" smtClean="0">
                <a:latin typeface="+mj-lt"/>
              </a:rPr>
              <a:t>Physics</a:t>
            </a:r>
            <a:endParaRPr lang="en-US" altLang="en-US" sz="4400" dirty="0">
              <a:latin typeface="+mj-lt"/>
            </a:endParaRPr>
          </a:p>
        </p:txBody>
      </p:sp>
      <p:sp>
        <p:nvSpPr>
          <p:cNvPr id="254979" name="Text Box 3"/>
          <p:cNvSpPr txBox="1">
            <a:spLocks noChangeArrowheads="1"/>
          </p:cNvSpPr>
          <p:nvPr/>
        </p:nvSpPr>
        <p:spPr bwMode="auto">
          <a:xfrm>
            <a:off x="201613" y="827088"/>
            <a:ext cx="871156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Precision measurements well below the Z-pole have more </a:t>
            </a:r>
            <a:r>
              <a:rPr lang="en-US" altLang="en-US" dirty="0" smtClean="0"/>
              <a:t>sensitivity (for </a:t>
            </a:r>
            <a:r>
              <a:rPr lang="en-US" altLang="en-US" dirty="0"/>
              <a:t>a given experimental precision) to new types of tree level </a:t>
            </a:r>
            <a:r>
              <a:rPr lang="en-US" altLang="en-US" dirty="0" smtClean="0"/>
              <a:t>physics, such </a:t>
            </a:r>
            <a:r>
              <a:rPr lang="en-US" altLang="en-US" dirty="0"/>
              <a:t>as additional heavier Z’ bosons. </a:t>
            </a:r>
          </a:p>
        </p:txBody>
      </p:sp>
      <p:graphicFrame>
        <p:nvGraphicFramePr>
          <p:cNvPr id="254983" name="Object 7"/>
          <p:cNvGraphicFramePr>
            <a:graphicFrameLocks noChangeAspect="1"/>
          </p:cNvGraphicFramePr>
          <p:nvPr/>
        </p:nvGraphicFramePr>
        <p:xfrm>
          <a:off x="430213" y="3321050"/>
          <a:ext cx="2614612" cy="760413"/>
        </p:xfrm>
        <a:graphic>
          <a:graphicData uri="http://schemas.openxmlformats.org/presentationml/2006/ole">
            <mc:AlternateContent xmlns:mc="http://schemas.openxmlformats.org/markup-compatibility/2006">
              <mc:Choice xmlns:v="urn:schemas-microsoft-com:vml" Requires="v">
                <p:oleObj spid="_x0000_s244770" name="Equation" r:id="rId5" imgW="1574640" imgH="457200" progId="Equation.3">
                  <p:embed/>
                </p:oleObj>
              </mc:Choice>
              <mc:Fallback>
                <p:oleObj name="Equation" r:id="rId5" imgW="157464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13" y="3321050"/>
                        <a:ext cx="2614612"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4984" name="Object 8"/>
          <p:cNvGraphicFramePr>
            <a:graphicFrameLocks noChangeAspect="1"/>
          </p:cNvGraphicFramePr>
          <p:nvPr/>
        </p:nvGraphicFramePr>
        <p:xfrm>
          <a:off x="4311650" y="3359150"/>
          <a:ext cx="4424363" cy="758825"/>
        </p:xfrm>
        <a:graphic>
          <a:graphicData uri="http://schemas.openxmlformats.org/presentationml/2006/ole">
            <mc:AlternateContent xmlns:mc="http://schemas.openxmlformats.org/markup-compatibility/2006">
              <mc:Choice xmlns:v="urn:schemas-microsoft-com:vml" Requires="v">
                <p:oleObj spid="_x0000_s244771" name="Equation" r:id="rId7" imgW="2666880" imgH="457200" progId="Equation.3">
                  <p:embed/>
                </p:oleObj>
              </mc:Choice>
              <mc:Fallback>
                <p:oleObj name="Equation" r:id="rId7" imgW="266688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1650" y="3359150"/>
                        <a:ext cx="4424363" cy="75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4985" name="Object 9"/>
          <p:cNvGraphicFramePr>
            <a:graphicFrameLocks noChangeAspect="1"/>
          </p:cNvGraphicFramePr>
          <p:nvPr/>
        </p:nvGraphicFramePr>
        <p:xfrm>
          <a:off x="520700" y="4497388"/>
          <a:ext cx="8099425" cy="712787"/>
        </p:xfrm>
        <a:graphic>
          <a:graphicData uri="http://schemas.openxmlformats.org/presentationml/2006/ole">
            <mc:AlternateContent xmlns:mc="http://schemas.openxmlformats.org/markup-compatibility/2006">
              <mc:Choice xmlns:v="urn:schemas-microsoft-com:vml" Requires="v">
                <p:oleObj spid="_x0000_s244772" name="Equation" r:id="rId9" imgW="4914720" imgH="431640" progId="Equation.3">
                  <p:embed/>
                </p:oleObj>
              </mc:Choice>
              <mc:Fallback>
                <p:oleObj name="Equation" r:id="rId9" imgW="4914720" imgH="431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700" y="4497388"/>
                        <a:ext cx="8099425"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4986" name="Object 10"/>
          <p:cNvGraphicFramePr>
            <a:graphicFrameLocks noChangeAspect="1"/>
          </p:cNvGraphicFramePr>
          <p:nvPr>
            <p:extLst/>
          </p:nvPr>
        </p:nvGraphicFramePr>
        <p:xfrm>
          <a:off x="387350" y="5587863"/>
          <a:ext cx="8255000" cy="712787"/>
        </p:xfrm>
        <a:graphic>
          <a:graphicData uri="http://schemas.openxmlformats.org/presentationml/2006/ole">
            <mc:AlternateContent xmlns:mc="http://schemas.openxmlformats.org/markup-compatibility/2006">
              <mc:Choice xmlns:v="urn:schemas-microsoft-com:vml" Requires="v">
                <p:oleObj spid="_x0000_s244773" name="Equation" r:id="rId11" imgW="5003640" imgH="431640" progId="Equation.3">
                  <p:embed/>
                </p:oleObj>
              </mc:Choice>
              <mc:Fallback>
                <p:oleObj name="Equation" r:id="rId11" imgW="5003640" imgH="4316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350" y="5587863"/>
                        <a:ext cx="8255000"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en-US" altLang="en-US" smtClean="0"/>
              <a:t>June 1-19, 2015</a:t>
            </a:r>
            <a:endParaRPr lang="en-US" altLang="en-US"/>
          </a:p>
        </p:txBody>
      </p:sp>
      <p:sp>
        <p:nvSpPr>
          <p:cNvPr id="3" name="Footer Placeholder 2"/>
          <p:cNvSpPr>
            <a:spLocks noGrp="1"/>
          </p:cNvSpPr>
          <p:nvPr>
            <p:ph type="ftr" sz="quarter" idx="11"/>
          </p:nvPr>
        </p:nvSpPr>
        <p:spPr/>
        <p:txBody>
          <a:bodyPr/>
          <a:lstStyle/>
          <a:p>
            <a:r>
              <a:rPr lang="en-US" altLang="en-US" smtClean="0"/>
              <a:t>HUGS</a:t>
            </a:r>
            <a:endParaRPr lang="en-US" altLang="en-US"/>
          </a:p>
        </p:txBody>
      </p:sp>
      <p:sp>
        <p:nvSpPr>
          <p:cNvPr id="4" name="Slide Number Placeholder 3"/>
          <p:cNvSpPr>
            <a:spLocks noGrp="1"/>
          </p:cNvSpPr>
          <p:nvPr>
            <p:ph type="sldNum" sz="quarter" idx="12"/>
          </p:nvPr>
        </p:nvSpPr>
        <p:spPr/>
        <p:txBody>
          <a:bodyPr/>
          <a:lstStyle/>
          <a:p>
            <a:endParaRPr lang="en-US" altLang="en-US" smtClean="0"/>
          </a:p>
          <a:p>
            <a:fld id="{E41EB3BC-8E31-4675-A463-7D34F5390540}" type="slidenum">
              <a:rPr lang="en-US" altLang="en-US" smtClean="0"/>
              <a:pPr/>
              <a:t>4</a:t>
            </a:fld>
            <a:endParaRPr lang="en-US" altLang="en-US"/>
          </a:p>
        </p:txBody>
      </p:sp>
      <p:sp>
        <p:nvSpPr>
          <p:cNvPr id="6" name="TextBox 5"/>
          <p:cNvSpPr txBox="1"/>
          <p:nvPr/>
        </p:nvSpPr>
        <p:spPr>
          <a:xfrm>
            <a:off x="6329779" y="2574524"/>
            <a:ext cx="380232" cy="369332"/>
          </a:xfrm>
          <a:prstGeom prst="rect">
            <a:avLst/>
          </a:prstGeom>
          <a:solidFill>
            <a:schemeClr val="bg1"/>
          </a:solidFill>
        </p:spPr>
        <p:txBody>
          <a:bodyPr wrap="none" rtlCol="0">
            <a:spAutoFit/>
          </a:bodyPr>
          <a:lstStyle/>
          <a:p>
            <a:r>
              <a:rPr lang="en-US" b="1" dirty="0" smtClean="0"/>
              <a:t>Z’</a:t>
            </a:r>
            <a:endParaRPr lang="en-CA" b="1" dirty="0"/>
          </a:p>
        </p:txBody>
      </p:sp>
      <p:pic>
        <p:nvPicPr>
          <p:cNvPr id="18" name="Picture 3" descr="qweak_cartoon"/>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9129" y="1642369"/>
            <a:ext cx="2490369" cy="187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CREX Workshop Summary</a:t>
            </a:r>
            <a:endParaRPr lang="en-CA" dirty="0"/>
          </a:p>
        </p:txBody>
      </p:sp>
      <p:pic>
        <p:nvPicPr>
          <p:cNvPr id="6" name="Picture 5"/>
          <p:cNvPicPr>
            <a:picLocks noChangeAspect="1"/>
          </p:cNvPicPr>
          <p:nvPr/>
        </p:nvPicPr>
        <p:blipFill>
          <a:blip r:embed="rId2"/>
          <a:stretch>
            <a:fillRect/>
          </a:stretch>
        </p:blipFill>
        <p:spPr>
          <a:xfrm>
            <a:off x="152400" y="1371600"/>
            <a:ext cx="4555314" cy="3810000"/>
          </a:xfrm>
          <a:prstGeom prst="rect">
            <a:avLst/>
          </a:prstGeom>
        </p:spPr>
      </p:pic>
      <p:sp>
        <p:nvSpPr>
          <p:cNvPr id="7" name="Content Placeholder 2"/>
          <p:cNvSpPr>
            <a:spLocks noGrp="1"/>
          </p:cNvSpPr>
          <p:nvPr>
            <p:ph idx="1"/>
          </p:nvPr>
        </p:nvSpPr>
        <p:spPr>
          <a:xfrm>
            <a:off x="4648200" y="1295400"/>
            <a:ext cx="4495800" cy="4525963"/>
          </a:xfrm>
        </p:spPr>
        <p:txBody>
          <a:bodyPr>
            <a:noAutofit/>
          </a:bodyPr>
          <a:lstStyle/>
          <a:p>
            <a:r>
              <a:rPr lang="en-US" sz="1800" dirty="0" smtClean="0"/>
              <a:t>BE and charge radii well described (</a:t>
            </a:r>
            <a:r>
              <a:rPr lang="en-US" sz="1800" dirty="0" err="1" smtClean="0"/>
              <a:t>isoscalar</a:t>
            </a:r>
            <a:r>
              <a:rPr lang="en-US" sz="1800" dirty="0" smtClean="0"/>
              <a:t>)</a:t>
            </a:r>
          </a:p>
          <a:p>
            <a:r>
              <a:rPr lang="en-US" sz="1800" dirty="0" err="1" smtClean="0"/>
              <a:t>Isovector</a:t>
            </a:r>
            <a:r>
              <a:rPr lang="en-US" sz="1800" dirty="0" smtClean="0"/>
              <a:t> sector unconstrained by data</a:t>
            </a:r>
          </a:p>
          <a:p>
            <a:r>
              <a:rPr lang="en-US" sz="1800" dirty="0" smtClean="0"/>
              <a:t>Slope of asymmetry energy with density, L,  is primarily </a:t>
            </a:r>
            <a:r>
              <a:rPr lang="en-US" sz="1800" dirty="0" err="1" smtClean="0"/>
              <a:t>isovector</a:t>
            </a:r>
            <a:endParaRPr lang="en-US" sz="1800" dirty="0"/>
          </a:p>
          <a:p>
            <a:r>
              <a:rPr lang="en-US" sz="1800" dirty="0" smtClean="0"/>
              <a:t>The things we know the best are unaffected by wildly different values of L</a:t>
            </a:r>
          </a:p>
          <a:p>
            <a:r>
              <a:rPr lang="en-US" sz="1800" dirty="0" smtClean="0"/>
              <a:t>You need neutron-rich matter (</a:t>
            </a:r>
            <a:r>
              <a:rPr lang="en-US" sz="1800" dirty="0" err="1" smtClean="0"/>
              <a:t>isovector</a:t>
            </a:r>
            <a:r>
              <a:rPr lang="en-US" sz="1800" dirty="0" smtClean="0"/>
              <a:t>)</a:t>
            </a:r>
          </a:p>
          <a:p>
            <a:pPr lvl="1"/>
            <a:r>
              <a:rPr lang="en-US" sz="1800" baseline="30000" dirty="0" smtClean="0"/>
              <a:t>208</a:t>
            </a:r>
            <a:r>
              <a:rPr lang="en-US" sz="1800" dirty="0" smtClean="0"/>
              <a:t>Pb is uniform nuclear matter – addresses L (but do we know everything we need from this?)</a:t>
            </a:r>
          </a:p>
          <a:p>
            <a:pPr lvl="1"/>
            <a:r>
              <a:rPr lang="en-US" sz="1800" baseline="30000" dirty="0" smtClean="0"/>
              <a:t>48</a:t>
            </a:r>
            <a:r>
              <a:rPr lang="en-US" sz="1800" dirty="0" smtClean="0"/>
              <a:t>Ca interpolate to intermediate A (big lever arm)</a:t>
            </a:r>
          </a:p>
        </p:txBody>
      </p:sp>
      <p:sp>
        <p:nvSpPr>
          <p:cNvPr id="8" name="Rectangle 7"/>
          <p:cNvSpPr/>
          <p:nvPr/>
        </p:nvSpPr>
        <p:spPr>
          <a:xfrm>
            <a:off x="457200" y="5477470"/>
            <a:ext cx="5105400" cy="923330"/>
          </a:xfrm>
          <a:prstGeom prst="rect">
            <a:avLst/>
          </a:prstGeom>
        </p:spPr>
        <p:txBody>
          <a:bodyPr wrap="square">
            <a:spAutoFit/>
          </a:bodyPr>
          <a:lstStyle/>
          <a:p>
            <a:r>
              <a:rPr lang="en-US" dirty="0"/>
              <a:t>Need </a:t>
            </a:r>
            <a:r>
              <a:rPr lang="en-US" baseline="30000" dirty="0"/>
              <a:t>48</a:t>
            </a:r>
            <a:r>
              <a:rPr lang="en-US" dirty="0"/>
              <a:t>Ca to address in ab initio and DFT (</a:t>
            </a:r>
            <a:r>
              <a:rPr lang="en-US" dirty="0" smtClean="0"/>
              <a:t>bridge!)</a:t>
            </a:r>
            <a:endParaRPr lang="en-US" dirty="0"/>
          </a:p>
          <a:p>
            <a:pPr marL="742950" lvl="1" indent="-285750">
              <a:buFont typeface="Arial" panose="020B0604020202020204" pitchFamily="34" charset="0"/>
              <a:buChar char="•"/>
            </a:pPr>
            <a:r>
              <a:rPr lang="en-US" dirty="0"/>
              <a:t>ab initio calculations can’t be done in </a:t>
            </a:r>
            <a:r>
              <a:rPr lang="en-US" baseline="30000" dirty="0"/>
              <a:t>208</a:t>
            </a:r>
            <a:r>
              <a:rPr lang="en-US" dirty="0"/>
              <a:t>Pb</a:t>
            </a:r>
          </a:p>
          <a:p>
            <a:pPr marL="742950" lvl="1" indent="-285750">
              <a:buFont typeface="Arial" panose="020B0604020202020204" pitchFamily="34" charset="0"/>
              <a:buChar char="•"/>
            </a:pPr>
            <a:r>
              <a:rPr lang="en-US" dirty="0"/>
              <a:t>3N forces </a:t>
            </a:r>
          </a:p>
        </p:txBody>
      </p:sp>
      <p:sp>
        <p:nvSpPr>
          <p:cNvPr id="9" name="Rectangle 8"/>
          <p:cNvSpPr/>
          <p:nvPr/>
        </p:nvSpPr>
        <p:spPr>
          <a:xfrm>
            <a:off x="2895600" y="4191000"/>
            <a:ext cx="1447800" cy="369332"/>
          </a:xfrm>
          <a:prstGeom prst="rect">
            <a:avLst/>
          </a:prstGeom>
        </p:spPr>
        <p:txBody>
          <a:bodyPr wrap="square">
            <a:spAutoFit/>
          </a:bodyPr>
          <a:lstStyle/>
          <a:p>
            <a:r>
              <a:rPr lang="en-CA" dirty="0" smtClean="0">
                <a:latin typeface="Arial" panose="020B0604020202020204" pitchFamily="34" charset="0"/>
              </a:rPr>
              <a:t>F. </a:t>
            </a:r>
            <a:r>
              <a:rPr lang="en-CA" dirty="0" err="1" smtClean="0">
                <a:latin typeface="Arial" panose="020B0604020202020204" pitchFamily="34" charset="0"/>
              </a:rPr>
              <a:t>Fattoyev</a:t>
            </a:r>
            <a:r>
              <a:rPr lang="en-CA" dirty="0" smtClean="0">
                <a:latin typeface="Arial" panose="020B0604020202020204" pitchFamily="34" charset="0"/>
              </a:rPr>
              <a:t> </a:t>
            </a:r>
            <a:endParaRPr lang="en-CA" dirty="0">
              <a:latin typeface="Arial" panose="020B0604020202020204" pitchFamily="34" charset="0"/>
            </a:endParaRPr>
          </a:p>
        </p:txBody>
      </p:sp>
      <p:pic>
        <p:nvPicPr>
          <p:cNvPr id="10" name="Picture 9"/>
          <p:cNvPicPr>
            <a:picLocks noChangeAspect="1"/>
          </p:cNvPicPr>
          <p:nvPr/>
        </p:nvPicPr>
        <p:blipFill>
          <a:blip r:embed="rId3"/>
          <a:stretch>
            <a:fillRect/>
          </a:stretch>
        </p:blipFill>
        <p:spPr>
          <a:xfrm>
            <a:off x="6096000" y="5457071"/>
            <a:ext cx="2171700" cy="903230"/>
          </a:xfrm>
          <a:prstGeom prst="rect">
            <a:avLst/>
          </a:prstGeom>
          <a:ln w="28575">
            <a:solidFill>
              <a:schemeClr val="accent6">
                <a:lumMod val="75000"/>
              </a:schemeClr>
            </a:solidFill>
          </a:ln>
        </p:spPr>
      </p:pic>
      <p:sp>
        <p:nvSpPr>
          <p:cNvPr id="3" name="Date Placeholder 2"/>
          <p:cNvSpPr>
            <a:spLocks noGrp="1"/>
          </p:cNvSpPr>
          <p:nvPr>
            <p:ph type="dt" sz="half" idx="10"/>
          </p:nvPr>
        </p:nvSpPr>
        <p:spPr/>
        <p:txBody>
          <a:bodyPr/>
          <a:lstStyle/>
          <a:p>
            <a:r>
              <a:rPr lang="en-US" smtClean="0"/>
              <a:t>June 1-19, 2015</a:t>
            </a:r>
            <a:endParaRPr lang="en-US"/>
          </a:p>
        </p:txBody>
      </p:sp>
      <p:sp>
        <p:nvSpPr>
          <p:cNvPr id="4" name="Footer Placeholder 3"/>
          <p:cNvSpPr>
            <a:spLocks noGrp="1"/>
          </p:cNvSpPr>
          <p:nvPr>
            <p:ph type="ftr" sz="quarter" idx="11"/>
          </p:nvPr>
        </p:nvSpPr>
        <p:spPr/>
        <p:txBody>
          <a:bodyPr/>
          <a:lstStyle/>
          <a:p>
            <a:r>
              <a:rPr lang="en-US" smtClean="0"/>
              <a:t>HUGS</a:t>
            </a:r>
            <a:endParaRPr lang="en-US"/>
          </a:p>
        </p:txBody>
      </p:sp>
      <p:sp>
        <p:nvSpPr>
          <p:cNvPr id="5" name="Slide Number Placeholder 4"/>
          <p:cNvSpPr>
            <a:spLocks noGrp="1"/>
          </p:cNvSpPr>
          <p:nvPr>
            <p:ph type="sldNum" sz="quarter" idx="12"/>
          </p:nvPr>
        </p:nvSpPr>
        <p:spPr/>
        <p:txBody>
          <a:bodyPr/>
          <a:lstStyle/>
          <a:p>
            <a:fld id="{7E5306AB-AE3C-461E-AA4C-9594156E011A}" type="slidenum">
              <a:rPr lang="en-US" smtClean="0"/>
              <a:pPr/>
              <a:t>40</a:t>
            </a:fld>
            <a:endParaRPr lang="en-US"/>
          </a:p>
        </p:txBody>
      </p:sp>
    </p:spTree>
    <p:extLst>
      <p:ext uri="{BB962C8B-B14F-4D97-AF65-F5344CB8AC3E}">
        <p14:creationId xmlns:p14="http://schemas.microsoft.com/office/powerpoint/2010/main" val="169893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How </a:t>
            </a:r>
            <a:r>
              <a:rPr lang="en-US" sz="4900" i="1" dirty="0" smtClean="0"/>
              <a:t>on Earth </a:t>
            </a:r>
            <a:r>
              <a:rPr lang="en-US" sz="4900" dirty="0" smtClean="0"/>
              <a:t>can we learn about neutron stars?</a:t>
            </a:r>
            <a:endParaRPr lang="en-US" sz="3100" dirty="0"/>
          </a:p>
        </p:txBody>
      </p:sp>
      <p:pic>
        <p:nvPicPr>
          <p:cNvPr id="4" name="Picture 3" descr="crab_pulsar"/>
          <p:cNvPicPr>
            <a:picLocks noChangeAspect="1" noChangeArrowheads="1"/>
          </p:cNvPicPr>
          <p:nvPr/>
        </p:nvPicPr>
        <p:blipFill>
          <a:blip r:embed="rId3" cstate="print"/>
          <a:stretch>
            <a:fillRect/>
          </a:stretch>
        </p:blipFill>
        <p:spPr>
          <a:xfrm>
            <a:off x="152400" y="1143000"/>
            <a:ext cx="2095500" cy="2095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Structure.jpg"/>
          <p:cNvPicPr>
            <a:picLocks noChangeAspect="1"/>
          </p:cNvPicPr>
          <p:nvPr/>
        </p:nvPicPr>
        <p:blipFill>
          <a:blip r:embed="rId4" cstate="print"/>
          <a:stretch>
            <a:fillRect/>
          </a:stretch>
        </p:blipFill>
        <p:spPr>
          <a:xfrm>
            <a:off x="6781800" y="4114800"/>
            <a:ext cx="2278800" cy="2278800"/>
          </a:xfrm>
          <a:prstGeom prst="ellipse">
            <a:avLst/>
          </a:prstGeom>
          <a:ln>
            <a:noFill/>
          </a:ln>
          <a:effectLst>
            <a:softEdge rad="112500"/>
          </a:effectLst>
        </p:spPr>
      </p:pic>
      <p:sp>
        <p:nvSpPr>
          <p:cNvPr id="8" name="Up Arrow 7"/>
          <p:cNvSpPr/>
          <p:nvPr/>
        </p:nvSpPr>
        <p:spPr>
          <a:xfrm rot="6970581">
            <a:off x="5959475" y="4040420"/>
            <a:ext cx="838200" cy="1066800"/>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Up Arrow 8"/>
          <p:cNvSpPr/>
          <p:nvPr/>
        </p:nvSpPr>
        <p:spPr>
          <a:xfrm rot="6971931">
            <a:off x="2454330" y="2287934"/>
            <a:ext cx="838200" cy="1066800"/>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TextBox 6"/>
          <p:cNvSpPr txBox="1"/>
          <p:nvPr/>
        </p:nvSpPr>
        <p:spPr>
          <a:xfrm>
            <a:off x="3657601" y="2895600"/>
            <a:ext cx="1981199" cy="181588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1400" b="1" dirty="0" smtClean="0"/>
              <a:t>18</a:t>
            </a:r>
            <a:r>
              <a:rPr lang="en-US" sz="1400" dirty="0" smtClean="0"/>
              <a:t> orders of magnitude in size!</a:t>
            </a:r>
          </a:p>
          <a:p>
            <a:pPr algn="ctr"/>
            <a:endParaRPr lang="en-US" sz="1400" dirty="0" smtClean="0"/>
          </a:p>
          <a:p>
            <a:pPr algn="ctr"/>
            <a:r>
              <a:rPr lang="en-US" sz="1400" dirty="0" smtClean="0"/>
              <a:t>(10 km to 5.5 fm)</a:t>
            </a:r>
          </a:p>
          <a:p>
            <a:pPr algn="ctr"/>
            <a:endParaRPr lang="en-US" sz="1400" b="1" dirty="0" smtClean="0"/>
          </a:p>
          <a:p>
            <a:pPr algn="ctr"/>
            <a:endParaRPr lang="en-US" sz="1400" dirty="0" smtClean="0"/>
          </a:p>
          <a:p>
            <a:pPr algn="ctr"/>
            <a:r>
              <a:rPr lang="en-US" sz="1400" dirty="0" smtClean="0"/>
              <a:t>55 orders of magnitude in mass!</a:t>
            </a:r>
          </a:p>
        </p:txBody>
      </p:sp>
      <p:sp>
        <p:nvSpPr>
          <p:cNvPr id="10" name="TextBox 9"/>
          <p:cNvSpPr txBox="1"/>
          <p:nvPr/>
        </p:nvSpPr>
        <p:spPr>
          <a:xfrm>
            <a:off x="4343400" y="1447800"/>
            <a:ext cx="1378647" cy="369332"/>
          </a:xfrm>
          <a:prstGeom prst="rect">
            <a:avLst/>
          </a:prstGeom>
          <a:noFill/>
        </p:spPr>
        <p:txBody>
          <a:bodyPr wrap="none" rtlCol="0">
            <a:spAutoFit/>
          </a:bodyPr>
          <a:lstStyle/>
          <a:p>
            <a:r>
              <a:rPr lang="en-US" dirty="0" smtClean="0"/>
              <a:t>Same forces.</a:t>
            </a:r>
            <a:endParaRPr lang="en-US" dirty="0"/>
          </a:p>
        </p:txBody>
      </p:sp>
      <p:sp>
        <p:nvSpPr>
          <p:cNvPr id="11" name="TextBox 10"/>
          <p:cNvSpPr txBox="1"/>
          <p:nvPr/>
        </p:nvSpPr>
        <p:spPr>
          <a:xfrm>
            <a:off x="381000" y="5181600"/>
            <a:ext cx="3697038" cy="461665"/>
          </a:xfrm>
          <a:prstGeom prst="rect">
            <a:avLst/>
          </a:prstGeom>
          <a:noFill/>
        </p:spPr>
        <p:txBody>
          <a:bodyPr wrap="none" rtlCol="0">
            <a:spAutoFit/>
          </a:bodyPr>
          <a:lstStyle/>
          <a:p>
            <a:r>
              <a:rPr lang="en-US" sz="2400" dirty="0" smtClean="0"/>
              <a:t>A whole lot closer to home.</a:t>
            </a:r>
            <a:endParaRPr lang="en-US" sz="2400" dirty="0"/>
          </a:p>
        </p:txBody>
      </p:sp>
      <p:sp>
        <p:nvSpPr>
          <p:cNvPr id="12" name="TextBox 11"/>
          <p:cNvSpPr txBox="1"/>
          <p:nvPr/>
        </p:nvSpPr>
        <p:spPr>
          <a:xfrm>
            <a:off x="6248400" y="2514600"/>
            <a:ext cx="2410340" cy="369332"/>
          </a:xfrm>
          <a:prstGeom prst="rect">
            <a:avLst/>
          </a:prstGeom>
          <a:noFill/>
        </p:spPr>
        <p:txBody>
          <a:bodyPr wrap="none" rtlCol="0">
            <a:spAutoFit/>
          </a:bodyPr>
          <a:lstStyle/>
          <a:p>
            <a:r>
              <a:rPr lang="en-US" dirty="0" smtClean="0"/>
              <a:t>Same equation of state.</a:t>
            </a:r>
            <a:endParaRPr lang="en-US" dirty="0"/>
          </a:p>
        </p:txBody>
      </p:sp>
      <p:sp>
        <p:nvSpPr>
          <p:cNvPr id="13" name="TextBox 12"/>
          <p:cNvSpPr txBox="1"/>
          <p:nvPr/>
        </p:nvSpPr>
        <p:spPr>
          <a:xfrm>
            <a:off x="5486400" y="1981200"/>
            <a:ext cx="1662635" cy="369332"/>
          </a:xfrm>
          <a:prstGeom prst="rect">
            <a:avLst/>
          </a:prstGeom>
          <a:noFill/>
        </p:spPr>
        <p:txBody>
          <a:bodyPr wrap="none" rtlCol="0">
            <a:spAutoFit/>
          </a:bodyPr>
          <a:lstStyle/>
          <a:p>
            <a:r>
              <a:rPr lang="en-US" dirty="0" smtClean="0"/>
              <a:t>Same particles. </a:t>
            </a:r>
          </a:p>
        </p:txBody>
      </p:sp>
      <p:sp>
        <p:nvSpPr>
          <p:cNvPr id="3" name="Date Placeholder 2"/>
          <p:cNvSpPr>
            <a:spLocks noGrp="1"/>
          </p:cNvSpPr>
          <p:nvPr>
            <p:ph type="dt" sz="half" idx="10"/>
          </p:nvPr>
        </p:nvSpPr>
        <p:spPr/>
        <p:txBody>
          <a:bodyPr/>
          <a:lstStyle/>
          <a:p>
            <a:r>
              <a:rPr lang="en-US" smtClean="0"/>
              <a:t>June 1-19, 2015</a:t>
            </a:r>
            <a:endParaRPr lang="en-US"/>
          </a:p>
        </p:txBody>
      </p:sp>
      <p:sp>
        <p:nvSpPr>
          <p:cNvPr id="6" name="Footer Placeholder 5"/>
          <p:cNvSpPr>
            <a:spLocks noGrp="1"/>
          </p:cNvSpPr>
          <p:nvPr>
            <p:ph type="ftr" sz="quarter" idx="11"/>
          </p:nvPr>
        </p:nvSpPr>
        <p:spPr/>
        <p:txBody>
          <a:bodyPr/>
          <a:lstStyle/>
          <a:p>
            <a:r>
              <a:rPr lang="en-US" smtClean="0"/>
              <a:t>HUGS</a:t>
            </a:r>
            <a:endParaRPr lang="en-US"/>
          </a:p>
        </p:txBody>
      </p:sp>
      <p:sp>
        <p:nvSpPr>
          <p:cNvPr id="14" name="Slide Number Placeholder 13"/>
          <p:cNvSpPr>
            <a:spLocks noGrp="1"/>
          </p:cNvSpPr>
          <p:nvPr>
            <p:ph type="sldNum" sz="quarter" idx="12"/>
          </p:nvPr>
        </p:nvSpPr>
        <p:spPr/>
        <p:txBody>
          <a:bodyPr/>
          <a:lstStyle/>
          <a:p>
            <a:fld id="{7E5306AB-AE3C-461E-AA4C-9594156E011A}" type="slidenum">
              <a:rPr lang="en-US" smtClean="0"/>
              <a:pPr/>
              <a:t>41</a:t>
            </a:fld>
            <a:endParaRPr lang="en-US"/>
          </a:p>
        </p:txBody>
      </p:sp>
    </p:spTree>
    <p:extLst>
      <p:ext uri="{BB962C8B-B14F-4D97-AF65-F5344CB8AC3E}">
        <p14:creationId xmlns:p14="http://schemas.microsoft.com/office/powerpoint/2010/main" val="279658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6" presetClass="emph" presetSubtype="0" fill="hold" grpId="0" nodeType="withEffect">
                                  <p:stCondLst>
                                    <p:cond delay="0"/>
                                  </p:stCondLst>
                                  <p:childTnLst>
                                    <p:animScale>
                                      <p:cBhvr>
                                        <p:cTn id="26" dur="500" fill="hold"/>
                                        <p:tgtEl>
                                          <p:spTgt spid="10"/>
                                        </p:tgtEl>
                                      </p:cBhvr>
                                      <p:by x="120000" y="120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mph" presetSubtype="0" fill="hold" grpId="0" nodeType="withEffect">
                                  <p:stCondLst>
                                    <p:cond delay="0"/>
                                  </p:stCondLst>
                                  <p:childTnLst>
                                    <p:animScale>
                                      <p:cBhvr>
                                        <p:cTn id="32" dur="500" fill="hold"/>
                                        <p:tgtEl>
                                          <p:spTgt spid="13"/>
                                        </p:tgtEl>
                                      </p:cBhvr>
                                      <p:by x="120000" y="120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6" presetClass="emph" presetSubtype="0" fill="hold" grpId="0" nodeType="withEffect">
                                  <p:stCondLst>
                                    <p:cond delay="0"/>
                                  </p:stCondLst>
                                  <p:childTnLst>
                                    <p:animScale>
                                      <p:cBhvr>
                                        <p:cTn id="38" dur="500" fill="hold"/>
                                        <p:tgtEl>
                                          <p:spTgt spid="12"/>
                                        </p:tgtEl>
                                      </p:cBhvr>
                                      <p:by x="120000" y="12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P spid="10" grpId="0"/>
      <p:bldP spid="10" grpId="1"/>
      <p:bldP spid="11" grpId="0"/>
      <p:bldP spid="12" grpId="0"/>
      <p:bldP spid="12" grpId="1"/>
      <p:bldP spid="13" grpId="0"/>
      <p:bldP spid="1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ways to get </a:t>
            </a:r>
            <a:r>
              <a:rPr lang="en-US" dirty="0" err="1" smtClean="0"/>
              <a:t>R</a:t>
            </a:r>
            <a:r>
              <a:rPr lang="en-US" baseline="-25000" dirty="0" err="1" smtClean="0"/>
              <a:t>n</a:t>
            </a:r>
            <a:endParaRPr lang="en-US" baseline="-25000" dirty="0"/>
          </a:p>
        </p:txBody>
      </p:sp>
      <p:sp>
        <p:nvSpPr>
          <p:cNvPr id="4" name="Rectangle 3"/>
          <p:cNvSpPr txBox="1">
            <a:spLocks noChangeArrowheads="1"/>
          </p:cNvSpPr>
          <p:nvPr/>
        </p:nvSpPr>
        <p:spPr>
          <a:xfrm>
            <a:off x="457200" y="1600200"/>
            <a:ext cx="6477000" cy="4114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ea typeface="+mn-ea"/>
                <a:cs typeface="+mn-cs"/>
              </a:rPr>
              <a:t> Proton-Nucleus Elastic scattering</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ea typeface="+mn-ea"/>
                <a:cs typeface="+mn-cs"/>
              </a:rPr>
              <a:t> </a:t>
            </a:r>
            <a:r>
              <a:rPr kumimoji="0" lang="en-US" sz="2000" b="0" i="0" u="none" strike="noStrike" kern="1200" cap="none" spc="0" normalizeH="0" baseline="0" noProof="0" dirty="0" err="1" smtClean="0">
                <a:ln>
                  <a:noFill/>
                </a:ln>
                <a:solidFill>
                  <a:schemeClr val="tx1"/>
                </a:solidFill>
                <a:effectLst/>
                <a:uLnTx/>
                <a:uFillTx/>
                <a:ea typeface="+mn-ea"/>
                <a:cs typeface="+mn-cs"/>
              </a:rPr>
              <a:t>Pion</a:t>
            </a:r>
            <a:r>
              <a:rPr kumimoji="0" lang="en-US" sz="2000" b="0" i="0" u="none" strike="noStrike" kern="1200" cap="none" spc="0" normalizeH="0" baseline="0" noProof="0" dirty="0" smtClean="0">
                <a:ln>
                  <a:noFill/>
                </a:ln>
                <a:solidFill>
                  <a:schemeClr val="tx1"/>
                </a:solidFill>
                <a:effectLst/>
                <a:uLnTx/>
                <a:uFillTx/>
                <a:ea typeface="+mn-ea"/>
                <a:cs typeface="+mn-cs"/>
              </a:rPr>
              <a:t>,  alpha,  d   Scattering</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ea typeface="+mn-ea"/>
                <a:cs typeface="+mn-cs"/>
              </a:rPr>
              <a:t> </a:t>
            </a:r>
            <a:r>
              <a:rPr kumimoji="0" lang="en-US" sz="2000" b="0" i="0" u="none" strike="noStrike" kern="1200" cap="none" spc="0" normalizeH="0" baseline="0" noProof="0" dirty="0" err="1" smtClean="0">
                <a:ln>
                  <a:noFill/>
                </a:ln>
                <a:solidFill>
                  <a:schemeClr val="tx1"/>
                </a:solidFill>
                <a:effectLst/>
                <a:uLnTx/>
                <a:uFillTx/>
                <a:ea typeface="+mn-ea"/>
                <a:cs typeface="+mn-cs"/>
              </a:rPr>
              <a:t>Pion</a:t>
            </a:r>
            <a:r>
              <a:rPr kumimoji="0" lang="en-US" sz="2000" b="0" i="0" u="none" strike="noStrike" kern="1200" cap="none" spc="0" normalizeH="0" baseline="0" noProof="0" dirty="0" smtClean="0">
                <a:ln>
                  <a:noFill/>
                </a:ln>
                <a:solidFill>
                  <a:schemeClr val="tx1"/>
                </a:solidFill>
                <a:effectLst/>
                <a:uLnTx/>
                <a:uFillTx/>
                <a:ea typeface="+mn-ea"/>
                <a:cs typeface="+mn-cs"/>
              </a:rPr>
              <a:t>  </a:t>
            </a:r>
            <a:r>
              <a:rPr kumimoji="0" lang="en-US" sz="2000" b="0" i="0" u="none" strike="noStrike" kern="1200" cap="none" spc="0" normalizeH="0" baseline="0" noProof="0" dirty="0" err="1" smtClean="0">
                <a:ln>
                  <a:noFill/>
                </a:ln>
                <a:solidFill>
                  <a:schemeClr val="tx1"/>
                </a:solidFill>
                <a:effectLst/>
                <a:uLnTx/>
                <a:uFillTx/>
                <a:ea typeface="+mn-ea"/>
                <a:cs typeface="+mn-cs"/>
              </a:rPr>
              <a:t>Photoproduction</a:t>
            </a:r>
            <a:endParaRPr kumimoji="0" lang="en-US" sz="2000" b="0" i="0" u="none" strike="noStrike" kern="1200" cap="none" spc="0" normalizeH="0" baseline="0" noProof="0" dirty="0" smtClean="0">
              <a:ln>
                <a:noFill/>
              </a:ln>
              <a:solidFill>
                <a:schemeClr val="tx1"/>
              </a:solidFill>
              <a:effectLst/>
              <a:uLnTx/>
              <a:uFillTx/>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ea typeface="+mn-ea"/>
                <a:cs typeface="+mn-cs"/>
              </a:rPr>
              <a:t> Heavy  ion  collisions</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ea typeface="+mn-ea"/>
                <a:cs typeface="+mn-cs"/>
              </a:rPr>
              <a:t> Rare  Isotopes   (</a:t>
            </a:r>
            <a:r>
              <a:rPr kumimoji="0" lang="en-US" sz="2000" b="0" i="0" u="none" strike="noStrike" kern="1200" cap="none" spc="0" normalizeH="0" baseline="0" noProof="0" dirty="0" err="1" smtClean="0">
                <a:ln>
                  <a:noFill/>
                </a:ln>
                <a:solidFill>
                  <a:schemeClr val="tx1"/>
                </a:solidFill>
                <a:effectLst/>
                <a:uLnTx/>
                <a:uFillTx/>
                <a:ea typeface="+mn-ea"/>
                <a:cs typeface="+mn-cs"/>
              </a:rPr>
              <a:t>dripline</a:t>
            </a:r>
            <a:r>
              <a:rPr kumimoji="0" lang="en-US" sz="2000" b="0" i="0" u="none" strike="noStrike" kern="1200" cap="none" spc="0" normalizeH="0" baseline="0" noProof="0" dirty="0" smtClean="0">
                <a:ln>
                  <a:noFill/>
                </a:ln>
                <a:solidFill>
                  <a:schemeClr val="tx1"/>
                </a:solidFill>
                <a:effectLst/>
                <a:uLnTx/>
                <a:uFillTx/>
                <a:ea typeface="+mn-ea"/>
                <a:cs typeface="+mn-cs"/>
              </a:rPr>
              <a: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ea typeface="+mn-ea"/>
                <a:cs typeface="+mn-cs"/>
              </a:rPr>
              <a:t> Magnetic scattering</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rgbClr val="FF0066"/>
              </a:solidFill>
              <a:effectLst/>
              <a:uLnTx/>
              <a:uFillTx/>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effectLst/>
                <a:uLnTx/>
                <a:uFillTx/>
                <a:ea typeface="+mn-ea"/>
                <a:cs typeface="+mn-cs"/>
              </a:rPr>
              <a:t> PREX/CREX</a:t>
            </a:r>
            <a:endParaRPr kumimoji="0" lang="en-US" sz="2000" b="0" i="0" u="none" strike="noStrike" kern="1200" cap="none" spc="0" normalizeH="0" baseline="0" noProof="0" dirty="0" smtClean="0">
              <a:ln>
                <a:noFill/>
              </a:ln>
              <a:effectLst/>
              <a:uLnTx/>
              <a:uFillTx/>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rgbClr val="00CC66"/>
              </a:solidFill>
              <a:effectLst/>
              <a:uLnTx/>
              <a:uFillTx/>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ea typeface="+mn-ea"/>
                <a:cs typeface="+mn-cs"/>
              </a:rPr>
              <a:t> Theory  </a:t>
            </a:r>
          </a:p>
        </p:txBody>
      </p:sp>
      <p:sp>
        <p:nvSpPr>
          <p:cNvPr id="5" name="AutoShape 4"/>
          <p:cNvSpPr>
            <a:spLocks/>
          </p:cNvSpPr>
          <p:nvPr/>
        </p:nvSpPr>
        <p:spPr bwMode="auto">
          <a:xfrm>
            <a:off x="4419600" y="1600200"/>
            <a:ext cx="381000" cy="1676400"/>
          </a:xfrm>
          <a:prstGeom prst="rightBrace">
            <a:avLst>
              <a:gd name="adj1" fmla="val 30000"/>
              <a:gd name="adj2" fmla="val 50000"/>
            </a:avLst>
          </a:prstGeom>
          <a:noFill/>
          <a:ln w="9525">
            <a:solidFill>
              <a:schemeClr val="tx1"/>
            </a:solidFill>
            <a:round/>
            <a:headEnd/>
            <a:tailEnd/>
          </a:ln>
          <a:effectLst/>
        </p:spPr>
        <p:txBody>
          <a:bodyPr wrap="none" anchor="ctr"/>
          <a:lstStyle/>
          <a:p>
            <a:endParaRPr lang="en-US"/>
          </a:p>
        </p:txBody>
      </p:sp>
      <p:sp>
        <p:nvSpPr>
          <p:cNvPr id="6" name="Text Box 5"/>
          <p:cNvSpPr txBox="1">
            <a:spLocks noChangeArrowheads="1"/>
          </p:cNvSpPr>
          <p:nvPr/>
        </p:nvSpPr>
        <p:spPr bwMode="auto">
          <a:xfrm>
            <a:off x="4988719" y="4854714"/>
            <a:ext cx="4002881" cy="707886"/>
          </a:xfrm>
          <a:prstGeom prst="rect">
            <a:avLst/>
          </a:prstGeom>
          <a:noFill/>
          <a:ln w="9525">
            <a:noFill/>
            <a:miter lim="800000"/>
            <a:headEnd/>
            <a:tailEnd/>
          </a:ln>
          <a:effectLst/>
        </p:spPr>
        <p:txBody>
          <a:bodyPr wrap="square">
            <a:spAutoFit/>
          </a:bodyPr>
          <a:lstStyle/>
          <a:p>
            <a:r>
              <a:rPr lang="en-US" sz="2000" dirty="0"/>
              <a:t>MFT  fit  mostly  by  data  </a:t>
            </a:r>
            <a:r>
              <a:rPr lang="en-US" sz="2000" i="1" dirty="0"/>
              <a:t>other  than</a:t>
            </a:r>
            <a:r>
              <a:rPr lang="en-US" sz="2000" dirty="0"/>
              <a:t>  neutron  densities</a:t>
            </a:r>
          </a:p>
        </p:txBody>
      </p:sp>
      <p:sp>
        <p:nvSpPr>
          <p:cNvPr id="7" name="Text Box 6"/>
          <p:cNvSpPr txBox="1">
            <a:spLocks noChangeArrowheads="1"/>
          </p:cNvSpPr>
          <p:nvPr/>
        </p:nvSpPr>
        <p:spPr bwMode="auto">
          <a:xfrm>
            <a:off x="5029200" y="2209800"/>
            <a:ext cx="3124200" cy="400110"/>
          </a:xfrm>
          <a:prstGeom prst="rect">
            <a:avLst/>
          </a:prstGeom>
          <a:noFill/>
          <a:ln w="9525">
            <a:noFill/>
            <a:miter lim="800000"/>
            <a:headEnd/>
            <a:tailEnd/>
          </a:ln>
          <a:effectLst/>
        </p:spPr>
        <p:txBody>
          <a:bodyPr wrap="square">
            <a:spAutoFit/>
          </a:bodyPr>
          <a:lstStyle/>
          <a:p>
            <a:r>
              <a:rPr lang="en-US" sz="2000" dirty="0"/>
              <a:t>Involve  strong  probes</a:t>
            </a:r>
          </a:p>
        </p:txBody>
      </p:sp>
      <p:sp>
        <p:nvSpPr>
          <p:cNvPr id="8" name="Text Box 7"/>
          <p:cNvSpPr txBox="1">
            <a:spLocks noChangeArrowheads="1"/>
          </p:cNvSpPr>
          <p:nvPr/>
        </p:nvSpPr>
        <p:spPr bwMode="auto">
          <a:xfrm>
            <a:off x="4912519" y="3559314"/>
            <a:ext cx="3612356" cy="400110"/>
          </a:xfrm>
          <a:prstGeom prst="rect">
            <a:avLst/>
          </a:prstGeom>
          <a:noFill/>
          <a:ln w="9525">
            <a:noFill/>
            <a:miter lim="800000"/>
            <a:headEnd/>
            <a:tailEnd/>
          </a:ln>
          <a:effectLst/>
        </p:spPr>
        <p:txBody>
          <a:bodyPr wrap="square">
            <a:spAutoFit/>
          </a:bodyPr>
          <a:lstStyle/>
          <a:p>
            <a:r>
              <a:rPr lang="en-US" sz="2000" dirty="0"/>
              <a:t>  Most  spins  couple  to  zero.</a:t>
            </a:r>
          </a:p>
        </p:txBody>
      </p:sp>
      <p:sp>
        <p:nvSpPr>
          <p:cNvPr id="9" name="Line 8"/>
          <p:cNvSpPr>
            <a:spLocks noChangeShapeType="1"/>
          </p:cNvSpPr>
          <p:nvPr/>
        </p:nvSpPr>
        <p:spPr bwMode="auto">
          <a:xfrm>
            <a:off x="4302919" y="3772039"/>
            <a:ext cx="381000" cy="0"/>
          </a:xfrm>
          <a:prstGeom prst="line">
            <a:avLst/>
          </a:prstGeom>
          <a:noFill/>
          <a:ln w="22225">
            <a:solidFill>
              <a:schemeClr val="tx1"/>
            </a:solidFill>
            <a:round/>
            <a:headEnd/>
            <a:tailEnd type="stealth" w="lg" len="lg"/>
          </a:ln>
          <a:effectLst/>
        </p:spPr>
        <p:txBody>
          <a:bodyPr/>
          <a:lstStyle/>
          <a:p>
            <a:endParaRPr lang="en-US"/>
          </a:p>
        </p:txBody>
      </p:sp>
      <p:sp>
        <p:nvSpPr>
          <p:cNvPr id="10" name="Line 9"/>
          <p:cNvSpPr>
            <a:spLocks noChangeShapeType="1"/>
          </p:cNvSpPr>
          <p:nvPr/>
        </p:nvSpPr>
        <p:spPr bwMode="auto">
          <a:xfrm>
            <a:off x="4302919" y="5159514"/>
            <a:ext cx="381000" cy="0"/>
          </a:xfrm>
          <a:prstGeom prst="line">
            <a:avLst/>
          </a:prstGeom>
          <a:noFill/>
          <a:ln w="22225">
            <a:solidFill>
              <a:schemeClr val="tx1"/>
            </a:solidFill>
            <a:round/>
            <a:headEnd/>
            <a:tailEnd type="stealth" w="lg" len="lg"/>
          </a:ln>
          <a:effectLst/>
        </p:spPr>
        <p:txBody>
          <a:bodyPr/>
          <a:lstStyle/>
          <a:p>
            <a:endParaRPr lang="en-US"/>
          </a:p>
        </p:txBody>
      </p:sp>
      <p:sp>
        <p:nvSpPr>
          <p:cNvPr id="14" name="Text Box 7"/>
          <p:cNvSpPr txBox="1">
            <a:spLocks noChangeArrowheads="1"/>
          </p:cNvSpPr>
          <p:nvPr/>
        </p:nvSpPr>
        <p:spPr bwMode="auto">
          <a:xfrm>
            <a:off x="4912519" y="4245114"/>
            <a:ext cx="3612356" cy="400110"/>
          </a:xfrm>
          <a:prstGeom prst="rect">
            <a:avLst/>
          </a:prstGeom>
          <a:noFill/>
          <a:ln w="9525">
            <a:noFill/>
            <a:miter lim="800000"/>
            <a:headEnd/>
            <a:tailEnd/>
          </a:ln>
          <a:effectLst/>
        </p:spPr>
        <p:txBody>
          <a:bodyPr wrap="square">
            <a:spAutoFit/>
          </a:bodyPr>
          <a:lstStyle/>
          <a:p>
            <a:r>
              <a:rPr lang="en-US" sz="2000" dirty="0"/>
              <a:t>  </a:t>
            </a:r>
            <a:r>
              <a:rPr lang="en-US" sz="2000" dirty="0" smtClean="0"/>
              <a:t>Weak interaction</a:t>
            </a:r>
            <a:endParaRPr lang="en-US" sz="2000" dirty="0"/>
          </a:p>
        </p:txBody>
      </p:sp>
      <p:sp>
        <p:nvSpPr>
          <p:cNvPr id="15" name="Line 8"/>
          <p:cNvSpPr>
            <a:spLocks noChangeShapeType="1"/>
          </p:cNvSpPr>
          <p:nvPr/>
        </p:nvSpPr>
        <p:spPr bwMode="auto">
          <a:xfrm>
            <a:off x="4302919" y="4457839"/>
            <a:ext cx="381000" cy="0"/>
          </a:xfrm>
          <a:prstGeom prst="line">
            <a:avLst/>
          </a:prstGeom>
          <a:noFill/>
          <a:ln w="22225">
            <a:solidFill>
              <a:schemeClr val="tx1"/>
            </a:solidFill>
            <a:round/>
            <a:headEnd/>
            <a:tailEnd type="stealth" w="lg" len="lg"/>
          </a:ln>
          <a:effectLst/>
        </p:spPr>
        <p:txBody>
          <a:bodyPr/>
          <a:lstStyle/>
          <a:p>
            <a:endParaRPr lang="en-US"/>
          </a:p>
        </p:txBody>
      </p:sp>
      <p:sp>
        <p:nvSpPr>
          <p:cNvPr id="3" name="Date Placeholder 2"/>
          <p:cNvSpPr>
            <a:spLocks noGrp="1"/>
          </p:cNvSpPr>
          <p:nvPr>
            <p:ph type="dt" sz="half" idx="10"/>
          </p:nvPr>
        </p:nvSpPr>
        <p:spPr/>
        <p:txBody>
          <a:bodyPr/>
          <a:lstStyle/>
          <a:p>
            <a:r>
              <a:rPr lang="en-US" smtClean="0"/>
              <a:t>June 1-19, 2015</a:t>
            </a:r>
            <a:endParaRPr lang="en-US"/>
          </a:p>
        </p:txBody>
      </p:sp>
      <p:sp>
        <p:nvSpPr>
          <p:cNvPr id="11" name="Footer Placeholder 10"/>
          <p:cNvSpPr>
            <a:spLocks noGrp="1"/>
          </p:cNvSpPr>
          <p:nvPr>
            <p:ph type="ftr" sz="quarter" idx="11"/>
          </p:nvPr>
        </p:nvSpPr>
        <p:spPr/>
        <p:txBody>
          <a:bodyPr/>
          <a:lstStyle/>
          <a:p>
            <a:r>
              <a:rPr lang="en-US" smtClean="0"/>
              <a:t>HUGS</a:t>
            </a:r>
            <a:endParaRPr lang="en-US"/>
          </a:p>
        </p:txBody>
      </p:sp>
      <p:sp>
        <p:nvSpPr>
          <p:cNvPr id="12" name="Slide Number Placeholder 11"/>
          <p:cNvSpPr>
            <a:spLocks noGrp="1"/>
          </p:cNvSpPr>
          <p:nvPr>
            <p:ph type="sldNum" sz="quarter" idx="12"/>
          </p:nvPr>
        </p:nvSpPr>
        <p:spPr/>
        <p:txBody>
          <a:bodyPr/>
          <a:lstStyle/>
          <a:p>
            <a:fld id="{7E5306AB-AE3C-461E-AA4C-9594156E011A}" type="slidenum">
              <a:rPr lang="en-US" smtClean="0"/>
              <a:pPr/>
              <a:t>42</a:t>
            </a:fld>
            <a:endParaRPr lang="en-US"/>
          </a:p>
        </p:txBody>
      </p:sp>
    </p:spTree>
    <p:extLst>
      <p:ext uri="{BB962C8B-B14F-4D97-AF65-F5344CB8AC3E}">
        <p14:creationId xmlns:p14="http://schemas.microsoft.com/office/powerpoint/2010/main" val="15568839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3733800" y="2133600"/>
            <a:ext cx="5029200" cy="3521075"/>
            <a:chOff x="1143000" y="1965325"/>
            <a:chExt cx="5029200" cy="3521075"/>
          </a:xfrm>
        </p:grpSpPr>
        <p:grpSp>
          <p:nvGrpSpPr>
            <p:cNvPr id="8" name="Group 7"/>
            <p:cNvGrpSpPr/>
            <p:nvPr/>
          </p:nvGrpSpPr>
          <p:grpSpPr>
            <a:xfrm>
              <a:off x="1219200" y="2514600"/>
              <a:ext cx="4953000" cy="990600"/>
              <a:chOff x="1219200" y="2514600"/>
              <a:chExt cx="4953000" cy="990600"/>
            </a:xfrm>
          </p:grpSpPr>
          <p:sp>
            <p:nvSpPr>
              <p:cNvPr id="5" name="Rectangle 4"/>
              <p:cNvSpPr/>
              <p:nvPr/>
            </p:nvSpPr>
            <p:spPr>
              <a:xfrm>
                <a:off x="1219200" y="2514600"/>
                <a:ext cx="1676400" cy="9906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19400" y="2514600"/>
                <a:ext cx="1676400" cy="9906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 name="Rectangle 6"/>
              <p:cNvSpPr/>
              <p:nvPr/>
            </p:nvSpPr>
            <p:spPr>
              <a:xfrm>
                <a:off x="4495800" y="2514600"/>
                <a:ext cx="1676400" cy="9906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9" name="Group 8"/>
            <p:cNvGrpSpPr/>
            <p:nvPr/>
          </p:nvGrpSpPr>
          <p:grpSpPr>
            <a:xfrm>
              <a:off x="1219200" y="3505200"/>
              <a:ext cx="4953000" cy="990600"/>
              <a:chOff x="1219200" y="2514600"/>
              <a:chExt cx="4953000" cy="990600"/>
            </a:xfrm>
          </p:grpSpPr>
          <p:sp>
            <p:nvSpPr>
              <p:cNvPr id="10" name="Rectangle 9"/>
              <p:cNvSpPr/>
              <p:nvPr/>
            </p:nvSpPr>
            <p:spPr>
              <a:xfrm>
                <a:off x="1219200" y="2514600"/>
                <a:ext cx="1676400" cy="9906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819400" y="2514600"/>
                <a:ext cx="1676400" cy="9906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Rectangle 11"/>
              <p:cNvSpPr/>
              <p:nvPr/>
            </p:nvSpPr>
            <p:spPr>
              <a:xfrm>
                <a:off x="4495800" y="2514600"/>
                <a:ext cx="1676400" cy="9906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3" name="Group 12"/>
            <p:cNvGrpSpPr/>
            <p:nvPr/>
          </p:nvGrpSpPr>
          <p:grpSpPr>
            <a:xfrm>
              <a:off x="1219200" y="4495800"/>
              <a:ext cx="4953000" cy="990600"/>
              <a:chOff x="1219200" y="2514600"/>
              <a:chExt cx="4953000" cy="990600"/>
            </a:xfrm>
          </p:grpSpPr>
          <p:sp>
            <p:nvSpPr>
              <p:cNvPr id="14" name="Rectangle 13"/>
              <p:cNvSpPr/>
              <p:nvPr/>
            </p:nvSpPr>
            <p:spPr>
              <a:xfrm>
                <a:off x="1219200" y="2514600"/>
                <a:ext cx="1676400" cy="9906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819400" y="2514600"/>
                <a:ext cx="1676400" cy="9906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Rectangle 15"/>
              <p:cNvSpPr/>
              <p:nvPr/>
            </p:nvSpPr>
            <p:spPr>
              <a:xfrm>
                <a:off x="4495800" y="2514600"/>
                <a:ext cx="1676400" cy="9906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cxnSp>
          <p:nvCxnSpPr>
            <p:cNvPr id="18" name="Straight Connector 17"/>
            <p:cNvCxnSpPr/>
            <p:nvPr/>
          </p:nvCxnSpPr>
          <p:spPr>
            <a:xfrm>
              <a:off x="1219200" y="2781300"/>
              <a:ext cx="0" cy="723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1"/>
              <a:endCxn id="7" idx="1"/>
            </p:cNvCxnSpPr>
            <p:nvPr/>
          </p:nvCxnSpPr>
          <p:spPr>
            <a:xfrm>
              <a:off x="2819400" y="3009900"/>
              <a:ext cx="1676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852394" y="2825234"/>
              <a:ext cx="963212" cy="369332"/>
            </a:xfrm>
            <a:prstGeom prst="rect">
              <a:avLst/>
            </a:prstGeom>
            <a:noFill/>
          </p:spPr>
          <p:txBody>
            <a:bodyPr wrap="none" rtlCol="0">
              <a:spAutoFit/>
            </a:bodyPr>
            <a:lstStyle/>
            <a:p>
              <a:r>
                <a:rPr lang="en-US" dirty="0"/>
                <a:t>e</a:t>
              </a:r>
              <a:r>
                <a:rPr lang="en-US" dirty="0" smtClean="0"/>
                <a:t>lectron</a:t>
              </a:r>
            </a:p>
          </p:txBody>
        </p:sp>
        <p:sp>
          <p:nvSpPr>
            <p:cNvPr id="24" name="Freeform 23"/>
            <p:cNvSpPr/>
            <p:nvPr/>
          </p:nvSpPr>
          <p:spPr>
            <a:xfrm rot="16200000" flipH="1">
              <a:off x="1414274" y="3315961"/>
              <a:ext cx="984765" cy="1374912"/>
            </a:xfrm>
            <a:custGeom>
              <a:avLst/>
              <a:gdLst>
                <a:gd name="connsiteX0" fmla="*/ 0 w 2608972"/>
                <a:gd name="connsiteY0" fmla="*/ 0 h 3219332"/>
                <a:gd name="connsiteX1" fmla="*/ 2194560 w 2608972"/>
                <a:gd name="connsiteY1" fmla="*/ 1447800 h 3219332"/>
                <a:gd name="connsiteX2" fmla="*/ 2575560 w 2608972"/>
                <a:gd name="connsiteY2" fmla="*/ 3139440 h 3219332"/>
                <a:gd name="connsiteX3" fmla="*/ 2575560 w 2608972"/>
                <a:gd name="connsiteY3" fmla="*/ 3139440 h 3219332"/>
                <a:gd name="connsiteX4" fmla="*/ 2575560 w 2608972"/>
                <a:gd name="connsiteY4" fmla="*/ 3139440 h 3219332"/>
                <a:gd name="connsiteX5" fmla="*/ 2606040 w 2608972"/>
                <a:gd name="connsiteY5" fmla="*/ 3215640 h 3219332"/>
                <a:gd name="connsiteX6" fmla="*/ 2606040 w 2608972"/>
                <a:gd name="connsiteY6" fmla="*/ 3200400 h 321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972" h="3219332">
                  <a:moveTo>
                    <a:pt x="0" y="0"/>
                  </a:moveTo>
                  <a:cubicBezTo>
                    <a:pt x="882650" y="462280"/>
                    <a:pt x="1765300" y="924560"/>
                    <a:pt x="2194560" y="1447800"/>
                  </a:cubicBezTo>
                  <a:cubicBezTo>
                    <a:pt x="2623820" y="1971040"/>
                    <a:pt x="2575560" y="3139440"/>
                    <a:pt x="2575560" y="3139440"/>
                  </a:cubicBezTo>
                  <a:lnTo>
                    <a:pt x="2575560" y="3139440"/>
                  </a:lnTo>
                  <a:lnTo>
                    <a:pt x="2575560" y="3139440"/>
                  </a:lnTo>
                  <a:cubicBezTo>
                    <a:pt x="2580640" y="3152140"/>
                    <a:pt x="2600960" y="3205480"/>
                    <a:pt x="2606040" y="3215640"/>
                  </a:cubicBezTo>
                  <a:cubicBezTo>
                    <a:pt x="2611120" y="3225800"/>
                    <a:pt x="2608580" y="3213100"/>
                    <a:pt x="2606040" y="32004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p:cNvSpPr/>
            <p:nvPr/>
          </p:nvSpPr>
          <p:spPr>
            <a:xfrm rot="10800000">
              <a:off x="2819401" y="2438400"/>
              <a:ext cx="2057400" cy="20574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4953000" y="3821668"/>
              <a:ext cx="823110" cy="369332"/>
            </a:xfrm>
            <a:prstGeom prst="rect">
              <a:avLst/>
            </a:prstGeom>
            <a:noFill/>
          </p:spPr>
          <p:txBody>
            <a:bodyPr wrap="none" rtlCol="0">
              <a:spAutoFit/>
            </a:bodyPr>
            <a:lstStyle/>
            <a:p>
              <a:r>
                <a:rPr lang="en-US" dirty="0" smtClean="0"/>
                <a:t>proton</a:t>
              </a:r>
            </a:p>
          </p:txBody>
        </p:sp>
        <p:cxnSp>
          <p:nvCxnSpPr>
            <p:cNvPr id="29" name="Straight Connector 28"/>
            <p:cNvCxnSpPr/>
            <p:nvPr/>
          </p:nvCxnSpPr>
          <p:spPr>
            <a:xfrm>
              <a:off x="1219200" y="4800600"/>
              <a:ext cx="838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2057400" y="4800600"/>
              <a:ext cx="563880" cy="670560"/>
            </a:xfrm>
            <a:custGeom>
              <a:avLst/>
              <a:gdLst>
                <a:gd name="connsiteX0" fmla="*/ 0 w 563880"/>
                <a:gd name="connsiteY0" fmla="*/ 0 h 655320"/>
                <a:gd name="connsiteX1" fmla="*/ 152400 w 563880"/>
                <a:gd name="connsiteY1" fmla="*/ 60960 h 655320"/>
                <a:gd name="connsiteX2" fmla="*/ 243840 w 563880"/>
                <a:gd name="connsiteY2" fmla="*/ 304800 h 655320"/>
                <a:gd name="connsiteX3" fmla="*/ 304800 w 563880"/>
                <a:gd name="connsiteY3" fmla="*/ 487680 h 655320"/>
                <a:gd name="connsiteX4" fmla="*/ 381000 w 563880"/>
                <a:gd name="connsiteY4" fmla="*/ 624840 h 655320"/>
                <a:gd name="connsiteX5" fmla="*/ 381000 w 563880"/>
                <a:gd name="connsiteY5" fmla="*/ 624840 h 655320"/>
                <a:gd name="connsiteX6" fmla="*/ 381000 w 563880"/>
                <a:gd name="connsiteY6" fmla="*/ 624840 h 655320"/>
                <a:gd name="connsiteX7" fmla="*/ 563880 w 563880"/>
                <a:gd name="connsiteY7" fmla="*/ 655320 h 65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880" h="655320">
                  <a:moveTo>
                    <a:pt x="0" y="0"/>
                  </a:moveTo>
                  <a:cubicBezTo>
                    <a:pt x="55880" y="5080"/>
                    <a:pt x="111760" y="10160"/>
                    <a:pt x="152400" y="60960"/>
                  </a:cubicBezTo>
                  <a:cubicBezTo>
                    <a:pt x="193040" y="111760"/>
                    <a:pt x="218440" y="233680"/>
                    <a:pt x="243840" y="304800"/>
                  </a:cubicBezTo>
                  <a:cubicBezTo>
                    <a:pt x="269240" y="375920"/>
                    <a:pt x="281940" y="434340"/>
                    <a:pt x="304800" y="487680"/>
                  </a:cubicBezTo>
                  <a:cubicBezTo>
                    <a:pt x="327660" y="541020"/>
                    <a:pt x="381000" y="624840"/>
                    <a:pt x="381000" y="624840"/>
                  </a:cubicBezTo>
                  <a:lnTo>
                    <a:pt x="381000" y="624840"/>
                  </a:lnTo>
                  <a:lnTo>
                    <a:pt x="381000" y="624840"/>
                  </a:lnTo>
                  <a:lnTo>
                    <a:pt x="563880" y="65532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2786122" y="4800600"/>
              <a:ext cx="1616727" cy="670560"/>
              <a:chOff x="6019800" y="1325880"/>
              <a:chExt cx="2137410" cy="1036320"/>
            </a:xfrm>
          </p:grpSpPr>
          <p:sp>
            <p:nvSpPr>
              <p:cNvPr id="33" name="Freeform 32"/>
              <p:cNvSpPr/>
              <p:nvPr/>
            </p:nvSpPr>
            <p:spPr>
              <a:xfrm>
                <a:off x="6019800" y="1325880"/>
                <a:ext cx="929640" cy="939218"/>
              </a:xfrm>
              <a:custGeom>
                <a:avLst/>
                <a:gdLst>
                  <a:gd name="connsiteX0" fmla="*/ 0 w 929640"/>
                  <a:gd name="connsiteY0" fmla="*/ 0 h 939218"/>
                  <a:gd name="connsiteX1" fmla="*/ 472440 w 929640"/>
                  <a:gd name="connsiteY1" fmla="*/ 76200 h 939218"/>
                  <a:gd name="connsiteX2" fmla="*/ 777240 w 929640"/>
                  <a:gd name="connsiteY2" fmla="*/ 365760 h 939218"/>
                  <a:gd name="connsiteX3" fmla="*/ 899160 w 929640"/>
                  <a:gd name="connsiteY3" fmla="*/ 716280 h 939218"/>
                  <a:gd name="connsiteX4" fmla="*/ 914400 w 929640"/>
                  <a:gd name="connsiteY4" fmla="*/ 914400 h 939218"/>
                  <a:gd name="connsiteX5" fmla="*/ 929640 w 929640"/>
                  <a:gd name="connsiteY5" fmla="*/ 929640 h 93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40" h="939218">
                    <a:moveTo>
                      <a:pt x="0" y="0"/>
                    </a:moveTo>
                    <a:cubicBezTo>
                      <a:pt x="171450" y="7620"/>
                      <a:pt x="342900" y="15240"/>
                      <a:pt x="472440" y="76200"/>
                    </a:cubicBezTo>
                    <a:cubicBezTo>
                      <a:pt x="601980" y="137160"/>
                      <a:pt x="706120" y="259080"/>
                      <a:pt x="777240" y="365760"/>
                    </a:cubicBezTo>
                    <a:cubicBezTo>
                      <a:pt x="848360" y="472440"/>
                      <a:pt x="876300" y="624840"/>
                      <a:pt x="899160" y="716280"/>
                    </a:cubicBezTo>
                    <a:cubicBezTo>
                      <a:pt x="922020" y="807720"/>
                      <a:pt x="909320" y="878840"/>
                      <a:pt x="914400" y="914400"/>
                    </a:cubicBezTo>
                    <a:cubicBezTo>
                      <a:pt x="919480" y="949960"/>
                      <a:pt x="924560" y="939800"/>
                      <a:pt x="929640" y="9296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7239000" y="1981200"/>
                <a:ext cx="464820" cy="360098"/>
              </a:xfrm>
              <a:custGeom>
                <a:avLst/>
                <a:gdLst>
                  <a:gd name="connsiteX0" fmla="*/ 0 w 929640"/>
                  <a:gd name="connsiteY0" fmla="*/ 0 h 939218"/>
                  <a:gd name="connsiteX1" fmla="*/ 472440 w 929640"/>
                  <a:gd name="connsiteY1" fmla="*/ 76200 h 939218"/>
                  <a:gd name="connsiteX2" fmla="*/ 777240 w 929640"/>
                  <a:gd name="connsiteY2" fmla="*/ 365760 h 939218"/>
                  <a:gd name="connsiteX3" fmla="*/ 899160 w 929640"/>
                  <a:gd name="connsiteY3" fmla="*/ 716280 h 939218"/>
                  <a:gd name="connsiteX4" fmla="*/ 914400 w 929640"/>
                  <a:gd name="connsiteY4" fmla="*/ 914400 h 939218"/>
                  <a:gd name="connsiteX5" fmla="*/ 929640 w 929640"/>
                  <a:gd name="connsiteY5" fmla="*/ 929640 h 93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40" h="939218">
                    <a:moveTo>
                      <a:pt x="0" y="0"/>
                    </a:moveTo>
                    <a:cubicBezTo>
                      <a:pt x="171450" y="7620"/>
                      <a:pt x="342900" y="15240"/>
                      <a:pt x="472440" y="76200"/>
                    </a:cubicBezTo>
                    <a:cubicBezTo>
                      <a:pt x="601980" y="137160"/>
                      <a:pt x="706120" y="259080"/>
                      <a:pt x="777240" y="365760"/>
                    </a:cubicBezTo>
                    <a:cubicBezTo>
                      <a:pt x="848360" y="472440"/>
                      <a:pt x="876300" y="624840"/>
                      <a:pt x="899160" y="716280"/>
                    </a:cubicBezTo>
                    <a:cubicBezTo>
                      <a:pt x="922020" y="807720"/>
                      <a:pt x="909320" y="878840"/>
                      <a:pt x="914400" y="914400"/>
                    </a:cubicBezTo>
                    <a:cubicBezTo>
                      <a:pt x="919480" y="949960"/>
                      <a:pt x="924560" y="939800"/>
                      <a:pt x="929640" y="9296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flipH="1">
                <a:off x="6934200" y="1981200"/>
                <a:ext cx="464820" cy="360098"/>
              </a:xfrm>
              <a:custGeom>
                <a:avLst/>
                <a:gdLst>
                  <a:gd name="connsiteX0" fmla="*/ 0 w 929640"/>
                  <a:gd name="connsiteY0" fmla="*/ 0 h 939218"/>
                  <a:gd name="connsiteX1" fmla="*/ 472440 w 929640"/>
                  <a:gd name="connsiteY1" fmla="*/ 76200 h 939218"/>
                  <a:gd name="connsiteX2" fmla="*/ 777240 w 929640"/>
                  <a:gd name="connsiteY2" fmla="*/ 365760 h 939218"/>
                  <a:gd name="connsiteX3" fmla="*/ 899160 w 929640"/>
                  <a:gd name="connsiteY3" fmla="*/ 716280 h 939218"/>
                  <a:gd name="connsiteX4" fmla="*/ 914400 w 929640"/>
                  <a:gd name="connsiteY4" fmla="*/ 914400 h 939218"/>
                  <a:gd name="connsiteX5" fmla="*/ 929640 w 929640"/>
                  <a:gd name="connsiteY5" fmla="*/ 929640 h 93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40" h="939218">
                    <a:moveTo>
                      <a:pt x="0" y="0"/>
                    </a:moveTo>
                    <a:cubicBezTo>
                      <a:pt x="171450" y="7620"/>
                      <a:pt x="342900" y="15240"/>
                      <a:pt x="472440" y="76200"/>
                    </a:cubicBezTo>
                    <a:cubicBezTo>
                      <a:pt x="601980" y="137160"/>
                      <a:pt x="706120" y="259080"/>
                      <a:pt x="777240" y="365760"/>
                    </a:cubicBezTo>
                    <a:cubicBezTo>
                      <a:pt x="848360" y="472440"/>
                      <a:pt x="876300" y="624840"/>
                      <a:pt x="899160" y="716280"/>
                    </a:cubicBezTo>
                    <a:cubicBezTo>
                      <a:pt x="922020" y="807720"/>
                      <a:pt x="909320" y="878840"/>
                      <a:pt x="914400" y="914400"/>
                    </a:cubicBezTo>
                    <a:cubicBezTo>
                      <a:pt x="919480" y="949960"/>
                      <a:pt x="924560" y="939800"/>
                      <a:pt x="929640" y="9296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7924800" y="2133600"/>
                <a:ext cx="232410" cy="228600"/>
              </a:xfrm>
              <a:custGeom>
                <a:avLst/>
                <a:gdLst>
                  <a:gd name="connsiteX0" fmla="*/ 0 w 929640"/>
                  <a:gd name="connsiteY0" fmla="*/ 0 h 939218"/>
                  <a:gd name="connsiteX1" fmla="*/ 472440 w 929640"/>
                  <a:gd name="connsiteY1" fmla="*/ 76200 h 939218"/>
                  <a:gd name="connsiteX2" fmla="*/ 777240 w 929640"/>
                  <a:gd name="connsiteY2" fmla="*/ 365760 h 939218"/>
                  <a:gd name="connsiteX3" fmla="*/ 899160 w 929640"/>
                  <a:gd name="connsiteY3" fmla="*/ 716280 h 939218"/>
                  <a:gd name="connsiteX4" fmla="*/ 914400 w 929640"/>
                  <a:gd name="connsiteY4" fmla="*/ 914400 h 939218"/>
                  <a:gd name="connsiteX5" fmla="*/ 929640 w 929640"/>
                  <a:gd name="connsiteY5" fmla="*/ 929640 h 93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40" h="939218">
                    <a:moveTo>
                      <a:pt x="0" y="0"/>
                    </a:moveTo>
                    <a:cubicBezTo>
                      <a:pt x="171450" y="7620"/>
                      <a:pt x="342900" y="15240"/>
                      <a:pt x="472440" y="76200"/>
                    </a:cubicBezTo>
                    <a:cubicBezTo>
                      <a:pt x="601980" y="137160"/>
                      <a:pt x="706120" y="259080"/>
                      <a:pt x="777240" y="365760"/>
                    </a:cubicBezTo>
                    <a:cubicBezTo>
                      <a:pt x="848360" y="472440"/>
                      <a:pt x="876300" y="624840"/>
                      <a:pt x="899160" y="716280"/>
                    </a:cubicBezTo>
                    <a:cubicBezTo>
                      <a:pt x="922020" y="807720"/>
                      <a:pt x="909320" y="878840"/>
                      <a:pt x="914400" y="914400"/>
                    </a:cubicBezTo>
                    <a:cubicBezTo>
                      <a:pt x="919480" y="949960"/>
                      <a:pt x="924560" y="939800"/>
                      <a:pt x="929640" y="9296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flipH="1">
                <a:off x="7692390" y="2133600"/>
                <a:ext cx="232410" cy="228600"/>
              </a:xfrm>
              <a:custGeom>
                <a:avLst/>
                <a:gdLst>
                  <a:gd name="connsiteX0" fmla="*/ 0 w 929640"/>
                  <a:gd name="connsiteY0" fmla="*/ 0 h 939218"/>
                  <a:gd name="connsiteX1" fmla="*/ 472440 w 929640"/>
                  <a:gd name="connsiteY1" fmla="*/ 76200 h 939218"/>
                  <a:gd name="connsiteX2" fmla="*/ 777240 w 929640"/>
                  <a:gd name="connsiteY2" fmla="*/ 365760 h 939218"/>
                  <a:gd name="connsiteX3" fmla="*/ 899160 w 929640"/>
                  <a:gd name="connsiteY3" fmla="*/ 716280 h 939218"/>
                  <a:gd name="connsiteX4" fmla="*/ 914400 w 929640"/>
                  <a:gd name="connsiteY4" fmla="*/ 914400 h 939218"/>
                  <a:gd name="connsiteX5" fmla="*/ 929640 w 929640"/>
                  <a:gd name="connsiteY5" fmla="*/ 929640 h 93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40" h="939218">
                    <a:moveTo>
                      <a:pt x="0" y="0"/>
                    </a:moveTo>
                    <a:cubicBezTo>
                      <a:pt x="171450" y="7620"/>
                      <a:pt x="342900" y="15240"/>
                      <a:pt x="472440" y="76200"/>
                    </a:cubicBezTo>
                    <a:cubicBezTo>
                      <a:pt x="601980" y="137160"/>
                      <a:pt x="706120" y="259080"/>
                      <a:pt x="777240" y="365760"/>
                    </a:cubicBezTo>
                    <a:cubicBezTo>
                      <a:pt x="848360" y="472440"/>
                      <a:pt x="876300" y="624840"/>
                      <a:pt x="899160" y="716280"/>
                    </a:cubicBezTo>
                    <a:cubicBezTo>
                      <a:pt x="922020" y="807720"/>
                      <a:pt x="909320" y="878840"/>
                      <a:pt x="914400" y="914400"/>
                    </a:cubicBezTo>
                    <a:cubicBezTo>
                      <a:pt x="919480" y="949960"/>
                      <a:pt x="924560" y="939800"/>
                      <a:pt x="929640" y="92964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p:nvSpPr>
          <p:spPr>
            <a:xfrm>
              <a:off x="4724400" y="4812268"/>
              <a:ext cx="1270541" cy="369332"/>
            </a:xfrm>
            <a:prstGeom prst="rect">
              <a:avLst/>
            </a:prstGeom>
            <a:noFill/>
          </p:spPr>
          <p:txBody>
            <a:bodyPr wrap="none" rtlCol="0">
              <a:spAutoFit/>
            </a:bodyPr>
            <a:lstStyle/>
            <a:p>
              <a:r>
                <a:rPr lang="en-US" dirty="0"/>
                <a:t>m</a:t>
              </a:r>
              <a:r>
                <a:rPr lang="en-US" dirty="0" smtClean="0"/>
                <a:t>ost nuclei</a:t>
              </a:r>
            </a:p>
          </p:txBody>
        </p:sp>
        <p:sp>
          <p:nvSpPr>
            <p:cNvPr id="40" name="TextBox 39"/>
            <p:cNvSpPr txBox="1"/>
            <p:nvPr/>
          </p:nvSpPr>
          <p:spPr>
            <a:xfrm>
              <a:off x="1848571" y="2590800"/>
              <a:ext cx="818429" cy="307777"/>
            </a:xfrm>
            <a:prstGeom prst="rect">
              <a:avLst/>
            </a:prstGeom>
            <a:noFill/>
          </p:spPr>
          <p:txBody>
            <a:bodyPr wrap="none" rtlCol="0">
              <a:spAutoFit/>
            </a:bodyPr>
            <a:lstStyle/>
            <a:p>
              <a:r>
                <a:rPr lang="en-US" sz="1400" dirty="0" err="1" smtClean="0"/>
                <a:t>pointlike</a:t>
              </a:r>
              <a:endParaRPr lang="en-US" sz="1400" dirty="0"/>
            </a:p>
          </p:txBody>
        </p:sp>
        <p:sp>
          <p:nvSpPr>
            <p:cNvPr id="41" name="TextBox 40"/>
            <p:cNvSpPr txBox="1"/>
            <p:nvPr/>
          </p:nvSpPr>
          <p:spPr>
            <a:xfrm>
              <a:off x="3601171" y="2590800"/>
              <a:ext cx="815351" cy="307777"/>
            </a:xfrm>
            <a:prstGeom prst="rect">
              <a:avLst/>
            </a:prstGeom>
            <a:noFill/>
          </p:spPr>
          <p:txBody>
            <a:bodyPr wrap="none" rtlCol="0">
              <a:spAutoFit/>
            </a:bodyPr>
            <a:lstStyle/>
            <a:p>
              <a:r>
                <a:rPr lang="en-US" sz="1400" dirty="0" smtClean="0"/>
                <a:t>constant</a:t>
              </a:r>
              <a:endParaRPr lang="en-US" sz="1400" dirty="0"/>
            </a:p>
          </p:txBody>
        </p:sp>
        <p:sp>
          <p:nvSpPr>
            <p:cNvPr id="42" name="TextBox 41"/>
            <p:cNvSpPr txBox="1"/>
            <p:nvPr/>
          </p:nvSpPr>
          <p:spPr>
            <a:xfrm>
              <a:off x="1619469" y="3578423"/>
              <a:ext cx="1047531" cy="307777"/>
            </a:xfrm>
            <a:prstGeom prst="rect">
              <a:avLst/>
            </a:prstGeom>
            <a:noFill/>
          </p:spPr>
          <p:txBody>
            <a:bodyPr wrap="none" rtlCol="0">
              <a:spAutoFit/>
            </a:bodyPr>
            <a:lstStyle/>
            <a:p>
              <a:r>
                <a:rPr lang="en-US" sz="1400" dirty="0" smtClean="0"/>
                <a:t>exponential</a:t>
              </a:r>
              <a:endParaRPr lang="en-US" sz="1400" dirty="0"/>
            </a:p>
          </p:txBody>
        </p:sp>
        <p:sp>
          <p:nvSpPr>
            <p:cNvPr id="43" name="TextBox 42"/>
            <p:cNvSpPr txBox="1"/>
            <p:nvPr/>
          </p:nvSpPr>
          <p:spPr>
            <a:xfrm>
              <a:off x="3657600" y="3581400"/>
              <a:ext cx="641522" cy="307777"/>
            </a:xfrm>
            <a:prstGeom prst="rect">
              <a:avLst/>
            </a:prstGeom>
            <a:noFill/>
          </p:spPr>
          <p:txBody>
            <a:bodyPr wrap="none" rtlCol="0">
              <a:spAutoFit/>
            </a:bodyPr>
            <a:lstStyle/>
            <a:p>
              <a:r>
                <a:rPr lang="en-US" sz="1400" dirty="0" smtClean="0"/>
                <a:t>dipole</a:t>
              </a:r>
              <a:endParaRPr lang="en-US" sz="1400" dirty="0"/>
            </a:p>
          </p:txBody>
        </p:sp>
        <p:sp>
          <p:nvSpPr>
            <p:cNvPr id="44" name="TextBox 43"/>
            <p:cNvSpPr txBox="1"/>
            <p:nvPr/>
          </p:nvSpPr>
          <p:spPr>
            <a:xfrm>
              <a:off x="1143000" y="4963180"/>
              <a:ext cx="1247974" cy="523220"/>
            </a:xfrm>
            <a:prstGeom prst="rect">
              <a:avLst/>
            </a:prstGeom>
            <a:noFill/>
          </p:spPr>
          <p:txBody>
            <a:bodyPr wrap="square" rtlCol="0">
              <a:spAutoFit/>
            </a:bodyPr>
            <a:lstStyle/>
            <a:p>
              <a:r>
                <a:rPr lang="en-US" sz="1400" dirty="0"/>
                <a:t>s</a:t>
              </a:r>
              <a:r>
                <a:rPr lang="en-US" sz="1400" dirty="0" smtClean="0"/>
                <a:t>phere with diffuse surface</a:t>
              </a:r>
              <a:endParaRPr lang="en-US" sz="1400" dirty="0"/>
            </a:p>
          </p:txBody>
        </p:sp>
        <p:sp>
          <p:nvSpPr>
            <p:cNvPr id="45" name="TextBox 44"/>
            <p:cNvSpPr txBox="1"/>
            <p:nvPr/>
          </p:nvSpPr>
          <p:spPr>
            <a:xfrm>
              <a:off x="3578626" y="4492823"/>
              <a:ext cx="917174" cy="307777"/>
            </a:xfrm>
            <a:prstGeom prst="rect">
              <a:avLst/>
            </a:prstGeom>
            <a:noFill/>
          </p:spPr>
          <p:txBody>
            <a:bodyPr wrap="none" rtlCol="0">
              <a:spAutoFit/>
            </a:bodyPr>
            <a:lstStyle/>
            <a:p>
              <a:r>
                <a:rPr lang="en-US" sz="1400" dirty="0" smtClean="0"/>
                <a:t>oscillating</a:t>
              </a:r>
              <a:endParaRPr lang="en-US" sz="1400" dirty="0"/>
            </a:p>
          </p:txBody>
        </p:sp>
        <p:graphicFrame>
          <p:nvGraphicFramePr>
            <p:cNvPr id="46" name="Object 45"/>
            <p:cNvGraphicFramePr>
              <a:graphicFrameLocks noChangeAspect="1"/>
            </p:cNvGraphicFramePr>
            <p:nvPr>
              <p:extLst/>
            </p:nvPr>
          </p:nvGraphicFramePr>
          <p:xfrm>
            <a:off x="1752600" y="2057400"/>
            <a:ext cx="706755" cy="500618"/>
          </p:xfrm>
          <a:graphic>
            <a:graphicData uri="http://schemas.openxmlformats.org/presentationml/2006/ole">
              <mc:AlternateContent xmlns:mc="http://schemas.openxmlformats.org/markup-compatibility/2006">
                <mc:Choice xmlns:v="urn:schemas-microsoft-com:vml" Requires="v">
                  <p:oleObj spid="_x0000_s256026" name="Equation" r:id="rId3" imgW="304560" imgH="215640" progId="Equation.3">
                    <p:embed/>
                  </p:oleObj>
                </mc:Choice>
                <mc:Fallback>
                  <p:oleObj name="Equation" r:id="rId3" imgW="304560" imgH="215640" progId="Equation.3">
                    <p:embed/>
                    <p:pic>
                      <p:nvPicPr>
                        <p:cNvPr id="0" name=""/>
                        <p:cNvPicPr/>
                        <p:nvPr/>
                      </p:nvPicPr>
                      <p:blipFill>
                        <a:blip r:embed="rId4"/>
                        <a:stretch>
                          <a:fillRect/>
                        </a:stretch>
                      </p:blipFill>
                      <p:spPr>
                        <a:xfrm>
                          <a:off x="1752600" y="2057400"/>
                          <a:ext cx="706755" cy="500618"/>
                        </a:xfrm>
                        <a:prstGeom prst="rect">
                          <a:avLst/>
                        </a:prstGeom>
                      </p:spPr>
                    </p:pic>
                  </p:oleObj>
                </mc:Fallback>
              </mc:AlternateContent>
            </a:graphicData>
          </a:graphic>
        </p:graphicFrame>
        <p:graphicFrame>
          <p:nvGraphicFramePr>
            <p:cNvPr id="47" name="Object 46"/>
            <p:cNvGraphicFramePr>
              <a:graphicFrameLocks noChangeAspect="1"/>
            </p:cNvGraphicFramePr>
            <p:nvPr>
              <p:extLst/>
            </p:nvPr>
          </p:nvGraphicFramePr>
          <p:xfrm>
            <a:off x="3175000" y="1965325"/>
            <a:ext cx="965200" cy="625475"/>
          </p:xfrm>
          <a:graphic>
            <a:graphicData uri="http://schemas.openxmlformats.org/presentationml/2006/ole">
              <mc:AlternateContent xmlns:mc="http://schemas.openxmlformats.org/markup-compatibility/2006">
                <mc:Choice xmlns:v="urn:schemas-microsoft-com:vml" Requires="v">
                  <p:oleObj spid="_x0000_s256027" name="Equation" r:id="rId5" imgW="431640" imgH="279360" progId="Equation.3">
                    <p:embed/>
                  </p:oleObj>
                </mc:Choice>
                <mc:Fallback>
                  <p:oleObj name="Equation" r:id="rId5" imgW="431640" imgH="279360" progId="Equation.3">
                    <p:embed/>
                    <p:pic>
                      <p:nvPicPr>
                        <p:cNvPr id="0" name=""/>
                        <p:cNvPicPr>
                          <a:picLocks noChangeAspect="1" noChangeArrowheads="1"/>
                        </p:cNvPicPr>
                        <p:nvPr/>
                      </p:nvPicPr>
                      <p:blipFill>
                        <a:blip r:embed="rId6"/>
                        <a:srcRect/>
                        <a:stretch>
                          <a:fillRect/>
                        </a:stretch>
                      </p:blipFill>
                      <p:spPr bwMode="auto">
                        <a:xfrm>
                          <a:off x="3175000" y="1965325"/>
                          <a:ext cx="9652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 name="TextBox 47"/>
            <p:cNvSpPr txBox="1"/>
            <p:nvPr/>
          </p:nvSpPr>
          <p:spPr>
            <a:xfrm>
              <a:off x="4814009" y="2133600"/>
              <a:ext cx="977191" cy="369332"/>
            </a:xfrm>
            <a:prstGeom prst="rect">
              <a:avLst/>
            </a:prstGeom>
            <a:noFill/>
          </p:spPr>
          <p:txBody>
            <a:bodyPr wrap="none" rtlCol="0">
              <a:spAutoFit/>
            </a:bodyPr>
            <a:lstStyle/>
            <a:p>
              <a:r>
                <a:rPr lang="en-US" dirty="0" smtClean="0"/>
                <a:t>Example</a:t>
              </a:r>
            </a:p>
          </p:txBody>
        </p:sp>
      </p:grpSp>
      <p:sp>
        <p:nvSpPr>
          <p:cNvPr id="2" name="Title 1"/>
          <p:cNvSpPr>
            <a:spLocks noGrp="1"/>
          </p:cNvSpPr>
          <p:nvPr>
            <p:ph type="title"/>
          </p:nvPr>
        </p:nvSpPr>
        <p:spPr/>
        <p:txBody>
          <a:bodyPr/>
          <a:lstStyle/>
          <a:p>
            <a:r>
              <a:rPr lang="en-US" dirty="0" smtClean="0"/>
              <a:t>Form Factors</a:t>
            </a:r>
            <a:endParaRPr lang="en-US" dirty="0"/>
          </a:p>
        </p:txBody>
      </p:sp>
      <p:graphicFrame>
        <p:nvGraphicFramePr>
          <p:cNvPr id="4" name="Object 3"/>
          <p:cNvGraphicFramePr>
            <a:graphicFrameLocks noChangeAspect="1"/>
          </p:cNvGraphicFramePr>
          <p:nvPr>
            <p:extLst/>
          </p:nvPr>
        </p:nvGraphicFramePr>
        <p:xfrm>
          <a:off x="114901" y="990600"/>
          <a:ext cx="3664619" cy="1079500"/>
        </p:xfrm>
        <a:graphic>
          <a:graphicData uri="http://schemas.openxmlformats.org/presentationml/2006/ole">
            <mc:AlternateContent xmlns:mc="http://schemas.openxmlformats.org/markup-compatibility/2006">
              <mc:Choice xmlns:v="urn:schemas-microsoft-com:vml" Requires="v">
                <p:oleObj spid="_x0000_s256028" name="Equation" r:id="rId7" imgW="1638000" imgH="482400" progId="Equation.3">
                  <p:embed/>
                </p:oleObj>
              </mc:Choice>
              <mc:Fallback>
                <p:oleObj name="Equation" r:id="rId7" imgW="1638000" imgH="482400" progId="Equation.3">
                  <p:embed/>
                  <p:pic>
                    <p:nvPicPr>
                      <p:cNvPr id="0" name=""/>
                      <p:cNvPicPr/>
                      <p:nvPr/>
                    </p:nvPicPr>
                    <p:blipFill>
                      <a:blip r:embed="rId8"/>
                      <a:stretch>
                        <a:fillRect/>
                      </a:stretch>
                    </p:blipFill>
                    <p:spPr>
                      <a:xfrm>
                        <a:off x="114901" y="990600"/>
                        <a:ext cx="3664619" cy="1079500"/>
                      </a:xfrm>
                      <a:prstGeom prst="rect">
                        <a:avLst/>
                      </a:prstGeom>
                    </p:spPr>
                  </p:pic>
                </p:oleObj>
              </mc:Fallback>
            </mc:AlternateContent>
          </a:graphicData>
        </a:graphic>
      </p:graphicFrame>
      <p:sp>
        <p:nvSpPr>
          <p:cNvPr id="50" name="TextBox 49"/>
          <p:cNvSpPr txBox="1"/>
          <p:nvPr/>
        </p:nvSpPr>
        <p:spPr>
          <a:xfrm>
            <a:off x="5410200" y="5791200"/>
            <a:ext cx="3401893" cy="246221"/>
          </a:xfrm>
          <a:prstGeom prst="rect">
            <a:avLst/>
          </a:prstGeom>
          <a:noFill/>
        </p:spPr>
        <p:txBody>
          <a:bodyPr wrap="none" rtlCol="0">
            <a:spAutoFit/>
          </a:bodyPr>
          <a:lstStyle/>
          <a:p>
            <a:r>
              <a:rPr lang="en-US" sz="1000" dirty="0" smtClean="0"/>
              <a:t>Adapted from Particles and Nuclei, </a:t>
            </a:r>
            <a:r>
              <a:rPr lang="en-US" sz="1000" dirty="0" err="1" smtClean="0"/>
              <a:t>Povh</a:t>
            </a:r>
            <a:r>
              <a:rPr lang="en-US" sz="1000" dirty="0" smtClean="0"/>
              <a:t>, </a:t>
            </a:r>
            <a:r>
              <a:rPr lang="en-US" sz="1000" dirty="0" err="1" smtClean="0"/>
              <a:t>Rith</a:t>
            </a:r>
            <a:r>
              <a:rPr lang="en-US" sz="1000" dirty="0" smtClean="0"/>
              <a:t>, </a:t>
            </a:r>
            <a:r>
              <a:rPr lang="en-US" sz="1000" dirty="0" err="1" smtClean="0"/>
              <a:t>Scholz</a:t>
            </a:r>
            <a:r>
              <a:rPr lang="en-US" sz="1000" dirty="0" smtClean="0"/>
              <a:t>, </a:t>
            </a:r>
            <a:r>
              <a:rPr lang="en-US" sz="1000" dirty="0" err="1" smtClean="0"/>
              <a:t>Zetsche</a:t>
            </a:r>
            <a:endParaRPr lang="en-US" sz="1000" dirty="0"/>
          </a:p>
        </p:txBody>
      </p:sp>
      <p:sp>
        <p:nvSpPr>
          <p:cNvPr id="51" name="TextBox 50"/>
          <p:cNvSpPr txBox="1"/>
          <p:nvPr/>
        </p:nvSpPr>
        <p:spPr>
          <a:xfrm>
            <a:off x="76200" y="3036332"/>
            <a:ext cx="3505200" cy="1015663"/>
          </a:xfrm>
          <a:prstGeom prst="rect">
            <a:avLst/>
          </a:prstGeom>
          <a:noFill/>
        </p:spPr>
        <p:txBody>
          <a:bodyPr wrap="square" rtlCol="0">
            <a:spAutoFit/>
          </a:bodyPr>
          <a:lstStyle/>
          <a:p>
            <a:r>
              <a:rPr lang="en-US" sz="2000" dirty="0" smtClean="0"/>
              <a:t>Mott scattering describes electron scattering, including the spin of the electrons</a:t>
            </a:r>
            <a:endParaRPr lang="en-US" sz="2000" dirty="0"/>
          </a:p>
        </p:txBody>
      </p:sp>
      <p:sp>
        <p:nvSpPr>
          <p:cNvPr id="52" name="TextBox 51"/>
          <p:cNvSpPr txBox="1"/>
          <p:nvPr/>
        </p:nvSpPr>
        <p:spPr>
          <a:xfrm>
            <a:off x="76200" y="4623137"/>
            <a:ext cx="3505200" cy="1015663"/>
          </a:xfrm>
          <a:prstGeom prst="rect">
            <a:avLst/>
          </a:prstGeom>
          <a:noFill/>
        </p:spPr>
        <p:txBody>
          <a:bodyPr wrap="square" rtlCol="0">
            <a:spAutoFit/>
          </a:bodyPr>
          <a:lstStyle/>
          <a:p>
            <a:r>
              <a:rPr lang="en-US" sz="2000" dirty="0" smtClean="0"/>
              <a:t>The Fourier transform of the “form factor” F(Q</a:t>
            </a:r>
            <a:r>
              <a:rPr lang="en-US" sz="2000" baseline="30000" dirty="0" smtClean="0"/>
              <a:t>2</a:t>
            </a:r>
            <a:r>
              <a:rPr lang="en-US" sz="2000" dirty="0" smtClean="0"/>
              <a:t>) gives the density as a function of radius</a:t>
            </a:r>
            <a:endParaRPr lang="en-US" sz="2000" dirty="0"/>
          </a:p>
        </p:txBody>
      </p:sp>
      <p:sp>
        <p:nvSpPr>
          <p:cNvPr id="3" name="Date Placeholder 2"/>
          <p:cNvSpPr>
            <a:spLocks noGrp="1"/>
          </p:cNvSpPr>
          <p:nvPr>
            <p:ph type="dt" sz="half" idx="10"/>
          </p:nvPr>
        </p:nvSpPr>
        <p:spPr/>
        <p:txBody>
          <a:bodyPr/>
          <a:lstStyle/>
          <a:p>
            <a:r>
              <a:rPr lang="en-US" smtClean="0"/>
              <a:t>June 1-19, 2015</a:t>
            </a:r>
            <a:endParaRPr lang="en-US"/>
          </a:p>
        </p:txBody>
      </p:sp>
      <p:sp>
        <p:nvSpPr>
          <p:cNvPr id="17" name="Footer Placeholder 16"/>
          <p:cNvSpPr>
            <a:spLocks noGrp="1"/>
          </p:cNvSpPr>
          <p:nvPr>
            <p:ph type="ftr" sz="quarter" idx="11"/>
          </p:nvPr>
        </p:nvSpPr>
        <p:spPr/>
        <p:txBody>
          <a:bodyPr/>
          <a:lstStyle/>
          <a:p>
            <a:r>
              <a:rPr lang="en-US" smtClean="0"/>
              <a:t>HUGS</a:t>
            </a:r>
            <a:endParaRPr lang="en-US"/>
          </a:p>
        </p:txBody>
      </p:sp>
      <p:sp>
        <p:nvSpPr>
          <p:cNvPr id="19" name="Slide Number Placeholder 18"/>
          <p:cNvSpPr>
            <a:spLocks noGrp="1"/>
          </p:cNvSpPr>
          <p:nvPr>
            <p:ph type="sldNum" sz="quarter" idx="12"/>
          </p:nvPr>
        </p:nvSpPr>
        <p:spPr/>
        <p:txBody>
          <a:bodyPr/>
          <a:lstStyle/>
          <a:p>
            <a:fld id="{7E5306AB-AE3C-461E-AA4C-9594156E011A}" type="slidenum">
              <a:rPr lang="en-US" smtClean="0"/>
              <a:pPr/>
              <a:t>43</a:t>
            </a:fld>
            <a:endParaRPr lang="en-US"/>
          </a:p>
        </p:txBody>
      </p:sp>
    </p:spTree>
    <p:extLst>
      <p:ext uri="{BB962C8B-B14F-4D97-AF65-F5344CB8AC3E}">
        <p14:creationId xmlns:p14="http://schemas.microsoft.com/office/powerpoint/2010/main" val="3043459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037" y="2866403"/>
            <a:ext cx="3460800" cy="3399329"/>
          </a:xfrm>
          <a:prstGeom prst="rect">
            <a:avLst/>
          </a:prstGeom>
        </p:spPr>
      </p:pic>
      <p:pic>
        <p:nvPicPr>
          <p:cNvPr id="4" name="Picture 3"/>
          <p:cNvPicPr>
            <a:picLocks noChangeAspect="1"/>
          </p:cNvPicPr>
          <p:nvPr/>
        </p:nvPicPr>
        <p:blipFill rotWithShape="1">
          <a:blip r:embed="rId5"/>
          <a:srcRect b="1337"/>
          <a:stretch/>
        </p:blipFill>
        <p:spPr>
          <a:xfrm>
            <a:off x="4277413" y="2800351"/>
            <a:ext cx="4561787" cy="3365917"/>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8178" y="826173"/>
            <a:ext cx="2541822" cy="198713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1978" y="826173"/>
            <a:ext cx="2541822" cy="1993227"/>
          </a:xfrm>
          <a:prstGeom prst="rect">
            <a:avLst/>
          </a:prstGeom>
        </p:spPr>
      </p:pic>
      <p:sp>
        <p:nvSpPr>
          <p:cNvPr id="23" name="Title 1"/>
          <p:cNvSpPr>
            <a:spLocks noGrp="1"/>
          </p:cNvSpPr>
          <p:nvPr>
            <p:ph type="title"/>
          </p:nvPr>
        </p:nvSpPr>
        <p:spPr>
          <a:xfrm>
            <a:off x="452955" y="9305"/>
            <a:ext cx="8229600" cy="1143000"/>
          </a:xfrm>
        </p:spPr>
        <p:txBody>
          <a:bodyPr/>
          <a:lstStyle/>
          <a:p>
            <a:r>
              <a:rPr lang="en-US" dirty="0" smtClean="0"/>
              <a:t>The “radius” of </a:t>
            </a:r>
            <a:r>
              <a:rPr lang="en-US" dirty="0" err="1" smtClean="0"/>
              <a:t>Pb</a:t>
            </a:r>
            <a:endParaRPr lang="en-US" dirty="0"/>
          </a:p>
        </p:txBody>
      </p:sp>
      <p:grpSp>
        <p:nvGrpSpPr>
          <p:cNvPr id="37" name="Group 36"/>
          <p:cNvGrpSpPr/>
          <p:nvPr/>
        </p:nvGrpSpPr>
        <p:grpSpPr>
          <a:xfrm>
            <a:off x="4908600" y="3123080"/>
            <a:ext cx="3806822" cy="2697480"/>
            <a:chOff x="4575178" y="2667000"/>
            <a:chExt cx="3806822" cy="2697480"/>
          </a:xfrm>
        </p:grpSpPr>
        <p:grpSp>
          <p:nvGrpSpPr>
            <p:cNvPr id="34" name="Group 33"/>
            <p:cNvGrpSpPr/>
            <p:nvPr/>
          </p:nvGrpSpPr>
          <p:grpSpPr>
            <a:xfrm>
              <a:off x="4575178" y="2667000"/>
              <a:ext cx="3806822" cy="2697480"/>
              <a:chOff x="4575178" y="2667000"/>
              <a:chExt cx="3806822" cy="2697480"/>
            </a:xfrm>
          </p:grpSpPr>
          <p:sp>
            <p:nvSpPr>
              <p:cNvPr id="30" name="Rectangle 29"/>
              <p:cNvSpPr/>
              <p:nvPr/>
            </p:nvSpPr>
            <p:spPr>
              <a:xfrm>
                <a:off x="4575178" y="2667000"/>
                <a:ext cx="2362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3650275">
                <a:off x="6066791" y="3811508"/>
                <a:ext cx="2362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p:cNvSpPr/>
              <p:nvPr/>
            </p:nvSpPr>
            <p:spPr>
              <a:xfrm>
                <a:off x="7543800" y="4724400"/>
                <a:ext cx="838200" cy="640080"/>
              </a:xfrm>
              <a:prstGeom prst="moon">
                <a:avLst>
                  <a:gd name="adj" fmla="val 706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4800600" y="4495800"/>
              <a:ext cx="1676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724400" y="4953000"/>
              <a:ext cx="1676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126" name="Object 14"/>
          <p:cNvGraphicFramePr>
            <a:graphicFrameLocks noChangeAspect="1"/>
          </p:cNvGraphicFramePr>
          <p:nvPr>
            <p:extLst/>
          </p:nvPr>
        </p:nvGraphicFramePr>
        <p:xfrm>
          <a:off x="8077200" y="3005137"/>
          <a:ext cx="533400" cy="347663"/>
        </p:xfrm>
        <a:graphic>
          <a:graphicData uri="http://schemas.openxmlformats.org/presentationml/2006/ole">
            <mc:AlternateContent xmlns:mc="http://schemas.openxmlformats.org/markup-compatibility/2006">
              <mc:Choice xmlns:v="urn:schemas-microsoft-com:vml" Requires="v">
                <p:oleObj spid="_x0000_s257074" name="Equation" r:id="rId8" imgW="330057" imgH="215806" progId="Equation.3">
                  <p:embed/>
                </p:oleObj>
              </mc:Choice>
              <mc:Fallback>
                <p:oleObj name="Equation" r:id="rId8" imgW="330057" imgH="215806"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7200" y="3005137"/>
                        <a:ext cx="533400" cy="347663"/>
                      </a:xfrm>
                      <a:prstGeom prst="rect">
                        <a:avLst/>
                      </a:prstGeom>
                      <a:noFill/>
                      <a:extLst>
                        <a:ext uri="{909E8E84-426E-40DD-AFC4-6F175D3DCCD1}">
                          <a14:hiddenFill xmlns:a14="http://schemas.microsoft.com/office/drawing/2010/main">
                            <a:solidFill>
                              <a:srgbClr val="FFFF99"/>
                            </a:solidFill>
                          </a14:hiddenFill>
                        </a:ext>
                      </a:extLst>
                    </p:spPr>
                  </p:pic>
                </p:oleObj>
              </mc:Fallback>
            </mc:AlternateContent>
          </a:graphicData>
        </a:graphic>
      </p:graphicFrame>
      <p:sp>
        <p:nvSpPr>
          <p:cNvPr id="36" name="Rectangle 35"/>
          <p:cNvSpPr/>
          <p:nvPr/>
        </p:nvSpPr>
        <p:spPr>
          <a:xfrm>
            <a:off x="748389" y="5593436"/>
            <a:ext cx="3581400" cy="923330"/>
          </a:xfrm>
          <a:prstGeom prst="rect">
            <a:avLst/>
          </a:prstGeom>
        </p:spPr>
        <p:txBody>
          <a:bodyPr wrap="square">
            <a:spAutoFit/>
          </a:bodyPr>
          <a:lstStyle/>
          <a:p>
            <a:r>
              <a:rPr lang="en-US" dirty="0" smtClean="0"/>
              <a:t>A single measurement of F</a:t>
            </a:r>
            <a:r>
              <a:rPr lang="en-US" baseline="-25000" dirty="0" smtClean="0"/>
              <a:t>n</a:t>
            </a:r>
            <a:r>
              <a:rPr lang="en-US" dirty="0" smtClean="0"/>
              <a:t>(Q</a:t>
            </a:r>
            <a:r>
              <a:rPr lang="en-US" baseline="30000" dirty="0" smtClean="0"/>
              <a:t>2</a:t>
            </a:r>
            <a:r>
              <a:rPr lang="en-US" dirty="0" smtClean="0"/>
              <a:t>) translates to a measurement of </a:t>
            </a:r>
            <a:r>
              <a:rPr lang="en-US" dirty="0"/>
              <a:t>R</a:t>
            </a:r>
            <a:r>
              <a:rPr lang="en-US" baseline="-25000" dirty="0" smtClean="0"/>
              <a:t>n </a:t>
            </a:r>
            <a:r>
              <a:rPr lang="en-US" dirty="0" smtClean="0"/>
              <a:t>via mean-field nuclear models.</a:t>
            </a:r>
            <a:endParaRPr lang="en-US" dirty="0"/>
          </a:p>
        </p:txBody>
      </p:sp>
      <p:sp>
        <p:nvSpPr>
          <p:cNvPr id="44" name="TextBox 43"/>
          <p:cNvSpPr txBox="1"/>
          <p:nvPr/>
        </p:nvSpPr>
        <p:spPr>
          <a:xfrm>
            <a:off x="536913" y="2267634"/>
            <a:ext cx="3581400" cy="646331"/>
          </a:xfrm>
          <a:prstGeom prst="rect">
            <a:avLst/>
          </a:prstGeom>
          <a:noFill/>
        </p:spPr>
        <p:txBody>
          <a:bodyPr wrap="square" rtlCol="0">
            <a:spAutoFit/>
          </a:bodyPr>
          <a:lstStyle/>
          <a:p>
            <a:r>
              <a:rPr lang="en-US" dirty="0" smtClean="0"/>
              <a:t>At low Q</a:t>
            </a:r>
            <a:r>
              <a:rPr lang="en-US" baseline="30000" dirty="0" smtClean="0"/>
              <a:t>2</a:t>
            </a:r>
            <a:r>
              <a:rPr lang="en-US" dirty="0" smtClean="0"/>
              <a:t> there is a tight correlation between </a:t>
            </a:r>
            <a:r>
              <a:rPr lang="en-US" dirty="0"/>
              <a:t>R</a:t>
            </a:r>
            <a:r>
              <a:rPr lang="en-US" baseline="-25000" dirty="0" smtClean="0"/>
              <a:t>n</a:t>
            </a:r>
            <a:r>
              <a:rPr lang="en-US" dirty="0" smtClean="0"/>
              <a:t> and F</a:t>
            </a:r>
            <a:r>
              <a:rPr lang="en-US" baseline="-25000" dirty="0" smtClean="0"/>
              <a:t>n</a:t>
            </a:r>
            <a:r>
              <a:rPr lang="en-US" dirty="0" smtClean="0"/>
              <a:t>(Q</a:t>
            </a:r>
            <a:r>
              <a:rPr lang="en-US" baseline="30000" dirty="0" smtClean="0"/>
              <a:t>2</a:t>
            </a:r>
            <a:r>
              <a:rPr lang="en-US" dirty="0" smtClean="0"/>
              <a:t>)</a:t>
            </a:r>
            <a:endParaRPr lang="en-US" dirty="0"/>
          </a:p>
        </p:txBody>
      </p:sp>
      <p:graphicFrame>
        <p:nvGraphicFramePr>
          <p:cNvPr id="133128" name="Object 9"/>
          <p:cNvGraphicFramePr>
            <a:graphicFrameLocks noChangeAspect="1"/>
          </p:cNvGraphicFramePr>
          <p:nvPr>
            <p:extLst/>
          </p:nvPr>
        </p:nvGraphicFramePr>
        <p:xfrm>
          <a:off x="5202618" y="1991038"/>
          <a:ext cx="3104770" cy="587305"/>
        </p:xfrm>
        <a:graphic>
          <a:graphicData uri="http://schemas.openxmlformats.org/presentationml/2006/ole">
            <mc:AlternateContent xmlns:mc="http://schemas.openxmlformats.org/markup-compatibility/2006">
              <mc:Choice xmlns:v="urn:schemas-microsoft-com:vml" Requires="v">
                <p:oleObj spid="_x0000_s257075" name="Equation" r:id="rId10" imgW="2082800" imgH="393700" progId="Equation.3">
                  <p:embed/>
                </p:oleObj>
              </mc:Choice>
              <mc:Fallback>
                <p:oleObj name="Equation" r:id="rId10" imgW="2082800" imgH="3937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2618" y="1991038"/>
                        <a:ext cx="3104770" cy="587305"/>
                      </a:xfrm>
                      <a:prstGeom prst="rect">
                        <a:avLst/>
                      </a:prstGeom>
                      <a:noFill/>
                      <a:extLst/>
                    </p:spPr>
                  </p:pic>
                </p:oleObj>
              </mc:Fallback>
            </mc:AlternateContent>
          </a:graphicData>
        </a:graphic>
      </p:graphicFrame>
      <p:graphicFrame>
        <p:nvGraphicFramePr>
          <p:cNvPr id="133129" name="Object 9"/>
          <p:cNvGraphicFramePr>
            <a:graphicFrameLocks noChangeAspect="1"/>
          </p:cNvGraphicFramePr>
          <p:nvPr>
            <p:extLst/>
          </p:nvPr>
        </p:nvGraphicFramePr>
        <p:xfrm>
          <a:off x="6168422" y="1375952"/>
          <a:ext cx="1173162" cy="419100"/>
        </p:xfrm>
        <a:graphic>
          <a:graphicData uri="http://schemas.openxmlformats.org/presentationml/2006/ole">
            <mc:AlternateContent xmlns:mc="http://schemas.openxmlformats.org/markup-compatibility/2006">
              <mc:Choice xmlns:v="urn:schemas-microsoft-com:vml" Requires="v">
                <p:oleObj spid="_x0000_s257076" name="Equation" r:id="rId12" imgW="672808" imgH="241195" progId="Equation.3">
                  <p:embed/>
                </p:oleObj>
              </mc:Choice>
              <mc:Fallback>
                <p:oleObj name="Equation" r:id="rId12" imgW="672808" imgH="241195"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68422" y="1375952"/>
                        <a:ext cx="1173162"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30" name="Object 10"/>
          <p:cNvGraphicFramePr>
            <a:graphicFrameLocks noChangeAspect="1"/>
          </p:cNvGraphicFramePr>
          <p:nvPr>
            <p:extLst/>
          </p:nvPr>
        </p:nvGraphicFramePr>
        <p:xfrm>
          <a:off x="5335133" y="937802"/>
          <a:ext cx="2570163" cy="419100"/>
        </p:xfrm>
        <a:graphic>
          <a:graphicData uri="http://schemas.openxmlformats.org/presentationml/2006/ole">
            <mc:AlternateContent xmlns:mc="http://schemas.openxmlformats.org/markup-compatibility/2006">
              <mc:Choice xmlns:v="urn:schemas-microsoft-com:vml" Requires="v">
                <p:oleObj spid="_x0000_s257077" name="Equation" r:id="rId14" imgW="1473200" imgH="241300" progId="Equation.3">
                  <p:embed/>
                </p:oleObj>
              </mc:Choice>
              <mc:Fallback>
                <p:oleObj name="Equation" r:id="rId14" imgW="1473200" imgH="2413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35133" y="937802"/>
                        <a:ext cx="2570163"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31" name="Object 11"/>
          <p:cNvGraphicFramePr>
            <a:graphicFrameLocks noChangeAspect="1"/>
          </p:cNvGraphicFramePr>
          <p:nvPr>
            <p:extLst/>
          </p:nvPr>
        </p:nvGraphicFramePr>
        <p:xfrm>
          <a:off x="5181600" y="1992312"/>
          <a:ext cx="3125788" cy="598488"/>
        </p:xfrm>
        <a:graphic>
          <a:graphicData uri="http://schemas.openxmlformats.org/presentationml/2006/ole">
            <mc:AlternateContent xmlns:mc="http://schemas.openxmlformats.org/markup-compatibility/2006">
              <mc:Choice xmlns:v="urn:schemas-microsoft-com:vml" Requires="v">
                <p:oleObj spid="_x0000_s257078" name="Equation" r:id="rId16" imgW="2057400" imgH="393480" progId="Equation.3">
                  <p:embed/>
                </p:oleObj>
              </mc:Choice>
              <mc:Fallback>
                <p:oleObj name="Equation" r:id="rId16" imgW="2057400" imgH="393480" progId="Equation.3">
                  <p:embed/>
                  <p:pic>
                    <p:nvPicPr>
                      <p:cNvPr id="0" name=""/>
                      <p:cNvPicPr>
                        <a:picLocks noChangeAspect="1" noChangeArrowheads="1"/>
                      </p:cNvPicPr>
                      <p:nvPr/>
                    </p:nvPicPr>
                    <p:blipFill>
                      <a:blip r:embed="rId17"/>
                      <a:srcRect/>
                      <a:stretch>
                        <a:fillRect/>
                      </a:stretch>
                    </p:blipFill>
                    <p:spPr bwMode="auto">
                      <a:xfrm>
                        <a:off x="5181600" y="1992312"/>
                        <a:ext cx="3125788" cy="59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14"/>
          <p:cNvGraphicFramePr>
            <a:graphicFrameLocks noChangeAspect="1"/>
          </p:cNvGraphicFramePr>
          <p:nvPr>
            <p:extLst/>
          </p:nvPr>
        </p:nvGraphicFramePr>
        <p:xfrm>
          <a:off x="3016250" y="2971800"/>
          <a:ext cx="717550" cy="635000"/>
        </p:xfrm>
        <a:graphic>
          <a:graphicData uri="http://schemas.openxmlformats.org/presentationml/2006/ole">
            <mc:AlternateContent xmlns:mc="http://schemas.openxmlformats.org/markup-compatibility/2006">
              <mc:Choice xmlns:v="urn:schemas-microsoft-com:vml" Requires="v">
                <p:oleObj spid="_x0000_s257079" name="Equation" r:id="rId18" imgW="444240" imgH="393480" progId="Equation.3">
                  <p:embed/>
                </p:oleObj>
              </mc:Choice>
              <mc:Fallback>
                <p:oleObj name="Equation" r:id="rId18" imgW="444240" imgH="393480" progId="Equation.3">
                  <p:embed/>
                  <p:pic>
                    <p:nvPicPr>
                      <p:cNvPr id="0" name=""/>
                      <p:cNvPicPr>
                        <a:picLocks noChangeAspect="1" noChangeArrowheads="1"/>
                      </p:cNvPicPr>
                      <p:nvPr/>
                    </p:nvPicPr>
                    <p:blipFill>
                      <a:blip r:embed="rId19"/>
                      <a:srcRect/>
                      <a:stretch>
                        <a:fillRect/>
                      </a:stretch>
                    </p:blipFill>
                    <p:spPr bwMode="auto">
                      <a:xfrm>
                        <a:off x="3016250" y="2971800"/>
                        <a:ext cx="717550" cy="635000"/>
                      </a:xfrm>
                      <a:prstGeom prst="rect">
                        <a:avLst/>
                      </a:prstGeom>
                      <a:noFill/>
                      <a:extLst>
                        <a:ext uri="{909E8E84-426E-40DD-AFC4-6F175D3DCCD1}">
                          <a14:hiddenFill xmlns:a14="http://schemas.microsoft.com/office/drawing/2010/main">
                            <a:solidFill>
                              <a:srgbClr val="FFFF99"/>
                            </a:solidFill>
                          </a14:hiddenFill>
                        </a:ext>
                      </a:extLst>
                    </p:spPr>
                  </p:pic>
                </p:oleObj>
              </mc:Fallback>
            </mc:AlternateContent>
          </a:graphicData>
        </a:graphic>
      </p:graphicFrame>
      <p:pic>
        <p:nvPicPr>
          <p:cNvPr id="22" name="Picture 21"/>
          <p:cNvPicPr>
            <a:picLocks noChangeAspect="1"/>
          </p:cNvPicPr>
          <p:nvPr/>
        </p:nvPicPr>
        <p:blipFill>
          <a:blip r:embed="rId20"/>
          <a:stretch>
            <a:fillRect/>
          </a:stretch>
        </p:blipFill>
        <p:spPr>
          <a:xfrm>
            <a:off x="1051237" y="2926505"/>
            <a:ext cx="2530163" cy="2709862"/>
          </a:xfrm>
          <a:prstGeom prst="rect">
            <a:avLst/>
          </a:prstGeom>
        </p:spPr>
      </p:pic>
      <p:sp>
        <p:nvSpPr>
          <p:cNvPr id="6" name="Date Placeholder 5"/>
          <p:cNvSpPr>
            <a:spLocks noGrp="1"/>
          </p:cNvSpPr>
          <p:nvPr>
            <p:ph type="dt" sz="half" idx="10"/>
          </p:nvPr>
        </p:nvSpPr>
        <p:spPr/>
        <p:txBody>
          <a:bodyPr/>
          <a:lstStyle/>
          <a:p>
            <a:r>
              <a:rPr lang="en-US" smtClean="0"/>
              <a:t>June 1-19, 2015</a:t>
            </a:r>
            <a:endParaRPr lang="en-US"/>
          </a:p>
        </p:txBody>
      </p:sp>
      <p:sp>
        <p:nvSpPr>
          <p:cNvPr id="7" name="Footer Placeholder 6"/>
          <p:cNvSpPr>
            <a:spLocks noGrp="1"/>
          </p:cNvSpPr>
          <p:nvPr>
            <p:ph type="ftr" sz="quarter" idx="11"/>
          </p:nvPr>
        </p:nvSpPr>
        <p:spPr/>
        <p:txBody>
          <a:bodyPr/>
          <a:lstStyle/>
          <a:p>
            <a:r>
              <a:rPr lang="en-US" smtClean="0"/>
              <a:t>HUGS</a:t>
            </a:r>
            <a:endParaRPr lang="en-US"/>
          </a:p>
        </p:txBody>
      </p:sp>
      <p:sp>
        <p:nvSpPr>
          <p:cNvPr id="8" name="Slide Number Placeholder 7"/>
          <p:cNvSpPr>
            <a:spLocks noGrp="1"/>
          </p:cNvSpPr>
          <p:nvPr>
            <p:ph type="sldNum" sz="quarter" idx="12"/>
          </p:nvPr>
        </p:nvSpPr>
        <p:spPr/>
        <p:txBody>
          <a:bodyPr/>
          <a:lstStyle/>
          <a:p>
            <a:fld id="{7E5306AB-AE3C-461E-AA4C-9594156E011A}" type="slidenum">
              <a:rPr lang="en-US" smtClean="0"/>
              <a:pPr/>
              <a:t>44</a:t>
            </a:fld>
            <a:endParaRPr lang="en-US"/>
          </a:p>
        </p:txBody>
      </p:sp>
    </p:spTree>
    <p:extLst>
      <p:ext uri="{BB962C8B-B14F-4D97-AF65-F5344CB8AC3E}">
        <p14:creationId xmlns:p14="http://schemas.microsoft.com/office/powerpoint/2010/main" val="302107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33128"/>
                                        </p:tgtEl>
                                      </p:cBhvr>
                                    </p:animEffect>
                                    <p:set>
                                      <p:cBhvr>
                                        <p:cTn id="10" dur="1" fill="hold">
                                          <p:stCondLst>
                                            <p:cond delay="499"/>
                                          </p:stCondLst>
                                        </p:cTn>
                                        <p:tgtEl>
                                          <p:spTgt spid="13312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7"/>
                                        </p:tgtEl>
                                      </p:cBhvr>
                                    </p:animEffect>
                                    <p:set>
                                      <p:cBhvr>
                                        <p:cTn id="21" dur="1" fill="hold">
                                          <p:stCondLst>
                                            <p:cond delay="499"/>
                                          </p:stCondLst>
                                        </p:cTn>
                                        <p:tgtEl>
                                          <p:spTgt spid="3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3130"/>
                                        </p:tgtEl>
                                        <p:attrNameLst>
                                          <p:attrName>style.visibility</p:attrName>
                                        </p:attrNameLst>
                                      </p:cBhvr>
                                      <p:to>
                                        <p:strVal val="visible"/>
                                      </p:to>
                                    </p:set>
                                    <p:animEffect transition="in" filter="fade">
                                      <p:cBhvr>
                                        <p:cTn id="26" dur="500"/>
                                        <p:tgtEl>
                                          <p:spTgt spid="133130"/>
                                        </p:tgtEl>
                                      </p:cBhvr>
                                    </p:animEffect>
                                  </p:childTnLst>
                                </p:cTn>
                              </p:par>
                              <p:par>
                                <p:cTn id="27" presetID="10" presetClass="entr" presetSubtype="0" fill="hold" nodeType="withEffect">
                                  <p:stCondLst>
                                    <p:cond delay="0"/>
                                  </p:stCondLst>
                                  <p:childTnLst>
                                    <p:set>
                                      <p:cBhvr>
                                        <p:cTn id="28" dur="1" fill="hold">
                                          <p:stCondLst>
                                            <p:cond delay="0"/>
                                          </p:stCondLst>
                                        </p:cTn>
                                        <p:tgtEl>
                                          <p:spTgt spid="133129"/>
                                        </p:tgtEl>
                                        <p:attrNameLst>
                                          <p:attrName>style.visibility</p:attrName>
                                        </p:attrNameLst>
                                      </p:cBhvr>
                                      <p:to>
                                        <p:strVal val="visible"/>
                                      </p:to>
                                    </p:set>
                                    <p:animEffect transition="in" filter="fade">
                                      <p:cBhvr>
                                        <p:cTn id="29" dur="500"/>
                                        <p:tgtEl>
                                          <p:spTgt spid="1331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3131"/>
                                        </p:tgtEl>
                                        <p:attrNameLst>
                                          <p:attrName>style.visibility</p:attrName>
                                        </p:attrNameLst>
                                      </p:cBhvr>
                                      <p:to>
                                        <p:strVal val="visible"/>
                                      </p:to>
                                    </p:set>
                                    <p:animEffect transition="in" filter="fade">
                                      <p:cBhvr>
                                        <p:cTn id="34" dur="500"/>
                                        <p:tgtEl>
                                          <p:spTgt spid="1331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3"/>
          <p:cNvPicPr>
            <a:picLocks noGrp="1" noChangeAspect="1"/>
          </p:cNvPicPr>
          <p:nvPr>
            <p:ph idx="1"/>
          </p:nvPr>
        </p:nvPicPr>
        <p:blipFill rotWithShape="1">
          <a:blip r:embed="rId4"/>
          <a:srcRect l="49074" t="1688" r="12963" b="16751"/>
          <a:stretch/>
        </p:blipFill>
        <p:spPr>
          <a:xfrm>
            <a:off x="6073972" y="571500"/>
            <a:ext cx="2667000" cy="2740386"/>
          </a:xfrm>
          <a:prstGeom prst="rect">
            <a:avLst/>
          </a:prstGeom>
        </p:spPr>
      </p:pic>
      <p:sp>
        <p:nvSpPr>
          <p:cNvPr id="50" name="Oval 49"/>
          <p:cNvSpPr/>
          <p:nvPr/>
        </p:nvSpPr>
        <p:spPr>
          <a:xfrm>
            <a:off x="3776472" y="5334000"/>
            <a:ext cx="1219200" cy="1143000"/>
          </a:xfrm>
          <a:prstGeom prst="ellipse">
            <a:avLst/>
          </a:prstGeom>
          <a:solidFill>
            <a:schemeClr val="accent6">
              <a:lumMod val="75000"/>
            </a:schemeClr>
          </a:soli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smtClean="0">
                <a:solidFill>
                  <a:schemeClr val="tx1"/>
                </a:solidFill>
              </a:rPr>
              <a:t>R</a:t>
            </a:r>
            <a:r>
              <a:rPr lang="en-US" sz="2800" baseline="-25000" dirty="0" err="1" smtClean="0">
                <a:solidFill>
                  <a:schemeClr val="tx1"/>
                </a:solidFill>
              </a:rPr>
              <a:t>n</a:t>
            </a:r>
            <a:endParaRPr lang="en-US" sz="2800" baseline="-25000" dirty="0">
              <a:solidFill>
                <a:schemeClr val="tx1"/>
              </a:solidFill>
            </a:endParaRPr>
          </a:p>
        </p:txBody>
      </p:sp>
      <p:sp>
        <p:nvSpPr>
          <p:cNvPr id="28" name="Down Arrow 27"/>
          <p:cNvSpPr/>
          <p:nvPr/>
        </p:nvSpPr>
        <p:spPr>
          <a:xfrm rot="18609769">
            <a:off x="7063565" y="4021860"/>
            <a:ext cx="381000" cy="914400"/>
          </a:xfrm>
          <a:prstGeom prst="downArrow">
            <a:avLst/>
          </a:prstGeom>
          <a:solidFill>
            <a:schemeClr val="accent3">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2" name="Oval 51"/>
          <p:cNvSpPr/>
          <p:nvPr/>
        </p:nvSpPr>
        <p:spPr>
          <a:xfrm>
            <a:off x="5867400" y="3124200"/>
            <a:ext cx="1371600" cy="1371600"/>
          </a:xfrm>
          <a:prstGeom prst="ellipse">
            <a:avLst/>
          </a:prstGeom>
          <a:solidFill>
            <a:schemeClr val="accent1">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smtClean="0">
                <a:solidFill>
                  <a:schemeClr val="tx1"/>
                </a:solidFill>
              </a:rPr>
              <a:t>Mean Field and Other Models</a:t>
            </a:r>
            <a:endParaRPr lang="en-US" sz="1400" dirty="0">
              <a:solidFill>
                <a:schemeClr val="tx1"/>
              </a:solidFill>
            </a:endParaRPr>
          </a:p>
        </p:txBody>
      </p:sp>
      <p:sp>
        <p:nvSpPr>
          <p:cNvPr id="53" name="Down Arrow 52"/>
          <p:cNvSpPr/>
          <p:nvPr/>
        </p:nvSpPr>
        <p:spPr>
          <a:xfrm rot="18609769">
            <a:off x="5629160" y="2955060"/>
            <a:ext cx="381000" cy="914400"/>
          </a:xfrm>
          <a:prstGeom prst="downArrow">
            <a:avLst/>
          </a:prstGeom>
          <a:solidFill>
            <a:schemeClr val="accent3">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 name="Oval 47"/>
          <p:cNvSpPr/>
          <p:nvPr/>
        </p:nvSpPr>
        <p:spPr>
          <a:xfrm>
            <a:off x="1524000" y="3352800"/>
            <a:ext cx="1371600" cy="137160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smtClean="0">
                <a:solidFill>
                  <a:schemeClr val="tx1"/>
                </a:solidFill>
              </a:rPr>
              <a:t>Atomic Parity Violation</a:t>
            </a:r>
            <a:endParaRPr lang="en-US" sz="1400" dirty="0">
              <a:solidFill>
                <a:schemeClr val="tx1"/>
              </a:solidFill>
            </a:endParaRPr>
          </a:p>
        </p:txBody>
      </p:sp>
      <p:sp>
        <p:nvSpPr>
          <p:cNvPr id="54" name="Down Arrow 53"/>
          <p:cNvSpPr/>
          <p:nvPr/>
        </p:nvSpPr>
        <p:spPr>
          <a:xfrm rot="2698274">
            <a:off x="2782719" y="3008785"/>
            <a:ext cx="381000" cy="902995"/>
          </a:xfrm>
          <a:prstGeom prst="downArrow">
            <a:avLst/>
          </a:prstGeom>
          <a:solidFill>
            <a:schemeClr val="accent3">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2" name="Down Arrow 31"/>
          <p:cNvSpPr/>
          <p:nvPr/>
        </p:nvSpPr>
        <p:spPr>
          <a:xfrm>
            <a:off x="4191000" y="5105400"/>
            <a:ext cx="381000" cy="381000"/>
          </a:xfrm>
          <a:prstGeom prst="downArrow">
            <a:avLst/>
          </a:prstGeom>
          <a:solidFill>
            <a:schemeClr val="accent3">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3" name="Rounded Rectangle 62"/>
          <p:cNvSpPr/>
          <p:nvPr/>
        </p:nvSpPr>
        <p:spPr>
          <a:xfrm>
            <a:off x="3124200" y="4495800"/>
            <a:ext cx="2514600" cy="685800"/>
          </a:xfrm>
          <a:prstGeom prst="roundRect">
            <a:avLst/>
          </a:prstGeom>
          <a:solidFill>
            <a:schemeClr val="tx2">
              <a:lumMod val="40000"/>
              <a:lumOff val="60000"/>
            </a:schemeClr>
          </a:solidFill>
        </p:spPr>
        <p:style>
          <a:lnRef idx="0">
            <a:schemeClr val="accent6"/>
          </a:lnRef>
          <a:fillRef idx="1001">
            <a:schemeClr val="lt1"/>
          </a:fillRef>
          <a:effectRef idx="3">
            <a:schemeClr val="accent6"/>
          </a:effectRef>
          <a:fontRef idx="minor">
            <a:schemeClr val="lt1"/>
          </a:fontRef>
        </p:style>
        <p:txBody>
          <a:bodyPr rtlCol="0" anchor="ctr"/>
          <a:lstStyle/>
          <a:p>
            <a:pPr>
              <a:spcBef>
                <a:spcPct val="50000"/>
              </a:spcBef>
            </a:pPr>
            <a:r>
              <a:rPr lang="en-US" sz="1600" dirty="0" smtClean="0">
                <a:solidFill>
                  <a:schemeClr val="tx1"/>
                </a:solidFill>
              </a:rPr>
              <a:t>Assume surface thickness good to 25% (MFT)</a:t>
            </a:r>
            <a:endParaRPr lang="en-US" sz="1600" dirty="0">
              <a:solidFill>
                <a:schemeClr val="tx1"/>
              </a:solidFill>
            </a:endParaRPr>
          </a:p>
        </p:txBody>
      </p:sp>
      <p:sp>
        <p:nvSpPr>
          <p:cNvPr id="31" name="Down Arrow 30"/>
          <p:cNvSpPr/>
          <p:nvPr/>
        </p:nvSpPr>
        <p:spPr>
          <a:xfrm>
            <a:off x="4191000" y="4267200"/>
            <a:ext cx="381000" cy="381000"/>
          </a:xfrm>
          <a:prstGeom prst="downArrow">
            <a:avLst/>
          </a:prstGeom>
          <a:solidFill>
            <a:schemeClr val="accent3">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2" name="Rounded Rectangle 61"/>
          <p:cNvSpPr/>
          <p:nvPr/>
        </p:nvSpPr>
        <p:spPr>
          <a:xfrm>
            <a:off x="3124200" y="3810000"/>
            <a:ext cx="2514600" cy="533400"/>
          </a:xfrm>
          <a:prstGeom prst="roundRect">
            <a:avLst/>
          </a:prstGeom>
          <a:solidFill>
            <a:schemeClr val="tx2">
              <a:lumMod val="40000"/>
              <a:lumOff val="60000"/>
            </a:schemeClr>
          </a:solidFill>
        </p:spPr>
        <p:style>
          <a:lnRef idx="0">
            <a:schemeClr val="accent6"/>
          </a:lnRef>
          <a:fillRef idx="1001">
            <a:schemeClr val="lt1"/>
          </a:fillRef>
          <a:effectRef idx="3">
            <a:schemeClr val="accent6"/>
          </a:effectRef>
          <a:fontRef idx="minor">
            <a:schemeClr val="lt1"/>
          </a:fontRef>
        </p:style>
        <p:txBody>
          <a:bodyPr rtlCol="0" anchor="ctr"/>
          <a:lstStyle/>
          <a:p>
            <a:pPr algn="ctr"/>
            <a:r>
              <a:rPr lang="en-US" sz="1600" dirty="0" smtClean="0">
                <a:solidFill>
                  <a:schemeClr val="tx1"/>
                </a:solidFill>
              </a:rPr>
              <a:t>Neutron density at one Q</a:t>
            </a:r>
            <a:r>
              <a:rPr lang="en-US" sz="1600" baseline="30000" dirty="0" smtClean="0">
                <a:solidFill>
                  <a:schemeClr val="tx1"/>
                </a:solidFill>
              </a:rPr>
              <a:t>2</a:t>
            </a:r>
            <a:endParaRPr lang="en-US" sz="1600" baseline="30000" dirty="0">
              <a:solidFill>
                <a:schemeClr val="tx1"/>
              </a:solidFill>
            </a:endParaRPr>
          </a:p>
        </p:txBody>
      </p:sp>
      <p:sp>
        <p:nvSpPr>
          <p:cNvPr id="30" name="Down Arrow 29"/>
          <p:cNvSpPr/>
          <p:nvPr/>
        </p:nvSpPr>
        <p:spPr>
          <a:xfrm>
            <a:off x="4191000" y="3657600"/>
            <a:ext cx="381000" cy="381000"/>
          </a:xfrm>
          <a:prstGeom prst="downArrow">
            <a:avLst/>
          </a:prstGeom>
          <a:solidFill>
            <a:schemeClr val="accent3">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nvGrpSpPr>
          <p:cNvPr id="61" name="Group 60"/>
          <p:cNvGrpSpPr/>
          <p:nvPr/>
        </p:nvGrpSpPr>
        <p:grpSpPr>
          <a:xfrm>
            <a:off x="3124200" y="3048000"/>
            <a:ext cx="2514600" cy="685800"/>
            <a:chOff x="2286000" y="5029200"/>
            <a:chExt cx="2286000" cy="762000"/>
          </a:xfrm>
          <a:solidFill>
            <a:schemeClr val="tx2">
              <a:lumMod val="40000"/>
              <a:lumOff val="60000"/>
            </a:schemeClr>
          </a:solidFill>
        </p:grpSpPr>
        <p:sp>
          <p:nvSpPr>
            <p:cNvPr id="59" name="Rounded Rectangle 58"/>
            <p:cNvSpPr/>
            <p:nvPr/>
          </p:nvSpPr>
          <p:spPr>
            <a:xfrm>
              <a:off x="2286000" y="5029200"/>
              <a:ext cx="2286000" cy="762000"/>
            </a:xfrm>
            <a:prstGeom prst="roundRect">
              <a:avLst/>
            </a:prstGeom>
            <a:grpFill/>
          </p:spPr>
          <p:style>
            <a:lnRef idx="0">
              <a:schemeClr val="accent6"/>
            </a:lnRef>
            <a:fillRef idx="1001">
              <a:schemeClr val="lt1"/>
            </a:fillRef>
            <a:effectRef idx="3">
              <a:schemeClr val="accent6"/>
            </a:effectRef>
            <a:fontRef idx="minor">
              <a:schemeClr val="lt1"/>
            </a:fontRef>
          </p:style>
          <p:txBody>
            <a:bodyPr rtlCol="0" anchor="ctr"/>
            <a:lstStyle/>
            <a:p>
              <a:pPr algn="ctr"/>
              <a:r>
                <a:rPr lang="en-US" sz="1600" dirty="0" smtClean="0">
                  <a:solidFill>
                    <a:schemeClr val="tx1"/>
                  </a:solidFill>
                </a:rPr>
                <a:t>Small corrections for</a:t>
              </a:r>
              <a:endParaRPr lang="en-US" sz="1600" baseline="30000" dirty="0" smtClean="0">
                <a:solidFill>
                  <a:schemeClr val="tx1"/>
                </a:solidFill>
              </a:endParaRPr>
            </a:p>
            <a:p>
              <a:pPr algn="ctr"/>
              <a:r>
                <a:rPr lang="en-US" sz="1600" dirty="0" smtClean="0">
                  <a:solidFill>
                    <a:schemeClr val="tx1"/>
                  </a:solidFill>
                </a:rPr>
                <a:t>               MEC</a:t>
              </a:r>
            </a:p>
          </p:txBody>
        </p:sp>
        <p:graphicFrame>
          <p:nvGraphicFramePr>
            <p:cNvPr id="60" name="Object 59"/>
            <p:cNvGraphicFramePr>
              <a:graphicFrameLocks noChangeAspect="1"/>
            </p:cNvGraphicFramePr>
            <p:nvPr/>
          </p:nvGraphicFramePr>
          <p:xfrm>
            <a:off x="2828636" y="5343525"/>
            <a:ext cx="323273" cy="342900"/>
          </p:xfrm>
          <a:graphic>
            <a:graphicData uri="http://schemas.openxmlformats.org/presentationml/2006/ole">
              <mc:AlternateContent xmlns:mc="http://schemas.openxmlformats.org/markup-compatibility/2006">
                <mc:Choice xmlns:v="urn:schemas-microsoft-com:vml" Requires="v">
                  <p:oleObj spid="_x0000_s258066" name="Equation" r:id="rId5" imgW="215806" imgH="228501" progId="Equation.3">
                    <p:embed/>
                  </p:oleObj>
                </mc:Choice>
                <mc:Fallback>
                  <p:oleObj name="Equation" r:id="rId5" imgW="215806"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8636" y="5343525"/>
                          <a:ext cx="323273"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8115" name="Object 3"/>
            <p:cNvGraphicFramePr>
              <a:graphicFrameLocks noChangeAspect="1"/>
            </p:cNvGraphicFramePr>
            <p:nvPr/>
          </p:nvGraphicFramePr>
          <p:xfrm>
            <a:off x="3209636" y="5343525"/>
            <a:ext cx="323273" cy="342900"/>
          </p:xfrm>
          <a:graphic>
            <a:graphicData uri="http://schemas.openxmlformats.org/presentationml/2006/ole">
              <mc:AlternateContent xmlns:mc="http://schemas.openxmlformats.org/markup-compatibility/2006">
                <mc:Choice xmlns:v="urn:schemas-microsoft-com:vml" Requires="v">
                  <p:oleObj spid="_x0000_s258067" name="Equation" r:id="rId7" imgW="215806" imgH="228501" progId="Equation.3">
                    <p:embed/>
                  </p:oleObj>
                </mc:Choice>
                <mc:Fallback>
                  <p:oleObj name="Equation" r:id="rId7" imgW="215806" imgH="22850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9636" y="5343525"/>
                          <a:ext cx="323273"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9" name="Down Arrow 28"/>
          <p:cNvSpPr/>
          <p:nvPr/>
        </p:nvSpPr>
        <p:spPr>
          <a:xfrm>
            <a:off x="4191000" y="2819400"/>
            <a:ext cx="381000" cy="381000"/>
          </a:xfrm>
          <a:prstGeom prst="downArrow">
            <a:avLst/>
          </a:prstGeom>
          <a:solidFill>
            <a:schemeClr val="accent3">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9" name="5-Point Star 48"/>
          <p:cNvSpPr/>
          <p:nvPr/>
        </p:nvSpPr>
        <p:spPr>
          <a:xfrm>
            <a:off x="6781800" y="4191000"/>
            <a:ext cx="2362200" cy="1981200"/>
          </a:xfrm>
          <a:prstGeom prst="star5">
            <a:avLst/>
          </a:prstGeom>
          <a:solidFill>
            <a:srgbClr val="FFFF99"/>
          </a:solidFill>
          <a:scene3d>
            <a:camera prst="orthographicFront">
              <a:rot lat="0" lon="0" rev="0"/>
            </a:camera>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tx1"/>
                </a:solidFill>
              </a:rPr>
              <a:t>Neutron Stars</a:t>
            </a:r>
            <a:endParaRPr lang="en-US" sz="1600" dirty="0">
              <a:solidFill>
                <a:schemeClr val="tx1"/>
              </a:solidFill>
            </a:endParaRPr>
          </a:p>
        </p:txBody>
      </p:sp>
      <p:sp>
        <p:nvSpPr>
          <p:cNvPr id="58" name="Rounded Rectangle 57"/>
          <p:cNvSpPr/>
          <p:nvPr/>
        </p:nvSpPr>
        <p:spPr>
          <a:xfrm>
            <a:off x="3124200" y="2362200"/>
            <a:ext cx="2514600" cy="533400"/>
          </a:xfrm>
          <a:prstGeom prst="roundRect">
            <a:avLst/>
          </a:prstGeom>
          <a:solidFill>
            <a:schemeClr val="tx2">
              <a:lumMod val="40000"/>
              <a:lumOff val="60000"/>
            </a:schemeClr>
          </a:solidFill>
        </p:spPr>
        <p:style>
          <a:lnRef idx="0">
            <a:schemeClr val="accent6"/>
          </a:lnRef>
          <a:fillRef idx="1001">
            <a:schemeClr val="lt1"/>
          </a:fillRef>
          <a:effectRef idx="3">
            <a:schemeClr val="accent6"/>
          </a:effectRef>
          <a:fontRef idx="minor">
            <a:schemeClr val="lt1"/>
          </a:fontRef>
        </p:style>
        <p:txBody>
          <a:bodyPr rtlCol="0" anchor="ctr"/>
          <a:lstStyle/>
          <a:p>
            <a:pPr algn="ctr"/>
            <a:r>
              <a:rPr lang="en-US" sz="1600" dirty="0" smtClean="0">
                <a:solidFill>
                  <a:schemeClr val="tx1"/>
                </a:solidFill>
              </a:rPr>
              <a:t>Weak density at one Q</a:t>
            </a:r>
            <a:r>
              <a:rPr lang="en-US" sz="1600" baseline="30000" dirty="0" smtClean="0">
                <a:solidFill>
                  <a:schemeClr val="tx1"/>
                </a:solidFill>
              </a:rPr>
              <a:t>2</a:t>
            </a:r>
            <a:endParaRPr lang="en-US" sz="1600" baseline="30000" dirty="0">
              <a:solidFill>
                <a:schemeClr val="tx1"/>
              </a:solidFill>
            </a:endParaRPr>
          </a:p>
        </p:txBody>
      </p:sp>
      <p:sp>
        <p:nvSpPr>
          <p:cNvPr id="66" name="Down Arrow 65"/>
          <p:cNvSpPr/>
          <p:nvPr/>
        </p:nvSpPr>
        <p:spPr>
          <a:xfrm>
            <a:off x="4191000" y="2209800"/>
            <a:ext cx="381000" cy="381000"/>
          </a:xfrm>
          <a:prstGeom prst="downArrow">
            <a:avLst/>
          </a:prstGeom>
          <a:solidFill>
            <a:schemeClr val="accent3">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7" name="Rounded Rectangle 56"/>
          <p:cNvSpPr/>
          <p:nvPr/>
        </p:nvSpPr>
        <p:spPr>
          <a:xfrm>
            <a:off x="3124200" y="1600200"/>
            <a:ext cx="2514600" cy="685800"/>
          </a:xfrm>
          <a:prstGeom prst="roundRect">
            <a:avLst/>
          </a:prstGeom>
          <a:solidFill>
            <a:schemeClr val="tx2">
              <a:lumMod val="40000"/>
              <a:lumOff val="60000"/>
            </a:schemeClr>
          </a:solidFill>
        </p:spPr>
        <p:style>
          <a:lnRef idx="0">
            <a:schemeClr val="accent6"/>
          </a:lnRef>
          <a:fillRef idx="1001">
            <a:schemeClr val="lt1"/>
          </a:fillRef>
          <a:effectRef idx="3">
            <a:schemeClr val="accent6"/>
          </a:effectRef>
          <a:fontRef idx="minor">
            <a:schemeClr val="lt1"/>
          </a:fontRef>
        </p:style>
        <p:txBody>
          <a:bodyPr rtlCol="0" anchor="ctr"/>
          <a:lstStyle/>
          <a:p>
            <a:pPr algn="ctr"/>
            <a:r>
              <a:rPr lang="en-US" sz="1600" dirty="0" smtClean="0">
                <a:solidFill>
                  <a:schemeClr val="tx1"/>
                </a:solidFill>
              </a:rPr>
              <a:t>Correct for Coulomb Distortions</a:t>
            </a:r>
            <a:endParaRPr lang="en-US" sz="1600" baseline="-25000" dirty="0">
              <a:solidFill>
                <a:schemeClr val="tx1"/>
              </a:solidFill>
            </a:endParaRPr>
          </a:p>
        </p:txBody>
      </p:sp>
      <p:sp>
        <p:nvSpPr>
          <p:cNvPr id="65" name="Down Arrow 64"/>
          <p:cNvSpPr/>
          <p:nvPr/>
        </p:nvSpPr>
        <p:spPr>
          <a:xfrm>
            <a:off x="4191000" y="1371600"/>
            <a:ext cx="381000" cy="381000"/>
          </a:xfrm>
          <a:prstGeom prst="downArrow">
            <a:avLst/>
          </a:prstGeom>
          <a:solidFill>
            <a:schemeClr val="accent3">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1" name="Title 1"/>
          <p:cNvSpPr>
            <a:spLocks noGrp="1"/>
          </p:cNvSpPr>
          <p:nvPr>
            <p:ph type="title"/>
          </p:nvPr>
        </p:nvSpPr>
        <p:spPr>
          <a:xfrm>
            <a:off x="457200" y="0"/>
            <a:ext cx="8229600" cy="1143000"/>
          </a:xfrm>
        </p:spPr>
        <p:txBody>
          <a:bodyPr/>
          <a:lstStyle/>
          <a:p>
            <a:r>
              <a:rPr lang="en-US" dirty="0" smtClean="0"/>
              <a:t>Physics Output</a:t>
            </a:r>
            <a:endParaRPr lang="en-US" dirty="0"/>
          </a:p>
        </p:txBody>
      </p:sp>
      <p:sp>
        <p:nvSpPr>
          <p:cNvPr id="33826" name="Text Box 34"/>
          <p:cNvSpPr txBox="1">
            <a:spLocks noChangeArrowheads="1"/>
          </p:cNvSpPr>
          <p:nvPr/>
        </p:nvSpPr>
        <p:spPr bwMode="auto">
          <a:xfrm>
            <a:off x="2362200" y="3733800"/>
            <a:ext cx="184150" cy="366713"/>
          </a:xfrm>
          <a:prstGeom prst="rect">
            <a:avLst/>
          </a:prstGeom>
          <a:noFill/>
          <a:ln w="9525">
            <a:noFill/>
            <a:miter lim="800000"/>
            <a:headEnd/>
            <a:tailEnd/>
          </a:ln>
        </p:spPr>
        <p:txBody>
          <a:bodyPr wrap="none">
            <a:spAutoFit/>
          </a:bodyPr>
          <a:lstStyle/>
          <a:p>
            <a:endParaRPr lang="en-US" sz="1800" b="0">
              <a:latin typeface="Arial" charset="0"/>
            </a:endParaRPr>
          </a:p>
        </p:txBody>
      </p:sp>
      <p:sp>
        <p:nvSpPr>
          <p:cNvPr id="33835" name="Text Box 43"/>
          <p:cNvSpPr txBox="1">
            <a:spLocks noChangeArrowheads="1"/>
          </p:cNvSpPr>
          <p:nvPr/>
        </p:nvSpPr>
        <p:spPr bwMode="auto">
          <a:xfrm>
            <a:off x="381000" y="381000"/>
            <a:ext cx="2133600" cy="366713"/>
          </a:xfrm>
          <a:prstGeom prst="rect">
            <a:avLst/>
          </a:prstGeom>
          <a:noFill/>
          <a:ln w="9525">
            <a:noFill/>
            <a:miter lim="800000"/>
            <a:headEnd/>
            <a:tailEnd/>
          </a:ln>
        </p:spPr>
        <p:txBody>
          <a:bodyPr>
            <a:spAutoFit/>
          </a:bodyPr>
          <a:lstStyle/>
          <a:p>
            <a:pPr>
              <a:spcBef>
                <a:spcPct val="50000"/>
              </a:spcBef>
            </a:pPr>
            <a:endParaRPr lang="en-US" sz="1800" b="0">
              <a:latin typeface="Arial" charset="0"/>
            </a:endParaRPr>
          </a:p>
        </p:txBody>
      </p:sp>
      <p:sp>
        <p:nvSpPr>
          <p:cNvPr id="56" name="Rounded Rectangle 55"/>
          <p:cNvSpPr/>
          <p:nvPr/>
        </p:nvSpPr>
        <p:spPr>
          <a:xfrm>
            <a:off x="3124200" y="914400"/>
            <a:ext cx="2514600" cy="533400"/>
          </a:xfrm>
          <a:prstGeom prst="roundRect">
            <a:avLst/>
          </a:prstGeom>
          <a:solidFill>
            <a:schemeClr val="tx2">
              <a:lumMod val="40000"/>
              <a:lumOff val="60000"/>
            </a:schemeClr>
          </a:solidFill>
        </p:spPr>
        <p:style>
          <a:lnRef idx="0">
            <a:schemeClr val="accent6"/>
          </a:lnRef>
          <a:fillRef idx="1001">
            <a:schemeClr val="lt1"/>
          </a:fillRef>
          <a:effectRef idx="3">
            <a:schemeClr val="accent6"/>
          </a:effectRef>
          <a:fontRef idx="minor">
            <a:schemeClr val="lt1"/>
          </a:fontRef>
        </p:style>
        <p:txBody>
          <a:bodyPr rtlCol="0" anchor="ctr"/>
          <a:lstStyle/>
          <a:p>
            <a:pPr algn="ctr"/>
            <a:r>
              <a:rPr lang="en-US" sz="1600" dirty="0" smtClean="0">
                <a:solidFill>
                  <a:schemeClr val="tx1"/>
                </a:solidFill>
              </a:rPr>
              <a:t>Measured A</a:t>
            </a:r>
            <a:r>
              <a:rPr lang="en-US" sz="1600" baseline="-25000" dirty="0" smtClean="0">
                <a:solidFill>
                  <a:schemeClr val="tx1"/>
                </a:solidFill>
              </a:rPr>
              <a:t>PV</a:t>
            </a:r>
            <a:endParaRPr lang="en-US" sz="1600" baseline="-25000" dirty="0">
              <a:solidFill>
                <a:schemeClr val="tx1"/>
              </a:solidFill>
            </a:endParaRPr>
          </a:p>
        </p:txBody>
      </p:sp>
      <p:sp>
        <p:nvSpPr>
          <p:cNvPr id="2" name="Date Placeholder 1"/>
          <p:cNvSpPr>
            <a:spLocks noGrp="1"/>
          </p:cNvSpPr>
          <p:nvPr>
            <p:ph type="dt" sz="half" idx="10"/>
          </p:nvPr>
        </p:nvSpPr>
        <p:spPr/>
        <p:txBody>
          <a:bodyPr/>
          <a:lstStyle/>
          <a:p>
            <a:r>
              <a:rPr lang="en-US" smtClean="0"/>
              <a:t>June 1-19, 2015</a:t>
            </a:r>
            <a:endParaRPr lang="en-US"/>
          </a:p>
        </p:txBody>
      </p:sp>
      <p:sp>
        <p:nvSpPr>
          <p:cNvPr id="3" name="Footer Placeholder 2"/>
          <p:cNvSpPr>
            <a:spLocks noGrp="1"/>
          </p:cNvSpPr>
          <p:nvPr>
            <p:ph type="ftr" sz="quarter" idx="11"/>
          </p:nvPr>
        </p:nvSpPr>
        <p:spPr/>
        <p:txBody>
          <a:bodyPr/>
          <a:lstStyle/>
          <a:p>
            <a:r>
              <a:rPr lang="en-US" smtClean="0"/>
              <a:t>HUGS</a:t>
            </a:r>
            <a:endParaRPr lang="en-US"/>
          </a:p>
        </p:txBody>
      </p:sp>
      <p:sp>
        <p:nvSpPr>
          <p:cNvPr id="4" name="Slide Number Placeholder 3"/>
          <p:cNvSpPr>
            <a:spLocks noGrp="1"/>
          </p:cNvSpPr>
          <p:nvPr>
            <p:ph type="sldNum" sz="quarter" idx="12"/>
          </p:nvPr>
        </p:nvSpPr>
        <p:spPr/>
        <p:txBody>
          <a:bodyPr/>
          <a:lstStyle/>
          <a:p>
            <a:fld id="{7E5306AB-AE3C-461E-AA4C-9594156E011A}" type="slidenum">
              <a:rPr lang="en-US" smtClean="0"/>
              <a:pPr/>
              <a:t>45</a:t>
            </a:fld>
            <a:endParaRPr lang="en-US"/>
          </a:p>
        </p:txBody>
      </p:sp>
    </p:spTree>
    <p:extLst>
      <p:ext uri="{BB962C8B-B14F-4D97-AF65-F5344CB8AC3E}">
        <p14:creationId xmlns:p14="http://schemas.microsoft.com/office/powerpoint/2010/main" val="252684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2667000" y="381000"/>
            <a:ext cx="6382984" cy="4343400"/>
            <a:chOff x="2667000" y="381000"/>
            <a:chExt cx="6382984" cy="4343400"/>
          </a:xfrm>
        </p:grpSpPr>
        <p:grpSp>
          <p:nvGrpSpPr>
            <p:cNvPr id="5" name="Group 4"/>
            <p:cNvGrpSpPr/>
            <p:nvPr/>
          </p:nvGrpSpPr>
          <p:grpSpPr>
            <a:xfrm>
              <a:off x="2667000" y="381000"/>
              <a:ext cx="6382984" cy="4343400"/>
              <a:chOff x="1524000" y="152400"/>
              <a:chExt cx="6382984" cy="4343400"/>
            </a:xfrm>
          </p:grpSpPr>
          <p:pic>
            <p:nvPicPr>
              <p:cNvPr id="6" name="Picture 2"/>
              <p:cNvPicPr>
                <a:picLocks noChangeAspect="1" noChangeArrowheads="1"/>
              </p:cNvPicPr>
              <p:nvPr/>
            </p:nvPicPr>
            <p:blipFill>
              <a:blip r:embed="rId4" cstate="print"/>
              <a:srcRect l="12000" t="25143" r="66429" b="27886"/>
              <a:stretch>
                <a:fillRect/>
              </a:stretch>
            </p:blipFill>
            <p:spPr bwMode="auto">
              <a:xfrm>
                <a:off x="1524000" y="152400"/>
                <a:ext cx="6382984" cy="4343400"/>
              </a:xfrm>
              <a:prstGeom prst="flowChartManualInput">
                <a:avLst/>
              </a:prstGeom>
              <a:noFill/>
              <a:ln w="9525">
                <a:noFill/>
                <a:miter lim="800000"/>
                <a:headEnd/>
                <a:tailEnd/>
              </a:ln>
            </p:spPr>
          </p:pic>
          <p:sp>
            <p:nvSpPr>
              <p:cNvPr id="7" name="Rectangle 6"/>
              <p:cNvSpPr/>
              <p:nvPr/>
            </p:nvSpPr>
            <p:spPr>
              <a:xfrm>
                <a:off x="1524000" y="838200"/>
                <a:ext cx="6096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6982640" y="4038600"/>
              <a:ext cx="193276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Title 1"/>
          <p:cNvSpPr>
            <a:spLocks noGrp="1"/>
          </p:cNvSpPr>
          <p:nvPr>
            <p:ph type="title"/>
          </p:nvPr>
        </p:nvSpPr>
        <p:spPr/>
        <p:txBody>
          <a:bodyPr/>
          <a:lstStyle/>
          <a:p>
            <a:r>
              <a:rPr lang="en-US" dirty="0" smtClean="0"/>
              <a:t>Which nuclei?</a:t>
            </a:r>
            <a:endParaRPr lang="en-CA" dirty="0"/>
          </a:p>
        </p:txBody>
      </p:sp>
      <p:sp>
        <p:nvSpPr>
          <p:cNvPr id="3" name="Content Placeholder 2"/>
          <p:cNvSpPr>
            <a:spLocks noGrp="1"/>
          </p:cNvSpPr>
          <p:nvPr>
            <p:ph idx="1"/>
          </p:nvPr>
        </p:nvSpPr>
        <p:spPr>
          <a:xfrm>
            <a:off x="357600" y="1219200"/>
            <a:ext cx="8229600" cy="4525963"/>
          </a:xfrm>
        </p:spPr>
        <p:txBody>
          <a:bodyPr>
            <a:normAutofit/>
          </a:bodyPr>
          <a:lstStyle/>
          <a:p>
            <a:r>
              <a:rPr lang="en-US" sz="2400" dirty="0"/>
              <a:t>First excited state far from elastic peak</a:t>
            </a:r>
          </a:p>
          <a:p>
            <a:r>
              <a:rPr lang="en-US" sz="2400" dirty="0"/>
              <a:t>Target that won’t </a:t>
            </a:r>
            <a:r>
              <a:rPr lang="en-US" sz="2400" dirty="0" smtClean="0"/>
              <a:t>melt</a:t>
            </a:r>
          </a:p>
          <a:p>
            <a:r>
              <a:rPr lang="en-US" sz="2400" dirty="0"/>
              <a:t>Neutron </a:t>
            </a:r>
            <a:r>
              <a:rPr lang="en-US" sz="2400" dirty="0" smtClean="0"/>
              <a:t>excess</a:t>
            </a:r>
            <a:endParaRPr lang="en-US" sz="2400" dirty="0"/>
          </a:p>
          <a:p>
            <a:r>
              <a:rPr lang="en-US" sz="2400" dirty="0" smtClean="0"/>
              <a:t>Doubly-magic</a:t>
            </a:r>
            <a:endParaRPr lang="en-US" sz="2400" dirty="0"/>
          </a:p>
          <a:p>
            <a:r>
              <a:rPr lang="en-US" sz="2400" dirty="0" smtClean="0"/>
              <a:t>Stable</a:t>
            </a:r>
          </a:p>
          <a:p>
            <a:endParaRPr lang="en-US" sz="2400" dirty="0" smtClean="0"/>
          </a:p>
        </p:txBody>
      </p:sp>
      <p:sp>
        <p:nvSpPr>
          <p:cNvPr id="9" name="Oval 8"/>
          <p:cNvSpPr/>
          <p:nvPr/>
        </p:nvSpPr>
        <p:spPr>
          <a:xfrm>
            <a:off x="2844000" y="4176000"/>
            <a:ext cx="304800" cy="277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3276600" y="3760966"/>
            <a:ext cx="304800" cy="277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3581400" y="3445232"/>
            <a:ext cx="304800" cy="277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3581400" y="3760966"/>
            <a:ext cx="304800" cy="277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a:off x="4320000" y="3429000"/>
            <a:ext cx="304800" cy="277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4324865" y="2690758"/>
            <a:ext cx="304800" cy="277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a:off x="5454000" y="2674526"/>
            <a:ext cx="304800" cy="277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p:cNvSpPr/>
          <p:nvPr/>
        </p:nvSpPr>
        <p:spPr>
          <a:xfrm>
            <a:off x="7010400" y="1537583"/>
            <a:ext cx="304800" cy="277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7886700" y="1815217"/>
            <a:ext cx="800100" cy="369332"/>
          </a:xfrm>
          <a:prstGeom prst="rect">
            <a:avLst/>
          </a:prstGeom>
        </p:spPr>
        <p:txBody>
          <a:bodyPr wrap="square">
            <a:spAutoFit/>
          </a:bodyPr>
          <a:lstStyle/>
          <a:p>
            <a:r>
              <a:rPr lang="en-US" baseline="30000" dirty="0" smtClean="0"/>
              <a:t>208</a:t>
            </a:r>
            <a:r>
              <a:rPr lang="en-US" dirty="0" smtClean="0"/>
              <a:t>Pb</a:t>
            </a:r>
            <a:endParaRPr lang="en-US" dirty="0"/>
          </a:p>
        </p:txBody>
      </p:sp>
      <p:sp>
        <p:nvSpPr>
          <p:cNvPr id="24" name="Rectangle 23"/>
          <p:cNvSpPr/>
          <p:nvPr/>
        </p:nvSpPr>
        <p:spPr>
          <a:xfrm>
            <a:off x="4914900" y="3962400"/>
            <a:ext cx="647700" cy="369332"/>
          </a:xfrm>
          <a:prstGeom prst="rect">
            <a:avLst/>
          </a:prstGeom>
        </p:spPr>
        <p:txBody>
          <a:bodyPr wrap="square">
            <a:spAutoFit/>
          </a:bodyPr>
          <a:lstStyle/>
          <a:p>
            <a:r>
              <a:rPr lang="en-US" baseline="30000" dirty="0" smtClean="0"/>
              <a:t>48</a:t>
            </a:r>
            <a:r>
              <a:rPr lang="en-US" dirty="0" smtClean="0"/>
              <a:t>Ca</a:t>
            </a:r>
            <a:endParaRPr lang="en-US" dirty="0"/>
          </a:p>
        </p:txBody>
      </p:sp>
      <p:sp>
        <p:nvSpPr>
          <p:cNvPr id="25" name="Rectangle 24"/>
          <p:cNvSpPr/>
          <p:nvPr/>
        </p:nvSpPr>
        <p:spPr>
          <a:xfrm>
            <a:off x="4262850" y="3962400"/>
            <a:ext cx="723900" cy="369332"/>
          </a:xfrm>
          <a:prstGeom prst="rect">
            <a:avLst/>
          </a:prstGeom>
        </p:spPr>
        <p:txBody>
          <a:bodyPr wrap="square">
            <a:spAutoFit/>
          </a:bodyPr>
          <a:lstStyle/>
          <a:p>
            <a:r>
              <a:rPr lang="en-US" baseline="30000" dirty="0" smtClean="0"/>
              <a:t>40</a:t>
            </a:r>
            <a:r>
              <a:rPr lang="en-US" dirty="0" smtClean="0"/>
              <a:t>Ca</a:t>
            </a:r>
            <a:endParaRPr lang="en-US" dirty="0"/>
          </a:p>
        </p:txBody>
      </p:sp>
      <p:sp>
        <p:nvSpPr>
          <p:cNvPr id="26" name="Rectangle 25"/>
          <p:cNvSpPr/>
          <p:nvPr/>
        </p:nvSpPr>
        <p:spPr>
          <a:xfrm>
            <a:off x="3657600" y="4572000"/>
            <a:ext cx="571500" cy="369332"/>
          </a:xfrm>
          <a:prstGeom prst="rect">
            <a:avLst/>
          </a:prstGeom>
        </p:spPr>
        <p:txBody>
          <a:bodyPr wrap="square">
            <a:spAutoFit/>
          </a:bodyPr>
          <a:lstStyle/>
          <a:p>
            <a:r>
              <a:rPr lang="en-US" baseline="30000" dirty="0" smtClean="0"/>
              <a:t>16</a:t>
            </a:r>
            <a:r>
              <a:rPr lang="en-US" dirty="0" smtClean="0"/>
              <a:t>O</a:t>
            </a:r>
            <a:endParaRPr lang="en-US" dirty="0"/>
          </a:p>
        </p:txBody>
      </p:sp>
      <p:sp>
        <p:nvSpPr>
          <p:cNvPr id="28" name="Rectangle 27"/>
          <p:cNvSpPr/>
          <p:nvPr/>
        </p:nvSpPr>
        <p:spPr>
          <a:xfrm>
            <a:off x="4838700" y="3516868"/>
            <a:ext cx="571500" cy="369332"/>
          </a:xfrm>
          <a:prstGeom prst="rect">
            <a:avLst/>
          </a:prstGeom>
        </p:spPr>
        <p:txBody>
          <a:bodyPr wrap="square">
            <a:spAutoFit/>
          </a:bodyPr>
          <a:lstStyle/>
          <a:p>
            <a:r>
              <a:rPr lang="en-US" baseline="30000" dirty="0" smtClean="0"/>
              <a:t>56</a:t>
            </a:r>
            <a:r>
              <a:rPr lang="en-US" dirty="0" smtClean="0"/>
              <a:t>Ni</a:t>
            </a:r>
            <a:endParaRPr lang="en-US" dirty="0"/>
          </a:p>
        </p:txBody>
      </p:sp>
      <p:sp>
        <p:nvSpPr>
          <p:cNvPr id="29" name="Rectangle 28"/>
          <p:cNvSpPr/>
          <p:nvPr/>
        </p:nvSpPr>
        <p:spPr>
          <a:xfrm>
            <a:off x="7105650" y="2713149"/>
            <a:ext cx="742950" cy="369332"/>
          </a:xfrm>
          <a:prstGeom prst="rect">
            <a:avLst/>
          </a:prstGeom>
        </p:spPr>
        <p:txBody>
          <a:bodyPr wrap="square">
            <a:spAutoFit/>
          </a:bodyPr>
          <a:lstStyle/>
          <a:p>
            <a:r>
              <a:rPr lang="en-US" baseline="30000" dirty="0" smtClean="0"/>
              <a:t>132</a:t>
            </a:r>
            <a:r>
              <a:rPr lang="en-US" dirty="0" smtClean="0"/>
              <a:t>Sn</a:t>
            </a:r>
            <a:endParaRPr lang="en-US" dirty="0"/>
          </a:p>
        </p:txBody>
      </p:sp>
      <p:sp>
        <p:nvSpPr>
          <p:cNvPr id="30" name="Rectangle 29"/>
          <p:cNvSpPr/>
          <p:nvPr/>
        </p:nvSpPr>
        <p:spPr>
          <a:xfrm>
            <a:off x="5735139" y="3508385"/>
            <a:ext cx="589461" cy="369332"/>
          </a:xfrm>
          <a:prstGeom prst="rect">
            <a:avLst/>
          </a:prstGeom>
        </p:spPr>
        <p:txBody>
          <a:bodyPr wrap="square">
            <a:spAutoFit/>
          </a:bodyPr>
          <a:lstStyle/>
          <a:p>
            <a:r>
              <a:rPr lang="en-US" baseline="30000" dirty="0" smtClean="0"/>
              <a:t>78</a:t>
            </a:r>
            <a:r>
              <a:rPr lang="en-US" dirty="0" smtClean="0"/>
              <a:t>Ni</a:t>
            </a:r>
            <a:endParaRPr lang="en-US" dirty="0"/>
          </a:p>
        </p:txBody>
      </p:sp>
      <p:sp>
        <p:nvSpPr>
          <p:cNvPr id="31" name="Rectangle 30"/>
          <p:cNvSpPr/>
          <p:nvPr/>
        </p:nvSpPr>
        <p:spPr>
          <a:xfrm>
            <a:off x="6183629" y="2714923"/>
            <a:ext cx="799011" cy="369332"/>
          </a:xfrm>
          <a:prstGeom prst="rect">
            <a:avLst/>
          </a:prstGeom>
        </p:spPr>
        <p:txBody>
          <a:bodyPr wrap="square">
            <a:spAutoFit/>
          </a:bodyPr>
          <a:lstStyle/>
          <a:p>
            <a:r>
              <a:rPr lang="en-US" baseline="30000" dirty="0" smtClean="0"/>
              <a:t>100</a:t>
            </a:r>
            <a:r>
              <a:rPr lang="en-US" dirty="0" smtClean="0"/>
              <a:t>Sn</a:t>
            </a:r>
            <a:endParaRPr lang="en-US" dirty="0"/>
          </a:p>
        </p:txBody>
      </p:sp>
      <p:graphicFrame>
        <p:nvGraphicFramePr>
          <p:cNvPr id="38" name="Object 8"/>
          <p:cNvGraphicFramePr>
            <a:graphicFrameLocks noChangeAspect="1"/>
          </p:cNvGraphicFramePr>
          <p:nvPr>
            <p:extLst/>
          </p:nvPr>
        </p:nvGraphicFramePr>
        <p:xfrm>
          <a:off x="314325" y="5181600"/>
          <a:ext cx="3876675" cy="703262"/>
        </p:xfrm>
        <a:graphic>
          <a:graphicData uri="http://schemas.openxmlformats.org/presentationml/2006/ole">
            <mc:AlternateContent xmlns:mc="http://schemas.openxmlformats.org/markup-compatibility/2006">
              <mc:Choice xmlns:v="urn:schemas-microsoft-com:vml" Requires="v">
                <p:oleObj spid="_x0000_s259082" name="Equation" r:id="rId5" imgW="2590800" imgH="469900" progId="Equation.3">
                  <p:embed/>
                </p:oleObj>
              </mc:Choice>
              <mc:Fallback>
                <p:oleObj name="Equation" r:id="rId5" imgW="2590800" imgH="469900" progId="Equation.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 y="5181600"/>
                        <a:ext cx="3876675" cy="703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Text Box 5"/>
          <p:cNvSpPr txBox="1">
            <a:spLocks noChangeArrowheads="1"/>
          </p:cNvSpPr>
          <p:nvPr/>
        </p:nvSpPr>
        <p:spPr bwMode="auto">
          <a:xfrm>
            <a:off x="542925" y="5943600"/>
            <a:ext cx="3048000" cy="307777"/>
          </a:xfrm>
          <a:prstGeom prst="rect">
            <a:avLst/>
          </a:prstGeom>
          <a:noFill/>
          <a:ln w="9525">
            <a:noFill/>
            <a:miter lim="800000"/>
            <a:headEnd/>
            <a:tailEnd/>
          </a:ln>
        </p:spPr>
        <p:txBody>
          <a:bodyPr wrap="square">
            <a:spAutoFit/>
          </a:bodyPr>
          <a:lstStyle/>
          <a:p>
            <a:r>
              <a:rPr lang="en-US" sz="1400" b="0" dirty="0">
                <a:latin typeface="Arial" charset="0"/>
              </a:rPr>
              <a:t>energy  cost  for  unequal  </a:t>
            </a:r>
            <a:r>
              <a:rPr lang="en-US" sz="1400" b="0" dirty="0" smtClean="0">
                <a:latin typeface="Arial" charset="0"/>
              </a:rPr>
              <a:t>#p  </a:t>
            </a:r>
            <a:r>
              <a:rPr lang="en-US" sz="1400" b="0" dirty="0">
                <a:latin typeface="Arial" charset="0"/>
              </a:rPr>
              <a:t>&amp;  </a:t>
            </a:r>
            <a:r>
              <a:rPr lang="en-US" sz="1400" b="0" dirty="0" smtClean="0">
                <a:latin typeface="Arial" charset="0"/>
              </a:rPr>
              <a:t>#n</a:t>
            </a:r>
            <a:endParaRPr lang="en-US" sz="1400" b="0" dirty="0">
              <a:latin typeface="Arial" charset="0"/>
            </a:endParaRPr>
          </a:p>
        </p:txBody>
      </p:sp>
      <p:sp>
        <p:nvSpPr>
          <p:cNvPr id="40" name="Rounded Rectangle 39"/>
          <p:cNvSpPr/>
          <p:nvPr/>
        </p:nvSpPr>
        <p:spPr>
          <a:xfrm>
            <a:off x="1457325" y="5334000"/>
            <a:ext cx="2286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671px-Binding_energy_curve_-_common_isotopes.svg.png"/>
          <p:cNvPicPr>
            <a:picLocks noChangeAspect="1"/>
          </p:cNvPicPr>
          <p:nvPr/>
        </p:nvPicPr>
        <p:blipFill>
          <a:blip r:embed="rId7" cstate="print"/>
          <a:stretch>
            <a:fillRect/>
          </a:stretch>
        </p:blipFill>
        <p:spPr>
          <a:xfrm>
            <a:off x="5551316" y="4209936"/>
            <a:ext cx="3444881" cy="2264072"/>
          </a:xfrm>
          <a:prstGeom prst="rect">
            <a:avLst/>
          </a:prstGeom>
          <a:solidFill>
            <a:schemeClr val="bg1"/>
          </a:solidFill>
        </p:spPr>
      </p:pic>
      <p:sp>
        <p:nvSpPr>
          <p:cNvPr id="4" name="Date Placeholder 3"/>
          <p:cNvSpPr>
            <a:spLocks noGrp="1"/>
          </p:cNvSpPr>
          <p:nvPr>
            <p:ph type="dt" sz="half" idx="10"/>
          </p:nvPr>
        </p:nvSpPr>
        <p:spPr/>
        <p:txBody>
          <a:bodyPr/>
          <a:lstStyle/>
          <a:p>
            <a:r>
              <a:rPr lang="en-US" smtClean="0"/>
              <a:t>June 1-19, 2015</a:t>
            </a:r>
            <a:endParaRPr lang="en-US"/>
          </a:p>
        </p:txBody>
      </p:sp>
      <p:sp>
        <p:nvSpPr>
          <p:cNvPr id="8" name="Footer Placeholder 7"/>
          <p:cNvSpPr>
            <a:spLocks noGrp="1"/>
          </p:cNvSpPr>
          <p:nvPr>
            <p:ph type="ftr" sz="quarter" idx="11"/>
          </p:nvPr>
        </p:nvSpPr>
        <p:spPr/>
        <p:txBody>
          <a:bodyPr/>
          <a:lstStyle/>
          <a:p>
            <a:r>
              <a:rPr lang="en-US" smtClean="0"/>
              <a:t>HUGS</a:t>
            </a:r>
            <a:endParaRPr lang="en-US"/>
          </a:p>
        </p:txBody>
      </p:sp>
      <p:sp>
        <p:nvSpPr>
          <p:cNvPr id="17" name="Slide Number Placeholder 16"/>
          <p:cNvSpPr>
            <a:spLocks noGrp="1"/>
          </p:cNvSpPr>
          <p:nvPr>
            <p:ph type="sldNum" sz="quarter" idx="12"/>
          </p:nvPr>
        </p:nvSpPr>
        <p:spPr/>
        <p:txBody>
          <a:bodyPr/>
          <a:lstStyle/>
          <a:p>
            <a:fld id="{7E5306AB-AE3C-461E-AA4C-9594156E011A}" type="slidenum">
              <a:rPr lang="en-US" smtClean="0"/>
              <a:pPr/>
              <a:t>46</a:t>
            </a:fld>
            <a:endParaRPr lang="en-US"/>
          </a:p>
        </p:txBody>
      </p:sp>
    </p:spTree>
    <p:extLst>
      <p:ext uri="{BB962C8B-B14F-4D97-AF65-F5344CB8AC3E}">
        <p14:creationId xmlns:p14="http://schemas.microsoft.com/office/powerpoint/2010/main" val="310440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25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7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100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grpId="0" nodeType="withEffect">
                                  <p:stCondLst>
                                    <p:cond delay="125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150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175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200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2" end="2"/>
                                            </p:txEl>
                                          </p:spTgt>
                                        </p:tgtEl>
                                        <p:attrNameLst>
                                          <p:attrName>style.visibility</p:attrName>
                                        </p:attrNameLst>
                                      </p:cBhvr>
                                      <p:to>
                                        <p:strVal val="visible"/>
                                      </p:to>
                                    </p:set>
                                    <p:animEffect transition="in" filter="fade">
                                      <p:cBhvr>
                                        <p:cTn id="62" dur="500"/>
                                        <p:tgtEl>
                                          <p:spTgt spid="3">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6"/>
                                        </p:tgtEl>
                                      </p:cBhvr>
                                    </p:animEffect>
                                    <p:set>
                                      <p:cBhvr>
                                        <p:cTn id="97" dur="1" fill="hold">
                                          <p:stCondLst>
                                            <p:cond delay="499"/>
                                          </p:stCondLst>
                                        </p:cTn>
                                        <p:tgtEl>
                                          <p:spTgt spid="26"/>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5"/>
                                        </p:tgtEl>
                                      </p:cBhvr>
                                    </p:animEffect>
                                    <p:set>
                                      <p:cBhvr>
                                        <p:cTn id="100" dur="1" fill="hold">
                                          <p:stCondLst>
                                            <p:cond delay="499"/>
                                          </p:stCondLst>
                                        </p:cTn>
                                        <p:tgtEl>
                                          <p:spTgt spid="25"/>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31"/>
                                        </p:tgtEl>
                                      </p:cBhvr>
                                    </p:animEffect>
                                    <p:set>
                                      <p:cBhvr>
                                        <p:cTn id="106" dur="1" fill="hold">
                                          <p:stCondLst>
                                            <p:cond delay="499"/>
                                          </p:stCondLst>
                                        </p:cTn>
                                        <p:tgtEl>
                                          <p:spTgt spid="3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3">
                                            <p:txEl>
                                              <p:pRg st="4" end="4"/>
                                            </p:txEl>
                                          </p:spTgt>
                                        </p:tgtEl>
                                        <p:attrNameLst>
                                          <p:attrName>style.visibility</p:attrName>
                                        </p:attrNameLst>
                                      </p:cBhvr>
                                      <p:to>
                                        <p:strVal val="visible"/>
                                      </p:to>
                                    </p:set>
                                    <p:animEffect transition="in" filter="fade">
                                      <p:cBhvr>
                                        <p:cTn id="111" dur="500"/>
                                        <p:tgtEl>
                                          <p:spTgt spid="3">
                                            <p:txEl>
                                              <p:pRg st="4" end="4"/>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13"/>
                                        </p:tgtEl>
                                      </p:cBhvr>
                                    </p:animEffect>
                                    <p:set>
                                      <p:cBhvr>
                                        <p:cTn id="116" dur="1" fill="hold">
                                          <p:stCondLst>
                                            <p:cond delay="499"/>
                                          </p:stCondLst>
                                        </p:cTn>
                                        <p:tgtEl>
                                          <p:spTgt spid="13"/>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29"/>
                                        </p:tgtEl>
                                      </p:cBhvr>
                                    </p:animEffect>
                                    <p:set>
                                      <p:cBhvr>
                                        <p:cTn id="125" dur="1" fill="hold">
                                          <p:stCondLst>
                                            <p:cond delay="499"/>
                                          </p:stCondLst>
                                        </p:cTn>
                                        <p:tgtEl>
                                          <p:spTgt spid="29"/>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3">
                                            <p:txEl>
                                              <p:pRg st="0" end="0"/>
                                            </p:txEl>
                                          </p:spTgt>
                                        </p:tgtEl>
                                        <p:attrNameLst>
                                          <p:attrName>style.visibility</p:attrName>
                                        </p:attrNameLst>
                                      </p:cBhvr>
                                      <p:to>
                                        <p:strVal val="visible"/>
                                      </p:to>
                                    </p:set>
                                    <p:animEffect transition="in" filter="fade">
                                      <p:cBhvr>
                                        <p:cTn id="130" dur="500"/>
                                        <p:tgtEl>
                                          <p:spTgt spid="3">
                                            <p:txEl>
                                              <p:pRg st="0" end="0"/>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3">
                                            <p:txEl>
                                              <p:pRg st="1" end="1"/>
                                            </p:txEl>
                                          </p:spTgt>
                                        </p:tgtEl>
                                        <p:attrNameLst>
                                          <p:attrName>style.visibility</p:attrName>
                                        </p:attrNameLst>
                                      </p:cBhvr>
                                      <p:to>
                                        <p:strVal val="visible"/>
                                      </p:to>
                                    </p:set>
                                    <p:animEffect transition="in" filter="fade">
                                      <p:cBhvr>
                                        <p:cTn id="13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3" grpId="0" animBg="1"/>
      <p:bldP spid="13" grpId="1" animBg="1"/>
      <p:bldP spid="14" grpId="0" animBg="1"/>
      <p:bldP spid="14" grpId="1" animBg="1"/>
      <p:bldP spid="15" grpId="0" animBg="1"/>
      <p:bldP spid="15" grpId="1" animBg="1"/>
      <p:bldP spid="16" grpId="0" animBg="1"/>
      <p:bldP spid="23" grpId="0"/>
      <p:bldP spid="24" grpId="0"/>
      <p:bldP spid="25" grpId="0"/>
      <p:bldP spid="25" grpId="1"/>
      <p:bldP spid="26" grpId="0"/>
      <p:bldP spid="26" grpId="1"/>
      <p:bldP spid="28" grpId="0"/>
      <p:bldP spid="28" grpId="1"/>
      <p:bldP spid="29" grpId="0"/>
      <p:bldP spid="29" grpId="1"/>
      <p:bldP spid="30" grpId="0"/>
      <p:bldP spid="30" grpId="1"/>
      <p:bldP spid="31" grpId="0"/>
      <p:bldP spid="31" grpId="1"/>
      <p:bldP spid="39" grpId="0"/>
      <p:bldP spid="4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3"/>
          <p:cNvPicPr>
            <a:picLocks noGrp="1" noChangeAspect="1"/>
          </p:cNvPicPr>
          <p:nvPr>
            <p:ph idx="1"/>
          </p:nvPr>
        </p:nvPicPr>
        <p:blipFill rotWithShape="1">
          <a:blip r:embed="rId4"/>
          <a:srcRect l="53704" r="6481" b="18266"/>
          <a:stretch/>
        </p:blipFill>
        <p:spPr>
          <a:xfrm>
            <a:off x="5715000" y="650470"/>
            <a:ext cx="3200399" cy="3316705"/>
          </a:xfrm>
          <a:prstGeom prst="rect">
            <a:avLst/>
          </a:prstGeom>
        </p:spPr>
      </p:pic>
      <p:sp>
        <p:nvSpPr>
          <p:cNvPr id="2" name="Title 1"/>
          <p:cNvSpPr>
            <a:spLocks noGrp="1"/>
          </p:cNvSpPr>
          <p:nvPr>
            <p:ph type="title"/>
          </p:nvPr>
        </p:nvSpPr>
        <p:spPr/>
        <p:txBody>
          <a:bodyPr/>
          <a:lstStyle/>
          <a:p>
            <a:r>
              <a:rPr lang="en-US" dirty="0" smtClean="0"/>
              <a:t>Neutron skin of </a:t>
            </a:r>
            <a:r>
              <a:rPr lang="en-US" dirty="0" err="1" smtClean="0"/>
              <a:t>Pb</a:t>
            </a:r>
            <a:endParaRPr lang="en-US" dirty="0"/>
          </a:p>
        </p:txBody>
      </p:sp>
      <p:pic>
        <p:nvPicPr>
          <p:cNvPr id="11" name="Picture 10" descr="lead_nucleon_radii.png"/>
          <p:cNvPicPr>
            <a:picLocks noChangeAspect="1"/>
          </p:cNvPicPr>
          <p:nvPr/>
        </p:nvPicPr>
        <p:blipFill>
          <a:blip r:embed="rId5" cstate="print"/>
          <a:stretch>
            <a:fillRect/>
          </a:stretch>
        </p:blipFill>
        <p:spPr>
          <a:xfrm>
            <a:off x="762000" y="1219200"/>
            <a:ext cx="3200400" cy="2788982"/>
          </a:xfrm>
          <a:prstGeom prst="rect">
            <a:avLst/>
          </a:prstGeom>
          <a:ln>
            <a:noFill/>
          </a:ln>
          <a:effectLst>
            <a:outerShdw blurRad="190500" algn="tl" rotWithShape="0">
              <a:srgbClr val="000000">
                <a:alpha val="70000"/>
              </a:srgbClr>
            </a:outerShdw>
          </a:effectLst>
        </p:spPr>
      </p:pic>
      <p:sp>
        <p:nvSpPr>
          <p:cNvPr id="12" name="Up Arrow 11"/>
          <p:cNvSpPr/>
          <p:nvPr/>
        </p:nvSpPr>
        <p:spPr>
          <a:xfrm rot="5400000">
            <a:off x="4933585" y="1619615"/>
            <a:ext cx="496029" cy="1066800"/>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Up Arrow 12"/>
          <p:cNvSpPr/>
          <p:nvPr/>
        </p:nvSpPr>
        <p:spPr>
          <a:xfrm rot="6866085">
            <a:off x="4802568" y="3595000"/>
            <a:ext cx="496029" cy="1066800"/>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4" name="TextBox 13"/>
          <p:cNvSpPr txBox="1"/>
          <p:nvPr/>
        </p:nvSpPr>
        <p:spPr>
          <a:xfrm>
            <a:off x="2705100" y="4722674"/>
            <a:ext cx="3048000" cy="1754326"/>
          </a:xfrm>
          <a:prstGeom prst="rect">
            <a:avLst/>
          </a:prstGeom>
          <a:noFill/>
        </p:spPr>
        <p:txBody>
          <a:bodyPr wrap="square" rtlCol="0">
            <a:spAutoFit/>
          </a:bodyPr>
          <a:lstStyle/>
          <a:p>
            <a:pPr algn="ctr"/>
            <a:r>
              <a:rPr lang="en-US" dirty="0" smtClean="0"/>
              <a:t>and the symmetry energy </a:t>
            </a:r>
          </a:p>
          <a:p>
            <a:pPr algn="ctr"/>
            <a:r>
              <a:rPr lang="en-US" dirty="0" smtClean="0"/>
              <a:t>and </a:t>
            </a:r>
          </a:p>
          <a:p>
            <a:pPr algn="ctr"/>
            <a:r>
              <a:rPr lang="en-US" dirty="0" smtClean="0"/>
              <a:t>the EOS of neutron matter</a:t>
            </a:r>
          </a:p>
          <a:p>
            <a:pPr algn="ctr"/>
            <a:endParaRPr lang="en-US" dirty="0"/>
          </a:p>
          <a:p>
            <a:pPr algn="ctr"/>
            <a:r>
              <a:rPr lang="en-US" dirty="0" smtClean="0"/>
              <a:t>Density dependence of symmetry energy L</a:t>
            </a:r>
            <a:endParaRPr lang="en-US" dirty="0"/>
          </a:p>
        </p:txBody>
      </p:sp>
      <p:sp>
        <p:nvSpPr>
          <p:cNvPr id="15" name="Up Arrow 14"/>
          <p:cNvSpPr/>
          <p:nvPr/>
        </p:nvSpPr>
        <p:spPr>
          <a:xfrm rot="5400000">
            <a:off x="2342786" y="2534016"/>
            <a:ext cx="343628" cy="609600"/>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 name="Up Arrow 15"/>
          <p:cNvSpPr/>
          <p:nvPr/>
        </p:nvSpPr>
        <p:spPr>
          <a:xfrm rot="16200000">
            <a:off x="3180986" y="2534016"/>
            <a:ext cx="343629" cy="609598"/>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aphicFrame>
        <p:nvGraphicFramePr>
          <p:cNvPr id="17" name="Object 16"/>
          <p:cNvGraphicFramePr>
            <a:graphicFrameLocks noChangeAspect="1"/>
          </p:cNvGraphicFramePr>
          <p:nvPr/>
        </p:nvGraphicFramePr>
        <p:xfrm>
          <a:off x="304800" y="5562600"/>
          <a:ext cx="2376916" cy="515938"/>
        </p:xfrm>
        <a:graphic>
          <a:graphicData uri="http://schemas.openxmlformats.org/presentationml/2006/ole">
            <mc:AlternateContent xmlns:mc="http://schemas.openxmlformats.org/markup-compatibility/2006">
              <mc:Choice xmlns:v="urn:schemas-microsoft-com:vml" Requires="v">
                <p:oleObj spid="_x0000_s260106" name="Equation" r:id="rId6" imgW="1524000" imgH="330200" progId="Equation.3">
                  <p:embed/>
                </p:oleObj>
              </mc:Choice>
              <mc:Fallback>
                <p:oleObj name="Equation" r:id="rId6" imgW="1524000" imgH="330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5562600"/>
                        <a:ext cx="2376916"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12"/>
          <p:cNvSpPr txBox="1">
            <a:spLocks noChangeArrowheads="1"/>
          </p:cNvSpPr>
          <p:nvPr/>
        </p:nvSpPr>
        <p:spPr bwMode="auto">
          <a:xfrm>
            <a:off x="1905000" y="4038600"/>
            <a:ext cx="914400" cy="246221"/>
          </a:xfrm>
          <a:prstGeom prst="rect">
            <a:avLst/>
          </a:prstGeom>
          <a:noFill/>
          <a:ln w="9525">
            <a:noFill/>
            <a:miter lim="800000"/>
            <a:headEnd/>
            <a:tailEnd/>
          </a:ln>
        </p:spPr>
        <p:txBody>
          <a:bodyPr wrap="square">
            <a:spAutoFit/>
          </a:bodyPr>
          <a:lstStyle/>
          <a:p>
            <a:r>
              <a:rPr lang="en-US" sz="1000" b="0" dirty="0"/>
              <a:t>C.J. </a:t>
            </a:r>
            <a:r>
              <a:rPr lang="en-US" sz="1000" b="0" dirty="0" smtClean="0"/>
              <a:t>Horowitz </a:t>
            </a:r>
            <a:endParaRPr lang="en-US" sz="1000" b="0" dirty="0"/>
          </a:p>
        </p:txBody>
      </p:sp>
      <p:sp>
        <p:nvSpPr>
          <p:cNvPr id="24" name="TextBox 23"/>
          <p:cNvSpPr txBox="1"/>
          <p:nvPr/>
        </p:nvSpPr>
        <p:spPr>
          <a:xfrm>
            <a:off x="76200" y="4419600"/>
            <a:ext cx="2819400" cy="923330"/>
          </a:xfrm>
          <a:prstGeom prst="rect">
            <a:avLst/>
          </a:prstGeom>
          <a:noFill/>
        </p:spPr>
        <p:txBody>
          <a:bodyPr wrap="square" rtlCol="0">
            <a:spAutoFit/>
          </a:bodyPr>
          <a:lstStyle/>
          <a:p>
            <a:r>
              <a:rPr lang="en-US" dirty="0" smtClean="0"/>
              <a:t>There is a tight correlation between the neutron skin of </a:t>
            </a:r>
            <a:r>
              <a:rPr lang="en-US" dirty="0" err="1" smtClean="0"/>
              <a:t>Pb</a:t>
            </a:r>
            <a:r>
              <a:rPr lang="en-US" dirty="0" smtClean="0"/>
              <a:t>, </a:t>
            </a:r>
            <a:r>
              <a:rPr lang="en-US" i="1" dirty="0" smtClean="0"/>
              <a:t>actually</a:t>
            </a:r>
            <a:endParaRPr lang="en-US" i="1" dirty="0"/>
          </a:p>
        </p:txBody>
      </p:sp>
      <p:pic>
        <p:nvPicPr>
          <p:cNvPr id="26" name="Content Placeholder 3"/>
          <p:cNvPicPr>
            <a:picLocks noChangeAspect="1"/>
          </p:cNvPicPr>
          <p:nvPr/>
        </p:nvPicPr>
        <p:blipFill rotWithShape="1">
          <a:blip r:embed="rId4"/>
          <a:srcRect l="7408" t="2866" r="48148" b="20100"/>
          <a:stretch/>
        </p:blipFill>
        <p:spPr>
          <a:xfrm>
            <a:off x="5726055" y="3935091"/>
            <a:ext cx="2960745" cy="2590652"/>
          </a:xfrm>
          <a:prstGeom prst="rect">
            <a:avLst/>
          </a:prstGeom>
        </p:spPr>
      </p:pic>
      <p:pic>
        <p:nvPicPr>
          <p:cNvPr id="27" name="Picture 26"/>
          <p:cNvPicPr>
            <a:picLocks noChangeAspect="1"/>
          </p:cNvPicPr>
          <p:nvPr/>
        </p:nvPicPr>
        <p:blipFill rotWithShape="1">
          <a:blip r:embed="rId8"/>
          <a:srcRect l="1751" r="94281"/>
          <a:stretch/>
        </p:blipFill>
        <p:spPr>
          <a:xfrm rot="10800000">
            <a:off x="8839200" y="1441800"/>
            <a:ext cx="304800" cy="4425600"/>
          </a:xfrm>
          <a:prstGeom prst="rect">
            <a:avLst/>
          </a:prstGeom>
        </p:spPr>
      </p:pic>
      <p:sp>
        <p:nvSpPr>
          <p:cNvPr id="3" name="Date Placeholder 2"/>
          <p:cNvSpPr>
            <a:spLocks noGrp="1"/>
          </p:cNvSpPr>
          <p:nvPr>
            <p:ph type="dt" sz="half" idx="10"/>
          </p:nvPr>
        </p:nvSpPr>
        <p:spPr/>
        <p:txBody>
          <a:bodyPr/>
          <a:lstStyle/>
          <a:p>
            <a:r>
              <a:rPr lang="en-US" smtClean="0"/>
              <a:t>June 1-19, 2015</a:t>
            </a:r>
            <a:endParaRPr lang="en-US"/>
          </a:p>
        </p:txBody>
      </p:sp>
      <p:sp>
        <p:nvSpPr>
          <p:cNvPr id="4" name="Footer Placeholder 3"/>
          <p:cNvSpPr>
            <a:spLocks noGrp="1"/>
          </p:cNvSpPr>
          <p:nvPr>
            <p:ph type="ftr" sz="quarter" idx="11"/>
          </p:nvPr>
        </p:nvSpPr>
        <p:spPr/>
        <p:txBody>
          <a:bodyPr/>
          <a:lstStyle/>
          <a:p>
            <a:r>
              <a:rPr lang="en-US" smtClean="0"/>
              <a:t>HUGS</a:t>
            </a:r>
            <a:endParaRPr lang="en-US"/>
          </a:p>
        </p:txBody>
      </p:sp>
      <p:sp>
        <p:nvSpPr>
          <p:cNvPr id="5" name="Slide Number Placeholder 4"/>
          <p:cNvSpPr>
            <a:spLocks noGrp="1"/>
          </p:cNvSpPr>
          <p:nvPr>
            <p:ph type="sldNum" sz="quarter" idx="12"/>
          </p:nvPr>
        </p:nvSpPr>
        <p:spPr/>
        <p:txBody>
          <a:bodyPr/>
          <a:lstStyle/>
          <a:p>
            <a:fld id="{7E5306AB-AE3C-461E-AA4C-9594156E011A}" type="slidenum">
              <a:rPr lang="en-US" smtClean="0"/>
              <a:pPr/>
              <a:t>47</a:t>
            </a:fld>
            <a:endParaRPr lang="en-US"/>
          </a:p>
        </p:txBody>
      </p:sp>
    </p:spTree>
    <p:extLst>
      <p:ext uri="{BB962C8B-B14F-4D97-AF65-F5344CB8AC3E}">
        <p14:creationId xmlns:p14="http://schemas.microsoft.com/office/powerpoint/2010/main" val="36666255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How do we measure                ?</a:t>
            </a:r>
            <a:endParaRPr lang="en-US" dirty="0"/>
          </a:p>
        </p:txBody>
      </p:sp>
      <p:grpSp>
        <p:nvGrpSpPr>
          <p:cNvPr id="4" name="Group 3"/>
          <p:cNvGrpSpPr/>
          <p:nvPr/>
        </p:nvGrpSpPr>
        <p:grpSpPr>
          <a:xfrm>
            <a:off x="5867398" y="-76200"/>
            <a:ext cx="1845087" cy="1600200"/>
            <a:chOff x="3429001" y="3505201"/>
            <a:chExt cx="2232648" cy="1988180"/>
          </a:xfrm>
        </p:grpSpPr>
        <p:pic>
          <p:nvPicPr>
            <p:cNvPr id="5" name="Picture 8"/>
            <p:cNvPicPr>
              <a:picLocks noChangeAspect="1" noChangeArrowheads="1"/>
            </p:cNvPicPr>
            <p:nvPr/>
          </p:nvPicPr>
          <p:blipFill>
            <a:blip r:embed="rId3" cstate="print"/>
            <a:srcRect t="52116"/>
            <a:stretch>
              <a:fillRect/>
            </a:stretch>
          </p:blipFill>
          <p:spPr bwMode="auto">
            <a:xfrm rot="16200000">
              <a:off x="3450093" y="3484109"/>
              <a:ext cx="1988180" cy="2030363"/>
            </a:xfrm>
            <a:prstGeom prst="rect">
              <a:avLst/>
            </a:prstGeom>
            <a:noFill/>
            <a:ln w="9525">
              <a:noFill/>
              <a:miter lim="800000"/>
              <a:headEnd/>
              <a:tailEnd/>
            </a:ln>
          </p:spPr>
        </p:pic>
        <p:sp>
          <p:nvSpPr>
            <p:cNvPr id="6" name="TextBox 5"/>
            <p:cNvSpPr txBox="1"/>
            <p:nvPr/>
          </p:nvSpPr>
          <p:spPr>
            <a:xfrm>
              <a:off x="5257800" y="4800601"/>
              <a:ext cx="403849" cy="458879"/>
            </a:xfrm>
            <a:prstGeom prst="rect">
              <a:avLst/>
            </a:prstGeom>
            <a:solidFill>
              <a:schemeClr val="bg1"/>
            </a:solidFill>
          </p:spPr>
          <p:txBody>
            <a:bodyPr wrap="none" rtlCol="0">
              <a:spAutoFit/>
            </a:bodyPr>
            <a:lstStyle/>
            <a:p>
              <a:r>
                <a:rPr lang="en-US" dirty="0"/>
                <a:t>N</a:t>
              </a:r>
            </a:p>
          </p:txBody>
        </p:sp>
      </p:grpSp>
      <p:graphicFrame>
        <p:nvGraphicFramePr>
          <p:cNvPr id="217090" name="Object 2"/>
          <p:cNvGraphicFramePr>
            <a:graphicFrameLocks noChangeAspect="1"/>
          </p:cNvGraphicFramePr>
          <p:nvPr/>
        </p:nvGraphicFramePr>
        <p:xfrm>
          <a:off x="381000" y="2636838"/>
          <a:ext cx="739775" cy="369887"/>
        </p:xfrm>
        <a:graphic>
          <a:graphicData uri="http://schemas.openxmlformats.org/presentationml/2006/ole">
            <mc:AlternateContent xmlns:mc="http://schemas.openxmlformats.org/markup-compatibility/2006">
              <mc:Choice xmlns:v="urn:schemas-microsoft-com:vml" Requires="v">
                <p:oleObj spid="_x0000_s261162" name="Equation" r:id="rId4" imgW="279360" imgH="139680" progId="Equation.3">
                  <p:embed/>
                </p:oleObj>
              </mc:Choice>
              <mc:Fallback>
                <p:oleObj name="Equation" r:id="rId4" imgW="279360" imgH="1396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636838"/>
                        <a:ext cx="739775" cy="369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6" name="Group 75"/>
          <p:cNvGrpSpPr/>
          <p:nvPr/>
        </p:nvGrpSpPr>
        <p:grpSpPr>
          <a:xfrm>
            <a:off x="1066800" y="1981200"/>
            <a:ext cx="3505200" cy="1447800"/>
            <a:chOff x="914400" y="838200"/>
            <a:chExt cx="3505200" cy="1447800"/>
          </a:xfrm>
        </p:grpSpPr>
        <p:grpSp>
          <p:nvGrpSpPr>
            <p:cNvPr id="7" name="Group 6"/>
            <p:cNvGrpSpPr/>
            <p:nvPr/>
          </p:nvGrpSpPr>
          <p:grpSpPr>
            <a:xfrm>
              <a:off x="2641959" y="1143000"/>
              <a:ext cx="1191775" cy="1143000"/>
              <a:chOff x="3429001" y="3505201"/>
              <a:chExt cx="2540144" cy="1988180"/>
            </a:xfrm>
          </p:grpSpPr>
          <p:pic>
            <p:nvPicPr>
              <p:cNvPr id="8" name="Picture 8"/>
              <p:cNvPicPr>
                <a:picLocks noChangeAspect="1" noChangeArrowheads="1"/>
              </p:cNvPicPr>
              <p:nvPr/>
            </p:nvPicPr>
            <p:blipFill>
              <a:blip r:embed="rId3" cstate="print"/>
              <a:srcRect t="52116"/>
              <a:stretch>
                <a:fillRect/>
              </a:stretch>
            </p:blipFill>
            <p:spPr bwMode="auto">
              <a:xfrm rot="16200000">
                <a:off x="3450093" y="3484109"/>
                <a:ext cx="1988180" cy="2030363"/>
              </a:xfrm>
              <a:prstGeom prst="rect">
                <a:avLst/>
              </a:prstGeom>
              <a:noFill/>
              <a:ln w="9525">
                <a:noFill/>
                <a:miter lim="800000"/>
                <a:headEnd/>
                <a:tailEnd/>
              </a:ln>
            </p:spPr>
          </p:pic>
          <p:sp>
            <p:nvSpPr>
              <p:cNvPr id="9" name="TextBox 8"/>
              <p:cNvSpPr txBox="1"/>
              <p:nvPr/>
            </p:nvSpPr>
            <p:spPr>
              <a:xfrm>
                <a:off x="5257800" y="4800600"/>
                <a:ext cx="711345" cy="642431"/>
              </a:xfrm>
              <a:prstGeom prst="rect">
                <a:avLst/>
              </a:prstGeom>
              <a:solidFill>
                <a:schemeClr val="bg1"/>
              </a:solidFill>
            </p:spPr>
            <p:txBody>
              <a:bodyPr wrap="none" rtlCol="0">
                <a:spAutoFit/>
              </a:bodyPr>
              <a:lstStyle/>
              <a:p>
                <a:r>
                  <a:rPr lang="en-US" dirty="0" smtClean="0"/>
                  <a:t>N</a:t>
                </a:r>
                <a:endParaRPr lang="en-US" dirty="0"/>
              </a:p>
            </p:txBody>
          </p:sp>
        </p:grpSp>
        <p:grpSp>
          <p:nvGrpSpPr>
            <p:cNvPr id="10" name="Group 9"/>
            <p:cNvGrpSpPr/>
            <p:nvPr/>
          </p:nvGrpSpPr>
          <p:grpSpPr>
            <a:xfrm>
              <a:off x="990600" y="1143000"/>
              <a:ext cx="1191776" cy="1143000"/>
              <a:chOff x="381000" y="1676400"/>
              <a:chExt cx="2540144" cy="1988180"/>
            </a:xfrm>
          </p:grpSpPr>
          <p:pic>
            <p:nvPicPr>
              <p:cNvPr id="11" name="Picture 8"/>
              <p:cNvPicPr>
                <a:picLocks noChangeAspect="1" noChangeArrowheads="1"/>
              </p:cNvPicPr>
              <p:nvPr/>
            </p:nvPicPr>
            <p:blipFill>
              <a:blip r:embed="rId3" cstate="print"/>
              <a:srcRect b="51478"/>
              <a:stretch>
                <a:fillRect/>
              </a:stretch>
            </p:blipFill>
            <p:spPr bwMode="auto">
              <a:xfrm rot="16200000">
                <a:off x="415610" y="1641790"/>
                <a:ext cx="1988180" cy="2057400"/>
              </a:xfrm>
              <a:prstGeom prst="rect">
                <a:avLst/>
              </a:prstGeom>
              <a:noFill/>
              <a:ln w="9525">
                <a:noFill/>
                <a:miter lim="800000"/>
                <a:headEnd/>
                <a:tailEnd/>
              </a:ln>
            </p:spPr>
          </p:pic>
          <p:sp>
            <p:nvSpPr>
              <p:cNvPr id="12" name="TextBox 11"/>
              <p:cNvSpPr txBox="1"/>
              <p:nvPr/>
            </p:nvSpPr>
            <p:spPr>
              <a:xfrm>
                <a:off x="2209800" y="2907268"/>
                <a:ext cx="711344" cy="642431"/>
              </a:xfrm>
              <a:prstGeom prst="rect">
                <a:avLst/>
              </a:prstGeom>
              <a:solidFill>
                <a:schemeClr val="bg1"/>
              </a:solidFill>
            </p:spPr>
            <p:txBody>
              <a:bodyPr wrap="none" rtlCol="0">
                <a:spAutoFit/>
              </a:bodyPr>
              <a:lstStyle/>
              <a:p>
                <a:r>
                  <a:rPr lang="en-US" dirty="0" smtClean="0"/>
                  <a:t>N</a:t>
                </a:r>
                <a:endParaRPr lang="en-US" dirty="0"/>
              </a:p>
            </p:txBody>
          </p:sp>
        </p:grpSp>
        <p:graphicFrame>
          <p:nvGraphicFramePr>
            <p:cNvPr id="217097" name="Object 9"/>
            <p:cNvGraphicFramePr>
              <a:graphicFrameLocks noChangeAspect="1"/>
            </p:cNvGraphicFramePr>
            <p:nvPr/>
          </p:nvGraphicFramePr>
          <p:xfrm>
            <a:off x="2286000" y="1524000"/>
            <a:ext cx="325437" cy="325437"/>
          </p:xfrm>
          <a:graphic>
            <a:graphicData uri="http://schemas.openxmlformats.org/presentationml/2006/ole">
              <mc:AlternateContent xmlns:mc="http://schemas.openxmlformats.org/markup-compatibility/2006">
                <mc:Choice xmlns:v="urn:schemas-microsoft-com:vml" Requires="v">
                  <p:oleObj spid="_x0000_s261163" name="Equation" r:id="rId6" imgW="139680" imgH="139680" progId="Equation.3">
                    <p:embed/>
                  </p:oleObj>
                </mc:Choice>
                <mc:Fallback>
                  <p:oleObj name="Equation" r:id="rId6" imgW="139680" imgH="1396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1524000"/>
                          <a:ext cx="325437" cy="325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1" name="Straight Connector 20"/>
            <p:cNvCxnSpPr/>
            <p:nvPr/>
          </p:nvCxnSpPr>
          <p:spPr>
            <a:xfrm>
              <a:off x="914400" y="9906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117914" y="838200"/>
              <a:ext cx="301686" cy="369332"/>
            </a:xfrm>
            <a:prstGeom prst="rect">
              <a:avLst/>
            </a:prstGeom>
            <a:noFill/>
          </p:spPr>
          <p:txBody>
            <a:bodyPr wrap="none" rtlCol="0">
              <a:spAutoFit/>
            </a:bodyPr>
            <a:lstStyle/>
            <a:p>
              <a:r>
                <a:rPr lang="en-US" dirty="0" smtClean="0"/>
                <a:t>2</a:t>
              </a:r>
              <a:endParaRPr lang="en-US" dirty="0"/>
            </a:p>
          </p:txBody>
        </p:sp>
        <p:cxnSp>
          <p:nvCxnSpPr>
            <p:cNvPr id="42" name="Straight Connector 41"/>
            <p:cNvCxnSpPr/>
            <p:nvPr/>
          </p:nvCxnSpPr>
          <p:spPr>
            <a:xfrm>
              <a:off x="4114800" y="9906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768350" y="4038600"/>
            <a:ext cx="7613650" cy="1524000"/>
            <a:chOff x="615950" y="2438400"/>
            <a:chExt cx="7613650" cy="1524000"/>
          </a:xfrm>
        </p:grpSpPr>
        <p:sp>
          <p:nvSpPr>
            <p:cNvPr id="49" name="TextBox 48"/>
            <p:cNvSpPr txBox="1"/>
            <p:nvPr/>
          </p:nvSpPr>
          <p:spPr>
            <a:xfrm>
              <a:off x="7927914" y="2438400"/>
              <a:ext cx="301686" cy="369332"/>
            </a:xfrm>
            <a:prstGeom prst="rect">
              <a:avLst/>
            </a:prstGeom>
            <a:noFill/>
          </p:spPr>
          <p:txBody>
            <a:bodyPr wrap="none" rtlCol="0">
              <a:spAutoFit/>
            </a:bodyPr>
            <a:lstStyle/>
            <a:p>
              <a:r>
                <a:rPr lang="en-US" dirty="0" smtClean="0"/>
                <a:t>2</a:t>
              </a:r>
              <a:endParaRPr lang="en-US" dirty="0"/>
            </a:p>
          </p:txBody>
        </p:sp>
        <p:grpSp>
          <p:nvGrpSpPr>
            <p:cNvPr id="74" name="Group 73"/>
            <p:cNvGrpSpPr/>
            <p:nvPr/>
          </p:nvGrpSpPr>
          <p:grpSpPr>
            <a:xfrm>
              <a:off x="615950" y="2438400"/>
              <a:ext cx="7357618" cy="1524000"/>
              <a:chOff x="615950" y="2438400"/>
              <a:chExt cx="7357618" cy="1524000"/>
            </a:xfrm>
          </p:grpSpPr>
          <p:sp>
            <p:nvSpPr>
              <p:cNvPr id="35" name="TextBox 34"/>
              <p:cNvSpPr txBox="1"/>
              <p:nvPr/>
            </p:nvSpPr>
            <p:spPr>
              <a:xfrm>
                <a:off x="2438400" y="2438400"/>
                <a:ext cx="301686" cy="369332"/>
              </a:xfrm>
              <a:prstGeom prst="rect">
                <a:avLst/>
              </a:prstGeom>
              <a:noFill/>
            </p:spPr>
            <p:txBody>
              <a:bodyPr wrap="none" rtlCol="0">
                <a:spAutoFit/>
              </a:bodyPr>
              <a:lstStyle/>
              <a:p>
                <a:r>
                  <a:rPr lang="en-US" dirty="0" smtClean="0"/>
                  <a:t>2</a:t>
                </a:r>
                <a:endParaRPr lang="en-US" dirty="0"/>
              </a:p>
            </p:txBody>
          </p:sp>
          <p:grpSp>
            <p:nvGrpSpPr>
              <p:cNvPr id="72" name="Group 71"/>
              <p:cNvGrpSpPr/>
              <p:nvPr/>
            </p:nvGrpSpPr>
            <p:grpSpPr>
              <a:xfrm>
                <a:off x="615950" y="2667000"/>
                <a:ext cx="7357618" cy="1295400"/>
                <a:chOff x="615950" y="2667000"/>
                <a:chExt cx="7357618" cy="1295400"/>
              </a:xfrm>
            </p:grpSpPr>
            <p:grpSp>
              <p:nvGrpSpPr>
                <p:cNvPr id="52" name="Group 51"/>
                <p:cNvGrpSpPr/>
                <p:nvPr/>
              </p:nvGrpSpPr>
              <p:grpSpPr>
                <a:xfrm>
                  <a:off x="6733025" y="2819400"/>
                  <a:ext cx="1191775" cy="1143000"/>
                  <a:chOff x="3865651" y="3505201"/>
                  <a:chExt cx="2540145" cy="1988180"/>
                </a:xfrm>
              </p:grpSpPr>
              <p:pic>
                <p:nvPicPr>
                  <p:cNvPr id="53" name="Picture 8"/>
                  <p:cNvPicPr>
                    <a:picLocks noChangeAspect="1" noChangeArrowheads="1"/>
                  </p:cNvPicPr>
                  <p:nvPr/>
                </p:nvPicPr>
                <p:blipFill>
                  <a:blip r:embed="rId3" cstate="print"/>
                  <a:srcRect t="52116"/>
                  <a:stretch>
                    <a:fillRect/>
                  </a:stretch>
                </p:blipFill>
                <p:spPr bwMode="auto">
                  <a:xfrm rot="16200000">
                    <a:off x="3886743" y="3484109"/>
                    <a:ext cx="1988180" cy="2030364"/>
                  </a:xfrm>
                  <a:prstGeom prst="rect">
                    <a:avLst/>
                  </a:prstGeom>
                  <a:noFill/>
                  <a:ln w="9525">
                    <a:noFill/>
                    <a:miter lim="800000"/>
                    <a:headEnd/>
                    <a:tailEnd/>
                  </a:ln>
                </p:spPr>
              </p:pic>
              <p:sp>
                <p:nvSpPr>
                  <p:cNvPr id="54" name="TextBox 53"/>
                  <p:cNvSpPr txBox="1"/>
                  <p:nvPr/>
                </p:nvSpPr>
                <p:spPr>
                  <a:xfrm>
                    <a:off x="5694451" y="4800600"/>
                    <a:ext cx="711345" cy="642431"/>
                  </a:xfrm>
                  <a:prstGeom prst="rect">
                    <a:avLst/>
                  </a:prstGeom>
                  <a:solidFill>
                    <a:schemeClr val="bg1"/>
                  </a:solidFill>
                </p:spPr>
                <p:txBody>
                  <a:bodyPr wrap="none" rtlCol="0">
                    <a:spAutoFit/>
                  </a:bodyPr>
                  <a:lstStyle/>
                  <a:p>
                    <a:r>
                      <a:rPr lang="en-US" dirty="0" smtClean="0"/>
                      <a:t>N</a:t>
                    </a:r>
                    <a:endParaRPr lang="en-US" dirty="0"/>
                  </a:p>
                </p:txBody>
              </p:sp>
            </p:grpSp>
            <p:grpSp>
              <p:nvGrpSpPr>
                <p:cNvPr id="27" name="Group 26"/>
                <p:cNvGrpSpPr/>
                <p:nvPr/>
              </p:nvGrpSpPr>
              <p:grpSpPr>
                <a:xfrm>
                  <a:off x="4828025" y="2819400"/>
                  <a:ext cx="1191775" cy="1143000"/>
                  <a:chOff x="3812279" y="3505201"/>
                  <a:chExt cx="2540145" cy="1988180"/>
                </a:xfrm>
              </p:grpSpPr>
              <p:pic>
                <p:nvPicPr>
                  <p:cNvPr id="28" name="Picture 8"/>
                  <p:cNvPicPr>
                    <a:picLocks noChangeAspect="1" noChangeArrowheads="1"/>
                  </p:cNvPicPr>
                  <p:nvPr/>
                </p:nvPicPr>
                <p:blipFill>
                  <a:blip r:embed="rId3" cstate="print"/>
                  <a:srcRect t="52116"/>
                  <a:stretch>
                    <a:fillRect/>
                  </a:stretch>
                </p:blipFill>
                <p:spPr bwMode="auto">
                  <a:xfrm rot="16200000">
                    <a:off x="3833371" y="3484109"/>
                    <a:ext cx="1988180" cy="2030364"/>
                  </a:xfrm>
                  <a:prstGeom prst="rect">
                    <a:avLst/>
                  </a:prstGeom>
                  <a:noFill/>
                  <a:ln w="9525">
                    <a:noFill/>
                    <a:miter lim="800000"/>
                    <a:headEnd/>
                    <a:tailEnd/>
                  </a:ln>
                </p:spPr>
              </p:pic>
              <p:sp>
                <p:nvSpPr>
                  <p:cNvPr id="29" name="TextBox 28"/>
                  <p:cNvSpPr txBox="1"/>
                  <p:nvPr/>
                </p:nvSpPr>
                <p:spPr>
                  <a:xfrm>
                    <a:off x="5641079" y="4800600"/>
                    <a:ext cx="711345" cy="642431"/>
                  </a:xfrm>
                  <a:prstGeom prst="rect">
                    <a:avLst/>
                  </a:prstGeom>
                  <a:solidFill>
                    <a:schemeClr val="bg1"/>
                  </a:solidFill>
                </p:spPr>
                <p:txBody>
                  <a:bodyPr wrap="none" rtlCol="0">
                    <a:spAutoFit/>
                  </a:bodyPr>
                  <a:lstStyle/>
                  <a:p>
                    <a:r>
                      <a:rPr lang="en-US" dirty="0" smtClean="0"/>
                      <a:t>N</a:t>
                    </a:r>
                    <a:endParaRPr lang="en-US" dirty="0"/>
                  </a:p>
                </p:txBody>
              </p:sp>
            </p:grpSp>
            <p:grpSp>
              <p:nvGrpSpPr>
                <p:cNvPr id="30" name="Group 29"/>
                <p:cNvGrpSpPr/>
                <p:nvPr/>
              </p:nvGrpSpPr>
              <p:grpSpPr>
                <a:xfrm>
                  <a:off x="3304024" y="2819400"/>
                  <a:ext cx="1191776" cy="1143000"/>
                  <a:chOff x="817650" y="1676400"/>
                  <a:chExt cx="2540144" cy="1988180"/>
                </a:xfrm>
              </p:grpSpPr>
              <p:pic>
                <p:nvPicPr>
                  <p:cNvPr id="31" name="Picture 8"/>
                  <p:cNvPicPr>
                    <a:picLocks noChangeAspect="1" noChangeArrowheads="1"/>
                  </p:cNvPicPr>
                  <p:nvPr/>
                </p:nvPicPr>
                <p:blipFill>
                  <a:blip r:embed="rId3" cstate="print"/>
                  <a:srcRect b="51478"/>
                  <a:stretch>
                    <a:fillRect/>
                  </a:stretch>
                </p:blipFill>
                <p:spPr bwMode="auto">
                  <a:xfrm rot="16200000">
                    <a:off x="852260" y="1641790"/>
                    <a:ext cx="1988180" cy="2057400"/>
                  </a:xfrm>
                  <a:prstGeom prst="rect">
                    <a:avLst/>
                  </a:prstGeom>
                  <a:noFill/>
                  <a:ln w="9525">
                    <a:noFill/>
                    <a:miter lim="800000"/>
                    <a:headEnd/>
                    <a:tailEnd/>
                  </a:ln>
                </p:spPr>
              </p:pic>
              <p:sp>
                <p:nvSpPr>
                  <p:cNvPr id="32" name="TextBox 31"/>
                  <p:cNvSpPr txBox="1"/>
                  <p:nvPr/>
                </p:nvSpPr>
                <p:spPr>
                  <a:xfrm>
                    <a:off x="2646450" y="2907268"/>
                    <a:ext cx="711344" cy="642431"/>
                  </a:xfrm>
                  <a:prstGeom prst="rect">
                    <a:avLst/>
                  </a:prstGeom>
                  <a:solidFill>
                    <a:schemeClr val="bg1"/>
                  </a:solidFill>
                </p:spPr>
                <p:txBody>
                  <a:bodyPr wrap="none" rtlCol="0">
                    <a:spAutoFit/>
                  </a:bodyPr>
                  <a:lstStyle/>
                  <a:p>
                    <a:r>
                      <a:rPr lang="en-US" dirty="0" smtClean="0"/>
                      <a:t>N</a:t>
                    </a:r>
                    <a:endParaRPr lang="en-US" dirty="0"/>
                  </a:p>
                </p:txBody>
              </p:sp>
            </p:grpSp>
            <p:graphicFrame>
              <p:nvGraphicFramePr>
                <p:cNvPr id="217091" name="Object 3"/>
                <p:cNvGraphicFramePr>
                  <a:graphicFrameLocks noChangeAspect="1"/>
                </p:cNvGraphicFramePr>
                <p:nvPr/>
              </p:nvGraphicFramePr>
              <p:xfrm>
                <a:off x="615950" y="3173413"/>
                <a:ext cx="296863" cy="238125"/>
              </p:xfrm>
              <a:graphic>
                <a:graphicData uri="http://schemas.openxmlformats.org/presentationml/2006/ole">
                  <mc:AlternateContent xmlns:mc="http://schemas.openxmlformats.org/markup-compatibility/2006">
                    <mc:Choice xmlns:v="urn:schemas-microsoft-com:vml" Requires="v">
                      <p:oleObj spid="_x0000_s261164" name="Equation" r:id="rId8" imgW="126720" imgH="101520" progId="Equation.3">
                        <p:embed/>
                      </p:oleObj>
                    </mc:Choice>
                    <mc:Fallback>
                      <p:oleObj name="Equation" r:id="rId8" imgW="126720" imgH="101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950" y="3173413"/>
                              <a:ext cx="296863"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7092" name="Object 4"/>
                <p:cNvGraphicFramePr>
                  <a:graphicFrameLocks noChangeAspect="1"/>
                </p:cNvGraphicFramePr>
                <p:nvPr/>
              </p:nvGraphicFramePr>
              <p:xfrm>
                <a:off x="2443163" y="3008313"/>
                <a:ext cx="681037" cy="533400"/>
              </p:xfrm>
              <a:graphic>
                <a:graphicData uri="http://schemas.openxmlformats.org/presentationml/2006/ole">
                  <mc:AlternateContent xmlns:mc="http://schemas.openxmlformats.org/markup-compatibility/2006">
                    <mc:Choice xmlns:v="urn:schemas-microsoft-com:vml" Requires="v">
                      <p:oleObj spid="_x0000_s261165" name="Equation" r:id="rId10" imgW="291960" imgH="228600" progId="Equation.3">
                        <p:embed/>
                      </p:oleObj>
                    </mc:Choice>
                    <mc:Fallback>
                      <p:oleObj name="Equation" r:id="rId10" imgW="29196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43163" y="3008313"/>
                              <a:ext cx="68103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7093" name="Object 5"/>
                <p:cNvGraphicFramePr>
                  <a:graphicFrameLocks noChangeAspect="1"/>
                </p:cNvGraphicFramePr>
                <p:nvPr/>
              </p:nvGraphicFramePr>
              <p:xfrm>
                <a:off x="6151563" y="3103563"/>
                <a:ext cx="325437" cy="325437"/>
              </p:xfrm>
              <a:graphic>
                <a:graphicData uri="http://schemas.openxmlformats.org/presentationml/2006/ole">
                  <mc:AlternateContent xmlns:mc="http://schemas.openxmlformats.org/markup-compatibility/2006">
                    <mc:Choice xmlns:v="urn:schemas-microsoft-com:vml" Requires="v">
                      <p:oleObj spid="_x0000_s261166" name="Equation" r:id="rId12" imgW="139680" imgH="139680" progId="Equation.3">
                        <p:embed/>
                      </p:oleObj>
                    </mc:Choice>
                    <mc:Fallback>
                      <p:oleObj name="Equation" r:id="rId12" imgW="139680" imgH="1396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1563" y="3103563"/>
                              <a:ext cx="325437" cy="325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4" name="Group 23"/>
                <p:cNvGrpSpPr/>
                <p:nvPr/>
              </p:nvGrpSpPr>
              <p:grpSpPr>
                <a:xfrm>
                  <a:off x="1170424" y="2819400"/>
                  <a:ext cx="1191776" cy="1143000"/>
                  <a:chOff x="764276" y="1676400"/>
                  <a:chExt cx="2540143" cy="1988180"/>
                </a:xfrm>
              </p:grpSpPr>
              <p:pic>
                <p:nvPicPr>
                  <p:cNvPr id="25" name="Picture 8"/>
                  <p:cNvPicPr>
                    <a:picLocks noChangeAspect="1" noChangeArrowheads="1"/>
                  </p:cNvPicPr>
                  <p:nvPr/>
                </p:nvPicPr>
                <p:blipFill>
                  <a:blip r:embed="rId3" cstate="print"/>
                  <a:srcRect b="51478"/>
                  <a:stretch>
                    <a:fillRect/>
                  </a:stretch>
                </p:blipFill>
                <p:spPr bwMode="auto">
                  <a:xfrm rot="16200000">
                    <a:off x="798886" y="1641790"/>
                    <a:ext cx="1988180" cy="2057400"/>
                  </a:xfrm>
                  <a:prstGeom prst="rect">
                    <a:avLst/>
                  </a:prstGeom>
                  <a:noFill/>
                  <a:ln w="9525">
                    <a:noFill/>
                    <a:miter lim="800000"/>
                    <a:headEnd/>
                    <a:tailEnd/>
                  </a:ln>
                </p:spPr>
              </p:pic>
              <p:sp>
                <p:nvSpPr>
                  <p:cNvPr id="26" name="TextBox 25"/>
                  <p:cNvSpPr txBox="1"/>
                  <p:nvPr/>
                </p:nvSpPr>
                <p:spPr>
                  <a:xfrm>
                    <a:off x="2593075" y="2907268"/>
                    <a:ext cx="711344" cy="642431"/>
                  </a:xfrm>
                  <a:prstGeom prst="rect">
                    <a:avLst/>
                  </a:prstGeom>
                  <a:solidFill>
                    <a:schemeClr val="bg1"/>
                  </a:solidFill>
                </p:spPr>
                <p:txBody>
                  <a:bodyPr wrap="none" rtlCol="0">
                    <a:spAutoFit/>
                  </a:bodyPr>
                  <a:lstStyle/>
                  <a:p>
                    <a:r>
                      <a:rPr lang="en-US" dirty="0" smtClean="0"/>
                      <a:t>N</a:t>
                    </a:r>
                    <a:endParaRPr lang="en-US" dirty="0"/>
                  </a:p>
                </p:txBody>
              </p:sp>
            </p:grpSp>
            <p:cxnSp>
              <p:nvCxnSpPr>
                <p:cNvPr id="43" name="Straight Connector 42"/>
                <p:cNvCxnSpPr/>
                <p:nvPr/>
              </p:nvCxnSpPr>
              <p:spPr>
                <a:xfrm>
                  <a:off x="990600" y="26670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438400" y="26670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108960" y="26670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553712" y="26670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636008" y="26670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096000" y="26670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480114" y="26670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973568" y="266700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77" name="Oval 76"/>
          <p:cNvSpPr/>
          <p:nvPr/>
        </p:nvSpPr>
        <p:spPr>
          <a:xfrm>
            <a:off x="4648200" y="4267200"/>
            <a:ext cx="16764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smtClean="0"/>
              <a:t>June 1-19, 2015</a:t>
            </a:r>
            <a:endParaRPr lang="en-US"/>
          </a:p>
        </p:txBody>
      </p:sp>
      <p:sp>
        <p:nvSpPr>
          <p:cNvPr id="13" name="Footer Placeholder 12"/>
          <p:cNvSpPr>
            <a:spLocks noGrp="1"/>
          </p:cNvSpPr>
          <p:nvPr>
            <p:ph type="ftr" sz="quarter" idx="11"/>
          </p:nvPr>
        </p:nvSpPr>
        <p:spPr/>
        <p:txBody>
          <a:bodyPr/>
          <a:lstStyle/>
          <a:p>
            <a:r>
              <a:rPr lang="en-US" smtClean="0"/>
              <a:t>HUGS</a:t>
            </a:r>
            <a:endParaRPr lang="en-US"/>
          </a:p>
        </p:txBody>
      </p:sp>
      <p:sp>
        <p:nvSpPr>
          <p:cNvPr id="14" name="Slide Number Placeholder 13"/>
          <p:cNvSpPr>
            <a:spLocks noGrp="1"/>
          </p:cNvSpPr>
          <p:nvPr>
            <p:ph type="sldNum" sz="quarter" idx="12"/>
          </p:nvPr>
        </p:nvSpPr>
        <p:spPr/>
        <p:txBody>
          <a:bodyPr/>
          <a:lstStyle/>
          <a:p>
            <a:fld id="{7E5306AB-AE3C-461E-AA4C-9594156E011A}" type="slidenum">
              <a:rPr lang="en-US" smtClean="0"/>
              <a:pPr/>
              <a:t>48</a:t>
            </a:fld>
            <a:endParaRPr lang="en-US"/>
          </a:p>
        </p:txBody>
      </p:sp>
    </p:spTree>
    <p:extLst>
      <p:ext uri="{BB962C8B-B14F-4D97-AF65-F5344CB8AC3E}">
        <p14:creationId xmlns:p14="http://schemas.microsoft.com/office/powerpoint/2010/main" val="324897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635859" y="990600"/>
            <a:ext cx="2791975" cy="2209800"/>
            <a:chOff x="2362200" y="4191000"/>
            <a:chExt cx="2791975" cy="2209800"/>
          </a:xfrm>
        </p:grpSpPr>
        <p:grpSp>
          <p:nvGrpSpPr>
            <p:cNvPr id="13" name="Group 54"/>
            <p:cNvGrpSpPr/>
            <p:nvPr/>
          </p:nvGrpSpPr>
          <p:grpSpPr>
            <a:xfrm>
              <a:off x="3962400" y="4191000"/>
              <a:ext cx="1191775" cy="1143000"/>
              <a:chOff x="3429001" y="3505201"/>
              <a:chExt cx="2540144" cy="1988180"/>
            </a:xfrm>
          </p:grpSpPr>
          <p:pic>
            <p:nvPicPr>
              <p:cNvPr id="24" name="Picture 8"/>
              <p:cNvPicPr>
                <a:picLocks noChangeAspect="1" noChangeArrowheads="1"/>
              </p:cNvPicPr>
              <p:nvPr/>
            </p:nvPicPr>
            <p:blipFill>
              <a:blip r:embed="rId4" cstate="print"/>
              <a:srcRect t="52116"/>
              <a:stretch>
                <a:fillRect/>
              </a:stretch>
            </p:blipFill>
            <p:spPr bwMode="auto">
              <a:xfrm rot="16200000">
                <a:off x="3450093" y="3484109"/>
                <a:ext cx="1988180" cy="2030363"/>
              </a:xfrm>
              <a:prstGeom prst="rect">
                <a:avLst/>
              </a:prstGeom>
              <a:noFill/>
              <a:ln w="9525">
                <a:noFill/>
                <a:miter lim="800000"/>
                <a:headEnd/>
                <a:tailEnd/>
              </a:ln>
            </p:spPr>
          </p:pic>
          <p:sp>
            <p:nvSpPr>
              <p:cNvPr id="25" name="TextBox 24"/>
              <p:cNvSpPr txBox="1"/>
              <p:nvPr/>
            </p:nvSpPr>
            <p:spPr>
              <a:xfrm>
                <a:off x="5257800" y="4800600"/>
                <a:ext cx="711345" cy="642431"/>
              </a:xfrm>
              <a:prstGeom prst="rect">
                <a:avLst/>
              </a:prstGeom>
              <a:solidFill>
                <a:schemeClr val="bg1"/>
              </a:solidFill>
            </p:spPr>
            <p:txBody>
              <a:bodyPr wrap="none" rtlCol="0">
                <a:spAutoFit/>
              </a:bodyPr>
              <a:lstStyle/>
              <a:p>
                <a:r>
                  <a:rPr lang="en-US" dirty="0" smtClean="0"/>
                  <a:t>N</a:t>
                </a:r>
                <a:endParaRPr lang="en-US" dirty="0"/>
              </a:p>
            </p:txBody>
          </p:sp>
        </p:grpSp>
        <p:grpSp>
          <p:nvGrpSpPr>
            <p:cNvPr id="14" name="Group 57"/>
            <p:cNvGrpSpPr/>
            <p:nvPr/>
          </p:nvGrpSpPr>
          <p:grpSpPr>
            <a:xfrm>
              <a:off x="2413358" y="4191000"/>
              <a:ext cx="1191776" cy="1143000"/>
              <a:chOff x="381000" y="1676400"/>
              <a:chExt cx="2540144" cy="1988180"/>
            </a:xfrm>
          </p:grpSpPr>
          <p:pic>
            <p:nvPicPr>
              <p:cNvPr id="22" name="Picture 8"/>
              <p:cNvPicPr>
                <a:picLocks noChangeAspect="1" noChangeArrowheads="1"/>
              </p:cNvPicPr>
              <p:nvPr/>
            </p:nvPicPr>
            <p:blipFill>
              <a:blip r:embed="rId4" cstate="print"/>
              <a:srcRect b="51478"/>
              <a:stretch>
                <a:fillRect/>
              </a:stretch>
            </p:blipFill>
            <p:spPr bwMode="auto">
              <a:xfrm rot="16200000">
                <a:off x="415610" y="1641790"/>
                <a:ext cx="1988180" cy="2057400"/>
              </a:xfrm>
              <a:prstGeom prst="rect">
                <a:avLst/>
              </a:prstGeom>
              <a:noFill/>
              <a:ln w="9525">
                <a:noFill/>
                <a:miter lim="800000"/>
                <a:headEnd/>
                <a:tailEnd/>
              </a:ln>
            </p:spPr>
          </p:pic>
          <p:sp>
            <p:nvSpPr>
              <p:cNvPr id="23" name="TextBox 22"/>
              <p:cNvSpPr txBox="1"/>
              <p:nvPr/>
            </p:nvSpPr>
            <p:spPr>
              <a:xfrm>
                <a:off x="2209800" y="2907268"/>
                <a:ext cx="711344" cy="642431"/>
              </a:xfrm>
              <a:prstGeom prst="rect">
                <a:avLst/>
              </a:prstGeom>
              <a:solidFill>
                <a:schemeClr val="bg1"/>
              </a:solidFill>
            </p:spPr>
            <p:txBody>
              <a:bodyPr wrap="none" rtlCol="0">
                <a:spAutoFit/>
              </a:bodyPr>
              <a:lstStyle/>
              <a:p>
                <a:r>
                  <a:rPr lang="en-US" dirty="0" smtClean="0"/>
                  <a:t>N</a:t>
                </a:r>
                <a:endParaRPr lang="en-US" dirty="0"/>
              </a:p>
            </p:txBody>
          </p:sp>
        </p:grpSp>
        <p:grpSp>
          <p:nvGrpSpPr>
            <p:cNvPr id="15" name="Group 60"/>
            <p:cNvGrpSpPr/>
            <p:nvPr/>
          </p:nvGrpSpPr>
          <p:grpSpPr>
            <a:xfrm>
              <a:off x="3136541" y="5257800"/>
              <a:ext cx="1191776" cy="1143000"/>
              <a:chOff x="732128" y="1676400"/>
              <a:chExt cx="2540144" cy="1988180"/>
            </a:xfrm>
          </p:grpSpPr>
          <p:pic>
            <p:nvPicPr>
              <p:cNvPr id="20" name="Picture 8"/>
              <p:cNvPicPr>
                <a:picLocks noChangeAspect="1" noChangeArrowheads="1"/>
              </p:cNvPicPr>
              <p:nvPr/>
            </p:nvPicPr>
            <p:blipFill>
              <a:blip r:embed="rId4" cstate="print"/>
              <a:srcRect b="51478"/>
              <a:stretch>
                <a:fillRect/>
              </a:stretch>
            </p:blipFill>
            <p:spPr bwMode="auto">
              <a:xfrm rot="16200000">
                <a:off x="766738" y="1641790"/>
                <a:ext cx="1988180" cy="2057400"/>
              </a:xfrm>
              <a:prstGeom prst="rect">
                <a:avLst/>
              </a:prstGeom>
              <a:noFill/>
              <a:ln w="9525">
                <a:noFill/>
                <a:miter lim="800000"/>
                <a:headEnd/>
                <a:tailEnd/>
              </a:ln>
            </p:spPr>
          </p:pic>
          <p:sp>
            <p:nvSpPr>
              <p:cNvPr id="21" name="TextBox 20"/>
              <p:cNvSpPr txBox="1"/>
              <p:nvPr/>
            </p:nvSpPr>
            <p:spPr>
              <a:xfrm>
                <a:off x="2560928" y="2907268"/>
                <a:ext cx="711344" cy="642431"/>
              </a:xfrm>
              <a:prstGeom prst="rect">
                <a:avLst/>
              </a:prstGeom>
              <a:solidFill>
                <a:schemeClr val="bg1"/>
              </a:solidFill>
            </p:spPr>
            <p:txBody>
              <a:bodyPr wrap="none" rtlCol="0">
                <a:spAutoFit/>
              </a:bodyPr>
              <a:lstStyle/>
              <a:p>
                <a:r>
                  <a:rPr lang="en-US" dirty="0" smtClean="0"/>
                  <a:t>N</a:t>
                </a:r>
                <a:endParaRPr lang="en-US" dirty="0"/>
              </a:p>
            </p:txBody>
          </p:sp>
        </p:grpSp>
        <p:sp>
          <p:nvSpPr>
            <p:cNvPr id="16" name="TextBox 15"/>
            <p:cNvSpPr txBox="1"/>
            <p:nvPr/>
          </p:nvSpPr>
          <p:spPr>
            <a:xfrm>
              <a:off x="4419600" y="5105400"/>
              <a:ext cx="301686" cy="369332"/>
            </a:xfrm>
            <a:prstGeom prst="rect">
              <a:avLst/>
            </a:prstGeom>
            <a:noFill/>
          </p:spPr>
          <p:txBody>
            <a:bodyPr wrap="none" rtlCol="0">
              <a:spAutoFit/>
            </a:bodyPr>
            <a:lstStyle/>
            <a:p>
              <a:r>
                <a:rPr lang="en-US" dirty="0" smtClean="0"/>
                <a:t>2</a:t>
              </a:r>
              <a:endParaRPr lang="en-US" dirty="0"/>
            </a:p>
          </p:txBody>
        </p:sp>
        <p:cxnSp>
          <p:nvCxnSpPr>
            <p:cNvPr id="17" name="Straight Connector 16"/>
            <p:cNvCxnSpPr/>
            <p:nvPr/>
          </p:nvCxnSpPr>
          <p:spPr>
            <a:xfrm>
              <a:off x="2831741" y="5334000"/>
              <a:ext cx="0"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19600" y="5334000"/>
              <a:ext cx="0"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62200" y="5181600"/>
              <a:ext cx="2514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PV Asymmetry</a:t>
            </a:r>
            <a:endParaRPr lang="en-US" dirty="0"/>
          </a:p>
        </p:txBody>
      </p:sp>
      <p:graphicFrame>
        <p:nvGraphicFramePr>
          <p:cNvPr id="7170" name="Object 2"/>
          <p:cNvGraphicFramePr>
            <a:graphicFrameLocks noChangeAspect="1"/>
          </p:cNvGraphicFramePr>
          <p:nvPr/>
        </p:nvGraphicFramePr>
        <p:xfrm>
          <a:off x="4343400" y="3657600"/>
          <a:ext cx="3949700" cy="812800"/>
        </p:xfrm>
        <a:graphic>
          <a:graphicData uri="http://schemas.openxmlformats.org/presentationml/2006/ole">
            <mc:AlternateContent xmlns:mc="http://schemas.openxmlformats.org/markup-compatibility/2006">
              <mc:Choice xmlns:v="urn:schemas-microsoft-com:vml" Requires="v">
                <p:oleObj spid="_x0000_s262178" name="Equation" r:id="rId5" imgW="2476500" imgH="508000" progId="Equation.3">
                  <p:embed/>
                </p:oleObj>
              </mc:Choice>
              <mc:Fallback>
                <p:oleObj name="Equation" r:id="rId5" imgW="2476500" imgH="508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657600"/>
                        <a:ext cx="39497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9"/>
          <p:cNvGraphicFramePr>
            <a:graphicFrameLocks noChangeAspect="1"/>
          </p:cNvGraphicFramePr>
          <p:nvPr/>
        </p:nvGraphicFramePr>
        <p:xfrm>
          <a:off x="4724400" y="5421312"/>
          <a:ext cx="3395662" cy="598488"/>
        </p:xfrm>
        <a:graphic>
          <a:graphicData uri="http://schemas.openxmlformats.org/presentationml/2006/ole">
            <mc:AlternateContent xmlns:mc="http://schemas.openxmlformats.org/markup-compatibility/2006">
              <mc:Choice xmlns:v="urn:schemas-microsoft-com:vml" Requires="v">
                <p:oleObj spid="_x0000_s262179" name="Equation" r:id="rId7" imgW="2235200" imgH="393700" progId="Equation.3">
                  <p:embed/>
                </p:oleObj>
              </mc:Choice>
              <mc:Fallback>
                <p:oleObj name="Equation" r:id="rId7" imgW="22352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5421312"/>
                        <a:ext cx="3395662" cy="59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3" name="Object 26"/>
          <p:cNvGraphicFramePr>
            <a:graphicFrameLocks noChangeAspect="1"/>
          </p:cNvGraphicFramePr>
          <p:nvPr/>
        </p:nvGraphicFramePr>
        <p:xfrm>
          <a:off x="6019800" y="4619624"/>
          <a:ext cx="457200" cy="333376"/>
        </p:xfrm>
        <a:graphic>
          <a:graphicData uri="http://schemas.openxmlformats.org/presentationml/2006/ole">
            <mc:AlternateContent xmlns:mc="http://schemas.openxmlformats.org/markup-compatibility/2006">
              <mc:Choice xmlns:v="urn:schemas-microsoft-com:vml" Requires="v">
                <p:oleObj spid="_x0000_s262180" name="Equation" r:id="rId9" imgW="279279" imgH="203112" progId="Equation.3">
                  <p:embed/>
                </p:oleObj>
              </mc:Choice>
              <mc:Fallback>
                <p:oleObj name="Equation" r:id="rId9" imgW="279279" imgH="20311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4619624"/>
                        <a:ext cx="457200" cy="3333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Left Brace 6"/>
          <p:cNvSpPr/>
          <p:nvPr/>
        </p:nvSpPr>
        <p:spPr>
          <a:xfrm rot="16200000">
            <a:off x="6057900" y="3971924"/>
            <a:ext cx="304800" cy="990600"/>
          </a:xfrm>
          <a:prstGeom prst="leftBrace">
            <a:avLst>
              <a:gd name="adj1" fmla="val 4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lead_nucleon_radii.png"/>
          <p:cNvPicPr>
            <a:picLocks noChangeAspect="1"/>
          </p:cNvPicPr>
          <p:nvPr/>
        </p:nvPicPr>
        <p:blipFill>
          <a:blip r:embed="rId11" cstate="print"/>
          <a:stretch>
            <a:fillRect/>
          </a:stretch>
        </p:blipFill>
        <p:spPr>
          <a:xfrm>
            <a:off x="304800" y="3352800"/>
            <a:ext cx="3200400" cy="2788982"/>
          </a:xfrm>
          <a:prstGeom prst="rect">
            <a:avLst/>
          </a:prstGeom>
          <a:ln>
            <a:noFill/>
          </a:ln>
          <a:effectLst>
            <a:outerShdw blurRad="190500" algn="tl" rotWithShape="0">
              <a:srgbClr val="000000">
                <a:alpha val="70000"/>
              </a:srgbClr>
            </a:outerShdw>
          </a:effectLst>
        </p:spPr>
      </p:pic>
      <p:graphicFrame>
        <p:nvGraphicFramePr>
          <p:cNvPr id="7177" name="Object 9"/>
          <p:cNvGraphicFramePr>
            <a:graphicFrameLocks noChangeAspect="1"/>
          </p:cNvGraphicFramePr>
          <p:nvPr>
            <p:extLst/>
          </p:nvPr>
        </p:nvGraphicFramePr>
        <p:xfrm>
          <a:off x="1622425" y="1295400"/>
          <a:ext cx="2887663" cy="1409700"/>
        </p:xfrm>
        <a:graphic>
          <a:graphicData uri="http://schemas.openxmlformats.org/presentationml/2006/ole">
            <mc:AlternateContent xmlns:mc="http://schemas.openxmlformats.org/markup-compatibility/2006">
              <mc:Choice xmlns:v="urn:schemas-microsoft-com:vml" Requires="v">
                <p:oleObj spid="_x0000_s262181" name="Equation" r:id="rId12" imgW="1815840" imgH="888840" progId="Equation.3">
                  <p:embed/>
                </p:oleObj>
              </mc:Choice>
              <mc:Fallback>
                <p:oleObj name="Equation" r:id="rId12" imgW="1815840" imgH="888840" progId="Equation.3">
                  <p:embed/>
                  <p:pic>
                    <p:nvPicPr>
                      <p:cNvPr id="0" name=""/>
                      <p:cNvPicPr>
                        <a:picLocks noChangeAspect="1" noChangeArrowheads="1"/>
                      </p:cNvPicPr>
                      <p:nvPr/>
                    </p:nvPicPr>
                    <p:blipFill>
                      <a:blip r:embed="rId13"/>
                      <a:srcRect/>
                      <a:stretch>
                        <a:fillRect/>
                      </a:stretch>
                    </p:blipFill>
                    <p:spPr bwMode="auto">
                      <a:xfrm>
                        <a:off x="1622425" y="1295400"/>
                        <a:ext cx="2887663" cy="140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e Placeholder 2"/>
          <p:cNvSpPr>
            <a:spLocks noGrp="1"/>
          </p:cNvSpPr>
          <p:nvPr>
            <p:ph type="dt" sz="half" idx="10"/>
          </p:nvPr>
        </p:nvSpPr>
        <p:spPr/>
        <p:txBody>
          <a:bodyPr/>
          <a:lstStyle/>
          <a:p>
            <a:r>
              <a:rPr lang="en-US" smtClean="0"/>
              <a:t>June 1-19, 2015</a:t>
            </a:r>
            <a:endParaRPr lang="en-US"/>
          </a:p>
        </p:txBody>
      </p:sp>
      <p:sp>
        <p:nvSpPr>
          <p:cNvPr id="4" name="Footer Placeholder 3"/>
          <p:cNvSpPr>
            <a:spLocks noGrp="1"/>
          </p:cNvSpPr>
          <p:nvPr>
            <p:ph type="ftr" sz="quarter" idx="11"/>
          </p:nvPr>
        </p:nvSpPr>
        <p:spPr/>
        <p:txBody>
          <a:bodyPr/>
          <a:lstStyle/>
          <a:p>
            <a:r>
              <a:rPr lang="en-US" smtClean="0"/>
              <a:t>HUGS</a:t>
            </a:r>
            <a:endParaRPr lang="en-US"/>
          </a:p>
        </p:txBody>
      </p:sp>
      <p:sp>
        <p:nvSpPr>
          <p:cNvPr id="5" name="Slide Number Placeholder 4"/>
          <p:cNvSpPr>
            <a:spLocks noGrp="1"/>
          </p:cNvSpPr>
          <p:nvPr>
            <p:ph type="sldNum" sz="quarter" idx="12"/>
          </p:nvPr>
        </p:nvSpPr>
        <p:spPr/>
        <p:txBody>
          <a:bodyPr/>
          <a:lstStyle/>
          <a:p>
            <a:fld id="{7E5306AB-AE3C-461E-AA4C-9594156E011A}" type="slidenum">
              <a:rPr lang="en-US" smtClean="0"/>
              <a:pPr/>
              <a:t>49</a:t>
            </a:fld>
            <a:endParaRPr lang="en-US"/>
          </a:p>
        </p:txBody>
      </p:sp>
    </p:spTree>
    <p:extLst>
      <p:ext uri="{BB962C8B-B14F-4D97-AF65-F5344CB8AC3E}">
        <p14:creationId xmlns:p14="http://schemas.microsoft.com/office/powerpoint/2010/main" val="53767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7173"/>
                                        </p:tgtEl>
                                        <p:attrNameLst>
                                          <p:attrName>style.visibility</p:attrName>
                                        </p:attrNameLst>
                                      </p:cBhvr>
                                      <p:to>
                                        <p:strVal val="visible"/>
                                      </p:to>
                                    </p:set>
                                    <p:animEffect transition="in" filter="fade">
                                      <p:cBhvr>
                                        <p:cTn id="15" dur="500"/>
                                        <p:tgtEl>
                                          <p:spTgt spid="717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fade">
                                      <p:cBhvr>
                                        <p:cTn id="20" dur="500"/>
                                        <p:tgtEl>
                                          <p:spTgt spid="717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noGrp="1"/>
          </p:cNvSpPr>
          <p:nvPr>
            <p:ph type="title"/>
          </p:nvPr>
        </p:nvSpPr>
        <p:spPr>
          <a:ln>
            <a:noFill/>
          </a:ln>
        </p:spPr>
        <p:txBody>
          <a:bodyPr>
            <a:normAutofit/>
          </a:bodyPr>
          <a:lstStyle/>
          <a:p>
            <a:r>
              <a:rPr lang="en-US" cap="small" dirty="0" smtClean="0"/>
              <a:t>The Physics</a:t>
            </a:r>
            <a:endParaRPr lang="en-US" cap="small" dirty="0"/>
          </a:p>
        </p:txBody>
      </p:sp>
      <p:sp>
        <p:nvSpPr>
          <p:cNvPr id="10" name="Date Placeholder 9"/>
          <p:cNvSpPr>
            <a:spLocks noGrp="1"/>
          </p:cNvSpPr>
          <p:nvPr>
            <p:ph type="dt" sz="half" idx="10"/>
          </p:nvPr>
        </p:nvSpPr>
        <p:spPr/>
        <p:txBody>
          <a:bodyPr/>
          <a:lstStyle/>
          <a:p>
            <a:r>
              <a:rPr lang="en-US" smtClean="0"/>
              <a:t>June 1-19, 2015</a:t>
            </a:r>
            <a:endParaRPr lang="en-US"/>
          </a:p>
        </p:txBody>
      </p:sp>
      <p:sp>
        <p:nvSpPr>
          <p:cNvPr id="4" name="Footer Placeholder 3"/>
          <p:cNvSpPr>
            <a:spLocks noGrp="1"/>
          </p:cNvSpPr>
          <p:nvPr>
            <p:ph type="ftr" sz="quarter" idx="11"/>
          </p:nvPr>
        </p:nvSpPr>
        <p:spPr>
          <a:ln>
            <a:noFill/>
          </a:ln>
        </p:spPr>
        <p:txBody>
          <a:bodyPr/>
          <a:lstStyle/>
          <a:p>
            <a:r>
              <a:rPr lang="en-US" smtClean="0">
                <a:solidFill>
                  <a:schemeClr val="tx1"/>
                </a:solidFill>
              </a:rPr>
              <a:t>HUGS</a:t>
            </a:r>
            <a:endParaRPr lang="en-US" dirty="0">
              <a:solidFill>
                <a:schemeClr val="tx1"/>
              </a:solidFill>
            </a:endParaRPr>
          </a:p>
        </p:txBody>
      </p:sp>
      <p:sp>
        <p:nvSpPr>
          <p:cNvPr id="5" name="Slide Number Placeholder 4"/>
          <p:cNvSpPr>
            <a:spLocks noGrp="1"/>
          </p:cNvSpPr>
          <p:nvPr>
            <p:ph type="sldNum" sz="quarter" idx="12"/>
          </p:nvPr>
        </p:nvSpPr>
        <p:spPr>
          <a:ln>
            <a:noFill/>
          </a:ln>
        </p:spPr>
        <p:txBody>
          <a:bodyPr/>
          <a:lstStyle/>
          <a:p>
            <a:fld id="{5930D1EE-7AA9-4E88-AF40-14C1A2DEB636}" type="slidenum">
              <a:rPr lang="en-US" smtClean="0">
                <a:solidFill>
                  <a:schemeClr val="tx1"/>
                </a:solidFill>
              </a:rPr>
              <a:pPr/>
              <a:t>5</a:t>
            </a:fld>
            <a:endParaRPr lang="en-US">
              <a:solidFill>
                <a:schemeClr val="tx1"/>
              </a:solidFill>
            </a:endParaRPr>
          </a:p>
        </p:txBody>
      </p:sp>
      <p:grpSp>
        <p:nvGrpSpPr>
          <p:cNvPr id="18" name="Group 17"/>
          <p:cNvGrpSpPr/>
          <p:nvPr/>
        </p:nvGrpSpPr>
        <p:grpSpPr>
          <a:xfrm>
            <a:off x="457200" y="4229653"/>
            <a:ext cx="1747427" cy="1360762"/>
            <a:chOff x="335952" y="4822802"/>
            <a:chExt cx="1747427" cy="1360762"/>
          </a:xfrm>
        </p:grpSpPr>
        <p:cxnSp>
          <p:nvCxnSpPr>
            <p:cNvPr id="71" name="Straight Connector 70"/>
            <p:cNvCxnSpPr/>
            <p:nvPr/>
          </p:nvCxnSpPr>
          <p:spPr>
            <a:xfrm flipH="1" flipV="1">
              <a:off x="508772" y="5099801"/>
              <a:ext cx="1248164" cy="857974"/>
            </a:xfrm>
            <a:prstGeom prst="line">
              <a:avLst/>
            </a:prstGeom>
            <a:ln w="22225">
              <a:solidFill>
                <a:schemeClr val="tx1"/>
              </a:solidFill>
              <a:headEnd type="none"/>
              <a:tailEnd type="none" w="sm" len="lg"/>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70369" y="5099801"/>
              <a:ext cx="1248164" cy="857974"/>
            </a:xfrm>
            <a:prstGeom prst="line">
              <a:avLst/>
            </a:prstGeom>
            <a:ln w="22225">
              <a:solidFill>
                <a:schemeClr val="tx1"/>
              </a:solidFill>
              <a:headEnd type="none"/>
              <a:tailEnd type="none" w="sm" len="lg"/>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35952" y="4822802"/>
              <a:ext cx="345644" cy="276999"/>
            </a:xfrm>
            <a:prstGeom prst="rect">
              <a:avLst/>
            </a:prstGeom>
            <a:noFill/>
            <a:ln>
              <a:noFill/>
            </a:ln>
          </p:spPr>
          <p:txBody>
            <a:bodyPr wrap="square" rtlCol="0">
              <a:spAutoFit/>
            </a:bodyPr>
            <a:lstStyle/>
            <a:p>
              <a:r>
                <a:rPr lang="en-US" sz="1200" dirty="0" smtClean="0">
                  <a:latin typeface="Arial" pitchFamily="34" charset="0"/>
                  <a:cs typeface="Arial" pitchFamily="34" charset="0"/>
                </a:rPr>
                <a:t>e-</a:t>
              </a:r>
              <a:endParaRPr lang="en-US" sz="1200" dirty="0">
                <a:latin typeface="Arial" pitchFamily="34" charset="0"/>
                <a:cs typeface="Arial" pitchFamily="34" charset="0"/>
              </a:endParaRPr>
            </a:p>
          </p:txBody>
        </p:sp>
        <p:sp>
          <p:nvSpPr>
            <p:cNvPr id="40" name="TextBox 39"/>
            <p:cNvSpPr txBox="1"/>
            <p:nvPr/>
          </p:nvSpPr>
          <p:spPr>
            <a:xfrm>
              <a:off x="1718533" y="4822802"/>
              <a:ext cx="345644" cy="276999"/>
            </a:xfrm>
            <a:prstGeom prst="rect">
              <a:avLst/>
            </a:prstGeom>
            <a:noFill/>
            <a:ln>
              <a:noFill/>
            </a:ln>
          </p:spPr>
          <p:txBody>
            <a:bodyPr wrap="square" rtlCol="0">
              <a:spAutoFit/>
            </a:bodyPr>
            <a:lstStyle/>
            <a:p>
              <a:r>
                <a:rPr lang="en-US" sz="1200" dirty="0">
                  <a:latin typeface="Arial" pitchFamily="34" charset="0"/>
                  <a:cs typeface="Arial" pitchFamily="34" charset="0"/>
                </a:rPr>
                <a:t>p</a:t>
              </a:r>
            </a:p>
          </p:txBody>
        </p:sp>
        <p:sp>
          <p:nvSpPr>
            <p:cNvPr id="45" name="TextBox 44"/>
            <p:cNvSpPr txBox="1"/>
            <p:nvPr/>
          </p:nvSpPr>
          <p:spPr>
            <a:xfrm>
              <a:off x="355154" y="5906565"/>
              <a:ext cx="345644" cy="276999"/>
            </a:xfrm>
            <a:prstGeom prst="rect">
              <a:avLst/>
            </a:prstGeom>
            <a:noFill/>
            <a:ln>
              <a:noFill/>
            </a:ln>
          </p:spPr>
          <p:txBody>
            <a:bodyPr wrap="square" rtlCol="0">
              <a:spAutoFit/>
            </a:bodyPr>
            <a:lstStyle/>
            <a:p>
              <a:r>
                <a:rPr lang="en-US" sz="1200" dirty="0" smtClean="0">
                  <a:latin typeface="Arial" pitchFamily="34" charset="0"/>
                  <a:cs typeface="Arial" pitchFamily="34" charset="0"/>
                </a:rPr>
                <a:t>e-</a:t>
              </a:r>
              <a:endParaRPr lang="en-US" sz="1200" dirty="0">
                <a:latin typeface="Arial" pitchFamily="34" charset="0"/>
                <a:cs typeface="Arial" pitchFamily="34" charset="0"/>
              </a:endParaRPr>
            </a:p>
          </p:txBody>
        </p:sp>
        <p:sp>
          <p:nvSpPr>
            <p:cNvPr id="46" name="TextBox 45"/>
            <p:cNvSpPr txBox="1"/>
            <p:nvPr/>
          </p:nvSpPr>
          <p:spPr>
            <a:xfrm>
              <a:off x="1737735" y="5906565"/>
              <a:ext cx="345644" cy="276999"/>
            </a:xfrm>
            <a:prstGeom prst="rect">
              <a:avLst/>
            </a:prstGeom>
            <a:noFill/>
            <a:ln>
              <a:noFill/>
            </a:ln>
          </p:spPr>
          <p:txBody>
            <a:bodyPr wrap="square" rtlCol="0">
              <a:spAutoFit/>
            </a:bodyPr>
            <a:lstStyle/>
            <a:p>
              <a:r>
                <a:rPr lang="en-US" sz="1200" dirty="0">
                  <a:latin typeface="Arial" pitchFamily="34" charset="0"/>
                  <a:cs typeface="Arial" pitchFamily="34" charset="0"/>
                </a:rPr>
                <a:t>p</a:t>
              </a:r>
            </a:p>
          </p:txBody>
        </p:sp>
        <p:sp>
          <p:nvSpPr>
            <p:cNvPr id="6" name="Oval 5"/>
            <p:cNvSpPr/>
            <p:nvPr/>
          </p:nvSpPr>
          <p:spPr>
            <a:xfrm>
              <a:off x="1027241" y="5445446"/>
              <a:ext cx="153618" cy="1216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2" name="TextBox 11"/>
                <p:cNvSpPr txBox="1"/>
                <p:nvPr/>
              </p:nvSpPr>
              <p:spPr>
                <a:xfrm>
                  <a:off x="1202870" y="5231740"/>
                  <a:ext cx="818686" cy="552267"/>
                </a:xfrm>
                <a:prstGeom prst="rect">
                  <a:avLst/>
                </a:prstGeom>
                <a:noFill/>
                <a:ln>
                  <a:noFill/>
                </a:ln>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sSubSup>
                          <m:sSubSupPr>
                            <m:ctrlPr>
                              <a:rPr lang="en-US" i="1" smtClean="0">
                                <a:solidFill>
                                  <a:schemeClr val="tx1"/>
                                </a:solidFill>
                                <a:latin typeface="Cambria Math"/>
                              </a:rPr>
                            </m:ctrlPr>
                          </m:sSubSupPr>
                          <m:e>
                            <m:r>
                              <a:rPr lang="en-US" b="0" i="1" smtClean="0">
                                <a:solidFill>
                                  <a:schemeClr val="tx1"/>
                                </a:solidFill>
                                <a:latin typeface="Cambria Math"/>
                              </a:rPr>
                              <m:t>𝑄</m:t>
                            </m:r>
                          </m:e>
                          <m:sub>
                            <m:r>
                              <a:rPr lang="en-US" b="0" i="1" smtClean="0">
                                <a:solidFill>
                                  <a:schemeClr val="tx1"/>
                                </a:solidFill>
                                <a:latin typeface="Cambria Math"/>
                              </a:rPr>
                              <m:t>𝑊</m:t>
                            </m:r>
                          </m:sub>
                          <m:sup>
                            <m:r>
                              <a:rPr lang="en-US" b="0" i="1" smtClean="0">
                                <a:solidFill>
                                  <a:schemeClr val="tx1"/>
                                </a:solidFill>
                                <a:latin typeface="Cambria Math" panose="02040503050406030204" pitchFamily="18" charset="0"/>
                              </a:rPr>
                              <m:t>𝑝</m:t>
                            </m:r>
                          </m:sup>
                        </m:sSubSup>
                        <m:sSub>
                          <m:sSubPr>
                            <m:ctrlPr>
                              <a:rPr lang="en-US" i="1" smtClean="0">
                                <a:solidFill>
                                  <a:schemeClr val="tx1"/>
                                </a:solidFill>
                                <a:latin typeface="Cambria Math"/>
                              </a:rPr>
                            </m:ctrlPr>
                          </m:sSubPr>
                          <m:e>
                            <m:r>
                              <a:rPr lang="en-US" b="0" i="1" smtClean="0">
                                <a:solidFill>
                                  <a:schemeClr val="tx1"/>
                                </a:solidFill>
                                <a:latin typeface="Cambria Math"/>
                              </a:rPr>
                              <m:t>𝐺</m:t>
                            </m:r>
                          </m:e>
                          <m:sub>
                            <m:r>
                              <a:rPr lang="en-US" b="0" i="1" smtClean="0">
                                <a:solidFill>
                                  <a:schemeClr val="tx1"/>
                                </a:solidFill>
                                <a:latin typeface="Cambria Math"/>
                              </a:rPr>
                              <m:t>𝐹</m:t>
                            </m:r>
                          </m:sub>
                        </m:sSub>
                      </m:oMath>
                    </m:oMathPara>
                  </a14:m>
                  <a:endParaRPr lang="en-US" dirty="0" smtClean="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202870" y="5231740"/>
                  <a:ext cx="818686" cy="552267"/>
                </a:xfrm>
                <a:prstGeom prst="rect">
                  <a:avLst/>
                </a:prstGeom>
                <a:blipFill rotWithShape="0">
                  <a:blip r:embed="rId4"/>
                  <a:stretch>
                    <a:fillRect/>
                  </a:stretch>
                </a:blipFill>
                <a:ln>
                  <a:noFill/>
                </a:ln>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7" name="TextBox 6"/>
              <p:cNvSpPr txBox="1"/>
              <p:nvPr/>
            </p:nvSpPr>
            <p:spPr>
              <a:xfrm>
                <a:off x="0" y="3444537"/>
                <a:ext cx="2545574" cy="627864"/>
              </a:xfrm>
              <a:prstGeom prst="rect">
                <a:avLst/>
              </a:prstGeom>
              <a:noFill/>
              <a:ln>
                <a:noFill/>
              </a:ln>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sSubSup>
                        <m:sSubSupPr>
                          <m:ctrlPr>
                            <a:rPr lang="en-US" sz="2000" b="1" i="1" smtClean="0">
                              <a:solidFill>
                                <a:schemeClr val="tx1"/>
                              </a:solidFill>
                              <a:latin typeface="Cambria Math"/>
                            </a:rPr>
                          </m:ctrlPr>
                        </m:sSubSupPr>
                        <m:e>
                          <m:r>
                            <a:rPr lang="en-US" sz="2000" b="1" i="1" smtClean="0">
                              <a:solidFill>
                                <a:schemeClr val="tx1"/>
                              </a:solidFill>
                              <a:latin typeface="Cambria Math"/>
                              <a:ea typeface="Cambria Math"/>
                            </a:rPr>
                            <m:t>𝓛</m:t>
                          </m:r>
                        </m:e>
                        <m:sub>
                          <m:r>
                            <a:rPr lang="en-US" sz="2000" b="1" i="1" smtClean="0">
                              <a:solidFill>
                                <a:schemeClr val="tx1"/>
                              </a:solidFill>
                              <a:latin typeface="Cambria Math" panose="02040503050406030204" pitchFamily="18" charset="0"/>
                              <a:ea typeface="Cambria Math"/>
                            </a:rPr>
                            <m:t>𝒆𝒑</m:t>
                          </m:r>
                        </m:sub>
                        <m:sup>
                          <m:r>
                            <a:rPr lang="en-US" sz="2000" b="1" i="1" smtClean="0">
                              <a:solidFill>
                                <a:schemeClr val="tx1"/>
                              </a:solidFill>
                              <a:latin typeface="Cambria Math"/>
                            </a:rPr>
                            <m:t>𝑷𝑽</m:t>
                          </m:r>
                        </m:sup>
                      </m:sSubSup>
                      <m:r>
                        <a:rPr lang="en-US" sz="2000" b="1" i="1" smtClean="0">
                          <a:solidFill>
                            <a:schemeClr val="tx1"/>
                          </a:solidFill>
                          <a:latin typeface="Cambria Math"/>
                        </a:rPr>
                        <m:t>=</m:t>
                      </m:r>
                      <m:sSubSup>
                        <m:sSubSupPr>
                          <m:ctrlPr>
                            <a:rPr lang="en-US" sz="2000" b="1" i="1" smtClean="0">
                              <a:solidFill>
                                <a:schemeClr val="tx1"/>
                              </a:solidFill>
                              <a:latin typeface="Cambria Math"/>
                            </a:rPr>
                          </m:ctrlPr>
                        </m:sSubSupPr>
                        <m:e>
                          <m:r>
                            <a:rPr lang="en-US" sz="2000" b="1" i="1" smtClean="0">
                              <a:solidFill>
                                <a:schemeClr val="tx1"/>
                              </a:solidFill>
                              <a:latin typeface="Cambria Math"/>
                              <a:ea typeface="Cambria Math"/>
                            </a:rPr>
                            <m:t>𝓛</m:t>
                          </m:r>
                        </m:e>
                        <m:sub>
                          <m:r>
                            <a:rPr lang="en-US" sz="2000" b="1" i="1" smtClean="0">
                              <a:solidFill>
                                <a:schemeClr val="tx1"/>
                              </a:solidFill>
                              <a:latin typeface="Cambria Math"/>
                            </a:rPr>
                            <m:t>𝑺𝑴</m:t>
                          </m:r>
                        </m:sub>
                        <m:sup>
                          <m:r>
                            <a:rPr lang="en-US" sz="2000" b="1" i="1" smtClean="0">
                              <a:solidFill>
                                <a:schemeClr val="tx1"/>
                              </a:solidFill>
                              <a:latin typeface="Cambria Math"/>
                            </a:rPr>
                            <m:t>𝑷𝑽</m:t>
                          </m:r>
                        </m:sup>
                      </m:sSubSup>
                      <m:r>
                        <a:rPr lang="en-US" sz="2000" b="1" i="1" smtClean="0">
                          <a:solidFill>
                            <a:schemeClr val="tx1"/>
                          </a:solidFill>
                          <a:latin typeface="Cambria Math"/>
                        </a:rPr>
                        <m:t>+</m:t>
                      </m:r>
                      <m:sSubSup>
                        <m:sSubSupPr>
                          <m:ctrlPr>
                            <a:rPr lang="en-US" sz="2000" b="1" i="1" smtClean="0">
                              <a:solidFill>
                                <a:schemeClr val="tx1"/>
                              </a:solidFill>
                              <a:latin typeface="Cambria Math"/>
                            </a:rPr>
                          </m:ctrlPr>
                        </m:sSubSupPr>
                        <m:e>
                          <m:r>
                            <a:rPr lang="en-US" sz="2000" b="1" i="1" smtClean="0">
                              <a:solidFill>
                                <a:schemeClr val="tx1"/>
                              </a:solidFill>
                              <a:latin typeface="Cambria Math"/>
                              <a:ea typeface="Cambria Math"/>
                            </a:rPr>
                            <m:t>𝓛</m:t>
                          </m:r>
                        </m:e>
                        <m:sub>
                          <m:r>
                            <a:rPr lang="en-US" sz="2000" b="1" i="1" smtClean="0">
                              <a:solidFill>
                                <a:schemeClr val="tx1"/>
                              </a:solidFill>
                              <a:latin typeface="Cambria Math"/>
                            </a:rPr>
                            <m:t>𝑵𝑬𝑾</m:t>
                          </m:r>
                        </m:sub>
                        <m:sup>
                          <m:r>
                            <a:rPr lang="en-US" sz="2000" b="1" i="1" smtClean="0">
                              <a:solidFill>
                                <a:schemeClr val="tx1"/>
                              </a:solidFill>
                              <a:latin typeface="Cambria Math"/>
                            </a:rPr>
                            <m:t>𝑷𝑽</m:t>
                          </m:r>
                        </m:sup>
                      </m:sSubSup>
                    </m:oMath>
                  </m:oMathPara>
                </a14:m>
                <a:endParaRPr lang="en-US" sz="2000" b="1" dirty="0" smtClean="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0" y="3444537"/>
                <a:ext cx="2545574" cy="627864"/>
              </a:xfrm>
              <a:prstGeom prst="rect">
                <a:avLst/>
              </a:prstGeom>
              <a:blipFill rotWithShape="0">
                <a:blip r:embed="rId5"/>
                <a:stretch>
                  <a:fillRect/>
                </a:stretch>
              </a:blipFill>
              <a:ln>
                <a:no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22122" y="1078851"/>
                <a:ext cx="2125967" cy="957570"/>
              </a:xfrm>
              <a:prstGeom prst="rect">
                <a:avLst/>
              </a:prstGeom>
              <a:noFill/>
              <a:ln>
                <a:noFill/>
              </a:ln>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sz="2000" i="1" smtClean="0">
                              <a:solidFill>
                                <a:schemeClr val="tx1"/>
                              </a:solidFill>
                              <a:latin typeface="Cambria Math"/>
                            </a:rPr>
                          </m:ctrlPr>
                        </m:sSubPr>
                        <m:e>
                          <m:r>
                            <a:rPr lang="en-US" sz="2000" b="0" i="1" smtClean="0">
                              <a:solidFill>
                                <a:schemeClr val="tx1"/>
                              </a:solidFill>
                              <a:latin typeface="Cambria Math"/>
                            </a:rPr>
                            <m:t>𝐴</m:t>
                          </m:r>
                        </m:e>
                        <m:sub>
                          <m:r>
                            <a:rPr lang="en-US" sz="2000" b="0" i="1" smtClean="0">
                              <a:solidFill>
                                <a:schemeClr val="tx1"/>
                              </a:solidFill>
                              <a:latin typeface="Cambria Math"/>
                            </a:rPr>
                            <m:t>𝑃𝑉</m:t>
                          </m:r>
                        </m:sub>
                      </m:sSub>
                      <m:r>
                        <a:rPr lang="en-US" sz="2000" b="0" i="1" smtClean="0">
                          <a:solidFill>
                            <a:schemeClr val="tx1"/>
                          </a:solidFill>
                          <a:latin typeface="Cambria Math"/>
                        </a:rPr>
                        <m:t>=</m:t>
                      </m:r>
                      <m:f>
                        <m:fPr>
                          <m:ctrlPr>
                            <a:rPr lang="en-US" sz="2000" b="0" i="1" smtClean="0">
                              <a:solidFill>
                                <a:schemeClr val="tx1"/>
                              </a:solidFill>
                              <a:latin typeface="Cambria Math"/>
                            </a:rPr>
                          </m:ctrlPr>
                        </m:fPr>
                        <m:num>
                          <m:sSub>
                            <m:sSubPr>
                              <m:ctrlPr>
                                <a:rPr lang="en-US" sz="2000" b="0" i="1" smtClean="0">
                                  <a:solidFill>
                                    <a:schemeClr val="tx1"/>
                                  </a:solidFill>
                                  <a:latin typeface="Cambria Math"/>
                                </a:rPr>
                              </m:ctrlPr>
                            </m:sSubPr>
                            <m:e>
                              <m:r>
                                <a:rPr lang="en-US" sz="2000" b="0" i="1" smtClean="0">
                                  <a:solidFill>
                                    <a:schemeClr val="tx1"/>
                                  </a:solidFill>
                                  <a:latin typeface="Cambria Math"/>
                                  <a:ea typeface="Cambria Math"/>
                                </a:rPr>
                                <m:t>𝜎</m:t>
                              </m:r>
                            </m:e>
                            <m:sub>
                              <m:r>
                                <a:rPr lang="en-US" sz="2000" b="0" i="1" smtClean="0">
                                  <a:solidFill>
                                    <a:schemeClr val="tx1"/>
                                  </a:solidFill>
                                  <a:latin typeface="Cambria Math"/>
                                </a:rPr>
                                <m:t>+</m:t>
                              </m:r>
                            </m:sub>
                          </m:sSub>
                          <m:r>
                            <a:rPr lang="en-US" sz="2000" b="0" i="1" smtClean="0">
                              <a:solidFill>
                                <a:schemeClr val="tx1"/>
                              </a:solidFill>
                              <a:latin typeface="Cambria Math"/>
                            </a:rPr>
                            <m:t>−</m:t>
                          </m:r>
                          <m:sSub>
                            <m:sSubPr>
                              <m:ctrlPr>
                                <a:rPr lang="en-US" sz="2000" b="0" i="1" smtClean="0">
                                  <a:solidFill>
                                    <a:schemeClr val="tx1"/>
                                  </a:solidFill>
                                  <a:latin typeface="Cambria Math"/>
                                </a:rPr>
                              </m:ctrlPr>
                            </m:sSubPr>
                            <m:e>
                              <m:r>
                                <a:rPr lang="en-US" sz="2000" b="0" i="1" smtClean="0">
                                  <a:solidFill>
                                    <a:schemeClr val="tx1"/>
                                  </a:solidFill>
                                  <a:latin typeface="Cambria Math"/>
                                  <a:ea typeface="Cambria Math"/>
                                </a:rPr>
                                <m:t>𝜎</m:t>
                              </m:r>
                            </m:e>
                            <m:sub>
                              <m:r>
                                <a:rPr lang="en-US" sz="2000" b="0" i="1" smtClean="0">
                                  <a:solidFill>
                                    <a:schemeClr val="tx1"/>
                                  </a:solidFill>
                                  <a:latin typeface="Cambria Math"/>
                                </a:rPr>
                                <m:t>−</m:t>
                              </m:r>
                            </m:sub>
                          </m:sSub>
                        </m:num>
                        <m:den>
                          <m:sSub>
                            <m:sSubPr>
                              <m:ctrlPr>
                                <a:rPr lang="en-US" sz="2000" b="0" i="1" smtClean="0">
                                  <a:solidFill>
                                    <a:schemeClr val="tx1"/>
                                  </a:solidFill>
                                  <a:latin typeface="Cambria Math"/>
                                </a:rPr>
                              </m:ctrlPr>
                            </m:sSubPr>
                            <m:e>
                              <m:r>
                                <a:rPr lang="en-US" sz="2000" b="0" i="1" smtClean="0">
                                  <a:solidFill>
                                    <a:schemeClr val="tx1"/>
                                  </a:solidFill>
                                  <a:latin typeface="Cambria Math"/>
                                  <a:ea typeface="Cambria Math"/>
                                </a:rPr>
                                <m:t>𝜎</m:t>
                              </m:r>
                            </m:e>
                            <m:sub>
                              <m:r>
                                <a:rPr lang="en-US" sz="2000" b="0" i="1" smtClean="0">
                                  <a:solidFill>
                                    <a:schemeClr val="tx1"/>
                                  </a:solidFill>
                                  <a:latin typeface="Cambria Math"/>
                                </a:rPr>
                                <m:t>+</m:t>
                              </m:r>
                            </m:sub>
                          </m:sSub>
                          <m:r>
                            <a:rPr lang="en-US" sz="2000" b="0" i="1" smtClean="0">
                              <a:solidFill>
                                <a:schemeClr val="tx1"/>
                              </a:solidFill>
                              <a:latin typeface="Cambria Math"/>
                            </a:rPr>
                            <m:t>+</m:t>
                          </m:r>
                          <m:sSub>
                            <m:sSubPr>
                              <m:ctrlPr>
                                <a:rPr lang="en-US" sz="2000" b="0" i="1" smtClean="0">
                                  <a:solidFill>
                                    <a:schemeClr val="tx1"/>
                                  </a:solidFill>
                                  <a:latin typeface="Cambria Math"/>
                                </a:rPr>
                              </m:ctrlPr>
                            </m:sSubPr>
                            <m:e>
                              <m:r>
                                <a:rPr lang="en-US" sz="2000" b="0" i="1" smtClean="0">
                                  <a:solidFill>
                                    <a:schemeClr val="tx1"/>
                                  </a:solidFill>
                                  <a:latin typeface="Cambria Math"/>
                                  <a:ea typeface="Cambria Math"/>
                                </a:rPr>
                                <m:t>𝜎</m:t>
                              </m:r>
                            </m:e>
                            <m:sub>
                              <m:r>
                                <a:rPr lang="en-US" sz="2000" b="0" i="1" smtClean="0">
                                  <a:solidFill>
                                    <a:schemeClr val="tx1"/>
                                  </a:solidFill>
                                  <a:latin typeface="Cambria Math"/>
                                </a:rPr>
                                <m:t>−</m:t>
                              </m:r>
                            </m:sub>
                          </m:sSub>
                        </m:den>
                      </m:f>
                      <m:r>
                        <a:rPr lang="en-US" sz="2000" b="0" i="1" smtClean="0">
                          <a:solidFill>
                            <a:schemeClr val="tx1"/>
                          </a:solidFill>
                          <a:latin typeface="Cambria Math"/>
                          <a:ea typeface="Cambria Math"/>
                        </a:rPr>
                        <m:t>≈</m:t>
                      </m:r>
                    </m:oMath>
                  </m:oMathPara>
                </a14:m>
                <a:endParaRPr lang="en-US" sz="2000" dirty="0" smtClean="0">
                  <a:solidFill>
                    <a:schemeClr val="tx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22122" y="1078851"/>
                <a:ext cx="2125967" cy="957570"/>
              </a:xfrm>
              <a:prstGeom prst="rect">
                <a:avLst/>
              </a:prstGeom>
              <a:blipFill rotWithShape="0">
                <a:blip r:embed="rId6"/>
                <a:stretch>
                  <a:fillRect/>
                </a:stretch>
              </a:blipFill>
              <a:ln>
                <a:no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416516" y="1348256"/>
                <a:ext cx="1858329" cy="553998"/>
              </a:xfrm>
              <a:prstGeom prst="rect">
                <a:avLst/>
              </a:prstGeom>
              <a:noFill/>
              <a:ln>
                <a:noFill/>
              </a:ln>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rPr>
                        <m:t>280</m:t>
                      </m:r>
                      <m:r>
                        <a:rPr lang="en-US" sz="2000" b="0" i="1" smtClean="0">
                          <a:solidFill>
                            <a:schemeClr val="tx1"/>
                          </a:solidFill>
                          <a:latin typeface="Cambria Math" panose="02040503050406030204" pitchFamily="18" charset="0"/>
                          <a:ea typeface="Cambria Math" panose="02040503050406030204" pitchFamily="18" charset="0"/>
                        </a:rPr>
                        <m:t>±7</m:t>
                      </m:r>
                      <m:r>
                        <a:rPr lang="en-US" sz="2000" b="0"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𝑝𝑝𝑏</m:t>
                      </m:r>
                    </m:oMath>
                  </m:oMathPara>
                </a14:m>
                <a:endParaRPr lang="en-US" sz="2000" dirty="0" smtClean="0">
                  <a:solidFill>
                    <a:schemeClr val="tx1"/>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416516" y="1348256"/>
                <a:ext cx="1858329" cy="553998"/>
              </a:xfrm>
              <a:prstGeom prst="rect">
                <a:avLst/>
              </a:prstGeom>
              <a:blipFill rotWithShape="0">
                <a:blip r:embed="rId7"/>
                <a:stretch>
                  <a:fillRect/>
                </a:stretch>
              </a:blipFill>
              <a:ln>
                <a:no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6355216" y="5670871"/>
                <a:ext cx="1703223" cy="646331"/>
              </a:xfrm>
              <a:prstGeom prst="rect">
                <a:avLst/>
              </a:prstGeom>
              <a:noFill/>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a:ea typeface="Cambria Math"/>
                        </a:rPr>
                        <m:t>→</m:t>
                      </m:r>
                      <m:r>
                        <a:rPr lang="en-US" sz="2400" b="1" i="1" smtClean="0">
                          <a:solidFill>
                            <a:schemeClr val="tx1"/>
                          </a:solidFill>
                          <a:latin typeface="Cambria Math" panose="02040503050406030204" pitchFamily="18" charset="0"/>
                          <a:ea typeface="Cambria Math"/>
                        </a:rPr>
                        <m:t>𝟐</m:t>
                      </m:r>
                      <m:r>
                        <a:rPr lang="en-US" sz="2400" b="1" i="1" smtClean="0">
                          <a:solidFill>
                            <a:schemeClr val="tx1"/>
                          </a:solidFill>
                          <a:latin typeface="Cambria Math"/>
                          <a:ea typeface="Cambria Math"/>
                        </a:rPr>
                        <m:t>.</m:t>
                      </m:r>
                      <m:r>
                        <a:rPr lang="en-US" sz="2400" b="1" i="1" smtClean="0">
                          <a:solidFill>
                            <a:schemeClr val="tx1"/>
                          </a:solidFill>
                          <a:latin typeface="Cambria Math" panose="02040503050406030204" pitchFamily="18" charset="0"/>
                          <a:ea typeface="Cambria Math"/>
                        </a:rPr>
                        <m:t>𝟑</m:t>
                      </m:r>
                      <m:r>
                        <a:rPr lang="en-US" sz="2400" b="1" i="1" smtClean="0">
                          <a:solidFill>
                            <a:schemeClr val="tx1"/>
                          </a:solidFill>
                          <a:latin typeface="Cambria Math"/>
                          <a:ea typeface="Cambria Math"/>
                        </a:rPr>
                        <m:t> </m:t>
                      </m:r>
                      <m:r>
                        <a:rPr lang="en-US" sz="2400" b="1" i="1" smtClean="0">
                          <a:solidFill>
                            <a:schemeClr val="tx1"/>
                          </a:solidFill>
                          <a:latin typeface="Cambria Math"/>
                          <a:ea typeface="Cambria Math"/>
                        </a:rPr>
                        <m:t>𝑻𝒆𝑽</m:t>
                      </m:r>
                    </m:oMath>
                  </m:oMathPara>
                </a14:m>
                <a:endParaRPr lang="en-US" sz="2400" b="1" dirty="0" smtClean="0">
                  <a:solidFill>
                    <a:schemeClr val="tx1"/>
                  </a:solidFill>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6355216" y="5670871"/>
                <a:ext cx="1703223" cy="646331"/>
              </a:xfrm>
              <a:prstGeom prst="rect">
                <a:avLst/>
              </a:prstGeom>
              <a:blipFill rotWithShape="0">
                <a:blip r:embed="rId8"/>
                <a:stretch>
                  <a:fillRect/>
                </a:stretch>
              </a:blipFill>
            </p:spPr>
            <p:txBody>
              <a:bodyPr/>
              <a:lstStyle/>
              <a:p>
                <a:r>
                  <a:rPr lang="en-CA">
                    <a:noFill/>
                  </a:rPr>
                  <a:t> </a:t>
                </a:r>
              </a:p>
            </p:txBody>
          </p:sp>
        </mc:Fallback>
      </mc:AlternateContent>
      <p:sp>
        <p:nvSpPr>
          <p:cNvPr id="57" name="TextBox 56"/>
          <p:cNvSpPr txBox="1"/>
          <p:nvPr/>
        </p:nvSpPr>
        <p:spPr>
          <a:xfrm>
            <a:off x="5621844" y="5246932"/>
            <a:ext cx="2440668" cy="507831"/>
          </a:xfrm>
          <a:prstGeom prst="rect">
            <a:avLst/>
          </a:prstGeom>
          <a:noFill/>
        </p:spPr>
        <p:txBody>
          <a:bodyPr wrap="none" rtlCol="0">
            <a:spAutoFit/>
          </a:bodyPr>
          <a:lstStyle/>
          <a:p>
            <a:pPr>
              <a:lnSpc>
                <a:spcPct val="150000"/>
              </a:lnSpc>
            </a:pPr>
            <a:r>
              <a:rPr lang="en-US" b="1" dirty="0"/>
              <a:t>4</a:t>
            </a:r>
            <a:r>
              <a:rPr lang="en-US" b="1" dirty="0" smtClean="0"/>
              <a:t>% </a:t>
            </a:r>
            <a:r>
              <a:rPr lang="en-US" b="1" dirty="0" err="1" smtClean="0"/>
              <a:t>Qweak</a:t>
            </a:r>
            <a:r>
              <a:rPr lang="en-US" b="1" dirty="0" smtClean="0"/>
              <a:t> uncertainty</a:t>
            </a:r>
          </a:p>
        </p:txBody>
      </p:sp>
      <p:sp>
        <p:nvSpPr>
          <p:cNvPr id="19" name="Rectangle 18"/>
          <p:cNvSpPr/>
          <p:nvPr/>
        </p:nvSpPr>
        <p:spPr>
          <a:xfrm>
            <a:off x="5352249" y="3313110"/>
            <a:ext cx="1824175" cy="176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42" name="TextBox 41"/>
              <p:cNvSpPr txBox="1"/>
              <p:nvPr/>
            </p:nvSpPr>
            <p:spPr>
              <a:xfrm>
                <a:off x="2725213" y="3898966"/>
                <a:ext cx="1669234" cy="637523"/>
              </a:xfrm>
              <a:prstGeom prst="rect">
                <a:avLst/>
              </a:prstGeom>
              <a:noFill/>
            </p:spPr>
            <p:txBody>
              <a:bodyPr wrap="square" lIns="91440" rtlCol="0">
                <a:noAutofit/>
              </a:bodyPr>
              <a:lstStyle/>
              <a:p>
                <a:pPr>
                  <a:lnSpc>
                    <a:spcPct val="150000"/>
                  </a:lnSpc>
                </a:pPr>
                <a14:m>
                  <m:oMathPara xmlns:m="http://schemas.openxmlformats.org/officeDocument/2006/math">
                    <m:oMathParaPr>
                      <m:jc m:val="left"/>
                    </m:oMathParaPr>
                    <m:oMath xmlns:m="http://schemas.openxmlformats.org/officeDocument/2006/math">
                      <m:sSubSup>
                        <m:sSubSupPr>
                          <m:ctrlPr>
                            <a:rPr lang="en-US" sz="2000" b="0" i="1" smtClean="0">
                              <a:solidFill>
                                <a:schemeClr val="tx1"/>
                              </a:solidFill>
                              <a:latin typeface="Cambria Math"/>
                            </a:rPr>
                          </m:ctrlPr>
                        </m:sSubSupPr>
                        <m:e>
                          <m:r>
                            <a:rPr lang="en-US" sz="2000" b="0" i="1" smtClean="0">
                              <a:solidFill>
                                <a:schemeClr val="tx1"/>
                              </a:solidFill>
                              <a:latin typeface="Cambria Math"/>
                              <a:ea typeface="Cambria Math"/>
                            </a:rPr>
                            <m:t>ℒ</m:t>
                          </m:r>
                        </m:e>
                        <m:sub>
                          <m:r>
                            <a:rPr lang="en-US" sz="2000" b="0" i="1" smtClean="0">
                              <a:solidFill>
                                <a:schemeClr val="tx1"/>
                              </a:solidFill>
                              <a:latin typeface="Cambria Math"/>
                            </a:rPr>
                            <m:t>𝑁𝐸𝑊</m:t>
                          </m:r>
                        </m:sub>
                        <m:sup>
                          <m:r>
                            <a:rPr lang="en-US" sz="2000" b="0" i="1" smtClean="0">
                              <a:solidFill>
                                <a:schemeClr val="tx1"/>
                              </a:solidFill>
                              <a:latin typeface="Cambria Math"/>
                            </a:rPr>
                            <m:t>𝑃𝑉</m:t>
                          </m:r>
                        </m:sup>
                      </m:sSubSup>
                      <m:r>
                        <a:rPr lang="en-US" sz="2000" b="0" i="1" smtClean="0">
                          <a:solidFill>
                            <a:schemeClr val="tx1"/>
                          </a:solidFill>
                          <a:latin typeface="Cambria Math"/>
                        </a:rPr>
                        <m:t>=</m:t>
                      </m:r>
                    </m:oMath>
                  </m:oMathPara>
                </a14:m>
                <a:endParaRPr lang="en-US" sz="2000" dirty="0" smtClean="0">
                  <a:solidFill>
                    <a:schemeClr val="tx1"/>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725213" y="3898966"/>
                <a:ext cx="1669234" cy="637523"/>
              </a:xfrm>
              <a:prstGeom prst="rect">
                <a:avLst/>
              </a:prstGeom>
              <a:blipFill rotWithShape="0">
                <a:blip r:embed="rId9"/>
                <a:stretch>
                  <a:fillRect/>
                </a:stretch>
              </a:blipFill>
            </p:spPr>
            <p:txBody>
              <a:bodyPr/>
              <a:lstStyle/>
              <a:p>
                <a:r>
                  <a:rPr lang="en-CA">
                    <a:noFill/>
                  </a:rPr>
                  <a:t> </a:t>
                </a:r>
              </a:p>
            </p:txBody>
          </p:sp>
        </mc:Fallback>
      </mc:AlternateContent>
      <p:grpSp>
        <p:nvGrpSpPr>
          <p:cNvPr id="8" name="Group 7"/>
          <p:cNvGrpSpPr/>
          <p:nvPr/>
        </p:nvGrpSpPr>
        <p:grpSpPr>
          <a:xfrm>
            <a:off x="2288309" y="741992"/>
            <a:ext cx="2590800" cy="2244527"/>
            <a:chOff x="2491509" y="548028"/>
            <a:chExt cx="2590800" cy="2244527"/>
          </a:xfrm>
        </p:grpSpPr>
        <p:pic>
          <p:nvPicPr>
            <p:cNvPr id="59" name="Picture 8"/>
            <p:cNvPicPr>
              <a:picLocks noChangeAspect="1" noChangeArrowheads="1"/>
            </p:cNvPicPr>
            <p:nvPr/>
          </p:nvPicPr>
          <p:blipFill rotWithShape="1">
            <a:blip r:embed="rId10" cstate="print"/>
            <a:srcRect t="51992"/>
            <a:stretch/>
          </p:blipFill>
          <p:spPr bwMode="auto">
            <a:xfrm rot="16200000">
              <a:off x="3914261" y="536056"/>
              <a:ext cx="1003676" cy="1027620"/>
            </a:xfrm>
            <a:prstGeom prst="rect">
              <a:avLst/>
            </a:prstGeom>
            <a:noFill/>
            <a:ln w="9525">
              <a:noFill/>
              <a:miter lim="800000"/>
              <a:headEnd/>
              <a:tailEnd/>
            </a:ln>
          </p:spPr>
        </p:pic>
        <p:pic>
          <p:nvPicPr>
            <p:cNvPr id="60" name="Picture 8"/>
            <p:cNvPicPr>
              <a:picLocks noChangeAspect="1" noChangeArrowheads="1"/>
            </p:cNvPicPr>
            <p:nvPr/>
          </p:nvPicPr>
          <p:blipFill rotWithShape="1">
            <a:blip r:embed="rId10" cstate="print"/>
            <a:srcRect b="51464"/>
            <a:stretch/>
          </p:blipFill>
          <p:spPr bwMode="auto">
            <a:xfrm rot="16200000">
              <a:off x="2555199" y="530408"/>
              <a:ext cx="1003678" cy="1038919"/>
            </a:xfrm>
            <a:prstGeom prst="rect">
              <a:avLst/>
            </a:prstGeom>
            <a:noFill/>
            <a:ln w="9525">
              <a:noFill/>
              <a:miter lim="800000"/>
              <a:headEnd/>
              <a:tailEnd/>
            </a:ln>
          </p:spPr>
        </p:pic>
        <p:cxnSp>
          <p:nvCxnSpPr>
            <p:cNvPr id="61" name="Straight Connector 60"/>
            <p:cNvCxnSpPr/>
            <p:nvPr/>
          </p:nvCxnSpPr>
          <p:spPr>
            <a:xfrm>
              <a:off x="2491509" y="616526"/>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634509" y="574963"/>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10709" y="574963"/>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082309" y="574963"/>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5" name="Picture 8"/>
            <p:cNvPicPr>
              <a:picLocks noChangeAspect="1" noChangeArrowheads="1"/>
            </p:cNvPicPr>
            <p:nvPr/>
          </p:nvPicPr>
          <p:blipFill rotWithShape="1">
            <a:blip r:embed="rId10" cstate="print"/>
            <a:srcRect b="51464"/>
            <a:stretch/>
          </p:blipFill>
          <p:spPr bwMode="auto">
            <a:xfrm rot="16200000">
              <a:off x="3240999" y="1771256"/>
              <a:ext cx="1003678" cy="1038919"/>
            </a:xfrm>
            <a:prstGeom prst="rect">
              <a:avLst/>
            </a:prstGeom>
            <a:noFill/>
            <a:ln w="9525">
              <a:noFill/>
              <a:miter lim="800000"/>
              <a:headEnd/>
              <a:tailEnd/>
            </a:ln>
          </p:spPr>
        </p:pic>
        <p:cxnSp>
          <p:nvCxnSpPr>
            <p:cNvPr id="66" name="Straight Connector 65"/>
            <p:cNvCxnSpPr/>
            <p:nvPr/>
          </p:nvCxnSpPr>
          <p:spPr>
            <a:xfrm>
              <a:off x="3177309" y="1730498"/>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320309" y="1585023"/>
              <a:ext cx="301686" cy="369332"/>
            </a:xfrm>
            <a:prstGeom prst="rect">
              <a:avLst/>
            </a:prstGeom>
            <a:noFill/>
          </p:spPr>
          <p:txBody>
            <a:bodyPr wrap="none" rtlCol="0">
              <a:spAutoFit/>
            </a:bodyPr>
            <a:lstStyle/>
            <a:p>
              <a:r>
                <a:rPr lang="en-US" dirty="0" smtClean="0"/>
                <a:t>2</a:t>
              </a:r>
              <a:endParaRPr lang="en-US" dirty="0"/>
            </a:p>
          </p:txBody>
        </p:sp>
        <p:cxnSp>
          <p:nvCxnSpPr>
            <p:cNvPr id="68" name="Straight Connector 67"/>
            <p:cNvCxnSpPr/>
            <p:nvPr/>
          </p:nvCxnSpPr>
          <p:spPr>
            <a:xfrm>
              <a:off x="4320309" y="1717963"/>
              <a:ext cx="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2491511" y="1593270"/>
              <a:ext cx="259079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2085832" y="683491"/>
            <a:ext cx="3363623" cy="2410487"/>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70" name="Object 69"/>
          <p:cNvGraphicFramePr>
            <a:graphicFrameLocks noChangeAspect="1"/>
          </p:cNvGraphicFramePr>
          <p:nvPr>
            <p:extLst/>
          </p:nvPr>
        </p:nvGraphicFramePr>
        <p:xfrm>
          <a:off x="2354617" y="1234906"/>
          <a:ext cx="2865438" cy="839787"/>
        </p:xfrm>
        <a:graphic>
          <a:graphicData uri="http://schemas.openxmlformats.org/presentationml/2006/ole">
            <mc:AlternateContent xmlns:mc="http://schemas.openxmlformats.org/markup-compatibility/2006">
              <mc:Choice xmlns:v="urn:schemas-microsoft-com:vml" Requires="v">
                <p:oleObj spid="_x0000_s245786" name="Equation" r:id="rId11" imgW="1511280" imgH="444240" progId="Equation.3">
                  <p:embed/>
                </p:oleObj>
              </mc:Choice>
              <mc:Fallback>
                <p:oleObj name="Equation" r:id="rId11" imgW="1511280" imgH="444240" progId="Equation.3">
                  <p:embed/>
                  <p:pic>
                    <p:nvPicPr>
                      <p:cNvPr id="0" name=""/>
                      <p:cNvPicPr>
                        <a:picLocks noChangeAspect="1" noChangeArrowheads="1"/>
                      </p:cNvPicPr>
                      <p:nvPr/>
                    </p:nvPicPr>
                    <p:blipFill>
                      <a:blip r:embed="rId12"/>
                      <a:srcRect/>
                      <a:stretch>
                        <a:fillRect/>
                      </a:stretch>
                    </p:blipFill>
                    <p:spPr bwMode="auto">
                      <a:xfrm>
                        <a:off x="2354617" y="1234906"/>
                        <a:ext cx="2865438" cy="839787"/>
                      </a:xfrm>
                      <a:prstGeom prst="rect">
                        <a:avLst/>
                      </a:prstGeom>
                      <a:noFill/>
                      <a:ln>
                        <a:noFill/>
                      </a:ln>
                    </p:spPr>
                  </p:pic>
                </p:oleObj>
              </mc:Fallback>
            </mc:AlternateContent>
          </a:graphicData>
        </a:graphic>
      </p:graphicFrame>
      <p:sp>
        <p:nvSpPr>
          <p:cNvPr id="72" name="Rectangle 8"/>
          <p:cNvSpPr>
            <a:spLocks/>
          </p:cNvSpPr>
          <p:nvPr/>
        </p:nvSpPr>
        <p:spPr bwMode="auto">
          <a:xfrm>
            <a:off x="3679884" y="2379215"/>
            <a:ext cx="2206950" cy="70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a:r>
              <a:rPr lang="en-US" sz="2000" dirty="0" smtClean="0">
                <a:solidFill>
                  <a:srgbClr val="0070C0"/>
                </a:solidFill>
                <a:ea typeface="Gill Sans" charset="0"/>
                <a:cs typeface="Gill Sans" charset="0"/>
              </a:rPr>
              <a:t>nucleon structure, </a:t>
            </a:r>
            <a:r>
              <a:rPr lang="en-US" sz="2000" dirty="0">
                <a:solidFill>
                  <a:srgbClr val="0070C0"/>
                </a:solidFill>
                <a:ea typeface="Gill Sans" charset="0"/>
                <a:cs typeface="Gill Sans" charset="0"/>
              </a:rPr>
              <a:t>~30</a:t>
            </a:r>
            <a:r>
              <a:rPr lang="en-US" sz="2000" dirty="0" smtClean="0">
                <a:solidFill>
                  <a:srgbClr val="0070C0"/>
                </a:solidFill>
                <a:ea typeface="Gill Sans" charset="0"/>
                <a:cs typeface="Gill Sans" charset="0"/>
              </a:rPr>
              <a:t>% of asymmetry</a:t>
            </a:r>
            <a:endParaRPr lang="en-US" sz="2000" dirty="0">
              <a:solidFill>
                <a:srgbClr val="0070C0"/>
              </a:solidFill>
              <a:ea typeface="Gill Sans" charset="0"/>
              <a:cs typeface="Gill Sans" charset="0"/>
            </a:endParaRPr>
          </a:p>
        </p:txBody>
      </p:sp>
      <p:graphicFrame>
        <p:nvGraphicFramePr>
          <p:cNvPr id="73" name="Object 10"/>
          <p:cNvGraphicFramePr>
            <a:graphicFrameLocks noChangeAspect="1"/>
          </p:cNvGraphicFramePr>
          <p:nvPr>
            <p:extLst/>
          </p:nvPr>
        </p:nvGraphicFramePr>
        <p:xfrm>
          <a:off x="3387802" y="5369589"/>
          <a:ext cx="1909762" cy="752475"/>
        </p:xfrm>
        <a:graphic>
          <a:graphicData uri="http://schemas.openxmlformats.org/presentationml/2006/ole">
            <mc:AlternateContent xmlns:mc="http://schemas.openxmlformats.org/markup-compatibility/2006">
              <mc:Choice xmlns:v="urn:schemas-microsoft-com:vml" Requires="v">
                <p:oleObj spid="_x0000_s245787" name="Equation" r:id="rId13" imgW="1282680" imgH="520560" progId="Equation.3">
                  <p:embed/>
                </p:oleObj>
              </mc:Choice>
              <mc:Fallback>
                <p:oleObj name="Equation" r:id="rId13" imgW="1282680" imgH="520560" progId="Equation.3">
                  <p:embed/>
                  <p:pic>
                    <p:nvPicPr>
                      <p:cNvPr id="0" name=""/>
                      <p:cNvPicPr>
                        <a:picLocks noChangeAspect="1" noChangeArrowheads="1"/>
                      </p:cNvPicPr>
                      <p:nvPr/>
                    </p:nvPicPr>
                    <p:blipFill>
                      <a:blip r:embed="rId14"/>
                      <a:srcRect/>
                      <a:stretch>
                        <a:fillRect/>
                      </a:stretch>
                    </p:blipFill>
                    <p:spPr bwMode="auto">
                      <a:xfrm>
                        <a:off x="3387802" y="5369589"/>
                        <a:ext cx="1909762" cy="752475"/>
                      </a:xfrm>
                      <a:prstGeom prst="rect">
                        <a:avLst/>
                      </a:prstGeom>
                      <a:noFill/>
                      <a:ln>
                        <a:noFill/>
                      </a:ln>
                      <a:effectLst/>
                      <a:extLst/>
                    </p:spPr>
                  </p:pic>
                </p:oleObj>
              </mc:Fallback>
            </mc:AlternateContent>
          </a:graphicData>
        </a:graphic>
      </p:graphicFrame>
      <p:graphicFrame>
        <p:nvGraphicFramePr>
          <p:cNvPr id="74" name="Object 13"/>
          <p:cNvGraphicFramePr>
            <a:graphicFrameLocks noChangeAspect="1"/>
          </p:cNvGraphicFramePr>
          <p:nvPr>
            <p:extLst/>
          </p:nvPr>
        </p:nvGraphicFramePr>
        <p:xfrm>
          <a:off x="3492807" y="3809060"/>
          <a:ext cx="5384863" cy="825500"/>
        </p:xfrm>
        <a:graphic>
          <a:graphicData uri="http://schemas.openxmlformats.org/presentationml/2006/ole">
            <mc:AlternateContent xmlns:mc="http://schemas.openxmlformats.org/markup-compatibility/2006">
              <mc:Choice xmlns:v="urn:schemas-microsoft-com:vml" Requires="v">
                <p:oleObj spid="_x0000_s245788" name="Equation" r:id="rId15" imgW="3047760" imgH="457200" progId="Equation.3">
                  <p:embed/>
                </p:oleObj>
              </mc:Choice>
              <mc:Fallback>
                <p:oleObj name="Equation" r:id="rId15" imgW="3047760" imgH="457200" progId="Equation.3">
                  <p:embed/>
                  <p:pic>
                    <p:nvPicPr>
                      <p:cNvPr id="0" name=""/>
                      <p:cNvPicPr>
                        <a:picLocks noChangeAspect="1" noChangeArrowheads="1"/>
                      </p:cNvPicPr>
                      <p:nvPr/>
                    </p:nvPicPr>
                    <p:blipFill>
                      <a:blip r:embed="rId16"/>
                      <a:srcRect/>
                      <a:stretch>
                        <a:fillRect/>
                      </a:stretch>
                    </p:blipFill>
                    <p:spPr bwMode="auto">
                      <a:xfrm>
                        <a:off x="3492807" y="3809060"/>
                        <a:ext cx="5384863" cy="825500"/>
                      </a:xfrm>
                      <a:prstGeom prst="rect">
                        <a:avLst/>
                      </a:prstGeom>
                      <a:noFill/>
                      <a:ln>
                        <a:noFill/>
                      </a:ln>
                      <a:effectLst/>
                      <a:extLst/>
                    </p:spPr>
                  </p:pic>
                </p:oleObj>
              </mc:Fallback>
            </mc:AlternateContent>
          </a:graphicData>
        </a:graphic>
      </p:graphicFrame>
      <p:sp>
        <p:nvSpPr>
          <p:cNvPr id="43" name="Curved Down Arrow 42"/>
          <p:cNvSpPr/>
          <p:nvPr/>
        </p:nvSpPr>
        <p:spPr>
          <a:xfrm flipH="1">
            <a:off x="6661745" y="3102273"/>
            <a:ext cx="1445318" cy="55441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p:cNvSpPr txBox="1"/>
          <p:nvPr/>
        </p:nvSpPr>
        <p:spPr>
          <a:xfrm>
            <a:off x="7183014" y="3254551"/>
            <a:ext cx="1960986" cy="507831"/>
          </a:xfrm>
          <a:prstGeom prst="rect">
            <a:avLst/>
          </a:prstGeom>
          <a:solidFill>
            <a:schemeClr val="bg1"/>
          </a:solidFill>
        </p:spPr>
        <p:txBody>
          <a:bodyPr wrap="none" rtlCol="0">
            <a:spAutoFit/>
          </a:bodyPr>
          <a:lstStyle/>
          <a:p>
            <a:pPr>
              <a:lnSpc>
                <a:spcPct val="150000"/>
              </a:lnSpc>
            </a:pPr>
            <a:r>
              <a:rPr lang="en-US" dirty="0" smtClean="0"/>
              <a:t>Coupling constants</a:t>
            </a:r>
          </a:p>
        </p:txBody>
      </p:sp>
      <p:sp>
        <p:nvSpPr>
          <p:cNvPr id="48" name="Curved Down Arrow 47"/>
          <p:cNvSpPr/>
          <p:nvPr/>
        </p:nvSpPr>
        <p:spPr>
          <a:xfrm flipH="1" flipV="1">
            <a:off x="6694948" y="4747649"/>
            <a:ext cx="1445318" cy="53035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p:cNvSpPr txBox="1"/>
          <p:nvPr/>
        </p:nvSpPr>
        <p:spPr>
          <a:xfrm>
            <a:off x="7519501" y="4713569"/>
            <a:ext cx="1189428" cy="507831"/>
          </a:xfrm>
          <a:prstGeom prst="rect">
            <a:avLst/>
          </a:prstGeom>
          <a:solidFill>
            <a:schemeClr val="bg1"/>
          </a:solidFill>
        </p:spPr>
        <p:txBody>
          <a:bodyPr wrap="none" rtlCol="0">
            <a:spAutoFit/>
          </a:bodyPr>
          <a:lstStyle/>
          <a:p>
            <a:pPr>
              <a:lnSpc>
                <a:spcPct val="150000"/>
              </a:lnSpc>
            </a:pPr>
            <a:r>
              <a:rPr lang="en-US" dirty="0" smtClean="0"/>
              <a:t>Mass scale</a:t>
            </a:r>
          </a:p>
        </p:txBody>
      </p:sp>
      <p:pic>
        <p:nvPicPr>
          <p:cNvPr id="75" name="Picture 7"/>
          <p:cNvPicPr>
            <a:picLocks noChangeAspect="1" noChangeArrowheads="1"/>
          </p:cNvPicPr>
          <p:nvPr/>
        </p:nvPicPr>
        <p:blipFill rotWithShape="1">
          <a:blip r:embed="rId17">
            <a:extLst>
              <a:ext uri="{28A0092B-C50C-407E-A947-70E740481C1C}">
                <a14:useLocalDpi xmlns:a14="http://schemas.microsoft.com/office/drawing/2010/main" val="0"/>
              </a:ext>
            </a:extLst>
          </a:blip>
          <a:srcRect t="22294" b="-6673"/>
          <a:stretch/>
        </p:blipFill>
        <p:spPr bwMode="auto">
          <a:xfrm>
            <a:off x="6402218" y="1846556"/>
            <a:ext cx="2635250" cy="113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115727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500"/>
                                        <p:tgtEl>
                                          <p:spTgt spid="7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fade">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4" grpId="0"/>
      <p:bldP spid="56" grpId="0"/>
      <p:bldP spid="57" grpId="0"/>
      <p:bldP spid="42" grpId="0"/>
      <p:bldP spid="72" grpId="0"/>
      <p:bldP spid="43" grpId="0" animBg="1"/>
      <p:bldP spid="47" grpId="0" animBg="1"/>
      <p:bldP spid="48" grpId="0" animBg="1"/>
      <p:bldP spid="4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1219200"/>
            <a:ext cx="5040098" cy="5299912"/>
          </a:xfrm>
          <a:prstGeom prst="rect">
            <a:avLst/>
          </a:prstGeom>
          <a:noFill/>
        </p:spPr>
        <p:txBody>
          <a:bodyPr wrap="square" rtlCol="0">
            <a:spAutoFit/>
          </a:bodyPr>
          <a:lstStyle/>
          <a:p>
            <a:pPr marL="342900" lvl="0" indent="-342900">
              <a:spcBef>
                <a:spcPct val="20000"/>
              </a:spcBef>
              <a:buFont typeface="Arial" pitchFamily="34" charset="0"/>
              <a:buChar char="•"/>
              <a:defRPr/>
            </a:pPr>
            <a:r>
              <a:rPr lang="en-US" dirty="0" err="1" smtClean="0"/>
              <a:t>unpolarized</a:t>
            </a:r>
            <a:r>
              <a:rPr lang="en-US" dirty="0" smtClean="0"/>
              <a:t> target</a:t>
            </a:r>
          </a:p>
          <a:p>
            <a:pPr marL="342900" lvl="0" indent="-342900">
              <a:spcBef>
                <a:spcPct val="20000"/>
              </a:spcBef>
              <a:buFont typeface="Arial" pitchFamily="34" charset="0"/>
              <a:buChar char="•"/>
              <a:defRPr/>
            </a:pPr>
            <a:r>
              <a:rPr lang="en-US" dirty="0" smtClean="0"/>
              <a:t>high current</a:t>
            </a:r>
          </a:p>
          <a:p>
            <a:pPr marL="342900" indent="-342900">
              <a:spcBef>
                <a:spcPct val="20000"/>
              </a:spcBef>
              <a:buFont typeface="Arial" pitchFamily="34" charset="0"/>
              <a:buChar char="•"/>
              <a:defRPr/>
            </a:pPr>
            <a:r>
              <a:rPr lang="en-US" dirty="0" smtClean="0"/>
              <a:t>highly polarized beam</a:t>
            </a:r>
          </a:p>
          <a:p>
            <a:pPr marL="342900" indent="-342900">
              <a:spcBef>
                <a:spcPct val="20000"/>
              </a:spcBef>
              <a:defRPr/>
            </a:pPr>
            <a:endParaRPr lang="en-US" dirty="0" smtClean="0"/>
          </a:p>
          <a:p>
            <a:pPr marL="342900" indent="-342900">
              <a:spcBef>
                <a:spcPct val="20000"/>
              </a:spcBef>
              <a:defRPr/>
            </a:pPr>
            <a:endParaRPr lang="en-US" dirty="0" smtClean="0"/>
          </a:p>
          <a:p>
            <a:pPr marL="342900" indent="-342900">
              <a:spcBef>
                <a:spcPct val="20000"/>
              </a:spcBef>
              <a:buFont typeface="Arial" pitchFamily="34" charset="0"/>
              <a:buChar char="•"/>
              <a:defRPr/>
            </a:pPr>
            <a:endParaRPr lang="en-US" dirty="0" smtClean="0"/>
          </a:p>
          <a:p>
            <a:pPr marL="342900" indent="-342900">
              <a:spcBef>
                <a:spcPct val="20000"/>
              </a:spcBef>
              <a:buFont typeface="Arial" pitchFamily="34" charset="0"/>
              <a:buChar char="•"/>
              <a:defRPr/>
            </a:pPr>
            <a:endParaRPr lang="en-US" dirty="0" smtClean="0"/>
          </a:p>
          <a:p>
            <a:pPr marL="342900" indent="-342900">
              <a:spcBef>
                <a:spcPct val="20000"/>
              </a:spcBef>
              <a:buFont typeface="Arial" pitchFamily="34" charset="0"/>
              <a:buChar char="•"/>
              <a:defRPr/>
            </a:pPr>
            <a:endParaRPr lang="en-US" dirty="0" smtClean="0"/>
          </a:p>
          <a:p>
            <a:pPr marL="342900" lvl="0" indent="-342900">
              <a:spcBef>
                <a:spcPct val="20000"/>
              </a:spcBef>
              <a:buFont typeface="Arial" pitchFamily="34" charset="0"/>
              <a:buChar char="•"/>
              <a:defRPr/>
            </a:pPr>
            <a:r>
              <a:rPr lang="en-US" dirty="0" err="1" smtClean="0"/>
              <a:t>polarimetry</a:t>
            </a:r>
            <a:endParaRPr lang="en-US" dirty="0" smtClean="0"/>
          </a:p>
          <a:p>
            <a:pPr marL="342900" lvl="0" indent="-342900">
              <a:spcBef>
                <a:spcPct val="20000"/>
              </a:spcBef>
              <a:buFont typeface="Arial" pitchFamily="34" charset="0"/>
              <a:buChar char="•"/>
              <a:defRPr/>
            </a:pPr>
            <a:r>
              <a:rPr lang="en-US" dirty="0" smtClean="0"/>
              <a:t>elastic electrons from target</a:t>
            </a:r>
          </a:p>
          <a:p>
            <a:pPr marL="342900" lvl="0" indent="-342900">
              <a:spcBef>
                <a:spcPct val="20000"/>
              </a:spcBef>
              <a:defRPr/>
            </a:pPr>
            <a:r>
              <a:rPr lang="en-US" dirty="0" smtClean="0"/>
              <a:t>      (resolution of the spectrometers)</a:t>
            </a:r>
          </a:p>
          <a:p>
            <a:pPr marL="342900" lvl="0" indent="-342900">
              <a:spcBef>
                <a:spcPct val="20000"/>
              </a:spcBef>
              <a:buFont typeface="Arial" pitchFamily="34" charset="0"/>
              <a:buChar char="•"/>
              <a:defRPr/>
            </a:pPr>
            <a:r>
              <a:rPr lang="en-US" dirty="0" smtClean="0"/>
              <a:t>beam property monitoring</a:t>
            </a:r>
          </a:p>
          <a:p>
            <a:pPr marL="342900" lvl="0" indent="-342900">
              <a:spcBef>
                <a:spcPct val="20000"/>
              </a:spcBef>
              <a:buFont typeface="Arial" pitchFamily="34" charset="0"/>
              <a:buChar char="•"/>
              <a:defRPr/>
            </a:pPr>
            <a:r>
              <a:rPr lang="en-US" dirty="0" smtClean="0"/>
              <a:t>active feedback to minimize </a:t>
            </a:r>
            <a:r>
              <a:rPr lang="en-US" dirty="0" err="1" smtClean="0"/>
              <a:t>helicity</a:t>
            </a:r>
            <a:r>
              <a:rPr lang="en-US" dirty="0" smtClean="0"/>
              <a:t> correlations</a:t>
            </a:r>
          </a:p>
          <a:p>
            <a:pPr marL="342900" lvl="0" indent="-342900">
              <a:spcBef>
                <a:spcPct val="20000"/>
              </a:spcBef>
              <a:buFont typeface="Arial" pitchFamily="34" charset="0"/>
              <a:buChar char="•"/>
              <a:defRPr/>
            </a:pPr>
            <a:r>
              <a:rPr lang="en-US" dirty="0" smtClean="0"/>
              <a:t>rapid </a:t>
            </a:r>
            <a:r>
              <a:rPr lang="en-US" dirty="0" err="1" smtClean="0"/>
              <a:t>helicity</a:t>
            </a:r>
            <a:r>
              <a:rPr lang="en-US" dirty="0" smtClean="0"/>
              <a:t> reversal</a:t>
            </a:r>
          </a:p>
          <a:p>
            <a:pPr marL="342900" lvl="0" indent="-342900">
              <a:spcBef>
                <a:spcPct val="20000"/>
              </a:spcBef>
              <a:buFont typeface="Arial" pitchFamily="34" charset="0"/>
              <a:buChar char="•"/>
              <a:defRPr/>
            </a:pPr>
            <a:r>
              <a:rPr lang="en-US" dirty="0" smtClean="0"/>
              <a:t>slow </a:t>
            </a:r>
            <a:r>
              <a:rPr lang="en-US" dirty="0" err="1" smtClean="0"/>
              <a:t>helicity</a:t>
            </a:r>
            <a:r>
              <a:rPr lang="en-US" dirty="0" smtClean="0"/>
              <a:t> reversal as a cross check </a:t>
            </a:r>
          </a:p>
          <a:p>
            <a:endParaRPr lang="en-US" dirty="0"/>
          </a:p>
        </p:txBody>
      </p:sp>
      <p:cxnSp>
        <p:nvCxnSpPr>
          <p:cNvPr id="19" name="Elbow Connector 18"/>
          <p:cNvCxnSpPr/>
          <p:nvPr/>
        </p:nvCxnSpPr>
        <p:spPr>
          <a:xfrm rot="16200000" flipH="1">
            <a:off x="2743198" y="1752602"/>
            <a:ext cx="2209802" cy="1142998"/>
          </a:xfrm>
          <a:prstGeom prst="bentConnector3">
            <a:avLst>
              <a:gd name="adj1" fmla="val 50000"/>
            </a:avLst>
          </a:prstGeom>
          <a:ln w="25400" cap="rnd"/>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rot="16200000" flipH="1">
            <a:off x="3695699" y="3238498"/>
            <a:ext cx="2438401" cy="990602"/>
          </a:xfrm>
          <a:prstGeom prst="bentConnector3">
            <a:avLst>
              <a:gd name="adj1" fmla="val 50000"/>
            </a:avLst>
          </a:prstGeom>
          <a:ln w="25400" cap="rnd"/>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16200000" flipH="1">
            <a:off x="4686301" y="4838699"/>
            <a:ext cx="2362200" cy="914402"/>
          </a:xfrm>
          <a:prstGeom prst="bentConnector3">
            <a:avLst>
              <a:gd name="adj1" fmla="val 50000"/>
            </a:avLst>
          </a:prstGeom>
          <a:ln w="25400" cap="rnd"/>
        </p:spPr>
        <p:style>
          <a:lnRef idx="1">
            <a:schemeClr val="accent1"/>
          </a:lnRef>
          <a:fillRef idx="0">
            <a:schemeClr val="accent1"/>
          </a:fillRef>
          <a:effectRef idx="0">
            <a:schemeClr val="accent1"/>
          </a:effectRef>
          <a:fontRef idx="minor">
            <a:schemeClr val="tx1"/>
          </a:fontRef>
        </p:style>
      </p:cxnSp>
      <p:graphicFrame>
        <p:nvGraphicFramePr>
          <p:cNvPr id="463874" name="Object 2"/>
          <p:cNvGraphicFramePr>
            <a:graphicFrameLocks noChangeAspect="1"/>
          </p:cNvGraphicFramePr>
          <p:nvPr/>
        </p:nvGraphicFramePr>
        <p:xfrm>
          <a:off x="6621463" y="5392738"/>
          <a:ext cx="2001837" cy="931862"/>
        </p:xfrm>
        <a:graphic>
          <a:graphicData uri="http://schemas.openxmlformats.org/presentationml/2006/ole">
            <mc:AlternateContent xmlns:mc="http://schemas.openxmlformats.org/markup-compatibility/2006">
              <mc:Choice xmlns:v="urn:schemas-microsoft-com:vml" Requires="v">
                <p:oleObj spid="_x0000_s263202" name="Equation" r:id="rId4" imgW="927000" imgH="431640" progId="Equation.3">
                  <p:embed/>
                </p:oleObj>
              </mc:Choice>
              <mc:Fallback>
                <p:oleObj name="Equation" r:id="rId4" imgW="92700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1463" y="5392738"/>
                        <a:ext cx="2001837" cy="9318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A02518">
                                <a:alpha val="39999"/>
                              </a:srgbClr>
                            </a:solidFill>
                          </a14:hiddenFill>
                        </a:ext>
                      </a:extLst>
                    </p:spPr>
                  </p:pic>
                </p:oleObj>
              </mc:Fallback>
            </mc:AlternateContent>
          </a:graphicData>
        </a:graphic>
      </p:graphicFrame>
      <p:graphicFrame>
        <p:nvGraphicFramePr>
          <p:cNvPr id="463875" name="Object 3"/>
          <p:cNvGraphicFramePr>
            <a:graphicFrameLocks noChangeAspect="1"/>
          </p:cNvGraphicFramePr>
          <p:nvPr/>
        </p:nvGraphicFramePr>
        <p:xfrm>
          <a:off x="5638800" y="3733800"/>
          <a:ext cx="3378200" cy="1341437"/>
        </p:xfrm>
        <a:graphic>
          <a:graphicData uri="http://schemas.openxmlformats.org/presentationml/2006/ole">
            <mc:AlternateContent xmlns:mc="http://schemas.openxmlformats.org/markup-compatibility/2006">
              <mc:Choice xmlns:v="urn:schemas-microsoft-com:vml" Requires="v">
                <p:oleObj spid="_x0000_s263203" name="Equation" r:id="rId6" imgW="1663560" imgH="660240" progId="Equation.3">
                  <p:embed/>
                </p:oleObj>
              </mc:Choice>
              <mc:Fallback>
                <p:oleObj name="Equation" r:id="rId6" imgW="1663560" imgH="6602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733800"/>
                        <a:ext cx="3378200" cy="13414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A02518">
                                <a:alpha val="39999"/>
                              </a:srgbClr>
                            </a:solidFill>
                          </a14:hiddenFill>
                        </a:ext>
                      </a:extLst>
                    </p:spPr>
                  </p:pic>
                </p:oleObj>
              </mc:Fallback>
            </mc:AlternateContent>
          </a:graphicData>
        </a:graphic>
      </p:graphicFrame>
      <p:graphicFrame>
        <p:nvGraphicFramePr>
          <p:cNvPr id="463876" name="Object 4"/>
          <p:cNvGraphicFramePr>
            <a:graphicFrameLocks noChangeAspect="1"/>
          </p:cNvGraphicFramePr>
          <p:nvPr/>
        </p:nvGraphicFramePr>
        <p:xfrm>
          <a:off x="4648200" y="2479431"/>
          <a:ext cx="2667000" cy="1025769"/>
        </p:xfrm>
        <a:graphic>
          <a:graphicData uri="http://schemas.openxmlformats.org/presentationml/2006/ole">
            <mc:AlternateContent xmlns:mc="http://schemas.openxmlformats.org/markup-compatibility/2006">
              <mc:Choice xmlns:v="urn:schemas-microsoft-com:vml" Requires="v">
                <p:oleObj spid="_x0000_s263204" name="Equation" r:id="rId8" imgW="1434960" imgH="444240" progId="Equation.3">
                  <p:embed/>
                </p:oleObj>
              </mc:Choice>
              <mc:Fallback>
                <p:oleObj name="Equation" r:id="rId8" imgW="1434960" imgH="4442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2479431"/>
                        <a:ext cx="2667000" cy="102576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A02518">
                                <a:alpha val="39999"/>
                              </a:srgbClr>
                            </a:solidFill>
                          </a14:hiddenFill>
                        </a:ext>
                      </a:extLst>
                    </p:spPr>
                  </p:pic>
                </p:oleObj>
              </mc:Fallback>
            </mc:AlternateContent>
          </a:graphicData>
        </a:graphic>
      </p:graphicFrame>
      <p:graphicFrame>
        <p:nvGraphicFramePr>
          <p:cNvPr id="463877" name="Object 5"/>
          <p:cNvGraphicFramePr>
            <a:graphicFrameLocks noChangeAspect="1"/>
          </p:cNvGraphicFramePr>
          <p:nvPr/>
        </p:nvGraphicFramePr>
        <p:xfrm>
          <a:off x="3783013" y="1104900"/>
          <a:ext cx="1550987" cy="1016000"/>
        </p:xfrm>
        <a:graphic>
          <a:graphicData uri="http://schemas.openxmlformats.org/presentationml/2006/ole">
            <mc:AlternateContent xmlns:mc="http://schemas.openxmlformats.org/markup-compatibility/2006">
              <mc:Choice xmlns:v="urn:schemas-microsoft-com:vml" Requires="v">
                <p:oleObj spid="_x0000_s263205" name="Equation" r:id="rId10" imgW="787320" imgH="457200" progId="Equation.3">
                  <p:embed/>
                </p:oleObj>
              </mc:Choice>
              <mc:Fallback>
                <p:oleObj name="Equation" r:id="rId10" imgW="78732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3013" y="1104900"/>
                        <a:ext cx="1550987" cy="1016000"/>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A02518">
                                <a:alpha val="39999"/>
                              </a:srgbClr>
                            </a:solidFill>
                          </a14:hiddenFill>
                        </a:ext>
                      </a:extLst>
                    </p:spPr>
                  </p:pic>
                </p:oleObj>
              </mc:Fallback>
            </mc:AlternateContent>
          </a:graphicData>
        </a:graphic>
      </p:graphicFrame>
      <p:sp>
        <p:nvSpPr>
          <p:cNvPr id="35" name="Rectangle 34"/>
          <p:cNvSpPr/>
          <p:nvPr/>
        </p:nvSpPr>
        <p:spPr>
          <a:xfrm>
            <a:off x="76200" y="5562600"/>
            <a:ext cx="60198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6200" y="4191000"/>
            <a:ext cx="3810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6200" y="3810000"/>
            <a:ext cx="25146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noProof="0" dirty="0" smtClean="0">
                <a:latin typeface="+mj-lt"/>
                <a:ea typeface="+mj-ea"/>
                <a:cs typeface="+mj-cs"/>
              </a:rPr>
              <a:t>Measuring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A</a:t>
            </a:r>
            <a:r>
              <a:rPr kumimoji="0" lang="en-US" sz="4400" b="0" i="0" u="none" strike="noStrike" kern="1200" cap="none" spc="0" normalizeH="0" baseline="-25000" noProof="0" dirty="0" smtClean="0">
                <a:ln>
                  <a:noFill/>
                </a:ln>
                <a:solidFill>
                  <a:schemeClr val="tx1"/>
                </a:solidFill>
                <a:effectLst/>
                <a:uLnTx/>
                <a:uFillTx/>
                <a:latin typeface="+mj-lt"/>
                <a:ea typeface="+mj-ea"/>
                <a:cs typeface="+mj-cs"/>
              </a:rPr>
              <a:t>PV </a:t>
            </a:r>
            <a:r>
              <a:rPr kumimoji="0" lang="en-US" sz="4400" b="0" i="0" u="none" strike="noStrike" kern="1200" cap="none" spc="0" normalizeH="0" noProof="0" dirty="0" smtClean="0">
                <a:ln>
                  <a:noFill/>
                </a:ln>
                <a:solidFill>
                  <a:schemeClr val="tx1"/>
                </a:solidFill>
                <a:effectLst/>
                <a:uLnTx/>
                <a:uFillTx/>
                <a:latin typeface="+mj-lt"/>
                <a:ea typeface="+mj-ea"/>
                <a:cs typeface="+mj-cs"/>
              </a:rPr>
              <a:t>with ES</a:t>
            </a:r>
            <a:endParaRPr kumimoji="0" lang="en-US" sz="4400" b="0" i="0" u="none" strike="noStrike" kern="1200" cap="none" spc="0" normalizeH="0" noProof="0" dirty="0">
              <a:ln>
                <a:noFill/>
              </a:ln>
              <a:solidFill>
                <a:schemeClr val="tx1"/>
              </a:solidFill>
              <a:effectLst/>
              <a:uLnTx/>
              <a:uFillTx/>
              <a:latin typeface="+mj-lt"/>
              <a:ea typeface="+mj-ea"/>
              <a:cs typeface="+mj-cs"/>
            </a:endParaRPr>
          </a:p>
        </p:txBody>
      </p:sp>
      <p:sp>
        <p:nvSpPr>
          <p:cNvPr id="14" name="Rectangle 13"/>
          <p:cNvSpPr/>
          <p:nvPr/>
        </p:nvSpPr>
        <p:spPr>
          <a:xfrm>
            <a:off x="76200" y="4876800"/>
            <a:ext cx="5029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0"/>
          </p:nvPr>
        </p:nvSpPr>
        <p:spPr/>
        <p:txBody>
          <a:bodyPr/>
          <a:lstStyle/>
          <a:p>
            <a:pPr>
              <a:defRPr/>
            </a:pPr>
            <a:r>
              <a:rPr lang="nn-NO" smtClean="0">
                <a:solidFill>
                  <a:prstClr val="black"/>
                </a:solidFill>
              </a:rPr>
              <a:t>HUGS</a:t>
            </a:r>
            <a:endParaRPr lang="en-US" dirty="0">
              <a:solidFill>
                <a:prstClr val="black"/>
              </a:solidFill>
            </a:endParaRPr>
          </a:p>
        </p:txBody>
      </p:sp>
      <p:sp>
        <p:nvSpPr>
          <p:cNvPr id="3" name="Slide Number Placeholder 2"/>
          <p:cNvSpPr>
            <a:spLocks noGrp="1"/>
          </p:cNvSpPr>
          <p:nvPr>
            <p:ph type="sldNum" sz="quarter" idx="11"/>
          </p:nvPr>
        </p:nvSpPr>
        <p:spPr/>
        <p:txBody>
          <a:bodyPr/>
          <a:lstStyle/>
          <a:p>
            <a:pPr>
              <a:defRPr/>
            </a:pPr>
            <a:fld id="{79E6D6A2-7172-47AD-9691-89176F16E891}"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36229128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114800" cy="1143000"/>
          </a:xfrm>
        </p:spPr>
        <p:txBody>
          <a:bodyPr/>
          <a:lstStyle/>
          <a:p>
            <a:pPr algn="r"/>
            <a:r>
              <a:rPr lang="en-US" dirty="0" err="1" smtClean="0"/>
              <a:t>PREx</a:t>
            </a:r>
            <a:endParaRPr lang="en-US" dirty="0"/>
          </a:p>
        </p:txBody>
      </p:sp>
      <p:pic>
        <p:nvPicPr>
          <p:cNvPr id="4" name="Picture 16" descr="halla_1.jpg"/>
          <p:cNvPicPr>
            <a:picLocks noChangeAspect="1"/>
          </p:cNvPicPr>
          <p:nvPr/>
        </p:nvPicPr>
        <p:blipFill>
          <a:blip r:embed="rId2" cstate="print"/>
          <a:srcRect/>
          <a:stretch>
            <a:fillRect/>
          </a:stretch>
        </p:blipFill>
        <p:spPr bwMode="auto">
          <a:xfrm>
            <a:off x="381000" y="3200400"/>
            <a:ext cx="4552950" cy="2971800"/>
          </a:xfrm>
          <a:prstGeom prst="rect">
            <a:avLst/>
          </a:prstGeom>
          <a:ln>
            <a:noFill/>
          </a:ln>
          <a:effectLst>
            <a:outerShdw blurRad="190500" algn="tl" rotWithShape="0">
              <a:srgbClr val="000000">
                <a:alpha val="70000"/>
              </a:srgbClr>
            </a:outerShdw>
          </a:effectLst>
        </p:spPr>
      </p:pic>
      <p:pic>
        <p:nvPicPr>
          <p:cNvPr id="5" name="Content Placeholder 5" descr="ACC_183"/>
          <p:cNvPicPr>
            <a:picLocks noChangeAspect="1" noChangeArrowheads="1"/>
          </p:cNvPicPr>
          <p:nvPr/>
        </p:nvPicPr>
        <p:blipFill>
          <a:blip r:embed="rId3" cstate="print"/>
          <a:srcRect/>
          <a:stretch>
            <a:fillRect/>
          </a:stretch>
        </p:blipFill>
        <p:spPr bwMode="auto">
          <a:xfrm>
            <a:off x="5257800" y="609600"/>
            <a:ext cx="3705119" cy="34948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extBox 5"/>
          <p:cNvSpPr txBox="1"/>
          <p:nvPr/>
        </p:nvSpPr>
        <p:spPr>
          <a:xfrm>
            <a:off x="6629400" y="2819400"/>
            <a:ext cx="317716" cy="369332"/>
          </a:xfrm>
          <a:prstGeom prst="rect">
            <a:avLst/>
          </a:prstGeom>
          <a:noFill/>
        </p:spPr>
        <p:txBody>
          <a:bodyPr wrap="square" rtlCol="0">
            <a:spAutoFit/>
          </a:bodyPr>
          <a:lstStyle/>
          <a:p>
            <a:r>
              <a:rPr lang="en-US" dirty="0" smtClean="0">
                <a:solidFill>
                  <a:schemeClr val="bg1"/>
                </a:solidFill>
              </a:rPr>
              <a:t>A</a:t>
            </a:r>
            <a:endParaRPr lang="en-US" dirty="0">
              <a:solidFill>
                <a:schemeClr val="bg1"/>
              </a:solidFill>
            </a:endParaRPr>
          </a:p>
        </p:txBody>
      </p:sp>
      <p:sp>
        <p:nvSpPr>
          <p:cNvPr id="7" name="TextBox 6"/>
          <p:cNvSpPr txBox="1"/>
          <p:nvPr/>
        </p:nvSpPr>
        <p:spPr>
          <a:xfrm>
            <a:off x="7239000" y="2983468"/>
            <a:ext cx="317716" cy="369332"/>
          </a:xfrm>
          <a:prstGeom prst="rect">
            <a:avLst/>
          </a:prstGeom>
          <a:noFill/>
        </p:spPr>
        <p:txBody>
          <a:bodyPr wrap="square" rtlCol="0">
            <a:spAutoFit/>
          </a:bodyPr>
          <a:lstStyle/>
          <a:p>
            <a:r>
              <a:rPr lang="en-US" dirty="0" smtClean="0">
                <a:solidFill>
                  <a:schemeClr val="bg1"/>
                </a:solidFill>
              </a:rPr>
              <a:t>B</a:t>
            </a:r>
            <a:endParaRPr lang="en-US" dirty="0">
              <a:solidFill>
                <a:schemeClr val="bg1"/>
              </a:solidFill>
            </a:endParaRPr>
          </a:p>
        </p:txBody>
      </p:sp>
      <p:sp>
        <p:nvSpPr>
          <p:cNvPr id="8" name="TextBox 7"/>
          <p:cNvSpPr txBox="1"/>
          <p:nvPr/>
        </p:nvSpPr>
        <p:spPr>
          <a:xfrm>
            <a:off x="7696200" y="2971800"/>
            <a:ext cx="317716" cy="369332"/>
          </a:xfrm>
          <a:prstGeom prst="rect">
            <a:avLst/>
          </a:prstGeom>
          <a:noFill/>
        </p:spPr>
        <p:txBody>
          <a:bodyPr wrap="none" rtlCol="0">
            <a:spAutoFit/>
          </a:bodyPr>
          <a:lstStyle/>
          <a:p>
            <a:r>
              <a:rPr lang="en-US" dirty="0" smtClean="0">
                <a:solidFill>
                  <a:schemeClr val="bg1"/>
                </a:solidFill>
              </a:rPr>
              <a:t>C</a:t>
            </a:r>
            <a:endParaRPr lang="en-US" dirty="0">
              <a:solidFill>
                <a:schemeClr val="bg1"/>
              </a:solidFill>
            </a:endParaRPr>
          </a:p>
        </p:txBody>
      </p:sp>
      <p:sp>
        <p:nvSpPr>
          <p:cNvPr id="9" name="TextBox 8"/>
          <p:cNvSpPr txBox="1"/>
          <p:nvPr/>
        </p:nvSpPr>
        <p:spPr>
          <a:xfrm>
            <a:off x="6172200" y="990600"/>
            <a:ext cx="327334" cy="369332"/>
          </a:xfrm>
          <a:prstGeom prst="rect">
            <a:avLst/>
          </a:prstGeom>
          <a:noFill/>
        </p:spPr>
        <p:txBody>
          <a:bodyPr wrap="none" rtlCol="0">
            <a:spAutoFit/>
          </a:bodyPr>
          <a:lstStyle/>
          <a:p>
            <a:r>
              <a:rPr lang="en-US" dirty="0" smtClean="0">
                <a:solidFill>
                  <a:schemeClr val="bg1"/>
                </a:solidFill>
              </a:rPr>
              <a:t>D</a:t>
            </a:r>
            <a:endParaRPr lang="en-US" dirty="0">
              <a:solidFill>
                <a:schemeClr val="bg1"/>
              </a:solidFill>
            </a:endParaRPr>
          </a:p>
        </p:txBody>
      </p:sp>
      <p:sp>
        <p:nvSpPr>
          <p:cNvPr id="10" name="TextBox 9"/>
          <p:cNvSpPr txBox="1"/>
          <p:nvPr/>
        </p:nvSpPr>
        <p:spPr>
          <a:xfrm>
            <a:off x="381000" y="1113472"/>
            <a:ext cx="3449086" cy="1477328"/>
          </a:xfrm>
          <a:prstGeom prst="rect">
            <a:avLst/>
          </a:prstGeom>
          <a:noFill/>
        </p:spPr>
        <p:txBody>
          <a:bodyPr wrap="none" rtlCol="0">
            <a:spAutoFit/>
          </a:bodyPr>
          <a:lstStyle/>
          <a:p>
            <a:pPr>
              <a:lnSpc>
                <a:spcPct val="150000"/>
              </a:lnSpc>
            </a:pPr>
            <a:r>
              <a:rPr lang="en-US" sz="2000" dirty="0" smtClean="0"/>
              <a:t>1 </a:t>
            </a:r>
            <a:r>
              <a:rPr lang="en-US" sz="2000" dirty="0" err="1" smtClean="0"/>
              <a:t>GeV</a:t>
            </a:r>
            <a:r>
              <a:rPr lang="en-US" sz="2000" dirty="0" smtClean="0"/>
              <a:t> electron beam, 50-70 µA</a:t>
            </a:r>
          </a:p>
          <a:p>
            <a:pPr>
              <a:lnSpc>
                <a:spcPct val="150000"/>
              </a:lnSpc>
            </a:pPr>
            <a:r>
              <a:rPr lang="en-US" sz="2000" dirty="0" smtClean="0"/>
              <a:t>high polarization, ~89%</a:t>
            </a:r>
          </a:p>
          <a:p>
            <a:pPr>
              <a:lnSpc>
                <a:spcPct val="150000"/>
              </a:lnSpc>
            </a:pPr>
            <a:r>
              <a:rPr lang="en-US" sz="2000" dirty="0" err="1" smtClean="0"/>
              <a:t>helicity</a:t>
            </a:r>
            <a:r>
              <a:rPr lang="en-US" sz="2000" dirty="0" smtClean="0"/>
              <a:t> reversal at 120 Hz</a:t>
            </a:r>
          </a:p>
        </p:txBody>
      </p:sp>
      <p:sp>
        <p:nvSpPr>
          <p:cNvPr id="11" name="TextBox 10"/>
          <p:cNvSpPr txBox="1"/>
          <p:nvPr/>
        </p:nvSpPr>
        <p:spPr>
          <a:xfrm>
            <a:off x="5334000" y="4419600"/>
            <a:ext cx="3505200" cy="1938992"/>
          </a:xfrm>
          <a:prstGeom prst="rect">
            <a:avLst/>
          </a:prstGeom>
          <a:noFill/>
        </p:spPr>
        <p:txBody>
          <a:bodyPr wrap="square" rtlCol="0">
            <a:spAutoFit/>
          </a:bodyPr>
          <a:lstStyle/>
          <a:p>
            <a:pPr>
              <a:lnSpc>
                <a:spcPct val="150000"/>
              </a:lnSpc>
            </a:pPr>
            <a:r>
              <a:rPr lang="en-US" sz="2000" dirty="0" smtClean="0"/>
              <a:t>0.5 mm thick </a:t>
            </a:r>
            <a:r>
              <a:rPr lang="en-US" sz="2000" dirty="0" err="1" smtClean="0"/>
              <a:t>Pb</a:t>
            </a:r>
            <a:r>
              <a:rPr lang="en-US" sz="2000" dirty="0" smtClean="0"/>
              <a:t> target</a:t>
            </a:r>
          </a:p>
          <a:p>
            <a:pPr>
              <a:lnSpc>
                <a:spcPct val="150000"/>
              </a:lnSpc>
            </a:pPr>
            <a:r>
              <a:rPr lang="en-US" sz="2000" dirty="0" smtClean="0"/>
              <a:t>5° scattered electrons </a:t>
            </a:r>
          </a:p>
          <a:p>
            <a:pPr>
              <a:lnSpc>
                <a:spcPct val="150000"/>
              </a:lnSpc>
            </a:pPr>
            <a:r>
              <a:rPr lang="en-US" sz="2000" dirty="0" smtClean="0"/>
              <a:t>Q</a:t>
            </a:r>
            <a:r>
              <a:rPr lang="en-US" sz="2000" baseline="30000" dirty="0" smtClean="0"/>
              <a:t>2</a:t>
            </a:r>
            <a:r>
              <a:rPr lang="en-US" sz="2000" dirty="0" smtClean="0"/>
              <a:t> =0.0088 GeV</a:t>
            </a:r>
            <a:r>
              <a:rPr lang="en-US" sz="2000" baseline="30000" dirty="0" smtClean="0"/>
              <a:t>2</a:t>
            </a:r>
            <a:r>
              <a:rPr lang="en-US" sz="2000" dirty="0" smtClean="0"/>
              <a:t>/c</a:t>
            </a:r>
            <a:r>
              <a:rPr lang="en-US" sz="2000" baseline="30000" dirty="0" smtClean="0"/>
              <a:t>2</a:t>
            </a:r>
          </a:p>
          <a:p>
            <a:pPr>
              <a:lnSpc>
                <a:spcPct val="150000"/>
              </a:lnSpc>
            </a:pPr>
            <a:r>
              <a:rPr lang="en-US" sz="2000" dirty="0" smtClean="0"/>
              <a:t>thick and thin quartz detectors</a:t>
            </a:r>
          </a:p>
        </p:txBody>
      </p:sp>
      <p:sp>
        <p:nvSpPr>
          <p:cNvPr id="12" name="Title 1"/>
          <p:cNvSpPr txBox="1">
            <a:spLocks/>
          </p:cNvSpPr>
          <p:nvPr/>
        </p:nvSpPr>
        <p:spPr>
          <a:xfrm>
            <a:off x="4572000" y="0"/>
            <a:ext cx="4114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a:t>
            </a:r>
            <a:r>
              <a:rPr lang="en-US" dirty="0" err="1" smtClean="0"/>
              <a:t>CREx</a:t>
            </a:r>
            <a:r>
              <a:rPr lang="en-US" dirty="0" smtClean="0"/>
              <a:t>)</a:t>
            </a:r>
            <a:endParaRPr lang="en-US" dirty="0"/>
          </a:p>
        </p:txBody>
      </p:sp>
      <p:sp>
        <p:nvSpPr>
          <p:cNvPr id="14" name="TextBox 13"/>
          <p:cNvSpPr txBox="1"/>
          <p:nvPr/>
        </p:nvSpPr>
        <p:spPr>
          <a:xfrm>
            <a:off x="381000" y="1113472"/>
            <a:ext cx="3987695" cy="1477328"/>
          </a:xfrm>
          <a:prstGeom prst="rect">
            <a:avLst/>
          </a:prstGeom>
          <a:noFill/>
        </p:spPr>
        <p:txBody>
          <a:bodyPr wrap="none" rtlCol="0">
            <a:spAutoFit/>
          </a:bodyPr>
          <a:lstStyle/>
          <a:p>
            <a:pPr>
              <a:lnSpc>
                <a:spcPct val="150000"/>
              </a:lnSpc>
            </a:pPr>
            <a:r>
              <a:rPr lang="en-US" sz="2000" dirty="0" smtClean="0"/>
              <a:t>1 </a:t>
            </a:r>
            <a:r>
              <a:rPr lang="en-US" sz="2000" dirty="0"/>
              <a:t>(2.2) </a:t>
            </a:r>
            <a:r>
              <a:rPr lang="en-US" sz="2000" dirty="0" err="1" smtClean="0"/>
              <a:t>GeV</a:t>
            </a:r>
            <a:r>
              <a:rPr lang="en-US" sz="2000" dirty="0" smtClean="0"/>
              <a:t> electron beam, 50-70 µA</a:t>
            </a:r>
          </a:p>
          <a:p>
            <a:pPr>
              <a:lnSpc>
                <a:spcPct val="150000"/>
              </a:lnSpc>
            </a:pPr>
            <a:r>
              <a:rPr lang="en-US" sz="2000" dirty="0" smtClean="0"/>
              <a:t>high polarization, ~89%</a:t>
            </a:r>
          </a:p>
          <a:p>
            <a:pPr>
              <a:lnSpc>
                <a:spcPct val="150000"/>
              </a:lnSpc>
            </a:pPr>
            <a:r>
              <a:rPr lang="en-US" sz="2000" dirty="0" err="1" smtClean="0"/>
              <a:t>helicity</a:t>
            </a:r>
            <a:r>
              <a:rPr lang="en-US" sz="2000" dirty="0" smtClean="0"/>
              <a:t> reversal at 120 Hz</a:t>
            </a:r>
          </a:p>
        </p:txBody>
      </p:sp>
      <p:sp>
        <p:nvSpPr>
          <p:cNvPr id="15" name="TextBox 14"/>
          <p:cNvSpPr txBox="1"/>
          <p:nvPr/>
        </p:nvSpPr>
        <p:spPr>
          <a:xfrm>
            <a:off x="5334000" y="4419600"/>
            <a:ext cx="3505200" cy="1938992"/>
          </a:xfrm>
          <a:prstGeom prst="rect">
            <a:avLst/>
          </a:prstGeom>
          <a:noFill/>
        </p:spPr>
        <p:txBody>
          <a:bodyPr wrap="square" rtlCol="0">
            <a:spAutoFit/>
          </a:bodyPr>
          <a:lstStyle/>
          <a:p>
            <a:pPr>
              <a:lnSpc>
                <a:spcPct val="150000"/>
              </a:lnSpc>
            </a:pPr>
            <a:r>
              <a:rPr lang="en-US" sz="2000" dirty="0" smtClean="0"/>
              <a:t>0.5 (5) mm thick </a:t>
            </a:r>
            <a:r>
              <a:rPr lang="en-US" sz="2000" dirty="0" err="1" smtClean="0"/>
              <a:t>Pb</a:t>
            </a:r>
            <a:r>
              <a:rPr lang="en-US" sz="2000" dirty="0" smtClean="0"/>
              <a:t> (Ca) target</a:t>
            </a:r>
          </a:p>
          <a:p>
            <a:pPr>
              <a:lnSpc>
                <a:spcPct val="150000"/>
              </a:lnSpc>
            </a:pPr>
            <a:r>
              <a:rPr lang="en-US" sz="2000" dirty="0" smtClean="0"/>
              <a:t>5° </a:t>
            </a:r>
            <a:r>
              <a:rPr lang="en-US" sz="2000" dirty="0"/>
              <a:t>(</a:t>
            </a:r>
            <a:r>
              <a:rPr lang="en-US" sz="2000" dirty="0" smtClean="0"/>
              <a:t>4°) scattered electrons </a:t>
            </a:r>
          </a:p>
          <a:p>
            <a:pPr>
              <a:lnSpc>
                <a:spcPct val="150000"/>
              </a:lnSpc>
            </a:pPr>
            <a:r>
              <a:rPr lang="en-US" sz="2000" dirty="0" smtClean="0"/>
              <a:t>Q</a:t>
            </a:r>
            <a:r>
              <a:rPr lang="en-US" sz="2000" baseline="30000" dirty="0" smtClean="0"/>
              <a:t>2</a:t>
            </a:r>
            <a:r>
              <a:rPr lang="en-US" sz="2000" dirty="0" smtClean="0"/>
              <a:t> =0.0088 (0.022) GeV</a:t>
            </a:r>
            <a:r>
              <a:rPr lang="en-US" sz="2000" baseline="30000" dirty="0" smtClean="0"/>
              <a:t>2</a:t>
            </a:r>
            <a:r>
              <a:rPr lang="en-US" sz="2000" dirty="0" smtClean="0"/>
              <a:t>/c</a:t>
            </a:r>
            <a:r>
              <a:rPr lang="en-US" sz="2000" baseline="30000" dirty="0" smtClean="0"/>
              <a:t>2</a:t>
            </a:r>
          </a:p>
          <a:p>
            <a:pPr>
              <a:lnSpc>
                <a:spcPct val="150000"/>
              </a:lnSpc>
            </a:pPr>
            <a:r>
              <a:rPr lang="en-US" sz="2000" dirty="0" smtClean="0"/>
              <a:t>thick and thin quartz detectors</a:t>
            </a:r>
          </a:p>
        </p:txBody>
      </p:sp>
      <p:sp>
        <p:nvSpPr>
          <p:cNvPr id="3" name="Date Placeholder 2"/>
          <p:cNvSpPr>
            <a:spLocks noGrp="1"/>
          </p:cNvSpPr>
          <p:nvPr>
            <p:ph type="dt" sz="half" idx="10"/>
          </p:nvPr>
        </p:nvSpPr>
        <p:spPr/>
        <p:txBody>
          <a:bodyPr/>
          <a:lstStyle/>
          <a:p>
            <a:r>
              <a:rPr lang="en-US" smtClean="0"/>
              <a:t>June 1-19, 2015</a:t>
            </a:r>
            <a:endParaRPr lang="en-US"/>
          </a:p>
        </p:txBody>
      </p:sp>
      <p:sp>
        <p:nvSpPr>
          <p:cNvPr id="13" name="Footer Placeholder 12"/>
          <p:cNvSpPr>
            <a:spLocks noGrp="1"/>
          </p:cNvSpPr>
          <p:nvPr>
            <p:ph type="ftr" sz="quarter" idx="11"/>
          </p:nvPr>
        </p:nvSpPr>
        <p:spPr/>
        <p:txBody>
          <a:bodyPr/>
          <a:lstStyle/>
          <a:p>
            <a:r>
              <a:rPr lang="en-US" smtClean="0"/>
              <a:t>HUGS</a:t>
            </a:r>
            <a:endParaRPr lang="en-US"/>
          </a:p>
        </p:txBody>
      </p:sp>
      <p:sp>
        <p:nvSpPr>
          <p:cNvPr id="16" name="Slide Number Placeholder 15"/>
          <p:cNvSpPr>
            <a:spLocks noGrp="1"/>
          </p:cNvSpPr>
          <p:nvPr>
            <p:ph type="sldNum" sz="quarter" idx="12"/>
          </p:nvPr>
        </p:nvSpPr>
        <p:spPr/>
        <p:txBody>
          <a:bodyPr/>
          <a:lstStyle/>
          <a:p>
            <a:fld id="{7E5306AB-AE3C-461E-AA4C-9594156E011A}" type="slidenum">
              <a:rPr lang="en-US" smtClean="0"/>
              <a:pPr/>
              <a:t>51</a:t>
            </a:fld>
            <a:endParaRPr lang="en-US"/>
          </a:p>
        </p:txBody>
      </p:sp>
    </p:spTree>
    <p:extLst>
      <p:ext uri="{BB962C8B-B14F-4D97-AF65-F5344CB8AC3E}">
        <p14:creationId xmlns:p14="http://schemas.microsoft.com/office/powerpoint/2010/main" val="15943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Content Placeholder 4" descr="Thin_Pb.gif"/>
          <p:cNvPicPr>
            <a:picLocks noGrp="1" noChangeAspect="1"/>
          </p:cNvPicPr>
          <p:nvPr>
            <p:ph sz="half" idx="1"/>
          </p:nvPr>
        </p:nvPicPr>
        <p:blipFill>
          <a:blip r:embed="rId4" cstate="print"/>
          <a:srcRect/>
          <a:stretch>
            <a:fillRect/>
          </a:stretch>
        </p:blipFill>
        <p:spPr>
          <a:xfrm>
            <a:off x="4648200" y="3962400"/>
            <a:ext cx="4327525" cy="2133600"/>
          </a:xfrm>
          <a:prstGeom prst="rect">
            <a:avLst/>
          </a:prstGeom>
          <a:ln>
            <a:noFill/>
          </a:ln>
          <a:effectLst>
            <a:outerShdw blurRad="292100" dist="139700" dir="2700000" algn="tl" rotWithShape="0">
              <a:srgbClr val="333333">
                <a:alpha val="65000"/>
              </a:srgbClr>
            </a:outerShdw>
          </a:effectLst>
        </p:spPr>
      </p:pic>
      <p:pic>
        <p:nvPicPr>
          <p:cNvPr id="63492" name="Picture 3" descr="arms2"/>
          <p:cNvPicPr>
            <a:picLocks noGrp="1" noChangeAspect="1" noChangeArrowheads="1"/>
          </p:cNvPicPr>
          <p:nvPr>
            <p:ph sz="half" idx="1"/>
          </p:nvPr>
        </p:nvPicPr>
        <p:blipFill>
          <a:blip r:embed="rId5" cstate="print">
            <a:clrChange>
              <a:clrFrom>
                <a:srgbClr val="AED8FF"/>
              </a:clrFrom>
              <a:clrTo>
                <a:srgbClr val="AED8FF">
                  <a:alpha val="0"/>
                </a:srgbClr>
              </a:clrTo>
            </a:clrChange>
          </a:blip>
          <a:srcRect/>
          <a:stretch>
            <a:fillRect/>
          </a:stretch>
        </p:blipFill>
        <p:spPr>
          <a:xfrm>
            <a:off x="228600" y="914400"/>
            <a:ext cx="3276600" cy="2184400"/>
          </a:xfrm>
          <a:noFill/>
        </p:spPr>
      </p:pic>
      <p:sp>
        <p:nvSpPr>
          <p:cNvPr id="63493" name="AutoShape 4"/>
          <p:cNvSpPr>
            <a:spLocks noChangeArrowheads="1"/>
          </p:cNvSpPr>
          <p:nvPr/>
        </p:nvSpPr>
        <p:spPr bwMode="auto">
          <a:xfrm rot="8701133">
            <a:off x="2374900" y="3695700"/>
            <a:ext cx="1752600" cy="1371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ln>
            <a:headEnd/>
            <a:tailEnd/>
          </a:ln>
        </p:spPr>
        <p:style>
          <a:lnRef idx="0">
            <a:schemeClr val="accent1"/>
          </a:lnRef>
          <a:fillRef idx="1001">
            <a:schemeClr val="lt1"/>
          </a:fillRef>
          <a:effectRef idx="3">
            <a:schemeClr val="accent1"/>
          </a:effectRef>
          <a:fontRef idx="minor">
            <a:schemeClr val="lt1"/>
          </a:fontRef>
        </p:style>
        <p:txBody>
          <a:bodyPr wrap="none" anchor="ctr"/>
          <a:lstStyle/>
          <a:p>
            <a:endParaRPr lang="en-US"/>
          </a:p>
        </p:txBody>
      </p:sp>
      <p:sp>
        <p:nvSpPr>
          <p:cNvPr id="63494" name="Rectangle 5"/>
          <p:cNvSpPr>
            <a:spLocks noChangeArrowheads="1"/>
          </p:cNvSpPr>
          <p:nvPr/>
        </p:nvSpPr>
        <p:spPr bwMode="auto">
          <a:xfrm>
            <a:off x="1689100" y="4152900"/>
            <a:ext cx="685800" cy="1295400"/>
          </a:xfrm>
          <a:prstGeom prst="rect">
            <a:avLst/>
          </a:prstGeom>
          <a:ln>
            <a:headEnd/>
            <a:tailEnd/>
          </a:ln>
        </p:spPr>
        <p:style>
          <a:lnRef idx="0">
            <a:schemeClr val="accent1"/>
          </a:lnRef>
          <a:fillRef idx="1001">
            <a:schemeClr val="lt1"/>
          </a:fillRef>
          <a:effectRef idx="3">
            <a:schemeClr val="accent1"/>
          </a:effectRef>
          <a:fontRef idx="minor">
            <a:schemeClr val="lt1"/>
          </a:fontRef>
        </p:style>
        <p:txBody>
          <a:bodyPr wrap="none" anchor="ctr"/>
          <a:lstStyle/>
          <a:p>
            <a:endParaRPr lang="en-US"/>
          </a:p>
        </p:txBody>
      </p:sp>
      <p:sp>
        <p:nvSpPr>
          <p:cNvPr id="63495" name="Rectangle 6"/>
          <p:cNvSpPr>
            <a:spLocks noChangeArrowheads="1"/>
          </p:cNvSpPr>
          <p:nvPr/>
        </p:nvSpPr>
        <p:spPr bwMode="auto">
          <a:xfrm rot="-3117177">
            <a:off x="3746500" y="2933700"/>
            <a:ext cx="533400" cy="1295400"/>
          </a:xfrm>
          <a:prstGeom prst="rect">
            <a:avLst/>
          </a:prstGeom>
          <a:ln>
            <a:headEnd/>
            <a:tailEnd/>
          </a:ln>
        </p:spPr>
        <p:style>
          <a:lnRef idx="0">
            <a:schemeClr val="accent1"/>
          </a:lnRef>
          <a:fillRef idx="1001">
            <a:schemeClr val="lt1"/>
          </a:fillRef>
          <a:effectRef idx="3">
            <a:schemeClr val="accent1"/>
          </a:effectRef>
          <a:fontRef idx="minor">
            <a:schemeClr val="lt1"/>
          </a:fontRef>
        </p:style>
        <p:txBody>
          <a:bodyPr wrap="none" anchor="ctr"/>
          <a:lstStyle/>
          <a:p>
            <a:endParaRPr lang="en-US"/>
          </a:p>
        </p:txBody>
      </p:sp>
      <p:sp>
        <p:nvSpPr>
          <p:cNvPr id="63496" name="Rectangle 7"/>
          <p:cNvSpPr>
            <a:spLocks noChangeArrowheads="1"/>
          </p:cNvSpPr>
          <p:nvPr/>
        </p:nvSpPr>
        <p:spPr bwMode="auto">
          <a:xfrm>
            <a:off x="4572000" y="2514600"/>
            <a:ext cx="457200" cy="228600"/>
          </a:xfrm>
          <a:prstGeom prst="rect">
            <a:avLst/>
          </a:prstGeom>
          <a:solidFill>
            <a:schemeClr val="accent1">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sp>
        <p:nvSpPr>
          <p:cNvPr id="63497" name="Rectangle 8"/>
          <p:cNvSpPr>
            <a:spLocks noChangeArrowheads="1"/>
          </p:cNvSpPr>
          <p:nvPr/>
        </p:nvSpPr>
        <p:spPr bwMode="auto">
          <a:xfrm>
            <a:off x="533400" y="4495800"/>
            <a:ext cx="88900" cy="34290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a:p>
        </p:txBody>
      </p:sp>
      <p:sp>
        <p:nvSpPr>
          <p:cNvPr id="63500" name="Freeform 11"/>
          <p:cNvSpPr>
            <a:spLocks/>
          </p:cNvSpPr>
          <p:nvPr/>
        </p:nvSpPr>
        <p:spPr bwMode="auto">
          <a:xfrm rot="-203300">
            <a:off x="2770188" y="2713038"/>
            <a:ext cx="1676400" cy="2362200"/>
          </a:xfrm>
          <a:custGeom>
            <a:avLst/>
            <a:gdLst>
              <a:gd name="T0" fmla="*/ 0 w 1056"/>
              <a:gd name="T1" fmla="*/ 2147483647 h 1488"/>
              <a:gd name="T2" fmla="*/ 2147483647 w 1056"/>
              <a:gd name="T3" fmla="*/ 2147483647 h 1488"/>
              <a:gd name="T4" fmla="*/ 2147483647 w 1056"/>
              <a:gd name="T5" fmla="*/ 2147483647 h 1488"/>
              <a:gd name="T6" fmla="*/ 2147483647 w 1056"/>
              <a:gd name="T7" fmla="*/ 2147483647 h 1488"/>
              <a:gd name="T8" fmla="*/ 2147483647 w 1056"/>
              <a:gd name="T9" fmla="*/ 2147483647 h 1488"/>
              <a:gd name="T10" fmla="*/ 2147483647 w 1056"/>
              <a:gd name="T11" fmla="*/ 0 h 1488"/>
              <a:gd name="T12" fmla="*/ 0 60000 65536"/>
              <a:gd name="T13" fmla="*/ 0 60000 65536"/>
              <a:gd name="T14" fmla="*/ 0 60000 65536"/>
              <a:gd name="T15" fmla="*/ 0 60000 65536"/>
              <a:gd name="T16" fmla="*/ 0 60000 65536"/>
              <a:gd name="T17" fmla="*/ 0 60000 65536"/>
              <a:gd name="T18" fmla="*/ 0 w 1056"/>
              <a:gd name="T19" fmla="*/ 0 h 1488"/>
              <a:gd name="T20" fmla="*/ 1056 w 1056"/>
              <a:gd name="T21" fmla="*/ 1488 h 1488"/>
            </a:gdLst>
            <a:ahLst/>
            <a:cxnLst>
              <a:cxn ang="T12">
                <a:pos x="T0" y="T1"/>
              </a:cxn>
              <a:cxn ang="T13">
                <a:pos x="T2" y="T3"/>
              </a:cxn>
              <a:cxn ang="T14">
                <a:pos x="T4" y="T5"/>
              </a:cxn>
              <a:cxn ang="T15">
                <a:pos x="T6" y="T7"/>
              </a:cxn>
              <a:cxn ang="T16">
                <a:pos x="T8" y="T9"/>
              </a:cxn>
              <a:cxn ang="T17">
                <a:pos x="T10" y="T11"/>
              </a:cxn>
            </a:cxnLst>
            <a:rect l="T18" t="T19" r="T20" b="T21"/>
            <a:pathLst>
              <a:path w="1056" h="1488">
                <a:moveTo>
                  <a:pt x="0" y="1488"/>
                </a:moveTo>
                <a:cubicBezTo>
                  <a:pt x="156" y="1396"/>
                  <a:pt x="312" y="1304"/>
                  <a:pt x="432" y="1200"/>
                </a:cubicBezTo>
                <a:cubicBezTo>
                  <a:pt x="552" y="1096"/>
                  <a:pt x="656" y="944"/>
                  <a:pt x="720" y="864"/>
                </a:cubicBezTo>
                <a:cubicBezTo>
                  <a:pt x="784" y="784"/>
                  <a:pt x="776" y="800"/>
                  <a:pt x="816" y="720"/>
                </a:cubicBezTo>
                <a:cubicBezTo>
                  <a:pt x="856" y="640"/>
                  <a:pt x="920" y="504"/>
                  <a:pt x="960" y="384"/>
                </a:cubicBezTo>
                <a:cubicBezTo>
                  <a:pt x="1000" y="264"/>
                  <a:pt x="1028" y="132"/>
                  <a:pt x="1056" y="0"/>
                </a:cubicBezTo>
              </a:path>
            </a:pathLst>
          </a:custGeom>
          <a:ln>
            <a:headEnd/>
            <a:tailEnd/>
          </a:ln>
        </p:spPr>
        <p:style>
          <a:lnRef idx="1">
            <a:schemeClr val="accent6"/>
          </a:lnRef>
          <a:fillRef idx="0">
            <a:schemeClr val="accent6"/>
          </a:fillRef>
          <a:effectRef idx="0">
            <a:schemeClr val="accent6"/>
          </a:effectRef>
          <a:fontRef idx="minor">
            <a:schemeClr val="tx1"/>
          </a:fontRef>
        </p:style>
        <p:txBody>
          <a:bodyPr/>
          <a:lstStyle/>
          <a:p>
            <a:endParaRPr lang="en-US"/>
          </a:p>
        </p:txBody>
      </p:sp>
      <p:sp>
        <p:nvSpPr>
          <p:cNvPr id="63501" name="Freeform 12"/>
          <p:cNvSpPr>
            <a:spLocks/>
          </p:cNvSpPr>
          <p:nvPr/>
        </p:nvSpPr>
        <p:spPr bwMode="auto">
          <a:xfrm rot="-187865">
            <a:off x="2603500" y="2715694"/>
            <a:ext cx="1828800" cy="1676400"/>
          </a:xfrm>
          <a:custGeom>
            <a:avLst/>
            <a:gdLst>
              <a:gd name="T0" fmla="*/ 0 w 1152"/>
              <a:gd name="T1" fmla="*/ 2147483647 h 1056"/>
              <a:gd name="T2" fmla="*/ 2147483647 w 1152"/>
              <a:gd name="T3" fmla="*/ 2147483647 h 1056"/>
              <a:gd name="T4" fmla="*/ 2147483647 w 1152"/>
              <a:gd name="T5" fmla="*/ 2147483647 h 1056"/>
              <a:gd name="T6" fmla="*/ 2147483647 w 1152"/>
              <a:gd name="T7" fmla="*/ 2147483647 h 1056"/>
              <a:gd name="T8" fmla="*/ 2147483647 w 1152"/>
              <a:gd name="T9" fmla="*/ 2147483647 h 1056"/>
              <a:gd name="T10" fmla="*/ 2147483647 w 1152"/>
              <a:gd name="T11" fmla="*/ 0 h 1056"/>
              <a:gd name="T12" fmla="*/ 0 60000 65536"/>
              <a:gd name="T13" fmla="*/ 0 60000 65536"/>
              <a:gd name="T14" fmla="*/ 0 60000 65536"/>
              <a:gd name="T15" fmla="*/ 0 60000 65536"/>
              <a:gd name="T16" fmla="*/ 0 60000 65536"/>
              <a:gd name="T17" fmla="*/ 0 60000 65536"/>
              <a:gd name="T18" fmla="*/ 0 w 1152"/>
              <a:gd name="T19" fmla="*/ 0 h 1056"/>
              <a:gd name="T20" fmla="*/ 1152 w 1152"/>
              <a:gd name="T21" fmla="*/ 1056 h 1056"/>
            </a:gdLst>
            <a:ahLst/>
            <a:cxnLst>
              <a:cxn ang="T12">
                <a:pos x="T0" y="T1"/>
              </a:cxn>
              <a:cxn ang="T13">
                <a:pos x="T2" y="T3"/>
              </a:cxn>
              <a:cxn ang="T14">
                <a:pos x="T4" y="T5"/>
              </a:cxn>
              <a:cxn ang="T15">
                <a:pos x="T6" y="T7"/>
              </a:cxn>
              <a:cxn ang="T16">
                <a:pos x="T8" y="T9"/>
              </a:cxn>
              <a:cxn ang="T17">
                <a:pos x="T10" y="T11"/>
              </a:cxn>
            </a:cxnLst>
            <a:rect l="T18" t="T19" r="T20" b="T21"/>
            <a:pathLst>
              <a:path w="1152" h="1056">
                <a:moveTo>
                  <a:pt x="0" y="1056"/>
                </a:moveTo>
                <a:cubicBezTo>
                  <a:pt x="124" y="996"/>
                  <a:pt x="248" y="936"/>
                  <a:pt x="336" y="864"/>
                </a:cubicBezTo>
                <a:cubicBezTo>
                  <a:pt x="424" y="792"/>
                  <a:pt x="480" y="688"/>
                  <a:pt x="528" y="624"/>
                </a:cubicBezTo>
                <a:cubicBezTo>
                  <a:pt x="576" y="560"/>
                  <a:pt x="568" y="536"/>
                  <a:pt x="624" y="480"/>
                </a:cubicBezTo>
                <a:cubicBezTo>
                  <a:pt x="680" y="424"/>
                  <a:pt x="776" y="368"/>
                  <a:pt x="864" y="288"/>
                </a:cubicBezTo>
                <a:cubicBezTo>
                  <a:pt x="952" y="208"/>
                  <a:pt x="1104" y="48"/>
                  <a:pt x="1152" y="0"/>
                </a:cubicBezTo>
              </a:path>
            </a:pathLst>
          </a:custGeom>
          <a:ln>
            <a:headEnd/>
            <a:tailEnd/>
          </a:ln>
        </p:spPr>
        <p:style>
          <a:lnRef idx="1">
            <a:schemeClr val="accent6"/>
          </a:lnRef>
          <a:fillRef idx="0">
            <a:schemeClr val="accent6"/>
          </a:fillRef>
          <a:effectRef idx="0">
            <a:schemeClr val="accent6"/>
          </a:effectRef>
          <a:fontRef idx="minor">
            <a:schemeClr val="tx1"/>
          </a:fontRef>
        </p:style>
        <p:txBody>
          <a:bodyPr/>
          <a:lstStyle/>
          <a:p>
            <a:endParaRPr lang="en-US"/>
          </a:p>
        </p:txBody>
      </p:sp>
      <p:sp>
        <p:nvSpPr>
          <p:cNvPr id="63502" name="Text Box 13"/>
          <p:cNvSpPr txBox="1">
            <a:spLocks noChangeArrowheads="1"/>
          </p:cNvSpPr>
          <p:nvPr/>
        </p:nvSpPr>
        <p:spPr bwMode="auto">
          <a:xfrm>
            <a:off x="3581400" y="1981200"/>
            <a:ext cx="1447800" cy="366712"/>
          </a:xfrm>
          <a:prstGeom prst="rect">
            <a:avLst/>
          </a:prstGeom>
          <a:noFill/>
          <a:ln w="9525">
            <a:noFill/>
            <a:miter lim="800000"/>
            <a:headEnd/>
            <a:tailEnd/>
          </a:ln>
        </p:spPr>
        <p:txBody>
          <a:bodyPr>
            <a:spAutoFit/>
          </a:bodyPr>
          <a:lstStyle/>
          <a:p>
            <a:pPr>
              <a:spcBef>
                <a:spcPct val="50000"/>
              </a:spcBef>
            </a:pPr>
            <a:r>
              <a:rPr lang="en-US" dirty="0" smtClean="0">
                <a:latin typeface="+mj-lt"/>
              </a:rPr>
              <a:t>e</a:t>
            </a:r>
            <a:r>
              <a:rPr lang="en-US" sz="1800" dirty="0" smtClean="0">
                <a:latin typeface="+mj-lt"/>
              </a:rPr>
              <a:t>lastic</a:t>
            </a:r>
            <a:endParaRPr lang="en-US" sz="1800" dirty="0">
              <a:latin typeface="+mj-lt"/>
            </a:endParaRPr>
          </a:p>
        </p:txBody>
      </p:sp>
      <p:sp>
        <p:nvSpPr>
          <p:cNvPr id="63503" name="Text Box 14"/>
          <p:cNvSpPr txBox="1">
            <a:spLocks noChangeArrowheads="1"/>
          </p:cNvSpPr>
          <p:nvPr/>
        </p:nvSpPr>
        <p:spPr bwMode="auto">
          <a:xfrm>
            <a:off x="3260725" y="2339975"/>
            <a:ext cx="1447800" cy="369332"/>
          </a:xfrm>
          <a:prstGeom prst="rect">
            <a:avLst/>
          </a:prstGeom>
          <a:noFill/>
          <a:ln w="9525">
            <a:noFill/>
            <a:miter lim="800000"/>
            <a:headEnd/>
            <a:tailEnd/>
          </a:ln>
        </p:spPr>
        <p:txBody>
          <a:bodyPr>
            <a:spAutoFit/>
          </a:bodyPr>
          <a:lstStyle/>
          <a:p>
            <a:pPr>
              <a:spcBef>
                <a:spcPct val="50000"/>
              </a:spcBef>
            </a:pPr>
            <a:r>
              <a:rPr lang="en-US" dirty="0" smtClean="0">
                <a:solidFill>
                  <a:schemeClr val="accent6">
                    <a:lumMod val="60000"/>
                    <a:lumOff val="40000"/>
                  </a:schemeClr>
                </a:solidFill>
                <a:latin typeface="+mj-lt"/>
              </a:rPr>
              <a:t>inelastic</a:t>
            </a:r>
            <a:endParaRPr lang="en-US" dirty="0">
              <a:solidFill>
                <a:schemeClr val="accent6">
                  <a:lumMod val="60000"/>
                  <a:lumOff val="40000"/>
                </a:schemeClr>
              </a:solidFill>
              <a:latin typeface="+mj-lt"/>
            </a:endParaRPr>
          </a:p>
        </p:txBody>
      </p:sp>
      <p:sp>
        <p:nvSpPr>
          <p:cNvPr id="63504" name="Line 15"/>
          <p:cNvSpPr>
            <a:spLocks noChangeShapeType="1"/>
          </p:cNvSpPr>
          <p:nvPr/>
        </p:nvSpPr>
        <p:spPr bwMode="auto">
          <a:xfrm>
            <a:off x="4191000" y="2286000"/>
            <a:ext cx="381000" cy="533400"/>
          </a:xfrm>
          <a:prstGeom prst="line">
            <a:avLst/>
          </a:prstGeom>
          <a:ln>
            <a:headEnd/>
            <a:tailEnd type="stealth" w="lg" len="lg"/>
          </a:ln>
        </p:spPr>
        <p:style>
          <a:lnRef idx="1">
            <a:schemeClr val="dk1"/>
          </a:lnRef>
          <a:fillRef idx="0">
            <a:schemeClr val="dk1"/>
          </a:fillRef>
          <a:effectRef idx="0">
            <a:schemeClr val="dk1"/>
          </a:effectRef>
          <a:fontRef idx="minor">
            <a:schemeClr val="tx1"/>
          </a:fontRef>
        </p:style>
        <p:txBody>
          <a:bodyPr/>
          <a:lstStyle/>
          <a:p>
            <a:endParaRPr lang="en-US"/>
          </a:p>
        </p:txBody>
      </p:sp>
      <p:sp>
        <p:nvSpPr>
          <p:cNvPr id="63505" name="Line 16"/>
          <p:cNvSpPr>
            <a:spLocks noChangeShapeType="1"/>
          </p:cNvSpPr>
          <p:nvPr/>
        </p:nvSpPr>
        <p:spPr bwMode="auto">
          <a:xfrm>
            <a:off x="3733800" y="2644775"/>
            <a:ext cx="393700" cy="288925"/>
          </a:xfrm>
          <a:prstGeom prst="line">
            <a:avLst/>
          </a:prstGeom>
          <a:ln>
            <a:headEnd/>
            <a:tailEnd type="stealth" w="lg" len="lg"/>
          </a:ln>
        </p:spPr>
        <p:style>
          <a:lnRef idx="1">
            <a:schemeClr val="accent6"/>
          </a:lnRef>
          <a:fillRef idx="0">
            <a:schemeClr val="accent6"/>
          </a:fillRef>
          <a:effectRef idx="0">
            <a:schemeClr val="accent6"/>
          </a:effectRef>
          <a:fontRef idx="minor">
            <a:schemeClr val="tx1"/>
          </a:fontRef>
        </p:style>
        <p:txBody>
          <a:bodyPr/>
          <a:lstStyle/>
          <a:p>
            <a:endParaRPr lang="en-US">
              <a:solidFill>
                <a:schemeClr val="accent6">
                  <a:lumMod val="60000"/>
                  <a:lumOff val="40000"/>
                </a:schemeClr>
              </a:solidFill>
            </a:endParaRPr>
          </a:p>
        </p:txBody>
      </p:sp>
      <p:sp>
        <p:nvSpPr>
          <p:cNvPr id="63506" name="Text Box 17"/>
          <p:cNvSpPr txBox="1">
            <a:spLocks noChangeArrowheads="1"/>
          </p:cNvSpPr>
          <p:nvPr/>
        </p:nvSpPr>
        <p:spPr bwMode="auto">
          <a:xfrm>
            <a:off x="4900645" y="1740343"/>
            <a:ext cx="1219200" cy="369332"/>
          </a:xfrm>
          <a:prstGeom prst="rect">
            <a:avLst/>
          </a:prstGeom>
          <a:noFill/>
          <a:ln w="9525">
            <a:noFill/>
            <a:miter lim="800000"/>
            <a:headEnd/>
            <a:tailEnd/>
          </a:ln>
        </p:spPr>
        <p:txBody>
          <a:bodyPr wrap="square">
            <a:spAutoFit/>
          </a:bodyPr>
          <a:lstStyle/>
          <a:p>
            <a:pPr>
              <a:spcBef>
                <a:spcPct val="50000"/>
              </a:spcBef>
            </a:pPr>
            <a:r>
              <a:rPr lang="en-US" dirty="0">
                <a:latin typeface="Arial" charset="0"/>
              </a:rPr>
              <a:t>detector</a:t>
            </a:r>
          </a:p>
        </p:txBody>
      </p:sp>
      <p:sp>
        <p:nvSpPr>
          <p:cNvPr id="63507" name="Text Box 19"/>
          <p:cNvSpPr txBox="1">
            <a:spLocks noChangeArrowheads="1"/>
          </p:cNvSpPr>
          <p:nvPr/>
        </p:nvSpPr>
        <p:spPr bwMode="auto">
          <a:xfrm>
            <a:off x="3594100" y="4838700"/>
            <a:ext cx="1295400" cy="369332"/>
          </a:xfrm>
          <a:prstGeom prst="rect">
            <a:avLst/>
          </a:prstGeom>
          <a:noFill/>
          <a:ln w="9525">
            <a:noFill/>
            <a:miter lim="800000"/>
            <a:headEnd/>
            <a:tailEnd/>
          </a:ln>
        </p:spPr>
        <p:txBody>
          <a:bodyPr>
            <a:spAutoFit/>
          </a:bodyPr>
          <a:lstStyle/>
          <a:p>
            <a:pPr>
              <a:spcBef>
                <a:spcPct val="50000"/>
              </a:spcBef>
            </a:pPr>
            <a:r>
              <a:rPr lang="en-US" dirty="0" smtClean="0">
                <a:latin typeface="Arial" charset="0"/>
              </a:rPr>
              <a:t>d</a:t>
            </a:r>
            <a:r>
              <a:rPr lang="en-US" b="0" dirty="0" smtClean="0">
                <a:latin typeface="Arial" charset="0"/>
              </a:rPr>
              <a:t>ipole</a:t>
            </a:r>
            <a:endParaRPr lang="en-US" b="0" dirty="0">
              <a:latin typeface="Arial" charset="0"/>
            </a:endParaRPr>
          </a:p>
        </p:txBody>
      </p:sp>
      <p:sp>
        <p:nvSpPr>
          <p:cNvPr id="63508" name="Text Box 20"/>
          <p:cNvSpPr txBox="1">
            <a:spLocks noChangeArrowheads="1"/>
          </p:cNvSpPr>
          <p:nvPr/>
        </p:nvSpPr>
        <p:spPr bwMode="auto">
          <a:xfrm>
            <a:off x="1600200" y="5464175"/>
            <a:ext cx="990600" cy="369332"/>
          </a:xfrm>
          <a:prstGeom prst="rect">
            <a:avLst/>
          </a:prstGeom>
          <a:noFill/>
          <a:ln w="9525">
            <a:noFill/>
            <a:miter lim="800000"/>
            <a:headEnd/>
            <a:tailEnd/>
          </a:ln>
        </p:spPr>
        <p:txBody>
          <a:bodyPr>
            <a:spAutoFit/>
          </a:bodyPr>
          <a:lstStyle/>
          <a:p>
            <a:r>
              <a:rPr lang="en-US" dirty="0" smtClean="0">
                <a:latin typeface="Arial" charset="0"/>
              </a:rPr>
              <a:t>q</a:t>
            </a:r>
            <a:r>
              <a:rPr lang="en-US" b="0" dirty="0" smtClean="0">
                <a:latin typeface="Arial" charset="0"/>
              </a:rPr>
              <a:t>uads</a:t>
            </a:r>
            <a:endParaRPr lang="en-US" b="0" dirty="0">
              <a:latin typeface="Arial" charset="0"/>
            </a:endParaRPr>
          </a:p>
        </p:txBody>
      </p:sp>
      <p:sp>
        <p:nvSpPr>
          <p:cNvPr id="63511" name="TextBox 9"/>
          <p:cNvSpPr txBox="1">
            <a:spLocks noChangeArrowheads="1"/>
          </p:cNvSpPr>
          <p:nvPr/>
        </p:nvSpPr>
        <p:spPr bwMode="auto">
          <a:xfrm>
            <a:off x="7086600" y="4401979"/>
            <a:ext cx="990600" cy="246221"/>
          </a:xfrm>
          <a:prstGeom prst="rect">
            <a:avLst/>
          </a:prstGeom>
          <a:noFill/>
          <a:ln w="9525">
            <a:noFill/>
            <a:miter lim="800000"/>
            <a:headEnd/>
            <a:tailEnd/>
          </a:ln>
        </p:spPr>
        <p:txBody>
          <a:bodyPr wrap="square">
            <a:spAutoFit/>
          </a:bodyPr>
          <a:lstStyle/>
          <a:p>
            <a:r>
              <a:rPr lang="en-US" sz="1000" dirty="0">
                <a:solidFill>
                  <a:srgbClr val="FF0000"/>
                </a:solidFill>
                <a:latin typeface="Arial" charset="0"/>
                <a:cs typeface="Arial" charset="0"/>
              </a:rPr>
              <a:t>  </a:t>
            </a:r>
            <a:r>
              <a:rPr lang="en-US" sz="1000" dirty="0" smtClean="0">
                <a:solidFill>
                  <a:srgbClr val="FF0000"/>
                </a:solidFill>
                <a:latin typeface="Arial" charset="0"/>
                <a:cs typeface="Arial" charset="0"/>
              </a:rPr>
              <a:t>(2.6 </a:t>
            </a:r>
            <a:r>
              <a:rPr lang="en-US" sz="1000" dirty="0" err="1" smtClean="0">
                <a:solidFill>
                  <a:srgbClr val="FF0000"/>
                </a:solidFill>
                <a:latin typeface="Arial" charset="0"/>
                <a:cs typeface="Arial" charset="0"/>
              </a:rPr>
              <a:t>MeV</a:t>
            </a:r>
            <a:r>
              <a:rPr lang="en-US" sz="1000" dirty="0" smtClean="0">
                <a:solidFill>
                  <a:srgbClr val="FF0000"/>
                </a:solidFill>
                <a:latin typeface="Arial" charset="0"/>
                <a:cs typeface="Arial" charset="0"/>
              </a:rPr>
              <a:t>)</a:t>
            </a:r>
            <a:endParaRPr lang="en-US" sz="1000" dirty="0">
              <a:solidFill>
                <a:srgbClr val="FF0000"/>
              </a:solidFill>
              <a:latin typeface="Arial" charset="0"/>
              <a:cs typeface="Arial" charset="0"/>
            </a:endParaRPr>
          </a:p>
        </p:txBody>
      </p:sp>
      <p:sp>
        <p:nvSpPr>
          <p:cNvPr id="34" name="TextBox 33"/>
          <p:cNvSpPr txBox="1"/>
          <p:nvPr/>
        </p:nvSpPr>
        <p:spPr>
          <a:xfrm>
            <a:off x="6858000" y="3581400"/>
            <a:ext cx="2286000" cy="369332"/>
          </a:xfrm>
          <a:prstGeom prst="rect">
            <a:avLst/>
          </a:prstGeom>
          <a:solidFill>
            <a:schemeClr val="bg1"/>
          </a:solidFill>
          <a:ln>
            <a:noFill/>
          </a:ln>
        </p:spPr>
        <p:txBody>
          <a:bodyPr wrap="square">
            <a:spAutoFit/>
          </a:bodyPr>
          <a:lstStyle/>
          <a:p>
            <a:pPr>
              <a:defRPr/>
            </a:pPr>
            <a:r>
              <a:rPr lang="en-US" dirty="0">
                <a:latin typeface="+mj-lt"/>
                <a:cs typeface="Arial" pitchFamily="34" charset="0"/>
              </a:rPr>
              <a:t>p</a:t>
            </a:r>
            <a:r>
              <a:rPr lang="en-US" sz="1800" b="0" dirty="0" smtClean="0">
                <a:latin typeface="+mj-lt"/>
                <a:cs typeface="Arial" pitchFamily="34" charset="0"/>
              </a:rPr>
              <a:t>ure</a:t>
            </a:r>
            <a:r>
              <a:rPr lang="en-US" sz="1800" b="0" dirty="0">
                <a:latin typeface="+mj-lt"/>
                <a:cs typeface="Arial" pitchFamily="34" charset="0"/>
              </a:rPr>
              <a:t>, </a:t>
            </a:r>
            <a:r>
              <a:rPr lang="en-US" dirty="0" smtClean="0">
                <a:latin typeface="+mj-lt"/>
                <a:cs typeface="Arial" pitchFamily="34" charset="0"/>
              </a:rPr>
              <a:t>t</a:t>
            </a:r>
            <a:r>
              <a:rPr lang="en-US" sz="1800" b="0" dirty="0" smtClean="0">
                <a:latin typeface="+mj-lt"/>
                <a:cs typeface="Arial" pitchFamily="34" charset="0"/>
              </a:rPr>
              <a:t>hin </a:t>
            </a:r>
            <a:r>
              <a:rPr lang="en-US" sz="1800" baseline="30000" dirty="0" smtClean="0">
                <a:latin typeface="+mj-lt"/>
                <a:cs typeface="Arial" pitchFamily="34" charset="0"/>
              </a:rPr>
              <a:t>208</a:t>
            </a:r>
            <a:r>
              <a:rPr lang="en-US" sz="1800" dirty="0" smtClean="0">
                <a:latin typeface="+mj-lt"/>
                <a:cs typeface="Arial" pitchFamily="34" charset="0"/>
              </a:rPr>
              <a:t>Pb</a:t>
            </a:r>
            <a:r>
              <a:rPr lang="en-US" dirty="0" smtClean="0">
                <a:latin typeface="+mj-lt"/>
                <a:cs typeface="Arial" pitchFamily="34" charset="0"/>
              </a:rPr>
              <a:t> t</a:t>
            </a:r>
            <a:r>
              <a:rPr lang="en-US" sz="1800" b="0" dirty="0" smtClean="0">
                <a:latin typeface="+mj-lt"/>
                <a:cs typeface="Arial" pitchFamily="34" charset="0"/>
              </a:rPr>
              <a:t>arget</a:t>
            </a:r>
            <a:endParaRPr lang="en-US" sz="1800" b="0" dirty="0">
              <a:latin typeface="+mj-lt"/>
              <a:cs typeface="Arial" pitchFamily="34" charset="0"/>
            </a:endParaRPr>
          </a:p>
        </p:txBody>
      </p:sp>
      <p:sp>
        <p:nvSpPr>
          <p:cNvPr id="63515" name="TextBox 34"/>
          <p:cNvSpPr txBox="1">
            <a:spLocks noChangeArrowheads="1"/>
          </p:cNvSpPr>
          <p:nvPr/>
        </p:nvSpPr>
        <p:spPr bwMode="auto">
          <a:xfrm>
            <a:off x="6096000" y="6096000"/>
            <a:ext cx="1676400" cy="307975"/>
          </a:xfrm>
          <a:prstGeom prst="rect">
            <a:avLst/>
          </a:prstGeom>
          <a:noFill/>
          <a:ln w="9525">
            <a:noFill/>
            <a:miter lim="800000"/>
            <a:headEnd/>
            <a:tailEnd/>
          </a:ln>
        </p:spPr>
        <p:txBody>
          <a:bodyPr wrap="square">
            <a:spAutoFit/>
          </a:bodyPr>
          <a:lstStyle/>
          <a:p>
            <a:r>
              <a:rPr lang="en-US" sz="1400" dirty="0" smtClean="0"/>
              <a:t>Momentum  </a:t>
            </a:r>
            <a:r>
              <a:rPr lang="en-US" sz="1400" dirty="0"/>
              <a:t>(</a:t>
            </a:r>
            <a:r>
              <a:rPr lang="en-US" sz="1400" dirty="0" err="1"/>
              <a:t>GeV</a:t>
            </a:r>
            <a:r>
              <a:rPr lang="en-US" sz="1400" dirty="0"/>
              <a:t>/c)</a:t>
            </a:r>
          </a:p>
        </p:txBody>
      </p:sp>
      <p:sp>
        <p:nvSpPr>
          <p:cNvPr id="30" name="Title 1"/>
          <p:cNvSpPr txBox="1">
            <a:spLocks/>
          </p:cNvSpPr>
          <p:nvPr/>
        </p:nvSpPr>
        <p:spPr>
          <a:xfrm>
            <a:off x="457200" y="0"/>
            <a:ext cx="8229600" cy="11430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Hall A High Resolution Spectrometers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3498" name="Freeform 9"/>
          <p:cNvSpPr>
            <a:spLocks/>
          </p:cNvSpPr>
          <p:nvPr/>
        </p:nvSpPr>
        <p:spPr bwMode="auto">
          <a:xfrm>
            <a:off x="546100" y="2781300"/>
            <a:ext cx="4114800" cy="1905000"/>
          </a:xfrm>
          <a:custGeom>
            <a:avLst/>
            <a:gdLst>
              <a:gd name="T0" fmla="*/ 0 w 2592"/>
              <a:gd name="T1" fmla="*/ 2147483647 h 1200"/>
              <a:gd name="T2" fmla="*/ 2147483647 w 2592"/>
              <a:gd name="T3" fmla="*/ 2147483647 h 1200"/>
              <a:gd name="T4" fmla="*/ 2147483647 w 2592"/>
              <a:gd name="T5" fmla="*/ 2147483647 h 1200"/>
              <a:gd name="T6" fmla="*/ 2147483647 w 2592"/>
              <a:gd name="T7" fmla="*/ 2147483647 h 1200"/>
              <a:gd name="T8" fmla="*/ 2147483647 w 2592"/>
              <a:gd name="T9" fmla="*/ 2147483647 h 1200"/>
              <a:gd name="T10" fmla="*/ 2147483647 w 2592"/>
              <a:gd name="T11" fmla="*/ 2147483647 h 1200"/>
              <a:gd name="T12" fmla="*/ 2147483647 w 2592"/>
              <a:gd name="T13" fmla="*/ 2147483647 h 1200"/>
              <a:gd name="T14" fmla="*/ 2147483647 w 2592"/>
              <a:gd name="T15" fmla="*/ 2147483647 h 1200"/>
              <a:gd name="T16" fmla="*/ 2147483647 w 2592"/>
              <a:gd name="T17" fmla="*/ 0 h 1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92"/>
              <a:gd name="T28" fmla="*/ 0 h 1200"/>
              <a:gd name="T29" fmla="*/ 2592 w 2592"/>
              <a:gd name="T30" fmla="*/ 1200 h 1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92" h="1200">
                <a:moveTo>
                  <a:pt x="0" y="1200"/>
                </a:moveTo>
                <a:cubicBezTo>
                  <a:pt x="272" y="1140"/>
                  <a:pt x="544" y="1080"/>
                  <a:pt x="720" y="1056"/>
                </a:cubicBezTo>
                <a:cubicBezTo>
                  <a:pt x="896" y="1032"/>
                  <a:pt x="968" y="1056"/>
                  <a:pt x="1056" y="1056"/>
                </a:cubicBezTo>
                <a:cubicBezTo>
                  <a:pt x="1144" y="1056"/>
                  <a:pt x="1152" y="1080"/>
                  <a:pt x="1248" y="1056"/>
                </a:cubicBezTo>
                <a:cubicBezTo>
                  <a:pt x="1344" y="1032"/>
                  <a:pt x="1528" y="976"/>
                  <a:pt x="1632" y="912"/>
                </a:cubicBezTo>
                <a:cubicBezTo>
                  <a:pt x="1736" y="848"/>
                  <a:pt x="1808" y="744"/>
                  <a:pt x="1872" y="672"/>
                </a:cubicBezTo>
                <a:cubicBezTo>
                  <a:pt x="1936" y="600"/>
                  <a:pt x="1944" y="552"/>
                  <a:pt x="2016" y="480"/>
                </a:cubicBezTo>
                <a:cubicBezTo>
                  <a:pt x="2088" y="408"/>
                  <a:pt x="2208" y="320"/>
                  <a:pt x="2304" y="240"/>
                </a:cubicBezTo>
                <a:cubicBezTo>
                  <a:pt x="2400" y="160"/>
                  <a:pt x="2544" y="40"/>
                  <a:pt x="2592" y="0"/>
                </a:cubicBezTo>
              </a:path>
            </a:pathLst>
          </a:custGeom>
          <a:ln>
            <a:headEnd/>
            <a:tailEn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63499" name="Freeform 10"/>
          <p:cNvSpPr>
            <a:spLocks/>
          </p:cNvSpPr>
          <p:nvPr/>
        </p:nvSpPr>
        <p:spPr bwMode="auto">
          <a:xfrm>
            <a:off x="546100" y="2781300"/>
            <a:ext cx="4114800" cy="2451100"/>
          </a:xfrm>
          <a:custGeom>
            <a:avLst/>
            <a:gdLst>
              <a:gd name="T0" fmla="*/ 0 w 2592"/>
              <a:gd name="T1" fmla="*/ 2147483647 h 1544"/>
              <a:gd name="T2" fmla="*/ 2147483647 w 2592"/>
              <a:gd name="T3" fmla="*/ 2147483647 h 1544"/>
              <a:gd name="T4" fmla="*/ 2147483647 w 2592"/>
              <a:gd name="T5" fmla="*/ 2147483647 h 1544"/>
              <a:gd name="T6" fmla="*/ 2147483647 w 2592"/>
              <a:gd name="T7" fmla="*/ 2147483647 h 1544"/>
              <a:gd name="T8" fmla="*/ 2147483647 w 2592"/>
              <a:gd name="T9" fmla="*/ 2147483647 h 1544"/>
              <a:gd name="T10" fmla="*/ 2147483647 w 2592"/>
              <a:gd name="T11" fmla="*/ 2147483647 h 1544"/>
              <a:gd name="T12" fmla="*/ 2147483647 w 2592"/>
              <a:gd name="T13" fmla="*/ 2147483647 h 1544"/>
              <a:gd name="T14" fmla="*/ 2147483647 w 2592"/>
              <a:gd name="T15" fmla="*/ 2147483647 h 1544"/>
              <a:gd name="T16" fmla="*/ 2147483647 w 2592"/>
              <a:gd name="T17" fmla="*/ 0 h 1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92"/>
              <a:gd name="T28" fmla="*/ 0 h 1544"/>
              <a:gd name="T29" fmla="*/ 2592 w 2592"/>
              <a:gd name="T30" fmla="*/ 1544 h 1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92" h="1544">
                <a:moveTo>
                  <a:pt x="0" y="1200"/>
                </a:moveTo>
                <a:cubicBezTo>
                  <a:pt x="272" y="1316"/>
                  <a:pt x="544" y="1432"/>
                  <a:pt x="720" y="1488"/>
                </a:cubicBezTo>
                <a:cubicBezTo>
                  <a:pt x="896" y="1544"/>
                  <a:pt x="944" y="1536"/>
                  <a:pt x="1056" y="1536"/>
                </a:cubicBezTo>
                <a:cubicBezTo>
                  <a:pt x="1168" y="1536"/>
                  <a:pt x="1256" y="1544"/>
                  <a:pt x="1392" y="1488"/>
                </a:cubicBezTo>
                <a:cubicBezTo>
                  <a:pt x="1528" y="1432"/>
                  <a:pt x="1744" y="1304"/>
                  <a:pt x="1872" y="1200"/>
                </a:cubicBezTo>
                <a:cubicBezTo>
                  <a:pt x="2000" y="1096"/>
                  <a:pt x="2096" y="944"/>
                  <a:pt x="2160" y="864"/>
                </a:cubicBezTo>
                <a:cubicBezTo>
                  <a:pt x="2224" y="784"/>
                  <a:pt x="2208" y="800"/>
                  <a:pt x="2256" y="720"/>
                </a:cubicBezTo>
                <a:cubicBezTo>
                  <a:pt x="2304" y="640"/>
                  <a:pt x="2392" y="504"/>
                  <a:pt x="2448" y="384"/>
                </a:cubicBezTo>
                <a:cubicBezTo>
                  <a:pt x="2504" y="264"/>
                  <a:pt x="2568" y="64"/>
                  <a:pt x="2592" y="0"/>
                </a:cubicBezTo>
              </a:path>
            </a:pathLst>
          </a:custGeom>
          <a:ln>
            <a:headEnd/>
            <a:tailEn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33" name="Line 15"/>
          <p:cNvSpPr>
            <a:spLocks noChangeShapeType="1"/>
          </p:cNvSpPr>
          <p:nvPr/>
        </p:nvSpPr>
        <p:spPr bwMode="auto">
          <a:xfrm flipH="1">
            <a:off x="4871199" y="2103521"/>
            <a:ext cx="523126" cy="425650"/>
          </a:xfrm>
          <a:prstGeom prst="line">
            <a:avLst/>
          </a:prstGeom>
          <a:ln>
            <a:headEnd/>
            <a:tailEnd type="stealth" w="lg" len="lg"/>
          </a:ln>
        </p:spPr>
        <p:style>
          <a:lnRef idx="1">
            <a:schemeClr val="dk1"/>
          </a:lnRef>
          <a:fillRef idx="0">
            <a:schemeClr val="dk1"/>
          </a:fillRef>
          <a:effectRef idx="0">
            <a:schemeClr val="dk1"/>
          </a:effectRef>
          <a:fontRef idx="minor">
            <a:schemeClr val="tx1"/>
          </a:fontRef>
        </p:style>
        <p:txBody>
          <a:bodyPr/>
          <a:lstStyle/>
          <a:p>
            <a:endParaRPr lang="en-US"/>
          </a:p>
        </p:txBody>
      </p:sp>
      <p:sp>
        <p:nvSpPr>
          <p:cNvPr id="36" name="Rectangle 7"/>
          <p:cNvSpPr>
            <a:spLocks noChangeArrowheads="1"/>
          </p:cNvSpPr>
          <p:nvPr/>
        </p:nvSpPr>
        <p:spPr bwMode="auto">
          <a:xfrm>
            <a:off x="6819900" y="4190611"/>
            <a:ext cx="1905000" cy="1752600"/>
          </a:xfrm>
          <a:prstGeom prst="rect">
            <a:avLst/>
          </a:prstGeom>
          <a:solidFill>
            <a:schemeClr val="accent1">
              <a:alpha val="19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sp>
        <p:nvSpPr>
          <p:cNvPr id="38" name="TextBox 37"/>
          <p:cNvSpPr txBox="1"/>
          <p:nvPr/>
        </p:nvSpPr>
        <p:spPr>
          <a:xfrm>
            <a:off x="228600" y="4953000"/>
            <a:ext cx="762000" cy="369332"/>
          </a:xfrm>
          <a:prstGeom prst="rect">
            <a:avLst/>
          </a:prstGeom>
          <a:solidFill>
            <a:schemeClr val="bg1"/>
          </a:solidFill>
          <a:ln>
            <a:noFill/>
          </a:ln>
        </p:spPr>
        <p:txBody>
          <a:bodyPr wrap="square">
            <a:spAutoFit/>
          </a:bodyPr>
          <a:lstStyle/>
          <a:p>
            <a:pPr>
              <a:defRPr/>
            </a:pPr>
            <a:r>
              <a:rPr lang="en-US" dirty="0" smtClean="0">
                <a:latin typeface="+mj-lt"/>
                <a:cs typeface="Arial" pitchFamily="34" charset="0"/>
              </a:rPr>
              <a:t>t</a:t>
            </a:r>
            <a:r>
              <a:rPr lang="en-US" sz="1800" b="0" dirty="0" smtClean="0">
                <a:latin typeface="+mj-lt"/>
                <a:cs typeface="Arial" pitchFamily="34" charset="0"/>
              </a:rPr>
              <a:t>arget</a:t>
            </a:r>
            <a:endParaRPr lang="en-US" sz="1800" b="0" dirty="0">
              <a:latin typeface="+mj-lt"/>
              <a:cs typeface="Arial" pitchFamily="34" charset="0"/>
            </a:endParaRPr>
          </a:p>
        </p:txBody>
      </p:sp>
      <p:graphicFrame>
        <p:nvGraphicFramePr>
          <p:cNvPr id="29" name="Object 1"/>
          <p:cNvGraphicFramePr>
            <a:graphicFrameLocks noChangeAspect="1"/>
          </p:cNvGraphicFramePr>
          <p:nvPr>
            <p:extLst/>
          </p:nvPr>
        </p:nvGraphicFramePr>
        <p:xfrm>
          <a:off x="317500" y="3114675"/>
          <a:ext cx="2001837" cy="931862"/>
        </p:xfrm>
        <a:graphic>
          <a:graphicData uri="http://schemas.openxmlformats.org/presentationml/2006/ole">
            <mc:AlternateContent xmlns:mc="http://schemas.openxmlformats.org/markup-compatibility/2006">
              <mc:Choice xmlns:v="urn:schemas-microsoft-com:vml" Requires="v">
                <p:oleObj spid="_x0000_s264202" name="Equation" r:id="rId6" imgW="927000" imgH="431640" progId="Equation.3">
                  <p:embed/>
                </p:oleObj>
              </mc:Choice>
              <mc:Fallback>
                <p:oleObj name="Equation" r:id="rId6" imgW="927000" imgH="431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00" y="3114675"/>
                        <a:ext cx="2001837" cy="9318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A02518">
                                <a:alpha val="39999"/>
                              </a:srgbClr>
                            </a:solidFill>
                          </a14:hiddenFill>
                        </a:ext>
                      </a:extLst>
                    </p:spPr>
                  </p:pic>
                </p:oleObj>
              </mc:Fallback>
            </mc:AlternateContent>
          </a:graphicData>
        </a:graphic>
      </p:graphicFrame>
      <p:pic>
        <p:nvPicPr>
          <p:cNvPr id="32" name="Picture 1029" descr="IMG_0760"/>
          <p:cNvPicPr>
            <a:picLocks noChangeAspect="1" noChangeArrowheads="1"/>
          </p:cNvPicPr>
          <p:nvPr/>
        </p:nvPicPr>
        <p:blipFill>
          <a:blip r:embed="rId8" cstate="print"/>
          <a:srcRect l="15385" t="23077" r="15385" b="41026"/>
          <a:stretch>
            <a:fillRect/>
          </a:stretch>
        </p:blipFill>
        <p:spPr bwMode="auto">
          <a:xfrm>
            <a:off x="6438900" y="1185219"/>
            <a:ext cx="2286000" cy="889000"/>
          </a:xfrm>
          <a:prstGeom prst="rect">
            <a:avLst/>
          </a:prstGeom>
          <a:ln>
            <a:noFill/>
          </a:ln>
          <a:effectLst>
            <a:softEdge rad="112500"/>
          </a:effectLst>
        </p:spPr>
      </p:pic>
      <p:sp>
        <p:nvSpPr>
          <p:cNvPr id="2" name="Date Placeholder 1"/>
          <p:cNvSpPr>
            <a:spLocks noGrp="1"/>
          </p:cNvSpPr>
          <p:nvPr>
            <p:ph type="dt" sz="half" idx="10"/>
          </p:nvPr>
        </p:nvSpPr>
        <p:spPr/>
        <p:txBody>
          <a:bodyPr/>
          <a:lstStyle/>
          <a:p>
            <a:r>
              <a:rPr lang="en-US" smtClean="0"/>
              <a:t>June 1-19, 2015</a:t>
            </a:r>
            <a:endParaRPr lang="en-US"/>
          </a:p>
        </p:txBody>
      </p:sp>
      <p:sp>
        <p:nvSpPr>
          <p:cNvPr id="3" name="Footer Placeholder 2"/>
          <p:cNvSpPr>
            <a:spLocks noGrp="1"/>
          </p:cNvSpPr>
          <p:nvPr>
            <p:ph type="ftr" sz="quarter" idx="11"/>
          </p:nvPr>
        </p:nvSpPr>
        <p:spPr/>
        <p:txBody>
          <a:bodyPr/>
          <a:lstStyle/>
          <a:p>
            <a:r>
              <a:rPr lang="en-US" smtClean="0"/>
              <a:t>HUGS</a:t>
            </a:r>
            <a:endParaRPr lang="en-US"/>
          </a:p>
        </p:txBody>
      </p:sp>
      <p:sp>
        <p:nvSpPr>
          <p:cNvPr id="4" name="Slide Number Placeholder 3"/>
          <p:cNvSpPr>
            <a:spLocks noGrp="1"/>
          </p:cNvSpPr>
          <p:nvPr>
            <p:ph type="sldNum" sz="quarter" idx="12"/>
          </p:nvPr>
        </p:nvSpPr>
        <p:spPr/>
        <p:txBody>
          <a:bodyPr/>
          <a:lstStyle/>
          <a:p>
            <a:fld id="{7E5306AB-AE3C-461E-AA4C-9594156E011A}" type="slidenum">
              <a:rPr lang="en-US" smtClean="0"/>
              <a:pPr/>
              <a:t>52</a:t>
            </a:fld>
            <a:endParaRPr lang="en-US"/>
          </a:p>
        </p:txBody>
      </p:sp>
    </p:spTree>
    <p:extLst>
      <p:ext uri="{BB962C8B-B14F-4D97-AF65-F5344CB8AC3E}">
        <p14:creationId xmlns:p14="http://schemas.microsoft.com/office/powerpoint/2010/main" val="66929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PREx</a:t>
            </a:r>
            <a:r>
              <a:rPr lang="en-US" dirty="0" smtClean="0"/>
              <a:t> (CREX) Apparatus</a:t>
            </a:r>
            <a:endParaRPr lang="en-US" dirty="0"/>
          </a:p>
        </p:txBody>
      </p:sp>
      <p:pic>
        <p:nvPicPr>
          <p:cNvPr id="4" name="Picture 4" descr="SEPT_top"/>
          <p:cNvPicPr>
            <a:picLocks noChangeAspect="1" noChangeArrowheads="1"/>
          </p:cNvPicPr>
          <p:nvPr/>
        </p:nvPicPr>
        <p:blipFill>
          <a:blip r:embed="rId3" cstate="print"/>
          <a:srcRect t="4570" b="6197"/>
          <a:stretch>
            <a:fillRect/>
          </a:stretch>
        </p:blipFill>
        <p:spPr bwMode="auto">
          <a:xfrm>
            <a:off x="2280047" y="927201"/>
            <a:ext cx="4583906" cy="3109929"/>
          </a:xfrm>
          <a:prstGeom prst="rect">
            <a:avLst/>
          </a:prstGeom>
          <a:ln>
            <a:noFill/>
          </a:ln>
          <a:effectLst>
            <a:outerShdw blurRad="190500" algn="tl" rotWithShape="0">
              <a:srgbClr val="000000">
                <a:alpha val="70000"/>
              </a:srgbClr>
            </a:outerShdw>
          </a:effectLst>
        </p:spPr>
      </p:pic>
      <p:pic>
        <p:nvPicPr>
          <p:cNvPr id="8" name="Picture 4" descr="prex_feb10 021"/>
          <p:cNvPicPr>
            <a:picLocks noChangeAspect="1" noChangeArrowheads="1"/>
          </p:cNvPicPr>
          <p:nvPr/>
        </p:nvPicPr>
        <p:blipFill>
          <a:blip r:embed="rId4" cstate="print"/>
          <a:srcRect l="15418" t="12332" r="6467" b="9563"/>
          <a:stretch>
            <a:fillRect/>
          </a:stretch>
        </p:blipFill>
        <p:spPr bwMode="auto">
          <a:xfrm>
            <a:off x="208547" y="995730"/>
            <a:ext cx="1930400" cy="1447800"/>
          </a:xfrm>
          <a:prstGeom prst="rect">
            <a:avLst/>
          </a:prstGeom>
          <a:ln>
            <a:noFill/>
          </a:ln>
          <a:effectLst/>
        </p:spPr>
      </p:pic>
      <p:pic>
        <p:nvPicPr>
          <p:cNvPr id="10" name="Picture 9" descr="picture_of_septum_in_situ.JPG"/>
          <p:cNvPicPr>
            <a:picLocks noChangeAspect="1"/>
          </p:cNvPicPr>
          <p:nvPr/>
        </p:nvPicPr>
        <p:blipFill>
          <a:blip r:embed="rId5" cstate="print"/>
          <a:stretch>
            <a:fillRect/>
          </a:stretch>
        </p:blipFill>
        <p:spPr>
          <a:xfrm>
            <a:off x="6108336" y="3762887"/>
            <a:ext cx="2768600" cy="2076450"/>
          </a:xfrm>
          <a:prstGeom prst="rect">
            <a:avLst/>
          </a:prstGeom>
          <a:ln>
            <a:noFill/>
          </a:ln>
          <a:effectLst/>
        </p:spPr>
      </p:pic>
      <p:pic>
        <p:nvPicPr>
          <p:cNvPr id="6" name="Picture 5" descr="IMAG0518.jpg"/>
          <p:cNvPicPr>
            <a:picLocks noChangeAspect="1"/>
          </p:cNvPicPr>
          <p:nvPr/>
        </p:nvPicPr>
        <p:blipFill>
          <a:blip r:embed="rId6" cstate="print"/>
          <a:stretch>
            <a:fillRect/>
          </a:stretch>
        </p:blipFill>
        <p:spPr>
          <a:xfrm rot="10800000">
            <a:off x="5181600" y="1461847"/>
            <a:ext cx="3036849" cy="1816155"/>
          </a:xfrm>
          <a:prstGeom prst="rect">
            <a:avLst/>
          </a:prstGeom>
          <a:ln>
            <a:noFill/>
          </a:ln>
          <a:effectLst>
            <a:softEdge rad="112500"/>
          </a:effectLst>
        </p:spPr>
      </p:pic>
      <p:pic>
        <p:nvPicPr>
          <p:cNvPr id="3" name="Picture 2"/>
          <p:cNvPicPr>
            <a:picLocks noChangeAspect="1"/>
          </p:cNvPicPr>
          <p:nvPr/>
        </p:nvPicPr>
        <p:blipFill>
          <a:blip r:embed="rId7"/>
          <a:stretch>
            <a:fillRect/>
          </a:stretch>
        </p:blipFill>
        <p:spPr>
          <a:xfrm>
            <a:off x="192505" y="4267200"/>
            <a:ext cx="3819525" cy="1067824"/>
          </a:xfrm>
          <a:prstGeom prst="rect">
            <a:avLst/>
          </a:prstGeom>
        </p:spPr>
      </p:pic>
      <p:pic>
        <p:nvPicPr>
          <p:cNvPr id="5" name="Picture 4"/>
          <p:cNvPicPr>
            <a:picLocks noChangeAspect="1"/>
          </p:cNvPicPr>
          <p:nvPr/>
        </p:nvPicPr>
        <p:blipFill>
          <a:blip r:embed="rId8"/>
          <a:stretch>
            <a:fillRect/>
          </a:stretch>
        </p:blipFill>
        <p:spPr>
          <a:xfrm>
            <a:off x="1865936" y="3363060"/>
            <a:ext cx="3962424" cy="2884681"/>
          </a:xfrm>
          <a:prstGeom prst="rect">
            <a:avLst/>
          </a:prstGeom>
        </p:spPr>
      </p:pic>
      <p:pic>
        <p:nvPicPr>
          <p:cNvPr id="11" name="Picture 15"/>
          <p:cNvPicPr>
            <a:picLocks noChangeAspect="1" noChangeArrowheads="1"/>
          </p:cNvPicPr>
          <p:nvPr/>
        </p:nvPicPr>
        <p:blipFill>
          <a:blip r:embed="rId9" cstate="print"/>
          <a:srcRect/>
          <a:stretch>
            <a:fillRect/>
          </a:stretch>
        </p:blipFill>
        <p:spPr bwMode="auto">
          <a:xfrm>
            <a:off x="5900511" y="890159"/>
            <a:ext cx="3200400" cy="2472901"/>
          </a:xfrm>
          <a:prstGeom prst="rect">
            <a:avLst/>
          </a:prstGeom>
          <a:ln>
            <a:noFill/>
          </a:ln>
          <a:effectLst>
            <a:softEdge rad="112500"/>
          </a:effectLst>
        </p:spPr>
      </p:pic>
      <p:sp>
        <p:nvSpPr>
          <p:cNvPr id="7" name="Date Placeholder 6"/>
          <p:cNvSpPr>
            <a:spLocks noGrp="1"/>
          </p:cNvSpPr>
          <p:nvPr>
            <p:ph type="dt" sz="half" idx="10"/>
          </p:nvPr>
        </p:nvSpPr>
        <p:spPr/>
        <p:txBody>
          <a:bodyPr/>
          <a:lstStyle/>
          <a:p>
            <a:r>
              <a:rPr lang="en-US" smtClean="0"/>
              <a:t>June 1-19, 2015</a:t>
            </a:r>
            <a:endParaRPr lang="en-US"/>
          </a:p>
        </p:txBody>
      </p:sp>
      <p:sp>
        <p:nvSpPr>
          <p:cNvPr id="9" name="Footer Placeholder 8"/>
          <p:cNvSpPr>
            <a:spLocks noGrp="1"/>
          </p:cNvSpPr>
          <p:nvPr>
            <p:ph type="ftr" sz="quarter" idx="11"/>
          </p:nvPr>
        </p:nvSpPr>
        <p:spPr/>
        <p:txBody>
          <a:bodyPr/>
          <a:lstStyle/>
          <a:p>
            <a:r>
              <a:rPr lang="en-US" smtClean="0"/>
              <a:t>HUGS</a:t>
            </a:r>
            <a:endParaRPr lang="en-US"/>
          </a:p>
        </p:txBody>
      </p:sp>
      <p:sp>
        <p:nvSpPr>
          <p:cNvPr id="12" name="Slide Number Placeholder 11"/>
          <p:cNvSpPr>
            <a:spLocks noGrp="1"/>
          </p:cNvSpPr>
          <p:nvPr>
            <p:ph type="sldNum" sz="quarter" idx="12"/>
          </p:nvPr>
        </p:nvSpPr>
        <p:spPr/>
        <p:txBody>
          <a:bodyPr/>
          <a:lstStyle/>
          <a:p>
            <a:fld id="{7E5306AB-AE3C-461E-AA4C-9594156E011A}" type="slidenum">
              <a:rPr lang="en-US" smtClean="0"/>
              <a:pPr/>
              <a:t>53</a:t>
            </a:fld>
            <a:endParaRPr lang="en-US"/>
          </a:p>
        </p:txBody>
      </p:sp>
    </p:spTree>
    <p:extLst>
      <p:ext uri="{BB962C8B-B14F-4D97-AF65-F5344CB8AC3E}">
        <p14:creationId xmlns:p14="http://schemas.microsoft.com/office/powerpoint/2010/main" val="7850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medium.gif"/>
          <p:cNvPicPr>
            <a:picLocks noChangeAspect="1"/>
          </p:cNvPicPr>
          <p:nvPr/>
        </p:nvPicPr>
        <p:blipFill rotWithShape="1">
          <a:blip r:embed="rId2">
            <a:extLst>
              <a:ext uri="{28A0092B-C50C-407E-A947-70E740481C1C}">
                <a14:useLocalDpi xmlns:a14="http://schemas.microsoft.com/office/drawing/2010/main" val="0"/>
              </a:ext>
            </a:extLst>
          </a:blip>
          <a:srcRect t="10137" r="2896" b="3970"/>
          <a:stretch/>
        </p:blipFill>
        <p:spPr bwMode="auto">
          <a:xfrm>
            <a:off x="4254894" y="1219200"/>
            <a:ext cx="4599548" cy="27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4255588" y="1219200"/>
            <a:ext cx="4583612" cy="2708165"/>
            <a:chOff x="4648201" y="3758542"/>
            <a:chExt cx="4583612" cy="2708165"/>
          </a:xfrm>
        </p:grpSpPr>
        <p:pic>
          <p:nvPicPr>
            <p:cNvPr id="6" name="Picture 3" descr="Dthin.gif"/>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9931" r="2376" b="5007"/>
            <a:stretch/>
          </p:blipFill>
          <p:spPr bwMode="auto">
            <a:xfrm>
              <a:off x="4648201" y="3758542"/>
              <a:ext cx="4583612" cy="270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5166360" y="4105656"/>
              <a:ext cx="76200" cy="76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Oval 14"/>
            <p:cNvSpPr/>
            <p:nvPr/>
          </p:nvSpPr>
          <p:spPr>
            <a:xfrm>
              <a:off x="5181600" y="4038600"/>
              <a:ext cx="76200" cy="76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Oval 15"/>
            <p:cNvSpPr/>
            <p:nvPr/>
          </p:nvSpPr>
          <p:spPr>
            <a:xfrm>
              <a:off x="6190488" y="4663440"/>
              <a:ext cx="76200" cy="76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Oval 16"/>
            <p:cNvSpPr/>
            <p:nvPr/>
          </p:nvSpPr>
          <p:spPr>
            <a:xfrm>
              <a:off x="6345936" y="4953000"/>
              <a:ext cx="76200" cy="76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Oval 17"/>
            <p:cNvSpPr/>
            <p:nvPr/>
          </p:nvSpPr>
          <p:spPr>
            <a:xfrm>
              <a:off x="6705600" y="4876800"/>
              <a:ext cx="76200" cy="76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Oval 18"/>
            <p:cNvSpPr/>
            <p:nvPr/>
          </p:nvSpPr>
          <p:spPr>
            <a:xfrm>
              <a:off x="7854696" y="4974336"/>
              <a:ext cx="76200" cy="76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Target Performance</a:t>
            </a:r>
            <a:endParaRPr lang="en-US" dirty="0"/>
          </a:p>
        </p:txBody>
      </p:sp>
      <p:pic>
        <p:nvPicPr>
          <p:cNvPr id="3235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24" t="21599" r="48987" b="17014"/>
          <a:stretch/>
        </p:blipFill>
        <p:spPr bwMode="auto">
          <a:xfrm>
            <a:off x="243841" y="1143000"/>
            <a:ext cx="3677765" cy="24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prex_feb10 021"/>
          <p:cNvPicPr>
            <a:picLocks noChangeAspect="1" noChangeArrowheads="1"/>
          </p:cNvPicPr>
          <p:nvPr/>
        </p:nvPicPr>
        <p:blipFill>
          <a:blip r:embed="rId5" cstate="print"/>
          <a:srcRect l="15418" t="12332" r="6467" b="9563"/>
          <a:stretch>
            <a:fillRect/>
          </a:stretch>
        </p:blipFill>
        <p:spPr bwMode="auto">
          <a:xfrm>
            <a:off x="533398" y="3820507"/>
            <a:ext cx="3300729" cy="2475547"/>
          </a:xfrm>
          <a:prstGeom prst="rect">
            <a:avLst/>
          </a:prstGeom>
          <a:ln>
            <a:noFill/>
          </a:ln>
          <a:effectLst>
            <a:softEdge rad="112500"/>
          </a:effectLst>
        </p:spPr>
      </p:pic>
      <p:sp>
        <p:nvSpPr>
          <p:cNvPr id="9" name="TextBox 10"/>
          <p:cNvSpPr txBox="1">
            <a:spLocks noChangeArrowheads="1"/>
          </p:cNvSpPr>
          <p:nvPr/>
        </p:nvSpPr>
        <p:spPr bwMode="auto">
          <a:xfrm>
            <a:off x="4448021" y="4312384"/>
            <a:ext cx="421329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pitchFamily="18" charset="0"/>
              </a:defRPr>
            </a:lvl1pPr>
            <a:lvl2pPr marL="742950" indent="-285750" eaLnBrk="0" hangingPunct="0">
              <a:defRPr sz="1600" b="1">
                <a:solidFill>
                  <a:schemeClr val="tx1"/>
                </a:solidFill>
                <a:latin typeface="Georgia" pitchFamily="18" charset="0"/>
              </a:defRPr>
            </a:lvl2pPr>
            <a:lvl3pPr marL="1143000" indent="-228600" eaLnBrk="0" hangingPunct="0">
              <a:defRPr sz="1600" b="1">
                <a:solidFill>
                  <a:schemeClr val="tx1"/>
                </a:solidFill>
                <a:latin typeface="Georgia" pitchFamily="18" charset="0"/>
              </a:defRPr>
            </a:lvl3pPr>
            <a:lvl4pPr marL="1600200" indent="-228600" eaLnBrk="0" hangingPunct="0">
              <a:defRPr sz="1600" b="1">
                <a:solidFill>
                  <a:schemeClr val="tx1"/>
                </a:solidFill>
                <a:latin typeface="Georgia" pitchFamily="18" charset="0"/>
              </a:defRPr>
            </a:lvl4pPr>
            <a:lvl5pPr marL="2057400" indent="-228600" eaLnBrk="0" hangingPunct="0">
              <a:defRPr sz="1600" b="1">
                <a:solidFill>
                  <a:schemeClr val="tx1"/>
                </a:solidFill>
                <a:latin typeface="Georgia" pitchFamily="18" charset="0"/>
              </a:defRPr>
            </a:lvl5pPr>
            <a:lvl6pPr marL="2514600" indent="-228600" eaLnBrk="0" fontAlgn="base" hangingPunct="0">
              <a:spcBef>
                <a:spcPct val="0"/>
              </a:spcBef>
              <a:spcAft>
                <a:spcPct val="0"/>
              </a:spcAft>
              <a:defRPr sz="1600" b="1">
                <a:solidFill>
                  <a:schemeClr val="tx1"/>
                </a:solidFill>
                <a:latin typeface="Georgia" pitchFamily="18" charset="0"/>
              </a:defRPr>
            </a:lvl6pPr>
            <a:lvl7pPr marL="2971800" indent="-228600" eaLnBrk="0" fontAlgn="base" hangingPunct="0">
              <a:spcBef>
                <a:spcPct val="0"/>
              </a:spcBef>
              <a:spcAft>
                <a:spcPct val="0"/>
              </a:spcAft>
              <a:defRPr sz="1600" b="1">
                <a:solidFill>
                  <a:schemeClr val="tx1"/>
                </a:solidFill>
                <a:latin typeface="Georgia" pitchFamily="18" charset="0"/>
              </a:defRPr>
            </a:lvl7pPr>
            <a:lvl8pPr marL="3429000" indent="-228600" eaLnBrk="0" fontAlgn="base" hangingPunct="0">
              <a:spcBef>
                <a:spcPct val="0"/>
              </a:spcBef>
              <a:spcAft>
                <a:spcPct val="0"/>
              </a:spcAft>
              <a:defRPr sz="1600" b="1">
                <a:solidFill>
                  <a:schemeClr val="tx1"/>
                </a:solidFill>
                <a:latin typeface="Georgia" pitchFamily="18" charset="0"/>
              </a:defRPr>
            </a:lvl8pPr>
            <a:lvl9pPr marL="3886200" indent="-228600" eaLnBrk="0" fontAlgn="base" hangingPunct="0">
              <a:spcBef>
                <a:spcPct val="0"/>
              </a:spcBef>
              <a:spcAft>
                <a:spcPct val="0"/>
              </a:spcAft>
              <a:defRPr sz="1600" b="1">
                <a:solidFill>
                  <a:schemeClr val="tx1"/>
                </a:solidFill>
                <a:latin typeface="Georgia" pitchFamily="18" charset="0"/>
              </a:defRPr>
            </a:lvl9pPr>
          </a:lstStyle>
          <a:p>
            <a:pPr eaLnBrk="1" hangingPunct="1"/>
            <a:r>
              <a:rPr lang="en-US" sz="2000" b="0" dirty="0">
                <a:latin typeface="+mn-lt"/>
                <a:cs typeface="Arial" charset="0"/>
              </a:rPr>
              <a:t>Targets  with  thin  diamond backing  (</a:t>
            </a:r>
            <a:r>
              <a:rPr lang="en-US" sz="2000" b="0" dirty="0" smtClean="0">
                <a:latin typeface="+mn-lt"/>
                <a:cs typeface="Arial" charset="0"/>
              </a:rPr>
              <a:t>4.5% </a:t>
            </a:r>
            <a:r>
              <a:rPr lang="en-US" sz="2000" b="0" dirty="0" err="1" smtClean="0">
                <a:latin typeface="+mn-lt"/>
                <a:cs typeface="Arial" charset="0"/>
              </a:rPr>
              <a:t>bkgd</a:t>
            </a:r>
            <a:r>
              <a:rPr lang="en-US" sz="2000" b="0" dirty="0">
                <a:latin typeface="+mn-lt"/>
                <a:cs typeface="Arial" charset="0"/>
              </a:rPr>
              <a:t>) degraded fastest.</a:t>
            </a:r>
          </a:p>
          <a:p>
            <a:pPr eaLnBrk="1" hangingPunct="1"/>
            <a:endParaRPr lang="en-US" sz="2000" b="0" dirty="0">
              <a:latin typeface="+mn-lt"/>
              <a:cs typeface="Arial" charset="0"/>
            </a:endParaRPr>
          </a:p>
          <a:p>
            <a:pPr eaLnBrk="1" hangingPunct="1"/>
            <a:r>
              <a:rPr lang="en-US" sz="2000" b="0" dirty="0">
                <a:latin typeface="+mn-lt"/>
                <a:cs typeface="Arial" charset="0"/>
              </a:rPr>
              <a:t>Thick diamond (8</a:t>
            </a:r>
            <a:r>
              <a:rPr lang="en-US" sz="2000" b="0" dirty="0" smtClean="0">
                <a:latin typeface="+mn-lt"/>
                <a:cs typeface="Arial" charset="0"/>
              </a:rPr>
              <a:t>% </a:t>
            </a:r>
            <a:r>
              <a:rPr lang="en-US" sz="2000" b="0" dirty="0" err="1">
                <a:latin typeface="+mn-lt"/>
                <a:cs typeface="Arial" charset="0"/>
              </a:rPr>
              <a:t>bkgd</a:t>
            </a:r>
            <a:r>
              <a:rPr lang="en-US" sz="2000" b="0" dirty="0" smtClean="0">
                <a:latin typeface="+mn-lt"/>
                <a:cs typeface="Arial" charset="0"/>
              </a:rPr>
              <a:t>) </a:t>
            </a:r>
            <a:r>
              <a:rPr lang="en-US" sz="2000" b="0" dirty="0">
                <a:latin typeface="+mn-lt"/>
                <a:cs typeface="Arial" charset="0"/>
              </a:rPr>
              <a:t>ran well  and did not melt at 70 </a:t>
            </a:r>
            <a:r>
              <a:rPr lang="en-US" sz="2000" b="0" dirty="0" err="1">
                <a:latin typeface="+mn-lt"/>
                <a:cs typeface="Arial" charset="0"/>
              </a:rPr>
              <a:t>uA</a:t>
            </a:r>
            <a:r>
              <a:rPr lang="en-US" sz="2000" b="0" dirty="0">
                <a:latin typeface="+mn-lt"/>
                <a:cs typeface="Arial" charset="0"/>
              </a:rPr>
              <a:t>.</a:t>
            </a:r>
          </a:p>
        </p:txBody>
      </p:sp>
      <p:sp>
        <p:nvSpPr>
          <p:cNvPr id="10" name="TextBox 14"/>
          <p:cNvSpPr txBox="1">
            <a:spLocks noChangeArrowheads="1"/>
          </p:cNvSpPr>
          <p:nvPr/>
        </p:nvSpPr>
        <p:spPr bwMode="auto">
          <a:xfrm>
            <a:off x="5334000" y="6096000"/>
            <a:ext cx="3962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pitchFamily="18" charset="0"/>
              </a:defRPr>
            </a:lvl1pPr>
            <a:lvl2pPr marL="742950" indent="-285750" eaLnBrk="0" hangingPunct="0">
              <a:defRPr sz="1600" b="1">
                <a:solidFill>
                  <a:schemeClr val="tx1"/>
                </a:solidFill>
                <a:latin typeface="Georgia" pitchFamily="18" charset="0"/>
              </a:defRPr>
            </a:lvl2pPr>
            <a:lvl3pPr marL="1143000" indent="-228600" eaLnBrk="0" hangingPunct="0">
              <a:defRPr sz="1600" b="1">
                <a:solidFill>
                  <a:schemeClr val="tx1"/>
                </a:solidFill>
                <a:latin typeface="Georgia" pitchFamily="18" charset="0"/>
              </a:defRPr>
            </a:lvl3pPr>
            <a:lvl4pPr marL="1600200" indent="-228600" eaLnBrk="0" hangingPunct="0">
              <a:defRPr sz="1600" b="1">
                <a:solidFill>
                  <a:schemeClr val="tx1"/>
                </a:solidFill>
                <a:latin typeface="Georgia" pitchFamily="18" charset="0"/>
              </a:defRPr>
            </a:lvl4pPr>
            <a:lvl5pPr marL="2057400" indent="-228600" eaLnBrk="0" hangingPunct="0">
              <a:defRPr sz="1600" b="1">
                <a:solidFill>
                  <a:schemeClr val="tx1"/>
                </a:solidFill>
                <a:latin typeface="Georgia" pitchFamily="18" charset="0"/>
              </a:defRPr>
            </a:lvl5pPr>
            <a:lvl6pPr marL="2514600" indent="-228600" eaLnBrk="0" fontAlgn="base" hangingPunct="0">
              <a:spcBef>
                <a:spcPct val="0"/>
              </a:spcBef>
              <a:spcAft>
                <a:spcPct val="0"/>
              </a:spcAft>
              <a:defRPr sz="1600" b="1">
                <a:solidFill>
                  <a:schemeClr val="tx1"/>
                </a:solidFill>
                <a:latin typeface="Georgia" pitchFamily="18" charset="0"/>
              </a:defRPr>
            </a:lvl6pPr>
            <a:lvl7pPr marL="2971800" indent="-228600" eaLnBrk="0" fontAlgn="base" hangingPunct="0">
              <a:spcBef>
                <a:spcPct val="0"/>
              </a:spcBef>
              <a:spcAft>
                <a:spcPct val="0"/>
              </a:spcAft>
              <a:defRPr sz="1600" b="1">
                <a:solidFill>
                  <a:schemeClr val="tx1"/>
                </a:solidFill>
                <a:latin typeface="Georgia" pitchFamily="18" charset="0"/>
              </a:defRPr>
            </a:lvl7pPr>
            <a:lvl8pPr marL="3429000" indent="-228600" eaLnBrk="0" fontAlgn="base" hangingPunct="0">
              <a:spcBef>
                <a:spcPct val="0"/>
              </a:spcBef>
              <a:spcAft>
                <a:spcPct val="0"/>
              </a:spcAft>
              <a:defRPr sz="1600" b="1">
                <a:solidFill>
                  <a:schemeClr val="tx1"/>
                </a:solidFill>
                <a:latin typeface="Georgia" pitchFamily="18" charset="0"/>
              </a:defRPr>
            </a:lvl8pPr>
            <a:lvl9pPr marL="3886200" indent="-228600" eaLnBrk="0" fontAlgn="base" hangingPunct="0">
              <a:spcBef>
                <a:spcPct val="0"/>
              </a:spcBef>
              <a:spcAft>
                <a:spcPct val="0"/>
              </a:spcAft>
              <a:defRPr sz="1600" b="1">
                <a:solidFill>
                  <a:schemeClr val="tx1"/>
                </a:solidFill>
                <a:latin typeface="Georgia" pitchFamily="18" charset="0"/>
              </a:defRPr>
            </a:lvl9pPr>
          </a:lstStyle>
          <a:p>
            <a:pPr eaLnBrk="1" hangingPunct="1"/>
            <a:r>
              <a:rPr lang="en-US" sz="2000" dirty="0">
                <a:latin typeface="+mn-lt"/>
                <a:cs typeface="Arial" charset="0"/>
              </a:rPr>
              <a:t>Solution:   Run  with  10 targets.  </a:t>
            </a:r>
          </a:p>
        </p:txBody>
      </p:sp>
      <p:sp>
        <p:nvSpPr>
          <p:cNvPr id="12" name="TextBox 11"/>
          <p:cNvSpPr txBox="1"/>
          <p:nvPr/>
        </p:nvSpPr>
        <p:spPr>
          <a:xfrm>
            <a:off x="4267199" y="914400"/>
            <a:ext cx="4722951" cy="369332"/>
          </a:xfrm>
          <a:prstGeom prst="rect">
            <a:avLst/>
          </a:prstGeom>
          <a:solidFill>
            <a:schemeClr val="bg1"/>
          </a:solidFill>
        </p:spPr>
        <p:txBody>
          <a:bodyPr wrap="square" rtlCol="0">
            <a:spAutoFit/>
          </a:bodyPr>
          <a:lstStyle/>
          <a:p>
            <a:pPr algn="ctr"/>
            <a:r>
              <a:rPr lang="en-US" dirty="0" smtClean="0"/>
              <a:t>Normalized Rate vs. Time</a:t>
            </a:r>
            <a:endParaRPr lang="en-US" dirty="0"/>
          </a:p>
        </p:txBody>
      </p:sp>
      <p:grpSp>
        <p:nvGrpSpPr>
          <p:cNvPr id="31" name="Group 30"/>
          <p:cNvGrpSpPr/>
          <p:nvPr/>
        </p:nvGrpSpPr>
        <p:grpSpPr>
          <a:xfrm>
            <a:off x="4236720" y="1218363"/>
            <a:ext cx="4450080" cy="2820237"/>
            <a:chOff x="4236720" y="1218363"/>
            <a:chExt cx="4450080" cy="2820237"/>
          </a:xfrm>
        </p:grpSpPr>
        <p:grpSp>
          <p:nvGrpSpPr>
            <p:cNvPr id="21" name="Group 20"/>
            <p:cNvGrpSpPr/>
            <p:nvPr/>
          </p:nvGrpSpPr>
          <p:grpSpPr>
            <a:xfrm>
              <a:off x="4236720" y="1218363"/>
              <a:ext cx="4450080" cy="2820237"/>
              <a:chOff x="783786" y="3970939"/>
              <a:chExt cx="4450080" cy="2820237"/>
            </a:xfrm>
          </p:grpSpPr>
          <p:pic>
            <p:nvPicPr>
              <p:cNvPr id="8" name="Picture 5" descr="Dthick.gif"/>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0150" r="6051" b="2080"/>
              <a:stretch/>
            </p:blipFill>
            <p:spPr bwMode="auto">
              <a:xfrm>
                <a:off x="783786" y="3970939"/>
                <a:ext cx="4450080" cy="282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Isosceles Triangle 19"/>
              <p:cNvSpPr/>
              <p:nvPr/>
            </p:nvSpPr>
            <p:spPr>
              <a:xfrm>
                <a:off x="1353312" y="4267200"/>
                <a:ext cx="152400" cy="152400"/>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Isosceles Triangle 21"/>
              <p:cNvSpPr/>
              <p:nvPr/>
            </p:nvSpPr>
            <p:spPr>
              <a:xfrm>
                <a:off x="2133600" y="4038600"/>
                <a:ext cx="152400" cy="152400"/>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Isosceles Triangle 22"/>
              <p:cNvSpPr/>
              <p:nvPr/>
            </p:nvSpPr>
            <p:spPr>
              <a:xfrm>
                <a:off x="2166937" y="4443412"/>
                <a:ext cx="152400" cy="152400"/>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Isosceles Triangle 23"/>
              <p:cNvSpPr/>
              <p:nvPr/>
            </p:nvSpPr>
            <p:spPr>
              <a:xfrm>
                <a:off x="2359152" y="4291012"/>
                <a:ext cx="152400" cy="152400"/>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Isosceles Triangle 24"/>
              <p:cNvSpPr/>
              <p:nvPr/>
            </p:nvSpPr>
            <p:spPr>
              <a:xfrm>
                <a:off x="3822192" y="4267200"/>
                <a:ext cx="152400" cy="152400"/>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Isosceles Triangle 25"/>
              <p:cNvSpPr/>
              <p:nvPr/>
            </p:nvSpPr>
            <p:spPr>
              <a:xfrm>
                <a:off x="4233672" y="4191000"/>
                <a:ext cx="152400" cy="152400"/>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27" name="TextBox 26"/>
            <p:cNvSpPr txBox="1"/>
            <p:nvPr/>
          </p:nvSpPr>
          <p:spPr>
            <a:xfrm>
              <a:off x="5035350" y="2658070"/>
              <a:ext cx="1136850" cy="923330"/>
            </a:xfrm>
            <a:prstGeom prst="rect">
              <a:avLst/>
            </a:prstGeom>
            <a:solidFill>
              <a:schemeClr val="bg1"/>
            </a:solidFill>
            <a:ln>
              <a:solidFill>
                <a:schemeClr val="tx1"/>
              </a:solidFill>
            </a:ln>
          </p:spPr>
          <p:txBody>
            <a:bodyPr wrap="none" rtlCol="0">
              <a:spAutoFit/>
            </a:bodyPr>
            <a:lstStyle/>
            <a:p>
              <a:r>
                <a:rPr lang="en-US" dirty="0" smtClean="0"/>
                <a:t>   Thick</a:t>
              </a:r>
            </a:p>
            <a:p>
              <a:r>
                <a:rPr lang="en-US" dirty="0" smtClean="0"/>
                <a:t>   Medium</a:t>
              </a:r>
            </a:p>
            <a:p>
              <a:r>
                <a:rPr lang="en-US" dirty="0" smtClean="0"/>
                <a:t>   Thin</a:t>
              </a:r>
              <a:endParaRPr lang="en-US" dirty="0"/>
            </a:p>
          </p:txBody>
        </p:sp>
        <p:sp>
          <p:nvSpPr>
            <p:cNvPr id="28" name="Isosceles Triangle 27"/>
            <p:cNvSpPr/>
            <p:nvPr/>
          </p:nvSpPr>
          <p:spPr>
            <a:xfrm>
              <a:off x="5106868" y="2743200"/>
              <a:ext cx="150932" cy="17121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Oval 28"/>
            <p:cNvSpPr/>
            <p:nvPr/>
          </p:nvSpPr>
          <p:spPr>
            <a:xfrm>
              <a:off x="5144234" y="3067286"/>
              <a:ext cx="76200" cy="76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Rectangle 29"/>
            <p:cNvSpPr/>
            <p:nvPr/>
          </p:nvSpPr>
          <p:spPr>
            <a:xfrm>
              <a:off x="5151854" y="3352800"/>
              <a:ext cx="60960" cy="76200"/>
            </a:xfrm>
            <a:prstGeom prst="rect">
              <a:avLst/>
            </a:prstGeom>
            <a:solidFill>
              <a:srgbClr val="331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r>
              <a:rPr lang="en-US" smtClean="0"/>
              <a:t>June 1-19, 2015</a:t>
            </a:r>
            <a:endParaRPr lang="en-US"/>
          </a:p>
        </p:txBody>
      </p:sp>
      <p:sp>
        <p:nvSpPr>
          <p:cNvPr id="4" name="Footer Placeholder 3"/>
          <p:cNvSpPr>
            <a:spLocks noGrp="1"/>
          </p:cNvSpPr>
          <p:nvPr>
            <p:ph type="ftr" sz="quarter" idx="11"/>
          </p:nvPr>
        </p:nvSpPr>
        <p:spPr/>
        <p:txBody>
          <a:bodyPr/>
          <a:lstStyle/>
          <a:p>
            <a:r>
              <a:rPr lang="en-US" smtClean="0"/>
              <a:t>HUGS</a:t>
            </a:r>
            <a:endParaRPr lang="en-US"/>
          </a:p>
        </p:txBody>
      </p:sp>
      <p:sp>
        <p:nvSpPr>
          <p:cNvPr id="11" name="Slide Number Placeholder 10"/>
          <p:cNvSpPr>
            <a:spLocks noGrp="1"/>
          </p:cNvSpPr>
          <p:nvPr>
            <p:ph type="sldNum" sz="quarter" idx="12"/>
          </p:nvPr>
        </p:nvSpPr>
        <p:spPr/>
        <p:txBody>
          <a:bodyPr/>
          <a:lstStyle/>
          <a:p>
            <a:fld id="{7E5306AB-AE3C-461E-AA4C-9594156E011A}" type="slidenum">
              <a:rPr lang="en-US" smtClean="0"/>
              <a:pPr/>
              <a:t>54</a:t>
            </a:fld>
            <a:endParaRPr lang="en-US"/>
          </a:p>
        </p:txBody>
      </p:sp>
    </p:spTree>
    <p:extLst>
      <p:ext uri="{BB962C8B-B14F-4D97-AF65-F5344CB8AC3E}">
        <p14:creationId xmlns:p14="http://schemas.microsoft.com/office/powerpoint/2010/main" val="7100596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PT_top"/>
          <p:cNvPicPr>
            <a:picLocks noChangeAspect="1" noChangeArrowheads="1"/>
          </p:cNvPicPr>
          <p:nvPr/>
        </p:nvPicPr>
        <p:blipFill rotWithShape="1">
          <a:blip r:embed="rId2" cstate="print">
            <a:clrChange>
              <a:clrFrom>
                <a:srgbClr val="FFFFFF"/>
              </a:clrFrom>
              <a:clrTo>
                <a:srgbClr val="FFFFFF">
                  <a:alpha val="0"/>
                </a:srgbClr>
              </a:clrTo>
            </a:clrChange>
          </a:blip>
          <a:srcRect t="4818" b="12393"/>
          <a:stretch/>
        </p:blipFill>
        <p:spPr bwMode="auto">
          <a:xfrm>
            <a:off x="514350" y="1234440"/>
            <a:ext cx="8086725" cy="5090160"/>
          </a:xfrm>
          <a:prstGeom prst="rect">
            <a:avLst/>
          </a:prstGeom>
          <a:noFill/>
          <a:ln w="9525">
            <a:noFill/>
            <a:miter lim="800000"/>
            <a:headEnd/>
            <a:tailEnd/>
          </a:ln>
        </p:spPr>
      </p:pic>
      <p:sp>
        <p:nvSpPr>
          <p:cNvPr id="23" name="Title 1"/>
          <p:cNvSpPr>
            <a:spLocks noGrp="1"/>
          </p:cNvSpPr>
          <p:nvPr>
            <p:ph type="title"/>
          </p:nvPr>
        </p:nvSpPr>
        <p:spPr>
          <a:xfrm>
            <a:off x="457200" y="0"/>
            <a:ext cx="8229600" cy="1143000"/>
          </a:xfrm>
        </p:spPr>
        <p:txBody>
          <a:bodyPr/>
          <a:lstStyle/>
          <a:p>
            <a:r>
              <a:rPr lang="en-US" dirty="0" smtClean="0"/>
              <a:t>Region Near the Septum</a:t>
            </a:r>
            <a:endParaRPr lang="en-US" dirty="0"/>
          </a:p>
        </p:txBody>
      </p:sp>
      <p:sp>
        <p:nvSpPr>
          <p:cNvPr id="25" name="Text Box 6"/>
          <p:cNvSpPr txBox="1">
            <a:spLocks noChangeArrowheads="1"/>
          </p:cNvSpPr>
          <p:nvPr/>
        </p:nvSpPr>
        <p:spPr bwMode="auto">
          <a:xfrm>
            <a:off x="5029200" y="6186487"/>
            <a:ext cx="1600200" cy="366713"/>
          </a:xfrm>
          <a:prstGeom prst="rect">
            <a:avLst/>
          </a:prstGeom>
          <a:noFill/>
          <a:ln w="9525">
            <a:noFill/>
            <a:miter lim="800000"/>
            <a:headEnd/>
            <a:tailEnd/>
          </a:ln>
        </p:spPr>
        <p:txBody>
          <a:bodyPr>
            <a:spAutoFit/>
          </a:bodyPr>
          <a:lstStyle/>
          <a:p>
            <a:pPr>
              <a:spcBef>
                <a:spcPct val="50000"/>
              </a:spcBef>
            </a:pPr>
            <a:r>
              <a:rPr lang="en-US" dirty="0"/>
              <a:t>Collimators</a:t>
            </a:r>
          </a:p>
        </p:txBody>
      </p:sp>
      <p:sp>
        <p:nvSpPr>
          <p:cNvPr id="26" name="Line 7"/>
          <p:cNvSpPr>
            <a:spLocks noChangeShapeType="1"/>
          </p:cNvSpPr>
          <p:nvPr/>
        </p:nvSpPr>
        <p:spPr bwMode="auto">
          <a:xfrm flipH="1" flipV="1">
            <a:off x="5715000" y="4308475"/>
            <a:ext cx="228600" cy="1905000"/>
          </a:xfrm>
          <a:prstGeom prst="line">
            <a:avLst/>
          </a:prstGeom>
          <a:noFill/>
          <a:ln w="19050">
            <a:solidFill>
              <a:schemeClr val="tx1"/>
            </a:solidFill>
            <a:round/>
            <a:headEnd/>
            <a:tailEnd type="stealth" w="med" len="lg"/>
          </a:ln>
        </p:spPr>
        <p:txBody>
          <a:bodyPr/>
          <a:lstStyle/>
          <a:p>
            <a:endParaRPr lang="en-US"/>
          </a:p>
        </p:txBody>
      </p:sp>
      <p:sp>
        <p:nvSpPr>
          <p:cNvPr id="27" name="Text Box 8"/>
          <p:cNvSpPr txBox="1">
            <a:spLocks noChangeArrowheads="1"/>
          </p:cNvSpPr>
          <p:nvPr/>
        </p:nvSpPr>
        <p:spPr bwMode="auto">
          <a:xfrm rot="5400000">
            <a:off x="3244334" y="3701534"/>
            <a:ext cx="2133600" cy="369332"/>
          </a:xfrm>
          <a:prstGeom prst="rect">
            <a:avLst/>
          </a:prstGeom>
          <a:noFill/>
          <a:ln w="9525">
            <a:noFill/>
            <a:miter lim="800000"/>
            <a:headEnd/>
            <a:tailEnd/>
          </a:ln>
        </p:spPr>
        <p:txBody>
          <a:bodyPr wrap="square">
            <a:spAutoFit/>
          </a:bodyPr>
          <a:lstStyle/>
          <a:p>
            <a:pPr>
              <a:spcBef>
                <a:spcPct val="50000"/>
              </a:spcBef>
            </a:pPr>
            <a:r>
              <a:rPr lang="en-US" dirty="0"/>
              <a:t>s</a:t>
            </a:r>
            <a:r>
              <a:rPr lang="en-US" dirty="0" smtClean="0"/>
              <a:t>eptum </a:t>
            </a:r>
            <a:r>
              <a:rPr lang="en-US" dirty="0"/>
              <a:t>m</a:t>
            </a:r>
            <a:r>
              <a:rPr lang="en-US" dirty="0" smtClean="0"/>
              <a:t>agnet</a:t>
            </a:r>
            <a:endParaRPr lang="en-US" dirty="0"/>
          </a:p>
        </p:txBody>
      </p:sp>
      <p:sp>
        <p:nvSpPr>
          <p:cNvPr id="28" name="Line 10"/>
          <p:cNvSpPr>
            <a:spLocks noChangeShapeType="1"/>
          </p:cNvSpPr>
          <p:nvPr/>
        </p:nvSpPr>
        <p:spPr bwMode="auto">
          <a:xfrm flipV="1">
            <a:off x="5334000" y="2971800"/>
            <a:ext cx="381000" cy="3241675"/>
          </a:xfrm>
          <a:prstGeom prst="line">
            <a:avLst/>
          </a:prstGeom>
          <a:noFill/>
          <a:ln w="19050">
            <a:solidFill>
              <a:schemeClr val="tx1"/>
            </a:solidFill>
            <a:round/>
            <a:headEnd/>
            <a:tailEnd type="stealth" w="med" len="lg"/>
          </a:ln>
        </p:spPr>
        <p:txBody>
          <a:bodyPr/>
          <a:lstStyle/>
          <a:p>
            <a:endParaRPr lang="en-US"/>
          </a:p>
        </p:txBody>
      </p:sp>
      <p:sp>
        <p:nvSpPr>
          <p:cNvPr id="29" name="Text Box 11"/>
          <p:cNvSpPr txBox="1">
            <a:spLocks noChangeArrowheads="1"/>
          </p:cNvSpPr>
          <p:nvPr/>
        </p:nvSpPr>
        <p:spPr bwMode="auto">
          <a:xfrm rot="5400000">
            <a:off x="304800" y="3394075"/>
            <a:ext cx="914400" cy="366713"/>
          </a:xfrm>
          <a:prstGeom prst="rect">
            <a:avLst/>
          </a:prstGeom>
          <a:noFill/>
          <a:ln w="9525">
            <a:noFill/>
            <a:miter lim="800000"/>
            <a:headEnd/>
            <a:tailEnd/>
          </a:ln>
        </p:spPr>
        <p:txBody>
          <a:bodyPr>
            <a:spAutoFit/>
          </a:bodyPr>
          <a:lstStyle/>
          <a:p>
            <a:pPr>
              <a:spcBef>
                <a:spcPct val="50000"/>
              </a:spcBef>
            </a:pPr>
            <a:r>
              <a:rPr lang="en-US" dirty="0"/>
              <a:t>target</a:t>
            </a:r>
          </a:p>
        </p:txBody>
      </p:sp>
      <p:sp>
        <p:nvSpPr>
          <p:cNvPr id="30" name="Text Box 13"/>
          <p:cNvSpPr txBox="1">
            <a:spLocks noChangeArrowheads="1"/>
          </p:cNvSpPr>
          <p:nvPr/>
        </p:nvSpPr>
        <p:spPr bwMode="auto">
          <a:xfrm rot="4640331">
            <a:off x="6705600" y="2174876"/>
            <a:ext cx="914400" cy="784830"/>
          </a:xfrm>
          <a:prstGeom prst="rect">
            <a:avLst/>
          </a:prstGeom>
          <a:noFill/>
          <a:ln w="9525">
            <a:noFill/>
            <a:miter lim="800000"/>
            <a:headEnd/>
            <a:tailEnd/>
          </a:ln>
        </p:spPr>
        <p:txBody>
          <a:bodyPr wrap="square">
            <a:spAutoFit/>
          </a:bodyPr>
          <a:lstStyle/>
          <a:p>
            <a:pPr algn="ctr">
              <a:spcBef>
                <a:spcPct val="50000"/>
              </a:spcBef>
            </a:pPr>
            <a:r>
              <a:rPr lang="en-US" dirty="0" smtClean="0"/>
              <a:t>HRS-L</a:t>
            </a:r>
          </a:p>
          <a:p>
            <a:pPr algn="ctr">
              <a:spcBef>
                <a:spcPct val="50000"/>
              </a:spcBef>
            </a:pPr>
            <a:r>
              <a:rPr lang="en-US" dirty="0" smtClean="0"/>
              <a:t>Q1</a:t>
            </a:r>
            <a:endParaRPr lang="en-US" dirty="0"/>
          </a:p>
        </p:txBody>
      </p:sp>
      <p:sp>
        <p:nvSpPr>
          <p:cNvPr id="31" name="Text Box 14"/>
          <p:cNvSpPr txBox="1">
            <a:spLocks noChangeArrowheads="1"/>
          </p:cNvSpPr>
          <p:nvPr/>
        </p:nvSpPr>
        <p:spPr bwMode="auto">
          <a:xfrm rot="6137079">
            <a:off x="6834626" y="4584934"/>
            <a:ext cx="914400" cy="784830"/>
          </a:xfrm>
          <a:prstGeom prst="rect">
            <a:avLst/>
          </a:prstGeom>
          <a:noFill/>
          <a:ln w="9525">
            <a:noFill/>
            <a:miter lim="800000"/>
            <a:headEnd/>
            <a:tailEnd/>
          </a:ln>
        </p:spPr>
        <p:txBody>
          <a:bodyPr wrap="square">
            <a:spAutoFit/>
          </a:bodyPr>
          <a:lstStyle/>
          <a:p>
            <a:pPr algn="ctr">
              <a:spcBef>
                <a:spcPct val="50000"/>
              </a:spcBef>
            </a:pPr>
            <a:r>
              <a:rPr lang="en-US" dirty="0" smtClean="0"/>
              <a:t>HRS-R</a:t>
            </a:r>
            <a:r>
              <a:rPr lang="en-US" dirty="0"/>
              <a:t> </a:t>
            </a:r>
            <a:endParaRPr lang="en-US" dirty="0" smtClean="0"/>
          </a:p>
          <a:p>
            <a:pPr algn="ctr">
              <a:spcBef>
                <a:spcPct val="50000"/>
              </a:spcBef>
            </a:pPr>
            <a:r>
              <a:rPr lang="en-US" dirty="0" smtClean="0"/>
              <a:t>Q1</a:t>
            </a:r>
            <a:endParaRPr lang="en-US" dirty="0"/>
          </a:p>
        </p:txBody>
      </p:sp>
      <p:sp>
        <p:nvSpPr>
          <p:cNvPr id="32" name="Text Box 17"/>
          <p:cNvSpPr txBox="1">
            <a:spLocks noChangeArrowheads="1"/>
          </p:cNvSpPr>
          <p:nvPr/>
        </p:nvSpPr>
        <p:spPr bwMode="auto">
          <a:xfrm>
            <a:off x="945357" y="5754469"/>
            <a:ext cx="2407443" cy="646331"/>
          </a:xfrm>
          <a:prstGeom prst="rect">
            <a:avLst/>
          </a:prstGeom>
          <a:noFill/>
          <a:ln w="9525">
            <a:noFill/>
            <a:miter lim="800000"/>
            <a:headEnd/>
            <a:tailEnd/>
          </a:ln>
        </p:spPr>
        <p:txBody>
          <a:bodyPr wrap="square">
            <a:spAutoFit/>
          </a:bodyPr>
          <a:lstStyle/>
          <a:p>
            <a:r>
              <a:rPr lang="en-US" dirty="0"/>
              <a:t>Former  O-Ring  </a:t>
            </a:r>
            <a:r>
              <a:rPr lang="en-US" dirty="0" smtClean="0"/>
              <a:t>location</a:t>
            </a:r>
            <a:endParaRPr lang="en-US" dirty="0"/>
          </a:p>
        </p:txBody>
      </p:sp>
      <p:sp>
        <p:nvSpPr>
          <p:cNvPr id="33" name="Rectangle 32"/>
          <p:cNvSpPr/>
          <p:nvPr/>
        </p:nvSpPr>
        <p:spPr>
          <a:xfrm>
            <a:off x="2300288" y="3622675"/>
            <a:ext cx="381000" cy="15240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2065338" y="3089275"/>
            <a:ext cx="609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p:cNvSpPr/>
          <p:nvPr/>
        </p:nvSpPr>
        <p:spPr>
          <a:xfrm>
            <a:off x="2079625" y="3775075"/>
            <a:ext cx="609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2660650" y="3089275"/>
            <a:ext cx="4572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Line 18"/>
          <p:cNvSpPr>
            <a:spLocks noChangeShapeType="1"/>
          </p:cNvSpPr>
          <p:nvPr/>
        </p:nvSpPr>
        <p:spPr bwMode="auto">
          <a:xfrm flipV="1">
            <a:off x="1905000" y="3851275"/>
            <a:ext cx="914400" cy="1905000"/>
          </a:xfrm>
          <a:prstGeom prst="line">
            <a:avLst/>
          </a:prstGeom>
          <a:noFill/>
          <a:ln w="63500">
            <a:solidFill>
              <a:srgbClr val="FF3300"/>
            </a:solidFill>
            <a:round/>
            <a:headEnd/>
            <a:tailEnd type="stealth" w="med" len="lg"/>
          </a:ln>
        </p:spPr>
        <p:txBody>
          <a:bodyPr/>
          <a:lstStyle/>
          <a:p>
            <a:endParaRPr lang="en-US"/>
          </a:p>
        </p:txBody>
      </p:sp>
      <p:sp>
        <p:nvSpPr>
          <p:cNvPr id="38" name="TextBox 20"/>
          <p:cNvSpPr txBox="1">
            <a:spLocks noChangeArrowheads="1"/>
          </p:cNvSpPr>
          <p:nvPr/>
        </p:nvSpPr>
        <p:spPr bwMode="auto">
          <a:xfrm>
            <a:off x="1676400" y="1219200"/>
            <a:ext cx="1828800" cy="646331"/>
          </a:xfrm>
          <a:prstGeom prst="rect">
            <a:avLst/>
          </a:prstGeom>
          <a:noFill/>
          <a:ln w="9525">
            <a:noFill/>
            <a:miter lim="800000"/>
            <a:headEnd/>
            <a:tailEnd/>
          </a:ln>
        </p:spPr>
        <p:txBody>
          <a:bodyPr wrap="square">
            <a:spAutoFit/>
          </a:bodyPr>
          <a:lstStyle/>
          <a:p>
            <a:pPr algn="ctr"/>
            <a:r>
              <a:rPr lang="en-US" dirty="0" smtClean="0"/>
              <a:t>New Collimator </a:t>
            </a:r>
          </a:p>
          <a:p>
            <a:pPr algn="ctr"/>
            <a:r>
              <a:rPr lang="en-US" dirty="0" smtClean="0"/>
              <a:t>&amp; Shielding</a:t>
            </a:r>
            <a:endParaRPr lang="en-US" dirty="0"/>
          </a:p>
        </p:txBody>
      </p:sp>
      <p:sp>
        <p:nvSpPr>
          <p:cNvPr id="39" name="Down Arrow 38"/>
          <p:cNvSpPr/>
          <p:nvPr/>
        </p:nvSpPr>
        <p:spPr>
          <a:xfrm>
            <a:off x="2384425" y="2035197"/>
            <a:ext cx="511175" cy="1054078"/>
          </a:xfrm>
          <a:prstGeom prst="down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Date Placeholder 1"/>
          <p:cNvSpPr>
            <a:spLocks noGrp="1"/>
          </p:cNvSpPr>
          <p:nvPr>
            <p:ph type="dt" sz="half" idx="10"/>
          </p:nvPr>
        </p:nvSpPr>
        <p:spPr/>
        <p:txBody>
          <a:bodyPr/>
          <a:lstStyle/>
          <a:p>
            <a:r>
              <a:rPr lang="en-US" smtClean="0"/>
              <a:t>June 1-19, 2015</a:t>
            </a:r>
            <a:endParaRPr lang="en-US"/>
          </a:p>
        </p:txBody>
      </p:sp>
      <p:sp>
        <p:nvSpPr>
          <p:cNvPr id="3" name="Footer Placeholder 2"/>
          <p:cNvSpPr>
            <a:spLocks noGrp="1"/>
          </p:cNvSpPr>
          <p:nvPr>
            <p:ph type="ftr" sz="quarter" idx="11"/>
          </p:nvPr>
        </p:nvSpPr>
        <p:spPr/>
        <p:txBody>
          <a:bodyPr/>
          <a:lstStyle/>
          <a:p>
            <a:r>
              <a:rPr lang="en-US" smtClean="0"/>
              <a:t>HUGS</a:t>
            </a:r>
            <a:endParaRPr lang="en-US"/>
          </a:p>
        </p:txBody>
      </p:sp>
      <p:sp>
        <p:nvSpPr>
          <p:cNvPr id="4" name="Slide Number Placeholder 3"/>
          <p:cNvSpPr>
            <a:spLocks noGrp="1"/>
          </p:cNvSpPr>
          <p:nvPr>
            <p:ph type="sldNum" sz="quarter" idx="12"/>
          </p:nvPr>
        </p:nvSpPr>
        <p:spPr/>
        <p:txBody>
          <a:bodyPr/>
          <a:lstStyle/>
          <a:p>
            <a:fld id="{7E5306AB-AE3C-461E-AA4C-9594156E011A}" type="slidenum">
              <a:rPr lang="en-US" smtClean="0"/>
              <a:pPr/>
              <a:t>55</a:t>
            </a:fld>
            <a:endParaRPr lang="en-US"/>
          </a:p>
        </p:txBody>
      </p:sp>
    </p:spTree>
    <p:extLst>
      <p:ext uri="{BB962C8B-B14F-4D97-AF65-F5344CB8AC3E}">
        <p14:creationId xmlns:p14="http://schemas.microsoft.com/office/powerpoint/2010/main" val="24662173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Simulations</a:t>
            </a:r>
            <a:endParaRPr lang="en-CA" dirty="0"/>
          </a:p>
        </p:txBody>
      </p:sp>
      <p:pic>
        <p:nvPicPr>
          <p:cNvPr id="4" name="Content Placeholder 3"/>
          <p:cNvPicPr>
            <a:picLocks noGrp="1" noChangeAspect="1"/>
          </p:cNvPicPr>
          <p:nvPr>
            <p:ph idx="1"/>
          </p:nvPr>
        </p:nvPicPr>
        <p:blipFill>
          <a:blip r:embed="rId2"/>
          <a:stretch>
            <a:fillRect/>
          </a:stretch>
        </p:blipFill>
        <p:spPr>
          <a:xfrm>
            <a:off x="304800" y="1600200"/>
            <a:ext cx="8229600" cy="3913712"/>
          </a:xfrm>
          <a:prstGeom prst="rect">
            <a:avLst/>
          </a:prstGeom>
        </p:spPr>
      </p:pic>
      <p:sp>
        <p:nvSpPr>
          <p:cNvPr id="5" name="Rectangle 4"/>
          <p:cNvSpPr/>
          <p:nvPr/>
        </p:nvSpPr>
        <p:spPr>
          <a:xfrm>
            <a:off x="152400" y="1303952"/>
            <a:ext cx="8763000" cy="4648200"/>
          </a:xfrm>
          <a:prstGeom prst="rect">
            <a:avLst/>
          </a:prstGeom>
          <a:gradFill>
            <a:gsLst>
              <a:gs pos="0">
                <a:schemeClr val="bg1"/>
              </a:gs>
              <a:gs pos="59000">
                <a:schemeClr val="bg1">
                  <a:alpha val="75000"/>
                </a:schemeClr>
              </a:gs>
              <a:gs pos="100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p:cNvSpPr txBox="1"/>
          <p:nvPr/>
        </p:nvSpPr>
        <p:spPr>
          <a:xfrm>
            <a:off x="3850105" y="1858337"/>
            <a:ext cx="5181600" cy="3539430"/>
          </a:xfrm>
          <a:prstGeom prst="rect">
            <a:avLst/>
          </a:prstGeom>
          <a:noFill/>
        </p:spPr>
        <p:txBody>
          <a:bodyPr wrap="square" rtlCol="0">
            <a:spAutoFit/>
          </a:bodyPr>
          <a:lstStyle/>
          <a:p>
            <a:r>
              <a:rPr lang="en-US" sz="3200" dirty="0" smtClean="0"/>
              <a:t>Ongoing simulations to refine: </a:t>
            </a:r>
          </a:p>
          <a:p>
            <a:endParaRPr lang="en-US" sz="3200" dirty="0"/>
          </a:p>
          <a:p>
            <a:pPr marL="285750" indent="-285750">
              <a:buFont typeface="Arial" panose="020B0604020202020204" pitchFamily="34" charset="0"/>
              <a:buChar char="•"/>
            </a:pPr>
            <a:r>
              <a:rPr lang="en-US" sz="3200" dirty="0"/>
              <a:t>H</a:t>
            </a:r>
            <a:r>
              <a:rPr lang="en-US" sz="3200" dirty="0" smtClean="0"/>
              <a:t>all geometry</a:t>
            </a:r>
          </a:p>
          <a:p>
            <a:pPr marL="285750" indent="-285750">
              <a:buFont typeface="Arial" panose="020B0604020202020204" pitchFamily="34" charset="0"/>
              <a:buChar char="•"/>
            </a:pPr>
            <a:r>
              <a:rPr lang="en-US" sz="3200" dirty="0" smtClean="0"/>
              <a:t>Shielding placement</a:t>
            </a:r>
          </a:p>
          <a:p>
            <a:pPr marL="285750" indent="-285750">
              <a:buFont typeface="Arial" panose="020B0604020202020204" pitchFamily="34" charset="0"/>
              <a:buChar char="•"/>
            </a:pPr>
            <a:r>
              <a:rPr lang="en-US" sz="3200" dirty="0" smtClean="0"/>
              <a:t>Collimator design</a:t>
            </a:r>
          </a:p>
          <a:p>
            <a:pPr marL="285750" indent="-285750">
              <a:buFont typeface="Arial" panose="020B0604020202020204" pitchFamily="34" charset="0"/>
              <a:buChar char="•"/>
            </a:pPr>
            <a:r>
              <a:rPr lang="en-US" sz="3200" dirty="0" smtClean="0"/>
              <a:t>Magnetic shielding</a:t>
            </a:r>
          </a:p>
          <a:p>
            <a:pPr marL="285750" indent="-285750">
              <a:buFont typeface="Arial" panose="020B0604020202020204" pitchFamily="34" charset="0"/>
              <a:buChar char="•"/>
            </a:pPr>
            <a:r>
              <a:rPr lang="en-US" sz="3200" dirty="0" smtClean="0"/>
              <a:t>Target design (CREX)</a:t>
            </a:r>
          </a:p>
        </p:txBody>
      </p:sp>
      <p:sp>
        <p:nvSpPr>
          <p:cNvPr id="7" name="TextBox 6"/>
          <p:cNvSpPr txBox="1"/>
          <p:nvPr/>
        </p:nvSpPr>
        <p:spPr>
          <a:xfrm>
            <a:off x="304800" y="5486400"/>
            <a:ext cx="3200400" cy="369332"/>
          </a:xfrm>
          <a:prstGeom prst="rect">
            <a:avLst/>
          </a:prstGeom>
          <a:noFill/>
        </p:spPr>
        <p:txBody>
          <a:bodyPr wrap="square" rtlCol="0">
            <a:spAutoFit/>
          </a:bodyPr>
          <a:lstStyle/>
          <a:p>
            <a:r>
              <a:rPr lang="en-US" dirty="0" smtClean="0"/>
              <a:t>Hall geometry by Lorenzo </a:t>
            </a:r>
            <a:r>
              <a:rPr lang="en-US" dirty="0" err="1" smtClean="0"/>
              <a:t>Zana</a:t>
            </a:r>
            <a:endParaRPr lang="en-CA" dirty="0"/>
          </a:p>
        </p:txBody>
      </p:sp>
      <p:sp>
        <p:nvSpPr>
          <p:cNvPr id="3" name="Date Placeholder 2"/>
          <p:cNvSpPr>
            <a:spLocks noGrp="1"/>
          </p:cNvSpPr>
          <p:nvPr>
            <p:ph type="dt" sz="half" idx="10"/>
          </p:nvPr>
        </p:nvSpPr>
        <p:spPr/>
        <p:txBody>
          <a:bodyPr/>
          <a:lstStyle/>
          <a:p>
            <a:r>
              <a:rPr lang="en-US" smtClean="0"/>
              <a:t>June 1-19, 2015</a:t>
            </a:r>
            <a:endParaRPr lang="en-US"/>
          </a:p>
        </p:txBody>
      </p:sp>
      <p:sp>
        <p:nvSpPr>
          <p:cNvPr id="8" name="Footer Placeholder 7"/>
          <p:cNvSpPr>
            <a:spLocks noGrp="1"/>
          </p:cNvSpPr>
          <p:nvPr>
            <p:ph type="ftr" sz="quarter" idx="11"/>
          </p:nvPr>
        </p:nvSpPr>
        <p:spPr/>
        <p:txBody>
          <a:bodyPr/>
          <a:lstStyle/>
          <a:p>
            <a:r>
              <a:rPr lang="en-US" smtClean="0"/>
              <a:t>HUGS</a:t>
            </a:r>
            <a:endParaRPr lang="en-US"/>
          </a:p>
        </p:txBody>
      </p:sp>
      <p:sp>
        <p:nvSpPr>
          <p:cNvPr id="9" name="Slide Number Placeholder 8"/>
          <p:cNvSpPr>
            <a:spLocks noGrp="1"/>
          </p:cNvSpPr>
          <p:nvPr>
            <p:ph type="sldNum" sz="quarter" idx="12"/>
          </p:nvPr>
        </p:nvSpPr>
        <p:spPr/>
        <p:txBody>
          <a:bodyPr/>
          <a:lstStyle/>
          <a:p>
            <a:fld id="{7E5306AB-AE3C-461E-AA4C-9594156E011A}" type="slidenum">
              <a:rPr lang="en-US" smtClean="0"/>
              <a:pPr/>
              <a:t>56</a:t>
            </a:fld>
            <a:endParaRPr lang="en-US"/>
          </a:p>
        </p:txBody>
      </p:sp>
    </p:spTree>
    <p:extLst>
      <p:ext uri="{BB962C8B-B14F-4D97-AF65-F5344CB8AC3E}">
        <p14:creationId xmlns:p14="http://schemas.microsoft.com/office/powerpoint/2010/main" val="10018317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096000" y="990600"/>
            <a:ext cx="2362200" cy="533400"/>
          </a:xfrm>
          <a:prstGeom prst="round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5" name="Down Arrow 14"/>
          <p:cNvSpPr/>
          <p:nvPr/>
        </p:nvSpPr>
        <p:spPr>
          <a:xfrm rot="16200000">
            <a:off x="4838700" y="876300"/>
            <a:ext cx="609600" cy="685800"/>
          </a:xfrm>
          <a:prstGeom prst="downArrow">
            <a:avLst/>
          </a:prstGeom>
          <a:solidFill>
            <a:schemeClr val="accent3">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PREx</a:t>
            </a:r>
            <a:r>
              <a:rPr lang="en-US" dirty="0" smtClean="0"/>
              <a:t> I Results</a:t>
            </a:r>
            <a:endParaRPr lang="en-US" dirty="0"/>
          </a:p>
        </p:txBody>
      </p:sp>
      <p:graphicFrame>
        <p:nvGraphicFramePr>
          <p:cNvPr id="5" name="Table 4"/>
          <p:cNvGraphicFramePr>
            <a:graphicFrameLocks noGrp="1"/>
          </p:cNvGraphicFramePr>
          <p:nvPr>
            <p:extLst/>
          </p:nvPr>
        </p:nvGraphicFramePr>
        <p:xfrm>
          <a:off x="152400" y="1651000"/>
          <a:ext cx="4572001" cy="4511040"/>
        </p:xfrm>
        <a:graphic>
          <a:graphicData uri="http://schemas.openxmlformats.org/drawingml/2006/table">
            <a:tbl>
              <a:tblPr firstRow="1" bandRow="1">
                <a:tableStyleId>{00A15C55-8517-42AA-B614-E9B94910E393}</a:tableStyleId>
              </a:tblPr>
              <a:tblGrid>
                <a:gridCol w="2514599"/>
                <a:gridCol w="1066800"/>
                <a:gridCol w="990602"/>
              </a:tblGrid>
              <a:tr h="441116">
                <a:tc>
                  <a:txBody>
                    <a:bodyPr/>
                    <a:lstStyle/>
                    <a:p>
                      <a:pPr algn="ctr">
                        <a:buFont typeface="Arial" pitchFamily="34" charset="0"/>
                        <a:buNone/>
                      </a:pPr>
                      <a:r>
                        <a:rPr lang="en-US" sz="1600" baseline="0" dirty="0" smtClean="0"/>
                        <a:t>  Systematic Error</a:t>
                      </a:r>
                      <a:endParaRPr lang="en-US" sz="1600" dirty="0"/>
                    </a:p>
                  </a:txBody>
                  <a:tcPr anchor="ctr"/>
                </a:tc>
                <a:tc>
                  <a:txBody>
                    <a:bodyPr/>
                    <a:lstStyle/>
                    <a:p>
                      <a:pPr algn="ctr">
                        <a:buFont typeface="Arial" pitchFamily="34" charset="0"/>
                        <a:buNone/>
                      </a:pPr>
                      <a:r>
                        <a:rPr lang="en-US" sz="1600" dirty="0" smtClean="0"/>
                        <a:t>Absolute</a:t>
                      </a:r>
                      <a:r>
                        <a:rPr lang="en-US" sz="1600" baseline="0" dirty="0" smtClean="0"/>
                        <a:t>   (</a:t>
                      </a:r>
                      <a:r>
                        <a:rPr lang="en-US" sz="1600" baseline="0" dirty="0" err="1" smtClean="0"/>
                        <a:t>ppm</a:t>
                      </a:r>
                      <a:r>
                        <a:rPr lang="en-US" sz="1600" baseline="0" dirty="0" smtClean="0"/>
                        <a:t>)</a:t>
                      </a:r>
                      <a:endParaRPr lang="en-US" sz="1600" dirty="0"/>
                    </a:p>
                  </a:txBody>
                  <a:tcPr anchor="ctr"/>
                </a:tc>
                <a:tc>
                  <a:txBody>
                    <a:bodyPr/>
                    <a:lstStyle/>
                    <a:p>
                      <a:pPr algn="ctr">
                        <a:buFont typeface="Arial" pitchFamily="34" charset="0"/>
                        <a:buNone/>
                      </a:pPr>
                      <a:r>
                        <a:rPr lang="en-US" sz="1600" dirty="0" smtClean="0"/>
                        <a:t>Relative  ( %)</a:t>
                      </a:r>
                      <a:endParaRPr lang="en-US" sz="1600" dirty="0"/>
                    </a:p>
                  </a:txBody>
                  <a:tcPr anchor="ctr"/>
                </a:tc>
              </a:tr>
              <a:tr h="309201">
                <a:tc>
                  <a:txBody>
                    <a:bodyPr/>
                    <a:lstStyle/>
                    <a:p>
                      <a:pPr>
                        <a:buFont typeface="Arial" pitchFamily="34" charset="0"/>
                        <a:buNone/>
                      </a:pPr>
                      <a:r>
                        <a:rPr lang="en-US" sz="1600" dirty="0" smtClean="0"/>
                        <a:t>Polarization (1)</a:t>
                      </a:r>
                      <a:endParaRPr lang="en-US" sz="1600" b="1" dirty="0">
                        <a:solidFill>
                          <a:srgbClr val="FF33CC"/>
                        </a:solidFill>
                      </a:endParaRPr>
                    </a:p>
                  </a:txBody>
                  <a:tcPr/>
                </a:tc>
                <a:tc>
                  <a:txBody>
                    <a:bodyPr/>
                    <a:lstStyle/>
                    <a:p>
                      <a:pPr>
                        <a:buFont typeface="Arial" pitchFamily="34" charset="0"/>
                        <a:buNone/>
                      </a:pPr>
                      <a:r>
                        <a:rPr lang="en-US" sz="1600" baseline="0" smtClean="0"/>
                        <a:t>0.0071</a:t>
                      </a:r>
                      <a:endParaRPr lang="en-US" sz="1600" dirty="0"/>
                    </a:p>
                  </a:txBody>
                  <a:tcPr/>
                </a:tc>
                <a:tc>
                  <a:txBody>
                    <a:bodyPr/>
                    <a:lstStyle/>
                    <a:p>
                      <a:pPr>
                        <a:buFont typeface="Arial" pitchFamily="34" charset="0"/>
                        <a:buNone/>
                      </a:pPr>
                      <a:r>
                        <a:rPr lang="en-US" sz="1600" dirty="0" smtClean="0"/>
                        <a:t>1.1</a:t>
                      </a:r>
                      <a:endParaRPr lang="en-US" sz="1600" dirty="0"/>
                    </a:p>
                  </a:txBody>
                  <a:tcPr/>
                </a:tc>
              </a:tr>
              <a:tr h="309201">
                <a:tc>
                  <a:txBody>
                    <a:bodyPr/>
                    <a:lstStyle/>
                    <a:p>
                      <a:pPr>
                        <a:buFont typeface="Arial" pitchFamily="34" charset="0"/>
                        <a:buNone/>
                      </a:pPr>
                      <a:r>
                        <a:rPr lang="en-US" sz="1600" dirty="0" smtClean="0"/>
                        <a:t>Beam</a:t>
                      </a:r>
                      <a:r>
                        <a:rPr lang="en-US" sz="1600" baseline="0" dirty="0" smtClean="0"/>
                        <a:t>  Asymmetries (2)</a:t>
                      </a:r>
                      <a:endParaRPr lang="en-US" sz="1600" b="1" dirty="0">
                        <a:solidFill>
                          <a:srgbClr val="0099FF"/>
                        </a:solidFill>
                        <a:latin typeface="Arial" pitchFamily="34" charset="0"/>
                        <a:cs typeface="Arial" pitchFamily="34" charset="0"/>
                      </a:endParaRPr>
                    </a:p>
                  </a:txBody>
                  <a:tcPr/>
                </a:tc>
                <a:tc>
                  <a:txBody>
                    <a:bodyPr/>
                    <a:lstStyle/>
                    <a:p>
                      <a:pPr>
                        <a:buFont typeface="Arial" pitchFamily="34" charset="0"/>
                        <a:buNone/>
                      </a:pPr>
                      <a:r>
                        <a:rPr lang="en-US" sz="1600" dirty="0" smtClean="0"/>
                        <a:t>0.0072</a:t>
                      </a:r>
                      <a:endParaRPr lang="en-US" sz="1600" dirty="0"/>
                    </a:p>
                  </a:txBody>
                  <a:tcPr/>
                </a:tc>
                <a:tc>
                  <a:txBody>
                    <a:bodyPr/>
                    <a:lstStyle/>
                    <a:p>
                      <a:pPr>
                        <a:buFont typeface="Arial" pitchFamily="34" charset="0"/>
                        <a:buNone/>
                      </a:pPr>
                      <a:r>
                        <a:rPr lang="en-US" sz="1600" dirty="0" smtClean="0"/>
                        <a:t>1.1</a:t>
                      </a:r>
                      <a:endParaRPr lang="en-US" sz="1600" dirty="0"/>
                    </a:p>
                  </a:txBody>
                  <a:tcPr/>
                </a:tc>
              </a:tr>
              <a:tr h="309201">
                <a:tc>
                  <a:txBody>
                    <a:bodyPr/>
                    <a:lstStyle/>
                    <a:p>
                      <a:pPr>
                        <a:buFont typeface="Arial" pitchFamily="34" charset="0"/>
                        <a:buNone/>
                      </a:pPr>
                      <a:r>
                        <a:rPr lang="en-US" sz="1600" dirty="0" smtClean="0"/>
                        <a:t>Detector  Linearity</a:t>
                      </a:r>
                      <a:endParaRPr lang="en-US" sz="1600" dirty="0"/>
                    </a:p>
                  </a:txBody>
                  <a:tcPr/>
                </a:tc>
                <a:tc>
                  <a:txBody>
                    <a:bodyPr/>
                    <a:lstStyle/>
                    <a:p>
                      <a:pPr>
                        <a:buFont typeface="Arial" pitchFamily="34" charset="0"/>
                        <a:buNone/>
                      </a:pPr>
                      <a:r>
                        <a:rPr lang="en-US" sz="1600" dirty="0" smtClean="0"/>
                        <a:t>0.0071</a:t>
                      </a:r>
                      <a:endParaRPr lang="en-US" sz="1600" dirty="0"/>
                    </a:p>
                  </a:txBody>
                  <a:tcPr/>
                </a:tc>
                <a:tc>
                  <a:txBody>
                    <a:bodyPr/>
                    <a:lstStyle/>
                    <a:p>
                      <a:pPr>
                        <a:buFont typeface="Arial" pitchFamily="34" charset="0"/>
                        <a:buNone/>
                      </a:pPr>
                      <a:r>
                        <a:rPr lang="en-US" sz="1600" dirty="0" smtClean="0"/>
                        <a:t>1.1</a:t>
                      </a:r>
                      <a:endParaRPr lang="en-US" sz="1600" dirty="0"/>
                    </a:p>
                  </a:txBody>
                  <a:tcPr/>
                </a:tc>
              </a:tr>
              <a:tr h="309201">
                <a:tc>
                  <a:txBody>
                    <a:bodyPr/>
                    <a:lstStyle/>
                    <a:p>
                      <a:pPr>
                        <a:buFont typeface="Arial" pitchFamily="34" charset="0"/>
                        <a:buNone/>
                      </a:pPr>
                      <a:r>
                        <a:rPr lang="en-US" sz="1600" dirty="0" smtClean="0"/>
                        <a:t>Beam current normalization</a:t>
                      </a:r>
                      <a:endParaRPr lang="en-US" sz="1600" dirty="0"/>
                    </a:p>
                  </a:txBody>
                  <a:tcPr/>
                </a:tc>
                <a:tc>
                  <a:txBody>
                    <a:bodyPr/>
                    <a:lstStyle/>
                    <a:p>
                      <a:pPr>
                        <a:buFont typeface="Arial" pitchFamily="34" charset="0"/>
                        <a:buNone/>
                      </a:pPr>
                      <a:r>
                        <a:rPr lang="en-US" sz="1600" dirty="0" smtClean="0"/>
                        <a:t>0.0010</a:t>
                      </a:r>
                      <a:endParaRPr lang="en-US" sz="1600" dirty="0"/>
                    </a:p>
                  </a:txBody>
                  <a:tcPr/>
                </a:tc>
                <a:tc>
                  <a:txBody>
                    <a:bodyPr/>
                    <a:lstStyle/>
                    <a:p>
                      <a:pPr>
                        <a:buFont typeface="Arial" pitchFamily="34" charset="0"/>
                        <a:buNone/>
                      </a:pPr>
                      <a:r>
                        <a:rPr lang="en-US" sz="1600" dirty="0" smtClean="0"/>
                        <a:t>0.2</a:t>
                      </a:r>
                      <a:endParaRPr lang="en-US" sz="1600" dirty="0"/>
                    </a:p>
                  </a:txBody>
                  <a:tcPr/>
                </a:tc>
              </a:tr>
              <a:tr h="309201">
                <a:tc>
                  <a:txBody>
                    <a:bodyPr/>
                    <a:lstStyle/>
                    <a:p>
                      <a:pPr>
                        <a:buFont typeface="Arial" pitchFamily="34" charset="0"/>
                        <a:buNone/>
                      </a:pPr>
                      <a:r>
                        <a:rPr lang="en-US" sz="1600" dirty="0" err="1" smtClean="0"/>
                        <a:t>Rescattering</a:t>
                      </a:r>
                      <a:endParaRPr lang="en-US" sz="1600" dirty="0"/>
                    </a:p>
                  </a:txBody>
                  <a:tcPr/>
                </a:tc>
                <a:tc>
                  <a:txBody>
                    <a:bodyPr/>
                    <a:lstStyle/>
                    <a:p>
                      <a:pPr>
                        <a:buFont typeface="Arial" pitchFamily="34" charset="0"/>
                        <a:buNone/>
                      </a:pPr>
                      <a:r>
                        <a:rPr lang="en-US" sz="1600" dirty="0" smtClean="0"/>
                        <a:t>0.0001</a:t>
                      </a:r>
                      <a:endParaRPr lang="en-US" sz="1600" dirty="0"/>
                    </a:p>
                  </a:txBody>
                  <a:tcPr/>
                </a:tc>
                <a:tc>
                  <a:txBody>
                    <a:bodyPr/>
                    <a:lstStyle/>
                    <a:p>
                      <a:pPr>
                        <a:buFont typeface="Arial" pitchFamily="34" charset="0"/>
                        <a:buNone/>
                      </a:pPr>
                      <a:r>
                        <a:rPr lang="en-US" sz="1600" dirty="0" smtClean="0"/>
                        <a:t>0</a:t>
                      </a:r>
                      <a:endParaRPr lang="en-US" sz="1600" dirty="0"/>
                    </a:p>
                  </a:txBody>
                  <a:tcPr/>
                </a:tc>
              </a:tr>
              <a:tr h="309201">
                <a:tc>
                  <a:txBody>
                    <a:bodyPr/>
                    <a:lstStyle/>
                    <a:p>
                      <a:pPr>
                        <a:buFont typeface="Arial" pitchFamily="34" charset="0"/>
                        <a:buNone/>
                      </a:pPr>
                      <a:r>
                        <a:rPr lang="en-US" sz="1600" dirty="0" smtClean="0"/>
                        <a:t>Transverse  Polarization </a:t>
                      </a:r>
                      <a:endParaRPr lang="en-US" sz="1600" dirty="0"/>
                    </a:p>
                  </a:txBody>
                  <a:tcPr/>
                </a:tc>
                <a:tc>
                  <a:txBody>
                    <a:bodyPr/>
                    <a:lstStyle/>
                    <a:p>
                      <a:pPr>
                        <a:buFont typeface="Arial" pitchFamily="34" charset="0"/>
                        <a:buNone/>
                      </a:pPr>
                      <a:r>
                        <a:rPr lang="en-US" sz="1600" dirty="0" smtClean="0"/>
                        <a:t>0.0012</a:t>
                      </a:r>
                      <a:endParaRPr lang="en-US" sz="1600" dirty="0"/>
                    </a:p>
                  </a:txBody>
                  <a:tcPr/>
                </a:tc>
                <a:tc>
                  <a:txBody>
                    <a:bodyPr/>
                    <a:lstStyle/>
                    <a:p>
                      <a:pPr>
                        <a:buFont typeface="Arial" pitchFamily="34" charset="0"/>
                        <a:buNone/>
                      </a:pPr>
                      <a:r>
                        <a:rPr lang="en-US" sz="1600" dirty="0" smtClean="0"/>
                        <a:t>0.2 </a:t>
                      </a:r>
                      <a:endParaRPr lang="en-US" sz="1600" dirty="0"/>
                    </a:p>
                  </a:txBody>
                  <a:tcPr/>
                </a:tc>
              </a:tr>
              <a:tr h="309201">
                <a:tc>
                  <a:txBody>
                    <a:bodyPr/>
                    <a:lstStyle/>
                    <a:p>
                      <a:pPr>
                        <a:buFont typeface="Arial" pitchFamily="34" charset="0"/>
                        <a:buNone/>
                      </a:pPr>
                      <a:r>
                        <a:rPr lang="en-US" sz="1600" dirty="0" smtClean="0"/>
                        <a:t>Q</a:t>
                      </a:r>
                      <a:r>
                        <a:rPr lang="en-US" sz="1600" baseline="30000" dirty="0" smtClean="0"/>
                        <a:t>2    (1)</a:t>
                      </a:r>
                      <a:endParaRPr lang="en-US" sz="1600" b="1" baseline="30000" dirty="0">
                        <a:solidFill>
                          <a:srgbClr val="FF33CC"/>
                        </a:solidFill>
                      </a:endParaRPr>
                    </a:p>
                  </a:txBody>
                  <a:tcPr/>
                </a:tc>
                <a:tc>
                  <a:txBody>
                    <a:bodyPr/>
                    <a:lstStyle/>
                    <a:p>
                      <a:pPr>
                        <a:buFont typeface="Arial" pitchFamily="34" charset="0"/>
                        <a:buNone/>
                      </a:pPr>
                      <a:r>
                        <a:rPr lang="en-US" sz="1600" dirty="0" smtClean="0"/>
                        <a:t>0.0028</a:t>
                      </a:r>
                      <a:endParaRPr lang="en-US" sz="1600" dirty="0"/>
                    </a:p>
                  </a:txBody>
                  <a:tcPr/>
                </a:tc>
                <a:tc>
                  <a:txBody>
                    <a:bodyPr/>
                    <a:lstStyle/>
                    <a:p>
                      <a:pPr>
                        <a:buFont typeface="Arial" pitchFamily="34" charset="0"/>
                        <a:buNone/>
                      </a:pPr>
                      <a:r>
                        <a:rPr lang="en-US" sz="1600" dirty="0" smtClean="0"/>
                        <a:t>0.4</a:t>
                      </a:r>
                      <a:r>
                        <a:rPr lang="en-US" sz="1600" baseline="0" dirty="0" smtClean="0"/>
                        <a:t> </a:t>
                      </a:r>
                      <a:endParaRPr lang="en-US" sz="1600" dirty="0"/>
                    </a:p>
                  </a:txBody>
                  <a:tcPr/>
                </a:tc>
              </a:tr>
              <a:tr h="309201">
                <a:tc>
                  <a:txBody>
                    <a:bodyPr/>
                    <a:lstStyle/>
                    <a:p>
                      <a:pPr>
                        <a:buFont typeface="Arial" pitchFamily="34" charset="0"/>
                        <a:buNone/>
                      </a:pPr>
                      <a:r>
                        <a:rPr lang="en-US" sz="1600" dirty="0" smtClean="0"/>
                        <a:t>Target  Thickness</a:t>
                      </a:r>
                      <a:endParaRPr lang="en-US" sz="1600" dirty="0"/>
                    </a:p>
                  </a:txBody>
                  <a:tcPr/>
                </a:tc>
                <a:tc>
                  <a:txBody>
                    <a:bodyPr/>
                    <a:lstStyle/>
                    <a:p>
                      <a:pPr>
                        <a:buFont typeface="Arial" pitchFamily="34" charset="0"/>
                        <a:buNone/>
                      </a:pPr>
                      <a:r>
                        <a:rPr lang="en-US" sz="1600" dirty="0" smtClean="0"/>
                        <a:t>0.0005</a:t>
                      </a:r>
                      <a:endParaRPr lang="en-US" sz="1600" dirty="0"/>
                    </a:p>
                  </a:txBody>
                  <a:tcPr/>
                </a:tc>
                <a:tc>
                  <a:txBody>
                    <a:bodyPr/>
                    <a:lstStyle/>
                    <a:p>
                      <a:pPr>
                        <a:buFont typeface="Arial" pitchFamily="34" charset="0"/>
                        <a:buNone/>
                      </a:pPr>
                      <a:r>
                        <a:rPr lang="en-US" sz="1600" dirty="0" smtClean="0"/>
                        <a:t>0.1</a:t>
                      </a:r>
                      <a:endParaRPr lang="en-US" sz="1600" dirty="0"/>
                    </a:p>
                  </a:txBody>
                  <a:tcPr/>
                </a:tc>
              </a:tr>
              <a:tr h="309201">
                <a:tc>
                  <a:txBody>
                    <a:bodyPr/>
                    <a:lstStyle/>
                    <a:p>
                      <a:pPr>
                        <a:buFont typeface="Arial" pitchFamily="34" charset="0"/>
                        <a:buNone/>
                      </a:pPr>
                      <a:r>
                        <a:rPr lang="en-US" sz="1600" baseline="30000" dirty="0" smtClean="0"/>
                        <a:t>12</a:t>
                      </a:r>
                      <a:r>
                        <a:rPr lang="en-US" sz="1600" dirty="0" smtClean="0"/>
                        <a:t>C  Asymmetry </a:t>
                      </a:r>
                      <a:r>
                        <a:rPr lang="en-US" sz="1600" baseline="30000" dirty="0" smtClean="0"/>
                        <a:t>(2)</a:t>
                      </a:r>
                      <a:endParaRPr lang="en-US" sz="1600" b="1" baseline="30000" dirty="0">
                        <a:solidFill>
                          <a:srgbClr val="00B0F0"/>
                        </a:solidFill>
                      </a:endParaRPr>
                    </a:p>
                  </a:txBody>
                  <a:tcPr/>
                </a:tc>
                <a:tc>
                  <a:txBody>
                    <a:bodyPr/>
                    <a:lstStyle/>
                    <a:p>
                      <a:pPr>
                        <a:buFont typeface="Arial" pitchFamily="34" charset="0"/>
                        <a:buNone/>
                      </a:pPr>
                      <a:r>
                        <a:rPr lang="en-US" sz="1600" dirty="0" smtClean="0"/>
                        <a:t>0.0025</a:t>
                      </a:r>
                      <a:endParaRPr lang="en-US" sz="1600" dirty="0"/>
                    </a:p>
                  </a:txBody>
                  <a:tcPr/>
                </a:tc>
                <a:tc>
                  <a:txBody>
                    <a:bodyPr/>
                    <a:lstStyle/>
                    <a:p>
                      <a:pPr>
                        <a:buFont typeface="Arial" pitchFamily="34" charset="0"/>
                        <a:buNone/>
                      </a:pPr>
                      <a:r>
                        <a:rPr lang="en-US" sz="1600" dirty="0" smtClean="0"/>
                        <a:t>0.4</a:t>
                      </a:r>
                      <a:endParaRPr lang="en-US" sz="1600" dirty="0"/>
                    </a:p>
                  </a:txBody>
                  <a:tcPr/>
                </a:tc>
              </a:tr>
              <a:tr h="309201">
                <a:tc>
                  <a:txBody>
                    <a:bodyPr/>
                    <a:lstStyle/>
                    <a:p>
                      <a:pPr>
                        <a:buFont typeface="Arial" pitchFamily="34" charset="0"/>
                        <a:buNone/>
                      </a:pPr>
                      <a:r>
                        <a:rPr lang="en-US" sz="1600" dirty="0" smtClean="0"/>
                        <a:t>Inelastic</a:t>
                      </a:r>
                      <a:r>
                        <a:rPr lang="en-US" sz="1600" baseline="0" dirty="0" smtClean="0"/>
                        <a:t>  States</a:t>
                      </a:r>
                      <a:endParaRPr lang="en-US" sz="1600" dirty="0"/>
                    </a:p>
                  </a:txBody>
                  <a:tcPr/>
                </a:tc>
                <a:tc>
                  <a:txBody>
                    <a:bodyPr/>
                    <a:lstStyle/>
                    <a:p>
                      <a:pPr>
                        <a:buFont typeface="Arial" pitchFamily="34" charset="0"/>
                        <a:buNone/>
                      </a:pPr>
                      <a:r>
                        <a:rPr lang="en-US" sz="1600" dirty="0" smtClean="0"/>
                        <a:t>0</a:t>
                      </a:r>
                      <a:endParaRPr lang="en-US" sz="1600" dirty="0"/>
                    </a:p>
                  </a:txBody>
                  <a:tcPr/>
                </a:tc>
                <a:tc>
                  <a:txBody>
                    <a:bodyPr/>
                    <a:lstStyle/>
                    <a:p>
                      <a:pPr>
                        <a:buFont typeface="Arial" pitchFamily="34" charset="0"/>
                        <a:buNone/>
                      </a:pPr>
                      <a:r>
                        <a:rPr lang="en-US" sz="1600" dirty="0" smtClean="0"/>
                        <a:t>0</a:t>
                      </a:r>
                      <a:endParaRPr lang="en-US" sz="1600" dirty="0"/>
                    </a:p>
                  </a:txBody>
                  <a:tcPr/>
                </a:tc>
              </a:tr>
              <a:tr h="309201">
                <a:tc>
                  <a:txBody>
                    <a:bodyPr/>
                    <a:lstStyle/>
                    <a:p>
                      <a:pPr>
                        <a:buFont typeface="Arial" pitchFamily="34" charset="0"/>
                        <a:buNone/>
                      </a:pPr>
                      <a:r>
                        <a:rPr lang="en-US" sz="1600" dirty="0" smtClean="0"/>
                        <a:t>TOTAL</a:t>
                      </a:r>
                      <a:endParaRPr lang="en-US" sz="1600" b="1" dirty="0"/>
                    </a:p>
                  </a:txBody>
                  <a:tcPr/>
                </a:tc>
                <a:tc>
                  <a:txBody>
                    <a:bodyPr/>
                    <a:lstStyle/>
                    <a:p>
                      <a:pPr>
                        <a:buFont typeface="Arial" pitchFamily="34" charset="0"/>
                        <a:buNone/>
                      </a:pPr>
                      <a:r>
                        <a:rPr lang="en-US" sz="1600" dirty="0" smtClean="0"/>
                        <a:t>0.0130</a:t>
                      </a:r>
                      <a:endParaRPr lang="en-US" sz="1600" b="1" dirty="0"/>
                    </a:p>
                  </a:txBody>
                  <a:tcPr/>
                </a:tc>
                <a:tc>
                  <a:txBody>
                    <a:bodyPr/>
                    <a:lstStyle/>
                    <a:p>
                      <a:pPr>
                        <a:buFont typeface="Arial" pitchFamily="34" charset="0"/>
                        <a:buNone/>
                      </a:pPr>
                      <a:r>
                        <a:rPr lang="en-US" sz="1600" dirty="0" smtClean="0"/>
                        <a:t>2.0</a:t>
                      </a:r>
                      <a:endParaRPr lang="en-US" sz="1600" b="1" dirty="0"/>
                    </a:p>
                  </a:txBody>
                  <a:tcPr/>
                </a:tc>
              </a:tr>
            </a:tbl>
          </a:graphicData>
        </a:graphic>
      </p:graphicFrame>
      <p:sp>
        <p:nvSpPr>
          <p:cNvPr id="7" name="TextBox 5"/>
          <p:cNvSpPr txBox="1">
            <a:spLocks noChangeArrowheads="1"/>
          </p:cNvSpPr>
          <p:nvPr/>
        </p:nvSpPr>
        <p:spPr bwMode="auto">
          <a:xfrm>
            <a:off x="1295400" y="5965825"/>
            <a:ext cx="3233737" cy="276999"/>
          </a:xfrm>
          <a:prstGeom prst="rect">
            <a:avLst/>
          </a:prstGeom>
          <a:noFill/>
          <a:ln w="9525">
            <a:noFill/>
            <a:miter lim="800000"/>
            <a:headEnd/>
            <a:tailEnd/>
          </a:ln>
        </p:spPr>
        <p:txBody>
          <a:bodyPr wrap="square">
            <a:spAutoFit/>
          </a:bodyPr>
          <a:lstStyle/>
          <a:p>
            <a:r>
              <a:rPr lang="en-US" sz="1200" dirty="0">
                <a:cs typeface="Arial" charset="0"/>
              </a:rPr>
              <a:t>(1)   Normalization </a:t>
            </a:r>
            <a:r>
              <a:rPr lang="en-US" sz="1200" dirty="0" smtClean="0">
                <a:cs typeface="Arial" charset="0"/>
              </a:rPr>
              <a:t>Correction </a:t>
            </a:r>
            <a:r>
              <a:rPr lang="en-US" sz="1200" b="0" dirty="0" smtClean="0">
                <a:cs typeface="Arial" charset="0"/>
              </a:rPr>
              <a:t>applied</a:t>
            </a:r>
            <a:endParaRPr lang="en-US" sz="1200" b="0" dirty="0">
              <a:cs typeface="Arial" charset="0"/>
            </a:endParaRPr>
          </a:p>
        </p:txBody>
      </p:sp>
      <p:sp>
        <p:nvSpPr>
          <p:cNvPr id="8" name="TextBox 6"/>
          <p:cNvSpPr txBox="1">
            <a:spLocks noChangeArrowheads="1"/>
          </p:cNvSpPr>
          <p:nvPr/>
        </p:nvSpPr>
        <p:spPr bwMode="auto">
          <a:xfrm>
            <a:off x="1301750" y="6123801"/>
            <a:ext cx="3532187" cy="276999"/>
          </a:xfrm>
          <a:prstGeom prst="rect">
            <a:avLst/>
          </a:prstGeom>
          <a:noFill/>
          <a:ln w="9525">
            <a:noFill/>
            <a:miter lim="800000"/>
            <a:headEnd/>
            <a:tailEnd/>
          </a:ln>
        </p:spPr>
        <p:txBody>
          <a:bodyPr wrap="square">
            <a:spAutoFit/>
          </a:bodyPr>
          <a:lstStyle/>
          <a:p>
            <a:r>
              <a:rPr lang="en-US" sz="1200" dirty="0">
                <a:cs typeface="Arial" charset="0"/>
              </a:rPr>
              <a:t>(2)   Nonzero correction </a:t>
            </a:r>
            <a:r>
              <a:rPr lang="en-US" sz="1200" b="0" dirty="0" smtClean="0">
                <a:cs typeface="Arial" charset="0"/>
              </a:rPr>
              <a:t>(</a:t>
            </a:r>
            <a:r>
              <a:rPr lang="en-US" sz="1200" b="0" dirty="0">
                <a:cs typeface="Arial" charset="0"/>
              </a:rPr>
              <a:t>the rest assumed zero)</a:t>
            </a:r>
          </a:p>
        </p:txBody>
      </p:sp>
      <p:graphicFrame>
        <p:nvGraphicFramePr>
          <p:cNvPr id="9" name="Object 4"/>
          <p:cNvGraphicFramePr>
            <a:graphicFrameLocks noChangeAspect="1"/>
          </p:cNvGraphicFramePr>
          <p:nvPr>
            <p:extLst/>
          </p:nvPr>
        </p:nvGraphicFramePr>
        <p:xfrm>
          <a:off x="76200" y="1084482"/>
          <a:ext cx="4724400" cy="365431"/>
        </p:xfrm>
        <a:graphic>
          <a:graphicData uri="http://schemas.openxmlformats.org/presentationml/2006/ole">
            <mc:AlternateContent xmlns:mc="http://schemas.openxmlformats.org/markup-compatibility/2006">
              <mc:Choice xmlns:v="urn:schemas-microsoft-com:vml" Requires="v">
                <p:oleObj spid="_x0000_s265234" name="Equation" r:id="rId3" imgW="2958840" imgH="228600" progId="Equation.3">
                  <p:embed/>
                </p:oleObj>
              </mc:Choice>
              <mc:Fallback>
                <p:oleObj name="Equation" r:id="rId3" imgW="295884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084482"/>
                        <a:ext cx="4724400" cy="3654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6"/>
          <p:cNvSpPr txBox="1">
            <a:spLocks noChangeArrowheads="1"/>
          </p:cNvSpPr>
          <p:nvPr/>
        </p:nvSpPr>
        <p:spPr bwMode="auto">
          <a:xfrm>
            <a:off x="5148263" y="5096470"/>
            <a:ext cx="39957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charset="0"/>
              </a:defRPr>
            </a:lvl1pPr>
            <a:lvl2pPr marL="742950" indent="-285750" eaLnBrk="0" hangingPunct="0">
              <a:defRPr sz="1600" b="1">
                <a:solidFill>
                  <a:schemeClr val="tx1"/>
                </a:solidFill>
                <a:latin typeface="Georgia" charset="0"/>
              </a:defRPr>
            </a:lvl2pPr>
            <a:lvl3pPr marL="1143000" indent="-228600" eaLnBrk="0" hangingPunct="0">
              <a:defRPr sz="1600" b="1">
                <a:solidFill>
                  <a:schemeClr val="tx1"/>
                </a:solidFill>
                <a:latin typeface="Georgia" charset="0"/>
              </a:defRPr>
            </a:lvl3pPr>
            <a:lvl4pPr marL="1600200" indent="-228600" eaLnBrk="0" hangingPunct="0">
              <a:defRPr sz="1600" b="1">
                <a:solidFill>
                  <a:schemeClr val="tx1"/>
                </a:solidFill>
                <a:latin typeface="Georgia" charset="0"/>
              </a:defRPr>
            </a:lvl4pPr>
            <a:lvl5pPr marL="2057400" indent="-228600" eaLnBrk="0" hangingPunct="0">
              <a:defRPr sz="1600" b="1">
                <a:solidFill>
                  <a:schemeClr val="tx1"/>
                </a:solidFill>
                <a:latin typeface="Georgia" charset="0"/>
              </a:defRPr>
            </a:lvl5pPr>
            <a:lvl6pPr marL="2514600" indent="-228600" eaLnBrk="0" fontAlgn="base" hangingPunct="0">
              <a:spcBef>
                <a:spcPct val="0"/>
              </a:spcBef>
              <a:spcAft>
                <a:spcPct val="0"/>
              </a:spcAft>
              <a:defRPr sz="1600" b="1">
                <a:solidFill>
                  <a:schemeClr val="tx1"/>
                </a:solidFill>
                <a:latin typeface="Georgia" charset="0"/>
              </a:defRPr>
            </a:lvl6pPr>
            <a:lvl7pPr marL="2971800" indent="-228600" eaLnBrk="0" fontAlgn="base" hangingPunct="0">
              <a:spcBef>
                <a:spcPct val="0"/>
              </a:spcBef>
              <a:spcAft>
                <a:spcPct val="0"/>
              </a:spcAft>
              <a:defRPr sz="1600" b="1">
                <a:solidFill>
                  <a:schemeClr val="tx1"/>
                </a:solidFill>
                <a:latin typeface="Georgia" charset="0"/>
              </a:defRPr>
            </a:lvl7pPr>
            <a:lvl8pPr marL="3429000" indent="-228600" eaLnBrk="0" fontAlgn="base" hangingPunct="0">
              <a:spcBef>
                <a:spcPct val="0"/>
              </a:spcBef>
              <a:spcAft>
                <a:spcPct val="0"/>
              </a:spcAft>
              <a:defRPr sz="1600" b="1">
                <a:solidFill>
                  <a:schemeClr val="tx1"/>
                </a:solidFill>
                <a:latin typeface="Georgia" charset="0"/>
              </a:defRPr>
            </a:lvl8pPr>
            <a:lvl9pPr marL="3886200" indent="-228600" eaLnBrk="0" fontAlgn="base" hangingPunct="0">
              <a:spcBef>
                <a:spcPct val="0"/>
              </a:spcBef>
              <a:spcAft>
                <a:spcPct val="0"/>
              </a:spcAft>
              <a:defRPr sz="1600" b="1">
                <a:solidFill>
                  <a:schemeClr val="tx1"/>
                </a:solidFill>
                <a:latin typeface="Georgia" charset="0"/>
              </a:defRPr>
            </a:lvl9pPr>
          </a:lstStyle>
          <a:p>
            <a:pPr eaLnBrk="1" hangingPunct="1">
              <a:lnSpc>
                <a:spcPct val="150000"/>
              </a:lnSpc>
              <a:buFont typeface="Wingdings" charset="2"/>
              <a:buChar char="à"/>
            </a:pPr>
            <a:r>
              <a:rPr lang="en-US" sz="1800" b="0" dirty="0">
                <a:latin typeface="+mn-lt"/>
                <a:sym typeface="Wingdings" charset="2"/>
              </a:rPr>
              <a:t>   </a:t>
            </a:r>
            <a:r>
              <a:rPr lang="en-US" sz="1800" b="0" dirty="0" smtClean="0">
                <a:latin typeface="+mn-lt"/>
                <a:sym typeface="Wingdings" charset="2"/>
              </a:rPr>
              <a:t>Statistics limited </a:t>
            </a:r>
            <a:r>
              <a:rPr lang="en-US" sz="1800" b="0" dirty="0" smtClean="0">
                <a:latin typeface="+mn-lt"/>
                <a:cs typeface="Arial" charset="0"/>
                <a:sym typeface="Wingdings" charset="2"/>
              </a:rPr>
              <a:t>(9%)</a:t>
            </a:r>
            <a:endParaRPr lang="en-US" sz="1800" b="0" dirty="0">
              <a:latin typeface="+mn-lt"/>
              <a:sym typeface="Wingdings" charset="2"/>
            </a:endParaRPr>
          </a:p>
          <a:p>
            <a:pPr eaLnBrk="1" hangingPunct="1">
              <a:lnSpc>
                <a:spcPct val="150000"/>
              </a:lnSpc>
              <a:buFont typeface="Wingdings" charset="2"/>
              <a:buChar char="à"/>
            </a:pPr>
            <a:r>
              <a:rPr lang="en-US" sz="1800" b="0" dirty="0">
                <a:latin typeface="+mn-lt"/>
                <a:sym typeface="Wingdings" charset="2"/>
              </a:rPr>
              <a:t>   Systematic error goal </a:t>
            </a:r>
            <a:r>
              <a:rPr lang="en-US" sz="1800" b="0" dirty="0" smtClean="0">
                <a:latin typeface="+mn-lt"/>
                <a:sym typeface="Wingdings" charset="2"/>
              </a:rPr>
              <a:t>achieved !</a:t>
            </a:r>
            <a:endParaRPr lang="en-US" sz="1800" b="0" dirty="0">
              <a:latin typeface="+mn-lt"/>
              <a:cs typeface="Arial" charset="0"/>
            </a:endParaRPr>
          </a:p>
        </p:txBody>
      </p:sp>
      <p:graphicFrame>
        <p:nvGraphicFramePr>
          <p:cNvPr id="4" name="Object 3"/>
          <p:cNvGraphicFramePr>
            <a:graphicFrameLocks noChangeAspect="1"/>
          </p:cNvGraphicFramePr>
          <p:nvPr>
            <p:extLst/>
          </p:nvPr>
        </p:nvGraphicFramePr>
        <p:xfrm>
          <a:off x="6149975" y="1057275"/>
          <a:ext cx="2211388" cy="442913"/>
        </p:xfrm>
        <a:graphic>
          <a:graphicData uri="http://schemas.openxmlformats.org/presentationml/2006/ole">
            <mc:AlternateContent xmlns:mc="http://schemas.openxmlformats.org/markup-compatibility/2006">
              <mc:Choice xmlns:v="urn:schemas-microsoft-com:vml" Requires="v">
                <p:oleObj spid="_x0000_s265235" name="Equation" r:id="rId5" imgW="1269720" imgH="253800" progId="Equation.3">
                  <p:embed/>
                </p:oleObj>
              </mc:Choice>
              <mc:Fallback>
                <p:oleObj name="Equation" r:id="rId5" imgW="1269720" imgH="253800" progId="Equation.3">
                  <p:embed/>
                  <p:pic>
                    <p:nvPicPr>
                      <p:cNvPr id="0" name=""/>
                      <p:cNvPicPr>
                        <a:picLocks noChangeAspect="1" noChangeArrowheads="1"/>
                      </p:cNvPicPr>
                      <p:nvPr/>
                    </p:nvPicPr>
                    <p:blipFill>
                      <a:blip r:embed="rId6"/>
                      <a:srcRect/>
                      <a:stretch>
                        <a:fillRect/>
                      </a:stretch>
                    </p:blipFill>
                    <p:spPr bwMode="auto">
                      <a:xfrm>
                        <a:off x="6149975" y="1057275"/>
                        <a:ext cx="2211388"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2"/>
          <p:cNvPicPr>
            <a:picLocks noChangeAspect="1"/>
          </p:cNvPicPr>
          <p:nvPr/>
        </p:nvPicPr>
        <p:blipFill rotWithShape="1">
          <a:blip r:embed="rId7"/>
          <a:srcRect t="10157" r="6757" b="5176"/>
          <a:stretch/>
        </p:blipFill>
        <p:spPr>
          <a:xfrm>
            <a:off x="4800600" y="1875474"/>
            <a:ext cx="4261959" cy="2986795"/>
          </a:xfrm>
          <a:prstGeom prst="rect">
            <a:avLst/>
          </a:prstGeom>
        </p:spPr>
      </p:pic>
      <p:sp>
        <p:nvSpPr>
          <p:cNvPr id="6" name="Date Placeholder 5"/>
          <p:cNvSpPr>
            <a:spLocks noGrp="1"/>
          </p:cNvSpPr>
          <p:nvPr>
            <p:ph type="dt" sz="half" idx="10"/>
          </p:nvPr>
        </p:nvSpPr>
        <p:spPr/>
        <p:txBody>
          <a:bodyPr/>
          <a:lstStyle/>
          <a:p>
            <a:r>
              <a:rPr lang="en-US" smtClean="0"/>
              <a:t>June 1-19, 2015</a:t>
            </a:r>
            <a:endParaRPr lang="en-US"/>
          </a:p>
        </p:txBody>
      </p:sp>
      <p:sp>
        <p:nvSpPr>
          <p:cNvPr id="10" name="Footer Placeholder 9"/>
          <p:cNvSpPr>
            <a:spLocks noGrp="1"/>
          </p:cNvSpPr>
          <p:nvPr>
            <p:ph type="ftr" sz="quarter" idx="11"/>
          </p:nvPr>
        </p:nvSpPr>
        <p:spPr/>
        <p:txBody>
          <a:bodyPr/>
          <a:lstStyle/>
          <a:p>
            <a:r>
              <a:rPr lang="en-US" smtClean="0"/>
              <a:t>HUGS</a:t>
            </a:r>
            <a:endParaRPr lang="en-US"/>
          </a:p>
        </p:txBody>
      </p:sp>
      <p:sp>
        <p:nvSpPr>
          <p:cNvPr id="13" name="Slide Number Placeholder 12"/>
          <p:cNvSpPr>
            <a:spLocks noGrp="1"/>
          </p:cNvSpPr>
          <p:nvPr>
            <p:ph type="sldNum" sz="quarter" idx="12"/>
          </p:nvPr>
        </p:nvSpPr>
        <p:spPr/>
        <p:txBody>
          <a:bodyPr/>
          <a:lstStyle/>
          <a:p>
            <a:fld id="{7E5306AB-AE3C-461E-AA4C-9594156E011A}" type="slidenum">
              <a:rPr lang="en-US" smtClean="0"/>
              <a:pPr/>
              <a:t>57</a:t>
            </a:fld>
            <a:endParaRPr lang="en-US"/>
          </a:p>
        </p:txBody>
      </p:sp>
    </p:spTree>
    <p:extLst>
      <p:ext uri="{BB962C8B-B14F-4D97-AF65-F5344CB8AC3E}">
        <p14:creationId xmlns:p14="http://schemas.microsoft.com/office/powerpoint/2010/main" val="10623837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0157" r="6757" b="5176"/>
          <a:stretch/>
        </p:blipFill>
        <p:spPr>
          <a:xfrm>
            <a:off x="4495800" y="2180274"/>
            <a:ext cx="4261959" cy="2986795"/>
          </a:xfrm>
          <a:prstGeom prst="rect">
            <a:avLst/>
          </a:prstGeom>
        </p:spPr>
      </p:pic>
      <p:sp>
        <p:nvSpPr>
          <p:cNvPr id="11" name="Rounded Rectangle 10"/>
          <p:cNvSpPr/>
          <p:nvPr/>
        </p:nvSpPr>
        <p:spPr>
          <a:xfrm>
            <a:off x="5562600" y="990600"/>
            <a:ext cx="2362200" cy="533400"/>
          </a:xfrm>
          <a:prstGeom prst="round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05400" y="0"/>
            <a:ext cx="3505200" cy="1143000"/>
          </a:xfrm>
        </p:spPr>
        <p:txBody>
          <a:bodyPr/>
          <a:lstStyle/>
          <a:p>
            <a:r>
              <a:rPr lang="en-US" dirty="0" err="1" smtClean="0"/>
              <a:t>PREx</a:t>
            </a:r>
            <a:r>
              <a:rPr lang="en-US" dirty="0" smtClean="0"/>
              <a:t> I Results</a:t>
            </a:r>
            <a:endParaRPr lang="en-US" dirty="0"/>
          </a:p>
        </p:txBody>
      </p:sp>
      <p:graphicFrame>
        <p:nvGraphicFramePr>
          <p:cNvPr id="9" name="Object 4"/>
          <p:cNvGraphicFramePr>
            <a:graphicFrameLocks noChangeAspect="1"/>
          </p:cNvGraphicFramePr>
          <p:nvPr>
            <p:extLst/>
          </p:nvPr>
        </p:nvGraphicFramePr>
        <p:xfrm>
          <a:off x="4327862" y="1768169"/>
          <a:ext cx="4724400" cy="365431"/>
        </p:xfrm>
        <a:graphic>
          <a:graphicData uri="http://schemas.openxmlformats.org/presentationml/2006/ole">
            <mc:AlternateContent xmlns:mc="http://schemas.openxmlformats.org/markup-compatibility/2006">
              <mc:Choice xmlns:v="urn:schemas-microsoft-com:vml" Requires="v">
                <p:oleObj spid="_x0000_s266258" name="Equation" r:id="rId4" imgW="2958840" imgH="228600" progId="Equation.3">
                  <p:embed/>
                </p:oleObj>
              </mc:Choice>
              <mc:Fallback>
                <p:oleObj name="Equation" r:id="rId4" imgW="29588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7862" y="1768169"/>
                        <a:ext cx="4724400" cy="3654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6"/>
          <p:cNvSpPr txBox="1">
            <a:spLocks noChangeArrowheads="1"/>
          </p:cNvSpPr>
          <p:nvPr/>
        </p:nvSpPr>
        <p:spPr bwMode="auto">
          <a:xfrm>
            <a:off x="5072063" y="5401270"/>
            <a:ext cx="35385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Georgia" charset="0"/>
              </a:defRPr>
            </a:lvl1pPr>
            <a:lvl2pPr marL="742950" indent="-285750" eaLnBrk="0" hangingPunct="0">
              <a:defRPr sz="1600" b="1">
                <a:solidFill>
                  <a:schemeClr val="tx1"/>
                </a:solidFill>
                <a:latin typeface="Georgia" charset="0"/>
              </a:defRPr>
            </a:lvl2pPr>
            <a:lvl3pPr marL="1143000" indent="-228600" eaLnBrk="0" hangingPunct="0">
              <a:defRPr sz="1600" b="1">
                <a:solidFill>
                  <a:schemeClr val="tx1"/>
                </a:solidFill>
                <a:latin typeface="Georgia" charset="0"/>
              </a:defRPr>
            </a:lvl3pPr>
            <a:lvl4pPr marL="1600200" indent="-228600" eaLnBrk="0" hangingPunct="0">
              <a:defRPr sz="1600" b="1">
                <a:solidFill>
                  <a:schemeClr val="tx1"/>
                </a:solidFill>
                <a:latin typeface="Georgia" charset="0"/>
              </a:defRPr>
            </a:lvl4pPr>
            <a:lvl5pPr marL="2057400" indent="-228600" eaLnBrk="0" hangingPunct="0">
              <a:defRPr sz="1600" b="1">
                <a:solidFill>
                  <a:schemeClr val="tx1"/>
                </a:solidFill>
                <a:latin typeface="Georgia" charset="0"/>
              </a:defRPr>
            </a:lvl5pPr>
            <a:lvl6pPr marL="2514600" indent="-228600" eaLnBrk="0" fontAlgn="base" hangingPunct="0">
              <a:spcBef>
                <a:spcPct val="0"/>
              </a:spcBef>
              <a:spcAft>
                <a:spcPct val="0"/>
              </a:spcAft>
              <a:defRPr sz="1600" b="1">
                <a:solidFill>
                  <a:schemeClr val="tx1"/>
                </a:solidFill>
                <a:latin typeface="Georgia" charset="0"/>
              </a:defRPr>
            </a:lvl6pPr>
            <a:lvl7pPr marL="2971800" indent="-228600" eaLnBrk="0" fontAlgn="base" hangingPunct="0">
              <a:spcBef>
                <a:spcPct val="0"/>
              </a:spcBef>
              <a:spcAft>
                <a:spcPct val="0"/>
              </a:spcAft>
              <a:defRPr sz="1600" b="1">
                <a:solidFill>
                  <a:schemeClr val="tx1"/>
                </a:solidFill>
                <a:latin typeface="Georgia" charset="0"/>
              </a:defRPr>
            </a:lvl7pPr>
            <a:lvl8pPr marL="3429000" indent="-228600" eaLnBrk="0" fontAlgn="base" hangingPunct="0">
              <a:spcBef>
                <a:spcPct val="0"/>
              </a:spcBef>
              <a:spcAft>
                <a:spcPct val="0"/>
              </a:spcAft>
              <a:defRPr sz="1600" b="1">
                <a:solidFill>
                  <a:schemeClr val="tx1"/>
                </a:solidFill>
                <a:latin typeface="Georgia" charset="0"/>
              </a:defRPr>
            </a:lvl8pPr>
            <a:lvl9pPr marL="3886200" indent="-228600" eaLnBrk="0" fontAlgn="base" hangingPunct="0">
              <a:spcBef>
                <a:spcPct val="0"/>
              </a:spcBef>
              <a:spcAft>
                <a:spcPct val="0"/>
              </a:spcAft>
              <a:defRPr sz="1600" b="1">
                <a:solidFill>
                  <a:schemeClr val="tx1"/>
                </a:solidFill>
                <a:latin typeface="Georgia" charset="0"/>
              </a:defRPr>
            </a:lvl9pPr>
          </a:lstStyle>
          <a:p>
            <a:pPr eaLnBrk="1" hangingPunct="1">
              <a:lnSpc>
                <a:spcPct val="150000"/>
              </a:lnSpc>
              <a:buFont typeface="Wingdings" charset="2"/>
              <a:buChar char="à"/>
            </a:pPr>
            <a:r>
              <a:rPr lang="en-US" sz="1800" b="0" dirty="0">
                <a:latin typeface="+mn-lt"/>
                <a:sym typeface="Wingdings" charset="2"/>
              </a:rPr>
              <a:t>   </a:t>
            </a:r>
            <a:r>
              <a:rPr lang="en-US" sz="1800" b="0" dirty="0" smtClean="0">
                <a:latin typeface="+mn-lt"/>
                <a:sym typeface="Wingdings" charset="2"/>
              </a:rPr>
              <a:t>Statistics limited </a:t>
            </a:r>
            <a:r>
              <a:rPr lang="en-US" sz="1800" b="0" dirty="0" smtClean="0">
                <a:latin typeface="+mn-lt"/>
                <a:cs typeface="Arial" charset="0"/>
                <a:sym typeface="Wingdings" charset="2"/>
              </a:rPr>
              <a:t>(9%)</a:t>
            </a:r>
            <a:endParaRPr lang="en-US" sz="1800" b="0" dirty="0">
              <a:latin typeface="+mn-lt"/>
              <a:sym typeface="Wingdings" charset="2"/>
            </a:endParaRPr>
          </a:p>
          <a:p>
            <a:pPr eaLnBrk="1" hangingPunct="1">
              <a:lnSpc>
                <a:spcPct val="150000"/>
              </a:lnSpc>
              <a:buFont typeface="Wingdings" charset="2"/>
              <a:buChar char="à"/>
            </a:pPr>
            <a:r>
              <a:rPr lang="en-US" sz="1800" b="0" dirty="0">
                <a:latin typeface="+mn-lt"/>
                <a:sym typeface="Wingdings" charset="2"/>
              </a:rPr>
              <a:t>   Systematic error goal </a:t>
            </a:r>
            <a:r>
              <a:rPr lang="en-US" sz="1800" b="0" dirty="0" smtClean="0">
                <a:latin typeface="+mn-lt"/>
                <a:sym typeface="Wingdings" charset="2"/>
              </a:rPr>
              <a:t>achieved !</a:t>
            </a:r>
            <a:endParaRPr lang="en-US" sz="1800" b="0" dirty="0">
              <a:latin typeface="+mn-lt"/>
              <a:cs typeface="Arial" charset="0"/>
            </a:endParaRPr>
          </a:p>
        </p:txBody>
      </p:sp>
      <p:graphicFrame>
        <p:nvGraphicFramePr>
          <p:cNvPr id="4" name="Object 3"/>
          <p:cNvGraphicFramePr>
            <a:graphicFrameLocks noChangeAspect="1"/>
          </p:cNvGraphicFramePr>
          <p:nvPr>
            <p:extLst/>
          </p:nvPr>
        </p:nvGraphicFramePr>
        <p:xfrm>
          <a:off x="5637212" y="1057275"/>
          <a:ext cx="2211388" cy="442913"/>
        </p:xfrm>
        <a:graphic>
          <a:graphicData uri="http://schemas.openxmlformats.org/presentationml/2006/ole">
            <mc:AlternateContent xmlns:mc="http://schemas.openxmlformats.org/markup-compatibility/2006">
              <mc:Choice xmlns:v="urn:schemas-microsoft-com:vml" Requires="v">
                <p:oleObj spid="_x0000_s266259" name="Equation" r:id="rId6" imgW="1269720" imgH="253800" progId="Equation.3">
                  <p:embed/>
                </p:oleObj>
              </mc:Choice>
              <mc:Fallback>
                <p:oleObj name="Equation" r:id="rId6" imgW="1269720" imgH="253800" progId="Equation.3">
                  <p:embed/>
                  <p:pic>
                    <p:nvPicPr>
                      <p:cNvPr id="0" name=""/>
                      <p:cNvPicPr>
                        <a:picLocks noChangeAspect="1" noChangeArrowheads="1"/>
                      </p:cNvPicPr>
                      <p:nvPr/>
                    </p:nvPicPr>
                    <p:blipFill>
                      <a:blip r:embed="rId7"/>
                      <a:srcRect/>
                      <a:stretch>
                        <a:fillRect/>
                      </a:stretch>
                    </p:blipFill>
                    <p:spPr bwMode="auto">
                      <a:xfrm>
                        <a:off x="5637212" y="1057275"/>
                        <a:ext cx="2211388"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 name="Content Placeholder 3"/>
          <p:cNvPicPr>
            <a:picLocks noGrp="1" noChangeAspect="1"/>
          </p:cNvPicPr>
          <p:nvPr>
            <p:ph idx="1"/>
          </p:nvPr>
        </p:nvPicPr>
        <p:blipFill rotWithShape="1">
          <a:blip r:embed="rId8"/>
          <a:srcRect l="12963" t="2184" r="52778" b="14318"/>
          <a:stretch/>
        </p:blipFill>
        <p:spPr>
          <a:xfrm>
            <a:off x="289192" y="1476154"/>
            <a:ext cx="3889197" cy="4533349"/>
          </a:xfrm>
          <a:prstGeom prst="rect">
            <a:avLst/>
          </a:prstGeom>
        </p:spPr>
      </p:pic>
      <p:sp>
        <p:nvSpPr>
          <p:cNvPr id="17" name="Title 1"/>
          <p:cNvSpPr txBox="1">
            <a:spLocks/>
          </p:cNvSpPr>
          <p:nvPr/>
        </p:nvSpPr>
        <p:spPr>
          <a:xfrm>
            <a:off x="609600" y="0"/>
            <a:ext cx="3505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t>PREx</a:t>
            </a:r>
            <a:r>
              <a:rPr lang="en-US" dirty="0" smtClean="0"/>
              <a:t> II/CREX</a:t>
            </a:r>
            <a:endParaRPr lang="en-US" dirty="0"/>
          </a:p>
        </p:txBody>
      </p:sp>
      <p:sp>
        <p:nvSpPr>
          <p:cNvPr id="5" name="Date Placeholder 4"/>
          <p:cNvSpPr>
            <a:spLocks noGrp="1"/>
          </p:cNvSpPr>
          <p:nvPr>
            <p:ph type="dt" sz="half" idx="10"/>
          </p:nvPr>
        </p:nvSpPr>
        <p:spPr/>
        <p:txBody>
          <a:bodyPr/>
          <a:lstStyle/>
          <a:p>
            <a:r>
              <a:rPr lang="en-US" smtClean="0"/>
              <a:t>June 1-19, 2015</a:t>
            </a:r>
            <a:endParaRPr lang="en-US"/>
          </a:p>
        </p:txBody>
      </p:sp>
      <p:sp>
        <p:nvSpPr>
          <p:cNvPr id="6" name="Footer Placeholder 5"/>
          <p:cNvSpPr>
            <a:spLocks noGrp="1"/>
          </p:cNvSpPr>
          <p:nvPr>
            <p:ph type="ftr" sz="quarter" idx="11"/>
          </p:nvPr>
        </p:nvSpPr>
        <p:spPr/>
        <p:txBody>
          <a:bodyPr/>
          <a:lstStyle/>
          <a:p>
            <a:r>
              <a:rPr lang="en-US" smtClean="0"/>
              <a:t>HUGS</a:t>
            </a:r>
            <a:endParaRPr lang="en-US"/>
          </a:p>
        </p:txBody>
      </p:sp>
      <p:sp>
        <p:nvSpPr>
          <p:cNvPr id="7" name="Slide Number Placeholder 6"/>
          <p:cNvSpPr>
            <a:spLocks noGrp="1"/>
          </p:cNvSpPr>
          <p:nvPr>
            <p:ph type="sldNum" sz="quarter" idx="12"/>
          </p:nvPr>
        </p:nvSpPr>
        <p:spPr/>
        <p:txBody>
          <a:bodyPr/>
          <a:lstStyle/>
          <a:p>
            <a:fld id="{7E5306AB-AE3C-461E-AA4C-9594156E011A}" type="slidenum">
              <a:rPr lang="en-US" smtClean="0"/>
              <a:pPr/>
              <a:t>58</a:t>
            </a:fld>
            <a:endParaRPr lang="en-US"/>
          </a:p>
        </p:txBody>
      </p:sp>
    </p:spTree>
    <p:extLst>
      <p:ext uri="{BB962C8B-B14F-4D97-AF65-F5344CB8AC3E}">
        <p14:creationId xmlns:p14="http://schemas.microsoft.com/office/powerpoint/2010/main" val="4129303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573" t="3963" r="23748" b="23588"/>
          <a:stretch/>
        </p:blipFill>
        <p:spPr>
          <a:xfrm>
            <a:off x="457200" y="3124200"/>
            <a:ext cx="4038600" cy="3276600"/>
          </a:xfrm>
          <a:prstGeom prst="rect">
            <a:avLst/>
          </a:prstGeom>
        </p:spPr>
      </p:pic>
      <p:sp>
        <p:nvSpPr>
          <p:cNvPr id="2" name="Title 1"/>
          <p:cNvSpPr>
            <a:spLocks noGrp="1"/>
          </p:cNvSpPr>
          <p:nvPr>
            <p:ph type="title"/>
          </p:nvPr>
        </p:nvSpPr>
        <p:spPr/>
        <p:txBody>
          <a:bodyPr/>
          <a:lstStyle/>
          <a:p>
            <a:r>
              <a:rPr lang="en-US" dirty="0" smtClean="0"/>
              <a:t>3 nucleon forces</a:t>
            </a:r>
            <a:endParaRPr lang="en-US" dirty="0"/>
          </a:p>
        </p:txBody>
      </p:sp>
      <p:sp>
        <p:nvSpPr>
          <p:cNvPr id="5" name="TextBox 4"/>
          <p:cNvSpPr txBox="1"/>
          <p:nvPr/>
        </p:nvSpPr>
        <p:spPr>
          <a:xfrm>
            <a:off x="609600" y="1419761"/>
            <a:ext cx="4114800" cy="1323439"/>
          </a:xfrm>
          <a:prstGeom prst="rect">
            <a:avLst/>
          </a:prstGeom>
          <a:noFill/>
        </p:spPr>
        <p:txBody>
          <a:bodyPr wrap="square" rtlCol="0">
            <a:spAutoFit/>
          </a:bodyPr>
          <a:lstStyle/>
          <a:p>
            <a:r>
              <a:rPr lang="en-US" sz="2000" dirty="0" smtClean="0"/>
              <a:t>Ab-initio coupled-cluster calculations</a:t>
            </a:r>
          </a:p>
          <a:p>
            <a:endParaRPr lang="en-US" sz="2000" dirty="0"/>
          </a:p>
          <a:p>
            <a:r>
              <a:rPr lang="en-US" sz="2000" dirty="0" smtClean="0"/>
              <a:t>3N forces needed for </a:t>
            </a:r>
            <a:r>
              <a:rPr lang="en-US" sz="2000" baseline="30000" dirty="0" smtClean="0"/>
              <a:t>48</a:t>
            </a:r>
            <a:r>
              <a:rPr lang="en-US" sz="2000" dirty="0" smtClean="0"/>
              <a:t>Ca to </a:t>
            </a:r>
            <a:r>
              <a:rPr lang="en-US" sz="2000" i="1" dirty="0" smtClean="0"/>
              <a:t>be</a:t>
            </a:r>
            <a:r>
              <a:rPr lang="en-US" sz="2000" dirty="0" smtClean="0"/>
              <a:t> doubly-magic</a:t>
            </a:r>
          </a:p>
        </p:txBody>
      </p:sp>
      <p:pic>
        <p:nvPicPr>
          <p:cNvPr id="3" name="Picture 2"/>
          <p:cNvPicPr>
            <a:picLocks noChangeAspect="1"/>
          </p:cNvPicPr>
          <p:nvPr/>
        </p:nvPicPr>
        <p:blipFill rotWithShape="1">
          <a:blip r:embed="rId3"/>
          <a:srcRect l="8227" r="22879" b="25714"/>
          <a:stretch/>
        </p:blipFill>
        <p:spPr>
          <a:xfrm>
            <a:off x="4646155" y="990600"/>
            <a:ext cx="4319954" cy="3352800"/>
          </a:xfrm>
          <a:prstGeom prst="rect">
            <a:avLst/>
          </a:prstGeom>
        </p:spPr>
      </p:pic>
      <p:sp>
        <p:nvSpPr>
          <p:cNvPr id="7" name="Rectangle 6"/>
          <p:cNvSpPr/>
          <p:nvPr/>
        </p:nvSpPr>
        <p:spPr>
          <a:xfrm rot="16200000">
            <a:off x="-1933138" y="3990539"/>
            <a:ext cx="4478855" cy="307777"/>
          </a:xfrm>
          <a:prstGeom prst="rect">
            <a:avLst/>
          </a:prstGeom>
        </p:spPr>
        <p:txBody>
          <a:bodyPr wrap="none">
            <a:spAutoFit/>
          </a:bodyPr>
          <a:lstStyle/>
          <a:p>
            <a:r>
              <a:rPr lang="en-CA" sz="1400" dirty="0" smtClean="0">
                <a:solidFill>
                  <a:srgbClr val="808080"/>
                </a:solidFill>
                <a:latin typeface="Times New Roman" panose="02020603050405020304" pitchFamily="18" charset="0"/>
              </a:rPr>
              <a:t>G. Hagen, et. Al, arXiv:1312.7872v1 [</a:t>
            </a:r>
            <a:r>
              <a:rPr lang="en-CA" sz="1400" dirty="0" err="1" smtClean="0">
                <a:solidFill>
                  <a:srgbClr val="808080"/>
                </a:solidFill>
                <a:latin typeface="Times New Roman" panose="02020603050405020304" pitchFamily="18" charset="0"/>
              </a:rPr>
              <a:t>nucl-th</a:t>
            </a:r>
            <a:r>
              <a:rPr lang="en-CA" sz="1400" dirty="0" smtClean="0">
                <a:solidFill>
                  <a:srgbClr val="808080"/>
                </a:solidFill>
                <a:latin typeface="Times New Roman" panose="02020603050405020304" pitchFamily="18" charset="0"/>
              </a:rPr>
              <a:t>] 30 Dec 2013</a:t>
            </a:r>
            <a:endParaRPr lang="en-CA" sz="1400" dirty="0"/>
          </a:p>
        </p:txBody>
      </p:sp>
      <mc:AlternateContent xmlns:mc="http://schemas.openxmlformats.org/markup-compatibility/2006" xmlns:a14="http://schemas.microsoft.com/office/drawing/2010/main">
        <mc:Choice Requires="a14">
          <p:sp>
            <p:nvSpPr>
              <p:cNvPr id="8" name="Rectangle 7"/>
              <p:cNvSpPr/>
              <p:nvPr/>
            </p:nvSpPr>
            <p:spPr>
              <a:xfrm>
                <a:off x="5029200" y="1254089"/>
                <a:ext cx="2232919" cy="369332"/>
              </a:xfrm>
              <a:prstGeom prst="rect">
                <a:avLst/>
              </a:prstGeom>
            </p:spPr>
            <p:txBody>
              <a:bodyPr wrap="none">
                <a:spAutoFit/>
              </a:bodyPr>
              <a:lstStyle/>
              <a:p>
                <a14:m>
                  <m:oMath xmlns:m="http://schemas.openxmlformats.org/officeDocument/2006/math">
                    <m:sSup>
                      <m:sSupPr>
                        <m:ctrlPr>
                          <a:rPr lang="en-US" i="1">
                            <a:latin typeface="Cambria Math"/>
                          </a:rPr>
                        </m:ctrlPr>
                      </m:sSupPr>
                      <m:e>
                        <m:r>
                          <a:rPr lang="en-US" i="1">
                            <a:latin typeface="Cambria Math" panose="02040503050406030204" pitchFamily="18" charset="0"/>
                          </a:rPr>
                          <m:t>𝐽</m:t>
                        </m:r>
                      </m:e>
                      <m:sup>
                        <m:r>
                          <a:rPr lang="en-US" i="1">
                            <a:latin typeface="Cambria Math" panose="02040503050406030204" pitchFamily="18" charset="0"/>
                            <a:ea typeface="Cambria Math" panose="02040503050406030204" pitchFamily="18" charset="0"/>
                          </a:rPr>
                          <m:t>𝜋</m:t>
                        </m:r>
                      </m:sup>
                    </m:sSup>
                    <m:r>
                      <a:rPr lang="en-US" i="1">
                        <a:latin typeface="Cambria Math" panose="02040503050406030204" pitchFamily="18" charset="0"/>
                      </a:rPr>
                      <m:t>=</m:t>
                    </m:r>
                    <m:sSup>
                      <m:sSupPr>
                        <m:ctrlPr>
                          <a:rPr lang="en-US" i="1">
                            <a:latin typeface="Cambria Math"/>
                          </a:rPr>
                        </m:ctrlPr>
                      </m:sSupPr>
                      <m:e>
                        <m:r>
                          <a:rPr lang="en-US" i="1">
                            <a:latin typeface="Cambria Math" panose="02040503050406030204" pitchFamily="18" charset="0"/>
                          </a:rPr>
                          <m:t>2</m:t>
                        </m:r>
                      </m:e>
                      <m:sup>
                        <m:r>
                          <a:rPr lang="en-US" i="1">
                            <a:latin typeface="Cambria Math" panose="02040503050406030204" pitchFamily="18" charset="0"/>
                          </a:rPr>
                          <m:t>+</m:t>
                        </m:r>
                      </m:sup>
                    </m:sSup>
                  </m:oMath>
                </a14:m>
                <a:r>
                  <a:rPr lang="en-US" dirty="0"/>
                  <a:t>excited states</a:t>
                </a:r>
              </a:p>
            </p:txBody>
          </p:sp>
        </mc:Choice>
        <mc:Fallback xmlns="">
          <p:sp>
            <p:nvSpPr>
              <p:cNvPr id="8" name="Rectangle 7"/>
              <p:cNvSpPr>
                <a:spLocks noRot="1" noChangeAspect="1" noMove="1" noResize="1" noEditPoints="1" noAdjustHandles="1" noChangeArrowheads="1" noChangeShapeType="1" noTextEdit="1"/>
              </p:cNvSpPr>
              <p:nvPr/>
            </p:nvSpPr>
            <p:spPr>
              <a:xfrm>
                <a:off x="5029200" y="1254089"/>
                <a:ext cx="2232919" cy="369332"/>
              </a:xfrm>
              <a:prstGeom prst="rect">
                <a:avLst/>
              </a:prstGeom>
              <a:blipFill rotWithShape="0">
                <a:blip r:embed="rId4"/>
                <a:stretch>
                  <a:fillRect l="-546" t="-10000" r="-1913" b="-26667"/>
                </a:stretch>
              </a:blipFill>
            </p:spPr>
            <p:txBody>
              <a:bodyPr/>
              <a:lstStyle/>
              <a:p>
                <a:r>
                  <a:rPr lang="en-CA">
                    <a:noFill/>
                  </a:rPr>
                  <a:t> </a:t>
                </a:r>
              </a:p>
            </p:txBody>
          </p:sp>
        </mc:Fallback>
      </mc:AlternateContent>
      <p:sp>
        <p:nvSpPr>
          <p:cNvPr id="9" name="Rectangle 8"/>
          <p:cNvSpPr/>
          <p:nvPr/>
        </p:nvSpPr>
        <p:spPr>
          <a:xfrm>
            <a:off x="1079757" y="5410200"/>
            <a:ext cx="1739643" cy="369332"/>
          </a:xfrm>
          <a:prstGeom prst="rect">
            <a:avLst/>
          </a:prstGeom>
        </p:spPr>
        <p:txBody>
          <a:bodyPr wrap="none">
            <a:spAutoFit/>
          </a:bodyPr>
          <a:lstStyle/>
          <a:p>
            <a:r>
              <a:rPr lang="en-US" dirty="0"/>
              <a:t>Binding </a:t>
            </a:r>
            <a:r>
              <a:rPr lang="en-US" dirty="0" smtClean="0"/>
              <a:t>energies</a:t>
            </a:r>
            <a:endParaRPr lang="en-US" dirty="0"/>
          </a:p>
        </p:txBody>
      </p:sp>
      <p:sp>
        <p:nvSpPr>
          <p:cNvPr id="10" name="Rectangle 9"/>
          <p:cNvSpPr/>
          <p:nvPr/>
        </p:nvSpPr>
        <p:spPr>
          <a:xfrm>
            <a:off x="4964586" y="4800600"/>
            <a:ext cx="3683091" cy="1015663"/>
          </a:xfrm>
          <a:prstGeom prst="rect">
            <a:avLst/>
          </a:prstGeom>
        </p:spPr>
        <p:txBody>
          <a:bodyPr wrap="square">
            <a:spAutoFit/>
          </a:bodyPr>
          <a:lstStyle/>
          <a:p>
            <a:r>
              <a:rPr lang="en-US" sz="2000" dirty="0" smtClean="0"/>
              <a:t>Can </a:t>
            </a:r>
            <a:r>
              <a:rPr lang="en-US" sz="2000" dirty="0"/>
              <a:t>do microscopic calculations for </a:t>
            </a:r>
            <a:r>
              <a:rPr lang="en-US" sz="2000" baseline="30000" dirty="0"/>
              <a:t>48</a:t>
            </a:r>
            <a:r>
              <a:rPr lang="en-US" sz="2000" dirty="0"/>
              <a:t>Ca that we can’t do for lead (yet?)</a:t>
            </a:r>
          </a:p>
        </p:txBody>
      </p:sp>
      <p:sp>
        <p:nvSpPr>
          <p:cNvPr id="6" name="Date Placeholder 5"/>
          <p:cNvSpPr>
            <a:spLocks noGrp="1"/>
          </p:cNvSpPr>
          <p:nvPr>
            <p:ph type="dt" sz="half" idx="10"/>
          </p:nvPr>
        </p:nvSpPr>
        <p:spPr/>
        <p:txBody>
          <a:bodyPr/>
          <a:lstStyle/>
          <a:p>
            <a:r>
              <a:rPr lang="en-US" smtClean="0"/>
              <a:t>June 1-19, 2015</a:t>
            </a:r>
            <a:endParaRPr lang="en-US"/>
          </a:p>
        </p:txBody>
      </p:sp>
      <p:sp>
        <p:nvSpPr>
          <p:cNvPr id="11" name="Footer Placeholder 10"/>
          <p:cNvSpPr>
            <a:spLocks noGrp="1"/>
          </p:cNvSpPr>
          <p:nvPr>
            <p:ph type="ftr" sz="quarter" idx="11"/>
          </p:nvPr>
        </p:nvSpPr>
        <p:spPr/>
        <p:txBody>
          <a:bodyPr/>
          <a:lstStyle/>
          <a:p>
            <a:r>
              <a:rPr lang="en-US" smtClean="0"/>
              <a:t>HUGS</a:t>
            </a:r>
            <a:endParaRPr lang="en-US"/>
          </a:p>
        </p:txBody>
      </p:sp>
      <p:sp>
        <p:nvSpPr>
          <p:cNvPr id="12" name="Slide Number Placeholder 11"/>
          <p:cNvSpPr>
            <a:spLocks noGrp="1"/>
          </p:cNvSpPr>
          <p:nvPr>
            <p:ph type="sldNum" sz="quarter" idx="12"/>
          </p:nvPr>
        </p:nvSpPr>
        <p:spPr/>
        <p:txBody>
          <a:bodyPr/>
          <a:lstStyle/>
          <a:p>
            <a:fld id="{7E5306AB-AE3C-461E-AA4C-9594156E011A}" type="slidenum">
              <a:rPr lang="en-US" smtClean="0"/>
              <a:pPr/>
              <a:t>59</a:t>
            </a:fld>
            <a:endParaRPr lang="en-US"/>
          </a:p>
        </p:txBody>
      </p:sp>
    </p:spTree>
    <p:extLst>
      <p:ext uri="{BB962C8B-B14F-4D97-AF65-F5344CB8AC3E}">
        <p14:creationId xmlns:p14="http://schemas.microsoft.com/office/powerpoint/2010/main" val="2494595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527394"/>
            <a:ext cx="5199459" cy="4187606"/>
          </a:xfrm>
          <a:prstGeom prst="rect">
            <a:avLst/>
          </a:prstGeom>
        </p:spPr>
      </p:pic>
      <p:sp>
        <p:nvSpPr>
          <p:cNvPr id="2" name="Title 1"/>
          <p:cNvSpPr>
            <a:spLocks noGrp="1"/>
          </p:cNvSpPr>
          <p:nvPr>
            <p:ph type="title"/>
          </p:nvPr>
        </p:nvSpPr>
        <p:spPr/>
        <p:txBody>
          <a:bodyPr>
            <a:normAutofit/>
          </a:bodyPr>
          <a:lstStyle/>
          <a:p>
            <a:r>
              <a:rPr lang="en-US" dirty="0" smtClean="0"/>
              <a:t>Weak mixing angle</a:t>
            </a:r>
            <a:endParaRPr lang="en-US" dirty="0"/>
          </a:p>
        </p:txBody>
      </p:sp>
      <p:sp>
        <p:nvSpPr>
          <p:cNvPr id="3" name="Date Placeholder 2"/>
          <p:cNvSpPr>
            <a:spLocks noGrp="1"/>
          </p:cNvSpPr>
          <p:nvPr>
            <p:ph type="dt" sz="half" idx="10"/>
          </p:nvPr>
        </p:nvSpPr>
        <p:spPr/>
        <p:txBody>
          <a:bodyPr/>
          <a:lstStyle/>
          <a:p>
            <a:r>
              <a:rPr lang="en-US" smtClean="0">
                <a:solidFill>
                  <a:prstClr val="black"/>
                </a:solidFill>
              </a:rPr>
              <a:t>June 1-19, 2015</a:t>
            </a:r>
            <a:endParaRPr lang="en-US">
              <a:solidFill>
                <a:prstClr val="black"/>
              </a:solidFill>
            </a:endParaRPr>
          </a:p>
        </p:txBody>
      </p:sp>
      <p:sp>
        <p:nvSpPr>
          <p:cNvPr id="4" name="Footer Placeholder 3"/>
          <p:cNvSpPr>
            <a:spLocks noGrp="1"/>
          </p:cNvSpPr>
          <p:nvPr>
            <p:ph type="ftr" sz="quarter" idx="11"/>
          </p:nvPr>
        </p:nvSpPr>
        <p:spPr/>
        <p:txBody>
          <a:bodyPr/>
          <a:lstStyle/>
          <a:p>
            <a:r>
              <a:rPr lang="en-US" smtClean="0"/>
              <a:t>HUGS</a:t>
            </a:r>
            <a:endParaRPr lang="en-US"/>
          </a:p>
        </p:txBody>
      </p:sp>
      <p:sp>
        <p:nvSpPr>
          <p:cNvPr id="5" name="Slide Number Placeholder 4"/>
          <p:cNvSpPr>
            <a:spLocks noGrp="1"/>
          </p:cNvSpPr>
          <p:nvPr>
            <p:ph type="sldNum" sz="quarter" idx="12"/>
          </p:nvPr>
        </p:nvSpPr>
        <p:spPr/>
        <p:txBody>
          <a:bodyPr/>
          <a:lstStyle/>
          <a:p>
            <a:fld id="{6ED5109C-FE65-41A6-A64E-43147634AD7D}" type="slidenum">
              <a:rPr lang="en-US" smtClean="0"/>
              <a:t>6</a:t>
            </a:fld>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1" y="1527394"/>
            <a:ext cx="5199459" cy="4187606"/>
          </a:xfrm>
          <a:prstGeom prst="rect">
            <a:avLst/>
          </a:prstGeom>
        </p:spPr>
      </p:pic>
      <p:grpSp>
        <p:nvGrpSpPr>
          <p:cNvPr id="16" name="Group 11"/>
          <p:cNvGrpSpPr>
            <a:grpSpLocks/>
          </p:cNvGrpSpPr>
          <p:nvPr/>
        </p:nvGrpSpPr>
        <p:grpSpPr bwMode="auto">
          <a:xfrm>
            <a:off x="107156" y="4291907"/>
            <a:ext cx="9065865" cy="1062633"/>
            <a:chOff x="0" y="2456"/>
            <a:chExt cx="8122" cy="952"/>
          </a:xfrm>
        </p:grpSpPr>
        <p:grpSp>
          <p:nvGrpSpPr>
            <p:cNvPr id="17" name="Group 7"/>
            <p:cNvGrpSpPr>
              <a:grpSpLocks/>
            </p:cNvGrpSpPr>
            <p:nvPr/>
          </p:nvGrpSpPr>
          <p:grpSpPr bwMode="auto">
            <a:xfrm>
              <a:off x="3184" y="2520"/>
              <a:ext cx="1384" cy="632"/>
              <a:chOff x="1832" y="2520"/>
              <a:chExt cx="1384" cy="632"/>
            </a:xfrm>
          </p:grpSpPr>
          <p:sp>
            <p:nvSpPr>
              <p:cNvPr id="21" name="Rectangle 5"/>
              <p:cNvSpPr>
                <a:spLocks/>
              </p:cNvSpPr>
              <p:nvPr/>
            </p:nvSpPr>
            <p:spPr bwMode="auto">
              <a:xfrm>
                <a:off x="1832" y="2520"/>
                <a:ext cx="448" cy="592"/>
              </a:xfrm>
              <a:prstGeom prst="rect">
                <a:avLst/>
              </a:prstGeom>
              <a:solidFill>
                <a:srgbClr val="FFFFF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2" name="Rectangle 6"/>
              <p:cNvSpPr>
                <a:spLocks/>
              </p:cNvSpPr>
              <p:nvPr/>
            </p:nvSpPr>
            <p:spPr bwMode="auto">
              <a:xfrm>
                <a:off x="2768" y="2560"/>
                <a:ext cx="448" cy="592"/>
              </a:xfrm>
              <a:prstGeom prst="rect">
                <a:avLst/>
              </a:prstGeom>
              <a:solidFill>
                <a:srgbClr val="FFFFF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sp>
          <p:nvSpPr>
            <p:cNvPr id="18" name="Rectangle 8"/>
            <p:cNvSpPr>
              <a:spLocks/>
            </p:cNvSpPr>
            <p:nvPr/>
          </p:nvSpPr>
          <p:spPr bwMode="auto">
            <a:xfrm>
              <a:off x="0" y="2672"/>
              <a:ext cx="1800" cy="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a:solidFill>
                    <a:srgbClr val="8500AF"/>
                  </a:solidFill>
                  <a:ea typeface="Gill Sans" charset="0"/>
                  <a:cs typeface="Gill Sans" charset="0"/>
                </a:rPr>
                <a:t>Qweak will test a new set of couplings to new physics</a:t>
              </a:r>
            </a:p>
          </p:txBody>
        </p:sp>
        <p:sp>
          <p:nvSpPr>
            <p:cNvPr id="19" name="Rectangle 9"/>
            <p:cNvSpPr>
              <a:spLocks/>
            </p:cNvSpPr>
            <p:nvPr/>
          </p:nvSpPr>
          <p:spPr bwMode="auto">
            <a:xfrm>
              <a:off x="6226" y="2632"/>
              <a:ext cx="1896" cy="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dirty="0">
                  <a:solidFill>
                    <a:srgbClr val="8500AF"/>
                  </a:solidFill>
                  <a:ea typeface="Gill Sans" charset="0"/>
                  <a:cs typeface="Gill Sans" charset="0"/>
                </a:rPr>
                <a:t>Qweak projected final uncertainty (arbitrary position)</a:t>
              </a:r>
            </a:p>
          </p:txBody>
        </p:sp>
        <p:sp>
          <p:nvSpPr>
            <p:cNvPr id="20" name="Oval 10"/>
            <p:cNvSpPr>
              <a:spLocks/>
            </p:cNvSpPr>
            <p:nvPr/>
          </p:nvSpPr>
          <p:spPr bwMode="auto">
            <a:xfrm>
              <a:off x="3727" y="2456"/>
              <a:ext cx="392" cy="800"/>
            </a:xfrm>
            <a:prstGeom prst="ellipse">
              <a:avLst/>
            </a:prstGeom>
            <a:noFill/>
            <a:ln w="25400" cap="flat">
              <a:solidFill>
                <a:srgbClr val="8500A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3" name="Rectangle 13"/>
          <p:cNvSpPr>
            <a:spLocks/>
          </p:cNvSpPr>
          <p:nvPr/>
        </p:nvSpPr>
        <p:spPr bwMode="auto">
          <a:xfrm>
            <a:off x="478631" y="2438400"/>
            <a:ext cx="1553766" cy="58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dirty="0">
                <a:ea typeface="Lucida Grande" charset="0"/>
                <a:cs typeface="Lucida Grande" charset="0"/>
              </a:rPr>
              <a:t>6S → 7S </a:t>
            </a:r>
            <a:r>
              <a:rPr lang="en-US" sz="1700" baseline="32000" dirty="0">
                <a:ea typeface="Gill Sans" charset="0"/>
                <a:cs typeface="Gill Sans" charset="0"/>
              </a:rPr>
              <a:t>133</a:t>
            </a:r>
            <a:r>
              <a:rPr lang="en-US" sz="1700" dirty="0">
                <a:ea typeface="Gill Sans" charset="0"/>
                <a:cs typeface="Gill Sans" charset="0"/>
              </a:rPr>
              <a:t>Cs atomic transition</a:t>
            </a:r>
          </a:p>
        </p:txBody>
      </p:sp>
      <p:sp>
        <p:nvSpPr>
          <p:cNvPr id="24" name="Rectangle 14"/>
          <p:cNvSpPr>
            <a:spLocks/>
          </p:cNvSpPr>
          <p:nvPr/>
        </p:nvSpPr>
        <p:spPr bwMode="auto">
          <a:xfrm>
            <a:off x="6912173" y="1519237"/>
            <a:ext cx="2384227"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dirty="0">
                <a:ea typeface="Gill Sans" charset="0"/>
                <a:cs typeface="Gill Sans" charset="0"/>
              </a:rPr>
              <a:t>neutrino deep-inelastic scattering cross-sections</a:t>
            </a:r>
          </a:p>
          <a:p>
            <a:r>
              <a:rPr lang="en-US" sz="1700" dirty="0">
                <a:ea typeface="Gill Sans" charset="0"/>
                <a:cs typeface="Gill Sans" charset="0"/>
              </a:rPr>
              <a:t>(controversial </a:t>
            </a:r>
            <a:r>
              <a:rPr lang="en-US" sz="1700" dirty="0" err="1">
                <a:ea typeface="Gill Sans" charset="0"/>
                <a:cs typeface="Gill Sans" charset="0"/>
              </a:rPr>
              <a:t>hadronic</a:t>
            </a:r>
            <a:r>
              <a:rPr lang="en-US" sz="1700" dirty="0">
                <a:ea typeface="Gill Sans" charset="0"/>
                <a:cs typeface="Gill Sans" charset="0"/>
              </a:rPr>
              <a:t> corrections not included) </a:t>
            </a:r>
          </a:p>
        </p:txBody>
      </p:sp>
      <p:sp>
        <p:nvSpPr>
          <p:cNvPr id="25" name="Rectangle 15"/>
          <p:cNvSpPr>
            <a:spLocks/>
          </p:cNvSpPr>
          <p:nvPr/>
        </p:nvSpPr>
        <p:spPr bwMode="auto">
          <a:xfrm>
            <a:off x="7209234" y="2822972"/>
            <a:ext cx="1553766"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dirty="0">
                <a:ea typeface="Gill Sans" charset="0"/>
                <a:cs typeface="Gill Sans" charset="0"/>
              </a:rPr>
              <a:t>Standard Model electroweak fit with uncertainty</a:t>
            </a:r>
          </a:p>
        </p:txBody>
      </p:sp>
      <p:sp>
        <p:nvSpPr>
          <p:cNvPr id="26" name="Line 16"/>
          <p:cNvSpPr>
            <a:spLocks noChangeShapeType="1"/>
          </p:cNvSpPr>
          <p:nvPr/>
        </p:nvSpPr>
        <p:spPr bwMode="auto">
          <a:xfrm rot="10800000">
            <a:off x="1973237" y="2728615"/>
            <a:ext cx="1311549" cy="479450"/>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 name="Line 17"/>
          <p:cNvSpPr>
            <a:spLocks noChangeShapeType="1"/>
          </p:cNvSpPr>
          <p:nvPr/>
        </p:nvSpPr>
        <p:spPr bwMode="auto">
          <a:xfrm rot="10800000" flipH="1">
            <a:off x="5650038" y="2055018"/>
            <a:ext cx="1262135" cy="851669"/>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 name="Line 18"/>
          <p:cNvSpPr>
            <a:spLocks noChangeShapeType="1"/>
          </p:cNvSpPr>
          <p:nvPr/>
        </p:nvSpPr>
        <p:spPr bwMode="auto">
          <a:xfrm flipV="1">
            <a:off x="6105450" y="3195638"/>
            <a:ext cx="1038299" cy="29170"/>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 name="Line 19"/>
          <p:cNvSpPr>
            <a:spLocks noChangeShapeType="1"/>
          </p:cNvSpPr>
          <p:nvPr/>
        </p:nvSpPr>
        <p:spPr bwMode="auto">
          <a:xfrm flipH="1">
            <a:off x="1978819" y="3345359"/>
            <a:ext cx="2244700" cy="697632"/>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 name="Rectangle 20"/>
          <p:cNvSpPr>
            <a:spLocks/>
          </p:cNvSpPr>
          <p:nvPr/>
        </p:nvSpPr>
        <p:spPr bwMode="auto">
          <a:xfrm>
            <a:off x="229716" y="3689152"/>
            <a:ext cx="182165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dirty="0">
                <a:ea typeface="Gill Sans" charset="0"/>
                <a:cs typeface="Gill Sans" charset="0"/>
              </a:rPr>
              <a:t>Parity violating </a:t>
            </a:r>
            <a:r>
              <a:rPr lang="en-US" sz="1700" dirty="0" err="1">
                <a:ea typeface="Gill Sans" charset="0"/>
                <a:cs typeface="Gill Sans" charset="0"/>
              </a:rPr>
              <a:t>moller</a:t>
            </a:r>
            <a:r>
              <a:rPr lang="en-US" sz="1700" dirty="0">
                <a:ea typeface="Gill Sans" charset="0"/>
                <a:cs typeface="Gill Sans" charset="0"/>
              </a:rPr>
              <a:t> scattering</a:t>
            </a:r>
          </a:p>
        </p:txBody>
      </p:sp>
      <p:sp>
        <p:nvSpPr>
          <p:cNvPr id="31" name="Rectangle 21"/>
          <p:cNvSpPr>
            <a:spLocks/>
          </p:cNvSpPr>
          <p:nvPr/>
        </p:nvSpPr>
        <p:spPr bwMode="auto">
          <a:xfrm>
            <a:off x="7055048" y="3907929"/>
            <a:ext cx="1098352"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dirty="0">
                <a:ea typeface="Gill Sans" charset="0"/>
                <a:cs typeface="Gill Sans" charset="0"/>
              </a:rPr>
              <a:t>Colliders</a:t>
            </a:r>
          </a:p>
        </p:txBody>
      </p:sp>
      <p:sp>
        <p:nvSpPr>
          <p:cNvPr id="32" name="Rectangle 22"/>
          <p:cNvSpPr>
            <a:spLocks/>
          </p:cNvSpPr>
          <p:nvPr/>
        </p:nvSpPr>
        <p:spPr bwMode="auto">
          <a:xfrm>
            <a:off x="94654" y="1233487"/>
            <a:ext cx="2321719"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dirty="0">
                <a:ea typeface="Gill Sans" charset="0"/>
                <a:cs typeface="Gill Sans" charset="0"/>
              </a:rPr>
              <a:t>Each experiment is differently sensitive to potential new physics</a:t>
            </a:r>
          </a:p>
        </p:txBody>
      </p:sp>
      <p:sp>
        <p:nvSpPr>
          <p:cNvPr id="33" name="Line 27"/>
          <p:cNvSpPr>
            <a:spLocks noChangeShapeType="1"/>
          </p:cNvSpPr>
          <p:nvPr/>
        </p:nvSpPr>
        <p:spPr bwMode="auto">
          <a:xfrm rot="10800000" flipH="1">
            <a:off x="5819701" y="4068664"/>
            <a:ext cx="1141884" cy="231056"/>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191403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Neutron Stars</a:t>
            </a:r>
            <a:endParaRPr lang="en-CA"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37" r="12749" b="12728"/>
          <a:stretch/>
        </p:blipFill>
        <p:spPr bwMode="auto">
          <a:xfrm>
            <a:off x="152400" y="909210"/>
            <a:ext cx="4662054" cy="373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34000" y="2274487"/>
            <a:ext cx="4047164" cy="369332"/>
          </a:xfrm>
          <a:prstGeom prst="rect">
            <a:avLst/>
          </a:prstGeom>
          <a:noFill/>
        </p:spPr>
        <p:txBody>
          <a:bodyPr wrap="none" rtlCol="0">
            <a:spAutoFit/>
          </a:bodyPr>
          <a:lstStyle/>
          <a:p>
            <a:pPr defTabSz="457200"/>
            <a:r>
              <a:rPr lang="en-US" baseline="0" dirty="0" err="1" smtClean="0">
                <a:solidFill>
                  <a:srgbClr val="000000"/>
                </a:solidFill>
                <a:ea typeface="ＭＳ Ｐゴシック" charset="-128"/>
                <a:cs typeface="ＭＳ Ｐゴシック" charset="-128"/>
              </a:rPr>
              <a:t>Gandolfi</a:t>
            </a:r>
            <a:r>
              <a:rPr lang="en-US" baseline="0" dirty="0" smtClean="0">
                <a:solidFill>
                  <a:srgbClr val="000000"/>
                </a:solidFill>
                <a:ea typeface="ＭＳ Ｐゴシック" charset="-128"/>
                <a:cs typeface="ＭＳ Ｐゴシック" charset="-128"/>
              </a:rPr>
              <a:t> </a:t>
            </a:r>
            <a:r>
              <a:rPr lang="en-US" baseline="0" dirty="0">
                <a:solidFill>
                  <a:srgbClr val="000000"/>
                </a:solidFill>
                <a:ea typeface="ＭＳ Ｐゴシック" charset="-128"/>
                <a:cs typeface="ＭＳ Ｐゴシック" charset="-128"/>
              </a:rPr>
              <a:t>et al. PRC85, 032801 (2012)</a:t>
            </a:r>
          </a:p>
        </p:txBody>
      </p:sp>
      <p:pic>
        <p:nvPicPr>
          <p:cNvPr id="4" name="Content Placeholder 3" descr="NStar.pdf"/>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28999" y="2548485"/>
            <a:ext cx="5494033" cy="3875551"/>
          </a:xfrm>
          <a:prstGeom prst="rect">
            <a:avLst/>
          </a:prstGeom>
          <a:solidFill>
            <a:schemeClr val="bg1"/>
          </a:solidFill>
        </p:spPr>
      </p:pic>
      <p:sp>
        <p:nvSpPr>
          <p:cNvPr id="8" name="TextBox 7"/>
          <p:cNvSpPr txBox="1"/>
          <p:nvPr/>
        </p:nvSpPr>
        <p:spPr>
          <a:xfrm>
            <a:off x="5065889" y="965537"/>
            <a:ext cx="4114800" cy="1015663"/>
          </a:xfrm>
          <a:prstGeom prst="rect">
            <a:avLst/>
          </a:prstGeom>
          <a:noFill/>
        </p:spPr>
        <p:txBody>
          <a:bodyPr wrap="square" rtlCol="0">
            <a:spAutoFit/>
          </a:bodyPr>
          <a:lstStyle/>
          <a:p>
            <a:r>
              <a:rPr lang="en-US" sz="2000" dirty="0" smtClean="0"/>
              <a:t>Using models, one can relate the neutron star radius to the neutron skin of heavy nuclei</a:t>
            </a:r>
          </a:p>
        </p:txBody>
      </p:sp>
      <p:sp>
        <p:nvSpPr>
          <p:cNvPr id="9" name="TextBox 8"/>
          <p:cNvSpPr txBox="1"/>
          <p:nvPr/>
        </p:nvSpPr>
        <p:spPr>
          <a:xfrm>
            <a:off x="152400" y="5049578"/>
            <a:ext cx="4114800" cy="1015663"/>
          </a:xfrm>
          <a:prstGeom prst="rect">
            <a:avLst/>
          </a:prstGeom>
          <a:noFill/>
        </p:spPr>
        <p:txBody>
          <a:bodyPr wrap="square" rtlCol="0">
            <a:spAutoFit/>
          </a:bodyPr>
          <a:lstStyle/>
          <a:p>
            <a:r>
              <a:rPr lang="en-US" sz="2000" dirty="0" smtClean="0"/>
              <a:t>Including 3N forces can change the model predictions; CREX and PREX will help constrain the models</a:t>
            </a:r>
          </a:p>
        </p:txBody>
      </p:sp>
      <p:grpSp>
        <p:nvGrpSpPr>
          <p:cNvPr id="17" name="Group 16"/>
          <p:cNvGrpSpPr/>
          <p:nvPr/>
        </p:nvGrpSpPr>
        <p:grpSpPr>
          <a:xfrm>
            <a:off x="7010400" y="4968000"/>
            <a:ext cx="1605983" cy="706800"/>
            <a:chOff x="7010400" y="4968000"/>
            <a:chExt cx="1605983" cy="706800"/>
          </a:xfrm>
        </p:grpSpPr>
        <p:cxnSp>
          <p:nvCxnSpPr>
            <p:cNvPr id="5" name="Straight Arrow Connector 4"/>
            <p:cNvCxnSpPr/>
            <p:nvPr/>
          </p:nvCxnSpPr>
          <p:spPr>
            <a:xfrm flipH="1">
              <a:off x="7010400" y="5328000"/>
              <a:ext cx="804383" cy="346800"/>
            </a:xfrm>
            <a:prstGeom prst="straightConnector1">
              <a:avLst/>
            </a:prstGeom>
            <a:ln w="31750">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812000" y="4968000"/>
              <a:ext cx="804383" cy="346800"/>
            </a:xfrm>
            <a:prstGeom prst="straightConnector1">
              <a:avLst/>
            </a:prstGeom>
            <a:ln w="31750">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7488000" y="5179851"/>
            <a:ext cx="648000" cy="283099"/>
            <a:chOff x="7452000" y="5047001"/>
            <a:chExt cx="648000" cy="283099"/>
          </a:xfrm>
        </p:grpSpPr>
        <p:cxnSp>
          <p:nvCxnSpPr>
            <p:cNvPr id="24" name="Straight Arrow Connector 23"/>
            <p:cNvCxnSpPr/>
            <p:nvPr/>
          </p:nvCxnSpPr>
          <p:spPr>
            <a:xfrm flipH="1">
              <a:off x="7452000" y="5186100"/>
              <a:ext cx="324000" cy="144000"/>
            </a:xfrm>
            <a:prstGeom prst="straightConnector1">
              <a:avLst/>
            </a:prstGeom>
            <a:ln w="317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776000" y="5047001"/>
              <a:ext cx="324000" cy="144000"/>
            </a:xfrm>
            <a:prstGeom prst="straightConnector1">
              <a:avLst/>
            </a:prstGeom>
            <a:ln w="317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8348572" y="5093618"/>
            <a:ext cx="771365" cy="369332"/>
          </a:xfrm>
          <a:prstGeom prst="rect">
            <a:avLst/>
          </a:prstGeom>
          <a:noFill/>
        </p:spPr>
        <p:txBody>
          <a:bodyPr wrap="none" rtlCol="0">
            <a:spAutoFit/>
          </a:bodyPr>
          <a:lstStyle/>
          <a:p>
            <a:r>
              <a:rPr lang="en-US" dirty="0" smtClean="0">
                <a:solidFill>
                  <a:srgbClr val="FF0000"/>
                </a:solidFill>
              </a:rPr>
              <a:t>PREX I</a:t>
            </a:r>
            <a:endParaRPr lang="en-CA" dirty="0">
              <a:solidFill>
                <a:srgbClr val="FF0000"/>
              </a:solidFill>
            </a:endParaRPr>
          </a:p>
        </p:txBody>
      </p:sp>
      <p:sp>
        <p:nvSpPr>
          <p:cNvPr id="29" name="TextBox 28"/>
          <p:cNvSpPr txBox="1"/>
          <p:nvPr/>
        </p:nvSpPr>
        <p:spPr>
          <a:xfrm>
            <a:off x="8345789" y="5316734"/>
            <a:ext cx="829073" cy="369332"/>
          </a:xfrm>
          <a:prstGeom prst="rect">
            <a:avLst/>
          </a:prstGeom>
          <a:noFill/>
        </p:spPr>
        <p:txBody>
          <a:bodyPr wrap="none" rtlCol="0">
            <a:spAutoFit/>
          </a:bodyPr>
          <a:lstStyle/>
          <a:p>
            <a:r>
              <a:rPr lang="en-US" dirty="0" smtClean="0"/>
              <a:t>PREX II</a:t>
            </a:r>
            <a:endParaRPr lang="en-CA" dirty="0"/>
          </a:p>
        </p:txBody>
      </p:sp>
      <p:sp>
        <p:nvSpPr>
          <p:cNvPr id="3" name="Date Placeholder 2"/>
          <p:cNvSpPr>
            <a:spLocks noGrp="1"/>
          </p:cNvSpPr>
          <p:nvPr>
            <p:ph type="dt" sz="half" idx="10"/>
          </p:nvPr>
        </p:nvSpPr>
        <p:spPr/>
        <p:txBody>
          <a:bodyPr/>
          <a:lstStyle/>
          <a:p>
            <a:r>
              <a:rPr lang="en-US" smtClean="0"/>
              <a:t>June 1-19, 2015</a:t>
            </a:r>
            <a:endParaRPr lang="en-US"/>
          </a:p>
        </p:txBody>
      </p:sp>
      <p:sp>
        <p:nvSpPr>
          <p:cNvPr id="10" name="Footer Placeholder 9"/>
          <p:cNvSpPr>
            <a:spLocks noGrp="1"/>
          </p:cNvSpPr>
          <p:nvPr>
            <p:ph type="ftr" sz="quarter" idx="11"/>
          </p:nvPr>
        </p:nvSpPr>
        <p:spPr/>
        <p:txBody>
          <a:bodyPr/>
          <a:lstStyle/>
          <a:p>
            <a:r>
              <a:rPr lang="en-US" smtClean="0"/>
              <a:t>HUGS</a:t>
            </a:r>
            <a:endParaRPr lang="en-US"/>
          </a:p>
        </p:txBody>
      </p:sp>
      <p:sp>
        <p:nvSpPr>
          <p:cNvPr id="11" name="Slide Number Placeholder 10"/>
          <p:cNvSpPr>
            <a:spLocks noGrp="1"/>
          </p:cNvSpPr>
          <p:nvPr>
            <p:ph type="sldNum" sz="quarter" idx="12"/>
          </p:nvPr>
        </p:nvSpPr>
        <p:spPr/>
        <p:txBody>
          <a:bodyPr/>
          <a:lstStyle/>
          <a:p>
            <a:fld id="{7E5306AB-AE3C-461E-AA4C-9594156E011A}" type="slidenum">
              <a:rPr lang="en-US" smtClean="0"/>
              <a:pPr/>
              <a:t>60</a:t>
            </a:fld>
            <a:endParaRPr lang="en-US"/>
          </a:p>
        </p:txBody>
      </p:sp>
    </p:spTree>
    <p:extLst>
      <p:ext uri="{BB962C8B-B14F-4D97-AF65-F5344CB8AC3E}">
        <p14:creationId xmlns:p14="http://schemas.microsoft.com/office/powerpoint/2010/main" val="42756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8" grpId="0"/>
      <p:bldP spid="2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dirty="0" smtClean="0"/>
              <a:t>PREX and CREX</a:t>
            </a:r>
            <a:endParaRPr lang="en-CA" dirty="0"/>
          </a:p>
        </p:txBody>
      </p:sp>
      <p:sp>
        <p:nvSpPr>
          <p:cNvPr id="32" name="Rectangle 31"/>
          <p:cNvSpPr/>
          <p:nvPr/>
        </p:nvSpPr>
        <p:spPr>
          <a:xfrm rot="16200000">
            <a:off x="-1175298" y="4891477"/>
            <a:ext cx="3018775" cy="246221"/>
          </a:xfrm>
          <a:prstGeom prst="rect">
            <a:avLst/>
          </a:prstGeom>
        </p:spPr>
        <p:txBody>
          <a:bodyPr wrap="none">
            <a:spAutoFit/>
          </a:bodyPr>
          <a:lstStyle/>
          <a:p>
            <a:r>
              <a:rPr lang="en-US" sz="1000" dirty="0" smtClean="0"/>
              <a:t>Theory from P</a:t>
            </a:r>
            <a:r>
              <a:rPr lang="en-US" sz="1000" dirty="0"/>
              <a:t>. Ring et al. </a:t>
            </a:r>
            <a:r>
              <a:rPr lang="en-US" sz="1000" dirty="0" err="1"/>
              <a:t>Nucl</a:t>
            </a:r>
            <a:r>
              <a:rPr lang="en-US" sz="1000" dirty="0"/>
              <a:t>. Phys. A 624 (1997) 349</a:t>
            </a:r>
          </a:p>
        </p:txBody>
      </p:sp>
      <p:sp>
        <p:nvSpPr>
          <p:cNvPr id="33" name="TextBox 32"/>
          <p:cNvSpPr txBox="1"/>
          <p:nvPr/>
        </p:nvSpPr>
        <p:spPr>
          <a:xfrm>
            <a:off x="4953000" y="840947"/>
            <a:ext cx="3886200" cy="3693319"/>
          </a:xfrm>
          <a:prstGeom prst="rect">
            <a:avLst/>
          </a:prstGeom>
          <a:noFill/>
        </p:spPr>
        <p:txBody>
          <a:bodyPr wrap="square" rtlCol="0">
            <a:spAutoFit/>
          </a:bodyPr>
          <a:lstStyle/>
          <a:p>
            <a:r>
              <a:rPr lang="en-US" baseline="30000" dirty="0" smtClean="0"/>
              <a:t>208</a:t>
            </a:r>
            <a:r>
              <a:rPr lang="en-US" dirty="0" smtClean="0"/>
              <a:t>Pb more closely approximates infinite nuclear matter</a:t>
            </a:r>
          </a:p>
          <a:p>
            <a:endParaRPr lang="en-US" dirty="0"/>
          </a:p>
          <a:p>
            <a:r>
              <a:rPr lang="en-US" dirty="0" smtClean="0"/>
              <a:t>The </a:t>
            </a:r>
            <a:r>
              <a:rPr lang="en-US" baseline="30000" dirty="0" smtClean="0"/>
              <a:t>48</a:t>
            </a:r>
            <a:r>
              <a:rPr lang="en-US" dirty="0" smtClean="0"/>
              <a:t>Ca nucleus is smaller, so can be measured at a Q</a:t>
            </a:r>
            <a:r>
              <a:rPr lang="en-US" baseline="30000" dirty="0" smtClean="0"/>
              <a:t>2</a:t>
            </a:r>
            <a:r>
              <a:rPr lang="en-US" dirty="0" smtClean="0"/>
              <a:t> where the figure of merit is higher</a:t>
            </a:r>
          </a:p>
          <a:p>
            <a:endParaRPr lang="en-US" dirty="0"/>
          </a:p>
          <a:p>
            <a:r>
              <a:rPr lang="en-US" dirty="0" smtClean="0"/>
              <a:t>          and         are expected to be correlated, but the correlation depends on the correctness of the models </a:t>
            </a:r>
          </a:p>
          <a:p>
            <a:endParaRPr lang="en-US" dirty="0"/>
          </a:p>
          <a:p>
            <a:r>
              <a:rPr lang="en-US" dirty="0" smtClean="0"/>
              <a:t>The structure of </a:t>
            </a:r>
            <a:r>
              <a:rPr lang="en-US" baseline="30000" dirty="0" smtClean="0"/>
              <a:t>48</a:t>
            </a:r>
            <a:r>
              <a:rPr lang="en-US" dirty="0" smtClean="0"/>
              <a:t>Ca can be addressed in detailed microscopic models</a:t>
            </a:r>
            <a:endParaRPr lang="en-US" dirty="0"/>
          </a:p>
        </p:txBody>
      </p:sp>
      <p:sp>
        <p:nvSpPr>
          <p:cNvPr id="34" name="TextBox 33"/>
          <p:cNvSpPr txBox="1"/>
          <p:nvPr/>
        </p:nvSpPr>
        <p:spPr>
          <a:xfrm>
            <a:off x="4953000" y="5109411"/>
            <a:ext cx="3962400" cy="923330"/>
          </a:xfrm>
          <a:prstGeom prst="rect">
            <a:avLst/>
          </a:prstGeom>
          <a:noFill/>
        </p:spPr>
        <p:txBody>
          <a:bodyPr wrap="square" rtlCol="0">
            <a:spAutoFit/>
          </a:bodyPr>
          <a:lstStyle/>
          <a:p>
            <a:r>
              <a:rPr lang="en-US" dirty="0" smtClean="0"/>
              <a:t>Measure both          and          -  test nuclear structure models over a large range of A </a:t>
            </a:r>
            <a:endParaRPr lang="en-US" dirty="0"/>
          </a:p>
        </p:txBody>
      </p:sp>
      <p:graphicFrame>
        <p:nvGraphicFramePr>
          <p:cNvPr id="8" name="Object 7"/>
          <p:cNvGraphicFramePr>
            <a:graphicFrameLocks noChangeAspect="1"/>
          </p:cNvGraphicFramePr>
          <p:nvPr>
            <p:extLst/>
          </p:nvPr>
        </p:nvGraphicFramePr>
        <p:xfrm>
          <a:off x="6418263" y="5105400"/>
          <a:ext cx="515937" cy="425450"/>
        </p:xfrm>
        <a:graphic>
          <a:graphicData uri="http://schemas.openxmlformats.org/presentationml/2006/ole">
            <mc:AlternateContent xmlns:mc="http://schemas.openxmlformats.org/markup-compatibility/2006">
              <mc:Choice xmlns:v="urn:schemas-microsoft-com:vml" Requires="v">
                <p:oleObj spid="_x0000_s267298" name="Equation" r:id="rId4" imgW="291960" imgH="241200" progId="Equation.3">
                  <p:embed/>
                </p:oleObj>
              </mc:Choice>
              <mc:Fallback>
                <p:oleObj name="Equation" r:id="rId4" imgW="29196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8263" y="5105400"/>
                        <a:ext cx="5159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nvPr>
        </p:nvGraphicFramePr>
        <p:xfrm>
          <a:off x="7315200" y="5105400"/>
          <a:ext cx="425450" cy="425450"/>
        </p:xfrm>
        <a:graphic>
          <a:graphicData uri="http://schemas.openxmlformats.org/presentationml/2006/ole">
            <mc:AlternateContent xmlns:mc="http://schemas.openxmlformats.org/markup-compatibility/2006">
              <mc:Choice xmlns:v="urn:schemas-microsoft-com:vml" Requires="v">
                <p:oleObj spid="_x0000_s267299" name="Equation" r:id="rId6" imgW="241195" imgH="241195" progId="Equation.3">
                  <p:embed/>
                </p:oleObj>
              </mc:Choice>
              <mc:Fallback>
                <p:oleObj name="Equation" r:id="rId6" imgW="241195" imgH="24119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5105400"/>
                        <a:ext cx="4254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5046662" y="2730818"/>
          <a:ext cx="515938" cy="425450"/>
        </p:xfrm>
        <a:graphic>
          <a:graphicData uri="http://schemas.openxmlformats.org/presentationml/2006/ole">
            <mc:AlternateContent xmlns:mc="http://schemas.openxmlformats.org/markup-compatibility/2006">
              <mc:Choice xmlns:v="urn:schemas-microsoft-com:vml" Requires="v">
                <p:oleObj spid="_x0000_s267300" name="Equation" r:id="rId8" imgW="291960" imgH="241200" progId="Equation.3">
                  <p:embed/>
                </p:oleObj>
              </mc:Choice>
              <mc:Fallback>
                <p:oleObj name="Equation" r:id="rId8" imgW="29196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6662" y="2730818"/>
                        <a:ext cx="5159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nvPr>
        </p:nvGraphicFramePr>
        <p:xfrm>
          <a:off x="5943600" y="2730818"/>
          <a:ext cx="425450" cy="425450"/>
        </p:xfrm>
        <a:graphic>
          <a:graphicData uri="http://schemas.openxmlformats.org/presentationml/2006/ole">
            <mc:AlternateContent xmlns:mc="http://schemas.openxmlformats.org/markup-compatibility/2006">
              <mc:Choice xmlns:v="urn:schemas-microsoft-com:vml" Requires="v">
                <p:oleObj spid="_x0000_s267301" name="Equation" r:id="rId10" imgW="241195" imgH="241195" progId="Equation.3">
                  <p:embed/>
                </p:oleObj>
              </mc:Choice>
              <mc:Fallback>
                <p:oleObj name="Equation" r:id="rId10" imgW="241195" imgH="24119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2730818"/>
                        <a:ext cx="4254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Content Placeholder 3"/>
          <p:cNvPicPr>
            <a:picLocks noGrp="1" noChangeAspect="1"/>
          </p:cNvPicPr>
          <p:nvPr>
            <p:ph idx="1"/>
          </p:nvPr>
        </p:nvPicPr>
        <p:blipFill>
          <a:blip r:embed="rId11"/>
          <a:stretch>
            <a:fillRect/>
          </a:stretch>
        </p:blipFill>
        <p:spPr>
          <a:xfrm>
            <a:off x="491801" y="1026492"/>
            <a:ext cx="3917633" cy="3134107"/>
          </a:xfrm>
          <a:prstGeom prst="rect">
            <a:avLst/>
          </a:prstGeom>
        </p:spPr>
      </p:pic>
      <p:pic>
        <p:nvPicPr>
          <p:cNvPr id="3" name="Picture 2"/>
          <p:cNvPicPr>
            <a:picLocks noChangeAspect="1"/>
          </p:cNvPicPr>
          <p:nvPr/>
        </p:nvPicPr>
        <p:blipFill>
          <a:blip r:embed="rId12"/>
          <a:stretch>
            <a:fillRect/>
          </a:stretch>
        </p:blipFill>
        <p:spPr>
          <a:xfrm>
            <a:off x="491801" y="4232213"/>
            <a:ext cx="3917633" cy="2279996"/>
          </a:xfrm>
          <a:prstGeom prst="rect">
            <a:avLst/>
          </a:prstGeom>
        </p:spPr>
      </p:pic>
      <p:sp>
        <p:nvSpPr>
          <p:cNvPr id="2" name="Date Placeholder 1"/>
          <p:cNvSpPr>
            <a:spLocks noGrp="1"/>
          </p:cNvSpPr>
          <p:nvPr>
            <p:ph type="dt" sz="half" idx="10"/>
          </p:nvPr>
        </p:nvSpPr>
        <p:spPr/>
        <p:txBody>
          <a:bodyPr/>
          <a:lstStyle/>
          <a:p>
            <a:r>
              <a:rPr lang="en-US" smtClean="0"/>
              <a:t>June 1-19, 2015</a:t>
            </a:r>
            <a:endParaRPr lang="en-US"/>
          </a:p>
        </p:txBody>
      </p:sp>
      <p:sp>
        <p:nvSpPr>
          <p:cNvPr id="5" name="Footer Placeholder 4"/>
          <p:cNvSpPr>
            <a:spLocks noGrp="1"/>
          </p:cNvSpPr>
          <p:nvPr>
            <p:ph type="ftr" sz="quarter" idx="11"/>
          </p:nvPr>
        </p:nvSpPr>
        <p:spPr/>
        <p:txBody>
          <a:bodyPr/>
          <a:lstStyle/>
          <a:p>
            <a:r>
              <a:rPr lang="en-US" smtClean="0"/>
              <a:t>HUGS</a:t>
            </a:r>
            <a:endParaRPr lang="en-US"/>
          </a:p>
        </p:txBody>
      </p:sp>
      <p:sp>
        <p:nvSpPr>
          <p:cNvPr id="6" name="Slide Number Placeholder 5"/>
          <p:cNvSpPr>
            <a:spLocks noGrp="1"/>
          </p:cNvSpPr>
          <p:nvPr>
            <p:ph type="sldNum" sz="quarter" idx="12"/>
          </p:nvPr>
        </p:nvSpPr>
        <p:spPr/>
        <p:txBody>
          <a:bodyPr/>
          <a:lstStyle/>
          <a:p>
            <a:fld id="{7E5306AB-AE3C-461E-AA4C-9594156E011A}" type="slidenum">
              <a:rPr lang="en-US" smtClean="0"/>
              <a:pPr/>
              <a:t>61</a:t>
            </a:fld>
            <a:endParaRPr lang="en-US"/>
          </a:p>
        </p:txBody>
      </p:sp>
    </p:spTree>
    <p:extLst>
      <p:ext uri="{BB962C8B-B14F-4D97-AF65-F5344CB8AC3E}">
        <p14:creationId xmlns:p14="http://schemas.microsoft.com/office/powerpoint/2010/main" val="65868303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304800" y="1066800"/>
            <a:ext cx="8229600" cy="5410200"/>
          </a:xfrm>
        </p:spPr>
        <p:txBody>
          <a:bodyPr>
            <a:noAutofit/>
          </a:bodyPr>
          <a:lstStyle/>
          <a:p>
            <a:r>
              <a:rPr lang="en-US" sz="2000" dirty="0" smtClean="0"/>
              <a:t>The systematic error goals </a:t>
            </a:r>
            <a:r>
              <a:rPr lang="en-US" sz="2000" dirty="0"/>
              <a:t>of </a:t>
            </a:r>
            <a:r>
              <a:rPr lang="en-US" sz="2000" dirty="0" smtClean="0"/>
              <a:t>PREX I were met</a:t>
            </a:r>
            <a:r>
              <a:rPr lang="en-US" sz="2000" dirty="0"/>
              <a:t>! (2% total) </a:t>
            </a:r>
            <a:endParaRPr lang="en-US" sz="2000" dirty="0" smtClean="0"/>
          </a:p>
          <a:p>
            <a:pPr lvl="1">
              <a:spcBef>
                <a:spcPts val="1200"/>
              </a:spcBef>
            </a:pPr>
            <a:r>
              <a:rPr lang="en-US" sz="2000" dirty="0" smtClean="0"/>
              <a:t>Only achieved 9% statistical error on the asymmetry</a:t>
            </a:r>
          </a:p>
          <a:p>
            <a:pPr marL="457200" lvl="1" indent="0">
              <a:buNone/>
            </a:pPr>
            <a:endParaRPr lang="en-US" sz="2000" dirty="0" smtClean="0"/>
          </a:p>
          <a:p>
            <a:pPr>
              <a:spcBef>
                <a:spcPts val="1200"/>
              </a:spcBef>
            </a:pPr>
            <a:r>
              <a:rPr lang="en-US" sz="2000" dirty="0"/>
              <a:t>Future program could make it possible to:</a:t>
            </a:r>
          </a:p>
          <a:p>
            <a:pPr lvl="1"/>
            <a:r>
              <a:rPr lang="en-US" sz="2000" dirty="0"/>
              <a:t>Distinguish between models</a:t>
            </a:r>
          </a:p>
          <a:p>
            <a:pPr lvl="1"/>
            <a:r>
              <a:rPr lang="en-US" sz="2000" dirty="0"/>
              <a:t>Learn about the shape </a:t>
            </a:r>
            <a:r>
              <a:rPr lang="en-US" sz="2000" dirty="0" smtClean="0"/>
              <a:t>dependence</a:t>
            </a:r>
          </a:p>
          <a:p>
            <a:pPr lvl="1"/>
            <a:endParaRPr lang="en-US" sz="2000" dirty="0" smtClean="0"/>
          </a:p>
          <a:p>
            <a:r>
              <a:rPr lang="en-US" sz="2000" dirty="0" err="1" smtClean="0"/>
              <a:t>PREx</a:t>
            </a:r>
            <a:r>
              <a:rPr lang="en-US" sz="2000" dirty="0" smtClean="0"/>
              <a:t> II approved - run in 2016 (1% uncertainty on R</a:t>
            </a:r>
            <a:r>
              <a:rPr lang="en-US" sz="2000" baseline="-25000" dirty="0" smtClean="0"/>
              <a:t>n</a:t>
            </a:r>
            <a:r>
              <a:rPr lang="en-US" sz="2000" dirty="0" smtClean="0"/>
              <a:t>, or 0.06 </a:t>
            </a:r>
            <a:r>
              <a:rPr lang="en-US" sz="2000" dirty="0" err="1" smtClean="0"/>
              <a:t>fm</a:t>
            </a:r>
            <a:r>
              <a:rPr lang="en-US" sz="2000" dirty="0" smtClean="0"/>
              <a:t>)</a:t>
            </a:r>
          </a:p>
          <a:p>
            <a:pPr lvl="1"/>
            <a:r>
              <a:rPr lang="en-US" sz="2000" dirty="0"/>
              <a:t>Metal </a:t>
            </a:r>
            <a:r>
              <a:rPr lang="en-US" sz="2000" dirty="0" err="1"/>
              <a:t>o-rings</a:t>
            </a:r>
            <a:endParaRPr lang="en-US" sz="2000" dirty="0"/>
          </a:p>
          <a:p>
            <a:pPr lvl="1"/>
            <a:r>
              <a:rPr lang="en-US" sz="2000" dirty="0"/>
              <a:t>Radiation-hard electronics</a:t>
            </a:r>
          </a:p>
          <a:p>
            <a:pPr lvl="1"/>
            <a:r>
              <a:rPr lang="en-US" sz="2000" dirty="0"/>
              <a:t>Modified collimator and </a:t>
            </a:r>
            <a:r>
              <a:rPr lang="en-US" sz="2000" dirty="0" smtClean="0"/>
              <a:t>shielding</a:t>
            </a:r>
          </a:p>
          <a:p>
            <a:pPr lvl="1"/>
            <a:endParaRPr lang="en-US" sz="2000" dirty="0" smtClean="0"/>
          </a:p>
          <a:p>
            <a:r>
              <a:rPr lang="en-US" sz="2000" dirty="0" smtClean="0"/>
              <a:t>CREX approved – run in 2016 (0.6</a:t>
            </a:r>
            <a:r>
              <a:rPr lang="en-US" sz="2000" dirty="0"/>
              <a:t>% uncertainty on R</a:t>
            </a:r>
            <a:r>
              <a:rPr lang="en-US" sz="2000" baseline="-25000" dirty="0"/>
              <a:t>n</a:t>
            </a:r>
            <a:r>
              <a:rPr lang="en-US" sz="2000" dirty="0" smtClean="0"/>
              <a:t>, or 0.02 </a:t>
            </a:r>
            <a:r>
              <a:rPr lang="en-US" sz="2000" dirty="0" err="1" smtClean="0"/>
              <a:t>fm</a:t>
            </a:r>
            <a:r>
              <a:rPr lang="en-US" sz="2000" dirty="0" smtClean="0"/>
              <a:t>)</a:t>
            </a:r>
          </a:p>
          <a:p>
            <a:pPr lvl="1"/>
            <a:endParaRPr lang="en-US" sz="2000" dirty="0"/>
          </a:p>
        </p:txBody>
      </p:sp>
      <p:sp>
        <p:nvSpPr>
          <p:cNvPr id="4" name="Date Placeholder 3"/>
          <p:cNvSpPr>
            <a:spLocks noGrp="1"/>
          </p:cNvSpPr>
          <p:nvPr>
            <p:ph type="dt" sz="half" idx="10"/>
          </p:nvPr>
        </p:nvSpPr>
        <p:spPr/>
        <p:txBody>
          <a:bodyPr/>
          <a:lstStyle/>
          <a:p>
            <a:r>
              <a:rPr lang="en-US" smtClean="0"/>
              <a:t>June 1-19, 2015</a:t>
            </a:r>
            <a:endParaRPr lang="en-US"/>
          </a:p>
        </p:txBody>
      </p:sp>
      <p:sp>
        <p:nvSpPr>
          <p:cNvPr id="5" name="Footer Placeholder 4"/>
          <p:cNvSpPr>
            <a:spLocks noGrp="1"/>
          </p:cNvSpPr>
          <p:nvPr>
            <p:ph type="ftr" sz="quarter" idx="11"/>
          </p:nvPr>
        </p:nvSpPr>
        <p:spPr/>
        <p:txBody>
          <a:bodyPr/>
          <a:lstStyle/>
          <a:p>
            <a:r>
              <a:rPr lang="en-US" smtClean="0"/>
              <a:t>HUGS</a:t>
            </a:r>
            <a:endParaRPr lang="en-US"/>
          </a:p>
        </p:txBody>
      </p:sp>
      <p:sp>
        <p:nvSpPr>
          <p:cNvPr id="6" name="Slide Number Placeholder 5"/>
          <p:cNvSpPr>
            <a:spLocks noGrp="1"/>
          </p:cNvSpPr>
          <p:nvPr>
            <p:ph type="sldNum" sz="quarter" idx="12"/>
          </p:nvPr>
        </p:nvSpPr>
        <p:spPr/>
        <p:txBody>
          <a:bodyPr/>
          <a:lstStyle/>
          <a:p>
            <a:fld id="{7E5306AB-AE3C-461E-AA4C-9594156E011A}" type="slidenum">
              <a:rPr lang="en-US" smtClean="0"/>
              <a:pPr/>
              <a:t>62</a:t>
            </a:fld>
            <a:endParaRPr lang="en-US"/>
          </a:p>
        </p:txBody>
      </p:sp>
    </p:spTree>
    <p:extLst>
      <p:ext uri="{BB962C8B-B14F-4D97-AF65-F5344CB8AC3E}">
        <p14:creationId xmlns:p14="http://schemas.microsoft.com/office/powerpoint/2010/main" val="15462905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PVES</a:t>
            </a:r>
            <a:endParaRPr lang="en-CA" dirty="0"/>
          </a:p>
        </p:txBody>
      </p:sp>
      <p:sp>
        <p:nvSpPr>
          <p:cNvPr id="3" name="Subtitle 2"/>
          <p:cNvSpPr>
            <a:spLocks noGrp="1"/>
          </p:cNvSpPr>
          <p:nvPr>
            <p:ph type="subTitle" idx="1"/>
          </p:nvPr>
        </p:nvSpPr>
        <p:spPr/>
        <p:txBody>
          <a:bodyPr>
            <a:normAutofit/>
          </a:bodyPr>
          <a:lstStyle/>
          <a:p>
            <a:r>
              <a:rPr lang="en-US" sz="2800" dirty="0" smtClean="0"/>
              <a:t>Future experiments</a:t>
            </a:r>
            <a:endParaRPr lang="en-CA" sz="2800" dirty="0"/>
          </a:p>
        </p:txBody>
      </p:sp>
    </p:spTree>
    <p:extLst>
      <p:ext uri="{BB962C8B-B14F-4D97-AF65-F5344CB8AC3E}">
        <p14:creationId xmlns:p14="http://schemas.microsoft.com/office/powerpoint/2010/main" val="21761262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noGrp="1"/>
          </p:cNvSpPr>
          <p:nvPr>
            <p:ph type="title"/>
          </p:nvPr>
        </p:nvSpPr>
        <p:spPr>
          <a:ln>
            <a:noFill/>
          </a:ln>
        </p:spPr>
        <p:txBody>
          <a:bodyPr>
            <a:normAutofit/>
          </a:bodyPr>
          <a:lstStyle/>
          <a:p>
            <a:r>
              <a:rPr lang="en-US" cap="small" dirty="0" smtClean="0"/>
              <a:t>The Physics</a:t>
            </a:r>
            <a:endParaRPr lang="en-US" cap="small" dirty="0"/>
          </a:p>
        </p:txBody>
      </p:sp>
      <p:sp>
        <p:nvSpPr>
          <p:cNvPr id="10" name="Date Placeholder 9"/>
          <p:cNvSpPr>
            <a:spLocks noGrp="1"/>
          </p:cNvSpPr>
          <p:nvPr>
            <p:ph type="dt" sz="half" idx="10"/>
          </p:nvPr>
        </p:nvSpPr>
        <p:spPr/>
        <p:txBody>
          <a:bodyPr/>
          <a:lstStyle/>
          <a:p>
            <a:r>
              <a:rPr lang="en-US" smtClean="0"/>
              <a:t>June 1-19, 2015</a:t>
            </a:r>
            <a:endParaRPr lang="en-US"/>
          </a:p>
        </p:txBody>
      </p:sp>
      <p:sp>
        <p:nvSpPr>
          <p:cNvPr id="4" name="Footer Placeholder 3"/>
          <p:cNvSpPr>
            <a:spLocks noGrp="1"/>
          </p:cNvSpPr>
          <p:nvPr>
            <p:ph type="ftr" sz="quarter" idx="11"/>
          </p:nvPr>
        </p:nvSpPr>
        <p:spPr>
          <a:ln>
            <a:noFill/>
          </a:ln>
        </p:spPr>
        <p:txBody>
          <a:bodyPr/>
          <a:lstStyle/>
          <a:p>
            <a:r>
              <a:rPr lang="en-US" smtClean="0">
                <a:solidFill>
                  <a:schemeClr val="tx1"/>
                </a:solidFill>
              </a:rPr>
              <a:t>HUGS</a:t>
            </a:r>
            <a:endParaRPr lang="en-US" dirty="0">
              <a:solidFill>
                <a:schemeClr val="tx1"/>
              </a:solidFill>
            </a:endParaRPr>
          </a:p>
        </p:txBody>
      </p:sp>
      <p:sp>
        <p:nvSpPr>
          <p:cNvPr id="5" name="Slide Number Placeholder 4"/>
          <p:cNvSpPr>
            <a:spLocks noGrp="1"/>
          </p:cNvSpPr>
          <p:nvPr>
            <p:ph type="sldNum" sz="quarter" idx="12"/>
          </p:nvPr>
        </p:nvSpPr>
        <p:spPr>
          <a:ln>
            <a:noFill/>
          </a:ln>
        </p:spPr>
        <p:txBody>
          <a:bodyPr/>
          <a:lstStyle/>
          <a:p>
            <a:fld id="{5930D1EE-7AA9-4E88-AF40-14C1A2DEB636}" type="slidenum">
              <a:rPr lang="en-US" smtClean="0">
                <a:solidFill>
                  <a:schemeClr val="tx1"/>
                </a:solidFill>
              </a:rPr>
              <a:pPr/>
              <a:t>64</a:t>
            </a:fld>
            <a:endParaRPr lang="en-US">
              <a:solidFill>
                <a:schemeClr val="tx1"/>
              </a:solidFill>
            </a:endParaRPr>
          </a:p>
        </p:txBody>
      </p:sp>
      <p:grpSp>
        <p:nvGrpSpPr>
          <p:cNvPr id="18" name="Group 17"/>
          <p:cNvGrpSpPr/>
          <p:nvPr/>
        </p:nvGrpSpPr>
        <p:grpSpPr>
          <a:xfrm>
            <a:off x="457200" y="4229653"/>
            <a:ext cx="1747427" cy="1360762"/>
            <a:chOff x="335952" y="4822802"/>
            <a:chExt cx="1747427" cy="1360762"/>
          </a:xfrm>
        </p:grpSpPr>
        <p:cxnSp>
          <p:nvCxnSpPr>
            <p:cNvPr id="71" name="Straight Connector 70"/>
            <p:cNvCxnSpPr/>
            <p:nvPr/>
          </p:nvCxnSpPr>
          <p:spPr>
            <a:xfrm flipH="1" flipV="1">
              <a:off x="508772" y="5099801"/>
              <a:ext cx="1248164" cy="857974"/>
            </a:xfrm>
            <a:prstGeom prst="line">
              <a:avLst/>
            </a:prstGeom>
            <a:ln w="22225">
              <a:solidFill>
                <a:schemeClr val="tx1"/>
              </a:solidFill>
              <a:headEnd type="none"/>
              <a:tailEnd type="none" w="sm" len="lg"/>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70369" y="5099801"/>
              <a:ext cx="1248164" cy="857974"/>
            </a:xfrm>
            <a:prstGeom prst="line">
              <a:avLst/>
            </a:prstGeom>
            <a:ln w="22225">
              <a:solidFill>
                <a:schemeClr val="tx1"/>
              </a:solidFill>
              <a:headEnd type="none"/>
              <a:tailEnd type="none" w="sm" len="lg"/>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35952" y="4822802"/>
              <a:ext cx="345644" cy="276999"/>
            </a:xfrm>
            <a:prstGeom prst="rect">
              <a:avLst/>
            </a:prstGeom>
            <a:noFill/>
            <a:ln>
              <a:noFill/>
            </a:ln>
          </p:spPr>
          <p:txBody>
            <a:bodyPr wrap="square" rtlCol="0">
              <a:spAutoFit/>
            </a:bodyPr>
            <a:lstStyle/>
            <a:p>
              <a:r>
                <a:rPr lang="en-US" sz="1200" dirty="0" smtClean="0">
                  <a:latin typeface="Arial" pitchFamily="34" charset="0"/>
                  <a:cs typeface="Arial" pitchFamily="34" charset="0"/>
                </a:rPr>
                <a:t>e-</a:t>
              </a:r>
              <a:endParaRPr lang="en-US" sz="1200" dirty="0">
                <a:latin typeface="Arial" pitchFamily="34" charset="0"/>
                <a:cs typeface="Arial" pitchFamily="34" charset="0"/>
              </a:endParaRPr>
            </a:p>
          </p:txBody>
        </p:sp>
        <p:sp>
          <p:nvSpPr>
            <p:cNvPr id="40" name="TextBox 39"/>
            <p:cNvSpPr txBox="1"/>
            <p:nvPr/>
          </p:nvSpPr>
          <p:spPr>
            <a:xfrm>
              <a:off x="1718533" y="4822802"/>
              <a:ext cx="345644" cy="276999"/>
            </a:xfrm>
            <a:prstGeom prst="rect">
              <a:avLst/>
            </a:prstGeom>
            <a:noFill/>
            <a:ln>
              <a:noFill/>
            </a:ln>
          </p:spPr>
          <p:txBody>
            <a:bodyPr wrap="square" rtlCol="0">
              <a:spAutoFit/>
            </a:bodyPr>
            <a:lstStyle/>
            <a:p>
              <a:r>
                <a:rPr lang="en-US" sz="1200" dirty="0" smtClean="0">
                  <a:latin typeface="Arial" pitchFamily="34" charset="0"/>
                  <a:cs typeface="Arial" pitchFamily="34" charset="0"/>
                </a:rPr>
                <a:t>e-</a:t>
              </a:r>
              <a:endParaRPr lang="en-US" sz="1200" dirty="0">
                <a:latin typeface="Arial" pitchFamily="34" charset="0"/>
                <a:cs typeface="Arial" pitchFamily="34" charset="0"/>
              </a:endParaRPr>
            </a:p>
          </p:txBody>
        </p:sp>
        <p:sp>
          <p:nvSpPr>
            <p:cNvPr id="45" name="TextBox 44"/>
            <p:cNvSpPr txBox="1"/>
            <p:nvPr/>
          </p:nvSpPr>
          <p:spPr>
            <a:xfrm>
              <a:off x="355154" y="5906565"/>
              <a:ext cx="345644" cy="276999"/>
            </a:xfrm>
            <a:prstGeom prst="rect">
              <a:avLst/>
            </a:prstGeom>
            <a:noFill/>
            <a:ln>
              <a:noFill/>
            </a:ln>
          </p:spPr>
          <p:txBody>
            <a:bodyPr wrap="square" rtlCol="0">
              <a:spAutoFit/>
            </a:bodyPr>
            <a:lstStyle/>
            <a:p>
              <a:r>
                <a:rPr lang="en-US" sz="1200" dirty="0" smtClean="0">
                  <a:latin typeface="Arial" pitchFamily="34" charset="0"/>
                  <a:cs typeface="Arial" pitchFamily="34" charset="0"/>
                </a:rPr>
                <a:t>e-</a:t>
              </a:r>
              <a:endParaRPr lang="en-US" sz="1200" dirty="0">
                <a:latin typeface="Arial" pitchFamily="34" charset="0"/>
                <a:cs typeface="Arial" pitchFamily="34" charset="0"/>
              </a:endParaRPr>
            </a:p>
          </p:txBody>
        </p:sp>
        <p:sp>
          <p:nvSpPr>
            <p:cNvPr id="46" name="TextBox 45"/>
            <p:cNvSpPr txBox="1"/>
            <p:nvPr/>
          </p:nvSpPr>
          <p:spPr>
            <a:xfrm>
              <a:off x="1737735" y="5906565"/>
              <a:ext cx="345644" cy="276999"/>
            </a:xfrm>
            <a:prstGeom prst="rect">
              <a:avLst/>
            </a:prstGeom>
            <a:noFill/>
            <a:ln>
              <a:noFill/>
            </a:ln>
          </p:spPr>
          <p:txBody>
            <a:bodyPr wrap="square" rtlCol="0">
              <a:spAutoFit/>
            </a:bodyPr>
            <a:lstStyle/>
            <a:p>
              <a:r>
                <a:rPr lang="en-US" sz="1200" dirty="0" smtClean="0">
                  <a:latin typeface="Arial" pitchFamily="34" charset="0"/>
                  <a:cs typeface="Arial" pitchFamily="34" charset="0"/>
                </a:rPr>
                <a:t>e-</a:t>
              </a:r>
              <a:endParaRPr lang="en-US" sz="1200" dirty="0">
                <a:latin typeface="Arial" pitchFamily="34" charset="0"/>
                <a:cs typeface="Arial" pitchFamily="34" charset="0"/>
              </a:endParaRPr>
            </a:p>
          </p:txBody>
        </p:sp>
        <p:sp>
          <p:nvSpPr>
            <p:cNvPr id="6" name="Oval 5"/>
            <p:cNvSpPr/>
            <p:nvPr/>
          </p:nvSpPr>
          <p:spPr>
            <a:xfrm>
              <a:off x="1027241" y="5445446"/>
              <a:ext cx="153618" cy="1216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2" name="TextBox 11"/>
                <p:cNvSpPr txBox="1"/>
                <p:nvPr/>
              </p:nvSpPr>
              <p:spPr>
                <a:xfrm>
                  <a:off x="1202870" y="5231740"/>
                  <a:ext cx="835165" cy="507831"/>
                </a:xfrm>
                <a:prstGeom prst="rect">
                  <a:avLst/>
                </a:prstGeom>
                <a:noFill/>
                <a:ln>
                  <a:noFill/>
                </a:ln>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sSubSup>
                          <m:sSubSupPr>
                            <m:ctrlPr>
                              <a:rPr lang="en-US" i="1" smtClean="0">
                                <a:solidFill>
                                  <a:schemeClr val="tx1"/>
                                </a:solidFill>
                                <a:latin typeface="Cambria Math"/>
                              </a:rPr>
                            </m:ctrlPr>
                          </m:sSubSupPr>
                          <m:e>
                            <m:r>
                              <a:rPr lang="en-US" b="0" i="1" smtClean="0">
                                <a:solidFill>
                                  <a:schemeClr val="tx1"/>
                                </a:solidFill>
                                <a:latin typeface="Cambria Math"/>
                              </a:rPr>
                              <m:t>𝑄</m:t>
                            </m:r>
                          </m:e>
                          <m:sub>
                            <m:r>
                              <a:rPr lang="en-US" b="0" i="1" smtClean="0">
                                <a:solidFill>
                                  <a:schemeClr val="tx1"/>
                                </a:solidFill>
                                <a:latin typeface="Cambria Math"/>
                              </a:rPr>
                              <m:t>𝑊</m:t>
                            </m:r>
                          </m:sub>
                          <m:sup>
                            <m:r>
                              <a:rPr lang="en-US" b="0" i="1" smtClean="0">
                                <a:solidFill>
                                  <a:schemeClr val="tx1"/>
                                </a:solidFill>
                                <a:latin typeface="Cambria Math"/>
                              </a:rPr>
                              <m:t>𝑒</m:t>
                            </m:r>
                          </m:sup>
                        </m:sSubSup>
                        <m:sSub>
                          <m:sSubPr>
                            <m:ctrlPr>
                              <a:rPr lang="en-US" i="1" smtClean="0">
                                <a:solidFill>
                                  <a:schemeClr val="tx1"/>
                                </a:solidFill>
                                <a:latin typeface="Cambria Math"/>
                              </a:rPr>
                            </m:ctrlPr>
                          </m:sSubPr>
                          <m:e>
                            <m:r>
                              <a:rPr lang="en-US" b="0" i="1" smtClean="0">
                                <a:solidFill>
                                  <a:schemeClr val="tx1"/>
                                </a:solidFill>
                                <a:latin typeface="Cambria Math"/>
                              </a:rPr>
                              <m:t>𝐺</m:t>
                            </m:r>
                          </m:e>
                          <m:sub>
                            <m:r>
                              <a:rPr lang="en-US" b="0" i="1" smtClean="0">
                                <a:solidFill>
                                  <a:schemeClr val="tx1"/>
                                </a:solidFill>
                                <a:latin typeface="Cambria Math"/>
                              </a:rPr>
                              <m:t>𝐹</m:t>
                            </m:r>
                          </m:sub>
                        </m:sSub>
                      </m:oMath>
                    </m:oMathPara>
                  </a14:m>
                  <a:endParaRPr lang="en-US" dirty="0" smtClean="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202870" y="5231740"/>
                  <a:ext cx="835165" cy="507831"/>
                </a:xfrm>
                <a:prstGeom prst="rect">
                  <a:avLst/>
                </a:prstGeom>
                <a:blipFill rotWithShape="0">
                  <a:blip r:embed="rId3"/>
                  <a:stretch>
                    <a:fillRect/>
                  </a:stretch>
                </a:blipFill>
                <a:ln>
                  <a:noFill/>
                </a:ln>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7" name="TextBox 6"/>
              <p:cNvSpPr txBox="1"/>
              <p:nvPr/>
            </p:nvSpPr>
            <p:spPr>
              <a:xfrm>
                <a:off x="73339" y="3458302"/>
                <a:ext cx="2537233" cy="626262"/>
              </a:xfrm>
              <a:prstGeom prst="rect">
                <a:avLst/>
              </a:prstGeom>
              <a:noFill/>
              <a:ln>
                <a:noFill/>
              </a:ln>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sSubSup>
                        <m:sSubSupPr>
                          <m:ctrlPr>
                            <a:rPr lang="en-US" sz="2000" b="1" i="1" smtClean="0">
                              <a:solidFill>
                                <a:schemeClr val="tx1"/>
                              </a:solidFill>
                              <a:latin typeface="Cambria Math"/>
                            </a:rPr>
                          </m:ctrlPr>
                        </m:sSubSupPr>
                        <m:e>
                          <m:r>
                            <a:rPr lang="en-US" sz="2000" b="1" i="1" smtClean="0">
                              <a:solidFill>
                                <a:schemeClr val="tx1"/>
                              </a:solidFill>
                              <a:latin typeface="Cambria Math"/>
                              <a:ea typeface="Cambria Math"/>
                            </a:rPr>
                            <m:t>𝓛</m:t>
                          </m:r>
                        </m:e>
                        <m:sub>
                          <m:sSub>
                            <m:sSubPr>
                              <m:ctrlPr>
                                <a:rPr lang="en-US" sz="2000" b="1" i="1" smtClean="0">
                                  <a:solidFill>
                                    <a:schemeClr val="tx1"/>
                                  </a:solidFill>
                                  <a:latin typeface="Cambria Math"/>
                                </a:rPr>
                              </m:ctrlPr>
                            </m:sSubPr>
                            <m:e>
                              <m:r>
                                <a:rPr lang="en-US" sz="2000" b="1" i="1" smtClean="0">
                                  <a:solidFill>
                                    <a:schemeClr val="tx1"/>
                                  </a:solidFill>
                                  <a:latin typeface="Cambria Math"/>
                                </a:rPr>
                                <m:t>𝒆</m:t>
                              </m:r>
                            </m:e>
                            <m:sub>
                              <m:r>
                                <a:rPr lang="en-US" sz="2000" b="1" i="1" smtClean="0">
                                  <a:solidFill>
                                    <a:schemeClr val="tx1"/>
                                  </a:solidFill>
                                  <a:latin typeface="Cambria Math"/>
                                </a:rPr>
                                <m:t>𝟏</m:t>
                              </m:r>
                            </m:sub>
                          </m:sSub>
                          <m:sSub>
                            <m:sSubPr>
                              <m:ctrlPr>
                                <a:rPr lang="en-US" sz="2000" b="1" i="1" smtClean="0">
                                  <a:solidFill>
                                    <a:schemeClr val="tx1"/>
                                  </a:solidFill>
                                  <a:latin typeface="Cambria Math"/>
                                </a:rPr>
                              </m:ctrlPr>
                            </m:sSubPr>
                            <m:e>
                              <m:r>
                                <a:rPr lang="en-US" sz="2000" b="1" i="1" smtClean="0">
                                  <a:solidFill>
                                    <a:schemeClr val="tx1"/>
                                  </a:solidFill>
                                  <a:latin typeface="Cambria Math"/>
                                </a:rPr>
                                <m:t>𝒆</m:t>
                              </m:r>
                            </m:e>
                            <m:sub>
                              <m:r>
                                <a:rPr lang="en-US" sz="2000" b="1" i="1" smtClean="0">
                                  <a:solidFill>
                                    <a:schemeClr val="tx1"/>
                                  </a:solidFill>
                                  <a:latin typeface="Cambria Math"/>
                                </a:rPr>
                                <m:t>𝟐</m:t>
                              </m:r>
                            </m:sub>
                          </m:sSub>
                        </m:sub>
                        <m:sup>
                          <m:r>
                            <a:rPr lang="en-US" sz="2000" b="1" i="1" smtClean="0">
                              <a:solidFill>
                                <a:schemeClr val="tx1"/>
                              </a:solidFill>
                              <a:latin typeface="Cambria Math"/>
                            </a:rPr>
                            <m:t>𝑷𝑽</m:t>
                          </m:r>
                        </m:sup>
                      </m:sSubSup>
                      <m:r>
                        <a:rPr lang="en-US" sz="2000" b="1" i="1" smtClean="0">
                          <a:solidFill>
                            <a:schemeClr val="tx1"/>
                          </a:solidFill>
                          <a:latin typeface="Cambria Math"/>
                        </a:rPr>
                        <m:t>=</m:t>
                      </m:r>
                      <m:sSubSup>
                        <m:sSubSupPr>
                          <m:ctrlPr>
                            <a:rPr lang="en-US" sz="2000" b="1" i="1" smtClean="0">
                              <a:solidFill>
                                <a:schemeClr val="tx1"/>
                              </a:solidFill>
                              <a:latin typeface="Cambria Math"/>
                            </a:rPr>
                          </m:ctrlPr>
                        </m:sSubSupPr>
                        <m:e>
                          <m:r>
                            <a:rPr lang="en-US" sz="2000" b="1" i="1" smtClean="0">
                              <a:solidFill>
                                <a:schemeClr val="tx1"/>
                              </a:solidFill>
                              <a:latin typeface="Cambria Math"/>
                              <a:ea typeface="Cambria Math"/>
                            </a:rPr>
                            <m:t>𝓛</m:t>
                          </m:r>
                        </m:e>
                        <m:sub>
                          <m:r>
                            <a:rPr lang="en-US" sz="2000" b="1" i="1" smtClean="0">
                              <a:solidFill>
                                <a:schemeClr val="tx1"/>
                              </a:solidFill>
                              <a:latin typeface="Cambria Math"/>
                            </a:rPr>
                            <m:t>𝑺𝑴</m:t>
                          </m:r>
                        </m:sub>
                        <m:sup>
                          <m:r>
                            <a:rPr lang="en-US" sz="2000" b="1" i="1" smtClean="0">
                              <a:solidFill>
                                <a:schemeClr val="tx1"/>
                              </a:solidFill>
                              <a:latin typeface="Cambria Math"/>
                            </a:rPr>
                            <m:t>𝑷𝑽</m:t>
                          </m:r>
                        </m:sup>
                      </m:sSubSup>
                      <m:r>
                        <a:rPr lang="en-US" sz="2000" b="1" i="1" smtClean="0">
                          <a:solidFill>
                            <a:schemeClr val="tx1"/>
                          </a:solidFill>
                          <a:latin typeface="Cambria Math"/>
                        </a:rPr>
                        <m:t>+</m:t>
                      </m:r>
                      <m:sSubSup>
                        <m:sSubSupPr>
                          <m:ctrlPr>
                            <a:rPr lang="en-US" sz="2000" b="1" i="1" smtClean="0">
                              <a:solidFill>
                                <a:schemeClr val="tx1"/>
                              </a:solidFill>
                              <a:latin typeface="Cambria Math"/>
                            </a:rPr>
                          </m:ctrlPr>
                        </m:sSubSupPr>
                        <m:e>
                          <m:r>
                            <a:rPr lang="en-US" sz="2000" b="1" i="1" smtClean="0">
                              <a:solidFill>
                                <a:schemeClr val="tx1"/>
                              </a:solidFill>
                              <a:latin typeface="Cambria Math"/>
                              <a:ea typeface="Cambria Math"/>
                            </a:rPr>
                            <m:t>𝓛</m:t>
                          </m:r>
                        </m:e>
                        <m:sub>
                          <m:r>
                            <a:rPr lang="en-US" sz="2000" b="1" i="1" smtClean="0">
                              <a:solidFill>
                                <a:schemeClr val="tx1"/>
                              </a:solidFill>
                              <a:latin typeface="Cambria Math"/>
                            </a:rPr>
                            <m:t>𝑵𝑬𝑾</m:t>
                          </m:r>
                        </m:sub>
                        <m:sup>
                          <m:r>
                            <a:rPr lang="en-US" sz="2000" b="1" i="1" smtClean="0">
                              <a:solidFill>
                                <a:schemeClr val="tx1"/>
                              </a:solidFill>
                              <a:latin typeface="Cambria Math"/>
                            </a:rPr>
                            <m:t>𝑷𝑽</m:t>
                          </m:r>
                        </m:sup>
                      </m:sSubSup>
                    </m:oMath>
                  </m:oMathPara>
                </a14:m>
                <a:endParaRPr lang="en-US" sz="2000" b="1" dirty="0" smtClean="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3339" y="3458302"/>
                <a:ext cx="2537233" cy="626262"/>
              </a:xfrm>
              <a:prstGeom prst="rect">
                <a:avLst/>
              </a:prstGeom>
              <a:blipFill rotWithShape="0">
                <a:blip r:embed="rId4"/>
                <a:stretch>
                  <a:fillRect/>
                </a:stretch>
              </a:blipFill>
              <a:ln>
                <a:no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0880" y="1000297"/>
                <a:ext cx="2125967" cy="957570"/>
              </a:xfrm>
              <a:prstGeom prst="rect">
                <a:avLst/>
              </a:prstGeom>
              <a:noFill/>
              <a:ln>
                <a:noFill/>
              </a:ln>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sz="2000" i="1" smtClean="0">
                              <a:solidFill>
                                <a:schemeClr val="tx1"/>
                              </a:solidFill>
                              <a:latin typeface="Cambria Math"/>
                            </a:rPr>
                          </m:ctrlPr>
                        </m:sSubPr>
                        <m:e>
                          <m:r>
                            <a:rPr lang="en-US" sz="2000" b="0" i="1" smtClean="0">
                              <a:solidFill>
                                <a:schemeClr val="tx1"/>
                              </a:solidFill>
                              <a:latin typeface="Cambria Math"/>
                            </a:rPr>
                            <m:t>𝐴</m:t>
                          </m:r>
                        </m:e>
                        <m:sub>
                          <m:r>
                            <a:rPr lang="en-US" sz="2000" b="0" i="1" smtClean="0">
                              <a:solidFill>
                                <a:schemeClr val="tx1"/>
                              </a:solidFill>
                              <a:latin typeface="Cambria Math"/>
                            </a:rPr>
                            <m:t>𝑃𝑉</m:t>
                          </m:r>
                        </m:sub>
                      </m:sSub>
                      <m:r>
                        <a:rPr lang="en-US" sz="2000" b="0" i="1" smtClean="0">
                          <a:solidFill>
                            <a:schemeClr val="tx1"/>
                          </a:solidFill>
                          <a:latin typeface="Cambria Math"/>
                        </a:rPr>
                        <m:t>=</m:t>
                      </m:r>
                      <m:f>
                        <m:fPr>
                          <m:ctrlPr>
                            <a:rPr lang="en-US" sz="2000" b="0" i="1" smtClean="0">
                              <a:solidFill>
                                <a:schemeClr val="tx1"/>
                              </a:solidFill>
                              <a:latin typeface="Cambria Math"/>
                            </a:rPr>
                          </m:ctrlPr>
                        </m:fPr>
                        <m:num>
                          <m:sSub>
                            <m:sSubPr>
                              <m:ctrlPr>
                                <a:rPr lang="en-US" sz="2000" b="0" i="1" smtClean="0">
                                  <a:solidFill>
                                    <a:schemeClr val="tx1"/>
                                  </a:solidFill>
                                  <a:latin typeface="Cambria Math"/>
                                </a:rPr>
                              </m:ctrlPr>
                            </m:sSubPr>
                            <m:e>
                              <m:r>
                                <a:rPr lang="en-US" sz="2000" b="0" i="1" smtClean="0">
                                  <a:solidFill>
                                    <a:schemeClr val="tx1"/>
                                  </a:solidFill>
                                  <a:latin typeface="Cambria Math"/>
                                  <a:ea typeface="Cambria Math"/>
                                </a:rPr>
                                <m:t>𝜎</m:t>
                              </m:r>
                            </m:e>
                            <m:sub>
                              <m:r>
                                <a:rPr lang="en-US" sz="2000" b="0" i="1" smtClean="0">
                                  <a:solidFill>
                                    <a:schemeClr val="tx1"/>
                                  </a:solidFill>
                                  <a:latin typeface="Cambria Math"/>
                                </a:rPr>
                                <m:t>+</m:t>
                              </m:r>
                            </m:sub>
                          </m:sSub>
                          <m:r>
                            <a:rPr lang="en-US" sz="2000" b="0" i="1" smtClean="0">
                              <a:solidFill>
                                <a:schemeClr val="tx1"/>
                              </a:solidFill>
                              <a:latin typeface="Cambria Math"/>
                            </a:rPr>
                            <m:t>−</m:t>
                          </m:r>
                          <m:sSub>
                            <m:sSubPr>
                              <m:ctrlPr>
                                <a:rPr lang="en-US" sz="2000" b="0" i="1" smtClean="0">
                                  <a:solidFill>
                                    <a:schemeClr val="tx1"/>
                                  </a:solidFill>
                                  <a:latin typeface="Cambria Math"/>
                                </a:rPr>
                              </m:ctrlPr>
                            </m:sSubPr>
                            <m:e>
                              <m:r>
                                <a:rPr lang="en-US" sz="2000" b="0" i="1" smtClean="0">
                                  <a:solidFill>
                                    <a:schemeClr val="tx1"/>
                                  </a:solidFill>
                                  <a:latin typeface="Cambria Math"/>
                                  <a:ea typeface="Cambria Math"/>
                                </a:rPr>
                                <m:t>𝜎</m:t>
                              </m:r>
                            </m:e>
                            <m:sub>
                              <m:r>
                                <a:rPr lang="en-US" sz="2000" b="0" i="1" smtClean="0">
                                  <a:solidFill>
                                    <a:schemeClr val="tx1"/>
                                  </a:solidFill>
                                  <a:latin typeface="Cambria Math"/>
                                </a:rPr>
                                <m:t>−</m:t>
                              </m:r>
                            </m:sub>
                          </m:sSub>
                        </m:num>
                        <m:den>
                          <m:sSub>
                            <m:sSubPr>
                              <m:ctrlPr>
                                <a:rPr lang="en-US" sz="2000" b="0" i="1" smtClean="0">
                                  <a:solidFill>
                                    <a:schemeClr val="tx1"/>
                                  </a:solidFill>
                                  <a:latin typeface="Cambria Math"/>
                                </a:rPr>
                              </m:ctrlPr>
                            </m:sSubPr>
                            <m:e>
                              <m:r>
                                <a:rPr lang="en-US" sz="2000" b="0" i="1" smtClean="0">
                                  <a:solidFill>
                                    <a:schemeClr val="tx1"/>
                                  </a:solidFill>
                                  <a:latin typeface="Cambria Math"/>
                                  <a:ea typeface="Cambria Math"/>
                                </a:rPr>
                                <m:t>𝜎</m:t>
                              </m:r>
                            </m:e>
                            <m:sub>
                              <m:r>
                                <a:rPr lang="en-US" sz="2000" b="0" i="1" smtClean="0">
                                  <a:solidFill>
                                    <a:schemeClr val="tx1"/>
                                  </a:solidFill>
                                  <a:latin typeface="Cambria Math"/>
                                </a:rPr>
                                <m:t>+</m:t>
                              </m:r>
                            </m:sub>
                          </m:sSub>
                          <m:r>
                            <a:rPr lang="en-US" sz="2000" b="0" i="1" smtClean="0">
                              <a:solidFill>
                                <a:schemeClr val="tx1"/>
                              </a:solidFill>
                              <a:latin typeface="Cambria Math"/>
                            </a:rPr>
                            <m:t>+</m:t>
                          </m:r>
                          <m:sSub>
                            <m:sSubPr>
                              <m:ctrlPr>
                                <a:rPr lang="en-US" sz="2000" b="0" i="1" smtClean="0">
                                  <a:solidFill>
                                    <a:schemeClr val="tx1"/>
                                  </a:solidFill>
                                  <a:latin typeface="Cambria Math"/>
                                </a:rPr>
                              </m:ctrlPr>
                            </m:sSubPr>
                            <m:e>
                              <m:r>
                                <a:rPr lang="en-US" sz="2000" b="0" i="1" smtClean="0">
                                  <a:solidFill>
                                    <a:schemeClr val="tx1"/>
                                  </a:solidFill>
                                  <a:latin typeface="Cambria Math"/>
                                  <a:ea typeface="Cambria Math"/>
                                </a:rPr>
                                <m:t>𝜎</m:t>
                              </m:r>
                            </m:e>
                            <m:sub>
                              <m:r>
                                <a:rPr lang="en-US" sz="2000" b="0" i="1" smtClean="0">
                                  <a:solidFill>
                                    <a:schemeClr val="tx1"/>
                                  </a:solidFill>
                                  <a:latin typeface="Cambria Math"/>
                                </a:rPr>
                                <m:t>−</m:t>
                              </m:r>
                            </m:sub>
                          </m:sSub>
                        </m:den>
                      </m:f>
                      <m:r>
                        <a:rPr lang="en-US" sz="2000" b="0" i="1" smtClean="0">
                          <a:solidFill>
                            <a:schemeClr val="tx1"/>
                          </a:solidFill>
                          <a:latin typeface="Cambria Math"/>
                          <a:ea typeface="Cambria Math"/>
                        </a:rPr>
                        <m:t>≈</m:t>
                      </m:r>
                    </m:oMath>
                  </m:oMathPara>
                </a14:m>
                <a:endParaRPr lang="en-US" sz="2000" dirty="0" smtClean="0">
                  <a:solidFill>
                    <a:schemeClr val="tx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0880" y="1000297"/>
                <a:ext cx="2125967" cy="957570"/>
              </a:xfrm>
              <a:prstGeom prst="rect">
                <a:avLst/>
              </a:prstGeom>
              <a:blipFill rotWithShape="0">
                <a:blip r:embed="rId5"/>
                <a:stretch>
                  <a:fillRect/>
                </a:stretch>
              </a:blipFill>
              <a:ln>
                <a:noFill/>
              </a:ln>
            </p:spPr>
            <p:txBody>
              <a:bodyPr/>
              <a:lstStyle/>
              <a:p>
                <a:r>
                  <a:rPr lang="en-CA">
                    <a:noFill/>
                  </a:rPr>
                  <a:t> </a:t>
                </a:r>
              </a:p>
            </p:txBody>
          </p:sp>
        </mc:Fallback>
      </mc:AlternateContent>
      <p:grpSp>
        <p:nvGrpSpPr>
          <p:cNvPr id="14" name="Group 13"/>
          <p:cNvGrpSpPr/>
          <p:nvPr/>
        </p:nvGrpSpPr>
        <p:grpSpPr>
          <a:xfrm>
            <a:off x="2083379" y="544884"/>
            <a:ext cx="4647005" cy="2191585"/>
            <a:chOff x="2421320" y="838200"/>
            <a:chExt cx="4647005" cy="2191585"/>
          </a:xfrm>
        </p:grpSpPr>
        <p:cxnSp>
          <p:nvCxnSpPr>
            <p:cNvPr id="51" name="Straight Connector 50"/>
            <p:cNvCxnSpPr/>
            <p:nvPr/>
          </p:nvCxnSpPr>
          <p:spPr>
            <a:xfrm>
              <a:off x="2421320" y="1916040"/>
              <a:ext cx="464700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170218" y="2511318"/>
              <a:ext cx="9601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5320898" y="2549723"/>
              <a:ext cx="9601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descr="photon_diagram_bold.png"/>
            <p:cNvPicPr>
              <a:picLocks noChangeAspect="1"/>
            </p:cNvPicPr>
            <p:nvPr/>
          </p:nvPicPr>
          <p:blipFill>
            <a:blip r:embed="rId6" cstate="print">
              <a:clrChange>
                <a:clrFrom>
                  <a:srgbClr val="FFFFFF"/>
                </a:clrFrom>
                <a:clrTo>
                  <a:srgbClr val="FFFFFF">
                    <a:alpha val="0"/>
                  </a:srgbClr>
                </a:clrTo>
              </a:clrChange>
              <a:duotone>
                <a:prstClr val="black"/>
                <a:schemeClr val="tx2">
                  <a:tint val="45000"/>
                  <a:satMod val="400000"/>
                </a:schemeClr>
              </a:duotone>
            </a:blip>
            <a:stretch>
              <a:fillRect/>
            </a:stretch>
          </p:blipFill>
          <p:spPr>
            <a:xfrm>
              <a:off x="2651750" y="850425"/>
              <a:ext cx="1958655" cy="988805"/>
            </a:xfrm>
            <a:prstGeom prst="rect">
              <a:avLst/>
            </a:prstGeom>
            <a:ln>
              <a:noFill/>
            </a:ln>
          </p:spPr>
        </p:pic>
        <p:pic>
          <p:nvPicPr>
            <p:cNvPr id="26" name="Picture 25" descr="z_diagram_bold.png"/>
            <p:cNvPicPr>
              <a:picLocks noChangeAspect="1"/>
            </p:cNvPicPr>
            <p:nvPr/>
          </p:nvPicPr>
          <p:blipFill>
            <a:blip r:embed="rId7" cstate="print">
              <a:duotone>
                <a:prstClr val="black"/>
                <a:schemeClr val="tx2">
                  <a:tint val="45000"/>
                  <a:satMod val="400000"/>
                </a:schemeClr>
              </a:duotone>
            </a:blip>
            <a:stretch>
              <a:fillRect/>
            </a:stretch>
          </p:blipFill>
          <p:spPr>
            <a:xfrm>
              <a:off x="4975005" y="838200"/>
              <a:ext cx="1939700" cy="988805"/>
            </a:xfrm>
            <a:prstGeom prst="rect">
              <a:avLst/>
            </a:prstGeom>
            <a:ln>
              <a:noFill/>
            </a:ln>
          </p:spPr>
        </p:pic>
        <p:pic>
          <p:nvPicPr>
            <p:cNvPr id="27" name="Picture 26" descr="photon_diagram_bold.png"/>
            <p:cNvPicPr>
              <a:picLocks noChangeAspect="1"/>
            </p:cNvPicPr>
            <p:nvPr/>
          </p:nvPicPr>
          <p:blipFill>
            <a:blip r:embed="rId6" cstate="print">
              <a:clrChange>
                <a:clrFrom>
                  <a:srgbClr val="FFFFFF"/>
                </a:clrFrom>
                <a:clrTo>
                  <a:srgbClr val="FFFFFF">
                    <a:alpha val="0"/>
                  </a:srgbClr>
                </a:clrTo>
              </a:clrChange>
              <a:duotone>
                <a:prstClr val="black"/>
                <a:schemeClr val="tx2">
                  <a:tint val="45000"/>
                  <a:satMod val="400000"/>
                </a:schemeClr>
              </a:duotone>
            </a:blip>
            <a:stretch>
              <a:fillRect/>
            </a:stretch>
          </p:blipFill>
          <p:spPr>
            <a:xfrm>
              <a:off x="3765495" y="2031255"/>
              <a:ext cx="1958655" cy="988805"/>
            </a:xfrm>
            <a:prstGeom prst="rect">
              <a:avLst/>
            </a:prstGeom>
            <a:ln>
              <a:noFill/>
            </a:ln>
          </p:spPr>
        </p:pic>
        <p:sp>
          <p:nvSpPr>
            <p:cNvPr id="3" name="Left Bracket 2"/>
            <p:cNvSpPr/>
            <p:nvPr/>
          </p:nvSpPr>
          <p:spPr>
            <a:xfrm>
              <a:off x="2498130" y="917510"/>
              <a:ext cx="153620" cy="909495"/>
            </a:xfrm>
            <a:prstGeom prst="lef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Left Bracket 27"/>
            <p:cNvSpPr/>
            <p:nvPr/>
          </p:nvSpPr>
          <p:spPr>
            <a:xfrm>
              <a:off x="4840834" y="929735"/>
              <a:ext cx="153620" cy="909495"/>
            </a:xfrm>
            <a:prstGeom prst="lef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Bracket 28"/>
            <p:cNvSpPr/>
            <p:nvPr/>
          </p:nvSpPr>
          <p:spPr>
            <a:xfrm flipH="1">
              <a:off x="6837895" y="929735"/>
              <a:ext cx="153620" cy="909495"/>
            </a:xfrm>
            <a:prstGeom prst="lef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eft Bracket 29"/>
            <p:cNvSpPr/>
            <p:nvPr/>
          </p:nvSpPr>
          <p:spPr>
            <a:xfrm flipH="1">
              <a:off x="4585921" y="917510"/>
              <a:ext cx="153620" cy="909495"/>
            </a:xfrm>
            <a:prstGeom prst="lef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5762555" y="1762420"/>
                  <a:ext cx="397866" cy="553998"/>
                </a:xfrm>
                <a:prstGeom prst="rect">
                  <a:avLst/>
                </a:prstGeom>
                <a:noFill/>
                <a:ln>
                  <a:noFill/>
                </a:ln>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sz="2000" b="0" i="0" smtClean="0">
                            <a:solidFill>
                              <a:schemeClr val="tx1"/>
                            </a:solidFill>
                            <a:latin typeface="Cambria Math"/>
                          </a:rPr>
                          <m:t>2</m:t>
                        </m:r>
                      </m:oMath>
                    </m:oMathPara>
                  </a14:m>
                  <a:endParaRPr lang="en-US" sz="2000" dirty="0" smtClean="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762555" y="1762420"/>
                  <a:ext cx="397866" cy="553998"/>
                </a:xfrm>
                <a:prstGeom prst="rect">
                  <a:avLst/>
                </a:prstGeom>
                <a:blipFill rotWithShape="0">
                  <a:blip r:embed="rId8"/>
                  <a:stretch>
                    <a:fillRect/>
                  </a:stretch>
                </a:blipFill>
                <a:ln>
                  <a:noFill/>
                </a:ln>
              </p:spPr>
              <p:txBody>
                <a:bodyPr/>
                <a:lstStyle/>
                <a:p>
                  <a:r>
                    <a:rPr lang="en-CA">
                      <a:noFill/>
                    </a:rPr>
                    <a:t> </a:t>
                  </a:r>
                </a:p>
              </p:txBody>
            </p:sp>
          </mc:Fallback>
        </mc:AlternateContent>
      </p:grpSp>
      <p:grpSp>
        <p:nvGrpSpPr>
          <p:cNvPr id="17" name="Group 16"/>
          <p:cNvGrpSpPr/>
          <p:nvPr/>
        </p:nvGrpSpPr>
        <p:grpSpPr>
          <a:xfrm>
            <a:off x="2038035" y="457200"/>
            <a:ext cx="4972365" cy="2507469"/>
            <a:chOff x="2038035" y="753813"/>
            <a:chExt cx="4972365" cy="2507469"/>
          </a:xfrm>
        </p:grpSpPr>
        <p:sp>
          <p:nvSpPr>
            <p:cNvPr id="16" name="Rectangle 15"/>
            <p:cNvSpPr/>
            <p:nvPr/>
          </p:nvSpPr>
          <p:spPr>
            <a:xfrm>
              <a:off x="2038035" y="753813"/>
              <a:ext cx="4972365" cy="250746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2" name="TextBox 1"/>
                <p:cNvSpPr txBox="1"/>
                <p:nvPr/>
              </p:nvSpPr>
              <p:spPr>
                <a:xfrm>
                  <a:off x="2821362" y="1447800"/>
                  <a:ext cx="2963888" cy="553998"/>
                </a:xfrm>
                <a:prstGeom prst="rect">
                  <a:avLst/>
                </a:prstGeom>
                <a:noFill/>
                <a:ln>
                  <a:noFill/>
                </a:ln>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sz="2000" i="1" smtClean="0">
                                <a:solidFill>
                                  <a:schemeClr val="tx1"/>
                                </a:solidFill>
                                <a:latin typeface="Cambria Math"/>
                              </a:rPr>
                            </m:ctrlPr>
                          </m:sSubPr>
                          <m:e>
                            <m:r>
                              <a:rPr lang="en-US" sz="2000" i="1" smtClean="0">
                                <a:solidFill>
                                  <a:schemeClr val="tx1"/>
                                </a:solidFill>
                                <a:latin typeface="Cambria Math"/>
                                <a:ea typeface="Cambria Math"/>
                              </a:rPr>
                              <m:t>∝</m:t>
                            </m:r>
                            <m:r>
                              <a:rPr lang="en-US" sz="2000" b="0" i="1" smtClean="0">
                                <a:solidFill>
                                  <a:schemeClr val="tx1"/>
                                </a:solidFill>
                                <a:latin typeface="Cambria Math"/>
                              </a:rPr>
                              <m:t>𝑚</m:t>
                            </m:r>
                          </m:e>
                          <m:sub>
                            <m:r>
                              <a:rPr lang="en-US" sz="2000" b="0" i="1" smtClean="0">
                                <a:solidFill>
                                  <a:schemeClr val="tx1"/>
                                </a:solidFill>
                                <a:latin typeface="Cambria Math"/>
                              </a:rPr>
                              <m:t>𝑒</m:t>
                            </m:r>
                          </m:sub>
                        </m:sSub>
                        <m:sSub>
                          <m:sSubPr>
                            <m:ctrlPr>
                              <a:rPr lang="en-US" sz="2000" i="1" smtClean="0">
                                <a:solidFill>
                                  <a:schemeClr val="tx1"/>
                                </a:solidFill>
                                <a:latin typeface="Cambria Math"/>
                              </a:rPr>
                            </m:ctrlPr>
                          </m:sSubPr>
                          <m:e>
                            <m:r>
                              <a:rPr lang="en-US" sz="2000" b="0" i="1" smtClean="0">
                                <a:solidFill>
                                  <a:schemeClr val="tx1"/>
                                </a:solidFill>
                                <a:latin typeface="Cambria Math"/>
                              </a:rPr>
                              <m:t>𝐸</m:t>
                            </m:r>
                          </m:e>
                          <m:sub>
                            <m:r>
                              <a:rPr lang="en-US" sz="2000" b="0" i="1" smtClean="0">
                                <a:solidFill>
                                  <a:schemeClr val="tx1"/>
                                </a:solidFill>
                                <a:latin typeface="Cambria Math"/>
                              </a:rPr>
                              <m:t>𝑙𝑎𝑏</m:t>
                            </m:r>
                          </m:sub>
                        </m:sSub>
                        <m:d>
                          <m:dPr>
                            <m:ctrlPr>
                              <a:rPr lang="en-US" sz="2000" i="1" smtClean="0">
                                <a:solidFill>
                                  <a:schemeClr val="tx1"/>
                                </a:solidFill>
                                <a:latin typeface="Cambria Math"/>
                              </a:rPr>
                            </m:ctrlPr>
                          </m:dPr>
                          <m:e>
                            <m:r>
                              <a:rPr lang="en-US" sz="2000" b="0" i="1" smtClean="0">
                                <a:solidFill>
                                  <a:schemeClr val="tx1"/>
                                </a:solidFill>
                                <a:latin typeface="Cambria Math"/>
                              </a:rPr>
                              <m:t>1−4</m:t>
                            </m:r>
                            <m:sSup>
                              <m:sSupPr>
                                <m:ctrlPr>
                                  <a:rPr lang="en-US" sz="2000" b="0" i="1" smtClean="0">
                                    <a:solidFill>
                                      <a:schemeClr val="tx1"/>
                                    </a:solidFill>
                                    <a:latin typeface="Cambria Math"/>
                                  </a:rPr>
                                </m:ctrlPr>
                              </m:sSupPr>
                              <m:e>
                                <m:r>
                                  <a:rPr lang="en-US" sz="2000" b="0" i="1" smtClean="0">
                                    <a:solidFill>
                                      <a:schemeClr val="tx1"/>
                                    </a:solidFill>
                                    <a:latin typeface="Cambria Math"/>
                                  </a:rPr>
                                  <m:t>𝑠𝑖𝑛</m:t>
                                </m:r>
                              </m:e>
                              <m:sup>
                                <m:r>
                                  <a:rPr lang="en-US" sz="2000" b="0" i="1" smtClean="0">
                                    <a:solidFill>
                                      <a:schemeClr val="tx1"/>
                                    </a:solidFill>
                                    <a:latin typeface="Cambria Math"/>
                                  </a:rPr>
                                  <m:t>2</m:t>
                                </m:r>
                              </m:sup>
                            </m:sSup>
                            <m:sSub>
                              <m:sSubPr>
                                <m:ctrlPr>
                                  <a:rPr lang="en-US" sz="2000" b="0" i="1" smtClean="0">
                                    <a:solidFill>
                                      <a:schemeClr val="tx1"/>
                                    </a:solidFill>
                                    <a:latin typeface="Cambria Math"/>
                                  </a:rPr>
                                </m:ctrlPr>
                              </m:sSubPr>
                              <m:e>
                                <m:r>
                                  <a:rPr lang="en-US" sz="2000" b="0" i="1" smtClean="0">
                                    <a:solidFill>
                                      <a:schemeClr val="tx1"/>
                                    </a:solidFill>
                                    <a:latin typeface="Cambria Math"/>
                                    <a:ea typeface="Cambria Math"/>
                                  </a:rPr>
                                  <m:t>𝜃</m:t>
                                </m:r>
                              </m:e>
                              <m:sub>
                                <m:r>
                                  <a:rPr lang="en-US" sz="2000" b="0" i="1" smtClean="0">
                                    <a:solidFill>
                                      <a:schemeClr val="tx1"/>
                                    </a:solidFill>
                                    <a:latin typeface="Cambria Math"/>
                                  </a:rPr>
                                  <m:t>𝑊</m:t>
                                </m:r>
                              </m:sub>
                            </m:sSub>
                          </m:e>
                        </m:d>
                      </m:oMath>
                    </m:oMathPara>
                  </a14:m>
                  <a:endParaRPr lang="en-US" sz="2000" dirty="0" smtClean="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821362" y="1447800"/>
                  <a:ext cx="2963888" cy="553998"/>
                </a:xfrm>
                <a:prstGeom prst="rect">
                  <a:avLst/>
                </a:prstGeom>
                <a:blipFill rotWithShape="0">
                  <a:blip r:embed="rId9"/>
                  <a:stretch>
                    <a:fillRect/>
                  </a:stretch>
                </a:blipFill>
                <a:ln>
                  <a:noFill/>
                </a:ln>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34" name="TextBox 33"/>
              <p:cNvSpPr txBox="1"/>
              <p:nvPr/>
            </p:nvSpPr>
            <p:spPr>
              <a:xfrm>
                <a:off x="6677145" y="1294990"/>
                <a:ext cx="2371290" cy="553998"/>
              </a:xfrm>
              <a:prstGeom prst="rect">
                <a:avLst/>
              </a:prstGeom>
              <a:noFill/>
              <a:ln>
                <a:noFill/>
              </a:ln>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=35.6 </m:t>
                      </m:r>
                      <m:r>
                        <a:rPr lang="en-US" sz="2000" b="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rPr>
                        <m:t> 0.73 </m:t>
                      </m:r>
                      <m:r>
                        <a:rPr lang="en-US" sz="2000" b="0" i="1" smtClean="0">
                          <a:solidFill>
                            <a:schemeClr val="tx1"/>
                          </a:solidFill>
                          <a:latin typeface="Cambria Math" panose="02040503050406030204" pitchFamily="18" charset="0"/>
                        </a:rPr>
                        <m:t>𝑝𝑝𝑏</m:t>
                      </m:r>
                    </m:oMath>
                  </m:oMathPara>
                </a14:m>
                <a:endParaRPr lang="en-US" sz="2000" dirty="0" smtClean="0">
                  <a:solidFill>
                    <a:schemeClr val="tx1"/>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6677145" y="1294990"/>
                <a:ext cx="2371290" cy="553998"/>
              </a:xfrm>
              <a:prstGeom prst="rect">
                <a:avLst/>
              </a:prstGeom>
              <a:blipFill rotWithShape="0">
                <a:blip r:embed="rId10"/>
                <a:stretch>
                  <a:fillRect/>
                </a:stretch>
              </a:blipFill>
              <a:ln>
                <a:no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795367" y="2249216"/>
                <a:ext cx="2293640" cy="996427"/>
              </a:xfrm>
              <a:prstGeom prst="rect">
                <a:avLst/>
              </a:prstGeom>
              <a:noFill/>
              <a:ln>
                <a:noFill/>
              </a:ln>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f>
                        <m:fPr>
                          <m:ctrlPr>
                            <a:rPr lang="en-US" b="0" i="1" smtClean="0">
                              <a:solidFill>
                                <a:schemeClr val="tx1"/>
                              </a:solidFill>
                              <a:latin typeface="Cambria Math"/>
                            </a:rPr>
                          </m:ctrlPr>
                        </m:fPr>
                        <m:num>
                          <m:r>
                            <a:rPr lang="en-US" b="0" i="1" smtClean="0">
                              <a:solidFill>
                                <a:schemeClr val="tx1"/>
                              </a:solidFill>
                              <a:latin typeface="Cambria Math"/>
                              <a:ea typeface="Cambria Math"/>
                            </a:rPr>
                            <m:t>𝛿</m:t>
                          </m:r>
                          <m:func>
                            <m:funcPr>
                              <m:ctrlPr>
                                <a:rPr lang="en-US" b="0" i="1" smtClean="0">
                                  <a:solidFill>
                                    <a:schemeClr val="tx1"/>
                                  </a:solidFill>
                                  <a:latin typeface="Cambria Math"/>
                                  <a:ea typeface="Cambria Math"/>
                                </a:rPr>
                              </m:ctrlPr>
                            </m:funcPr>
                            <m:fName>
                              <m:sSup>
                                <m:sSupPr>
                                  <m:ctrlPr>
                                    <a:rPr lang="en-US" b="0" i="1" smtClean="0">
                                      <a:solidFill>
                                        <a:schemeClr val="tx1"/>
                                      </a:solidFill>
                                      <a:latin typeface="Cambria Math"/>
                                      <a:ea typeface="Cambria Math"/>
                                    </a:rPr>
                                  </m:ctrlPr>
                                </m:sSupPr>
                                <m:e>
                                  <m:r>
                                    <m:rPr>
                                      <m:sty m:val="p"/>
                                    </m:rPr>
                                    <a:rPr lang="en-US" b="0" i="0" smtClean="0">
                                      <a:solidFill>
                                        <a:schemeClr val="tx1"/>
                                      </a:solidFill>
                                      <a:latin typeface="Cambria Math"/>
                                      <a:ea typeface="Cambria Math"/>
                                    </a:rPr>
                                    <m:t>sin</m:t>
                                  </m:r>
                                </m:e>
                                <m:sup>
                                  <m:r>
                                    <a:rPr lang="en-US" b="0" i="1" smtClean="0">
                                      <a:solidFill>
                                        <a:schemeClr val="tx1"/>
                                      </a:solidFill>
                                      <a:latin typeface="Cambria Math"/>
                                      <a:ea typeface="Cambria Math"/>
                                    </a:rPr>
                                    <m:t>2</m:t>
                                  </m:r>
                                </m:sup>
                              </m:sSup>
                            </m:fName>
                            <m:e>
                              <m:sSub>
                                <m:sSubPr>
                                  <m:ctrlPr>
                                    <a:rPr lang="en-US" b="0" i="1" smtClean="0">
                                      <a:solidFill>
                                        <a:schemeClr val="tx1"/>
                                      </a:solidFill>
                                      <a:latin typeface="Cambria Math"/>
                                      <a:ea typeface="Cambria Math"/>
                                    </a:rPr>
                                  </m:ctrlPr>
                                </m:sSubPr>
                                <m:e>
                                  <m:r>
                                    <a:rPr lang="en-US" b="0" i="1" smtClean="0">
                                      <a:solidFill>
                                        <a:schemeClr val="tx1"/>
                                      </a:solidFill>
                                      <a:latin typeface="Cambria Math"/>
                                      <a:ea typeface="Cambria Math"/>
                                    </a:rPr>
                                    <m:t>𝜃</m:t>
                                  </m:r>
                                </m:e>
                                <m:sub>
                                  <m:r>
                                    <a:rPr lang="en-US" b="0" i="1" smtClean="0">
                                      <a:solidFill>
                                        <a:schemeClr val="tx1"/>
                                      </a:solidFill>
                                      <a:latin typeface="Cambria Math"/>
                                      <a:ea typeface="Cambria Math"/>
                                    </a:rPr>
                                    <m:t>𝑊</m:t>
                                  </m:r>
                                </m:sub>
                              </m:sSub>
                            </m:e>
                          </m:func>
                        </m:num>
                        <m:den>
                          <m:func>
                            <m:funcPr>
                              <m:ctrlPr>
                                <a:rPr lang="en-US" b="0" i="1" smtClean="0">
                                  <a:solidFill>
                                    <a:schemeClr val="tx1"/>
                                  </a:solidFill>
                                  <a:latin typeface="Cambria Math"/>
                                </a:rPr>
                              </m:ctrlPr>
                            </m:funcPr>
                            <m:fName>
                              <m:sSup>
                                <m:sSupPr>
                                  <m:ctrlPr>
                                    <a:rPr lang="en-US" b="0" i="1" smtClean="0">
                                      <a:solidFill>
                                        <a:schemeClr val="tx1"/>
                                      </a:solidFill>
                                      <a:latin typeface="Cambria Math"/>
                                    </a:rPr>
                                  </m:ctrlPr>
                                </m:sSupPr>
                                <m:e>
                                  <m:r>
                                    <m:rPr>
                                      <m:sty m:val="p"/>
                                    </m:rPr>
                                    <a:rPr lang="en-US" b="0" i="0" smtClean="0">
                                      <a:solidFill>
                                        <a:schemeClr val="tx1"/>
                                      </a:solidFill>
                                      <a:latin typeface="Cambria Math"/>
                                    </a:rPr>
                                    <m:t>sin</m:t>
                                  </m:r>
                                </m:e>
                                <m:sup>
                                  <m:r>
                                    <a:rPr lang="en-US" b="0" i="1" smtClean="0">
                                      <a:solidFill>
                                        <a:schemeClr val="tx1"/>
                                      </a:solidFill>
                                      <a:latin typeface="Cambria Math"/>
                                    </a:rPr>
                                    <m:t>2</m:t>
                                  </m:r>
                                </m:sup>
                              </m:sSup>
                            </m:fName>
                            <m:e>
                              <m:sSub>
                                <m:sSubPr>
                                  <m:ctrlPr>
                                    <a:rPr lang="en-US" b="0" i="1" smtClean="0">
                                      <a:solidFill>
                                        <a:schemeClr val="tx1"/>
                                      </a:solidFill>
                                      <a:latin typeface="Cambria Math"/>
                                    </a:rPr>
                                  </m:ctrlPr>
                                </m:sSubPr>
                                <m:e>
                                  <m:r>
                                    <a:rPr lang="en-US" b="0" i="1" smtClean="0">
                                      <a:solidFill>
                                        <a:schemeClr val="tx1"/>
                                      </a:solidFill>
                                      <a:latin typeface="Cambria Math"/>
                                      <a:ea typeface="Cambria Math"/>
                                    </a:rPr>
                                    <m:t>𝜃</m:t>
                                  </m:r>
                                </m:e>
                                <m:sub>
                                  <m:r>
                                    <a:rPr lang="en-US" b="0" i="1" smtClean="0">
                                      <a:solidFill>
                                        <a:schemeClr val="tx1"/>
                                      </a:solidFill>
                                      <a:latin typeface="Cambria Math"/>
                                    </a:rPr>
                                    <m:t>𝑊</m:t>
                                  </m:r>
                                </m:sub>
                              </m:sSub>
                            </m:e>
                          </m:func>
                        </m:den>
                      </m:f>
                      <m:r>
                        <a:rPr lang="en-US" i="1">
                          <a:solidFill>
                            <a:schemeClr val="tx1"/>
                          </a:solidFill>
                          <a:latin typeface="Cambria Math"/>
                          <a:ea typeface="Cambria Math"/>
                        </a:rPr>
                        <m:t>≃</m:t>
                      </m:r>
                      <m:r>
                        <a:rPr lang="en-US" b="0" i="1" smtClean="0">
                          <a:solidFill>
                            <a:schemeClr val="tx1"/>
                          </a:solidFill>
                          <a:latin typeface="Cambria Math"/>
                        </a:rPr>
                        <m:t>.05</m:t>
                      </m:r>
                      <m:f>
                        <m:fPr>
                          <m:ctrlPr>
                            <a:rPr lang="en-US" b="0" i="1" smtClean="0">
                              <a:solidFill>
                                <a:schemeClr val="tx1"/>
                              </a:solidFill>
                              <a:latin typeface="Cambria Math"/>
                            </a:rPr>
                          </m:ctrlPr>
                        </m:fPr>
                        <m:num>
                          <m:sSub>
                            <m:sSubPr>
                              <m:ctrlPr>
                                <a:rPr lang="en-US" b="0" i="1" smtClean="0">
                                  <a:solidFill>
                                    <a:schemeClr val="tx1"/>
                                  </a:solidFill>
                                  <a:latin typeface="Cambria Math"/>
                                </a:rPr>
                              </m:ctrlPr>
                            </m:sSubPr>
                            <m:e>
                              <m:r>
                                <a:rPr lang="en-US" b="0" i="1" smtClean="0">
                                  <a:solidFill>
                                    <a:schemeClr val="tx1"/>
                                  </a:solidFill>
                                  <a:latin typeface="Cambria Math"/>
                                  <a:ea typeface="Cambria Math"/>
                                </a:rPr>
                                <m:t>𝛿</m:t>
                              </m:r>
                              <m:r>
                                <a:rPr lang="en-US" b="0" i="1" smtClean="0">
                                  <a:solidFill>
                                    <a:schemeClr val="tx1"/>
                                  </a:solidFill>
                                  <a:latin typeface="Cambria Math"/>
                                </a:rPr>
                                <m:t>𝐴</m:t>
                              </m:r>
                            </m:e>
                            <m:sub>
                              <m:r>
                                <a:rPr lang="en-US" b="0" i="1" smtClean="0">
                                  <a:solidFill>
                                    <a:schemeClr val="tx1"/>
                                  </a:solidFill>
                                  <a:latin typeface="Cambria Math"/>
                                </a:rPr>
                                <m:t>𝑃𝑉</m:t>
                              </m:r>
                            </m:sub>
                          </m:sSub>
                        </m:num>
                        <m:den>
                          <m:sSub>
                            <m:sSubPr>
                              <m:ctrlPr>
                                <a:rPr lang="en-US" b="0" i="1" smtClean="0">
                                  <a:solidFill>
                                    <a:schemeClr val="tx1"/>
                                  </a:solidFill>
                                  <a:latin typeface="Cambria Math"/>
                                </a:rPr>
                              </m:ctrlPr>
                            </m:sSubPr>
                            <m:e>
                              <m:r>
                                <a:rPr lang="en-US" b="0" i="1" smtClean="0">
                                  <a:solidFill>
                                    <a:schemeClr val="tx1"/>
                                  </a:solidFill>
                                  <a:latin typeface="Cambria Math"/>
                                </a:rPr>
                                <m:t>𝐴</m:t>
                              </m:r>
                            </m:e>
                            <m:sub>
                              <m:r>
                                <a:rPr lang="en-US" b="0" i="1" smtClean="0">
                                  <a:solidFill>
                                    <a:schemeClr val="tx1"/>
                                  </a:solidFill>
                                  <a:latin typeface="Cambria Math"/>
                                </a:rPr>
                                <m:t>𝑃𝑉</m:t>
                              </m:r>
                            </m:sub>
                          </m:sSub>
                        </m:den>
                      </m:f>
                    </m:oMath>
                  </m:oMathPara>
                </a14:m>
                <a:endParaRPr lang="en-US" dirty="0" smtClean="0">
                  <a:solidFill>
                    <a:schemeClr val="tx1"/>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795367" y="2249216"/>
                <a:ext cx="2293640" cy="996427"/>
              </a:xfrm>
              <a:prstGeom prst="rect">
                <a:avLst/>
              </a:prstGeom>
              <a:blipFill rotWithShape="0">
                <a:blip r:embed="rId11"/>
                <a:stretch>
                  <a:fillRect/>
                </a:stretch>
              </a:blipFill>
              <a:ln>
                <a:no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053274" y="2336238"/>
                <a:ext cx="2999852" cy="923330"/>
              </a:xfrm>
              <a:prstGeom prst="rect">
                <a:avLst/>
              </a:prstGeom>
              <a:noFill/>
              <a:ln>
                <a:noFill/>
              </a:ln>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a:ea typeface="Cambria Math"/>
                        </a:rPr>
                        <m:t>𝛿</m:t>
                      </m:r>
                      <m:sSubSup>
                        <m:sSubSupPr>
                          <m:ctrlPr>
                            <a:rPr lang="en-US" i="1" smtClean="0">
                              <a:solidFill>
                                <a:schemeClr val="tx1"/>
                              </a:solidFill>
                              <a:latin typeface="Cambria Math"/>
                              <a:ea typeface="Cambria Math"/>
                            </a:rPr>
                          </m:ctrlPr>
                        </m:sSubSupPr>
                        <m:e>
                          <m:r>
                            <a:rPr lang="en-US" b="0" i="1" smtClean="0">
                              <a:solidFill>
                                <a:schemeClr val="tx1"/>
                              </a:solidFill>
                              <a:latin typeface="Cambria Math"/>
                              <a:ea typeface="Cambria Math"/>
                            </a:rPr>
                            <m:t>𝑄</m:t>
                          </m:r>
                        </m:e>
                        <m:sub>
                          <m:r>
                            <a:rPr lang="en-US" b="0" i="1" smtClean="0">
                              <a:solidFill>
                                <a:schemeClr val="tx1"/>
                              </a:solidFill>
                              <a:latin typeface="Cambria Math"/>
                              <a:ea typeface="Cambria Math"/>
                            </a:rPr>
                            <m:t>𝑊</m:t>
                          </m:r>
                        </m:sub>
                        <m:sup>
                          <m:r>
                            <a:rPr lang="en-US" b="0" i="1" smtClean="0">
                              <a:solidFill>
                                <a:schemeClr val="tx1"/>
                              </a:solidFill>
                              <a:latin typeface="Cambria Math"/>
                              <a:ea typeface="Cambria Math"/>
                            </a:rPr>
                            <m:t>𝑒</m:t>
                          </m:r>
                        </m:sup>
                      </m:sSubSup>
                      <m:r>
                        <a:rPr lang="en-US" b="0" i="1" smtClean="0">
                          <a:solidFill>
                            <a:schemeClr val="tx1"/>
                          </a:solidFill>
                          <a:latin typeface="Cambria Math"/>
                          <a:ea typeface="Cambria Math"/>
                        </a:rPr>
                        <m:t>=2.3%</m:t>
                      </m:r>
                      <m:r>
                        <a:rPr lang="en-US" b="0" i="0" smtClean="0">
                          <a:solidFill>
                            <a:schemeClr val="tx1"/>
                          </a:solidFill>
                          <a:latin typeface="Cambria Math"/>
                          <a:ea typeface="Cambria Math"/>
                        </a:rPr>
                        <m:t>, ~5</m:t>
                      </m:r>
                      <m:r>
                        <a:rPr lang="en-US" b="0" i="1" smtClean="0">
                          <a:solidFill>
                            <a:schemeClr val="tx1"/>
                          </a:solidFill>
                          <a:latin typeface="Cambria Math"/>
                          <a:ea typeface="Cambria Math"/>
                        </a:rPr>
                        <m:t>×</m:t>
                      </m:r>
                      <m:r>
                        <a:rPr lang="en-US" b="0" i="1" smtClean="0">
                          <a:solidFill>
                            <a:schemeClr val="tx1"/>
                          </a:solidFill>
                          <a:latin typeface="Cambria Math"/>
                          <a:ea typeface="Cambria Math"/>
                        </a:rPr>
                        <m:t>𝑠𝑚𝑎𝑙𝑙𝑒𝑟</m:t>
                      </m:r>
                      <m:r>
                        <a:rPr lang="en-US" b="0" i="1" smtClean="0">
                          <a:solidFill>
                            <a:schemeClr val="tx1"/>
                          </a:solidFill>
                          <a:latin typeface="Cambria Math"/>
                          <a:ea typeface="Cambria Math"/>
                        </a:rPr>
                        <m:t> </m:t>
                      </m:r>
                    </m:oMath>
                  </m:oMathPara>
                </a14:m>
                <a:endParaRPr lang="en-US" b="0" i="1" dirty="0" smtClean="0">
                  <a:solidFill>
                    <a:schemeClr val="tx1"/>
                  </a:solidFill>
                  <a:latin typeface="Cambria Math"/>
                  <a:ea typeface="Cambria Math"/>
                </a:endParaRPr>
              </a:p>
              <a:p>
                <a:pPr>
                  <a:lnSpc>
                    <a:spcPct val="150000"/>
                  </a:lnSpc>
                </a:pPr>
                <a14:m>
                  <m:oMath xmlns:m="http://schemas.openxmlformats.org/officeDocument/2006/math">
                    <m:r>
                      <a:rPr lang="en-US" b="0" i="1" smtClean="0">
                        <a:solidFill>
                          <a:schemeClr val="tx1"/>
                        </a:solidFill>
                        <a:latin typeface="Cambria Math"/>
                        <a:ea typeface="Cambria Math"/>
                      </a:rPr>
                      <m:t>𝑡h𝑎𝑛</m:t>
                    </m:r>
                    <m:r>
                      <a:rPr lang="en-US" b="0" i="1" smtClean="0">
                        <a:solidFill>
                          <a:schemeClr val="tx1"/>
                        </a:solidFill>
                        <a:latin typeface="Cambria Math"/>
                        <a:ea typeface="Cambria Math"/>
                      </a:rPr>
                      <m:t> </m:t>
                    </m:r>
                    <m:r>
                      <a:rPr lang="en-US" b="0" i="1" smtClean="0">
                        <a:solidFill>
                          <a:schemeClr val="tx1"/>
                        </a:solidFill>
                        <a:latin typeface="Cambria Math"/>
                        <a:ea typeface="Cambria Math"/>
                      </a:rPr>
                      <m:t>𝐸</m:t>
                    </m:r>
                    <m:r>
                      <a:rPr lang="en-US" b="0" i="1" smtClean="0">
                        <a:solidFill>
                          <a:schemeClr val="tx1"/>
                        </a:solidFill>
                        <a:latin typeface="Cambria Math"/>
                        <a:ea typeface="Cambria Math"/>
                      </a:rPr>
                      <m:t>158 (</m:t>
                    </m:r>
                    <m:sSubSup>
                      <m:sSubSupPr>
                        <m:ctrlPr>
                          <a:rPr lang="en-US" b="0" i="1" smtClean="0">
                            <a:solidFill>
                              <a:schemeClr val="tx1"/>
                            </a:solidFill>
                            <a:latin typeface="Cambria Math"/>
                            <a:ea typeface="Cambria Math"/>
                          </a:rPr>
                        </m:ctrlPr>
                      </m:sSubSupPr>
                      <m:e>
                        <m:r>
                          <a:rPr lang="en-US" b="0" i="1" smtClean="0">
                            <a:solidFill>
                              <a:schemeClr val="tx1"/>
                            </a:solidFill>
                            <a:latin typeface="Cambria Math"/>
                            <a:ea typeface="Cambria Math"/>
                          </a:rPr>
                          <m:t>𝛿</m:t>
                        </m:r>
                        <m:r>
                          <a:rPr lang="en-US" b="0" i="1" smtClean="0">
                            <a:solidFill>
                              <a:schemeClr val="tx1"/>
                            </a:solidFill>
                            <a:latin typeface="Cambria Math"/>
                            <a:ea typeface="Cambria Math"/>
                          </a:rPr>
                          <m:t>𝑄</m:t>
                        </m:r>
                      </m:e>
                      <m:sub>
                        <m:r>
                          <a:rPr lang="en-US" b="0" i="1" smtClean="0">
                            <a:solidFill>
                              <a:schemeClr val="tx1"/>
                            </a:solidFill>
                            <a:latin typeface="Cambria Math"/>
                            <a:ea typeface="Cambria Math"/>
                          </a:rPr>
                          <m:t>𝑊</m:t>
                        </m:r>
                      </m:sub>
                      <m:sup>
                        <m:r>
                          <a:rPr lang="en-US" b="0" i="1" smtClean="0">
                            <a:solidFill>
                              <a:schemeClr val="tx1"/>
                            </a:solidFill>
                            <a:latin typeface="Cambria Math"/>
                            <a:ea typeface="Cambria Math"/>
                          </a:rPr>
                          <m:t>𝑒</m:t>
                        </m:r>
                      </m:sup>
                    </m:sSubSup>
                    <m:r>
                      <a:rPr lang="en-US" b="0" i="1" smtClean="0">
                        <a:solidFill>
                          <a:schemeClr val="tx1"/>
                        </a:solidFill>
                        <a:latin typeface="Cambria Math"/>
                        <a:ea typeface="Cambria Math"/>
                      </a:rPr>
                      <m:t>=10.9%)</m:t>
                    </m:r>
                  </m:oMath>
                </a14:m>
                <a:r>
                  <a:rPr lang="en-US" dirty="0" smtClean="0">
                    <a:solidFill>
                      <a:schemeClr val="tx1"/>
                    </a:solidFill>
                  </a:rPr>
                  <a:t> </a:t>
                </a:r>
              </a:p>
            </p:txBody>
          </p:sp>
        </mc:Choice>
        <mc:Fallback xmlns="">
          <p:sp>
            <p:nvSpPr>
              <p:cNvPr id="15" name="TextBox 14"/>
              <p:cNvSpPr txBox="1">
                <a:spLocks noRot="1" noChangeAspect="1" noMove="1" noResize="1" noEditPoints="1" noAdjustHandles="1" noChangeArrowheads="1" noChangeShapeType="1" noTextEdit="1"/>
              </p:cNvSpPr>
              <p:nvPr/>
            </p:nvSpPr>
            <p:spPr>
              <a:xfrm>
                <a:off x="5053274" y="2336238"/>
                <a:ext cx="2999852" cy="923330"/>
              </a:xfrm>
              <a:prstGeom prst="rect">
                <a:avLst/>
              </a:prstGeom>
              <a:blipFill rotWithShape="0">
                <a:blip r:embed="rId12"/>
                <a:stretch>
                  <a:fillRect/>
                </a:stretch>
              </a:blipFill>
              <a:ln>
                <a:noFill/>
              </a:ln>
            </p:spPr>
            <p:txBody>
              <a:bodyPr/>
              <a:lstStyle/>
              <a:p>
                <a:r>
                  <a:rPr lang="en-CA">
                    <a:noFill/>
                  </a:rPr>
                  <a:t> </a:t>
                </a:r>
              </a:p>
            </p:txBody>
          </p:sp>
        </mc:Fallback>
      </mc:AlternateContent>
      <p:sp>
        <p:nvSpPr>
          <p:cNvPr id="43" name="Curved Down Arrow 42"/>
          <p:cNvSpPr/>
          <p:nvPr/>
        </p:nvSpPr>
        <p:spPr>
          <a:xfrm flipH="1">
            <a:off x="5044817" y="3421869"/>
            <a:ext cx="1445318" cy="55441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Curved Down Arrow 47"/>
          <p:cNvSpPr/>
          <p:nvPr/>
        </p:nvSpPr>
        <p:spPr>
          <a:xfrm flipH="1" flipV="1">
            <a:off x="5052579" y="4827549"/>
            <a:ext cx="1445318" cy="53035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50" name="TextBox 49"/>
              <p:cNvSpPr txBox="1"/>
              <p:nvPr/>
            </p:nvSpPr>
            <p:spPr>
              <a:xfrm>
                <a:off x="387128" y="5670135"/>
                <a:ext cx="1926681" cy="783869"/>
              </a:xfrm>
              <a:prstGeom prst="rect">
                <a:avLst/>
              </a:prstGeom>
              <a:noFill/>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a:rPr>
                          </m:ctrlPr>
                        </m:sSubPr>
                        <m:e>
                          <m:r>
                            <a:rPr lang="en-US" sz="1600" b="0" i="1" smtClean="0">
                              <a:solidFill>
                                <a:schemeClr val="tx1"/>
                              </a:solidFill>
                              <a:latin typeface="Cambria Math"/>
                            </a:rPr>
                            <m:t>𝑒</m:t>
                          </m:r>
                        </m:e>
                        <m:sub>
                          <m:r>
                            <a:rPr lang="en-US" sz="1600" b="0" i="1" smtClean="0">
                              <a:solidFill>
                                <a:schemeClr val="tx1"/>
                              </a:solidFill>
                              <a:latin typeface="Cambria Math"/>
                            </a:rPr>
                            <m:t>𝐿</m:t>
                          </m:r>
                          <m:r>
                            <a:rPr lang="en-US" sz="1600" b="0" i="1" smtClean="0">
                              <a:solidFill>
                                <a:schemeClr val="tx1"/>
                              </a:solidFill>
                              <a:latin typeface="Cambria Math"/>
                            </a:rPr>
                            <m:t>,</m:t>
                          </m:r>
                          <m:r>
                            <a:rPr lang="en-US" sz="1600" b="0" i="1" smtClean="0">
                              <a:solidFill>
                                <a:schemeClr val="tx1"/>
                              </a:solidFill>
                              <a:latin typeface="Cambria Math"/>
                            </a:rPr>
                            <m:t>𝑅</m:t>
                          </m:r>
                        </m:sub>
                      </m:sSub>
                      <m:r>
                        <a:rPr lang="en-US" sz="1600" b="0" i="1" smtClean="0">
                          <a:solidFill>
                            <a:schemeClr val="tx1"/>
                          </a:solidFill>
                          <a:latin typeface="Cambria Math"/>
                        </a:rPr>
                        <m:t>=</m:t>
                      </m:r>
                      <m:f>
                        <m:fPr>
                          <m:ctrlPr>
                            <a:rPr lang="en-US" sz="1600" b="0" i="1" smtClean="0">
                              <a:solidFill>
                                <a:schemeClr val="tx1"/>
                              </a:solidFill>
                              <a:latin typeface="Cambria Math"/>
                            </a:rPr>
                          </m:ctrlPr>
                        </m:fPr>
                        <m:num>
                          <m:r>
                            <a:rPr lang="en-US" sz="1600" b="0" i="1" smtClean="0">
                              <a:solidFill>
                                <a:schemeClr val="tx1"/>
                              </a:solidFill>
                              <a:latin typeface="Cambria Math"/>
                            </a:rPr>
                            <m:t>1</m:t>
                          </m:r>
                        </m:num>
                        <m:den>
                          <m:r>
                            <a:rPr lang="en-US" sz="1600" b="0" i="1" smtClean="0">
                              <a:solidFill>
                                <a:schemeClr val="tx1"/>
                              </a:solidFill>
                              <a:latin typeface="Cambria Math"/>
                            </a:rPr>
                            <m:t>2</m:t>
                          </m:r>
                        </m:den>
                      </m:f>
                      <m:d>
                        <m:dPr>
                          <m:ctrlPr>
                            <a:rPr lang="en-US" sz="1600" b="0" i="1" smtClean="0">
                              <a:solidFill>
                                <a:schemeClr val="tx1"/>
                              </a:solidFill>
                              <a:latin typeface="Cambria Math"/>
                            </a:rPr>
                          </m:ctrlPr>
                        </m:dPr>
                        <m:e>
                          <m:r>
                            <a:rPr lang="en-US" sz="1600" b="0" i="1" smtClean="0">
                              <a:solidFill>
                                <a:schemeClr val="tx1"/>
                              </a:solidFill>
                              <a:latin typeface="Cambria Math"/>
                            </a:rPr>
                            <m:t>1</m:t>
                          </m:r>
                          <m:r>
                            <a:rPr lang="en-US" sz="1600" b="0" i="1" smtClean="0">
                              <a:solidFill>
                                <a:schemeClr val="tx1"/>
                              </a:solidFill>
                              <a:latin typeface="Cambria Math"/>
                              <a:ea typeface="Cambria Math"/>
                            </a:rPr>
                            <m:t>∓</m:t>
                          </m:r>
                          <m:sSub>
                            <m:sSubPr>
                              <m:ctrlPr>
                                <a:rPr lang="en-US" sz="1600" b="0" i="1" smtClean="0">
                                  <a:solidFill>
                                    <a:schemeClr val="tx1"/>
                                  </a:solidFill>
                                  <a:latin typeface="Cambria Math"/>
                                </a:rPr>
                              </m:ctrlPr>
                            </m:sSubPr>
                            <m:e>
                              <m:r>
                                <a:rPr lang="en-US" sz="1600" b="0" i="1" smtClean="0">
                                  <a:solidFill>
                                    <a:schemeClr val="tx1"/>
                                  </a:solidFill>
                                  <a:latin typeface="Cambria Math"/>
                                  <a:ea typeface="Cambria Math"/>
                                </a:rPr>
                                <m:t>𝛾</m:t>
                              </m:r>
                            </m:e>
                            <m:sub>
                              <m:r>
                                <a:rPr lang="en-US" sz="1600" b="0" i="1" smtClean="0">
                                  <a:solidFill>
                                    <a:schemeClr val="tx1"/>
                                  </a:solidFill>
                                  <a:latin typeface="Cambria Math"/>
                                </a:rPr>
                                <m:t>5</m:t>
                              </m:r>
                            </m:sub>
                          </m:sSub>
                        </m:e>
                      </m:d>
                      <m:sSub>
                        <m:sSubPr>
                          <m:ctrlPr>
                            <a:rPr lang="en-US" sz="1600" b="0" i="1" smtClean="0">
                              <a:solidFill>
                                <a:schemeClr val="tx1"/>
                              </a:solidFill>
                              <a:latin typeface="Cambria Math"/>
                            </a:rPr>
                          </m:ctrlPr>
                        </m:sSubPr>
                        <m:e>
                          <m:r>
                            <a:rPr lang="en-US" sz="1600" b="0" i="1" smtClean="0">
                              <a:solidFill>
                                <a:schemeClr val="tx1"/>
                              </a:solidFill>
                              <a:latin typeface="Cambria Math"/>
                              <a:ea typeface="Cambria Math"/>
                            </a:rPr>
                            <m:t>𝜓</m:t>
                          </m:r>
                        </m:e>
                        <m:sub>
                          <m:r>
                            <a:rPr lang="en-US" sz="1600" b="0" i="1" smtClean="0">
                              <a:solidFill>
                                <a:schemeClr val="tx1"/>
                              </a:solidFill>
                              <a:latin typeface="Cambria Math"/>
                            </a:rPr>
                            <m:t>𝑒</m:t>
                          </m:r>
                        </m:sub>
                      </m:sSub>
                    </m:oMath>
                  </m:oMathPara>
                </a14:m>
                <a:endParaRPr lang="en-US" sz="1600" dirty="0" smtClean="0">
                  <a:solidFill>
                    <a:schemeClr val="tx1"/>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387128" y="5670135"/>
                <a:ext cx="1926681" cy="783869"/>
              </a:xfrm>
              <a:prstGeom prst="rect">
                <a:avLst/>
              </a:prstGeom>
              <a:blipFill rotWithShape="0">
                <a:blip r:embed="rId1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74273" y="5439808"/>
                <a:ext cx="1009315" cy="503792"/>
              </a:xfrm>
              <a:prstGeom prst="rect">
                <a:avLst/>
              </a:prstGeom>
              <a:noFill/>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a:rPr>
                          </m:ctrlPr>
                        </m:sSubPr>
                        <m:e>
                          <m:r>
                            <a:rPr lang="en-US" sz="1600" b="0" i="1" smtClean="0">
                              <a:solidFill>
                                <a:schemeClr val="tx1"/>
                              </a:solidFill>
                              <a:latin typeface="Cambria Math"/>
                            </a:rPr>
                            <m:t>𝑔</m:t>
                          </m:r>
                        </m:e>
                        <m:sub>
                          <m:r>
                            <a:rPr lang="en-US" sz="1600" b="0" i="1" smtClean="0">
                              <a:solidFill>
                                <a:schemeClr val="tx1"/>
                              </a:solidFill>
                              <a:latin typeface="Cambria Math"/>
                            </a:rPr>
                            <m:t>𝑖𝑗</m:t>
                          </m:r>
                        </m:sub>
                      </m:sSub>
                      <m:r>
                        <a:rPr lang="en-US" sz="1600" b="0" i="0" smtClean="0">
                          <a:solidFill>
                            <a:schemeClr val="tx1"/>
                          </a:solidFill>
                          <a:latin typeface="Cambria Math"/>
                        </a:rPr>
                        <m:t>=</m:t>
                      </m:r>
                      <m:sSubSup>
                        <m:sSubSupPr>
                          <m:ctrlPr>
                            <a:rPr lang="en-US" sz="1600" b="0" i="1" smtClean="0">
                              <a:solidFill>
                                <a:schemeClr val="tx1"/>
                              </a:solidFill>
                              <a:latin typeface="Cambria Math"/>
                            </a:rPr>
                          </m:ctrlPr>
                        </m:sSubSupPr>
                        <m:e>
                          <m:r>
                            <a:rPr lang="en-US" sz="1600" b="0" i="1" smtClean="0">
                              <a:solidFill>
                                <a:schemeClr val="tx1"/>
                              </a:solidFill>
                              <a:latin typeface="Cambria Math"/>
                            </a:rPr>
                            <m:t>𝑔</m:t>
                          </m:r>
                        </m:e>
                        <m:sub>
                          <m:r>
                            <a:rPr lang="en-US" sz="1600" b="0" i="1" smtClean="0">
                              <a:solidFill>
                                <a:schemeClr val="tx1"/>
                              </a:solidFill>
                              <a:latin typeface="Cambria Math"/>
                            </a:rPr>
                            <m:t>𝑖𝑗</m:t>
                          </m:r>
                        </m:sub>
                        <m:sup>
                          <m:r>
                            <a:rPr lang="en-US" sz="1600" b="0" i="1" smtClean="0">
                              <a:solidFill>
                                <a:schemeClr val="tx1"/>
                              </a:solidFill>
                              <a:latin typeface="Cambria Math"/>
                            </a:rPr>
                            <m:t>∗</m:t>
                          </m:r>
                        </m:sup>
                      </m:sSubSup>
                    </m:oMath>
                  </m:oMathPara>
                </a14:m>
                <a:endParaRPr lang="en-US" sz="1600" b="0" dirty="0" smtClean="0">
                  <a:solidFill>
                    <a:schemeClr val="tx1"/>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474273" y="5439808"/>
                <a:ext cx="1009315" cy="503792"/>
              </a:xfrm>
              <a:prstGeom prst="rect">
                <a:avLst/>
              </a:prstGeom>
              <a:blipFill rotWithShape="0">
                <a:blip r:embed="rId1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4465841" y="4954509"/>
                <a:ext cx="1976310" cy="1533818"/>
              </a:xfrm>
              <a:prstGeom prst="rect">
                <a:avLst/>
              </a:prstGeom>
              <a:noFill/>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a:rPr>
                        <m:t>=</m:t>
                      </m:r>
                      <m:f>
                        <m:fPr>
                          <m:ctrlPr>
                            <a:rPr lang="en-US" sz="2000" b="0" i="1" smtClean="0">
                              <a:solidFill>
                                <a:schemeClr val="tx1"/>
                              </a:solidFill>
                              <a:latin typeface="Cambria Math"/>
                            </a:rPr>
                          </m:ctrlPr>
                        </m:fPr>
                        <m:num>
                          <m:r>
                            <m:rPr>
                              <m:sty m:val="p"/>
                            </m:rPr>
                            <a:rPr lang="el-GR" sz="2000" b="0" i="1" smtClean="0">
                              <a:solidFill>
                                <a:schemeClr val="tx1"/>
                              </a:solidFill>
                              <a:latin typeface="Cambria Math"/>
                              <a:ea typeface="Cambria Math"/>
                            </a:rPr>
                            <m:t>Λ</m:t>
                          </m:r>
                        </m:num>
                        <m:den>
                          <m:rad>
                            <m:radPr>
                              <m:degHide m:val="on"/>
                              <m:ctrlPr>
                                <a:rPr lang="en-US" sz="2000" b="0" i="1" smtClean="0">
                                  <a:solidFill>
                                    <a:schemeClr val="tx1"/>
                                  </a:solidFill>
                                  <a:latin typeface="Cambria Math"/>
                                </a:rPr>
                              </m:ctrlPr>
                            </m:radPr>
                            <m:deg/>
                            <m:e>
                              <m:sSub>
                                <m:sSubPr>
                                  <m:ctrlPr>
                                    <a:rPr lang="en-US" sz="2000" b="0" i="1" smtClean="0">
                                      <a:solidFill>
                                        <a:schemeClr val="tx1"/>
                                      </a:solidFill>
                                      <a:latin typeface="Cambria Math"/>
                                    </a:rPr>
                                  </m:ctrlPr>
                                </m:sSubPr>
                                <m:e>
                                  <m:rad>
                                    <m:radPr>
                                      <m:degHide m:val="on"/>
                                      <m:ctrlPr>
                                        <a:rPr lang="en-US" sz="2000" b="0" i="1" smtClean="0">
                                          <a:solidFill>
                                            <a:schemeClr val="tx1"/>
                                          </a:solidFill>
                                          <a:latin typeface="Cambria Math"/>
                                        </a:rPr>
                                      </m:ctrlPr>
                                    </m:radPr>
                                    <m:deg/>
                                    <m:e>
                                      <m:r>
                                        <a:rPr lang="en-US" sz="2000" b="0" i="1" smtClean="0">
                                          <a:solidFill>
                                            <a:schemeClr val="tx1"/>
                                          </a:solidFill>
                                          <a:latin typeface="Cambria Math"/>
                                        </a:rPr>
                                        <m:t>2</m:t>
                                      </m:r>
                                    </m:e>
                                  </m:rad>
                                  <m:r>
                                    <a:rPr lang="en-US" sz="2000" b="0" i="1" smtClean="0">
                                      <a:solidFill>
                                        <a:schemeClr val="tx1"/>
                                      </a:solidFill>
                                      <a:latin typeface="Cambria Math"/>
                                    </a:rPr>
                                    <m:t>𝐺</m:t>
                                  </m:r>
                                </m:e>
                                <m:sub>
                                  <m:r>
                                    <a:rPr lang="en-US" sz="2000" b="0" i="1" smtClean="0">
                                      <a:solidFill>
                                        <a:schemeClr val="tx1"/>
                                      </a:solidFill>
                                      <a:latin typeface="Cambria Math"/>
                                    </a:rPr>
                                    <m:t>𝐹</m:t>
                                  </m:r>
                                </m:sub>
                              </m:sSub>
                              <m:d>
                                <m:dPr>
                                  <m:begChr m:val="|"/>
                                  <m:endChr m:val="|"/>
                                  <m:ctrlPr>
                                    <a:rPr lang="en-US" sz="2000" b="0" i="1" smtClean="0">
                                      <a:solidFill>
                                        <a:schemeClr val="tx1"/>
                                      </a:solidFill>
                                      <a:latin typeface="Cambria Math"/>
                                    </a:rPr>
                                  </m:ctrlPr>
                                </m:dPr>
                                <m:e>
                                  <m:r>
                                    <m:rPr>
                                      <m:sty m:val="p"/>
                                    </m:rPr>
                                    <a:rPr lang="el-GR" sz="2000" b="0" i="1" smtClean="0">
                                      <a:solidFill>
                                        <a:schemeClr val="tx1"/>
                                      </a:solidFill>
                                      <a:latin typeface="Cambria Math"/>
                                      <a:ea typeface="Cambria Math"/>
                                    </a:rPr>
                                    <m:t>Δ</m:t>
                                  </m:r>
                                  <m:sSubSup>
                                    <m:sSubSupPr>
                                      <m:ctrlPr>
                                        <a:rPr lang="el-GR" sz="2000" b="0" i="1" smtClean="0">
                                          <a:solidFill>
                                            <a:schemeClr val="tx1"/>
                                          </a:solidFill>
                                          <a:latin typeface="Cambria Math"/>
                                          <a:ea typeface="Cambria Math"/>
                                        </a:rPr>
                                      </m:ctrlPr>
                                    </m:sSubSupPr>
                                    <m:e>
                                      <m:r>
                                        <a:rPr lang="en-US" sz="2000" b="0" i="1" smtClean="0">
                                          <a:solidFill>
                                            <a:schemeClr val="tx1"/>
                                          </a:solidFill>
                                          <a:latin typeface="Cambria Math"/>
                                          <a:ea typeface="Cambria Math"/>
                                        </a:rPr>
                                        <m:t>𝑄</m:t>
                                      </m:r>
                                    </m:e>
                                    <m:sub>
                                      <m:r>
                                        <a:rPr lang="en-US" sz="2000" b="0" i="1" smtClean="0">
                                          <a:solidFill>
                                            <a:schemeClr val="tx1"/>
                                          </a:solidFill>
                                          <a:latin typeface="Cambria Math"/>
                                          <a:ea typeface="Cambria Math"/>
                                        </a:rPr>
                                        <m:t>𝑊</m:t>
                                      </m:r>
                                    </m:sub>
                                    <m:sup>
                                      <m:r>
                                        <a:rPr lang="en-US" sz="2000" b="0" i="1" smtClean="0">
                                          <a:solidFill>
                                            <a:schemeClr val="tx1"/>
                                          </a:solidFill>
                                          <a:latin typeface="Cambria Math"/>
                                          <a:ea typeface="Cambria Math"/>
                                        </a:rPr>
                                        <m:t>𝑒</m:t>
                                      </m:r>
                                    </m:sup>
                                  </m:sSubSup>
                                </m:e>
                              </m:d>
                            </m:e>
                          </m:rad>
                        </m:den>
                      </m:f>
                    </m:oMath>
                  </m:oMathPara>
                </a14:m>
                <a:endParaRPr lang="en-US" sz="2000" dirty="0" smtClean="0">
                  <a:solidFill>
                    <a:schemeClr val="tx1"/>
                  </a:solidFil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4465841" y="4954509"/>
                <a:ext cx="1976310" cy="1533818"/>
              </a:xfrm>
              <a:prstGeom prst="rect">
                <a:avLst/>
              </a:prstGeom>
              <a:blipFill rotWithShape="0">
                <a:blip r:embed="rId1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6870121" y="5830669"/>
                <a:ext cx="1724062" cy="646331"/>
              </a:xfrm>
              <a:prstGeom prst="rect">
                <a:avLst/>
              </a:prstGeom>
              <a:noFill/>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a:ea typeface="Cambria Math"/>
                        </a:rPr>
                        <m:t>→</m:t>
                      </m:r>
                      <m:r>
                        <a:rPr lang="en-US" sz="2400" b="1" i="1" smtClean="0">
                          <a:solidFill>
                            <a:schemeClr val="tx1"/>
                          </a:solidFill>
                          <a:latin typeface="Cambria Math"/>
                          <a:ea typeface="Cambria Math"/>
                        </a:rPr>
                        <m:t>𝟕</m:t>
                      </m:r>
                      <m:r>
                        <a:rPr lang="en-US" sz="2400" b="1" i="1" smtClean="0">
                          <a:solidFill>
                            <a:schemeClr val="tx1"/>
                          </a:solidFill>
                          <a:latin typeface="Cambria Math"/>
                          <a:ea typeface="Cambria Math"/>
                        </a:rPr>
                        <m:t>.</m:t>
                      </m:r>
                      <m:r>
                        <a:rPr lang="en-US" sz="2400" b="1" i="1" smtClean="0">
                          <a:solidFill>
                            <a:schemeClr val="tx1"/>
                          </a:solidFill>
                          <a:latin typeface="Cambria Math"/>
                          <a:ea typeface="Cambria Math"/>
                        </a:rPr>
                        <m:t>𝟓</m:t>
                      </m:r>
                      <m:r>
                        <a:rPr lang="en-US" sz="2400" b="1" i="1" smtClean="0">
                          <a:solidFill>
                            <a:schemeClr val="tx1"/>
                          </a:solidFill>
                          <a:latin typeface="Cambria Math"/>
                          <a:ea typeface="Cambria Math"/>
                        </a:rPr>
                        <m:t> </m:t>
                      </m:r>
                      <m:r>
                        <a:rPr lang="en-US" sz="2400" b="1" i="1" smtClean="0">
                          <a:solidFill>
                            <a:schemeClr val="tx1"/>
                          </a:solidFill>
                          <a:latin typeface="Cambria Math"/>
                          <a:ea typeface="Cambria Math"/>
                        </a:rPr>
                        <m:t>𝑻𝒆𝑽</m:t>
                      </m:r>
                    </m:oMath>
                  </m:oMathPara>
                </a14:m>
                <a:endParaRPr lang="en-US" sz="2400" b="1" dirty="0" smtClean="0">
                  <a:solidFill>
                    <a:schemeClr val="tx1"/>
                  </a:solidFill>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6870121" y="5830669"/>
                <a:ext cx="1724062" cy="646331"/>
              </a:xfrm>
              <a:prstGeom prst="rect">
                <a:avLst/>
              </a:prstGeom>
              <a:blipFill rotWithShape="0">
                <a:blip r:embed="rId16"/>
                <a:stretch>
                  <a:fillRect/>
                </a:stretch>
              </a:blipFill>
            </p:spPr>
            <p:txBody>
              <a:bodyPr/>
              <a:lstStyle/>
              <a:p>
                <a:r>
                  <a:rPr lang="en-CA">
                    <a:noFill/>
                  </a:rPr>
                  <a:t> </a:t>
                </a:r>
              </a:p>
            </p:txBody>
          </p:sp>
        </mc:Fallback>
      </mc:AlternateContent>
      <p:sp>
        <p:nvSpPr>
          <p:cNvPr id="57" name="TextBox 56"/>
          <p:cNvSpPr txBox="1"/>
          <p:nvPr/>
        </p:nvSpPr>
        <p:spPr>
          <a:xfrm>
            <a:off x="6527367" y="5477752"/>
            <a:ext cx="2647328" cy="507831"/>
          </a:xfrm>
          <a:prstGeom prst="rect">
            <a:avLst/>
          </a:prstGeom>
          <a:noFill/>
        </p:spPr>
        <p:txBody>
          <a:bodyPr wrap="none" rtlCol="0">
            <a:spAutoFit/>
          </a:bodyPr>
          <a:lstStyle/>
          <a:p>
            <a:pPr>
              <a:lnSpc>
                <a:spcPct val="150000"/>
              </a:lnSpc>
            </a:pPr>
            <a:r>
              <a:rPr lang="en-US" b="1" dirty="0" smtClean="0"/>
              <a:t>2.3% MOLLER uncertainty</a:t>
            </a:r>
          </a:p>
        </p:txBody>
      </p:sp>
      <mc:AlternateContent xmlns:mc="http://schemas.openxmlformats.org/markup-compatibility/2006" xmlns:a14="http://schemas.microsoft.com/office/drawing/2010/main">
        <mc:Choice Requires="a14">
          <p:sp>
            <p:nvSpPr>
              <p:cNvPr id="58" name="TextBox 57"/>
              <p:cNvSpPr txBox="1"/>
              <p:nvPr/>
            </p:nvSpPr>
            <p:spPr>
              <a:xfrm>
                <a:off x="2926605" y="5093438"/>
                <a:ext cx="1682192" cy="1153393"/>
              </a:xfrm>
              <a:prstGeom prst="rect">
                <a:avLst/>
              </a:prstGeom>
              <a:noFill/>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f>
                        <m:fPr>
                          <m:ctrlPr>
                            <a:rPr lang="en-US" sz="2000" i="1" smtClean="0">
                              <a:solidFill>
                                <a:schemeClr val="tx1"/>
                              </a:solidFill>
                              <a:latin typeface="Cambria Math"/>
                            </a:rPr>
                          </m:ctrlPr>
                        </m:fPr>
                        <m:num>
                          <m:r>
                            <m:rPr>
                              <m:sty m:val="p"/>
                            </m:rPr>
                            <a:rPr lang="el-GR" sz="2000" i="1" smtClean="0">
                              <a:solidFill>
                                <a:schemeClr val="tx1"/>
                              </a:solidFill>
                              <a:latin typeface="Cambria Math"/>
                              <a:ea typeface="Cambria Math"/>
                            </a:rPr>
                            <m:t>Λ</m:t>
                          </m:r>
                        </m:num>
                        <m:den>
                          <m:rad>
                            <m:radPr>
                              <m:degHide m:val="on"/>
                              <m:ctrlPr>
                                <a:rPr lang="en-US" sz="2000" i="1" smtClean="0">
                                  <a:solidFill>
                                    <a:schemeClr val="tx1"/>
                                  </a:solidFill>
                                  <a:latin typeface="Cambria Math"/>
                                </a:rPr>
                              </m:ctrlPr>
                            </m:radPr>
                            <m:deg/>
                            <m:e>
                              <m:d>
                                <m:dPr>
                                  <m:begChr m:val="|"/>
                                  <m:endChr m:val="|"/>
                                  <m:ctrlPr>
                                    <a:rPr lang="en-US" sz="2000" i="1" smtClean="0">
                                      <a:solidFill>
                                        <a:schemeClr val="tx1"/>
                                      </a:solidFill>
                                      <a:latin typeface="Cambria Math"/>
                                    </a:rPr>
                                  </m:ctrlPr>
                                </m:dPr>
                                <m:e>
                                  <m:sSubSup>
                                    <m:sSubSupPr>
                                      <m:ctrlPr>
                                        <a:rPr lang="en-US" sz="2000" i="1" smtClean="0">
                                          <a:solidFill>
                                            <a:schemeClr val="tx1"/>
                                          </a:solidFill>
                                          <a:latin typeface="Cambria Math"/>
                                        </a:rPr>
                                      </m:ctrlPr>
                                    </m:sSubSupPr>
                                    <m:e>
                                      <m:r>
                                        <a:rPr lang="en-US" sz="2000" b="0" i="1" smtClean="0">
                                          <a:solidFill>
                                            <a:schemeClr val="tx1"/>
                                          </a:solidFill>
                                          <a:latin typeface="Cambria Math"/>
                                        </a:rPr>
                                        <m:t>𝑔</m:t>
                                      </m:r>
                                    </m:e>
                                    <m:sub>
                                      <m:r>
                                        <a:rPr lang="en-US" sz="2000" b="0" i="1" smtClean="0">
                                          <a:solidFill>
                                            <a:schemeClr val="tx1"/>
                                          </a:solidFill>
                                          <a:latin typeface="Cambria Math"/>
                                        </a:rPr>
                                        <m:t>𝐿𝐿</m:t>
                                      </m:r>
                                    </m:sub>
                                    <m:sup>
                                      <m:r>
                                        <a:rPr lang="en-US" sz="2000" b="0" i="1" smtClean="0">
                                          <a:solidFill>
                                            <a:schemeClr val="tx1"/>
                                          </a:solidFill>
                                          <a:latin typeface="Cambria Math"/>
                                        </a:rPr>
                                        <m:t>2</m:t>
                                      </m:r>
                                    </m:sup>
                                  </m:sSubSup>
                                  <m:r>
                                    <a:rPr lang="en-US" sz="2000" b="0" i="1" smtClean="0">
                                      <a:solidFill>
                                        <a:schemeClr val="tx1"/>
                                      </a:solidFill>
                                      <a:latin typeface="Cambria Math"/>
                                    </a:rPr>
                                    <m:t>−</m:t>
                                  </m:r>
                                  <m:sSubSup>
                                    <m:sSubSupPr>
                                      <m:ctrlPr>
                                        <a:rPr lang="en-US" sz="2000" b="0" i="1" smtClean="0">
                                          <a:solidFill>
                                            <a:schemeClr val="tx1"/>
                                          </a:solidFill>
                                          <a:latin typeface="Cambria Math"/>
                                        </a:rPr>
                                      </m:ctrlPr>
                                    </m:sSubSupPr>
                                    <m:e>
                                      <m:r>
                                        <a:rPr lang="en-US" sz="2000" b="0" i="1" smtClean="0">
                                          <a:solidFill>
                                            <a:schemeClr val="tx1"/>
                                          </a:solidFill>
                                          <a:latin typeface="Cambria Math"/>
                                        </a:rPr>
                                        <m:t>𝑔</m:t>
                                      </m:r>
                                    </m:e>
                                    <m:sub>
                                      <m:r>
                                        <a:rPr lang="en-US" sz="2000" b="0" i="1" smtClean="0">
                                          <a:solidFill>
                                            <a:schemeClr val="tx1"/>
                                          </a:solidFill>
                                          <a:latin typeface="Cambria Math"/>
                                        </a:rPr>
                                        <m:t>𝑅𝑅</m:t>
                                      </m:r>
                                    </m:sub>
                                    <m:sup>
                                      <m:r>
                                        <a:rPr lang="en-US" sz="2000" b="0" i="1" smtClean="0">
                                          <a:solidFill>
                                            <a:schemeClr val="tx1"/>
                                          </a:solidFill>
                                          <a:latin typeface="Cambria Math"/>
                                        </a:rPr>
                                        <m:t>2</m:t>
                                      </m:r>
                                    </m:sup>
                                  </m:sSubSup>
                                </m:e>
                              </m:d>
                            </m:e>
                          </m:rad>
                        </m:den>
                      </m:f>
                    </m:oMath>
                  </m:oMathPara>
                </a14:m>
                <a:endParaRPr lang="en-US" sz="2000" dirty="0" smtClean="0">
                  <a:solidFill>
                    <a:schemeClr val="tx1"/>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2926605" y="5093438"/>
                <a:ext cx="1682192" cy="1153393"/>
              </a:xfrm>
              <a:prstGeom prst="rect">
                <a:avLst/>
              </a:prstGeom>
              <a:blipFill rotWithShape="0">
                <a:blip r:embed="rId17"/>
                <a:stretch>
                  <a:fillRect/>
                </a:stretch>
              </a:blipFill>
            </p:spPr>
            <p:txBody>
              <a:bodyPr/>
              <a:lstStyle/>
              <a:p>
                <a:r>
                  <a:rPr lang="en-CA">
                    <a:noFill/>
                  </a:rPr>
                  <a:t> </a:t>
                </a:r>
              </a:p>
            </p:txBody>
          </p:sp>
        </mc:Fallback>
      </mc:AlternateContent>
      <p:sp>
        <p:nvSpPr>
          <p:cNvPr id="19" name="Rectangle 18"/>
          <p:cNvSpPr/>
          <p:nvPr/>
        </p:nvSpPr>
        <p:spPr>
          <a:xfrm>
            <a:off x="5725111" y="3535052"/>
            <a:ext cx="1824175" cy="176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TextBox 46"/>
          <p:cNvSpPr txBox="1"/>
          <p:nvPr/>
        </p:nvSpPr>
        <p:spPr>
          <a:xfrm>
            <a:off x="5566086" y="3574147"/>
            <a:ext cx="1960986" cy="507831"/>
          </a:xfrm>
          <a:prstGeom prst="rect">
            <a:avLst/>
          </a:prstGeom>
          <a:solidFill>
            <a:schemeClr val="bg1"/>
          </a:solidFill>
        </p:spPr>
        <p:txBody>
          <a:bodyPr wrap="none" rtlCol="0">
            <a:spAutoFit/>
          </a:bodyPr>
          <a:lstStyle/>
          <a:p>
            <a:pPr>
              <a:lnSpc>
                <a:spcPct val="150000"/>
              </a:lnSpc>
            </a:pPr>
            <a:r>
              <a:rPr lang="en-US" dirty="0" smtClean="0"/>
              <a:t>Coupling constants</a:t>
            </a:r>
          </a:p>
        </p:txBody>
      </p:sp>
      <mc:AlternateContent xmlns:mc="http://schemas.openxmlformats.org/markup-compatibility/2006" xmlns:a14="http://schemas.microsoft.com/office/drawing/2010/main">
        <mc:Choice Requires="a14">
          <p:sp>
            <p:nvSpPr>
              <p:cNvPr id="42" name="TextBox 41"/>
              <p:cNvSpPr txBox="1"/>
              <p:nvPr/>
            </p:nvSpPr>
            <p:spPr>
              <a:xfrm>
                <a:off x="3222362" y="3561615"/>
                <a:ext cx="4915840" cy="1640257"/>
              </a:xfrm>
              <a:prstGeom prst="rect">
                <a:avLst/>
              </a:prstGeom>
              <a:noFill/>
            </p:spPr>
            <p:txBody>
              <a:bodyPr wrap="square" lIns="91440" rtlCol="0">
                <a:noAutofit/>
              </a:bodyPr>
              <a:lstStyle/>
              <a:p>
                <a:pPr>
                  <a:lnSpc>
                    <a:spcPct val="150000"/>
                  </a:lnSpc>
                </a:pPr>
                <a14:m>
                  <m:oMathPara xmlns:m="http://schemas.openxmlformats.org/officeDocument/2006/math">
                    <m:oMathParaPr>
                      <m:jc m:val="left"/>
                    </m:oMathParaPr>
                    <m:oMath xmlns:m="http://schemas.openxmlformats.org/officeDocument/2006/math">
                      <m:sSubSup>
                        <m:sSubSupPr>
                          <m:ctrlPr>
                            <a:rPr lang="en-US" sz="2000" b="0" i="1" smtClean="0">
                              <a:solidFill>
                                <a:schemeClr val="tx1"/>
                              </a:solidFill>
                              <a:latin typeface="Cambria Math"/>
                            </a:rPr>
                          </m:ctrlPr>
                        </m:sSubSupPr>
                        <m:e>
                          <m:r>
                            <a:rPr lang="en-US" sz="2000" b="0" i="1" smtClean="0">
                              <a:solidFill>
                                <a:schemeClr val="tx1"/>
                              </a:solidFill>
                              <a:latin typeface="Cambria Math"/>
                              <a:ea typeface="Cambria Math"/>
                            </a:rPr>
                            <m:t>ℒ</m:t>
                          </m:r>
                        </m:e>
                        <m:sub>
                          <m:r>
                            <a:rPr lang="en-US" sz="2000" b="0" i="1" smtClean="0">
                              <a:solidFill>
                                <a:schemeClr val="tx1"/>
                              </a:solidFill>
                              <a:latin typeface="Cambria Math"/>
                            </a:rPr>
                            <m:t>𝑁𝐸𝑊</m:t>
                          </m:r>
                        </m:sub>
                        <m:sup>
                          <m:r>
                            <a:rPr lang="en-US" sz="2000" b="0" i="1" smtClean="0">
                              <a:solidFill>
                                <a:schemeClr val="tx1"/>
                              </a:solidFill>
                              <a:latin typeface="Cambria Math"/>
                            </a:rPr>
                            <m:t>𝑃𝑉</m:t>
                          </m:r>
                        </m:sup>
                      </m:sSubSup>
                      <m:r>
                        <a:rPr lang="en-US" sz="2000" b="0" i="1" smtClean="0">
                          <a:solidFill>
                            <a:schemeClr val="tx1"/>
                          </a:solidFill>
                          <a:latin typeface="Cambria Math"/>
                        </a:rPr>
                        <m:t>=</m:t>
                      </m:r>
                      <m:nary>
                        <m:naryPr>
                          <m:chr m:val="∑"/>
                          <m:supHide m:val="on"/>
                          <m:ctrlPr>
                            <a:rPr lang="en-US" sz="2000" i="1" smtClean="0">
                              <a:solidFill>
                                <a:schemeClr val="tx1"/>
                              </a:solidFill>
                              <a:latin typeface="Cambria Math"/>
                            </a:rPr>
                          </m:ctrlPr>
                        </m:naryPr>
                        <m:sub>
                          <m:r>
                            <m:rPr>
                              <m:brk m:alnAt="7"/>
                            </m:rPr>
                            <a:rPr lang="en-US" sz="2000" b="0" i="1" smtClean="0">
                              <a:solidFill>
                                <a:schemeClr val="tx1"/>
                              </a:solidFill>
                              <a:latin typeface="Cambria Math"/>
                            </a:rPr>
                            <m:t>𝑖</m:t>
                          </m:r>
                          <m:r>
                            <a:rPr lang="en-US" sz="2000" b="0" i="1" smtClean="0">
                              <a:solidFill>
                                <a:schemeClr val="tx1"/>
                              </a:solidFill>
                              <a:latin typeface="Cambria Math"/>
                            </a:rPr>
                            <m:t>,</m:t>
                          </m:r>
                          <m:r>
                            <a:rPr lang="en-US" sz="2000" b="0" i="1" smtClean="0">
                              <a:solidFill>
                                <a:schemeClr val="tx1"/>
                              </a:solidFill>
                              <a:latin typeface="Cambria Math"/>
                            </a:rPr>
                            <m:t>𝑗</m:t>
                          </m:r>
                          <m:r>
                            <a:rPr lang="en-US" sz="2000" b="0" i="1" smtClean="0">
                              <a:solidFill>
                                <a:schemeClr val="tx1"/>
                              </a:solidFill>
                              <a:latin typeface="Cambria Math"/>
                            </a:rPr>
                            <m:t>=</m:t>
                          </m:r>
                          <m:r>
                            <a:rPr lang="en-US" sz="2000" b="0" i="1" smtClean="0">
                              <a:solidFill>
                                <a:schemeClr val="tx1"/>
                              </a:solidFill>
                              <a:latin typeface="Cambria Math"/>
                            </a:rPr>
                            <m:t>𝐿</m:t>
                          </m:r>
                          <m:r>
                            <a:rPr lang="en-US" sz="2000" b="0" i="1" smtClean="0">
                              <a:solidFill>
                                <a:schemeClr val="tx1"/>
                              </a:solidFill>
                              <a:latin typeface="Cambria Math"/>
                            </a:rPr>
                            <m:t>,</m:t>
                          </m:r>
                          <m:r>
                            <a:rPr lang="en-US" sz="2000" b="0" i="1" smtClean="0">
                              <a:solidFill>
                                <a:schemeClr val="tx1"/>
                              </a:solidFill>
                              <a:latin typeface="Cambria Math"/>
                            </a:rPr>
                            <m:t>𝑅</m:t>
                          </m:r>
                        </m:sub>
                        <m:sup/>
                        <m:e>
                          <m:f>
                            <m:fPr>
                              <m:ctrlPr>
                                <a:rPr lang="en-US" sz="2000" i="1" smtClean="0">
                                  <a:solidFill>
                                    <a:schemeClr val="tx1"/>
                                  </a:solidFill>
                                  <a:latin typeface="Cambria Math"/>
                                </a:rPr>
                              </m:ctrlPr>
                            </m:fPr>
                            <m:num>
                              <m:sSubSup>
                                <m:sSubSupPr>
                                  <m:ctrlPr>
                                    <a:rPr lang="en-US" sz="2000" i="1" smtClean="0">
                                      <a:solidFill>
                                        <a:schemeClr val="tx1"/>
                                      </a:solidFill>
                                      <a:latin typeface="Cambria Math"/>
                                    </a:rPr>
                                  </m:ctrlPr>
                                </m:sSubSupPr>
                                <m:e>
                                  <m:r>
                                    <a:rPr lang="en-US" sz="2000" b="0" i="1" smtClean="0">
                                      <a:solidFill>
                                        <a:schemeClr val="tx1"/>
                                      </a:solidFill>
                                      <a:latin typeface="Cambria Math"/>
                                    </a:rPr>
                                    <m:t>𝑔</m:t>
                                  </m:r>
                                </m:e>
                                <m:sub>
                                  <m:r>
                                    <a:rPr lang="en-US" sz="2000" b="0" i="1" smtClean="0">
                                      <a:solidFill>
                                        <a:schemeClr val="tx1"/>
                                      </a:solidFill>
                                      <a:latin typeface="Cambria Math"/>
                                    </a:rPr>
                                    <m:t>𝑖𝑗</m:t>
                                  </m:r>
                                </m:sub>
                                <m:sup>
                                  <m:r>
                                    <a:rPr lang="en-US" sz="2000" b="0" i="1" smtClean="0">
                                      <a:solidFill>
                                        <a:schemeClr val="tx1"/>
                                      </a:solidFill>
                                      <a:latin typeface="Cambria Math"/>
                                    </a:rPr>
                                    <m:t>2</m:t>
                                  </m:r>
                                </m:sup>
                              </m:sSubSup>
                            </m:num>
                            <m:den>
                              <m:r>
                                <a:rPr lang="en-US" sz="2000" b="0" i="1" smtClean="0">
                                  <a:solidFill>
                                    <a:schemeClr val="tx1"/>
                                  </a:solidFill>
                                  <a:latin typeface="Cambria Math"/>
                                </a:rPr>
                                <m:t>2</m:t>
                              </m:r>
                              <m:sSubSup>
                                <m:sSubSupPr>
                                  <m:ctrlPr>
                                    <a:rPr lang="en-US" sz="2000" b="0" i="1" smtClean="0">
                                      <a:solidFill>
                                        <a:schemeClr val="tx1"/>
                                      </a:solidFill>
                                      <a:latin typeface="Cambria Math"/>
                                    </a:rPr>
                                  </m:ctrlPr>
                                </m:sSubSupPr>
                                <m:e>
                                  <m:r>
                                    <m:rPr>
                                      <m:sty m:val="p"/>
                                    </m:rPr>
                                    <a:rPr lang="el-GR" sz="2000" b="0" i="1" smtClean="0">
                                      <a:solidFill>
                                        <a:schemeClr val="tx1"/>
                                      </a:solidFill>
                                      <a:latin typeface="Cambria Math"/>
                                      <a:ea typeface="Cambria Math"/>
                                    </a:rPr>
                                    <m:t>Λ</m:t>
                                  </m:r>
                                </m:e>
                                <m:sub>
                                  <m:r>
                                    <a:rPr lang="en-US" sz="2000" b="0" i="1" smtClean="0">
                                      <a:solidFill>
                                        <a:schemeClr val="tx1"/>
                                      </a:solidFill>
                                      <a:latin typeface="Cambria Math"/>
                                    </a:rPr>
                                    <m:t>𝑖𝑗</m:t>
                                  </m:r>
                                </m:sub>
                                <m:sup>
                                  <m:r>
                                    <a:rPr lang="en-US" sz="2000" b="0" i="1" smtClean="0">
                                      <a:solidFill>
                                        <a:schemeClr val="tx1"/>
                                      </a:solidFill>
                                      <a:latin typeface="Cambria Math"/>
                                    </a:rPr>
                                    <m:t>2</m:t>
                                  </m:r>
                                </m:sup>
                              </m:sSubSup>
                            </m:den>
                          </m:f>
                          <m:acc>
                            <m:accPr>
                              <m:chr m:val="̅"/>
                              <m:ctrlPr>
                                <a:rPr lang="en-US" sz="2000" i="1" smtClean="0">
                                  <a:solidFill>
                                    <a:schemeClr val="tx1"/>
                                  </a:solidFill>
                                  <a:latin typeface="Cambria Math"/>
                                </a:rPr>
                              </m:ctrlPr>
                            </m:accPr>
                            <m:e>
                              <m:sSub>
                                <m:sSubPr>
                                  <m:ctrlPr>
                                    <a:rPr lang="en-US" sz="2000" i="1" smtClean="0">
                                      <a:solidFill>
                                        <a:schemeClr val="tx1"/>
                                      </a:solidFill>
                                      <a:latin typeface="Cambria Math"/>
                                    </a:rPr>
                                  </m:ctrlPr>
                                </m:sSubPr>
                                <m:e>
                                  <m:r>
                                    <a:rPr lang="en-US" sz="2000" b="0" i="1" smtClean="0">
                                      <a:solidFill>
                                        <a:schemeClr val="tx1"/>
                                      </a:solidFill>
                                      <a:latin typeface="Cambria Math"/>
                                    </a:rPr>
                                    <m:t>𝑒</m:t>
                                  </m:r>
                                </m:e>
                                <m:sub>
                                  <m:r>
                                    <a:rPr lang="en-US" sz="2000" b="0" i="1" smtClean="0">
                                      <a:solidFill>
                                        <a:schemeClr val="tx1"/>
                                      </a:solidFill>
                                      <a:latin typeface="Cambria Math"/>
                                    </a:rPr>
                                    <m:t>𝑖</m:t>
                                  </m:r>
                                </m:sub>
                              </m:sSub>
                            </m:e>
                          </m:acc>
                          <m:sSub>
                            <m:sSubPr>
                              <m:ctrlPr>
                                <a:rPr lang="en-US" sz="2000" i="1" smtClean="0">
                                  <a:solidFill>
                                    <a:schemeClr val="tx1"/>
                                  </a:solidFill>
                                  <a:latin typeface="Cambria Math"/>
                                </a:rPr>
                              </m:ctrlPr>
                            </m:sSubPr>
                            <m:e>
                              <m:sSub>
                                <m:sSubPr>
                                  <m:ctrlPr>
                                    <a:rPr lang="en-US" sz="2000" i="1" smtClean="0">
                                      <a:solidFill>
                                        <a:schemeClr val="tx1"/>
                                      </a:solidFill>
                                      <a:latin typeface="Cambria Math"/>
                                    </a:rPr>
                                  </m:ctrlPr>
                                </m:sSubPr>
                                <m:e>
                                  <m:r>
                                    <a:rPr lang="en-US" sz="2000" i="1" smtClean="0">
                                      <a:solidFill>
                                        <a:schemeClr val="tx1"/>
                                      </a:solidFill>
                                      <a:latin typeface="Cambria Math"/>
                                      <a:ea typeface="Cambria Math"/>
                                    </a:rPr>
                                    <m:t>𝛾</m:t>
                                  </m:r>
                                </m:e>
                                <m:sub>
                                  <m:r>
                                    <a:rPr lang="en-US" sz="2000" b="0" i="1" smtClean="0">
                                      <a:solidFill>
                                        <a:schemeClr val="tx1"/>
                                      </a:solidFill>
                                      <a:latin typeface="Cambria Math"/>
                                    </a:rPr>
                                    <m:t>𝑖</m:t>
                                  </m:r>
                                </m:sub>
                              </m:sSub>
                              <m:r>
                                <a:rPr lang="en-US" sz="2000" b="0" i="1" smtClean="0">
                                  <a:solidFill>
                                    <a:schemeClr val="tx1"/>
                                  </a:solidFill>
                                  <a:latin typeface="Cambria Math"/>
                                </a:rPr>
                                <m:t>𝑒</m:t>
                              </m:r>
                            </m:e>
                            <m:sub>
                              <m:r>
                                <a:rPr lang="en-US" sz="2000" b="0" i="1" smtClean="0">
                                  <a:solidFill>
                                    <a:schemeClr val="tx1"/>
                                  </a:solidFill>
                                  <a:latin typeface="Cambria Math"/>
                                </a:rPr>
                                <m:t>𝑖</m:t>
                              </m:r>
                            </m:sub>
                          </m:sSub>
                          <m:acc>
                            <m:accPr>
                              <m:chr m:val="̅"/>
                              <m:ctrlPr>
                                <a:rPr lang="en-US" sz="2000" i="1" smtClean="0">
                                  <a:solidFill>
                                    <a:schemeClr val="tx1"/>
                                  </a:solidFill>
                                  <a:latin typeface="Cambria Math"/>
                                </a:rPr>
                              </m:ctrlPr>
                            </m:accPr>
                            <m:e>
                              <m:sSub>
                                <m:sSubPr>
                                  <m:ctrlPr>
                                    <a:rPr lang="en-US" sz="2000" i="1" smtClean="0">
                                      <a:solidFill>
                                        <a:schemeClr val="tx1"/>
                                      </a:solidFill>
                                      <a:latin typeface="Cambria Math"/>
                                    </a:rPr>
                                  </m:ctrlPr>
                                </m:sSubPr>
                                <m:e>
                                  <m:r>
                                    <a:rPr lang="en-US" sz="2000" b="0" i="1" smtClean="0">
                                      <a:solidFill>
                                        <a:schemeClr val="tx1"/>
                                      </a:solidFill>
                                      <a:latin typeface="Cambria Math"/>
                                    </a:rPr>
                                    <m:t>𝑒</m:t>
                                  </m:r>
                                </m:e>
                                <m:sub>
                                  <m:r>
                                    <a:rPr lang="en-US" sz="2000" b="0" i="1" smtClean="0">
                                      <a:solidFill>
                                        <a:schemeClr val="tx1"/>
                                      </a:solidFill>
                                      <a:latin typeface="Cambria Math"/>
                                    </a:rPr>
                                    <m:t>𝑗</m:t>
                                  </m:r>
                                </m:sub>
                              </m:sSub>
                            </m:e>
                          </m:acc>
                          <m:sSub>
                            <m:sSubPr>
                              <m:ctrlPr>
                                <a:rPr lang="en-US" sz="2000" i="1" smtClean="0">
                                  <a:solidFill>
                                    <a:schemeClr val="tx1"/>
                                  </a:solidFill>
                                  <a:latin typeface="Cambria Math"/>
                                </a:rPr>
                              </m:ctrlPr>
                            </m:sSubPr>
                            <m:e>
                              <m:sSubSup>
                                <m:sSubSupPr>
                                  <m:ctrlPr>
                                    <a:rPr lang="en-US" sz="2000" i="1" smtClean="0">
                                      <a:solidFill>
                                        <a:schemeClr val="tx1"/>
                                      </a:solidFill>
                                      <a:latin typeface="Cambria Math"/>
                                    </a:rPr>
                                  </m:ctrlPr>
                                </m:sSubSupPr>
                                <m:e>
                                  <m:r>
                                    <a:rPr lang="en-US" sz="2000" i="1" smtClean="0">
                                      <a:solidFill>
                                        <a:schemeClr val="tx1"/>
                                      </a:solidFill>
                                      <a:latin typeface="Cambria Math"/>
                                      <a:ea typeface="Cambria Math"/>
                                    </a:rPr>
                                    <m:t>𝛾</m:t>
                                  </m:r>
                                </m:e>
                                <m:sub/>
                                <m:sup>
                                  <m:r>
                                    <a:rPr lang="en-US" sz="2000" b="0" i="1" smtClean="0">
                                      <a:solidFill>
                                        <a:schemeClr val="tx1"/>
                                      </a:solidFill>
                                      <a:latin typeface="Cambria Math" panose="02040503050406030204" pitchFamily="18" charset="0"/>
                                      <a:ea typeface="Cambria Math"/>
                                    </a:rPr>
                                    <m:t>𝑗</m:t>
                                  </m:r>
                                </m:sup>
                              </m:sSubSup>
                              <m:r>
                                <a:rPr lang="en-US" sz="2000" b="0" i="1" smtClean="0">
                                  <a:solidFill>
                                    <a:schemeClr val="tx1"/>
                                  </a:solidFill>
                                  <a:latin typeface="Cambria Math"/>
                                </a:rPr>
                                <m:t>𝑒</m:t>
                              </m:r>
                            </m:e>
                            <m:sub>
                              <m:r>
                                <a:rPr lang="en-US" sz="2000" b="0" i="1" smtClean="0">
                                  <a:solidFill>
                                    <a:schemeClr val="tx1"/>
                                  </a:solidFill>
                                  <a:latin typeface="Cambria Math"/>
                                </a:rPr>
                                <m:t>𝑗</m:t>
                              </m:r>
                            </m:sub>
                          </m:sSub>
                        </m:e>
                      </m:nary>
                    </m:oMath>
                  </m:oMathPara>
                </a14:m>
                <a:endParaRPr lang="en-US" sz="2000" dirty="0" smtClean="0">
                  <a:solidFill>
                    <a:schemeClr val="tx1"/>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3222362" y="3561615"/>
                <a:ext cx="4915840" cy="1640257"/>
              </a:xfrm>
              <a:prstGeom prst="rect">
                <a:avLst/>
              </a:prstGeom>
              <a:blipFill rotWithShape="0">
                <a:blip r:embed="rId18"/>
                <a:stretch>
                  <a:fillRect/>
                </a:stretch>
              </a:blipFill>
            </p:spPr>
            <p:txBody>
              <a:bodyPr/>
              <a:lstStyle/>
              <a:p>
                <a:r>
                  <a:rPr lang="en-CA">
                    <a:noFill/>
                  </a:rPr>
                  <a:t> </a:t>
                </a:r>
              </a:p>
            </p:txBody>
          </p:sp>
        </mc:Fallback>
      </mc:AlternateContent>
      <p:sp>
        <p:nvSpPr>
          <p:cNvPr id="49" name="TextBox 48"/>
          <p:cNvSpPr txBox="1"/>
          <p:nvPr/>
        </p:nvSpPr>
        <p:spPr>
          <a:xfrm>
            <a:off x="5877132" y="4793469"/>
            <a:ext cx="1189428" cy="507831"/>
          </a:xfrm>
          <a:prstGeom prst="rect">
            <a:avLst/>
          </a:prstGeom>
          <a:solidFill>
            <a:schemeClr val="bg1"/>
          </a:solidFill>
        </p:spPr>
        <p:txBody>
          <a:bodyPr wrap="none" rtlCol="0">
            <a:spAutoFit/>
          </a:bodyPr>
          <a:lstStyle/>
          <a:p>
            <a:pPr>
              <a:lnSpc>
                <a:spcPct val="150000"/>
              </a:lnSpc>
            </a:pPr>
            <a:r>
              <a:rPr lang="en-US" dirty="0" smtClean="0"/>
              <a:t>Mass scale</a:t>
            </a:r>
          </a:p>
        </p:txBody>
      </p:sp>
    </p:spTree>
    <p:extLst>
      <p:ext uri="{BB962C8B-B14F-4D97-AF65-F5344CB8AC3E}">
        <p14:creationId xmlns:p14="http://schemas.microsoft.com/office/powerpoint/2010/main" val="365292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500"/>
                                        <p:tgtEl>
                                          <p:spTgt spid="54"/>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4" grpId="0"/>
      <p:bldP spid="32" grpId="0"/>
      <p:bldP spid="15" grpId="0"/>
      <p:bldP spid="43" grpId="0" animBg="1"/>
      <p:bldP spid="48" grpId="0" animBg="1"/>
      <p:bldP spid="50" grpId="0"/>
      <p:bldP spid="52" grpId="0"/>
      <p:bldP spid="54" grpId="0"/>
      <p:bldP spid="56" grpId="0"/>
      <p:bldP spid="57" grpId="0"/>
      <p:bldP spid="58" grpId="0"/>
      <p:bldP spid="47" grpId="0" animBg="1"/>
      <p:bldP spid="42" grpId="0"/>
      <p:bldP spid="4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4111140" y="2557763"/>
            <a:ext cx="4518376" cy="3828422"/>
            <a:chOff x="4166725" y="2557763"/>
            <a:chExt cx="4518376" cy="3828422"/>
          </a:xfrm>
          <a:solidFill>
            <a:schemeClr val="bg1"/>
          </a:solidFill>
        </p:grpSpPr>
        <p:pic>
          <p:nvPicPr>
            <p:cNvPr id="29" name="Picture 2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56785" y="2573368"/>
              <a:ext cx="4228316" cy="3812817"/>
            </a:xfrm>
            <a:prstGeom prst="rect">
              <a:avLst/>
            </a:prstGeom>
            <a:grpFill/>
          </p:spPr>
        </p:pic>
        <p:pic>
          <p:nvPicPr>
            <p:cNvPr id="35" name="Picture 3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32145" r="73705" b="59533"/>
            <a:stretch/>
          </p:blipFill>
          <p:spPr>
            <a:xfrm>
              <a:off x="6639930" y="3810000"/>
              <a:ext cx="1111855" cy="317295"/>
            </a:xfrm>
            <a:prstGeom prst="rect">
              <a:avLst/>
            </a:prstGeom>
            <a:grpFill/>
          </p:spPr>
        </p:pic>
        <p:sp>
          <p:nvSpPr>
            <p:cNvPr id="32" name="Rectangle 31"/>
            <p:cNvSpPr/>
            <p:nvPr/>
          </p:nvSpPr>
          <p:spPr>
            <a:xfrm>
              <a:off x="4166725" y="2557763"/>
              <a:ext cx="1298756" cy="16130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7" name="Picture 3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930" r="73705" b="79779"/>
            <a:stretch/>
          </p:blipFill>
          <p:spPr>
            <a:xfrm>
              <a:off x="6608785" y="2845435"/>
              <a:ext cx="1111855" cy="506755"/>
            </a:xfrm>
            <a:prstGeom prst="rect">
              <a:avLst/>
            </a:prstGeom>
            <a:grpFill/>
          </p:spPr>
        </p:pic>
        <p:pic>
          <p:nvPicPr>
            <p:cNvPr id="38" name="Picture 3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0221" r="73705" b="66488"/>
            <a:stretch/>
          </p:blipFill>
          <p:spPr>
            <a:xfrm>
              <a:off x="6608785" y="3352800"/>
              <a:ext cx="1111855" cy="506756"/>
            </a:xfrm>
            <a:prstGeom prst="rect">
              <a:avLst/>
            </a:prstGeom>
            <a:grpFill/>
          </p:spPr>
        </p:pic>
      </p:grpSp>
      <p:sp>
        <p:nvSpPr>
          <p:cNvPr id="2" name="Title 1"/>
          <p:cNvSpPr>
            <a:spLocks noGrp="1"/>
          </p:cNvSpPr>
          <p:nvPr>
            <p:ph type="title"/>
          </p:nvPr>
        </p:nvSpPr>
        <p:spPr/>
        <p:txBody>
          <a:bodyPr>
            <a:normAutofit/>
          </a:bodyPr>
          <a:lstStyle/>
          <a:p>
            <a:r>
              <a:rPr lang="en-US" cap="small" dirty="0" smtClean="0">
                <a:solidFill>
                  <a:schemeClr val="tx1">
                    <a:lumMod val="50000"/>
                  </a:schemeClr>
                </a:solidFill>
              </a:rPr>
              <a:t>Measurement of </a:t>
            </a:r>
            <a:r>
              <a:rPr lang="en-US" sz="3600" dirty="0" smtClean="0">
                <a:solidFill>
                  <a:schemeClr val="tx1">
                    <a:lumMod val="50000"/>
                  </a:schemeClr>
                </a:solidFill>
              </a:rPr>
              <a:t>sin</a:t>
            </a:r>
            <a:r>
              <a:rPr lang="en-US" sz="3600" baseline="30000" dirty="0" smtClean="0">
                <a:solidFill>
                  <a:schemeClr val="tx1">
                    <a:lumMod val="50000"/>
                  </a:schemeClr>
                </a:solidFill>
              </a:rPr>
              <a:t>2</a:t>
            </a:r>
            <a:r>
              <a:rPr lang="el-GR" sz="3600" cap="none" dirty="0" smtClean="0">
                <a:solidFill>
                  <a:schemeClr val="tx1">
                    <a:lumMod val="50000"/>
                  </a:schemeClr>
                </a:solidFill>
              </a:rPr>
              <a:t>θ</a:t>
            </a:r>
            <a:r>
              <a:rPr lang="en-US" sz="3600" baseline="-25000" dirty="0" smtClean="0">
                <a:solidFill>
                  <a:schemeClr val="tx1">
                    <a:lumMod val="50000"/>
                  </a:schemeClr>
                </a:solidFill>
              </a:rPr>
              <a:t>W</a:t>
            </a:r>
            <a:endParaRPr lang="en-US" sz="3600" baseline="-25000" dirty="0">
              <a:solidFill>
                <a:schemeClr val="tx1">
                  <a:lumMod val="50000"/>
                </a:schemeClr>
              </a:solidFill>
            </a:endParaRPr>
          </a:p>
        </p:txBody>
      </p:sp>
      <p:sp>
        <p:nvSpPr>
          <p:cNvPr id="3" name="Date Placeholder 2"/>
          <p:cNvSpPr>
            <a:spLocks noGrp="1"/>
          </p:cNvSpPr>
          <p:nvPr>
            <p:ph type="dt" sz="half" idx="10"/>
          </p:nvPr>
        </p:nvSpPr>
        <p:spPr/>
        <p:txBody>
          <a:bodyPr/>
          <a:lstStyle/>
          <a:p>
            <a:r>
              <a:rPr lang="en-US" smtClean="0"/>
              <a:t>June 1-19, 2015</a:t>
            </a:r>
            <a:endParaRPr lang="en-US"/>
          </a:p>
        </p:txBody>
      </p:sp>
      <p:sp>
        <p:nvSpPr>
          <p:cNvPr id="4" name="Footer Placeholder 3"/>
          <p:cNvSpPr>
            <a:spLocks noGrp="1"/>
          </p:cNvSpPr>
          <p:nvPr>
            <p:ph type="ftr" sz="quarter" idx="11"/>
          </p:nvPr>
        </p:nvSpPr>
        <p:spPr>
          <a:solidFill>
            <a:schemeClr val="bg1"/>
          </a:solidFill>
        </p:spPr>
        <p:txBody>
          <a:bodyPr/>
          <a:lstStyle/>
          <a:p>
            <a:r>
              <a:rPr lang="en-US" smtClean="0"/>
              <a:t>HUGS</a:t>
            </a:r>
            <a:endParaRPr lang="en-US" dirty="0"/>
          </a:p>
        </p:txBody>
      </p:sp>
      <p:sp>
        <p:nvSpPr>
          <p:cNvPr id="5" name="Slide Number Placeholder 4"/>
          <p:cNvSpPr>
            <a:spLocks noGrp="1"/>
          </p:cNvSpPr>
          <p:nvPr>
            <p:ph type="sldNum" sz="quarter" idx="12"/>
          </p:nvPr>
        </p:nvSpPr>
        <p:spPr>
          <a:solidFill>
            <a:schemeClr val="bg1"/>
          </a:solidFill>
        </p:spPr>
        <p:txBody>
          <a:bodyPr/>
          <a:lstStyle/>
          <a:p>
            <a:fld id="{5930D1EE-7AA9-4E88-AF40-14C1A2DEB636}" type="slidenum">
              <a:rPr lang="en-US" smtClean="0"/>
              <a:pPr/>
              <a:t>65</a:t>
            </a:fld>
            <a:endParaRPr lang="en-US"/>
          </a:p>
        </p:txBody>
      </p:sp>
      <p:pic>
        <p:nvPicPr>
          <p:cNvPr id="7"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48" y="1245159"/>
            <a:ext cx="4999540" cy="3489612"/>
          </a:xfrm>
          <a:prstGeom prst="rect">
            <a:avLst/>
          </a:prstGeom>
          <a:noFill/>
          <a:ln>
            <a:noFill/>
          </a:ln>
        </p:spPr>
      </p:pic>
      <p:cxnSp>
        <p:nvCxnSpPr>
          <p:cNvPr id="8" name="Straight Arrow Connector 7"/>
          <p:cNvCxnSpPr/>
          <p:nvPr/>
        </p:nvCxnSpPr>
        <p:spPr>
          <a:xfrm flipH="1">
            <a:off x="3669483" y="2468875"/>
            <a:ext cx="1670617" cy="1462565"/>
          </a:xfrm>
          <a:prstGeom prst="straightConnector1">
            <a:avLst/>
          </a:prstGeom>
          <a:ln w="2222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688687" y="2468875"/>
            <a:ext cx="1651413" cy="1334120"/>
          </a:xfrm>
          <a:prstGeom prst="straightConnector1">
            <a:avLst/>
          </a:prstGeom>
          <a:ln w="22225">
            <a:solidFill>
              <a:srgbClr val="CC00CC"/>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075675" y="1815990"/>
            <a:ext cx="3072400" cy="1651415"/>
          </a:xfrm>
          <a:prstGeom prst="straightConnector1">
            <a:avLst/>
          </a:prstGeom>
          <a:ln w="2222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48075" y="1508750"/>
            <a:ext cx="966931" cy="464871"/>
          </a:xfrm>
          <a:prstGeom prst="rect">
            <a:avLst/>
          </a:prstGeom>
          <a:solidFill>
            <a:schemeClr val="bg1"/>
          </a:solidFill>
        </p:spPr>
        <p:txBody>
          <a:bodyPr wrap="none" rtlCol="0">
            <a:spAutoFit/>
          </a:bodyPr>
          <a:lstStyle/>
          <a:p>
            <a:pPr>
              <a:lnSpc>
                <a:spcPct val="150000"/>
              </a:lnSpc>
            </a:pPr>
            <a:r>
              <a:rPr lang="en-US" dirty="0" smtClean="0"/>
              <a:t>MOLLER</a:t>
            </a:r>
          </a:p>
        </p:txBody>
      </p:sp>
      <p:sp>
        <p:nvSpPr>
          <p:cNvPr id="14" name="TextBox 13"/>
          <p:cNvSpPr txBox="1"/>
          <p:nvPr/>
        </p:nvSpPr>
        <p:spPr>
          <a:xfrm>
            <a:off x="5340100" y="2172352"/>
            <a:ext cx="774571" cy="464871"/>
          </a:xfrm>
          <a:prstGeom prst="rect">
            <a:avLst/>
          </a:prstGeom>
          <a:solidFill>
            <a:schemeClr val="bg1"/>
          </a:solidFill>
        </p:spPr>
        <p:txBody>
          <a:bodyPr wrap="none" rtlCol="0">
            <a:spAutoFit/>
          </a:bodyPr>
          <a:lstStyle/>
          <a:p>
            <a:pPr>
              <a:lnSpc>
                <a:spcPct val="150000"/>
              </a:lnSpc>
            </a:pPr>
            <a:r>
              <a:rPr lang="en-US" dirty="0" smtClean="0"/>
              <a:t>Z-pole</a:t>
            </a:r>
          </a:p>
        </p:txBody>
      </p:sp>
      <p:sp>
        <p:nvSpPr>
          <p:cNvPr id="18" name="TextBox 17"/>
          <p:cNvSpPr txBox="1"/>
          <p:nvPr/>
        </p:nvSpPr>
        <p:spPr>
          <a:xfrm>
            <a:off x="309045" y="4549702"/>
            <a:ext cx="2349169" cy="382092"/>
          </a:xfrm>
          <a:prstGeom prst="rect">
            <a:avLst/>
          </a:prstGeom>
          <a:solidFill>
            <a:schemeClr val="bg1"/>
          </a:solidFill>
        </p:spPr>
        <p:txBody>
          <a:bodyPr wrap="none" rtlCol="0">
            <a:spAutoFit/>
          </a:bodyPr>
          <a:lstStyle/>
          <a:p>
            <a:pPr>
              <a:lnSpc>
                <a:spcPct val="150000"/>
              </a:lnSpc>
            </a:pPr>
            <a:r>
              <a:rPr lang="en-US" sz="1400" dirty="0" err="1" smtClean="0"/>
              <a:t>Erler</a:t>
            </a:r>
            <a:r>
              <a:rPr lang="en-US" sz="1400" dirty="0" smtClean="0"/>
              <a:t>, </a:t>
            </a:r>
            <a:r>
              <a:rPr lang="en-US" sz="1400" dirty="0" err="1" smtClean="0"/>
              <a:t>Kurylov</a:t>
            </a:r>
            <a:r>
              <a:rPr lang="en-US" sz="1400" dirty="0" smtClean="0"/>
              <a:t>, Ramsey-</a:t>
            </a:r>
            <a:r>
              <a:rPr lang="en-US" sz="1400" dirty="0" err="1" smtClean="0"/>
              <a:t>Musolf</a:t>
            </a:r>
            <a:endParaRPr lang="en-US" sz="1400" dirty="0" smtClean="0"/>
          </a:p>
        </p:txBody>
      </p:sp>
      <mc:AlternateContent xmlns:mc="http://schemas.openxmlformats.org/markup-compatibility/2006" xmlns:a14="http://schemas.microsoft.com/office/drawing/2010/main">
        <mc:Choice Requires="a14">
          <p:sp>
            <p:nvSpPr>
              <p:cNvPr id="26" name="TextBox 25"/>
              <p:cNvSpPr txBox="1"/>
              <p:nvPr/>
            </p:nvSpPr>
            <p:spPr>
              <a:xfrm>
                <a:off x="6967944" y="5181600"/>
                <a:ext cx="1947456" cy="413768"/>
              </a:xfrm>
              <a:prstGeom prst="rect">
                <a:avLst/>
              </a:prstGeom>
              <a:solidFill>
                <a:schemeClr val="bg1"/>
              </a:solidFill>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sz="1100" i="1" smtClean="0">
                          <a:solidFill>
                            <a:schemeClr val="tx1"/>
                          </a:solidFill>
                          <a:latin typeface="Cambria Math"/>
                          <a:ea typeface="Cambria Math"/>
                        </a:rPr>
                        <m:t>∆</m:t>
                      </m:r>
                      <m:sSubSup>
                        <m:sSubSupPr>
                          <m:ctrlPr>
                            <a:rPr lang="en-US" sz="1100" i="1" smtClean="0">
                              <a:solidFill>
                                <a:schemeClr val="tx1"/>
                              </a:solidFill>
                              <a:latin typeface="Cambria Math"/>
                              <a:ea typeface="Cambria Math"/>
                            </a:rPr>
                          </m:ctrlPr>
                        </m:sSubSupPr>
                        <m:e>
                          <m:r>
                            <a:rPr lang="en-US" sz="1100" i="1" smtClean="0">
                              <a:solidFill>
                                <a:schemeClr val="tx1"/>
                              </a:solidFill>
                              <a:latin typeface="Cambria Math"/>
                              <a:ea typeface="Cambria Math"/>
                            </a:rPr>
                            <m:t>𝛼</m:t>
                          </m:r>
                        </m:e>
                        <m:sub>
                          <m:r>
                            <a:rPr lang="en-US" sz="1100" b="0" i="1" smtClean="0">
                              <a:solidFill>
                                <a:schemeClr val="tx1"/>
                              </a:solidFill>
                              <a:latin typeface="Cambria Math"/>
                              <a:ea typeface="Cambria Math"/>
                            </a:rPr>
                            <m:t>h𝑎𝑑</m:t>
                          </m:r>
                        </m:sub>
                        <m:sup>
                          <m:r>
                            <a:rPr lang="en-US" sz="1100" b="0" i="1" smtClean="0">
                              <a:solidFill>
                                <a:schemeClr val="tx1"/>
                              </a:solidFill>
                              <a:latin typeface="Cambria Math"/>
                              <a:ea typeface="Cambria Math"/>
                            </a:rPr>
                            <m:t>(5)</m:t>
                          </m:r>
                        </m:sup>
                      </m:sSubSup>
                      <m:r>
                        <a:rPr lang="en-US" sz="1100" b="0" i="1" smtClean="0">
                          <a:solidFill>
                            <a:schemeClr val="tx1"/>
                          </a:solidFill>
                          <a:latin typeface="Cambria Math"/>
                          <a:ea typeface="Cambria Math"/>
                        </a:rPr>
                        <m:t>=0.02758±0.00035</m:t>
                      </m:r>
                    </m:oMath>
                  </m:oMathPara>
                </a14:m>
                <a:endParaRPr lang="en-US" sz="1100" dirty="0" smtClean="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967944" y="5181600"/>
                <a:ext cx="1947456" cy="413768"/>
              </a:xfrm>
              <a:prstGeom prst="rect">
                <a:avLst/>
              </a:prstGeom>
              <a:blipFill rotWithShape="0">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975424" y="5521151"/>
                <a:ext cx="1558695" cy="346249"/>
              </a:xfrm>
              <a:prstGeom prst="rect">
                <a:avLst/>
              </a:prstGeom>
              <a:solidFill>
                <a:schemeClr val="bg1"/>
              </a:solidFill>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sz="1100" i="1" smtClean="0">
                              <a:solidFill>
                                <a:schemeClr val="tx1"/>
                              </a:solidFill>
                              <a:latin typeface="Cambria Math"/>
                            </a:rPr>
                          </m:ctrlPr>
                        </m:sSubPr>
                        <m:e>
                          <m:r>
                            <a:rPr lang="en-US" sz="1100" b="0" i="1" smtClean="0">
                              <a:solidFill>
                                <a:schemeClr val="tx1"/>
                              </a:solidFill>
                              <a:latin typeface="Cambria Math"/>
                            </a:rPr>
                            <m:t>𝑚</m:t>
                          </m:r>
                        </m:e>
                        <m:sub>
                          <m:r>
                            <a:rPr lang="en-US" sz="1100" b="0" i="1" smtClean="0">
                              <a:solidFill>
                                <a:schemeClr val="tx1"/>
                              </a:solidFill>
                              <a:latin typeface="Cambria Math"/>
                            </a:rPr>
                            <m:t>𝑡</m:t>
                          </m:r>
                        </m:sub>
                      </m:sSub>
                      <m:r>
                        <a:rPr lang="en-US" sz="1100" b="0" i="1" smtClean="0">
                          <a:solidFill>
                            <a:schemeClr val="tx1"/>
                          </a:solidFill>
                          <a:latin typeface="Cambria Math"/>
                        </a:rPr>
                        <m:t>=172.7</m:t>
                      </m:r>
                      <m:r>
                        <a:rPr lang="en-US" sz="1100" b="0" i="1" smtClean="0">
                          <a:solidFill>
                            <a:schemeClr val="tx1"/>
                          </a:solidFill>
                          <a:latin typeface="Cambria Math"/>
                          <a:ea typeface="Cambria Math"/>
                        </a:rPr>
                        <m:t>±2.9 </m:t>
                      </m:r>
                      <m:r>
                        <a:rPr lang="en-US" sz="1100" b="0" i="1" smtClean="0">
                          <a:solidFill>
                            <a:schemeClr val="tx1"/>
                          </a:solidFill>
                          <a:latin typeface="Cambria Math"/>
                          <a:ea typeface="Cambria Math"/>
                        </a:rPr>
                        <m:t>𝐺𝑒𝑉</m:t>
                      </m:r>
                    </m:oMath>
                  </m:oMathPara>
                </a14:m>
                <a:endParaRPr lang="en-US" sz="1100" dirty="0" smtClean="0">
                  <a:solidFill>
                    <a:schemeClr val="tx1"/>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975424" y="5521151"/>
                <a:ext cx="1558695" cy="346249"/>
              </a:xfrm>
              <a:prstGeom prst="rect">
                <a:avLst/>
              </a:prstGeom>
              <a:blipFill rotWithShape="0">
                <a:blip r:embed="rId5"/>
                <a:stretch>
                  <a:fillRect/>
                </a:stretch>
              </a:blipFill>
            </p:spPr>
            <p:txBody>
              <a:bodyPr/>
              <a:lstStyle/>
              <a:p>
                <a:r>
                  <a:rPr lang="en-CA">
                    <a:noFill/>
                  </a:rPr>
                  <a:t> </a:t>
                </a:r>
              </a:p>
            </p:txBody>
          </p:sp>
        </mc:Fallback>
      </mc:AlternateContent>
      <p:sp>
        <p:nvSpPr>
          <p:cNvPr id="40" name="TextBox 39"/>
          <p:cNvSpPr txBox="1"/>
          <p:nvPr/>
        </p:nvSpPr>
        <p:spPr>
          <a:xfrm>
            <a:off x="6377035" y="2629452"/>
            <a:ext cx="793807" cy="382092"/>
          </a:xfrm>
          <a:prstGeom prst="rect">
            <a:avLst/>
          </a:prstGeom>
          <a:solidFill>
            <a:schemeClr val="bg1"/>
          </a:solidFill>
        </p:spPr>
        <p:txBody>
          <a:bodyPr wrap="none" rtlCol="0">
            <a:spAutoFit/>
          </a:bodyPr>
          <a:lstStyle/>
          <a:p>
            <a:pPr>
              <a:lnSpc>
                <a:spcPct val="150000"/>
              </a:lnSpc>
            </a:pPr>
            <a:r>
              <a:rPr lang="en-US" sz="1400" dirty="0" smtClean="0"/>
              <a:t>MOLLER</a:t>
            </a:r>
          </a:p>
        </p:txBody>
      </p:sp>
      <p:sp>
        <p:nvSpPr>
          <p:cNvPr id="41" name="Rectangle 40"/>
          <p:cNvSpPr/>
          <p:nvPr/>
        </p:nvSpPr>
        <p:spPr>
          <a:xfrm>
            <a:off x="5948773" y="1851502"/>
            <a:ext cx="2680743" cy="487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7568540" y="5925325"/>
            <a:ext cx="529312" cy="382092"/>
          </a:xfrm>
          <a:prstGeom prst="rect">
            <a:avLst/>
          </a:prstGeom>
          <a:solidFill>
            <a:schemeClr val="bg1"/>
          </a:solidFill>
        </p:spPr>
        <p:txBody>
          <a:bodyPr wrap="none" rtlCol="0">
            <a:spAutoFit/>
          </a:bodyPr>
          <a:lstStyle/>
          <a:p>
            <a:pPr>
              <a:lnSpc>
                <a:spcPct val="150000"/>
              </a:lnSpc>
            </a:pPr>
            <a:r>
              <a:rPr lang="en-US" sz="1400" dirty="0" err="1" smtClean="0"/>
              <a:t>Erler</a:t>
            </a:r>
            <a:endParaRPr lang="en-US" sz="1400" dirty="0" smtClean="0"/>
          </a:p>
        </p:txBody>
      </p:sp>
      <p:sp>
        <p:nvSpPr>
          <p:cNvPr id="24" name="Rectangle 23"/>
          <p:cNvSpPr/>
          <p:nvPr/>
        </p:nvSpPr>
        <p:spPr>
          <a:xfrm>
            <a:off x="5791200" y="2590800"/>
            <a:ext cx="2680743" cy="487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5182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40" grpId="0" animBg="1"/>
      <p:bldP spid="41" grpId="0" animBg="1"/>
      <p:bldP spid="2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cstate="print">
            <a:clrChange>
              <a:clrFrom>
                <a:srgbClr val="FFFFFF"/>
              </a:clrFrom>
              <a:clrTo>
                <a:srgbClr val="FFFFFF">
                  <a:alpha val="0"/>
                </a:srgbClr>
              </a:clrTo>
            </a:clrChange>
          </a:blip>
          <a:srcRect t="1445"/>
          <a:stretch>
            <a:fillRect/>
          </a:stretch>
        </p:blipFill>
        <p:spPr bwMode="auto">
          <a:xfrm>
            <a:off x="188645" y="1246157"/>
            <a:ext cx="5875965" cy="4487143"/>
          </a:xfrm>
          <a:prstGeom prst="rect">
            <a:avLst/>
          </a:prstGeom>
          <a:noFill/>
          <a:ln w="9525">
            <a:noFill/>
            <a:miter lim="800000"/>
            <a:headEnd/>
            <a:tailEnd/>
          </a:ln>
        </p:spPr>
      </p:pic>
      <p:sp>
        <p:nvSpPr>
          <p:cNvPr id="6" name="Rectangle 5"/>
          <p:cNvSpPr/>
          <p:nvPr/>
        </p:nvSpPr>
        <p:spPr>
          <a:xfrm>
            <a:off x="764721" y="1529372"/>
            <a:ext cx="5146270" cy="3627853"/>
          </a:xfrm>
          <a:prstGeom prst="rect">
            <a:avLst/>
          </a:prstGeom>
          <a:solidFill>
            <a:schemeClr val="tx1"/>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cap="small" dirty="0" smtClean="0">
                <a:solidFill>
                  <a:schemeClr val="tx1">
                    <a:lumMod val="50000"/>
                  </a:schemeClr>
                </a:solidFill>
              </a:rPr>
              <a:t>Higgs Mass</a:t>
            </a:r>
            <a:endParaRPr lang="en-US" cap="small" dirty="0">
              <a:solidFill>
                <a:schemeClr val="tx1">
                  <a:lumMod val="50000"/>
                </a:schemeClr>
              </a:solidFill>
            </a:endParaRPr>
          </a:p>
        </p:txBody>
      </p:sp>
      <p:sp>
        <p:nvSpPr>
          <p:cNvPr id="9" name="Date Placeholder 8"/>
          <p:cNvSpPr>
            <a:spLocks noGrp="1"/>
          </p:cNvSpPr>
          <p:nvPr>
            <p:ph type="dt" sz="half" idx="10"/>
          </p:nvPr>
        </p:nvSpPr>
        <p:spPr/>
        <p:txBody>
          <a:bodyPr/>
          <a:lstStyle/>
          <a:p>
            <a:r>
              <a:rPr lang="en-US" smtClean="0"/>
              <a:t>June 1-19, 2015</a:t>
            </a:r>
            <a:endParaRPr lang="en-US" dirty="0"/>
          </a:p>
        </p:txBody>
      </p:sp>
      <p:sp>
        <p:nvSpPr>
          <p:cNvPr id="4" name="Footer Placeholder 3"/>
          <p:cNvSpPr>
            <a:spLocks noGrp="1"/>
          </p:cNvSpPr>
          <p:nvPr>
            <p:ph type="ftr" sz="quarter" idx="11"/>
          </p:nvPr>
        </p:nvSpPr>
        <p:spPr/>
        <p:txBody>
          <a:bodyPr/>
          <a:lstStyle/>
          <a:p>
            <a:r>
              <a:rPr lang="en-US" smtClean="0"/>
              <a:t>HUGS</a:t>
            </a:r>
            <a:endParaRPr lang="en-US" dirty="0"/>
          </a:p>
        </p:txBody>
      </p:sp>
      <p:sp>
        <p:nvSpPr>
          <p:cNvPr id="5" name="Slide Number Placeholder 4"/>
          <p:cNvSpPr>
            <a:spLocks noGrp="1"/>
          </p:cNvSpPr>
          <p:nvPr>
            <p:ph type="sldNum" sz="quarter" idx="12"/>
          </p:nvPr>
        </p:nvSpPr>
        <p:spPr/>
        <p:txBody>
          <a:bodyPr/>
          <a:lstStyle/>
          <a:p>
            <a:fld id="{5930D1EE-7AA9-4E88-AF40-14C1A2DEB636}" type="slidenum">
              <a:rPr lang="en-US" smtClean="0"/>
              <a:pPr/>
              <a:t>66</a:t>
            </a:fld>
            <a:endParaRPr lang="en-US"/>
          </a:p>
        </p:txBody>
      </p:sp>
      <p:pic>
        <p:nvPicPr>
          <p:cNvPr id="11" name="Picture 2"/>
          <p:cNvPicPr preferRelativeResize="0">
            <a:picLocks noChangeArrowheads="1"/>
          </p:cNvPicPr>
          <p:nvPr/>
        </p:nvPicPr>
        <p:blipFill rotWithShape="1">
          <a:blip r:embed="rId2" cstate="print">
            <a:clrChange>
              <a:clrFrom>
                <a:srgbClr val="FFFFFF"/>
              </a:clrFrom>
              <a:clrTo>
                <a:srgbClr val="FFFFFF">
                  <a:alpha val="0"/>
                </a:srgbClr>
              </a:clrTo>
            </a:clrChange>
          </a:blip>
          <a:srcRect l="87149" t="38570" r="8802" b="60441"/>
          <a:stretch/>
        </p:blipFill>
        <p:spPr bwMode="auto">
          <a:xfrm flipV="1">
            <a:off x="771542" y="2929735"/>
            <a:ext cx="5146268" cy="73152"/>
          </a:xfrm>
          <a:prstGeom prst="rect">
            <a:avLst/>
          </a:prstGeom>
          <a:noFill/>
          <a:ln w="9525">
            <a:noFill/>
            <a:miter lim="800000"/>
            <a:headEnd/>
            <a:tailEnd/>
          </a:ln>
        </p:spPr>
      </p:pic>
      <p:pic>
        <p:nvPicPr>
          <p:cNvPr id="12" name="Picture 2"/>
          <p:cNvPicPr>
            <a:picLocks noChangeAspect="1" noChangeArrowheads="1"/>
          </p:cNvPicPr>
          <p:nvPr/>
        </p:nvPicPr>
        <p:blipFill rotWithShape="1">
          <a:blip r:embed="rId2" cstate="print">
            <a:clrChange>
              <a:clrFrom>
                <a:srgbClr val="FFFFFF"/>
              </a:clrFrom>
              <a:clrTo>
                <a:srgbClr val="FFFFFF">
                  <a:alpha val="0"/>
                </a:srgbClr>
              </a:clrTo>
            </a:clrChange>
          </a:blip>
          <a:srcRect l="80693" t="50722" r="14591" b="46253"/>
          <a:stretch/>
        </p:blipFill>
        <p:spPr bwMode="auto">
          <a:xfrm>
            <a:off x="6079844" y="4418347"/>
            <a:ext cx="277091" cy="160394"/>
          </a:xfrm>
          <a:prstGeom prst="rect">
            <a:avLst/>
          </a:prstGeom>
          <a:noFill/>
          <a:ln w="9525">
            <a:noFill/>
            <a:miter lim="800000"/>
            <a:headEnd/>
            <a:tailEnd/>
          </a:ln>
        </p:spPr>
      </p:pic>
      <p:sp>
        <p:nvSpPr>
          <p:cNvPr id="3" name="TextBox 2"/>
          <p:cNvSpPr txBox="1"/>
          <p:nvPr/>
        </p:nvSpPr>
        <p:spPr>
          <a:xfrm>
            <a:off x="5984569" y="3435554"/>
            <a:ext cx="1967071" cy="646331"/>
          </a:xfrm>
          <a:prstGeom prst="rect">
            <a:avLst/>
          </a:prstGeom>
          <a:noFill/>
        </p:spPr>
        <p:txBody>
          <a:bodyPr wrap="square" rtlCol="0">
            <a:spAutoFit/>
          </a:bodyPr>
          <a:lstStyle/>
          <a:p>
            <a:r>
              <a:rPr lang="en-US" dirty="0" smtClean="0"/>
              <a:t>Direct Searches (Excluded)</a:t>
            </a:r>
          </a:p>
        </p:txBody>
      </p:sp>
      <p:pic>
        <p:nvPicPr>
          <p:cNvPr id="14" name="Picture 2"/>
          <p:cNvPicPr>
            <a:picLocks noChangeAspect="1" noChangeArrowheads="1"/>
          </p:cNvPicPr>
          <p:nvPr/>
        </p:nvPicPr>
        <p:blipFill rotWithShape="1">
          <a:blip r:embed="rId2" cstate="print">
            <a:clrChange>
              <a:clrFrom>
                <a:srgbClr val="FFFFFF"/>
              </a:clrFrom>
              <a:clrTo>
                <a:srgbClr val="FFFFFF">
                  <a:alpha val="0"/>
                </a:srgbClr>
              </a:clrTo>
            </a:clrChange>
          </a:blip>
          <a:srcRect l="80693" t="50722" r="14591" b="46253"/>
          <a:stretch/>
        </p:blipFill>
        <p:spPr bwMode="auto">
          <a:xfrm>
            <a:off x="771541" y="3270958"/>
            <a:ext cx="5146269" cy="1901952"/>
          </a:xfrm>
          <a:prstGeom prst="rect">
            <a:avLst/>
          </a:prstGeom>
          <a:noFill/>
          <a:ln w="9525">
            <a:noFill/>
            <a:miter lim="800000"/>
            <a:headEnd/>
            <a:tailEnd/>
          </a:ln>
        </p:spPr>
      </p:pic>
      <p:pic>
        <p:nvPicPr>
          <p:cNvPr id="15" name="Picture 2"/>
          <p:cNvPicPr preferRelativeResize="0">
            <a:picLocks noChangeArrowheads="1"/>
          </p:cNvPicPr>
          <p:nvPr/>
        </p:nvPicPr>
        <p:blipFill rotWithShape="1">
          <a:blip r:embed="rId2" cstate="print">
            <a:clrChange>
              <a:clrFrom>
                <a:srgbClr val="FFFFFF"/>
              </a:clrFrom>
              <a:clrTo>
                <a:srgbClr val="FFFFFF">
                  <a:alpha val="0"/>
                </a:srgbClr>
              </a:clrTo>
            </a:clrChange>
          </a:blip>
          <a:srcRect l="87149" t="38570" r="8802" b="60441"/>
          <a:stretch/>
        </p:blipFill>
        <p:spPr bwMode="auto">
          <a:xfrm flipV="1">
            <a:off x="6079845" y="4156286"/>
            <a:ext cx="284646" cy="153349"/>
          </a:xfrm>
          <a:prstGeom prst="rect">
            <a:avLst/>
          </a:prstGeom>
          <a:noFill/>
          <a:ln w="9525">
            <a:noFill/>
            <a:miter lim="800000"/>
            <a:headEnd/>
            <a:tailEnd/>
          </a:ln>
        </p:spPr>
      </p:pic>
      <p:sp>
        <p:nvSpPr>
          <p:cNvPr id="16" name="Rectangle 15"/>
          <p:cNvSpPr/>
          <p:nvPr/>
        </p:nvSpPr>
        <p:spPr>
          <a:xfrm>
            <a:off x="6065574" y="2732898"/>
            <a:ext cx="281311" cy="1603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rot="1516544">
            <a:off x="3681287" y="2949940"/>
            <a:ext cx="593159" cy="10155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6393571" y="4233096"/>
            <a:ext cx="582211" cy="461665"/>
          </a:xfrm>
          <a:prstGeom prst="rect">
            <a:avLst/>
          </a:prstGeom>
          <a:noFill/>
        </p:spPr>
        <p:txBody>
          <a:bodyPr wrap="none" rtlCol="0">
            <a:spAutoFit/>
          </a:bodyPr>
          <a:lstStyle/>
          <a:p>
            <a:pPr>
              <a:lnSpc>
                <a:spcPct val="150000"/>
              </a:lnSpc>
            </a:pPr>
            <a:r>
              <a:rPr lang="en-US" sz="1600" dirty="0" smtClean="0"/>
              <a:t>LEP2</a:t>
            </a:r>
          </a:p>
        </p:txBody>
      </p:sp>
      <p:sp>
        <p:nvSpPr>
          <p:cNvPr id="18" name="TextBox 17"/>
          <p:cNvSpPr txBox="1"/>
          <p:nvPr/>
        </p:nvSpPr>
        <p:spPr>
          <a:xfrm>
            <a:off x="6387084" y="4002263"/>
            <a:ext cx="907364" cy="423449"/>
          </a:xfrm>
          <a:prstGeom prst="rect">
            <a:avLst/>
          </a:prstGeom>
          <a:noFill/>
        </p:spPr>
        <p:txBody>
          <a:bodyPr wrap="none" rtlCol="0">
            <a:spAutoFit/>
          </a:bodyPr>
          <a:lstStyle/>
          <a:p>
            <a:pPr>
              <a:lnSpc>
                <a:spcPct val="150000"/>
              </a:lnSpc>
            </a:pPr>
            <a:r>
              <a:rPr lang="en-US" sz="1600" dirty="0" err="1" smtClean="0"/>
              <a:t>Tevatron</a:t>
            </a:r>
            <a:endParaRPr lang="en-US" sz="1600" dirty="0" smtClean="0"/>
          </a:p>
        </p:txBody>
      </p:sp>
      <p:sp>
        <p:nvSpPr>
          <p:cNvPr id="19" name="TextBox 18"/>
          <p:cNvSpPr txBox="1"/>
          <p:nvPr/>
        </p:nvSpPr>
        <p:spPr>
          <a:xfrm>
            <a:off x="6383522" y="2545685"/>
            <a:ext cx="1942455" cy="461665"/>
          </a:xfrm>
          <a:prstGeom prst="rect">
            <a:avLst/>
          </a:prstGeom>
          <a:noFill/>
        </p:spPr>
        <p:txBody>
          <a:bodyPr wrap="none" rtlCol="0">
            <a:spAutoFit/>
          </a:bodyPr>
          <a:lstStyle/>
          <a:p>
            <a:pPr>
              <a:lnSpc>
                <a:spcPct val="150000"/>
              </a:lnSpc>
            </a:pPr>
            <a:r>
              <a:rPr lang="en-US" sz="1600" dirty="0" smtClean="0"/>
              <a:t>All precision EW data</a:t>
            </a:r>
          </a:p>
        </p:txBody>
      </p:sp>
      <p:pic>
        <p:nvPicPr>
          <p:cNvPr id="8" name="Picture 2"/>
          <p:cNvPicPr>
            <a:picLocks noChangeAspect="1" noChangeArrowheads="1"/>
          </p:cNvPicPr>
          <p:nvPr/>
        </p:nvPicPr>
        <p:blipFill>
          <a:blip r:embed="rId2" cstate="print">
            <a:clrChange>
              <a:clrFrom>
                <a:srgbClr val="FFFFFF"/>
              </a:clrFrom>
              <a:clrTo>
                <a:srgbClr val="FFFFFF">
                  <a:alpha val="0"/>
                </a:srgbClr>
              </a:clrTo>
            </a:clrChange>
          </a:blip>
          <a:srcRect t="1445"/>
          <a:stretch>
            <a:fillRect/>
          </a:stretch>
        </p:blipFill>
        <p:spPr bwMode="auto">
          <a:xfrm>
            <a:off x="193830" y="1246156"/>
            <a:ext cx="5875965" cy="4487143"/>
          </a:xfrm>
          <a:prstGeom prst="rect">
            <a:avLst/>
          </a:prstGeom>
          <a:noFill/>
          <a:ln w="9525">
            <a:noFill/>
            <a:miter lim="800000"/>
            <a:headEnd/>
            <a:tailEnd/>
          </a:ln>
        </p:spPr>
      </p:pic>
      <p:cxnSp>
        <p:nvCxnSpPr>
          <p:cNvPr id="31" name="Straight Arrow Connector 30"/>
          <p:cNvCxnSpPr/>
          <p:nvPr/>
        </p:nvCxnSpPr>
        <p:spPr>
          <a:xfrm flipH="1">
            <a:off x="4462858" y="1246157"/>
            <a:ext cx="2273114" cy="1030693"/>
          </a:xfrm>
          <a:prstGeom prst="straightConnector1">
            <a:avLst/>
          </a:prstGeom>
          <a:ln w="22225">
            <a:solidFill>
              <a:srgbClr val="EEB9FF"/>
            </a:solidFill>
            <a:tailEnd type="stealth"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356935" y="784492"/>
            <a:ext cx="2573134" cy="923330"/>
          </a:xfrm>
          <a:prstGeom prst="rect">
            <a:avLst/>
          </a:prstGeom>
          <a:solidFill>
            <a:srgbClr val="EEB9FF"/>
          </a:solidFill>
          <a:scene3d>
            <a:camera prst="isometricLeftDown">
              <a:rot lat="1200000" lon="1200000" rev="0"/>
            </a:camera>
            <a:lightRig rig="threePt" dir="t"/>
          </a:scene3d>
          <a:sp3d>
            <a:bevelT/>
          </a:sp3d>
        </p:spPr>
        <p:txBody>
          <a:bodyPr wrap="square" rtlCol="0" anchor="ctr">
            <a:spAutoFit/>
          </a:bodyPr>
          <a:lstStyle/>
          <a:p>
            <a:pPr algn="ctr">
              <a:lnSpc>
                <a:spcPct val="150000"/>
              </a:lnSpc>
            </a:pPr>
            <a:r>
              <a:rPr lang="en-US" dirty="0" smtClean="0">
                <a:solidFill>
                  <a:schemeClr val="bg1">
                    <a:lumMod val="75000"/>
                    <a:lumOff val="25000"/>
                  </a:schemeClr>
                </a:solidFill>
              </a:rPr>
              <a:t>MOLLER would dominate this ellipse</a:t>
            </a:r>
          </a:p>
        </p:txBody>
      </p:sp>
      <p:sp>
        <p:nvSpPr>
          <p:cNvPr id="10" name="TextBox 9"/>
          <p:cNvSpPr txBox="1"/>
          <p:nvPr/>
        </p:nvSpPr>
        <p:spPr>
          <a:xfrm>
            <a:off x="5393527" y="5374920"/>
            <a:ext cx="529312" cy="382092"/>
          </a:xfrm>
          <a:prstGeom prst="rect">
            <a:avLst/>
          </a:prstGeom>
          <a:noFill/>
        </p:spPr>
        <p:txBody>
          <a:bodyPr wrap="none" rtlCol="0">
            <a:spAutoFit/>
          </a:bodyPr>
          <a:lstStyle/>
          <a:p>
            <a:pPr>
              <a:lnSpc>
                <a:spcPct val="150000"/>
              </a:lnSpc>
            </a:pPr>
            <a:r>
              <a:rPr lang="en-US" sz="1400" dirty="0" err="1" smtClean="0"/>
              <a:t>Erler</a:t>
            </a:r>
            <a:endParaRPr lang="en-US" sz="1400" dirty="0" smtClean="0"/>
          </a:p>
        </p:txBody>
      </p:sp>
    </p:spTree>
    <p:extLst>
      <p:ext uri="{BB962C8B-B14F-4D97-AF65-F5344CB8AC3E}">
        <p14:creationId xmlns:p14="http://schemas.microsoft.com/office/powerpoint/2010/main" val="94284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smtClean="0">
                <a:solidFill>
                  <a:schemeClr val="tx1">
                    <a:lumMod val="50000"/>
                  </a:schemeClr>
                </a:solidFill>
              </a:rPr>
              <a:t>Other Models</a:t>
            </a:r>
            <a:endParaRPr lang="en-US" cap="small" dirty="0">
              <a:solidFill>
                <a:schemeClr val="tx1">
                  <a:lumMod val="50000"/>
                </a:schemeClr>
              </a:solidFill>
            </a:endParaRPr>
          </a:p>
        </p:txBody>
      </p:sp>
      <p:sp>
        <p:nvSpPr>
          <p:cNvPr id="9" name="Date Placeholder 8"/>
          <p:cNvSpPr>
            <a:spLocks noGrp="1"/>
          </p:cNvSpPr>
          <p:nvPr>
            <p:ph type="dt" sz="half" idx="10"/>
          </p:nvPr>
        </p:nvSpPr>
        <p:spPr/>
        <p:txBody>
          <a:bodyPr/>
          <a:lstStyle/>
          <a:p>
            <a:r>
              <a:rPr lang="en-US" smtClean="0"/>
              <a:t>June 1-19, 2015</a:t>
            </a:r>
            <a:endParaRPr lang="en-US" dirty="0"/>
          </a:p>
        </p:txBody>
      </p:sp>
      <p:sp>
        <p:nvSpPr>
          <p:cNvPr id="4" name="Footer Placeholder 3"/>
          <p:cNvSpPr>
            <a:spLocks noGrp="1"/>
          </p:cNvSpPr>
          <p:nvPr>
            <p:ph type="ftr" sz="quarter" idx="11"/>
          </p:nvPr>
        </p:nvSpPr>
        <p:spPr/>
        <p:txBody>
          <a:bodyPr/>
          <a:lstStyle/>
          <a:p>
            <a:r>
              <a:rPr lang="en-US" smtClean="0"/>
              <a:t>HUGS</a:t>
            </a:r>
            <a:endParaRPr lang="en-US" dirty="0"/>
          </a:p>
        </p:txBody>
      </p:sp>
      <p:sp>
        <p:nvSpPr>
          <p:cNvPr id="5" name="Slide Number Placeholder 4"/>
          <p:cNvSpPr>
            <a:spLocks noGrp="1"/>
          </p:cNvSpPr>
          <p:nvPr>
            <p:ph type="sldNum" sz="quarter" idx="12"/>
          </p:nvPr>
        </p:nvSpPr>
        <p:spPr/>
        <p:txBody>
          <a:bodyPr/>
          <a:lstStyle/>
          <a:p>
            <a:fld id="{5930D1EE-7AA9-4E88-AF40-14C1A2DEB636}" type="slidenum">
              <a:rPr lang="en-US" smtClean="0"/>
              <a:pPr/>
              <a:t>67</a:t>
            </a:fld>
            <a:endParaRPr lang="en-US"/>
          </a:p>
        </p:txBody>
      </p:sp>
      <p:pic>
        <p:nvPicPr>
          <p:cNvPr id="1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5425" y="971080"/>
            <a:ext cx="4685410" cy="3627416"/>
          </a:xfrm>
          <a:prstGeom prst="rect">
            <a:avLst/>
          </a:prstGeom>
          <a:noFill/>
          <a:ln w="9525">
            <a:noFill/>
            <a:miter lim="800000"/>
            <a:headEnd/>
            <a:tailEnd/>
          </a:ln>
        </p:spPr>
      </p:pic>
      <p:sp>
        <p:nvSpPr>
          <p:cNvPr id="3" name="TextBox 2"/>
          <p:cNvSpPr txBox="1"/>
          <p:nvPr/>
        </p:nvSpPr>
        <p:spPr>
          <a:xfrm>
            <a:off x="5263290" y="4504340"/>
            <a:ext cx="2824171" cy="1061829"/>
          </a:xfrm>
          <a:prstGeom prst="rect">
            <a:avLst/>
          </a:prstGeom>
          <a:noFill/>
        </p:spPr>
        <p:txBody>
          <a:bodyPr wrap="none" rtlCol="0">
            <a:spAutoFit/>
          </a:bodyPr>
          <a:lstStyle/>
          <a:p>
            <a:pPr>
              <a:lnSpc>
                <a:spcPct val="150000"/>
              </a:lnSpc>
            </a:pPr>
            <a:r>
              <a:rPr lang="en-US" dirty="0" smtClean="0"/>
              <a:t>Doubly-charged scalars</a:t>
            </a:r>
          </a:p>
          <a:p>
            <a:r>
              <a:rPr lang="en-US" dirty="0" smtClean="0"/>
              <a:t>(reach of </a:t>
            </a:r>
            <a:r>
              <a:rPr lang="en-US" b="1" dirty="0" smtClean="0"/>
              <a:t>5.3 </a:t>
            </a:r>
            <a:r>
              <a:rPr lang="en-US" b="1" dirty="0" err="1" smtClean="0"/>
              <a:t>TeV</a:t>
            </a:r>
            <a:r>
              <a:rPr lang="en-US" b="1" dirty="0" smtClean="0"/>
              <a:t> </a:t>
            </a:r>
            <a:r>
              <a:rPr lang="en-US" dirty="0" smtClean="0"/>
              <a:t>compared </a:t>
            </a:r>
          </a:p>
          <a:p>
            <a:r>
              <a:rPr lang="en-US" dirty="0" smtClean="0"/>
              <a:t>  to 3 </a:t>
            </a:r>
            <a:r>
              <a:rPr lang="en-US" dirty="0" err="1" smtClean="0"/>
              <a:t>TeV</a:t>
            </a:r>
            <a:r>
              <a:rPr lang="en-US" dirty="0" smtClean="0"/>
              <a:t> at LEP2)</a:t>
            </a:r>
          </a:p>
        </p:txBody>
      </p:sp>
      <p:sp>
        <p:nvSpPr>
          <p:cNvPr id="11" name="TextBox 10"/>
          <p:cNvSpPr txBox="1"/>
          <p:nvPr/>
        </p:nvSpPr>
        <p:spPr>
          <a:xfrm>
            <a:off x="6014887" y="1037455"/>
            <a:ext cx="2635195" cy="1061829"/>
          </a:xfrm>
          <a:prstGeom prst="rect">
            <a:avLst/>
          </a:prstGeom>
          <a:noFill/>
        </p:spPr>
        <p:txBody>
          <a:bodyPr wrap="square" rtlCol="0">
            <a:spAutoFit/>
          </a:bodyPr>
          <a:lstStyle/>
          <a:p>
            <a:pPr>
              <a:lnSpc>
                <a:spcPct val="150000"/>
              </a:lnSpc>
            </a:pPr>
            <a:r>
              <a:rPr lang="en-US" dirty="0" smtClean="0"/>
              <a:t>SUSY and RPV SUSY</a:t>
            </a:r>
          </a:p>
          <a:p>
            <a:r>
              <a:rPr lang="en-US" dirty="0" smtClean="0"/>
              <a:t>If RPC, possible dark matter candidate</a:t>
            </a:r>
          </a:p>
        </p:txBody>
      </p:sp>
      <p:cxnSp>
        <p:nvCxnSpPr>
          <p:cNvPr id="12" name="Straight Connector 11"/>
          <p:cNvCxnSpPr/>
          <p:nvPr/>
        </p:nvCxnSpPr>
        <p:spPr>
          <a:xfrm>
            <a:off x="1000335" y="3275380"/>
            <a:ext cx="3610070"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00335" y="2500524"/>
            <a:ext cx="3610070"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63669" y="3175346"/>
            <a:ext cx="1168461" cy="464871"/>
          </a:xfrm>
          <a:prstGeom prst="rect">
            <a:avLst/>
          </a:prstGeom>
          <a:noFill/>
        </p:spPr>
        <p:txBody>
          <a:bodyPr wrap="none" rtlCol="0">
            <a:spAutoFit/>
          </a:bodyPr>
          <a:lstStyle/>
          <a:p>
            <a:pPr>
              <a:lnSpc>
                <a:spcPct val="150000"/>
              </a:lnSpc>
            </a:pPr>
            <a:r>
              <a:rPr lang="en-US" dirty="0" smtClean="0"/>
              <a:t>4% </a:t>
            </a:r>
            <a:r>
              <a:rPr lang="en-US" dirty="0" err="1" smtClean="0"/>
              <a:t>Qweak</a:t>
            </a:r>
            <a:endParaRPr lang="en-US" dirty="0" smtClean="0"/>
          </a:p>
        </p:txBody>
      </p:sp>
      <p:cxnSp>
        <p:nvCxnSpPr>
          <p:cNvPr id="18" name="Straight Connector 17"/>
          <p:cNvCxnSpPr/>
          <p:nvPr/>
        </p:nvCxnSpPr>
        <p:spPr>
          <a:xfrm flipV="1">
            <a:off x="3035800" y="1086295"/>
            <a:ext cx="0" cy="2957185"/>
          </a:xfrm>
          <a:prstGeom prst="line">
            <a:avLst/>
          </a:prstGeom>
          <a:ln w="2222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535065" y="1086295"/>
            <a:ext cx="0" cy="2953512"/>
          </a:xfrm>
          <a:prstGeom prst="line">
            <a:avLst/>
          </a:prstGeom>
          <a:ln w="2222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63669" y="1086295"/>
            <a:ext cx="1476686" cy="507831"/>
          </a:xfrm>
          <a:prstGeom prst="rect">
            <a:avLst/>
          </a:prstGeom>
          <a:noFill/>
        </p:spPr>
        <p:txBody>
          <a:bodyPr wrap="none" rtlCol="0">
            <a:spAutoFit/>
          </a:bodyPr>
          <a:lstStyle/>
          <a:p>
            <a:pPr>
              <a:lnSpc>
                <a:spcPct val="150000"/>
              </a:lnSpc>
            </a:pPr>
            <a:r>
              <a:rPr lang="en-US" dirty="0" smtClean="0"/>
              <a:t>2.3% MOLLER</a:t>
            </a:r>
          </a:p>
        </p:txBody>
      </p:sp>
      <p:sp>
        <p:nvSpPr>
          <p:cNvPr id="15" name="TextBox 14"/>
          <p:cNvSpPr txBox="1"/>
          <p:nvPr/>
        </p:nvSpPr>
        <p:spPr>
          <a:xfrm>
            <a:off x="2980466" y="4437925"/>
            <a:ext cx="1567096" cy="382092"/>
          </a:xfrm>
          <a:prstGeom prst="rect">
            <a:avLst/>
          </a:prstGeom>
          <a:noFill/>
        </p:spPr>
        <p:txBody>
          <a:bodyPr wrap="none" rtlCol="0">
            <a:spAutoFit/>
          </a:bodyPr>
          <a:lstStyle/>
          <a:p>
            <a:pPr>
              <a:lnSpc>
                <a:spcPct val="150000"/>
              </a:lnSpc>
            </a:pPr>
            <a:r>
              <a:rPr lang="en-US" sz="1400" dirty="0" smtClean="0"/>
              <a:t>Ramsey-</a:t>
            </a:r>
            <a:r>
              <a:rPr lang="en-US" sz="1400" dirty="0" err="1" smtClean="0"/>
              <a:t>Musolf</a:t>
            </a:r>
            <a:r>
              <a:rPr lang="en-US" sz="1400" dirty="0" smtClean="0"/>
              <a:t>, Su</a:t>
            </a:r>
          </a:p>
        </p:txBody>
      </p:sp>
    </p:spTree>
    <p:extLst>
      <p:ext uri="{BB962C8B-B14F-4D97-AF65-F5344CB8AC3E}">
        <p14:creationId xmlns:p14="http://schemas.microsoft.com/office/powerpoint/2010/main" val="161126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rrowheads="1"/>
          </p:cNvPicPr>
          <p:nvPr/>
        </p:nvPicPr>
        <p:blipFill rotWithShape="1">
          <a:blip r:embed="rId2">
            <a:extLst>
              <a:ext uri="{28A0092B-C50C-407E-A947-70E740481C1C}">
                <a14:useLocalDpi xmlns:a14="http://schemas.microsoft.com/office/drawing/2010/main" val="0"/>
              </a:ext>
            </a:extLst>
          </a:blip>
          <a:srcRect b="640"/>
          <a:stretch/>
        </p:blipFill>
        <p:spPr bwMode="auto">
          <a:xfrm>
            <a:off x="2344510" y="1009485"/>
            <a:ext cx="5404104" cy="4187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rrowheads="1"/>
          </p:cNvPicPr>
          <p:nvPr/>
        </p:nvPicPr>
        <p:blipFill>
          <a:blip r:embed="rId3" cstate="print">
            <a:clrChange>
              <a:clrFrom>
                <a:srgbClr val="DCDCDC"/>
              </a:clrFrom>
              <a:clrTo>
                <a:srgbClr val="DCDCDC">
                  <a:alpha val="0"/>
                </a:srgbClr>
              </a:clrTo>
            </a:clrChange>
          </a:blip>
          <a:srcRect/>
          <a:stretch>
            <a:fillRect/>
          </a:stretch>
        </p:blipFill>
        <p:spPr bwMode="auto">
          <a:xfrm>
            <a:off x="2344510" y="1009486"/>
            <a:ext cx="5417808" cy="4187952"/>
          </a:xfrm>
          <a:prstGeom prst="rect">
            <a:avLst/>
          </a:prstGeom>
          <a:noFill/>
          <a:ln>
            <a:noFill/>
          </a:ln>
        </p:spPr>
      </p:pic>
      <p:sp>
        <p:nvSpPr>
          <p:cNvPr id="8" name="Title 7"/>
          <p:cNvSpPr>
            <a:spLocks noGrp="1"/>
          </p:cNvSpPr>
          <p:nvPr>
            <p:ph type="title"/>
          </p:nvPr>
        </p:nvSpPr>
        <p:spPr/>
        <p:txBody>
          <a:bodyPr/>
          <a:lstStyle/>
          <a:p>
            <a:endParaRPr lang="en-CA"/>
          </a:p>
        </p:txBody>
      </p:sp>
      <p:sp>
        <p:nvSpPr>
          <p:cNvPr id="47" name="Date Placeholder 46"/>
          <p:cNvSpPr>
            <a:spLocks noGrp="1"/>
          </p:cNvSpPr>
          <p:nvPr>
            <p:ph type="dt" sz="half" idx="10"/>
          </p:nvPr>
        </p:nvSpPr>
        <p:spPr/>
        <p:txBody>
          <a:bodyPr/>
          <a:lstStyle/>
          <a:p>
            <a:r>
              <a:rPr lang="en-US" smtClean="0"/>
              <a:t>June 1-19, 2015</a:t>
            </a:r>
            <a:endParaRPr lang="en-US" dirty="0"/>
          </a:p>
        </p:txBody>
      </p:sp>
      <p:sp>
        <p:nvSpPr>
          <p:cNvPr id="4" name="Footer Placeholder 3"/>
          <p:cNvSpPr>
            <a:spLocks noGrp="1"/>
          </p:cNvSpPr>
          <p:nvPr>
            <p:ph type="ftr" sz="quarter" idx="11"/>
          </p:nvPr>
        </p:nvSpPr>
        <p:spPr/>
        <p:txBody>
          <a:bodyPr/>
          <a:lstStyle/>
          <a:p>
            <a:r>
              <a:rPr lang="en-US" smtClean="0"/>
              <a:t>HUGS</a:t>
            </a:r>
            <a:endParaRPr lang="en-US" dirty="0"/>
          </a:p>
        </p:txBody>
      </p:sp>
      <p:sp>
        <p:nvSpPr>
          <p:cNvPr id="5" name="Slide Number Placeholder 4"/>
          <p:cNvSpPr>
            <a:spLocks noGrp="1"/>
          </p:cNvSpPr>
          <p:nvPr>
            <p:ph type="sldNum" sz="quarter" idx="12"/>
          </p:nvPr>
        </p:nvSpPr>
        <p:spPr/>
        <p:txBody>
          <a:bodyPr/>
          <a:lstStyle/>
          <a:p>
            <a:fld id="{5930D1EE-7AA9-4E88-AF40-14C1A2DEB636}" type="slidenum">
              <a:rPr lang="en-US" smtClean="0"/>
              <a:pPr/>
              <a:t>68</a:t>
            </a:fld>
            <a:endParaRPr lang="en-US"/>
          </a:p>
        </p:txBody>
      </p:sp>
      <p:sp>
        <p:nvSpPr>
          <p:cNvPr id="53" name="Title 1"/>
          <p:cNvSpPr txBox="1">
            <a:spLocks/>
          </p:cNvSpPr>
          <p:nvPr/>
        </p:nvSpPr>
        <p:spPr>
          <a:xfrm>
            <a:off x="0" y="0"/>
            <a:ext cx="7951640" cy="822960"/>
          </a:xfrm>
          <a:prstGeom prst="rect">
            <a:avLst/>
          </a:prstGeom>
        </p:spPr>
        <p:txBody>
          <a:bodyPr vert="horz" lIns="45720" rIns="4572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600" b="0" i="0" u="none" strike="noStrike" kern="1200" cap="small" spc="0" normalizeH="0" baseline="0" noProof="0" dirty="0" smtClean="0">
                <a:ln>
                  <a:noFill/>
                </a:ln>
                <a:solidFill>
                  <a:schemeClr val="tx1">
                    <a:lumMod val="50000"/>
                  </a:schemeClr>
                </a:solidFill>
                <a:effectLst/>
                <a:uLnTx/>
                <a:uFillTx/>
                <a:latin typeface="+mj-lt"/>
                <a:ea typeface="+mj-ea"/>
                <a:cs typeface="+mj-cs"/>
              </a:rPr>
              <a:t>Complementary</a:t>
            </a:r>
            <a:r>
              <a:rPr kumimoji="0" lang="en-US" sz="4600" b="0" i="0" u="none" strike="noStrike" kern="1200" cap="small" spc="0" normalizeH="0" noProof="0" dirty="0" smtClean="0">
                <a:ln>
                  <a:noFill/>
                </a:ln>
                <a:solidFill>
                  <a:schemeClr val="tx1">
                    <a:lumMod val="50000"/>
                  </a:schemeClr>
                </a:solidFill>
                <a:effectLst/>
                <a:uLnTx/>
                <a:uFillTx/>
                <a:latin typeface="+mj-lt"/>
                <a:ea typeface="+mj-ea"/>
                <a:cs typeface="+mj-cs"/>
              </a:rPr>
              <a:t> to the LHC - </a:t>
            </a:r>
            <a:r>
              <a:rPr kumimoji="0" lang="en-US" sz="4600" b="0" i="0" u="none" strike="noStrike" kern="1200" cap="small" spc="0" normalizeH="0" baseline="0" noProof="0" dirty="0" smtClean="0">
                <a:ln>
                  <a:noFill/>
                </a:ln>
                <a:solidFill>
                  <a:schemeClr val="tx1">
                    <a:lumMod val="50000"/>
                  </a:schemeClr>
                </a:solidFill>
                <a:effectLst/>
                <a:uLnTx/>
                <a:uFillTx/>
                <a:latin typeface="+mj-lt"/>
                <a:ea typeface="+mj-ea"/>
                <a:cs typeface="+mj-cs"/>
              </a:rPr>
              <a:t>Z</a:t>
            </a:r>
            <a:r>
              <a:rPr kumimoji="0" lang="el-GR" sz="4600" b="0" i="0" u="none" strike="noStrike" kern="1200" cap="small" spc="0" normalizeH="0" baseline="0" noProof="0" dirty="0" smtClean="0">
                <a:ln>
                  <a:noFill/>
                </a:ln>
                <a:solidFill>
                  <a:schemeClr val="tx1">
                    <a:lumMod val="50000"/>
                  </a:schemeClr>
                </a:solidFill>
                <a:effectLst/>
                <a:uLnTx/>
                <a:uFillTx/>
                <a:latin typeface="+mj-lt"/>
                <a:ea typeface="+mj-ea"/>
                <a:cs typeface="+mj-cs"/>
              </a:rPr>
              <a:t>΄</a:t>
            </a:r>
            <a:endParaRPr kumimoji="0" lang="en-US" sz="4600" b="0" i="0" u="none" strike="noStrike" kern="1200" cap="small" spc="0" normalizeH="0" baseline="0" noProof="0" dirty="0">
              <a:ln>
                <a:noFill/>
              </a:ln>
              <a:solidFill>
                <a:schemeClr val="tx1">
                  <a:lumMod val="50000"/>
                </a:schemeClr>
              </a:solidFill>
              <a:effectLst/>
              <a:uLnTx/>
              <a:uFillTx/>
              <a:latin typeface="+mj-lt"/>
              <a:ea typeface="+mj-ea"/>
              <a:cs typeface="+mj-cs"/>
            </a:endParaRPr>
          </a:p>
        </p:txBody>
      </p:sp>
      <mc:AlternateContent xmlns:mc="http://schemas.openxmlformats.org/markup-compatibility/2006" xmlns:a14="http://schemas.microsoft.com/office/drawing/2010/main">
        <mc:Choice Requires="a14">
          <p:sp>
            <p:nvSpPr>
              <p:cNvPr id="2" name="TextBox 1"/>
              <p:cNvSpPr txBox="1"/>
              <p:nvPr/>
            </p:nvSpPr>
            <p:spPr>
              <a:xfrm>
                <a:off x="-36599" y="5562600"/>
                <a:ext cx="5083162" cy="461665"/>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a:ea typeface="Cambria Math"/>
                        </a:rPr>
                        <m:t>𝛼</m:t>
                      </m:r>
                      <m:r>
                        <a:rPr lang="en-US" sz="1600" b="0" i="1" smtClean="0">
                          <a:solidFill>
                            <a:schemeClr val="tx1"/>
                          </a:solidFill>
                          <a:latin typeface="Cambria Math"/>
                          <a:ea typeface="Cambria Math"/>
                        </a:rPr>
                        <m:t>=0→</m:t>
                      </m:r>
                      <m:r>
                        <a:rPr lang="en-US" sz="1600" b="0" i="1" smtClean="0">
                          <a:solidFill>
                            <a:schemeClr val="tx1"/>
                          </a:solidFill>
                          <a:latin typeface="Cambria Math"/>
                          <a:ea typeface="Cambria Math"/>
                        </a:rPr>
                        <m:t>𝐸</m:t>
                      </m:r>
                      <m:r>
                        <a:rPr lang="en-US" sz="1600" b="0" i="1" smtClean="0">
                          <a:solidFill>
                            <a:schemeClr val="tx1"/>
                          </a:solidFill>
                          <a:latin typeface="Cambria Math"/>
                          <a:ea typeface="Cambria Math"/>
                        </a:rPr>
                        <m:t>6 </m:t>
                      </m:r>
                      <m:r>
                        <a:rPr lang="en-US" sz="1600" b="0" i="1" smtClean="0">
                          <a:solidFill>
                            <a:schemeClr val="tx1"/>
                          </a:solidFill>
                          <a:latin typeface="Cambria Math"/>
                          <a:ea typeface="Cambria Math"/>
                        </a:rPr>
                        <m:t>𝑚𝑜𝑑𝑒𝑙𝑠</m:t>
                      </m:r>
                      <m:r>
                        <a:rPr lang="en-US" sz="1600" b="0" i="0" smtClean="0">
                          <a:solidFill>
                            <a:schemeClr val="tx1"/>
                          </a:solidFill>
                          <a:latin typeface="Cambria Math"/>
                          <a:ea typeface="Cambria Math"/>
                        </a:rPr>
                        <m:t>, </m:t>
                      </m:r>
                      <m:r>
                        <m:rPr>
                          <m:sty m:val="p"/>
                        </m:rPr>
                        <a:rPr lang="el-GR" sz="1600" b="0" i="1" smtClean="0">
                          <a:solidFill>
                            <a:schemeClr val="tx1"/>
                          </a:solidFill>
                          <a:latin typeface="Cambria Math"/>
                          <a:ea typeface="Cambria Math"/>
                        </a:rPr>
                        <m:t>α</m:t>
                      </m:r>
                      <m:r>
                        <a:rPr lang="el-GR" sz="1600" b="0" i="1" smtClean="0">
                          <a:solidFill>
                            <a:schemeClr val="tx1"/>
                          </a:solidFill>
                          <a:latin typeface="Cambria Math"/>
                          <a:ea typeface="Cambria Math"/>
                        </a:rPr>
                        <m:t>≠0</m:t>
                      </m:r>
                      <m:r>
                        <a:rPr lang="en-US" sz="1600" b="0" i="0" smtClean="0">
                          <a:solidFill>
                            <a:schemeClr val="tx1"/>
                          </a:solidFill>
                          <a:latin typeface="Cambria Math"/>
                          <a:ea typeface="Cambria Math"/>
                        </a:rPr>
                        <m:t> </m:t>
                      </m:r>
                      <m:r>
                        <m:rPr>
                          <m:sty m:val="p"/>
                        </m:rPr>
                        <a:rPr lang="en-US" sz="1600" b="0" i="0" smtClean="0">
                          <a:solidFill>
                            <a:schemeClr val="tx1"/>
                          </a:solidFill>
                          <a:latin typeface="Cambria Math"/>
                          <a:ea typeface="Cambria Math"/>
                        </a:rPr>
                        <m:t>describes</m:t>
                      </m:r>
                      <m:r>
                        <a:rPr lang="en-US" sz="1600" b="0" i="0" smtClean="0">
                          <a:solidFill>
                            <a:schemeClr val="tx1"/>
                          </a:solidFill>
                          <a:latin typeface="Cambria Math"/>
                          <a:ea typeface="Cambria Math"/>
                        </a:rPr>
                        <m:t> </m:t>
                      </m:r>
                      <m:r>
                        <m:rPr>
                          <m:sty m:val="p"/>
                        </m:rPr>
                        <a:rPr lang="en-US" sz="1600" b="0" i="0" smtClean="0">
                          <a:solidFill>
                            <a:schemeClr val="tx1"/>
                          </a:solidFill>
                          <a:latin typeface="Cambria Math"/>
                          <a:ea typeface="Cambria Math"/>
                        </a:rPr>
                        <m:t>kinetic</m:t>
                      </m:r>
                      <m:r>
                        <a:rPr lang="en-US" sz="1600" b="0" i="0" smtClean="0">
                          <a:solidFill>
                            <a:schemeClr val="tx1"/>
                          </a:solidFill>
                          <a:latin typeface="Cambria Math"/>
                          <a:ea typeface="Cambria Math"/>
                        </a:rPr>
                        <m:t> </m:t>
                      </m:r>
                      <m:r>
                        <m:rPr>
                          <m:sty m:val="p"/>
                        </m:rPr>
                        <a:rPr lang="en-US" sz="1600" b="0" i="0" smtClean="0">
                          <a:solidFill>
                            <a:schemeClr val="tx1"/>
                          </a:solidFill>
                          <a:latin typeface="Cambria Math"/>
                          <a:ea typeface="Cambria Math"/>
                        </a:rPr>
                        <m:t>mixing</m:t>
                      </m:r>
                    </m:oMath>
                  </m:oMathPara>
                </a14:m>
                <a:endParaRPr lang="en-US" sz="1600" dirty="0" smtClean="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6599" y="5562600"/>
                <a:ext cx="5083162" cy="461665"/>
              </a:xfrm>
              <a:prstGeom prst="rect">
                <a:avLst/>
              </a:prstGeom>
              <a:blipFill rotWithShape="0">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5591" y="5943600"/>
                <a:ext cx="5524939" cy="461665"/>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a:ea typeface="Cambria Math"/>
                        </a:rPr>
                        <m:t>𝛽</m:t>
                      </m:r>
                      <m:r>
                        <a:rPr lang="en-US" sz="1600" b="0" i="1" smtClean="0">
                          <a:solidFill>
                            <a:schemeClr val="tx1"/>
                          </a:solidFill>
                          <a:latin typeface="Cambria Math"/>
                          <a:ea typeface="Cambria Math"/>
                        </a:rPr>
                        <m:t>=0→</m:t>
                      </m:r>
                      <m:r>
                        <a:rPr lang="en-US" sz="1600" b="0" i="1" smtClean="0">
                          <a:solidFill>
                            <a:schemeClr val="tx1"/>
                          </a:solidFill>
                          <a:latin typeface="Cambria Math"/>
                          <a:ea typeface="Cambria Math"/>
                        </a:rPr>
                        <m:t>𝑆𝑂</m:t>
                      </m:r>
                      <m:d>
                        <m:dPr>
                          <m:ctrlPr>
                            <a:rPr lang="en-US" sz="1600" b="0" i="1" smtClean="0">
                              <a:solidFill>
                                <a:schemeClr val="tx1"/>
                              </a:solidFill>
                              <a:latin typeface="Cambria Math"/>
                              <a:ea typeface="Cambria Math"/>
                            </a:rPr>
                          </m:ctrlPr>
                        </m:dPr>
                        <m:e>
                          <m:r>
                            <a:rPr lang="en-US" sz="1600" b="0" i="1" smtClean="0">
                              <a:solidFill>
                                <a:schemeClr val="tx1"/>
                              </a:solidFill>
                              <a:latin typeface="Cambria Math"/>
                              <a:ea typeface="Cambria Math"/>
                            </a:rPr>
                            <m:t>10</m:t>
                          </m:r>
                        </m:e>
                      </m:d>
                      <m:d>
                        <m:dPr>
                          <m:ctrlPr>
                            <a:rPr lang="en-US" sz="1600" b="0" i="1" smtClean="0">
                              <a:solidFill>
                                <a:schemeClr val="tx1"/>
                              </a:solidFill>
                              <a:latin typeface="Cambria Math"/>
                              <a:ea typeface="Cambria Math"/>
                            </a:rPr>
                          </m:ctrlPr>
                        </m:dPr>
                        <m:e>
                          <m:r>
                            <a:rPr lang="en-US" sz="1600" b="0" i="1" smtClean="0">
                              <a:solidFill>
                                <a:schemeClr val="tx1"/>
                              </a:solidFill>
                              <a:latin typeface="Cambria Math"/>
                              <a:ea typeface="Cambria Math"/>
                            </a:rPr>
                            <m:t>𝑖𝑛𝑐𝑙𝑢𝑑𝑖𝑛𝑔</m:t>
                          </m:r>
                          <m:r>
                            <a:rPr lang="en-US" sz="1600" b="0" i="1" smtClean="0">
                              <a:solidFill>
                                <a:schemeClr val="tx1"/>
                              </a:solidFill>
                              <a:latin typeface="Cambria Math"/>
                              <a:ea typeface="Cambria Math"/>
                            </a:rPr>
                            <m:t> </m:t>
                          </m:r>
                          <m:r>
                            <a:rPr lang="en-US" sz="1600" b="0" i="1" smtClean="0">
                              <a:solidFill>
                                <a:schemeClr val="tx1"/>
                              </a:solidFill>
                              <a:latin typeface="Cambria Math"/>
                              <a:ea typeface="Cambria Math"/>
                            </a:rPr>
                            <m:t>𝑡h𝑜𝑠𝑒</m:t>
                          </m:r>
                          <m:r>
                            <a:rPr lang="en-US" sz="1600" b="0" i="1" smtClean="0">
                              <a:solidFill>
                                <a:schemeClr val="tx1"/>
                              </a:solidFill>
                              <a:latin typeface="Cambria Math"/>
                              <a:ea typeface="Cambria Math"/>
                            </a:rPr>
                            <m:t> </m:t>
                          </m:r>
                          <m:r>
                            <a:rPr lang="en-US" sz="1600" b="0" i="1" smtClean="0">
                              <a:solidFill>
                                <a:schemeClr val="tx1"/>
                              </a:solidFill>
                              <a:latin typeface="Cambria Math"/>
                              <a:ea typeface="Cambria Math"/>
                            </a:rPr>
                            <m:t>𝑏𝑎𝑠𝑒𝑑</m:t>
                          </m:r>
                          <m:r>
                            <a:rPr lang="en-US" sz="1600" b="0" i="1" smtClean="0">
                              <a:solidFill>
                                <a:schemeClr val="tx1"/>
                              </a:solidFill>
                              <a:latin typeface="Cambria Math"/>
                              <a:ea typeface="Cambria Math"/>
                            </a:rPr>
                            <m:t> </m:t>
                          </m:r>
                          <m:r>
                            <a:rPr lang="en-US" sz="1600" b="0" i="1" smtClean="0">
                              <a:solidFill>
                                <a:schemeClr val="tx1"/>
                              </a:solidFill>
                              <a:latin typeface="Cambria Math"/>
                              <a:ea typeface="Cambria Math"/>
                            </a:rPr>
                            <m:t>𝑜𝑛</m:t>
                          </m:r>
                          <m:r>
                            <a:rPr lang="en-US" sz="1600" b="0" i="1" smtClean="0">
                              <a:solidFill>
                                <a:schemeClr val="tx1"/>
                              </a:solidFill>
                              <a:latin typeface="Cambria Math"/>
                              <a:ea typeface="Cambria Math"/>
                            </a:rPr>
                            <m:t> </m:t>
                          </m:r>
                          <m:r>
                            <a:rPr lang="en-US" sz="1600" b="0" i="1" smtClean="0">
                              <a:solidFill>
                                <a:schemeClr val="tx1"/>
                              </a:solidFill>
                              <a:latin typeface="Cambria Math"/>
                              <a:ea typeface="Cambria Math"/>
                            </a:rPr>
                            <m:t>𝐿𝑅</m:t>
                          </m:r>
                          <m:r>
                            <a:rPr lang="en-US" sz="1600" b="0" i="1" smtClean="0">
                              <a:solidFill>
                                <a:schemeClr val="tx1"/>
                              </a:solidFill>
                              <a:latin typeface="Cambria Math"/>
                              <a:ea typeface="Cambria Math"/>
                            </a:rPr>
                            <m:t> </m:t>
                          </m:r>
                          <m:r>
                            <a:rPr lang="en-US" sz="1600" b="0" i="1" smtClean="0">
                              <a:solidFill>
                                <a:schemeClr val="tx1"/>
                              </a:solidFill>
                              <a:latin typeface="Cambria Math"/>
                              <a:ea typeface="Cambria Math"/>
                            </a:rPr>
                            <m:t>𝑠𝑦𝑚𝑚𝑒𝑡𝑟𝑦</m:t>
                          </m:r>
                        </m:e>
                      </m:d>
                    </m:oMath>
                  </m:oMathPara>
                </a14:m>
                <a:endParaRPr lang="en-US" sz="1600" b="0" dirty="0" smtClean="0">
                  <a:solidFill>
                    <a:schemeClr val="tx1"/>
                  </a:solidFill>
                  <a:ea typeface="Cambria Math"/>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5591" y="5943600"/>
                <a:ext cx="5524939" cy="461665"/>
              </a:xfrm>
              <a:prstGeom prst="rect">
                <a:avLst/>
              </a:prstGeom>
              <a:blipFill rotWithShape="0">
                <a:blip r:embed="rId5"/>
                <a:stretch>
                  <a:fillRect/>
                </a:stretch>
              </a:blipFill>
            </p:spPr>
            <p:txBody>
              <a:bodyPr/>
              <a:lstStyle/>
              <a:p>
                <a:r>
                  <a:rPr lang="en-CA">
                    <a:noFill/>
                  </a:rPr>
                  <a:t> </a:t>
                </a:r>
              </a:p>
            </p:txBody>
          </p:sp>
        </mc:Fallback>
      </mc:AlternateContent>
      <p:sp>
        <p:nvSpPr>
          <p:cNvPr id="3" name="TextBox 2"/>
          <p:cNvSpPr txBox="1"/>
          <p:nvPr/>
        </p:nvSpPr>
        <p:spPr>
          <a:xfrm>
            <a:off x="62973" y="1239915"/>
            <a:ext cx="2204727" cy="1754326"/>
          </a:xfrm>
          <a:prstGeom prst="rect">
            <a:avLst/>
          </a:prstGeom>
          <a:noFill/>
        </p:spPr>
        <p:txBody>
          <a:bodyPr wrap="square" rtlCol="0">
            <a:spAutoFit/>
          </a:bodyPr>
          <a:lstStyle/>
          <a:p>
            <a:pPr algn="ctr">
              <a:lnSpc>
                <a:spcPct val="150000"/>
              </a:lnSpc>
            </a:pPr>
            <a:r>
              <a:rPr lang="en-US" dirty="0" smtClean="0"/>
              <a:t>Assume LHC discovers a new spin 1 gauge boson with M =1.2 </a:t>
            </a:r>
            <a:r>
              <a:rPr lang="en-US" dirty="0" err="1" smtClean="0"/>
              <a:t>TeV</a:t>
            </a:r>
            <a:r>
              <a:rPr lang="en-US" dirty="0" smtClean="0"/>
              <a:t> </a:t>
            </a:r>
          </a:p>
        </p:txBody>
      </p:sp>
      <p:sp>
        <p:nvSpPr>
          <p:cNvPr id="11" name="TextBox 10"/>
          <p:cNvSpPr txBox="1"/>
          <p:nvPr/>
        </p:nvSpPr>
        <p:spPr>
          <a:xfrm>
            <a:off x="103149" y="4087232"/>
            <a:ext cx="2204727" cy="1338828"/>
          </a:xfrm>
          <a:prstGeom prst="rect">
            <a:avLst/>
          </a:prstGeom>
          <a:noFill/>
        </p:spPr>
        <p:txBody>
          <a:bodyPr wrap="square" rtlCol="0">
            <a:spAutoFit/>
          </a:bodyPr>
          <a:lstStyle/>
          <a:p>
            <a:pPr algn="ctr">
              <a:lnSpc>
                <a:spcPct val="150000"/>
              </a:lnSpc>
            </a:pPr>
            <a:r>
              <a:rPr lang="en-US" b="1" dirty="0" smtClean="0"/>
              <a:t>MOLLER</a:t>
            </a:r>
            <a:r>
              <a:rPr lang="en-US" dirty="0" smtClean="0"/>
              <a:t> can distinguish between models</a:t>
            </a:r>
          </a:p>
        </p:txBody>
      </p:sp>
      <p:sp>
        <p:nvSpPr>
          <p:cNvPr id="6" name="TextBox 5"/>
          <p:cNvSpPr txBox="1"/>
          <p:nvPr/>
        </p:nvSpPr>
        <p:spPr>
          <a:xfrm>
            <a:off x="6377035" y="4851188"/>
            <a:ext cx="1274260" cy="382092"/>
          </a:xfrm>
          <a:prstGeom prst="rect">
            <a:avLst/>
          </a:prstGeom>
          <a:noFill/>
        </p:spPr>
        <p:txBody>
          <a:bodyPr wrap="none" rtlCol="0">
            <a:spAutoFit/>
          </a:bodyPr>
          <a:lstStyle/>
          <a:p>
            <a:pPr>
              <a:lnSpc>
                <a:spcPct val="150000"/>
              </a:lnSpc>
            </a:pPr>
            <a:r>
              <a:rPr lang="en-US" sz="1400" dirty="0" err="1" smtClean="0"/>
              <a:t>Erler</a:t>
            </a:r>
            <a:r>
              <a:rPr lang="en-US" sz="1400" dirty="0" smtClean="0"/>
              <a:t> and Rojas</a:t>
            </a:r>
          </a:p>
        </p:txBody>
      </p:sp>
      <p:sp>
        <p:nvSpPr>
          <p:cNvPr id="7" name="TextBox 6"/>
          <p:cNvSpPr txBox="1"/>
          <p:nvPr/>
        </p:nvSpPr>
        <p:spPr>
          <a:xfrm>
            <a:off x="286801" y="3083355"/>
            <a:ext cx="1750469" cy="923330"/>
          </a:xfrm>
          <a:prstGeom prst="rect">
            <a:avLst/>
          </a:prstGeom>
          <a:noFill/>
        </p:spPr>
        <p:txBody>
          <a:bodyPr wrap="square" rtlCol="0">
            <a:spAutoFit/>
          </a:bodyPr>
          <a:lstStyle/>
          <a:p>
            <a:pPr algn="ctr">
              <a:lnSpc>
                <a:spcPct val="150000"/>
              </a:lnSpc>
            </a:pPr>
            <a:r>
              <a:rPr lang="en-US" dirty="0" smtClean="0"/>
              <a:t>If the SM value is measured </a:t>
            </a:r>
          </a:p>
        </p:txBody>
      </p:sp>
      <p:sp>
        <p:nvSpPr>
          <p:cNvPr id="14" name="TextBox 13"/>
          <p:cNvSpPr txBox="1"/>
          <p:nvPr/>
        </p:nvSpPr>
        <p:spPr>
          <a:xfrm>
            <a:off x="-13587" y="3081745"/>
            <a:ext cx="2703742" cy="880369"/>
          </a:xfrm>
          <a:prstGeom prst="rect">
            <a:avLst/>
          </a:prstGeom>
          <a:noFill/>
        </p:spPr>
        <p:txBody>
          <a:bodyPr wrap="square" rtlCol="0">
            <a:spAutoFit/>
          </a:bodyPr>
          <a:lstStyle/>
          <a:p>
            <a:pPr algn="ctr">
              <a:lnSpc>
                <a:spcPct val="150000"/>
              </a:lnSpc>
            </a:pPr>
            <a:r>
              <a:rPr lang="en-US" dirty="0" smtClean="0"/>
              <a:t>Half-way between</a:t>
            </a:r>
            <a:r>
              <a:rPr lang="en-US" dirty="0"/>
              <a:t> </a:t>
            </a:r>
            <a:r>
              <a:rPr lang="en-US" dirty="0" smtClean="0"/>
              <a:t>SM and E158 central value</a:t>
            </a:r>
          </a:p>
        </p:txBody>
      </p:sp>
    </p:spTree>
    <p:extLst>
      <p:ext uri="{BB962C8B-B14F-4D97-AF65-F5344CB8AC3E}">
        <p14:creationId xmlns:p14="http://schemas.microsoft.com/office/powerpoint/2010/main" val="175418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2000"/>
                                        <p:tgtEl>
                                          <p:spTgt spid="18438"/>
                                        </p:tgtEl>
                                      </p:cBhvr>
                                    </p:animEffect>
                                  </p:childTnLst>
                                </p:cTn>
                              </p:par>
                              <p:par>
                                <p:cTn id="8" presetID="10" presetClass="exit" presetSubtype="0" fill="hold" nodeType="withEffect">
                                  <p:stCondLst>
                                    <p:cond delay="0"/>
                                  </p:stCondLst>
                                  <p:childTnLst>
                                    <p:animEffect transition="out" filter="fade">
                                      <p:cBhvr>
                                        <p:cTn id="9" dur="500"/>
                                        <p:tgtEl>
                                          <p:spTgt spid="29698"/>
                                        </p:tgtEl>
                                      </p:cBhvr>
                                    </p:animEffect>
                                    <p:set>
                                      <p:cBhvr>
                                        <p:cTn id="10" dur="1" fill="hold">
                                          <p:stCondLst>
                                            <p:cond delay="499"/>
                                          </p:stCondLst>
                                        </p:cTn>
                                        <p:tgtEl>
                                          <p:spTgt spid="2969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smtClean="0"/>
              <a:t>The Experiment</a:t>
            </a:r>
            <a:endParaRPr lang="en-US" cap="small" dirty="0"/>
          </a:p>
        </p:txBody>
      </p:sp>
      <p:sp>
        <p:nvSpPr>
          <p:cNvPr id="14" name="Date Placeholder 13"/>
          <p:cNvSpPr>
            <a:spLocks noGrp="1"/>
          </p:cNvSpPr>
          <p:nvPr>
            <p:ph type="dt" sz="half" idx="10"/>
          </p:nvPr>
        </p:nvSpPr>
        <p:spPr/>
        <p:txBody>
          <a:bodyPr/>
          <a:lstStyle/>
          <a:p>
            <a:r>
              <a:rPr lang="en-US" smtClean="0"/>
              <a:t>June 1-19, 2015</a:t>
            </a:r>
            <a:endParaRPr lang="en-US" dirty="0"/>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4" name="Slide Number Placeholder 3"/>
          <p:cNvSpPr>
            <a:spLocks noGrp="1"/>
          </p:cNvSpPr>
          <p:nvPr>
            <p:ph type="sldNum" sz="quarter" idx="12"/>
          </p:nvPr>
        </p:nvSpPr>
        <p:spPr/>
        <p:txBody>
          <a:bodyPr/>
          <a:lstStyle/>
          <a:p>
            <a:fld id="{5930D1EE-7AA9-4E88-AF40-14C1A2DEB636}" type="slidenum">
              <a:rPr lang="en-US" smtClean="0"/>
              <a:pPr/>
              <a:t>69</a:t>
            </a:fld>
            <a:endParaRPr lang="en-US"/>
          </a:p>
        </p:txBody>
      </p:sp>
      <p:pic>
        <p:nvPicPr>
          <p:cNvPr id="7" name="Content Placeholder 5" descr="ACC_183"/>
          <p:cNvPicPr>
            <a:picLocks noChangeAspect="1" noChangeArrowheads="1"/>
          </p:cNvPicPr>
          <p:nvPr/>
        </p:nvPicPr>
        <p:blipFill>
          <a:blip r:embed="rId2" cstate="print"/>
          <a:srcRect/>
          <a:stretch>
            <a:fillRect/>
          </a:stretch>
        </p:blipFill>
        <p:spPr bwMode="auto">
          <a:xfrm>
            <a:off x="4764025" y="779055"/>
            <a:ext cx="3705119" cy="34948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p:cNvSpPr txBox="1"/>
          <p:nvPr/>
        </p:nvSpPr>
        <p:spPr>
          <a:xfrm>
            <a:off x="232235" y="4038600"/>
            <a:ext cx="6068456" cy="830997"/>
          </a:xfrm>
          <a:prstGeom prst="rect">
            <a:avLst/>
          </a:prstGeom>
          <a:noFill/>
        </p:spPr>
        <p:txBody>
          <a:bodyPr wrap="none" rtlCol="0">
            <a:spAutoFit/>
          </a:bodyPr>
          <a:lstStyle/>
          <a:p>
            <a:pPr>
              <a:lnSpc>
                <a:spcPct val="150000"/>
              </a:lnSpc>
            </a:pPr>
            <a:r>
              <a:rPr lang="en-US" sz="1600" dirty="0" smtClean="0"/>
              <a:t>Parity quality beam &gt;85% using strained </a:t>
            </a:r>
            <a:r>
              <a:rPr lang="en-US" sz="1600" dirty="0" err="1" smtClean="0"/>
              <a:t>GaAs</a:t>
            </a:r>
            <a:r>
              <a:rPr lang="en-US" sz="1600" dirty="0" smtClean="0"/>
              <a:t> photocathodes</a:t>
            </a:r>
          </a:p>
          <a:p>
            <a:pPr>
              <a:lnSpc>
                <a:spcPct val="150000"/>
              </a:lnSpc>
            </a:pPr>
            <a:r>
              <a:rPr lang="en-US" sz="1600" dirty="0" smtClean="0"/>
              <a:t>After upgrade to 12 </a:t>
            </a:r>
            <a:r>
              <a:rPr lang="en-US" sz="1600" dirty="0" err="1" smtClean="0"/>
              <a:t>GeV</a:t>
            </a:r>
            <a:r>
              <a:rPr lang="en-US" sz="1600" dirty="0" smtClean="0"/>
              <a:t> beam energy, addition of a new Hall D</a:t>
            </a:r>
          </a:p>
        </p:txBody>
      </p:sp>
      <p:sp>
        <p:nvSpPr>
          <p:cNvPr id="12" name="TextBox 11"/>
          <p:cNvSpPr txBox="1"/>
          <p:nvPr/>
        </p:nvSpPr>
        <p:spPr>
          <a:xfrm>
            <a:off x="316780" y="3459241"/>
            <a:ext cx="3640740" cy="276999"/>
          </a:xfrm>
          <a:prstGeom prst="rect">
            <a:avLst/>
          </a:prstGeom>
          <a:noFill/>
        </p:spPr>
        <p:txBody>
          <a:bodyPr wrap="none" rtlCol="0">
            <a:spAutoFit/>
          </a:bodyPr>
          <a:lstStyle/>
          <a:p>
            <a:r>
              <a:rPr lang="en-US" sz="1200" dirty="0" smtClean="0"/>
              <a:t>Picture thanks to Patrick Rogan, UMass undergrad</a:t>
            </a:r>
            <a:endParaRPr lang="en-US" sz="1200" dirty="0"/>
          </a:p>
        </p:txBody>
      </p:sp>
      <p:pic>
        <p:nvPicPr>
          <p:cNvPr id="9" name="Picture 1"/>
          <p:cNvPicPr>
            <a:picLocks noChangeAspect="1" noChangeArrowheads="1"/>
          </p:cNvPicPr>
          <p:nvPr/>
        </p:nvPicPr>
        <p:blipFill>
          <a:blip r:embed="rId3" cstate="print"/>
          <a:srcRect/>
          <a:stretch>
            <a:fillRect/>
          </a:stretch>
        </p:blipFill>
        <p:spPr bwMode="auto">
          <a:xfrm>
            <a:off x="270640" y="1239915"/>
            <a:ext cx="4242847" cy="21665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xtBox 10"/>
          <p:cNvSpPr txBox="1"/>
          <p:nvPr/>
        </p:nvSpPr>
        <p:spPr>
          <a:xfrm rot="19995571">
            <a:off x="183619" y="2224755"/>
            <a:ext cx="3899465" cy="369332"/>
          </a:xfrm>
          <a:prstGeom prst="rect">
            <a:avLst/>
          </a:prstGeom>
          <a:noFill/>
        </p:spPr>
        <p:txBody>
          <a:bodyPr wrap="none" rtlCol="0">
            <a:spAutoFit/>
          </a:bodyPr>
          <a:lstStyle/>
          <a:p>
            <a:r>
              <a:rPr lang="en-US" dirty="0" smtClean="0">
                <a:solidFill>
                  <a:srgbClr val="C6F0F2"/>
                </a:solidFill>
              </a:rPr>
              <a:t>SOLIDWORKS STUDENT EDITION</a:t>
            </a:r>
            <a:endParaRPr lang="en-US" dirty="0">
              <a:solidFill>
                <a:srgbClr val="C6F0F2"/>
              </a:solidFill>
            </a:endParaRPr>
          </a:p>
        </p:txBody>
      </p:sp>
      <p:sp>
        <p:nvSpPr>
          <p:cNvPr id="13" name="Curved Down Arrow 12"/>
          <p:cNvSpPr/>
          <p:nvPr/>
        </p:nvSpPr>
        <p:spPr>
          <a:xfrm rot="2013422">
            <a:off x="3825845" y="1331259"/>
            <a:ext cx="3357448" cy="11521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193830" y="4926860"/>
            <a:ext cx="8756340" cy="1569660"/>
          </a:xfrm>
          <a:prstGeom prst="rect">
            <a:avLst/>
          </a:prstGeom>
        </p:spPr>
        <p:txBody>
          <a:bodyPr wrap="square">
            <a:spAutoFit/>
          </a:bodyPr>
          <a:lstStyle/>
          <a:p>
            <a:pPr>
              <a:lnSpc>
                <a:spcPct val="150000"/>
              </a:lnSpc>
            </a:pPr>
            <a:r>
              <a:rPr lang="en-US" sz="1600" dirty="0" smtClean="0"/>
              <a:t>MOLLER </a:t>
            </a:r>
            <a:r>
              <a:rPr lang="en-US" sz="1600" dirty="0"/>
              <a:t>will run in Hall A with an 11 </a:t>
            </a:r>
            <a:r>
              <a:rPr lang="en-US" sz="1600" dirty="0" err="1"/>
              <a:t>GeV</a:t>
            </a:r>
            <a:r>
              <a:rPr lang="en-US" sz="1600" dirty="0"/>
              <a:t>, 75 </a:t>
            </a:r>
            <a:r>
              <a:rPr lang="el-GR" sz="1600" dirty="0"/>
              <a:t>μ</a:t>
            </a:r>
            <a:r>
              <a:rPr lang="en-US" sz="1600" dirty="0"/>
              <a:t>A beam</a:t>
            </a:r>
          </a:p>
          <a:p>
            <a:pPr>
              <a:lnSpc>
                <a:spcPct val="150000"/>
              </a:lnSpc>
            </a:pPr>
            <a:r>
              <a:rPr lang="en-US" sz="1600" dirty="0"/>
              <a:t>	150 cm high power </a:t>
            </a:r>
            <a:r>
              <a:rPr lang="en-US" sz="1600" dirty="0" smtClean="0"/>
              <a:t>(5kW) liquid </a:t>
            </a:r>
            <a:r>
              <a:rPr lang="en-US" sz="1600" dirty="0"/>
              <a:t>hydrogen target</a:t>
            </a:r>
          </a:p>
          <a:p>
            <a:pPr>
              <a:lnSpc>
                <a:spcPct val="150000"/>
              </a:lnSpc>
            </a:pPr>
            <a:r>
              <a:rPr lang="en-US" sz="1600" dirty="0"/>
              <a:t>	detectors located 28 m downstream (~150 GHz rate, &lt;10% </a:t>
            </a:r>
            <a:r>
              <a:rPr lang="en-US" sz="1600" dirty="0" err="1"/>
              <a:t>bkgd</a:t>
            </a:r>
            <a:r>
              <a:rPr lang="en-US" sz="1600" dirty="0"/>
              <a:t>)</a:t>
            </a:r>
          </a:p>
          <a:p>
            <a:pPr>
              <a:lnSpc>
                <a:spcPct val="150000"/>
              </a:lnSpc>
            </a:pPr>
            <a:r>
              <a:rPr lang="en-US" sz="1600" dirty="0"/>
              <a:t>	two-toroid spectrometer (focus </a:t>
            </a:r>
            <a:r>
              <a:rPr lang="en-US" sz="1600" dirty="0" err="1"/>
              <a:t>Møller</a:t>
            </a:r>
            <a:r>
              <a:rPr lang="en-US" sz="1600" dirty="0"/>
              <a:t> electrons from 5.5-19 </a:t>
            </a:r>
            <a:r>
              <a:rPr lang="en-US" sz="1600" dirty="0" err="1" smtClean="0"/>
              <a:t>mrads</a:t>
            </a:r>
            <a:r>
              <a:rPr lang="en-US" sz="1600" dirty="0" smtClean="0"/>
              <a:t>, 2.5 to 8.5 </a:t>
            </a:r>
            <a:r>
              <a:rPr lang="en-US" sz="1600" dirty="0" err="1" smtClean="0"/>
              <a:t>GeV</a:t>
            </a:r>
            <a:r>
              <a:rPr lang="en-US" sz="1600" dirty="0" smtClean="0"/>
              <a:t>)</a:t>
            </a:r>
            <a:endParaRPr lang="en-US" sz="1600" dirty="0"/>
          </a:p>
        </p:txBody>
      </p:sp>
    </p:spTree>
    <p:extLst>
      <p:ext uri="{BB962C8B-B14F-4D97-AF65-F5344CB8AC3E}">
        <p14:creationId xmlns:p14="http://schemas.microsoft.com/office/powerpoint/2010/main" val="3435012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675" y="1282700"/>
            <a:ext cx="6867525" cy="4940300"/>
          </a:xfrm>
          <a:prstGeom prst="rect">
            <a:avLst/>
          </a:prstGeom>
          <a:noFill/>
          <a:extLst>
            <a:ext uri="{909E8E84-426E-40DD-AFC4-6F175D3DCCD1}">
              <a14:hiddenFill xmlns:a14="http://schemas.microsoft.com/office/drawing/2010/main">
                <a:solidFill>
                  <a:srgbClr val="FFFFFF"/>
                </a:solidFill>
              </a14:hiddenFill>
            </a:ext>
          </a:extLst>
        </p:spPr>
      </p:pic>
      <p:sp>
        <p:nvSpPr>
          <p:cNvPr id="263171" name="Text Box 3"/>
          <p:cNvSpPr txBox="1">
            <a:spLocks noChangeArrowheads="1"/>
          </p:cNvSpPr>
          <p:nvPr/>
        </p:nvSpPr>
        <p:spPr bwMode="auto">
          <a:xfrm>
            <a:off x="1744663" y="820738"/>
            <a:ext cx="1906587" cy="476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u="sng">
                <a:solidFill>
                  <a:srgbClr val="FF0000"/>
                </a:solidFill>
                <a:latin typeface="Chalkboard" charset="0"/>
              </a:rPr>
              <a:t>JLab Qweak</a:t>
            </a:r>
            <a:endParaRPr lang="en-US" altLang="en-US">
              <a:solidFill>
                <a:srgbClr val="FF0000"/>
              </a:solidFill>
              <a:latin typeface="Verdana" panose="020B0604030504040204" pitchFamily="34" charset="0"/>
            </a:endParaRPr>
          </a:p>
        </p:txBody>
      </p:sp>
      <p:sp>
        <p:nvSpPr>
          <p:cNvPr id="263172" name="Rectangle 4"/>
          <p:cNvSpPr>
            <a:spLocks noChangeArrowheads="1"/>
          </p:cNvSpPr>
          <p:nvPr/>
        </p:nvSpPr>
        <p:spPr bwMode="auto">
          <a:xfrm>
            <a:off x="5627688" y="1976438"/>
            <a:ext cx="1619250" cy="222250"/>
          </a:xfrm>
          <a:prstGeom prst="rect">
            <a:avLst/>
          </a:prstGeom>
          <a:solidFill>
            <a:schemeClr val="bg1"/>
          </a:solidFill>
          <a:ln>
            <a:noFill/>
          </a:ln>
          <a:effectLst/>
          <a:extLs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63174" name="Text Box 6"/>
          <p:cNvSpPr txBox="1">
            <a:spLocks noChangeArrowheads="1"/>
          </p:cNvSpPr>
          <p:nvPr/>
        </p:nvSpPr>
        <p:spPr bwMode="auto">
          <a:xfrm>
            <a:off x="2640013" y="1633538"/>
            <a:ext cx="86995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chemeClr val="accent2"/>
                </a:solidFill>
                <a:latin typeface="Chalkboard" charset="0"/>
              </a:rPr>
              <a:t>(proposed)</a:t>
            </a:r>
            <a:endParaRPr lang="en-US" altLang="en-US" sz="1200">
              <a:solidFill>
                <a:schemeClr val="accent2"/>
              </a:solidFill>
              <a:latin typeface="Comic Sans MS" panose="030F0702030302020204" pitchFamily="66" charset="0"/>
            </a:endParaRPr>
          </a:p>
        </p:txBody>
      </p:sp>
      <p:sp>
        <p:nvSpPr>
          <p:cNvPr id="263175" name="Oval 7"/>
          <p:cNvSpPr>
            <a:spLocks noChangeArrowheads="1"/>
          </p:cNvSpPr>
          <p:nvPr/>
        </p:nvSpPr>
        <p:spPr bwMode="auto">
          <a:xfrm>
            <a:off x="5643563" y="2020888"/>
            <a:ext cx="95250" cy="96837"/>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63176" name="Line 8"/>
          <p:cNvSpPr>
            <a:spLocks noChangeShapeType="1"/>
          </p:cNvSpPr>
          <p:nvPr/>
        </p:nvSpPr>
        <p:spPr bwMode="auto">
          <a:xfrm flipV="1">
            <a:off x="5329238" y="2070100"/>
            <a:ext cx="749300" cy="952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63177" name="Rectangle 9"/>
          <p:cNvSpPr>
            <a:spLocks noChangeArrowheads="1"/>
          </p:cNvSpPr>
          <p:nvPr/>
        </p:nvSpPr>
        <p:spPr bwMode="auto">
          <a:xfrm>
            <a:off x="5176838" y="1195388"/>
            <a:ext cx="1390650" cy="158750"/>
          </a:xfrm>
          <a:prstGeom prst="rect">
            <a:avLst/>
          </a:prstGeom>
          <a:solidFill>
            <a:schemeClr val="bg1"/>
          </a:solidFill>
          <a:ln>
            <a:noFill/>
          </a:ln>
          <a:effectLst/>
          <a:extLs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63178" name="Text Box 10"/>
          <p:cNvSpPr txBox="1">
            <a:spLocks noChangeArrowheads="1"/>
          </p:cNvSpPr>
          <p:nvPr/>
        </p:nvSpPr>
        <p:spPr bwMode="auto">
          <a:xfrm>
            <a:off x="5372100" y="1408113"/>
            <a:ext cx="2587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rgbClr val="3333CC"/>
                </a:solidFill>
                <a:latin typeface="Comic Sans MS" panose="030F0702030302020204" pitchFamily="66" charset="0"/>
              </a:rPr>
              <a:t>-</a:t>
            </a:r>
          </a:p>
        </p:txBody>
      </p:sp>
      <p:sp>
        <p:nvSpPr>
          <p:cNvPr id="263179" name="Line 11"/>
          <p:cNvSpPr>
            <a:spLocks noChangeShapeType="1"/>
          </p:cNvSpPr>
          <p:nvPr/>
        </p:nvSpPr>
        <p:spPr bwMode="auto">
          <a:xfrm>
            <a:off x="6084888" y="1981200"/>
            <a:ext cx="1587" cy="18097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63181" name="Text Box 13"/>
          <p:cNvSpPr txBox="1">
            <a:spLocks noChangeArrowheads="1"/>
          </p:cNvSpPr>
          <p:nvPr/>
        </p:nvSpPr>
        <p:spPr bwMode="auto">
          <a:xfrm>
            <a:off x="630238" y="4897438"/>
            <a:ext cx="7983537" cy="142192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buFontTx/>
              <a:buChar char="•"/>
            </a:pPr>
            <a:r>
              <a:rPr lang="en-US" altLang="en-US" sz="1800" dirty="0">
                <a:latin typeface="Chalkboard" charset="0"/>
              </a:rPr>
              <a:t>   </a:t>
            </a:r>
            <a:r>
              <a:rPr lang="en-US" altLang="en-US" sz="1800" dirty="0" err="1">
                <a:latin typeface="Chalkboard" charset="0"/>
              </a:rPr>
              <a:t>Qweak</a:t>
            </a:r>
            <a:r>
              <a:rPr lang="en-US" altLang="en-US" sz="1800" dirty="0">
                <a:latin typeface="Chalkboard" charset="0"/>
              </a:rPr>
              <a:t> measurement will provide a stringent stand alone constraint</a:t>
            </a:r>
          </a:p>
          <a:p>
            <a:pPr>
              <a:lnSpc>
                <a:spcPct val="120000"/>
              </a:lnSpc>
            </a:pPr>
            <a:r>
              <a:rPr lang="en-US" altLang="en-US" sz="1800" dirty="0">
                <a:latin typeface="Chalkboard" charset="0"/>
              </a:rPr>
              <a:t>    on </a:t>
            </a:r>
            <a:r>
              <a:rPr lang="en-US" altLang="en-US" sz="1800" dirty="0" err="1">
                <a:latin typeface="Chalkboard" charset="0"/>
              </a:rPr>
              <a:t>Lepto</a:t>
            </a:r>
            <a:r>
              <a:rPr lang="en-US" altLang="en-US" sz="1800" dirty="0">
                <a:latin typeface="Chalkboard" charset="0"/>
              </a:rPr>
              <a:t>-quark based extensions to the </a:t>
            </a:r>
            <a:r>
              <a:rPr lang="en-US" altLang="en-US" sz="1800" dirty="0" smtClean="0">
                <a:latin typeface="Chalkboard" charset="0"/>
              </a:rPr>
              <a:t>SM</a:t>
            </a:r>
            <a:endParaRPr lang="en-US" altLang="en-US" sz="1800" dirty="0">
              <a:latin typeface="Chalkboard" charset="0"/>
            </a:endParaRPr>
          </a:p>
          <a:p>
            <a:pPr>
              <a:lnSpc>
                <a:spcPct val="120000"/>
              </a:lnSpc>
              <a:buFontTx/>
              <a:buChar char="•"/>
            </a:pPr>
            <a:r>
              <a:rPr lang="en-US" altLang="en-US" sz="1800" dirty="0">
                <a:latin typeface="Chalkboard" charset="0"/>
              </a:rPr>
              <a:t>   </a:t>
            </a:r>
            <a:r>
              <a:rPr lang="en-US" altLang="en-US" sz="1800" dirty="0" err="1">
                <a:latin typeface="Chalkboard" charset="0"/>
              </a:rPr>
              <a:t>Q</a:t>
            </a:r>
            <a:r>
              <a:rPr lang="en-US" altLang="en-US" sz="1800" baseline="30000" dirty="0" err="1">
                <a:latin typeface="Chalkboard" charset="0"/>
              </a:rPr>
              <a:t>p</a:t>
            </a:r>
            <a:r>
              <a:rPr lang="en-US" altLang="en-US" sz="1800" baseline="-25000" dirty="0" err="1">
                <a:latin typeface="Chalkboard" charset="0"/>
              </a:rPr>
              <a:t>weak</a:t>
            </a:r>
            <a:r>
              <a:rPr lang="en-US" altLang="en-US" sz="1800" baseline="-25000" dirty="0">
                <a:latin typeface="Chalkboard" charset="0"/>
              </a:rPr>
              <a:t> </a:t>
            </a:r>
            <a:r>
              <a:rPr lang="en-US" altLang="en-US" sz="1800" dirty="0">
                <a:latin typeface="Chalkboard" charset="0"/>
              </a:rPr>
              <a:t>(semi-</a:t>
            </a:r>
            <a:r>
              <a:rPr lang="en-US" altLang="en-US" sz="1800" dirty="0" err="1">
                <a:latin typeface="Chalkboard" charset="0"/>
              </a:rPr>
              <a:t>leptonic</a:t>
            </a:r>
            <a:r>
              <a:rPr lang="en-US" altLang="en-US" sz="1800" dirty="0">
                <a:latin typeface="Chalkboard" charset="0"/>
              </a:rPr>
              <a:t>) and E158 (pure </a:t>
            </a:r>
            <a:r>
              <a:rPr lang="en-US" altLang="en-US" sz="1800" dirty="0" err="1">
                <a:latin typeface="Chalkboard" charset="0"/>
              </a:rPr>
              <a:t>leptonic</a:t>
            </a:r>
            <a:r>
              <a:rPr lang="en-US" altLang="en-US" sz="1800" dirty="0">
                <a:latin typeface="Chalkboard" charset="0"/>
              </a:rPr>
              <a:t>) together make a</a:t>
            </a:r>
          </a:p>
          <a:p>
            <a:pPr>
              <a:lnSpc>
                <a:spcPct val="120000"/>
              </a:lnSpc>
            </a:pPr>
            <a:r>
              <a:rPr lang="en-US" altLang="en-US" sz="1800" dirty="0">
                <a:latin typeface="Chalkboard" charset="0"/>
              </a:rPr>
              <a:t>    powerful program to search for and identify new </a:t>
            </a:r>
            <a:r>
              <a:rPr lang="en-US" altLang="en-US" sz="1800" dirty="0" smtClean="0">
                <a:latin typeface="Chalkboard" charset="0"/>
              </a:rPr>
              <a:t>physics</a:t>
            </a:r>
            <a:endParaRPr lang="en-US" altLang="en-US" sz="1800" dirty="0">
              <a:latin typeface="Comic Sans MS" panose="030F0702030302020204" pitchFamily="66" charset="0"/>
            </a:endParaRPr>
          </a:p>
        </p:txBody>
      </p:sp>
      <p:sp>
        <p:nvSpPr>
          <p:cNvPr id="263182" name="Line 14"/>
          <p:cNvSpPr>
            <a:spLocks noChangeShapeType="1"/>
          </p:cNvSpPr>
          <p:nvPr/>
        </p:nvSpPr>
        <p:spPr bwMode="auto">
          <a:xfrm>
            <a:off x="5329238" y="1987550"/>
            <a:ext cx="1587" cy="180975"/>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63183" name="Text Box 15"/>
          <p:cNvSpPr txBox="1">
            <a:spLocks noChangeArrowheads="1"/>
          </p:cNvSpPr>
          <p:nvPr/>
        </p:nvSpPr>
        <p:spPr bwMode="auto">
          <a:xfrm>
            <a:off x="5365750" y="833438"/>
            <a:ext cx="1649413" cy="4762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u="sng">
                <a:solidFill>
                  <a:srgbClr val="FF0000"/>
                </a:solidFill>
                <a:latin typeface="Chalkboard" charset="0"/>
              </a:rPr>
              <a:t>SLAC E158</a:t>
            </a:r>
            <a:endParaRPr lang="en-US" altLang="en-US" sz="1600">
              <a:solidFill>
                <a:srgbClr val="FF0000"/>
              </a:solidFill>
              <a:latin typeface="Verdana" panose="020B0604030504040204" pitchFamily="34" charset="0"/>
            </a:endParaRPr>
          </a:p>
        </p:txBody>
      </p:sp>
      <p:sp>
        <p:nvSpPr>
          <p:cNvPr id="263184" name="Oval 16"/>
          <p:cNvSpPr>
            <a:spLocks noChangeArrowheads="1"/>
          </p:cNvSpPr>
          <p:nvPr/>
        </p:nvSpPr>
        <p:spPr bwMode="auto">
          <a:xfrm>
            <a:off x="1576388" y="3727450"/>
            <a:ext cx="2252662" cy="481013"/>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63185" name="Line 17"/>
          <p:cNvSpPr>
            <a:spLocks noChangeShapeType="1"/>
          </p:cNvSpPr>
          <p:nvPr/>
        </p:nvSpPr>
        <p:spPr bwMode="auto">
          <a:xfrm flipH="1">
            <a:off x="771525" y="3959225"/>
            <a:ext cx="795338"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63186" name="Line 18"/>
          <p:cNvSpPr>
            <a:spLocks noChangeShapeType="1"/>
          </p:cNvSpPr>
          <p:nvPr/>
        </p:nvSpPr>
        <p:spPr bwMode="auto">
          <a:xfrm>
            <a:off x="777875" y="3949700"/>
            <a:ext cx="0" cy="113982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aphicFrame>
        <p:nvGraphicFramePr>
          <p:cNvPr id="263188" name="Object 20"/>
          <p:cNvGraphicFramePr>
            <a:graphicFrameLocks noChangeAspect="1"/>
          </p:cNvGraphicFramePr>
          <p:nvPr/>
        </p:nvGraphicFramePr>
        <p:xfrm>
          <a:off x="0" y="1979613"/>
          <a:ext cx="2020888" cy="1427162"/>
        </p:xfrm>
        <a:graphic>
          <a:graphicData uri="http://schemas.openxmlformats.org/presentationml/2006/ole">
            <mc:AlternateContent xmlns:mc="http://schemas.openxmlformats.org/markup-compatibility/2006">
              <mc:Choice xmlns:v="urn:schemas-microsoft-com:vml" Requires="v">
                <p:oleObj spid="_x0000_s247834" name="Picture" r:id="rId5" imgW="6515280" imgH="4343400" progId="Word.Picture.8">
                  <p:embed/>
                </p:oleObj>
              </mc:Choice>
              <mc:Fallback>
                <p:oleObj name="Picture" r:id="rId5" imgW="6515280" imgH="434340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2280" t="40421" r="17683" b="9053"/>
                      <a:stretch>
                        <a:fillRect/>
                      </a:stretch>
                    </p:blipFill>
                    <p:spPr bwMode="auto">
                      <a:xfrm>
                        <a:off x="0" y="1979613"/>
                        <a:ext cx="2020888" cy="1427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3189" name="Object 21"/>
          <p:cNvGraphicFramePr>
            <a:graphicFrameLocks noChangeAspect="1"/>
          </p:cNvGraphicFramePr>
          <p:nvPr/>
        </p:nvGraphicFramePr>
        <p:xfrm>
          <a:off x="0" y="2000250"/>
          <a:ext cx="2020888" cy="1427163"/>
        </p:xfrm>
        <a:graphic>
          <a:graphicData uri="http://schemas.openxmlformats.org/presentationml/2006/ole">
            <mc:AlternateContent xmlns:mc="http://schemas.openxmlformats.org/markup-compatibility/2006">
              <mc:Choice xmlns:v="urn:schemas-microsoft-com:vml" Requires="v">
                <p:oleObj spid="_x0000_s247835" name="Picture" r:id="rId7" imgW="6515280" imgH="4343400" progId="Word.Picture.8">
                  <p:embed/>
                </p:oleObj>
              </mc:Choice>
              <mc:Fallback>
                <p:oleObj name="Picture" r:id="rId7" imgW="6515280" imgH="4343400" progId="Word.Pictur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32280" t="40421" r="17683" b="9053"/>
                      <a:stretch>
                        <a:fillRect/>
                      </a:stretch>
                    </p:blipFill>
                    <p:spPr bwMode="auto">
                      <a:xfrm>
                        <a:off x="0" y="2000250"/>
                        <a:ext cx="2020888"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3190" name="Object 22"/>
          <p:cNvGraphicFramePr>
            <a:graphicFrameLocks noChangeAspect="1"/>
          </p:cNvGraphicFramePr>
          <p:nvPr/>
        </p:nvGraphicFramePr>
        <p:xfrm>
          <a:off x="0" y="2000250"/>
          <a:ext cx="2020888" cy="1427163"/>
        </p:xfrm>
        <a:graphic>
          <a:graphicData uri="http://schemas.openxmlformats.org/presentationml/2006/ole">
            <mc:AlternateContent xmlns:mc="http://schemas.openxmlformats.org/markup-compatibility/2006">
              <mc:Choice xmlns:v="urn:schemas-microsoft-com:vml" Requires="v">
                <p:oleObj spid="_x0000_s247836" name="Picture" r:id="rId9" imgW="6515280" imgH="4343400" progId="Word.Picture.8">
                  <p:embed/>
                </p:oleObj>
              </mc:Choice>
              <mc:Fallback>
                <p:oleObj name="Picture" r:id="rId9" imgW="6515280" imgH="4343400" progId="Word.Picture.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32280" t="40421" r="17683" b="9053"/>
                      <a:stretch>
                        <a:fillRect/>
                      </a:stretch>
                    </p:blipFill>
                    <p:spPr bwMode="auto">
                      <a:xfrm>
                        <a:off x="0" y="2000250"/>
                        <a:ext cx="2020888"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3191" name="Oval 23"/>
          <p:cNvSpPr>
            <a:spLocks noChangeArrowheads="1"/>
          </p:cNvSpPr>
          <p:nvPr/>
        </p:nvSpPr>
        <p:spPr bwMode="auto">
          <a:xfrm>
            <a:off x="3867150" y="3784600"/>
            <a:ext cx="1143000" cy="330200"/>
          </a:xfrm>
          <a:prstGeom prst="ellipse">
            <a:avLst/>
          </a:prstGeom>
          <a:noFill/>
          <a:ln w="190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63192" name="Oval 24"/>
          <p:cNvSpPr>
            <a:spLocks noChangeArrowheads="1"/>
          </p:cNvSpPr>
          <p:nvPr/>
        </p:nvSpPr>
        <p:spPr bwMode="auto">
          <a:xfrm>
            <a:off x="3841750" y="3313113"/>
            <a:ext cx="1143000" cy="330200"/>
          </a:xfrm>
          <a:prstGeom prst="ellipse">
            <a:avLst/>
          </a:prstGeom>
          <a:noFill/>
          <a:ln w="190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63193" name="Oval 25"/>
          <p:cNvSpPr>
            <a:spLocks noChangeArrowheads="1"/>
          </p:cNvSpPr>
          <p:nvPr/>
        </p:nvSpPr>
        <p:spPr bwMode="auto">
          <a:xfrm>
            <a:off x="3854450" y="2857500"/>
            <a:ext cx="1143000" cy="330200"/>
          </a:xfrm>
          <a:prstGeom prst="ellipse">
            <a:avLst/>
          </a:prstGeom>
          <a:noFill/>
          <a:ln w="190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63194" name="Text Box 26"/>
          <p:cNvSpPr txBox="1">
            <a:spLocks noChangeArrowheads="1"/>
          </p:cNvSpPr>
          <p:nvPr/>
        </p:nvSpPr>
        <p:spPr bwMode="auto">
          <a:xfrm>
            <a:off x="5009827" y="4520676"/>
            <a:ext cx="346921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dirty="0" err="1">
                <a:latin typeface="Comic Sans MS" panose="030F0702030302020204" pitchFamily="66" charset="0"/>
              </a:rPr>
              <a:t>Erler</a:t>
            </a:r>
            <a:r>
              <a:rPr lang="en-US" altLang="en-US" sz="1000" dirty="0">
                <a:latin typeface="Comic Sans MS" panose="030F0702030302020204" pitchFamily="66" charset="0"/>
              </a:rPr>
              <a:t>, </a:t>
            </a:r>
            <a:r>
              <a:rPr lang="en-US" altLang="en-US" sz="1000" dirty="0" err="1">
                <a:latin typeface="Comic Sans MS" panose="030F0702030302020204" pitchFamily="66" charset="0"/>
              </a:rPr>
              <a:t>Kurylov</a:t>
            </a:r>
            <a:r>
              <a:rPr lang="en-US" altLang="en-US" sz="1000" dirty="0">
                <a:latin typeface="Comic Sans MS" panose="030F0702030302020204" pitchFamily="66" charset="0"/>
              </a:rPr>
              <a:t>, Ramsey-</a:t>
            </a:r>
            <a:r>
              <a:rPr lang="en-US" altLang="en-US" sz="1000" dirty="0" err="1">
                <a:latin typeface="Comic Sans MS" panose="030F0702030302020204" pitchFamily="66" charset="0"/>
              </a:rPr>
              <a:t>Musolf</a:t>
            </a:r>
            <a:r>
              <a:rPr lang="en-US" altLang="en-US" sz="1000" dirty="0">
                <a:latin typeface="Comic Sans MS" panose="030F0702030302020204" pitchFamily="66" charset="0"/>
              </a:rPr>
              <a:t>, PRD 68, 016006 (2003)</a:t>
            </a:r>
          </a:p>
        </p:txBody>
      </p:sp>
      <p:sp>
        <p:nvSpPr>
          <p:cNvPr id="5" name="Title 4"/>
          <p:cNvSpPr>
            <a:spLocks noGrp="1"/>
          </p:cNvSpPr>
          <p:nvPr>
            <p:ph type="title"/>
          </p:nvPr>
        </p:nvSpPr>
        <p:spPr/>
        <p:txBody>
          <a:bodyPr>
            <a:normAutofit/>
          </a:bodyPr>
          <a:lstStyle/>
          <a:p>
            <a:r>
              <a:rPr lang="en-US" dirty="0" smtClean="0"/>
              <a:t>Complementary Diagnostics</a:t>
            </a:r>
            <a:endParaRPr lang="en-CA" dirty="0"/>
          </a:p>
        </p:txBody>
      </p:sp>
      <p:sp>
        <p:nvSpPr>
          <p:cNvPr id="2" name="Date Placeholder 1"/>
          <p:cNvSpPr>
            <a:spLocks noGrp="1"/>
          </p:cNvSpPr>
          <p:nvPr>
            <p:ph type="dt" sz="half" idx="10"/>
          </p:nvPr>
        </p:nvSpPr>
        <p:spPr/>
        <p:txBody>
          <a:bodyPr/>
          <a:lstStyle/>
          <a:p>
            <a:r>
              <a:rPr lang="en-US" altLang="en-US" smtClean="0"/>
              <a:t>June 1-19, 2015</a:t>
            </a:r>
            <a:endParaRPr lang="en-US" altLang="en-US"/>
          </a:p>
        </p:txBody>
      </p:sp>
      <p:sp>
        <p:nvSpPr>
          <p:cNvPr id="3" name="Footer Placeholder 2"/>
          <p:cNvSpPr>
            <a:spLocks noGrp="1"/>
          </p:cNvSpPr>
          <p:nvPr>
            <p:ph type="ftr" sz="quarter" idx="11"/>
          </p:nvPr>
        </p:nvSpPr>
        <p:spPr/>
        <p:txBody>
          <a:bodyPr/>
          <a:lstStyle/>
          <a:p>
            <a:r>
              <a:rPr lang="en-US" altLang="en-US" smtClean="0"/>
              <a:t>HUGS</a:t>
            </a:r>
            <a:endParaRPr lang="en-US" altLang="en-US"/>
          </a:p>
        </p:txBody>
      </p:sp>
      <p:sp>
        <p:nvSpPr>
          <p:cNvPr id="4" name="Slide Number Placeholder 3"/>
          <p:cNvSpPr>
            <a:spLocks noGrp="1"/>
          </p:cNvSpPr>
          <p:nvPr>
            <p:ph type="sldNum" sz="quarter" idx="12"/>
          </p:nvPr>
        </p:nvSpPr>
        <p:spPr/>
        <p:txBody>
          <a:bodyPr/>
          <a:lstStyle/>
          <a:p>
            <a:endParaRPr lang="en-US" altLang="en-US" smtClean="0"/>
          </a:p>
          <a:p>
            <a:fld id="{E41EB3BC-8E31-4675-A463-7D34F5390540}" type="slidenum">
              <a:rPr lang="en-US" altLang="en-US" smtClean="0"/>
              <a:pPr/>
              <a:t>7</a:t>
            </a:fld>
            <a:endParaRPr lang="en-US" altLang="en-US"/>
          </a:p>
        </p:txBody>
      </p:sp>
    </p:spTree>
    <p:extLst>
      <p:ext uri="{BB962C8B-B14F-4D97-AF65-F5344CB8AC3E}">
        <p14:creationId xmlns:p14="http://schemas.microsoft.com/office/powerpoint/2010/main" val="18267537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31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9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6318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6319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631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31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26318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6319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6319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6319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26319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631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91" grpId="0" animBg="1"/>
      <p:bldP spid="263191" grpId="1" animBg="1"/>
      <p:bldP spid="263192" grpId="0" animBg="1"/>
      <p:bldP spid="263192" grpId="1" animBg="1"/>
      <p:bldP spid="263193" grpId="0" animBg="1"/>
      <p:bldP spid="263193"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794189" y="3686068"/>
            <a:ext cx="4159401" cy="2854764"/>
            <a:chOff x="4329909" y="1383859"/>
            <a:chExt cx="4159401" cy="2854764"/>
          </a:xfrm>
        </p:grpSpPr>
        <p:pic>
          <p:nvPicPr>
            <p:cNvPr id="16" name="Picture 15"/>
            <p:cNvPicPr>
              <a:picLocks noChangeAspect="1" noChangeArrowheads="1"/>
            </p:cNvPicPr>
            <p:nvPr/>
          </p:nvPicPr>
          <p:blipFill>
            <a:blip r:embed="rId2" cstate="print">
              <a:clrChange>
                <a:clrFrom>
                  <a:srgbClr val="FFFFFF"/>
                </a:clrFrom>
                <a:clrTo>
                  <a:srgbClr val="FFFFFF">
                    <a:alpha val="0"/>
                  </a:srgbClr>
                </a:clrTo>
              </a:clrChange>
            </a:blip>
            <a:srcRect l="34375" t="19000" r="1875" b="11000"/>
            <a:stretch>
              <a:fillRect/>
            </a:stretch>
          </p:blipFill>
          <p:spPr bwMode="auto">
            <a:xfrm>
              <a:off x="4329909" y="1383859"/>
              <a:ext cx="4159401" cy="2854764"/>
            </a:xfrm>
            <a:prstGeom prst="rect">
              <a:avLst/>
            </a:prstGeom>
            <a:noFill/>
            <a:ln w="9525">
              <a:noFill/>
              <a:miter lim="800000"/>
              <a:headEnd/>
              <a:tailEnd/>
            </a:ln>
          </p:spPr>
        </p:pic>
        <p:sp>
          <p:nvSpPr>
            <p:cNvPr id="3" name="Rectangle 2"/>
            <p:cNvSpPr/>
            <p:nvPr/>
          </p:nvSpPr>
          <p:spPr>
            <a:xfrm>
              <a:off x="4329909" y="1615820"/>
              <a:ext cx="856571" cy="311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cap="small" dirty="0" smtClean="0">
                <a:solidFill>
                  <a:schemeClr val="tx1">
                    <a:lumMod val="50000"/>
                  </a:schemeClr>
                </a:solidFill>
              </a:rPr>
              <a:t>Polarized Beam</a:t>
            </a:r>
            <a:endParaRPr lang="en-US" cap="small" dirty="0">
              <a:solidFill>
                <a:schemeClr val="tx1">
                  <a:lumMod val="50000"/>
                </a:schemeClr>
              </a:solidFill>
            </a:endParaRPr>
          </a:p>
        </p:txBody>
      </p:sp>
      <p:sp>
        <p:nvSpPr>
          <p:cNvPr id="4" name="Date Placeholder 3"/>
          <p:cNvSpPr>
            <a:spLocks noGrp="1"/>
          </p:cNvSpPr>
          <p:nvPr>
            <p:ph type="dt" sz="half" idx="10"/>
          </p:nvPr>
        </p:nvSpPr>
        <p:spPr/>
        <p:txBody>
          <a:bodyPr/>
          <a:lstStyle/>
          <a:p>
            <a:r>
              <a:rPr lang="en-US" smtClean="0"/>
              <a:t>June 1-19, 2015</a:t>
            </a:r>
            <a:endParaRPr lang="en-US" dirty="0"/>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6" name="Slide Number Placeholder 5"/>
          <p:cNvSpPr>
            <a:spLocks noGrp="1"/>
          </p:cNvSpPr>
          <p:nvPr>
            <p:ph type="sldNum" sz="quarter" idx="12"/>
          </p:nvPr>
        </p:nvSpPr>
        <p:spPr/>
        <p:txBody>
          <a:bodyPr/>
          <a:lstStyle/>
          <a:p>
            <a:fld id="{5930D1EE-7AA9-4E88-AF40-14C1A2DEB636}" type="slidenum">
              <a:rPr lang="en-US" smtClean="0"/>
              <a:pPr/>
              <a:t>70</a:t>
            </a:fld>
            <a:endParaRPr lang="en-US"/>
          </a:p>
        </p:txBody>
      </p:sp>
      <p:pic>
        <p:nvPicPr>
          <p:cNvPr id="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30" y="971080"/>
            <a:ext cx="4470750" cy="3226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a:off x="171435" y="1718123"/>
            <a:ext cx="2518720" cy="22979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71435" y="1948553"/>
            <a:ext cx="2518720" cy="22979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71435" y="2469191"/>
            <a:ext cx="2518720" cy="22979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71435" y="2696342"/>
            <a:ext cx="2518720" cy="22979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71435" y="3390595"/>
            <a:ext cx="2518720" cy="22979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noChangeArrowheads="1"/>
          </p:cNvPicPr>
          <p:nvPr/>
        </p:nvPicPr>
        <p:blipFill rotWithShape="1">
          <a:blip r:embed="rId2" cstate="print">
            <a:clrChange>
              <a:clrFrom>
                <a:srgbClr val="FFFFFF"/>
              </a:clrFrom>
              <a:clrTo>
                <a:srgbClr val="FFFFFF">
                  <a:alpha val="0"/>
                </a:srgbClr>
              </a:clrTo>
            </a:clrChange>
          </a:blip>
          <a:srcRect l="34375" t="19000" r="50927" b="65725"/>
          <a:stretch/>
        </p:blipFill>
        <p:spPr bwMode="auto">
          <a:xfrm>
            <a:off x="5487564" y="3932503"/>
            <a:ext cx="959001" cy="622947"/>
          </a:xfrm>
          <a:prstGeom prst="rect">
            <a:avLst/>
          </a:prstGeom>
          <a:noFill/>
          <a:ln w="9525">
            <a:noFill/>
            <a:miter lim="800000"/>
            <a:headEnd/>
            <a:tailEnd/>
          </a:ln>
        </p:spPr>
      </p:pic>
      <p:sp>
        <p:nvSpPr>
          <p:cNvPr id="9" name="TextBox 8"/>
          <p:cNvSpPr txBox="1"/>
          <p:nvPr/>
        </p:nvSpPr>
        <p:spPr>
          <a:xfrm>
            <a:off x="373603" y="4661555"/>
            <a:ext cx="4858702" cy="1477328"/>
          </a:xfrm>
          <a:prstGeom prst="rect">
            <a:avLst/>
          </a:prstGeom>
          <a:noFill/>
        </p:spPr>
        <p:txBody>
          <a:bodyPr wrap="none" rtlCol="0">
            <a:spAutoFit/>
          </a:bodyPr>
          <a:lstStyle/>
          <a:p>
            <a:r>
              <a:rPr lang="en-US" dirty="0" smtClean="0"/>
              <a:t>Compton </a:t>
            </a:r>
            <a:r>
              <a:rPr lang="en-US" dirty="0" err="1" smtClean="0"/>
              <a:t>polarimeter</a:t>
            </a:r>
            <a:r>
              <a:rPr lang="en-US" dirty="0" smtClean="0"/>
              <a:t> (non-invasive, continuous)</a:t>
            </a:r>
          </a:p>
          <a:p>
            <a:r>
              <a:rPr lang="en-US" dirty="0" smtClean="0"/>
              <a:t>Moller </a:t>
            </a:r>
            <a:r>
              <a:rPr lang="en-US" dirty="0" err="1" smtClean="0"/>
              <a:t>polarimeter</a:t>
            </a:r>
            <a:r>
              <a:rPr lang="en-US" dirty="0" smtClean="0"/>
              <a:t> (invasive, </a:t>
            </a:r>
            <a:r>
              <a:rPr lang="en-US" dirty="0" err="1" smtClean="0"/>
              <a:t>noncontinuous</a:t>
            </a:r>
            <a:r>
              <a:rPr lang="en-US" dirty="0" smtClean="0"/>
              <a:t>)</a:t>
            </a:r>
          </a:p>
          <a:p>
            <a:endParaRPr lang="en-US" dirty="0"/>
          </a:p>
          <a:p>
            <a:r>
              <a:rPr lang="en-US" dirty="0" smtClean="0"/>
              <a:t>Atomic hydrogen </a:t>
            </a:r>
            <a:r>
              <a:rPr lang="en-US" dirty="0" err="1" smtClean="0"/>
              <a:t>moller</a:t>
            </a:r>
            <a:r>
              <a:rPr lang="en-US" dirty="0" smtClean="0"/>
              <a:t> target also being studied </a:t>
            </a:r>
          </a:p>
          <a:p>
            <a:r>
              <a:rPr lang="en-US" dirty="0"/>
              <a:t>a</a:t>
            </a:r>
            <a:r>
              <a:rPr lang="en-US" dirty="0" smtClean="0"/>
              <a:t>t Mainz</a:t>
            </a:r>
            <a:endParaRPr lang="en-CA" dirty="0"/>
          </a:p>
        </p:txBody>
      </p:sp>
      <p:sp>
        <p:nvSpPr>
          <p:cNvPr id="19" name="Rounded Rectangle 18"/>
          <p:cNvSpPr/>
          <p:nvPr/>
        </p:nvSpPr>
        <p:spPr>
          <a:xfrm>
            <a:off x="185746" y="2933704"/>
            <a:ext cx="2518720" cy="229798"/>
          </a:xfrm>
          <a:prstGeom prst="roundRect">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84405" y="3154413"/>
            <a:ext cx="2518720" cy="229798"/>
          </a:xfrm>
          <a:prstGeom prst="roundRect">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71435" y="3650495"/>
            <a:ext cx="2518720" cy="229798"/>
          </a:xfrm>
          <a:prstGeom prst="roundRect">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71435" y="2219874"/>
            <a:ext cx="2518720" cy="229798"/>
          </a:xfrm>
          <a:prstGeom prst="roundRect">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4603780" y="245460"/>
            <a:ext cx="4608256" cy="2345340"/>
          </a:xfrm>
          <a:prstGeom prst="rect">
            <a:avLst/>
          </a:prstGeom>
        </p:spPr>
      </p:pic>
      <p:pic>
        <p:nvPicPr>
          <p:cNvPr id="31746"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3667" r="15613"/>
          <a:stretch/>
        </p:blipFill>
        <p:spPr bwMode="auto">
          <a:xfrm>
            <a:off x="4642185" y="2518654"/>
            <a:ext cx="3199761" cy="144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9327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95" y="1273301"/>
            <a:ext cx="4730030" cy="447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cap="small" dirty="0" smtClean="0">
                <a:solidFill>
                  <a:schemeClr val="tx1">
                    <a:lumMod val="50000"/>
                  </a:schemeClr>
                </a:solidFill>
              </a:rPr>
              <a:t>Target</a:t>
            </a:r>
            <a:endParaRPr lang="en-US" cap="small" dirty="0">
              <a:solidFill>
                <a:schemeClr val="tx1">
                  <a:lumMod val="50000"/>
                </a:schemeClr>
              </a:solidFill>
            </a:endParaRPr>
          </a:p>
        </p:txBody>
      </p:sp>
      <p:sp>
        <p:nvSpPr>
          <p:cNvPr id="4" name="Date Placeholder 3"/>
          <p:cNvSpPr>
            <a:spLocks noGrp="1"/>
          </p:cNvSpPr>
          <p:nvPr>
            <p:ph type="dt" sz="half" idx="10"/>
          </p:nvPr>
        </p:nvSpPr>
        <p:spPr/>
        <p:txBody>
          <a:bodyPr/>
          <a:lstStyle/>
          <a:p>
            <a:r>
              <a:rPr lang="en-US" smtClean="0"/>
              <a:t>June 1-19, 2015</a:t>
            </a:r>
            <a:endParaRPr lang="en-US" dirty="0"/>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6" name="Slide Number Placeholder 5"/>
          <p:cNvSpPr>
            <a:spLocks noGrp="1"/>
          </p:cNvSpPr>
          <p:nvPr>
            <p:ph type="sldNum" sz="quarter" idx="12"/>
          </p:nvPr>
        </p:nvSpPr>
        <p:spPr/>
        <p:txBody>
          <a:bodyPr/>
          <a:lstStyle/>
          <a:p>
            <a:fld id="{5930D1EE-7AA9-4E88-AF40-14C1A2DEB636}" type="slidenum">
              <a:rPr lang="en-US" smtClean="0"/>
              <a:pPr/>
              <a:t>71</a:t>
            </a:fld>
            <a:endParaRPr lang="en-US"/>
          </a:p>
        </p:txBody>
      </p: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0309" y="899476"/>
            <a:ext cx="3450291" cy="2683560"/>
          </a:xfrm>
          <a:prstGeom prst="rect">
            <a:avLst/>
          </a:prstGeom>
        </p:spPr>
      </p:pic>
      <p:pic>
        <p:nvPicPr>
          <p:cNvPr id="29698"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156" t="35637" r="14165" b="47650"/>
          <a:stretch/>
        </p:blipFill>
        <p:spPr bwMode="auto">
          <a:xfrm>
            <a:off x="1020224" y="4878054"/>
            <a:ext cx="3613566" cy="65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035326" y="294709"/>
            <a:ext cx="3575274" cy="464871"/>
          </a:xfrm>
          <a:prstGeom prst="rect">
            <a:avLst/>
          </a:prstGeom>
          <a:noFill/>
        </p:spPr>
        <p:txBody>
          <a:bodyPr wrap="none" rtlCol="0">
            <a:spAutoFit/>
          </a:bodyPr>
          <a:lstStyle/>
          <a:p>
            <a:pPr>
              <a:lnSpc>
                <a:spcPct val="150000"/>
              </a:lnSpc>
            </a:pPr>
            <a:r>
              <a:rPr lang="en-US" dirty="0" err="1" smtClean="0"/>
              <a:t>MDAllbar</a:t>
            </a:r>
            <a:r>
              <a:rPr lang="en-US" dirty="0" smtClean="0"/>
              <a:t> Detector widths ~250ppm</a:t>
            </a:r>
          </a:p>
        </p:txBody>
      </p:sp>
      <p:pic>
        <p:nvPicPr>
          <p:cNvPr id="11"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82138" b="12442"/>
          <a:stretch/>
        </p:blipFill>
        <p:spPr bwMode="auto">
          <a:xfrm>
            <a:off x="-56571" y="1480358"/>
            <a:ext cx="939803" cy="344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88970"/>
          <a:stretch/>
        </p:blipFill>
        <p:spPr bwMode="auto">
          <a:xfrm>
            <a:off x="33995" y="5771705"/>
            <a:ext cx="5261485" cy="44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6004" b="91274"/>
          <a:stretch/>
        </p:blipFill>
        <p:spPr bwMode="auto">
          <a:xfrm>
            <a:off x="1570159" y="4819361"/>
            <a:ext cx="736416" cy="351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363496" y="645560"/>
            <a:ext cx="1678408" cy="507831"/>
          </a:xfrm>
          <a:prstGeom prst="rect">
            <a:avLst/>
          </a:prstGeom>
          <a:noFill/>
        </p:spPr>
        <p:txBody>
          <a:bodyPr wrap="none" rtlCol="0">
            <a:spAutoFit/>
          </a:bodyPr>
          <a:lstStyle/>
          <a:p>
            <a:pPr>
              <a:lnSpc>
                <a:spcPct val="150000"/>
              </a:lnSpc>
            </a:pPr>
            <a:r>
              <a:rPr lang="en-US" dirty="0" smtClean="0"/>
              <a:t>E158 Target Cell</a:t>
            </a:r>
          </a:p>
        </p:txBody>
      </p:sp>
      <p:sp>
        <p:nvSpPr>
          <p:cNvPr id="15" name="TextBox 14"/>
          <p:cNvSpPr txBox="1"/>
          <p:nvPr/>
        </p:nvSpPr>
        <p:spPr>
          <a:xfrm>
            <a:off x="5438128" y="0"/>
            <a:ext cx="2726452" cy="464871"/>
          </a:xfrm>
          <a:prstGeom prst="rect">
            <a:avLst/>
          </a:prstGeom>
          <a:noFill/>
        </p:spPr>
        <p:txBody>
          <a:bodyPr wrap="none" rtlCol="0">
            <a:spAutoFit/>
          </a:bodyPr>
          <a:lstStyle/>
          <a:p>
            <a:pPr>
              <a:lnSpc>
                <a:spcPct val="150000"/>
              </a:lnSpc>
            </a:pPr>
            <a:r>
              <a:rPr lang="en-US" dirty="0" err="1" smtClean="0"/>
              <a:t>Qweak</a:t>
            </a:r>
            <a:r>
              <a:rPr lang="en-US" dirty="0" smtClean="0"/>
              <a:t> Target Performance</a:t>
            </a:r>
          </a:p>
        </p:txBody>
      </p:sp>
      <p:sp>
        <p:nvSpPr>
          <p:cNvPr id="16" name="TextBox 15"/>
          <p:cNvSpPr txBox="1"/>
          <p:nvPr/>
        </p:nvSpPr>
        <p:spPr>
          <a:xfrm>
            <a:off x="5450952" y="4639270"/>
            <a:ext cx="3616848" cy="923330"/>
          </a:xfrm>
          <a:prstGeom prst="rect">
            <a:avLst/>
          </a:prstGeom>
          <a:noFill/>
        </p:spPr>
        <p:txBody>
          <a:bodyPr wrap="square" rtlCol="0">
            <a:spAutoFit/>
          </a:bodyPr>
          <a:lstStyle/>
          <a:p>
            <a:pPr>
              <a:lnSpc>
                <a:spcPct val="150000"/>
              </a:lnSpc>
            </a:pPr>
            <a:r>
              <a:rPr lang="en-US" dirty="0" err="1" smtClean="0"/>
              <a:t>Silviu</a:t>
            </a:r>
            <a:r>
              <a:rPr lang="en-US" dirty="0" smtClean="0"/>
              <a:t> </a:t>
            </a:r>
            <a:r>
              <a:rPr lang="en-US" dirty="0" err="1" smtClean="0"/>
              <a:t>Covrig</a:t>
            </a:r>
            <a:r>
              <a:rPr lang="en-US" dirty="0" smtClean="0"/>
              <a:t> doing CFD calculations to design the target cell</a:t>
            </a:r>
          </a:p>
        </p:txBody>
      </p:sp>
    </p:spTree>
    <p:extLst>
      <p:ext uri="{BB962C8B-B14F-4D97-AF65-F5344CB8AC3E}">
        <p14:creationId xmlns:p14="http://schemas.microsoft.com/office/powerpoint/2010/main" val="70638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500"/>
                                        <p:tgtEl>
                                          <p:spTgt spid="2969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The Experiment</a:t>
            </a:r>
            <a:endParaRPr lang="en-CA" cap="small" dirty="0"/>
          </a:p>
        </p:txBody>
      </p:sp>
      <p:sp>
        <p:nvSpPr>
          <p:cNvPr id="4" name="Date Placeholder 3"/>
          <p:cNvSpPr>
            <a:spLocks noGrp="1"/>
          </p:cNvSpPr>
          <p:nvPr>
            <p:ph type="dt" sz="half" idx="10"/>
          </p:nvPr>
        </p:nvSpPr>
        <p:spPr/>
        <p:txBody>
          <a:bodyPr/>
          <a:lstStyle/>
          <a:p>
            <a:r>
              <a:rPr lang="en-US" smtClean="0"/>
              <a:t>June 1-19, 2015</a:t>
            </a:r>
            <a:endParaRPr lang="en-US"/>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6" name="Slide Number Placeholder 5"/>
          <p:cNvSpPr>
            <a:spLocks noGrp="1"/>
          </p:cNvSpPr>
          <p:nvPr>
            <p:ph type="sldNum" sz="quarter" idx="12"/>
          </p:nvPr>
        </p:nvSpPr>
        <p:spPr/>
        <p:txBody>
          <a:bodyPr/>
          <a:lstStyle/>
          <a:p>
            <a:fld id="{4404F606-2FD7-4F81-A43D-A23160D76E36}" type="slidenum">
              <a:rPr lang="en-US" smtClean="0"/>
              <a:pPr/>
              <a:t>72</a:t>
            </a:fld>
            <a:endParaRPr lang="en-US"/>
          </a:p>
        </p:txBody>
      </p:sp>
      <p:grpSp>
        <p:nvGrpSpPr>
          <p:cNvPr id="40" name="Group 39"/>
          <p:cNvGrpSpPr/>
          <p:nvPr/>
        </p:nvGrpSpPr>
        <p:grpSpPr>
          <a:xfrm>
            <a:off x="-3932" y="1028423"/>
            <a:ext cx="9012744" cy="5041466"/>
            <a:chOff x="-3932" y="1028423"/>
            <a:chExt cx="9012744" cy="5041466"/>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5187" y="1028423"/>
              <a:ext cx="8873625" cy="50414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crowder\AppData\Local\Microsoft\Windows\Temporary Internet Files\Content.IE5\PDP5EJLP\MP900430836[1].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114800" y="3172269"/>
              <a:ext cx="1485528" cy="1664844"/>
            </a:xfrm>
            <a:prstGeom prst="rect">
              <a:avLst/>
            </a:prstGeom>
            <a:noFill/>
            <a:ln w="9525">
              <a:noFill/>
              <a:miter lim="800000"/>
              <a:headEnd/>
              <a:tailEnd/>
            </a:ln>
          </p:spPr>
        </p:pic>
        <p:grpSp>
          <p:nvGrpSpPr>
            <p:cNvPr id="8" name="Group 7"/>
            <p:cNvGrpSpPr/>
            <p:nvPr/>
          </p:nvGrpSpPr>
          <p:grpSpPr>
            <a:xfrm>
              <a:off x="609600" y="1065036"/>
              <a:ext cx="6553200" cy="2942139"/>
              <a:chOff x="155425" y="813498"/>
              <a:chExt cx="6341249" cy="2673111"/>
            </a:xfrm>
          </p:grpSpPr>
          <p:cxnSp>
            <p:nvCxnSpPr>
              <p:cNvPr id="11" name="Straight Arrow Connector 10"/>
              <p:cNvCxnSpPr>
                <a:endCxn id="12" idx="1"/>
              </p:cNvCxnSpPr>
              <p:nvPr/>
            </p:nvCxnSpPr>
            <p:spPr>
              <a:xfrm flipV="1">
                <a:off x="155425" y="2269462"/>
                <a:ext cx="2871360" cy="1217147"/>
              </a:xfrm>
              <a:prstGeom prst="straightConnector1">
                <a:avLst/>
              </a:prstGeom>
              <a:ln w="22225">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20150876">
                <a:off x="2998075" y="1881352"/>
                <a:ext cx="655949" cy="507831"/>
              </a:xfrm>
              <a:prstGeom prst="rect">
                <a:avLst/>
              </a:prstGeom>
              <a:noFill/>
            </p:spPr>
            <p:txBody>
              <a:bodyPr wrap="square" rtlCol="0">
                <a:spAutoFit/>
              </a:bodyPr>
              <a:lstStyle/>
              <a:p>
                <a:pPr>
                  <a:lnSpc>
                    <a:spcPct val="150000"/>
                  </a:lnSpc>
                </a:pPr>
                <a:r>
                  <a:rPr lang="en-US" dirty="0" smtClean="0"/>
                  <a:t>28 m</a:t>
                </a:r>
              </a:p>
            </p:txBody>
          </p:sp>
          <p:cxnSp>
            <p:nvCxnSpPr>
              <p:cNvPr id="13" name="Straight Arrow Connector 12"/>
              <p:cNvCxnSpPr/>
              <p:nvPr/>
            </p:nvCxnSpPr>
            <p:spPr>
              <a:xfrm flipV="1">
                <a:off x="3614567" y="813498"/>
                <a:ext cx="2882107" cy="1195377"/>
              </a:xfrm>
              <a:prstGeom prst="straightConnector1">
                <a:avLst/>
              </a:prstGeom>
              <a:ln w="2222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rot="20012367">
              <a:off x="6458344" y="1127911"/>
              <a:ext cx="1408912" cy="461665"/>
            </a:xfrm>
            <a:prstGeom prst="rect">
              <a:avLst/>
            </a:prstGeom>
            <a:noFill/>
          </p:spPr>
          <p:txBody>
            <a:bodyPr wrap="none" rtlCol="0">
              <a:spAutoFit/>
            </a:bodyPr>
            <a:lstStyle/>
            <a:p>
              <a:pPr>
                <a:lnSpc>
                  <a:spcPct val="150000"/>
                </a:lnSpc>
              </a:pPr>
              <a:r>
                <a:rPr lang="en-US" sz="1600" dirty="0" smtClean="0"/>
                <a:t>Detector Array</a:t>
              </a:r>
            </a:p>
          </p:txBody>
        </p:sp>
        <p:sp>
          <p:nvSpPr>
            <p:cNvPr id="15" name="TextBox 14"/>
            <p:cNvSpPr txBox="1"/>
            <p:nvPr/>
          </p:nvSpPr>
          <p:spPr>
            <a:xfrm rot="-1560000">
              <a:off x="-3932" y="4184633"/>
              <a:ext cx="1823833" cy="461665"/>
            </a:xfrm>
            <a:prstGeom prst="rect">
              <a:avLst/>
            </a:prstGeom>
            <a:noFill/>
          </p:spPr>
          <p:txBody>
            <a:bodyPr wrap="none" rtlCol="0">
              <a:spAutoFit/>
            </a:bodyPr>
            <a:lstStyle/>
            <a:p>
              <a:pPr>
                <a:lnSpc>
                  <a:spcPct val="150000"/>
                </a:lnSpc>
              </a:pPr>
              <a:r>
                <a:rPr lang="en-US" sz="1600" dirty="0" smtClean="0"/>
                <a:t>Scattering Chamber</a:t>
              </a:r>
            </a:p>
          </p:txBody>
        </p:sp>
        <p:sp>
          <p:nvSpPr>
            <p:cNvPr id="16" name="TextBox 15"/>
            <p:cNvSpPr txBox="1"/>
            <p:nvPr/>
          </p:nvSpPr>
          <p:spPr>
            <a:xfrm rot="-1560000">
              <a:off x="1589769" y="4969102"/>
              <a:ext cx="700000" cy="461665"/>
            </a:xfrm>
            <a:prstGeom prst="rect">
              <a:avLst/>
            </a:prstGeom>
            <a:noFill/>
          </p:spPr>
          <p:txBody>
            <a:bodyPr wrap="none" rtlCol="0">
              <a:spAutoFit/>
            </a:bodyPr>
            <a:lstStyle/>
            <a:p>
              <a:pPr>
                <a:lnSpc>
                  <a:spcPct val="150000"/>
                </a:lnSpc>
              </a:pPr>
              <a:r>
                <a:rPr lang="en-US" sz="1600" dirty="0" smtClean="0"/>
                <a:t>Target</a:t>
              </a:r>
            </a:p>
          </p:txBody>
        </p:sp>
        <p:sp>
          <p:nvSpPr>
            <p:cNvPr id="17" name="TextBox 16"/>
            <p:cNvSpPr txBox="1"/>
            <p:nvPr/>
          </p:nvSpPr>
          <p:spPr>
            <a:xfrm rot="-1560000">
              <a:off x="3297678" y="3076225"/>
              <a:ext cx="1235659" cy="461665"/>
            </a:xfrm>
            <a:prstGeom prst="rect">
              <a:avLst/>
            </a:prstGeom>
            <a:noFill/>
          </p:spPr>
          <p:txBody>
            <a:bodyPr wrap="none" rtlCol="0">
              <a:spAutoFit/>
            </a:bodyPr>
            <a:lstStyle/>
            <a:p>
              <a:pPr>
                <a:lnSpc>
                  <a:spcPct val="150000"/>
                </a:lnSpc>
              </a:pPr>
              <a:r>
                <a:rPr lang="en-US" sz="1600" dirty="0" smtClean="0"/>
                <a:t>Hybrid Torus</a:t>
              </a:r>
            </a:p>
          </p:txBody>
        </p:sp>
        <p:sp>
          <p:nvSpPr>
            <p:cNvPr id="18" name="TextBox 17"/>
            <p:cNvSpPr txBox="1"/>
            <p:nvPr/>
          </p:nvSpPr>
          <p:spPr>
            <a:xfrm rot="-1560000">
              <a:off x="1660818" y="3781712"/>
              <a:ext cx="1498936" cy="461665"/>
            </a:xfrm>
            <a:prstGeom prst="rect">
              <a:avLst/>
            </a:prstGeom>
            <a:noFill/>
          </p:spPr>
          <p:txBody>
            <a:bodyPr wrap="none" rtlCol="0">
              <a:spAutoFit/>
            </a:bodyPr>
            <a:lstStyle/>
            <a:p>
              <a:pPr>
                <a:lnSpc>
                  <a:spcPct val="150000"/>
                </a:lnSpc>
              </a:pPr>
              <a:r>
                <a:rPr lang="en-US" sz="1600" dirty="0" smtClean="0"/>
                <a:t>Upstream Torus</a:t>
              </a:r>
            </a:p>
          </p:txBody>
        </p:sp>
        <p:cxnSp>
          <p:nvCxnSpPr>
            <p:cNvPr id="20" name="Straight Arrow Connector 19"/>
            <p:cNvCxnSpPr/>
            <p:nvPr/>
          </p:nvCxnSpPr>
          <p:spPr>
            <a:xfrm>
              <a:off x="1020097" y="5193300"/>
              <a:ext cx="625736" cy="156062"/>
            </a:xfrm>
            <a:prstGeom prst="straightConnector1">
              <a:avLst/>
            </a:prstGeom>
            <a:ln w="19050">
              <a:solidFill>
                <a:schemeClr val="tx1"/>
              </a:solidFill>
              <a:headEnd type="stealth" w="med"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085184" y="4197398"/>
              <a:ext cx="132429" cy="1040586"/>
            </a:xfrm>
            <a:prstGeom prst="straightConnector1">
              <a:avLst/>
            </a:prstGeom>
            <a:ln>
              <a:solidFill>
                <a:schemeClr val="tx1">
                  <a:lumMod val="50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093407" y="3905957"/>
              <a:ext cx="992038" cy="1320139"/>
            </a:xfrm>
            <a:prstGeom prst="straightConnector1">
              <a:avLst/>
            </a:prstGeom>
            <a:ln>
              <a:solidFill>
                <a:schemeClr val="tx1">
                  <a:lumMod val="50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085184" y="4219397"/>
              <a:ext cx="270615" cy="1009632"/>
            </a:xfrm>
            <a:prstGeom prst="straightConnector1">
              <a:avLst/>
            </a:prstGeom>
            <a:ln>
              <a:solidFill>
                <a:schemeClr val="tx1">
                  <a:lumMod val="50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2451526" y="4650514"/>
              <a:ext cx="641881" cy="575091"/>
            </a:xfrm>
            <a:prstGeom prst="straightConnector1">
              <a:avLst/>
            </a:prstGeom>
            <a:ln>
              <a:solidFill>
                <a:schemeClr val="tx1">
                  <a:lumMod val="50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2278730" y="4628326"/>
              <a:ext cx="806454" cy="598260"/>
            </a:xfrm>
            <a:prstGeom prst="straightConnector1">
              <a:avLst/>
            </a:prstGeom>
            <a:ln>
              <a:solidFill>
                <a:schemeClr val="tx1">
                  <a:lumMod val="50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1793850" y="4955000"/>
              <a:ext cx="1292099" cy="282983"/>
            </a:xfrm>
            <a:prstGeom prst="straightConnector1">
              <a:avLst/>
            </a:prstGeom>
            <a:ln>
              <a:solidFill>
                <a:schemeClr val="tx1">
                  <a:lumMod val="50000"/>
                </a:schemeClr>
              </a:solidFill>
              <a:tailEnd type="stealth" w="med"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560000">
              <a:off x="2654510" y="5101835"/>
              <a:ext cx="1126206" cy="461665"/>
            </a:xfrm>
            <a:prstGeom prst="rect">
              <a:avLst/>
            </a:prstGeom>
            <a:noFill/>
          </p:spPr>
          <p:txBody>
            <a:bodyPr wrap="none" rtlCol="0">
              <a:spAutoFit/>
            </a:bodyPr>
            <a:lstStyle/>
            <a:p>
              <a:pPr>
                <a:lnSpc>
                  <a:spcPct val="150000"/>
                </a:lnSpc>
              </a:pPr>
              <a:r>
                <a:rPr lang="en-US" sz="1600" dirty="0" smtClean="0"/>
                <a:t>Collimators</a:t>
              </a:r>
            </a:p>
          </p:txBody>
        </p:sp>
      </p:grpSp>
      <p:sp>
        <p:nvSpPr>
          <p:cNvPr id="3" name="TextBox 2"/>
          <p:cNvSpPr txBox="1"/>
          <p:nvPr/>
        </p:nvSpPr>
        <p:spPr>
          <a:xfrm>
            <a:off x="5476833" y="3484566"/>
            <a:ext cx="3627967" cy="2585323"/>
          </a:xfrm>
          <a:prstGeom prst="rect">
            <a:avLst/>
          </a:prstGeom>
          <a:noFill/>
        </p:spPr>
        <p:txBody>
          <a:bodyPr wrap="square" rtlCol="0">
            <a:spAutoFit/>
          </a:bodyPr>
          <a:lstStyle/>
          <a:p>
            <a:r>
              <a:rPr lang="en-US" dirty="0" smtClean="0"/>
              <a:t>Main detectors:</a:t>
            </a:r>
          </a:p>
          <a:p>
            <a:r>
              <a:rPr lang="en-US" dirty="0" smtClean="0"/>
              <a:t>	224 quartz bars with air 	light guides</a:t>
            </a:r>
          </a:p>
          <a:p>
            <a:endParaRPr lang="en-US" dirty="0" smtClean="0"/>
          </a:p>
          <a:p>
            <a:r>
              <a:rPr lang="en-US" dirty="0" smtClean="0"/>
              <a:t>Additional detectors (systematics and background):</a:t>
            </a:r>
            <a:endParaRPr lang="en-US" dirty="0"/>
          </a:p>
          <a:p>
            <a:r>
              <a:rPr lang="en-US" dirty="0" smtClean="0"/>
              <a:t>	2</a:t>
            </a:r>
            <a:r>
              <a:rPr lang="en-US" baseline="30000" dirty="0" smtClean="0"/>
              <a:t>nd</a:t>
            </a:r>
            <a:r>
              <a:rPr lang="en-US" dirty="0" smtClean="0"/>
              <a:t> </a:t>
            </a:r>
            <a:r>
              <a:rPr lang="en-US" dirty="0" err="1" smtClean="0"/>
              <a:t>moller</a:t>
            </a:r>
            <a:r>
              <a:rPr lang="en-US" dirty="0" smtClean="0"/>
              <a:t> ring</a:t>
            </a:r>
          </a:p>
          <a:p>
            <a:r>
              <a:rPr lang="en-US" dirty="0" smtClean="0"/>
              <a:t>	pion detectors</a:t>
            </a:r>
          </a:p>
          <a:p>
            <a:r>
              <a:rPr lang="en-US" dirty="0" smtClean="0"/>
              <a:t>	tracking GEMs</a:t>
            </a:r>
            <a:endParaRPr lang="en-US" dirty="0"/>
          </a:p>
        </p:txBody>
      </p:sp>
    </p:spTree>
    <p:extLst>
      <p:ext uri="{BB962C8B-B14F-4D97-AF65-F5344CB8AC3E}">
        <p14:creationId xmlns:p14="http://schemas.microsoft.com/office/powerpoint/2010/main" val="12546716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692435"/>
            <a:ext cx="6705600" cy="5858387"/>
          </a:xfrm>
          <a:prstGeom prst="rect">
            <a:avLst/>
          </a:prstGeom>
        </p:spPr>
      </p:pic>
      <p:sp>
        <p:nvSpPr>
          <p:cNvPr id="4" name="TextBox 3"/>
          <p:cNvSpPr txBox="1"/>
          <p:nvPr/>
        </p:nvSpPr>
        <p:spPr>
          <a:xfrm>
            <a:off x="1116159" y="6488668"/>
            <a:ext cx="2898486" cy="369332"/>
          </a:xfrm>
          <a:prstGeom prst="rect">
            <a:avLst/>
          </a:prstGeom>
          <a:noFill/>
        </p:spPr>
        <p:txBody>
          <a:bodyPr wrap="none" rtlCol="0">
            <a:spAutoFit/>
          </a:bodyPr>
          <a:lstStyle/>
          <a:p>
            <a:r>
              <a:rPr lang="en-CA" dirty="0" smtClean="0"/>
              <a:t>(Rate weighted 1x1cm</a:t>
            </a:r>
            <a:r>
              <a:rPr lang="en-CA" baseline="30000" dirty="0" smtClean="0"/>
              <a:t>2</a:t>
            </a:r>
            <a:r>
              <a:rPr lang="en-CA" dirty="0" smtClean="0"/>
              <a:t> bins)</a:t>
            </a:r>
            <a:endParaRPr lang="en-CA" dirty="0"/>
          </a:p>
        </p:txBody>
      </p:sp>
      <p:sp>
        <p:nvSpPr>
          <p:cNvPr id="5" name="Title 1"/>
          <p:cNvSpPr txBox="1">
            <a:spLocks/>
          </p:cNvSpPr>
          <p:nvPr/>
        </p:nvSpPr>
        <p:spPr>
          <a:xfrm>
            <a:off x="0" y="0"/>
            <a:ext cx="6400800" cy="8382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small" spc="0" normalizeH="0" baseline="0" noProof="0" dirty="0" smtClean="0">
                <a:ln>
                  <a:noFill/>
                </a:ln>
                <a:solidFill>
                  <a:schemeClr val="tx1"/>
                </a:solidFill>
                <a:effectLst/>
                <a:uLnTx/>
                <a:uFillTx/>
                <a:latin typeface="+mj-lt"/>
                <a:ea typeface="+mj-ea"/>
                <a:cs typeface="+mj-cs"/>
              </a:rPr>
              <a:t>Detector Array</a:t>
            </a:r>
            <a:endParaRPr kumimoji="0" lang="en-US" sz="4400" b="0" i="0" u="none" strike="noStrike" kern="1200" cap="small" spc="0" normalizeH="0" baseline="0" noProof="0" dirty="0">
              <a:ln>
                <a:noFill/>
              </a:ln>
              <a:solidFill>
                <a:schemeClr val="tx1"/>
              </a:solidFill>
              <a:effectLst/>
              <a:uLnTx/>
              <a:uFillTx/>
              <a:latin typeface="+mj-lt"/>
              <a:ea typeface="+mj-ea"/>
              <a:cs typeface="+mj-cs"/>
            </a:endParaRPr>
          </a:p>
        </p:txBody>
      </p:sp>
      <p:sp>
        <p:nvSpPr>
          <p:cNvPr id="9" name="Title 8"/>
          <p:cNvSpPr>
            <a:spLocks noGrp="1"/>
          </p:cNvSpPr>
          <p:nvPr>
            <p:ph type="title"/>
          </p:nvPr>
        </p:nvSpPr>
        <p:spPr/>
        <p:txBody>
          <a:bodyPr/>
          <a:lstStyle/>
          <a:p>
            <a:endParaRPr lang="en-CA"/>
          </a:p>
        </p:txBody>
      </p:sp>
      <p:sp>
        <p:nvSpPr>
          <p:cNvPr id="7" name="Date Placeholder 6"/>
          <p:cNvSpPr>
            <a:spLocks noGrp="1"/>
          </p:cNvSpPr>
          <p:nvPr>
            <p:ph type="dt" sz="half" idx="10"/>
          </p:nvPr>
        </p:nvSpPr>
        <p:spPr/>
        <p:txBody>
          <a:bodyPr/>
          <a:lstStyle/>
          <a:p>
            <a:r>
              <a:rPr lang="en-US" smtClean="0"/>
              <a:t>June 1-19, 2015</a:t>
            </a:r>
            <a:endParaRPr lang="en-US"/>
          </a:p>
        </p:txBody>
      </p:sp>
      <p:sp>
        <p:nvSpPr>
          <p:cNvPr id="3" name="Footer Placeholder 2"/>
          <p:cNvSpPr>
            <a:spLocks noGrp="1"/>
          </p:cNvSpPr>
          <p:nvPr>
            <p:ph type="ftr" sz="quarter" idx="11"/>
          </p:nvPr>
        </p:nvSpPr>
        <p:spPr/>
        <p:txBody>
          <a:bodyPr/>
          <a:lstStyle/>
          <a:p>
            <a:r>
              <a:rPr lang="en-US" smtClean="0"/>
              <a:t>HUGS</a:t>
            </a:r>
            <a:endParaRPr lang="en-US" dirty="0"/>
          </a:p>
        </p:txBody>
      </p:sp>
      <p:sp>
        <p:nvSpPr>
          <p:cNvPr id="6" name="Slide Number Placeholder 5"/>
          <p:cNvSpPr>
            <a:spLocks noGrp="1"/>
          </p:cNvSpPr>
          <p:nvPr>
            <p:ph type="sldNum" sz="quarter" idx="12"/>
          </p:nvPr>
        </p:nvSpPr>
        <p:spPr/>
        <p:txBody>
          <a:bodyPr/>
          <a:lstStyle/>
          <a:p>
            <a:fld id="{4404F606-2FD7-4F81-A43D-A23160D76E36}" type="slidenum">
              <a:rPr lang="en-US" smtClean="0"/>
              <a:pPr/>
              <a:t>73</a:t>
            </a:fld>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57" y="763371"/>
            <a:ext cx="6626514" cy="5687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cstate="print">
            <a:clrChange>
              <a:clrFrom>
                <a:srgbClr val="C3C8D2"/>
              </a:clrFrom>
              <a:clrTo>
                <a:srgbClr val="C3C8D2">
                  <a:alpha val="0"/>
                </a:srgbClr>
              </a:clrTo>
            </a:clrChange>
            <a:extLst>
              <a:ext uri="{28A0092B-C50C-407E-A947-70E740481C1C}">
                <a14:useLocalDpi xmlns:a14="http://schemas.microsoft.com/office/drawing/2010/main" val="0"/>
              </a:ext>
            </a:extLst>
          </a:blip>
          <a:srcRect r="36915"/>
          <a:stretch/>
        </p:blipFill>
        <p:spPr bwMode="auto">
          <a:xfrm flipH="1">
            <a:off x="6300160" y="214750"/>
            <a:ext cx="2838343" cy="229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6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xit" presetSubtype="0" fill="hold" nodeType="with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solidFill>
                  <a:schemeClr val="tx1">
                    <a:lumMod val="50000"/>
                  </a:schemeClr>
                </a:solidFill>
              </a:rPr>
              <a:t>Detector Array</a:t>
            </a:r>
            <a:endParaRPr lang="en-US" cap="small" dirty="0">
              <a:solidFill>
                <a:schemeClr val="tx1">
                  <a:lumMod val="50000"/>
                </a:schemeClr>
              </a:solidFill>
            </a:endParaRPr>
          </a:p>
        </p:txBody>
      </p:sp>
      <p:sp>
        <p:nvSpPr>
          <p:cNvPr id="4" name="Date Placeholder 3"/>
          <p:cNvSpPr>
            <a:spLocks noGrp="1"/>
          </p:cNvSpPr>
          <p:nvPr>
            <p:ph type="dt" sz="half" idx="10"/>
          </p:nvPr>
        </p:nvSpPr>
        <p:spPr/>
        <p:txBody>
          <a:bodyPr/>
          <a:lstStyle/>
          <a:p>
            <a:r>
              <a:rPr lang="en-US" smtClean="0"/>
              <a:t>June 1-19, 2015</a:t>
            </a:r>
            <a:endParaRPr lang="en-US" dirty="0"/>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6" name="Slide Number Placeholder 5"/>
          <p:cNvSpPr>
            <a:spLocks noGrp="1"/>
          </p:cNvSpPr>
          <p:nvPr>
            <p:ph type="sldNum" sz="quarter" idx="12"/>
          </p:nvPr>
        </p:nvSpPr>
        <p:spPr/>
        <p:txBody>
          <a:bodyPr/>
          <a:lstStyle/>
          <a:p>
            <a:fld id="{5930D1EE-7AA9-4E88-AF40-14C1A2DEB636}" type="slidenum">
              <a:rPr lang="en-US" smtClean="0"/>
              <a:pPr/>
              <a:t>74</a:t>
            </a:fld>
            <a:endParaRPr lang="en-US"/>
          </a:p>
        </p:txBody>
      </p:sp>
      <p:pic>
        <p:nvPicPr>
          <p:cNvPr id="3" name="Picture 2"/>
          <p:cNvPicPr>
            <a:picLocks noChangeAspect="1"/>
          </p:cNvPicPr>
          <p:nvPr/>
        </p:nvPicPr>
        <p:blipFill rotWithShape="1">
          <a:blip r:embed="rId2" cstate="print">
            <a:clrChange>
              <a:clrFrom>
                <a:srgbClr val="C4C8D3"/>
              </a:clrFrom>
              <a:clrTo>
                <a:srgbClr val="C4C8D3">
                  <a:alpha val="0"/>
                </a:srgbClr>
              </a:clrTo>
            </a:clrChange>
            <a:extLst>
              <a:ext uri="{28A0092B-C50C-407E-A947-70E740481C1C}">
                <a14:useLocalDpi xmlns:a14="http://schemas.microsoft.com/office/drawing/2010/main" val="0"/>
              </a:ext>
            </a:extLst>
          </a:blip>
          <a:srcRect l="14166"/>
          <a:stretch/>
        </p:blipFill>
        <p:spPr>
          <a:xfrm>
            <a:off x="639468" y="4510498"/>
            <a:ext cx="7848600" cy="1667321"/>
          </a:xfrm>
          <a:prstGeom prst="rect">
            <a:avLst/>
          </a:prstGeom>
        </p:spPr>
      </p:pic>
      <p:pic>
        <p:nvPicPr>
          <p:cNvPr id="30723"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3400" y="1066800"/>
            <a:ext cx="4224550" cy="2940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148435" y="1084541"/>
            <a:ext cx="614480" cy="2615184"/>
          </a:xfrm>
          <a:prstGeom prst="rect">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96284" y="1084541"/>
            <a:ext cx="521208" cy="2615184"/>
          </a:xfrm>
          <a:prstGeom prst="rect">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846041" y="3986102"/>
            <a:ext cx="1813317" cy="456535"/>
          </a:xfrm>
          <a:prstGeom prst="rect">
            <a:avLst/>
          </a:prstGeom>
          <a:noFill/>
        </p:spPr>
        <p:txBody>
          <a:bodyPr wrap="none" rtlCol="0">
            <a:spAutoFit/>
          </a:bodyPr>
          <a:lstStyle/>
          <a:p>
            <a:pPr>
              <a:lnSpc>
                <a:spcPct val="150000"/>
              </a:lnSpc>
            </a:pPr>
            <a:r>
              <a:rPr lang="en-US" dirty="0" smtClean="0">
                <a:solidFill>
                  <a:schemeClr val="bg1">
                    <a:lumMod val="95000"/>
                    <a:lumOff val="5000"/>
                  </a:schemeClr>
                </a:solidFill>
              </a:rPr>
              <a:t>Moller envelope</a:t>
            </a:r>
          </a:p>
        </p:txBody>
      </p:sp>
      <p:sp>
        <p:nvSpPr>
          <p:cNvPr id="13" name="TextBox 12"/>
          <p:cNvSpPr txBox="1"/>
          <p:nvPr/>
        </p:nvSpPr>
        <p:spPr>
          <a:xfrm>
            <a:off x="4303165" y="5426060"/>
            <a:ext cx="2185214" cy="456535"/>
          </a:xfrm>
          <a:prstGeom prst="rect">
            <a:avLst/>
          </a:prstGeom>
          <a:noFill/>
        </p:spPr>
        <p:txBody>
          <a:bodyPr wrap="none" rtlCol="0">
            <a:spAutoFit/>
          </a:bodyPr>
          <a:lstStyle/>
          <a:p>
            <a:pPr>
              <a:lnSpc>
                <a:spcPct val="150000"/>
              </a:lnSpc>
            </a:pPr>
            <a:r>
              <a:rPr lang="en-US" dirty="0" smtClean="0">
                <a:solidFill>
                  <a:schemeClr val="bg1">
                    <a:lumMod val="95000"/>
                    <a:lumOff val="5000"/>
                  </a:schemeClr>
                </a:solidFill>
              </a:rPr>
              <a:t>Elastic </a:t>
            </a:r>
            <a:r>
              <a:rPr lang="en-US" dirty="0" err="1" smtClean="0">
                <a:solidFill>
                  <a:schemeClr val="bg1">
                    <a:lumMod val="95000"/>
                    <a:lumOff val="5000"/>
                  </a:schemeClr>
                </a:solidFill>
              </a:rPr>
              <a:t>ep</a:t>
            </a:r>
            <a:r>
              <a:rPr lang="en-US" dirty="0" smtClean="0">
                <a:solidFill>
                  <a:schemeClr val="bg1">
                    <a:lumMod val="95000"/>
                    <a:lumOff val="5000"/>
                  </a:schemeClr>
                </a:solidFill>
              </a:rPr>
              <a:t> envelope</a:t>
            </a:r>
          </a:p>
        </p:txBody>
      </p:sp>
      <p:cxnSp>
        <p:nvCxnSpPr>
          <p:cNvPr id="14" name="Straight Arrow Connector 13"/>
          <p:cNvCxnSpPr/>
          <p:nvPr/>
        </p:nvCxnSpPr>
        <p:spPr>
          <a:xfrm>
            <a:off x="5862177" y="4492470"/>
            <a:ext cx="783693" cy="513102"/>
          </a:xfrm>
          <a:prstGeom prst="straightConnector1">
            <a:avLst/>
          </a:prstGeom>
          <a:ln w="222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342773" y="5157225"/>
            <a:ext cx="391846" cy="521723"/>
          </a:xfrm>
          <a:prstGeom prst="straightConnector1">
            <a:avLst/>
          </a:prstGeom>
          <a:ln w="222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33" y="1006534"/>
            <a:ext cx="3405167" cy="316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04800" y="4253246"/>
            <a:ext cx="1451719" cy="100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8290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fade">
                                      <p:cBhvr>
                                        <p:cTn id="7" dur="500"/>
                                        <p:tgtEl>
                                          <p:spTgt spid="296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solidFill>
                  <a:schemeClr val="tx1">
                    <a:lumMod val="50000"/>
                  </a:schemeClr>
                </a:solidFill>
              </a:rPr>
              <a:t>Detector Electronics</a:t>
            </a:r>
            <a:endParaRPr lang="en-US" cap="small" dirty="0">
              <a:solidFill>
                <a:schemeClr val="tx1">
                  <a:lumMod val="50000"/>
                </a:schemeClr>
              </a:solidFill>
            </a:endParaRPr>
          </a:p>
        </p:txBody>
      </p:sp>
      <p:sp>
        <p:nvSpPr>
          <p:cNvPr id="4" name="Date Placeholder 3"/>
          <p:cNvSpPr>
            <a:spLocks noGrp="1"/>
          </p:cNvSpPr>
          <p:nvPr>
            <p:ph type="dt" sz="half" idx="10"/>
          </p:nvPr>
        </p:nvSpPr>
        <p:spPr/>
        <p:txBody>
          <a:bodyPr/>
          <a:lstStyle/>
          <a:p>
            <a:r>
              <a:rPr lang="en-US" smtClean="0"/>
              <a:t>June 1-19, 2015</a:t>
            </a:r>
            <a:endParaRPr lang="en-US" dirty="0"/>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6" name="Slide Number Placeholder 5"/>
          <p:cNvSpPr>
            <a:spLocks noGrp="1"/>
          </p:cNvSpPr>
          <p:nvPr>
            <p:ph type="sldNum" sz="quarter" idx="12"/>
          </p:nvPr>
        </p:nvSpPr>
        <p:spPr/>
        <p:txBody>
          <a:bodyPr/>
          <a:lstStyle/>
          <a:p>
            <a:fld id="{5930D1EE-7AA9-4E88-AF40-14C1A2DEB636}" type="slidenum">
              <a:rPr lang="en-US" smtClean="0"/>
              <a:pPr/>
              <a:t>75</a:t>
            </a:fld>
            <a:endParaRPr lang="en-US"/>
          </a:p>
        </p:txBody>
      </p:sp>
      <p:pic>
        <p:nvPicPr>
          <p:cNvPr id="3072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1926" y="1135597"/>
            <a:ext cx="4234309" cy="331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5597"/>
            <a:ext cx="4456785" cy="2304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25" y="3815760"/>
            <a:ext cx="3969415" cy="233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30058" y="5963730"/>
            <a:ext cx="2005742" cy="456535"/>
          </a:xfrm>
          <a:prstGeom prst="rect">
            <a:avLst/>
          </a:prstGeom>
          <a:noFill/>
        </p:spPr>
        <p:txBody>
          <a:bodyPr wrap="none" rtlCol="0">
            <a:spAutoFit/>
          </a:bodyPr>
          <a:lstStyle/>
          <a:p>
            <a:pPr>
              <a:lnSpc>
                <a:spcPct val="150000"/>
              </a:lnSpc>
            </a:pPr>
            <a:r>
              <a:rPr lang="en-US" dirty="0" smtClean="0">
                <a:solidFill>
                  <a:schemeClr val="bg1">
                    <a:lumMod val="50000"/>
                    <a:lumOff val="50000"/>
                  </a:schemeClr>
                </a:solidFill>
              </a:rPr>
              <a:t>TRIUMF Amplifier</a:t>
            </a:r>
          </a:p>
        </p:txBody>
      </p:sp>
      <p:sp>
        <p:nvSpPr>
          <p:cNvPr id="10" name="TextBox 9"/>
          <p:cNvSpPr txBox="1"/>
          <p:nvPr/>
        </p:nvSpPr>
        <p:spPr>
          <a:xfrm>
            <a:off x="1107067" y="3211862"/>
            <a:ext cx="1928733" cy="456535"/>
          </a:xfrm>
          <a:prstGeom prst="rect">
            <a:avLst/>
          </a:prstGeom>
          <a:noFill/>
        </p:spPr>
        <p:txBody>
          <a:bodyPr wrap="none" rtlCol="0">
            <a:spAutoFit/>
          </a:bodyPr>
          <a:lstStyle/>
          <a:p>
            <a:pPr>
              <a:lnSpc>
                <a:spcPct val="150000"/>
              </a:lnSpc>
            </a:pPr>
            <a:r>
              <a:rPr lang="en-US" dirty="0" smtClean="0">
                <a:solidFill>
                  <a:schemeClr val="bg1">
                    <a:lumMod val="50000"/>
                    <a:lumOff val="50000"/>
                  </a:schemeClr>
                </a:solidFill>
              </a:rPr>
              <a:t>Electronics chain</a:t>
            </a:r>
          </a:p>
        </p:txBody>
      </p:sp>
      <p:sp>
        <p:nvSpPr>
          <p:cNvPr id="7" name="TextBox 6"/>
          <p:cNvSpPr txBox="1"/>
          <p:nvPr/>
        </p:nvSpPr>
        <p:spPr>
          <a:xfrm>
            <a:off x="4572000" y="4749014"/>
            <a:ext cx="3671738" cy="880369"/>
          </a:xfrm>
          <a:prstGeom prst="rect">
            <a:avLst/>
          </a:prstGeom>
          <a:noFill/>
        </p:spPr>
        <p:txBody>
          <a:bodyPr wrap="square" rtlCol="0">
            <a:spAutoFit/>
          </a:bodyPr>
          <a:lstStyle/>
          <a:p>
            <a:pPr>
              <a:lnSpc>
                <a:spcPct val="150000"/>
              </a:lnSpc>
            </a:pPr>
            <a:r>
              <a:rPr lang="en-US" dirty="0" err="1" smtClean="0"/>
              <a:t>Qweak</a:t>
            </a:r>
            <a:r>
              <a:rPr lang="en-US" dirty="0"/>
              <a:t>-</a:t>
            </a:r>
            <a:r>
              <a:rPr lang="en-US" dirty="0" smtClean="0"/>
              <a:t>style electronics with few or no modifications will be suitable</a:t>
            </a:r>
          </a:p>
        </p:txBody>
      </p:sp>
    </p:spTree>
    <p:extLst>
      <p:ext uri="{BB962C8B-B14F-4D97-AF65-F5344CB8AC3E}">
        <p14:creationId xmlns:p14="http://schemas.microsoft.com/office/powerpoint/2010/main" val="15215870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Mainz Beam Tests</a:t>
            </a:r>
            <a:endParaRPr lang="en-CA" dirty="0"/>
          </a:p>
        </p:txBody>
      </p:sp>
      <p:sp>
        <p:nvSpPr>
          <p:cNvPr id="4" name="Date Placeholder 3"/>
          <p:cNvSpPr>
            <a:spLocks noGrp="1"/>
          </p:cNvSpPr>
          <p:nvPr>
            <p:ph type="dt" sz="half" idx="10"/>
          </p:nvPr>
        </p:nvSpPr>
        <p:spPr/>
        <p:txBody>
          <a:bodyPr/>
          <a:lstStyle/>
          <a:p>
            <a:r>
              <a:rPr lang="en-US" smtClean="0"/>
              <a:t>June 1-19, 2015</a:t>
            </a:r>
            <a:endParaRPr lang="en-US"/>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6" name="Slide Number Placeholder 5"/>
          <p:cNvSpPr>
            <a:spLocks noGrp="1"/>
          </p:cNvSpPr>
          <p:nvPr>
            <p:ph type="sldNum" sz="quarter" idx="12"/>
          </p:nvPr>
        </p:nvSpPr>
        <p:spPr/>
        <p:txBody>
          <a:bodyPr/>
          <a:lstStyle/>
          <a:p>
            <a:fld id="{4404F606-2FD7-4F81-A43D-A23160D76E36}" type="slidenum">
              <a:rPr lang="en-US" smtClean="0"/>
              <a:pPr/>
              <a:t>76</a:t>
            </a:fld>
            <a:endParaRPr lang="en-US"/>
          </a:p>
        </p:txBody>
      </p:sp>
      <p:pic>
        <p:nvPicPr>
          <p:cNvPr id="9" name="Picture 8"/>
          <p:cNvPicPr>
            <a:picLocks noChangeAspect="1"/>
          </p:cNvPicPr>
          <p:nvPr/>
        </p:nvPicPr>
        <p:blipFill rotWithShape="1">
          <a:blip r:embed="rId3"/>
          <a:srcRect l="1" t="9255" r="308" b="3748"/>
          <a:stretch/>
        </p:blipFill>
        <p:spPr>
          <a:xfrm>
            <a:off x="533400" y="1447800"/>
            <a:ext cx="8010725" cy="4648200"/>
          </a:xfrm>
          <a:prstGeom prst="rect">
            <a:avLst/>
          </a:prstGeom>
        </p:spPr>
      </p:pic>
      <p:sp>
        <p:nvSpPr>
          <p:cNvPr id="10" name="TextBox 9"/>
          <p:cNvSpPr txBox="1"/>
          <p:nvPr/>
        </p:nvSpPr>
        <p:spPr>
          <a:xfrm>
            <a:off x="1621" y="801469"/>
            <a:ext cx="4263731" cy="646331"/>
          </a:xfrm>
          <a:prstGeom prst="rect">
            <a:avLst/>
          </a:prstGeom>
          <a:noFill/>
        </p:spPr>
        <p:txBody>
          <a:bodyPr wrap="none" rtlCol="0">
            <a:spAutoFit/>
          </a:bodyPr>
          <a:lstStyle/>
          <a:p>
            <a:r>
              <a:rPr lang="en-US" dirty="0" smtClean="0"/>
              <a:t>University of Manitoba and </a:t>
            </a:r>
            <a:r>
              <a:rPr lang="en-US" dirty="0" err="1" smtClean="0"/>
              <a:t>Umass</a:t>
            </a:r>
            <a:r>
              <a:rPr lang="en-US" dirty="0" smtClean="0"/>
              <a:t> Amherst</a:t>
            </a:r>
          </a:p>
          <a:p>
            <a:r>
              <a:rPr lang="en-US" dirty="0" smtClean="0"/>
              <a:t>(Slides thanks to </a:t>
            </a:r>
            <a:r>
              <a:rPr lang="en-US" dirty="0" err="1" smtClean="0"/>
              <a:t>Peiqing</a:t>
            </a:r>
            <a:r>
              <a:rPr lang="en-US" dirty="0" smtClean="0"/>
              <a:t> Wang)</a:t>
            </a:r>
            <a:endParaRPr lang="en-CA" dirty="0"/>
          </a:p>
        </p:txBody>
      </p:sp>
    </p:spTree>
    <p:extLst>
      <p:ext uri="{BB962C8B-B14F-4D97-AF65-F5344CB8AC3E}">
        <p14:creationId xmlns:p14="http://schemas.microsoft.com/office/powerpoint/2010/main" val="5441949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Sim and Test Results</a:t>
            </a:r>
            <a:endParaRPr lang="en-CA" dirty="0"/>
          </a:p>
        </p:txBody>
      </p:sp>
      <p:sp>
        <p:nvSpPr>
          <p:cNvPr id="4" name="Date Placeholder 3"/>
          <p:cNvSpPr>
            <a:spLocks noGrp="1"/>
          </p:cNvSpPr>
          <p:nvPr>
            <p:ph type="dt" sz="half" idx="10"/>
          </p:nvPr>
        </p:nvSpPr>
        <p:spPr/>
        <p:txBody>
          <a:bodyPr/>
          <a:lstStyle/>
          <a:p>
            <a:r>
              <a:rPr lang="en-US" smtClean="0"/>
              <a:t>June 1-19, 2015</a:t>
            </a:r>
            <a:endParaRPr lang="en-US"/>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6" name="Slide Number Placeholder 5"/>
          <p:cNvSpPr>
            <a:spLocks noGrp="1"/>
          </p:cNvSpPr>
          <p:nvPr>
            <p:ph type="sldNum" sz="quarter" idx="12"/>
          </p:nvPr>
        </p:nvSpPr>
        <p:spPr/>
        <p:txBody>
          <a:bodyPr/>
          <a:lstStyle/>
          <a:p>
            <a:fld id="{4404F606-2FD7-4F81-A43D-A23160D76E36}" type="slidenum">
              <a:rPr lang="en-US" smtClean="0"/>
              <a:pPr/>
              <a:t>77</a:t>
            </a:fld>
            <a:endParaRPr lang="en-US" dirty="0"/>
          </a:p>
        </p:txBody>
      </p:sp>
      <p:pic>
        <p:nvPicPr>
          <p:cNvPr id="7" name="Content Placeholder 6"/>
          <p:cNvPicPr>
            <a:picLocks noGrp="1" noChangeAspect="1"/>
          </p:cNvPicPr>
          <p:nvPr>
            <p:ph idx="4294967295"/>
          </p:nvPr>
        </p:nvPicPr>
        <p:blipFill>
          <a:blip r:embed="rId2"/>
          <a:stretch>
            <a:fillRect/>
          </a:stretch>
        </p:blipFill>
        <p:spPr>
          <a:xfrm>
            <a:off x="3716338" y="960438"/>
            <a:ext cx="5427662" cy="4525962"/>
          </a:xfrm>
          <a:prstGeom prst="rect">
            <a:avLst/>
          </a:prstGeom>
        </p:spPr>
      </p:pic>
      <p:pic>
        <p:nvPicPr>
          <p:cNvPr id="8" name="Picture 7"/>
          <p:cNvPicPr>
            <a:picLocks noChangeAspect="1"/>
          </p:cNvPicPr>
          <p:nvPr/>
        </p:nvPicPr>
        <p:blipFill rotWithShape="1">
          <a:blip r:embed="rId3"/>
          <a:srcRect r="49809"/>
          <a:stretch/>
        </p:blipFill>
        <p:spPr>
          <a:xfrm>
            <a:off x="123826" y="1295400"/>
            <a:ext cx="3593092" cy="4042671"/>
          </a:xfrm>
          <a:prstGeom prst="rect">
            <a:avLst/>
          </a:prstGeom>
        </p:spPr>
      </p:pic>
    </p:spTree>
    <p:extLst>
      <p:ext uri="{BB962C8B-B14F-4D97-AF65-F5344CB8AC3E}">
        <p14:creationId xmlns:p14="http://schemas.microsoft.com/office/powerpoint/2010/main" val="29126258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2286000" y="990600"/>
            <a:ext cx="1752600" cy="17104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dirty="0">
                <a:solidFill>
                  <a:schemeClr val="tx1"/>
                </a:solidFill>
              </a:rPr>
              <a:t>C</a:t>
            </a:r>
            <a:r>
              <a:rPr lang="en-US" sz="1600" dirty="0" smtClean="0">
                <a:solidFill>
                  <a:schemeClr val="tx1"/>
                </a:solidFill>
              </a:rPr>
              <a:t>onductor layout</a:t>
            </a:r>
            <a:endParaRPr lang="en-US" sz="1600" dirty="0">
              <a:solidFill>
                <a:schemeClr val="tx1"/>
              </a:solidFill>
            </a:endParaRPr>
          </a:p>
        </p:txBody>
      </p:sp>
      <p:sp>
        <p:nvSpPr>
          <p:cNvPr id="6" name="Title 1"/>
          <p:cNvSpPr>
            <a:spLocks noGrp="1"/>
          </p:cNvSpPr>
          <p:nvPr>
            <p:ph type="title"/>
          </p:nvPr>
        </p:nvSpPr>
        <p:spPr/>
        <p:txBody>
          <a:bodyPr>
            <a:normAutofit/>
          </a:bodyPr>
          <a:lstStyle/>
          <a:p>
            <a:r>
              <a:rPr lang="en-US" dirty="0" smtClean="0"/>
              <a:t>Spectrometer Design</a:t>
            </a:r>
            <a:endParaRPr lang="en-US" dirty="0"/>
          </a:p>
        </p:txBody>
      </p:sp>
      <p:sp>
        <p:nvSpPr>
          <p:cNvPr id="7" name="Date Placeholder 6"/>
          <p:cNvSpPr>
            <a:spLocks noGrp="1"/>
          </p:cNvSpPr>
          <p:nvPr>
            <p:ph type="dt" sz="half" idx="10"/>
          </p:nvPr>
        </p:nvSpPr>
        <p:spPr/>
        <p:txBody>
          <a:bodyPr/>
          <a:lstStyle/>
          <a:p>
            <a:r>
              <a:rPr lang="en-US" smtClean="0"/>
              <a:t>June 1-19, 2015</a:t>
            </a:r>
            <a:endParaRPr lang="en-US"/>
          </a:p>
        </p:txBody>
      </p:sp>
      <p:sp>
        <p:nvSpPr>
          <p:cNvPr id="4" name="Footer Placeholder 3"/>
          <p:cNvSpPr>
            <a:spLocks noGrp="1"/>
          </p:cNvSpPr>
          <p:nvPr>
            <p:ph type="ftr" sz="quarter" idx="11"/>
          </p:nvPr>
        </p:nvSpPr>
        <p:spPr/>
        <p:txBody>
          <a:bodyPr/>
          <a:lstStyle/>
          <a:p>
            <a:r>
              <a:rPr lang="en-US" smtClean="0"/>
              <a:t>HUGS</a:t>
            </a:r>
            <a:endParaRPr lang="en-US"/>
          </a:p>
        </p:txBody>
      </p:sp>
      <p:sp>
        <p:nvSpPr>
          <p:cNvPr id="5" name="Slide Number Placeholder 4"/>
          <p:cNvSpPr>
            <a:spLocks noGrp="1"/>
          </p:cNvSpPr>
          <p:nvPr>
            <p:ph type="sldNum" sz="quarter" idx="12"/>
          </p:nvPr>
        </p:nvSpPr>
        <p:spPr/>
        <p:txBody>
          <a:bodyPr/>
          <a:lstStyle/>
          <a:p>
            <a:fld id="{4404F606-2FD7-4F81-A43D-A23160D76E36}" type="slidenum">
              <a:rPr lang="en-US" smtClean="0"/>
              <a:pPr/>
              <a:t>78</a:t>
            </a:fld>
            <a:endParaRPr lang="en-US"/>
          </a:p>
        </p:txBody>
      </p:sp>
      <p:sp>
        <p:nvSpPr>
          <p:cNvPr id="19" name="Oval 18"/>
          <p:cNvSpPr/>
          <p:nvPr/>
        </p:nvSpPr>
        <p:spPr>
          <a:xfrm>
            <a:off x="5029200" y="990600"/>
            <a:ext cx="1752600" cy="1710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solidFill>
                  <a:schemeClr val="tx1"/>
                </a:solidFill>
              </a:rPr>
              <a:t>Optics tweaks</a:t>
            </a:r>
            <a:endParaRPr lang="en-US" sz="1600" dirty="0">
              <a:solidFill>
                <a:schemeClr val="tx1"/>
              </a:solidFill>
            </a:endParaRPr>
          </a:p>
        </p:txBody>
      </p:sp>
      <p:sp>
        <p:nvSpPr>
          <p:cNvPr id="20" name="Oval 19"/>
          <p:cNvSpPr/>
          <p:nvPr/>
        </p:nvSpPr>
        <p:spPr>
          <a:xfrm>
            <a:off x="6400800" y="3124200"/>
            <a:ext cx="1752600" cy="1710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smtClean="0">
                <a:solidFill>
                  <a:schemeClr val="tx1"/>
                </a:solidFill>
              </a:rPr>
              <a:t>Optimize collimators</a:t>
            </a:r>
            <a:endParaRPr lang="en-US" sz="1600" dirty="0">
              <a:solidFill>
                <a:schemeClr val="tx1"/>
              </a:solidFill>
            </a:endParaRPr>
          </a:p>
        </p:txBody>
      </p:sp>
      <p:sp>
        <p:nvSpPr>
          <p:cNvPr id="3" name="Bent Arrow 2"/>
          <p:cNvSpPr/>
          <p:nvPr/>
        </p:nvSpPr>
        <p:spPr>
          <a:xfrm flipV="1">
            <a:off x="1119188" y="1523999"/>
            <a:ext cx="1548949" cy="839949"/>
          </a:xfrm>
          <a:prstGeom prst="bentArrow">
            <a:avLst/>
          </a:prstGeom>
          <a:gradFill>
            <a:gsLst>
              <a:gs pos="0">
                <a:srgbClr val="197D2A"/>
              </a:gs>
              <a:gs pos="80000">
                <a:srgbClr val="2DB026"/>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2" name="Rounded Rectangle 1"/>
          <p:cNvSpPr/>
          <p:nvPr/>
        </p:nvSpPr>
        <p:spPr>
          <a:xfrm>
            <a:off x="304800" y="457200"/>
            <a:ext cx="1752600" cy="123445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1600" b="1" dirty="0"/>
              <a:t>Ideal current distribution</a:t>
            </a:r>
          </a:p>
        </p:txBody>
      </p:sp>
      <p:sp>
        <p:nvSpPr>
          <p:cNvPr id="21" name="Oval 20"/>
          <p:cNvSpPr/>
          <p:nvPr/>
        </p:nvSpPr>
        <p:spPr>
          <a:xfrm>
            <a:off x="914400" y="3166400"/>
            <a:ext cx="1752600" cy="1710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err="1" smtClean="0">
                <a:solidFill>
                  <a:schemeClr val="tx1"/>
                </a:solidFill>
              </a:rPr>
              <a:t>Add’l</a:t>
            </a:r>
            <a:r>
              <a:rPr lang="en-US" sz="1600" dirty="0" smtClean="0">
                <a:solidFill>
                  <a:schemeClr val="tx1"/>
                </a:solidFill>
              </a:rPr>
              <a:t> input from us</a:t>
            </a:r>
            <a:endParaRPr lang="en-US" sz="1600" dirty="0">
              <a:solidFill>
                <a:schemeClr val="tx1"/>
              </a:solidFill>
            </a:endParaRPr>
          </a:p>
        </p:txBody>
      </p:sp>
      <p:sp>
        <p:nvSpPr>
          <p:cNvPr id="22" name="Oval 21"/>
          <p:cNvSpPr/>
          <p:nvPr/>
        </p:nvSpPr>
        <p:spPr>
          <a:xfrm>
            <a:off x="3657600" y="4614200"/>
            <a:ext cx="1752600" cy="1710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solidFill>
                  <a:schemeClr val="tx1"/>
                </a:solidFill>
              </a:rPr>
              <a:t>Engineering </a:t>
            </a:r>
            <a:r>
              <a:rPr lang="en-US" sz="1600" dirty="0">
                <a:solidFill>
                  <a:schemeClr val="tx1"/>
                </a:solidFill>
              </a:rPr>
              <a:t>d</a:t>
            </a:r>
            <a:r>
              <a:rPr lang="en-US" sz="1600" dirty="0" smtClean="0">
                <a:solidFill>
                  <a:schemeClr val="tx1"/>
                </a:solidFill>
              </a:rPr>
              <a:t>esign</a:t>
            </a:r>
            <a:endParaRPr lang="en-US" sz="1600" dirty="0">
              <a:solidFill>
                <a:schemeClr val="tx1"/>
              </a:solidFill>
            </a:endParaRPr>
          </a:p>
        </p:txBody>
      </p:sp>
      <p:sp>
        <p:nvSpPr>
          <p:cNvPr id="13" name="Right Arrow 12"/>
          <p:cNvSpPr/>
          <p:nvPr/>
        </p:nvSpPr>
        <p:spPr>
          <a:xfrm>
            <a:off x="4184594" y="1447800"/>
            <a:ext cx="685800" cy="309505"/>
          </a:xfrm>
          <a:prstGeom prst="rightArrow">
            <a:avLst/>
          </a:prstGeom>
          <a:gradFill>
            <a:gsLst>
              <a:gs pos="0">
                <a:srgbClr val="197D2A"/>
              </a:gs>
              <a:gs pos="80000">
                <a:srgbClr val="2DB026"/>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0" name="Right Arrow 29"/>
          <p:cNvSpPr/>
          <p:nvPr/>
        </p:nvSpPr>
        <p:spPr>
          <a:xfrm rot="3240105">
            <a:off x="6542728" y="2531019"/>
            <a:ext cx="685800" cy="309505"/>
          </a:xfrm>
          <a:prstGeom prst="rightArrow">
            <a:avLst/>
          </a:prstGeom>
          <a:gradFill>
            <a:gsLst>
              <a:gs pos="0">
                <a:srgbClr val="FFFF00"/>
              </a:gs>
              <a:gs pos="80000">
                <a:srgbClr val="FFFFA7"/>
              </a:gs>
              <a:gs pos="100000">
                <a:srgbClr val="F9FDD3"/>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1" name="Right Arrow 30"/>
          <p:cNvSpPr/>
          <p:nvPr/>
        </p:nvSpPr>
        <p:spPr>
          <a:xfrm rot="19441333" flipH="1">
            <a:off x="5659947" y="4915354"/>
            <a:ext cx="731474" cy="309505"/>
          </a:xfrm>
          <a:prstGeom prst="rightArrow">
            <a:avLst/>
          </a:prstGeom>
          <a:gradFill>
            <a:gsLst>
              <a:gs pos="0">
                <a:srgbClr val="FFFF00"/>
              </a:gs>
              <a:gs pos="80000">
                <a:srgbClr val="FFFFA7"/>
              </a:gs>
              <a:gs pos="100000">
                <a:srgbClr val="F9FDD3"/>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2" name="Right Arrow 31"/>
          <p:cNvSpPr/>
          <p:nvPr/>
        </p:nvSpPr>
        <p:spPr>
          <a:xfrm rot="2539774" flipH="1">
            <a:off x="2675856" y="4854139"/>
            <a:ext cx="731474" cy="309505"/>
          </a:xfrm>
          <a:prstGeom prst="rightArrow">
            <a:avLst/>
          </a:prstGeom>
          <a:gradFill>
            <a:gsLst>
              <a:gs pos="0">
                <a:srgbClr val="FFFF00"/>
              </a:gs>
              <a:gs pos="80000">
                <a:srgbClr val="FFFFA7"/>
              </a:gs>
              <a:gs pos="100000">
                <a:srgbClr val="F9FDD3"/>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5" name="Right Arrow 34"/>
          <p:cNvSpPr/>
          <p:nvPr/>
        </p:nvSpPr>
        <p:spPr>
          <a:xfrm rot="2368565">
            <a:off x="3068166" y="4460794"/>
            <a:ext cx="685800" cy="309505"/>
          </a:xfrm>
          <a:prstGeom prst="rightArrow">
            <a:avLst/>
          </a:prstGeom>
          <a:gradFill>
            <a:gsLst>
              <a:gs pos="0">
                <a:srgbClr val="CC0000"/>
              </a:gs>
              <a:gs pos="80000">
                <a:srgbClr val="F51F0F"/>
              </a:gs>
              <a:gs pos="100000">
                <a:schemeClr val="accent2">
                  <a:lumMod val="20000"/>
                  <a:lumOff val="8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7" name="Right Arrow 36"/>
          <p:cNvSpPr/>
          <p:nvPr/>
        </p:nvSpPr>
        <p:spPr>
          <a:xfrm flipH="1">
            <a:off x="4138920" y="1981200"/>
            <a:ext cx="731474" cy="309505"/>
          </a:xfrm>
          <a:prstGeom prst="rightArrow">
            <a:avLst/>
          </a:prstGeom>
          <a:gradFill>
            <a:gsLst>
              <a:gs pos="0">
                <a:srgbClr val="FFFF00"/>
              </a:gs>
              <a:gs pos="80000">
                <a:srgbClr val="FFFFA7"/>
              </a:gs>
              <a:gs pos="100000">
                <a:srgbClr val="F9FDD3"/>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 name="Right Arrow 37"/>
          <p:cNvSpPr/>
          <p:nvPr/>
        </p:nvSpPr>
        <p:spPr>
          <a:xfrm rot="3814626" flipH="1">
            <a:off x="2961084" y="3493587"/>
            <a:ext cx="2037836" cy="309505"/>
          </a:xfrm>
          <a:prstGeom prst="rightArrow">
            <a:avLst/>
          </a:prstGeom>
          <a:gradFill>
            <a:gsLst>
              <a:gs pos="0">
                <a:srgbClr val="CC0000"/>
              </a:gs>
              <a:gs pos="80000">
                <a:srgbClr val="F51F0F"/>
              </a:gs>
              <a:gs pos="100000">
                <a:schemeClr val="accent2">
                  <a:lumMod val="20000"/>
                  <a:lumOff val="8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7" name="TextBox 26"/>
          <p:cNvSpPr txBox="1"/>
          <p:nvPr/>
        </p:nvSpPr>
        <p:spPr>
          <a:xfrm>
            <a:off x="2668137" y="2662297"/>
            <a:ext cx="3694563" cy="206210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 typeface="Arial" pitchFamily="34" charset="0"/>
              <a:buChar char="•"/>
            </a:pPr>
            <a:r>
              <a:rPr lang="en-US" sz="1600" dirty="0"/>
              <a:t>F</a:t>
            </a:r>
            <a:r>
              <a:rPr lang="en-US" sz="1600" dirty="0" smtClean="0"/>
              <a:t>ill azimuth at low radius, far downstream</a:t>
            </a:r>
          </a:p>
          <a:p>
            <a:pPr marL="285750" indent="-285750">
              <a:buFont typeface="Arial" pitchFamily="34" charset="0"/>
              <a:buChar char="•"/>
            </a:pPr>
            <a:r>
              <a:rPr lang="en-US" sz="1600" dirty="0"/>
              <a:t>H</a:t>
            </a:r>
            <a:r>
              <a:rPr lang="en-US" sz="1600" dirty="0" smtClean="0"/>
              <a:t>alf azimuth at upstream end</a:t>
            </a:r>
          </a:p>
          <a:p>
            <a:pPr marL="285750" indent="-285750">
              <a:buFont typeface="Arial" pitchFamily="34" charset="0"/>
              <a:buChar char="•"/>
            </a:pPr>
            <a:r>
              <a:rPr lang="en-US" sz="1600" dirty="0"/>
              <a:t>N</a:t>
            </a:r>
            <a:r>
              <a:rPr lang="en-US" sz="1600" dirty="0" smtClean="0"/>
              <a:t>o interferences</a:t>
            </a:r>
          </a:p>
          <a:p>
            <a:pPr marL="285750" indent="-285750">
              <a:buFont typeface="Arial" pitchFamily="34" charset="0"/>
              <a:buChar char="•"/>
            </a:pPr>
            <a:r>
              <a:rPr lang="en-US" sz="1600" dirty="0" smtClean="0"/>
              <a:t>Minimum bends 5x OD of wire</a:t>
            </a:r>
          </a:p>
          <a:p>
            <a:pPr marL="285750" indent="-285750">
              <a:buFont typeface="Arial" pitchFamily="34" charset="0"/>
              <a:buChar char="•"/>
            </a:pPr>
            <a:r>
              <a:rPr lang="en-US" sz="1600" dirty="0" smtClean="0"/>
              <a:t>Minimum 5x </a:t>
            </a:r>
            <a:r>
              <a:rPr lang="en-US" sz="1600" dirty="0" err="1" smtClean="0"/>
              <a:t>ms</a:t>
            </a:r>
            <a:r>
              <a:rPr lang="en-US" sz="1600" dirty="0" smtClean="0"/>
              <a:t> radius</a:t>
            </a:r>
          </a:p>
          <a:p>
            <a:pPr marL="285750" indent="-285750">
              <a:buFont typeface="Arial" pitchFamily="34" charset="0"/>
              <a:buChar char="•"/>
            </a:pPr>
            <a:r>
              <a:rPr lang="en-US" sz="1600" dirty="0"/>
              <a:t>D</a:t>
            </a:r>
            <a:r>
              <a:rPr lang="en-US" sz="1600" dirty="0" smtClean="0"/>
              <a:t>ouble-pancake design</a:t>
            </a:r>
            <a:r>
              <a:rPr lang="en-US" sz="1600" dirty="0"/>
              <a:t>	</a:t>
            </a:r>
            <a:endParaRPr lang="en-US" sz="1600" dirty="0" smtClean="0"/>
          </a:p>
          <a:p>
            <a:pPr marL="285750" indent="-285750">
              <a:buFont typeface="Arial" pitchFamily="34" charset="0"/>
              <a:buChar char="•"/>
            </a:pPr>
            <a:r>
              <a:rPr lang="en-US" sz="1600" dirty="0"/>
              <a:t>C</a:t>
            </a:r>
            <a:r>
              <a:rPr lang="en-US" sz="1600" dirty="0" smtClean="0"/>
              <a:t>learance for insulation, supports</a:t>
            </a:r>
          </a:p>
        </p:txBody>
      </p:sp>
      <p:sp>
        <p:nvSpPr>
          <p:cNvPr id="28" name="TextBox 27"/>
          <p:cNvSpPr txBox="1"/>
          <p:nvPr/>
        </p:nvSpPr>
        <p:spPr>
          <a:xfrm>
            <a:off x="2628900" y="2756118"/>
            <a:ext cx="3848100" cy="181588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Arial" pitchFamily="34" charset="0"/>
              <a:buChar char="•"/>
            </a:pPr>
            <a:r>
              <a:rPr lang="en-US" sz="1600" dirty="0" smtClean="0"/>
              <a:t>Return to proposal optics or better</a:t>
            </a:r>
          </a:p>
          <a:p>
            <a:pPr marL="285750" indent="-285750">
              <a:buFont typeface="Arial" pitchFamily="34" charset="0"/>
              <a:buChar char="•"/>
            </a:pPr>
            <a:r>
              <a:rPr lang="en-US" sz="1600" dirty="0" smtClean="0"/>
              <a:t>Optimize </a:t>
            </a:r>
            <a:r>
              <a:rPr lang="en-US" sz="1600" dirty="0"/>
              <a:t>Moller </a:t>
            </a:r>
            <a:r>
              <a:rPr lang="en-US" sz="1600" dirty="0" smtClean="0"/>
              <a:t>peak</a:t>
            </a:r>
            <a:endParaRPr lang="en-US" sz="1600" dirty="0"/>
          </a:p>
          <a:p>
            <a:pPr marL="285750" indent="-285750">
              <a:buFont typeface="Arial" pitchFamily="34" charset="0"/>
              <a:buChar char="•"/>
            </a:pPr>
            <a:r>
              <a:rPr lang="en-US" sz="1600" dirty="0" smtClean="0"/>
              <a:t>Minimize </a:t>
            </a:r>
            <a:r>
              <a:rPr lang="en-US" sz="1600" dirty="0" err="1"/>
              <a:t>ep</a:t>
            </a:r>
            <a:r>
              <a:rPr lang="en-US" sz="1600" dirty="0"/>
              <a:t> backgrounds</a:t>
            </a:r>
          </a:p>
          <a:p>
            <a:pPr marL="285750" indent="-285750">
              <a:buFont typeface="Arial" pitchFamily="34" charset="0"/>
              <a:buChar char="•"/>
            </a:pPr>
            <a:r>
              <a:rPr lang="en-US" sz="1600" dirty="0" smtClean="0"/>
              <a:t>Symmetric </a:t>
            </a:r>
            <a:r>
              <a:rPr lang="en-US" sz="1600" dirty="0"/>
              <a:t>front/back scattered </a:t>
            </a:r>
            <a:r>
              <a:rPr lang="en-US" sz="1600" dirty="0" err="1"/>
              <a:t>mollers</a:t>
            </a:r>
            <a:r>
              <a:rPr lang="en-US" sz="1600" dirty="0"/>
              <a:t> </a:t>
            </a:r>
            <a:r>
              <a:rPr lang="en-US" sz="1600" dirty="0" smtClean="0"/>
              <a:t>(</a:t>
            </a:r>
            <a:r>
              <a:rPr lang="en-US" sz="1600" dirty="0"/>
              <a:t>transverse cancellation)</a:t>
            </a:r>
          </a:p>
          <a:p>
            <a:pPr marL="285750" indent="-285750">
              <a:buFont typeface="Arial" pitchFamily="34" charset="0"/>
              <a:buChar char="•"/>
            </a:pPr>
            <a:r>
              <a:rPr lang="en-US" sz="1600" dirty="0" smtClean="0"/>
              <a:t>Different </a:t>
            </a:r>
            <a:r>
              <a:rPr lang="en-US" sz="1600" dirty="0"/>
              <a:t>W </a:t>
            </a:r>
            <a:r>
              <a:rPr lang="en-US" sz="1600" dirty="0" smtClean="0"/>
              <a:t>distributions in different sectors (</a:t>
            </a:r>
            <a:r>
              <a:rPr lang="en-US" sz="1600" dirty="0" err="1" smtClean="0"/>
              <a:t>inelastics</a:t>
            </a:r>
            <a:r>
              <a:rPr lang="en-US" sz="1600" dirty="0"/>
              <a:t>, w/ simulation</a:t>
            </a:r>
            <a:r>
              <a:rPr lang="en-US" sz="1600" dirty="0" smtClean="0"/>
              <a:t>)</a:t>
            </a:r>
            <a:endParaRPr lang="en-US" sz="1600" dirty="0"/>
          </a:p>
        </p:txBody>
      </p:sp>
      <p:sp>
        <p:nvSpPr>
          <p:cNvPr id="29" name="TextBox 28"/>
          <p:cNvSpPr txBox="1"/>
          <p:nvPr/>
        </p:nvSpPr>
        <p:spPr>
          <a:xfrm>
            <a:off x="3060297" y="2826979"/>
            <a:ext cx="3015941"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buFont typeface="Arial" pitchFamily="34" charset="0"/>
              <a:buChar char="•"/>
            </a:pPr>
            <a:r>
              <a:rPr lang="en-US" sz="1600" dirty="0" smtClean="0"/>
              <a:t>Force calculations </a:t>
            </a:r>
          </a:p>
          <a:p>
            <a:pPr marL="285750" indent="-285750">
              <a:buFont typeface="Arial" pitchFamily="34" charset="0"/>
              <a:buChar char="•"/>
            </a:pPr>
            <a:r>
              <a:rPr lang="en-US" sz="1600" dirty="0" smtClean="0"/>
              <a:t>Symmetric coils</a:t>
            </a:r>
            <a:endParaRPr lang="en-US" sz="1600" dirty="0"/>
          </a:p>
          <a:p>
            <a:pPr marL="285750" indent="-285750">
              <a:buFont typeface="Arial" pitchFamily="34" charset="0"/>
              <a:buChar char="•"/>
            </a:pPr>
            <a:r>
              <a:rPr lang="en-US" sz="1600" dirty="0" smtClean="0"/>
              <a:t>asymmetric placement of coils</a:t>
            </a:r>
          </a:p>
          <a:p>
            <a:pPr marL="285750" indent="-285750">
              <a:buFont typeface="Arial" pitchFamily="34" charset="0"/>
              <a:buChar char="•"/>
            </a:pPr>
            <a:r>
              <a:rPr lang="en-US" sz="1600" dirty="0" smtClean="0"/>
              <a:t>Sensitivity studies</a:t>
            </a:r>
          </a:p>
          <a:p>
            <a:pPr marL="285750" indent="-285750">
              <a:buFont typeface="Arial" pitchFamily="34" charset="0"/>
              <a:buChar char="•"/>
            </a:pPr>
            <a:r>
              <a:rPr lang="en-US" sz="1600" dirty="0" smtClean="0"/>
              <a:t>Materials</a:t>
            </a:r>
          </a:p>
          <a:p>
            <a:pPr marL="285750" indent="-285750">
              <a:buFont typeface="Arial" pitchFamily="34" charset="0"/>
              <a:buChar char="•"/>
            </a:pPr>
            <a:r>
              <a:rPr lang="en-US" sz="1600" dirty="0" smtClean="0"/>
              <a:t>Coils in vacuum or not</a:t>
            </a:r>
          </a:p>
        </p:txBody>
      </p:sp>
      <p:sp>
        <p:nvSpPr>
          <p:cNvPr id="33" name="TextBox 32"/>
          <p:cNvSpPr txBox="1"/>
          <p:nvPr/>
        </p:nvSpPr>
        <p:spPr>
          <a:xfrm>
            <a:off x="3065984" y="3073200"/>
            <a:ext cx="2897732"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itchFamily="34" charset="0"/>
              <a:buChar char="•"/>
            </a:pPr>
            <a:r>
              <a:rPr lang="en-US" sz="1600" dirty="0" smtClean="0"/>
              <a:t>Water-cooling connections</a:t>
            </a:r>
          </a:p>
          <a:p>
            <a:pPr marL="285750" indent="-285750">
              <a:buFont typeface="Arial" pitchFamily="34" charset="0"/>
              <a:buChar char="•"/>
            </a:pPr>
            <a:r>
              <a:rPr lang="en-US" sz="1600" dirty="0" smtClean="0"/>
              <a:t>Support structure</a:t>
            </a:r>
          </a:p>
          <a:p>
            <a:pPr marL="285750" indent="-285750">
              <a:buFont typeface="Arial" pitchFamily="34" charset="0"/>
              <a:buChar char="•"/>
            </a:pPr>
            <a:r>
              <a:rPr lang="en-US" sz="1600" dirty="0" smtClean="0"/>
              <a:t>Electrical connections</a:t>
            </a:r>
          </a:p>
          <a:p>
            <a:pPr marL="285750" indent="-285750">
              <a:buFont typeface="Arial" pitchFamily="34" charset="0"/>
              <a:buChar char="•"/>
            </a:pPr>
            <a:r>
              <a:rPr lang="en-US" sz="1600" dirty="0" smtClean="0"/>
              <a:t>Power supplies</a:t>
            </a:r>
          </a:p>
        </p:txBody>
      </p:sp>
      <p:sp>
        <p:nvSpPr>
          <p:cNvPr id="26" name="TextBox 25"/>
          <p:cNvSpPr txBox="1"/>
          <p:nvPr/>
        </p:nvSpPr>
        <p:spPr>
          <a:xfrm>
            <a:off x="2819400" y="2756118"/>
            <a:ext cx="3472784" cy="181588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buFont typeface="Arial" pitchFamily="34" charset="0"/>
              <a:buChar char="•"/>
            </a:pPr>
            <a:r>
              <a:rPr lang="en-US" sz="1600" dirty="0"/>
              <a:t>Optimize Moller </a:t>
            </a:r>
            <a:r>
              <a:rPr lang="en-US" sz="1600" dirty="0" smtClean="0"/>
              <a:t>peak</a:t>
            </a:r>
          </a:p>
          <a:p>
            <a:pPr marL="285750" indent="-285750">
              <a:buFont typeface="Arial" pitchFamily="34" charset="0"/>
              <a:buChar char="•"/>
            </a:pPr>
            <a:r>
              <a:rPr lang="en-US" sz="1600" dirty="0" smtClean="0"/>
              <a:t>Eliminate 1-bounce photons</a:t>
            </a:r>
            <a:endParaRPr lang="en-US" sz="1600" dirty="0"/>
          </a:p>
          <a:p>
            <a:pPr marL="285750" indent="-285750">
              <a:buFont typeface="Arial" pitchFamily="34" charset="0"/>
              <a:buChar char="•"/>
            </a:pPr>
            <a:r>
              <a:rPr lang="en-US" sz="1600" dirty="0"/>
              <a:t>Minimize </a:t>
            </a:r>
            <a:r>
              <a:rPr lang="en-US" sz="1600" dirty="0" err="1"/>
              <a:t>ep</a:t>
            </a:r>
            <a:r>
              <a:rPr lang="en-US" sz="1600" dirty="0"/>
              <a:t> backgrounds</a:t>
            </a:r>
          </a:p>
          <a:p>
            <a:pPr marL="285750" indent="-285750">
              <a:buFont typeface="Arial" pitchFamily="34" charset="0"/>
              <a:buChar char="•"/>
            </a:pPr>
            <a:r>
              <a:rPr lang="en-US" sz="1600" dirty="0"/>
              <a:t>Symmetric front/back scattered </a:t>
            </a:r>
            <a:r>
              <a:rPr lang="en-US" sz="1600" dirty="0" err="1"/>
              <a:t>mollers</a:t>
            </a:r>
            <a:r>
              <a:rPr lang="en-US" sz="1600" dirty="0"/>
              <a:t> (transverse cancellation)</a:t>
            </a:r>
          </a:p>
          <a:p>
            <a:pPr marL="285750" indent="-285750">
              <a:buFont typeface="Arial" pitchFamily="34" charset="0"/>
              <a:buChar char="•"/>
            </a:pPr>
            <a:r>
              <a:rPr lang="en-US" sz="1600" dirty="0"/>
              <a:t>Different W distributions in different </a:t>
            </a:r>
            <a:r>
              <a:rPr lang="en-US" sz="1600" dirty="0" smtClean="0"/>
              <a:t>sectors (</a:t>
            </a:r>
            <a:r>
              <a:rPr lang="en-US" sz="1600" dirty="0" err="1" smtClean="0"/>
              <a:t>inelastics</a:t>
            </a:r>
            <a:r>
              <a:rPr lang="en-US" sz="1600" dirty="0"/>
              <a:t>, w/ simulation)</a:t>
            </a:r>
          </a:p>
        </p:txBody>
      </p:sp>
      <p:sp>
        <p:nvSpPr>
          <p:cNvPr id="36" name="Right Arrow 35"/>
          <p:cNvSpPr/>
          <p:nvPr/>
        </p:nvSpPr>
        <p:spPr>
          <a:xfrm rot="3465783" flipH="1">
            <a:off x="6013873" y="2878365"/>
            <a:ext cx="731474" cy="309505"/>
          </a:xfrm>
          <a:prstGeom prst="rightArrow">
            <a:avLst/>
          </a:prstGeom>
          <a:gradFill>
            <a:gsLst>
              <a:gs pos="0">
                <a:srgbClr val="FFFF00"/>
              </a:gs>
              <a:gs pos="80000">
                <a:srgbClr val="FFFFA7"/>
              </a:gs>
              <a:gs pos="100000">
                <a:srgbClr val="F9FDD3"/>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74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50"/>
                                        <p:tgtEl>
                                          <p:spTgt spid="19"/>
                                        </p:tgtEl>
                                      </p:cBhvr>
                                    </p:animEffect>
                                  </p:childTnLst>
                                </p:cTn>
                              </p:par>
                              <p:par>
                                <p:cTn id="16" presetID="10" presetClass="exit" presetSubtype="0" fill="hold" grpId="1" nodeType="withEffect">
                                  <p:stCondLst>
                                    <p:cond delay="0"/>
                                  </p:stCondLst>
                                  <p:childTnLst>
                                    <p:animEffect transition="out" filter="fade">
                                      <p:cBhvr>
                                        <p:cTn id="17" dur="250"/>
                                        <p:tgtEl>
                                          <p:spTgt spid="27"/>
                                        </p:tgtEl>
                                      </p:cBhvr>
                                    </p:animEffect>
                                    <p:set>
                                      <p:cBhvr>
                                        <p:cTn id="18" dur="1" fill="hold">
                                          <p:stCondLst>
                                            <p:cond delay="24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5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cTn>
                              </p:par>
                              <p:par>
                                <p:cTn id="34" presetID="10" presetClass="exit" presetSubtype="0" fill="hold" grpId="1" nodeType="withEffect">
                                  <p:stCondLst>
                                    <p:cond delay="0"/>
                                  </p:stCondLst>
                                  <p:childTnLst>
                                    <p:animEffect transition="out" filter="fade">
                                      <p:cBhvr>
                                        <p:cTn id="35" dur="250"/>
                                        <p:tgtEl>
                                          <p:spTgt spid="28"/>
                                        </p:tgtEl>
                                      </p:cBhvr>
                                    </p:animEffect>
                                    <p:set>
                                      <p:cBhvr>
                                        <p:cTn id="36" dur="1" fill="hold">
                                          <p:stCondLst>
                                            <p:cond delay="249"/>
                                          </p:stCondLst>
                                        </p:cTn>
                                        <p:tgtEl>
                                          <p:spTgt spid="28"/>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5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5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25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250"/>
                                        <p:tgtEl>
                                          <p:spTgt spid="31"/>
                                        </p:tgtEl>
                                      </p:cBhvr>
                                    </p:animEffect>
                                  </p:childTnLst>
                                </p:cTn>
                              </p:par>
                              <p:par>
                                <p:cTn id="55" presetID="10" presetClass="exit" presetSubtype="0" fill="hold" grpId="1" nodeType="withEffect">
                                  <p:stCondLst>
                                    <p:cond delay="0"/>
                                  </p:stCondLst>
                                  <p:childTnLst>
                                    <p:animEffect transition="out" filter="fade">
                                      <p:cBhvr>
                                        <p:cTn id="56" dur="250"/>
                                        <p:tgtEl>
                                          <p:spTgt spid="26"/>
                                        </p:tgtEl>
                                      </p:cBhvr>
                                    </p:animEffect>
                                    <p:set>
                                      <p:cBhvr>
                                        <p:cTn id="57" dur="1" fill="hold">
                                          <p:stCondLst>
                                            <p:cond delay="249"/>
                                          </p:stCondLst>
                                        </p:cTn>
                                        <p:tgtEl>
                                          <p:spTgt spid="26"/>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25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25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250"/>
                                        <p:tgtEl>
                                          <p:spTgt spid="32"/>
                                        </p:tgtEl>
                                      </p:cBhvr>
                                    </p:animEffect>
                                  </p:childTnLst>
                                </p:cTn>
                              </p:par>
                              <p:par>
                                <p:cTn id="71" presetID="10" presetClass="exit" presetSubtype="0" fill="hold" grpId="1" nodeType="withEffect">
                                  <p:stCondLst>
                                    <p:cond delay="0"/>
                                  </p:stCondLst>
                                  <p:childTnLst>
                                    <p:animEffect transition="out" filter="fade">
                                      <p:cBhvr>
                                        <p:cTn id="72" dur="250"/>
                                        <p:tgtEl>
                                          <p:spTgt spid="33"/>
                                        </p:tgtEl>
                                      </p:cBhvr>
                                    </p:animEffect>
                                    <p:set>
                                      <p:cBhvr>
                                        <p:cTn id="73" dur="1" fill="hold">
                                          <p:stCondLst>
                                            <p:cond delay="249"/>
                                          </p:stCondLst>
                                        </p:cTn>
                                        <p:tgtEl>
                                          <p:spTgt spid="33"/>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25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25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250"/>
                                        <p:tgtEl>
                                          <p:spTgt spid="3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250"/>
                                        <p:tgtEl>
                                          <p:spTgt spid="38"/>
                                        </p:tgtEl>
                                      </p:cBhvr>
                                    </p:animEffect>
                                  </p:childTnLst>
                                </p:cTn>
                              </p:par>
                              <p:par>
                                <p:cTn id="92" presetID="10" presetClass="exit" presetSubtype="0" fill="hold" grpId="1" nodeType="withEffect">
                                  <p:stCondLst>
                                    <p:cond delay="0"/>
                                  </p:stCondLst>
                                  <p:childTnLst>
                                    <p:animEffect transition="out" filter="fade">
                                      <p:cBhvr>
                                        <p:cTn id="93" dur="250"/>
                                        <p:tgtEl>
                                          <p:spTgt spid="29"/>
                                        </p:tgtEl>
                                      </p:cBhvr>
                                    </p:animEffect>
                                    <p:set>
                                      <p:cBhvr>
                                        <p:cTn id="94" dur="1" fill="hold">
                                          <p:stCondLst>
                                            <p:cond delay="24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13" grpId="0" animBg="1"/>
      <p:bldP spid="30" grpId="0" animBg="1"/>
      <p:bldP spid="31" grpId="0" animBg="1"/>
      <p:bldP spid="32" grpId="0" animBg="1"/>
      <p:bldP spid="35" grpId="0" animBg="1"/>
      <p:bldP spid="37" grpId="0" animBg="1"/>
      <p:bldP spid="38" grpId="0" animBg="1"/>
      <p:bldP spid="27" grpId="0" animBg="1"/>
      <p:bldP spid="27" grpId="1" animBg="1"/>
      <p:bldP spid="28" grpId="0" animBg="1"/>
      <p:bldP spid="28" grpId="1" animBg="1"/>
      <p:bldP spid="29" grpId="0" animBg="1"/>
      <p:bldP spid="29" grpId="1" animBg="1"/>
      <p:bldP spid="33" grpId="0" animBg="1"/>
      <p:bldP spid="33" grpId="1" animBg="1"/>
      <p:bldP spid="26" grpId="0" animBg="1"/>
      <p:bldP spid="26" grpId="1" animBg="1"/>
      <p:bldP spid="3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Proposal Model to TOSCA model</a:t>
            </a:r>
            <a:endParaRPr lang="en-US" dirty="0"/>
          </a:p>
        </p:txBody>
      </p:sp>
      <p:sp>
        <p:nvSpPr>
          <p:cNvPr id="3" name="Date Placeholder 2"/>
          <p:cNvSpPr>
            <a:spLocks noGrp="1"/>
          </p:cNvSpPr>
          <p:nvPr>
            <p:ph type="dt" sz="half" idx="10"/>
          </p:nvPr>
        </p:nvSpPr>
        <p:spPr/>
        <p:txBody>
          <a:bodyPr/>
          <a:lstStyle/>
          <a:p>
            <a:r>
              <a:rPr lang="en-US" smtClean="0"/>
              <a:t>June 1-19, 2015</a:t>
            </a:r>
            <a:endParaRPr lang="en-US"/>
          </a:p>
        </p:txBody>
      </p:sp>
      <p:sp>
        <p:nvSpPr>
          <p:cNvPr id="4" name="Footer Placeholder 3"/>
          <p:cNvSpPr>
            <a:spLocks noGrp="1"/>
          </p:cNvSpPr>
          <p:nvPr>
            <p:ph type="ftr" sz="quarter" idx="11"/>
          </p:nvPr>
        </p:nvSpPr>
        <p:spPr/>
        <p:txBody>
          <a:bodyPr/>
          <a:lstStyle/>
          <a:p>
            <a:r>
              <a:rPr lang="en-US" smtClean="0"/>
              <a:t>HUGS</a:t>
            </a:r>
            <a:endParaRPr lang="en-US"/>
          </a:p>
        </p:txBody>
      </p:sp>
      <p:sp>
        <p:nvSpPr>
          <p:cNvPr id="10" name="Slide Number Placeholder 9"/>
          <p:cNvSpPr>
            <a:spLocks noGrp="1"/>
          </p:cNvSpPr>
          <p:nvPr>
            <p:ph type="sldNum" sz="quarter" idx="12"/>
          </p:nvPr>
        </p:nvSpPr>
        <p:spPr/>
        <p:txBody>
          <a:bodyPr/>
          <a:lstStyle/>
          <a:p>
            <a:fld id="{4404F606-2FD7-4F81-A43D-A23160D76E36}" type="slidenum">
              <a:rPr lang="en-US" smtClean="0"/>
              <a:pPr/>
              <a:t>79</a:t>
            </a:fld>
            <a:endParaRPr lang="en-US"/>
          </a:p>
        </p:txBody>
      </p:sp>
      <p:pic>
        <p:nvPicPr>
          <p:cNvPr id="11" name="Content Placeholder 4" descr="actual_2_layout.png"/>
          <p:cNvPicPr>
            <a:picLocks noGrp="1" noChangeAspect="1"/>
          </p:cNvPicPr>
          <p:nvPr>
            <p:ph idx="4294967295"/>
          </p:nvPr>
        </p:nvPicPr>
        <p:blipFill>
          <a:blip r:embed="rId2" cstate="print"/>
          <a:srcRect l="25000" r="21803"/>
          <a:stretch>
            <a:fillRect/>
          </a:stretch>
        </p:blipFill>
        <p:spPr>
          <a:xfrm>
            <a:off x="0" y="3429000"/>
            <a:ext cx="4518025" cy="3286125"/>
          </a:xfrm>
        </p:spPr>
      </p:pic>
      <p:sp>
        <p:nvSpPr>
          <p:cNvPr id="6" name="TextBox 5"/>
          <p:cNvSpPr txBox="1"/>
          <p:nvPr/>
        </p:nvSpPr>
        <p:spPr>
          <a:xfrm>
            <a:off x="4343400" y="1092875"/>
            <a:ext cx="4648200" cy="2031325"/>
          </a:xfrm>
          <a:prstGeom prst="rect">
            <a:avLst/>
          </a:prstGeom>
          <a:noFill/>
        </p:spPr>
        <p:txBody>
          <a:bodyPr wrap="square" rtlCol="0">
            <a:spAutoFit/>
          </a:bodyPr>
          <a:lstStyle/>
          <a:p>
            <a:r>
              <a:rPr lang="en-US" dirty="0" smtClean="0"/>
              <a:t>Home built code using a </a:t>
            </a:r>
            <a:r>
              <a:rPr lang="en-US" dirty="0" err="1" smtClean="0"/>
              <a:t>Biot-Savart</a:t>
            </a:r>
            <a:r>
              <a:rPr lang="en-US" dirty="0" smtClean="0"/>
              <a:t> calculation</a:t>
            </a:r>
          </a:p>
          <a:p>
            <a:endParaRPr lang="en-US" dirty="0" smtClean="0"/>
          </a:p>
          <a:p>
            <a:r>
              <a:rPr lang="en-US" dirty="0" smtClean="0"/>
              <a:t>Optimized the amount of current in various segments (final design had 4 current returns)</a:t>
            </a:r>
          </a:p>
          <a:p>
            <a:endParaRPr lang="en-US" dirty="0" smtClean="0"/>
          </a:p>
          <a:p>
            <a:r>
              <a:rPr lang="en-US" dirty="0" smtClean="0"/>
              <a:t>Integrated along lines of current, without taking into account finite conductor size</a:t>
            </a:r>
          </a:p>
        </p:txBody>
      </p:sp>
      <p:pic>
        <p:nvPicPr>
          <p:cNvPr id="5" name="Picture 4" descr="proposal_model.jpg"/>
          <p:cNvPicPr>
            <a:picLocks noChangeAspect="1"/>
          </p:cNvPicPr>
          <p:nvPr/>
        </p:nvPicPr>
        <p:blipFill>
          <a:blip r:embed="rId3" cstate="print"/>
          <a:srcRect l="37313" t="21998" r="11940" b="14206"/>
          <a:stretch>
            <a:fillRect/>
          </a:stretch>
        </p:blipFill>
        <p:spPr>
          <a:xfrm>
            <a:off x="152400" y="914400"/>
            <a:ext cx="4114800" cy="2743200"/>
          </a:xfrm>
          <a:prstGeom prst="rect">
            <a:avLst/>
          </a:prstGeom>
        </p:spPr>
      </p:pic>
      <p:sp>
        <p:nvSpPr>
          <p:cNvPr id="8" name="TextBox 7"/>
          <p:cNvSpPr txBox="1"/>
          <p:nvPr/>
        </p:nvSpPr>
        <p:spPr>
          <a:xfrm>
            <a:off x="4343400" y="3863876"/>
            <a:ext cx="4648200" cy="2585323"/>
          </a:xfrm>
          <a:prstGeom prst="rect">
            <a:avLst/>
          </a:prstGeom>
          <a:noFill/>
        </p:spPr>
        <p:txBody>
          <a:bodyPr wrap="square" rtlCol="0">
            <a:spAutoFit/>
          </a:bodyPr>
          <a:lstStyle/>
          <a:p>
            <a:r>
              <a:rPr lang="en-US" dirty="0" smtClean="0"/>
              <a:t>“Coils-only” </a:t>
            </a:r>
            <a:r>
              <a:rPr lang="en-US" dirty="0" err="1" smtClean="0"/>
              <a:t>Biot-Savart</a:t>
            </a:r>
            <a:r>
              <a:rPr lang="en-US" dirty="0" smtClean="0"/>
              <a:t> calculation</a:t>
            </a:r>
          </a:p>
          <a:p>
            <a:endParaRPr lang="en-US" dirty="0"/>
          </a:p>
          <a:p>
            <a:r>
              <a:rPr lang="en-US" dirty="0" smtClean="0"/>
              <a:t>Verified proposal model</a:t>
            </a:r>
          </a:p>
          <a:p>
            <a:endParaRPr lang="en-US" dirty="0"/>
          </a:p>
          <a:p>
            <a:r>
              <a:rPr lang="en-US" dirty="0" smtClean="0"/>
              <a:t>Created a first version with actual coil layout</a:t>
            </a:r>
          </a:p>
          <a:p>
            <a:endParaRPr lang="en-US" dirty="0"/>
          </a:p>
          <a:p>
            <a:r>
              <a:rPr lang="en-US" dirty="0" smtClean="0"/>
              <a:t>Created second version with larger water cooling hole and nicer profile; obeyed keep-out zones</a:t>
            </a:r>
          </a:p>
        </p:txBody>
      </p:sp>
      <p:pic>
        <p:nvPicPr>
          <p:cNvPr id="9" name="Picture 8" descr="blocky_actual_w_actual.png"/>
          <p:cNvPicPr>
            <a:picLocks noChangeAspect="1"/>
          </p:cNvPicPr>
          <p:nvPr/>
        </p:nvPicPr>
        <p:blipFill>
          <a:blip r:embed="rId4" cstate="print">
            <a:clrChange>
              <a:clrFrom>
                <a:srgbClr val="FFFFFF"/>
              </a:clrFrom>
              <a:clrTo>
                <a:srgbClr val="FFFFFF">
                  <a:alpha val="0"/>
                </a:srgbClr>
              </a:clrTo>
            </a:clrChange>
          </a:blip>
          <a:srcRect l="22526" r="27474"/>
          <a:stretch>
            <a:fillRect/>
          </a:stretch>
        </p:blipFill>
        <p:spPr>
          <a:xfrm>
            <a:off x="74949" y="3429000"/>
            <a:ext cx="4299718" cy="3567743"/>
          </a:xfrm>
          <a:prstGeom prst="rect">
            <a:avLst/>
          </a:prstGeom>
        </p:spPr>
      </p:pic>
    </p:spTree>
    <p:extLst>
      <p:ext uri="{BB962C8B-B14F-4D97-AF65-F5344CB8AC3E}">
        <p14:creationId xmlns:p14="http://schemas.microsoft.com/office/powerpoint/2010/main" val="407099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750"/>
                                        <p:tgtEl>
                                          <p:spTgt spid="9"/>
                                        </p:tgtEl>
                                      </p:cBhvr>
                                    </p:animEffect>
                                    <p:set>
                                      <p:cBhvr>
                                        <p:cTn id="7" dur="1" fill="hold">
                                          <p:stCondLst>
                                            <p:cond delay="74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ext Box 2"/>
          <p:cNvSpPr txBox="1">
            <a:spLocks noChangeArrowheads="1"/>
          </p:cNvSpPr>
          <p:nvPr/>
        </p:nvSpPr>
        <p:spPr bwMode="auto">
          <a:xfrm>
            <a:off x="6122988" y="939800"/>
            <a:ext cx="2714526"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rgbClr val="FF0000"/>
              </a:buClr>
            </a:pPr>
            <a:r>
              <a:rPr lang="en-US" altLang="en-US" sz="1800" dirty="0">
                <a:sym typeface="Symbol" panose="05050102010706020507" pitchFamily="18" charset="2"/>
              </a:rPr>
              <a:t>R parity (B-L conservation)</a:t>
            </a:r>
          </a:p>
          <a:p>
            <a:pPr>
              <a:buClr>
                <a:srgbClr val="FF0000"/>
              </a:buClr>
            </a:pPr>
            <a:endParaRPr lang="en-US" altLang="en-US" sz="1800" dirty="0">
              <a:sym typeface="Symbol" panose="05050102010706020507" pitchFamily="18" charset="2"/>
            </a:endParaRPr>
          </a:p>
          <a:p>
            <a:pPr>
              <a:buClr>
                <a:srgbClr val="FF0000"/>
              </a:buClr>
            </a:pPr>
            <a:r>
              <a:rPr lang="en-US" altLang="en-US" sz="1800" dirty="0">
                <a:sym typeface="Symbol" panose="05050102010706020507" pitchFamily="18" charset="2"/>
              </a:rPr>
              <a:t>RPC SUSY occurs only</a:t>
            </a:r>
          </a:p>
          <a:p>
            <a:pPr>
              <a:buClr>
                <a:srgbClr val="FF0000"/>
              </a:buClr>
            </a:pPr>
            <a:r>
              <a:rPr lang="en-US" altLang="en-US" sz="1800" dirty="0">
                <a:sym typeface="Symbol" panose="05050102010706020507" pitchFamily="18" charset="2"/>
              </a:rPr>
              <a:t>at loop level</a:t>
            </a:r>
          </a:p>
          <a:p>
            <a:pPr>
              <a:buClr>
                <a:srgbClr val="FF0000"/>
              </a:buClr>
            </a:pPr>
            <a:endParaRPr lang="en-US" altLang="en-US" sz="1800" dirty="0">
              <a:sym typeface="Symbol" panose="05050102010706020507" pitchFamily="18" charset="2"/>
            </a:endParaRPr>
          </a:p>
          <a:p>
            <a:pPr>
              <a:buClr>
                <a:srgbClr val="FF0000"/>
              </a:buClr>
            </a:pPr>
            <a:endParaRPr lang="en-US" altLang="en-US" sz="1800" dirty="0">
              <a:sym typeface="Symbol" panose="05050102010706020507" pitchFamily="18" charset="2"/>
            </a:endParaRPr>
          </a:p>
          <a:p>
            <a:pPr>
              <a:buClr>
                <a:srgbClr val="FF0000"/>
              </a:buClr>
            </a:pPr>
            <a:endParaRPr lang="en-US" altLang="en-US" sz="1800" dirty="0">
              <a:sym typeface="Symbol" panose="05050102010706020507" pitchFamily="18" charset="2"/>
            </a:endParaRPr>
          </a:p>
          <a:p>
            <a:pPr>
              <a:buClr>
                <a:srgbClr val="FF0000"/>
              </a:buClr>
            </a:pPr>
            <a:endParaRPr lang="en-US" altLang="en-US" sz="1800" dirty="0">
              <a:sym typeface="Symbol" panose="05050102010706020507" pitchFamily="18" charset="2"/>
            </a:endParaRPr>
          </a:p>
          <a:p>
            <a:pPr>
              <a:buClr>
                <a:srgbClr val="FF0000"/>
              </a:buClr>
            </a:pPr>
            <a:endParaRPr lang="en-US" altLang="en-US" sz="1800" dirty="0" smtClean="0">
              <a:sym typeface="Symbol" panose="05050102010706020507" pitchFamily="18" charset="2"/>
            </a:endParaRPr>
          </a:p>
          <a:p>
            <a:pPr>
              <a:buClr>
                <a:srgbClr val="FF0000"/>
              </a:buClr>
            </a:pPr>
            <a:endParaRPr lang="en-US" altLang="en-US" dirty="0">
              <a:sym typeface="Symbol" panose="05050102010706020507" pitchFamily="18" charset="2"/>
            </a:endParaRPr>
          </a:p>
          <a:p>
            <a:pPr>
              <a:buClr>
                <a:srgbClr val="FF0000"/>
              </a:buClr>
            </a:pPr>
            <a:endParaRPr lang="en-US" altLang="en-US" sz="1800" dirty="0">
              <a:sym typeface="Symbol" panose="05050102010706020507" pitchFamily="18" charset="2"/>
            </a:endParaRPr>
          </a:p>
          <a:p>
            <a:pPr>
              <a:buClr>
                <a:srgbClr val="FF0000"/>
              </a:buClr>
            </a:pPr>
            <a:endParaRPr lang="en-US" altLang="en-US" sz="1800" dirty="0">
              <a:sym typeface="Symbol" panose="05050102010706020507" pitchFamily="18" charset="2"/>
            </a:endParaRPr>
          </a:p>
          <a:p>
            <a:pPr>
              <a:buClr>
                <a:srgbClr val="FF0000"/>
              </a:buClr>
            </a:pPr>
            <a:r>
              <a:rPr lang="en-US" altLang="en-US" sz="1800" dirty="0">
                <a:sym typeface="Symbol" panose="05050102010706020507" pitchFamily="18" charset="2"/>
              </a:rPr>
              <a:t>RPV SUSY occurs at</a:t>
            </a:r>
          </a:p>
          <a:p>
            <a:pPr>
              <a:buClr>
                <a:srgbClr val="FF0000"/>
              </a:buClr>
            </a:pPr>
            <a:r>
              <a:rPr lang="en-US" altLang="en-US" sz="1800" dirty="0">
                <a:sym typeface="Symbol" panose="05050102010706020507" pitchFamily="18" charset="2"/>
              </a:rPr>
              <a:t>tree level</a:t>
            </a:r>
            <a:endParaRPr lang="en-US" altLang="en-US" dirty="0"/>
          </a:p>
        </p:txBody>
      </p:sp>
      <p:sp>
        <p:nvSpPr>
          <p:cNvPr id="265220" name="Text Box 4"/>
          <p:cNvSpPr txBox="1">
            <a:spLocks noChangeArrowheads="1"/>
          </p:cNvSpPr>
          <p:nvPr/>
        </p:nvSpPr>
        <p:spPr bwMode="auto">
          <a:xfrm>
            <a:off x="1" y="3589"/>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4400" dirty="0" smtClean="0"/>
              <a:t>Shifts due </a:t>
            </a:r>
            <a:r>
              <a:rPr lang="en-US" altLang="en-US" sz="4400" dirty="0"/>
              <a:t>to SUSY Effects</a:t>
            </a:r>
            <a:r>
              <a:rPr lang="en-US" altLang="en-US" sz="4400" baseline="-25000" dirty="0"/>
              <a:t> </a:t>
            </a:r>
            <a:r>
              <a:rPr lang="en-US" altLang="en-US" sz="4400" dirty="0"/>
              <a:t> </a:t>
            </a:r>
          </a:p>
        </p:txBody>
      </p:sp>
      <p:grpSp>
        <p:nvGrpSpPr>
          <p:cNvPr id="265221" name="Group 5"/>
          <p:cNvGrpSpPr>
            <a:grpSpLocks/>
          </p:cNvGrpSpPr>
          <p:nvPr/>
        </p:nvGrpSpPr>
        <p:grpSpPr bwMode="auto">
          <a:xfrm>
            <a:off x="6154738" y="2228850"/>
            <a:ext cx="2657475" cy="1282700"/>
            <a:chOff x="2592" y="2619"/>
            <a:chExt cx="2456" cy="1329"/>
          </a:xfrm>
        </p:grpSpPr>
        <p:grpSp>
          <p:nvGrpSpPr>
            <p:cNvPr id="265222" name="Group 6"/>
            <p:cNvGrpSpPr>
              <a:grpSpLocks/>
            </p:cNvGrpSpPr>
            <p:nvPr/>
          </p:nvGrpSpPr>
          <p:grpSpPr bwMode="auto">
            <a:xfrm>
              <a:off x="2592" y="2619"/>
              <a:ext cx="2456" cy="1329"/>
              <a:chOff x="2592" y="2619"/>
              <a:chExt cx="2456" cy="1329"/>
            </a:xfrm>
          </p:grpSpPr>
          <p:graphicFrame>
            <p:nvGraphicFramePr>
              <p:cNvPr id="265223" name="Object 7"/>
              <p:cNvGraphicFramePr>
                <a:graphicFrameLocks noChangeAspect="1"/>
              </p:cNvGraphicFramePr>
              <p:nvPr/>
            </p:nvGraphicFramePr>
            <p:xfrm>
              <a:off x="3264" y="2976"/>
              <a:ext cx="230" cy="199"/>
            </p:xfrm>
            <a:graphic>
              <a:graphicData uri="http://schemas.openxmlformats.org/presentationml/2006/ole">
                <mc:AlternateContent xmlns:mc="http://schemas.openxmlformats.org/markup-compatibility/2006">
                  <mc:Choice xmlns:v="urn:schemas-microsoft-com:vml" Requires="v">
                    <p:oleObj spid="_x0000_s248906" name="Equation" r:id="rId4" imgW="190500" imgH="165100" progId="Equation.3">
                      <p:embed/>
                    </p:oleObj>
                  </mc:Choice>
                  <mc:Fallback>
                    <p:oleObj name="Equation" r:id="rId4" imgW="190500" imgH="165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976"/>
                            <a:ext cx="230"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5224" name="Object 8"/>
              <p:cNvGraphicFramePr>
                <a:graphicFrameLocks noChangeAspect="1"/>
              </p:cNvGraphicFramePr>
              <p:nvPr/>
            </p:nvGraphicFramePr>
            <p:xfrm>
              <a:off x="4176" y="3024"/>
              <a:ext cx="153" cy="169"/>
            </p:xfrm>
            <a:graphic>
              <a:graphicData uri="http://schemas.openxmlformats.org/presentationml/2006/ole">
                <mc:AlternateContent xmlns:mc="http://schemas.openxmlformats.org/markup-compatibility/2006">
                  <mc:Choice xmlns:v="urn:schemas-microsoft-com:vml" Requires="v">
                    <p:oleObj spid="_x0000_s248907" name="Equation" r:id="rId6" imgW="127000" imgH="139700" progId="Equation.3">
                      <p:embed/>
                    </p:oleObj>
                  </mc:Choice>
                  <mc:Fallback>
                    <p:oleObj name="Equation" r:id="rId6" imgW="127000" imgH="139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6" y="3024"/>
                            <a:ext cx="153"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5225" name="Object 9"/>
              <p:cNvGraphicFramePr>
                <a:graphicFrameLocks noChangeAspect="1"/>
              </p:cNvGraphicFramePr>
              <p:nvPr/>
            </p:nvGraphicFramePr>
            <p:xfrm>
              <a:off x="3714" y="2619"/>
              <a:ext cx="318" cy="319"/>
            </p:xfrm>
            <a:graphic>
              <a:graphicData uri="http://schemas.openxmlformats.org/presentationml/2006/ole">
                <mc:AlternateContent xmlns:mc="http://schemas.openxmlformats.org/markup-compatibility/2006">
                  <mc:Choice xmlns:v="urn:schemas-microsoft-com:vml" Requires="v">
                    <p:oleObj spid="_x0000_s248908" name="Equation" r:id="rId8" imgW="203200" imgH="203200" progId="Equation.3">
                      <p:embed/>
                    </p:oleObj>
                  </mc:Choice>
                  <mc:Fallback>
                    <p:oleObj name="Equation" r:id="rId8" imgW="203200" imgH="203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4" y="2619"/>
                            <a:ext cx="318" cy="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5226" name="Object 10"/>
              <p:cNvGraphicFramePr>
                <a:graphicFrameLocks noChangeAspect="1"/>
              </p:cNvGraphicFramePr>
              <p:nvPr/>
            </p:nvGraphicFramePr>
            <p:xfrm>
              <a:off x="3714" y="3628"/>
              <a:ext cx="320" cy="320"/>
            </p:xfrm>
            <a:graphic>
              <a:graphicData uri="http://schemas.openxmlformats.org/presentationml/2006/ole">
                <mc:AlternateContent xmlns:mc="http://schemas.openxmlformats.org/markup-compatibility/2006">
                  <mc:Choice xmlns:v="urn:schemas-microsoft-com:vml" Requires="v">
                    <p:oleObj spid="_x0000_s248909" name="Equation" r:id="rId10" imgW="203200" imgH="203200" progId="Equation.3">
                      <p:embed/>
                    </p:oleObj>
                  </mc:Choice>
                  <mc:Fallback>
                    <p:oleObj name="Equation" r:id="rId10" imgW="203200" imgH="203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14" y="3628"/>
                            <a:ext cx="320"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65227" name="Group 11"/>
              <p:cNvGrpSpPr>
                <a:grpSpLocks/>
              </p:cNvGrpSpPr>
              <p:nvPr/>
            </p:nvGrpSpPr>
            <p:grpSpPr bwMode="auto">
              <a:xfrm>
                <a:off x="2592" y="2784"/>
                <a:ext cx="2456" cy="1084"/>
                <a:chOff x="2592" y="2784"/>
                <a:chExt cx="2456" cy="1084"/>
              </a:xfrm>
            </p:grpSpPr>
            <p:grpSp>
              <p:nvGrpSpPr>
                <p:cNvPr id="265228" name="Group 12"/>
                <p:cNvGrpSpPr>
                  <a:grpSpLocks/>
                </p:cNvGrpSpPr>
                <p:nvPr/>
              </p:nvGrpSpPr>
              <p:grpSpPr bwMode="auto">
                <a:xfrm>
                  <a:off x="3216" y="2976"/>
                  <a:ext cx="1248" cy="672"/>
                  <a:chOff x="3312" y="3216"/>
                  <a:chExt cx="1542" cy="672"/>
                </a:xfrm>
              </p:grpSpPr>
              <p:sp>
                <p:nvSpPr>
                  <p:cNvPr id="265229" name="Freeform 13"/>
                  <p:cNvSpPr>
                    <a:spLocks/>
                  </p:cNvSpPr>
                  <p:nvPr/>
                </p:nvSpPr>
                <p:spPr bwMode="auto">
                  <a:xfrm rot="-507665">
                    <a:off x="4368" y="3456"/>
                    <a:ext cx="486" cy="144"/>
                  </a:xfrm>
                  <a:custGeom>
                    <a:avLst/>
                    <a:gdLst>
                      <a:gd name="T0" fmla="*/ 28 w 2295"/>
                      <a:gd name="T1" fmla="*/ 238 h 535"/>
                      <a:gd name="T2" fmla="*/ 141 w 2295"/>
                      <a:gd name="T3" fmla="*/ 2 h 535"/>
                      <a:gd name="T4" fmla="*/ 233 w 2295"/>
                      <a:gd name="T5" fmla="*/ 12 h 535"/>
                      <a:gd name="T6" fmla="*/ 284 w 2295"/>
                      <a:gd name="T7" fmla="*/ 136 h 535"/>
                      <a:gd name="T8" fmla="*/ 346 w 2295"/>
                      <a:gd name="T9" fmla="*/ 330 h 535"/>
                      <a:gd name="T10" fmla="*/ 418 w 2295"/>
                      <a:gd name="T11" fmla="*/ 382 h 535"/>
                      <a:gd name="T12" fmla="*/ 520 w 2295"/>
                      <a:gd name="T13" fmla="*/ 361 h 535"/>
                      <a:gd name="T14" fmla="*/ 582 w 2295"/>
                      <a:gd name="T15" fmla="*/ 259 h 535"/>
                      <a:gd name="T16" fmla="*/ 592 w 2295"/>
                      <a:gd name="T17" fmla="*/ 136 h 535"/>
                      <a:gd name="T18" fmla="*/ 613 w 2295"/>
                      <a:gd name="T19" fmla="*/ 64 h 535"/>
                      <a:gd name="T20" fmla="*/ 664 w 2295"/>
                      <a:gd name="T21" fmla="*/ 43 h 535"/>
                      <a:gd name="T22" fmla="*/ 807 w 2295"/>
                      <a:gd name="T23" fmla="*/ 156 h 535"/>
                      <a:gd name="T24" fmla="*/ 818 w 2295"/>
                      <a:gd name="T25" fmla="*/ 238 h 535"/>
                      <a:gd name="T26" fmla="*/ 828 w 2295"/>
                      <a:gd name="T27" fmla="*/ 300 h 535"/>
                      <a:gd name="T28" fmla="*/ 838 w 2295"/>
                      <a:gd name="T29" fmla="*/ 382 h 535"/>
                      <a:gd name="T30" fmla="*/ 941 w 2295"/>
                      <a:gd name="T31" fmla="*/ 423 h 535"/>
                      <a:gd name="T32" fmla="*/ 982 w 2295"/>
                      <a:gd name="T33" fmla="*/ 412 h 535"/>
                      <a:gd name="T34" fmla="*/ 1023 w 2295"/>
                      <a:gd name="T35" fmla="*/ 351 h 535"/>
                      <a:gd name="T36" fmla="*/ 1054 w 2295"/>
                      <a:gd name="T37" fmla="*/ 238 h 535"/>
                      <a:gd name="T38" fmla="*/ 1074 w 2295"/>
                      <a:gd name="T39" fmla="*/ 146 h 535"/>
                      <a:gd name="T40" fmla="*/ 1166 w 2295"/>
                      <a:gd name="T41" fmla="*/ 95 h 535"/>
                      <a:gd name="T42" fmla="*/ 1341 w 2295"/>
                      <a:gd name="T43" fmla="*/ 136 h 535"/>
                      <a:gd name="T44" fmla="*/ 1382 w 2295"/>
                      <a:gd name="T45" fmla="*/ 269 h 535"/>
                      <a:gd name="T46" fmla="*/ 1392 w 2295"/>
                      <a:gd name="T47" fmla="*/ 300 h 535"/>
                      <a:gd name="T48" fmla="*/ 1433 w 2295"/>
                      <a:gd name="T49" fmla="*/ 443 h 535"/>
                      <a:gd name="T50" fmla="*/ 1536 w 2295"/>
                      <a:gd name="T51" fmla="*/ 433 h 535"/>
                      <a:gd name="T52" fmla="*/ 1566 w 2295"/>
                      <a:gd name="T53" fmla="*/ 341 h 535"/>
                      <a:gd name="T54" fmla="*/ 1587 w 2295"/>
                      <a:gd name="T55" fmla="*/ 228 h 535"/>
                      <a:gd name="T56" fmla="*/ 1648 w 2295"/>
                      <a:gd name="T57" fmla="*/ 166 h 535"/>
                      <a:gd name="T58" fmla="*/ 1720 w 2295"/>
                      <a:gd name="T59" fmla="*/ 177 h 535"/>
                      <a:gd name="T60" fmla="*/ 1802 w 2295"/>
                      <a:gd name="T61" fmla="*/ 238 h 535"/>
                      <a:gd name="T62" fmla="*/ 1874 w 2295"/>
                      <a:gd name="T63" fmla="*/ 484 h 535"/>
                      <a:gd name="T64" fmla="*/ 1997 w 2295"/>
                      <a:gd name="T65" fmla="*/ 423 h 535"/>
                      <a:gd name="T66" fmla="*/ 2079 w 2295"/>
                      <a:gd name="T67" fmla="*/ 238 h 535"/>
                      <a:gd name="T68" fmla="*/ 2130 w 2295"/>
                      <a:gd name="T69" fmla="*/ 228 h 535"/>
                      <a:gd name="T70" fmla="*/ 2254 w 2295"/>
                      <a:gd name="T71" fmla="*/ 341 h 535"/>
                      <a:gd name="T72" fmla="*/ 2264 w 2295"/>
                      <a:gd name="T73" fmla="*/ 515 h 535"/>
                      <a:gd name="T74" fmla="*/ 2295 w 2295"/>
                      <a:gd name="T75"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5" h="535">
                        <a:moveTo>
                          <a:pt x="28" y="238"/>
                        </a:moveTo>
                        <a:cubicBezTo>
                          <a:pt x="36" y="86"/>
                          <a:pt x="0" y="29"/>
                          <a:pt x="141" y="2"/>
                        </a:cubicBezTo>
                        <a:cubicBezTo>
                          <a:pt x="171" y="5"/>
                          <a:pt x="204" y="0"/>
                          <a:pt x="233" y="12"/>
                        </a:cubicBezTo>
                        <a:cubicBezTo>
                          <a:pt x="290" y="34"/>
                          <a:pt x="276" y="89"/>
                          <a:pt x="284" y="136"/>
                        </a:cubicBezTo>
                        <a:cubicBezTo>
                          <a:pt x="291" y="179"/>
                          <a:pt x="316" y="300"/>
                          <a:pt x="346" y="330"/>
                        </a:cubicBezTo>
                        <a:cubicBezTo>
                          <a:pt x="366" y="350"/>
                          <a:pt x="394" y="364"/>
                          <a:pt x="418" y="382"/>
                        </a:cubicBezTo>
                        <a:cubicBezTo>
                          <a:pt x="452" y="375"/>
                          <a:pt x="488" y="375"/>
                          <a:pt x="520" y="361"/>
                        </a:cubicBezTo>
                        <a:cubicBezTo>
                          <a:pt x="547" y="348"/>
                          <a:pt x="564" y="283"/>
                          <a:pt x="582" y="259"/>
                        </a:cubicBezTo>
                        <a:cubicBezTo>
                          <a:pt x="585" y="218"/>
                          <a:pt x="587" y="176"/>
                          <a:pt x="592" y="136"/>
                        </a:cubicBezTo>
                        <a:cubicBezTo>
                          <a:pt x="592" y="134"/>
                          <a:pt x="606" y="69"/>
                          <a:pt x="613" y="64"/>
                        </a:cubicBezTo>
                        <a:cubicBezTo>
                          <a:pt x="627" y="52"/>
                          <a:pt x="647" y="50"/>
                          <a:pt x="664" y="43"/>
                        </a:cubicBezTo>
                        <a:cubicBezTo>
                          <a:pt x="762" y="59"/>
                          <a:pt x="771" y="65"/>
                          <a:pt x="807" y="156"/>
                        </a:cubicBezTo>
                        <a:cubicBezTo>
                          <a:pt x="810" y="183"/>
                          <a:pt x="814" y="210"/>
                          <a:pt x="818" y="238"/>
                        </a:cubicBezTo>
                        <a:cubicBezTo>
                          <a:pt x="821" y="258"/>
                          <a:pt x="825" y="279"/>
                          <a:pt x="828" y="300"/>
                        </a:cubicBezTo>
                        <a:cubicBezTo>
                          <a:pt x="831" y="327"/>
                          <a:pt x="823" y="358"/>
                          <a:pt x="838" y="382"/>
                        </a:cubicBezTo>
                        <a:cubicBezTo>
                          <a:pt x="850" y="401"/>
                          <a:pt x="916" y="416"/>
                          <a:pt x="941" y="423"/>
                        </a:cubicBezTo>
                        <a:cubicBezTo>
                          <a:pt x="954" y="419"/>
                          <a:pt x="971" y="421"/>
                          <a:pt x="982" y="412"/>
                        </a:cubicBezTo>
                        <a:cubicBezTo>
                          <a:pt x="1000" y="395"/>
                          <a:pt x="1023" y="351"/>
                          <a:pt x="1023" y="351"/>
                        </a:cubicBezTo>
                        <a:cubicBezTo>
                          <a:pt x="1042" y="291"/>
                          <a:pt x="1043" y="295"/>
                          <a:pt x="1054" y="238"/>
                        </a:cubicBezTo>
                        <a:cubicBezTo>
                          <a:pt x="1059" y="207"/>
                          <a:pt x="1051" y="168"/>
                          <a:pt x="1074" y="146"/>
                        </a:cubicBezTo>
                        <a:cubicBezTo>
                          <a:pt x="1108" y="111"/>
                          <a:pt x="1127" y="107"/>
                          <a:pt x="1166" y="95"/>
                        </a:cubicBezTo>
                        <a:cubicBezTo>
                          <a:pt x="1224" y="109"/>
                          <a:pt x="1283" y="120"/>
                          <a:pt x="1341" y="136"/>
                        </a:cubicBezTo>
                        <a:cubicBezTo>
                          <a:pt x="1355" y="180"/>
                          <a:pt x="1367" y="224"/>
                          <a:pt x="1382" y="269"/>
                        </a:cubicBezTo>
                        <a:cubicBezTo>
                          <a:pt x="1385" y="279"/>
                          <a:pt x="1392" y="300"/>
                          <a:pt x="1392" y="300"/>
                        </a:cubicBezTo>
                        <a:cubicBezTo>
                          <a:pt x="1400" y="356"/>
                          <a:pt x="1402" y="395"/>
                          <a:pt x="1433" y="443"/>
                        </a:cubicBezTo>
                        <a:cubicBezTo>
                          <a:pt x="1467" y="439"/>
                          <a:pt x="1508" y="453"/>
                          <a:pt x="1536" y="433"/>
                        </a:cubicBezTo>
                        <a:cubicBezTo>
                          <a:pt x="1561" y="413"/>
                          <a:pt x="1566" y="341"/>
                          <a:pt x="1566" y="341"/>
                        </a:cubicBezTo>
                        <a:cubicBezTo>
                          <a:pt x="1571" y="303"/>
                          <a:pt x="1565" y="259"/>
                          <a:pt x="1587" y="228"/>
                        </a:cubicBezTo>
                        <a:cubicBezTo>
                          <a:pt x="1603" y="204"/>
                          <a:pt x="1648" y="166"/>
                          <a:pt x="1648" y="166"/>
                        </a:cubicBezTo>
                        <a:cubicBezTo>
                          <a:pt x="1672" y="169"/>
                          <a:pt x="1698" y="166"/>
                          <a:pt x="1720" y="177"/>
                        </a:cubicBezTo>
                        <a:cubicBezTo>
                          <a:pt x="1750" y="191"/>
                          <a:pt x="1802" y="238"/>
                          <a:pt x="1802" y="238"/>
                        </a:cubicBezTo>
                        <a:cubicBezTo>
                          <a:pt x="1841" y="315"/>
                          <a:pt x="1847" y="401"/>
                          <a:pt x="1874" y="484"/>
                        </a:cubicBezTo>
                        <a:cubicBezTo>
                          <a:pt x="1948" y="465"/>
                          <a:pt x="1954" y="479"/>
                          <a:pt x="1997" y="423"/>
                        </a:cubicBezTo>
                        <a:cubicBezTo>
                          <a:pt x="2030" y="378"/>
                          <a:pt x="2032" y="261"/>
                          <a:pt x="2079" y="238"/>
                        </a:cubicBezTo>
                        <a:cubicBezTo>
                          <a:pt x="2094" y="230"/>
                          <a:pt x="2113" y="231"/>
                          <a:pt x="2130" y="228"/>
                        </a:cubicBezTo>
                        <a:cubicBezTo>
                          <a:pt x="2214" y="264"/>
                          <a:pt x="2214" y="264"/>
                          <a:pt x="2254" y="341"/>
                        </a:cubicBezTo>
                        <a:cubicBezTo>
                          <a:pt x="2257" y="399"/>
                          <a:pt x="2251" y="458"/>
                          <a:pt x="2264" y="515"/>
                        </a:cubicBezTo>
                        <a:cubicBezTo>
                          <a:pt x="2266" y="527"/>
                          <a:pt x="2295" y="535"/>
                          <a:pt x="2295" y="535"/>
                        </a:cubicBezTo>
                      </a:path>
                    </a:pathLst>
                  </a:custGeom>
                  <a:noFill/>
                  <a:ln w="28575" cmpd="sng">
                    <a:solidFill>
                      <a:srgbClr val="ED181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65230" name="Freeform 14"/>
                  <p:cNvSpPr>
                    <a:spLocks/>
                  </p:cNvSpPr>
                  <p:nvPr/>
                </p:nvSpPr>
                <p:spPr bwMode="auto">
                  <a:xfrm rot="10269099">
                    <a:off x="3312" y="3456"/>
                    <a:ext cx="486" cy="144"/>
                  </a:xfrm>
                  <a:custGeom>
                    <a:avLst/>
                    <a:gdLst>
                      <a:gd name="T0" fmla="*/ 28 w 2295"/>
                      <a:gd name="T1" fmla="*/ 238 h 535"/>
                      <a:gd name="T2" fmla="*/ 141 w 2295"/>
                      <a:gd name="T3" fmla="*/ 2 h 535"/>
                      <a:gd name="T4" fmla="*/ 233 w 2295"/>
                      <a:gd name="T5" fmla="*/ 12 h 535"/>
                      <a:gd name="T6" fmla="*/ 284 w 2295"/>
                      <a:gd name="T7" fmla="*/ 136 h 535"/>
                      <a:gd name="T8" fmla="*/ 346 w 2295"/>
                      <a:gd name="T9" fmla="*/ 330 h 535"/>
                      <a:gd name="T10" fmla="*/ 418 w 2295"/>
                      <a:gd name="T11" fmla="*/ 382 h 535"/>
                      <a:gd name="T12" fmla="*/ 520 w 2295"/>
                      <a:gd name="T13" fmla="*/ 361 h 535"/>
                      <a:gd name="T14" fmla="*/ 582 w 2295"/>
                      <a:gd name="T15" fmla="*/ 259 h 535"/>
                      <a:gd name="T16" fmla="*/ 592 w 2295"/>
                      <a:gd name="T17" fmla="*/ 136 h 535"/>
                      <a:gd name="T18" fmla="*/ 613 w 2295"/>
                      <a:gd name="T19" fmla="*/ 64 h 535"/>
                      <a:gd name="T20" fmla="*/ 664 w 2295"/>
                      <a:gd name="T21" fmla="*/ 43 h 535"/>
                      <a:gd name="T22" fmla="*/ 807 w 2295"/>
                      <a:gd name="T23" fmla="*/ 156 h 535"/>
                      <a:gd name="T24" fmla="*/ 818 w 2295"/>
                      <a:gd name="T25" fmla="*/ 238 h 535"/>
                      <a:gd name="T26" fmla="*/ 828 w 2295"/>
                      <a:gd name="T27" fmla="*/ 300 h 535"/>
                      <a:gd name="T28" fmla="*/ 838 w 2295"/>
                      <a:gd name="T29" fmla="*/ 382 h 535"/>
                      <a:gd name="T30" fmla="*/ 941 w 2295"/>
                      <a:gd name="T31" fmla="*/ 423 h 535"/>
                      <a:gd name="T32" fmla="*/ 982 w 2295"/>
                      <a:gd name="T33" fmla="*/ 412 h 535"/>
                      <a:gd name="T34" fmla="*/ 1023 w 2295"/>
                      <a:gd name="T35" fmla="*/ 351 h 535"/>
                      <a:gd name="T36" fmla="*/ 1054 w 2295"/>
                      <a:gd name="T37" fmla="*/ 238 h 535"/>
                      <a:gd name="T38" fmla="*/ 1074 w 2295"/>
                      <a:gd name="T39" fmla="*/ 146 h 535"/>
                      <a:gd name="T40" fmla="*/ 1166 w 2295"/>
                      <a:gd name="T41" fmla="*/ 95 h 535"/>
                      <a:gd name="T42" fmla="*/ 1341 w 2295"/>
                      <a:gd name="T43" fmla="*/ 136 h 535"/>
                      <a:gd name="T44" fmla="*/ 1382 w 2295"/>
                      <a:gd name="T45" fmla="*/ 269 h 535"/>
                      <a:gd name="T46" fmla="*/ 1392 w 2295"/>
                      <a:gd name="T47" fmla="*/ 300 h 535"/>
                      <a:gd name="T48" fmla="*/ 1433 w 2295"/>
                      <a:gd name="T49" fmla="*/ 443 h 535"/>
                      <a:gd name="T50" fmla="*/ 1536 w 2295"/>
                      <a:gd name="T51" fmla="*/ 433 h 535"/>
                      <a:gd name="T52" fmla="*/ 1566 w 2295"/>
                      <a:gd name="T53" fmla="*/ 341 h 535"/>
                      <a:gd name="T54" fmla="*/ 1587 w 2295"/>
                      <a:gd name="T55" fmla="*/ 228 h 535"/>
                      <a:gd name="T56" fmla="*/ 1648 w 2295"/>
                      <a:gd name="T57" fmla="*/ 166 h 535"/>
                      <a:gd name="T58" fmla="*/ 1720 w 2295"/>
                      <a:gd name="T59" fmla="*/ 177 h 535"/>
                      <a:gd name="T60" fmla="*/ 1802 w 2295"/>
                      <a:gd name="T61" fmla="*/ 238 h 535"/>
                      <a:gd name="T62" fmla="*/ 1874 w 2295"/>
                      <a:gd name="T63" fmla="*/ 484 h 535"/>
                      <a:gd name="T64" fmla="*/ 1997 w 2295"/>
                      <a:gd name="T65" fmla="*/ 423 h 535"/>
                      <a:gd name="T66" fmla="*/ 2079 w 2295"/>
                      <a:gd name="T67" fmla="*/ 238 h 535"/>
                      <a:gd name="T68" fmla="*/ 2130 w 2295"/>
                      <a:gd name="T69" fmla="*/ 228 h 535"/>
                      <a:gd name="T70" fmla="*/ 2254 w 2295"/>
                      <a:gd name="T71" fmla="*/ 341 h 535"/>
                      <a:gd name="T72" fmla="*/ 2264 w 2295"/>
                      <a:gd name="T73" fmla="*/ 515 h 535"/>
                      <a:gd name="T74" fmla="*/ 2295 w 2295"/>
                      <a:gd name="T75"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5" h="535">
                        <a:moveTo>
                          <a:pt x="28" y="238"/>
                        </a:moveTo>
                        <a:cubicBezTo>
                          <a:pt x="36" y="86"/>
                          <a:pt x="0" y="29"/>
                          <a:pt x="141" y="2"/>
                        </a:cubicBezTo>
                        <a:cubicBezTo>
                          <a:pt x="171" y="5"/>
                          <a:pt x="204" y="0"/>
                          <a:pt x="233" y="12"/>
                        </a:cubicBezTo>
                        <a:cubicBezTo>
                          <a:pt x="290" y="34"/>
                          <a:pt x="276" y="89"/>
                          <a:pt x="284" y="136"/>
                        </a:cubicBezTo>
                        <a:cubicBezTo>
                          <a:pt x="291" y="179"/>
                          <a:pt x="316" y="300"/>
                          <a:pt x="346" y="330"/>
                        </a:cubicBezTo>
                        <a:cubicBezTo>
                          <a:pt x="366" y="350"/>
                          <a:pt x="394" y="364"/>
                          <a:pt x="418" y="382"/>
                        </a:cubicBezTo>
                        <a:cubicBezTo>
                          <a:pt x="452" y="375"/>
                          <a:pt x="488" y="375"/>
                          <a:pt x="520" y="361"/>
                        </a:cubicBezTo>
                        <a:cubicBezTo>
                          <a:pt x="547" y="348"/>
                          <a:pt x="564" y="283"/>
                          <a:pt x="582" y="259"/>
                        </a:cubicBezTo>
                        <a:cubicBezTo>
                          <a:pt x="585" y="218"/>
                          <a:pt x="587" y="176"/>
                          <a:pt x="592" y="136"/>
                        </a:cubicBezTo>
                        <a:cubicBezTo>
                          <a:pt x="592" y="134"/>
                          <a:pt x="606" y="69"/>
                          <a:pt x="613" y="64"/>
                        </a:cubicBezTo>
                        <a:cubicBezTo>
                          <a:pt x="627" y="52"/>
                          <a:pt x="647" y="50"/>
                          <a:pt x="664" y="43"/>
                        </a:cubicBezTo>
                        <a:cubicBezTo>
                          <a:pt x="762" y="59"/>
                          <a:pt x="771" y="65"/>
                          <a:pt x="807" y="156"/>
                        </a:cubicBezTo>
                        <a:cubicBezTo>
                          <a:pt x="810" y="183"/>
                          <a:pt x="814" y="210"/>
                          <a:pt x="818" y="238"/>
                        </a:cubicBezTo>
                        <a:cubicBezTo>
                          <a:pt x="821" y="258"/>
                          <a:pt x="825" y="279"/>
                          <a:pt x="828" y="300"/>
                        </a:cubicBezTo>
                        <a:cubicBezTo>
                          <a:pt x="831" y="327"/>
                          <a:pt x="823" y="358"/>
                          <a:pt x="838" y="382"/>
                        </a:cubicBezTo>
                        <a:cubicBezTo>
                          <a:pt x="850" y="401"/>
                          <a:pt x="916" y="416"/>
                          <a:pt x="941" y="423"/>
                        </a:cubicBezTo>
                        <a:cubicBezTo>
                          <a:pt x="954" y="419"/>
                          <a:pt x="971" y="421"/>
                          <a:pt x="982" y="412"/>
                        </a:cubicBezTo>
                        <a:cubicBezTo>
                          <a:pt x="1000" y="395"/>
                          <a:pt x="1023" y="351"/>
                          <a:pt x="1023" y="351"/>
                        </a:cubicBezTo>
                        <a:cubicBezTo>
                          <a:pt x="1042" y="291"/>
                          <a:pt x="1043" y="295"/>
                          <a:pt x="1054" y="238"/>
                        </a:cubicBezTo>
                        <a:cubicBezTo>
                          <a:pt x="1059" y="207"/>
                          <a:pt x="1051" y="168"/>
                          <a:pt x="1074" y="146"/>
                        </a:cubicBezTo>
                        <a:cubicBezTo>
                          <a:pt x="1108" y="111"/>
                          <a:pt x="1127" y="107"/>
                          <a:pt x="1166" y="95"/>
                        </a:cubicBezTo>
                        <a:cubicBezTo>
                          <a:pt x="1224" y="109"/>
                          <a:pt x="1283" y="120"/>
                          <a:pt x="1341" y="136"/>
                        </a:cubicBezTo>
                        <a:cubicBezTo>
                          <a:pt x="1355" y="180"/>
                          <a:pt x="1367" y="224"/>
                          <a:pt x="1382" y="269"/>
                        </a:cubicBezTo>
                        <a:cubicBezTo>
                          <a:pt x="1385" y="279"/>
                          <a:pt x="1392" y="300"/>
                          <a:pt x="1392" y="300"/>
                        </a:cubicBezTo>
                        <a:cubicBezTo>
                          <a:pt x="1400" y="356"/>
                          <a:pt x="1402" y="395"/>
                          <a:pt x="1433" y="443"/>
                        </a:cubicBezTo>
                        <a:cubicBezTo>
                          <a:pt x="1467" y="439"/>
                          <a:pt x="1508" y="453"/>
                          <a:pt x="1536" y="433"/>
                        </a:cubicBezTo>
                        <a:cubicBezTo>
                          <a:pt x="1561" y="413"/>
                          <a:pt x="1566" y="341"/>
                          <a:pt x="1566" y="341"/>
                        </a:cubicBezTo>
                        <a:cubicBezTo>
                          <a:pt x="1571" y="303"/>
                          <a:pt x="1565" y="259"/>
                          <a:pt x="1587" y="228"/>
                        </a:cubicBezTo>
                        <a:cubicBezTo>
                          <a:pt x="1603" y="204"/>
                          <a:pt x="1648" y="166"/>
                          <a:pt x="1648" y="166"/>
                        </a:cubicBezTo>
                        <a:cubicBezTo>
                          <a:pt x="1672" y="169"/>
                          <a:pt x="1698" y="166"/>
                          <a:pt x="1720" y="177"/>
                        </a:cubicBezTo>
                        <a:cubicBezTo>
                          <a:pt x="1750" y="191"/>
                          <a:pt x="1802" y="238"/>
                          <a:pt x="1802" y="238"/>
                        </a:cubicBezTo>
                        <a:cubicBezTo>
                          <a:pt x="1841" y="315"/>
                          <a:pt x="1847" y="401"/>
                          <a:pt x="1874" y="484"/>
                        </a:cubicBezTo>
                        <a:cubicBezTo>
                          <a:pt x="1948" y="465"/>
                          <a:pt x="1954" y="479"/>
                          <a:pt x="1997" y="423"/>
                        </a:cubicBezTo>
                        <a:cubicBezTo>
                          <a:pt x="2030" y="378"/>
                          <a:pt x="2032" y="261"/>
                          <a:pt x="2079" y="238"/>
                        </a:cubicBezTo>
                        <a:cubicBezTo>
                          <a:pt x="2094" y="230"/>
                          <a:pt x="2113" y="231"/>
                          <a:pt x="2130" y="228"/>
                        </a:cubicBezTo>
                        <a:cubicBezTo>
                          <a:pt x="2214" y="264"/>
                          <a:pt x="2214" y="264"/>
                          <a:pt x="2254" y="341"/>
                        </a:cubicBezTo>
                        <a:cubicBezTo>
                          <a:pt x="2257" y="399"/>
                          <a:pt x="2251" y="458"/>
                          <a:pt x="2264" y="515"/>
                        </a:cubicBezTo>
                        <a:cubicBezTo>
                          <a:pt x="2266" y="527"/>
                          <a:pt x="2295" y="535"/>
                          <a:pt x="2295" y="535"/>
                        </a:cubicBezTo>
                      </a:path>
                    </a:pathLst>
                  </a:custGeom>
                  <a:noFill/>
                  <a:ln w="28575" cmpd="sng">
                    <a:solidFill>
                      <a:srgbClr val="ED181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65231" name="Oval 15" descr="Wide upward diagonal"/>
                  <p:cNvSpPr>
                    <a:spLocks noChangeArrowheads="1"/>
                  </p:cNvSpPr>
                  <p:nvPr/>
                </p:nvSpPr>
                <p:spPr bwMode="auto">
                  <a:xfrm>
                    <a:off x="3792" y="3216"/>
                    <a:ext cx="576" cy="672"/>
                  </a:xfrm>
                  <a:prstGeom prst="ellipse">
                    <a:avLst/>
                  </a:prstGeom>
                  <a:noFill/>
                  <a:ln w="28575">
                    <a:solidFill>
                      <a:srgbClr val="1822CD"/>
                    </a:solidFill>
                    <a:round/>
                    <a:headEnd/>
                    <a:tailEnd/>
                  </a:ln>
                  <a:effectLst/>
                  <a:extLst>
                    <a:ext uri="{909E8E84-426E-40DD-AFC4-6F175D3DCCD1}">
                      <a14:hiddenFill xmlns:a14="http://schemas.microsoft.com/office/drawing/2010/main">
                        <a:pattFill prst="wdUpDiag">
                          <a:fgClr>
                            <a:srgbClr val="1822CD"/>
                          </a:fgClr>
                          <a:bgClr>
                            <a:srgbClr val="FFFFFF"/>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grpSp>
              <p:nvGrpSpPr>
                <p:cNvPr id="265232" name="Group 16"/>
                <p:cNvGrpSpPr>
                  <a:grpSpLocks/>
                </p:cNvGrpSpPr>
                <p:nvPr/>
              </p:nvGrpSpPr>
              <p:grpSpPr bwMode="auto">
                <a:xfrm>
                  <a:off x="2592" y="2784"/>
                  <a:ext cx="607" cy="1056"/>
                  <a:chOff x="864" y="1872"/>
                  <a:chExt cx="607" cy="1056"/>
                </a:xfrm>
              </p:grpSpPr>
              <p:graphicFrame>
                <p:nvGraphicFramePr>
                  <p:cNvPr id="265233" name="Object 17"/>
                  <p:cNvGraphicFramePr>
                    <a:graphicFrameLocks noChangeAspect="1"/>
                  </p:cNvGraphicFramePr>
                  <p:nvPr/>
                </p:nvGraphicFramePr>
                <p:xfrm>
                  <a:off x="864" y="2688"/>
                  <a:ext cx="180" cy="240"/>
                </p:xfrm>
                <a:graphic>
                  <a:graphicData uri="http://schemas.openxmlformats.org/presentationml/2006/ole">
                    <mc:AlternateContent xmlns:mc="http://schemas.openxmlformats.org/markup-compatibility/2006">
                      <mc:Choice xmlns:v="urn:schemas-microsoft-com:vml" Requires="v">
                        <p:oleObj spid="_x0000_s248910" name="Equation" r:id="rId12" imgW="114300" imgH="152400" progId="Equation.3">
                          <p:embed/>
                        </p:oleObj>
                      </mc:Choice>
                      <mc:Fallback>
                        <p:oleObj name="Equation" r:id="rId12" imgW="114300" imgH="1524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 y="2688"/>
                                <a:ext cx="18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5234" name="Object 18"/>
                  <p:cNvGraphicFramePr>
                    <a:graphicFrameLocks noChangeAspect="1"/>
                  </p:cNvGraphicFramePr>
                  <p:nvPr/>
                </p:nvGraphicFramePr>
                <p:xfrm>
                  <a:off x="912" y="1872"/>
                  <a:ext cx="160" cy="180"/>
                </p:xfrm>
                <a:graphic>
                  <a:graphicData uri="http://schemas.openxmlformats.org/presentationml/2006/ole">
                    <mc:AlternateContent xmlns:mc="http://schemas.openxmlformats.org/markup-compatibility/2006">
                      <mc:Choice xmlns:v="urn:schemas-microsoft-com:vml" Requires="v">
                        <p:oleObj spid="_x0000_s248911" name="Equation" r:id="rId14" imgW="101600" imgH="114300" progId="Equation.3">
                          <p:embed/>
                        </p:oleObj>
                      </mc:Choice>
                      <mc:Fallback>
                        <p:oleObj name="Equation" r:id="rId14" imgW="101600" imgH="1143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2" y="1872"/>
                                <a:ext cx="160"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65235" name="Group 19"/>
                  <p:cNvGrpSpPr>
                    <a:grpSpLocks/>
                  </p:cNvGrpSpPr>
                  <p:nvPr/>
                </p:nvGrpSpPr>
                <p:grpSpPr bwMode="auto">
                  <a:xfrm rot="-4821">
                    <a:off x="1152" y="2016"/>
                    <a:ext cx="280" cy="678"/>
                    <a:chOff x="720" y="1728"/>
                    <a:chExt cx="384" cy="768"/>
                  </a:xfrm>
                </p:grpSpPr>
                <p:sp>
                  <p:nvSpPr>
                    <p:cNvPr id="265236" name="Line 20"/>
                    <p:cNvSpPr>
                      <a:spLocks noChangeShapeType="1"/>
                    </p:cNvSpPr>
                    <p:nvPr/>
                  </p:nvSpPr>
                  <p:spPr bwMode="auto">
                    <a:xfrm flipV="1">
                      <a:off x="720" y="2112"/>
                      <a:ext cx="384" cy="384"/>
                    </a:xfrm>
                    <a:prstGeom prst="line">
                      <a:avLst/>
                    </a:prstGeom>
                    <a:noFill/>
                    <a:ln w="28575">
                      <a:solidFill>
                        <a:srgbClr val="6C18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65237" name="Line 21"/>
                    <p:cNvSpPr>
                      <a:spLocks noChangeShapeType="1"/>
                    </p:cNvSpPr>
                    <p:nvPr/>
                  </p:nvSpPr>
                  <p:spPr bwMode="auto">
                    <a:xfrm flipH="1" flipV="1">
                      <a:off x="720" y="1728"/>
                      <a:ext cx="384" cy="384"/>
                    </a:xfrm>
                    <a:prstGeom prst="line">
                      <a:avLst/>
                    </a:prstGeom>
                    <a:noFill/>
                    <a:ln w="28575">
                      <a:solidFill>
                        <a:srgbClr val="6C18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sp>
                <p:nvSpPr>
                  <p:cNvPr id="265238" name="Oval 22"/>
                  <p:cNvSpPr>
                    <a:spLocks noChangeArrowheads="1"/>
                  </p:cNvSpPr>
                  <p:nvPr/>
                </p:nvSpPr>
                <p:spPr bwMode="auto">
                  <a:xfrm rot="-4821">
                    <a:off x="1401" y="2312"/>
                    <a:ext cx="70" cy="85"/>
                  </a:xfrm>
                  <a:prstGeom prst="ellipse">
                    <a:avLst/>
                  </a:prstGeom>
                  <a:solidFill>
                    <a:srgbClr val="6C18B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grpSp>
              <p:nvGrpSpPr>
                <p:cNvPr id="265239" name="Group 23"/>
                <p:cNvGrpSpPr>
                  <a:grpSpLocks/>
                </p:cNvGrpSpPr>
                <p:nvPr/>
              </p:nvGrpSpPr>
              <p:grpSpPr bwMode="auto">
                <a:xfrm>
                  <a:off x="4464" y="2784"/>
                  <a:ext cx="584" cy="1084"/>
                  <a:chOff x="1872" y="1824"/>
                  <a:chExt cx="584" cy="1084"/>
                </a:xfrm>
              </p:grpSpPr>
              <p:grpSp>
                <p:nvGrpSpPr>
                  <p:cNvPr id="265240" name="Group 24"/>
                  <p:cNvGrpSpPr>
                    <a:grpSpLocks/>
                  </p:cNvGrpSpPr>
                  <p:nvPr/>
                </p:nvGrpSpPr>
                <p:grpSpPr bwMode="auto">
                  <a:xfrm rot="-10804859">
                    <a:off x="1920" y="2016"/>
                    <a:ext cx="280" cy="678"/>
                    <a:chOff x="720" y="1728"/>
                    <a:chExt cx="384" cy="768"/>
                  </a:xfrm>
                </p:grpSpPr>
                <p:sp>
                  <p:nvSpPr>
                    <p:cNvPr id="265241" name="Line 25"/>
                    <p:cNvSpPr>
                      <a:spLocks noChangeShapeType="1"/>
                    </p:cNvSpPr>
                    <p:nvPr/>
                  </p:nvSpPr>
                  <p:spPr bwMode="auto">
                    <a:xfrm flipV="1">
                      <a:off x="720" y="2112"/>
                      <a:ext cx="384" cy="384"/>
                    </a:xfrm>
                    <a:prstGeom prst="line">
                      <a:avLst/>
                    </a:prstGeom>
                    <a:noFill/>
                    <a:ln w="28575">
                      <a:solidFill>
                        <a:srgbClr val="6C18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65242" name="Line 26"/>
                    <p:cNvSpPr>
                      <a:spLocks noChangeShapeType="1"/>
                    </p:cNvSpPr>
                    <p:nvPr/>
                  </p:nvSpPr>
                  <p:spPr bwMode="auto">
                    <a:xfrm flipH="1" flipV="1">
                      <a:off x="720" y="1728"/>
                      <a:ext cx="384" cy="384"/>
                    </a:xfrm>
                    <a:prstGeom prst="line">
                      <a:avLst/>
                    </a:prstGeom>
                    <a:noFill/>
                    <a:ln w="28575">
                      <a:solidFill>
                        <a:srgbClr val="6C18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sp>
                <p:nvSpPr>
                  <p:cNvPr id="265243" name="Oval 27"/>
                  <p:cNvSpPr>
                    <a:spLocks noChangeArrowheads="1"/>
                  </p:cNvSpPr>
                  <p:nvPr/>
                </p:nvSpPr>
                <p:spPr bwMode="auto">
                  <a:xfrm rot="-4821">
                    <a:off x="1872" y="2304"/>
                    <a:ext cx="70" cy="85"/>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aphicFrame>
                <p:nvGraphicFramePr>
                  <p:cNvPr id="265244" name="Object 28"/>
                  <p:cNvGraphicFramePr>
                    <a:graphicFrameLocks noChangeAspect="1"/>
                  </p:cNvGraphicFramePr>
                  <p:nvPr/>
                </p:nvGraphicFramePr>
                <p:xfrm>
                  <a:off x="2256" y="1824"/>
                  <a:ext cx="200" cy="220"/>
                </p:xfrm>
                <a:graphic>
                  <a:graphicData uri="http://schemas.openxmlformats.org/presentationml/2006/ole">
                    <mc:AlternateContent xmlns:mc="http://schemas.openxmlformats.org/markup-compatibility/2006">
                      <mc:Choice xmlns:v="urn:schemas-microsoft-com:vml" Requires="v">
                        <p:oleObj spid="_x0000_s248912" name="Equation" r:id="rId16" imgW="127000" imgH="139700" progId="Equation.3">
                          <p:embed/>
                        </p:oleObj>
                      </mc:Choice>
                      <mc:Fallback>
                        <p:oleObj name="Equation" r:id="rId16" imgW="127000" imgH="1397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6" y="1824"/>
                                <a:ext cx="200"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5245" name="Object 29"/>
                  <p:cNvGraphicFramePr>
                    <a:graphicFrameLocks noChangeAspect="1"/>
                  </p:cNvGraphicFramePr>
                  <p:nvPr/>
                </p:nvGraphicFramePr>
                <p:xfrm>
                  <a:off x="2256" y="2688"/>
                  <a:ext cx="200" cy="220"/>
                </p:xfrm>
                <a:graphic>
                  <a:graphicData uri="http://schemas.openxmlformats.org/presentationml/2006/ole">
                    <mc:AlternateContent xmlns:mc="http://schemas.openxmlformats.org/markup-compatibility/2006">
                      <mc:Choice xmlns:v="urn:schemas-microsoft-com:vml" Requires="v">
                        <p:oleObj spid="_x0000_s248913" name="Equation" r:id="rId18" imgW="127000" imgH="139700" progId="Equation.3">
                          <p:embed/>
                        </p:oleObj>
                      </mc:Choice>
                      <mc:Fallback>
                        <p:oleObj name="Equation" r:id="rId18" imgW="127000" imgH="1397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6" y="2688"/>
                                <a:ext cx="200"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65246" name="Oval 30"/>
                <p:cNvSpPr>
                  <a:spLocks noChangeArrowheads="1"/>
                </p:cNvSpPr>
                <p:nvPr/>
              </p:nvSpPr>
              <p:spPr bwMode="auto">
                <a:xfrm>
                  <a:off x="4032" y="326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2400">
                    <a:solidFill>
                      <a:srgbClr val="1822CD"/>
                    </a:solidFill>
                    <a:latin typeface="Times" panose="02020603050405020304" pitchFamily="18" charset="0"/>
                  </a:endParaRPr>
                </a:p>
              </p:txBody>
            </p:sp>
          </p:grpSp>
        </p:grpSp>
        <p:sp>
          <p:nvSpPr>
            <p:cNvPr id="265247" name="Oval 31"/>
            <p:cNvSpPr>
              <a:spLocks noChangeArrowheads="1"/>
            </p:cNvSpPr>
            <p:nvPr/>
          </p:nvSpPr>
          <p:spPr bwMode="auto">
            <a:xfrm>
              <a:off x="3552" y="3264"/>
              <a:ext cx="96" cy="96"/>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2400">
                <a:solidFill>
                  <a:srgbClr val="1822CD"/>
                </a:solidFill>
                <a:latin typeface="Times" panose="02020603050405020304" pitchFamily="18" charset="0"/>
              </a:endParaRPr>
            </a:p>
          </p:txBody>
        </p:sp>
      </p:grpSp>
      <p:graphicFrame>
        <p:nvGraphicFramePr>
          <p:cNvPr id="265248" name="Object 32"/>
          <p:cNvGraphicFramePr>
            <a:graphicFrameLocks noGrp="1" noChangeAspect="1"/>
          </p:cNvGraphicFramePr>
          <p:nvPr>
            <p:ph/>
            <p:extLst/>
          </p:nvPr>
        </p:nvGraphicFramePr>
        <p:xfrm>
          <a:off x="6542088" y="4908398"/>
          <a:ext cx="1951037" cy="1300163"/>
        </p:xfrm>
        <a:graphic>
          <a:graphicData uri="http://schemas.openxmlformats.org/presentationml/2006/ole">
            <mc:AlternateContent xmlns:mc="http://schemas.openxmlformats.org/markup-compatibility/2006">
              <mc:Choice xmlns:v="urn:schemas-microsoft-com:vml" Requires="v">
                <p:oleObj spid="_x0000_s248914" name="Picture" r:id="rId19" imgW="6515280" imgH="4343400" progId="Word.Picture.8">
                  <p:embed/>
                </p:oleObj>
              </mc:Choice>
              <mc:Fallback>
                <p:oleObj name="Picture" r:id="rId19" imgW="6515280" imgH="4343400" progId="Word.Picture.8">
                  <p:embed/>
                  <p:pic>
                    <p:nvPicPr>
                      <p:cNvPr id="0" name=""/>
                      <p:cNvPicPr>
                        <a:picLocks noGrp="1" noChangeAspect="1" noChangeArrowheads="1"/>
                      </p:cNvPicPr>
                      <p:nvPr/>
                    </p:nvPicPr>
                    <p:blipFill>
                      <a:blip r:embed="rId20">
                        <a:extLst>
                          <a:ext uri="{28A0092B-C50C-407E-A947-70E740481C1C}">
                            <a14:useLocalDpi xmlns:a14="http://schemas.microsoft.com/office/drawing/2010/main" val="0"/>
                          </a:ext>
                        </a:extLst>
                      </a:blip>
                      <a:srcRect l="32280" t="40421" r="17683" b="9053"/>
                      <a:stretch>
                        <a:fillRect/>
                      </a:stretch>
                    </p:blipFill>
                    <p:spPr bwMode="auto">
                      <a:xfrm>
                        <a:off x="6542088" y="4908398"/>
                        <a:ext cx="1951037" cy="130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5249" name="Text Box 33"/>
          <p:cNvSpPr txBox="1">
            <a:spLocks noChangeArrowheads="1"/>
          </p:cNvSpPr>
          <p:nvPr/>
        </p:nvSpPr>
        <p:spPr bwMode="auto">
          <a:xfrm>
            <a:off x="1201738" y="6324600"/>
            <a:ext cx="240322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Erler, Ramsey-Musolf, Su hep-ph/0303026</a:t>
            </a:r>
          </a:p>
        </p:txBody>
      </p:sp>
      <p:pic>
        <p:nvPicPr>
          <p:cNvPr id="35" name="Picture 2"/>
          <p:cNvPicPr>
            <a:picLocks noChangeAspect="1" noChangeArrowheads="1"/>
          </p:cNvPicPr>
          <p:nvPr/>
        </p:nvPicPr>
        <p:blipFill>
          <a:blip r:embed="rId21" cstate="print">
            <a:clrChange>
              <a:clrFrom>
                <a:srgbClr val="FFFFFF"/>
              </a:clrFrom>
              <a:clrTo>
                <a:srgbClr val="FFFFFF">
                  <a:alpha val="0"/>
                </a:srgbClr>
              </a:clrTo>
            </a:clrChange>
          </a:blip>
          <a:srcRect/>
          <a:stretch>
            <a:fillRect/>
          </a:stretch>
        </p:blipFill>
        <p:spPr bwMode="auto">
          <a:xfrm>
            <a:off x="155425" y="971080"/>
            <a:ext cx="4685410" cy="3627416"/>
          </a:xfrm>
          <a:prstGeom prst="rect">
            <a:avLst/>
          </a:prstGeom>
          <a:noFill/>
          <a:ln w="9525">
            <a:noFill/>
            <a:miter lim="800000"/>
            <a:headEnd/>
            <a:tailEnd/>
          </a:ln>
        </p:spPr>
      </p:pic>
      <p:cxnSp>
        <p:nvCxnSpPr>
          <p:cNvPr id="36" name="Straight Connector 35"/>
          <p:cNvCxnSpPr/>
          <p:nvPr/>
        </p:nvCxnSpPr>
        <p:spPr>
          <a:xfrm>
            <a:off x="1000335" y="3275380"/>
            <a:ext cx="3610070"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000335" y="2500524"/>
            <a:ext cx="3610070"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463669" y="3175346"/>
            <a:ext cx="1203150" cy="464871"/>
          </a:xfrm>
          <a:prstGeom prst="rect">
            <a:avLst/>
          </a:prstGeom>
          <a:noFill/>
        </p:spPr>
        <p:txBody>
          <a:bodyPr wrap="none" rtlCol="0">
            <a:spAutoFit/>
          </a:bodyPr>
          <a:lstStyle/>
          <a:p>
            <a:pPr>
              <a:lnSpc>
                <a:spcPct val="150000"/>
              </a:lnSpc>
            </a:pPr>
            <a:r>
              <a:rPr lang="en-US" dirty="0" smtClean="0">
                <a:solidFill>
                  <a:schemeClr val="tx1">
                    <a:lumMod val="50000"/>
                    <a:lumOff val="50000"/>
                  </a:schemeClr>
                </a:solidFill>
              </a:rPr>
              <a:t>4% </a:t>
            </a:r>
            <a:r>
              <a:rPr lang="en-US" dirty="0" err="1" smtClean="0">
                <a:solidFill>
                  <a:schemeClr val="tx1">
                    <a:lumMod val="50000"/>
                    <a:lumOff val="50000"/>
                  </a:schemeClr>
                </a:solidFill>
              </a:rPr>
              <a:t>Qweak</a:t>
            </a:r>
            <a:endParaRPr lang="en-US" dirty="0" smtClean="0">
              <a:solidFill>
                <a:schemeClr val="tx1">
                  <a:lumMod val="50000"/>
                  <a:lumOff val="50000"/>
                </a:schemeClr>
              </a:solidFill>
            </a:endParaRPr>
          </a:p>
        </p:txBody>
      </p:sp>
      <p:sp>
        <p:nvSpPr>
          <p:cNvPr id="41" name="TextBox 40"/>
          <p:cNvSpPr txBox="1"/>
          <p:nvPr/>
        </p:nvSpPr>
        <p:spPr>
          <a:xfrm>
            <a:off x="4058473" y="2586621"/>
            <a:ext cx="2051139" cy="464871"/>
          </a:xfrm>
          <a:prstGeom prst="rect">
            <a:avLst/>
          </a:prstGeom>
          <a:noFill/>
        </p:spPr>
        <p:txBody>
          <a:bodyPr wrap="none" rtlCol="0">
            <a:spAutoFit/>
          </a:bodyPr>
          <a:lstStyle/>
          <a:p>
            <a:pPr>
              <a:lnSpc>
                <a:spcPct val="150000"/>
              </a:lnSpc>
            </a:pPr>
            <a:r>
              <a:rPr lang="en-US" dirty="0" smtClean="0">
                <a:solidFill>
                  <a:schemeClr val="accent3"/>
                </a:solidFill>
              </a:rPr>
              <a:t>Future 2.5% </a:t>
            </a:r>
            <a:r>
              <a:rPr lang="en-US" dirty="0" err="1" smtClean="0">
                <a:solidFill>
                  <a:schemeClr val="accent3"/>
                </a:solidFill>
              </a:rPr>
              <a:t>Qweak</a:t>
            </a:r>
            <a:endParaRPr lang="en-US" dirty="0" smtClean="0">
              <a:solidFill>
                <a:schemeClr val="accent3"/>
              </a:solidFill>
            </a:endParaRPr>
          </a:p>
        </p:txBody>
      </p:sp>
      <p:sp>
        <p:nvSpPr>
          <p:cNvPr id="42" name="TextBox 41"/>
          <p:cNvSpPr txBox="1"/>
          <p:nvPr/>
        </p:nvSpPr>
        <p:spPr>
          <a:xfrm>
            <a:off x="2980466" y="4437925"/>
            <a:ext cx="1567096" cy="382092"/>
          </a:xfrm>
          <a:prstGeom prst="rect">
            <a:avLst/>
          </a:prstGeom>
          <a:noFill/>
        </p:spPr>
        <p:txBody>
          <a:bodyPr wrap="none" rtlCol="0">
            <a:spAutoFit/>
          </a:bodyPr>
          <a:lstStyle/>
          <a:p>
            <a:pPr>
              <a:lnSpc>
                <a:spcPct val="150000"/>
              </a:lnSpc>
            </a:pPr>
            <a:r>
              <a:rPr lang="en-US" sz="1400" dirty="0" smtClean="0"/>
              <a:t>Ramsey-</a:t>
            </a:r>
            <a:r>
              <a:rPr lang="en-US" sz="1400" dirty="0" err="1" smtClean="0"/>
              <a:t>Musolf</a:t>
            </a:r>
            <a:r>
              <a:rPr lang="en-US" sz="1400" dirty="0" smtClean="0"/>
              <a:t>, Su</a:t>
            </a:r>
          </a:p>
        </p:txBody>
      </p:sp>
      <p:cxnSp>
        <p:nvCxnSpPr>
          <p:cNvPr id="43" name="Straight Connector 42"/>
          <p:cNvCxnSpPr/>
          <p:nvPr/>
        </p:nvCxnSpPr>
        <p:spPr>
          <a:xfrm>
            <a:off x="992937" y="3081551"/>
            <a:ext cx="3610070" cy="0"/>
          </a:xfrm>
          <a:prstGeom prst="line">
            <a:avLst/>
          </a:prstGeom>
          <a:ln w="22225">
            <a:solidFill>
              <a:schemeClr val="accent2">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01815" y="2652924"/>
            <a:ext cx="3610070" cy="0"/>
          </a:xfrm>
          <a:prstGeom prst="line">
            <a:avLst/>
          </a:prstGeom>
          <a:ln w="22225">
            <a:solidFill>
              <a:schemeClr val="accent2">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751196"/>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55" r="18475"/>
          <a:stretch/>
        </p:blipFill>
        <p:spPr bwMode="auto">
          <a:xfrm>
            <a:off x="0" y="260648"/>
            <a:ext cx="9158084" cy="4608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5103674"/>
            <a:ext cx="4572000" cy="923330"/>
          </a:xfrm>
          <a:prstGeom prst="rect">
            <a:avLst/>
          </a:prstGeom>
        </p:spPr>
        <p:txBody>
          <a:bodyPr>
            <a:spAutoFit/>
          </a:bodyPr>
          <a:lstStyle/>
          <a:p>
            <a:r>
              <a:rPr lang="en-CA" dirty="0" smtClean="0">
                <a:effectLst/>
              </a:rPr>
              <a:t>   up      (z0 =-75 cm) 5.5 to 15 </a:t>
            </a:r>
            <a:r>
              <a:rPr lang="en-CA" dirty="0" err="1" smtClean="0">
                <a:effectLst/>
              </a:rPr>
              <a:t>mrads</a:t>
            </a:r>
            <a:r>
              <a:rPr lang="en-CA" dirty="0" smtClean="0">
                <a:effectLst/>
              </a:rPr>
              <a:t> </a:t>
            </a:r>
          </a:p>
          <a:p>
            <a:r>
              <a:rPr lang="en-CA" dirty="0" smtClean="0">
                <a:effectLst/>
              </a:rPr>
              <a:t>middle (z0 =0 cm)     6.0 to 17 </a:t>
            </a:r>
            <a:r>
              <a:rPr lang="en-CA" dirty="0" err="1" smtClean="0">
                <a:effectLst/>
              </a:rPr>
              <a:t>mrads</a:t>
            </a:r>
            <a:r>
              <a:rPr lang="en-CA" dirty="0" smtClean="0">
                <a:effectLst/>
              </a:rPr>
              <a:t> </a:t>
            </a:r>
          </a:p>
          <a:p>
            <a:r>
              <a:rPr lang="en-CA" dirty="0" smtClean="0">
                <a:effectLst/>
              </a:rPr>
              <a:t>down   (z0 =75 cm)   6.5 to 19 </a:t>
            </a:r>
            <a:r>
              <a:rPr lang="en-CA" dirty="0" err="1" smtClean="0">
                <a:effectLst/>
              </a:rPr>
              <a:t>mrads</a:t>
            </a:r>
            <a:endParaRPr lang="en-CA" dirty="0" smtClean="0">
              <a:effectLst/>
            </a:endParaRPr>
          </a:p>
        </p:txBody>
      </p:sp>
      <p:sp>
        <p:nvSpPr>
          <p:cNvPr id="4" name="Rectangle 3"/>
          <p:cNvSpPr/>
          <p:nvPr/>
        </p:nvSpPr>
        <p:spPr>
          <a:xfrm>
            <a:off x="1043608" y="6218203"/>
            <a:ext cx="1512168" cy="369332"/>
          </a:xfrm>
          <a:prstGeom prst="rect">
            <a:avLst/>
          </a:prstGeom>
        </p:spPr>
        <p:txBody>
          <a:bodyPr wrap="square">
            <a:spAutoFit/>
          </a:bodyPr>
          <a:lstStyle/>
          <a:p>
            <a:r>
              <a:rPr lang="en-CA" dirty="0" smtClean="0">
                <a:effectLst/>
              </a:rPr>
              <a:t>All phi values</a:t>
            </a:r>
          </a:p>
        </p:txBody>
      </p:sp>
      <p:sp>
        <p:nvSpPr>
          <p:cNvPr id="2" name="TextBox 1"/>
          <p:cNvSpPr txBox="1"/>
          <p:nvPr/>
        </p:nvSpPr>
        <p:spPr>
          <a:xfrm>
            <a:off x="5364088" y="5947539"/>
            <a:ext cx="3312368" cy="646331"/>
          </a:xfrm>
          <a:prstGeom prst="rect">
            <a:avLst/>
          </a:prstGeom>
          <a:noFill/>
        </p:spPr>
        <p:txBody>
          <a:bodyPr wrap="square" rtlCol="0">
            <a:spAutoFit/>
          </a:bodyPr>
          <a:lstStyle/>
          <a:p>
            <a:r>
              <a:rPr lang="en-US" dirty="0" smtClean="0"/>
              <a:t>Tracks colored by theta from purple to red (low to high)</a:t>
            </a:r>
            <a:endParaRPr lang="en-CA" dirty="0"/>
          </a:p>
        </p:txBody>
      </p:sp>
      <p:sp>
        <p:nvSpPr>
          <p:cNvPr id="6" name="Title 1"/>
          <p:cNvSpPr txBox="1">
            <a:spLocks/>
          </p:cNvSpPr>
          <p:nvPr/>
        </p:nvSpPr>
        <p:spPr>
          <a:xfrm>
            <a:off x="457200" y="0"/>
            <a:ext cx="8229600" cy="838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Tracks</a:t>
            </a:r>
            <a:r>
              <a:rPr kumimoji="0" lang="en-US" sz="4400" b="0" i="0" u="none" strike="noStrike" kern="1200" cap="none" spc="0" normalizeH="0" noProof="0" dirty="0" smtClean="0">
                <a:ln>
                  <a:noFill/>
                </a:ln>
                <a:solidFill>
                  <a:schemeClr val="tx1"/>
                </a:solidFill>
                <a:effectLst/>
                <a:uLnTx/>
                <a:uFillTx/>
                <a:latin typeface="+mj-lt"/>
                <a:ea typeface="+mj-ea"/>
                <a:cs typeface="+mj-cs"/>
              </a:rPr>
              <a:t> in TOSCA</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1043608" y="2838070"/>
            <a:ext cx="2971800" cy="2031325"/>
          </a:xfrm>
          <a:prstGeom prst="rect">
            <a:avLst/>
          </a:prstGeom>
          <a:solidFill>
            <a:schemeClr val="accent5">
              <a:lumMod val="40000"/>
              <a:lumOff val="60000"/>
            </a:schemeClr>
          </a:solidFill>
        </p:spPr>
        <p:txBody>
          <a:bodyPr wrap="square" rtlCol="0">
            <a:spAutoFit/>
          </a:bodyPr>
          <a:lstStyle/>
          <a:p>
            <a:r>
              <a:rPr lang="en-US" dirty="0" smtClean="0"/>
              <a:t>Not using the mesh</a:t>
            </a:r>
          </a:p>
          <a:p>
            <a:r>
              <a:rPr lang="en-US" dirty="0" smtClean="0"/>
              <a:t> - “coils only” calculation fast enough on my machine</a:t>
            </a:r>
          </a:p>
          <a:p>
            <a:endParaRPr lang="en-US" dirty="0" smtClean="0"/>
          </a:p>
          <a:p>
            <a:r>
              <a:rPr lang="en-US" dirty="0" smtClean="0"/>
              <a:t>- Actual layout much slower – use blocky version or improve mesh</a:t>
            </a:r>
            <a:endParaRPr lang="en-US" dirty="0"/>
          </a:p>
        </p:txBody>
      </p:sp>
      <p:sp>
        <p:nvSpPr>
          <p:cNvPr id="10" name="Title 9"/>
          <p:cNvSpPr>
            <a:spLocks noGrp="1"/>
          </p:cNvSpPr>
          <p:nvPr>
            <p:ph type="title"/>
          </p:nvPr>
        </p:nvSpPr>
        <p:spPr/>
        <p:txBody>
          <a:bodyPr/>
          <a:lstStyle/>
          <a:p>
            <a:endParaRPr lang="en-CA"/>
          </a:p>
        </p:txBody>
      </p:sp>
      <p:sp>
        <p:nvSpPr>
          <p:cNvPr id="9" name="Date Placeholder 8"/>
          <p:cNvSpPr>
            <a:spLocks noGrp="1"/>
          </p:cNvSpPr>
          <p:nvPr>
            <p:ph type="dt" sz="half" idx="10"/>
          </p:nvPr>
        </p:nvSpPr>
        <p:spPr/>
        <p:txBody>
          <a:bodyPr/>
          <a:lstStyle/>
          <a:p>
            <a:r>
              <a:rPr lang="en-US" smtClean="0"/>
              <a:t>June 1-19, 2015</a:t>
            </a:r>
            <a:endParaRPr lang="en-US"/>
          </a:p>
        </p:txBody>
      </p:sp>
      <p:sp>
        <p:nvSpPr>
          <p:cNvPr id="3" name="Footer Placeholder 2"/>
          <p:cNvSpPr>
            <a:spLocks noGrp="1"/>
          </p:cNvSpPr>
          <p:nvPr>
            <p:ph type="ftr" sz="quarter" idx="11"/>
          </p:nvPr>
        </p:nvSpPr>
        <p:spPr/>
        <p:txBody>
          <a:bodyPr/>
          <a:lstStyle/>
          <a:p>
            <a:r>
              <a:rPr lang="en-US" smtClean="0"/>
              <a:t>HUGS</a:t>
            </a:r>
            <a:endParaRPr lang="en-US" dirty="0"/>
          </a:p>
        </p:txBody>
      </p:sp>
      <p:sp>
        <p:nvSpPr>
          <p:cNvPr id="8" name="Slide Number Placeholder 7"/>
          <p:cNvSpPr>
            <a:spLocks noGrp="1"/>
          </p:cNvSpPr>
          <p:nvPr>
            <p:ph type="sldNum" sz="quarter" idx="12"/>
          </p:nvPr>
        </p:nvSpPr>
        <p:spPr/>
        <p:txBody>
          <a:bodyPr/>
          <a:lstStyle/>
          <a:p>
            <a:fld id="{4404F606-2FD7-4F81-A43D-A23160D76E36}" type="slidenum">
              <a:rPr lang="en-US" smtClean="0"/>
              <a:pPr/>
              <a:t>80</a:t>
            </a:fld>
            <a:endParaRPr lang="en-US"/>
          </a:p>
        </p:txBody>
      </p:sp>
    </p:spTree>
    <p:extLst>
      <p:ext uri="{BB962C8B-B14F-4D97-AF65-F5344CB8AC3E}">
        <p14:creationId xmlns:p14="http://schemas.microsoft.com/office/powerpoint/2010/main" val="41258524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th_toroids.png"/>
          <p:cNvPicPr>
            <a:picLocks noChangeAspect="1"/>
          </p:cNvPicPr>
          <p:nvPr/>
        </p:nvPicPr>
        <p:blipFill>
          <a:blip r:embed="rId2" cstate="print">
            <a:clrChange>
              <a:clrFrom>
                <a:srgbClr val="FFFFFF"/>
              </a:clrFrom>
              <a:clrTo>
                <a:srgbClr val="FFFFFF">
                  <a:alpha val="0"/>
                </a:srgbClr>
              </a:clrTo>
            </a:clrChange>
          </a:blip>
          <a:srcRect l="8400" t="8490" r="1299" b="6611"/>
          <a:stretch>
            <a:fillRect/>
          </a:stretch>
        </p:blipFill>
        <p:spPr>
          <a:xfrm>
            <a:off x="0" y="663840"/>
            <a:ext cx="8257075" cy="3072400"/>
          </a:xfrm>
          <a:prstGeom prst="rect">
            <a:avLst/>
          </a:prstGeom>
        </p:spPr>
      </p:pic>
      <p:pic>
        <p:nvPicPr>
          <p:cNvPr id="13" name="Picture 12" descr="both_toroids.png"/>
          <p:cNvPicPr>
            <a:picLocks noChangeAspect="1"/>
          </p:cNvPicPr>
          <p:nvPr/>
        </p:nvPicPr>
        <p:blipFill>
          <a:blip r:embed="rId2" cstate="print">
            <a:clrChange>
              <a:clrFrom>
                <a:srgbClr val="FFFFFF"/>
              </a:clrFrom>
              <a:clrTo>
                <a:srgbClr val="FFFFFF">
                  <a:alpha val="0"/>
                </a:srgbClr>
              </a:clrTo>
            </a:clrChange>
            <a:lum bright="70000" contrast="-70000"/>
          </a:blip>
          <a:srcRect l="8400" t="8490" r="1299" b="6611"/>
          <a:stretch>
            <a:fillRect/>
          </a:stretch>
        </p:blipFill>
        <p:spPr>
          <a:xfrm>
            <a:off x="1805" y="663840"/>
            <a:ext cx="8257075" cy="3072400"/>
          </a:xfrm>
          <a:prstGeom prst="rect">
            <a:avLst/>
          </a:prstGeom>
        </p:spPr>
      </p:pic>
      <p:sp>
        <p:nvSpPr>
          <p:cNvPr id="2" name="Title 1"/>
          <p:cNvSpPr>
            <a:spLocks noGrp="1"/>
          </p:cNvSpPr>
          <p:nvPr>
            <p:ph type="title"/>
          </p:nvPr>
        </p:nvSpPr>
        <p:spPr/>
        <p:txBody>
          <a:bodyPr/>
          <a:lstStyle/>
          <a:p>
            <a:r>
              <a:rPr lang="en-US" cap="small" dirty="0" smtClean="0">
                <a:solidFill>
                  <a:schemeClr val="tx1">
                    <a:lumMod val="50000"/>
                  </a:schemeClr>
                </a:solidFill>
              </a:rPr>
              <a:t>Spectrometer</a:t>
            </a:r>
            <a:endParaRPr lang="en-US" cap="small" dirty="0">
              <a:solidFill>
                <a:schemeClr val="tx1">
                  <a:lumMod val="50000"/>
                </a:schemeClr>
              </a:solidFill>
            </a:endParaRPr>
          </a:p>
        </p:txBody>
      </p:sp>
      <p:sp>
        <p:nvSpPr>
          <p:cNvPr id="4" name="Date Placeholder 3"/>
          <p:cNvSpPr>
            <a:spLocks noGrp="1"/>
          </p:cNvSpPr>
          <p:nvPr>
            <p:ph type="dt" sz="half" idx="10"/>
          </p:nvPr>
        </p:nvSpPr>
        <p:spPr/>
        <p:txBody>
          <a:bodyPr/>
          <a:lstStyle/>
          <a:p>
            <a:r>
              <a:rPr lang="en-US" smtClean="0"/>
              <a:t>June 1-19, 2015</a:t>
            </a:r>
            <a:endParaRPr lang="en-US" dirty="0"/>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6" name="Slide Number Placeholder 5"/>
          <p:cNvSpPr>
            <a:spLocks noGrp="1"/>
          </p:cNvSpPr>
          <p:nvPr>
            <p:ph type="sldNum" sz="quarter" idx="12"/>
          </p:nvPr>
        </p:nvSpPr>
        <p:spPr/>
        <p:txBody>
          <a:bodyPr/>
          <a:lstStyle/>
          <a:p>
            <a:fld id="{5930D1EE-7AA9-4E88-AF40-14C1A2DEB636}" type="slidenum">
              <a:rPr lang="en-US" smtClean="0"/>
              <a:pPr/>
              <a:t>81</a:t>
            </a:fld>
            <a:endParaRPr lang="en-US"/>
          </a:p>
        </p:txBody>
      </p:sp>
      <p:sp>
        <p:nvSpPr>
          <p:cNvPr id="12" name="Rectangle 11"/>
          <p:cNvSpPr/>
          <p:nvPr/>
        </p:nvSpPr>
        <p:spPr>
          <a:xfrm>
            <a:off x="7283809" y="3396095"/>
            <a:ext cx="1190555" cy="499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oth_toroids_zscale.png"/>
          <p:cNvPicPr>
            <a:picLocks noChangeAspect="1"/>
          </p:cNvPicPr>
          <p:nvPr/>
        </p:nvPicPr>
        <p:blipFill>
          <a:blip r:embed="rId3" cstate="print">
            <a:clrChange>
              <a:clrFrom>
                <a:srgbClr val="FFFFFF"/>
              </a:clrFrom>
              <a:clrTo>
                <a:srgbClr val="FFFFFF">
                  <a:alpha val="0"/>
                </a:srgbClr>
              </a:clrTo>
            </a:clrChange>
          </a:blip>
          <a:srcRect l="28140" t="19103" r="25660"/>
          <a:stretch>
            <a:fillRect/>
          </a:stretch>
        </p:blipFill>
        <p:spPr>
          <a:xfrm>
            <a:off x="4468908" y="3736240"/>
            <a:ext cx="4224550" cy="2927613"/>
          </a:xfrm>
          <a:prstGeom prst="rect">
            <a:avLst/>
          </a:prstGeom>
        </p:spPr>
      </p:pic>
      <p:graphicFrame>
        <p:nvGraphicFramePr>
          <p:cNvPr id="14" name="Table 13"/>
          <p:cNvGraphicFramePr>
            <a:graphicFrameLocks noGrp="1"/>
          </p:cNvGraphicFramePr>
          <p:nvPr>
            <p:extLst/>
          </p:nvPr>
        </p:nvGraphicFramePr>
        <p:xfrm>
          <a:off x="117020" y="2662407"/>
          <a:ext cx="3857897" cy="3539077"/>
        </p:xfrm>
        <a:graphic>
          <a:graphicData uri="http://schemas.openxmlformats.org/drawingml/2006/table">
            <a:tbl>
              <a:tblPr firstRow="1" bandRow="1">
                <a:tableStyleId>{5C22544A-7EE6-4342-B048-85BDC9FD1C3A}</a:tableStyleId>
              </a:tblPr>
              <a:tblGrid>
                <a:gridCol w="1305770"/>
                <a:gridCol w="921720"/>
                <a:gridCol w="998530"/>
                <a:gridCol w="631877"/>
              </a:tblGrid>
              <a:tr h="369157">
                <a:tc>
                  <a:txBody>
                    <a:bodyPr/>
                    <a:lstStyle/>
                    <a:p>
                      <a:pPr algn="ctr"/>
                      <a:r>
                        <a:rPr lang="en-US" sz="1000" dirty="0" smtClean="0"/>
                        <a:t>Property</a:t>
                      </a:r>
                      <a:endParaRPr lang="en-US" sz="1000" dirty="0"/>
                    </a:p>
                  </a:txBody>
                  <a:tcPr anchor="ctr">
                    <a:lnL w="38100" cap="flat" cmpd="sng" algn="ctr">
                      <a:solidFill>
                        <a:schemeClr val="tx1">
                          <a:lumMod val="65000"/>
                        </a:schemeClr>
                      </a:solidFill>
                      <a:prstDash val="solid"/>
                      <a:round/>
                      <a:headEnd type="none" w="med" len="med"/>
                      <a:tailEnd type="none" w="med" len="med"/>
                    </a:lnL>
                    <a:lnT w="38100" cap="flat" cmpd="sng" algn="ctr">
                      <a:solidFill>
                        <a:schemeClr val="tx1">
                          <a:lumMod val="65000"/>
                        </a:schemeClr>
                      </a:solidFill>
                      <a:prstDash val="solid"/>
                      <a:round/>
                      <a:headEnd type="none" w="med" len="med"/>
                      <a:tailEnd type="none" w="med" len="med"/>
                    </a:lnT>
                  </a:tcPr>
                </a:tc>
                <a:tc>
                  <a:txBody>
                    <a:bodyPr/>
                    <a:lstStyle/>
                    <a:p>
                      <a:pPr algn="ctr"/>
                      <a:r>
                        <a:rPr lang="en-US" sz="1000" dirty="0" smtClean="0"/>
                        <a:t>Upstream</a:t>
                      </a:r>
                      <a:endParaRPr lang="en-US" sz="1000" dirty="0"/>
                    </a:p>
                  </a:txBody>
                  <a:tcPr anchor="ctr">
                    <a:lnT w="38100" cap="flat" cmpd="sng" algn="ctr">
                      <a:solidFill>
                        <a:schemeClr val="tx1">
                          <a:lumMod val="65000"/>
                        </a:schemeClr>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Hybrid</a:t>
                      </a:r>
                    </a:p>
                  </a:txBody>
                  <a:tcPr anchor="ctr">
                    <a:lnT w="38100" cap="flat" cmpd="sng" algn="ctr">
                      <a:solidFill>
                        <a:schemeClr val="tx1">
                          <a:lumMod val="65000"/>
                        </a:schemeClr>
                      </a:solidFill>
                      <a:prstDash val="solid"/>
                      <a:round/>
                      <a:headEnd type="none" w="med" len="med"/>
                      <a:tailEnd type="none" w="med" len="med"/>
                    </a:lnT>
                  </a:tcPr>
                </a:tc>
                <a:tc>
                  <a:txBody>
                    <a:bodyPr/>
                    <a:lstStyle/>
                    <a:p>
                      <a:pPr algn="ctr"/>
                      <a:r>
                        <a:rPr lang="en-US" sz="1000" dirty="0" err="1" smtClean="0"/>
                        <a:t>Qweak</a:t>
                      </a:r>
                      <a:endParaRPr lang="en-US" sz="1000" dirty="0"/>
                    </a:p>
                  </a:txBody>
                  <a:tcPr anchor="ctr">
                    <a:lnR w="38100" cap="flat" cmpd="sng" algn="ctr">
                      <a:solidFill>
                        <a:schemeClr val="tx1">
                          <a:lumMod val="65000"/>
                        </a:schemeClr>
                      </a:solidFill>
                      <a:prstDash val="solid"/>
                      <a:round/>
                      <a:headEnd type="none" w="med" len="med"/>
                      <a:tailEnd type="none" w="med" len="med"/>
                    </a:lnR>
                    <a:lnT w="38100" cap="flat" cmpd="sng" algn="ctr">
                      <a:solidFill>
                        <a:schemeClr val="tx1">
                          <a:lumMod val="65000"/>
                        </a:schemeClr>
                      </a:solidFill>
                      <a:prstDash val="solid"/>
                      <a:round/>
                      <a:headEnd type="none" w="med" len="med"/>
                      <a:tailEnd type="none" w="med" len="med"/>
                    </a:lnT>
                    <a:solidFill>
                      <a:schemeClr val="accent1">
                        <a:lumMod val="60000"/>
                        <a:lumOff val="40000"/>
                      </a:schemeClr>
                    </a:solidFill>
                  </a:tcPr>
                </a:tc>
              </a:tr>
              <a:tr h="360323">
                <a:tc>
                  <a:txBody>
                    <a:bodyPr/>
                    <a:lstStyle/>
                    <a:p>
                      <a:pPr algn="ctr"/>
                      <a:r>
                        <a:rPr lang="en-US" sz="1000" dirty="0" smtClean="0"/>
                        <a:t>Field Integral</a:t>
                      </a:r>
                      <a:r>
                        <a:rPr lang="en-US" sz="1000" baseline="0" dirty="0" smtClean="0"/>
                        <a:t> </a:t>
                      </a:r>
                    </a:p>
                    <a:p>
                      <a:pPr algn="ctr"/>
                      <a:r>
                        <a:rPr lang="en-US" sz="1000" dirty="0" smtClean="0"/>
                        <a:t>(</a:t>
                      </a:r>
                      <a:r>
                        <a:rPr lang="en-US" sz="1000" dirty="0" err="1" smtClean="0"/>
                        <a:t>T·m</a:t>
                      </a:r>
                      <a:r>
                        <a:rPr lang="en-US" sz="1000" dirty="0" smtClean="0"/>
                        <a:t>)</a:t>
                      </a:r>
                    </a:p>
                  </a:txBody>
                  <a:tcPr>
                    <a:lnL w="38100" cap="flat" cmpd="sng" algn="ctr">
                      <a:solidFill>
                        <a:schemeClr val="tx1">
                          <a:lumMod val="65000"/>
                        </a:schemeClr>
                      </a:solidFill>
                      <a:prstDash val="solid"/>
                      <a:round/>
                      <a:headEnd type="none" w="med" len="med"/>
                      <a:tailEnd type="none" w="med" len="med"/>
                    </a:lnL>
                  </a:tcPr>
                </a:tc>
                <a:tc>
                  <a:txBody>
                    <a:bodyPr/>
                    <a:lstStyle/>
                    <a:p>
                      <a:pPr algn="ctr"/>
                      <a:r>
                        <a:rPr lang="en-US" sz="1000" dirty="0" smtClean="0"/>
                        <a:t>0.15</a:t>
                      </a:r>
                      <a:endParaRPr lang="en-US" sz="1000" dirty="0"/>
                    </a:p>
                  </a:txBody>
                  <a:tcPr anchor="ctr"/>
                </a:tc>
                <a:tc>
                  <a:txBody>
                    <a:bodyPr/>
                    <a:lstStyle/>
                    <a:p>
                      <a:pPr algn="ctr"/>
                      <a:r>
                        <a:rPr lang="en-US" sz="1000" dirty="0" smtClean="0"/>
                        <a:t>1.1</a:t>
                      </a:r>
                      <a:endParaRPr lang="en-US" sz="1000" dirty="0"/>
                    </a:p>
                  </a:txBody>
                  <a:tcPr anchor="ctr"/>
                </a:tc>
                <a:tc>
                  <a:txBody>
                    <a:bodyPr/>
                    <a:lstStyle/>
                    <a:p>
                      <a:pPr algn="ctr"/>
                      <a:r>
                        <a:rPr lang="en-US" sz="1000" dirty="0" smtClean="0"/>
                        <a:t>0.89</a:t>
                      </a:r>
                      <a:endParaRPr lang="en-US" sz="1000" dirty="0"/>
                    </a:p>
                  </a:txBody>
                  <a:tcPr anchor="ctr">
                    <a:lnR w="38100" cap="flat" cmpd="sng" algn="ctr">
                      <a:solidFill>
                        <a:schemeClr val="tx1">
                          <a:lumMod val="65000"/>
                        </a:schemeClr>
                      </a:solidFill>
                      <a:prstDash val="solid"/>
                      <a:round/>
                      <a:headEnd type="none" w="med" len="med"/>
                      <a:tailEnd type="none" w="med" len="med"/>
                    </a:lnR>
                    <a:solidFill>
                      <a:schemeClr val="accent1">
                        <a:lumMod val="40000"/>
                        <a:lumOff val="60000"/>
                      </a:schemeClr>
                    </a:solidFill>
                  </a:tcPr>
                </a:tc>
              </a:tr>
              <a:tr h="360323">
                <a:tc>
                  <a:txBody>
                    <a:bodyPr/>
                    <a:lstStyle/>
                    <a:p>
                      <a:pPr algn="ctr"/>
                      <a:r>
                        <a:rPr lang="en-US" sz="1000" dirty="0" smtClean="0"/>
                        <a:t>Total</a:t>
                      </a:r>
                      <a:r>
                        <a:rPr lang="en-US" sz="1000" baseline="0" dirty="0" smtClean="0"/>
                        <a:t> Power </a:t>
                      </a:r>
                    </a:p>
                    <a:p>
                      <a:pPr algn="ctr"/>
                      <a:r>
                        <a:rPr lang="en-US" sz="1000" baseline="0" dirty="0" smtClean="0"/>
                        <a:t>(kW)</a:t>
                      </a:r>
                      <a:endParaRPr lang="en-US" sz="1000" dirty="0"/>
                    </a:p>
                  </a:txBody>
                  <a:tcPr>
                    <a:lnL w="38100" cap="flat" cmpd="sng" algn="ctr">
                      <a:solidFill>
                        <a:schemeClr val="tx1">
                          <a:lumMod val="65000"/>
                        </a:schemeClr>
                      </a:solidFill>
                      <a:prstDash val="solid"/>
                      <a:round/>
                      <a:headEnd type="none" w="med" len="med"/>
                      <a:tailEnd type="none" w="med" len="med"/>
                    </a:lnL>
                  </a:tcPr>
                </a:tc>
                <a:tc>
                  <a:txBody>
                    <a:bodyPr/>
                    <a:lstStyle/>
                    <a:p>
                      <a:pPr algn="ctr"/>
                      <a:r>
                        <a:rPr lang="en-US" sz="1000" dirty="0" smtClean="0"/>
                        <a:t>40</a:t>
                      </a:r>
                      <a:endParaRPr lang="en-US" sz="1000" dirty="0"/>
                    </a:p>
                  </a:txBody>
                  <a:tcPr anchor="ctr"/>
                </a:tc>
                <a:tc>
                  <a:txBody>
                    <a:bodyPr/>
                    <a:lstStyle/>
                    <a:p>
                      <a:pPr algn="ctr"/>
                      <a:r>
                        <a:rPr lang="en-US" sz="1000" dirty="0" smtClean="0"/>
                        <a:t>765</a:t>
                      </a:r>
                      <a:endParaRPr lang="en-US" sz="1000" dirty="0"/>
                    </a:p>
                  </a:txBody>
                  <a:tcPr anchor="ctr"/>
                </a:tc>
                <a:tc>
                  <a:txBody>
                    <a:bodyPr/>
                    <a:lstStyle/>
                    <a:p>
                      <a:pPr algn="ctr"/>
                      <a:r>
                        <a:rPr lang="en-US" sz="1000" dirty="0" smtClean="0"/>
                        <a:t>1340</a:t>
                      </a:r>
                      <a:endParaRPr lang="en-US" sz="1000" dirty="0"/>
                    </a:p>
                  </a:txBody>
                  <a:tcPr anchor="ctr">
                    <a:lnR w="38100" cap="flat" cmpd="sng" algn="ctr">
                      <a:solidFill>
                        <a:schemeClr val="tx1">
                          <a:lumMod val="65000"/>
                        </a:schemeClr>
                      </a:solidFill>
                      <a:prstDash val="solid"/>
                      <a:round/>
                      <a:headEnd type="none" w="med" len="med"/>
                      <a:tailEnd type="none" w="med" len="med"/>
                    </a:lnR>
                    <a:solidFill>
                      <a:schemeClr val="accent1">
                        <a:lumMod val="20000"/>
                        <a:lumOff val="80000"/>
                      </a:schemeClr>
                    </a:solidFill>
                  </a:tcPr>
                </a:tc>
              </a:tr>
              <a:tr h="360323">
                <a:tc>
                  <a:txBody>
                    <a:bodyPr/>
                    <a:lstStyle/>
                    <a:p>
                      <a:pPr algn="ctr"/>
                      <a:r>
                        <a:rPr lang="en-US" sz="1000" dirty="0" smtClean="0"/>
                        <a:t>Current per wire </a:t>
                      </a:r>
                    </a:p>
                    <a:p>
                      <a:pPr algn="ctr"/>
                      <a:r>
                        <a:rPr lang="en-US" sz="1000" dirty="0" smtClean="0"/>
                        <a:t>(A)</a:t>
                      </a:r>
                      <a:endParaRPr lang="en-US" sz="1000" dirty="0"/>
                    </a:p>
                  </a:txBody>
                  <a:tcPr>
                    <a:lnL w="38100" cap="flat" cmpd="sng" algn="ctr">
                      <a:solidFill>
                        <a:schemeClr val="tx1">
                          <a:lumMod val="65000"/>
                        </a:schemeClr>
                      </a:solidFill>
                      <a:prstDash val="solid"/>
                      <a:round/>
                      <a:headEnd type="none" w="med" len="med"/>
                      <a:tailEnd type="none" w="med" len="med"/>
                    </a:lnL>
                  </a:tcPr>
                </a:tc>
                <a:tc>
                  <a:txBody>
                    <a:bodyPr/>
                    <a:lstStyle/>
                    <a:p>
                      <a:pPr algn="ctr"/>
                      <a:r>
                        <a:rPr lang="en-US" sz="1000" dirty="0" smtClean="0"/>
                        <a:t>298</a:t>
                      </a:r>
                      <a:endParaRPr lang="en-US" sz="1000" dirty="0"/>
                    </a:p>
                  </a:txBody>
                  <a:tcPr anchor="ctr"/>
                </a:tc>
                <a:tc>
                  <a:txBody>
                    <a:bodyPr/>
                    <a:lstStyle/>
                    <a:p>
                      <a:pPr algn="ctr"/>
                      <a:r>
                        <a:rPr lang="en-US" sz="1000" dirty="0" smtClean="0"/>
                        <a:t>384</a:t>
                      </a:r>
                      <a:endParaRPr lang="en-US" sz="1000" dirty="0"/>
                    </a:p>
                  </a:txBody>
                  <a:tcPr anchor="ctr"/>
                </a:tc>
                <a:tc>
                  <a:txBody>
                    <a:bodyPr/>
                    <a:lstStyle/>
                    <a:p>
                      <a:pPr algn="ctr"/>
                      <a:r>
                        <a:rPr lang="en-US" sz="1000" dirty="0" smtClean="0"/>
                        <a:t>9500</a:t>
                      </a:r>
                      <a:endParaRPr lang="en-US" sz="1000" dirty="0"/>
                    </a:p>
                  </a:txBody>
                  <a:tcPr anchor="ctr">
                    <a:lnR w="38100" cap="flat" cmpd="sng" algn="ctr">
                      <a:solidFill>
                        <a:schemeClr val="tx1">
                          <a:lumMod val="65000"/>
                        </a:schemeClr>
                      </a:solidFill>
                      <a:prstDash val="solid"/>
                      <a:round/>
                      <a:headEnd type="none" w="med" len="med"/>
                      <a:tailEnd type="none" w="med" len="med"/>
                    </a:lnR>
                    <a:solidFill>
                      <a:schemeClr val="accent1">
                        <a:lumMod val="40000"/>
                        <a:lumOff val="60000"/>
                      </a:schemeClr>
                    </a:solidFill>
                  </a:tcPr>
                </a:tc>
              </a:tr>
              <a:tr h="360323">
                <a:tc>
                  <a:txBody>
                    <a:bodyPr/>
                    <a:lstStyle/>
                    <a:p>
                      <a:pPr algn="ctr"/>
                      <a:r>
                        <a:rPr lang="en-US" sz="1000" dirty="0" smtClean="0"/>
                        <a:t>Voltage</a:t>
                      </a:r>
                      <a:r>
                        <a:rPr lang="en-US" sz="1000" baseline="0" dirty="0" smtClean="0"/>
                        <a:t> per coil </a:t>
                      </a:r>
                    </a:p>
                    <a:p>
                      <a:pPr algn="ctr"/>
                      <a:r>
                        <a:rPr lang="en-US" sz="1000" baseline="0" dirty="0" smtClean="0"/>
                        <a:t>(V)</a:t>
                      </a:r>
                      <a:endParaRPr lang="en-US" sz="1000" dirty="0"/>
                    </a:p>
                  </a:txBody>
                  <a:tcPr>
                    <a:lnL w="38100" cap="flat" cmpd="sng" algn="ctr">
                      <a:solidFill>
                        <a:schemeClr val="tx1">
                          <a:lumMod val="65000"/>
                        </a:schemeClr>
                      </a:solidFill>
                      <a:prstDash val="solid"/>
                      <a:round/>
                      <a:headEnd type="none" w="med" len="med"/>
                      <a:tailEnd type="none" w="med" len="med"/>
                    </a:lnL>
                  </a:tcPr>
                </a:tc>
                <a:tc>
                  <a:txBody>
                    <a:bodyPr/>
                    <a:lstStyle/>
                    <a:p>
                      <a:pPr algn="ctr"/>
                      <a:r>
                        <a:rPr lang="en-US" sz="1000" dirty="0" smtClean="0"/>
                        <a:t>19</a:t>
                      </a:r>
                      <a:endParaRPr lang="en-US" sz="1000" dirty="0"/>
                    </a:p>
                  </a:txBody>
                  <a:tcPr anchor="ctr"/>
                </a:tc>
                <a:tc>
                  <a:txBody>
                    <a:bodyPr/>
                    <a:lstStyle/>
                    <a:p>
                      <a:pPr algn="ctr"/>
                      <a:r>
                        <a:rPr lang="en-US" sz="1000" dirty="0" smtClean="0"/>
                        <a:t>285</a:t>
                      </a:r>
                      <a:endParaRPr lang="en-US" sz="1000" dirty="0"/>
                    </a:p>
                  </a:txBody>
                  <a:tcPr anchor="ctr"/>
                </a:tc>
                <a:tc>
                  <a:txBody>
                    <a:bodyPr/>
                    <a:lstStyle/>
                    <a:p>
                      <a:pPr algn="ctr"/>
                      <a:r>
                        <a:rPr lang="en-US" sz="1000" dirty="0" smtClean="0"/>
                        <a:t>18</a:t>
                      </a:r>
                      <a:endParaRPr lang="en-US" sz="1000" dirty="0"/>
                    </a:p>
                  </a:txBody>
                  <a:tcPr anchor="ctr">
                    <a:lnR w="38100" cap="flat" cmpd="sng" algn="ctr">
                      <a:solidFill>
                        <a:schemeClr val="tx1">
                          <a:lumMod val="65000"/>
                        </a:schemeClr>
                      </a:solidFill>
                      <a:prstDash val="solid"/>
                      <a:round/>
                      <a:headEnd type="none" w="med" len="med"/>
                      <a:tailEnd type="none" w="med" len="med"/>
                    </a:lnR>
                    <a:solidFill>
                      <a:schemeClr val="accent1">
                        <a:lumMod val="20000"/>
                        <a:lumOff val="80000"/>
                      </a:schemeClr>
                    </a:solidFill>
                  </a:tcPr>
                </a:tc>
              </a:tr>
              <a:tr h="360323">
                <a:tc>
                  <a:txBody>
                    <a:bodyPr/>
                    <a:lstStyle/>
                    <a:p>
                      <a:pPr algn="ctr"/>
                      <a:r>
                        <a:rPr lang="en-US" sz="1000" dirty="0" smtClean="0"/>
                        <a:t>Current Density </a:t>
                      </a:r>
                    </a:p>
                    <a:p>
                      <a:pPr algn="ctr"/>
                      <a:r>
                        <a:rPr lang="en-US" sz="1000" dirty="0" smtClean="0"/>
                        <a:t>(A/cm</a:t>
                      </a:r>
                      <a:r>
                        <a:rPr lang="en-US" sz="1000" baseline="30000" dirty="0" smtClean="0"/>
                        <a:t>2</a:t>
                      </a:r>
                      <a:r>
                        <a:rPr lang="en-US" sz="1000" dirty="0" smtClean="0"/>
                        <a:t>)</a:t>
                      </a:r>
                      <a:endParaRPr lang="en-US" sz="1000" dirty="0"/>
                    </a:p>
                  </a:txBody>
                  <a:tcPr>
                    <a:lnL w="38100" cap="flat" cmpd="sng" algn="ctr">
                      <a:solidFill>
                        <a:schemeClr val="tx1">
                          <a:lumMod val="65000"/>
                        </a:schemeClr>
                      </a:solidFill>
                      <a:prstDash val="solid"/>
                      <a:round/>
                      <a:headEnd type="none" w="med" len="med"/>
                      <a:tailEnd type="none" w="med" len="med"/>
                    </a:lnL>
                  </a:tcPr>
                </a:tc>
                <a:tc>
                  <a:txBody>
                    <a:bodyPr/>
                    <a:lstStyle/>
                    <a:p>
                      <a:pPr algn="ctr"/>
                      <a:r>
                        <a:rPr lang="en-US" sz="1000" dirty="0" smtClean="0"/>
                        <a:t>1200</a:t>
                      </a:r>
                      <a:endParaRPr lang="en-US" sz="1000" dirty="0"/>
                    </a:p>
                  </a:txBody>
                  <a:tcPr anchor="ctr"/>
                </a:tc>
                <a:tc>
                  <a:txBody>
                    <a:bodyPr/>
                    <a:lstStyle/>
                    <a:p>
                      <a:pPr algn="ctr"/>
                      <a:r>
                        <a:rPr lang="en-US" sz="1000" dirty="0" smtClean="0"/>
                        <a:t>1550</a:t>
                      </a:r>
                      <a:endParaRPr lang="en-US" sz="1000" dirty="0"/>
                    </a:p>
                  </a:txBody>
                  <a:tcPr anchor="ctr"/>
                </a:tc>
                <a:tc>
                  <a:txBody>
                    <a:bodyPr/>
                    <a:lstStyle/>
                    <a:p>
                      <a:pPr algn="ctr"/>
                      <a:r>
                        <a:rPr lang="en-US" sz="1000" dirty="0" smtClean="0"/>
                        <a:t>500</a:t>
                      </a:r>
                      <a:endParaRPr lang="en-US" sz="1000" dirty="0"/>
                    </a:p>
                  </a:txBody>
                  <a:tcPr anchor="ctr">
                    <a:lnR w="38100" cap="flat" cmpd="sng" algn="ctr">
                      <a:solidFill>
                        <a:schemeClr val="tx1">
                          <a:lumMod val="65000"/>
                        </a:schemeClr>
                      </a:solidFill>
                      <a:prstDash val="solid"/>
                      <a:round/>
                      <a:headEnd type="none" w="med" len="med"/>
                      <a:tailEnd type="none" w="med" len="med"/>
                    </a:lnR>
                    <a:solidFill>
                      <a:schemeClr val="accent1">
                        <a:lumMod val="40000"/>
                        <a:lumOff val="60000"/>
                      </a:schemeClr>
                    </a:solidFill>
                  </a:tcPr>
                </a:tc>
              </a:tr>
              <a:tr h="360323">
                <a:tc>
                  <a:txBody>
                    <a:bodyPr/>
                    <a:lstStyle/>
                    <a:p>
                      <a:pPr algn="ctr"/>
                      <a:r>
                        <a:rPr lang="en-US" sz="1000" dirty="0" smtClean="0"/>
                        <a:t>Wire cross section </a:t>
                      </a:r>
                    </a:p>
                    <a:p>
                      <a:pPr algn="ctr"/>
                      <a:r>
                        <a:rPr lang="en-US" sz="1000" dirty="0" smtClean="0"/>
                        <a:t>(ID: water hole,</a:t>
                      </a:r>
                      <a:r>
                        <a:rPr lang="en-US" sz="1000" baseline="0" dirty="0" smtClean="0"/>
                        <a:t> </a:t>
                      </a:r>
                      <a:r>
                        <a:rPr lang="en-US" sz="1000" dirty="0" smtClean="0"/>
                        <a:t>in) </a:t>
                      </a:r>
                      <a:endParaRPr lang="en-US" sz="1000" dirty="0"/>
                    </a:p>
                  </a:txBody>
                  <a:tcPr>
                    <a:lnL w="38100" cap="flat" cmpd="sng" algn="ctr">
                      <a:solidFill>
                        <a:schemeClr val="tx1">
                          <a:lumMod val="65000"/>
                        </a:schemeClr>
                      </a:solidFill>
                      <a:prstDash val="solid"/>
                      <a:round/>
                      <a:headEnd type="none" w="med" len="med"/>
                      <a:tailEnd type="none" w="med" len="med"/>
                    </a:lnL>
                  </a:tcPr>
                </a:tc>
                <a:tc>
                  <a:txBody>
                    <a:bodyPr/>
                    <a:lstStyle/>
                    <a:p>
                      <a:pPr algn="ctr"/>
                      <a:r>
                        <a:rPr lang="en-US" sz="1000" dirty="0" smtClean="0"/>
                        <a:t>0.229x0.229</a:t>
                      </a:r>
                    </a:p>
                    <a:p>
                      <a:pPr algn="ctr"/>
                      <a:r>
                        <a:rPr lang="en-US" sz="1000" dirty="0" smtClean="0"/>
                        <a:t>(0.128)</a:t>
                      </a:r>
                      <a:endParaRPr lang="en-US" sz="1000" dirty="0"/>
                    </a:p>
                  </a:txBody>
                  <a:tcPr anchor="ctr"/>
                </a:tc>
                <a:tc>
                  <a:txBody>
                    <a:bodyPr/>
                    <a:lstStyle/>
                    <a:p>
                      <a:pPr algn="ctr"/>
                      <a:r>
                        <a:rPr lang="en-US" sz="1000" dirty="0" smtClean="0"/>
                        <a:t>0.229x0.229</a:t>
                      </a:r>
                    </a:p>
                    <a:p>
                      <a:pPr algn="ctr"/>
                      <a:r>
                        <a:rPr lang="en-US" sz="1000" dirty="0" smtClean="0"/>
                        <a:t>(0.128)</a:t>
                      </a:r>
                    </a:p>
                  </a:txBody>
                  <a:tcPr anchor="ctr"/>
                </a:tc>
                <a:tc>
                  <a:txBody>
                    <a:bodyPr/>
                    <a:lstStyle/>
                    <a:p>
                      <a:pPr algn="ctr"/>
                      <a:r>
                        <a:rPr lang="en-US" sz="1000" dirty="0" smtClean="0"/>
                        <a:t>2.3x1.5</a:t>
                      </a:r>
                    </a:p>
                    <a:p>
                      <a:pPr algn="ctr"/>
                      <a:r>
                        <a:rPr lang="en-US" sz="1000" dirty="0" smtClean="0"/>
                        <a:t> (0.8)</a:t>
                      </a:r>
                      <a:endParaRPr lang="en-US" sz="1000" dirty="0"/>
                    </a:p>
                  </a:txBody>
                  <a:tcPr anchor="ctr">
                    <a:lnR w="38100" cap="flat" cmpd="sng" algn="ctr">
                      <a:solidFill>
                        <a:schemeClr val="tx1">
                          <a:lumMod val="65000"/>
                        </a:schemeClr>
                      </a:solidFill>
                      <a:prstDash val="solid"/>
                      <a:round/>
                      <a:headEnd type="none" w="med" len="med"/>
                      <a:tailEnd type="none" w="med" len="med"/>
                    </a:lnR>
                    <a:solidFill>
                      <a:schemeClr val="accent1">
                        <a:lumMod val="20000"/>
                        <a:lumOff val="80000"/>
                      </a:schemeClr>
                    </a:solidFill>
                  </a:tcPr>
                </a:tc>
              </a:tr>
              <a:tr h="360323">
                <a:tc>
                  <a:txBody>
                    <a:bodyPr/>
                    <a:lstStyle/>
                    <a:p>
                      <a:pPr algn="ctr"/>
                      <a:r>
                        <a:rPr lang="en-US" sz="1000" dirty="0" smtClean="0"/>
                        <a:t>Weight of a coil</a:t>
                      </a:r>
                      <a:r>
                        <a:rPr lang="en-US" sz="1000" baseline="0" dirty="0" smtClean="0"/>
                        <a:t> </a:t>
                      </a:r>
                    </a:p>
                    <a:p>
                      <a:pPr algn="ctr"/>
                      <a:r>
                        <a:rPr lang="en-US" sz="1000" baseline="0" dirty="0" smtClean="0"/>
                        <a:t>(lbs)</a:t>
                      </a:r>
                      <a:endParaRPr lang="en-US" sz="1000" dirty="0"/>
                    </a:p>
                  </a:txBody>
                  <a:tcPr>
                    <a:lnL w="38100" cap="flat" cmpd="sng" algn="ctr">
                      <a:solidFill>
                        <a:schemeClr val="tx1">
                          <a:lumMod val="65000"/>
                        </a:schemeClr>
                      </a:solidFill>
                      <a:prstDash val="solid"/>
                      <a:round/>
                      <a:headEnd type="none" w="med" len="med"/>
                      <a:tailEnd type="none" w="med" len="med"/>
                    </a:lnL>
                  </a:tcPr>
                </a:tc>
                <a:tc>
                  <a:txBody>
                    <a:bodyPr/>
                    <a:lstStyle/>
                    <a:p>
                      <a:pPr algn="ctr"/>
                      <a:r>
                        <a:rPr lang="en-US" sz="1000" dirty="0" smtClean="0"/>
                        <a:t>44</a:t>
                      </a:r>
                      <a:endParaRPr lang="en-US" sz="1000" dirty="0"/>
                    </a:p>
                  </a:txBody>
                  <a:tcPr anchor="ctr"/>
                </a:tc>
                <a:tc>
                  <a:txBody>
                    <a:bodyPr/>
                    <a:lstStyle/>
                    <a:p>
                      <a:pPr algn="ctr"/>
                      <a:r>
                        <a:rPr lang="en-US" sz="1000" dirty="0" smtClean="0"/>
                        <a:t>555</a:t>
                      </a:r>
                      <a:endParaRPr lang="en-US" sz="1000" dirty="0"/>
                    </a:p>
                  </a:txBody>
                  <a:tcPr anchor="ctr"/>
                </a:tc>
                <a:tc>
                  <a:txBody>
                    <a:bodyPr/>
                    <a:lstStyle/>
                    <a:p>
                      <a:pPr algn="ctr"/>
                      <a:r>
                        <a:rPr lang="en-US" sz="1000" dirty="0" smtClean="0"/>
                        <a:t>7600</a:t>
                      </a:r>
                      <a:endParaRPr lang="en-US" sz="1000" dirty="0"/>
                    </a:p>
                  </a:txBody>
                  <a:tcPr anchor="ctr">
                    <a:lnR w="38100" cap="flat" cmpd="sng" algn="ctr">
                      <a:solidFill>
                        <a:schemeClr val="tx1">
                          <a:lumMod val="65000"/>
                        </a:schemeClr>
                      </a:solidFill>
                      <a:prstDash val="solid"/>
                      <a:round/>
                      <a:headEnd type="none" w="med" len="med"/>
                      <a:tailEnd type="none" w="med" len="med"/>
                    </a:lnR>
                    <a:solidFill>
                      <a:schemeClr val="accent1">
                        <a:lumMod val="40000"/>
                        <a:lumOff val="60000"/>
                      </a:schemeClr>
                    </a:solidFill>
                  </a:tcPr>
                </a:tc>
              </a:tr>
              <a:tr h="360323">
                <a:tc>
                  <a:txBody>
                    <a:bodyPr/>
                    <a:lstStyle/>
                    <a:p>
                      <a:pPr algn="ctr"/>
                      <a:r>
                        <a:rPr lang="en-US" sz="1000" dirty="0" smtClean="0"/>
                        <a:t>Magnetic Forces </a:t>
                      </a:r>
                    </a:p>
                    <a:p>
                      <a:pPr algn="ctr"/>
                      <a:r>
                        <a:rPr lang="en-US" sz="1000" dirty="0" smtClean="0"/>
                        <a:t>(lbs)</a:t>
                      </a:r>
                      <a:endParaRPr lang="en-US" sz="1000" dirty="0"/>
                    </a:p>
                  </a:txBody>
                  <a:tcPr>
                    <a:lnL w="38100" cap="flat" cmpd="sng" algn="ctr">
                      <a:solidFill>
                        <a:schemeClr val="tx1">
                          <a:lumMod val="65000"/>
                        </a:schemeClr>
                      </a:solidFill>
                      <a:prstDash val="solid"/>
                      <a:round/>
                      <a:headEnd type="none" w="med" len="med"/>
                      <a:tailEnd type="none" w="med" len="med"/>
                    </a:lnL>
                    <a:lnB w="38100" cap="flat" cmpd="sng" algn="ctr">
                      <a:solidFill>
                        <a:schemeClr val="tx1">
                          <a:lumMod val="65000"/>
                        </a:schemeClr>
                      </a:solidFill>
                      <a:prstDash val="solid"/>
                      <a:round/>
                      <a:headEnd type="none" w="med" len="med"/>
                      <a:tailEnd type="none" w="med" len="med"/>
                    </a:lnB>
                  </a:tcPr>
                </a:tc>
                <a:tc>
                  <a:txBody>
                    <a:bodyPr/>
                    <a:lstStyle/>
                    <a:p>
                      <a:pPr algn="ctr"/>
                      <a:r>
                        <a:rPr lang="en-US" sz="1000" dirty="0" smtClean="0"/>
                        <a:t>100</a:t>
                      </a:r>
                      <a:endParaRPr lang="en-US" sz="1000" dirty="0"/>
                    </a:p>
                  </a:txBody>
                  <a:tcPr anchor="ctr">
                    <a:lnB w="38100" cap="flat" cmpd="sng" algn="ctr">
                      <a:solidFill>
                        <a:schemeClr val="tx1">
                          <a:lumMod val="65000"/>
                        </a:schemeClr>
                      </a:solidFill>
                      <a:prstDash val="solid"/>
                      <a:round/>
                      <a:headEnd type="none" w="med" len="med"/>
                      <a:tailEnd type="none" w="med" len="med"/>
                    </a:lnB>
                  </a:tcPr>
                </a:tc>
                <a:tc>
                  <a:txBody>
                    <a:bodyPr/>
                    <a:lstStyle/>
                    <a:p>
                      <a:pPr algn="ctr"/>
                      <a:r>
                        <a:rPr lang="en-US" sz="1000" dirty="0" smtClean="0"/>
                        <a:t>3000</a:t>
                      </a:r>
                      <a:endParaRPr lang="en-US" sz="1000" dirty="0"/>
                    </a:p>
                  </a:txBody>
                  <a:tcPr anchor="ctr">
                    <a:lnB w="38100" cap="flat" cmpd="sng" algn="ctr">
                      <a:solidFill>
                        <a:schemeClr val="tx1">
                          <a:lumMod val="65000"/>
                        </a:schemeClr>
                      </a:solidFill>
                      <a:prstDash val="solid"/>
                      <a:round/>
                      <a:headEnd type="none" w="med" len="med"/>
                      <a:tailEnd type="none" w="med" len="med"/>
                    </a:lnB>
                  </a:tcPr>
                </a:tc>
                <a:tc>
                  <a:txBody>
                    <a:bodyPr/>
                    <a:lstStyle/>
                    <a:p>
                      <a:pPr algn="ctr"/>
                      <a:r>
                        <a:rPr lang="en-US" sz="1000" dirty="0" smtClean="0"/>
                        <a:t>27000</a:t>
                      </a:r>
                      <a:endParaRPr lang="en-US" sz="1000" dirty="0"/>
                    </a:p>
                  </a:txBody>
                  <a:tcPr anchor="ctr">
                    <a:lnR w="38100" cap="flat" cmpd="sng" algn="ctr">
                      <a:solidFill>
                        <a:schemeClr val="tx1">
                          <a:lumMod val="65000"/>
                        </a:schemeClr>
                      </a:solidFill>
                      <a:prstDash val="solid"/>
                      <a:round/>
                      <a:headEnd type="none" w="med" len="med"/>
                      <a:tailEnd type="none" w="med" len="med"/>
                    </a:lnR>
                    <a:lnB w="38100" cap="flat" cmpd="sng" algn="ctr">
                      <a:solidFill>
                        <a:schemeClr val="tx1">
                          <a:lumMod val="65000"/>
                        </a:schemeClr>
                      </a:solidFill>
                      <a:prstDash val="solid"/>
                      <a:round/>
                      <a:headEnd type="none" w="med" len="med"/>
                      <a:tailEnd type="none" w="med" len="med"/>
                    </a:lnB>
                    <a:solidFill>
                      <a:schemeClr val="accent1">
                        <a:lumMod val="20000"/>
                        <a:lumOff val="80000"/>
                      </a:schemeClr>
                    </a:solidFill>
                  </a:tcPr>
                </a:tc>
              </a:tr>
            </a:tbl>
          </a:graphicData>
        </a:graphic>
      </p:graphicFrame>
    </p:spTree>
    <p:extLst>
      <p:ext uri="{BB962C8B-B14F-4D97-AF65-F5344CB8AC3E}">
        <p14:creationId xmlns:p14="http://schemas.microsoft.com/office/powerpoint/2010/main" val="120189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7029920" y="4503803"/>
            <a:ext cx="345644" cy="307777"/>
          </a:xfrm>
          <a:prstGeom prst="rect">
            <a:avLst/>
          </a:prstGeom>
          <a:noFill/>
        </p:spPr>
        <p:txBody>
          <a:bodyPr wrap="square" rtlCol="0">
            <a:spAutoFit/>
          </a:bodyPr>
          <a:lstStyle/>
          <a:p>
            <a:r>
              <a:rPr lang="en-US" sz="1400" dirty="0" smtClean="0">
                <a:solidFill>
                  <a:prstClr val="black">
                    <a:lumMod val="95000"/>
                    <a:lumOff val="5000"/>
                  </a:prstClr>
                </a:solidFill>
                <a:cs typeface="Arial" pitchFamily="34" charset="0"/>
              </a:rPr>
              <a:t>e-</a:t>
            </a:r>
            <a:endParaRPr lang="en-US" sz="1400" dirty="0">
              <a:solidFill>
                <a:prstClr val="black">
                  <a:lumMod val="95000"/>
                  <a:lumOff val="5000"/>
                </a:prstClr>
              </a:solidFill>
              <a:cs typeface="Arial" pitchFamily="34" charset="0"/>
            </a:endParaRPr>
          </a:p>
        </p:txBody>
      </p:sp>
      <p:pic>
        <p:nvPicPr>
          <p:cNvPr id="12" name="Picture 11" descr="Lab_Energ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193830" y="3429000"/>
            <a:ext cx="4109335" cy="3082001"/>
          </a:xfrm>
          <a:prstGeom prst="rect">
            <a:avLst/>
          </a:prstGeom>
        </p:spPr>
      </p:pic>
      <p:sp>
        <p:nvSpPr>
          <p:cNvPr id="29" name="Title 28"/>
          <p:cNvSpPr>
            <a:spLocks noGrp="1"/>
          </p:cNvSpPr>
          <p:nvPr>
            <p:ph type="title"/>
          </p:nvPr>
        </p:nvSpPr>
        <p:spPr/>
        <p:txBody>
          <a:bodyPr>
            <a:normAutofit/>
          </a:bodyPr>
          <a:lstStyle/>
          <a:p>
            <a:r>
              <a:rPr lang="en-US" sz="4800" cap="small" dirty="0">
                <a:solidFill>
                  <a:schemeClr val="bg1"/>
                </a:solidFill>
                <a:latin typeface="Calibri" panose="020F0502020204030204" pitchFamily="34" charset="0"/>
              </a:rPr>
              <a:t>100% Azimuthal Acceptance</a:t>
            </a:r>
            <a:endParaRPr lang="en-CA" cap="small" dirty="0"/>
          </a:p>
        </p:txBody>
      </p:sp>
      <p:sp>
        <p:nvSpPr>
          <p:cNvPr id="27" name="Date Placeholder 26"/>
          <p:cNvSpPr>
            <a:spLocks noGrp="1"/>
          </p:cNvSpPr>
          <p:nvPr>
            <p:ph type="dt" sz="half" idx="10"/>
          </p:nvPr>
        </p:nvSpPr>
        <p:spPr/>
        <p:txBody>
          <a:bodyPr/>
          <a:lstStyle/>
          <a:p>
            <a:r>
              <a:rPr lang="en-US" smtClean="0">
                <a:solidFill>
                  <a:srgbClr val="3F3F3F">
                    <a:shade val="50000"/>
                  </a:srgbClr>
                </a:solidFill>
              </a:rPr>
              <a:t>June 1-19, 2015</a:t>
            </a:r>
            <a:endParaRPr lang="en-US" dirty="0">
              <a:solidFill>
                <a:srgbClr val="3F3F3F">
                  <a:shade val="50000"/>
                </a:srgbClr>
              </a:solidFill>
            </a:endParaRPr>
          </a:p>
        </p:txBody>
      </p:sp>
      <p:sp>
        <p:nvSpPr>
          <p:cNvPr id="4" name="Footer Placeholder 3"/>
          <p:cNvSpPr>
            <a:spLocks noGrp="1"/>
          </p:cNvSpPr>
          <p:nvPr>
            <p:ph type="ftr" sz="quarter" idx="11"/>
          </p:nvPr>
        </p:nvSpPr>
        <p:spPr/>
        <p:txBody>
          <a:bodyPr/>
          <a:lstStyle/>
          <a:p>
            <a:r>
              <a:rPr lang="en-US" smtClean="0">
                <a:solidFill>
                  <a:srgbClr val="3F3F3F">
                    <a:shade val="50000"/>
                  </a:srgbClr>
                </a:solidFill>
              </a:rPr>
              <a:t>HUGS</a:t>
            </a:r>
            <a:endParaRPr lang="en-US" dirty="0">
              <a:solidFill>
                <a:srgbClr val="3F3F3F">
                  <a:shade val="50000"/>
                </a:srgbClr>
              </a:solidFill>
            </a:endParaRPr>
          </a:p>
        </p:txBody>
      </p:sp>
      <p:sp>
        <p:nvSpPr>
          <p:cNvPr id="5" name="Slide Number Placeholder 4"/>
          <p:cNvSpPr>
            <a:spLocks noGrp="1"/>
          </p:cNvSpPr>
          <p:nvPr>
            <p:ph type="sldNum" sz="quarter" idx="12"/>
          </p:nvPr>
        </p:nvSpPr>
        <p:spPr/>
        <p:txBody>
          <a:bodyPr/>
          <a:lstStyle/>
          <a:p>
            <a:fld id="{5930D1EE-7AA9-4E88-AF40-14C1A2DEB636}" type="slidenum">
              <a:rPr lang="en-US" smtClean="0">
                <a:solidFill>
                  <a:srgbClr val="3F3F3F">
                    <a:shade val="50000"/>
                  </a:srgbClr>
                </a:solidFill>
              </a:rPr>
              <a:pPr/>
              <a:t>82</a:t>
            </a:fld>
            <a:endParaRPr lang="en-US">
              <a:solidFill>
                <a:srgbClr val="3F3F3F">
                  <a:shade val="50000"/>
                </a:srgbClr>
              </a:solidFill>
            </a:endParaRPr>
          </a:p>
        </p:txBody>
      </p:sp>
      <p:cxnSp>
        <p:nvCxnSpPr>
          <p:cNvPr id="7" name="Straight Arrow Connector 6"/>
          <p:cNvCxnSpPr/>
          <p:nvPr/>
        </p:nvCxnSpPr>
        <p:spPr>
          <a:xfrm>
            <a:off x="5271830" y="2008015"/>
            <a:ext cx="990600" cy="1588"/>
          </a:xfrm>
          <a:prstGeom prst="straightConnector1">
            <a:avLst/>
          </a:prstGeom>
          <a:ln w="15875">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338630" y="2008015"/>
            <a:ext cx="990600" cy="1588"/>
          </a:xfrm>
          <a:prstGeom prst="straightConnector1">
            <a:avLst/>
          </a:prstGeom>
          <a:ln w="15875">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H="1">
            <a:off x="6414830" y="1474615"/>
            <a:ext cx="914400" cy="458788"/>
          </a:xfrm>
          <a:prstGeom prst="straightConnector1">
            <a:avLst/>
          </a:prstGeom>
          <a:ln w="15875">
            <a:solidFill>
              <a:schemeClr val="accent3">
                <a:lumMod val="60000"/>
                <a:lumOff val="40000"/>
              </a:schemeClr>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5271831" y="2084215"/>
            <a:ext cx="914400" cy="458788"/>
          </a:xfrm>
          <a:prstGeom prst="straightConnector1">
            <a:avLst/>
          </a:prstGeom>
          <a:ln w="15875">
            <a:solidFill>
              <a:schemeClr val="accent2">
                <a:lumMod val="75000"/>
              </a:schemeClr>
            </a:solidFill>
            <a:headEnd type="none"/>
            <a:tailEnd type="stealth"/>
          </a:ln>
        </p:spPr>
        <p:style>
          <a:lnRef idx="1">
            <a:schemeClr val="accent1"/>
          </a:lnRef>
          <a:fillRef idx="0">
            <a:schemeClr val="accent1"/>
          </a:fillRef>
          <a:effectRef idx="0">
            <a:schemeClr val="accent1"/>
          </a:effectRef>
          <a:fontRef idx="minor">
            <a:schemeClr val="tx1"/>
          </a:fontRef>
        </p:style>
      </p:cxnSp>
      <p:grpSp>
        <p:nvGrpSpPr>
          <p:cNvPr id="3" name="Group 21"/>
          <p:cNvGrpSpPr/>
          <p:nvPr/>
        </p:nvGrpSpPr>
        <p:grpSpPr>
          <a:xfrm>
            <a:off x="301379" y="4158696"/>
            <a:ext cx="3108305" cy="1984254"/>
            <a:chOff x="301379" y="4158696"/>
            <a:chExt cx="3108305" cy="1984254"/>
          </a:xfrm>
        </p:grpSpPr>
        <p:sp>
          <p:nvSpPr>
            <p:cNvPr id="11" name="Rectangle 10"/>
            <p:cNvSpPr/>
            <p:nvPr/>
          </p:nvSpPr>
          <p:spPr>
            <a:xfrm>
              <a:off x="961930" y="5502870"/>
              <a:ext cx="1007693" cy="640080"/>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5" name="Rectangle 14"/>
            <p:cNvSpPr/>
            <p:nvPr/>
          </p:nvSpPr>
          <p:spPr>
            <a:xfrm>
              <a:off x="1998865" y="5502870"/>
              <a:ext cx="998530" cy="640080"/>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16" name="Right Triangle 15"/>
            <p:cNvSpPr/>
            <p:nvPr/>
          </p:nvSpPr>
          <p:spPr>
            <a:xfrm>
              <a:off x="1998865" y="5042009"/>
              <a:ext cx="998530" cy="448055"/>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ight Triangle 16"/>
            <p:cNvSpPr/>
            <p:nvPr/>
          </p:nvSpPr>
          <p:spPr>
            <a:xfrm>
              <a:off x="923525" y="4158696"/>
              <a:ext cx="1036935" cy="87051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Moon 17"/>
            <p:cNvSpPr/>
            <p:nvPr/>
          </p:nvSpPr>
          <p:spPr>
            <a:xfrm rot="18247057">
              <a:off x="1561619" y="3029702"/>
              <a:ext cx="587826" cy="3108305"/>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693095" y="5042010"/>
              <a:ext cx="230430" cy="45353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693095" y="4197100"/>
              <a:ext cx="230430" cy="83758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923525" y="5042010"/>
              <a:ext cx="1075340" cy="45353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24"/>
          <p:cNvGrpSpPr/>
          <p:nvPr/>
        </p:nvGrpSpPr>
        <p:grpSpPr>
          <a:xfrm>
            <a:off x="961930" y="3774645"/>
            <a:ext cx="2035465" cy="2368305"/>
            <a:chOff x="4456785" y="3813050"/>
            <a:chExt cx="2035465" cy="2368305"/>
          </a:xfrm>
        </p:grpSpPr>
        <p:sp>
          <p:nvSpPr>
            <p:cNvPr id="23" name="Rectangle 22"/>
            <p:cNvSpPr/>
            <p:nvPr/>
          </p:nvSpPr>
          <p:spPr>
            <a:xfrm>
              <a:off x="4456785" y="3813050"/>
              <a:ext cx="1007693" cy="2368305"/>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4" name="Rectangle 23"/>
            <p:cNvSpPr/>
            <p:nvPr/>
          </p:nvSpPr>
          <p:spPr>
            <a:xfrm>
              <a:off x="5493720" y="3813050"/>
              <a:ext cx="998530" cy="236830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grpSp>
      <p:grpSp>
        <p:nvGrpSpPr>
          <p:cNvPr id="14" name="Group 34"/>
          <p:cNvGrpSpPr/>
          <p:nvPr/>
        </p:nvGrpSpPr>
        <p:grpSpPr>
          <a:xfrm>
            <a:off x="961930" y="3697835"/>
            <a:ext cx="2189082" cy="2445118"/>
            <a:chOff x="4687215" y="4197097"/>
            <a:chExt cx="2189082" cy="2445118"/>
          </a:xfrm>
        </p:grpSpPr>
        <p:sp>
          <p:nvSpPr>
            <p:cNvPr id="31" name="Rectangle 30"/>
            <p:cNvSpPr/>
            <p:nvPr/>
          </p:nvSpPr>
          <p:spPr>
            <a:xfrm>
              <a:off x="4687215" y="4273910"/>
              <a:ext cx="1007693" cy="2368305"/>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0" name="Right Triangle 29"/>
            <p:cNvSpPr/>
            <p:nvPr/>
          </p:nvSpPr>
          <p:spPr>
            <a:xfrm>
              <a:off x="4999437" y="4273911"/>
              <a:ext cx="707744" cy="56327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ight Triangle 33"/>
            <p:cNvSpPr/>
            <p:nvPr/>
          </p:nvSpPr>
          <p:spPr>
            <a:xfrm rot="10800000">
              <a:off x="4917644" y="4197097"/>
              <a:ext cx="960122" cy="768103"/>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p:nvSpPr>
          <p:spPr>
            <a:xfrm>
              <a:off x="5724150" y="4273910"/>
              <a:ext cx="998530" cy="236830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33" name="Right Triangle 32"/>
            <p:cNvSpPr/>
            <p:nvPr/>
          </p:nvSpPr>
          <p:spPr>
            <a:xfrm rot="10800000">
              <a:off x="5992984" y="4235502"/>
              <a:ext cx="883313" cy="69129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ight Triangle 27"/>
            <p:cNvSpPr/>
            <p:nvPr/>
          </p:nvSpPr>
          <p:spPr>
            <a:xfrm>
              <a:off x="6031390" y="4273910"/>
              <a:ext cx="696271" cy="548021"/>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2" name="Group 35"/>
          <p:cNvGrpSpPr/>
          <p:nvPr/>
        </p:nvGrpSpPr>
        <p:grpSpPr>
          <a:xfrm>
            <a:off x="685800" y="1332574"/>
            <a:ext cx="3194910" cy="1789186"/>
            <a:chOff x="-960583" y="4353763"/>
            <a:chExt cx="5690941" cy="1789186"/>
          </a:xfrm>
        </p:grpSpPr>
        <p:sp>
          <p:nvSpPr>
            <p:cNvPr id="37" name="Rectangle 36"/>
            <p:cNvSpPr/>
            <p:nvPr/>
          </p:nvSpPr>
          <p:spPr>
            <a:xfrm>
              <a:off x="1019824" y="5541276"/>
              <a:ext cx="949799" cy="601673"/>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38" name="Rectangle 37"/>
            <p:cNvSpPr/>
            <p:nvPr/>
          </p:nvSpPr>
          <p:spPr>
            <a:xfrm>
              <a:off x="1998864" y="5579680"/>
              <a:ext cx="998529" cy="563269"/>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9" name="Right Triangle 38"/>
            <p:cNvSpPr/>
            <p:nvPr/>
          </p:nvSpPr>
          <p:spPr>
            <a:xfrm>
              <a:off x="2011604" y="4965202"/>
              <a:ext cx="985790" cy="61448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ight Triangle 39"/>
            <p:cNvSpPr/>
            <p:nvPr/>
          </p:nvSpPr>
          <p:spPr>
            <a:xfrm>
              <a:off x="1019822" y="4430572"/>
              <a:ext cx="1197009" cy="598633"/>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960583" y="4427531"/>
              <a:ext cx="1987108" cy="60715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p:nvSpPr>
          <p:spPr>
            <a:xfrm>
              <a:off x="-960583" y="5003607"/>
              <a:ext cx="3091399" cy="5687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Moon 40"/>
            <p:cNvSpPr/>
            <p:nvPr/>
          </p:nvSpPr>
          <p:spPr>
            <a:xfrm rot="18816676">
              <a:off x="1838866" y="2050097"/>
              <a:ext cx="587826" cy="5195158"/>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5" name="Group 44"/>
          <p:cNvGrpSpPr/>
          <p:nvPr/>
        </p:nvGrpSpPr>
        <p:grpSpPr>
          <a:xfrm>
            <a:off x="1806840" y="740650"/>
            <a:ext cx="1104312" cy="2368305"/>
            <a:chOff x="4525192" y="3813050"/>
            <a:chExt cx="1967058" cy="2368305"/>
          </a:xfrm>
        </p:grpSpPr>
        <p:sp>
          <p:nvSpPr>
            <p:cNvPr id="46" name="Rectangle 45"/>
            <p:cNvSpPr/>
            <p:nvPr/>
          </p:nvSpPr>
          <p:spPr>
            <a:xfrm>
              <a:off x="4525192" y="3813050"/>
              <a:ext cx="939284" cy="236830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7" name="Rectangle 46"/>
            <p:cNvSpPr/>
            <p:nvPr/>
          </p:nvSpPr>
          <p:spPr>
            <a:xfrm>
              <a:off x="5493720" y="3813050"/>
              <a:ext cx="998530" cy="2368305"/>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grpSp>
      <p:grpSp>
        <p:nvGrpSpPr>
          <p:cNvPr id="26" name="Group 47"/>
          <p:cNvGrpSpPr/>
          <p:nvPr/>
        </p:nvGrpSpPr>
        <p:grpSpPr>
          <a:xfrm>
            <a:off x="1806840" y="663840"/>
            <a:ext cx="1190555" cy="2445119"/>
            <a:chOff x="4755621" y="4197096"/>
            <a:chExt cx="2120678" cy="2445119"/>
          </a:xfrm>
        </p:grpSpPr>
        <p:sp>
          <p:nvSpPr>
            <p:cNvPr id="49" name="Rectangle 48"/>
            <p:cNvSpPr/>
            <p:nvPr/>
          </p:nvSpPr>
          <p:spPr>
            <a:xfrm>
              <a:off x="4755621" y="4273910"/>
              <a:ext cx="939285" cy="2368305"/>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50" name="Right Triangle 49"/>
            <p:cNvSpPr/>
            <p:nvPr/>
          </p:nvSpPr>
          <p:spPr>
            <a:xfrm>
              <a:off x="4999435" y="4273911"/>
              <a:ext cx="713910" cy="384046"/>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ight Triangle 50"/>
            <p:cNvSpPr/>
            <p:nvPr/>
          </p:nvSpPr>
          <p:spPr>
            <a:xfrm rot="10800000">
              <a:off x="4824030" y="4197096"/>
              <a:ext cx="1053739" cy="537670"/>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5724150" y="4273910"/>
              <a:ext cx="998530" cy="2368305"/>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3" name="Right Triangle 52"/>
            <p:cNvSpPr/>
            <p:nvPr/>
          </p:nvSpPr>
          <p:spPr>
            <a:xfrm rot="10800000">
              <a:off x="5918573" y="4235500"/>
              <a:ext cx="957726" cy="460859"/>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ight Triangle 53"/>
            <p:cNvSpPr/>
            <p:nvPr/>
          </p:nvSpPr>
          <p:spPr>
            <a:xfrm>
              <a:off x="6031391" y="4273911"/>
              <a:ext cx="696272" cy="345642"/>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5" name="TextBox 54"/>
          <p:cNvSpPr txBox="1"/>
          <p:nvPr/>
        </p:nvSpPr>
        <p:spPr>
          <a:xfrm>
            <a:off x="731500" y="1508750"/>
            <a:ext cx="994183" cy="338554"/>
          </a:xfrm>
          <a:prstGeom prst="rect">
            <a:avLst/>
          </a:prstGeom>
          <a:noFill/>
        </p:spPr>
        <p:txBody>
          <a:bodyPr wrap="none" rtlCol="0">
            <a:spAutoFit/>
          </a:bodyPr>
          <a:lstStyle/>
          <a:p>
            <a:r>
              <a:rPr lang="en-US" sz="1600" dirty="0" smtClean="0">
                <a:solidFill>
                  <a:prstClr val="white"/>
                </a:solidFill>
              </a:rPr>
              <a:t>Forward </a:t>
            </a:r>
          </a:p>
        </p:txBody>
      </p:sp>
      <p:sp>
        <p:nvSpPr>
          <p:cNvPr id="56" name="TextBox 55"/>
          <p:cNvSpPr txBox="1"/>
          <p:nvPr/>
        </p:nvSpPr>
        <p:spPr>
          <a:xfrm>
            <a:off x="654690" y="2046420"/>
            <a:ext cx="1141659" cy="338554"/>
          </a:xfrm>
          <a:prstGeom prst="rect">
            <a:avLst/>
          </a:prstGeom>
          <a:noFill/>
        </p:spPr>
        <p:txBody>
          <a:bodyPr wrap="none" rtlCol="0">
            <a:spAutoFit/>
          </a:bodyPr>
          <a:lstStyle/>
          <a:p>
            <a:r>
              <a:rPr lang="en-US" sz="1600" dirty="0" smtClean="0">
                <a:solidFill>
                  <a:prstClr val="white"/>
                </a:solidFill>
              </a:rPr>
              <a:t>Backward </a:t>
            </a:r>
          </a:p>
        </p:txBody>
      </p:sp>
      <p:sp>
        <p:nvSpPr>
          <p:cNvPr id="57" name="TextBox 56"/>
          <p:cNvSpPr txBox="1"/>
          <p:nvPr/>
        </p:nvSpPr>
        <p:spPr>
          <a:xfrm>
            <a:off x="1998865" y="5656490"/>
            <a:ext cx="994183" cy="338554"/>
          </a:xfrm>
          <a:prstGeom prst="rect">
            <a:avLst/>
          </a:prstGeom>
          <a:noFill/>
        </p:spPr>
        <p:txBody>
          <a:bodyPr wrap="none" rtlCol="0">
            <a:spAutoFit/>
          </a:bodyPr>
          <a:lstStyle/>
          <a:p>
            <a:r>
              <a:rPr lang="en-US" sz="1600" dirty="0" smtClean="0">
                <a:solidFill>
                  <a:prstClr val="white"/>
                </a:solidFill>
              </a:rPr>
              <a:t>Forward </a:t>
            </a:r>
          </a:p>
        </p:txBody>
      </p:sp>
      <p:sp>
        <p:nvSpPr>
          <p:cNvPr id="58" name="TextBox 57"/>
          <p:cNvSpPr txBox="1"/>
          <p:nvPr/>
        </p:nvSpPr>
        <p:spPr>
          <a:xfrm>
            <a:off x="923525" y="5656490"/>
            <a:ext cx="1141659" cy="338554"/>
          </a:xfrm>
          <a:prstGeom prst="rect">
            <a:avLst/>
          </a:prstGeom>
          <a:noFill/>
        </p:spPr>
        <p:txBody>
          <a:bodyPr wrap="none" rtlCol="0">
            <a:spAutoFit/>
          </a:bodyPr>
          <a:lstStyle/>
          <a:p>
            <a:r>
              <a:rPr lang="en-US" sz="1600" dirty="0" smtClean="0">
                <a:solidFill>
                  <a:prstClr val="white"/>
                </a:solidFill>
              </a:rPr>
              <a:t>Backward </a:t>
            </a:r>
          </a:p>
        </p:txBody>
      </p:sp>
      <p:sp>
        <p:nvSpPr>
          <p:cNvPr id="61" name="TextBox 60"/>
          <p:cNvSpPr txBox="1"/>
          <p:nvPr/>
        </p:nvSpPr>
        <p:spPr>
          <a:xfrm>
            <a:off x="5570530" y="2852925"/>
            <a:ext cx="1454244" cy="369332"/>
          </a:xfrm>
          <a:prstGeom prst="rect">
            <a:avLst/>
          </a:prstGeom>
          <a:noFill/>
        </p:spPr>
        <p:txBody>
          <a:bodyPr wrap="none" rtlCol="0">
            <a:spAutoFit/>
          </a:bodyPr>
          <a:lstStyle/>
          <a:p>
            <a:r>
              <a:rPr lang="en-US" dirty="0" smtClean="0">
                <a:solidFill>
                  <a:prstClr val="black">
                    <a:lumMod val="95000"/>
                    <a:lumOff val="5000"/>
                  </a:prstClr>
                </a:solidFill>
              </a:rPr>
              <a:t>COM Frame</a:t>
            </a:r>
            <a:endParaRPr lang="en-US" dirty="0">
              <a:solidFill>
                <a:prstClr val="black">
                  <a:lumMod val="95000"/>
                  <a:lumOff val="5000"/>
                </a:prstClr>
              </a:solidFill>
            </a:endParaRPr>
          </a:p>
        </p:txBody>
      </p:sp>
      <p:sp>
        <p:nvSpPr>
          <p:cNvPr id="62" name="TextBox 61"/>
          <p:cNvSpPr txBox="1"/>
          <p:nvPr/>
        </p:nvSpPr>
        <p:spPr>
          <a:xfrm>
            <a:off x="5340100" y="2392065"/>
            <a:ext cx="345644" cy="307777"/>
          </a:xfrm>
          <a:prstGeom prst="rect">
            <a:avLst/>
          </a:prstGeom>
          <a:noFill/>
        </p:spPr>
        <p:txBody>
          <a:bodyPr wrap="square" rtlCol="0">
            <a:spAutoFit/>
          </a:bodyPr>
          <a:lstStyle/>
          <a:p>
            <a:r>
              <a:rPr lang="en-US" sz="1400" dirty="0" smtClean="0">
                <a:solidFill>
                  <a:prstClr val="black">
                    <a:lumMod val="95000"/>
                    <a:lumOff val="5000"/>
                  </a:prstClr>
                </a:solidFill>
                <a:cs typeface="Arial" pitchFamily="34" charset="0"/>
              </a:rPr>
              <a:t>e-</a:t>
            </a:r>
            <a:endParaRPr lang="en-US" sz="1400" dirty="0">
              <a:solidFill>
                <a:prstClr val="black">
                  <a:lumMod val="95000"/>
                  <a:lumOff val="5000"/>
                </a:prstClr>
              </a:solidFill>
              <a:cs typeface="Arial" pitchFamily="34" charset="0"/>
            </a:endParaRPr>
          </a:p>
        </p:txBody>
      </p:sp>
      <p:sp>
        <p:nvSpPr>
          <p:cNvPr id="63" name="TextBox 62"/>
          <p:cNvSpPr txBox="1"/>
          <p:nvPr/>
        </p:nvSpPr>
        <p:spPr>
          <a:xfrm>
            <a:off x="6991515" y="1278320"/>
            <a:ext cx="345644" cy="307777"/>
          </a:xfrm>
          <a:prstGeom prst="rect">
            <a:avLst/>
          </a:prstGeom>
          <a:noFill/>
        </p:spPr>
        <p:txBody>
          <a:bodyPr wrap="square" rtlCol="0">
            <a:spAutoFit/>
          </a:bodyPr>
          <a:lstStyle/>
          <a:p>
            <a:r>
              <a:rPr lang="en-US" sz="1400" dirty="0" smtClean="0">
                <a:solidFill>
                  <a:prstClr val="black">
                    <a:lumMod val="95000"/>
                    <a:lumOff val="5000"/>
                  </a:prstClr>
                </a:solidFill>
                <a:cs typeface="Arial" pitchFamily="34" charset="0"/>
              </a:rPr>
              <a:t>e-</a:t>
            </a:r>
            <a:endParaRPr lang="en-US" sz="1400" dirty="0">
              <a:solidFill>
                <a:prstClr val="black">
                  <a:lumMod val="95000"/>
                  <a:lumOff val="5000"/>
                </a:prstClr>
              </a:solidFill>
              <a:cs typeface="Arial" pitchFamily="34" charset="0"/>
            </a:endParaRPr>
          </a:p>
        </p:txBody>
      </p:sp>
      <p:cxnSp>
        <p:nvCxnSpPr>
          <p:cNvPr id="64" name="Straight Arrow Connector 63"/>
          <p:cNvCxnSpPr/>
          <p:nvPr/>
        </p:nvCxnSpPr>
        <p:spPr>
          <a:xfrm>
            <a:off x="5195020" y="4542745"/>
            <a:ext cx="990600" cy="1588"/>
          </a:xfrm>
          <a:prstGeom prst="straightConnector1">
            <a:avLst/>
          </a:prstGeom>
          <a:ln w="15875">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6223415" y="4504340"/>
            <a:ext cx="1113745" cy="36064"/>
          </a:xfrm>
          <a:prstGeom prst="straightConnector1">
            <a:avLst/>
          </a:prstGeom>
          <a:ln w="15875">
            <a:solidFill>
              <a:schemeClr val="accent3">
                <a:lumMod val="60000"/>
                <a:lumOff val="40000"/>
              </a:schemeClr>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6216095" y="4542745"/>
            <a:ext cx="1082660" cy="499265"/>
          </a:xfrm>
          <a:prstGeom prst="straightConnector1">
            <a:avLst/>
          </a:prstGeom>
          <a:ln w="15875">
            <a:solidFill>
              <a:schemeClr val="accent2">
                <a:lumMod val="75000"/>
              </a:schemeClr>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7024774" y="4926258"/>
            <a:ext cx="345644" cy="307777"/>
          </a:xfrm>
          <a:prstGeom prst="rect">
            <a:avLst/>
          </a:prstGeom>
          <a:noFill/>
        </p:spPr>
        <p:txBody>
          <a:bodyPr wrap="square" rtlCol="0">
            <a:spAutoFit/>
          </a:bodyPr>
          <a:lstStyle/>
          <a:p>
            <a:r>
              <a:rPr lang="en-US" sz="1400" dirty="0" smtClean="0">
                <a:solidFill>
                  <a:prstClr val="black">
                    <a:lumMod val="95000"/>
                    <a:lumOff val="5000"/>
                  </a:prstClr>
                </a:solidFill>
                <a:cs typeface="Arial" pitchFamily="34" charset="0"/>
              </a:rPr>
              <a:t>e-</a:t>
            </a:r>
            <a:endParaRPr lang="en-US" sz="1400" dirty="0">
              <a:solidFill>
                <a:prstClr val="black">
                  <a:lumMod val="95000"/>
                  <a:lumOff val="5000"/>
                </a:prstClr>
              </a:solidFill>
              <a:cs typeface="Arial" pitchFamily="34" charset="0"/>
            </a:endParaRPr>
          </a:p>
        </p:txBody>
      </p:sp>
      <p:sp>
        <p:nvSpPr>
          <p:cNvPr id="71" name="TextBox 70"/>
          <p:cNvSpPr txBox="1"/>
          <p:nvPr/>
        </p:nvSpPr>
        <p:spPr>
          <a:xfrm>
            <a:off x="7068326" y="4235505"/>
            <a:ext cx="345644" cy="307777"/>
          </a:xfrm>
          <a:prstGeom prst="rect">
            <a:avLst/>
          </a:prstGeom>
          <a:noFill/>
        </p:spPr>
        <p:txBody>
          <a:bodyPr wrap="square" rtlCol="0">
            <a:spAutoFit/>
          </a:bodyPr>
          <a:lstStyle/>
          <a:p>
            <a:r>
              <a:rPr lang="en-US" sz="1400" dirty="0" smtClean="0">
                <a:solidFill>
                  <a:prstClr val="black">
                    <a:lumMod val="95000"/>
                    <a:lumOff val="5000"/>
                  </a:prstClr>
                </a:solidFill>
                <a:cs typeface="Arial" pitchFamily="34" charset="0"/>
              </a:rPr>
              <a:t>e-</a:t>
            </a:r>
            <a:endParaRPr lang="en-US" sz="1400" dirty="0">
              <a:solidFill>
                <a:prstClr val="black">
                  <a:lumMod val="95000"/>
                  <a:lumOff val="5000"/>
                </a:prstClr>
              </a:solidFill>
              <a:cs typeface="Arial" pitchFamily="34" charset="0"/>
            </a:endParaRPr>
          </a:p>
        </p:txBody>
      </p:sp>
      <p:sp>
        <p:nvSpPr>
          <p:cNvPr id="75" name="Oval 74"/>
          <p:cNvSpPr/>
          <p:nvPr/>
        </p:nvSpPr>
        <p:spPr>
          <a:xfrm>
            <a:off x="6146605" y="450434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lumMod val="95000"/>
                  <a:lumOff val="5000"/>
                </a:prstClr>
              </a:solidFill>
            </a:endParaRPr>
          </a:p>
        </p:txBody>
      </p:sp>
      <p:sp>
        <p:nvSpPr>
          <p:cNvPr id="76" name="TextBox 75"/>
          <p:cNvSpPr txBox="1"/>
          <p:nvPr/>
        </p:nvSpPr>
        <p:spPr>
          <a:xfrm>
            <a:off x="5570530" y="5157225"/>
            <a:ext cx="1300356" cy="369332"/>
          </a:xfrm>
          <a:prstGeom prst="rect">
            <a:avLst/>
          </a:prstGeom>
          <a:noFill/>
        </p:spPr>
        <p:txBody>
          <a:bodyPr wrap="none" rtlCol="0">
            <a:spAutoFit/>
          </a:bodyPr>
          <a:lstStyle/>
          <a:p>
            <a:r>
              <a:rPr lang="en-US" dirty="0" smtClean="0">
                <a:solidFill>
                  <a:prstClr val="black">
                    <a:lumMod val="95000"/>
                    <a:lumOff val="5000"/>
                  </a:prstClr>
                </a:solidFill>
              </a:rPr>
              <a:t>Lab Frame</a:t>
            </a:r>
            <a:endParaRPr lang="en-US" dirty="0">
              <a:solidFill>
                <a:prstClr val="black">
                  <a:lumMod val="95000"/>
                  <a:lumOff val="5000"/>
                </a:prstClr>
              </a:solidFill>
            </a:endParaRPr>
          </a:p>
        </p:txBody>
      </p:sp>
      <p:cxnSp>
        <p:nvCxnSpPr>
          <p:cNvPr id="77" name="Straight Arrow Connector 76"/>
          <p:cNvCxnSpPr/>
          <p:nvPr/>
        </p:nvCxnSpPr>
        <p:spPr>
          <a:xfrm rot="10800000" flipH="1" flipV="1">
            <a:off x="6415440" y="2084825"/>
            <a:ext cx="914400" cy="458788"/>
          </a:xfrm>
          <a:prstGeom prst="straightConnector1">
            <a:avLst/>
          </a:prstGeom>
          <a:ln w="15875">
            <a:solidFill>
              <a:schemeClr val="accent3">
                <a:lumMod val="60000"/>
                <a:lumOff val="40000"/>
              </a:schemeClr>
            </a:solidFill>
            <a:prstDash val="dash"/>
            <a:headEnd type="none"/>
            <a:tailEnd type="stealth"/>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0800000">
            <a:off x="5301695" y="1510822"/>
            <a:ext cx="914400" cy="458788"/>
          </a:xfrm>
          <a:prstGeom prst="straightConnector1">
            <a:avLst/>
          </a:prstGeom>
          <a:ln w="15875">
            <a:solidFill>
              <a:schemeClr val="accent2">
                <a:lumMod val="75000"/>
              </a:schemeClr>
            </a:solidFill>
            <a:prstDash val="dash"/>
            <a:headEnd type="none"/>
            <a:tailEnd type="stealth"/>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6223415" y="4542745"/>
            <a:ext cx="1113745" cy="36064"/>
          </a:xfrm>
          <a:prstGeom prst="straightConnector1">
            <a:avLst/>
          </a:prstGeom>
          <a:ln w="15875">
            <a:solidFill>
              <a:schemeClr val="accent3">
                <a:lumMod val="60000"/>
                <a:lumOff val="40000"/>
              </a:schemeClr>
            </a:solidFill>
            <a:prstDash val="dash"/>
            <a:headEnd type="none"/>
            <a:tailEnd type="stealth"/>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6216095" y="4043480"/>
            <a:ext cx="1082660" cy="499265"/>
          </a:xfrm>
          <a:prstGeom prst="straightConnector1">
            <a:avLst/>
          </a:prstGeom>
          <a:ln w="15875">
            <a:solidFill>
              <a:schemeClr val="accent2">
                <a:lumMod val="75000"/>
              </a:schemeClr>
            </a:solidFill>
            <a:prstDash val="dash"/>
            <a:headEnd type="none"/>
            <a:tailEnd type="stealth"/>
          </a:ln>
        </p:spPr>
        <p:style>
          <a:lnRef idx="1">
            <a:schemeClr val="accent1"/>
          </a:lnRef>
          <a:fillRef idx="0">
            <a:schemeClr val="accent1"/>
          </a:fillRef>
          <a:effectRef idx="0">
            <a:schemeClr val="accent1"/>
          </a:effectRef>
          <a:fontRef idx="minor">
            <a:schemeClr val="tx1"/>
          </a:fontRef>
        </p:style>
      </p:cxnSp>
      <p:sp>
        <p:nvSpPr>
          <p:cNvPr id="83" name="Rounded Rectangle 82"/>
          <p:cNvSpPr/>
          <p:nvPr/>
        </p:nvSpPr>
        <p:spPr>
          <a:xfrm rot="-600000">
            <a:off x="8042676" y="3816628"/>
            <a:ext cx="94970" cy="61448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lumMod val="95000"/>
                  <a:lumOff val="5000"/>
                </a:prstClr>
              </a:solidFill>
            </a:endParaRPr>
          </a:p>
        </p:txBody>
      </p:sp>
      <p:sp>
        <p:nvSpPr>
          <p:cNvPr id="84" name="Rounded Rectangle 83"/>
          <p:cNvSpPr/>
          <p:nvPr/>
        </p:nvSpPr>
        <p:spPr>
          <a:xfrm rot="600000" flipH="1">
            <a:off x="7349862" y="4563718"/>
            <a:ext cx="295332" cy="614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lumMod val="95000"/>
                  <a:lumOff val="5000"/>
                </a:prstClr>
              </a:solidFill>
            </a:endParaRPr>
          </a:p>
        </p:txBody>
      </p:sp>
      <p:sp>
        <p:nvSpPr>
          <p:cNvPr id="86" name="Rounded Rectangle 85"/>
          <p:cNvSpPr/>
          <p:nvPr/>
        </p:nvSpPr>
        <p:spPr>
          <a:xfrm flipH="1">
            <a:off x="7733910" y="4696365"/>
            <a:ext cx="524967" cy="46086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lumMod val="95000"/>
                  <a:lumOff val="5000"/>
                </a:prstClr>
              </a:solidFill>
            </a:endParaRPr>
          </a:p>
        </p:txBody>
      </p:sp>
      <p:pic>
        <p:nvPicPr>
          <p:cNvPr id="13" name="Picture 12" descr="Energy_COM.gif"/>
          <p:cNvPicPr>
            <a:picLocks noChangeAspect="1"/>
          </p:cNvPicPr>
          <p:nvPr/>
        </p:nvPicPr>
        <p:blipFill>
          <a:blip r:embed="rId4" cstate="print">
            <a:clrChange>
              <a:clrFrom>
                <a:srgbClr val="FFFFFF"/>
              </a:clrFrom>
              <a:clrTo>
                <a:srgbClr val="FFFFFF">
                  <a:alpha val="0"/>
                </a:srgbClr>
              </a:clrTo>
            </a:clrChange>
          </a:blip>
          <a:stretch>
            <a:fillRect/>
          </a:stretch>
        </p:blipFill>
        <p:spPr>
          <a:xfrm>
            <a:off x="193830" y="433410"/>
            <a:ext cx="4109335" cy="3082001"/>
          </a:xfrm>
          <a:prstGeom prst="rect">
            <a:avLst/>
          </a:prstGeom>
        </p:spPr>
      </p:pic>
      <p:sp>
        <p:nvSpPr>
          <p:cNvPr id="79" name="TextBox 78"/>
          <p:cNvSpPr txBox="1"/>
          <p:nvPr/>
        </p:nvSpPr>
        <p:spPr>
          <a:xfrm>
            <a:off x="7073472" y="3813050"/>
            <a:ext cx="345644" cy="307777"/>
          </a:xfrm>
          <a:prstGeom prst="rect">
            <a:avLst/>
          </a:prstGeom>
          <a:noFill/>
        </p:spPr>
        <p:txBody>
          <a:bodyPr wrap="square" rtlCol="0">
            <a:spAutoFit/>
          </a:bodyPr>
          <a:lstStyle/>
          <a:p>
            <a:r>
              <a:rPr lang="en-US" sz="1400" dirty="0" smtClean="0">
                <a:solidFill>
                  <a:prstClr val="black">
                    <a:lumMod val="95000"/>
                    <a:lumOff val="5000"/>
                  </a:prstClr>
                </a:solidFill>
                <a:cs typeface="Arial" pitchFamily="34" charset="0"/>
              </a:rPr>
              <a:t>e-</a:t>
            </a:r>
            <a:endParaRPr lang="en-US" sz="1400" dirty="0">
              <a:solidFill>
                <a:prstClr val="black">
                  <a:lumMod val="95000"/>
                  <a:lumOff val="5000"/>
                </a:prstClr>
              </a:solidFill>
              <a:cs typeface="Arial" pitchFamily="34" charset="0"/>
            </a:endParaRPr>
          </a:p>
        </p:txBody>
      </p:sp>
      <p:sp>
        <p:nvSpPr>
          <p:cNvPr id="80" name="TextBox 79"/>
          <p:cNvSpPr txBox="1"/>
          <p:nvPr/>
        </p:nvSpPr>
        <p:spPr>
          <a:xfrm>
            <a:off x="5344676" y="1277783"/>
            <a:ext cx="345644" cy="307777"/>
          </a:xfrm>
          <a:prstGeom prst="rect">
            <a:avLst/>
          </a:prstGeom>
          <a:noFill/>
        </p:spPr>
        <p:txBody>
          <a:bodyPr wrap="square" rtlCol="0">
            <a:spAutoFit/>
          </a:bodyPr>
          <a:lstStyle/>
          <a:p>
            <a:r>
              <a:rPr lang="en-US" sz="1400" dirty="0" smtClean="0">
                <a:solidFill>
                  <a:prstClr val="black">
                    <a:lumMod val="95000"/>
                    <a:lumOff val="5000"/>
                  </a:prstClr>
                </a:solidFill>
                <a:cs typeface="Arial" pitchFamily="34" charset="0"/>
              </a:rPr>
              <a:t>e-</a:t>
            </a:r>
            <a:endParaRPr lang="en-US" sz="1400" dirty="0">
              <a:solidFill>
                <a:prstClr val="black">
                  <a:lumMod val="95000"/>
                  <a:lumOff val="5000"/>
                </a:prstClr>
              </a:solidFill>
              <a:cs typeface="Arial" pitchFamily="34" charset="0"/>
            </a:endParaRPr>
          </a:p>
        </p:txBody>
      </p:sp>
      <p:sp>
        <p:nvSpPr>
          <p:cNvPr id="85" name="TextBox 84"/>
          <p:cNvSpPr txBox="1"/>
          <p:nvPr/>
        </p:nvSpPr>
        <p:spPr>
          <a:xfrm>
            <a:off x="6983037" y="2430470"/>
            <a:ext cx="345644" cy="307777"/>
          </a:xfrm>
          <a:prstGeom prst="rect">
            <a:avLst/>
          </a:prstGeom>
          <a:noFill/>
        </p:spPr>
        <p:txBody>
          <a:bodyPr wrap="square" rtlCol="0">
            <a:spAutoFit/>
          </a:bodyPr>
          <a:lstStyle/>
          <a:p>
            <a:r>
              <a:rPr lang="en-US" sz="1400" dirty="0" smtClean="0">
                <a:solidFill>
                  <a:prstClr val="black">
                    <a:lumMod val="95000"/>
                    <a:lumOff val="5000"/>
                  </a:prstClr>
                </a:solidFill>
                <a:cs typeface="Arial" pitchFamily="34" charset="0"/>
              </a:rPr>
              <a:t>e-</a:t>
            </a:r>
            <a:endParaRPr lang="en-US" sz="1400" dirty="0">
              <a:solidFill>
                <a:prstClr val="black">
                  <a:lumMod val="95000"/>
                  <a:lumOff val="5000"/>
                </a:prstClr>
              </a:solidFill>
              <a:cs typeface="Arial" pitchFamily="34" charset="0"/>
            </a:endParaRPr>
          </a:p>
        </p:txBody>
      </p:sp>
      <p:pic>
        <p:nvPicPr>
          <p:cNvPr id="45" name="Picture 4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429" t="10269" r="6090" b="9760"/>
          <a:stretch/>
        </p:blipFill>
        <p:spPr>
          <a:xfrm>
            <a:off x="4775257" y="1102364"/>
            <a:ext cx="2600307" cy="2458520"/>
          </a:xfrm>
          <a:prstGeom prst="rect">
            <a:avLst/>
          </a:prstGeom>
        </p:spPr>
      </p:pic>
      <p:sp>
        <p:nvSpPr>
          <p:cNvPr id="48" name="TextBox 47"/>
          <p:cNvSpPr txBox="1"/>
          <p:nvPr/>
        </p:nvSpPr>
        <p:spPr>
          <a:xfrm>
            <a:off x="4264760" y="3468813"/>
            <a:ext cx="3595856" cy="507831"/>
          </a:xfrm>
          <a:prstGeom prst="rect">
            <a:avLst/>
          </a:prstGeom>
          <a:noFill/>
        </p:spPr>
        <p:txBody>
          <a:bodyPr wrap="none" rtlCol="0">
            <a:spAutoFit/>
          </a:bodyPr>
          <a:lstStyle/>
          <a:p>
            <a:pPr>
              <a:lnSpc>
                <a:spcPct val="150000"/>
              </a:lnSpc>
            </a:pPr>
            <a:r>
              <a:rPr lang="en-US" dirty="0" smtClean="0">
                <a:solidFill>
                  <a:prstClr val="black">
                    <a:lumMod val="50000"/>
                    <a:lumOff val="50000"/>
                  </a:prstClr>
                </a:solidFill>
              </a:rPr>
              <a:t>Any odd number of coils will work</a:t>
            </a:r>
          </a:p>
        </p:txBody>
      </p:sp>
      <p:sp>
        <p:nvSpPr>
          <p:cNvPr id="35" name="Rectangle 34"/>
          <p:cNvSpPr/>
          <p:nvPr/>
        </p:nvSpPr>
        <p:spPr>
          <a:xfrm>
            <a:off x="3153502" y="3244334"/>
            <a:ext cx="2836995" cy="369332"/>
          </a:xfrm>
          <a:prstGeom prst="rect">
            <a:avLst/>
          </a:prstGeom>
        </p:spPr>
        <p:txBody>
          <a:bodyPr wrap="none">
            <a:spAutoFit/>
          </a:bodyPr>
          <a:lstStyle/>
          <a:p>
            <a:r>
              <a:rPr lang="en-US" dirty="0">
                <a:solidFill>
                  <a:schemeClr val="bg1"/>
                </a:solidFill>
                <a:latin typeface="Calibri" panose="020F0502020204030204" pitchFamily="34" charset="0"/>
              </a:rPr>
              <a:t>100% Azimuthal Acceptance</a:t>
            </a:r>
            <a:endParaRPr lang="en-CA" dirty="0"/>
          </a:p>
        </p:txBody>
      </p:sp>
    </p:spTree>
    <p:extLst>
      <p:ext uri="{BB962C8B-B14F-4D97-AF65-F5344CB8AC3E}">
        <p14:creationId xmlns:p14="http://schemas.microsoft.com/office/powerpoint/2010/main" val="218748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 presetClass="entr" presetSubtype="0" fill="hold" nodeType="with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500"/>
                                        <p:tgtEl>
                                          <p:spTgt spid="71"/>
                                        </p:tgtEl>
                                      </p:cBhvr>
                                    </p:animEffect>
                                  </p:childTnLst>
                                </p:cTn>
                              </p:par>
                              <p:par>
                                <p:cTn id="34" presetID="1"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5"/>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26"/>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8"/>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6"/>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4"/>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77"/>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78"/>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80"/>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8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82"/>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81"/>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74"/>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79"/>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84"/>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nodeType="click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wheel(1)">
                                      <p:cBhvr>
                                        <p:cTn id="102" dur="2000"/>
                                        <p:tgtEl>
                                          <p:spTgt spid="45"/>
                                        </p:tgtEl>
                                      </p:cBhvr>
                                    </p:animEffect>
                                  </p:childTnLst>
                                </p:cTn>
                              </p:par>
                              <p:par>
                                <p:cTn id="103" presetID="1" presetClass="exit" presetSubtype="0" fill="hold" grpId="1" nodeType="withEffect">
                                  <p:stCondLst>
                                    <p:cond delay="0"/>
                                  </p:stCondLst>
                                  <p:childTnLst>
                                    <p:set>
                                      <p:cBhvr>
                                        <p:cTn id="104" dur="1" fill="hold">
                                          <p:stCondLst>
                                            <p:cond delay="0"/>
                                          </p:stCondLst>
                                        </p:cTn>
                                        <p:tgtEl>
                                          <p:spTgt spid="63"/>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9"/>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78"/>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80"/>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61"/>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77"/>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62"/>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85"/>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10"/>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8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8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74"/>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67"/>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81"/>
                                        </p:tgtEl>
                                        <p:attrNameLst>
                                          <p:attrName>style.visibility</p:attrName>
                                        </p:attrNameLst>
                                      </p:cBhvr>
                                      <p:to>
                                        <p:strVal val="hidden"/>
                                      </p:to>
                                    </p:set>
                                  </p:childTnLst>
                                </p:cTn>
                              </p:par>
                              <p:par>
                                <p:cTn id="137" presetID="1" presetClass="exit" presetSubtype="0" fill="hold" grpId="0" nodeType="withEffect">
                                  <p:stCondLst>
                                    <p:cond delay="0"/>
                                  </p:stCondLst>
                                  <p:childTnLst>
                                    <p:set>
                                      <p:cBhvr>
                                        <p:cTn id="138" dur="1" fill="hold">
                                          <p:stCondLst>
                                            <p:cond delay="0"/>
                                          </p:stCondLst>
                                        </p:cTn>
                                        <p:tgtEl>
                                          <p:spTgt spid="70"/>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48"/>
                                        </p:tgtEl>
                                        <p:attrNameLst>
                                          <p:attrName>style.visibility</p:attrName>
                                        </p:attrNameLst>
                                      </p:cBhvr>
                                      <p:to>
                                        <p:strVal val="visible"/>
                                      </p:to>
                                    </p:set>
                                    <p:animEffect transition="in" filter="fade">
                                      <p:cBhvr>
                                        <p:cTn id="1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4" grpId="1"/>
      <p:bldP spid="55" grpId="0"/>
      <p:bldP spid="56" grpId="0"/>
      <p:bldP spid="57" grpId="0"/>
      <p:bldP spid="58" grpId="0"/>
      <p:bldP spid="61" grpId="0"/>
      <p:bldP spid="61" grpId="1"/>
      <p:bldP spid="62" grpId="0"/>
      <p:bldP spid="62" grpId="1"/>
      <p:bldP spid="63" grpId="0"/>
      <p:bldP spid="63" grpId="1"/>
      <p:bldP spid="70" grpId="0"/>
      <p:bldP spid="70" grpId="1"/>
      <p:bldP spid="71" grpId="0"/>
      <p:bldP spid="76" grpId="0"/>
      <p:bldP spid="83" grpId="0" animBg="1"/>
      <p:bldP spid="84" grpId="0" animBg="1"/>
      <p:bldP spid="86" grpId="0" animBg="1"/>
      <p:bldP spid="79" grpId="0"/>
      <p:bldP spid="80" grpId="0"/>
      <p:bldP spid="80" grpId="1"/>
      <p:bldP spid="85" grpId="0"/>
      <p:bldP spid="85" grpId="1"/>
      <p:bldP spid="4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nac.jpg"/>
          <p:cNvPicPr>
            <a:picLocks noChangeAspect="1"/>
          </p:cNvPicPr>
          <p:nvPr/>
        </p:nvPicPr>
        <p:blipFill>
          <a:blip r:embed="rId2" cstate="print"/>
          <a:stretch>
            <a:fillRect/>
          </a:stretch>
        </p:blipFill>
        <p:spPr>
          <a:xfrm>
            <a:off x="3645408" y="3261360"/>
            <a:ext cx="5498592" cy="3596640"/>
          </a:xfrm>
          <a:prstGeom prst="rect">
            <a:avLst/>
          </a:prstGeom>
        </p:spPr>
      </p:pic>
      <p:pic>
        <p:nvPicPr>
          <p:cNvPr id="9" name="Picture 8" descr="moller_and_ep_tracks_w_coll_no_cond.png"/>
          <p:cNvPicPr>
            <a:picLocks noChangeAspect="1"/>
          </p:cNvPicPr>
          <p:nvPr/>
        </p:nvPicPr>
        <p:blipFill>
          <a:blip r:embed="rId3" cstate="print"/>
          <a:srcRect l="10833" t="6651" r="32500" b="8385"/>
          <a:stretch>
            <a:fillRect/>
          </a:stretch>
        </p:blipFill>
        <p:spPr>
          <a:xfrm>
            <a:off x="96418" y="3962401"/>
            <a:ext cx="4018382" cy="2895599"/>
          </a:xfrm>
          <a:prstGeom prst="rect">
            <a:avLst/>
          </a:prstGeom>
        </p:spPr>
      </p:pic>
      <p:sp>
        <p:nvSpPr>
          <p:cNvPr id="10" name="TextBox 9"/>
          <p:cNvSpPr txBox="1"/>
          <p:nvPr/>
        </p:nvSpPr>
        <p:spPr>
          <a:xfrm>
            <a:off x="2615096" y="0"/>
            <a:ext cx="4014304" cy="707886"/>
          </a:xfrm>
          <a:prstGeom prst="rect">
            <a:avLst/>
          </a:prstGeom>
          <a:solidFill>
            <a:schemeClr val="bg1"/>
          </a:solidFill>
        </p:spPr>
        <p:txBody>
          <a:bodyPr wrap="none" rtlCol="0">
            <a:spAutoFit/>
          </a:bodyPr>
          <a:lstStyle/>
          <a:p>
            <a:r>
              <a:rPr lang="en-US" sz="4000" dirty="0" smtClean="0"/>
              <a:t>Sector Orientation</a:t>
            </a:r>
            <a:endParaRPr lang="en-US" sz="4000" dirty="0"/>
          </a:p>
        </p:txBody>
      </p:sp>
      <p:sp>
        <p:nvSpPr>
          <p:cNvPr id="3" name="Title 2"/>
          <p:cNvSpPr>
            <a:spLocks noGrp="1"/>
          </p:cNvSpPr>
          <p:nvPr>
            <p:ph type="title"/>
          </p:nvPr>
        </p:nvSpPr>
        <p:spPr/>
        <p:txBody>
          <a:bodyPr/>
          <a:lstStyle/>
          <a:p>
            <a:endParaRPr lang="en-CA"/>
          </a:p>
        </p:txBody>
      </p:sp>
      <p:sp>
        <p:nvSpPr>
          <p:cNvPr id="2" name="Date Placeholder 1"/>
          <p:cNvSpPr>
            <a:spLocks noGrp="1"/>
          </p:cNvSpPr>
          <p:nvPr>
            <p:ph type="dt" sz="half" idx="10"/>
          </p:nvPr>
        </p:nvSpPr>
        <p:spPr/>
        <p:txBody>
          <a:bodyPr/>
          <a:lstStyle/>
          <a:p>
            <a:r>
              <a:rPr lang="en-US" smtClean="0"/>
              <a:t>June 1-19, 2015</a:t>
            </a:r>
            <a:endParaRPr lang="en-US"/>
          </a:p>
        </p:txBody>
      </p:sp>
      <p:sp>
        <p:nvSpPr>
          <p:cNvPr id="7" name="Footer Placeholder 6"/>
          <p:cNvSpPr>
            <a:spLocks noGrp="1"/>
          </p:cNvSpPr>
          <p:nvPr>
            <p:ph type="ftr" sz="quarter" idx="11"/>
          </p:nvPr>
        </p:nvSpPr>
        <p:spPr/>
        <p:txBody>
          <a:bodyPr/>
          <a:lstStyle/>
          <a:p>
            <a:r>
              <a:rPr lang="en-US" smtClean="0"/>
              <a:t>HUGS</a:t>
            </a:r>
            <a:endParaRPr lang="en-US"/>
          </a:p>
        </p:txBody>
      </p:sp>
      <p:sp>
        <p:nvSpPr>
          <p:cNvPr id="8" name="Slide Number Placeholder 7"/>
          <p:cNvSpPr>
            <a:spLocks noGrp="1"/>
          </p:cNvSpPr>
          <p:nvPr>
            <p:ph type="sldNum" sz="quarter" idx="12"/>
          </p:nvPr>
        </p:nvSpPr>
        <p:spPr/>
        <p:txBody>
          <a:bodyPr/>
          <a:lstStyle/>
          <a:p>
            <a:fld id="{4404F606-2FD7-4F81-A43D-A23160D76E36}" type="slidenum">
              <a:rPr lang="en-US" smtClean="0"/>
              <a:pPr/>
              <a:t>83</a:t>
            </a:fld>
            <a:endParaRPr lang="en-US"/>
          </a:p>
        </p:txBody>
      </p:sp>
      <p:pic>
        <p:nvPicPr>
          <p:cNvPr id="5" name="Picture 4" descr="solid_view_7_coils_upstream.png"/>
          <p:cNvPicPr>
            <a:picLocks noChangeAspect="1"/>
          </p:cNvPicPr>
          <p:nvPr/>
        </p:nvPicPr>
        <p:blipFill>
          <a:blip r:embed="rId4" cstate="print">
            <a:clrChange>
              <a:clrFrom>
                <a:srgbClr val="FFFFFF"/>
              </a:clrFrom>
              <a:clrTo>
                <a:srgbClr val="FFFFFF">
                  <a:alpha val="0"/>
                </a:srgbClr>
              </a:clrTo>
            </a:clrChange>
          </a:blip>
          <a:srcRect l="27590" r="30000"/>
          <a:stretch>
            <a:fillRect/>
          </a:stretch>
        </p:blipFill>
        <p:spPr>
          <a:xfrm>
            <a:off x="1676400" y="533400"/>
            <a:ext cx="4343400" cy="4133432"/>
          </a:xfrm>
          <a:prstGeom prst="rect">
            <a:avLst/>
          </a:prstGeom>
        </p:spPr>
      </p:pic>
    </p:spTree>
    <p:extLst>
      <p:ext uri="{BB962C8B-B14F-4D97-AF65-F5344CB8AC3E}">
        <p14:creationId xmlns:p14="http://schemas.microsoft.com/office/powerpoint/2010/main" val="14359689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roll_pitch_yaw_collim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14400"/>
            <a:ext cx="249985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HUGS</a:t>
            </a:r>
            <a:endParaRPr lang="en-US"/>
          </a:p>
        </p:txBody>
      </p:sp>
      <p:sp>
        <p:nvSpPr>
          <p:cNvPr id="3" name="Slide Number Placeholder 2"/>
          <p:cNvSpPr>
            <a:spLocks noGrp="1"/>
          </p:cNvSpPr>
          <p:nvPr>
            <p:ph type="sldNum" sz="quarter" idx="12"/>
          </p:nvPr>
        </p:nvSpPr>
        <p:spPr/>
        <p:txBody>
          <a:bodyPr/>
          <a:lstStyle/>
          <a:p>
            <a:fld id="{4404F606-2FD7-4F81-A43D-A23160D76E36}" type="slidenum">
              <a:rPr lang="en-US" smtClean="0"/>
              <a:pPr/>
              <a:t>84</a:t>
            </a:fld>
            <a:endParaRPr lang="en-US"/>
          </a:p>
        </p:txBody>
      </p:sp>
      <p:sp>
        <p:nvSpPr>
          <p:cNvPr id="7" name="Title 1"/>
          <p:cNvSpPr txBox="1">
            <a:spLocks/>
          </p:cNvSpPr>
          <p:nvPr/>
        </p:nvSpPr>
        <p:spPr>
          <a:xfrm>
            <a:off x="-19455" y="-67823"/>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cap="small" dirty="0" smtClean="0"/>
              <a:t>Sensitivity Studies</a:t>
            </a:r>
            <a:endParaRPr lang="en-US" cap="small" dirty="0"/>
          </a:p>
        </p:txBody>
      </p:sp>
      <p:sp>
        <p:nvSpPr>
          <p:cNvPr id="4" name="Date Placeholder 3"/>
          <p:cNvSpPr>
            <a:spLocks noGrp="1"/>
          </p:cNvSpPr>
          <p:nvPr>
            <p:ph type="dt" sz="half" idx="10"/>
          </p:nvPr>
        </p:nvSpPr>
        <p:spPr/>
        <p:txBody>
          <a:bodyPr/>
          <a:lstStyle/>
          <a:p>
            <a:r>
              <a:rPr lang="en-US" smtClean="0"/>
              <a:t>June 1-19, 2015</a:t>
            </a:r>
            <a:endParaRPr lang="en-US"/>
          </a:p>
        </p:txBody>
      </p:sp>
      <p:pic>
        <p:nvPicPr>
          <p:cNvPr id="8" name="Picture 7"/>
          <p:cNvPicPr>
            <a:picLocks noChangeAspect="1"/>
          </p:cNvPicPr>
          <p:nvPr/>
        </p:nvPicPr>
        <p:blipFill rotWithShape="1">
          <a:blip r:embed="rId3"/>
          <a:srcRect l="10774" t="9661" r="52065" b="46291"/>
          <a:stretch/>
        </p:blipFill>
        <p:spPr>
          <a:xfrm>
            <a:off x="152400" y="1066800"/>
            <a:ext cx="2743200" cy="2638344"/>
          </a:xfrm>
          <a:prstGeom prst="rect">
            <a:avLst/>
          </a:prstGeom>
        </p:spPr>
      </p:pic>
      <p:pic>
        <p:nvPicPr>
          <p:cNvPr id="10" name="Picture 9"/>
          <p:cNvPicPr>
            <a:picLocks noChangeAspect="1"/>
          </p:cNvPicPr>
          <p:nvPr/>
        </p:nvPicPr>
        <p:blipFill rotWithShape="1">
          <a:blip r:embed="rId3"/>
          <a:srcRect l="63736" t="10178" r="-897" b="45774"/>
          <a:stretch/>
        </p:blipFill>
        <p:spPr>
          <a:xfrm>
            <a:off x="3009900" y="1107332"/>
            <a:ext cx="2743200" cy="2638344"/>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533400" y="4603876"/>
                <a:ext cx="2861296" cy="8440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l-GR" sz="2000" i="1" smtClean="0">
                              <a:latin typeface="Cambria Math"/>
                              <a:ea typeface="Cambria Math"/>
                            </a:rPr>
                          </m:ctrlPr>
                        </m:sSubPr>
                        <m:e>
                          <m:r>
                            <a:rPr lang="el-GR" sz="2000" i="1" smtClean="0">
                              <a:latin typeface="Cambria Math"/>
                              <a:ea typeface="Cambria Math"/>
                            </a:rPr>
                            <m:t>𝛿</m:t>
                          </m:r>
                          <m:r>
                            <a:rPr lang="en-CA" sz="2000" b="0" i="1" smtClean="0">
                              <a:latin typeface="Cambria Math"/>
                              <a:ea typeface="Cambria Math"/>
                            </a:rPr>
                            <m:t>𝐴</m:t>
                          </m:r>
                        </m:e>
                        <m:sub>
                          <m:r>
                            <a:rPr lang="en-CA" sz="2000" b="0" i="1" smtClean="0">
                              <a:latin typeface="Cambria Math"/>
                              <a:ea typeface="Cambria Math"/>
                            </a:rPr>
                            <m:t>𝑟𝑎𝑤</m:t>
                          </m:r>
                        </m:sub>
                      </m:sSub>
                      <m:sSup>
                        <m:sSupPr>
                          <m:ctrlPr>
                            <a:rPr lang="en-CA" sz="2000" i="1" smtClean="0">
                              <a:latin typeface="Cambria Math"/>
                            </a:rPr>
                          </m:ctrlPr>
                        </m:sSupPr>
                        <m:e>
                          <m:d>
                            <m:dPr>
                              <m:ctrlPr>
                                <a:rPr lang="en-CA" sz="2000" i="1" smtClean="0">
                                  <a:latin typeface="Cambria Math"/>
                                </a:rPr>
                              </m:ctrlPr>
                            </m:dPr>
                            <m:e>
                              <m:f>
                                <m:fPr>
                                  <m:ctrlPr>
                                    <a:rPr lang="en-CA" sz="2000" i="1" smtClean="0">
                                      <a:latin typeface="Cambria Math"/>
                                    </a:rPr>
                                  </m:ctrlPr>
                                </m:fPr>
                                <m:num>
                                  <m:r>
                                    <a:rPr lang="en-CA" sz="2000" i="1" smtClean="0">
                                      <a:latin typeface="Cambria Math"/>
                                      <a:ea typeface="Cambria Math"/>
                                    </a:rPr>
                                    <m:t>𝜕</m:t>
                                  </m:r>
                                  <m:sSub>
                                    <m:sSubPr>
                                      <m:ctrlPr>
                                        <a:rPr lang="en-CA" sz="2000" i="1" smtClean="0">
                                          <a:latin typeface="Cambria Math"/>
                                          <a:ea typeface="Cambria Math"/>
                                        </a:rPr>
                                      </m:ctrlPr>
                                    </m:sSubPr>
                                    <m:e>
                                      <m:r>
                                        <a:rPr lang="en-CA" sz="2000" b="0" i="1" smtClean="0">
                                          <a:latin typeface="Cambria Math"/>
                                          <a:ea typeface="Cambria Math"/>
                                        </a:rPr>
                                        <m:t>𝐴</m:t>
                                      </m:r>
                                    </m:e>
                                    <m:sub>
                                      <m:r>
                                        <a:rPr lang="en-CA" sz="2000" b="0" i="1" smtClean="0">
                                          <a:latin typeface="Cambria Math"/>
                                          <a:ea typeface="Cambria Math"/>
                                        </a:rPr>
                                        <m:t>𝑟𝑎𝑤</m:t>
                                      </m:r>
                                    </m:sub>
                                  </m:sSub>
                                </m:num>
                                <m:den>
                                  <m:r>
                                    <a:rPr lang="en-CA" sz="2000" i="1" smtClean="0">
                                      <a:latin typeface="Cambria Math"/>
                                      <a:ea typeface="Cambria Math"/>
                                    </a:rPr>
                                    <m:t>𝜕</m:t>
                                  </m:r>
                                  <m:r>
                                    <a:rPr lang="en-US" sz="2000" b="0" i="1" smtClean="0">
                                      <a:latin typeface="Cambria Math" panose="02040503050406030204" pitchFamily="18" charset="0"/>
                                      <a:ea typeface="Cambria Math"/>
                                    </a:rPr>
                                    <m:t>𝑅</m:t>
                                  </m:r>
                                </m:den>
                              </m:f>
                            </m:e>
                          </m:d>
                        </m:e>
                        <m:sup>
                          <m:r>
                            <a:rPr lang="en-CA" sz="2000" b="0" i="1" smtClean="0">
                              <a:latin typeface="Cambria Math"/>
                            </a:rPr>
                            <m:t>−1</m:t>
                          </m:r>
                        </m:sup>
                      </m:sSup>
                      <m:r>
                        <a:rPr lang="en-CA" sz="2000" b="0" i="1" smtClean="0">
                          <a:latin typeface="Cambria Math"/>
                        </a:rPr>
                        <m:t>=</m:t>
                      </m:r>
                      <m:r>
                        <a:rPr lang="en-CA" sz="2000" b="0" i="1" smtClean="0">
                          <a:latin typeface="Cambria Math"/>
                          <a:ea typeface="Cambria Math"/>
                        </a:rPr>
                        <m:t>𝛿</m:t>
                      </m:r>
                      <m:r>
                        <a:rPr lang="en-US" sz="2000" b="0" i="1" smtClean="0">
                          <a:latin typeface="Cambria Math" panose="02040503050406030204" pitchFamily="18" charset="0"/>
                          <a:ea typeface="Cambria Math"/>
                        </a:rPr>
                        <m:t>𝑅</m:t>
                      </m:r>
                    </m:oMath>
                  </m:oMathPara>
                </a14:m>
                <a:endParaRPr lang="en-CA" sz="2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33400" y="4603876"/>
                <a:ext cx="2861296" cy="844014"/>
              </a:xfrm>
              <a:prstGeom prst="rect">
                <a:avLst/>
              </a:prstGeom>
              <a:blipFill rotWithShape="0">
                <a:blip r:embed="rId4"/>
                <a:stretch>
                  <a:fillRect/>
                </a:stretch>
              </a:blipFill>
            </p:spPr>
            <p:txBody>
              <a:bodyPr/>
              <a:lstStyle/>
              <a:p>
                <a:r>
                  <a:rPr lang="en-CA">
                    <a:noFill/>
                  </a:rPr>
                  <a:t> </a:t>
                </a:r>
              </a:p>
            </p:txBody>
          </p:sp>
        </mc:Fallback>
      </mc:AlternateContent>
      <p:sp>
        <p:nvSpPr>
          <p:cNvPr id="5" name="TextBox 4"/>
          <p:cNvSpPr txBox="1"/>
          <p:nvPr/>
        </p:nvSpPr>
        <p:spPr>
          <a:xfrm>
            <a:off x="483822" y="4001567"/>
            <a:ext cx="1527149" cy="400110"/>
          </a:xfrm>
          <a:prstGeom prst="rect">
            <a:avLst/>
          </a:prstGeom>
          <a:noFill/>
        </p:spPr>
        <p:txBody>
          <a:bodyPr wrap="none" rtlCol="0">
            <a:spAutoFit/>
          </a:bodyPr>
          <a:lstStyle/>
          <a:p>
            <a:r>
              <a:rPr lang="en-US" sz="2000" dirty="0" smtClean="0"/>
              <a:t>For example,</a:t>
            </a:r>
            <a:endParaRPr lang="en-CA" sz="2000" dirty="0"/>
          </a:p>
        </p:txBody>
      </p:sp>
      <p:sp>
        <p:nvSpPr>
          <p:cNvPr id="12" name="TextBox 11"/>
          <p:cNvSpPr txBox="1"/>
          <p:nvPr/>
        </p:nvSpPr>
        <p:spPr>
          <a:xfrm>
            <a:off x="4317749" y="3962400"/>
            <a:ext cx="4756957" cy="707886"/>
          </a:xfrm>
          <a:prstGeom prst="rect">
            <a:avLst/>
          </a:prstGeom>
          <a:noFill/>
        </p:spPr>
        <p:txBody>
          <a:bodyPr wrap="square" rtlCol="0">
            <a:spAutoFit/>
          </a:bodyPr>
          <a:lstStyle/>
          <a:p>
            <a:r>
              <a:rPr lang="en-US" sz="2000" dirty="0" smtClean="0"/>
              <a:t>Results for all offsets give a </a:t>
            </a:r>
            <a:r>
              <a:rPr lang="en-US" sz="2000" b="1" dirty="0" smtClean="0">
                <a:solidFill>
                  <a:srgbClr val="FF0000"/>
                </a:solidFill>
              </a:rPr>
              <a:t>~3 mm </a:t>
            </a:r>
            <a:r>
              <a:rPr lang="en-US" sz="2000" dirty="0" smtClean="0"/>
              <a:t>tolerance to shifts in position of a</a:t>
            </a:r>
            <a:endParaRPr lang="en-CA" sz="2000" dirty="0"/>
          </a:p>
        </p:txBody>
      </p:sp>
      <p:pic>
        <p:nvPicPr>
          <p:cNvPr id="13" name="Picture 12"/>
          <p:cNvPicPr>
            <a:picLocks noChangeAspect="1"/>
          </p:cNvPicPr>
          <p:nvPr/>
        </p:nvPicPr>
        <p:blipFill rotWithShape="1">
          <a:blip r:embed="rId5"/>
          <a:srcRect l="10932" t="8103" r="52628" b="45588"/>
          <a:stretch/>
        </p:blipFill>
        <p:spPr>
          <a:xfrm>
            <a:off x="152400" y="945586"/>
            <a:ext cx="2788215" cy="2788214"/>
          </a:xfrm>
          <a:prstGeom prst="rect">
            <a:avLst/>
          </a:prstGeom>
        </p:spPr>
      </p:pic>
      <p:pic>
        <p:nvPicPr>
          <p:cNvPr id="14" name="Picture 13"/>
          <p:cNvPicPr>
            <a:picLocks noChangeAspect="1"/>
          </p:cNvPicPr>
          <p:nvPr/>
        </p:nvPicPr>
        <p:blipFill rotWithShape="1">
          <a:blip r:embed="rId5"/>
          <a:srcRect l="62741" t="7474" r="819" b="46217"/>
          <a:stretch/>
        </p:blipFill>
        <p:spPr>
          <a:xfrm>
            <a:off x="2971800" y="945586"/>
            <a:ext cx="2788215" cy="2788214"/>
          </a:xfrm>
          <a:prstGeom prst="rect">
            <a:avLst/>
          </a:prstGeom>
        </p:spPr>
      </p:pic>
      <p:pic>
        <p:nvPicPr>
          <p:cNvPr id="15" name="Picture 14"/>
          <p:cNvPicPr>
            <a:picLocks noChangeAspect="1"/>
          </p:cNvPicPr>
          <p:nvPr/>
        </p:nvPicPr>
        <p:blipFill rotWithShape="1">
          <a:blip r:embed="rId5"/>
          <a:srcRect l="61745" t="53673" r="1815" b="18"/>
          <a:stretch/>
        </p:blipFill>
        <p:spPr>
          <a:xfrm>
            <a:off x="2936997" y="991865"/>
            <a:ext cx="2788215" cy="2788214"/>
          </a:xfrm>
          <a:prstGeom prst="rect">
            <a:avLst/>
          </a:prstGeom>
        </p:spPr>
      </p:pic>
      <p:sp>
        <p:nvSpPr>
          <p:cNvPr id="16" name="TextBox 15"/>
          <p:cNvSpPr txBox="1"/>
          <p:nvPr/>
        </p:nvSpPr>
        <p:spPr>
          <a:xfrm>
            <a:off x="4344211" y="4696361"/>
            <a:ext cx="4571189" cy="1323439"/>
          </a:xfrm>
          <a:prstGeom prst="rect">
            <a:avLst/>
          </a:prstGeom>
          <a:noFill/>
        </p:spPr>
        <p:txBody>
          <a:bodyPr wrap="square" rtlCol="0">
            <a:spAutoFit/>
          </a:bodyPr>
          <a:lstStyle/>
          <a:p>
            <a:r>
              <a:rPr lang="en-US" sz="2000" dirty="0"/>
              <a:t>s</a:t>
            </a:r>
            <a:r>
              <a:rPr lang="en-US" sz="2000" dirty="0" smtClean="0"/>
              <a:t>ingle coil translated or rotated about its center of mass</a:t>
            </a:r>
          </a:p>
          <a:p>
            <a:endParaRPr lang="en-US" sz="2000" dirty="0"/>
          </a:p>
          <a:p>
            <a:r>
              <a:rPr lang="en-US" sz="2000" dirty="0" smtClean="0"/>
              <a:t>Assume  asymmetry uncertainty </a:t>
            </a:r>
            <a:r>
              <a:rPr lang="en-US" sz="2000" smtClean="0"/>
              <a:t>of 0.1ppb </a:t>
            </a:r>
            <a:endParaRPr lang="en-CA" sz="2000" dirty="0"/>
          </a:p>
        </p:txBody>
      </p:sp>
    </p:spTree>
    <p:extLst>
      <p:ext uri="{BB962C8B-B14F-4D97-AF65-F5344CB8AC3E}">
        <p14:creationId xmlns:p14="http://schemas.microsoft.com/office/powerpoint/2010/main" val="77601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97" y="328391"/>
            <a:ext cx="6357542" cy="534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Coil Package</a:t>
            </a:r>
            <a:endParaRPr lang="en-CA" dirty="0"/>
          </a:p>
        </p:txBody>
      </p:sp>
      <p:sp>
        <p:nvSpPr>
          <p:cNvPr id="4" name="Date Placeholder 3"/>
          <p:cNvSpPr>
            <a:spLocks noGrp="1"/>
          </p:cNvSpPr>
          <p:nvPr>
            <p:ph type="dt" sz="half" idx="10"/>
          </p:nvPr>
        </p:nvSpPr>
        <p:spPr/>
        <p:txBody>
          <a:bodyPr/>
          <a:lstStyle/>
          <a:p>
            <a:r>
              <a:rPr lang="en-US" smtClean="0"/>
              <a:t>June 1-19, 2015</a:t>
            </a:r>
            <a:endParaRPr lang="en-US"/>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6" name="Slide Number Placeholder 5"/>
          <p:cNvSpPr>
            <a:spLocks noGrp="1"/>
          </p:cNvSpPr>
          <p:nvPr>
            <p:ph type="sldNum" sz="quarter" idx="12"/>
          </p:nvPr>
        </p:nvSpPr>
        <p:spPr/>
        <p:txBody>
          <a:bodyPr/>
          <a:lstStyle/>
          <a:p>
            <a:fld id="{4404F606-2FD7-4F81-A43D-A23160D76E36}" type="slidenum">
              <a:rPr lang="en-US" smtClean="0"/>
              <a:pPr/>
              <a:t>85</a:t>
            </a:fld>
            <a:endParaRPr lang="en-US"/>
          </a:p>
        </p:txBody>
      </p:sp>
      <p:pic>
        <p:nvPicPr>
          <p:cNvPr id="13" name="Content Placeholder 6"/>
          <p:cNvPicPr>
            <a:picLocks noGrp="1" noChangeAspect="1"/>
          </p:cNvPicPr>
          <p:nvPr>
            <p:ph idx="4294967295"/>
          </p:nvPr>
        </p:nvPicPr>
        <p:blipFill rotWithShape="1">
          <a:blip r:embed="rId3"/>
          <a:srcRect r="25534" b="2350"/>
          <a:stretch/>
        </p:blipFill>
        <p:spPr>
          <a:xfrm>
            <a:off x="0" y="1360488"/>
            <a:ext cx="5862638" cy="4419600"/>
          </a:xfrm>
          <a:prstGeom prst="rect">
            <a:avLst/>
          </a:prstGeom>
        </p:spPr>
      </p:pic>
      <p:sp>
        <p:nvSpPr>
          <p:cNvPr id="15" name="Right Triangle 14"/>
          <p:cNvSpPr/>
          <p:nvPr/>
        </p:nvSpPr>
        <p:spPr>
          <a:xfrm flipH="1">
            <a:off x="706877" y="1999402"/>
            <a:ext cx="5867400" cy="4191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2389525" y="4094902"/>
            <a:ext cx="2762937" cy="2068800"/>
          </a:xfrm>
          <a:prstGeom prst="rect">
            <a:avLst/>
          </a:prstGeom>
        </p:spPr>
      </p:pic>
      <p:pic>
        <p:nvPicPr>
          <p:cNvPr id="14" name="Content Placeholder 6"/>
          <p:cNvPicPr>
            <a:picLocks noChangeAspect="1"/>
          </p:cNvPicPr>
          <p:nvPr/>
        </p:nvPicPr>
        <p:blipFill rotWithShape="1">
          <a:blip r:embed="rId3"/>
          <a:srcRect l="74465" b="57910"/>
          <a:stretch/>
        </p:blipFill>
        <p:spPr>
          <a:xfrm>
            <a:off x="7199277" y="211560"/>
            <a:ext cx="2010383" cy="1905000"/>
          </a:xfrm>
          <a:prstGeom prst="rect">
            <a:avLst/>
          </a:prstGeom>
        </p:spPr>
      </p:pic>
      <p:sp>
        <p:nvSpPr>
          <p:cNvPr id="12" name="TextBox 11"/>
          <p:cNvSpPr txBox="1"/>
          <p:nvPr/>
        </p:nvSpPr>
        <p:spPr>
          <a:xfrm>
            <a:off x="5354783" y="3263050"/>
            <a:ext cx="3519791" cy="3139321"/>
          </a:xfrm>
          <a:prstGeom prst="rect">
            <a:avLst/>
          </a:prstGeom>
          <a:noFill/>
        </p:spPr>
        <p:txBody>
          <a:bodyPr wrap="square" rtlCol="0">
            <a:spAutoFit/>
          </a:bodyPr>
          <a:lstStyle/>
          <a:p>
            <a:r>
              <a:rPr lang="en-US" dirty="0" smtClean="0"/>
              <a:t>Detailed CAD drawings have been made and electrical and water-cooling connections are being designed</a:t>
            </a:r>
          </a:p>
          <a:p>
            <a:endParaRPr lang="en-US" dirty="0"/>
          </a:p>
          <a:p>
            <a:r>
              <a:rPr lang="en-US" dirty="0" smtClean="0"/>
              <a:t>FEA done to design the coil package and the support structure</a:t>
            </a:r>
          </a:p>
          <a:p>
            <a:endParaRPr lang="en-US" dirty="0"/>
          </a:p>
          <a:p>
            <a:r>
              <a:rPr lang="en-US" dirty="0" smtClean="0"/>
              <a:t>Engineers from MIT are consulting manufacturers for budgetary quotes and feasibility</a:t>
            </a:r>
            <a:endParaRPr lang="en-CA" dirty="0"/>
          </a:p>
        </p:txBody>
      </p:sp>
    </p:spTree>
    <p:extLst>
      <p:ext uri="{BB962C8B-B14F-4D97-AF65-F5344CB8AC3E}">
        <p14:creationId xmlns:p14="http://schemas.microsoft.com/office/powerpoint/2010/main" val="98797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xit" presetSubtype="0" fill="hold"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Conductor Layout Options</a:t>
            </a:r>
            <a:endParaRPr lang="en-CA" dirty="0"/>
          </a:p>
        </p:txBody>
      </p:sp>
      <p:sp>
        <p:nvSpPr>
          <p:cNvPr id="4" name="Date Placeholder 3"/>
          <p:cNvSpPr>
            <a:spLocks noGrp="1"/>
          </p:cNvSpPr>
          <p:nvPr>
            <p:ph type="dt" sz="half" idx="10"/>
          </p:nvPr>
        </p:nvSpPr>
        <p:spPr/>
        <p:txBody>
          <a:bodyPr/>
          <a:lstStyle/>
          <a:p>
            <a:r>
              <a:rPr lang="en-US" smtClean="0"/>
              <a:t>June 1-19, 2015</a:t>
            </a:r>
            <a:endParaRPr lang="en-US"/>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6" name="Slide Number Placeholder 5"/>
          <p:cNvSpPr>
            <a:spLocks noGrp="1"/>
          </p:cNvSpPr>
          <p:nvPr>
            <p:ph type="sldNum" sz="quarter" idx="12"/>
          </p:nvPr>
        </p:nvSpPr>
        <p:spPr/>
        <p:txBody>
          <a:bodyPr/>
          <a:lstStyle/>
          <a:p>
            <a:fld id="{4404F606-2FD7-4F81-A43D-A23160D76E36}" type="slidenum">
              <a:rPr lang="en-US" smtClean="0"/>
              <a:pPr/>
              <a:t>86</a:t>
            </a:fld>
            <a:endParaRPr lang="en-US"/>
          </a:p>
        </p:txBody>
      </p:sp>
      <p:pic>
        <p:nvPicPr>
          <p:cNvPr id="7" name="Content Placeholder 6"/>
          <p:cNvPicPr>
            <a:picLocks noGrp="1" noChangeAspect="1"/>
          </p:cNvPicPr>
          <p:nvPr>
            <p:ph idx="4294967295"/>
          </p:nvPr>
        </p:nvPicPr>
        <p:blipFill>
          <a:blip r:embed="rId2"/>
          <a:stretch>
            <a:fillRect/>
          </a:stretch>
        </p:blipFill>
        <p:spPr>
          <a:xfrm>
            <a:off x="0" y="914400"/>
            <a:ext cx="7924800" cy="5359400"/>
          </a:xfrm>
          <a:prstGeom prst="rect">
            <a:avLst/>
          </a:prstGeom>
        </p:spPr>
      </p:pic>
    </p:spTree>
    <p:extLst>
      <p:ext uri="{BB962C8B-B14F-4D97-AF65-F5344CB8AC3E}">
        <p14:creationId xmlns:p14="http://schemas.microsoft.com/office/powerpoint/2010/main" val="380914633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 Structure</a:t>
            </a:r>
            <a:endParaRPr lang="en-CA" dirty="0"/>
          </a:p>
        </p:txBody>
      </p:sp>
      <p:sp>
        <p:nvSpPr>
          <p:cNvPr id="4" name="Date Placeholder 3"/>
          <p:cNvSpPr>
            <a:spLocks noGrp="1"/>
          </p:cNvSpPr>
          <p:nvPr>
            <p:ph type="dt" sz="half" idx="10"/>
          </p:nvPr>
        </p:nvSpPr>
        <p:spPr/>
        <p:txBody>
          <a:bodyPr/>
          <a:lstStyle/>
          <a:p>
            <a:r>
              <a:rPr lang="en-US" smtClean="0"/>
              <a:t>June 1-19, 2015</a:t>
            </a:r>
            <a:endParaRPr lang="en-US"/>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6" name="Slide Number Placeholder 5"/>
          <p:cNvSpPr>
            <a:spLocks noGrp="1"/>
          </p:cNvSpPr>
          <p:nvPr>
            <p:ph type="sldNum" sz="quarter" idx="12"/>
          </p:nvPr>
        </p:nvSpPr>
        <p:spPr/>
        <p:txBody>
          <a:bodyPr/>
          <a:lstStyle/>
          <a:p>
            <a:fld id="{4404F606-2FD7-4F81-A43D-A23160D76E36}" type="slidenum">
              <a:rPr lang="en-US" smtClean="0"/>
              <a:pPr/>
              <a:t>87</a:t>
            </a:fld>
            <a:endParaRPr lang="en-US"/>
          </a:p>
        </p:txBody>
      </p:sp>
      <p:pic>
        <p:nvPicPr>
          <p:cNvPr id="7"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162975" y="1582445"/>
            <a:ext cx="696912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625833" y="122376"/>
            <a:ext cx="8064011" cy="6764807"/>
          </a:xfrm>
          <a:prstGeom prst="rect">
            <a:avLst/>
          </a:prstGeom>
        </p:spPr>
      </p:pic>
      <p:sp>
        <p:nvSpPr>
          <p:cNvPr id="3" name="TextBox 2"/>
          <p:cNvSpPr txBox="1"/>
          <p:nvPr/>
        </p:nvSpPr>
        <p:spPr>
          <a:xfrm>
            <a:off x="4876800" y="5926108"/>
            <a:ext cx="4186467" cy="400110"/>
          </a:xfrm>
          <a:prstGeom prst="rect">
            <a:avLst/>
          </a:prstGeom>
          <a:noFill/>
        </p:spPr>
        <p:txBody>
          <a:bodyPr wrap="none" rtlCol="0">
            <a:spAutoFit/>
          </a:bodyPr>
          <a:lstStyle/>
          <a:p>
            <a:r>
              <a:rPr lang="en-US" sz="2000" dirty="0" smtClean="0"/>
              <a:t>Coils supported by roof of vacuum box</a:t>
            </a:r>
            <a:endParaRPr lang="en-CA" sz="2000" dirty="0"/>
          </a:p>
        </p:txBody>
      </p:sp>
      <p:sp>
        <p:nvSpPr>
          <p:cNvPr id="10" name="TextBox 9"/>
          <p:cNvSpPr txBox="1"/>
          <p:nvPr/>
        </p:nvSpPr>
        <p:spPr>
          <a:xfrm>
            <a:off x="162039" y="880208"/>
            <a:ext cx="4333761" cy="1015663"/>
          </a:xfrm>
          <a:prstGeom prst="rect">
            <a:avLst/>
          </a:prstGeom>
          <a:noFill/>
        </p:spPr>
        <p:txBody>
          <a:bodyPr wrap="square" rtlCol="0">
            <a:spAutoFit/>
          </a:bodyPr>
          <a:lstStyle/>
          <a:p>
            <a:r>
              <a:rPr lang="en-US" sz="2000" dirty="0" smtClean="0"/>
              <a:t>Coils within vacuum box so scattered electrons remain in vacuum through drift region</a:t>
            </a:r>
            <a:endParaRPr lang="en-CA" sz="2000" dirty="0"/>
          </a:p>
        </p:txBody>
      </p:sp>
    </p:spTree>
    <p:extLst>
      <p:ext uri="{BB962C8B-B14F-4D97-AF65-F5344CB8AC3E}">
        <p14:creationId xmlns:p14="http://schemas.microsoft.com/office/powerpoint/2010/main" val="55947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Collimators</a:t>
            </a:r>
            <a:endParaRPr lang="en-CA" dirty="0"/>
          </a:p>
        </p:txBody>
      </p:sp>
      <p:sp>
        <p:nvSpPr>
          <p:cNvPr id="4" name="Date Placeholder 3"/>
          <p:cNvSpPr>
            <a:spLocks noGrp="1"/>
          </p:cNvSpPr>
          <p:nvPr>
            <p:ph type="dt" sz="half" idx="10"/>
          </p:nvPr>
        </p:nvSpPr>
        <p:spPr/>
        <p:txBody>
          <a:bodyPr/>
          <a:lstStyle/>
          <a:p>
            <a:r>
              <a:rPr lang="en-US" smtClean="0"/>
              <a:t>June 1-19, 2015</a:t>
            </a:r>
            <a:endParaRPr lang="en-US"/>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6" name="Slide Number Placeholder 5"/>
          <p:cNvSpPr>
            <a:spLocks noGrp="1"/>
          </p:cNvSpPr>
          <p:nvPr>
            <p:ph type="sldNum" sz="quarter" idx="12"/>
          </p:nvPr>
        </p:nvSpPr>
        <p:spPr/>
        <p:txBody>
          <a:bodyPr/>
          <a:lstStyle/>
          <a:p>
            <a:fld id="{4404F606-2FD7-4F81-A43D-A23160D76E36}" type="slidenum">
              <a:rPr lang="en-US" smtClean="0"/>
              <a:pPr/>
              <a:t>88</a:t>
            </a:fld>
            <a:endParaRPr lang="en-US"/>
          </a:p>
        </p:txBody>
      </p:sp>
      <p:pic>
        <p:nvPicPr>
          <p:cNvPr id="10" name="Content Placeholder 9"/>
          <p:cNvPicPr>
            <a:picLocks noGrp="1" noChangeAspect="1"/>
          </p:cNvPicPr>
          <p:nvPr>
            <p:ph idx="4294967295"/>
          </p:nvPr>
        </p:nvPicPr>
        <p:blipFill>
          <a:blip r:embed="rId2"/>
          <a:stretch>
            <a:fillRect/>
          </a:stretch>
        </p:blipFill>
        <p:spPr>
          <a:xfrm>
            <a:off x="177553" y="1600200"/>
            <a:ext cx="7778750" cy="4525963"/>
          </a:xfrm>
          <a:prstGeom prst="rect">
            <a:avLst/>
          </a:prstGeom>
        </p:spPr>
      </p:pic>
      <p:pic>
        <p:nvPicPr>
          <p:cNvPr id="11" name="Picture 10"/>
          <p:cNvPicPr>
            <a:picLocks noChangeAspect="1"/>
          </p:cNvPicPr>
          <p:nvPr/>
        </p:nvPicPr>
        <p:blipFill>
          <a:blip r:embed="rId3"/>
          <a:stretch>
            <a:fillRect/>
          </a:stretch>
        </p:blipFill>
        <p:spPr>
          <a:xfrm>
            <a:off x="4953000" y="310745"/>
            <a:ext cx="3930172" cy="2578909"/>
          </a:xfrm>
          <a:prstGeom prst="rect">
            <a:avLst/>
          </a:prstGeom>
        </p:spPr>
      </p:pic>
      <p:pic>
        <p:nvPicPr>
          <p:cNvPr id="3" name="Picture 2"/>
          <p:cNvPicPr>
            <a:picLocks noChangeAspect="1"/>
          </p:cNvPicPr>
          <p:nvPr/>
        </p:nvPicPr>
        <p:blipFill rotWithShape="1">
          <a:blip r:embed="rId4"/>
          <a:srcRect t="20496" b="-1"/>
          <a:stretch/>
        </p:blipFill>
        <p:spPr>
          <a:xfrm>
            <a:off x="390525" y="2209800"/>
            <a:ext cx="8448675" cy="2976776"/>
          </a:xfrm>
          <a:prstGeom prst="rect">
            <a:avLst/>
          </a:prstGeom>
        </p:spPr>
      </p:pic>
    </p:spTree>
    <p:extLst>
      <p:ext uri="{BB962C8B-B14F-4D97-AF65-F5344CB8AC3E}">
        <p14:creationId xmlns:p14="http://schemas.microsoft.com/office/powerpoint/2010/main" val="504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smtClean="0">
                <a:solidFill>
                  <a:schemeClr val="tx1">
                    <a:lumMod val="50000"/>
                  </a:schemeClr>
                </a:solidFill>
              </a:rPr>
              <a:t>Run Plan</a:t>
            </a:r>
            <a:endParaRPr lang="en-US" cap="small" dirty="0">
              <a:solidFill>
                <a:schemeClr val="tx1">
                  <a:lumMod val="50000"/>
                </a:schemeClr>
              </a:solidFill>
            </a:endParaRPr>
          </a:p>
        </p:txBody>
      </p:sp>
      <p:sp>
        <p:nvSpPr>
          <p:cNvPr id="14" name="Date Placeholder 13"/>
          <p:cNvSpPr>
            <a:spLocks noGrp="1"/>
          </p:cNvSpPr>
          <p:nvPr>
            <p:ph type="dt" sz="half" idx="10"/>
          </p:nvPr>
        </p:nvSpPr>
        <p:spPr/>
        <p:txBody>
          <a:bodyPr/>
          <a:lstStyle/>
          <a:p>
            <a:r>
              <a:rPr lang="en-US" smtClean="0"/>
              <a:t>June 1-19, 2015</a:t>
            </a:r>
            <a:endParaRPr lang="en-US" dirty="0"/>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4" name="Slide Number Placeholder 3"/>
          <p:cNvSpPr>
            <a:spLocks noGrp="1"/>
          </p:cNvSpPr>
          <p:nvPr>
            <p:ph type="sldNum" sz="quarter" idx="12"/>
          </p:nvPr>
        </p:nvSpPr>
        <p:spPr/>
        <p:txBody>
          <a:bodyPr/>
          <a:lstStyle/>
          <a:p>
            <a:fld id="{5930D1EE-7AA9-4E88-AF40-14C1A2DEB636}" type="slidenum">
              <a:rPr lang="en-US" smtClean="0"/>
              <a:pPr/>
              <a:t>89</a:t>
            </a:fld>
            <a:endParaRPr lang="en-US"/>
          </a:p>
        </p:txBody>
      </p:sp>
      <p:pic>
        <p:nvPicPr>
          <p:cNvPr id="24578" name="Picture 2"/>
          <p:cNvPicPr>
            <a:picLocks noChangeAspect="1" noChangeArrowheads="1"/>
          </p:cNvPicPr>
          <p:nvPr/>
        </p:nvPicPr>
        <p:blipFill rotWithShape="1">
          <a:blip r:embed="rId2" cstate="print"/>
          <a:srcRect b="17264"/>
          <a:stretch/>
        </p:blipFill>
        <p:spPr bwMode="auto">
          <a:xfrm>
            <a:off x="335250" y="1278320"/>
            <a:ext cx="6739665" cy="2015402"/>
          </a:xfrm>
          <a:prstGeom prst="rect">
            <a:avLst/>
          </a:prstGeom>
          <a:noFill/>
          <a:ln w="9525">
            <a:noFill/>
            <a:miter lim="800000"/>
            <a:headEnd/>
            <a:tailEnd/>
          </a:ln>
        </p:spPr>
      </p:pic>
      <p:sp>
        <p:nvSpPr>
          <p:cNvPr id="3" name="TextBox 2"/>
          <p:cNvSpPr txBox="1"/>
          <p:nvPr/>
        </p:nvSpPr>
        <p:spPr>
          <a:xfrm>
            <a:off x="424260" y="4104824"/>
            <a:ext cx="3679725" cy="1338828"/>
          </a:xfrm>
          <a:prstGeom prst="rect">
            <a:avLst/>
          </a:prstGeom>
          <a:noFill/>
        </p:spPr>
        <p:txBody>
          <a:bodyPr wrap="none" rtlCol="0">
            <a:spAutoFit/>
          </a:bodyPr>
          <a:lstStyle/>
          <a:p>
            <a:pPr>
              <a:lnSpc>
                <a:spcPct val="150000"/>
              </a:lnSpc>
            </a:pPr>
            <a:r>
              <a:rPr lang="en-US" dirty="0" smtClean="0"/>
              <a:t>Run I – commissioning</a:t>
            </a:r>
          </a:p>
          <a:p>
            <a:pPr>
              <a:lnSpc>
                <a:spcPct val="150000"/>
              </a:lnSpc>
            </a:pPr>
            <a:r>
              <a:rPr lang="en-US" dirty="0" smtClean="0"/>
              <a:t>Run II – 25% statistical measurement</a:t>
            </a:r>
          </a:p>
          <a:p>
            <a:pPr>
              <a:lnSpc>
                <a:spcPct val="150000"/>
              </a:lnSpc>
            </a:pPr>
            <a:r>
              <a:rPr lang="en-US" dirty="0" smtClean="0"/>
              <a:t>Run III – Full statistical measurement </a:t>
            </a:r>
          </a:p>
        </p:txBody>
      </p:sp>
      <p:sp>
        <p:nvSpPr>
          <p:cNvPr id="8" name="TextBox 7"/>
          <p:cNvSpPr txBox="1"/>
          <p:nvPr/>
        </p:nvSpPr>
        <p:spPr>
          <a:xfrm>
            <a:off x="4648810" y="4158377"/>
            <a:ext cx="4109335" cy="1328023"/>
          </a:xfrm>
          <a:prstGeom prst="roundRect">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algn="ctr">
              <a:lnSpc>
                <a:spcPct val="150000"/>
              </a:lnSpc>
            </a:pPr>
            <a:r>
              <a:rPr lang="en-US" sz="2400" b="1" dirty="0" smtClean="0">
                <a:solidFill>
                  <a:schemeClr val="bg1">
                    <a:lumMod val="95000"/>
                    <a:lumOff val="5000"/>
                  </a:schemeClr>
                </a:solidFill>
                <a:latin typeface="Baskerville Old Face" pitchFamily="18" charset="0"/>
                <a:cs typeface="Andalus" pitchFamily="18" charset="-78"/>
              </a:rPr>
              <a:t>Experience has taught us:</a:t>
            </a:r>
          </a:p>
          <a:p>
            <a:pPr algn="ctr">
              <a:lnSpc>
                <a:spcPct val="150000"/>
              </a:lnSpc>
            </a:pPr>
            <a:r>
              <a:rPr lang="en-US" sz="2400" b="1" dirty="0" smtClean="0">
                <a:solidFill>
                  <a:schemeClr val="bg1">
                    <a:lumMod val="95000"/>
                    <a:lumOff val="5000"/>
                  </a:schemeClr>
                </a:solidFill>
                <a:latin typeface="Baskerville Old Face" pitchFamily="18" charset="0"/>
                <a:cs typeface="Andalus" pitchFamily="18" charset="-78"/>
              </a:rPr>
              <a:t>The breaks are useful!</a:t>
            </a:r>
          </a:p>
        </p:txBody>
      </p:sp>
      <p:sp>
        <p:nvSpPr>
          <p:cNvPr id="6" name="Left Brace 5"/>
          <p:cNvSpPr/>
          <p:nvPr/>
        </p:nvSpPr>
        <p:spPr>
          <a:xfrm flipH="1">
            <a:off x="4269087" y="4081885"/>
            <a:ext cx="268835" cy="1481283"/>
          </a:xfrm>
          <a:prstGeom prst="lef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24260" y="3236975"/>
            <a:ext cx="2271263" cy="461665"/>
          </a:xfrm>
          <a:prstGeom prst="rect">
            <a:avLst/>
          </a:prstGeom>
          <a:noFill/>
        </p:spPr>
        <p:txBody>
          <a:bodyPr wrap="none" rtlCol="0">
            <a:spAutoFit/>
          </a:bodyPr>
          <a:lstStyle/>
          <a:p>
            <a:pPr>
              <a:lnSpc>
                <a:spcPct val="150000"/>
              </a:lnSpc>
            </a:pPr>
            <a:r>
              <a:rPr lang="en-US" sz="1600" dirty="0" smtClean="0"/>
              <a:t>Assume 80% polarization</a:t>
            </a:r>
          </a:p>
        </p:txBody>
      </p:sp>
    </p:spTree>
    <p:extLst>
      <p:ext uri="{BB962C8B-B14F-4D97-AF65-F5344CB8AC3E}">
        <p14:creationId xmlns:p14="http://schemas.microsoft.com/office/powerpoint/2010/main" val="2677353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Date Placeholder 2"/>
          <p:cNvSpPr>
            <a:spLocks noGrp="1"/>
          </p:cNvSpPr>
          <p:nvPr>
            <p:ph type="dt" sz="half" idx="10"/>
          </p:nvPr>
        </p:nvSpPr>
        <p:spPr/>
        <p:txBody>
          <a:bodyPr/>
          <a:lstStyle/>
          <a:p>
            <a:r>
              <a:rPr lang="en-US" smtClean="0">
                <a:solidFill>
                  <a:prstClr val="black"/>
                </a:solidFill>
              </a:rPr>
              <a:t>June 1-19, 2015</a:t>
            </a:r>
            <a:endParaRPr lang="en-CA" dirty="0">
              <a:solidFill>
                <a:prstClr val="black"/>
              </a:solidFill>
            </a:endParaRPr>
          </a:p>
        </p:txBody>
      </p:sp>
      <p:sp>
        <p:nvSpPr>
          <p:cNvPr id="4" name="Footer Placeholder 3"/>
          <p:cNvSpPr>
            <a:spLocks noGrp="1"/>
          </p:cNvSpPr>
          <p:nvPr>
            <p:ph type="ftr" sz="quarter" idx="11"/>
          </p:nvPr>
        </p:nvSpPr>
        <p:spPr/>
        <p:txBody>
          <a:bodyPr/>
          <a:lstStyle/>
          <a:p>
            <a:r>
              <a:rPr lang="en-US" smtClean="0">
                <a:solidFill>
                  <a:prstClr val="black"/>
                </a:solidFill>
              </a:rPr>
              <a:t>HUGS</a:t>
            </a:r>
            <a:endParaRPr lang="en-CA" dirty="0" smtClean="0">
              <a:solidFill>
                <a:prstClr val="black"/>
              </a:solidFill>
            </a:endParaRPr>
          </a:p>
        </p:txBody>
      </p:sp>
      <p:sp>
        <p:nvSpPr>
          <p:cNvPr id="5" name="Slide Number Placeholder 4"/>
          <p:cNvSpPr>
            <a:spLocks noGrp="1"/>
          </p:cNvSpPr>
          <p:nvPr>
            <p:ph type="sldNum" sz="quarter" idx="12"/>
          </p:nvPr>
        </p:nvSpPr>
        <p:spPr/>
        <p:txBody>
          <a:bodyPr/>
          <a:lstStyle/>
          <a:p>
            <a:fld id="{DA118E06-5FBC-4A7F-98A9-FD3F00BABDBC}" type="slidenum">
              <a:rPr lang="en-CA" smtClean="0">
                <a:solidFill>
                  <a:prstClr val="black"/>
                </a:solidFill>
              </a:rPr>
              <a:pPr/>
              <a:t>9</a:t>
            </a:fld>
            <a:r>
              <a:rPr lang="en-CA" smtClean="0">
                <a:solidFill>
                  <a:prstClr val="black"/>
                </a:solidFill>
              </a:rPr>
              <a:t>/40</a:t>
            </a:r>
            <a:endParaRPr lang="en-CA" dirty="0">
              <a:solidFill>
                <a:prstClr val="black"/>
              </a:solidFill>
            </a:endParaRPr>
          </a:p>
        </p:txBody>
      </p:sp>
      <p:pic>
        <p:nvPicPr>
          <p:cNvPr id="6" name="Picture 5"/>
          <p:cNvPicPr>
            <a:picLocks noChangeAspect="1"/>
          </p:cNvPicPr>
          <p:nvPr/>
        </p:nvPicPr>
        <p:blipFill>
          <a:blip r:embed="rId2"/>
          <a:stretch>
            <a:fillRect/>
          </a:stretch>
        </p:blipFill>
        <p:spPr>
          <a:xfrm>
            <a:off x="1462087" y="161925"/>
            <a:ext cx="6219825" cy="6534150"/>
          </a:xfrm>
          <a:prstGeom prst="rect">
            <a:avLst/>
          </a:prstGeom>
        </p:spPr>
      </p:pic>
    </p:spTree>
    <p:extLst>
      <p:ext uri="{BB962C8B-B14F-4D97-AF65-F5344CB8AC3E}">
        <p14:creationId xmlns:p14="http://schemas.microsoft.com/office/powerpoint/2010/main" val="503264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smtClean="0"/>
              <a:t>Status</a:t>
            </a:r>
            <a:endParaRPr lang="en-US" cap="small" dirty="0"/>
          </a:p>
        </p:txBody>
      </p:sp>
      <p:sp>
        <p:nvSpPr>
          <p:cNvPr id="14" name="Date Placeholder 13"/>
          <p:cNvSpPr>
            <a:spLocks noGrp="1"/>
          </p:cNvSpPr>
          <p:nvPr>
            <p:ph type="dt" sz="half" idx="10"/>
          </p:nvPr>
        </p:nvSpPr>
        <p:spPr/>
        <p:txBody>
          <a:bodyPr/>
          <a:lstStyle/>
          <a:p>
            <a:r>
              <a:rPr lang="en-US" smtClean="0"/>
              <a:t>June 1-19, 2015</a:t>
            </a:r>
            <a:endParaRPr lang="en-US" dirty="0"/>
          </a:p>
        </p:txBody>
      </p:sp>
      <p:sp>
        <p:nvSpPr>
          <p:cNvPr id="5" name="Footer Placeholder 4"/>
          <p:cNvSpPr>
            <a:spLocks noGrp="1"/>
          </p:cNvSpPr>
          <p:nvPr>
            <p:ph type="ftr" sz="quarter" idx="11"/>
          </p:nvPr>
        </p:nvSpPr>
        <p:spPr/>
        <p:txBody>
          <a:bodyPr/>
          <a:lstStyle/>
          <a:p>
            <a:r>
              <a:rPr lang="en-US" smtClean="0"/>
              <a:t>HUGS</a:t>
            </a:r>
            <a:endParaRPr lang="en-US" dirty="0"/>
          </a:p>
        </p:txBody>
      </p:sp>
      <p:sp>
        <p:nvSpPr>
          <p:cNvPr id="4" name="Slide Number Placeholder 3"/>
          <p:cNvSpPr>
            <a:spLocks noGrp="1"/>
          </p:cNvSpPr>
          <p:nvPr>
            <p:ph type="sldNum" sz="quarter" idx="12"/>
          </p:nvPr>
        </p:nvSpPr>
        <p:spPr/>
        <p:txBody>
          <a:bodyPr/>
          <a:lstStyle/>
          <a:p>
            <a:fld id="{5930D1EE-7AA9-4E88-AF40-14C1A2DEB636}" type="slidenum">
              <a:rPr lang="en-US" smtClean="0"/>
              <a:pPr/>
              <a:t>90</a:t>
            </a:fld>
            <a:endParaRPr lang="en-US"/>
          </a:p>
        </p:txBody>
      </p:sp>
      <p:sp>
        <p:nvSpPr>
          <p:cNvPr id="7" name="Content Placeholder 2"/>
          <p:cNvSpPr>
            <a:spLocks noGrp="1"/>
          </p:cNvSpPr>
          <p:nvPr>
            <p:ph idx="4294967295"/>
          </p:nvPr>
        </p:nvSpPr>
        <p:spPr>
          <a:xfrm>
            <a:off x="0" y="1143000"/>
            <a:ext cx="7467600" cy="4525963"/>
          </a:xfrm>
        </p:spPr>
        <p:txBody>
          <a:bodyPr>
            <a:normAutofit fontScale="85000" lnSpcReduction="20000"/>
          </a:bodyPr>
          <a:lstStyle/>
          <a:p>
            <a:pPr>
              <a:buClr>
                <a:schemeClr val="accent1">
                  <a:lumMod val="75000"/>
                </a:schemeClr>
              </a:buClr>
            </a:pPr>
            <a:r>
              <a:rPr lang="en-US" sz="2000" dirty="0" smtClean="0"/>
              <a:t>Approved by JLAB PAC with an A rating for 334 days</a:t>
            </a:r>
          </a:p>
          <a:p>
            <a:pPr lvl="1">
              <a:buClr>
                <a:schemeClr val="accent1">
                  <a:lumMod val="75000"/>
                </a:schemeClr>
              </a:buClr>
            </a:pPr>
            <a:r>
              <a:rPr lang="en-US" sz="1600" dirty="0" smtClean="0"/>
              <a:t>International collaboration from over 40 institutions and 100 collaborators</a:t>
            </a:r>
          </a:p>
          <a:p>
            <a:pPr>
              <a:buClr>
                <a:schemeClr val="accent1">
                  <a:lumMod val="75000"/>
                </a:schemeClr>
              </a:buClr>
              <a:buNone/>
            </a:pPr>
            <a:endParaRPr lang="en-US" sz="2000" dirty="0" smtClean="0"/>
          </a:p>
          <a:p>
            <a:pPr>
              <a:buClr>
                <a:schemeClr val="accent1">
                  <a:lumMod val="75000"/>
                </a:schemeClr>
              </a:buClr>
            </a:pPr>
            <a:r>
              <a:rPr lang="en-US" sz="2000" dirty="0" smtClean="0"/>
              <a:t>Simulation and Design</a:t>
            </a:r>
          </a:p>
          <a:p>
            <a:pPr lvl="1">
              <a:buClr>
                <a:schemeClr val="accent1">
                  <a:lumMod val="75000"/>
                </a:schemeClr>
              </a:buClr>
            </a:pPr>
            <a:r>
              <a:rPr lang="en-US" sz="1600" dirty="0" smtClean="0"/>
              <a:t>Ongoing work on collimator design and supports</a:t>
            </a:r>
          </a:p>
          <a:p>
            <a:pPr lvl="1">
              <a:buClr>
                <a:schemeClr val="accent1">
                  <a:lumMod val="75000"/>
                </a:schemeClr>
              </a:buClr>
            </a:pPr>
            <a:r>
              <a:rPr lang="en-US" sz="1600" dirty="0" smtClean="0"/>
              <a:t>optics optimization (minimize photon, elastic </a:t>
            </a:r>
            <a:r>
              <a:rPr lang="en-US" sz="1600" i="1" dirty="0" smtClean="0"/>
              <a:t>ep </a:t>
            </a:r>
            <a:r>
              <a:rPr lang="en-US" sz="1600" dirty="0" smtClean="0"/>
              <a:t>backgrounds)</a:t>
            </a:r>
          </a:p>
          <a:p>
            <a:pPr lvl="1">
              <a:buClr>
                <a:schemeClr val="accent1">
                  <a:lumMod val="75000"/>
                </a:schemeClr>
              </a:buClr>
            </a:pPr>
            <a:r>
              <a:rPr lang="en-US" sz="1600" dirty="0" smtClean="0"/>
              <a:t>Detector region background simulations begun</a:t>
            </a:r>
          </a:p>
          <a:p>
            <a:pPr lvl="1">
              <a:buClr>
                <a:schemeClr val="accent1">
                  <a:lumMod val="75000"/>
                </a:schemeClr>
              </a:buClr>
            </a:pPr>
            <a:r>
              <a:rPr lang="en-US" sz="1600" dirty="0" smtClean="0"/>
              <a:t>Improvements to Hall A </a:t>
            </a:r>
            <a:r>
              <a:rPr lang="en-US" sz="1600" dirty="0" err="1" smtClean="0"/>
              <a:t>polarimeters</a:t>
            </a:r>
            <a:endParaRPr lang="en-US" sz="1600" dirty="0" smtClean="0"/>
          </a:p>
          <a:p>
            <a:pPr lvl="1">
              <a:buClr>
                <a:schemeClr val="accent1">
                  <a:lumMod val="75000"/>
                </a:schemeClr>
              </a:buClr>
            </a:pPr>
            <a:r>
              <a:rPr lang="en-US" sz="1600" dirty="0" smtClean="0"/>
              <a:t>Target CFD </a:t>
            </a:r>
          </a:p>
          <a:p>
            <a:pPr lvl="1">
              <a:buClr>
                <a:schemeClr val="accent1">
                  <a:lumMod val="75000"/>
                </a:schemeClr>
              </a:buClr>
              <a:buNone/>
            </a:pPr>
            <a:endParaRPr lang="en-US" sz="1600" dirty="0" smtClean="0"/>
          </a:p>
          <a:p>
            <a:pPr>
              <a:buClr>
                <a:schemeClr val="accent1">
                  <a:lumMod val="75000"/>
                </a:schemeClr>
              </a:buClr>
            </a:pPr>
            <a:r>
              <a:rPr lang="en-US" sz="2000" dirty="0" smtClean="0"/>
              <a:t>Engineering Design</a:t>
            </a:r>
          </a:p>
          <a:p>
            <a:pPr lvl="1">
              <a:buClr>
                <a:schemeClr val="accent1">
                  <a:lumMod val="75000"/>
                </a:schemeClr>
              </a:buClr>
            </a:pPr>
            <a:r>
              <a:rPr lang="en-US" sz="1600" dirty="0" smtClean="0"/>
              <a:t>Magnet review meetings (2 held)</a:t>
            </a:r>
          </a:p>
          <a:p>
            <a:pPr lvl="1">
              <a:buClr>
                <a:schemeClr val="accent1">
                  <a:lumMod val="75000"/>
                </a:schemeClr>
              </a:buClr>
            </a:pPr>
            <a:r>
              <a:rPr lang="en-US" sz="1600" dirty="0" smtClean="0"/>
              <a:t>MIT engineers FEA on structural forces for coils and vacuum box</a:t>
            </a:r>
          </a:p>
          <a:p>
            <a:pPr lvl="1">
              <a:buClr>
                <a:schemeClr val="accent1">
                  <a:lumMod val="75000"/>
                </a:schemeClr>
              </a:buClr>
            </a:pPr>
            <a:r>
              <a:rPr lang="en-US" sz="1600" dirty="0" smtClean="0"/>
              <a:t>Design of water cooling and electrical connections</a:t>
            </a:r>
            <a:endParaRPr lang="en-US" sz="1600" dirty="0"/>
          </a:p>
          <a:p>
            <a:pPr lvl="1">
              <a:buClr>
                <a:schemeClr val="accent1">
                  <a:lumMod val="75000"/>
                </a:schemeClr>
              </a:buClr>
            </a:pPr>
            <a:endParaRPr lang="en-US" sz="1600" dirty="0" smtClean="0"/>
          </a:p>
        </p:txBody>
      </p:sp>
    </p:spTree>
    <p:extLst>
      <p:ext uri="{BB962C8B-B14F-4D97-AF65-F5344CB8AC3E}">
        <p14:creationId xmlns:p14="http://schemas.microsoft.com/office/powerpoint/2010/main" val="11585275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cap="small" dirty="0" smtClean="0"/>
              <a:t>Collaboration</a:t>
            </a:r>
            <a:endParaRPr lang="en-US" cap="small" dirty="0"/>
          </a:p>
        </p:txBody>
      </p:sp>
      <p:sp>
        <p:nvSpPr>
          <p:cNvPr id="6" name="Date Placeholder 5"/>
          <p:cNvSpPr>
            <a:spLocks noGrp="1"/>
          </p:cNvSpPr>
          <p:nvPr>
            <p:ph type="dt" sz="half" idx="10"/>
          </p:nvPr>
        </p:nvSpPr>
        <p:spPr/>
        <p:txBody>
          <a:bodyPr/>
          <a:lstStyle/>
          <a:p>
            <a:r>
              <a:rPr lang="en-US" smtClean="0"/>
              <a:t>June 1-19, 2015</a:t>
            </a:r>
            <a:endParaRPr lang="en-US" dirty="0"/>
          </a:p>
        </p:txBody>
      </p:sp>
      <p:sp>
        <p:nvSpPr>
          <p:cNvPr id="4" name="Footer Placeholder 3"/>
          <p:cNvSpPr>
            <a:spLocks noGrp="1"/>
          </p:cNvSpPr>
          <p:nvPr>
            <p:ph type="ftr" sz="quarter" idx="11"/>
          </p:nvPr>
        </p:nvSpPr>
        <p:spPr/>
        <p:txBody>
          <a:bodyPr/>
          <a:lstStyle/>
          <a:p>
            <a:r>
              <a:rPr lang="en-US" smtClean="0"/>
              <a:t>HUGS</a:t>
            </a:r>
            <a:endParaRPr lang="en-US" dirty="0"/>
          </a:p>
        </p:txBody>
      </p:sp>
      <p:sp>
        <p:nvSpPr>
          <p:cNvPr id="5" name="Slide Number Placeholder 4"/>
          <p:cNvSpPr>
            <a:spLocks noGrp="1"/>
          </p:cNvSpPr>
          <p:nvPr>
            <p:ph type="sldNum" sz="quarter" idx="12"/>
          </p:nvPr>
        </p:nvSpPr>
        <p:spPr/>
        <p:txBody>
          <a:bodyPr/>
          <a:lstStyle/>
          <a:p>
            <a:fld id="{5930D1EE-7AA9-4E88-AF40-14C1A2DEB636}" type="slidenum">
              <a:rPr lang="en-US" smtClean="0"/>
              <a:pPr/>
              <a:t>91</a:t>
            </a:fld>
            <a:endParaRPr lang="en-US"/>
          </a:p>
        </p:txBody>
      </p:sp>
      <p:sp>
        <p:nvSpPr>
          <p:cNvPr id="3" name="TextBox 2"/>
          <p:cNvSpPr txBox="1"/>
          <p:nvPr/>
        </p:nvSpPr>
        <p:spPr>
          <a:xfrm>
            <a:off x="-84983" y="518410"/>
            <a:ext cx="9219005" cy="5586145"/>
          </a:xfrm>
          <a:prstGeom prst="rect">
            <a:avLst/>
          </a:prstGeom>
          <a:noFill/>
        </p:spPr>
        <p:txBody>
          <a:bodyPr wrap="square" rtlCol="0">
            <a:spAutoFit/>
          </a:bodyPr>
          <a:lstStyle/>
          <a:p>
            <a:pPr>
              <a:lnSpc>
                <a:spcPct val="150000"/>
              </a:lnSpc>
            </a:pPr>
            <a:r>
              <a:rPr lang="en-US" sz="1000" dirty="0"/>
              <a:t>J. </a:t>
            </a:r>
            <a:r>
              <a:rPr lang="en-US" sz="1000" dirty="0" err="1"/>
              <a:t>Benesch</a:t>
            </a:r>
            <a:r>
              <a:rPr lang="en-US" sz="1000" dirty="0"/>
              <a:t>, P. </a:t>
            </a:r>
            <a:r>
              <a:rPr lang="en-US" sz="1000" dirty="0" err="1"/>
              <a:t>Brindza</a:t>
            </a:r>
            <a:r>
              <a:rPr lang="en-US" sz="1000" dirty="0"/>
              <a:t>, R.D. </a:t>
            </a:r>
            <a:r>
              <a:rPr lang="en-US" sz="1000" dirty="0" err="1"/>
              <a:t>Carlini</a:t>
            </a:r>
            <a:r>
              <a:rPr lang="en-US" sz="1000" dirty="0"/>
              <a:t>, J-P. Chen, E. </a:t>
            </a:r>
            <a:r>
              <a:rPr lang="en-US" sz="1000" dirty="0" err="1"/>
              <a:t>Chudakov</a:t>
            </a:r>
            <a:r>
              <a:rPr lang="en-US" sz="1000" dirty="0"/>
              <a:t>, S. </a:t>
            </a:r>
            <a:r>
              <a:rPr lang="en-US" sz="1000" dirty="0" err="1"/>
              <a:t>Covrig</a:t>
            </a:r>
            <a:r>
              <a:rPr lang="en-US" sz="1000" dirty="0"/>
              <a:t>, C.W. de </a:t>
            </a:r>
            <a:r>
              <a:rPr lang="en-US" sz="1000" dirty="0" err="1"/>
              <a:t>Jager</a:t>
            </a:r>
            <a:r>
              <a:rPr lang="en-US" sz="1000" dirty="0"/>
              <a:t>, A. </a:t>
            </a:r>
            <a:r>
              <a:rPr lang="en-US" sz="1000" dirty="0" err="1"/>
              <a:t>Deur</a:t>
            </a:r>
            <a:r>
              <a:rPr lang="en-US" sz="1000" dirty="0"/>
              <a:t>, D. Gaskell, J. Gomez, D.W. </a:t>
            </a:r>
            <a:r>
              <a:rPr lang="en-US" sz="1000" dirty="0" err="1"/>
              <a:t>Higinbotham</a:t>
            </a:r>
            <a:r>
              <a:rPr lang="en-US" sz="1000" dirty="0"/>
              <a:t>, J. </a:t>
            </a:r>
            <a:r>
              <a:rPr lang="en-US" sz="1000" dirty="0" err="1"/>
              <a:t>LeRose</a:t>
            </a:r>
            <a:r>
              <a:rPr lang="en-US" sz="1000" dirty="0"/>
              <a:t>, D. Mack, R. Michaels, B. </a:t>
            </a:r>
            <a:r>
              <a:rPr lang="en-US" sz="1000" dirty="0" err="1"/>
              <a:t>Moffit</a:t>
            </a:r>
            <a:r>
              <a:rPr lang="en-US" sz="1000" dirty="0"/>
              <a:t>, S. Nanda, G.R. Smith, P. </a:t>
            </a:r>
            <a:r>
              <a:rPr lang="en-US" sz="1000" dirty="0" err="1"/>
              <a:t>Solvignon</a:t>
            </a:r>
            <a:r>
              <a:rPr lang="en-US" sz="1000" dirty="0"/>
              <a:t>, R. Suleiman, B. </a:t>
            </a:r>
            <a:r>
              <a:rPr lang="en-US" sz="1000" dirty="0" err="1"/>
              <a:t>Wojtsekhowski</a:t>
            </a:r>
            <a:r>
              <a:rPr lang="en-US" sz="1000" dirty="0"/>
              <a:t> </a:t>
            </a:r>
            <a:r>
              <a:rPr lang="en-US" sz="1200" b="1" dirty="0"/>
              <a:t>(Jefferson Lab) </a:t>
            </a:r>
            <a:r>
              <a:rPr lang="en-US" sz="1000" dirty="0" smtClean="0"/>
              <a:t>, H</a:t>
            </a:r>
            <a:r>
              <a:rPr lang="en-US" sz="1000" dirty="0"/>
              <a:t>. </a:t>
            </a:r>
            <a:r>
              <a:rPr lang="en-US" sz="1000" dirty="0" err="1"/>
              <a:t>Baghdasaryan</a:t>
            </a:r>
            <a:r>
              <a:rPr lang="en-US" sz="1000" dirty="0"/>
              <a:t>, G. Cates, D. </a:t>
            </a:r>
            <a:r>
              <a:rPr lang="en-US" sz="1000" dirty="0" err="1"/>
              <a:t>Crabb</a:t>
            </a:r>
            <a:r>
              <a:rPr lang="en-US" sz="1000" dirty="0"/>
              <a:t>, D. Day, M.M. Dalton, C. </a:t>
            </a:r>
            <a:r>
              <a:rPr lang="en-US" sz="1000" dirty="0" err="1"/>
              <a:t>Hanretty</a:t>
            </a:r>
            <a:r>
              <a:rPr lang="en-US" sz="1000" dirty="0"/>
              <a:t>, N. </a:t>
            </a:r>
            <a:r>
              <a:rPr lang="en-US" sz="1000" dirty="0" err="1"/>
              <a:t>Kalantarians</a:t>
            </a:r>
            <a:r>
              <a:rPr lang="en-US" sz="1000" dirty="0"/>
              <a:t>, N. </a:t>
            </a:r>
            <a:r>
              <a:rPr lang="en-US" sz="1000" dirty="0" err="1"/>
              <a:t>Liyanage</a:t>
            </a:r>
            <a:r>
              <a:rPr lang="en-US" sz="1000" dirty="0"/>
              <a:t>, V.V. </a:t>
            </a:r>
            <a:r>
              <a:rPr lang="en-US" sz="1000" dirty="0" err="1"/>
              <a:t>Nelyubin</a:t>
            </a:r>
            <a:r>
              <a:rPr lang="en-US" sz="1000" dirty="0"/>
              <a:t>, B. </a:t>
            </a:r>
            <a:r>
              <a:rPr lang="en-US" sz="1000" dirty="0" err="1"/>
              <a:t>Norum</a:t>
            </a:r>
            <a:r>
              <a:rPr lang="en-US" sz="1000" dirty="0"/>
              <a:t>, K. </a:t>
            </a:r>
            <a:r>
              <a:rPr lang="en-US" sz="1000" dirty="0" err="1"/>
              <a:t>Paschke</a:t>
            </a:r>
            <a:r>
              <a:rPr lang="en-US" sz="1000" dirty="0"/>
              <a:t>, M. </a:t>
            </a:r>
            <a:r>
              <a:rPr lang="en-US" sz="1000" dirty="0" err="1"/>
              <a:t>Shabestari</a:t>
            </a:r>
            <a:r>
              <a:rPr lang="en-US" sz="1000" dirty="0"/>
              <a:t>, J. Singh, A. Tobias, K. Wang, X. </a:t>
            </a:r>
            <a:r>
              <a:rPr lang="en-US" sz="1000" dirty="0" err="1"/>
              <a:t>Zheng</a:t>
            </a:r>
            <a:r>
              <a:rPr lang="en-US" sz="1000" dirty="0"/>
              <a:t> </a:t>
            </a:r>
            <a:r>
              <a:rPr lang="en-US" sz="1200" b="1" dirty="0"/>
              <a:t>(University of Virginia</a:t>
            </a:r>
            <a:r>
              <a:rPr lang="en-US" sz="1000" dirty="0" smtClean="0"/>
              <a:t>), J</a:t>
            </a:r>
            <a:r>
              <a:rPr lang="en-US" sz="1000" dirty="0"/>
              <a:t>. </a:t>
            </a:r>
            <a:r>
              <a:rPr lang="en-US" sz="1000" dirty="0" err="1"/>
              <a:t>Birchall</a:t>
            </a:r>
            <a:r>
              <a:rPr lang="en-US" sz="1000" dirty="0"/>
              <a:t>, M.T.W. </a:t>
            </a:r>
            <a:r>
              <a:rPr lang="en-US" sz="1000" dirty="0" err="1"/>
              <a:t>Gericke</a:t>
            </a:r>
            <a:r>
              <a:rPr lang="en-US" sz="1000" dirty="0"/>
              <a:t>, W.R. Falk, L. Lee, R. </a:t>
            </a:r>
            <a:r>
              <a:rPr lang="en-US" sz="1000" dirty="0" err="1"/>
              <a:t>Mahurin</a:t>
            </a:r>
            <a:r>
              <a:rPr lang="en-US" sz="1000" dirty="0"/>
              <a:t>, S.A. Page, W.T.H. van </a:t>
            </a:r>
            <a:r>
              <a:rPr lang="en-US" sz="1000" dirty="0" err="1"/>
              <a:t>Oers</a:t>
            </a:r>
            <a:r>
              <a:rPr lang="en-US" sz="1000" dirty="0"/>
              <a:t>, V. </a:t>
            </a:r>
            <a:r>
              <a:rPr lang="en-US" sz="1000" dirty="0" err="1"/>
              <a:t>Tvaskis</a:t>
            </a:r>
            <a:r>
              <a:rPr lang="en-US" sz="1000" dirty="0"/>
              <a:t> </a:t>
            </a:r>
            <a:r>
              <a:rPr lang="en-US" sz="1200" b="1" dirty="0"/>
              <a:t>(University </a:t>
            </a:r>
            <a:r>
              <a:rPr lang="en-US" sz="1200" b="1" dirty="0" smtClean="0"/>
              <a:t>of Manitoba), </a:t>
            </a:r>
            <a:r>
              <a:rPr lang="en-US" sz="1000" dirty="0" smtClean="0"/>
              <a:t>S</a:t>
            </a:r>
            <a:r>
              <a:rPr lang="en-US" sz="1000" dirty="0"/>
              <a:t>. Johnston</a:t>
            </a:r>
            <a:r>
              <a:rPr lang="en-US" sz="1000" dirty="0">
                <a:solidFill>
                  <a:srgbClr val="00B0F0"/>
                </a:solidFill>
              </a:rPr>
              <a:t>, </a:t>
            </a:r>
            <a:r>
              <a:rPr lang="en-US" sz="1000" b="1" dirty="0">
                <a:solidFill>
                  <a:srgbClr val="00B0F0"/>
                </a:solidFill>
              </a:rPr>
              <a:t>K.S. </a:t>
            </a:r>
            <a:r>
              <a:rPr lang="en-US" sz="1000" b="1" dirty="0" smtClean="0">
                <a:solidFill>
                  <a:srgbClr val="00B0F0"/>
                </a:solidFill>
              </a:rPr>
              <a:t>Kumar</a:t>
            </a:r>
            <a:r>
              <a:rPr lang="en-US" sz="1000" dirty="0" smtClean="0"/>
              <a:t>, </a:t>
            </a:r>
            <a:r>
              <a:rPr lang="en-US" sz="1000" dirty="0"/>
              <a:t>J. </a:t>
            </a:r>
            <a:r>
              <a:rPr lang="en-US" sz="1000" dirty="0" err="1"/>
              <a:t>Mammei</a:t>
            </a:r>
            <a:r>
              <a:rPr lang="en-US" sz="1000" dirty="0"/>
              <a:t>, L. Mercado, R. </a:t>
            </a:r>
            <a:r>
              <a:rPr lang="en-US" sz="1000" dirty="0" err="1"/>
              <a:t>Miskimen</a:t>
            </a:r>
            <a:r>
              <a:rPr lang="en-US" sz="1000" dirty="0"/>
              <a:t>, S. Riordan, J. Wexler </a:t>
            </a:r>
            <a:r>
              <a:rPr lang="en-US" sz="1200" b="1" dirty="0"/>
              <a:t>(University of Massachusetts, </a:t>
            </a:r>
            <a:r>
              <a:rPr lang="en-US" sz="1200" b="1" dirty="0" smtClean="0"/>
              <a:t>Amherst), </a:t>
            </a:r>
          </a:p>
          <a:p>
            <a:pPr>
              <a:lnSpc>
                <a:spcPct val="150000"/>
              </a:lnSpc>
            </a:pPr>
            <a:r>
              <a:rPr lang="en-US" sz="1000" dirty="0" smtClean="0"/>
              <a:t>V</a:t>
            </a:r>
            <a:r>
              <a:rPr lang="en-US" sz="1000" dirty="0"/>
              <a:t>. Bellini, A. </a:t>
            </a:r>
            <a:r>
              <a:rPr lang="en-US" sz="1000" dirty="0" err="1"/>
              <a:t>Giusa</a:t>
            </a:r>
            <a:r>
              <a:rPr lang="en-US" sz="1000" dirty="0"/>
              <a:t>, F. </a:t>
            </a:r>
            <a:r>
              <a:rPr lang="en-US" sz="1000" dirty="0" err="1"/>
              <a:t>Mammoliti</a:t>
            </a:r>
            <a:r>
              <a:rPr lang="en-US" sz="1000" dirty="0"/>
              <a:t>, G. Russo,  M.L. </a:t>
            </a:r>
            <a:r>
              <a:rPr lang="en-US" sz="1000" dirty="0" err="1"/>
              <a:t>Sperduto</a:t>
            </a:r>
            <a:r>
              <a:rPr lang="en-US" sz="1000" dirty="0"/>
              <a:t>,  C.M. </a:t>
            </a:r>
            <a:r>
              <a:rPr lang="en-US" sz="1200" b="1" dirty="0" err="1"/>
              <a:t>Sutera</a:t>
            </a:r>
            <a:r>
              <a:rPr lang="en-US" sz="1200" b="1" dirty="0"/>
              <a:t> (INFN </a:t>
            </a:r>
            <a:r>
              <a:rPr lang="en-US" sz="1200" b="1" dirty="0" err="1"/>
              <a:t>Sezione</a:t>
            </a:r>
            <a:r>
              <a:rPr lang="en-US" sz="1200" b="1" dirty="0"/>
              <a:t> di Catania and </a:t>
            </a:r>
            <a:r>
              <a:rPr lang="en-US" sz="1200" b="1" dirty="0" err="1"/>
              <a:t>Universita</a:t>
            </a:r>
            <a:r>
              <a:rPr lang="en-US" sz="1200" b="1" dirty="0"/>
              <a:t>' di </a:t>
            </a:r>
            <a:r>
              <a:rPr lang="en-US" sz="1200" b="1" dirty="0" smtClean="0"/>
              <a:t>Catania), </a:t>
            </a:r>
            <a:r>
              <a:rPr lang="en-US" sz="1000" dirty="0" smtClean="0"/>
              <a:t>D.S</a:t>
            </a:r>
            <a:r>
              <a:rPr lang="en-US" sz="1000" dirty="0"/>
              <a:t>. Armstrong, T.D. </a:t>
            </a:r>
            <a:r>
              <a:rPr lang="en-US" sz="1000" dirty="0" err="1"/>
              <a:t>Averett</a:t>
            </a:r>
            <a:r>
              <a:rPr lang="en-US" sz="1000" dirty="0"/>
              <a:t>, W. </a:t>
            </a:r>
            <a:r>
              <a:rPr lang="en-US" sz="1000" dirty="0" err="1"/>
              <a:t>Deconinck</a:t>
            </a:r>
            <a:r>
              <a:rPr lang="en-US" sz="1000" dirty="0"/>
              <a:t>, J. </a:t>
            </a:r>
            <a:r>
              <a:rPr lang="en-US" sz="1000" dirty="0" err="1"/>
              <a:t>Katich</a:t>
            </a:r>
            <a:r>
              <a:rPr lang="en-US" sz="1000" dirty="0"/>
              <a:t>, J.P. </a:t>
            </a:r>
            <a:r>
              <a:rPr lang="en-US" sz="1000" dirty="0" err="1"/>
              <a:t>Leckey</a:t>
            </a:r>
            <a:r>
              <a:rPr lang="en-US" sz="1000" dirty="0"/>
              <a:t> </a:t>
            </a:r>
            <a:r>
              <a:rPr lang="en-US" sz="1200" b="1" dirty="0"/>
              <a:t>(College of William &amp; Mary</a:t>
            </a:r>
            <a:r>
              <a:rPr lang="en-US" sz="1200" b="1" dirty="0" smtClean="0"/>
              <a:t>), </a:t>
            </a:r>
            <a:r>
              <a:rPr lang="en-US" sz="1000" dirty="0" smtClean="0"/>
              <a:t>K</a:t>
            </a:r>
            <a:r>
              <a:rPr lang="en-US" sz="1000" dirty="0"/>
              <a:t>. Grimm, K. Johnston, N. </a:t>
            </a:r>
            <a:r>
              <a:rPr lang="en-US" sz="1000" dirty="0" err="1"/>
              <a:t>Simicevic</a:t>
            </a:r>
            <a:r>
              <a:rPr lang="en-US" sz="1000" dirty="0"/>
              <a:t>, S. Wells </a:t>
            </a:r>
            <a:r>
              <a:rPr lang="en-US" sz="1200" b="1" dirty="0"/>
              <a:t>(Louisiana Tech </a:t>
            </a:r>
            <a:r>
              <a:rPr lang="en-US" sz="1200" b="1" dirty="0" smtClean="0"/>
              <a:t>University), </a:t>
            </a:r>
            <a:r>
              <a:rPr lang="en-US" sz="1000" dirty="0" smtClean="0"/>
              <a:t>L</a:t>
            </a:r>
            <a:r>
              <a:rPr lang="en-US" sz="1000" dirty="0"/>
              <a:t>. El </a:t>
            </a:r>
            <a:r>
              <a:rPr lang="en-US" sz="1000" dirty="0" err="1"/>
              <a:t>Fassi</a:t>
            </a:r>
            <a:r>
              <a:rPr lang="en-US" sz="1000" dirty="0"/>
              <a:t>, R. Gilman, G. </a:t>
            </a:r>
            <a:r>
              <a:rPr lang="en-US" sz="1000" dirty="0" err="1"/>
              <a:t>Kumbartzki</a:t>
            </a:r>
            <a:r>
              <a:rPr lang="en-US" sz="1000" dirty="0"/>
              <a:t>,  R. </a:t>
            </a:r>
            <a:r>
              <a:rPr lang="en-US" sz="1000" dirty="0" err="1"/>
              <a:t>Ransome</a:t>
            </a:r>
            <a:r>
              <a:rPr lang="en-US" sz="1000" dirty="0"/>
              <a:t> </a:t>
            </a:r>
            <a:r>
              <a:rPr lang="en-US" sz="1200" b="1" dirty="0"/>
              <a:t>(Rutgers </a:t>
            </a:r>
            <a:r>
              <a:rPr lang="en-US" sz="1200" b="1" dirty="0" smtClean="0"/>
              <a:t>University),</a:t>
            </a:r>
            <a:r>
              <a:rPr lang="en-US" sz="1000" dirty="0" smtClean="0"/>
              <a:t> J</a:t>
            </a:r>
            <a:r>
              <a:rPr lang="en-US" sz="1000" dirty="0"/>
              <a:t>. Arrington, K. </a:t>
            </a:r>
            <a:r>
              <a:rPr lang="en-US" sz="1000" dirty="0" err="1"/>
              <a:t>Hafidi</a:t>
            </a:r>
            <a:r>
              <a:rPr lang="en-US" sz="1000" dirty="0"/>
              <a:t>, P.E. Reimer, J. Singh </a:t>
            </a:r>
            <a:r>
              <a:rPr lang="en-US" sz="1200" b="1" dirty="0"/>
              <a:t>(Argonne National </a:t>
            </a:r>
            <a:r>
              <a:rPr lang="en-US" sz="1200" b="1" dirty="0" smtClean="0"/>
              <a:t>Lab)</a:t>
            </a:r>
            <a:r>
              <a:rPr lang="en-US" sz="1000" dirty="0" smtClean="0"/>
              <a:t>, P</a:t>
            </a:r>
            <a:r>
              <a:rPr lang="en-US" sz="1000" dirty="0"/>
              <a:t>. Cole, D. Dale, T.A. Forest, D. McNulty </a:t>
            </a:r>
            <a:r>
              <a:rPr lang="en-US" sz="1200" b="1" dirty="0"/>
              <a:t>(</a:t>
            </a:r>
            <a:r>
              <a:rPr lang="en-US" sz="1200" b="1" dirty="0" err="1"/>
              <a:t>Idhao</a:t>
            </a:r>
            <a:r>
              <a:rPr lang="en-US" sz="1200" b="1" dirty="0"/>
              <a:t> State University</a:t>
            </a:r>
            <a:r>
              <a:rPr lang="en-US" sz="1000" dirty="0" smtClean="0"/>
              <a:t>), E</a:t>
            </a:r>
            <a:r>
              <a:rPr lang="en-US" sz="1000" dirty="0"/>
              <a:t>. </a:t>
            </a:r>
            <a:r>
              <a:rPr lang="en-US" sz="1000" dirty="0" err="1"/>
              <a:t>Fuchey</a:t>
            </a:r>
            <a:r>
              <a:rPr lang="en-US" sz="1000" dirty="0"/>
              <a:t>, F. </a:t>
            </a:r>
            <a:r>
              <a:rPr lang="en-US" sz="1000" dirty="0" err="1"/>
              <a:t>Itard</a:t>
            </a:r>
            <a:r>
              <a:rPr lang="en-US" sz="1000" dirty="0"/>
              <a:t>, C. </a:t>
            </a:r>
            <a:r>
              <a:rPr lang="en-US" sz="1000" dirty="0" smtClean="0"/>
              <a:t>Muñoz </a:t>
            </a:r>
            <a:r>
              <a:rPr lang="en-US" sz="1000" dirty="0"/>
              <a:t>Camacho </a:t>
            </a:r>
            <a:r>
              <a:rPr lang="en-US" sz="1200" b="1" dirty="0"/>
              <a:t>(LPC Clermont, </a:t>
            </a:r>
            <a:r>
              <a:rPr lang="en-US" sz="1200" b="1" dirty="0" err="1" smtClean="0"/>
              <a:t>Universit</a:t>
            </a:r>
            <a:r>
              <a:rPr lang="en-US" sz="1200" b="1" dirty="0" err="1"/>
              <a:t>è</a:t>
            </a:r>
            <a:r>
              <a:rPr lang="en-US" sz="1200" b="1" dirty="0" smtClean="0"/>
              <a:t> </a:t>
            </a:r>
            <a:r>
              <a:rPr lang="en-US" sz="1200" b="1" dirty="0" err="1"/>
              <a:t>Blaise</a:t>
            </a:r>
            <a:r>
              <a:rPr lang="en-US" sz="1200" b="1" dirty="0"/>
              <a:t> </a:t>
            </a:r>
            <a:r>
              <a:rPr lang="en-US" sz="1200" b="1" dirty="0" smtClean="0"/>
              <a:t>Pascal), </a:t>
            </a:r>
            <a:r>
              <a:rPr lang="en-US" sz="1000" dirty="0" smtClean="0"/>
              <a:t>J.H</a:t>
            </a:r>
            <a:r>
              <a:rPr lang="en-US" sz="1000" dirty="0"/>
              <a:t>. Lee, P.M. King, J. Roche </a:t>
            </a:r>
            <a:r>
              <a:rPr lang="en-US" sz="1200" b="1" dirty="0"/>
              <a:t>(Ohio </a:t>
            </a:r>
            <a:r>
              <a:rPr lang="en-US" sz="1200" b="1" dirty="0" smtClean="0"/>
              <a:t>University), </a:t>
            </a:r>
            <a:r>
              <a:rPr lang="en-US" sz="1000" dirty="0" smtClean="0"/>
              <a:t>E</a:t>
            </a:r>
            <a:r>
              <a:rPr lang="en-US" sz="1000" dirty="0"/>
              <a:t>. </a:t>
            </a:r>
            <a:r>
              <a:rPr lang="en-US" sz="1000" dirty="0" err="1"/>
              <a:t>Cisbani</a:t>
            </a:r>
            <a:r>
              <a:rPr lang="en-US" sz="1000" dirty="0"/>
              <a:t>, S. </a:t>
            </a:r>
            <a:r>
              <a:rPr lang="en-US" sz="1000" dirty="0" err="1"/>
              <a:t>Frullani</a:t>
            </a:r>
            <a:r>
              <a:rPr lang="en-US" sz="1000" dirty="0"/>
              <a:t>, F. Garibaldi </a:t>
            </a:r>
            <a:r>
              <a:rPr lang="en-US" sz="1200" b="1" dirty="0"/>
              <a:t>(INFN </a:t>
            </a:r>
            <a:r>
              <a:rPr lang="en-US" sz="1200" b="1" dirty="0" err="1"/>
              <a:t>Gruppo</a:t>
            </a:r>
            <a:r>
              <a:rPr lang="en-US" sz="1200" b="1" dirty="0"/>
              <a:t> </a:t>
            </a:r>
            <a:r>
              <a:rPr lang="en-US" sz="1200" b="1" dirty="0" err="1"/>
              <a:t>Collegato</a:t>
            </a:r>
            <a:r>
              <a:rPr lang="en-US" sz="1200" b="1" dirty="0"/>
              <a:t> </a:t>
            </a:r>
            <a:r>
              <a:rPr lang="en-US" sz="1200" b="1" dirty="0" err="1"/>
              <a:t>Sanita</a:t>
            </a:r>
            <a:r>
              <a:rPr lang="en-US" sz="1200" b="1" dirty="0"/>
              <a:t>' and </a:t>
            </a:r>
            <a:r>
              <a:rPr lang="en-US" sz="1200" b="1" dirty="0" err="1"/>
              <a:t>Istituto</a:t>
            </a:r>
            <a:r>
              <a:rPr lang="en-US" sz="1200" b="1" dirty="0"/>
              <a:t> </a:t>
            </a:r>
            <a:r>
              <a:rPr lang="en-US" sz="1200" b="1" dirty="0" err="1"/>
              <a:t>Superiore</a:t>
            </a:r>
            <a:r>
              <a:rPr lang="en-US" sz="1200" b="1" dirty="0"/>
              <a:t> di </a:t>
            </a:r>
            <a:r>
              <a:rPr lang="en-US" sz="1200" b="1" dirty="0" err="1" smtClean="0"/>
              <a:t>Sanitá</a:t>
            </a:r>
            <a:r>
              <a:rPr lang="en-US" sz="1200" b="1" dirty="0" smtClean="0"/>
              <a:t>), </a:t>
            </a:r>
            <a:r>
              <a:rPr lang="en-US" sz="1000" dirty="0" smtClean="0"/>
              <a:t>R</a:t>
            </a:r>
            <a:r>
              <a:rPr lang="en-US" sz="1000" dirty="0"/>
              <a:t>. De Leo, L. </a:t>
            </a:r>
            <a:r>
              <a:rPr lang="en-US" sz="1000" dirty="0" err="1"/>
              <a:t>Lagamba</a:t>
            </a:r>
            <a:r>
              <a:rPr lang="en-US" sz="1000" dirty="0"/>
              <a:t>, S. </a:t>
            </a:r>
            <a:r>
              <a:rPr lang="en-US" sz="1000" dirty="0" err="1"/>
              <a:t>Marrone</a:t>
            </a:r>
            <a:r>
              <a:rPr lang="en-US" sz="1000" dirty="0"/>
              <a:t> </a:t>
            </a:r>
            <a:r>
              <a:rPr lang="en-US" sz="1200" b="1" dirty="0"/>
              <a:t>(INFN, </a:t>
            </a:r>
            <a:r>
              <a:rPr lang="en-US" sz="1200" b="1" dirty="0" err="1"/>
              <a:t>Sezione</a:t>
            </a:r>
            <a:r>
              <a:rPr lang="en-US" sz="1200" b="1" dirty="0"/>
              <a:t> di Bari and University di </a:t>
            </a:r>
            <a:r>
              <a:rPr lang="en-US" sz="1200" b="1" dirty="0" smtClean="0"/>
              <a:t>Bari), </a:t>
            </a:r>
            <a:r>
              <a:rPr lang="en-US" sz="1000" dirty="0" smtClean="0"/>
              <a:t>F</a:t>
            </a:r>
            <a:r>
              <a:rPr lang="en-US" sz="1000" dirty="0"/>
              <a:t>. </a:t>
            </a:r>
            <a:r>
              <a:rPr lang="en-US" sz="1000" dirty="0" err="1"/>
              <a:t>Meddi</a:t>
            </a:r>
            <a:r>
              <a:rPr lang="en-US" sz="1000" dirty="0"/>
              <a:t>, G.M. </a:t>
            </a:r>
            <a:r>
              <a:rPr lang="en-US" sz="1000" dirty="0" err="1"/>
              <a:t>Urciuoli</a:t>
            </a:r>
            <a:r>
              <a:rPr lang="en-US" sz="1000" dirty="0"/>
              <a:t> </a:t>
            </a:r>
            <a:r>
              <a:rPr lang="en-US" sz="1200" b="1" dirty="0"/>
              <a:t>(</a:t>
            </a:r>
            <a:r>
              <a:rPr lang="en-US" sz="1200" b="1" dirty="0" err="1"/>
              <a:t>Dipartimento</a:t>
            </a:r>
            <a:r>
              <a:rPr lang="en-US" sz="1200" b="1" dirty="0"/>
              <a:t> di </a:t>
            </a:r>
            <a:r>
              <a:rPr lang="en-US" sz="1200" b="1" dirty="0" err="1"/>
              <a:t>Fisica</a:t>
            </a:r>
            <a:r>
              <a:rPr lang="en-US" sz="1200" b="1" dirty="0"/>
              <a:t> </a:t>
            </a:r>
            <a:r>
              <a:rPr lang="en-US" sz="1200" b="1" dirty="0" err="1"/>
              <a:t>dell'Universita</a:t>
            </a:r>
            <a:r>
              <a:rPr lang="en-US" sz="1200" b="1" dirty="0"/>
              <a:t>' la </a:t>
            </a:r>
            <a:r>
              <a:rPr lang="en-US" sz="1200" b="1" dirty="0" err="1"/>
              <a:t>Sapienza</a:t>
            </a:r>
            <a:r>
              <a:rPr lang="en-US" sz="1200" b="1" dirty="0"/>
              <a:t> and INFN </a:t>
            </a:r>
            <a:r>
              <a:rPr lang="en-US" sz="1200" b="1" dirty="0" err="1"/>
              <a:t>Sezione</a:t>
            </a:r>
            <a:r>
              <a:rPr lang="en-US" sz="1200" b="1" dirty="0"/>
              <a:t> di </a:t>
            </a:r>
            <a:r>
              <a:rPr lang="en-US" sz="1200" b="1" dirty="0" smtClean="0"/>
              <a:t>Roma), </a:t>
            </a:r>
            <a:r>
              <a:rPr lang="en-US" sz="1000" dirty="0" smtClean="0"/>
              <a:t>R</a:t>
            </a:r>
            <a:r>
              <a:rPr lang="en-US" sz="1000" dirty="0"/>
              <a:t>. Holmes, P. Souder </a:t>
            </a:r>
            <a:r>
              <a:rPr lang="en-US" sz="1200" b="1" dirty="0"/>
              <a:t>(Syracuse </a:t>
            </a:r>
            <a:r>
              <a:rPr lang="en-US" sz="1200" b="1" dirty="0" smtClean="0"/>
              <a:t>University), </a:t>
            </a:r>
            <a:r>
              <a:rPr lang="en-US" sz="1000" dirty="0" smtClean="0"/>
              <a:t>G</a:t>
            </a:r>
            <a:r>
              <a:rPr lang="en-US" sz="1000" dirty="0"/>
              <a:t>. Franklin, B. Quinn </a:t>
            </a:r>
            <a:r>
              <a:rPr lang="en-US" sz="1200" b="1" dirty="0"/>
              <a:t>(Carnegie Mellon University</a:t>
            </a:r>
            <a:r>
              <a:rPr lang="en-US" sz="1200" b="1" dirty="0" smtClean="0"/>
              <a:t>), </a:t>
            </a:r>
            <a:r>
              <a:rPr lang="en-US" sz="1000" dirty="0" smtClean="0"/>
              <a:t>W. Duvall, A. Lee</a:t>
            </a:r>
            <a:r>
              <a:rPr lang="en-US" sz="1200" dirty="0" smtClean="0"/>
              <a:t>, </a:t>
            </a:r>
            <a:r>
              <a:rPr lang="en-US" sz="1000" dirty="0" smtClean="0"/>
              <a:t>M</a:t>
            </a:r>
            <a:r>
              <a:rPr lang="en-US" sz="1000" dirty="0"/>
              <a:t>. Pitt </a:t>
            </a:r>
            <a:r>
              <a:rPr lang="en-US" sz="1200" b="1" dirty="0"/>
              <a:t>(Virginia Polytechnic Institute and State </a:t>
            </a:r>
            <a:r>
              <a:rPr lang="en-US" sz="1200" b="1" dirty="0" smtClean="0"/>
              <a:t>University), </a:t>
            </a:r>
            <a:r>
              <a:rPr lang="en-US" sz="1000" dirty="0" smtClean="0"/>
              <a:t>J.A</a:t>
            </a:r>
            <a:r>
              <a:rPr lang="en-US" sz="1000" dirty="0"/>
              <a:t>. Dunne, D. </a:t>
            </a:r>
            <a:r>
              <a:rPr lang="en-US" sz="1000" dirty="0" err="1"/>
              <a:t>Dutta</a:t>
            </a:r>
            <a:r>
              <a:rPr lang="en-US" sz="1000" dirty="0"/>
              <a:t> </a:t>
            </a:r>
            <a:r>
              <a:rPr lang="en-US" sz="1200" b="1" dirty="0"/>
              <a:t>(Mississippi State </a:t>
            </a:r>
            <a:r>
              <a:rPr lang="en-US" sz="1200" b="1" dirty="0" smtClean="0"/>
              <a:t>University), </a:t>
            </a:r>
            <a:r>
              <a:rPr lang="en-US" sz="1000" dirty="0" smtClean="0"/>
              <a:t>A.T</a:t>
            </a:r>
            <a:r>
              <a:rPr lang="en-US" sz="1000" dirty="0"/>
              <a:t>. </a:t>
            </a:r>
            <a:r>
              <a:rPr lang="en-US" sz="1000" dirty="0" err="1"/>
              <a:t>Katramatou</a:t>
            </a:r>
            <a:r>
              <a:rPr lang="en-US" sz="1000" dirty="0"/>
              <a:t>, G. G. </a:t>
            </a:r>
            <a:r>
              <a:rPr lang="en-US" sz="1000" dirty="0" err="1"/>
              <a:t>Petratos</a:t>
            </a:r>
            <a:r>
              <a:rPr lang="en-US" sz="1000" dirty="0"/>
              <a:t> </a:t>
            </a:r>
            <a:r>
              <a:rPr lang="en-US" sz="1200" b="1" dirty="0"/>
              <a:t>(Kent State </a:t>
            </a:r>
            <a:r>
              <a:rPr lang="en-US" sz="1200" b="1" dirty="0" smtClean="0"/>
              <a:t>University), </a:t>
            </a:r>
            <a:r>
              <a:rPr lang="en-US" sz="1000" dirty="0" smtClean="0"/>
              <a:t>A</a:t>
            </a:r>
            <a:r>
              <a:rPr lang="en-US" sz="1000" dirty="0"/>
              <a:t>. </a:t>
            </a:r>
            <a:r>
              <a:rPr lang="en-US" sz="1000" dirty="0" err="1"/>
              <a:t>Ahmidouch</a:t>
            </a:r>
            <a:r>
              <a:rPr lang="en-US" sz="1000" dirty="0"/>
              <a:t>, S. </a:t>
            </a:r>
            <a:r>
              <a:rPr lang="en-US" sz="1000" dirty="0" err="1"/>
              <a:t>Danagoulian</a:t>
            </a:r>
            <a:r>
              <a:rPr lang="en-US" sz="1000" dirty="0"/>
              <a:t> </a:t>
            </a:r>
            <a:r>
              <a:rPr lang="en-US" sz="1200" b="1" dirty="0"/>
              <a:t>(North Carolina </a:t>
            </a:r>
            <a:r>
              <a:rPr lang="en-US" sz="1200" b="1" dirty="0" smtClean="0"/>
              <a:t>A&amp;T </a:t>
            </a:r>
            <a:r>
              <a:rPr lang="en-US" sz="1200" b="1" dirty="0"/>
              <a:t>State </a:t>
            </a:r>
            <a:r>
              <a:rPr lang="en-US" sz="1200" b="1" dirty="0" smtClean="0"/>
              <a:t>University), </a:t>
            </a:r>
            <a:r>
              <a:rPr lang="en-US" sz="1000" dirty="0" smtClean="0"/>
              <a:t>S</a:t>
            </a:r>
            <a:r>
              <a:rPr lang="en-US" sz="1000" dirty="0"/>
              <a:t>. Kowalski, V. </a:t>
            </a:r>
            <a:r>
              <a:rPr lang="en-US" sz="1000" dirty="0" err="1"/>
              <a:t>Sulkosky</a:t>
            </a:r>
            <a:r>
              <a:rPr lang="en-US" sz="1000" dirty="0"/>
              <a:t> </a:t>
            </a:r>
            <a:r>
              <a:rPr lang="en-US" sz="1200" b="1" dirty="0"/>
              <a:t>(MIT) </a:t>
            </a:r>
            <a:r>
              <a:rPr lang="en-US" sz="1200" b="1" dirty="0" smtClean="0"/>
              <a:t>, </a:t>
            </a:r>
            <a:r>
              <a:rPr lang="en-US" sz="1000" dirty="0" smtClean="0"/>
              <a:t>P</a:t>
            </a:r>
            <a:r>
              <a:rPr lang="en-US" sz="1000" dirty="0"/>
              <a:t>. </a:t>
            </a:r>
            <a:r>
              <a:rPr lang="en-US" sz="1000" dirty="0" err="1"/>
              <a:t>Decowski</a:t>
            </a:r>
            <a:r>
              <a:rPr lang="en-US" sz="1000" dirty="0"/>
              <a:t> </a:t>
            </a:r>
            <a:r>
              <a:rPr lang="en-US" sz="1200" b="1" dirty="0"/>
              <a:t>(Smith </a:t>
            </a:r>
            <a:r>
              <a:rPr lang="en-US" sz="1200" b="1" dirty="0" smtClean="0"/>
              <a:t>College), </a:t>
            </a:r>
            <a:r>
              <a:rPr lang="en-US" sz="1000" dirty="0" smtClean="0"/>
              <a:t>J</a:t>
            </a:r>
            <a:r>
              <a:rPr lang="en-US" sz="1000" dirty="0"/>
              <a:t>. </a:t>
            </a:r>
            <a:r>
              <a:rPr lang="en-US" sz="1000" dirty="0" err="1"/>
              <a:t>Erler</a:t>
            </a:r>
            <a:r>
              <a:rPr lang="en-US" sz="1000" dirty="0"/>
              <a:t> </a:t>
            </a:r>
            <a:r>
              <a:rPr lang="en-US" sz="1200" b="1" dirty="0"/>
              <a:t>(Universidad </a:t>
            </a:r>
            <a:r>
              <a:rPr lang="en-US" sz="1200" b="1" dirty="0" err="1" smtClean="0"/>
              <a:t>Aut</a:t>
            </a:r>
            <a:r>
              <a:rPr lang="en-US" sz="1200" b="1" dirty="0" err="1"/>
              <a:t>ó</a:t>
            </a:r>
            <a:r>
              <a:rPr lang="en-US" sz="1200" b="1" dirty="0" err="1" smtClean="0"/>
              <a:t>noma</a:t>
            </a:r>
            <a:r>
              <a:rPr lang="en-US" sz="1200" b="1" dirty="0" smtClean="0"/>
              <a:t> </a:t>
            </a:r>
            <a:r>
              <a:rPr lang="en-US" sz="1200" b="1" dirty="0"/>
              <a:t>de </a:t>
            </a:r>
            <a:r>
              <a:rPr lang="en-US" sz="1200" b="1" dirty="0" smtClean="0"/>
              <a:t>México</a:t>
            </a:r>
            <a:r>
              <a:rPr lang="en-US" sz="1200" b="1" dirty="0"/>
              <a:t>) </a:t>
            </a:r>
            <a:r>
              <a:rPr lang="en-US" sz="1200" b="1" dirty="0" smtClean="0"/>
              <a:t>, </a:t>
            </a:r>
            <a:r>
              <a:rPr lang="en-US" sz="1000" dirty="0" smtClean="0"/>
              <a:t>M.J</a:t>
            </a:r>
            <a:r>
              <a:rPr lang="en-US" sz="1000" dirty="0"/>
              <a:t>. Ramsey-</a:t>
            </a:r>
            <a:r>
              <a:rPr lang="en-US" sz="1000" dirty="0" err="1"/>
              <a:t>Musolf</a:t>
            </a:r>
            <a:r>
              <a:rPr lang="en-US" sz="1000" dirty="0"/>
              <a:t> </a:t>
            </a:r>
            <a:r>
              <a:rPr lang="en-US" sz="1200" b="1" dirty="0"/>
              <a:t>(University of Wisconsin, </a:t>
            </a:r>
            <a:r>
              <a:rPr lang="en-US" sz="1200" b="1" dirty="0" smtClean="0"/>
              <a:t>Madison), </a:t>
            </a:r>
            <a:r>
              <a:rPr lang="en-US" sz="1000" dirty="0" err="1" smtClean="0"/>
              <a:t>Yu.G</a:t>
            </a:r>
            <a:r>
              <a:rPr lang="en-US" sz="1000" dirty="0"/>
              <a:t>. </a:t>
            </a:r>
            <a:r>
              <a:rPr lang="en-US" sz="1000" dirty="0" err="1"/>
              <a:t>Kolomensky</a:t>
            </a:r>
            <a:r>
              <a:rPr lang="en-US" sz="1000" dirty="0"/>
              <a:t> </a:t>
            </a:r>
            <a:r>
              <a:rPr lang="en-US" sz="1200" b="1" dirty="0"/>
              <a:t>(University of California, </a:t>
            </a:r>
            <a:r>
              <a:rPr lang="en-US" sz="1200" b="1" dirty="0" smtClean="0"/>
              <a:t>Berkeley), </a:t>
            </a:r>
            <a:r>
              <a:rPr lang="en-US" sz="1000" dirty="0" smtClean="0"/>
              <a:t>K</a:t>
            </a:r>
            <a:r>
              <a:rPr lang="en-US" sz="1000" dirty="0"/>
              <a:t>. A. </a:t>
            </a:r>
            <a:r>
              <a:rPr lang="en-US" sz="1000" dirty="0" err="1"/>
              <a:t>Aniol</a:t>
            </a:r>
            <a:r>
              <a:rPr lang="en-US" sz="1000" dirty="0"/>
              <a:t> </a:t>
            </a:r>
            <a:r>
              <a:rPr lang="en-US" sz="1200" b="1" dirty="0"/>
              <a:t>(California State U.(Los Angeles)) </a:t>
            </a:r>
            <a:r>
              <a:rPr lang="en-US" sz="1200" b="1" dirty="0" smtClean="0"/>
              <a:t>, </a:t>
            </a:r>
            <a:r>
              <a:rPr lang="en-US" sz="1000" dirty="0" smtClean="0"/>
              <a:t>C.A</a:t>
            </a:r>
            <a:r>
              <a:rPr lang="en-US" sz="1000" dirty="0"/>
              <a:t>. Davis, W.D. Ramsay </a:t>
            </a:r>
            <a:r>
              <a:rPr lang="en-US" sz="1200" b="1" dirty="0"/>
              <a:t>(TRIUMF) </a:t>
            </a:r>
            <a:r>
              <a:rPr lang="en-US" sz="1200" b="1" dirty="0" smtClean="0"/>
              <a:t>, </a:t>
            </a:r>
            <a:r>
              <a:rPr lang="en-US" sz="1000" dirty="0" smtClean="0"/>
              <a:t>J.W</a:t>
            </a:r>
            <a:r>
              <a:rPr lang="en-US" sz="1000" dirty="0"/>
              <a:t>. Martin </a:t>
            </a:r>
            <a:r>
              <a:rPr lang="en-US" sz="1200" b="1" dirty="0"/>
              <a:t>(University of </a:t>
            </a:r>
            <a:r>
              <a:rPr lang="en-US" sz="1200" b="1" dirty="0" smtClean="0"/>
              <a:t>Winnipeg), </a:t>
            </a:r>
            <a:r>
              <a:rPr lang="en-US" sz="1000" dirty="0" smtClean="0"/>
              <a:t>E</a:t>
            </a:r>
            <a:r>
              <a:rPr lang="en-US" sz="1000" dirty="0"/>
              <a:t>. </a:t>
            </a:r>
            <a:r>
              <a:rPr lang="en-US" sz="1000" dirty="0" err="1"/>
              <a:t>Korkmaz</a:t>
            </a:r>
            <a:r>
              <a:rPr lang="en-US" sz="1000" dirty="0"/>
              <a:t> </a:t>
            </a:r>
            <a:r>
              <a:rPr lang="en-US" sz="1200" b="1" dirty="0"/>
              <a:t>(University of Northern British Columbia) </a:t>
            </a:r>
            <a:r>
              <a:rPr lang="en-US" sz="1200" b="1" dirty="0" smtClean="0"/>
              <a:t>,</a:t>
            </a:r>
            <a:r>
              <a:rPr lang="en-US" sz="1000" dirty="0" smtClean="0"/>
              <a:t>T</a:t>
            </a:r>
            <a:r>
              <a:rPr lang="en-US" sz="1000" dirty="0"/>
              <a:t>. </a:t>
            </a:r>
            <a:r>
              <a:rPr lang="en-US" sz="1000" dirty="0" err="1"/>
              <a:t>Holmstrom</a:t>
            </a:r>
            <a:r>
              <a:rPr lang="en-US" sz="1000" dirty="0"/>
              <a:t> </a:t>
            </a:r>
            <a:r>
              <a:rPr lang="en-US" sz="1200" b="1" dirty="0"/>
              <a:t>(Longwood </a:t>
            </a:r>
            <a:r>
              <a:rPr lang="en-US" sz="1200" b="1" dirty="0" smtClean="0"/>
              <a:t>University), </a:t>
            </a:r>
            <a:r>
              <a:rPr lang="en-US" sz="1000" dirty="0" smtClean="0"/>
              <a:t>S.F</a:t>
            </a:r>
            <a:r>
              <a:rPr lang="en-US" sz="1000" dirty="0"/>
              <a:t>. Pate </a:t>
            </a:r>
            <a:r>
              <a:rPr lang="en-US" sz="1200" b="1" dirty="0"/>
              <a:t>(New Mexico State </a:t>
            </a:r>
            <a:r>
              <a:rPr lang="en-US" sz="1200" b="1" dirty="0" smtClean="0"/>
              <a:t>University), </a:t>
            </a:r>
            <a:r>
              <a:rPr lang="en-US" sz="1000" dirty="0" smtClean="0"/>
              <a:t>G</a:t>
            </a:r>
            <a:r>
              <a:rPr lang="en-US" sz="1000" dirty="0"/>
              <a:t>. Ron </a:t>
            </a:r>
            <a:r>
              <a:rPr lang="en-US" sz="1200" b="1" dirty="0"/>
              <a:t>(Hebrew University of </a:t>
            </a:r>
            <a:r>
              <a:rPr lang="en-US" sz="1200" b="1" dirty="0" smtClean="0"/>
              <a:t>Jerusalem), </a:t>
            </a:r>
            <a:r>
              <a:rPr lang="en-US" sz="1000" dirty="0" smtClean="0"/>
              <a:t>D.T</a:t>
            </a:r>
            <a:r>
              <a:rPr lang="en-US" sz="1000" dirty="0"/>
              <a:t>. </a:t>
            </a:r>
            <a:r>
              <a:rPr lang="en-US" sz="1000" dirty="0" err="1"/>
              <a:t>Spayde</a:t>
            </a:r>
            <a:r>
              <a:rPr lang="en-US" sz="1000" dirty="0"/>
              <a:t> (</a:t>
            </a:r>
            <a:r>
              <a:rPr lang="en-US" sz="1200" b="1" dirty="0"/>
              <a:t>Hendrix </a:t>
            </a:r>
            <a:r>
              <a:rPr lang="en-US" sz="1200" b="1" dirty="0" smtClean="0"/>
              <a:t>College), </a:t>
            </a:r>
            <a:r>
              <a:rPr lang="en-US" sz="1000" dirty="0" smtClean="0"/>
              <a:t>P</a:t>
            </a:r>
            <a:r>
              <a:rPr lang="en-US" sz="1000" dirty="0"/>
              <a:t>. Markowitz </a:t>
            </a:r>
            <a:r>
              <a:rPr lang="en-US" sz="1200" b="1" dirty="0"/>
              <a:t>(Florida International </a:t>
            </a:r>
            <a:r>
              <a:rPr lang="en-US" sz="1200" b="1" dirty="0" smtClean="0"/>
              <a:t>University), </a:t>
            </a:r>
            <a:r>
              <a:rPr lang="en-US" sz="1000" dirty="0" smtClean="0"/>
              <a:t>F.R</a:t>
            </a:r>
            <a:r>
              <a:rPr lang="en-US" sz="1000" dirty="0"/>
              <a:t>. </a:t>
            </a:r>
            <a:r>
              <a:rPr lang="en-US" sz="1000" dirty="0" err="1"/>
              <a:t>Wesselmann</a:t>
            </a:r>
            <a:r>
              <a:rPr lang="en-US" sz="1000" dirty="0"/>
              <a:t> </a:t>
            </a:r>
            <a:r>
              <a:rPr lang="en-US" sz="1200" b="1" dirty="0"/>
              <a:t>( Xavier University of </a:t>
            </a:r>
            <a:r>
              <a:rPr lang="en-US" sz="1200" b="1" dirty="0" smtClean="0"/>
              <a:t>Louisiana), </a:t>
            </a:r>
            <a:r>
              <a:rPr lang="en-US" sz="1000" dirty="0" smtClean="0"/>
              <a:t>F</a:t>
            </a:r>
            <a:r>
              <a:rPr lang="en-US" sz="1000" dirty="0"/>
              <a:t>. Maas</a:t>
            </a:r>
            <a:r>
              <a:rPr lang="en-US" sz="1200" b="1" dirty="0"/>
              <a:t>(Johannes Gutenberg </a:t>
            </a:r>
            <a:r>
              <a:rPr lang="en-US" sz="1200" b="1" dirty="0" err="1"/>
              <a:t>Universitaet</a:t>
            </a:r>
            <a:r>
              <a:rPr lang="en-US" sz="1200" b="1" dirty="0"/>
              <a:t> </a:t>
            </a:r>
            <a:r>
              <a:rPr lang="en-US" sz="1200" b="1" dirty="0" smtClean="0"/>
              <a:t>Mainz), </a:t>
            </a:r>
            <a:r>
              <a:rPr lang="en-US" sz="1000" dirty="0" smtClean="0"/>
              <a:t>C</a:t>
            </a:r>
            <a:r>
              <a:rPr lang="en-US" sz="1000" dirty="0"/>
              <a:t>. Hyde</a:t>
            </a:r>
            <a:r>
              <a:rPr lang="en-US" sz="1200" b="1" dirty="0"/>
              <a:t>(Old Dominion </a:t>
            </a:r>
            <a:r>
              <a:rPr lang="en-US" sz="1200" b="1" dirty="0" smtClean="0"/>
              <a:t>University), </a:t>
            </a:r>
            <a:r>
              <a:rPr lang="en-US" sz="1000" dirty="0" smtClean="0"/>
              <a:t>F</a:t>
            </a:r>
            <a:r>
              <a:rPr lang="en-US" sz="1000" dirty="0"/>
              <a:t>. </a:t>
            </a:r>
            <a:r>
              <a:rPr lang="en-US" sz="1000" dirty="0" err="1"/>
              <a:t>Benmokhtar</a:t>
            </a:r>
            <a:r>
              <a:rPr lang="en-US" sz="1000" dirty="0"/>
              <a:t> </a:t>
            </a:r>
            <a:r>
              <a:rPr lang="en-US" sz="1200" b="1" dirty="0"/>
              <a:t>(Christopher Newport </a:t>
            </a:r>
            <a:r>
              <a:rPr lang="en-US" sz="1200" b="1" dirty="0" smtClean="0"/>
              <a:t>University), </a:t>
            </a:r>
            <a:r>
              <a:rPr lang="en-US" sz="1000" dirty="0" smtClean="0"/>
              <a:t>E</a:t>
            </a:r>
            <a:r>
              <a:rPr lang="en-US" sz="1000" dirty="0"/>
              <a:t>. Schulte </a:t>
            </a:r>
            <a:r>
              <a:rPr lang="en-US" sz="1200" b="1" dirty="0"/>
              <a:t>(Temple </a:t>
            </a:r>
            <a:r>
              <a:rPr lang="en-US" sz="1200" b="1" dirty="0" smtClean="0"/>
              <a:t>University), </a:t>
            </a:r>
            <a:r>
              <a:rPr lang="en-US" sz="1000" dirty="0" smtClean="0"/>
              <a:t>M</a:t>
            </a:r>
            <a:r>
              <a:rPr lang="en-US" sz="1000" dirty="0"/>
              <a:t>. </a:t>
            </a:r>
            <a:r>
              <a:rPr lang="en-US" sz="1000" dirty="0" err="1"/>
              <a:t>Capogni</a:t>
            </a:r>
            <a:r>
              <a:rPr lang="en-US" sz="1000" dirty="0"/>
              <a:t> </a:t>
            </a:r>
            <a:r>
              <a:rPr lang="en-US" sz="1000" b="1" dirty="0" smtClean="0"/>
              <a:t>(</a:t>
            </a:r>
            <a:r>
              <a:rPr lang="en-US" sz="1200" b="1" dirty="0" err="1" smtClean="0"/>
              <a:t>Istituto</a:t>
            </a:r>
            <a:r>
              <a:rPr lang="en-US" sz="1200" b="1" dirty="0" smtClean="0"/>
              <a:t> </a:t>
            </a:r>
            <a:r>
              <a:rPr lang="en-US" sz="1200" b="1" dirty="0" err="1"/>
              <a:t>Nazionale</a:t>
            </a:r>
            <a:r>
              <a:rPr lang="en-US" sz="1200" b="1" dirty="0"/>
              <a:t> di </a:t>
            </a:r>
            <a:r>
              <a:rPr lang="en-US" sz="1200" b="1" dirty="0" err="1"/>
              <a:t>Metrologia</a:t>
            </a:r>
            <a:r>
              <a:rPr lang="en-US" sz="1200" b="1" dirty="0"/>
              <a:t> </a:t>
            </a:r>
            <a:r>
              <a:rPr lang="en-US" sz="1200" b="1" dirty="0" err="1"/>
              <a:t>delle</a:t>
            </a:r>
            <a:r>
              <a:rPr lang="en-US" sz="1200" b="1" dirty="0"/>
              <a:t> </a:t>
            </a:r>
            <a:r>
              <a:rPr lang="en-US" sz="1200" b="1" dirty="0" err="1"/>
              <a:t>Radiazioni</a:t>
            </a:r>
            <a:r>
              <a:rPr lang="en-US" sz="1200" b="1" dirty="0"/>
              <a:t> </a:t>
            </a:r>
            <a:r>
              <a:rPr lang="en-US" sz="1200" b="1" dirty="0" err="1"/>
              <a:t>Ionizzanti</a:t>
            </a:r>
            <a:r>
              <a:rPr lang="en-US" sz="1200" b="1" dirty="0"/>
              <a:t> ENEA and INFN </a:t>
            </a:r>
            <a:r>
              <a:rPr lang="en-US" sz="1200" b="1" dirty="0" err="1"/>
              <a:t>Gruppo</a:t>
            </a:r>
            <a:r>
              <a:rPr lang="en-US" sz="1200" b="1" dirty="0"/>
              <a:t> </a:t>
            </a:r>
            <a:r>
              <a:rPr lang="en-US" sz="1200" b="1" dirty="0" err="1"/>
              <a:t>Collegato</a:t>
            </a:r>
            <a:r>
              <a:rPr lang="en-US" sz="1200" b="1" dirty="0"/>
              <a:t> </a:t>
            </a:r>
            <a:r>
              <a:rPr lang="en-US" sz="1200" b="1" dirty="0" err="1" smtClean="0"/>
              <a:t>Sanitá</a:t>
            </a:r>
            <a:r>
              <a:rPr lang="en-US" sz="1200" b="1" dirty="0" smtClean="0"/>
              <a:t>), </a:t>
            </a:r>
            <a:r>
              <a:rPr lang="en-US" sz="1000" dirty="0" smtClean="0"/>
              <a:t>R</a:t>
            </a:r>
            <a:r>
              <a:rPr lang="en-US" sz="1000" dirty="0"/>
              <a:t>. </a:t>
            </a:r>
            <a:r>
              <a:rPr lang="en-US" sz="1000" dirty="0" err="1"/>
              <a:t>Perrino</a:t>
            </a:r>
            <a:r>
              <a:rPr lang="en-US" sz="1000" dirty="0"/>
              <a:t> </a:t>
            </a:r>
            <a:r>
              <a:rPr lang="en-US" sz="1200" b="1" dirty="0"/>
              <a:t>(INFN </a:t>
            </a:r>
            <a:r>
              <a:rPr lang="en-US" sz="1200" b="1" dirty="0" err="1"/>
              <a:t>Sezione</a:t>
            </a:r>
            <a:r>
              <a:rPr lang="en-US" sz="1200" b="1" dirty="0"/>
              <a:t> di Lecce</a:t>
            </a:r>
            <a:r>
              <a:rPr lang="en-US" sz="1200" b="1" dirty="0" smtClean="0"/>
              <a:t>)</a:t>
            </a:r>
            <a:endParaRPr lang="en-US" sz="1200" b="1" dirty="0"/>
          </a:p>
        </p:txBody>
      </p:sp>
      <p:sp>
        <p:nvSpPr>
          <p:cNvPr id="8" name="TextBox 7"/>
          <p:cNvSpPr txBox="1"/>
          <p:nvPr/>
        </p:nvSpPr>
        <p:spPr>
          <a:xfrm>
            <a:off x="7644400" y="6500796"/>
            <a:ext cx="1071127" cy="346249"/>
          </a:xfrm>
          <a:prstGeom prst="rect">
            <a:avLst/>
          </a:prstGeom>
          <a:noFill/>
        </p:spPr>
        <p:txBody>
          <a:bodyPr wrap="none" rtlCol="0">
            <a:spAutoFit/>
          </a:bodyPr>
          <a:lstStyle/>
          <a:p>
            <a:pPr>
              <a:lnSpc>
                <a:spcPct val="150000"/>
              </a:lnSpc>
            </a:pPr>
            <a:r>
              <a:rPr lang="en-US" sz="1100" dirty="0" smtClean="0">
                <a:solidFill>
                  <a:srgbClr val="00B0F0"/>
                </a:solidFill>
              </a:rPr>
              <a:t>*</a:t>
            </a:r>
            <a:r>
              <a:rPr lang="en-US" sz="1100" dirty="0" err="1" smtClean="0">
                <a:solidFill>
                  <a:srgbClr val="00B0F0"/>
                </a:solidFill>
              </a:rPr>
              <a:t>Spokeperson</a:t>
            </a:r>
            <a:endParaRPr lang="en-US" sz="1100" dirty="0" smtClean="0">
              <a:solidFill>
                <a:srgbClr val="00B0F0"/>
              </a:solidFill>
            </a:endParaRPr>
          </a:p>
        </p:txBody>
      </p:sp>
    </p:spTree>
    <p:extLst>
      <p:ext uri="{BB962C8B-B14F-4D97-AF65-F5344CB8AC3E}">
        <p14:creationId xmlns:p14="http://schemas.microsoft.com/office/powerpoint/2010/main" val="29525054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PVES Experiment Summary</a:t>
            </a:r>
            <a:endParaRPr lang="en-US" dirty="0"/>
          </a:p>
        </p:txBody>
      </p:sp>
      <p:sp>
        <p:nvSpPr>
          <p:cNvPr id="4" name="Date Placeholder 3"/>
          <p:cNvSpPr>
            <a:spLocks noGrp="1"/>
          </p:cNvSpPr>
          <p:nvPr>
            <p:ph type="dt" sz="half" idx="10"/>
          </p:nvPr>
        </p:nvSpPr>
        <p:spPr/>
        <p:txBody>
          <a:bodyPr/>
          <a:lstStyle/>
          <a:p>
            <a:r>
              <a:rPr lang="en-US" smtClean="0"/>
              <a:t>June 1-19, 2015</a:t>
            </a:r>
            <a:endParaRPr lang="en-US"/>
          </a:p>
        </p:txBody>
      </p:sp>
      <p:sp>
        <p:nvSpPr>
          <p:cNvPr id="6" name="Footer Placeholder 5"/>
          <p:cNvSpPr>
            <a:spLocks noGrp="1"/>
          </p:cNvSpPr>
          <p:nvPr>
            <p:ph type="ftr" sz="quarter" idx="11"/>
          </p:nvPr>
        </p:nvSpPr>
        <p:spPr/>
        <p:txBody>
          <a:bodyPr/>
          <a:lstStyle/>
          <a:p>
            <a:r>
              <a:rPr lang="en-US" smtClean="0"/>
              <a:t>HUGS</a:t>
            </a:r>
            <a:endParaRPr lang="en-US" dirty="0"/>
          </a:p>
        </p:txBody>
      </p:sp>
      <p:sp>
        <p:nvSpPr>
          <p:cNvPr id="7" name="Slide Number Placeholder 6"/>
          <p:cNvSpPr>
            <a:spLocks noGrp="1"/>
          </p:cNvSpPr>
          <p:nvPr>
            <p:ph type="sldNum" sz="quarter" idx="12"/>
          </p:nvPr>
        </p:nvSpPr>
        <p:spPr/>
        <p:txBody>
          <a:bodyPr/>
          <a:lstStyle/>
          <a:p>
            <a:fld id="{5AA00D3E-674A-4B2B-861F-E45F528AF156}" type="slidenum">
              <a:rPr lang="en-US" smtClean="0"/>
              <a:t>92</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683" y="1219200"/>
            <a:ext cx="3586300" cy="5027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50490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SOLID</a:t>
            </a:r>
            <a:endParaRPr lang="en-CA" dirty="0"/>
          </a:p>
        </p:txBody>
      </p:sp>
      <p:pic>
        <p:nvPicPr>
          <p:cNvPr id="5" name="Picture 4"/>
          <p:cNvPicPr>
            <a:picLocks noChangeAspect="1"/>
          </p:cNvPicPr>
          <p:nvPr/>
        </p:nvPicPr>
        <p:blipFill>
          <a:blip r:embed="rId2"/>
          <a:stretch>
            <a:fillRect/>
          </a:stretch>
        </p:blipFill>
        <p:spPr>
          <a:xfrm>
            <a:off x="652956" y="816746"/>
            <a:ext cx="7834097" cy="5922661"/>
          </a:xfrm>
          <a:prstGeom prst="rect">
            <a:avLst/>
          </a:prstGeom>
        </p:spPr>
      </p:pic>
      <p:sp>
        <p:nvSpPr>
          <p:cNvPr id="2" name="Date Placeholder 1"/>
          <p:cNvSpPr>
            <a:spLocks noGrp="1"/>
          </p:cNvSpPr>
          <p:nvPr>
            <p:ph type="dt" sz="half" idx="10"/>
          </p:nvPr>
        </p:nvSpPr>
        <p:spPr/>
        <p:txBody>
          <a:bodyPr/>
          <a:lstStyle/>
          <a:p>
            <a:r>
              <a:rPr lang="en-US" smtClean="0"/>
              <a:t>June 1-19, 2015</a:t>
            </a:r>
            <a:endParaRPr lang="en-CA" dirty="0"/>
          </a:p>
        </p:txBody>
      </p:sp>
      <p:sp>
        <p:nvSpPr>
          <p:cNvPr id="3" name="Footer Placeholder 2"/>
          <p:cNvSpPr>
            <a:spLocks noGrp="1"/>
          </p:cNvSpPr>
          <p:nvPr>
            <p:ph type="ftr" sz="quarter" idx="11"/>
          </p:nvPr>
        </p:nvSpPr>
        <p:spPr/>
        <p:txBody>
          <a:bodyPr/>
          <a:lstStyle/>
          <a:p>
            <a:r>
              <a:rPr lang="en-US" smtClean="0"/>
              <a:t>HUGS</a:t>
            </a:r>
            <a:endParaRPr lang="en-CA" dirty="0" smtClean="0"/>
          </a:p>
        </p:txBody>
      </p:sp>
      <p:sp>
        <p:nvSpPr>
          <p:cNvPr id="6" name="Slide Number Placeholder 5"/>
          <p:cNvSpPr>
            <a:spLocks noGrp="1"/>
          </p:cNvSpPr>
          <p:nvPr>
            <p:ph type="sldNum" sz="quarter" idx="12"/>
          </p:nvPr>
        </p:nvSpPr>
        <p:spPr/>
        <p:txBody>
          <a:bodyPr/>
          <a:lstStyle/>
          <a:p>
            <a:fld id="{DA118E06-5FBC-4A7F-98A9-FD3F00BABDBC}" type="slidenum">
              <a:rPr lang="en-CA" smtClean="0"/>
              <a:pPr/>
              <a:t>93</a:t>
            </a:fld>
            <a:endParaRPr lang="en-CA" dirty="0"/>
          </a:p>
        </p:txBody>
      </p:sp>
    </p:spTree>
    <p:extLst>
      <p:ext uri="{BB962C8B-B14F-4D97-AF65-F5344CB8AC3E}">
        <p14:creationId xmlns:p14="http://schemas.microsoft.com/office/powerpoint/2010/main" val="22002104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clrChange>
              <a:clrFrom>
                <a:srgbClr val="F1EED8"/>
              </a:clrFrom>
              <a:clrTo>
                <a:srgbClr val="F1EED8">
                  <a:alpha val="0"/>
                </a:srgbClr>
              </a:clrTo>
            </a:clrChange>
            <a:extLst>
              <a:ext uri="{28A0092B-C50C-407E-A947-70E740481C1C}">
                <a14:useLocalDpi xmlns:a14="http://schemas.microsoft.com/office/drawing/2010/main" val="0"/>
              </a:ext>
            </a:extLst>
          </a:blip>
          <a:srcRect t="9162"/>
          <a:stretch/>
        </p:blipFill>
        <p:spPr bwMode="auto">
          <a:xfrm>
            <a:off x="300037" y="1255594"/>
            <a:ext cx="8543925" cy="5312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SOLID – Large Acceptance Device</a:t>
            </a:r>
            <a:endParaRPr lang="en-US" dirty="0"/>
          </a:p>
        </p:txBody>
      </p:sp>
      <p:sp>
        <p:nvSpPr>
          <p:cNvPr id="4" name="Date Placeholder 3"/>
          <p:cNvSpPr>
            <a:spLocks noGrp="1"/>
          </p:cNvSpPr>
          <p:nvPr>
            <p:ph type="dt" sz="half" idx="10"/>
          </p:nvPr>
        </p:nvSpPr>
        <p:spPr/>
        <p:txBody>
          <a:bodyPr/>
          <a:lstStyle/>
          <a:p>
            <a:r>
              <a:rPr lang="en-US" smtClean="0"/>
              <a:t>June 1-19, 2015</a:t>
            </a:r>
            <a:endParaRPr lang="en-US"/>
          </a:p>
        </p:txBody>
      </p:sp>
      <p:sp>
        <p:nvSpPr>
          <p:cNvPr id="5" name="Footer Placeholder 4"/>
          <p:cNvSpPr>
            <a:spLocks noGrp="1"/>
          </p:cNvSpPr>
          <p:nvPr>
            <p:ph type="ftr" sz="quarter" idx="11"/>
          </p:nvPr>
        </p:nvSpPr>
        <p:spPr/>
        <p:txBody>
          <a:bodyPr/>
          <a:lstStyle/>
          <a:p>
            <a:r>
              <a:rPr lang="en-US" smtClean="0"/>
              <a:t>HUGS</a:t>
            </a:r>
            <a:endParaRPr lang="en-US"/>
          </a:p>
        </p:txBody>
      </p:sp>
      <p:sp>
        <p:nvSpPr>
          <p:cNvPr id="6" name="Slide Number Placeholder 5"/>
          <p:cNvSpPr>
            <a:spLocks noGrp="1"/>
          </p:cNvSpPr>
          <p:nvPr>
            <p:ph type="sldNum" sz="quarter" idx="12"/>
          </p:nvPr>
        </p:nvSpPr>
        <p:spPr/>
        <p:txBody>
          <a:bodyPr/>
          <a:lstStyle/>
          <a:p>
            <a:fld id="{5AA00D3E-674A-4B2B-861F-E45F528AF156}" type="slidenum">
              <a:rPr lang="en-US" smtClean="0"/>
              <a:t>94</a:t>
            </a:fld>
            <a:endParaRPr lang="en-US"/>
          </a:p>
        </p:txBody>
      </p:sp>
    </p:spTree>
    <p:extLst>
      <p:ext uri="{BB962C8B-B14F-4D97-AF65-F5344CB8AC3E}">
        <p14:creationId xmlns:p14="http://schemas.microsoft.com/office/powerpoint/2010/main" val="406733593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ln/>
        </p:spPr>
        <p:txBody>
          <a:bodyPr/>
          <a:lstStyle/>
          <a:p>
            <a:r>
              <a:rPr lang="en-US" dirty="0"/>
              <a:t>Contact Interaction Models</a:t>
            </a:r>
          </a:p>
        </p:txBody>
      </p:sp>
      <p:sp>
        <p:nvSpPr>
          <p:cNvPr id="2" name="Date Placeholder 1"/>
          <p:cNvSpPr>
            <a:spLocks noGrp="1"/>
          </p:cNvSpPr>
          <p:nvPr>
            <p:ph type="dt" sz="half" idx="10"/>
          </p:nvPr>
        </p:nvSpPr>
        <p:spPr/>
        <p:txBody>
          <a:bodyPr/>
          <a:lstStyle/>
          <a:p>
            <a:r>
              <a:rPr lang="en-US" smtClean="0"/>
              <a:t>June 1-19, 2015</a:t>
            </a:r>
            <a:endParaRPr lang="en-US"/>
          </a:p>
        </p:txBody>
      </p:sp>
      <p:sp>
        <p:nvSpPr>
          <p:cNvPr id="3" name="Footer Placeholder 2"/>
          <p:cNvSpPr>
            <a:spLocks noGrp="1"/>
          </p:cNvSpPr>
          <p:nvPr>
            <p:ph type="ftr" sz="quarter" idx="11"/>
          </p:nvPr>
        </p:nvSpPr>
        <p:spPr/>
        <p:txBody>
          <a:bodyPr/>
          <a:lstStyle/>
          <a:p>
            <a:r>
              <a:rPr lang="en-US" smtClean="0"/>
              <a:t>HUGS</a:t>
            </a:r>
            <a:endParaRPr lang="en-US"/>
          </a:p>
        </p:txBody>
      </p:sp>
      <p:sp>
        <p:nvSpPr>
          <p:cNvPr id="4" name="Slide Number Placeholder 3"/>
          <p:cNvSpPr>
            <a:spLocks noGrp="1"/>
          </p:cNvSpPr>
          <p:nvPr>
            <p:ph type="sldNum" sz="quarter" idx="12"/>
          </p:nvPr>
        </p:nvSpPr>
        <p:spPr/>
        <p:txBody>
          <a:bodyPr/>
          <a:lstStyle/>
          <a:p>
            <a:fld id="{7E5306AB-AE3C-461E-AA4C-9594156E011A}" type="slidenum">
              <a:rPr lang="en-US" smtClean="0"/>
              <a:pPr/>
              <a:t>95</a:t>
            </a:fld>
            <a:endParaRPr lang="en-US"/>
          </a:p>
        </p:txBody>
      </p:sp>
      <p:pic>
        <p:nvPicPr>
          <p:cNvPr id="7170"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804341"/>
            <a:ext cx="1285875" cy="75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7171"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759693"/>
            <a:ext cx="932036" cy="84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7172" name="AutoShape 4"/>
          <p:cNvSpPr>
            <a:spLocks/>
          </p:cNvSpPr>
          <p:nvPr/>
        </p:nvSpPr>
        <p:spPr bwMode="auto">
          <a:xfrm>
            <a:off x="7092553" y="1045442"/>
            <a:ext cx="375047" cy="267891"/>
          </a:xfrm>
          <a:prstGeom prst="rightArrow">
            <a:avLst>
              <a:gd name="adj1" fmla="val 50000"/>
              <a:gd name="adj2" fmla="val 35000"/>
            </a:avLst>
          </a:prstGeom>
          <a:solidFill>
            <a:srgbClr val="BBE0E3"/>
          </a:solidFill>
          <a:ln w="9525" cap="flat">
            <a:solidFill>
              <a:srgbClr val="000000"/>
            </a:solidFill>
            <a:prstDash val="solid"/>
            <a:round/>
            <a:headEnd type="none" w="med" len="med"/>
            <a:tailEnd type="none" w="med" len="med"/>
          </a:ln>
        </p:spPr>
        <p:txBody>
          <a:bodyPr lIns="0" tIns="0" rIns="0" bIns="0"/>
          <a:lstStyle/>
          <a:p>
            <a:endParaRPr lang="en-US"/>
          </a:p>
        </p:txBody>
      </p:sp>
      <p:sp>
        <p:nvSpPr>
          <p:cNvPr id="7173" name="Rectangle 5"/>
          <p:cNvSpPr>
            <a:spLocks/>
          </p:cNvSpPr>
          <p:nvPr/>
        </p:nvSpPr>
        <p:spPr bwMode="auto">
          <a:xfrm>
            <a:off x="231056" y="964406"/>
            <a:ext cx="4592092" cy="132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2000" dirty="0">
                <a:solidFill>
                  <a:schemeClr val="tx1"/>
                </a:solidFill>
                <a:ea typeface="Gill Sans" charset="0"/>
                <a:cs typeface="Gill Sans" charset="0"/>
              </a:rPr>
              <a:t>Use four-fermion contact interaction to </a:t>
            </a:r>
            <a:r>
              <a:rPr lang="en-US" sz="2000" dirty="0" smtClean="0">
                <a:solidFill>
                  <a:schemeClr val="tx1"/>
                </a:solidFill>
                <a:ea typeface="Gill Sans" charset="0"/>
                <a:cs typeface="Gill Sans" charset="0"/>
              </a:rPr>
              <a:t>parameterize </a:t>
            </a:r>
            <a:r>
              <a:rPr lang="en-US" sz="2000" dirty="0">
                <a:solidFill>
                  <a:schemeClr val="tx1"/>
                </a:solidFill>
                <a:ea typeface="Gill Sans" charset="0"/>
                <a:cs typeface="Gill Sans" charset="0"/>
              </a:rPr>
              <a:t>the effective PV electron-quark </a:t>
            </a:r>
            <a:r>
              <a:rPr lang="en-US" sz="2000" dirty="0" smtClean="0">
                <a:solidFill>
                  <a:schemeClr val="tx1"/>
                </a:solidFill>
                <a:ea typeface="Gill Sans" charset="0"/>
                <a:cs typeface="Gill Sans" charset="0"/>
              </a:rPr>
              <a:t>couplings (mass </a:t>
            </a:r>
            <a:r>
              <a:rPr lang="en-US" sz="2000" dirty="0">
                <a:solidFill>
                  <a:schemeClr val="tx1"/>
                </a:solidFill>
                <a:ea typeface="Gill Sans" charset="0"/>
                <a:cs typeface="Gill Sans" charset="0"/>
              </a:rPr>
              <a:t>scale and coupling)</a:t>
            </a:r>
          </a:p>
        </p:txBody>
      </p:sp>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3867" y="2541613"/>
            <a:ext cx="3500438" cy="172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75" name="Rectangle 7"/>
          <p:cNvSpPr>
            <a:spLocks/>
          </p:cNvSpPr>
          <p:nvPr/>
        </p:nvSpPr>
        <p:spPr bwMode="auto">
          <a:xfrm>
            <a:off x="7497961" y="4076700"/>
            <a:ext cx="88403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dirty="0">
                <a:ea typeface="Gill Sans" charset="0"/>
                <a:cs typeface="Gill Sans" charset="0"/>
              </a:rPr>
              <a:t>Large </a:t>
            </a:r>
            <a:r>
              <a:rPr lang="el-GR" sz="1700" i="1" dirty="0">
                <a:latin typeface="Times New Roman" pitchFamily="18" charset="0"/>
                <a:ea typeface="Gill Sans" charset="0"/>
                <a:cs typeface="Times New Roman" pitchFamily="18" charset="0"/>
              </a:rPr>
              <a:t>θ</a:t>
            </a:r>
            <a:endParaRPr lang="en-US" sz="1700" i="1" dirty="0">
              <a:latin typeface="Times New Roman" pitchFamily="18" charset="0"/>
              <a:ea typeface="Gill Sans" charset="0"/>
              <a:cs typeface="Times New Roman" pitchFamily="18" charset="0"/>
            </a:endParaRPr>
          </a:p>
        </p:txBody>
      </p:sp>
      <p:sp>
        <p:nvSpPr>
          <p:cNvPr id="7176" name="Rectangle 8"/>
          <p:cNvSpPr>
            <a:spLocks/>
          </p:cNvSpPr>
          <p:nvPr/>
        </p:nvSpPr>
        <p:spPr bwMode="auto">
          <a:xfrm>
            <a:off x="5794474" y="4076700"/>
            <a:ext cx="83492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dirty="0">
                <a:ea typeface="Gill Sans" charset="0"/>
                <a:cs typeface="Gill Sans" charset="0"/>
              </a:rPr>
              <a:t>Small </a:t>
            </a:r>
            <a:r>
              <a:rPr lang="el-GR" sz="1700" i="1" dirty="0" smtClean="0">
                <a:latin typeface="Times New Roman" pitchFamily="18" charset="0"/>
                <a:ea typeface="Gill Sans" charset="0"/>
                <a:cs typeface="Times New Roman" pitchFamily="18" charset="0"/>
              </a:rPr>
              <a:t>θ</a:t>
            </a:r>
            <a:endParaRPr lang="en-US" sz="1700" i="1" dirty="0">
              <a:latin typeface="Times New Roman" pitchFamily="18" charset="0"/>
              <a:ea typeface="Gill Sans" charset="0"/>
              <a:cs typeface="Times New Roman" pitchFamily="18" charset="0"/>
            </a:endParaRPr>
          </a:p>
        </p:txBody>
      </p:sp>
      <p:sp>
        <p:nvSpPr>
          <p:cNvPr id="7177" name="Rectangle 9"/>
          <p:cNvSpPr>
            <a:spLocks/>
          </p:cNvSpPr>
          <p:nvPr/>
        </p:nvSpPr>
        <p:spPr bwMode="auto">
          <a:xfrm>
            <a:off x="1066800" y="3883223"/>
            <a:ext cx="38559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000" dirty="0">
                <a:solidFill>
                  <a:schemeClr val="tx1"/>
                </a:solidFill>
                <a:ea typeface="Gill Sans" charset="0"/>
                <a:cs typeface="Gill Sans" charset="0"/>
              </a:rPr>
              <a:t>Qweak is particularly sensitive to C</a:t>
            </a:r>
            <a:r>
              <a:rPr lang="en-US" sz="2000" baseline="-6000" dirty="0">
                <a:solidFill>
                  <a:schemeClr val="tx1"/>
                </a:solidFill>
                <a:ea typeface="Gill Sans" charset="0"/>
                <a:cs typeface="Gill Sans" charset="0"/>
              </a:rPr>
              <a:t>1q</a:t>
            </a:r>
            <a:r>
              <a:rPr lang="en-US" sz="2000" dirty="0">
                <a:solidFill>
                  <a:schemeClr val="tx1"/>
                </a:solidFill>
                <a:ea typeface="Gill Sans" charset="0"/>
                <a:cs typeface="Gill Sans" charset="0"/>
              </a:rPr>
              <a:t> </a:t>
            </a:r>
          </a:p>
        </p:txBody>
      </p:sp>
      <p:pic>
        <p:nvPicPr>
          <p:cNvPr id="717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9712" y="1724025"/>
            <a:ext cx="321468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17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018234"/>
            <a:ext cx="4304109"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80" name="Rectangle 12"/>
          <p:cNvSpPr>
            <a:spLocks/>
          </p:cNvSpPr>
          <p:nvPr/>
        </p:nvSpPr>
        <p:spPr bwMode="auto">
          <a:xfrm>
            <a:off x="5188148" y="6283465"/>
            <a:ext cx="35639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r>
              <a:rPr lang="en-US" sz="1200" dirty="0" err="1" smtClean="0">
                <a:latin typeface="+mj-lt"/>
                <a:cs typeface="Times" charset="0"/>
                <a:sym typeface="Times" charset="0"/>
              </a:rPr>
              <a:t>Erler</a:t>
            </a:r>
            <a:r>
              <a:rPr lang="en-US" sz="1200" dirty="0" smtClean="0">
                <a:latin typeface="+mj-lt"/>
                <a:cs typeface="Times" charset="0"/>
                <a:sym typeface="Times" charset="0"/>
              </a:rPr>
              <a:t>, </a:t>
            </a:r>
            <a:r>
              <a:rPr lang="en-US" sz="1200" dirty="0" err="1" smtClean="0">
                <a:latin typeface="+mj-lt"/>
                <a:cs typeface="Times" charset="0"/>
                <a:sym typeface="Times" charset="0"/>
              </a:rPr>
              <a:t>Kurylov</a:t>
            </a:r>
            <a:r>
              <a:rPr lang="en-US" sz="1200" dirty="0" smtClean="0">
                <a:latin typeface="+mj-lt"/>
                <a:cs typeface="Times" charset="0"/>
                <a:sym typeface="Times" charset="0"/>
              </a:rPr>
              <a:t>, and Ramsey-</a:t>
            </a:r>
            <a:r>
              <a:rPr lang="en-US" sz="1200" dirty="0" err="1" smtClean="0">
                <a:latin typeface="+mj-lt"/>
                <a:cs typeface="Times" charset="0"/>
                <a:sym typeface="Times" charset="0"/>
              </a:rPr>
              <a:t>Musolf</a:t>
            </a:r>
            <a:r>
              <a:rPr lang="en-US" sz="1200" dirty="0" smtClean="0">
                <a:latin typeface="+mj-lt"/>
                <a:cs typeface="Times" charset="0"/>
                <a:sym typeface="Times" charset="0"/>
              </a:rPr>
              <a:t>, </a:t>
            </a:r>
            <a:r>
              <a:rPr lang="en-US" sz="1200" dirty="0">
                <a:latin typeface="+mj-lt"/>
                <a:cs typeface="Times" charset="0"/>
                <a:sym typeface="Times" charset="0"/>
              </a:rPr>
              <a:t>PRD 68, 016006 </a:t>
            </a:r>
            <a:r>
              <a:rPr lang="en-US" sz="1200" b="1" dirty="0">
                <a:latin typeface="+mj-lt"/>
                <a:ea typeface="Helvetica" charset="0"/>
                <a:cs typeface="Helvetica" charset="0"/>
                <a:sym typeface="Helvetica" charset="0"/>
              </a:rPr>
              <a:t> </a:t>
            </a:r>
            <a:r>
              <a:rPr lang="en-US" sz="1200" dirty="0">
                <a:latin typeface="+mj-lt"/>
                <a:cs typeface="Times" charset="0"/>
                <a:sym typeface="Times" charset="0"/>
              </a:rPr>
              <a:t>2003</a:t>
            </a:r>
          </a:p>
        </p:txBody>
      </p:sp>
      <p:sp>
        <p:nvSpPr>
          <p:cNvPr id="7181" name="Rectangle 13"/>
          <p:cNvSpPr>
            <a:spLocks/>
          </p:cNvSpPr>
          <p:nvPr/>
        </p:nvSpPr>
        <p:spPr bwMode="auto">
          <a:xfrm>
            <a:off x="4648200" y="4800600"/>
            <a:ext cx="448270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000" dirty="0">
                <a:solidFill>
                  <a:srgbClr val="D90B00"/>
                </a:solidFill>
                <a:ea typeface="Gill Sans" charset="0"/>
                <a:cs typeface="Gill Sans" charset="0"/>
              </a:rPr>
              <a:t>A 4% measurement of the proton weak charge would probe </a:t>
            </a:r>
            <a:r>
              <a:rPr lang="en-US" sz="2000" dirty="0" err="1">
                <a:solidFill>
                  <a:srgbClr val="D90B00"/>
                </a:solidFill>
                <a:ea typeface="Gill Sans" charset="0"/>
                <a:cs typeface="Gill Sans" charset="0"/>
              </a:rPr>
              <a:t>TeV</a:t>
            </a:r>
            <a:r>
              <a:rPr lang="en-US" sz="2000" dirty="0">
                <a:solidFill>
                  <a:srgbClr val="D90B00"/>
                </a:solidFill>
                <a:ea typeface="Gill Sans" charset="0"/>
                <a:cs typeface="Gill Sans" charset="0"/>
              </a:rPr>
              <a:t> scale new physics</a:t>
            </a:r>
          </a:p>
        </p:txBody>
      </p:sp>
      <p:pic>
        <p:nvPicPr>
          <p:cNvPr id="718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056" y="5000625"/>
            <a:ext cx="4147840" cy="79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83" name="Rectangle 15"/>
          <p:cNvSpPr>
            <a:spLocks/>
          </p:cNvSpPr>
          <p:nvPr/>
        </p:nvSpPr>
        <p:spPr bwMode="auto">
          <a:xfrm>
            <a:off x="114970" y="4549676"/>
            <a:ext cx="3542630"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2000" dirty="0">
                <a:ea typeface="Gill Sans" charset="0"/>
                <a:cs typeface="Gill Sans" charset="0"/>
              </a:rPr>
              <a:t>New </a:t>
            </a:r>
            <a:r>
              <a:rPr lang="en-US" sz="2000" dirty="0" smtClean="0">
                <a:ea typeface="Gill Sans" charset="0"/>
                <a:cs typeface="Gill Sans" charset="0"/>
              </a:rPr>
              <a:t>physics interaction</a:t>
            </a:r>
            <a:r>
              <a:rPr lang="en-US" sz="2000" dirty="0">
                <a:ea typeface="Gill Sans" charset="0"/>
                <a:cs typeface="Gill Sans" charset="0"/>
              </a:rPr>
              <a:t>:</a:t>
            </a:r>
          </a:p>
        </p:txBody>
      </p:sp>
      <p:sp>
        <p:nvSpPr>
          <p:cNvPr id="7184" name="Rectangle 16"/>
          <p:cNvSpPr>
            <a:spLocks/>
          </p:cNvSpPr>
          <p:nvPr/>
        </p:nvSpPr>
        <p:spPr bwMode="auto">
          <a:xfrm>
            <a:off x="117203" y="5958483"/>
            <a:ext cx="29349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000">
                <a:ea typeface="Gill Sans" charset="0"/>
                <a:cs typeface="Gill Sans" charset="0"/>
              </a:rPr>
              <a:t>new Z', leptoquarks, SUSY ...</a:t>
            </a:r>
          </a:p>
        </p:txBody>
      </p:sp>
      <p:pic>
        <p:nvPicPr>
          <p:cNvPr id="7185"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3212" y="5486400"/>
            <a:ext cx="4116586" cy="67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186" name="Rectangle 18"/>
          <p:cNvSpPr>
            <a:spLocks/>
          </p:cNvSpPr>
          <p:nvPr/>
        </p:nvSpPr>
        <p:spPr bwMode="auto">
          <a:xfrm>
            <a:off x="116086" y="2571750"/>
            <a:ext cx="4262810" cy="44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2000" dirty="0">
                <a:ea typeface="Gill Sans" charset="0"/>
                <a:cs typeface="Gill Sans" charset="0"/>
              </a:rPr>
              <a:t>For electron-quark scattering:</a:t>
            </a:r>
          </a:p>
        </p:txBody>
      </p:sp>
    </p:spTree>
    <p:extLst>
      <p:ext uri="{BB962C8B-B14F-4D97-AF65-F5344CB8AC3E}">
        <p14:creationId xmlns:p14="http://schemas.microsoft.com/office/powerpoint/2010/main" val="3917131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June 1-19, 2015</a:t>
            </a:r>
            <a:endParaRPr lang="en-US"/>
          </a:p>
        </p:txBody>
      </p:sp>
      <p:sp>
        <p:nvSpPr>
          <p:cNvPr id="5" name="Footer Placeholder 4"/>
          <p:cNvSpPr>
            <a:spLocks noGrp="1"/>
          </p:cNvSpPr>
          <p:nvPr>
            <p:ph type="ftr" sz="quarter" idx="11"/>
          </p:nvPr>
        </p:nvSpPr>
        <p:spPr/>
        <p:txBody>
          <a:bodyPr/>
          <a:lstStyle/>
          <a:p>
            <a:r>
              <a:rPr lang="en-US" smtClean="0"/>
              <a:t>HUGS</a:t>
            </a:r>
            <a:endParaRPr lang="en-US"/>
          </a:p>
        </p:txBody>
      </p:sp>
      <p:sp>
        <p:nvSpPr>
          <p:cNvPr id="6" name="Slide Number Placeholder 5"/>
          <p:cNvSpPr>
            <a:spLocks noGrp="1"/>
          </p:cNvSpPr>
          <p:nvPr>
            <p:ph type="sldNum" sz="quarter" idx="12"/>
          </p:nvPr>
        </p:nvSpPr>
        <p:spPr/>
        <p:txBody>
          <a:bodyPr/>
          <a:lstStyle/>
          <a:p>
            <a:fld id="{5AA00D3E-674A-4B2B-861F-E45F528AF156}" type="slidenum">
              <a:rPr lang="en-US" smtClean="0"/>
              <a:t>96</a:t>
            </a:fld>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33675"/>
            <a:ext cx="4382143"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771" y="2733674"/>
            <a:ext cx="4382143" cy="3895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52" y="827486"/>
            <a:ext cx="3500438" cy="172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0" name="Rectangle 7"/>
          <p:cNvSpPr>
            <a:spLocks/>
          </p:cNvSpPr>
          <p:nvPr/>
        </p:nvSpPr>
        <p:spPr bwMode="auto">
          <a:xfrm>
            <a:off x="2925961" y="2324100"/>
            <a:ext cx="88403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dirty="0">
                <a:ea typeface="Gill Sans" charset="0"/>
                <a:cs typeface="Gill Sans" charset="0"/>
              </a:rPr>
              <a:t>Large </a:t>
            </a:r>
            <a:r>
              <a:rPr lang="el-GR" sz="1700" i="1" dirty="0">
                <a:latin typeface="Times New Roman" pitchFamily="18" charset="0"/>
                <a:ea typeface="Gill Sans" charset="0"/>
                <a:cs typeface="Times New Roman" pitchFamily="18" charset="0"/>
              </a:rPr>
              <a:t>θ</a:t>
            </a:r>
            <a:endParaRPr lang="en-US" sz="1700" i="1" dirty="0">
              <a:latin typeface="Times New Roman" pitchFamily="18" charset="0"/>
              <a:ea typeface="Gill Sans" charset="0"/>
              <a:cs typeface="Times New Roman" pitchFamily="18" charset="0"/>
            </a:endParaRPr>
          </a:p>
        </p:txBody>
      </p:sp>
      <p:sp>
        <p:nvSpPr>
          <p:cNvPr id="11" name="Rectangle 8"/>
          <p:cNvSpPr>
            <a:spLocks/>
          </p:cNvSpPr>
          <p:nvPr/>
        </p:nvSpPr>
        <p:spPr bwMode="auto">
          <a:xfrm>
            <a:off x="1222474" y="2324100"/>
            <a:ext cx="83492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700" dirty="0">
                <a:ea typeface="Gill Sans" charset="0"/>
                <a:cs typeface="Gill Sans" charset="0"/>
              </a:rPr>
              <a:t>Small </a:t>
            </a:r>
            <a:r>
              <a:rPr lang="el-GR" sz="1700" i="1" dirty="0" smtClean="0">
                <a:latin typeface="Times New Roman" pitchFamily="18" charset="0"/>
                <a:ea typeface="Gill Sans" charset="0"/>
                <a:cs typeface="Times New Roman" pitchFamily="18" charset="0"/>
              </a:rPr>
              <a:t>θ</a:t>
            </a:r>
            <a:endParaRPr lang="en-US" sz="1700" i="1" dirty="0">
              <a:latin typeface="Times New Roman" pitchFamily="18" charset="0"/>
              <a:ea typeface="Gill Sans" charset="0"/>
              <a:cs typeface="Times New Roman" pitchFamily="18" charset="0"/>
            </a:endParaRPr>
          </a:p>
        </p:txBody>
      </p:sp>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962" y="152400"/>
            <a:ext cx="4304109"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8" name="Rectangle 7"/>
          <p:cNvSpPr/>
          <p:nvPr/>
        </p:nvSpPr>
        <p:spPr>
          <a:xfrm>
            <a:off x="5715000" y="682109"/>
            <a:ext cx="2667000" cy="369332"/>
          </a:xfrm>
          <a:prstGeom prst="rect">
            <a:avLst/>
          </a:prstGeom>
        </p:spPr>
        <p:txBody>
          <a:bodyPr wrap="square">
            <a:spAutoFit/>
          </a:bodyPr>
          <a:lstStyle/>
          <a:p>
            <a:r>
              <a:rPr lang="en-US" b="1" dirty="0" smtClean="0">
                <a:solidFill>
                  <a:srgbClr val="FF0000"/>
                </a:solidFill>
              </a:rPr>
              <a:t>Red ellipses are PDG fits</a:t>
            </a:r>
            <a:endParaRPr lang="en-US" dirty="0">
              <a:solidFill>
                <a:srgbClr val="FF0000"/>
              </a:solidFill>
            </a:endParaRPr>
          </a:p>
        </p:txBody>
      </p:sp>
      <p:sp>
        <p:nvSpPr>
          <p:cNvPr id="15" name="Rectangle 14"/>
          <p:cNvSpPr/>
          <p:nvPr/>
        </p:nvSpPr>
        <p:spPr>
          <a:xfrm>
            <a:off x="5181600" y="1229210"/>
            <a:ext cx="3684896" cy="646331"/>
          </a:xfrm>
          <a:prstGeom prst="rect">
            <a:avLst/>
          </a:prstGeom>
        </p:spPr>
        <p:txBody>
          <a:bodyPr wrap="square">
            <a:spAutoFit/>
          </a:bodyPr>
          <a:lstStyle/>
          <a:p>
            <a:r>
              <a:rPr lang="en-US" b="1" dirty="0" smtClean="0">
                <a:solidFill>
                  <a:srgbClr val="0070C0"/>
                </a:solidFill>
              </a:rPr>
              <a:t>Blue bands</a:t>
            </a:r>
            <a:r>
              <a:rPr lang="en-US" b="1" dirty="0">
                <a:solidFill>
                  <a:srgbClr val="0070C0"/>
                </a:solidFill>
              </a:rPr>
              <a:t> </a:t>
            </a:r>
            <a:r>
              <a:rPr lang="en-US" b="1" dirty="0" smtClean="0">
                <a:solidFill>
                  <a:srgbClr val="0070C0"/>
                </a:solidFill>
              </a:rPr>
              <a:t>represent expected</a:t>
            </a:r>
            <a:r>
              <a:rPr lang="en-US" b="1" dirty="0">
                <a:solidFill>
                  <a:srgbClr val="0070C0"/>
                </a:solidFill>
              </a:rPr>
              <a:t> </a:t>
            </a:r>
            <a:r>
              <a:rPr lang="en-US" b="1" dirty="0" smtClean="0">
                <a:solidFill>
                  <a:srgbClr val="0070C0"/>
                </a:solidFill>
              </a:rPr>
              <a:t>data: Qweak (left) and PVDIS-­6GeV (right)</a:t>
            </a:r>
            <a:endParaRPr lang="en-US" dirty="0">
              <a:solidFill>
                <a:srgbClr val="0070C0"/>
              </a:solidFill>
            </a:endParaRPr>
          </a:p>
        </p:txBody>
      </p:sp>
      <p:sp>
        <p:nvSpPr>
          <p:cNvPr id="16" name="Rectangle 15"/>
          <p:cNvSpPr/>
          <p:nvPr/>
        </p:nvSpPr>
        <p:spPr>
          <a:xfrm>
            <a:off x="5029200" y="2148185"/>
            <a:ext cx="4114800" cy="369332"/>
          </a:xfrm>
          <a:prstGeom prst="rect">
            <a:avLst/>
          </a:prstGeom>
        </p:spPr>
        <p:txBody>
          <a:bodyPr wrap="square">
            <a:spAutoFit/>
          </a:bodyPr>
          <a:lstStyle/>
          <a:p>
            <a:r>
              <a:rPr lang="en-US" b="1" dirty="0" smtClean="0">
                <a:solidFill>
                  <a:srgbClr val="92D050"/>
                </a:solidFill>
              </a:rPr>
              <a:t>Green bands</a:t>
            </a:r>
            <a:r>
              <a:rPr lang="en-US" b="1" dirty="0">
                <a:solidFill>
                  <a:srgbClr val="92D050"/>
                </a:solidFill>
              </a:rPr>
              <a:t> </a:t>
            </a:r>
            <a:r>
              <a:rPr lang="en-US" b="1" dirty="0" smtClean="0">
                <a:solidFill>
                  <a:srgbClr val="92D050"/>
                </a:solidFill>
              </a:rPr>
              <a:t>are proposed SOLID PVDIS</a:t>
            </a:r>
            <a:endParaRPr lang="en-US" dirty="0">
              <a:solidFill>
                <a:srgbClr val="92D050"/>
              </a:solidFill>
            </a:endParaRPr>
          </a:p>
        </p:txBody>
      </p:sp>
    </p:spTree>
    <p:extLst>
      <p:ext uri="{BB962C8B-B14F-4D97-AF65-F5344CB8AC3E}">
        <p14:creationId xmlns:p14="http://schemas.microsoft.com/office/powerpoint/2010/main" val="12712716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989386"/>
            <a:ext cx="7196579" cy="1363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SOLID</a:t>
            </a:r>
            <a:endParaRPr lang="en-US" dirty="0"/>
          </a:p>
        </p:txBody>
      </p:sp>
      <p:sp>
        <p:nvSpPr>
          <p:cNvPr id="4" name="Date Placeholder 3"/>
          <p:cNvSpPr>
            <a:spLocks noGrp="1"/>
          </p:cNvSpPr>
          <p:nvPr>
            <p:ph type="dt" sz="half" idx="10"/>
          </p:nvPr>
        </p:nvSpPr>
        <p:spPr/>
        <p:txBody>
          <a:bodyPr/>
          <a:lstStyle/>
          <a:p>
            <a:r>
              <a:rPr lang="en-US" smtClean="0"/>
              <a:t>June 1-19, 2015</a:t>
            </a:r>
            <a:endParaRPr lang="en-US"/>
          </a:p>
        </p:txBody>
      </p:sp>
      <p:sp>
        <p:nvSpPr>
          <p:cNvPr id="5" name="Footer Placeholder 4"/>
          <p:cNvSpPr>
            <a:spLocks noGrp="1"/>
          </p:cNvSpPr>
          <p:nvPr>
            <p:ph type="ftr" sz="quarter" idx="11"/>
          </p:nvPr>
        </p:nvSpPr>
        <p:spPr/>
        <p:txBody>
          <a:bodyPr/>
          <a:lstStyle/>
          <a:p>
            <a:r>
              <a:rPr lang="en-US" smtClean="0"/>
              <a:t>HUGS</a:t>
            </a:r>
            <a:endParaRPr lang="en-US"/>
          </a:p>
        </p:txBody>
      </p:sp>
      <p:sp>
        <p:nvSpPr>
          <p:cNvPr id="6" name="Slide Number Placeholder 5"/>
          <p:cNvSpPr>
            <a:spLocks noGrp="1"/>
          </p:cNvSpPr>
          <p:nvPr>
            <p:ph type="sldNum" sz="quarter" idx="12"/>
          </p:nvPr>
        </p:nvSpPr>
        <p:spPr/>
        <p:txBody>
          <a:bodyPr/>
          <a:lstStyle/>
          <a:p>
            <a:fld id="{5AA00D3E-674A-4B2B-861F-E45F528AF156}" type="slidenum">
              <a:rPr lang="en-US" smtClean="0"/>
              <a:t>97</a:t>
            </a:fld>
            <a:endParaRPr lang="en-US"/>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455" y="289688"/>
            <a:ext cx="2649092" cy="1643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057400" y="1688068"/>
            <a:ext cx="838200" cy="369332"/>
          </a:xfrm>
          <a:prstGeom prst="rect">
            <a:avLst/>
          </a:prstGeom>
        </p:spPr>
        <p:txBody>
          <a:bodyPr wrap="square">
            <a:spAutoFit/>
          </a:bodyPr>
          <a:lstStyle/>
          <a:p>
            <a:r>
              <a:rPr lang="en-US" b="1" dirty="0" smtClean="0"/>
              <a:t>X</a:t>
            </a:r>
            <a:endParaRPr lang="en-US" dirty="0"/>
          </a:p>
        </p:txBody>
      </p:sp>
      <p:sp>
        <p:nvSpPr>
          <p:cNvPr id="12" name="Rectangle 11"/>
          <p:cNvSpPr/>
          <p:nvPr/>
        </p:nvSpPr>
        <p:spPr>
          <a:xfrm>
            <a:off x="266700" y="1688068"/>
            <a:ext cx="419100" cy="369332"/>
          </a:xfrm>
          <a:prstGeom prst="rect">
            <a:avLst/>
          </a:prstGeom>
        </p:spPr>
        <p:txBody>
          <a:bodyPr wrap="square">
            <a:spAutoFit/>
          </a:bodyPr>
          <a:lstStyle/>
          <a:p>
            <a:r>
              <a:rPr lang="en-US" b="1" dirty="0" smtClean="0"/>
              <a:t>N</a:t>
            </a:r>
            <a:endParaRPr lang="en-US" b="1" dirty="0"/>
          </a:p>
        </p:txBody>
      </p:sp>
      <p:sp>
        <p:nvSpPr>
          <p:cNvPr id="13" name="Rectangle 12"/>
          <p:cNvSpPr/>
          <p:nvPr/>
        </p:nvSpPr>
        <p:spPr>
          <a:xfrm>
            <a:off x="2476500" y="11668"/>
            <a:ext cx="419100" cy="369332"/>
          </a:xfrm>
          <a:prstGeom prst="rect">
            <a:avLst/>
          </a:prstGeom>
        </p:spPr>
        <p:txBody>
          <a:bodyPr wrap="square">
            <a:spAutoFit/>
          </a:bodyPr>
          <a:lstStyle/>
          <a:p>
            <a:r>
              <a:rPr lang="en-US" dirty="0" smtClean="0"/>
              <a:t>e-</a:t>
            </a:r>
            <a:endParaRPr lang="en-US" dirty="0"/>
          </a:p>
        </p:txBody>
      </p:sp>
      <p:sp>
        <p:nvSpPr>
          <p:cNvPr id="14" name="Rectangle 13"/>
          <p:cNvSpPr/>
          <p:nvPr/>
        </p:nvSpPr>
        <p:spPr>
          <a:xfrm>
            <a:off x="930891" y="782191"/>
            <a:ext cx="1268207" cy="369332"/>
          </a:xfrm>
          <a:prstGeom prst="rect">
            <a:avLst/>
          </a:prstGeom>
        </p:spPr>
        <p:txBody>
          <a:bodyPr wrap="square">
            <a:spAutoFit/>
          </a:bodyPr>
          <a:lstStyle/>
          <a:p>
            <a:r>
              <a:rPr lang="en-US" b="1" i="1" dirty="0" smtClean="0">
                <a:solidFill>
                  <a:srgbClr val="00B050"/>
                </a:solidFill>
              </a:rPr>
              <a:t>Z</a:t>
            </a:r>
            <a:r>
              <a:rPr lang="en-US" b="1" i="1" dirty="0">
                <a:solidFill>
                  <a:srgbClr val="00B050"/>
                </a:solidFill>
              </a:rPr>
              <a:t>* </a:t>
            </a:r>
            <a:r>
              <a:rPr lang="en-US" b="1" i="1" dirty="0" smtClean="0">
                <a:solidFill>
                  <a:srgbClr val="00B050"/>
                </a:solidFill>
              </a:rPr>
              <a:t>       </a:t>
            </a:r>
            <a:r>
              <a:rPr lang="el-GR" dirty="0" smtClean="0">
                <a:solidFill>
                  <a:srgbClr val="00B050"/>
                </a:solidFill>
              </a:rPr>
              <a:t>γ</a:t>
            </a:r>
            <a:r>
              <a:rPr lang="el-GR" b="1" i="1" dirty="0">
                <a:solidFill>
                  <a:srgbClr val="00B050"/>
                </a:solidFill>
              </a:rPr>
              <a:t>*</a:t>
            </a:r>
            <a:endParaRPr lang="en-US" dirty="0">
              <a:solidFill>
                <a:srgbClr val="00B050"/>
              </a:solidFill>
            </a:endParaRPr>
          </a:p>
        </p:txBody>
      </p:sp>
      <p:sp>
        <p:nvSpPr>
          <p:cNvPr id="15" name="Rectangle 14"/>
          <p:cNvSpPr/>
          <p:nvPr/>
        </p:nvSpPr>
        <p:spPr>
          <a:xfrm>
            <a:off x="152400" y="-22157"/>
            <a:ext cx="419100" cy="369332"/>
          </a:xfrm>
          <a:prstGeom prst="rect">
            <a:avLst/>
          </a:prstGeom>
        </p:spPr>
        <p:txBody>
          <a:bodyPr wrap="square">
            <a:spAutoFit/>
          </a:bodyPr>
          <a:lstStyle/>
          <a:p>
            <a:r>
              <a:rPr lang="en-US" dirty="0" smtClean="0"/>
              <a:t>e-</a:t>
            </a:r>
            <a:endParaRPr lang="en-US" dirty="0"/>
          </a:p>
        </p:txBody>
      </p:sp>
      <p:pic>
        <p:nvPicPr>
          <p:cNvPr id="3077" name="Picture 5"/>
          <p:cNvPicPr>
            <a:picLocks noChangeAspect="1" noChangeArrowheads="1"/>
          </p:cNvPicPr>
          <p:nvPr/>
        </p:nvPicPr>
        <p:blipFill>
          <a:blip r:embed="rId4">
            <a:clrChange>
              <a:clrFrom>
                <a:srgbClr val="F1EED8"/>
              </a:clrFrom>
              <a:clrTo>
                <a:srgbClr val="F1EED8">
                  <a:alpha val="0"/>
                </a:srgbClr>
              </a:clrTo>
            </a:clrChange>
            <a:extLst>
              <a:ext uri="{28A0092B-C50C-407E-A947-70E740481C1C}">
                <a14:useLocalDpi xmlns:a14="http://schemas.microsoft.com/office/drawing/2010/main" val="0"/>
              </a:ext>
            </a:extLst>
          </a:blip>
          <a:srcRect/>
          <a:stretch>
            <a:fillRect/>
          </a:stretch>
        </p:blipFill>
        <p:spPr bwMode="auto">
          <a:xfrm>
            <a:off x="4990384" y="5410200"/>
            <a:ext cx="398145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3711473"/>
            <a:ext cx="3030973" cy="1241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838" y="5102448"/>
            <a:ext cx="3820520" cy="1407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a:clrChange>
              <a:clrFrom>
                <a:srgbClr val="F1EED8"/>
              </a:clrFrom>
              <a:clrTo>
                <a:srgbClr val="F1EED8">
                  <a:alpha val="0"/>
                </a:srgbClr>
              </a:clrTo>
            </a:clrChange>
            <a:extLst>
              <a:ext uri="{28A0092B-C50C-407E-A947-70E740481C1C}">
                <a14:useLocalDpi xmlns:a14="http://schemas.microsoft.com/office/drawing/2010/main" val="0"/>
              </a:ext>
            </a:extLst>
          </a:blip>
          <a:srcRect/>
          <a:stretch>
            <a:fillRect/>
          </a:stretch>
        </p:blipFill>
        <p:spPr bwMode="auto">
          <a:xfrm>
            <a:off x="7638334" y="3859263"/>
            <a:ext cx="13716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143000" y="3334434"/>
            <a:ext cx="7079776" cy="369332"/>
          </a:xfrm>
          <a:prstGeom prst="rect">
            <a:avLst/>
          </a:prstGeom>
        </p:spPr>
        <p:txBody>
          <a:bodyPr wrap="square">
            <a:spAutoFit/>
          </a:bodyPr>
          <a:lstStyle/>
          <a:p>
            <a:r>
              <a:rPr lang="en-US" dirty="0"/>
              <a:t>Cahn and Gilman, PRD </a:t>
            </a:r>
            <a:r>
              <a:rPr lang="en-US" b="1" dirty="0"/>
              <a:t>17 </a:t>
            </a:r>
            <a:r>
              <a:rPr lang="en-US" dirty="0"/>
              <a:t>1313 (</a:t>
            </a:r>
            <a:r>
              <a:rPr lang="en-US" dirty="0" smtClean="0"/>
              <a:t>1978) polarized </a:t>
            </a:r>
            <a:r>
              <a:rPr lang="en-US" dirty="0"/>
              <a:t>electrons on deuterium</a:t>
            </a:r>
          </a:p>
        </p:txBody>
      </p:sp>
      <p:pic>
        <p:nvPicPr>
          <p:cNvPr id="308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3191" y="3703766"/>
            <a:ext cx="3644029" cy="1287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5661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4575" y="680719"/>
            <a:ext cx="5467920" cy="5257165"/>
          </a:xfrm>
          <a:prstGeom prst="rect">
            <a:avLst/>
          </a:prstGeom>
        </p:spPr>
      </p:pic>
      <p:sp>
        <p:nvSpPr>
          <p:cNvPr id="2" name="Title 1"/>
          <p:cNvSpPr>
            <a:spLocks noGrp="1"/>
          </p:cNvSpPr>
          <p:nvPr>
            <p:ph type="title"/>
          </p:nvPr>
        </p:nvSpPr>
        <p:spPr/>
        <p:txBody>
          <a:bodyPr/>
          <a:lstStyle/>
          <a:p>
            <a:r>
              <a:rPr lang="en-US" dirty="0" smtClean="0"/>
              <a:t>PVES Experiment Summary</a:t>
            </a:r>
            <a:endParaRPr lang="en-US" dirty="0"/>
          </a:p>
        </p:txBody>
      </p:sp>
      <p:sp>
        <p:nvSpPr>
          <p:cNvPr id="4" name="Date Placeholder 3"/>
          <p:cNvSpPr>
            <a:spLocks noGrp="1"/>
          </p:cNvSpPr>
          <p:nvPr>
            <p:ph type="dt" sz="half" idx="10"/>
          </p:nvPr>
        </p:nvSpPr>
        <p:spPr/>
        <p:txBody>
          <a:bodyPr/>
          <a:lstStyle/>
          <a:p>
            <a:r>
              <a:rPr lang="en-US" smtClean="0"/>
              <a:t>June 1-19, 2015</a:t>
            </a:r>
            <a:endParaRPr lang="en-US"/>
          </a:p>
        </p:txBody>
      </p:sp>
      <p:sp>
        <p:nvSpPr>
          <p:cNvPr id="6" name="Footer Placeholder 5"/>
          <p:cNvSpPr>
            <a:spLocks noGrp="1"/>
          </p:cNvSpPr>
          <p:nvPr>
            <p:ph type="ftr" sz="quarter" idx="11"/>
          </p:nvPr>
        </p:nvSpPr>
        <p:spPr/>
        <p:txBody>
          <a:bodyPr/>
          <a:lstStyle/>
          <a:p>
            <a:r>
              <a:rPr lang="en-US" smtClean="0"/>
              <a:t>HUGS</a:t>
            </a:r>
            <a:endParaRPr lang="en-US" dirty="0"/>
          </a:p>
        </p:txBody>
      </p:sp>
      <p:sp>
        <p:nvSpPr>
          <p:cNvPr id="3" name="TextBox 2"/>
          <p:cNvSpPr txBox="1"/>
          <p:nvPr/>
        </p:nvSpPr>
        <p:spPr>
          <a:xfrm>
            <a:off x="6084389" y="6162144"/>
            <a:ext cx="2286203" cy="369332"/>
          </a:xfrm>
          <a:prstGeom prst="rect">
            <a:avLst/>
          </a:prstGeom>
          <a:noFill/>
        </p:spPr>
        <p:txBody>
          <a:bodyPr wrap="none" rtlCol="0">
            <a:spAutoFit/>
          </a:bodyPr>
          <a:lstStyle/>
          <a:p>
            <a:r>
              <a:rPr lang="en-US" dirty="0">
                <a:solidFill>
                  <a:schemeClr val="accent1"/>
                </a:solidFill>
              </a:rPr>
              <a:t>s</a:t>
            </a:r>
            <a:r>
              <a:rPr lang="en-US" dirty="0" smtClean="0">
                <a:solidFill>
                  <a:schemeClr val="accent1"/>
                </a:solidFill>
              </a:rPr>
              <a:t>ize of the asymmetry</a:t>
            </a:r>
            <a:endParaRPr lang="en-CA" dirty="0">
              <a:solidFill>
                <a:schemeClr val="accent1"/>
              </a:solidFill>
            </a:endParaRPr>
          </a:p>
        </p:txBody>
      </p:sp>
      <p:cxnSp>
        <p:nvCxnSpPr>
          <p:cNvPr id="8" name="Straight Arrow Connector 7"/>
          <p:cNvCxnSpPr>
            <a:stCxn id="3" idx="1"/>
          </p:cNvCxnSpPr>
          <p:nvPr/>
        </p:nvCxnSpPr>
        <p:spPr>
          <a:xfrm flipH="1" flipV="1">
            <a:off x="4880740" y="5900887"/>
            <a:ext cx="1203649" cy="445923"/>
          </a:xfrm>
          <a:prstGeom prst="straightConnector1">
            <a:avLst/>
          </a:prstGeom>
          <a:ln w="15875">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1822579"/>
            <a:ext cx="2299027" cy="369332"/>
          </a:xfrm>
          <a:prstGeom prst="rect">
            <a:avLst/>
          </a:prstGeom>
          <a:noFill/>
        </p:spPr>
        <p:txBody>
          <a:bodyPr wrap="none" rtlCol="0">
            <a:spAutoFit/>
          </a:bodyPr>
          <a:lstStyle/>
          <a:p>
            <a:r>
              <a:rPr lang="en-US" dirty="0">
                <a:solidFill>
                  <a:schemeClr val="accent1"/>
                </a:solidFill>
              </a:rPr>
              <a:t>s</a:t>
            </a:r>
            <a:r>
              <a:rPr lang="en-US" dirty="0" smtClean="0">
                <a:solidFill>
                  <a:schemeClr val="accent1"/>
                </a:solidFill>
              </a:rPr>
              <a:t>ize of the uncertainty</a:t>
            </a:r>
            <a:endParaRPr lang="en-CA" dirty="0">
              <a:solidFill>
                <a:schemeClr val="accent1"/>
              </a:solidFill>
            </a:endParaRPr>
          </a:p>
        </p:txBody>
      </p:sp>
      <p:cxnSp>
        <p:nvCxnSpPr>
          <p:cNvPr id="11" name="Straight Arrow Connector 10"/>
          <p:cNvCxnSpPr/>
          <p:nvPr/>
        </p:nvCxnSpPr>
        <p:spPr>
          <a:xfrm>
            <a:off x="1234753" y="2240512"/>
            <a:ext cx="500741" cy="726622"/>
          </a:xfrm>
          <a:prstGeom prst="straightConnector1">
            <a:avLst/>
          </a:prstGeom>
          <a:ln w="15875">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Left Brace 11"/>
          <p:cNvSpPr/>
          <p:nvPr/>
        </p:nvSpPr>
        <p:spPr>
          <a:xfrm rot="19239607">
            <a:off x="1977322" y="4716870"/>
            <a:ext cx="384734" cy="1509490"/>
          </a:xfrm>
          <a:prstGeom prst="leftBrace">
            <a:avLst>
              <a:gd name="adj1" fmla="val 51000"/>
              <a:gd name="adj2" fmla="val 50000"/>
            </a:avLst>
          </a:pr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4" name="TextBox 13"/>
          <p:cNvSpPr txBox="1"/>
          <p:nvPr/>
        </p:nvSpPr>
        <p:spPr>
          <a:xfrm>
            <a:off x="81280" y="5485985"/>
            <a:ext cx="2040943" cy="646331"/>
          </a:xfrm>
          <a:prstGeom prst="rect">
            <a:avLst/>
          </a:prstGeom>
          <a:noFill/>
        </p:spPr>
        <p:txBody>
          <a:bodyPr wrap="none" rtlCol="0">
            <a:spAutoFit/>
          </a:bodyPr>
          <a:lstStyle/>
          <a:p>
            <a:pPr algn="ctr"/>
            <a:r>
              <a:rPr lang="en-US" dirty="0">
                <a:solidFill>
                  <a:schemeClr val="accent1"/>
                </a:solidFill>
              </a:rPr>
              <a:t>r</a:t>
            </a:r>
            <a:r>
              <a:rPr lang="en-US" dirty="0" smtClean="0">
                <a:solidFill>
                  <a:schemeClr val="accent1"/>
                </a:solidFill>
              </a:rPr>
              <a:t>elative uncertainty</a:t>
            </a:r>
          </a:p>
          <a:p>
            <a:pPr algn="ctr"/>
            <a:r>
              <a:rPr lang="en-US" dirty="0" smtClean="0">
                <a:solidFill>
                  <a:schemeClr val="accent1"/>
                </a:solidFill>
              </a:rPr>
              <a:t>(log scale)</a:t>
            </a:r>
            <a:endParaRPr lang="en-CA" dirty="0">
              <a:solidFill>
                <a:schemeClr val="accent1"/>
              </a:solidFill>
            </a:endParaRPr>
          </a:p>
        </p:txBody>
      </p:sp>
      <p:sp>
        <p:nvSpPr>
          <p:cNvPr id="9" name="Slide Number Placeholder 8"/>
          <p:cNvSpPr>
            <a:spLocks noGrp="1"/>
          </p:cNvSpPr>
          <p:nvPr>
            <p:ph type="sldNum" sz="quarter" idx="12"/>
          </p:nvPr>
        </p:nvSpPr>
        <p:spPr/>
        <p:txBody>
          <a:bodyPr/>
          <a:lstStyle/>
          <a:p>
            <a:fld id="{DA118E06-5FBC-4A7F-98A9-FD3F00BABDBC}" type="slidenum">
              <a:rPr lang="en-CA" smtClean="0"/>
              <a:pPr/>
              <a:t>98</a:t>
            </a:fld>
            <a:endParaRPr lang="en-CA" dirty="0"/>
          </a:p>
        </p:txBody>
      </p:sp>
    </p:spTree>
    <p:extLst>
      <p:ext uri="{BB962C8B-B14F-4D97-AF65-F5344CB8AC3E}">
        <p14:creationId xmlns:p14="http://schemas.microsoft.com/office/powerpoint/2010/main" val="299494417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Date Placeholder 2"/>
          <p:cNvSpPr>
            <a:spLocks noGrp="1"/>
          </p:cNvSpPr>
          <p:nvPr>
            <p:ph type="dt" sz="half" idx="10"/>
          </p:nvPr>
        </p:nvSpPr>
        <p:spPr/>
        <p:txBody>
          <a:bodyPr/>
          <a:lstStyle/>
          <a:p>
            <a:r>
              <a:rPr lang="en-US" smtClean="0"/>
              <a:t>June 1-19, 2015</a:t>
            </a:r>
            <a:endParaRPr lang="en-CA" dirty="0"/>
          </a:p>
        </p:txBody>
      </p:sp>
      <p:sp>
        <p:nvSpPr>
          <p:cNvPr id="4" name="Footer Placeholder 3"/>
          <p:cNvSpPr>
            <a:spLocks noGrp="1"/>
          </p:cNvSpPr>
          <p:nvPr>
            <p:ph type="ftr" sz="quarter" idx="11"/>
          </p:nvPr>
        </p:nvSpPr>
        <p:spPr/>
        <p:txBody>
          <a:bodyPr/>
          <a:lstStyle/>
          <a:p>
            <a:r>
              <a:rPr lang="en-US" smtClean="0"/>
              <a:t>HUGS</a:t>
            </a:r>
            <a:endParaRPr lang="en-CA" dirty="0" smtClean="0"/>
          </a:p>
        </p:txBody>
      </p:sp>
      <p:sp>
        <p:nvSpPr>
          <p:cNvPr id="5" name="Slide Number Placeholder 4"/>
          <p:cNvSpPr>
            <a:spLocks noGrp="1"/>
          </p:cNvSpPr>
          <p:nvPr>
            <p:ph type="sldNum" sz="quarter" idx="12"/>
          </p:nvPr>
        </p:nvSpPr>
        <p:spPr/>
        <p:txBody>
          <a:bodyPr/>
          <a:lstStyle/>
          <a:p>
            <a:fld id="{DA118E06-5FBC-4A7F-98A9-FD3F00BABDBC}" type="slidenum">
              <a:rPr lang="en-CA" smtClean="0"/>
              <a:pPr/>
              <a:t>99</a:t>
            </a:fld>
            <a:endParaRPr lang="en-CA" dirty="0"/>
          </a:p>
        </p:txBody>
      </p:sp>
    </p:spTree>
    <p:extLst>
      <p:ext uri="{BB962C8B-B14F-4D97-AF65-F5344CB8AC3E}">
        <p14:creationId xmlns:p14="http://schemas.microsoft.com/office/powerpoint/2010/main" val="362777179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93B4CCAC-FD5A-4D59-B1AC-EAF45910B5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1484</TotalTime>
  <Words>7539</Words>
  <Application>Microsoft Office PowerPoint</Application>
  <PresentationFormat>On-screen Show (4:3)</PresentationFormat>
  <Paragraphs>1313</Paragraphs>
  <Slides>100</Slides>
  <Notes>32</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100</vt:i4>
      </vt:variant>
    </vt:vector>
  </HeadingPairs>
  <TitlesOfParts>
    <vt:vector size="106" baseType="lpstr">
      <vt:lpstr>Parallax</vt:lpstr>
      <vt:lpstr>Equation</vt:lpstr>
      <vt:lpstr>Document</vt:lpstr>
      <vt:lpstr>Picture</vt:lpstr>
      <vt:lpstr>Drawing</vt:lpstr>
      <vt:lpstr>Image</vt:lpstr>
      <vt:lpstr>PVES</vt:lpstr>
      <vt:lpstr>Weak Charges of the Nucleons</vt:lpstr>
      <vt:lpstr>PowerPoint Presentation</vt:lpstr>
      <vt:lpstr>PowerPoint Presentation</vt:lpstr>
      <vt:lpstr>The Physics</vt:lpstr>
      <vt:lpstr>Weak mixing angle</vt:lpstr>
      <vt:lpstr>Complementary Diagnostics</vt:lpstr>
      <vt:lpstr>PowerPoint Presentation</vt:lpstr>
      <vt:lpstr>PowerPoint Presentation</vt:lpstr>
      <vt:lpstr>General Requirements</vt:lpstr>
      <vt:lpstr>Proposed Uncertainties</vt:lpstr>
      <vt:lpstr>Qweak Requirements</vt:lpstr>
      <vt:lpstr>The Qweak Apparatus</vt:lpstr>
      <vt:lpstr>Beam asymmetries</vt:lpstr>
      <vt:lpstr>Collimation and shielding</vt:lpstr>
      <vt:lpstr>Target</vt:lpstr>
      <vt:lpstr>Detector and electronics</vt:lpstr>
      <vt:lpstr>Determining the Kinematics</vt:lpstr>
      <vt:lpstr>PowerPoint Presentation</vt:lpstr>
      <vt:lpstr>PowerPoint Presentation</vt:lpstr>
      <vt:lpstr>PowerPoint Presentation</vt:lpstr>
      <vt:lpstr>Background Detectors</vt:lpstr>
      <vt:lpstr>PowerPoint Presentation</vt:lpstr>
      <vt:lpstr>Run periods</vt:lpstr>
      <vt:lpstr>Asymmetry Extraction</vt:lpstr>
      <vt:lpstr>Ex. Aluminum Window Background</vt:lpstr>
      <vt:lpstr>Reduced Asymmetry</vt:lpstr>
      <vt:lpstr>Electroweak Corrections</vt:lpstr>
      <vt:lpstr>Contact Interaction Models</vt:lpstr>
      <vt:lpstr>Impact on C1q</vt:lpstr>
      <vt:lpstr>Weak mixing angle result</vt:lpstr>
      <vt:lpstr>Conclusions</vt:lpstr>
      <vt:lpstr>Qweak </vt:lpstr>
      <vt:lpstr>PowerPoint Presentation</vt:lpstr>
      <vt:lpstr>Students</vt:lpstr>
      <vt:lpstr>The Pb Radius Experiment and the Ca Radius Experiment</vt:lpstr>
      <vt:lpstr>Neutron Rich Matter</vt:lpstr>
      <vt:lpstr>Neutron Stars</vt:lpstr>
      <vt:lpstr>Neutron Stars Equation of State</vt:lpstr>
      <vt:lpstr>CREX Workshop Summary</vt:lpstr>
      <vt:lpstr>How on Earth can we learn about neutron stars?</vt:lpstr>
      <vt:lpstr>Other ways to get Rn</vt:lpstr>
      <vt:lpstr>Form Factors</vt:lpstr>
      <vt:lpstr>The “radius” of Pb</vt:lpstr>
      <vt:lpstr>Physics Output</vt:lpstr>
      <vt:lpstr>Which nuclei?</vt:lpstr>
      <vt:lpstr>Neutron skin of Pb</vt:lpstr>
      <vt:lpstr>How do we measure                ?</vt:lpstr>
      <vt:lpstr>PV Asymmetry</vt:lpstr>
      <vt:lpstr>PowerPoint Presentation</vt:lpstr>
      <vt:lpstr>PREx</vt:lpstr>
      <vt:lpstr>PowerPoint Presentation</vt:lpstr>
      <vt:lpstr>PREx (CREX) Apparatus</vt:lpstr>
      <vt:lpstr>Target Performance</vt:lpstr>
      <vt:lpstr>Region Near the Septum</vt:lpstr>
      <vt:lpstr>Simulations</vt:lpstr>
      <vt:lpstr>PREx I Results</vt:lpstr>
      <vt:lpstr>PREx I Results</vt:lpstr>
      <vt:lpstr>3 nucleon forces</vt:lpstr>
      <vt:lpstr>Neutron Stars</vt:lpstr>
      <vt:lpstr>PREX and CREX</vt:lpstr>
      <vt:lpstr>Conclusions</vt:lpstr>
      <vt:lpstr>PVES</vt:lpstr>
      <vt:lpstr>The Physics</vt:lpstr>
      <vt:lpstr>Measurement of sin2θW</vt:lpstr>
      <vt:lpstr>Higgs Mass</vt:lpstr>
      <vt:lpstr>Other Models</vt:lpstr>
      <vt:lpstr>PowerPoint Presentation</vt:lpstr>
      <vt:lpstr>The Experiment</vt:lpstr>
      <vt:lpstr>Polarized Beam</vt:lpstr>
      <vt:lpstr>Target</vt:lpstr>
      <vt:lpstr>The Experiment</vt:lpstr>
      <vt:lpstr>PowerPoint Presentation</vt:lpstr>
      <vt:lpstr>Detector Array</vt:lpstr>
      <vt:lpstr>Detector Electronics</vt:lpstr>
      <vt:lpstr>Mainz Beam Tests</vt:lpstr>
      <vt:lpstr>Comparison of Sim and Test Results</vt:lpstr>
      <vt:lpstr>Spectrometer Design</vt:lpstr>
      <vt:lpstr>Proposal Model to TOSCA model</vt:lpstr>
      <vt:lpstr>PowerPoint Presentation</vt:lpstr>
      <vt:lpstr>Spectrometer</vt:lpstr>
      <vt:lpstr>100% Azimuthal Acceptance</vt:lpstr>
      <vt:lpstr>PowerPoint Presentation</vt:lpstr>
      <vt:lpstr>PowerPoint Presentation</vt:lpstr>
      <vt:lpstr>Coil Package</vt:lpstr>
      <vt:lpstr>Conductor Layout Options</vt:lpstr>
      <vt:lpstr>Support Structure</vt:lpstr>
      <vt:lpstr>Collimators</vt:lpstr>
      <vt:lpstr>Run Plan</vt:lpstr>
      <vt:lpstr>Status</vt:lpstr>
      <vt:lpstr>Collaboration</vt:lpstr>
      <vt:lpstr>PVES Experiment Summary</vt:lpstr>
      <vt:lpstr>SOLID</vt:lpstr>
      <vt:lpstr>SOLID – Large Acceptance Device</vt:lpstr>
      <vt:lpstr>Contact Interaction Models</vt:lpstr>
      <vt:lpstr>PowerPoint Presentation</vt:lpstr>
      <vt:lpstr>SOLID</vt:lpstr>
      <vt:lpstr>PVES Experiment Summary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jmammei</dc:creator>
  <cp:lastModifiedBy>Juliette Mammei</cp:lastModifiedBy>
  <cp:revision>204</cp:revision>
  <dcterms:created xsi:type="dcterms:W3CDTF">2015-03-19T15:06:42Z</dcterms:created>
  <dcterms:modified xsi:type="dcterms:W3CDTF">2015-06-29T18:19:02Z</dcterms:modified>
</cp:coreProperties>
</file>