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56" r:id="rId2"/>
    <p:sldId id="705" r:id="rId3"/>
    <p:sldId id="649" r:id="rId4"/>
    <p:sldId id="707" r:id="rId5"/>
    <p:sldId id="702" r:id="rId6"/>
    <p:sldId id="697" r:id="rId7"/>
    <p:sldId id="687" r:id="rId8"/>
    <p:sldId id="698" r:id="rId9"/>
    <p:sldId id="712" r:id="rId10"/>
    <p:sldId id="713" r:id="rId11"/>
    <p:sldId id="660" r:id="rId12"/>
    <p:sldId id="714" r:id="rId13"/>
    <p:sldId id="716" r:id="rId14"/>
    <p:sldId id="709" r:id="rId15"/>
    <p:sldId id="719" r:id="rId16"/>
    <p:sldId id="720" r:id="rId17"/>
    <p:sldId id="717" r:id="rId18"/>
    <p:sldId id="718" r:id="rId19"/>
    <p:sldId id="706" r:id="rId20"/>
    <p:sldId id="690" r:id="rId21"/>
    <p:sldId id="661" r:id="rId22"/>
    <p:sldId id="662" r:id="rId23"/>
    <p:sldId id="710" r:id="rId24"/>
    <p:sldId id="613" r:id="rId25"/>
    <p:sldId id="721" r:id="rId26"/>
    <p:sldId id="722" r:id="rId27"/>
    <p:sldId id="723" r:id="rId28"/>
    <p:sldId id="724" r:id="rId29"/>
    <p:sldId id="725" r:id="rId30"/>
    <p:sldId id="731" r:id="rId31"/>
    <p:sldId id="733" r:id="rId32"/>
    <p:sldId id="734" r:id="rId33"/>
    <p:sldId id="735" r:id="rId34"/>
    <p:sldId id="736" r:id="rId35"/>
    <p:sldId id="739" r:id="rId36"/>
    <p:sldId id="741" r:id="rId37"/>
    <p:sldId id="743" r:id="rId38"/>
    <p:sldId id="737" r:id="rId39"/>
    <p:sldId id="594" r:id="rId40"/>
    <p:sldId id="692" r:id="rId41"/>
    <p:sldId id="674" r:id="rId42"/>
    <p:sldId id="327" r:id="rId43"/>
    <p:sldId id="711" r:id="rId44"/>
    <p:sldId id="744" r:id="rId45"/>
    <p:sldId id="745" r:id="rId46"/>
    <p:sldId id="746" r:id="rId47"/>
    <p:sldId id="732" r:id="rId48"/>
    <p:sldId id="747" r:id="rId49"/>
    <p:sldId id="654" r:id="rId50"/>
    <p:sldId id="65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00FFFF"/>
    <a:srgbClr val="00CCFF"/>
    <a:srgbClr val="8A0000"/>
    <a:srgbClr val="990000"/>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28"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64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wmf"/><Relationship Id="rId4"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6/10/2016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extLst>
      <p:ext uri="{BB962C8B-B14F-4D97-AF65-F5344CB8AC3E}">
        <p14:creationId xmlns:p14="http://schemas.microsoft.com/office/powerpoint/2010/main" val="300215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0CD7F6-2D2C-4FCC-9ADB-D83DB6F1F05E}" type="slidenum">
              <a:rPr lang="en-US" altLang="en-US"/>
              <a:pPr/>
              <a:t>15</a:t>
            </a:fld>
            <a:endParaRPr lang="en-US" alt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DF698-BC08-4695-9D33-EDAFB1DDD8D2}" type="slidenum">
              <a:rPr lang="en-US" altLang="en-US"/>
              <a:pPr/>
              <a:t>16</a:t>
            </a:fld>
            <a:endParaRPr lang="en-US" alt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6FB3B9-C953-49D2-8469-D667B63E036F}" type="slidenum">
              <a:rPr lang="en-US" altLang="en-US"/>
              <a:pPr/>
              <a:t>18</a:t>
            </a:fld>
            <a:endParaRPr lang="en-US" altLang="en-US"/>
          </a:p>
        </p:txBody>
      </p:sp>
      <p:sp>
        <p:nvSpPr>
          <p:cNvPr id="487426" name="Rectangle 2"/>
          <p:cNvSpPr>
            <a:spLocks noGrp="1" noRot="1" noChangeAspect="1" noChangeArrowheads="1" noTextEdit="1"/>
          </p:cNvSpPr>
          <p:nvPr>
            <p:ph type="sldImg"/>
          </p:nvPr>
        </p:nvSpPr>
        <p:spPr>
          <a:ln/>
        </p:spPr>
      </p:sp>
      <p:sp>
        <p:nvSpPr>
          <p:cNvPr id="4874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820AE-41F4-4469-9579-19A0FB643898}" type="slidenum">
              <a:rPr lang="en-US"/>
              <a:pPr/>
              <a:t>21</a:t>
            </a:fld>
            <a:endParaRPr lang="en-US"/>
          </a:p>
        </p:txBody>
      </p:sp>
      <p:sp>
        <p:nvSpPr>
          <p:cNvPr id="1349634" name="Rectangle 2"/>
          <p:cNvSpPr>
            <a:spLocks noGrp="1" noRot="1" noChangeAspect="1" noChangeArrowheads="1" noTextEdit="1"/>
          </p:cNvSpPr>
          <p:nvPr>
            <p:ph type="sldImg"/>
          </p:nvPr>
        </p:nvSpPr>
        <p:spPr>
          <a:ln/>
        </p:spPr>
      </p:sp>
      <p:sp>
        <p:nvSpPr>
          <p:cNvPr id="134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41136-A50F-4F60-AB62-044721978AB8}" type="slidenum">
              <a:rPr lang="en-US"/>
              <a:pPr/>
              <a:t>22</a:t>
            </a:fld>
            <a:endParaRPr lang="en-US"/>
          </a:p>
        </p:txBody>
      </p:sp>
      <p:sp>
        <p:nvSpPr>
          <p:cNvPr id="1351682" name="Rectangle 2"/>
          <p:cNvSpPr>
            <a:spLocks noGrp="1" noRot="1" noChangeAspect="1" noChangeArrowheads="1" noTextEdit="1"/>
          </p:cNvSpPr>
          <p:nvPr>
            <p:ph type="sldImg"/>
          </p:nvPr>
        </p:nvSpPr>
        <p:spPr>
          <a:ln/>
        </p:spPr>
      </p:sp>
      <p:sp>
        <p:nvSpPr>
          <p:cNvPr id="1351683" name="Rectangle 3"/>
          <p:cNvSpPr>
            <a:spLocks noGrp="1" noChangeArrowheads="1"/>
          </p:cNvSpPr>
          <p:nvPr>
            <p:ph type="body" idx="1"/>
          </p:nvPr>
        </p:nvSpPr>
        <p:spPr/>
        <p:txBody>
          <a:bodyPr/>
          <a:lstStyle/>
          <a:p>
            <a:r>
              <a:rPr lang="en-US" dirty="0" smtClean="0"/>
              <a:t>Dennis Sivers motivated</a:t>
            </a:r>
            <a:r>
              <a:rPr lang="en-US" baseline="0" dirty="0" smtClean="0"/>
              <a:t> by forthcoming E704 data</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24</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heard statements</a:t>
            </a:r>
            <a:r>
              <a:rPr lang="en-US" baseline="0" dirty="0" smtClean="0"/>
              <a:t> that the </a:t>
            </a:r>
            <a:r>
              <a:rPr lang="en-US" baseline="0" dirty="0" err="1" smtClean="0"/>
              <a:t>pT</a:t>
            </a:r>
            <a:r>
              <a:rPr lang="en-US" baseline="0" dirty="0" smtClean="0"/>
              <a:t>/2 to 2pT range of scale choices is unrealistically large for single-particle cross section calculations, but the measured ratio compared to the calculation indicates that there are significant uncertainties other than the scale uncertainty.  </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29</a:t>
            </a:fld>
            <a:endParaRPr lang="en-US"/>
          </a:p>
        </p:txBody>
      </p:sp>
    </p:spTree>
    <p:extLst>
      <p:ext uri="{BB962C8B-B14F-4D97-AF65-F5344CB8AC3E}">
        <p14:creationId xmlns:p14="http://schemas.microsoft.com/office/powerpoint/2010/main" val="1141995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38</a:t>
            </a:fld>
            <a:endParaRPr lang="en-US"/>
          </a:p>
        </p:txBody>
      </p:sp>
    </p:spTree>
    <p:extLst>
      <p:ext uri="{BB962C8B-B14F-4D97-AF65-F5344CB8AC3E}">
        <p14:creationId xmlns:p14="http://schemas.microsoft.com/office/powerpoint/2010/main" val="1777388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8555E07-9024-4B79-84A8-F4C91D5666F6}" type="slidenum">
              <a:rPr lang="en-US" smtClean="0"/>
              <a:pPr/>
              <a:t>39</a:t>
            </a:fld>
            <a:endParaRPr lang="en-US" smtClean="0"/>
          </a:p>
        </p:txBody>
      </p:sp>
      <p:sp>
        <p:nvSpPr>
          <p:cNvPr id="132099" name="Rectangle 2"/>
          <p:cNvSpPr>
            <a:spLocks noGrp="1" noRot="1" noChangeAspect="1" noChangeArrowheads="1" noTextEdit="1"/>
          </p:cNvSpPr>
          <p:nvPr>
            <p:ph type="sldImg"/>
          </p:nvPr>
        </p:nvSpPr>
        <p:spPr>
          <a:xfrm>
            <a:off x="1133475" y="674688"/>
            <a:ext cx="4605338" cy="3454400"/>
          </a:xfrm>
          <a:ln/>
        </p:spPr>
      </p:sp>
      <p:sp>
        <p:nvSpPr>
          <p:cNvPr id="132100" name="Rectangle 3"/>
          <p:cNvSpPr>
            <a:spLocks noGrp="1" noChangeArrowheads="1"/>
          </p:cNvSpPr>
          <p:nvPr>
            <p:ph type="body" idx="1"/>
          </p:nvPr>
        </p:nvSpPr>
        <p:spPr>
          <a:xfrm>
            <a:off x="896217" y="4354361"/>
            <a:ext cx="5078037" cy="4128891"/>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90DAE-E04D-4B02-9870-BF875421A501}" type="slidenum">
              <a:rPr lang="en-US"/>
              <a:pPr/>
              <a:t>2</a:t>
            </a:fld>
            <a:endParaRPr lang="en-US"/>
          </a:p>
        </p:txBody>
      </p:sp>
      <p:sp>
        <p:nvSpPr>
          <p:cNvPr id="1361922" name="Rectangle 2"/>
          <p:cNvSpPr>
            <a:spLocks noGrp="1" noRot="1" noChangeAspect="1" noChangeArrowheads="1" noTextEdit="1"/>
          </p:cNvSpPr>
          <p:nvPr>
            <p:ph type="sldImg"/>
          </p:nvPr>
        </p:nvSpPr>
        <p:spPr>
          <a:xfrm>
            <a:off x="1143000" y="684213"/>
            <a:ext cx="4572000" cy="3429000"/>
          </a:xfrm>
          <a:ln/>
        </p:spPr>
      </p:sp>
      <p:sp>
        <p:nvSpPr>
          <p:cNvPr id="1361923" name="Rectangle 3"/>
          <p:cNvSpPr>
            <a:spLocks noGrp="1" noChangeArrowheads="1"/>
          </p:cNvSpPr>
          <p:nvPr>
            <p:ph type="body" idx="1"/>
          </p:nvPr>
        </p:nvSpPr>
        <p:spPr>
          <a:xfrm>
            <a:off x="685800" y="4343400"/>
            <a:ext cx="5486400" cy="4116366"/>
          </a:xfrm>
        </p:spPr>
        <p:txBody>
          <a:bodyPr/>
          <a:lstStyle/>
          <a:p>
            <a:r>
              <a:rPr lang="en-US" dirty="0" smtClean="0"/>
              <a:t>Goals of all of QCD</a:t>
            </a:r>
            <a:r>
              <a:rPr lang="en-US" baseline="0" dirty="0" smtClean="0"/>
              <a:t> research</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69B923-3C00-4C6F-B0E8-3572FD9C0755}" type="slidenum">
              <a:rPr lang="en-US"/>
              <a:pPr/>
              <a:t>49</a:t>
            </a:fld>
            <a:endParaRPr lang="en-US"/>
          </a:p>
        </p:txBody>
      </p:sp>
      <p:sp>
        <p:nvSpPr>
          <p:cNvPr id="1174530" name="Rectangle 2"/>
          <p:cNvSpPr>
            <a:spLocks noGrp="1" noRot="1" noChangeAspect="1" noChangeArrowheads="1" noTextEdit="1"/>
          </p:cNvSpPr>
          <p:nvPr>
            <p:ph type="sldImg"/>
          </p:nvPr>
        </p:nvSpPr>
        <p:spPr>
          <a:ln/>
        </p:spPr>
      </p:sp>
      <p:sp>
        <p:nvSpPr>
          <p:cNvPr id="117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18D4-30FC-44E5-B014-F0A480E82298}" type="slidenum">
              <a:rPr lang="en-US"/>
              <a:pPr/>
              <a:t>5</a:t>
            </a:fld>
            <a:endParaRPr lang="en-US"/>
          </a:p>
        </p:txBody>
      </p:sp>
      <p:sp>
        <p:nvSpPr>
          <p:cNvPr id="1240066" name="Rectangle 2"/>
          <p:cNvSpPr>
            <a:spLocks noGrp="1" noRot="1" noChangeAspect="1" noChangeArrowheads="1" noTextEdit="1"/>
          </p:cNvSpPr>
          <p:nvPr>
            <p:ph type="sldImg"/>
          </p:nvPr>
        </p:nvSpPr>
        <p:spPr>
          <a:ln/>
        </p:spPr>
      </p:sp>
      <p:sp>
        <p:nvSpPr>
          <p:cNvPr id="1240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Scattering energy</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262A7-3278-438C-9822-E80B7E546A64}" type="slidenum">
              <a:rPr lang="en-US"/>
              <a:pPr/>
              <a:t>8</a:t>
            </a:fld>
            <a:endParaRPr lang="en-US"/>
          </a:p>
        </p:txBody>
      </p:sp>
      <p:sp>
        <p:nvSpPr>
          <p:cNvPr id="1415170" name="Rectangle 2"/>
          <p:cNvSpPr>
            <a:spLocks noGrp="1" noRot="1" noChangeAspect="1" noChangeArrowheads="1" noTextEdit="1"/>
          </p:cNvSpPr>
          <p:nvPr>
            <p:ph type="sldImg"/>
          </p:nvPr>
        </p:nvSpPr>
        <p:spPr>
          <a:ln/>
        </p:spPr>
      </p:sp>
      <p:sp>
        <p:nvSpPr>
          <p:cNvPr id="141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7937" name="Rectangle 7"/>
          <p:cNvSpPr>
            <a:spLocks noGrp="1" noChangeArrowheads="1"/>
          </p:cNvSpPr>
          <p:nvPr>
            <p:ph type="sldNum" sz="quarter" idx="5"/>
          </p:nvPr>
        </p:nvSpPr>
        <p:spPr>
          <a:noFill/>
        </p:spPr>
        <p:txBody>
          <a:bodyPr/>
          <a:lstStyle/>
          <a:p>
            <a:fld id="{4925C632-D0FD-44B3-BAFB-4401BF7CEEC7}" type="slidenum">
              <a:rPr lang="en-US" smtClean="0"/>
              <a:pPr/>
              <a:t>9</a:t>
            </a:fld>
            <a:endParaRPr lang="en-US" smtClean="0"/>
          </a:p>
        </p:txBody>
      </p:sp>
      <p:sp>
        <p:nvSpPr>
          <p:cNvPr id="2087938" name="Rectangle 2"/>
          <p:cNvSpPr>
            <a:spLocks noGrp="1" noRot="1" noChangeAspect="1" noChangeArrowheads="1" noTextEdit="1"/>
          </p:cNvSpPr>
          <p:nvPr>
            <p:ph type="sldImg"/>
          </p:nvPr>
        </p:nvSpPr>
        <p:spPr>
          <a:xfrm>
            <a:off x="1144588" y="684213"/>
            <a:ext cx="4573587" cy="3432175"/>
          </a:xfrm>
          <a:ln/>
        </p:spPr>
      </p:sp>
      <p:sp>
        <p:nvSpPr>
          <p:cNvPr id="2087939" name="Rectangle 3"/>
          <p:cNvSpPr>
            <a:spLocks noGrp="1" noChangeArrowheads="1"/>
          </p:cNvSpPr>
          <p:nvPr>
            <p:ph type="body" idx="1"/>
          </p:nvPr>
        </p:nvSpPr>
        <p:spPr>
          <a:xfrm>
            <a:off x="913361" y="4341835"/>
            <a:ext cx="5031278" cy="4116365"/>
          </a:xfrm>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0225" name="Slide Image Placeholder 1"/>
          <p:cNvSpPr>
            <a:spLocks noGrp="1" noRot="1" noChangeAspect="1"/>
          </p:cNvSpPr>
          <p:nvPr>
            <p:ph type="sldImg"/>
          </p:nvPr>
        </p:nvSpPr>
        <p:spPr>
          <a:ln/>
        </p:spPr>
      </p:sp>
      <p:sp>
        <p:nvSpPr>
          <p:cNvPr id="2100226" name="Notes Placeholder 2"/>
          <p:cNvSpPr>
            <a:spLocks noGrp="1"/>
          </p:cNvSpPr>
          <p:nvPr>
            <p:ph type="body" idx="1"/>
          </p:nvPr>
        </p:nvSpPr>
        <p:spPr>
          <a:noFill/>
          <a:ln/>
        </p:spPr>
        <p:txBody>
          <a:bodyPr/>
          <a:lstStyle/>
          <a:p>
            <a:endParaRPr lang="en-US" smtClean="0"/>
          </a:p>
        </p:txBody>
      </p:sp>
      <p:sp>
        <p:nvSpPr>
          <p:cNvPr id="2100227" name="Slide Number Placeholder 3"/>
          <p:cNvSpPr>
            <a:spLocks noGrp="1"/>
          </p:cNvSpPr>
          <p:nvPr>
            <p:ph type="sldNum" sz="quarter" idx="5"/>
          </p:nvPr>
        </p:nvSpPr>
        <p:spPr>
          <a:noFill/>
        </p:spPr>
        <p:txBody>
          <a:bodyPr/>
          <a:lstStyle/>
          <a:p>
            <a:fld id="{044802BF-9F2E-42EF-AD84-3DCD551ABCF3}" type="slidenum">
              <a:rPr lang="en-US" smtClean="0"/>
              <a:pPr/>
              <a:t>10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11</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12</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E6A7C5C-8050-4559-8C6E-3F74894A6B27}" type="datetime1">
              <a:rPr lang="en-US" smtClean="0"/>
              <a:t>6/10/2016</a:t>
            </a:fld>
            <a:endParaRPr lang="en-US"/>
          </a:p>
        </p:txBody>
      </p:sp>
      <p:sp>
        <p:nvSpPr>
          <p:cNvPr id="5" name="Footer Placeholder 4"/>
          <p:cNvSpPr>
            <a:spLocks noGrp="1"/>
          </p:cNvSpPr>
          <p:nvPr>
            <p:ph type="ftr" sz="quarter" idx="11"/>
          </p:nvPr>
        </p:nvSpPr>
        <p:spPr/>
        <p:txBody>
          <a:bodyPr/>
          <a:lstStyle/>
          <a:p>
            <a:r>
              <a:rPr lang="en-US" smtClean="0"/>
              <a:t>C. Aidala, HUGS, June 2016</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068D8-FCFD-4D0F-89C5-39CB111407E5}" type="datetime1">
              <a:rPr lang="en-US" smtClean="0"/>
              <a:t>6/10/2016</a:t>
            </a:fld>
            <a:endParaRPr lang="en-US"/>
          </a:p>
        </p:txBody>
      </p:sp>
      <p:sp>
        <p:nvSpPr>
          <p:cNvPr id="5" name="Footer Placeholder 4"/>
          <p:cNvSpPr>
            <a:spLocks noGrp="1"/>
          </p:cNvSpPr>
          <p:nvPr>
            <p:ph type="ftr" sz="quarter" idx="11"/>
          </p:nvPr>
        </p:nvSpPr>
        <p:spPr/>
        <p:txBody>
          <a:bodyPr/>
          <a:lstStyle/>
          <a:p>
            <a:r>
              <a:rPr lang="en-US" smtClean="0"/>
              <a:t>C. Aidala, HUGS, June 2016</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7846B-F584-4E62-9086-2E929B153B88}" type="datetime1">
              <a:rPr lang="en-US" smtClean="0"/>
              <a:t>6/10/2016</a:t>
            </a:fld>
            <a:endParaRPr lang="en-US"/>
          </a:p>
        </p:txBody>
      </p:sp>
      <p:sp>
        <p:nvSpPr>
          <p:cNvPr id="5" name="Footer Placeholder 4"/>
          <p:cNvSpPr>
            <a:spLocks noGrp="1"/>
          </p:cNvSpPr>
          <p:nvPr>
            <p:ph type="ftr" sz="quarter" idx="11"/>
          </p:nvPr>
        </p:nvSpPr>
        <p:spPr/>
        <p:txBody>
          <a:bodyPr/>
          <a:lstStyle/>
          <a:p>
            <a:r>
              <a:rPr lang="en-US" smtClean="0"/>
              <a:t>C. Aidala, HUGS, June 2016</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A594EAB2-B124-476B-81D1-E88A0647D638}" type="datetime1">
              <a:rPr lang="en-US" smtClean="0"/>
              <a:t>6/10/2016</a:t>
            </a:fld>
            <a:endParaRPr lang="en-US"/>
          </a:p>
        </p:txBody>
      </p:sp>
      <p:sp>
        <p:nvSpPr>
          <p:cNvPr id="6" name="Footer Placeholder 5"/>
          <p:cNvSpPr>
            <a:spLocks noGrp="1"/>
          </p:cNvSpPr>
          <p:nvPr>
            <p:ph type="ftr" sz="quarter" idx="11"/>
          </p:nvPr>
        </p:nvSpPr>
        <p:spPr>
          <a:xfrm>
            <a:off x="2667000" y="6400800"/>
            <a:ext cx="3810000" cy="319088"/>
          </a:xfrm>
        </p:spPr>
        <p:txBody>
          <a:bodyPr/>
          <a:lstStyle>
            <a:lvl1pPr>
              <a:defRPr/>
            </a:lvl1pPr>
          </a:lstStyle>
          <a:p>
            <a:r>
              <a:rPr lang="en-US" smtClean="0"/>
              <a:t>C. Aidala, HUGS, June 2016</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3787017-3038-4AF4-9EAC-D148795E31DD}" type="slidenum">
              <a:rPr lang="en-US"/>
              <a:pPr/>
              <a:t>‹#›</a:t>
            </a:fld>
            <a:endParaRPr lang="en-US"/>
          </a:p>
        </p:txBody>
      </p:sp>
    </p:spTree>
    <p:extLst>
      <p:ext uri="{BB962C8B-B14F-4D97-AF65-F5344CB8AC3E}">
        <p14:creationId xmlns:p14="http://schemas.microsoft.com/office/powerpoint/2010/main" val="15765893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302AE07-3F40-49CC-9162-1A82B94F2C31}" type="datetime1">
              <a:rPr lang="en-US" smtClean="0"/>
              <a:t>6/10/2016</a:t>
            </a:fld>
            <a:endParaRPr lang="en-US"/>
          </a:p>
        </p:txBody>
      </p:sp>
      <p:sp>
        <p:nvSpPr>
          <p:cNvPr id="5" name="Footer Placeholder 4"/>
          <p:cNvSpPr>
            <a:spLocks noGrp="1"/>
          </p:cNvSpPr>
          <p:nvPr>
            <p:ph type="ftr" sz="quarter" idx="11"/>
          </p:nvPr>
        </p:nvSpPr>
        <p:spPr>
          <a:xfrm>
            <a:off x="3200400" y="6356350"/>
            <a:ext cx="2667000" cy="365125"/>
          </a:xfrm>
        </p:spPr>
        <p:txBody>
          <a:bodyPr/>
          <a:lstStyle/>
          <a:p>
            <a:r>
              <a:rPr lang="en-US" smtClean="0"/>
              <a:t>C. Aidala, HUGS, June 2016</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755EA7-2326-4FB7-A066-7B3B61EB96D0}" type="datetime1">
              <a:rPr lang="en-US" smtClean="0"/>
              <a:t>6/10/2016</a:t>
            </a:fld>
            <a:endParaRPr lang="en-US"/>
          </a:p>
        </p:txBody>
      </p:sp>
      <p:sp>
        <p:nvSpPr>
          <p:cNvPr id="5" name="Footer Placeholder 4"/>
          <p:cNvSpPr>
            <a:spLocks noGrp="1"/>
          </p:cNvSpPr>
          <p:nvPr>
            <p:ph type="ftr" sz="quarter" idx="11"/>
          </p:nvPr>
        </p:nvSpPr>
        <p:spPr/>
        <p:txBody>
          <a:bodyPr/>
          <a:lstStyle/>
          <a:p>
            <a:r>
              <a:rPr lang="en-US" smtClean="0"/>
              <a:t>C. Aidala, HUGS, June 2016</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ED9D6E-52F8-439D-8E1C-68F831155FC0}" type="datetime1">
              <a:rPr lang="en-US" smtClean="0"/>
              <a:t>6/10/2016</a:t>
            </a:fld>
            <a:endParaRPr lang="en-US"/>
          </a:p>
        </p:txBody>
      </p:sp>
      <p:sp>
        <p:nvSpPr>
          <p:cNvPr id="6" name="Footer Placeholder 5"/>
          <p:cNvSpPr>
            <a:spLocks noGrp="1"/>
          </p:cNvSpPr>
          <p:nvPr>
            <p:ph type="ftr" sz="quarter" idx="11"/>
          </p:nvPr>
        </p:nvSpPr>
        <p:spPr/>
        <p:txBody>
          <a:bodyPr/>
          <a:lstStyle/>
          <a:p>
            <a:r>
              <a:rPr lang="en-US" smtClean="0"/>
              <a:t>C. Aidala, HUGS, June 2016</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93BB51-151F-4D93-8DE0-DC0C8D5A96CE}" type="datetime1">
              <a:rPr lang="en-US" smtClean="0"/>
              <a:t>6/10/2016</a:t>
            </a:fld>
            <a:endParaRPr lang="en-US"/>
          </a:p>
        </p:txBody>
      </p:sp>
      <p:sp>
        <p:nvSpPr>
          <p:cNvPr id="8" name="Footer Placeholder 7"/>
          <p:cNvSpPr>
            <a:spLocks noGrp="1"/>
          </p:cNvSpPr>
          <p:nvPr>
            <p:ph type="ftr" sz="quarter" idx="11"/>
          </p:nvPr>
        </p:nvSpPr>
        <p:spPr/>
        <p:txBody>
          <a:bodyPr/>
          <a:lstStyle/>
          <a:p>
            <a:r>
              <a:rPr lang="en-US" smtClean="0"/>
              <a:t>C. Aidala, HUGS, June 2016</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1A1045-302A-4607-A890-E2AF2DD4CDF6}" type="datetime1">
              <a:rPr lang="en-US" smtClean="0"/>
              <a:t>6/10/2016</a:t>
            </a:fld>
            <a:endParaRPr lang="en-US"/>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AAD96A-6EFB-4D7E-A150-F35D978F84C0}" type="datetime1">
              <a:rPr lang="en-US" smtClean="0"/>
              <a:t>6/10/2016</a:t>
            </a:fld>
            <a:endParaRPr lang="en-US"/>
          </a:p>
        </p:txBody>
      </p:sp>
      <p:sp>
        <p:nvSpPr>
          <p:cNvPr id="3" name="Footer Placeholder 2"/>
          <p:cNvSpPr>
            <a:spLocks noGrp="1"/>
          </p:cNvSpPr>
          <p:nvPr>
            <p:ph type="ftr" sz="quarter" idx="11"/>
          </p:nvPr>
        </p:nvSpPr>
        <p:spPr/>
        <p:txBody>
          <a:bodyPr/>
          <a:lstStyle/>
          <a:p>
            <a:r>
              <a:rPr lang="en-US" smtClean="0"/>
              <a:t>C. Aidala, HUGS, June 2016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90BB64-D02B-4AA0-B2DF-95680C201E21}" type="datetime1">
              <a:rPr lang="en-US" smtClean="0"/>
              <a:t>6/10/2016</a:t>
            </a:fld>
            <a:endParaRPr lang="en-US"/>
          </a:p>
        </p:txBody>
      </p:sp>
      <p:sp>
        <p:nvSpPr>
          <p:cNvPr id="6" name="Footer Placeholder 5"/>
          <p:cNvSpPr>
            <a:spLocks noGrp="1"/>
          </p:cNvSpPr>
          <p:nvPr>
            <p:ph type="ftr" sz="quarter" idx="11"/>
          </p:nvPr>
        </p:nvSpPr>
        <p:spPr/>
        <p:txBody>
          <a:bodyPr/>
          <a:lstStyle/>
          <a:p>
            <a:r>
              <a:rPr lang="en-US" smtClean="0"/>
              <a:t>C. Aidala, HUGS, June 2016</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AB7B7E-5B6D-40B4-B6A1-6BBF857957A6}" type="datetime1">
              <a:rPr lang="en-US" smtClean="0"/>
              <a:t>6/10/2016</a:t>
            </a:fld>
            <a:endParaRPr lang="en-US"/>
          </a:p>
        </p:txBody>
      </p:sp>
      <p:sp>
        <p:nvSpPr>
          <p:cNvPr id="6" name="Footer Placeholder 5"/>
          <p:cNvSpPr>
            <a:spLocks noGrp="1"/>
          </p:cNvSpPr>
          <p:nvPr>
            <p:ph type="ftr" sz="quarter" idx="11"/>
          </p:nvPr>
        </p:nvSpPr>
        <p:spPr/>
        <p:txBody>
          <a:bodyPr/>
          <a:lstStyle/>
          <a:p>
            <a:r>
              <a:rPr lang="en-US" smtClean="0"/>
              <a:t>C. Aidala, HUGS, June 2016</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213AB-95FB-40FA-B6A2-BF867A0E2CB9}" type="datetime1">
              <a:rPr lang="en-US" smtClean="0"/>
              <a:t>6/10/2016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 Aidala, HUGS, June 2016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2" descr="https://encrypted-tbn0.gstatic.com/images?q=tbn:ANd9GcS02UiivGjgv--e64cWJFfAQ7SASvDnuoq35pg2aISxkwVeEIsX"/>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0106" y="6248400"/>
            <a:ext cx="770825" cy="51763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8.xml"/><Relationship Id="rId7" Type="http://schemas.openxmlformats.org/officeDocument/2006/relationships/image" Target="../media/image18.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9.bin"/><Relationship Id="rId5" Type="http://schemas.openxmlformats.org/officeDocument/2006/relationships/image" Target="../media/image17.emf"/><Relationship Id="rId10" Type="http://schemas.openxmlformats.org/officeDocument/2006/relationships/image" Target="../media/image19.wmf"/><Relationship Id="rId4" Type="http://schemas.openxmlformats.org/officeDocument/2006/relationships/oleObject" Target="../embeddings/Microsoft_Word_97_-_2003_Document1.doc"/><Relationship Id="rId9"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9.xml"/><Relationship Id="rId7" Type="http://schemas.openxmlformats.org/officeDocument/2006/relationships/image" Target="../media/image18.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2.bin"/><Relationship Id="rId5" Type="http://schemas.openxmlformats.org/officeDocument/2006/relationships/image" Target="../media/image17.emf"/><Relationship Id="rId10" Type="http://schemas.openxmlformats.org/officeDocument/2006/relationships/image" Target="../media/image19.wmf"/><Relationship Id="rId4" Type="http://schemas.openxmlformats.org/officeDocument/2006/relationships/oleObject" Target="../embeddings/Microsoft_Word_97_-_2003_Document2.doc"/><Relationship Id="rId9"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5.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6.e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14.xml"/><Relationship Id="rId7" Type="http://schemas.openxmlformats.org/officeDocument/2006/relationships/oleObject" Target="../embeddings/oleObject17.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35.png"/><Relationship Id="rId5" Type="http://schemas.openxmlformats.org/officeDocument/2006/relationships/image" Target="../media/image33.e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6.wmf"/><Relationship Id="rId5" Type="http://schemas.openxmlformats.org/officeDocument/2006/relationships/oleObject" Target="../embeddings/oleObject18.bin"/><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53.png"/><Relationship Id="rId5" Type="http://schemas.openxmlformats.org/officeDocument/2006/relationships/image" Target="../media/image34.wmf"/><Relationship Id="rId4" Type="http://schemas.openxmlformats.org/officeDocument/2006/relationships/oleObject" Target="../embeddings/oleObject19.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notesSlide" Target="../notesSlides/notesSlide20.xml"/><Relationship Id="rId7"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60.emf"/><Relationship Id="rId5" Type="http://schemas.openxmlformats.org/officeDocument/2006/relationships/oleObject" Target="../embeddings/oleObject20.bin"/><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0.wmf"/><Relationship Id="rId18" Type="http://schemas.openxmlformats.org/officeDocument/2006/relationships/oleObject" Target="../embeddings/oleObject8.bin"/><Relationship Id="rId3" Type="http://schemas.openxmlformats.org/officeDocument/2006/relationships/notesSlide" Target="../notesSlides/notesSlide5.xml"/><Relationship Id="rId7" Type="http://schemas.openxmlformats.org/officeDocument/2006/relationships/image" Target="../media/image7.emf"/><Relationship Id="rId12" Type="http://schemas.openxmlformats.org/officeDocument/2006/relationships/oleObject" Target="../embeddings/oleObject5.bin"/><Relationship Id="rId17" Type="http://schemas.openxmlformats.org/officeDocument/2006/relationships/image" Target="../media/image12.emf"/><Relationship Id="rId2" Type="http://schemas.openxmlformats.org/officeDocument/2006/relationships/slideLayout" Target="../slideLayouts/slideLayout4.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emf"/><Relationship Id="rId5" Type="http://schemas.openxmlformats.org/officeDocument/2006/relationships/image" Target="../media/image6.emf"/><Relationship Id="rId15" Type="http://schemas.openxmlformats.org/officeDocument/2006/relationships/image" Target="../media/image11.emf"/><Relationship Id="rId10" Type="http://schemas.openxmlformats.org/officeDocument/2006/relationships/oleObject" Target="../embeddings/oleObject4.bin"/><Relationship Id="rId19" Type="http://schemas.openxmlformats.org/officeDocument/2006/relationships/image" Target="../media/image13.emf"/><Relationship Id="rId4" Type="http://schemas.openxmlformats.org/officeDocument/2006/relationships/oleObject" Target="../embeddings/oleObject1.bin"/><Relationship Id="rId9" Type="http://schemas.openxmlformats.org/officeDocument/2006/relationships/image" Target="../media/image8.emf"/><Relationship Id="rId1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2057400"/>
          </a:xfrm>
        </p:spPr>
        <p:txBody>
          <a:bodyPr>
            <a:noAutofit/>
          </a:bodyPr>
          <a:lstStyle/>
          <a:p>
            <a:r>
              <a:rPr lang="en-US" sz="4000" dirty="0" smtClean="0">
                <a:effectLst>
                  <a:outerShdw blurRad="38100" dist="38100" dir="2700000" algn="tl">
                    <a:srgbClr val="000000">
                      <a:alpha val="43137"/>
                    </a:srgbClr>
                  </a:outerShdw>
                </a:effectLst>
              </a:rPr>
              <a:t>Transverse-Momentum-Dependent Distributions and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Color Entanglement in QCD</a:t>
            </a:r>
            <a:br>
              <a:rPr lang="en-US" sz="4000" dirty="0" smtClean="0">
                <a:effectLst>
                  <a:outerShdw blurRad="38100" dist="38100" dir="2700000" algn="tl">
                    <a:srgbClr val="000000">
                      <a:alpha val="43137"/>
                    </a:srgbClr>
                  </a:outerShdw>
                </a:effectLst>
              </a:rPr>
            </a:br>
            <a:r>
              <a:rPr lang="en-US" sz="3400" dirty="0" smtClean="0">
                <a:effectLst>
                  <a:outerShdw blurRad="38100" dist="38100" dir="2700000" algn="tl">
                    <a:srgbClr val="000000">
                      <a:alpha val="43137"/>
                    </a:srgbClr>
                  </a:outerShdw>
                </a:effectLst>
              </a:rPr>
              <a:t>Lecture 1 - Introduction</a:t>
            </a:r>
            <a:endParaRPr lang="en-US" sz="34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048000"/>
            <a:ext cx="6400800" cy="1752600"/>
          </a:xfrm>
        </p:spPr>
        <p:txBody>
          <a:bodyPr>
            <a:normAutofit/>
          </a:bodyPr>
          <a:lstStyle/>
          <a:p>
            <a:r>
              <a:rPr lang="en-US" sz="2800" dirty="0" smtClean="0">
                <a:effectLst>
                  <a:outerShdw blurRad="50800" dist="50800" dir="5400000" algn="ctr" rotWithShape="0">
                    <a:schemeClr val="tx1"/>
                  </a:outerShdw>
                </a:effectLst>
              </a:rPr>
              <a:t>Christine A. Aidala</a:t>
            </a:r>
          </a:p>
          <a:p>
            <a:r>
              <a:rPr lang="en-US" sz="2800" dirty="0" smtClean="0">
                <a:effectLst>
                  <a:outerShdw blurRad="50800" dist="50800" dir="5400000" algn="ctr" rotWithShape="0">
                    <a:schemeClr val="tx1"/>
                  </a:outerShdw>
                </a:effectLst>
              </a:rPr>
              <a:t>University of Michigan</a:t>
            </a:r>
          </a:p>
          <a:p>
            <a:endParaRPr lang="en-US" sz="2800" dirty="0" smtClean="0">
              <a:effectLst>
                <a:outerShdw blurRad="50800" dist="50800" dir="5400000" algn="ctr" rotWithShape="0">
                  <a:schemeClr val="tx1"/>
                </a:outerShdw>
              </a:effectLst>
            </a:endParaRPr>
          </a:p>
          <a:p>
            <a:endParaRPr lang="en-US" sz="2800" dirty="0">
              <a:effectLst>
                <a:outerShdw blurRad="50800" dist="50800" dir="5400000" algn="ctr" rotWithShape="0">
                  <a:schemeClr val="tx1"/>
                </a:outerShdw>
              </a:effectLst>
            </a:endParaRPr>
          </a:p>
        </p:txBody>
      </p:sp>
      <p:sp>
        <p:nvSpPr>
          <p:cNvPr id="4" name="Rectangle 3"/>
          <p:cNvSpPr/>
          <p:nvPr/>
        </p:nvSpPr>
        <p:spPr>
          <a:xfrm>
            <a:off x="1953904" y="5553670"/>
            <a:ext cx="5257800" cy="923330"/>
          </a:xfrm>
          <a:prstGeom prst="rect">
            <a:avLst/>
          </a:prstGeom>
        </p:spPr>
        <p:txBody>
          <a:bodyPr wrap="square">
            <a:spAutoFit/>
          </a:bodyPr>
          <a:lstStyle/>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Hampton University Graduate Studies Program</a:t>
            </a:r>
          </a:p>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Jefferson Lab</a:t>
            </a:r>
          </a:p>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June 2016</a:t>
            </a:r>
            <a:endParaRPr lang="en-US" dirty="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Group 7"/>
          <p:cNvGrpSpPr>
            <a:grpSpLocks/>
          </p:cNvGrpSpPr>
          <p:nvPr/>
        </p:nvGrpSpPr>
        <p:grpSpPr bwMode="auto">
          <a:xfrm>
            <a:off x="384908" y="4051161"/>
            <a:ext cx="2891692" cy="1486666"/>
            <a:chOff x="1680" y="3142"/>
            <a:chExt cx="1872" cy="868"/>
          </a:xfrm>
        </p:grpSpPr>
        <p:sp>
          <p:nvSpPr>
            <p:cNvPr id="6"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7" name="Group 9"/>
            <p:cNvGrpSpPr>
              <a:grpSpLocks/>
            </p:cNvGrpSpPr>
            <p:nvPr/>
          </p:nvGrpSpPr>
          <p:grpSpPr bwMode="auto">
            <a:xfrm>
              <a:off x="1776" y="3142"/>
              <a:ext cx="1579" cy="868"/>
              <a:chOff x="1776" y="2666"/>
              <a:chExt cx="2088" cy="1305"/>
            </a:xfrm>
          </p:grpSpPr>
          <p:sp>
            <p:nvSpPr>
              <p:cNvPr id="8"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9" name="Group 11"/>
              <p:cNvGrpSpPr>
                <a:grpSpLocks/>
              </p:cNvGrpSpPr>
              <p:nvPr/>
            </p:nvGrpSpPr>
            <p:grpSpPr bwMode="auto">
              <a:xfrm>
                <a:off x="2352" y="3072"/>
                <a:ext cx="288" cy="480"/>
                <a:chOff x="4320" y="1488"/>
                <a:chExt cx="288" cy="480"/>
              </a:xfrm>
            </p:grpSpPr>
            <p:sp>
              <p:nvSpPr>
                <p:cNvPr id="16"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0"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1"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2"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3"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4" name="Text Box 18"/>
              <p:cNvSpPr txBox="1">
                <a:spLocks noChangeArrowheads="1"/>
              </p:cNvSpPr>
              <p:nvPr/>
            </p:nvSpPr>
            <p:spPr bwMode="auto">
              <a:xfrm>
                <a:off x="2823" y="2666"/>
                <a:ext cx="589" cy="481"/>
              </a:xfrm>
              <a:prstGeom prst="rect">
                <a:avLst/>
              </a:prstGeom>
              <a:noFill/>
              <a:ln w="9525">
                <a:noFill/>
                <a:miter lim="800000"/>
                <a:headEnd/>
                <a:tailEnd/>
              </a:ln>
            </p:spPr>
            <p:txBody>
              <a:bodyPr wrap="none">
                <a:spAutoFit/>
              </a:bodyPr>
              <a:lstStyle/>
              <a:p>
                <a:pPr eaLnBrk="0" hangingPunct="0"/>
                <a:r>
                  <a:rPr lang="en-US" altLang="ja-JP" sz="3200" dirty="0">
                    <a:solidFill>
                      <a:srgbClr val="FF3399"/>
                    </a:solidFill>
                    <a:ea typeface="ＭＳ Ｐゴシック"/>
                    <a:cs typeface="ＭＳ Ｐゴシック"/>
                  </a:rPr>
                  <a:t>left</a:t>
                </a:r>
              </a:p>
            </p:txBody>
          </p:sp>
          <p:sp>
            <p:nvSpPr>
              <p:cNvPr id="15" name="Text Box 19"/>
              <p:cNvSpPr txBox="1">
                <a:spLocks noChangeArrowheads="1"/>
              </p:cNvSpPr>
              <p:nvPr/>
            </p:nvSpPr>
            <p:spPr bwMode="auto">
              <a:xfrm>
                <a:off x="2904" y="3457"/>
                <a:ext cx="960" cy="514"/>
              </a:xfrm>
              <a:prstGeom prst="rect">
                <a:avLst/>
              </a:prstGeom>
              <a:noFill/>
              <a:ln w="9525">
                <a:noFill/>
                <a:miter lim="800000"/>
                <a:headEnd/>
                <a:tailEnd/>
              </a:ln>
            </p:spPr>
            <p:txBody>
              <a:bodyPr wrap="square">
                <a:spAutoFit/>
              </a:bodyPr>
              <a:lstStyle/>
              <a:p>
                <a:pPr eaLnBrk="0" hangingPunct="0"/>
                <a:r>
                  <a:rPr lang="en-US" altLang="ja-JP" sz="3200" dirty="0">
                    <a:solidFill>
                      <a:srgbClr val="FF3399"/>
                    </a:solidFill>
                    <a:ea typeface="ＭＳ Ｐゴシック"/>
                    <a:cs typeface="ＭＳ Ｐゴシック"/>
                  </a:rPr>
                  <a:t>right</a:t>
                </a:r>
              </a:p>
            </p:txBody>
          </p:sp>
        </p:grpSp>
      </p:grpSp>
      <p:pic>
        <p:nvPicPr>
          <p:cNvPr id="29" name="Picture 1"/>
          <p:cNvPicPr>
            <a:picLocks noChangeAspect="1" noChangeArrowheads="1"/>
          </p:cNvPicPr>
          <p:nvPr/>
        </p:nvPicPr>
        <p:blipFill>
          <a:blip r:embed="rId3" cstate="print"/>
          <a:srcRect/>
          <a:stretch>
            <a:fillRect/>
          </a:stretch>
        </p:blipFill>
        <p:spPr bwMode="auto">
          <a:xfrm>
            <a:off x="6477000" y="3822822"/>
            <a:ext cx="2209800" cy="17397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01" name="Rectangle 5"/>
          <p:cNvSpPr>
            <a:spLocks noGrp="1" noChangeArrowheads="1"/>
          </p:cNvSpPr>
          <p:nvPr>
            <p:ph type="ftr" sz="quarter" idx="11"/>
          </p:nvPr>
        </p:nvSpPr>
        <p:spPr>
          <a:noFill/>
        </p:spPr>
        <p:txBody>
          <a:bodyPr/>
          <a:lstStyle/>
          <a:p>
            <a:r>
              <a:rPr lang="en-US" smtClean="0"/>
              <a:t>C. Aidala, HUGS, June 2016</a:t>
            </a:r>
          </a:p>
        </p:txBody>
      </p:sp>
      <p:sp>
        <p:nvSpPr>
          <p:cNvPr id="2099202" name="Rectangle 6"/>
          <p:cNvSpPr>
            <a:spLocks noGrp="1" noChangeArrowheads="1"/>
          </p:cNvSpPr>
          <p:nvPr>
            <p:ph type="sldNum" sz="quarter" idx="12"/>
          </p:nvPr>
        </p:nvSpPr>
        <p:spPr>
          <a:noFill/>
        </p:spPr>
        <p:txBody>
          <a:bodyPr/>
          <a:lstStyle/>
          <a:p>
            <a:fld id="{1547C4A7-5E9A-4A4F-B7F0-12DF9D754E88}" type="slidenum">
              <a:rPr lang="en-US" smtClean="0"/>
              <a:pPr/>
              <a:t>10</a:t>
            </a:fld>
            <a:endParaRPr lang="en-US" smtClean="0"/>
          </a:p>
        </p:txBody>
      </p:sp>
      <p:sp>
        <p:nvSpPr>
          <p:cNvPr id="2099203" name="Title 1"/>
          <p:cNvSpPr>
            <a:spLocks noGrp="1"/>
          </p:cNvSpPr>
          <p:nvPr>
            <p:ph type="title"/>
          </p:nvPr>
        </p:nvSpPr>
        <p:spPr/>
        <p:txBody>
          <a:bodyPr>
            <a:normAutofit/>
          </a:bodyPr>
          <a:lstStyle/>
          <a:p>
            <a:r>
              <a:rPr lang="en-US" dirty="0" smtClean="0"/>
              <a:t>Complementary scattering systems</a:t>
            </a:r>
          </a:p>
        </p:txBody>
      </p:sp>
      <p:sp>
        <p:nvSpPr>
          <p:cNvPr id="5" name="Content Placeholder 4"/>
          <p:cNvSpPr>
            <a:spLocks noGrp="1"/>
          </p:cNvSpPr>
          <p:nvPr>
            <p:ph idx="1"/>
          </p:nvPr>
        </p:nvSpPr>
        <p:spPr>
          <a:xfrm>
            <a:off x="457200" y="1600200"/>
            <a:ext cx="8229600" cy="4876800"/>
          </a:xfrm>
        </p:spPr>
        <p:txBody>
          <a:bodyPr>
            <a:normAutofit fontScale="62500" lnSpcReduction="20000"/>
          </a:bodyPr>
          <a:lstStyle/>
          <a:p>
            <a:pPr>
              <a:defRPr/>
            </a:pPr>
            <a:r>
              <a:rPr lang="en-US" dirty="0"/>
              <a:t>L</a:t>
            </a:r>
            <a:r>
              <a:rPr lang="en-US" dirty="0" smtClean="0"/>
              <a:t>earn from </a:t>
            </a:r>
            <a:r>
              <a:rPr lang="en-US" dirty="0" err="1" smtClean="0"/>
              <a:t>p+p</a:t>
            </a:r>
            <a:r>
              <a:rPr lang="en-US" dirty="0" smtClean="0"/>
              <a:t> results in conjunction with information from simpler systems</a:t>
            </a:r>
          </a:p>
          <a:p>
            <a:pPr lvl="1">
              <a:defRPr/>
            </a:pPr>
            <a:r>
              <a:rPr lang="en-US" dirty="0" smtClean="0"/>
              <a:t>Many </a:t>
            </a:r>
            <a:r>
              <a:rPr lang="en-US" dirty="0" err="1" smtClean="0"/>
              <a:t>subprocesses</a:t>
            </a:r>
            <a:r>
              <a:rPr lang="en-US" dirty="0" smtClean="0"/>
              <a:t> contribute to (e.g.) inclusive </a:t>
            </a:r>
            <a:r>
              <a:rPr lang="en-US" dirty="0" err="1" smtClean="0"/>
              <a:t>hadron</a:t>
            </a:r>
            <a:r>
              <a:rPr lang="en-US" dirty="0" smtClean="0"/>
              <a:t> production in </a:t>
            </a:r>
            <a:r>
              <a:rPr lang="en-US" dirty="0" err="1" smtClean="0"/>
              <a:t>p+p</a:t>
            </a:r>
            <a:r>
              <a:rPr lang="en-US" dirty="0" smtClean="0"/>
              <a:t> collisions—couldn’t disentangle them with </a:t>
            </a:r>
            <a:r>
              <a:rPr lang="en-US" dirty="0" err="1" smtClean="0"/>
              <a:t>p+p</a:t>
            </a:r>
            <a:r>
              <a:rPr lang="en-US" dirty="0" smtClean="0"/>
              <a:t> data alone</a:t>
            </a:r>
          </a:p>
          <a:p>
            <a:pPr lvl="1">
              <a:defRPr/>
            </a:pPr>
            <a:r>
              <a:rPr lang="en-US" dirty="0" smtClean="0"/>
              <a:t>(A few processes are simpler, e.g. </a:t>
            </a:r>
            <a:r>
              <a:rPr lang="en-US" dirty="0" err="1" smtClean="0"/>
              <a:t>Drell</a:t>
            </a:r>
            <a:r>
              <a:rPr lang="en-US" dirty="0" smtClean="0"/>
              <a:t>-Yan)</a:t>
            </a:r>
          </a:p>
          <a:p>
            <a:pPr>
              <a:defRPr/>
            </a:pPr>
            <a:r>
              <a:rPr lang="en-US" dirty="0" smtClean="0"/>
              <a:t>Most knowledge of pdfs from DIS</a:t>
            </a:r>
          </a:p>
          <a:p>
            <a:pPr>
              <a:defRPr/>
            </a:pPr>
            <a:r>
              <a:rPr lang="en-US" dirty="0" smtClean="0"/>
              <a:t>Most knowledge of FFs from </a:t>
            </a:r>
            <a:r>
              <a:rPr lang="en-US" dirty="0" err="1" smtClean="0"/>
              <a:t>e+e</a:t>
            </a:r>
            <a:r>
              <a:rPr lang="en-US" dirty="0" smtClean="0"/>
              <a:t>-</a:t>
            </a:r>
          </a:p>
          <a:p>
            <a:pPr>
              <a:defRPr/>
            </a:pPr>
            <a:r>
              <a:rPr lang="en-US" dirty="0" smtClean="0"/>
              <a:t>Note that </a:t>
            </a:r>
            <a:r>
              <a:rPr lang="en-US" dirty="0" err="1" smtClean="0"/>
              <a:t>Drell</a:t>
            </a:r>
            <a:r>
              <a:rPr lang="en-US" dirty="0" smtClean="0"/>
              <a:t>-Yan, DIS, and </a:t>
            </a:r>
            <a:r>
              <a:rPr lang="en-US" dirty="0" err="1" smtClean="0"/>
              <a:t>e+e</a:t>
            </a:r>
            <a:r>
              <a:rPr lang="en-US" dirty="0" smtClean="0"/>
              <a:t>- are all </a:t>
            </a:r>
            <a:r>
              <a:rPr lang="en-US" i="1" dirty="0" smtClean="0"/>
              <a:t>QED</a:t>
            </a:r>
            <a:r>
              <a:rPr lang="en-US" dirty="0" smtClean="0"/>
              <a:t> processes involving hadrons</a:t>
            </a:r>
          </a:p>
          <a:p>
            <a:pPr>
              <a:defRPr/>
            </a:pPr>
            <a:r>
              <a:rPr lang="en-US" dirty="0" smtClean="0"/>
              <a:t>Once you have reasonably constrained pdfs and/or FFs, can use </a:t>
            </a:r>
            <a:r>
              <a:rPr lang="en-US" dirty="0" err="1" smtClean="0"/>
              <a:t>p+p</a:t>
            </a:r>
            <a:r>
              <a:rPr lang="en-US" dirty="0" smtClean="0"/>
              <a:t> data to further refine those constraints</a:t>
            </a:r>
          </a:p>
          <a:p>
            <a:pPr lvl="1">
              <a:defRPr/>
            </a:pPr>
            <a:r>
              <a:rPr lang="en-US" dirty="0"/>
              <a:t>Hadronic collisions have been important in constraining </a:t>
            </a:r>
            <a:r>
              <a:rPr lang="en-US" i="1" dirty="0"/>
              <a:t>gluons</a:t>
            </a:r>
            <a:r>
              <a:rPr lang="en-US" dirty="0"/>
              <a:t>—interact at leading </a:t>
            </a:r>
            <a:r>
              <a:rPr lang="en-US" dirty="0" smtClean="0"/>
              <a:t>order.  E.g. pion production results on previous page have improved constraints on gluon </a:t>
            </a:r>
            <a:r>
              <a:rPr lang="en-US" dirty="0" smtClean="0">
                <a:sym typeface="Wingdings" panose="05000000000000000000" pitchFamily="2" charset="2"/>
              </a:rPr>
              <a:t> pion FFs</a:t>
            </a:r>
          </a:p>
          <a:p>
            <a:pPr lvl="1">
              <a:defRPr/>
            </a:pPr>
            <a:r>
              <a:rPr lang="en-US" dirty="0" smtClean="0">
                <a:sym typeface="Wingdings" panose="05000000000000000000" pitchFamily="2" charset="2"/>
              </a:rPr>
              <a:t>Hadronic collisions also open up opportunities to explore unique aspects of QCD!  More in Lectures 4 and 5 . . .</a:t>
            </a:r>
            <a:endParaRPr lang="en-US" dirty="0"/>
          </a:p>
          <a:p>
            <a:pPr>
              <a:defRPr/>
            </a:pPr>
            <a:r>
              <a:rPr lang="en-US" dirty="0" smtClean="0"/>
              <a:t>More on complementary processes and experimental facilities in Lecture 3 . . .</a:t>
            </a:r>
          </a:p>
          <a:p>
            <a:pPr>
              <a:defRPr/>
            </a:pPr>
            <a:endParaRPr lang="en-US" dirty="0" smtClean="0"/>
          </a:p>
        </p:txBody>
      </p:sp>
    </p:spTree>
    <p:extLst>
      <p:ext uri="{BB962C8B-B14F-4D97-AF65-F5344CB8AC3E}">
        <p14:creationId xmlns:p14="http://schemas.microsoft.com/office/powerpoint/2010/main" val="1726556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en-US" smtClean="0"/>
              <a:t>C. Aidala, HUGS, June 2016</a:t>
            </a:r>
            <a:endParaRPr lang="en-US"/>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400" dirty="0" smtClean="0">
                <a:ea typeface="宋体" pitchFamily="116" charset="-122"/>
              </a:rPr>
              <a:t>Beyond unpolarized, collinear pdfs:</a:t>
            </a:r>
            <a:br>
              <a:rPr lang="en-US" altLang="zh-CN" sz="3400" dirty="0" smtClean="0">
                <a:ea typeface="宋体" pitchFamily="116" charset="-122"/>
              </a:rPr>
            </a:br>
            <a:r>
              <a:rPr lang="en-US" altLang="zh-CN" sz="3400" dirty="0" smtClean="0">
                <a:ea typeface="宋体" pitchFamily="116" charset="-122"/>
              </a:rPr>
              <a:t>Spin-spin and spin-momentum correlations in QCD bound states</a:t>
            </a:r>
            <a:endParaRPr lang="en-US" altLang="zh-CN" sz="3400" dirty="0">
              <a:ea typeface="宋体" pitchFamily="116" charset="-122"/>
            </a:endParaRPr>
          </a:p>
        </p:txBody>
      </p:sp>
      <p:graphicFrame>
        <p:nvGraphicFramePr>
          <p:cNvPr id="1364997" name="Object 5"/>
          <p:cNvGraphicFramePr>
            <a:graphicFrameLocks noChangeAspect="1"/>
          </p:cNvGraphicFramePr>
          <p:nvPr>
            <p:extLst>
              <p:ext uri="{D42A27DB-BD31-4B8C-83A1-F6EECF244321}">
                <p14:modId xmlns:p14="http://schemas.microsoft.com/office/powerpoint/2010/main" val="542170783"/>
              </p:ext>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56726" name="Document" r:id="rId4" imgW="6088943" imgH="4066896" progId="Word.Document.8">
                  <p:embed/>
                </p:oleObj>
              </mc:Choice>
              <mc:Fallback>
                <p:oleObj name="Document" r:id="rId4" imgW="6088943" imgH="406689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ext uri="{D42A27DB-BD31-4B8C-83A1-F6EECF244321}">
                <p14:modId xmlns:p14="http://schemas.microsoft.com/office/powerpoint/2010/main" val="639630423"/>
              </p:ext>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56727" name="Equation" r:id="rId6" imgW="114120" imgH="215640" progId="Equation.3">
                  <p:embed/>
                </p:oleObj>
              </mc:Choice>
              <mc:Fallback>
                <p:oleObj name="Equation" r:id="rId6"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ext uri="{D42A27DB-BD31-4B8C-83A1-F6EECF244321}">
                <p14:modId xmlns:p14="http://schemas.microsoft.com/office/powerpoint/2010/main" val="3238471429"/>
              </p:ext>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56728" name="Equation" r:id="rId8" imgW="114120" imgH="215640" progId="Equation.3">
                  <p:embed/>
                </p:oleObj>
              </mc:Choice>
              <mc:Fallback>
                <p:oleObj name="Equation" r:id="rId8"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ext uri="{D42A27DB-BD31-4B8C-83A1-F6EECF244321}">
                <p14:modId xmlns:p14="http://schemas.microsoft.com/office/powerpoint/2010/main" val="3934897757"/>
              </p:ext>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56729"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33" name="Slide Number Placeholder 32"/>
          <p:cNvSpPr>
            <a:spLocks noGrp="1"/>
          </p:cNvSpPr>
          <p:nvPr>
            <p:ph type="sldNum" sz="quarter" idx="12"/>
          </p:nvPr>
        </p:nvSpPr>
        <p:spPr/>
        <p:txBody>
          <a:bodyPr/>
          <a:lstStyle/>
          <a:p>
            <a:fld id="{CC80A51C-0834-4D37-9F6C-E61A03BDE5A5}" type="slidenum">
              <a:rPr lang="en-US" smtClean="0"/>
              <a:pPr/>
              <a:t>11</a:t>
            </a:fld>
            <a:endParaRPr lang="en-US"/>
          </a:p>
        </p:txBody>
      </p:sp>
      <p:grpSp>
        <p:nvGrpSpPr>
          <p:cNvPr id="4" name="Group 3"/>
          <p:cNvGrpSpPr/>
          <p:nvPr/>
        </p:nvGrpSpPr>
        <p:grpSpPr>
          <a:xfrm>
            <a:off x="381000" y="1528762"/>
            <a:ext cx="8305800" cy="4795837"/>
            <a:chOff x="381000" y="1371600"/>
            <a:chExt cx="8458200" cy="4953000"/>
          </a:xfrm>
        </p:grpSpPr>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dirty="0"/>
            </a:p>
          </p:txBody>
        </p:sp>
        <p:pic>
          <p:nvPicPr>
            <p:cNvPr id="1364996" name="Picture 4" descr="distrib"/>
            <p:cNvPicPr>
              <a:picLocks noChangeAspect="1" noChangeArrowheads="1"/>
            </p:cNvPicPr>
            <p:nvPr/>
          </p:nvPicPr>
          <p:blipFill>
            <a:blip r:embed="rId10" cstate="print"/>
            <a:srcRect/>
            <a:stretch>
              <a:fillRect/>
            </a:stretch>
          </p:blipFill>
          <p:spPr bwMode="auto">
            <a:xfrm>
              <a:off x="2895600" y="1752600"/>
              <a:ext cx="5181600" cy="4224338"/>
            </a:xfrm>
            <a:prstGeom prst="rect">
              <a:avLst/>
            </a:prstGeom>
            <a:noFill/>
            <a:ln w="9525">
              <a:noFill/>
              <a:miter lim="800000"/>
              <a:headEnd/>
              <a:tailEnd/>
            </a:ln>
          </p:spPr>
        </p:pic>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13222"/>
            </a:xfrm>
            <a:prstGeom prst="rect">
              <a:avLst/>
            </a:prstGeom>
            <a:noFill/>
            <a:ln w="9525" algn="ctr">
              <a:noFill/>
              <a:miter lim="800000"/>
              <a:headEnd/>
              <a:tailEnd/>
            </a:ln>
            <a:effectLst/>
          </p:spPr>
          <p:txBody>
            <a:bodyPr>
              <a:spAutoFit/>
            </a:bodyPr>
            <a:lstStyle/>
            <a:p>
              <a:pPr eaLnBrk="1" hangingPunct="1">
                <a:spcBef>
                  <a:spcPct val="50000"/>
                </a:spcBef>
              </a:pPr>
              <a:r>
                <a:rPr lang="en-US" altLang="zh-CN" sz="2000" dirty="0" smtClean="0">
                  <a:solidFill>
                    <a:srgbClr val="0000FF"/>
                  </a:solidFill>
                  <a:latin typeface="Arial" charset="0"/>
                  <a:ea typeface="宋体" pitchFamily="116" charset="-122"/>
                </a:rPr>
                <a:t>Unpolarized</a:t>
              </a:r>
              <a:endParaRPr lang="en-US" altLang="zh-CN" sz="20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365542"/>
            </a:xfrm>
            <a:prstGeom prst="rect">
              <a:avLst/>
            </a:prstGeom>
            <a:noFill/>
            <a:ln w="9525" algn="ctr">
              <a:noFill/>
              <a:miter lim="800000"/>
              <a:headEnd/>
              <a:tailEnd/>
            </a:ln>
            <a:effectLst/>
          </p:spPr>
          <p:txBody>
            <a:bodyPr>
              <a:spAutoFit/>
            </a:bodyPr>
            <a:lstStyle/>
            <a:p>
              <a:pPr eaLnBrk="1" hangingPunct="1">
                <a:spcBef>
                  <a:spcPct val="50000"/>
                </a:spcBef>
              </a:pPr>
              <a:r>
                <a:rPr lang="en-US" altLang="zh-CN" sz="1700" dirty="0" smtClean="0">
                  <a:solidFill>
                    <a:srgbClr val="FF3300"/>
                  </a:solidFill>
                  <a:latin typeface="Arial" charset="0"/>
                  <a:ea typeface="宋体" pitchFamily="116" charset="-122"/>
                </a:rPr>
                <a:t>Spin-spin correlations</a:t>
              </a:r>
              <a:endParaRPr lang="en-US" altLang="zh-CN" sz="1700" dirty="0">
                <a:solidFill>
                  <a:srgbClr val="FF3300"/>
                </a:solidFill>
                <a:latin typeface="Arial" charset="0"/>
                <a:ea typeface="宋体" pitchFamily="116" charset="-122"/>
              </a:endParaRPr>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121081"/>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grpSp>
    </p:spTree>
    <p:extLst>
      <p:ext uri="{BB962C8B-B14F-4D97-AF65-F5344CB8AC3E}">
        <p14:creationId xmlns:p14="http://schemas.microsoft.com/office/powerpoint/2010/main" val="399934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en-US" smtClean="0"/>
              <a:t>C. Aidala, HUGS, June 2016</a:t>
            </a:r>
            <a:endParaRPr lang="en-US"/>
          </a:p>
        </p:txBody>
      </p:sp>
      <p:sp>
        <p:nvSpPr>
          <p:cNvPr id="1364995" name="Rectangle 3"/>
          <p:cNvSpPr>
            <a:spLocks noGrp="1" noChangeArrowheads="1"/>
          </p:cNvSpPr>
          <p:nvPr>
            <p:ph type="title"/>
          </p:nvPr>
        </p:nvSpPr>
        <p:spPr>
          <a:xfrm>
            <a:off x="457200" y="152400"/>
            <a:ext cx="8229600" cy="789296"/>
          </a:xfrm>
        </p:spPr>
        <p:txBody>
          <a:bodyPr>
            <a:noAutofit/>
          </a:bodyPr>
          <a:lstStyle/>
          <a:p>
            <a:r>
              <a:rPr lang="en-US" altLang="zh-CN" sz="3400" dirty="0" smtClean="0">
                <a:ea typeface="宋体" pitchFamily="116" charset="-122"/>
              </a:rPr>
              <a:t>Twist-2 transverse-momentum-dependent pdfs</a:t>
            </a:r>
            <a:endParaRPr lang="en-US" altLang="zh-CN" sz="3400" dirty="0">
              <a:ea typeface="宋体" pitchFamily="116" charset="-122"/>
            </a:endParaRPr>
          </a:p>
        </p:txBody>
      </p:sp>
      <p:graphicFrame>
        <p:nvGraphicFramePr>
          <p:cNvPr id="1364997" name="Object 5"/>
          <p:cNvGraphicFramePr>
            <a:graphicFrameLocks noChangeAspect="1"/>
          </p:cNvGraphicFramePr>
          <p:nvPr>
            <p:extLst>
              <p:ext uri="{D42A27DB-BD31-4B8C-83A1-F6EECF244321}">
                <p14:modId xmlns:p14="http://schemas.microsoft.com/office/powerpoint/2010/main" val="1175785562"/>
              </p:ext>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52854" name="Document" r:id="rId4" imgW="6088943" imgH="4066896" progId="Word.Document.8">
                  <p:embed/>
                </p:oleObj>
              </mc:Choice>
              <mc:Fallback>
                <p:oleObj name="Document" r:id="rId4" imgW="6088943" imgH="406689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ext uri="{D42A27DB-BD31-4B8C-83A1-F6EECF244321}">
                <p14:modId xmlns:p14="http://schemas.microsoft.com/office/powerpoint/2010/main" val="1628427165"/>
              </p:ext>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52855" name="Equation" r:id="rId6" imgW="114120" imgH="215640" progId="Equation.3">
                  <p:embed/>
                </p:oleObj>
              </mc:Choice>
              <mc:Fallback>
                <p:oleObj name="Equation" r:id="rId6"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ext uri="{D42A27DB-BD31-4B8C-83A1-F6EECF244321}">
                <p14:modId xmlns:p14="http://schemas.microsoft.com/office/powerpoint/2010/main" val="1674204420"/>
              </p:ext>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52856" name="Equation" r:id="rId8" imgW="114120" imgH="215640" progId="Equation.3">
                  <p:embed/>
                </p:oleObj>
              </mc:Choice>
              <mc:Fallback>
                <p:oleObj name="Equation" r:id="rId8"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ext uri="{D42A27DB-BD31-4B8C-83A1-F6EECF244321}">
                <p14:modId xmlns:p14="http://schemas.microsoft.com/office/powerpoint/2010/main" val="3768041644"/>
              </p:ext>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52857"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33" name="Slide Number Placeholder 32"/>
          <p:cNvSpPr>
            <a:spLocks noGrp="1"/>
          </p:cNvSpPr>
          <p:nvPr>
            <p:ph type="sldNum" sz="quarter" idx="12"/>
          </p:nvPr>
        </p:nvSpPr>
        <p:spPr/>
        <p:txBody>
          <a:bodyPr/>
          <a:lstStyle/>
          <a:p>
            <a:fld id="{CC80A51C-0834-4D37-9F6C-E61A03BDE5A5}" type="slidenum">
              <a:rPr lang="en-US" smtClean="0"/>
              <a:pPr/>
              <a:t>12</a:t>
            </a:fld>
            <a:endParaRPr lang="en-US"/>
          </a:p>
        </p:txBody>
      </p:sp>
      <p:grpSp>
        <p:nvGrpSpPr>
          <p:cNvPr id="4" name="Group 3"/>
          <p:cNvGrpSpPr/>
          <p:nvPr/>
        </p:nvGrpSpPr>
        <p:grpSpPr>
          <a:xfrm>
            <a:off x="381000" y="1528762"/>
            <a:ext cx="8305800" cy="4795837"/>
            <a:chOff x="381000" y="1371600"/>
            <a:chExt cx="8458200" cy="4953000"/>
          </a:xfrm>
        </p:grpSpPr>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dirty="0"/>
            </a:p>
          </p:txBody>
        </p:sp>
        <p:pic>
          <p:nvPicPr>
            <p:cNvPr id="1364996" name="Picture 4" descr="distrib"/>
            <p:cNvPicPr>
              <a:picLocks noChangeAspect="1" noChangeArrowheads="1"/>
            </p:cNvPicPr>
            <p:nvPr/>
          </p:nvPicPr>
          <p:blipFill>
            <a:blip r:embed="rId10" cstate="print"/>
            <a:srcRect/>
            <a:stretch>
              <a:fillRect/>
            </a:stretch>
          </p:blipFill>
          <p:spPr bwMode="auto">
            <a:xfrm>
              <a:off x="2895600" y="1752600"/>
              <a:ext cx="5181600" cy="4224338"/>
            </a:xfrm>
            <a:prstGeom prst="rect">
              <a:avLst/>
            </a:prstGeom>
            <a:noFill/>
            <a:ln w="9525">
              <a:noFill/>
              <a:miter lim="800000"/>
              <a:headEnd/>
              <a:tailEnd/>
            </a:ln>
          </p:spPr>
        </p:pic>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13222"/>
            </a:xfrm>
            <a:prstGeom prst="rect">
              <a:avLst/>
            </a:prstGeom>
            <a:noFill/>
            <a:ln w="9525" algn="ctr">
              <a:noFill/>
              <a:miter lim="800000"/>
              <a:headEnd/>
              <a:tailEnd/>
            </a:ln>
            <a:effectLst/>
          </p:spPr>
          <p:txBody>
            <a:bodyPr>
              <a:spAutoFit/>
            </a:bodyPr>
            <a:lstStyle/>
            <a:p>
              <a:pPr eaLnBrk="1" hangingPunct="1">
                <a:spcBef>
                  <a:spcPct val="50000"/>
                </a:spcBef>
              </a:pPr>
              <a:r>
                <a:rPr lang="en-US" altLang="zh-CN" sz="2000" dirty="0" smtClean="0">
                  <a:solidFill>
                    <a:srgbClr val="0000FF"/>
                  </a:solidFill>
                  <a:latin typeface="Arial" charset="0"/>
                  <a:ea typeface="宋体" pitchFamily="116" charset="-122"/>
                </a:rPr>
                <a:t>Unpolarized</a:t>
              </a:r>
              <a:endParaRPr lang="en-US" altLang="zh-CN" sz="20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365542"/>
            </a:xfrm>
            <a:prstGeom prst="rect">
              <a:avLst/>
            </a:prstGeom>
            <a:noFill/>
            <a:ln w="9525" algn="ctr">
              <a:noFill/>
              <a:miter lim="800000"/>
              <a:headEnd/>
              <a:tailEnd/>
            </a:ln>
            <a:effectLst/>
          </p:spPr>
          <p:txBody>
            <a:bodyPr>
              <a:spAutoFit/>
            </a:bodyPr>
            <a:lstStyle/>
            <a:p>
              <a:pPr eaLnBrk="1" hangingPunct="1">
                <a:spcBef>
                  <a:spcPct val="50000"/>
                </a:spcBef>
              </a:pPr>
              <a:r>
                <a:rPr lang="en-US" altLang="zh-CN" sz="1700" dirty="0" smtClean="0">
                  <a:solidFill>
                    <a:srgbClr val="FF3300"/>
                  </a:solidFill>
                  <a:latin typeface="Arial" charset="0"/>
                  <a:ea typeface="宋体" pitchFamily="116" charset="-122"/>
                </a:rPr>
                <a:t>Spin-spin correlations</a:t>
              </a:r>
              <a:endParaRPr lang="en-US" altLang="zh-CN" sz="1700" dirty="0">
                <a:solidFill>
                  <a:srgbClr val="FF3300"/>
                </a:solidFill>
                <a:latin typeface="Arial" charset="0"/>
                <a:ea typeface="宋体" pitchFamily="116" charset="-122"/>
              </a:endParaRPr>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121081"/>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grpSp>
      <p:sp>
        <p:nvSpPr>
          <p:cNvPr id="6" name="Rectangle 5"/>
          <p:cNvSpPr/>
          <p:nvPr/>
        </p:nvSpPr>
        <p:spPr>
          <a:xfrm>
            <a:off x="420649" y="1676400"/>
            <a:ext cx="2130335" cy="15289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19992" y="941696"/>
            <a:ext cx="7047608" cy="646331"/>
          </a:xfrm>
          <a:prstGeom prst="rect">
            <a:avLst/>
          </a:prstGeom>
          <a:noFill/>
        </p:spPr>
        <p:txBody>
          <a:bodyPr wrap="square" rtlCol="0">
            <a:spAutoFit/>
          </a:bodyPr>
          <a:lstStyle/>
          <a:p>
            <a:r>
              <a:rPr lang="en-US" dirty="0" smtClean="0">
                <a:solidFill>
                  <a:srgbClr val="FFFFCC"/>
                </a:solidFill>
              </a:rPr>
              <a:t>Can keep transverse momentum dependence (more info than collinear), </a:t>
            </a:r>
          </a:p>
          <a:p>
            <a:r>
              <a:rPr lang="en-US" dirty="0" smtClean="0">
                <a:solidFill>
                  <a:srgbClr val="FFFFCC"/>
                </a:solidFill>
              </a:rPr>
              <a:t>but survive if you do integrate over </a:t>
            </a:r>
            <a:r>
              <a:rPr lang="en-US" dirty="0" err="1" smtClean="0">
                <a:solidFill>
                  <a:srgbClr val="FFFFCC"/>
                </a:solidFill>
              </a:rPr>
              <a:t>k</a:t>
            </a:r>
            <a:r>
              <a:rPr lang="en-US" baseline="-25000" dirty="0" err="1">
                <a:solidFill>
                  <a:srgbClr val="FFFFCC"/>
                </a:solidFill>
              </a:rPr>
              <a:t>T</a:t>
            </a:r>
            <a:r>
              <a:rPr lang="en-US" dirty="0" smtClean="0">
                <a:solidFill>
                  <a:srgbClr val="FFFFCC"/>
                </a:solidFill>
              </a:rPr>
              <a:t> </a:t>
            </a:r>
            <a:endParaRPr lang="en-US" dirty="0">
              <a:solidFill>
                <a:srgbClr val="FFFFCC"/>
              </a:solidFill>
            </a:endParaRPr>
          </a:p>
        </p:txBody>
      </p:sp>
      <p:cxnSp>
        <p:nvCxnSpPr>
          <p:cNvPr id="34" name="Straight Arrow Connector 33"/>
          <p:cNvCxnSpPr/>
          <p:nvPr/>
        </p:nvCxnSpPr>
        <p:spPr>
          <a:xfrm flipV="1">
            <a:off x="762000" y="4774912"/>
            <a:ext cx="152400" cy="50771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21944" y="4150056"/>
            <a:ext cx="2130335" cy="7644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flipH="1">
            <a:off x="1130300" y="1528762"/>
            <a:ext cx="774700" cy="29512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40567" y="5282625"/>
            <a:ext cx="2509725" cy="584775"/>
          </a:xfrm>
          <a:prstGeom prst="rect">
            <a:avLst/>
          </a:prstGeom>
          <a:noFill/>
        </p:spPr>
        <p:txBody>
          <a:bodyPr wrap="square" rtlCol="0">
            <a:spAutoFit/>
          </a:bodyPr>
          <a:lstStyle/>
          <a:p>
            <a:r>
              <a:rPr lang="en-US" sz="1600" dirty="0" smtClean="0"/>
              <a:t>Vanish if integrate over </a:t>
            </a:r>
            <a:r>
              <a:rPr lang="en-US" sz="1600" dirty="0" err="1" smtClean="0"/>
              <a:t>k</a:t>
            </a:r>
            <a:r>
              <a:rPr lang="en-US" sz="1600" baseline="-25000" dirty="0" err="1" smtClean="0"/>
              <a:t>T</a:t>
            </a:r>
            <a:r>
              <a:rPr lang="en-US" sz="1600" dirty="0" smtClean="0"/>
              <a:t>, no collinear counterparts </a:t>
            </a:r>
            <a:endParaRPr lang="en-US" sz="1600" dirty="0"/>
          </a:p>
        </p:txBody>
      </p:sp>
    </p:spTree>
    <p:extLst>
      <p:ext uri="{BB962C8B-B14F-4D97-AF65-F5344CB8AC3E}">
        <p14:creationId xmlns:p14="http://schemas.microsoft.com/office/powerpoint/2010/main" val="2419018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 Aidala, HUGS, June 2016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grpSp>
        <p:nvGrpSpPr>
          <p:cNvPr id="5" name="Group 4"/>
          <p:cNvGrpSpPr/>
          <p:nvPr/>
        </p:nvGrpSpPr>
        <p:grpSpPr>
          <a:xfrm>
            <a:off x="381000" y="1528762"/>
            <a:ext cx="8305800" cy="4795837"/>
            <a:chOff x="381000" y="1371600"/>
            <a:chExt cx="8458200" cy="4953000"/>
          </a:xfrm>
        </p:grpSpPr>
        <p:sp>
          <p:nvSpPr>
            <p:cNvPr id="6"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dirty="0"/>
            </a:p>
          </p:txBody>
        </p:sp>
        <p:pic>
          <p:nvPicPr>
            <p:cNvPr id="7" name="Picture 4" descr="distrib"/>
            <p:cNvPicPr>
              <a:picLocks noChangeAspect="1" noChangeArrowheads="1"/>
            </p:cNvPicPr>
            <p:nvPr/>
          </p:nvPicPr>
          <p:blipFill>
            <a:blip r:embed="rId2" cstate="print"/>
            <a:srcRect/>
            <a:stretch>
              <a:fillRect/>
            </a:stretch>
          </p:blipFill>
          <p:spPr bwMode="auto">
            <a:xfrm>
              <a:off x="2895600" y="1752600"/>
              <a:ext cx="5181600" cy="4224338"/>
            </a:xfrm>
            <a:prstGeom prst="rect">
              <a:avLst/>
            </a:prstGeom>
            <a:noFill/>
            <a:ln w="9525">
              <a:noFill/>
              <a:miter lim="800000"/>
              <a:headEnd/>
              <a:tailEnd/>
            </a:ln>
          </p:spPr>
        </p:pic>
        <p:sp>
          <p:nvSpPr>
            <p:cNvPr id="8"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9"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0" name="Text Box 21"/>
            <p:cNvSpPr txBox="1">
              <a:spLocks noChangeArrowheads="1"/>
            </p:cNvSpPr>
            <p:nvPr/>
          </p:nvSpPr>
          <p:spPr bwMode="auto">
            <a:xfrm>
              <a:off x="533400" y="1711325"/>
              <a:ext cx="2057400" cy="413222"/>
            </a:xfrm>
            <a:prstGeom prst="rect">
              <a:avLst/>
            </a:prstGeom>
            <a:noFill/>
            <a:ln w="9525" algn="ctr">
              <a:noFill/>
              <a:miter lim="800000"/>
              <a:headEnd/>
              <a:tailEnd/>
            </a:ln>
            <a:effectLst/>
          </p:spPr>
          <p:txBody>
            <a:bodyPr>
              <a:spAutoFit/>
            </a:bodyPr>
            <a:lstStyle/>
            <a:p>
              <a:pPr eaLnBrk="1" hangingPunct="1">
                <a:spcBef>
                  <a:spcPct val="50000"/>
                </a:spcBef>
              </a:pPr>
              <a:r>
                <a:rPr lang="en-US" altLang="zh-CN" sz="2000" dirty="0" smtClean="0">
                  <a:solidFill>
                    <a:srgbClr val="0000FF"/>
                  </a:solidFill>
                  <a:latin typeface="Arial" charset="0"/>
                  <a:ea typeface="宋体" pitchFamily="116" charset="-122"/>
                </a:rPr>
                <a:t>Unpolarized</a:t>
              </a:r>
              <a:endParaRPr lang="en-US" altLang="zh-CN" sz="2000" dirty="0">
                <a:solidFill>
                  <a:srgbClr val="0000FF"/>
                </a:solidFill>
                <a:latin typeface="Arial" charset="0"/>
                <a:ea typeface="宋体" pitchFamily="116" charset="-122"/>
              </a:endParaRPr>
            </a:p>
          </p:txBody>
        </p:sp>
        <p:sp>
          <p:nvSpPr>
            <p:cNvPr id="11" name="Text Box 22"/>
            <p:cNvSpPr txBox="1">
              <a:spLocks noChangeArrowheads="1"/>
            </p:cNvSpPr>
            <p:nvPr/>
          </p:nvSpPr>
          <p:spPr bwMode="auto">
            <a:xfrm>
              <a:off x="381000" y="2473325"/>
              <a:ext cx="2514600" cy="365542"/>
            </a:xfrm>
            <a:prstGeom prst="rect">
              <a:avLst/>
            </a:prstGeom>
            <a:noFill/>
            <a:ln w="9525" algn="ctr">
              <a:noFill/>
              <a:miter lim="800000"/>
              <a:headEnd/>
              <a:tailEnd/>
            </a:ln>
            <a:effectLst/>
          </p:spPr>
          <p:txBody>
            <a:bodyPr>
              <a:spAutoFit/>
            </a:bodyPr>
            <a:lstStyle/>
            <a:p>
              <a:pPr eaLnBrk="1" hangingPunct="1">
                <a:spcBef>
                  <a:spcPct val="50000"/>
                </a:spcBef>
              </a:pPr>
              <a:r>
                <a:rPr lang="en-US" altLang="zh-CN" sz="1700" dirty="0" smtClean="0">
                  <a:solidFill>
                    <a:srgbClr val="FF3300"/>
                  </a:solidFill>
                  <a:latin typeface="Arial" charset="0"/>
                  <a:ea typeface="宋体" pitchFamily="116" charset="-122"/>
                </a:rPr>
                <a:t>Spin-spin correlations</a:t>
              </a:r>
              <a:endParaRPr lang="en-US" altLang="zh-CN" sz="1700" dirty="0">
                <a:solidFill>
                  <a:srgbClr val="FF3300"/>
                </a:solidFill>
                <a:latin typeface="Arial" charset="0"/>
                <a:ea typeface="宋体" pitchFamily="116" charset="-122"/>
              </a:endParaRPr>
            </a:p>
          </p:txBody>
        </p:sp>
        <p:sp>
          <p:nvSpPr>
            <p:cNvPr id="12" name="L-Shape 1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13" name="Text Box 22"/>
            <p:cNvSpPr txBox="1">
              <a:spLocks noChangeArrowheads="1"/>
            </p:cNvSpPr>
            <p:nvPr/>
          </p:nvSpPr>
          <p:spPr bwMode="auto">
            <a:xfrm>
              <a:off x="533400" y="4121081"/>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grpSp>
      <p:sp>
        <p:nvSpPr>
          <p:cNvPr id="15" name="Text Box 26"/>
          <p:cNvSpPr txBox="1">
            <a:spLocks noChangeArrowheads="1"/>
          </p:cNvSpPr>
          <p:nvPr/>
        </p:nvSpPr>
        <p:spPr bwMode="auto">
          <a:xfrm>
            <a:off x="4724400" y="3200400"/>
            <a:ext cx="1706563" cy="457200"/>
          </a:xfrm>
          <a:prstGeom prst="rect">
            <a:avLst/>
          </a:prstGeom>
          <a:noFill/>
          <a:ln w="9525">
            <a:noFill/>
            <a:miter lim="800000"/>
            <a:headEnd/>
            <a:tailEnd/>
          </a:ln>
          <a:effectLst/>
        </p:spPr>
        <p:txBody>
          <a:bodyPr wrap="none">
            <a:spAutoFit/>
          </a:bodyPr>
          <a:lstStyle/>
          <a:p>
            <a:r>
              <a:rPr lang="en-US" dirty="0">
                <a:solidFill>
                  <a:schemeClr val="tx1"/>
                </a:solidFill>
              </a:rPr>
              <a:t>Transversity</a:t>
            </a:r>
          </a:p>
        </p:txBody>
      </p:sp>
      <p:sp>
        <p:nvSpPr>
          <p:cNvPr id="16" name="Text Box 27"/>
          <p:cNvSpPr txBox="1">
            <a:spLocks noChangeArrowheads="1"/>
          </p:cNvSpPr>
          <p:nvPr/>
        </p:nvSpPr>
        <p:spPr bwMode="auto">
          <a:xfrm>
            <a:off x="4724400" y="4114800"/>
            <a:ext cx="946150" cy="457200"/>
          </a:xfrm>
          <a:prstGeom prst="rect">
            <a:avLst/>
          </a:prstGeom>
          <a:noFill/>
          <a:ln w="9525">
            <a:noFill/>
            <a:miter lim="800000"/>
            <a:headEnd/>
            <a:tailEnd/>
          </a:ln>
          <a:effectLst/>
        </p:spPr>
        <p:txBody>
          <a:bodyPr wrap="none">
            <a:spAutoFit/>
          </a:bodyPr>
          <a:lstStyle/>
          <a:p>
            <a:r>
              <a:rPr lang="en-US" dirty="0">
                <a:solidFill>
                  <a:schemeClr val="tx1"/>
                </a:solidFill>
              </a:rPr>
              <a:t>Sivers</a:t>
            </a:r>
          </a:p>
        </p:txBody>
      </p:sp>
      <p:sp>
        <p:nvSpPr>
          <p:cNvPr id="17" name="Text Box 29"/>
          <p:cNvSpPr txBox="1">
            <a:spLocks noChangeArrowheads="1"/>
          </p:cNvSpPr>
          <p:nvPr/>
        </p:nvSpPr>
        <p:spPr bwMode="auto">
          <a:xfrm>
            <a:off x="4751696" y="4724400"/>
            <a:ext cx="1893887" cy="457200"/>
          </a:xfrm>
          <a:prstGeom prst="rect">
            <a:avLst/>
          </a:prstGeom>
          <a:noFill/>
          <a:ln w="9525">
            <a:noFill/>
            <a:miter lim="800000"/>
            <a:headEnd/>
            <a:tailEnd/>
          </a:ln>
          <a:effectLst/>
        </p:spPr>
        <p:txBody>
          <a:bodyPr wrap="none">
            <a:spAutoFit/>
          </a:bodyPr>
          <a:lstStyle/>
          <a:p>
            <a:r>
              <a:rPr lang="en-US" dirty="0">
                <a:solidFill>
                  <a:schemeClr val="tx1"/>
                </a:solidFill>
              </a:rPr>
              <a:t>Boer-Mulders</a:t>
            </a:r>
          </a:p>
        </p:txBody>
      </p:sp>
      <p:sp>
        <p:nvSpPr>
          <p:cNvPr id="18" name="Text Box 26"/>
          <p:cNvSpPr txBox="1">
            <a:spLocks noChangeArrowheads="1"/>
          </p:cNvSpPr>
          <p:nvPr/>
        </p:nvSpPr>
        <p:spPr bwMode="auto">
          <a:xfrm>
            <a:off x="4724400" y="2575172"/>
            <a:ext cx="881973" cy="369332"/>
          </a:xfrm>
          <a:prstGeom prst="rect">
            <a:avLst/>
          </a:prstGeom>
          <a:noFill/>
          <a:ln w="9525">
            <a:noFill/>
            <a:miter lim="800000"/>
            <a:headEnd/>
            <a:tailEnd/>
          </a:ln>
          <a:effectLst/>
        </p:spPr>
        <p:txBody>
          <a:bodyPr wrap="none">
            <a:spAutoFit/>
          </a:bodyPr>
          <a:lstStyle/>
          <a:p>
            <a:r>
              <a:rPr lang="en-US" dirty="0" smtClean="0">
                <a:solidFill>
                  <a:schemeClr val="tx1"/>
                </a:solidFill>
              </a:rPr>
              <a:t>Helicity</a:t>
            </a:r>
            <a:endParaRPr lang="en-US" dirty="0">
              <a:solidFill>
                <a:schemeClr val="tx1"/>
              </a:solidFill>
            </a:endParaRPr>
          </a:p>
        </p:txBody>
      </p:sp>
      <p:sp>
        <p:nvSpPr>
          <p:cNvPr id="19" name="Text Box 29"/>
          <p:cNvSpPr txBox="1">
            <a:spLocks noChangeArrowheads="1"/>
          </p:cNvSpPr>
          <p:nvPr/>
        </p:nvSpPr>
        <p:spPr bwMode="auto">
          <a:xfrm>
            <a:off x="4724400" y="5421868"/>
            <a:ext cx="1250279" cy="369332"/>
          </a:xfrm>
          <a:prstGeom prst="rect">
            <a:avLst/>
          </a:prstGeom>
          <a:noFill/>
          <a:ln w="9525">
            <a:noFill/>
            <a:miter lim="800000"/>
            <a:headEnd/>
            <a:tailEnd/>
          </a:ln>
          <a:effectLst/>
        </p:spPr>
        <p:txBody>
          <a:bodyPr wrap="none">
            <a:spAutoFit/>
          </a:bodyPr>
          <a:lstStyle/>
          <a:p>
            <a:r>
              <a:rPr lang="en-US" dirty="0" smtClean="0">
                <a:solidFill>
                  <a:schemeClr val="tx1"/>
                </a:solidFill>
              </a:rPr>
              <a:t>Worm-gear</a:t>
            </a:r>
            <a:endParaRPr lang="en-US" dirty="0">
              <a:solidFill>
                <a:schemeClr val="tx1"/>
              </a:solidFill>
            </a:endParaRPr>
          </a:p>
        </p:txBody>
      </p:sp>
      <p:sp>
        <p:nvSpPr>
          <p:cNvPr id="20" name="Text Box 29"/>
          <p:cNvSpPr txBox="1">
            <a:spLocks noChangeArrowheads="1"/>
          </p:cNvSpPr>
          <p:nvPr/>
        </p:nvSpPr>
        <p:spPr bwMode="auto">
          <a:xfrm>
            <a:off x="6096000" y="1639669"/>
            <a:ext cx="2037609" cy="646331"/>
          </a:xfrm>
          <a:prstGeom prst="rect">
            <a:avLst/>
          </a:prstGeom>
          <a:noFill/>
          <a:ln w="9525">
            <a:noFill/>
            <a:miter lim="800000"/>
            <a:headEnd/>
            <a:tailEnd/>
          </a:ln>
          <a:effectLst/>
        </p:spPr>
        <p:txBody>
          <a:bodyPr wrap="none">
            <a:spAutoFit/>
          </a:bodyPr>
          <a:lstStyle/>
          <a:p>
            <a:pPr algn="ctr"/>
            <a:r>
              <a:rPr lang="en-US" dirty="0" smtClean="0">
                <a:solidFill>
                  <a:schemeClr val="tx1"/>
                </a:solidFill>
              </a:rPr>
              <a:t>Worm-gear</a:t>
            </a:r>
          </a:p>
          <a:p>
            <a:pPr algn="ctr"/>
            <a:r>
              <a:rPr lang="en-US" dirty="0" smtClean="0"/>
              <a:t>(</a:t>
            </a:r>
            <a:r>
              <a:rPr lang="en-US" dirty="0" err="1" smtClean="0"/>
              <a:t>Kotzinian</a:t>
            </a:r>
            <a:r>
              <a:rPr lang="en-US" dirty="0" smtClean="0"/>
              <a:t>-Mulders)</a:t>
            </a:r>
            <a:endParaRPr lang="en-US" dirty="0">
              <a:solidFill>
                <a:schemeClr val="tx1"/>
              </a:solidFill>
            </a:endParaRPr>
          </a:p>
        </p:txBody>
      </p:sp>
      <p:sp>
        <p:nvSpPr>
          <p:cNvPr id="21" name="Text Box 29"/>
          <p:cNvSpPr txBox="1">
            <a:spLocks noChangeArrowheads="1"/>
          </p:cNvSpPr>
          <p:nvPr/>
        </p:nvSpPr>
        <p:spPr bwMode="auto">
          <a:xfrm>
            <a:off x="6705600" y="4953000"/>
            <a:ext cx="1271695" cy="369332"/>
          </a:xfrm>
          <a:prstGeom prst="rect">
            <a:avLst/>
          </a:prstGeom>
          <a:noFill/>
          <a:ln w="9525">
            <a:noFill/>
            <a:miter lim="800000"/>
            <a:headEnd/>
            <a:tailEnd/>
          </a:ln>
          <a:effectLst/>
        </p:spPr>
        <p:txBody>
          <a:bodyPr wrap="none">
            <a:spAutoFit/>
          </a:bodyPr>
          <a:lstStyle/>
          <a:p>
            <a:r>
              <a:rPr lang="en-US" dirty="0" err="1" smtClean="0">
                <a:solidFill>
                  <a:schemeClr val="tx1"/>
                </a:solidFill>
              </a:rPr>
              <a:t>Pretzelosity</a:t>
            </a:r>
            <a:endParaRPr lang="en-US" dirty="0">
              <a:solidFill>
                <a:schemeClr val="tx1"/>
              </a:solidFill>
            </a:endParaRPr>
          </a:p>
        </p:txBody>
      </p:sp>
      <p:pic>
        <p:nvPicPr>
          <p:cNvPr id="22" name="Picture 23" descr="http://s.hswstatic.com/gif/gear-wor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3718" y="2939585"/>
            <a:ext cx="624199" cy="6741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p:cNvPicPr>
            <a:picLocks noChangeAspect="1" noChangeArrowheads="1"/>
          </p:cNvPicPr>
          <p:nvPr/>
        </p:nvPicPr>
        <p:blipFill rotWithShape="1">
          <a:blip r:embed="rId4">
            <a:extLst>
              <a:ext uri="{28A0092B-C50C-407E-A947-70E740481C1C}">
                <a14:useLocalDpi xmlns:a14="http://schemas.microsoft.com/office/drawing/2010/main" val="0"/>
              </a:ext>
            </a:extLst>
          </a:blip>
          <a:srcRect r="1532"/>
          <a:stretch/>
        </p:blipFill>
        <p:spPr bwMode="auto">
          <a:xfrm>
            <a:off x="7010400" y="4343400"/>
            <a:ext cx="722376"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descr="http://s.hswstatic.com/gif/gear-wor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5050350" y="5712431"/>
            <a:ext cx="534871" cy="57766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p:cNvSpPr txBox="1">
            <a:spLocks noChangeArrowheads="1"/>
          </p:cNvSpPr>
          <p:nvPr/>
        </p:nvSpPr>
        <p:spPr>
          <a:xfrm>
            <a:off x="457200" y="152400"/>
            <a:ext cx="8229600" cy="789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a:lstStyle>
          <a:p>
            <a:r>
              <a:rPr lang="en-US" altLang="zh-CN" sz="3400" smtClean="0">
                <a:ea typeface="宋体" pitchFamily="116" charset="-122"/>
              </a:rPr>
              <a:t>Twist-2 transverse-momentum-dependent pdfs</a:t>
            </a:r>
            <a:endParaRPr lang="en-US" altLang="zh-CN" sz="3400" dirty="0">
              <a:ea typeface="宋体" pitchFamily="116" charset="-122"/>
            </a:endParaRPr>
          </a:p>
        </p:txBody>
      </p:sp>
    </p:spTree>
    <p:extLst>
      <p:ext uri="{BB962C8B-B14F-4D97-AF65-F5344CB8AC3E}">
        <p14:creationId xmlns:p14="http://schemas.microsoft.com/office/powerpoint/2010/main" val="3392165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344"/>
            <a:ext cx="8229600" cy="715962"/>
          </a:xfrm>
        </p:spPr>
        <p:txBody>
          <a:bodyPr>
            <a:normAutofit/>
          </a:bodyPr>
          <a:lstStyle/>
          <a:p>
            <a:r>
              <a:rPr lang="en-US" altLang="zh-CN" sz="3400" dirty="0">
                <a:ea typeface="宋体" pitchFamily="116" charset="-122"/>
              </a:rPr>
              <a:t>Twist-2 transverse-momentum-dependent pdfs</a:t>
            </a:r>
            <a:endParaRPr lang="en-US" sz="3400" dirty="0"/>
          </a:p>
        </p:txBody>
      </p:sp>
      <p:sp>
        <p:nvSpPr>
          <p:cNvPr id="5" name="Footer Placeholder 4"/>
          <p:cNvSpPr>
            <a:spLocks noGrp="1"/>
          </p:cNvSpPr>
          <p:nvPr>
            <p:ph type="ftr" sz="quarter" idx="11"/>
          </p:nvPr>
        </p:nvSpPr>
        <p:spPr/>
        <p:txBody>
          <a:bodyPr/>
          <a:lstStyle/>
          <a:p>
            <a:r>
              <a:rPr lang="en-US" smtClean="0"/>
              <a:t>C. Aidala, HUGS, June 2016</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06625"/>
            <a:ext cx="8991600" cy="3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1524000"/>
            <a:ext cx="7178184" cy="646331"/>
          </a:xfrm>
          <a:prstGeom prst="rect">
            <a:avLst/>
          </a:prstGeom>
          <a:noFill/>
        </p:spPr>
        <p:txBody>
          <a:bodyPr wrap="none" rtlCol="0">
            <a:spAutoFit/>
          </a:bodyPr>
          <a:lstStyle/>
          <a:p>
            <a:r>
              <a:rPr lang="en-US" dirty="0" smtClean="0">
                <a:solidFill>
                  <a:srgbClr val="FFFFCC"/>
                </a:solidFill>
              </a:rPr>
              <a:t>U = unpolarized	L = longitudinally polarized	T = transversely polarized</a:t>
            </a:r>
          </a:p>
          <a:p>
            <a:r>
              <a:rPr lang="en-US" dirty="0" smtClean="0">
                <a:solidFill>
                  <a:srgbClr val="FFFFCC"/>
                </a:solidFill>
              </a:rPr>
              <a:t>N = nucleon	q = quark</a:t>
            </a:r>
            <a:endParaRPr lang="en-US" dirty="0">
              <a:solidFill>
                <a:srgbClr val="FFFFCC"/>
              </a:solidFill>
            </a:endParaRPr>
          </a:p>
        </p:txBody>
      </p:sp>
    </p:spTree>
    <p:extLst>
      <p:ext uri="{BB962C8B-B14F-4D97-AF65-F5344CB8AC3E}">
        <p14:creationId xmlns:p14="http://schemas.microsoft.com/office/powerpoint/2010/main" val="211655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5"/>
          <p:cNvSpPr>
            <a:spLocks noGrp="1"/>
          </p:cNvSpPr>
          <p:nvPr>
            <p:ph type="ftr" sz="quarter" idx="11"/>
          </p:nvPr>
        </p:nvSpPr>
        <p:spPr/>
        <p:txBody>
          <a:bodyPr/>
          <a:lstStyle/>
          <a:p>
            <a:r>
              <a:rPr lang="en-US" altLang="en-US" smtClean="0"/>
              <a:t>C. Aidala, HUGS, June 2016</a:t>
            </a:r>
            <a:endParaRPr lang="en-US" altLang="en-US"/>
          </a:p>
        </p:txBody>
      </p:sp>
      <p:sp>
        <p:nvSpPr>
          <p:cNvPr id="15" name="Slide Number Placeholder 6"/>
          <p:cNvSpPr>
            <a:spLocks noGrp="1"/>
          </p:cNvSpPr>
          <p:nvPr>
            <p:ph type="sldNum" sz="quarter" idx="12"/>
          </p:nvPr>
        </p:nvSpPr>
        <p:spPr/>
        <p:txBody>
          <a:bodyPr/>
          <a:lstStyle/>
          <a:p>
            <a:fld id="{9F613E49-7C1C-4480-99AD-2DE8854E6CE3}" type="slidenum">
              <a:rPr lang="en-US" altLang="en-US"/>
              <a:pPr/>
              <a:t>15</a:t>
            </a:fld>
            <a:endParaRPr lang="en-US" altLang="en-US"/>
          </a:p>
        </p:txBody>
      </p:sp>
      <p:sp>
        <p:nvSpPr>
          <p:cNvPr id="342018" name="Rectangle 2"/>
          <p:cNvSpPr>
            <a:spLocks noGrp="1" noChangeArrowheads="1"/>
          </p:cNvSpPr>
          <p:nvPr>
            <p:ph type="title"/>
          </p:nvPr>
        </p:nvSpPr>
        <p:spPr>
          <a:xfrm>
            <a:off x="457200" y="274638"/>
            <a:ext cx="8229600" cy="487362"/>
          </a:xfrm>
        </p:spPr>
        <p:txBody>
          <a:bodyPr>
            <a:noAutofit/>
          </a:bodyPr>
          <a:lstStyle/>
          <a:p>
            <a:r>
              <a:rPr lang="en-US" altLang="en-US" sz="3800" dirty="0" smtClean="0"/>
              <a:t>Spin-spin correlations in terms of helicity</a:t>
            </a:r>
            <a:endParaRPr lang="en-US" altLang="en-US" sz="3800" dirty="0"/>
          </a:p>
        </p:txBody>
      </p:sp>
      <p:pic>
        <p:nvPicPr>
          <p:cNvPr id="342019"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2360613"/>
            <a:ext cx="2819400" cy="1677987"/>
          </a:xfrm>
          <a:noFill/>
          <a:ln/>
        </p:spPr>
      </p:pic>
      <p:sp>
        <p:nvSpPr>
          <p:cNvPr id="342020" name="Text Box 4"/>
          <p:cNvSpPr txBox="1">
            <a:spLocks noChangeArrowheads="1"/>
          </p:cNvSpPr>
          <p:nvPr/>
        </p:nvSpPr>
        <p:spPr bwMode="auto">
          <a:xfrm>
            <a:off x="133350" y="914400"/>
            <a:ext cx="846296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dirty="0">
                <a:solidFill>
                  <a:srgbClr val="FFFF99"/>
                </a:solidFill>
              </a:rPr>
              <a:t>E</a:t>
            </a:r>
            <a:r>
              <a:rPr lang="en-US" altLang="en-US" sz="2800" dirty="0" smtClean="0">
                <a:solidFill>
                  <a:srgbClr val="FFFF99"/>
                </a:solidFill>
              </a:rPr>
              <a:t>lastic </a:t>
            </a:r>
            <a:r>
              <a:rPr lang="en-US" altLang="en-US" sz="2800" dirty="0">
                <a:solidFill>
                  <a:srgbClr val="FFFF99"/>
                </a:solidFill>
              </a:rPr>
              <a:t>proton-quark scattering </a:t>
            </a:r>
          </a:p>
          <a:p>
            <a:pPr algn="l"/>
            <a:r>
              <a:rPr lang="en-US" altLang="en-US" dirty="0">
                <a:solidFill>
                  <a:srgbClr val="FFFF99"/>
                </a:solidFill>
              </a:rPr>
              <a:t>(related to inelastic scattering through optical theorem)</a:t>
            </a:r>
          </a:p>
        </p:txBody>
      </p:sp>
      <p:sp>
        <p:nvSpPr>
          <p:cNvPr id="342021" name="Text Box 5"/>
          <p:cNvSpPr txBox="1">
            <a:spLocks noChangeArrowheads="1"/>
          </p:cNvSpPr>
          <p:nvPr/>
        </p:nvSpPr>
        <p:spPr bwMode="auto">
          <a:xfrm>
            <a:off x="84138" y="1828800"/>
            <a:ext cx="760253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FF99"/>
                </a:solidFill>
              </a:rPr>
              <a:t>Three independent </a:t>
            </a:r>
            <a:r>
              <a:rPr lang="en-US" altLang="en-US" dirty="0" smtClean="0">
                <a:solidFill>
                  <a:srgbClr val="FFFF99"/>
                </a:solidFill>
              </a:rPr>
              <a:t>pdfs </a:t>
            </a:r>
            <a:r>
              <a:rPr lang="en-US" altLang="en-US" dirty="0">
                <a:solidFill>
                  <a:srgbClr val="FFFF99"/>
                </a:solidFill>
              </a:rPr>
              <a:t>corresponding to following helicity </a:t>
            </a:r>
            <a:r>
              <a:rPr lang="en-US" altLang="en-US" dirty="0" smtClean="0">
                <a:solidFill>
                  <a:srgbClr val="FFFF99"/>
                </a:solidFill>
              </a:rPr>
              <a:t>states in scattering:</a:t>
            </a:r>
            <a:endParaRPr lang="en-US" altLang="en-US" dirty="0">
              <a:solidFill>
                <a:srgbClr val="FFFF99"/>
              </a:solidFill>
            </a:endParaRPr>
          </a:p>
        </p:txBody>
      </p:sp>
      <p:pic>
        <p:nvPicPr>
          <p:cNvPr id="342022" name="Picture 6"/>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52400" y="4562475"/>
            <a:ext cx="6096000" cy="1708150"/>
          </a:xfrm>
          <a:noFill/>
          <a:ln/>
        </p:spPr>
      </p:pic>
      <p:sp>
        <p:nvSpPr>
          <p:cNvPr id="342023" name="Text Box 7"/>
          <p:cNvSpPr txBox="1">
            <a:spLocks noChangeArrowheads="1"/>
          </p:cNvSpPr>
          <p:nvPr/>
        </p:nvSpPr>
        <p:spPr bwMode="auto">
          <a:xfrm>
            <a:off x="152400" y="4191000"/>
            <a:ext cx="54028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FF99"/>
                </a:solidFill>
              </a:rPr>
              <a:t>Take linear combinations to </a:t>
            </a:r>
            <a:r>
              <a:rPr lang="en-US" altLang="en-US" dirty="0" smtClean="0">
                <a:solidFill>
                  <a:srgbClr val="FFFF99"/>
                </a:solidFill>
              </a:rPr>
              <a:t>form familiar collinear pdfs:</a:t>
            </a:r>
            <a:endParaRPr lang="en-US" altLang="en-US" dirty="0">
              <a:solidFill>
                <a:srgbClr val="FFFF99"/>
              </a:solidFill>
            </a:endParaRPr>
          </a:p>
        </p:txBody>
      </p:sp>
      <p:sp>
        <p:nvSpPr>
          <p:cNvPr id="342024" name="Text Box 8"/>
          <p:cNvSpPr txBox="1">
            <a:spLocks noChangeArrowheads="1"/>
          </p:cNvSpPr>
          <p:nvPr/>
        </p:nvSpPr>
        <p:spPr bwMode="auto">
          <a:xfrm>
            <a:off x="6248400" y="4495800"/>
            <a:ext cx="18035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FF99"/>
                </a:solidFill>
              </a:rPr>
              <a:t>Helicity </a:t>
            </a:r>
            <a:r>
              <a:rPr lang="en-US" altLang="en-US" dirty="0" smtClean="0">
                <a:solidFill>
                  <a:srgbClr val="FFFF99"/>
                </a:solidFill>
              </a:rPr>
              <a:t>average </a:t>
            </a:r>
          </a:p>
          <a:p>
            <a:r>
              <a:rPr lang="en-US" altLang="en-US" dirty="0" smtClean="0">
                <a:solidFill>
                  <a:srgbClr val="FFFF99"/>
                </a:solidFill>
              </a:rPr>
              <a:t>(unpolarized pdf)</a:t>
            </a:r>
            <a:endParaRPr lang="en-US" altLang="en-US" dirty="0">
              <a:solidFill>
                <a:srgbClr val="FFFF99"/>
              </a:solidFill>
            </a:endParaRPr>
          </a:p>
        </p:txBody>
      </p:sp>
      <p:sp>
        <p:nvSpPr>
          <p:cNvPr id="342025" name="Text Box 9"/>
          <p:cNvSpPr txBox="1">
            <a:spLocks noChangeArrowheads="1"/>
          </p:cNvSpPr>
          <p:nvPr/>
        </p:nvSpPr>
        <p:spPr bwMode="auto">
          <a:xfrm>
            <a:off x="6248400" y="5144869"/>
            <a:ext cx="193854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FF99"/>
                </a:solidFill>
              </a:rPr>
              <a:t>Helicity </a:t>
            </a:r>
            <a:r>
              <a:rPr lang="en-US" altLang="en-US" dirty="0" smtClean="0">
                <a:solidFill>
                  <a:srgbClr val="FFFF99"/>
                </a:solidFill>
              </a:rPr>
              <a:t>difference </a:t>
            </a:r>
          </a:p>
          <a:p>
            <a:r>
              <a:rPr lang="en-US" altLang="en-US" dirty="0" smtClean="0">
                <a:solidFill>
                  <a:srgbClr val="FFFF99"/>
                </a:solidFill>
              </a:rPr>
              <a:t>(helicity pdf)</a:t>
            </a:r>
            <a:endParaRPr lang="en-US" altLang="en-US" dirty="0">
              <a:solidFill>
                <a:srgbClr val="FFFF99"/>
              </a:solidFill>
            </a:endParaRPr>
          </a:p>
        </p:txBody>
      </p:sp>
      <p:sp>
        <p:nvSpPr>
          <p:cNvPr id="342026" name="Text Box 10"/>
          <p:cNvSpPr txBox="1">
            <a:spLocks noChangeArrowheads="1"/>
          </p:cNvSpPr>
          <p:nvPr/>
        </p:nvSpPr>
        <p:spPr bwMode="auto">
          <a:xfrm>
            <a:off x="6248400" y="5791200"/>
            <a:ext cx="17846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FFFF99"/>
                </a:solidFill>
              </a:rPr>
              <a:t>Helicity </a:t>
            </a:r>
            <a:r>
              <a:rPr lang="en-US" altLang="en-US" dirty="0" smtClean="0">
                <a:solidFill>
                  <a:srgbClr val="FFFF99"/>
                </a:solidFill>
              </a:rPr>
              <a:t>flip </a:t>
            </a:r>
          </a:p>
          <a:p>
            <a:r>
              <a:rPr lang="en-US" altLang="en-US" dirty="0" smtClean="0">
                <a:solidFill>
                  <a:srgbClr val="FFFF99"/>
                </a:solidFill>
              </a:rPr>
              <a:t>(transversity pdf)</a:t>
            </a:r>
            <a:endParaRPr lang="en-US" altLang="en-US" dirty="0">
              <a:solidFill>
                <a:srgbClr val="FFFF99"/>
              </a:solidFill>
            </a:endParaRPr>
          </a:p>
        </p:txBody>
      </p:sp>
      <p:sp>
        <p:nvSpPr>
          <p:cNvPr id="342027" name="Text Box 11"/>
          <p:cNvSpPr txBox="1">
            <a:spLocks noChangeArrowheads="1"/>
          </p:cNvSpPr>
          <p:nvPr/>
        </p:nvSpPr>
        <p:spPr bwMode="auto">
          <a:xfrm>
            <a:off x="3962400" y="2436674"/>
            <a:ext cx="4972050" cy="1754326"/>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dirty="0">
                <a:latin typeface="Times New Roman" panose="02020603050405020304" pitchFamily="18" charset="0"/>
                <a:cs typeface="Times New Roman" panose="02020603050405020304" pitchFamily="18" charset="0"/>
              </a:rPr>
              <a:t>Helicity basis not “natural” </a:t>
            </a:r>
            <a:r>
              <a:rPr lang="en-US" altLang="en-US" dirty="0" smtClean="0">
                <a:latin typeface="Times New Roman" panose="02020603050405020304" pitchFamily="18" charset="0"/>
                <a:cs typeface="Times New Roman" panose="02020603050405020304" pitchFamily="18" charset="0"/>
              </a:rPr>
              <a:t>for transversity  </a:t>
            </a:r>
            <a:endParaRPr lang="en-US" altLang="en-US" dirty="0">
              <a:latin typeface="Times New Roman" panose="02020603050405020304" pitchFamily="18" charset="0"/>
              <a:cs typeface="Times New Roman" panose="02020603050405020304" pitchFamily="18" charset="0"/>
            </a:endParaRPr>
          </a:p>
          <a:p>
            <a:pPr algn="l"/>
            <a:endParaRPr lang="en-US" altLang="en-US" dirty="0">
              <a:latin typeface="Times New Roman" panose="02020603050405020304" pitchFamily="18" charset="0"/>
              <a:cs typeface="Times New Roman" panose="02020603050405020304" pitchFamily="18" charset="0"/>
            </a:endParaRPr>
          </a:p>
          <a:p>
            <a:pPr algn="l"/>
            <a:r>
              <a:rPr lang="en-US" altLang="en-US" dirty="0" smtClean="0">
                <a:latin typeface="Times New Roman" panose="02020603050405020304" pitchFamily="18" charset="0"/>
                <a:cs typeface="Times New Roman" panose="02020603050405020304" pitchFamily="18" charset="0"/>
              </a:rPr>
              <a:t>Corresponds </a:t>
            </a:r>
            <a:r>
              <a:rPr lang="en-US" altLang="en-US" dirty="0">
                <a:latin typeface="Times New Roman" panose="02020603050405020304" pitchFamily="18" charset="0"/>
                <a:cs typeface="Times New Roman" panose="02020603050405020304" pitchFamily="18" charset="0"/>
              </a:rPr>
              <a:t>to </a:t>
            </a:r>
            <a:r>
              <a:rPr lang="en-US" altLang="en-US" dirty="0" smtClean="0">
                <a:latin typeface="Times New Roman" panose="02020603050405020304" pitchFamily="18" charset="0"/>
                <a:cs typeface="Times New Roman" panose="02020603050405020304" pitchFamily="18" charset="0"/>
              </a:rPr>
              <a:t>difference </a:t>
            </a:r>
            <a:r>
              <a:rPr lang="en-US" altLang="en-US" dirty="0">
                <a:latin typeface="Times New Roman" panose="02020603050405020304" pitchFamily="18" charset="0"/>
                <a:cs typeface="Times New Roman" panose="02020603050405020304" pitchFamily="18" charset="0"/>
              </a:rPr>
              <a:t>in probability of scattering off of </a:t>
            </a:r>
            <a:r>
              <a:rPr lang="en-US" altLang="en-US" dirty="0" smtClean="0">
                <a:latin typeface="Times New Roman" panose="02020603050405020304" pitchFamily="18" charset="0"/>
                <a:cs typeface="Times New Roman" panose="02020603050405020304" pitchFamily="18" charset="0"/>
              </a:rPr>
              <a:t>transversely </a:t>
            </a:r>
            <a:r>
              <a:rPr lang="en-US" altLang="en-US" dirty="0">
                <a:latin typeface="Times New Roman" panose="02020603050405020304" pitchFamily="18" charset="0"/>
                <a:cs typeface="Times New Roman" panose="02020603050405020304" pitchFamily="18" charset="0"/>
              </a:rPr>
              <a:t>polarized quark </a:t>
            </a:r>
            <a:r>
              <a:rPr lang="en-US" altLang="en-US" dirty="0" smtClean="0">
                <a:latin typeface="Times New Roman" panose="02020603050405020304" pitchFamily="18" charset="0"/>
                <a:cs typeface="Times New Roman" panose="02020603050405020304" pitchFamily="18" charset="0"/>
              </a:rPr>
              <a:t>within </a:t>
            </a:r>
            <a:r>
              <a:rPr lang="en-US" altLang="en-US" dirty="0">
                <a:latin typeface="Times New Roman" panose="02020603050405020304" pitchFamily="18" charset="0"/>
                <a:cs typeface="Times New Roman" panose="02020603050405020304" pitchFamily="18" charset="0"/>
              </a:rPr>
              <a:t>transversely polarized proton </a:t>
            </a:r>
            <a:r>
              <a:rPr lang="en-US" altLang="en-US" dirty="0" smtClean="0">
                <a:latin typeface="Times New Roman" panose="02020603050405020304" pitchFamily="18" charset="0"/>
                <a:cs typeface="Times New Roman" panose="02020603050405020304" pitchFamily="18" charset="0"/>
              </a:rPr>
              <a:t>with </a:t>
            </a:r>
            <a:r>
              <a:rPr lang="en-US" altLang="en-US" dirty="0">
                <a:latin typeface="Times New Roman" panose="02020603050405020304" pitchFamily="18" charset="0"/>
                <a:cs typeface="Times New Roman" panose="02020603050405020304" pitchFamily="18" charset="0"/>
              </a:rPr>
              <a:t>quark spin parallel vs. antiparallel to </a:t>
            </a:r>
            <a:r>
              <a:rPr lang="en-US" altLang="en-US" dirty="0" smtClean="0">
                <a:latin typeface="Times New Roman" panose="02020603050405020304" pitchFamily="18" charset="0"/>
                <a:cs typeface="Times New Roman" panose="02020603050405020304" pitchFamily="18" charset="0"/>
              </a:rPr>
              <a:t>proton’s</a:t>
            </a:r>
            <a:endParaRPr lang="en-US" altLang="en-US" dirty="0">
              <a:latin typeface="Times New Roman" panose="02020603050405020304" pitchFamily="18" charset="0"/>
              <a:cs typeface="Times New Roman" panose="02020603050405020304" pitchFamily="18" charset="0"/>
            </a:endParaRPr>
          </a:p>
        </p:txBody>
      </p:sp>
      <p:sp>
        <p:nvSpPr>
          <p:cNvPr id="342028" name="Rectangle 12"/>
          <p:cNvSpPr>
            <a:spLocks noChangeArrowheads="1"/>
          </p:cNvSpPr>
          <p:nvPr/>
        </p:nvSpPr>
        <p:spPr bwMode="auto">
          <a:xfrm>
            <a:off x="228600" y="5686425"/>
            <a:ext cx="3886200" cy="533400"/>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90935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42028"/>
                                        </p:tgtEl>
                                        <p:attrNameLst>
                                          <p:attrName>style.visibility</p:attrName>
                                        </p:attrNameLst>
                                      </p:cBhvr>
                                      <p:to>
                                        <p:strVal val="visible"/>
                                      </p:to>
                                    </p:set>
                                    <p:animEffect transition="in" filter="diamond(in)">
                                      <p:cBhvr>
                                        <p:cTn id="7" dur="2000"/>
                                        <p:tgtEl>
                                          <p:spTgt spid="34202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42027"/>
                                        </p:tgtEl>
                                        <p:attrNameLst>
                                          <p:attrName>style.visibility</p:attrName>
                                        </p:attrNameLst>
                                      </p:cBhvr>
                                      <p:to>
                                        <p:strVal val="visible"/>
                                      </p:to>
                                    </p:set>
                                    <p:animEffect transition="in" filter="diamond(in)">
                                      <p:cBhvr>
                                        <p:cTn id="10" dur="1000"/>
                                        <p:tgtEl>
                                          <p:spTgt spid="342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7" grpId="0" animBg="1"/>
      <p:bldP spid="3420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ltLang="en-US" smtClean="0"/>
              <a:t>C. Aidala, HUGS, June 2016</a:t>
            </a:r>
            <a:endParaRPr lang="en-US" altLang="en-US"/>
          </a:p>
        </p:txBody>
      </p:sp>
      <p:sp>
        <p:nvSpPr>
          <p:cNvPr id="6" name="Slide Number Placeholder 5"/>
          <p:cNvSpPr>
            <a:spLocks noGrp="1"/>
          </p:cNvSpPr>
          <p:nvPr>
            <p:ph type="sldNum" sz="quarter" idx="12"/>
          </p:nvPr>
        </p:nvSpPr>
        <p:spPr/>
        <p:txBody>
          <a:bodyPr/>
          <a:lstStyle/>
          <a:p>
            <a:fld id="{ED0D0ACD-5CD2-4E3D-8975-E5F62D7537BE}" type="slidenum">
              <a:rPr lang="en-US" altLang="en-US"/>
              <a:pPr/>
              <a:t>16</a:t>
            </a:fld>
            <a:endParaRPr lang="en-US" altLang="en-US"/>
          </a:p>
        </p:txBody>
      </p:sp>
      <p:sp>
        <p:nvSpPr>
          <p:cNvPr id="405506" name="Rectangle 2"/>
          <p:cNvSpPr>
            <a:spLocks noGrp="1" noChangeArrowheads="1"/>
          </p:cNvSpPr>
          <p:nvPr>
            <p:ph type="title"/>
          </p:nvPr>
        </p:nvSpPr>
        <p:spPr/>
        <p:txBody>
          <a:bodyPr>
            <a:normAutofit fontScale="90000"/>
          </a:bodyPr>
          <a:lstStyle/>
          <a:p>
            <a:r>
              <a:rPr lang="en-US" altLang="en-US" sz="4000" dirty="0" smtClean="0"/>
              <a:t>Spin-spin correlations (collinear or TMD):</a:t>
            </a:r>
            <a:br>
              <a:rPr lang="en-US" altLang="en-US" sz="4000" dirty="0" smtClean="0"/>
            </a:br>
            <a:r>
              <a:rPr lang="en-US" altLang="en-US" sz="4000" dirty="0" smtClean="0"/>
              <a:t>Helicity </a:t>
            </a:r>
            <a:r>
              <a:rPr lang="en-US" altLang="en-US" sz="4000" dirty="0"/>
              <a:t>vs. </a:t>
            </a:r>
            <a:r>
              <a:rPr lang="en-US" altLang="en-US" sz="4000" dirty="0" smtClean="0"/>
              <a:t>transverse spin structure</a:t>
            </a:r>
            <a:endParaRPr lang="en-US" altLang="en-US" sz="4000" dirty="0"/>
          </a:p>
        </p:txBody>
      </p:sp>
      <p:sp>
        <p:nvSpPr>
          <p:cNvPr id="405507" name="Rectangle 3"/>
          <p:cNvSpPr>
            <a:spLocks noGrp="1" noChangeArrowheads="1"/>
          </p:cNvSpPr>
          <p:nvPr>
            <p:ph type="body" idx="1"/>
          </p:nvPr>
        </p:nvSpPr>
        <p:spPr/>
        <p:txBody>
          <a:bodyPr>
            <a:normAutofit fontScale="92500"/>
          </a:bodyPr>
          <a:lstStyle/>
          <a:p>
            <a:r>
              <a:rPr lang="en-US" altLang="en-US" dirty="0"/>
              <a:t>Transverse spin structure of the proton cannot be deduced from </a:t>
            </a:r>
            <a:r>
              <a:rPr lang="en-US" altLang="en-US" dirty="0" smtClean="0"/>
              <a:t>helicity </a:t>
            </a:r>
            <a:r>
              <a:rPr lang="en-US" altLang="en-US" dirty="0"/>
              <a:t>structure</a:t>
            </a:r>
          </a:p>
          <a:p>
            <a:pPr lvl="1"/>
            <a:r>
              <a:rPr lang="en-US" altLang="en-US" dirty="0"/>
              <a:t>Spatial rotations and Lorentz boosts don’t commute</a:t>
            </a:r>
          </a:p>
          <a:p>
            <a:pPr lvl="1"/>
            <a:r>
              <a:rPr lang="en-US" altLang="en-US" dirty="0"/>
              <a:t>Relationship between longitudinal and transverse structure provides information on the relativistic nature of partons in the </a:t>
            </a:r>
            <a:r>
              <a:rPr lang="en-US" altLang="en-US" dirty="0" smtClean="0"/>
              <a:t>proton</a:t>
            </a:r>
          </a:p>
          <a:p>
            <a:pPr lvl="1"/>
            <a:r>
              <a:rPr lang="en-US" altLang="en-US" dirty="0" smtClean="0"/>
              <a:t>Even collinear transverse spin structure (transversity) should thus be linked </a:t>
            </a:r>
            <a:r>
              <a:rPr lang="en-US" altLang="en-US" dirty="0"/>
              <a:t>to </a:t>
            </a:r>
            <a:r>
              <a:rPr lang="en-US" altLang="en-US" dirty="0" smtClean="0"/>
              <a:t>parton </a:t>
            </a:r>
            <a:r>
              <a:rPr lang="en-US" altLang="en-US" dirty="0" err="1" smtClean="0"/>
              <a:t>k</a:t>
            </a:r>
            <a:r>
              <a:rPr lang="en-US" altLang="en-US" baseline="-18000" dirty="0" err="1" smtClean="0"/>
              <a:t>T</a:t>
            </a:r>
            <a:endParaRPr lang="en-US" altLang="en-US" dirty="0" smtClean="0"/>
          </a:p>
          <a:p>
            <a:pPr lvl="2"/>
            <a:r>
              <a:rPr lang="en-US" altLang="en-US" dirty="0" smtClean="0"/>
              <a:t>I haven’t dug into this yet myself to try to understand it better . . .</a:t>
            </a:r>
            <a:endParaRPr lang="en-US" altLang="en-US" dirty="0"/>
          </a:p>
          <a:p>
            <a:pPr lvl="1"/>
            <a:endParaRPr lang="en-US" altLang="en-US" dirty="0"/>
          </a:p>
        </p:txBody>
      </p:sp>
    </p:spTree>
    <p:extLst>
      <p:ext uri="{BB962C8B-B14F-4D97-AF65-F5344CB8AC3E}">
        <p14:creationId xmlns:p14="http://schemas.microsoft.com/office/powerpoint/2010/main" val="3847941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TMD pdfs: Some properties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Pdfs involving transversely polarized quarks are chiral-odd—can only be observed experimentally in conjunction with a second chiral-odd function</a:t>
            </a:r>
          </a:p>
          <a:p>
            <a:pPr lvl="1"/>
            <a:r>
              <a:rPr lang="en-US" dirty="0" smtClean="0"/>
              <a:t>Another pdf or a FF</a:t>
            </a:r>
          </a:p>
          <a:p>
            <a:pPr lvl="1"/>
            <a:r>
              <a:rPr lang="en-US" dirty="0" smtClean="0"/>
              <a:t>Transversity, Boer-Mulders, </a:t>
            </a:r>
            <a:r>
              <a:rPr lang="en-US" dirty="0" err="1" smtClean="0"/>
              <a:t>pretzelosity</a:t>
            </a:r>
            <a:r>
              <a:rPr lang="en-US" dirty="0" smtClean="0"/>
              <a:t>, one of the worm gears (all the ‘h’ TMD pdfs)</a:t>
            </a:r>
          </a:p>
          <a:p>
            <a:r>
              <a:rPr lang="en-US" dirty="0" smtClean="0"/>
              <a:t>TMD pdfs involving a single spin vector are “naïve-time-reversal-odd,” i.e. PT-odd</a:t>
            </a:r>
          </a:p>
          <a:p>
            <a:pPr lvl="1"/>
            <a:r>
              <a:rPr lang="en-US" dirty="0" smtClean="0"/>
              <a:t>Sivers and Boer-Mulders</a:t>
            </a:r>
          </a:p>
          <a:p>
            <a:pPr lvl="1"/>
            <a:endParaRPr lang="en-US" dirty="0" smtClean="0"/>
          </a:p>
        </p:txBody>
      </p:sp>
      <p:sp>
        <p:nvSpPr>
          <p:cNvPr id="4" name="Content Placeholder 3"/>
          <p:cNvSpPr>
            <a:spLocks noGrp="1"/>
          </p:cNvSpPr>
          <p:nvPr>
            <p:ph sz="half" idx="2"/>
          </p:nvPr>
        </p:nvSpPr>
        <p:spPr/>
        <p:txBody>
          <a:bodyPr>
            <a:normAutofit fontScale="85000" lnSpcReduction="20000"/>
          </a:bodyPr>
          <a:lstStyle/>
          <a:p>
            <a:r>
              <a:rPr lang="en-US" dirty="0" smtClean="0"/>
              <a:t>What about TMD pdfs for gluons?</a:t>
            </a:r>
          </a:p>
          <a:p>
            <a:pPr lvl="1"/>
            <a:r>
              <a:rPr lang="en-US" dirty="0" smtClean="0"/>
              <a:t>Gluons massless—can’t have helicity-flip states, i.e. transversely polarized gluons</a:t>
            </a:r>
          </a:p>
          <a:p>
            <a:pPr lvl="1"/>
            <a:r>
              <a:rPr lang="en-US" dirty="0" smtClean="0"/>
              <a:t>However, can have TMDs for linearly polarized gluons, similar to linearly polarized photons—not extensively explored yet</a:t>
            </a:r>
          </a:p>
          <a:p>
            <a:pPr lvl="1"/>
            <a:r>
              <a:rPr lang="en-US" dirty="0" smtClean="0"/>
              <a:t>Unpolarized and longitudinally polarized TMD pdfs no problem for gluons</a:t>
            </a:r>
          </a:p>
          <a:p>
            <a:pPr lvl="1"/>
            <a:endParaRPr lang="en-US" dirty="0"/>
          </a:p>
        </p:txBody>
      </p:sp>
      <p:sp>
        <p:nvSpPr>
          <p:cNvPr id="5" name="Footer Placeholder 4"/>
          <p:cNvSpPr>
            <a:spLocks noGrp="1"/>
          </p:cNvSpPr>
          <p:nvPr>
            <p:ph type="ftr" sz="quarter" idx="11"/>
          </p:nvPr>
        </p:nvSpPr>
        <p:spPr/>
        <p:txBody>
          <a:bodyPr/>
          <a:lstStyle/>
          <a:p>
            <a:r>
              <a:rPr lang="en-US" smtClean="0"/>
              <a:t>C. Aidala, HUGS, June 2016</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410571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ltLang="en-US" smtClean="0"/>
              <a:t>C. Aidala, HUGS, June 2016</a:t>
            </a:r>
            <a:endParaRPr lang="en-US" altLang="en-US"/>
          </a:p>
        </p:txBody>
      </p:sp>
      <p:sp>
        <p:nvSpPr>
          <p:cNvPr id="7" name="Slide Number Placeholder 5"/>
          <p:cNvSpPr>
            <a:spLocks noGrp="1"/>
          </p:cNvSpPr>
          <p:nvPr>
            <p:ph type="sldNum" sz="quarter" idx="12"/>
          </p:nvPr>
        </p:nvSpPr>
        <p:spPr/>
        <p:txBody>
          <a:bodyPr/>
          <a:lstStyle/>
          <a:p>
            <a:fld id="{5A3E01BC-DC62-4AB3-AF6A-EAF0E871A260}" type="slidenum">
              <a:rPr lang="en-US" altLang="en-US"/>
              <a:pPr/>
              <a:t>18</a:t>
            </a:fld>
            <a:endParaRPr lang="en-US" altLang="en-US"/>
          </a:p>
        </p:txBody>
      </p:sp>
      <p:sp>
        <p:nvSpPr>
          <p:cNvPr id="420871" name="Rectangle 7"/>
          <p:cNvSpPr>
            <a:spLocks noGrp="1" noChangeArrowheads="1"/>
          </p:cNvSpPr>
          <p:nvPr>
            <p:ph type="title"/>
          </p:nvPr>
        </p:nvSpPr>
        <p:spPr/>
        <p:txBody>
          <a:bodyPr>
            <a:normAutofit/>
          </a:bodyPr>
          <a:lstStyle/>
          <a:p>
            <a:r>
              <a:rPr lang="en-US" altLang="en-US" sz="4000" dirty="0"/>
              <a:t>Transverse s</a:t>
            </a:r>
            <a:r>
              <a:rPr lang="en-US" altLang="en-US" sz="4000" dirty="0" smtClean="0"/>
              <a:t>ingle-spin </a:t>
            </a:r>
            <a:r>
              <a:rPr lang="en-US" altLang="en-US" sz="4000" dirty="0"/>
              <a:t>a</a:t>
            </a:r>
            <a:r>
              <a:rPr lang="en-US" altLang="en-US" sz="4000" dirty="0" smtClean="0"/>
              <a:t>symmetries</a:t>
            </a:r>
            <a:endParaRPr lang="en-US" altLang="en-US" sz="4000" baseline="-18000" dirty="0"/>
          </a:p>
        </p:txBody>
      </p:sp>
      <p:sp>
        <p:nvSpPr>
          <p:cNvPr id="420867" name="Rectangle 3"/>
          <p:cNvSpPr>
            <a:spLocks noGrp="1" noChangeArrowheads="1"/>
          </p:cNvSpPr>
          <p:nvPr>
            <p:ph type="body" idx="1"/>
          </p:nvPr>
        </p:nvSpPr>
        <p:spPr/>
        <p:txBody>
          <a:bodyPr>
            <a:normAutofit fontScale="92500" lnSpcReduction="10000"/>
          </a:bodyPr>
          <a:lstStyle/>
          <a:p>
            <a:pPr>
              <a:lnSpc>
                <a:spcPct val="90000"/>
              </a:lnSpc>
            </a:pPr>
            <a:r>
              <a:rPr lang="en-US" altLang="en-US" dirty="0"/>
              <a:t>General form for transverse </a:t>
            </a:r>
            <a:r>
              <a:rPr lang="en-US" altLang="en-US" dirty="0" smtClean="0"/>
              <a:t>single-spin asymmetries:</a:t>
            </a:r>
            <a:endParaRPr lang="en-US" altLang="en-US" dirty="0"/>
          </a:p>
          <a:p>
            <a:pPr lvl="1">
              <a:lnSpc>
                <a:spcPct val="90000"/>
              </a:lnSpc>
            </a:pPr>
            <a:r>
              <a:rPr lang="en-US" altLang="en-US" dirty="0"/>
              <a:t>Collinear momenta would produce no effect</a:t>
            </a:r>
          </a:p>
          <a:p>
            <a:pPr lvl="1">
              <a:lnSpc>
                <a:spcPct val="90000"/>
              </a:lnSpc>
            </a:pPr>
            <a:r>
              <a:rPr lang="en-US" altLang="en-US" dirty="0"/>
              <a:t>Thus importance of </a:t>
            </a:r>
            <a:r>
              <a:rPr lang="en-US" altLang="en-US" dirty="0" smtClean="0"/>
              <a:t>transverse momentum dependence</a:t>
            </a:r>
            <a:endParaRPr lang="en-US" altLang="en-US" baseline="-18000" dirty="0"/>
          </a:p>
          <a:p>
            <a:pPr>
              <a:lnSpc>
                <a:spcPct val="90000"/>
              </a:lnSpc>
            </a:pPr>
            <a:r>
              <a:rPr lang="en-US" altLang="en-US" dirty="0"/>
              <a:t>Spin could be of initial </a:t>
            </a:r>
            <a:r>
              <a:rPr lang="en-US" altLang="en-US" dirty="0" smtClean="0"/>
              <a:t>proton, struck quark, fragmenting quark, produced hadron</a:t>
            </a:r>
            <a:endParaRPr lang="en-US" altLang="en-US" dirty="0"/>
          </a:p>
          <a:p>
            <a:pPr>
              <a:lnSpc>
                <a:spcPct val="90000"/>
              </a:lnSpc>
            </a:pPr>
            <a:r>
              <a:rPr lang="en-US" altLang="en-US" dirty="0"/>
              <a:t>Possible momenta include initial proton momentum, final-state particle or jet momentum, </a:t>
            </a:r>
            <a:r>
              <a:rPr lang="en-US" altLang="en-US" dirty="0" err="1"/>
              <a:t>k</a:t>
            </a:r>
            <a:r>
              <a:rPr lang="en-US" altLang="en-US" baseline="-18000" dirty="0" err="1"/>
              <a:t>T</a:t>
            </a:r>
            <a:r>
              <a:rPr lang="en-US" altLang="en-US" dirty="0"/>
              <a:t> of parton within proton, </a:t>
            </a:r>
            <a:r>
              <a:rPr lang="en-US" altLang="en-US" dirty="0" err="1" smtClean="0"/>
              <a:t>j</a:t>
            </a:r>
            <a:r>
              <a:rPr lang="en-US" altLang="en-US" baseline="-18000" dirty="0" err="1" smtClean="0"/>
              <a:t>T</a:t>
            </a:r>
            <a:r>
              <a:rPr lang="en-US" altLang="en-US" dirty="0" smtClean="0"/>
              <a:t> </a:t>
            </a:r>
            <a:r>
              <a:rPr lang="en-US" altLang="en-US" dirty="0"/>
              <a:t>of final-state particle with respect to jet axis</a:t>
            </a:r>
          </a:p>
          <a:p>
            <a:pPr>
              <a:lnSpc>
                <a:spcPct val="90000"/>
              </a:lnSpc>
            </a:pPr>
            <a:r>
              <a:rPr lang="en-US" altLang="en-US" dirty="0"/>
              <a:t>Lots of combinations possible!</a:t>
            </a:r>
          </a:p>
        </p:txBody>
      </p:sp>
      <p:graphicFrame>
        <p:nvGraphicFramePr>
          <p:cNvPr id="420868" name="Object 4"/>
          <p:cNvGraphicFramePr>
            <a:graphicFrameLocks noGrp="1" noChangeAspect="1"/>
          </p:cNvGraphicFramePr>
          <p:nvPr>
            <p:ph sz="half" idx="4294967295"/>
            <p:extLst>
              <p:ext uri="{D42A27DB-BD31-4B8C-83A1-F6EECF244321}">
                <p14:modId xmlns:p14="http://schemas.microsoft.com/office/powerpoint/2010/main" val="686947323"/>
              </p:ext>
            </p:extLst>
          </p:nvPr>
        </p:nvGraphicFramePr>
        <p:xfrm>
          <a:off x="3276600" y="1946275"/>
          <a:ext cx="1905000" cy="568325"/>
        </p:xfrm>
        <a:graphic>
          <a:graphicData uri="http://schemas.openxmlformats.org/presentationml/2006/ole">
            <mc:AlternateContent xmlns:mc="http://schemas.openxmlformats.org/markup-compatibility/2006">
              <mc:Choice xmlns:v="urn:schemas-microsoft-com:vml" Requires="v">
                <p:oleObj spid="_x0000_s54421" name="Equation" r:id="rId4" imgW="723600" imgH="215640" progId="Equation.3">
                  <p:embed/>
                </p:oleObj>
              </mc:Choice>
              <mc:Fallback>
                <p:oleObj name="Equation" r:id="rId4" imgW="72360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946275"/>
                        <a:ext cx="19050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08044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152400" y="1260475"/>
            <a:ext cx="89154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 name="Footer Placeholder 3"/>
          <p:cNvSpPr>
            <a:spLocks noGrp="1"/>
          </p:cNvSpPr>
          <p:nvPr>
            <p:ph type="ftr" sz="quarter" idx="11"/>
          </p:nvPr>
        </p:nvSpPr>
        <p:spPr/>
        <p:txBody>
          <a:bodyPr/>
          <a:lstStyle/>
          <a:p>
            <a:r>
              <a:rPr lang="fr-FR"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pic>
        <p:nvPicPr>
          <p:cNvPr id="6" name="Picture 2"/>
          <p:cNvPicPr>
            <a:picLocks noChangeAspect="1" noChangeArrowheads="1"/>
          </p:cNvPicPr>
          <p:nvPr/>
        </p:nvPicPr>
        <p:blipFill rotWithShape="1">
          <a:blip r:embed="rId2" cstate="print"/>
          <a:srcRect l="49467" t="20401" r="-49467" b="-20401"/>
          <a:stretch/>
        </p:blipFill>
        <p:spPr bwMode="auto">
          <a:xfrm>
            <a:off x="2857500" y="1371600"/>
            <a:ext cx="12268200" cy="5808216"/>
          </a:xfrm>
          <a:prstGeom prst="rect">
            <a:avLst/>
          </a:prstGeom>
          <a:noFill/>
          <a:ln w="9525">
            <a:noFill/>
            <a:miter lim="800000"/>
            <a:headEnd/>
            <a:tailEnd/>
          </a:ln>
        </p:spPr>
      </p:pic>
      <p:sp>
        <p:nvSpPr>
          <p:cNvPr id="7" name="Rectangle 19"/>
          <p:cNvSpPr>
            <a:spLocks noChangeArrowheads="1"/>
          </p:cNvSpPr>
          <p:nvPr/>
        </p:nvSpPr>
        <p:spPr bwMode="auto">
          <a:xfrm>
            <a:off x="3124198" y="1508125"/>
            <a:ext cx="2514602" cy="465812"/>
          </a:xfrm>
          <a:prstGeom prst="rect">
            <a:avLst/>
          </a:prstGeom>
          <a:noFill/>
          <a:ln w="9525" algn="ctr">
            <a:solidFill>
              <a:srgbClr val="0000FF"/>
            </a:solidFill>
            <a:miter lim="800000"/>
            <a:headEnd/>
            <a:tailEnd/>
          </a:ln>
          <a:effectLst/>
        </p:spPr>
        <p:txBody>
          <a:bodyPr wrap="square" anchor="ctr">
            <a:spAutoFit/>
          </a:bodyPr>
          <a:lstStyle/>
          <a:p>
            <a:endParaRPr lang="en-US"/>
          </a:p>
        </p:txBody>
      </p:sp>
      <p:sp>
        <p:nvSpPr>
          <p:cNvPr id="8" name="Rectangle 20"/>
          <p:cNvSpPr>
            <a:spLocks noChangeArrowheads="1"/>
          </p:cNvSpPr>
          <p:nvPr/>
        </p:nvSpPr>
        <p:spPr bwMode="auto">
          <a:xfrm>
            <a:off x="3124198" y="2133600"/>
            <a:ext cx="2514602" cy="1280160"/>
          </a:xfrm>
          <a:prstGeom prst="rect">
            <a:avLst/>
          </a:prstGeom>
          <a:noFill/>
          <a:ln w="9525" algn="ctr">
            <a:solidFill>
              <a:srgbClr val="FF0000"/>
            </a:solidFill>
            <a:miter lim="800000"/>
            <a:headEnd/>
            <a:tailEnd/>
          </a:ln>
          <a:effectLst/>
        </p:spPr>
        <p:txBody>
          <a:bodyPr wrap="square" anchor="ctr">
            <a:spAutoFit/>
          </a:bodyPr>
          <a:lstStyle/>
          <a:p>
            <a:endParaRPr lang="en-US"/>
          </a:p>
        </p:txBody>
      </p:sp>
      <p:sp>
        <p:nvSpPr>
          <p:cNvPr id="9" name="Text Box 21"/>
          <p:cNvSpPr txBox="1">
            <a:spLocks noChangeArrowheads="1"/>
          </p:cNvSpPr>
          <p:nvPr/>
        </p:nvSpPr>
        <p:spPr bwMode="auto">
          <a:xfrm>
            <a:off x="533400" y="1600200"/>
            <a:ext cx="2057400" cy="492443"/>
          </a:xfrm>
          <a:prstGeom prst="rect">
            <a:avLst/>
          </a:prstGeom>
          <a:noFill/>
          <a:ln w="9525" algn="ctr">
            <a:noFill/>
            <a:miter lim="800000"/>
            <a:headEnd/>
            <a:tailEnd/>
          </a:ln>
          <a:effectLst/>
        </p:spPr>
        <p:txBody>
          <a:bodyPr>
            <a:spAutoFit/>
          </a:bodyPr>
          <a:lstStyle/>
          <a:p>
            <a:pPr eaLnBrk="1" hangingPunct="1">
              <a:spcBef>
                <a:spcPct val="50000"/>
              </a:spcBef>
            </a:pPr>
            <a:r>
              <a:rPr lang="en-US" altLang="zh-CN" sz="2600" dirty="0" smtClean="0">
                <a:solidFill>
                  <a:srgbClr val="0070C0"/>
                </a:solidFill>
                <a:latin typeface="Arial" charset="0"/>
                <a:ea typeface="宋体" pitchFamily="116" charset="-122"/>
              </a:rPr>
              <a:t>Unpolarized</a:t>
            </a:r>
            <a:endParaRPr lang="en-US" altLang="zh-CN" sz="2600" dirty="0">
              <a:solidFill>
                <a:srgbClr val="0070C0"/>
              </a:solidFill>
              <a:latin typeface="Arial" charset="0"/>
              <a:ea typeface="宋体" pitchFamily="116" charset="-122"/>
            </a:endParaRPr>
          </a:p>
        </p:txBody>
      </p:sp>
      <p:sp>
        <p:nvSpPr>
          <p:cNvPr id="10" name="Text Box 22"/>
          <p:cNvSpPr txBox="1">
            <a:spLocks noChangeArrowheads="1"/>
          </p:cNvSpPr>
          <p:nvPr/>
        </p:nvSpPr>
        <p:spPr bwMode="auto">
          <a:xfrm>
            <a:off x="533400" y="2362200"/>
            <a:ext cx="2514600" cy="892552"/>
          </a:xfrm>
          <a:prstGeom prst="rect">
            <a:avLst/>
          </a:prstGeom>
          <a:noFill/>
          <a:ln w="9525" algn="ctr">
            <a:noFill/>
            <a:miter lim="800000"/>
            <a:headEnd/>
            <a:tailEnd/>
          </a:ln>
          <a:effectLst/>
        </p:spPr>
        <p:txBody>
          <a:bodyPr>
            <a:spAutoFit/>
          </a:bodyPr>
          <a:lstStyle/>
          <a:p>
            <a:pPr eaLnBrk="1" hangingPunct="1">
              <a:spcBef>
                <a:spcPct val="50000"/>
              </a:spcBef>
            </a:pPr>
            <a:r>
              <a:rPr lang="en-US" altLang="zh-CN" sz="2600" dirty="0" smtClean="0">
                <a:solidFill>
                  <a:srgbClr val="FF3300"/>
                </a:solidFill>
                <a:latin typeface="Arial" charset="0"/>
                <a:ea typeface="宋体" pitchFamily="116" charset="-122"/>
              </a:rPr>
              <a:t>Spin-spin correlations</a:t>
            </a:r>
            <a:endParaRPr lang="en-US" altLang="zh-CN" sz="2600" dirty="0">
              <a:solidFill>
                <a:srgbClr val="FF3300"/>
              </a:solidFill>
              <a:latin typeface="Arial" charset="0"/>
              <a:ea typeface="宋体" pitchFamily="116" charset="-122"/>
            </a:endParaRPr>
          </a:p>
        </p:txBody>
      </p:sp>
      <p:sp>
        <p:nvSpPr>
          <p:cNvPr id="11" name="L-Shape 10"/>
          <p:cNvSpPr/>
          <p:nvPr/>
        </p:nvSpPr>
        <p:spPr bwMode="auto">
          <a:xfrm rot="16200000">
            <a:off x="3659982" y="881848"/>
            <a:ext cx="4491037" cy="5562602"/>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12" name="Text Box 22"/>
          <p:cNvSpPr txBox="1">
            <a:spLocks noChangeArrowheads="1"/>
          </p:cNvSpPr>
          <p:nvPr/>
        </p:nvSpPr>
        <p:spPr bwMode="auto">
          <a:xfrm>
            <a:off x="500744" y="4191000"/>
            <a:ext cx="2852056" cy="892552"/>
          </a:xfrm>
          <a:prstGeom prst="rect">
            <a:avLst/>
          </a:prstGeom>
          <a:noFill/>
          <a:ln w="9525" algn="ctr">
            <a:noFill/>
            <a:miter lim="800000"/>
            <a:headEnd/>
            <a:tailEnd/>
          </a:ln>
          <a:effectLst/>
        </p:spPr>
        <p:txBody>
          <a:bodyPr wrap="square">
            <a:spAutoFit/>
          </a:bodyPr>
          <a:lstStyle/>
          <a:p>
            <a:pPr eaLnBrk="1" hangingPunct="1">
              <a:spcBef>
                <a:spcPct val="50000"/>
              </a:spcBef>
            </a:pPr>
            <a:r>
              <a:rPr lang="en-US" altLang="zh-CN" sz="2600" dirty="0" smtClean="0">
                <a:solidFill>
                  <a:srgbClr val="00B050"/>
                </a:solidFill>
                <a:latin typeface="Arial" charset="0"/>
                <a:ea typeface="宋体" pitchFamily="116" charset="-122"/>
              </a:rPr>
              <a:t>Spin-momentum correlations</a:t>
            </a:r>
            <a:endParaRPr lang="en-US" altLang="zh-CN" sz="2600" dirty="0">
              <a:solidFill>
                <a:srgbClr val="00B050"/>
              </a:solidFill>
              <a:latin typeface="Arial" charset="0"/>
              <a:ea typeface="宋体" pitchFamily="116" charset="-122"/>
            </a:endParaRPr>
          </a:p>
        </p:txBody>
      </p:sp>
      <p:sp>
        <p:nvSpPr>
          <p:cNvPr id="14" name="TextBox 13"/>
          <p:cNvSpPr txBox="1"/>
          <p:nvPr/>
        </p:nvSpPr>
        <p:spPr>
          <a:xfrm>
            <a:off x="5257800" y="4621768"/>
            <a:ext cx="2666756" cy="677108"/>
          </a:xfrm>
          <a:prstGeom prst="rect">
            <a:avLst/>
          </a:prstGeom>
          <a:noFill/>
        </p:spPr>
        <p:txBody>
          <a:bodyPr wrap="none" rtlCol="0">
            <a:spAutoFit/>
          </a:bodyPr>
          <a:lstStyle/>
          <a:p>
            <a:r>
              <a:rPr lang="en-US" sz="2200" dirty="0" smtClean="0">
                <a:solidFill>
                  <a:srgbClr val="C00000"/>
                </a:solidFill>
              </a:rPr>
              <a:t>Collins </a:t>
            </a:r>
          </a:p>
          <a:p>
            <a:r>
              <a:rPr lang="en-US" sz="1600" dirty="0" smtClean="0">
                <a:solidFill>
                  <a:srgbClr val="C00000"/>
                </a:solidFill>
              </a:rPr>
              <a:t>(only one extensively studied)</a:t>
            </a:r>
            <a:endParaRPr lang="en-US" sz="1600" dirty="0">
              <a:solidFill>
                <a:srgbClr val="C00000"/>
              </a:solidFill>
            </a:endParaRPr>
          </a:p>
        </p:txBody>
      </p:sp>
      <p:sp>
        <p:nvSpPr>
          <p:cNvPr id="15" name="TextBox 14"/>
          <p:cNvSpPr txBox="1"/>
          <p:nvPr/>
        </p:nvSpPr>
        <p:spPr>
          <a:xfrm>
            <a:off x="5257800" y="3886200"/>
            <a:ext cx="1615314" cy="430887"/>
          </a:xfrm>
          <a:prstGeom prst="rect">
            <a:avLst/>
          </a:prstGeom>
          <a:noFill/>
        </p:spPr>
        <p:txBody>
          <a:bodyPr wrap="none" rtlCol="0">
            <a:spAutoFit/>
          </a:bodyPr>
          <a:lstStyle/>
          <a:p>
            <a:r>
              <a:rPr lang="en-US" sz="2200" dirty="0" smtClean="0">
                <a:solidFill>
                  <a:srgbClr val="C00000"/>
                </a:solidFill>
              </a:rPr>
              <a:t>Polarizing FF</a:t>
            </a:r>
            <a:endParaRPr lang="en-US" sz="2200" dirty="0">
              <a:solidFill>
                <a:srgbClr val="C00000"/>
              </a:solidFill>
            </a:endParaRPr>
          </a:p>
        </p:txBody>
      </p:sp>
      <p:sp>
        <p:nvSpPr>
          <p:cNvPr id="16" name="Title 1"/>
          <p:cNvSpPr txBox="1">
            <a:spLocks/>
          </p:cNvSpPr>
          <p:nvPr/>
        </p:nvSpPr>
        <p:spPr>
          <a:xfrm>
            <a:off x="457200" y="193344"/>
            <a:ext cx="8229600"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a:lstStyle>
          <a:p>
            <a:r>
              <a:rPr lang="en-US" altLang="zh-CN" sz="3400" dirty="0" smtClean="0">
                <a:ea typeface="宋体" pitchFamily="116" charset="-122"/>
              </a:rPr>
              <a:t>Twist-2 transverse-momentum-dependent FFs</a:t>
            </a:r>
            <a:endParaRPr lang="en-US" sz="3400" dirty="0"/>
          </a:p>
        </p:txBody>
      </p:sp>
    </p:spTree>
    <p:extLst>
      <p:ext uri="{BB962C8B-B14F-4D97-AF65-F5344CB8AC3E}">
        <p14:creationId xmlns:p14="http://schemas.microsoft.com/office/powerpoint/2010/main" val="2191293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mtClean="0"/>
              <a:t>C. Aidala, HUGS, June 2016</a:t>
            </a:r>
            <a:endParaRPr lang="en-US"/>
          </a:p>
        </p:txBody>
      </p:sp>
      <p:sp>
        <p:nvSpPr>
          <p:cNvPr id="1360898" name="Rectangle 2"/>
          <p:cNvSpPr>
            <a:spLocks noGrp="1" noChangeArrowheads="1"/>
          </p:cNvSpPr>
          <p:nvPr>
            <p:ph type="ctrTitle" idx="4294967295"/>
          </p:nvPr>
        </p:nvSpPr>
        <p:spPr>
          <a:xfrm>
            <a:off x="609600" y="1828800"/>
            <a:ext cx="7924800" cy="3048000"/>
          </a:xfrm>
        </p:spPr>
        <p:txBody>
          <a:bodyPr>
            <a:normAutofit fontScale="90000"/>
          </a:bodyPr>
          <a:lstStyle/>
          <a:p>
            <a:r>
              <a:rPr lang="en-US" sz="4000" b="1" dirty="0"/>
              <a:t>How do we understand the visible matter in our universe in terms of </a:t>
            </a:r>
            <a:r>
              <a:rPr lang="en-US" sz="4000" b="1" dirty="0" smtClean="0"/>
              <a:t>the quark </a:t>
            </a:r>
            <a:r>
              <a:rPr lang="en-US" sz="4000" b="1" dirty="0"/>
              <a:t>and </a:t>
            </a:r>
            <a:r>
              <a:rPr lang="en-US" sz="4000" b="1" dirty="0" smtClean="0"/>
              <a:t>gluon degrees of freedom </a:t>
            </a:r>
            <a:r>
              <a:rPr lang="en-US" sz="4000" b="1" dirty="0"/>
              <a:t>of </a:t>
            </a:r>
            <a:r>
              <a:rPr lang="en-US" sz="4000" b="1" dirty="0" smtClean="0"/>
              <a:t>quantum chromodynamics?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How can studying QCD systems teach us more about fundamental aspects of QCD as a theory?</a:t>
            </a:r>
            <a:br>
              <a:rPr lang="en-US" sz="4000" b="1" dirty="0" smtClean="0"/>
            </a:br>
            <a:endParaRPr lang="en-US" sz="40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733007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5137" y="166145"/>
            <a:ext cx="5712189" cy="2468947"/>
            <a:chOff x="465137" y="166145"/>
            <a:chExt cx="5712189" cy="2468947"/>
          </a:xfrm>
        </p:grpSpPr>
        <p:pic>
          <p:nvPicPr>
            <p:cNvPr id="19" name="Picture 4" descr="sivers_hermes"/>
            <p:cNvPicPr>
              <a:picLocks noChangeAspect="1" noChangeArrowheads="1"/>
            </p:cNvPicPr>
            <p:nvPr/>
          </p:nvPicPr>
          <p:blipFill>
            <a:blip r:embed="rId3" cstate="print"/>
            <a:srcRect b="53706"/>
            <a:stretch>
              <a:fillRect/>
            </a:stretch>
          </p:blipFill>
          <p:spPr bwMode="auto">
            <a:xfrm>
              <a:off x="465137" y="166145"/>
              <a:ext cx="5707063" cy="1898512"/>
            </a:xfrm>
            <a:prstGeom prst="rect">
              <a:avLst/>
            </a:prstGeom>
            <a:noFill/>
          </p:spPr>
        </p:pic>
        <p:pic>
          <p:nvPicPr>
            <p:cNvPr id="22" name="Picture 4" descr="sivers_hermes"/>
            <p:cNvPicPr>
              <a:picLocks noChangeAspect="1" noChangeArrowheads="1"/>
            </p:cNvPicPr>
            <p:nvPr/>
          </p:nvPicPr>
          <p:blipFill>
            <a:blip r:embed="rId3" cstate="print"/>
            <a:srcRect t="85594"/>
            <a:stretch>
              <a:fillRect/>
            </a:stretch>
          </p:blipFill>
          <p:spPr bwMode="auto">
            <a:xfrm>
              <a:off x="470263" y="2044337"/>
              <a:ext cx="5707063" cy="590755"/>
            </a:xfrm>
            <a:prstGeom prst="rect">
              <a:avLst/>
            </a:prstGeom>
            <a:noFill/>
          </p:spPr>
        </p:pic>
      </p:grpSp>
      <p:sp>
        <p:nvSpPr>
          <p:cNvPr id="7" name="Slide Number Placeholder 6"/>
          <p:cNvSpPr>
            <a:spLocks noGrp="1"/>
          </p:cNvSpPr>
          <p:nvPr>
            <p:ph type="sldNum" sz="quarter" idx="12"/>
          </p:nvPr>
        </p:nvSpPr>
        <p:spPr/>
        <p:txBody>
          <a:bodyPr/>
          <a:lstStyle/>
          <a:p>
            <a:fld id="{B6F15528-21DE-4FAA-801E-634DDDAF4B2B}" type="slidenum">
              <a:rPr lang="en-US" smtClean="0"/>
              <a:pPr/>
              <a:t>20</a:t>
            </a:fld>
            <a:endParaRPr lang="en-US"/>
          </a:p>
        </p:txBody>
      </p:sp>
      <p:sp>
        <p:nvSpPr>
          <p:cNvPr id="8" name="TextBox 7"/>
          <p:cNvSpPr txBox="1"/>
          <p:nvPr/>
        </p:nvSpPr>
        <p:spPr>
          <a:xfrm>
            <a:off x="1112629" y="635913"/>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2" name="Footer Placeholder 11"/>
          <p:cNvSpPr>
            <a:spLocks noGrp="1"/>
          </p:cNvSpPr>
          <p:nvPr>
            <p:ph type="ftr" sz="quarter" idx="11"/>
          </p:nvPr>
        </p:nvSpPr>
        <p:spPr/>
        <p:txBody>
          <a:bodyPr/>
          <a:lstStyle/>
          <a:p>
            <a:r>
              <a:rPr lang="en-US" smtClean="0"/>
              <a:t>C. Aidala, HUGS, June 2016</a:t>
            </a:r>
            <a:endParaRPr lang="en-US"/>
          </a:p>
        </p:txBody>
      </p:sp>
      <p:sp>
        <p:nvSpPr>
          <p:cNvPr id="24" name="TextBox 23"/>
          <p:cNvSpPr txBox="1"/>
          <p:nvPr/>
        </p:nvSpPr>
        <p:spPr>
          <a:xfrm>
            <a:off x="1173514" y="1353434"/>
            <a:ext cx="646331" cy="769441"/>
          </a:xfrm>
          <a:prstGeom prst="rect">
            <a:avLst/>
          </a:prstGeom>
          <a:noFill/>
        </p:spPr>
        <p:txBody>
          <a:bodyPr wrap="none" rtlCol="0">
            <a:spAutoFit/>
          </a:bodyPr>
          <a:lstStyle/>
          <a:p>
            <a:r>
              <a:rPr lang="en-US" sz="2200" dirty="0" err="1" smtClean="0">
                <a:solidFill>
                  <a:schemeClr val="tx1"/>
                </a:solidFill>
              </a:rPr>
              <a:t>e+p</a:t>
            </a:r>
            <a:endParaRPr lang="en-US" sz="2200" dirty="0" smtClean="0">
              <a:solidFill>
                <a:schemeClr val="tx1"/>
              </a:solidFill>
            </a:endParaRPr>
          </a:p>
          <a:p>
            <a:r>
              <a:rPr lang="en-US" sz="2200" dirty="0" err="1" smtClean="0">
                <a:solidFill>
                  <a:schemeClr val="tx1"/>
                </a:solidFill>
                <a:latin typeface="Symbol" pitchFamily="18" charset="2"/>
              </a:rPr>
              <a:t>m</a:t>
            </a:r>
            <a:r>
              <a:rPr lang="en-US" sz="2200" dirty="0" err="1" smtClean="0">
                <a:solidFill>
                  <a:schemeClr val="tx1"/>
                </a:solidFill>
              </a:rPr>
              <a:t>+p</a:t>
            </a:r>
            <a:endParaRPr lang="en-US" sz="2200" dirty="0">
              <a:solidFill>
                <a:schemeClr val="tx1"/>
              </a:solidFill>
            </a:endParaRPr>
          </a:p>
        </p:txBody>
      </p:sp>
      <p:grpSp>
        <p:nvGrpSpPr>
          <p:cNvPr id="2" name="Group 1"/>
          <p:cNvGrpSpPr/>
          <p:nvPr/>
        </p:nvGrpSpPr>
        <p:grpSpPr>
          <a:xfrm>
            <a:off x="708561" y="2147888"/>
            <a:ext cx="8459252" cy="2358071"/>
            <a:chOff x="708561" y="2147888"/>
            <a:chExt cx="8459252" cy="2358071"/>
          </a:xfrm>
        </p:grpSpPr>
        <p:pic>
          <p:nvPicPr>
            <p:cNvPr id="470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61" y="2147888"/>
              <a:ext cx="8459252" cy="23580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2" name="TextBox 41"/>
            <p:cNvSpPr txBox="1"/>
            <p:nvPr/>
          </p:nvSpPr>
          <p:spPr>
            <a:xfrm>
              <a:off x="3414714" y="2209800"/>
              <a:ext cx="2757486" cy="430887"/>
            </a:xfrm>
            <a:prstGeom prst="rect">
              <a:avLst/>
            </a:prstGeom>
            <a:noFill/>
          </p:spPr>
          <p:txBody>
            <a:bodyPr wrap="none" rtlCol="0">
              <a:spAutoFit/>
            </a:bodyPr>
            <a:lstStyle/>
            <a:p>
              <a:r>
                <a:rPr lang="en-US" sz="2200" dirty="0" smtClean="0">
                  <a:solidFill>
                    <a:schemeClr val="tx1"/>
                  </a:solidFill>
                </a:rPr>
                <a:t>Boer-Mulders x Collins</a:t>
              </a:r>
              <a:endParaRPr lang="en-US" sz="2200" dirty="0">
                <a:solidFill>
                  <a:schemeClr val="tx1"/>
                </a:solidFill>
              </a:endParaRPr>
            </a:p>
          </p:txBody>
        </p:sp>
        <p:sp>
          <p:nvSpPr>
            <p:cNvPr id="43" name="TextBox 42"/>
            <p:cNvSpPr txBox="1"/>
            <p:nvPr/>
          </p:nvSpPr>
          <p:spPr>
            <a:xfrm>
              <a:off x="2404777" y="2526268"/>
              <a:ext cx="643223" cy="400110"/>
            </a:xfrm>
            <a:prstGeom prst="rect">
              <a:avLst/>
            </a:prstGeom>
            <a:noFill/>
          </p:spPr>
          <p:txBody>
            <a:bodyPr wrap="square" rtlCol="0">
              <a:spAutoFit/>
            </a:bodyPr>
            <a:lstStyle/>
            <a:p>
              <a:r>
                <a:rPr lang="en-US" sz="2000" dirty="0" err="1" smtClean="0">
                  <a:solidFill>
                    <a:schemeClr val="tx1"/>
                  </a:solidFill>
                </a:rPr>
                <a:t>e+p</a:t>
              </a:r>
              <a:endParaRPr lang="en-US" sz="2000" dirty="0" smtClean="0">
                <a:solidFill>
                  <a:schemeClr val="tx1"/>
                </a:solidFill>
              </a:endParaRPr>
            </a:p>
          </p:txBody>
        </p:sp>
        <p:sp>
          <p:nvSpPr>
            <p:cNvPr id="47" name="TextBox 46"/>
            <p:cNvSpPr txBox="1"/>
            <p:nvPr/>
          </p:nvSpPr>
          <p:spPr>
            <a:xfrm>
              <a:off x="3709004" y="3516868"/>
              <a:ext cx="3987196" cy="338554"/>
            </a:xfrm>
            <a:prstGeom prst="rect">
              <a:avLst/>
            </a:prstGeom>
            <a:noFill/>
          </p:spPr>
          <p:txBody>
            <a:bodyPr wrap="square" rtlCol="0">
              <a:spAutoFit/>
            </a:bodyPr>
            <a:lstStyle/>
            <a:p>
              <a:r>
                <a:rPr lang="en-US" sz="1600" dirty="0" smtClean="0">
                  <a:solidFill>
                    <a:schemeClr val="tx1"/>
                  </a:solidFill>
                </a:rPr>
                <a:t>HERMES, PRD 87, 012010 (2013)</a:t>
              </a:r>
            </a:p>
          </p:txBody>
        </p:sp>
      </p:grpSp>
      <p:grpSp>
        <p:nvGrpSpPr>
          <p:cNvPr id="32" name="Group 31"/>
          <p:cNvGrpSpPr/>
          <p:nvPr/>
        </p:nvGrpSpPr>
        <p:grpSpPr>
          <a:xfrm>
            <a:off x="2819400" y="3886200"/>
            <a:ext cx="5715000" cy="2564487"/>
            <a:chOff x="2819400" y="3886200"/>
            <a:chExt cx="5715000" cy="2564487"/>
          </a:xfrm>
        </p:grpSpPr>
        <p:sp>
          <p:nvSpPr>
            <p:cNvPr id="30" name="Rectangle 29"/>
            <p:cNvSpPr/>
            <p:nvPr/>
          </p:nvSpPr>
          <p:spPr>
            <a:xfrm>
              <a:off x="2819400" y="3886200"/>
              <a:ext cx="57150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5" descr="collins_hermes"/>
            <p:cNvPicPr>
              <a:picLocks noChangeAspect="1" noChangeArrowheads="1"/>
            </p:cNvPicPr>
            <p:nvPr/>
          </p:nvPicPr>
          <p:blipFill>
            <a:blip r:embed="rId5" cstate="print"/>
            <a:srcRect t="45818"/>
            <a:stretch>
              <a:fillRect/>
            </a:stretch>
          </p:blipFill>
          <p:spPr bwMode="auto">
            <a:xfrm>
              <a:off x="2819400" y="4158772"/>
              <a:ext cx="5688013" cy="2214594"/>
            </a:xfrm>
            <a:prstGeom prst="rect">
              <a:avLst/>
            </a:prstGeom>
            <a:noFill/>
            <a:ln>
              <a:solidFill>
                <a:schemeClr val="tx1"/>
              </a:solidFill>
            </a:ln>
          </p:spPr>
        </p:pic>
        <p:sp>
          <p:nvSpPr>
            <p:cNvPr id="29" name="TextBox 28"/>
            <p:cNvSpPr txBox="1"/>
            <p:nvPr/>
          </p:nvSpPr>
          <p:spPr>
            <a:xfrm>
              <a:off x="4475084" y="6019800"/>
              <a:ext cx="2681824" cy="430887"/>
            </a:xfrm>
            <a:prstGeom prst="rect">
              <a:avLst/>
            </a:prstGeom>
            <a:noFill/>
          </p:spPr>
          <p:txBody>
            <a:bodyPr wrap="none" rtlCol="0">
              <a:spAutoFit/>
            </a:bodyPr>
            <a:lstStyle/>
            <a:p>
              <a:r>
                <a:rPr lang="en-US" sz="2200" dirty="0" err="1" smtClean="0">
                  <a:solidFill>
                    <a:schemeClr val="tx1"/>
                  </a:solidFill>
                </a:rPr>
                <a:t>Transversity</a:t>
              </a:r>
              <a:r>
                <a:rPr lang="en-US" sz="2200" dirty="0" smtClean="0">
                  <a:solidFill>
                    <a:schemeClr val="tx1"/>
                  </a:solidFill>
                </a:rPr>
                <a:t> x Collins</a:t>
              </a:r>
            </a:p>
          </p:txBody>
        </p:sp>
        <p:sp>
          <p:nvSpPr>
            <p:cNvPr id="31" name="TextBox 30"/>
            <p:cNvSpPr txBox="1"/>
            <p:nvPr/>
          </p:nvSpPr>
          <p:spPr>
            <a:xfrm>
              <a:off x="7400274" y="5029200"/>
              <a:ext cx="689612" cy="830997"/>
            </a:xfrm>
            <a:prstGeom prst="rect">
              <a:avLst/>
            </a:prstGeom>
            <a:noFill/>
          </p:spPr>
          <p:txBody>
            <a:bodyPr wrap="none" rtlCol="0">
              <a:spAutoFit/>
            </a:bodyPr>
            <a:lstStyle/>
            <a:p>
              <a:r>
                <a:rPr lang="en-US" dirty="0" err="1" smtClean="0">
                  <a:solidFill>
                    <a:schemeClr val="tx1"/>
                  </a:solidFill>
                </a:rPr>
                <a:t>e+p</a:t>
              </a:r>
              <a:endParaRPr lang="en-US" dirty="0" smtClean="0">
                <a:solidFill>
                  <a:schemeClr val="tx1"/>
                </a:solidFill>
              </a:endParaRPr>
            </a:p>
            <a:p>
              <a:r>
                <a:rPr lang="en-US" dirty="0" err="1" smtClean="0">
                  <a:solidFill>
                    <a:schemeClr val="tx1"/>
                  </a:solidFill>
                  <a:latin typeface="Symbol" pitchFamily="18" charset="2"/>
                </a:rPr>
                <a:t>m</a:t>
              </a:r>
              <a:r>
                <a:rPr lang="en-US" dirty="0" err="1" smtClean="0">
                  <a:solidFill>
                    <a:schemeClr val="tx1"/>
                  </a:solidFill>
                </a:rPr>
                <a:t>+p</a:t>
              </a:r>
              <a:endParaRPr lang="en-US" dirty="0">
                <a:solidFill>
                  <a:schemeClr val="tx1"/>
                </a:solidFill>
              </a:endParaRPr>
            </a:p>
          </p:txBody>
        </p:sp>
      </p:grpSp>
      <p:grpSp>
        <p:nvGrpSpPr>
          <p:cNvPr id="41" name="Group 40"/>
          <p:cNvGrpSpPr/>
          <p:nvPr/>
        </p:nvGrpSpPr>
        <p:grpSpPr>
          <a:xfrm>
            <a:off x="2238375" y="1143000"/>
            <a:ext cx="4238625" cy="4362450"/>
            <a:chOff x="2238375" y="1143000"/>
            <a:chExt cx="4238625" cy="4362450"/>
          </a:xfrm>
        </p:grpSpPr>
        <p:pic>
          <p:nvPicPr>
            <p:cNvPr id="38" name="Picture 3"/>
            <p:cNvPicPr>
              <a:picLocks noChangeAspect="1" noChangeArrowheads="1"/>
            </p:cNvPicPr>
            <p:nvPr/>
          </p:nvPicPr>
          <p:blipFill>
            <a:blip r:embed="rId6" cstate="print"/>
            <a:srcRect/>
            <a:stretch>
              <a:fillRect/>
            </a:stretch>
          </p:blipFill>
          <p:spPr bwMode="auto">
            <a:xfrm>
              <a:off x="2238375" y="1143000"/>
              <a:ext cx="4238625" cy="4362450"/>
            </a:xfrm>
            <a:prstGeom prst="rect">
              <a:avLst/>
            </a:prstGeom>
            <a:noFill/>
            <a:ln w="9525">
              <a:solidFill>
                <a:schemeClr val="tx1"/>
              </a:solidFill>
              <a:miter lim="800000"/>
              <a:headEnd/>
              <a:tailEnd/>
            </a:ln>
          </p:spPr>
        </p:pic>
        <p:sp>
          <p:nvSpPr>
            <p:cNvPr id="39" name="TextBox 38"/>
            <p:cNvSpPr txBox="1"/>
            <p:nvPr/>
          </p:nvSpPr>
          <p:spPr>
            <a:xfrm>
              <a:off x="2968820" y="1369959"/>
              <a:ext cx="2770310" cy="338554"/>
            </a:xfrm>
            <a:prstGeom prst="rect">
              <a:avLst/>
            </a:prstGeom>
            <a:noFill/>
            <a:ln>
              <a:noFill/>
            </a:ln>
          </p:spPr>
          <p:txBody>
            <a:bodyPr wrap="none" rtlCol="0">
              <a:spAutoFit/>
            </a:bodyPr>
            <a:lstStyle/>
            <a:p>
              <a:r>
                <a:rPr lang="en-US" sz="1600" dirty="0" smtClean="0">
                  <a:solidFill>
                    <a:schemeClr val="tx1"/>
                  </a:solidFill>
                </a:rPr>
                <a:t>BELLE PRL96, 232002 (2006)</a:t>
              </a:r>
              <a:endParaRPr lang="en-US" sz="1600" dirty="0">
                <a:solidFill>
                  <a:schemeClr val="tx1"/>
                </a:solidFill>
              </a:endParaRPr>
            </a:p>
          </p:txBody>
        </p:sp>
        <p:sp>
          <p:nvSpPr>
            <p:cNvPr id="40" name="Rectangle 39"/>
            <p:cNvSpPr/>
            <p:nvPr/>
          </p:nvSpPr>
          <p:spPr>
            <a:xfrm>
              <a:off x="2939740" y="1676400"/>
              <a:ext cx="1935145" cy="430887"/>
            </a:xfrm>
            <a:prstGeom prst="rect">
              <a:avLst/>
            </a:prstGeom>
            <a:ln>
              <a:noFill/>
            </a:ln>
          </p:spPr>
          <p:txBody>
            <a:bodyPr wrap="none">
              <a:spAutoFit/>
            </a:bodyPr>
            <a:lstStyle/>
            <a:p>
              <a:r>
                <a:rPr lang="en-US" sz="2200" dirty="0" smtClean="0">
                  <a:solidFill>
                    <a:schemeClr val="tx1"/>
                  </a:solidFill>
                </a:rPr>
                <a:t>Collins x Collins</a:t>
              </a:r>
              <a:endParaRPr lang="en-US" sz="2200" dirty="0">
                <a:solidFill>
                  <a:schemeClr val="tx1"/>
                </a:solidFill>
              </a:endParaRPr>
            </a:p>
          </p:txBody>
        </p:sp>
        <p:sp>
          <p:nvSpPr>
            <p:cNvPr id="26" name="TextBox 25"/>
            <p:cNvSpPr txBox="1"/>
            <p:nvPr/>
          </p:nvSpPr>
          <p:spPr>
            <a:xfrm>
              <a:off x="5302078" y="1676400"/>
              <a:ext cx="617477" cy="430887"/>
            </a:xfrm>
            <a:prstGeom prst="rect">
              <a:avLst/>
            </a:prstGeom>
            <a:noFill/>
            <a:ln>
              <a:noFill/>
            </a:ln>
          </p:spPr>
          <p:txBody>
            <a:bodyPr wrap="none" rtlCol="0">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grpSp>
        <p:nvGrpSpPr>
          <p:cNvPr id="49" name="Group 48"/>
          <p:cNvGrpSpPr/>
          <p:nvPr/>
        </p:nvGrpSpPr>
        <p:grpSpPr>
          <a:xfrm>
            <a:off x="1295401" y="2590800"/>
            <a:ext cx="6759388" cy="3830319"/>
            <a:chOff x="1295401" y="2590800"/>
            <a:chExt cx="6759388" cy="3830319"/>
          </a:xfrm>
        </p:grpSpPr>
        <p:grpSp>
          <p:nvGrpSpPr>
            <p:cNvPr id="46" name="Group 45"/>
            <p:cNvGrpSpPr/>
            <p:nvPr/>
          </p:nvGrpSpPr>
          <p:grpSpPr>
            <a:xfrm>
              <a:off x="1295401" y="2590800"/>
              <a:ext cx="6759388" cy="3830319"/>
              <a:chOff x="1295401" y="5237481"/>
              <a:chExt cx="6759388" cy="3830319"/>
            </a:xfrm>
          </p:grpSpPr>
          <p:pic>
            <p:nvPicPr>
              <p:cNvPr id="44" name="Picture 1"/>
              <p:cNvPicPr>
                <a:picLocks noChangeAspect="1" noChangeArrowheads="1"/>
              </p:cNvPicPr>
              <p:nvPr/>
            </p:nvPicPr>
            <p:blipFill>
              <a:blip r:embed="rId7" cstate="print"/>
              <a:srcRect/>
              <a:stretch>
                <a:fillRect/>
              </a:stretch>
            </p:blipFill>
            <p:spPr bwMode="auto">
              <a:xfrm>
                <a:off x="1295401" y="5237481"/>
                <a:ext cx="6759388" cy="3830319"/>
              </a:xfrm>
              <a:prstGeom prst="rect">
                <a:avLst/>
              </a:prstGeom>
              <a:noFill/>
              <a:ln w="9525">
                <a:solidFill>
                  <a:schemeClr val="tx1"/>
                </a:solidFill>
                <a:miter lim="800000"/>
                <a:headEnd/>
                <a:tailEnd/>
              </a:ln>
            </p:spPr>
          </p:pic>
          <p:sp>
            <p:nvSpPr>
              <p:cNvPr id="45" name="TextBox 44"/>
              <p:cNvSpPr txBox="1"/>
              <p:nvPr/>
            </p:nvSpPr>
            <p:spPr>
              <a:xfrm>
                <a:off x="2209800" y="6794997"/>
                <a:ext cx="4777270" cy="738664"/>
              </a:xfrm>
              <a:prstGeom prst="rect">
                <a:avLst/>
              </a:prstGeom>
              <a:noFill/>
            </p:spPr>
            <p:txBody>
              <a:bodyPr wrap="none" rtlCol="0">
                <a:spAutoFit/>
              </a:bodyPr>
              <a:lstStyle/>
              <a:p>
                <a:r>
                  <a:rPr lang="en-US" sz="2000" dirty="0" err="1" smtClean="0">
                    <a:solidFill>
                      <a:schemeClr val="tx1"/>
                    </a:solidFill>
                  </a:rPr>
                  <a:t>BaBar</a:t>
                </a:r>
                <a:r>
                  <a:rPr lang="en-US" sz="2000" dirty="0">
                    <a:solidFill>
                      <a:schemeClr val="tx1"/>
                    </a:solidFill>
                  </a:rPr>
                  <a:t> </a:t>
                </a:r>
                <a:r>
                  <a:rPr lang="en-US" sz="2000" dirty="0" smtClean="0">
                    <a:solidFill>
                      <a:schemeClr val="tx1"/>
                    </a:solidFill>
                  </a:rPr>
                  <a:t>published ref. PRD90, 052003 (2014)</a:t>
                </a:r>
              </a:p>
              <a:p>
                <a:r>
                  <a:rPr lang="en-US" sz="2200" dirty="0" smtClean="0">
                    <a:solidFill>
                      <a:schemeClr val="tx1"/>
                    </a:solidFill>
                  </a:rPr>
                  <a:t>Collins x Collins</a:t>
                </a:r>
                <a:endParaRPr lang="en-US" sz="2200" dirty="0">
                  <a:solidFill>
                    <a:schemeClr val="tx1"/>
                  </a:solidFill>
                </a:endParaRPr>
              </a:p>
            </p:txBody>
          </p:sp>
        </p:grpSp>
        <p:sp>
          <p:nvSpPr>
            <p:cNvPr id="48" name="Rectangle 47"/>
            <p:cNvSpPr/>
            <p:nvPr/>
          </p:nvSpPr>
          <p:spPr>
            <a:xfrm>
              <a:off x="2438400" y="4724400"/>
              <a:ext cx="617477" cy="430887"/>
            </a:xfrm>
            <a:prstGeom prst="rect">
              <a:avLst/>
            </a:prstGeom>
          </p:spPr>
          <p:txBody>
            <a:bodyPr wrap="none">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sp>
        <p:nvSpPr>
          <p:cNvPr id="3" name="TextBox 2"/>
          <p:cNvSpPr txBox="1"/>
          <p:nvPr/>
        </p:nvSpPr>
        <p:spPr>
          <a:xfrm>
            <a:off x="6449704" y="152400"/>
            <a:ext cx="2667000" cy="2031325"/>
          </a:xfrm>
          <a:prstGeom prst="rect">
            <a:avLst/>
          </a:prstGeom>
          <a:noFill/>
        </p:spPr>
        <p:txBody>
          <a:bodyPr wrap="square" rtlCol="0">
            <a:spAutoFit/>
          </a:bodyPr>
          <a:lstStyle/>
          <a:p>
            <a:r>
              <a:rPr lang="en-US" dirty="0" smtClean="0">
                <a:solidFill>
                  <a:srgbClr val="FFFFCC"/>
                </a:solidFill>
              </a:rPr>
              <a:t>Lots of mix-and-match combinations theoretically possible, but are these correlations nonzero in nature?  Experimental evidence for many of them over last decade!</a:t>
            </a:r>
            <a:endParaRPr lang="en-US" dirty="0">
              <a:solidFill>
                <a:srgbClr val="FFFFCC"/>
              </a:solidFill>
            </a:endParaRPr>
          </a:p>
        </p:txBody>
      </p:sp>
    </p:spTree>
    <p:extLst>
      <p:ext uri="{BB962C8B-B14F-4D97-AF65-F5344CB8AC3E}">
        <p14:creationId xmlns:p14="http://schemas.microsoft.com/office/powerpoint/2010/main" val="217282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linds(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5"/>
          <p:cNvSpPr>
            <a:spLocks noGrp="1"/>
          </p:cNvSpPr>
          <p:nvPr>
            <p:ph type="ftr" sz="quarter" idx="11"/>
          </p:nvPr>
        </p:nvSpPr>
        <p:spPr/>
        <p:txBody>
          <a:bodyPr/>
          <a:lstStyle/>
          <a:p>
            <a:r>
              <a:rPr lang="en-US" smtClean="0"/>
              <a:t>C. Aidala, HUGS, June 2016</a:t>
            </a:r>
            <a:endParaRPr lang="en-US"/>
          </a:p>
        </p:txBody>
      </p:sp>
      <p:sp>
        <p:nvSpPr>
          <p:cNvPr id="1348610" name="Rectangle 2"/>
          <p:cNvSpPr>
            <a:spLocks noGrp="1" noChangeArrowheads="1"/>
          </p:cNvSpPr>
          <p:nvPr>
            <p:ph type="title"/>
          </p:nvPr>
        </p:nvSpPr>
        <p:spPr/>
        <p:txBody>
          <a:bodyPr>
            <a:normAutofit fontScale="90000"/>
          </a:bodyPr>
          <a:lstStyle/>
          <a:p>
            <a:r>
              <a:rPr lang="en-US" sz="4000" dirty="0" smtClean="0"/>
              <a:t>Some history of spin-momentum correlations and TMD functions:</a:t>
            </a:r>
            <a:br>
              <a:rPr lang="en-US" sz="4000" dirty="0" smtClean="0"/>
            </a:br>
            <a:r>
              <a:rPr lang="en-US" sz="4000" dirty="0" smtClean="0"/>
              <a:t>1976 discovery </a:t>
            </a:r>
            <a:r>
              <a:rPr lang="en-US" sz="4000" dirty="0"/>
              <a:t>in </a:t>
            </a:r>
            <a:r>
              <a:rPr lang="en-US" sz="4000" dirty="0" err="1"/>
              <a:t>p+p</a:t>
            </a:r>
            <a:r>
              <a:rPr lang="en-US" sz="4000" dirty="0"/>
              <a:t> </a:t>
            </a:r>
            <a:r>
              <a:rPr lang="en-US" sz="4000" dirty="0" smtClean="0"/>
              <a:t>collisions</a:t>
            </a:r>
            <a:endParaRPr lang="en-US" sz="3400" dirty="0"/>
          </a:p>
        </p:txBody>
      </p:sp>
      <p:graphicFrame>
        <p:nvGraphicFramePr>
          <p:cNvPr id="1348614" name="Object 6"/>
          <p:cNvGraphicFramePr>
            <a:graphicFrameLocks noGrp="1" noChangeAspect="1"/>
          </p:cNvGraphicFramePr>
          <p:nvPr>
            <p:ph sz="half" idx="1"/>
          </p:nvPr>
        </p:nvGraphicFramePr>
        <p:xfrm>
          <a:off x="2012950" y="3727450"/>
          <a:ext cx="698500" cy="241300"/>
        </p:xfrm>
        <a:graphic>
          <a:graphicData uri="http://schemas.openxmlformats.org/presentationml/2006/ole">
            <mc:AlternateContent xmlns:mc="http://schemas.openxmlformats.org/markup-compatibility/2006">
              <mc:Choice xmlns:v="urn:schemas-microsoft-com:vml" Requires="v">
                <p:oleObj spid="_x0000_s36552" name="Equation" r:id="rId4" imgW="698400" imgH="241200" progId="Equation.3">
                  <p:embed/>
                </p:oleObj>
              </mc:Choice>
              <mc:Fallback>
                <p:oleObj name="Equation" r:id="rId4" imgW="6984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950" y="3727450"/>
                        <a:ext cx="6985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48611" name="Picture 3" descr="zgs"/>
          <p:cNvPicPr>
            <a:picLocks noChangeAspect="1" noChangeArrowheads="1"/>
          </p:cNvPicPr>
          <p:nvPr/>
        </p:nvPicPr>
        <p:blipFill>
          <a:blip r:embed="rId6" cstate="print"/>
          <a:srcRect/>
          <a:stretch>
            <a:fillRect/>
          </a:stretch>
        </p:blipFill>
        <p:spPr bwMode="auto">
          <a:xfrm>
            <a:off x="533400" y="1906588"/>
            <a:ext cx="3886200" cy="3884612"/>
          </a:xfrm>
          <a:prstGeom prst="rect">
            <a:avLst/>
          </a:prstGeom>
          <a:noFill/>
          <a:ln w="9525">
            <a:noFill/>
            <a:miter lim="800000"/>
            <a:headEnd/>
            <a:tailEnd/>
          </a:ln>
        </p:spPr>
      </p:pic>
      <p:sp>
        <p:nvSpPr>
          <p:cNvPr id="1348612" name="Text Box 4"/>
          <p:cNvSpPr txBox="1">
            <a:spLocks noChangeArrowheads="1"/>
          </p:cNvSpPr>
          <p:nvPr/>
        </p:nvSpPr>
        <p:spPr bwMode="auto">
          <a:xfrm>
            <a:off x="559963" y="5791200"/>
            <a:ext cx="3845989" cy="369332"/>
          </a:xfrm>
          <a:prstGeom prst="rect">
            <a:avLst/>
          </a:prstGeom>
          <a:noFill/>
          <a:ln w="9525">
            <a:noFill/>
            <a:miter lim="800000"/>
            <a:headEnd/>
            <a:tailEnd/>
          </a:ln>
          <a:effectLst/>
        </p:spPr>
        <p:txBody>
          <a:bodyPr wrap="none">
            <a:spAutoFit/>
          </a:bodyPr>
          <a:lstStyle/>
          <a:p>
            <a:r>
              <a:rPr lang="en-US" dirty="0">
                <a:solidFill>
                  <a:srgbClr val="FFFFCC"/>
                </a:solidFill>
              </a:rPr>
              <a:t>W.H. </a:t>
            </a:r>
            <a:r>
              <a:rPr lang="en-US" dirty="0" err="1">
                <a:solidFill>
                  <a:srgbClr val="FFFFCC"/>
                </a:solidFill>
              </a:rPr>
              <a:t>Dragoset</a:t>
            </a:r>
            <a:r>
              <a:rPr lang="en-US" dirty="0">
                <a:solidFill>
                  <a:srgbClr val="FFFFCC"/>
                </a:solidFill>
              </a:rPr>
              <a:t> et al., PRL36, 929 (1976)</a:t>
            </a:r>
          </a:p>
        </p:txBody>
      </p:sp>
      <p:grpSp>
        <p:nvGrpSpPr>
          <p:cNvPr id="1348615" name="Group 7"/>
          <p:cNvGrpSpPr>
            <a:grpSpLocks/>
          </p:cNvGrpSpPr>
          <p:nvPr/>
        </p:nvGrpSpPr>
        <p:grpSpPr bwMode="auto">
          <a:xfrm>
            <a:off x="5181600" y="4224338"/>
            <a:ext cx="3048000" cy="1566862"/>
            <a:chOff x="1680" y="3141"/>
            <a:chExt cx="1872" cy="864"/>
          </a:xfrm>
        </p:grpSpPr>
        <p:sp>
          <p:nvSpPr>
            <p:cNvPr id="1348616"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1348617" name="Group 9"/>
            <p:cNvGrpSpPr>
              <a:grpSpLocks/>
            </p:cNvGrpSpPr>
            <p:nvPr/>
          </p:nvGrpSpPr>
          <p:grpSpPr bwMode="auto">
            <a:xfrm>
              <a:off x="1776" y="3141"/>
              <a:ext cx="1579" cy="845"/>
              <a:chOff x="1776" y="2666"/>
              <a:chExt cx="2088" cy="1271"/>
            </a:xfrm>
          </p:grpSpPr>
          <p:sp>
            <p:nvSpPr>
              <p:cNvPr id="1348618"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a:effectLst/>
            </p:spPr>
            <p:txBody>
              <a:bodyPr/>
              <a:lstStyle/>
              <a:p>
                <a:endParaRPr lang="en-US"/>
              </a:p>
            </p:txBody>
          </p:sp>
          <p:grpSp>
            <p:nvGrpSpPr>
              <p:cNvPr id="1348619" name="Group 11"/>
              <p:cNvGrpSpPr>
                <a:grpSpLocks/>
              </p:cNvGrpSpPr>
              <p:nvPr/>
            </p:nvGrpSpPr>
            <p:grpSpPr bwMode="auto">
              <a:xfrm>
                <a:off x="2352" y="3072"/>
                <a:ext cx="288" cy="480"/>
                <a:chOff x="4320" y="1488"/>
                <a:chExt cx="288" cy="480"/>
              </a:xfrm>
            </p:grpSpPr>
            <p:sp>
              <p:nvSpPr>
                <p:cNvPr id="134862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B2B2B2">
                        <a:gamma/>
                        <a:shade val="0"/>
                        <a:invGamma/>
                      </a:srgbClr>
                    </a:gs>
                    <a:gs pos="50000">
                      <a:srgbClr val="B2B2B2"/>
                    </a:gs>
                    <a:gs pos="100000">
                      <a:srgbClr val="B2B2B2">
                        <a:gamma/>
                        <a:shade val="0"/>
                        <a:invGamma/>
                      </a:srgbClr>
                    </a:gs>
                  </a:gsLst>
                  <a:lin ang="0" scaled="1"/>
                </a:gradFill>
                <a:ln w="9525">
                  <a:solidFill>
                    <a:srgbClr val="333399"/>
                  </a:solidFill>
                  <a:miter lim="800000"/>
                  <a:headEnd/>
                  <a:tailEnd/>
                </a:ln>
                <a:effectLst/>
              </p:spPr>
              <p:txBody>
                <a:bodyPr vert="eaVert" wrap="none" anchor="ctr"/>
                <a:lstStyle/>
                <a:p>
                  <a:endParaRPr lang="en-US"/>
                </a:p>
              </p:txBody>
            </p:sp>
            <p:sp>
              <p:nvSpPr>
                <p:cNvPr id="134862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grpSp>
          <p:sp>
            <p:nvSpPr>
              <p:cNvPr id="1348622"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sp>
            <p:nvSpPr>
              <p:cNvPr id="1348623"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a:effectLst/>
            </p:spPr>
            <p:txBody>
              <a:bodyPr wrap="none" anchor="ctr"/>
              <a:lstStyle/>
              <a:p>
                <a:endParaRPr lang="en-US"/>
              </a:p>
            </p:txBody>
          </p:sp>
          <p:sp>
            <p:nvSpPr>
              <p:cNvPr id="1348624"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a:effectLst/>
            </p:spPr>
            <p:txBody>
              <a:bodyPr/>
              <a:lstStyle/>
              <a:p>
                <a:endParaRPr lang="en-US"/>
              </a:p>
            </p:txBody>
          </p:sp>
          <p:sp>
            <p:nvSpPr>
              <p:cNvPr id="1348625"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a:effectLst/>
            </p:spPr>
            <p:txBody>
              <a:bodyPr/>
              <a:lstStyle/>
              <a:p>
                <a:endParaRPr lang="en-US"/>
              </a:p>
            </p:txBody>
          </p:sp>
          <p:sp>
            <p:nvSpPr>
              <p:cNvPr id="1348626" name="Text Box 18"/>
              <p:cNvSpPr txBox="1">
                <a:spLocks noChangeArrowheads="1"/>
              </p:cNvSpPr>
              <p:nvPr/>
            </p:nvSpPr>
            <p:spPr bwMode="auto">
              <a:xfrm>
                <a:off x="2823" y="2666"/>
                <a:ext cx="589" cy="481"/>
              </a:xfrm>
              <a:prstGeom prst="rect">
                <a:avLst/>
              </a:prstGeom>
              <a:noFill/>
              <a:ln w="9525">
                <a:noFill/>
                <a:miter lim="800000"/>
                <a:headEnd/>
                <a:tailEnd/>
              </a:ln>
              <a:effectLst/>
            </p:spPr>
            <p:txBody>
              <a:bodyPr wrap="none">
                <a:spAutoFit/>
              </a:bodyPr>
              <a:lstStyle/>
              <a:p>
                <a:pPr algn="l"/>
                <a:r>
                  <a:rPr lang="en-US" altLang="ja-JP" sz="3200">
                    <a:solidFill>
                      <a:srgbClr val="FF3399"/>
                    </a:solidFill>
                    <a:ea typeface="ＭＳ Ｐゴシック" pitchFamily="34" charset="-128"/>
                  </a:rPr>
                  <a:t>left</a:t>
                </a:r>
              </a:p>
            </p:txBody>
          </p:sp>
          <p:sp>
            <p:nvSpPr>
              <p:cNvPr id="1348627" name="Text Box 19"/>
              <p:cNvSpPr txBox="1">
                <a:spLocks noChangeArrowheads="1"/>
              </p:cNvSpPr>
              <p:nvPr/>
            </p:nvSpPr>
            <p:spPr bwMode="auto">
              <a:xfrm>
                <a:off x="3073" y="3457"/>
                <a:ext cx="791" cy="480"/>
              </a:xfrm>
              <a:prstGeom prst="rect">
                <a:avLst/>
              </a:prstGeom>
              <a:noFill/>
              <a:ln w="9525">
                <a:noFill/>
                <a:miter lim="800000"/>
                <a:headEnd/>
                <a:tailEnd/>
              </a:ln>
              <a:effectLst/>
            </p:spPr>
            <p:txBody>
              <a:bodyPr>
                <a:spAutoFit/>
              </a:bodyPr>
              <a:lstStyle/>
              <a:p>
                <a:pPr algn="l"/>
                <a:r>
                  <a:rPr lang="en-US" altLang="ja-JP" sz="3200">
                    <a:solidFill>
                      <a:srgbClr val="FF3399"/>
                    </a:solidFill>
                    <a:ea typeface="ＭＳ Ｐゴシック" pitchFamily="34" charset="-128"/>
                  </a:rPr>
                  <a:t>right</a:t>
                </a:r>
              </a:p>
            </p:txBody>
          </p:sp>
        </p:grpSp>
      </p:grpSp>
      <p:sp>
        <p:nvSpPr>
          <p:cNvPr id="1348629" name="Text Box 21"/>
          <p:cNvSpPr txBox="1">
            <a:spLocks noChangeArrowheads="1"/>
          </p:cNvSpPr>
          <p:nvPr/>
        </p:nvSpPr>
        <p:spPr bwMode="auto">
          <a:xfrm>
            <a:off x="1347173" y="1576612"/>
            <a:ext cx="2158027" cy="369332"/>
          </a:xfrm>
          <a:prstGeom prst="rect">
            <a:avLst/>
          </a:prstGeom>
          <a:noFill/>
          <a:ln w="9525">
            <a:noFill/>
            <a:miter lim="800000"/>
            <a:headEnd/>
            <a:tailEnd/>
          </a:ln>
          <a:effectLst/>
        </p:spPr>
        <p:txBody>
          <a:bodyPr wrap="none">
            <a:spAutoFit/>
          </a:bodyPr>
          <a:lstStyle/>
          <a:p>
            <a:r>
              <a:rPr lang="en-US" dirty="0">
                <a:solidFill>
                  <a:srgbClr val="FFFFCC"/>
                </a:solidFill>
              </a:rPr>
              <a:t>Argonne </a:t>
            </a:r>
            <a:r>
              <a:rPr lang="en-US" altLang="ja-JP" dirty="0">
                <a:solidFill>
                  <a:srgbClr val="FFFFCC"/>
                </a:solidFill>
                <a:ea typeface="ＭＳ Ｐゴシック" pitchFamily="34" charset="-128"/>
                <a:sym typeface="Symbol" pitchFamily="18" charset="2"/>
              </a:rPr>
              <a:t></a:t>
            </a:r>
            <a:r>
              <a:rPr lang="en-US" altLang="ja-JP" dirty="0">
                <a:solidFill>
                  <a:srgbClr val="FFFFCC"/>
                </a:solidFill>
                <a:ea typeface="ＭＳ Ｐゴシック" pitchFamily="34" charset="-128"/>
              </a:rPr>
              <a:t>s=4.9 GeV</a:t>
            </a:r>
            <a:r>
              <a:rPr lang="en-US" dirty="0">
                <a:solidFill>
                  <a:srgbClr val="FFFFCC"/>
                </a:solidFill>
              </a:rPr>
              <a:t> </a:t>
            </a:r>
          </a:p>
        </p:txBody>
      </p:sp>
      <p:graphicFrame>
        <p:nvGraphicFramePr>
          <p:cNvPr id="1348630" name="Object 22"/>
          <p:cNvGraphicFramePr>
            <a:graphicFrameLocks noGrp="1" noChangeAspect="1"/>
          </p:cNvGraphicFramePr>
          <p:nvPr>
            <p:ph sz="half" idx="2"/>
          </p:nvPr>
        </p:nvGraphicFramePr>
        <p:xfrm>
          <a:off x="5638800" y="5867400"/>
          <a:ext cx="1828800" cy="498475"/>
        </p:xfrm>
        <a:graphic>
          <a:graphicData uri="http://schemas.openxmlformats.org/presentationml/2006/ole">
            <mc:AlternateContent xmlns:mc="http://schemas.openxmlformats.org/markup-compatibility/2006">
              <mc:Choice xmlns:v="urn:schemas-microsoft-com:vml" Requires="v">
                <p:oleObj spid="_x0000_s36553" name="Equation" r:id="rId7" imgW="977760" imgH="266400" progId="Equation.3">
                  <p:embed/>
                </p:oleObj>
              </mc:Choice>
              <mc:Fallback>
                <p:oleObj name="Equation" r:id="rId7" imgW="97776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5867400"/>
                        <a:ext cx="1828800" cy="498475"/>
                      </a:xfrm>
                      <a:prstGeom prst="rect">
                        <a:avLst/>
                      </a:prstGeom>
                      <a:solidFill>
                        <a:schemeClr val="bg1"/>
                      </a:solidFill>
                    </p:spPr>
                  </p:pic>
                </p:oleObj>
              </mc:Fallback>
            </mc:AlternateContent>
          </a:graphicData>
        </a:graphic>
      </p:graphicFrame>
      <p:sp>
        <p:nvSpPr>
          <p:cNvPr id="1348632" name="Text Box 24"/>
          <p:cNvSpPr txBox="1">
            <a:spLocks noChangeArrowheads="1"/>
          </p:cNvSpPr>
          <p:nvPr/>
        </p:nvSpPr>
        <p:spPr bwMode="auto">
          <a:xfrm>
            <a:off x="4613275" y="1709678"/>
            <a:ext cx="4378325" cy="2862322"/>
          </a:xfrm>
          <a:prstGeom prst="rect">
            <a:avLst/>
          </a:prstGeom>
          <a:noFill/>
          <a:ln w="9525">
            <a:noFill/>
            <a:miter lim="800000"/>
            <a:headEnd/>
            <a:tailEnd/>
          </a:ln>
          <a:effectLst/>
        </p:spPr>
        <p:txBody>
          <a:bodyPr>
            <a:spAutoFit/>
          </a:bodyPr>
          <a:lstStyle/>
          <a:p>
            <a:r>
              <a:rPr lang="en-US" sz="2000" dirty="0">
                <a:solidFill>
                  <a:srgbClr val="FFFFCC"/>
                </a:solidFill>
                <a:latin typeface="Times New Roman" panose="02020603050405020304" pitchFamily="18" charset="0"/>
                <a:cs typeface="Times New Roman" panose="02020603050405020304" pitchFamily="18" charset="0"/>
              </a:rPr>
              <a:t>Charged pions produced preferentially on one or the other side with respect to the transversely polarized beam </a:t>
            </a:r>
            <a:r>
              <a:rPr lang="en-US" sz="2000" dirty="0" smtClean="0">
                <a:solidFill>
                  <a:srgbClr val="FFFFCC"/>
                </a:solidFill>
                <a:latin typeface="Times New Roman" panose="02020603050405020304" pitchFamily="18" charset="0"/>
                <a:cs typeface="Times New Roman" panose="02020603050405020304" pitchFamily="18" charset="0"/>
              </a:rPr>
              <a:t>direction—by up to 40%!! </a:t>
            </a:r>
          </a:p>
          <a:p>
            <a:endParaRPr lang="en-US" sz="2000" dirty="0">
              <a:solidFill>
                <a:srgbClr val="FFFFCC"/>
              </a:solidFill>
              <a:latin typeface="Times New Roman" panose="02020603050405020304" pitchFamily="18" charset="0"/>
              <a:cs typeface="Times New Roman" panose="02020603050405020304" pitchFamily="18" charset="0"/>
            </a:endParaRPr>
          </a:p>
          <a:p>
            <a:r>
              <a:rPr lang="en-US" sz="2000" dirty="0" smtClean="0">
                <a:solidFill>
                  <a:srgbClr val="FFFFCC"/>
                </a:solidFill>
                <a:latin typeface="Times New Roman" panose="02020603050405020304" pitchFamily="18" charset="0"/>
                <a:cs typeface="Times New Roman" panose="02020603050405020304" pitchFamily="18" charset="0"/>
              </a:rPr>
              <a:t>Had </a:t>
            </a:r>
            <a:r>
              <a:rPr lang="en-US" sz="2000" dirty="0">
                <a:solidFill>
                  <a:srgbClr val="FFFFCC"/>
                </a:solidFill>
                <a:latin typeface="Times New Roman" panose="02020603050405020304" pitchFamily="18" charset="0"/>
                <a:cs typeface="Times New Roman" panose="02020603050405020304" pitchFamily="18" charset="0"/>
              </a:rPr>
              <a:t>to wait more than a decade for the birth of a new subfield in order to explore the possibilities . . .</a:t>
            </a:r>
          </a:p>
          <a:p>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26" name="Slide Number Placeholder 25"/>
          <p:cNvSpPr>
            <a:spLocks noGrp="1"/>
          </p:cNvSpPr>
          <p:nvPr>
            <p:ph type="sldNum" sz="quarter" idx="12"/>
          </p:nvPr>
        </p:nvSpPr>
        <p:spPr/>
        <p:txBody>
          <a:bodyPr/>
          <a:lstStyle/>
          <a:p>
            <a:fld id="{DBCAA7B0-FB55-442B-B730-0F02697EC4DB}" type="slidenum">
              <a:rPr lang="en-US" smtClean="0"/>
              <a:pPr/>
              <a:t>21</a:t>
            </a:fld>
            <a:endParaRPr lang="en-US"/>
          </a:p>
        </p:txBody>
      </p:sp>
    </p:spTree>
    <p:extLst>
      <p:ext uri="{BB962C8B-B14F-4D97-AF65-F5344CB8AC3E}">
        <p14:creationId xmlns:p14="http://schemas.microsoft.com/office/powerpoint/2010/main" val="77125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en-US" smtClean="0"/>
              <a:t>C. Aidala, HUGS, June 2016</a:t>
            </a:r>
            <a:endParaRPr lang="en-US"/>
          </a:p>
        </p:txBody>
      </p:sp>
      <p:sp>
        <p:nvSpPr>
          <p:cNvPr id="1350658" name="Rectangle 2"/>
          <p:cNvSpPr>
            <a:spLocks noGrp="1" noChangeArrowheads="1"/>
          </p:cNvSpPr>
          <p:nvPr>
            <p:ph type="title"/>
          </p:nvPr>
        </p:nvSpPr>
        <p:spPr>
          <a:xfrm>
            <a:off x="457200" y="76200"/>
            <a:ext cx="8229600" cy="1143000"/>
          </a:xfrm>
        </p:spPr>
        <p:txBody>
          <a:bodyPr>
            <a:normAutofit fontScale="90000"/>
          </a:bodyPr>
          <a:lstStyle/>
          <a:p>
            <a:r>
              <a:rPr lang="en-US" sz="3600" dirty="0" smtClean="0"/>
              <a:t>Transverse-momentum-dependent </a:t>
            </a:r>
            <a:r>
              <a:rPr lang="en-US" sz="3600" dirty="0"/>
              <a:t>d</a:t>
            </a:r>
            <a:r>
              <a:rPr lang="en-US" sz="3600" dirty="0" smtClean="0"/>
              <a:t>istributions </a:t>
            </a:r>
            <a:r>
              <a:rPr lang="en-US" sz="3600" dirty="0"/>
              <a:t>and </a:t>
            </a:r>
            <a:r>
              <a:rPr lang="en-US" sz="3600" dirty="0" smtClean="0"/>
              <a:t>single-spin </a:t>
            </a:r>
            <a:r>
              <a:rPr lang="en-US" sz="3600" dirty="0"/>
              <a:t>a</a:t>
            </a:r>
            <a:r>
              <a:rPr lang="en-US" sz="3600" dirty="0" smtClean="0"/>
              <a:t>symmetries</a:t>
            </a:r>
            <a:endParaRPr lang="en-US" sz="3600" dirty="0"/>
          </a:p>
        </p:txBody>
      </p:sp>
      <p:pic>
        <p:nvPicPr>
          <p:cNvPr id="1350659" name="Picture 3"/>
          <p:cNvPicPr>
            <a:picLocks noChangeAspect="1"/>
          </p:cNvPicPr>
          <p:nvPr/>
        </p:nvPicPr>
        <p:blipFill>
          <a:blip r:embed="rId4" cstate="print"/>
          <a:srcRect/>
          <a:stretch>
            <a:fillRect/>
          </a:stretch>
        </p:blipFill>
        <p:spPr bwMode="auto">
          <a:xfrm>
            <a:off x="152400" y="1143000"/>
            <a:ext cx="3713163" cy="5715000"/>
          </a:xfrm>
          <a:prstGeom prst="rect">
            <a:avLst/>
          </a:prstGeom>
          <a:noFill/>
          <a:ln w="25400">
            <a:noFill/>
            <a:miter lim="800000"/>
            <a:headEnd/>
            <a:tailEnd/>
          </a:ln>
          <a:effectLst/>
        </p:spPr>
      </p:pic>
      <p:sp>
        <p:nvSpPr>
          <p:cNvPr id="1350662" name="Rectangle 6"/>
          <p:cNvSpPr>
            <a:spLocks noChangeArrowheads="1"/>
          </p:cNvSpPr>
          <p:nvPr/>
        </p:nvSpPr>
        <p:spPr bwMode="auto">
          <a:xfrm>
            <a:off x="762000" y="5892225"/>
            <a:ext cx="1694695" cy="584775"/>
          </a:xfrm>
          <a:prstGeom prst="rect">
            <a:avLst/>
          </a:prstGeom>
          <a:noFill/>
          <a:ln w="9525">
            <a:noFill/>
            <a:miter lim="800000"/>
            <a:headEnd/>
            <a:tailEnd/>
          </a:ln>
          <a:effectLst/>
        </p:spPr>
        <p:txBody>
          <a:bodyPr wrap="none">
            <a:spAutoFit/>
          </a:bodyPr>
          <a:lstStyle/>
          <a:p>
            <a:r>
              <a:rPr lang="en-US" sz="1600" dirty="0">
                <a:latin typeface="Times New Roman" panose="02020603050405020304" pitchFamily="18" charset="0"/>
                <a:cs typeface="Times New Roman" panose="02020603050405020304" pitchFamily="18" charset="0"/>
              </a:rPr>
              <a:t>D.W. </a:t>
            </a:r>
            <a:r>
              <a:rPr lang="en-US" sz="1600" dirty="0" smtClean="0">
                <a:latin typeface="Times New Roman" panose="02020603050405020304" pitchFamily="18" charset="0"/>
                <a:cs typeface="Times New Roman" panose="02020603050405020304" pitchFamily="18" charset="0"/>
              </a:rPr>
              <a:t>Sivers</a:t>
            </a:r>
          </a:p>
          <a:p>
            <a:r>
              <a:rPr lang="en-US" sz="1600" dirty="0" smtClean="0">
                <a:latin typeface="Times New Roman" panose="02020603050405020304" pitchFamily="18" charset="0"/>
                <a:cs typeface="Times New Roman" panose="02020603050405020304" pitchFamily="18" charset="0"/>
              </a:rPr>
              <a:t>PRD41</a:t>
            </a:r>
            <a:r>
              <a:rPr lang="en-US" sz="1600" dirty="0">
                <a:latin typeface="Times New Roman" panose="02020603050405020304" pitchFamily="18" charset="0"/>
                <a:cs typeface="Times New Roman" panose="02020603050405020304" pitchFamily="18" charset="0"/>
              </a:rPr>
              <a:t>, 83 (1990)</a:t>
            </a:r>
          </a:p>
        </p:txBody>
      </p:sp>
      <p:sp>
        <p:nvSpPr>
          <p:cNvPr id="1350663" name="Text Box 7"/>
          <p:cNvSpPr txBox="1">
            <a:spLocks noChangeArrowheads="1"/>
          </p:cNvSpPr>
          <p:nvPr/>
        </p:nvSpPr>
        <p:spPr bwMode="auto">
          <a:xfrm>
            <a:off x="3962400" y="1327150"/>
            <a:ext cx="5105400" cy="2862322"/>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1990: “Sivers </a:t>
            </a:r>
            <a:r>
              <a:rPr lang="en-US" sz="2000" dirty="0">
                <a:solidFill>
                  <a:srgbClr val="FFFFCC"/>
                </a:solidFill>
                <a:latin typeface="Times New Roman" panose="02020603050405020304" pitchFamily="18" charset="0"/>
                <a:cs typeface="Times New Roman" panose="02020603050405020304" pitchFamily="18" charset="0"/>
              </a:rPr>
              <a:t>mechanism” </a:t>
            </a:r>
            <a:r>
              <a:rPr lang="en-US" sz="2000" dirty="0" smtClean="0">
                <a:solidFill>
                  <a:srgbClr val="FFFFCC"/>
                </a:solidFill>
                <a:latin typeface="Times New Roman" panose="02020603050405020304" pitchFamily="18" charset="0"/>
                <a:cs typeface="Times New Roman" panose="02020603050405020304" pitchFamily="18" charset="0"/>
              </a:rPr>
              <a:t>proposed in </a:t>
            </a:r>
            <a:r>
              <a:rPr lang="en-US" sz="2000" dirty="0">
                <a:solidFill>
                  <a:srgbClr val="FFFFCC"/>
                </a:solidFill>
                <a:latin typeface="Times New Roman" panose="02020603050405020304" pitchFamily="18" charset="0"/>
                <a:cs typeface="Times New Roman" panose="02020603050405020304" pitchFamily="18" charset="0"/>
              </a:rPr>
              <a:t>attempt to </a:t>
            </a:r>
            <a:r>
              <a:rPr lang="en-US" sz="2000" dirty="0" smtClean="0">
                <a:solidFill>
                  <a:srgbClr val="FFFFCC"/>
                </a:solidFill>
                <a:latin typeface="Times New Roman" panose="02020603050405020304" pitchFamily="18" charset="0"/>
                <a:cs typeface="Times New Roman" panose="02020603050405020304" pitchFamily="18" charset="0"/>
              </a:rPr>
              <a:t>understand </a:t>
            </a:r>
            <a:r>
              <a:rPr lang="en-US" sz="2000" dirty="0">
                <a:solidFill>
                  <a:srgbClr val="FFFFCC"/>
                </a:solidFill>
                <a:latin typeface="Times New Roman" panose="02020603050405020304" pitchFamily="18" charset="0"/>
                <a:cs typeface="Times New Roman" panose="02020603050405020304" pitchFamily="18" charset="0"/>
              </a:rPr>
              <a:t>observed </a:t>
            </a:r>
            <a:r>
              <a:rPr lang="en-US" sz="2000" dirty="0" smtClean="0">
                <a:solidFill>
                  <a:srgbClr val="FFFFCC"/>
                </a:solidFill>
                <a:latin typeface="Times New Roman" panose="02020603050405020304" pitchFamily="18" charset="0"/>
                <a:cs typeface="Times New Roman" panose="02020603050405020304" pitchFamily="18" charset="0"/>
              </a:rPr>
              <a:t>asymmetries</a:t>
            </a:r>
          </a:p>
          <a:p>
            <a:pPr marL="342900" indent="-342900">
              <a:buFont typeface="Arial" panose="020B0604020202020204" pitchFamily="34" charset="0"/>
              <a:buChar char="•"/>
            </a:pPr>
            <a:endParaRPr lang="en-US" sz="2000" dirty="0" smtClean="0">
              <a:solidFill>
                <a:srgbClr val="FFFFCC"/>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Departed </a:t>
            </a:r>
            <a:r>
              <a:rPr lang="en-US" sz="2000" dirty="0">
                <a:solidFill>
                  <a:srgbClr val="FFFFCC"/>
                </a:solidFill>
                <a:latin typeface="Times New Roman" panose="02020603050405020304" pitchFamily="18" charset="0"/>
                <a:cs typeface="Times New Roman" panose="02020603050405020304" pitchFamily="18" charset="0"/>
              </a:rPr>
              <a:t>from </a:t>
            </a:r>
            <a:r>
              <a:rPr lang="en-US" sz="2000" dirty="0" smtClean="0">
                <a:solidFill>
                  <a:srgbClr val="FFFFCC"/>
                </a:solidFill>
                <a:latin typeface="Times New Roman" panose="02020603050405020304" pitchFamily="18" charset="0"/>
                <a:cs typeface="Times New Roman" panose="02020603050405020304" pitchFamily="18" charset="0"/>
              </a:rPr>
              <a:t>traditional </a:t>
            </a:r>
            <a:r>
              <a:rPr lang="en-US" sz="2000" i="1" dirty="0">
                <a:solidFill>
                  <a:srgbClr val="FFFFCC"/>
                </a:solidFill>
                <a:latin typeface="Times New Roman" panose="02020603050405020304" pitchFamily="18" charset="0"/>
                <a:cs typeface="Times New Roman" panose="02020603050405020304" pitchFamily="18" charset="0"/>
              </a:rPr>
              <a:t>collinear</a:t>
            </a:r>
            <a:r>
              <a:rPr lang="en-US" sz="2000" dirty="0">
                <a:solidFill>
                  <a:srgbClr val="FFFFCC"/>
                </a:solidFill>
                <a:latin typeface="Times New Roman" panose="02020603050405020304" pitchFamily="18" charset="0"/>
                <a:cs typeface="Times New Roman" panose="02020603050405020304" pitchFamily="18" charset="0"/>
              </a:rPr>
              <a:t>  factorization assumption in </a:t>
            </a:r>
            <a:r>
              <a:rPr lang="en-US" sz="2000" dirty="0" err="1">
                <a:solidFill>
                  <a:srgbClr val="FFFFCC"/>
                </a:solidFill>
                <a:latin typeface="Times New Roman" panose="02020603050405020304" pitchFamily="18" charset="0"/>
                <a:cs typeface="Times New Roman" panose="02020603050405020304" pitchFamily="18" charset="0"/>
              </a:rPr>
              <a:t>pQCD</a:t>
            </a:r>
            <a:r>
              <a:rPr lang="en-US" sz="2000" dirty="0">
                <a:solidFill>
                  <a:srgbClr val="FFFFCC"/>
                </a:solidFill>
                <a:latin typeface="Times New Roman" panose="02020603050405020304" pitchFamily="18" charset="0"/>
                <a:cs typeface="Times New Roman" panose="02020603050405020304" pitchFamily="18" charset="0"/>
              </a:rPr>
              <a:t> and </a:t>
            </a:r>
            <a:r>
              <a:rPr lang="en-US" sz="2000" dirty="0" smtClean="0">
                <a:solidFill>
                  <a:srgbClr val="FFFFCC"/>
                </a:solidFill>
                <a:latin typeface="Times New Roman" panose="02020603050405020304" pitchFamily="18" charset="0"/>
                <a:cs typeface="Times New Roman" panose="02020603050405020304" pitchFamily="18" charset="0"/>
              </a:rPr>
              <a:t>proposed </a:t>
            </a:r>
            <a:r>
              <a:rPr lang="en-US" sz="2000" dirty="0">
                <a:solidFill>
                  <a:srgbClr val="FFFFCC"/>
                </a:solidFill>
                <a:latin typeface="Times New Roman" panose="02020603050405020304" pitchFamily="18" charset="0"/>
                <a:cs typeface="Times New Roman" panose="02020603050405020304" pitchFamily="18" charset="0"/>
              </a:rPr>
              <a:t>correlation between the </a:t>
            </a:r>
            <a:r>
              <a:rPr lang="en-US" sz="2000" i="1" dirty="0">
                <a:solidFill>
                  <a:srgbClr val="FFFFCC"/>
                </a:solidFill>
                <a:latin typeface="Times New Roman" panose="02020603050405020304" pitchFamily="18" charset="0"/>
                <a:cs typeface="Times New Roman" panose="02020603050405020304" pitchFamily="18" charset="0"/>
              </a:rPr>
              <a:t>intrinsic transverse motion</a:t>
            </a:r>
            <a:r>
              <a:rPr lang="en-US" sz="2000" dirty="0">
                <a:solidFill>
                  <a:srgbClr val="FFFFCC"/>
                </a:solidFill>
                <a:latin typeface="Times New Roman" panose="02020603050405020304" pitchFamily="18" charset="0"/>
                <a:cs typeface="Times New Roman" panose="02020603050405020304" pitchFamily="18" charset="0"/>
              </a:rPr>
              <a:t> of the quarks and gluons and the proton’s spin</a:t>
            </a:r>
          </a:p>
          <a:p>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fld id="{CC80A51C-0834-4D37-9F6C-E61A03BDE5A5}" type="slidenum">
              <a:rPr lang="en-US" smtClean="0"/>
              <a:pPr/>
              <a:t>22</a:t>
            </a:fld>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3568895928"/>
              </p:ext>
            </p:extLst>
          </p:nvPr>
        </p:nvGraphicFramePr>
        <p:xfrm>
          <a:off x="4079875" y="5799138"/>
          <a:ext cx="2051050" cy="601662"/>
        </p:xfrm>
        <a:graphic>
          <a:graphicData uri="http://schemas.openxmlformats.org/presentationml/2006/ole">
            <mc:AlternateContent xmlns:mc="http://schemas.openxmlformats.org/markup-compatibility/2006">
              <mc:Choice xmlns:v="urn:schemas-microsoft-com:vml" Requires="v">
                <p:oleObj spid="_x0000_s37221" name="Equation" r:id="rId5" imgW="736560" imgH="215640" progId="Equation.3">
                  <p:embed/>
                </p:oleObj>
              </mc:Choice>
              <mc:Fallback>
                <p:oleObj name="Equation" r:id="rId5" imgW="736560" imgH="215640" progId="Equation.3">
                  <p:embed/>
                  <p:pic>
                    <p:nvPicPr>
                      <p:cNvPr id="0" name=""/>
                      <p:cNvPicPr>
                        <a:picLocks noChangeAspect="1" noChangeArrowheads="1"/>
                      </p:cNvPicPr>
                      <p:nvPr/>
                    </p:nvPicPr>
                    <p:blipFill>
                      <a:blip r:embed="rId6"/>
                      <a:srcRect/>
                      <a:stretch>
                        <a:fillRect/>
                      </a:stretch>
                    </p:blipFill>
                    <p:spPr bwMode="auto">
                      <a:xfrm>
                        <a:off x="4079875" y="5799138"/>
                        <a:ext cx="2051050" cy="601662"/>
                      </a:xfrm>
                      <a:prstGeom prst="rect">
                        <a:avLst/>
                      </a:prstGeom>
                      <a:solidFill>
                        <a:schemeClr val="bg1"/>
                      </a:solidFill>
                      <a:ln w="9525">
                        <a:solidFill>
                          <a:schemeClr val="tx1"/>
                        </a:solidFill>
                        <a:miter lim="800000"/>
                        <a:headEnd/>
                        <a:tailEnd/>
                      </a:ln>
                    </p:spPr>
                  </p:pic>
                </p:oleObj>
              </mc:Fallback>
            </mc:AlternateContent>
          </a:graphicData>
        </a:graphic>
      </p:graphicFrame>
      <p:sp>
        <p:nvSpPr>
          <p:cNvPr id="13" name="TextBox 12"/>
          <p:cNvSpPr txBox="1"/>
          <p:nvPr/>
        </p:nvSpPr>
        <p:spPr>
          <a:xfrm>
            <a:off x="6172200" y="5799892"/>
            <a:ext cx="2709663" cy="677108"/>
          </a:xfrm>
          <a:prstGeom prst="rect">
            <a:avLst/>
          </a:prstGeom>
          <a:noFill/>
        </p:spPr>
        <p:txBody>
          <a:bodyPr wrap="square" rtlCol="0">
            <a:spAutoFit/>
          </a:bodyPr>
          <a:lstStyle/>
          <a:p>
            <a:r>
              <a:rPr lang="en-US" sz="1900" dirty="0" smtClean="0">
                <a:solidFill>
                  <a:schemeClr val="accent2">
                    <a:lumMod val="20000"/>
                    <a:lumOff val="80000"/>
                  </a:schemeClr>
                </a:solidFill>
                <a:latin typeface="Times" panose="02020603050405020304" pitchFamily="18" charset="0"/>
                <a:cs typeface="Times" panose="02020603050405020304" pitchFamily="18" charset="0"/>
              </a:rPr>
              <a:t>Spin and momenta of partons and/or hadrons</a:t>
            </a:r>
            <a:endParaRPr lang="en-US" sz="1900" dirty="0">
              <a:solidFill>
                <a:schemeClr val="accent2">
                  <a:lumMod val="20000"/>
                  <a:lumOff val="80000"/>
                </a:schemeClr>
              </a:solidFill>
              <a:latin typeface="Times" panose="02020603050405020304" pitchFamily="18" charset="0"/>
              <a:cs typeface="Times" panose="02020603050405020304" pitchFamily="18" charset="0"/>
            </a:endParaRPr>
          </a:p>
        </p:txBody>
      </p:sp>
      <p:sp>
        <p:nvSpPr>
          <p:cNvPr id="1350667" name="Text Box 11"/>
          <p:cNvSpPr txBox="1">
            <a:spLocks noChangeArrowheads="1"/>
          </p:cNvSpPr>
          <p:nvPr/>
        </p:nvSpPr>
        <p:spPr bwMode="auto">
          <a:xfrm>
            <a:off x="457200" y="3886200"/>
            <a:ext cx="8153399" cy="83099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i="1" dirty="0" smtClean="0">
                <a:solidFill>
                  <a:schemeClr val="tx1"/>
                </a:solidFill>
                <a:latin typeface="Times New Roman" panose="02020603050405020304" pitchFamily="18" charset="0"/>
                <a:cs typeface="Times New Roman" panose="02020603050405020304" pitchFamily="18" charset="0"/>
              </a:rPr>
              <a:t>Sivers </a:t>
            </a:r>
            <a:r>
              <a:rPr lang="en-US" sz="2400" i="1" dirty="0">
                <a:solidFill>
                  <a:schemeClr val="tx1"/>
                </a:solidFill>
                <a:latin typeface="Times New Roman" panose="02020603050405020304" pitchFamily="18" charset="0"/>
                <a:cs typeface="Times New Roman" panose="02020603050405020304" pitchFamily="18" charset="0"/>
              </a:rPr>
              <a:t>distribution</a:t>
            </a:r>
            <a:r>
              <a:rPr lang="en-US" sz="2400" i="1" dirty="0" smtClean="0">
                <a:solidFill>
                  <a:schemeClr val="tx1"/>
                </a:solidFill>
                <a:latin typeface="Times New Roman" panose="02020603050405020304" pitchFamily="18" charset="0"/>
                <a:cs typeface="Times New Roman" panose="02020603050405020304" pitchFamily="18" charset="0"/>
              </a:rPr>
              <a:t>: first </a:t>
            </a:r>
            <a:r>
              <a:rPr lang="en-US" sz="2400" i="1" dirty="0">
                <a:solidFill>
                  <a:schemeClr val="tx1"/>
                </a:solidFill>
                <a:latin typeface="Times New Roman" panose="02020603050405020304" pitchFamily="18" charset="0"/>
                <a:cs typeface="Times New Roman" panose="02020603050405020304" pitchFamily="18" charset="0"/>
              </a:rPr>
              <a:t>transverse-momentum-dependent </a:t>
            </a:r>
            <a:r>
              <a:rPr lang="en-US" sz="2400" i="1" dirty="0" smtClean="0">
                <a:solidFill>
                  <a:schemeClr val="tx1"/>
                </a:solidFill>
                <a:latin typeface="Times New Roman" panose="02020603050405020304" pitchFamily="18" charset="0"/>
                <a:cs typeface="Times New Roman" panose="02020603050405020304" pitchFamily="18" charset="0"/>
              </a:rPr>
              <a:t>parton distribution function describing a spin-momentum correlation</a:t>
            </a:r>
          </a:p>
        </p:txBody>
      </p:sp>
      <p:sp>
        <p:nvSpPr>
          <p:cNvPr id="10" name="Text Box 11"/>
          <p:cNvSpPr txBox="1">
            <a:spLocks noChangeArrowheads="1"/>
          </p:cNvSpPr>
          <p:nvPr/>
        </p:nvSpPr>
        <p:spPr bwMode="auto">
          <a:xfrm>
            <a:off x="855662" y="4760893"/>
            <a:ext cx="7221538" cy="954107"/>
          </a:xfrm>
          <a:prstGeom prst="rect">
            <a:avLst/>
          </a:prstGeom>
          <a:solidFill>
            <a:srgbClr val="00FFFF"/>
          </a:solidFill>
          <a:ln w="9525">
            <a:solidFill>
              <a:schemeClr val="tx1"/>
            </a:solidFill>
            <a:miter lim="800000"/>
            <a:headEnd/>
            <a:tailEnd/>
          </a:ln>
          <a:effectLst/>
        </p:spPr>
        <p:txBody>
          <a:bodyPr>
            <a:spAutoFit/>
          </a:bodyPr>
          <a:lstStyle/>
          <a:p>
            <a:pPr algn="ctr"/>
            <a:r>
              <a:rPr lang="en-US" sz="2800" i="1" dirty="0" smtClean="0">
                <a:solidFill>
                  <a:schemeClr val="tx1"/>
                </a:solidFill>
                <a:latin typeface="Times New Roman" panose="02020603050405020304" pitchFamily="18" charset="0"/>
                <a:cs typeface="Times New Roman" panose="02020603050405020304" pitchFamily="18" charset="0"/>
              </a:rPr>
              <a:t>New frontier!  Parton </a:t>
            </a:r>
            <a:r>
              <a:rPr lang="en-US" sz="2800" b="1" i="1" dirty="0" smtClean="0">
                <a:solidFill>
                  <a:schemeClr val="tx1"/>
                </a:solidFill>
                <a:latin typeface="Times New Roman" panose="02020603050405020304" pitchFamily="18" charset="0"/>
                <a:cs typeface="Times New Roman" panose="02020603050405020304" pitchFamily="18" charset="0"/>
              </a:rPr>
              <a:t>dynamics</a:t>
            </a:r>
            <a:r>
              <a:rPr lang="en-US" sz="2800" i="1" dirty="0" smtClean="0">
                <a:solidFill>
                  <a:schemeClr val="tx1"/>
                </a:solidFill>
                <a:latin typeface="Times New Roman" panose="02020603050405020304" pitchFamily="18" charset="0"/>
                <a:cs typeface="Times New Roman" panose="02020603050405020304" pitchFamily="18" charset="0"/>
              </a:rPr>
              <a:t> inside hadrons, and in the </a:t>
            </a:r>
            <a:r>
              <a:rPr lang="en-US" sz="2800" i="1" dirty="0" err="1" smtClean="0">
                <a:solidFill>
                  <a:schemeClr val="tx1"/>
                </a:solidFill>
                <a:latin typeface="Times New Roman" panose="02020603050405020304" pitchFamily="18" charset="0"/>
                <a:cs typeface="Times New Roman" panose="02020603050405020304" pitchFamily="18" charset="0"/>
              </a:rPr>
              <a:t>hadronization</a:t>
            </a:r>
            <a:r>
              <a:rPr lang="en-US" sz="2800" i="1" dirty="0" smtClean="0">
                <a:solidFill>
                  <a:schemeClr val="tx1"/>
                </a:solidFill>
                <a:latin typeface="Times New Roman" panose="02020603050405020304" pitchFamily="18" charset="0"/>
                <a:cs typeface="Times New Roman" panose="02020603050405020304" pitchFamily="18" charset="0"/>
              </a:rPr>
              <a:t> process</a:t>
            </a:r>
            <a:endParaRPr lang="en-US" sz="2800"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133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50667"/>
                                        </p:tgtEl>
                                        <p:attrNameLst>
                                          <p:attrName>style.visibility</p:attrName>
                                        </p:attrNameLst>
                                      </p:cBhvr>
                                      <p:to>
                                        <p:strVal val="visible"/>
                                      </p:to>
                                    </p:set>
                                    <p:anim calcmode="lin" valueType="num">
                                      <p:cBhvr additive="base">
                                        <p:cTn id="7" dur="500" fill="hold"/>
                                        <p:tgtEl>
                                          <p:spTgt spid="1350667"/>
                                        </p:tgtEl>
                                        <p:attrNameLst>
                                          <p:attrName>ppt_x</p:attrName>
                                        </p:attrNameLst>
                                      </p:cBhvr>
                                      <p:tavLst>
                                        <p:tav tm="0">
                                          <p:val>
                                            <p:strVal val="#ppt_x"/>
                                          </p:val>
                                        </p:tav>
                                        <p:tav tm="100000">
                                          <p:val>
                                            <p:strVal val="#ppt_x"/>
                                          </p:val>
                                        </p:tav>
                                      </p:tavLst>
                                    </p:anim>
                                    <p:anim calcmode="lin" valueType="num">
                                      <p:cBhvr additive="base">
                                        <p:cTn id="8" dur="500" fill="hold"/>
                                        <p:tgtEl>
                                          <p:spTgt spid="13506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67"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“Naïve-T-odd” (PT-odd) spin-momentum correlations require phase interference</a:t>
            </a:r>
            <a:endParaRPr lang="en-US" sz="3600" dirty="0"/>
          </a:p>
        </p:txBody>
      </p:sp>
      <p:sp>
        <p:nvSpPr>
          <p:cNvPr id="3" name="Content Placeholder 2"/>
          <p:cNvSpPr>
            <a:spLocks noGrp="1"/>
          </p:cNvSpPr>
          <p:nvPr>
            <p:ph idx="1"/>
          </p:nvPr>
        </p:nvSpPr>
        <p:spPr/>
        <p:txBody>
          <a:bodyPr>
            <a:normAutofit fontScale="70000" lnSpcReduction="20000"/>
          </a:bodyPr>
          <a:lstStyle/>
          <a:p>
            <a:r>
              <a:rPr lang="en-US" sz="3000" dirty="0" smtClean="0"/>
              <a:t>Some spin-momentum correlation functions odd under “naïve-time-reversal” (actually a PT transformation)</a:t>
            </a:r>
          </a:p>
          <a:p>
            <a:endParaRPr lang="en-US" sz="3000" dirty="0" smtClean="0"/>
          </a:p>
          <a:p>
            <a:r>
              <a:rPr lang="en-US" sz="3000" dirty="0" smtClean="0"/>
              <a:t>1990 – Proposed by D.W. Sivers</a:t>
            </a:r>
          </a:p>
          <a:p>
            <a:r>
              <a:rPr lang="en-US" sz="3000" dirty="0" smtClean="0"/>
              <a:t>1993 – Claimed forbidden by J.C. Collins</a:t>
            </a:r>
          </a:p>
          <a:p>
            <a:endParaRPr lang="en-US" sz="3000" dirty="0" smtClean="0"/>
          </a:p>
          <a:p>
            <a:r>
              <a:rPr lang="en-US" sz="3000" dirty="0" smtClean="0"/>
              <a:t>2002 – Demonstrated </a:t>
            </a:r>
            <a:r>
              <a:rPr lang="en-US" sz="3000" dirty="0" err="1" smtClean="0"/>
              <a:t>nonvanishing</a:t>
            </a:r>
            <a:r>
              <a:rPr lang="en-US" sz="3000" dirty="0" smtClean="0"/>
              <a:t> by Brodsky, Hwang, Schmidt if </a:t>
            </a:r>
            <a:r>
              <a:rPr lang="en-US" sz="3000" i="1" dirty="0"/>
              <a:t>phase interference effects due to color interactions</a:t>
            </a:r>
            <a:r>
              <a:rPr lang="en-US" sz="3000" dirty="0"/>
              <a:t> </a:t>
            </a:r>
            <a:r>
              <a:rPr lang="en-US" sz="3000" dirty="0" smtClean="0"/>
              <a:t>present</a:t>
            </a:r>
          </a:p>
          <a:p>
            <a:r>
              <a:rPr lang="en-US" sz="3000" dirty="0" smtClean="0"/>
              <a:t>2002 – J.C. Collins realizes that this implies a relative sign difference between PT-odd TMD pdfs with color interactions in the initial vs. the final state</a:t>
            </a:r>
          </a:p>
          <a:p>
            <a:pPr lvl="1"/>
            <a:r>
              <a:rPr lang="en-US" sz="2600" dirty="0" smtClean="0"/>
              <a:t>Sparked dramatic increase in interest in the </a:t>
            </a:r>
            <a:r>
              <a:rPr lang="en-US" sz="2600" dirty="0" smtClean="0"/>
              <a:t>field</a:t>
            </a:r>
          </a:p>
          <a:p>
            <a:r>
              <a:rPr lang="en-US" sz="3000" dirty="0" smtClean="0"/>
              <a:t>2004 – Measurement of nonzero Sivers asymmetry in SIDIS by HERMES</a:t>
            </a:r>
            <a:endParaRPr lang="en-US" sz="3000" dirty="0" smtClean="0"/>
          </a:p>
          <a:p>
            <a:endParaRPr lang="en-US" dirty="0"/>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r>
              <a:rPr lang="en-US" dirty="0" smtClean="0"/>
              <a:t>16</a:t>
            </a:r>
            <a:endParaRPr lang="en-US" dirty="0"/>
          </a:p>
        </p:txBody>
      </p:sp>
    </p:spTree>
    <p:extLst>
      <p:ext uri="{BB962C8B-B14F-4D97-AF65-F5344CB8AC3E}">
        <p14:creationId xmlns:p14="http://schemas.microsoft.com/office/powerpoint/2010/main" val="793541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u="sng" dirty="0" smtClean="0"/>
              <a:t>Modified universality</a:t>
            </a:r>
            <a:r>
              <a:rPr lang="en-US" sz="3200" dirty="0" smtClean="0"/>
              <a:t> of certain transverse-momentum-dependent distributions: </a:t>
            </a:r>
            <a:br>
              <a:rPr lang="en-US" sz="3200" dirty="0" smtClean="0"/>
            </a:br>
            <a:r>
              <a:rPr lang="en-US" sz="3200" dirty="0" smtClean="0"/>
              <a:t>Color in action!</a:t>
            </a:r>
            <a:br>
              <a:rPr lang="en-US" sz="3200" dirty="0" smtClean="0"/>
            </a:br>
            <a:endParaRPr lang="en-US" sz="3200" dirty="0"/>
          </a:p>
        </p:txBody>
      </p:sp>
      <p:sp>
        <p:nvSpPr>
          <p:cNvPr id="21" name="Footer Placeholder 2"/>
          <p:cNvSpPr>
            <a:spLocks noGrp="1"/>
          </p:cNvSpPr>
          <p:nvPr>
            <p:ph type="ftr" sz="quarter" idx="11"/>
          </p:nvPr>
        </p:nvSpPr>
        <p:spPr/>
        <p:txBody>
          <a:bodyPr/>
          <a:lstStyle/>
          <a:p>
            <a:r>
              <a:rPr lang="en-US" smtClean="0"/>
              <a:t>C. Aidala, HUGS, June 2016</a:t>
            </a:r>
            <a:endParaRPr lang="en-US" dirty="0"/>
          </a:p>
        </p:txBody>
      </p:sp>
      <p:sp>
        <p:nvSpPr>
          <p:cNvPr id="1563652" name="Text Box 4"/>
          <p:cNvSpPr txBox="1">
            <a:spLocks noChangeArrowheads="1"/>
          </p:cNvSpPr>
          <p:nvPr/>
        </p:nvSpPr>
        <p:spPr bwMode="auto">
          <a:xfrm>
            <a:off x="228600" y="1528971"/>
            <a:ext cx="4227512" cy="1061829"/>
          </a:xfrm>
          <a:prstGeom prst="rect">
            <a:avLst/>
          </a:prstGeom>
          <a:noFill/>
          <a:ln w="28575">
            <a:noFill/>
            <a:miter lim="800000"/>
            <a:headEnd/>
            <a:tailEnd/>
          </a:ln>
          <a:effectLst/>
        </p:spPr>
        <p:txBody>
          <a:bodyPr wrap="square">
            <a:spAutoFit/>
          </a:bodyPr>
          <a:lstStyle/>
          <a:p>
            <a:pPr algn="ctr"/>
            <a:r>
              <a:rPr lang="en-US" sz="2100" b="1" dirty="0" smtClean="0">
                <a:solidFill>
                  <a:srgbClr val="FFFFCC"/>
                </a:solidFill>
                <a:latin typeface="Times" charset="0"/>
              </a:rPr>
              <a:t>Deep-inelastic lepton-nucleon scattering: </a:t>
            </a:r>
          </a:p>
          <a:p>
            <a:pPr algn="ctr"/>
            <a:r>
              <a:rPr lang="en-US" sz="2100" b="1" dirty="0" smtClean="0">
                <a:solidFill>
                  <a:srgbClr val="FFFFCC"/>
                </a:solidFill>
                <a:latin typeface="Times" charset="0"/>
              </a:rPr>
              <a:t>Attractive final-state interactions</a:t>
            </a:r>
            <a:endParaRPr lang="en-US" sz="2100" b="1" dirty="0">
              <a:solidFill>
                <a:srgbClr val="FFFFCC"/>
              </a:solidFill>
              <a:latin typeface="Times" charset="0"/>
            </a:endParaRPr>
          </a:p>
        </p:txBody>
      </p:sp>
      <p:sp>
        <p:nvSpPr>
          <p:cNvPr id="1563653" name="Text Box 5"/>
          <p:cNvSpPr txBox="1">
            <a:spLocks noChangeArrowheads="1"/>
          </p:cNvSpPr>
          <p:nvPr/>
        </p:nvSpPr>
        <p:spPr bwMode="auto">
          <a:xfrm>
            <a:off x="4691742" y="1528971"/>
            <a:ext cx="4223658" cy="1061829"/>
          </a:xfrm>
          <a:prstGeom prst="rect">
            <a:avLst/>
          </a:prstGeom>
          <a:noFill/>
          <a:ln w="28575">
            <a:noFill/>
            <a:miter lim="800000"/>
            <a:headEnd/>
            <a:tailEnd/>
          </a:ln>
          <a:effectLst/>
        </p:spPr>
        <p:txBody>
          <a:bodyPr wrap="square">
            <a:spAutoFit/>
          </a:bodyPr>
          <a:lstStyle/>
          <a:p>
            <a:pPr algn="ctr"/>
            <a:r>
              <a:rPr lang="en-US" sz="2100" b="1" dirty="0">
                <a:solidFill>
                  <a:srgbClr val="FFFFCC"/>
                </a:solidFill>
                <a:latin typeface="Times" charset="0"/>
              </a:rPr>
              <a:t>Q</a:t>
            </a:r>
            <a:r>
              <a:rPr lang="en-US" sz="2100" b="1" dirty="0" smtClean="0">
                <a:solidFill>
                  <a:srgbClr val="FFFFCC"/>
                </a:solidFill>
                <a:latin typeface="Times" charset="0"/>
              </a:rPr>
              <a:t>uark-antiquark annihilation to leptons: </a:t>
            </a:r>
          </a:p>
          <a:p>
            <a:pPr algn="ctr"/>
            <a:r>
              <a:rPr lang="en-US" sz="2100" b="1" dirty="0" smtClean="0">
                <a:solidFill>
                  <a:srgbClr val="FFFFCC"/>
                </a:solidFill>
                <a:latin typeface="Times" charset="0"/>
              </a:rPr>
              <a:t>Repulsive initial-state interactions</a:t>
            </a:r>
            <a:endParaRPr lang="en-US" sz="2100" b="1" dirty="0">
              <a:solidFill>
                <a:srgbClr val="FFFFCC"/>
              </a:solidFill>
              <a:latin typeface="Times" charset="0"/>
            </a:endParaRPr>
          </a:p>
        </p:txBody>
      </p:sp>
      <p:sp>
        <p:nvSpPr>
          <p:cNvPr id="1563665" name="Text Box 17"/>
          <p:cNvSpPr txBox="1">
            <a:spLocks noChangeArrowheads="1"/>
          </p:cNvSpPr>
          <p:nvPr/>
        </p:nvSpPr>
        <p:spPr bwMode="auto">
          <a:xfrm>
            <a:off x="687388" y="5029200"/>
            <a:ext cx="8151812" cy="1200329"/>
          </a:xfrm>
          <a:prstGeom prst="rect">
            <a:avLst/>
          </a:prstGeom>
          <a:noFill/>
          <a:ln w="9525">
            <a:noFill/>
            <a:miter lim="800000"/>
            <a:headEnd/>
            <a:tailEnd/>
          </a:ln>
          <a:effectLst/>
        </p:spPr>
        <p:txBody>
          <a:bodyPr wrap="square">
            <a:spAutoFit/>
          </a:bodyPr>
          <a:lstStyle/>
          <a:p>
            <a:pPr algn="l"/>
            <a:r>
              <a:rPr lang="en-US" sz="2400" b="1" dirty="0">
                <a:solidFill>
                  <a:srgbClr val="FFFFCC"/>
                </a:solidFill>
                <a:latin typeface="Times" charset="0"/>
              </a:rPr>
              <a:t>As a </a:t>
            </a:r>
            <a:r>
              <a:rPr lang="en-US" sz="2400" b="1" dirty="0" smtClean="0">
                <a:solidFill>
                  <a:srgbClr val="FFFFCC"/>
                </a:solidFill>
                <a:latin typeface="Times" charset="0"/>
              </a:rPr>
              <a:t>result, get </a:t>
            </a:r>
            <a:r>
              <a:rPr lang="en-US" sz="2400" b="1" i="1" dirty="0" smtClean="0">
                <a:solidFill>
                  <a:srgbClr val="FFFFCC"/>
                </a:solidFill>
                <a:latin typeface="Times" charset="0"/>
              </a:rPr>
              <a:t>opposite sign</a:t>
            </a:r>
            <a:r>
              <a:rPr lang="en-US" sz="2400" b="1" dirty="0" smtClean="0">
                <a:solidFill>
                  <a:srgbClr val="FFFFCC"/>
                </a:solidFill>
                <a:latin typeface="Times" charset="0"/>
              </a:rPr>
              <a:t> for the Sivers transverse-momentum-dependent pdf when measure in semi-inclusive DIS versus </a:t>
            </a:r>
            <a:r>
              <a:rPr lang="en-US" sz="2400" b="1" dirty="0" err="1" smtClean="0">
                <a:solidFill>
                  <a:srgbClr val="FFFFCC"/>
                </a:solidFill>
                <a:latin typeface="Times" charset="0"/>
              </a:rPr>
              <a:t>Drell</a:t>
            </a:r>
            <a:r>
              <a:rPr lang="en-US" sz="2400" b="1" dirty="0" smtClean="0">
                <a:solidFill>
                  <a:srgbClr val="FFFFCC"/>
                </a:solidFill>
                <a:latin typeface="Times" charset="0"/>
              </a:rPr>
              <a:t>-Yan: </a:t>
            </a:r>
            <a:r>
              <a:rPr lang="en-US" sz="2400" b="1" i="1" dirty="0" smtClean="0">
                <a:solidFill>
                  <a:srgbClr val="FFFFCC"/>
                </a:solidFill>
                <a:latin typeface="Times" charset="0"/>
              </a:rPr>
              <a:t>process-dependent</a:t>
            </a:r>
            <a:r>
              <a:rPr lang="en-US" sz="2400" b="1" dirty="0" smtClean="0">
                <a:solidFill>
                  <a:srgbClr val="FFFFCC"/>
                </a:solidFill>
                <a:latin typeface="Times" charset="0"/>
              </a:rPr>
              <a:t> pdf!  </a:t>
            </a:r>
            <a:r>
              <a:rPr lang="en-US" sz="2000" b="1" dirty="0" smtClean="0">
                <a:solidFill>
                  <a:srgbClr val="FFFFCC"/>
                </a:solidFill>
                <a:latin typeface="Times" charset="0"/>
              </a:rPr>
              <a:t>(Collins 2002)</a:t>
            </a:r>
            <a:endParaRPr lang="en-US" sz="2000" b="1" dirty="0">
              <a:solidFill>
                <a:srgbClr val="FFFFCC"/>
              </a:solidFill>
              <a:latin typeface="Times" charset="0"/>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24</a:t>
            </a:fld>
            <a:endParaRPr lang="en-US"/>
          </a:p>
        </p:txBody>
      </p:sp>
      <p:grpSp>
        <p:nvGrpSpPr>
          <p:cNvPr id="5" name="Group 4"/>
          <p:cNvGrpSpPr/>
          <p:nvPr/>
        </p:nvGrpSpPr>
        <p:grpSpPr>
          <a:xfrm>
            <a:off x="533400" y="2522560"/>
            <a:ext cx="3733800" cy="2517338"/>
            <a:chOff x="533400" y="2522560"/>
            <a:chExt cx="3733800" cy="2517338"/>
          </a:xfrm>
        </p:grpSpPr>
        <p:sp>
          <p:nvSpPr>
            <p:cNvPr id="4" name="Rectangle 3"/>
            <p:cNvSpPr/>
            <p:nvPr/>
          </p:nvSpPr>
          <p:spPr>
            <a:xfrm>
              <a:off x="533400" y="2522560"/>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665497"/>
              <a:ext cx="3251866" cy="2195944"/>
            </a:xfrm>
            <a:prstGeom prst="rect">
              <a:avLst/>
            </a:prstGeom>
            <a:solidFill>
              <a:schemeClr val="bg1"/>
            </a:solidFill>
          </p:spPr>
        </p:pic>
      </p:grpSp>
      <p:grpSp>
        <p:nvGrpSpPr>
          <p:cNvPr id="6" name="Group 5"/>
          <p:cNvGrpSpPr/>
          <p:nvPr/>
        </p:nvGrpSpPr>
        <p:grpSpPr>
          <a:xfrm>
            <a:off x="4876800" y="2511862"/>
            <a:ext cx="3733800" cy="2517338"/>
            <a:chOff x="4876800" y="2511862"/>
            <a:chExt cx="3733800" cy="2517338"/>
          </a:xfrm>
        </p:grpSpPr>
        <p:sp>
          <p:nvSpPr>
            <p:cNvPr id="16" name="Rectangle 15"/>
            <p:cNvSpPr/>
            <p:nvPr/>
          </p:nvSpPr>
          <p:spPr>
            <a:xfrm>
              <a:off x="4876800" y="2511862"/>
              <a:ext cx="3733800" cy="251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5657"/>
            <a:stretch/>
          </p:blipFill>
          <p:spPr>
            <a:xfrm>
              <a:off x="5397442" y="2582680"/>
              <a:ext cx="2832158" cy="2377440"/>
            </a:xfrm>
            <a:prstGeom prst="rect">
              <a:avLst/>
            </a:prstGeom>
            <a:solidFill>
              <a:schemeClr val="bg1"/>
            </a:solidFill>
          </p:spPr>
        </p:pic>
      </p:grpSp>
      <p:sp>
        <p:nvSpPr>
          <p:cNvPr id="7" name="TextBox 6"/>
          <p:cNvSpPr txBox="1"/>
          <p:nvPr/>
        </p:nvSpPr>
        <p:spPr>
          <a:xfrm>
            <a:off x="5867400" y="6412468"/>
            <a:ext cx="2252155" cy="369332"/>
          </a:xfrm>
          <a:prstGeom prst="rect">
            <a:avLst/>
          </a:prstGeom>
          <a:noFill/>
        </p:spPr>
        <p:txBody>
          <a:bodyPr wrap="none" rtlCol="0">
            <a:spAutoFit/>
          </a:bodyPr>
          <a:lstStyle/>
          <a:p>
            <a:r>
              <a:rPr lang="en-US" dirty="0" smtClean="0">
                <a:solidFill>
                  <a:srgbClr val="FFFFCC"/>
                </a:solidFill>
              </a:rPr>
              <a:t>Figures by J.D. Osborn</a:t>
            </a:r>
            <a:endParaRPr lang="en-US" dirty="0">
              <a:solidFill>
                <a:srgbClr val="FFFFCC"/>
              </a:solidFill>
            </a:endParaRPr>
          </a:p>
        </p:txBody>
      </p:sp>
    </p:spTree>
    <p:extLst>
      <p:ext uri="{BB962C8B-B14F-4D97-AF65-F5344CB8AC3E}">
        <p14:creationId xmlns:p14="http://schemas.microsoft.com/office/powerpoint/2010/main" val="102938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Modified universality of </a:t>
            </a:r>
            <a:br>
              <a:rPr lang="en-US" dirty="0" smtClean="0"/>
            </a:br>
            <a:r>
              <a:rPr lang="en-US" dirty="0" smtClean="0"/>
              <a:t>PT-odd TMD pdfs</a:t>
            </a:r>
            <a:endParaRPr lang="en-US" dirty="0"/>
          </a:p>
        </p:txBody>
      </p:sp>
      <p:sp>
        <p:nvSpPr>
          <p:cNvPr id="6" name="Content Placeholder 5"/>
          <p:cNvSpPr>
            <a:spLocks noGrp="1"/>
          </p:cNvSpPr>
          <p:nvPr>
            <p:ph idx="1"/>
          </p:nvPr>
        </p:nvSpPr>
        <p:spPr/>
        <p:txBody>
          <a:bodyPr>
            <a:normAutofit fontScale="85000" lnSpcReduction="20000"/>
          </a:bodyPr>
          <a:lstStyle/>
          <a:p>
            <a:r>
              <a:rPr lang="en-US" dirty="0" smtClean="0"/>
              <a:t>Gluon exchange between a parton involved in the hard scattering and a remnant can (and presumably does) always take place</a:t>
            </a:r>
          </a:p>
          <a:p>
            <a:r>
              <a:rPr lang="en-US" dirty="0" smtClean="0"/>
              <a:t>What’s special about processes involving PT-odd TMD pdfs: </a:t>
            </a:r>
            <a:r>
              <a:rPr lang="en-US" i="1" dirty="0" smtClean="0"/>
              <a:t>Can’t get rid of such gluon exchanges via a gauge transformation</a:t>
            </a:r>
          </a:p>
          <a:p>
            <a:r>
              <a:rPr lang="en-US" dirty="0" smtClean="0"/>
              <a:t>Experimental evidence from SIDIS for a nonzero Sivers pdf already confirms that such gluon exchanges are taking place</a:t>
            </a:r>
          </a:p>
          <a:p>
            <a:r>
              <a:rPr lang="en-US" dirty="0" smtClean="0"/>
              <a:t>Still waiting for a definitive polarized </a:t>
            </a:r>
            <a:r>
              <a:rPr lang="en-US" dirty="0" err="1" smtClean="0"/>
              <a:t>Drell</a:t>
            </a:r>
            <a:r>
              <a:rPr lang="en-US" dirty="0" smtClean="0"/>
              <a:t>-Yan measurement to compare to SIDIS.  More in Lectures 2 and 3 . . .</a:t>
            </a:r>
            <a:endParaRPr lang="en-US" dirty="0"/>
          </a:p>
        </p:txBody>
      </p:sp>
      <p:sp>
        <p:nvSpPr>
          <p:cNvPr id="3" name="Footer Placeholder 2"/>
          <p:cNvSpPr>
            <a:spLocks noGrp="1"/>
          </p:cNvSpPr>
          <p:nvPr>
            <p:ph type="ftr" sz="quarter" idx="11"/>
          </p:nvPr>
        </p:nvSpPr>
        <p:spPr/>
        <p:txBody>
          <a:bodyPr/>
          <a:lstStyle/>
          <a:p>
            <a:r>
              <a:rPr lang="en-US" smtClean="0"/>
              <a:t>C. Aidala, HUGS, June 2016</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42775064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Hadronization, collinear and TMD:</a:t>
            </a:r>
            <a:br>
              <a:rPr lang="en-US" dirty="0" smtClean="0"/>
            </a:br>
            <a:r>
              <a:rPr lang="en-US" dirty="0" smtClean="0"/>
              <a:t>Recent advances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Not as far along as nucleon structure—less of a focus in earlier years</a:t>
            </a:r>
          </a:p>
          <a:p>
            <a:r>
              <a:rPr lang="en-US" dirty="0"/>
              <a:t>Recent advances via</a:t>
            </a:r>
          </a:p>
          <a:p>
            <a:pPr lvl="1"/>
            <a:r>
              <a:rPr lang="en-US" dirty="0"/>
              <a:t>Spin-momentum (and spin-spin) correlations in FFs</a:t>
            </a:r>
          </a:p>
          <a:p>
            <a:pPr lvl="1"/>
            <a:r>
              <a:rPr lang="en-US" dirty="0" err="1"/>
              <a:t>Multiparton</a:t>
            </a:r>
            <a:r>
              <a:rPr lang="en-US" dirty="0"/>
              <a:t> correlations in hadronization—interference effects between hadronization from (</a:t>
            </a:r>
            <a:r>
              <a:rPr lang="en-US" dirty="0" err="1"/>
              <a:t>q+g</a:t>
            </a:r>
            <a:r>
              <a:rPr lang="en-US" dirty="0"/>
              <a:t>) and only a quark, or (</a:t>
            </a:r>
            <a:r>
              <a:rPr lang="en-US" dirty="0" err="1"/>
              <a:t>g+g</a:t>
            </a:r>
            <a:r>
              <a:rPr lang="en-US" dirty="0"/>
              <a:t>) and only a </a:t>
            </a:r>
            <a:r>
              <a:rPr lang="en-US" dirty="0" smtClean="0"/>
              <a:t>gluon.  See Lecture 2</a:t>
            </a:r>
            <a:endParaRPr lang="en-US" dirty="0"/>
          </a:p>
          <a:p>
            <a:pPr lvl="1"/>
            <a:r>
              <a:rPr lang="en-US" dirty="0"/>
              <a:t>Looking at interference effects of multiple hadrons coming from a single parton</a:t>
            </a:r>
          </a:p>
          <a:p>
            <a:pPr lvl="1"/>
            <a:r>
              <a:rPr lang="en-US" dirty="0"/>
              <a:t>Hadronization in nuclear environment</a:t>
            </a:r>
          </a:p>
          <a:p>
            <a:endParaRPr lang="en-US" dirty="0"/>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1663420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Inclusive pion production in </a:t>
            </a:r>
            <a:br>
              <a:rPr lang="en-US" dirty="0" smtClean="0"/>
            </a:br>
            <a:r>
              <a:rPr lang="en-US" dirty="0" smtClean="0"/>
              <a:t>200 GeV </a:t>
            </a:r>
            <a:r>
              <a:rPr lang="en-US" dirty="0" err="1" smtClean="0"/>
              <a:t>p+p</a:t>
            </a:r>
            <a:endParaRPr lang="en-US" sz="3600" dirty="0"/>
          </a:p>
        </p:txBody>
      </p:sp>
      <p:sp>
        <p:nvSpPr>
          <p:cNvPr id="2" name="Footer Placeholder 1"/>
          <p:cNvSpPr>
            <a:spLocks noGrp="1"/>
          </p:cNvSpPr>
          <p:nvPr>
            <p:ph type="ftr" sz="quarter" idx="11"/>
          </p:nvPr>
        </p:nvSpPr>
        <p:spPr/>
        <p:txBody>
          <a:bodyPr/>
          <a:lstStyle/>
          <a:p>
            <a:r>
              <a:rPr lang="en-US" smtClean="0"/>
              <a:t>C. Aidala, HUGS, June 2016</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27</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42" y="1514475"/>
            <a:ext cx="8687558"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19800" y="3276600"/>
            <a:ext cx="2279791" cy="369332"/>
          </a:xfrm>
          <a:prstGeom prst="rect">
            <a:avLst/>
          </a:prstGeom>
          <a:noFill/>
        </p:spPr>
        <p:txBody>
          <a:bodyPr wrap="none" rtlCol="0">
            <a:spAutoFit/>
          </a:bodyPr>
          <a:lstStyle/>
          <a:p>
            <a:r>
              <a:rPr lang="en-US" dirty="0" smtClean="0"/>
              <a:t>PRD91, 032001 (2015)</a:t>
            </a:r>
            <a:endParaRPr lang="en-US" dirty="0"/>
          </a:p>
        </p:txBody>
      </p:sp>
      <p:sp>
        <p:nvSpPr>
          <p:cNvPr id="6" name="TextBox 5"/>
          <p:cNvSpPr txBox="1"/>
          <p:nvPr/>
        </p:nvSpPr>
        <p:spPr>
          <a:xfrm>
            <a:off x="76200" y="4800600"/>
            <a:ext cx="8945206" cy="1369606"/>
          </a:xfrm>
          <a:prstGeom prst="rect">
            <a:avLst/>
          </a:prstGeom>
          <a:noFill/>
        </p:spPr>
        <p:txBody>
          <a:bodyPr wrap="none" rtlCol="0">
            <a:spAutoFit/>
          </a:bodyPr>
          <a:lstStyle/>
          <a:p>
            <a:r>
              <a:rPr lang="en-US" sz="2300" dirty="0" smtClean="0">
                <a:solidFill>
                  <a:srgbClr val="FFFFCC"/>
                </a:solidFill>
                <a:latin typeface="Times New Roman" panose="02020603050405020304" pitchFamily="18" charset="0"/>
                <a:cs typeface="Times New Roman" panose="02020603050405020304" pitchFamily="18" charset="0"/>
              </a:rPr>
              <a:t>Easiest hadron to produce—lots of data.  Where are we?</a:t>
            </a:r>
          </a:p>
          <a:p>
            <a:pPr marL="342900" indent="-342900">
              <a:buFont typeface="Arial" panose="020B0604020202020204" pitchFamily="34" charset="0"/>
              <a:buChar char="•"/>
            </a:pPr>
            <a:r>
              <a:rPr lang="en-US" sz="2000" dirty="0">
                <a:solidFill>
                  <a:srgbClr val="FFFFCC"/>
                </a:solidFill>
                <a:latin typeface="Times New Roman" panose="02020603050405020304" pitchFamily="18" charset="0"/>
                <a:cs typeface="Times New Roman" panose="02020603050405020304" pitchFamily="18" charset="0"/>
              </a:rPr>
              <a:t>Data points themselves </a:t>
            </a:r>
            <a:r>
              <a:rPr lang="en-US" sz="2000" dirty="0" smtClean="0">
                <a:solidFill>
                  <a:srgbClr val="FFFFCC"/>
                </a:solidFill>
                <a:latin typeface="Times New Roman" panose="02020603050405020304" pitchFamily="18" charset="0"/>
                <a:cs typeface="Times New Roman" panose="02020603050405020304" pitchFamily="18" charset="0"/>
              </a:rPr>
              <a:t>10-14</a:t>
            </a:r>
            <a:r>
              <a:rPr lang="en-US" sz="2000" dirty="0">
                <a:solidFill>
                  <a:srgbClr val="FFFFCC"/>
                </a:solidFill>
                <a:latin typeface="Times New Roman" panose="02020603050405020304" pitchFamily="18" charset="0"/>
                <a:cs typeface="Times New Roman" panose="02020603050405020304" pitchFamily="18" charset="0"/>
              </a:rPr>
              <a:t>% normalization uncertainty.</a:t>
            </a:r>
          </a:p>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NLO </a:t>
            </a:r>
            <a:r>
              <a:rPr lang="en-US" sz="2000" dirty="0" err="1" smtClean="0">
                <a:solidFill>
                  <a:srgbClr val="FFFFCC"/>
                </a:solidFill>
                <a:latin typeface="Times New Roman" panose="02020603050405020304" pitchFamily="18" charset="0"/>
                <a:cs typeface="Times New Roman" panose="02020603050405020304" pitchFamily="18" charset="0"/>
              </a:rPr>
              <a:t>pQCD</a:t>
            </a:r>
            <a:r>
              <a:rPr lang="en-US" sz="2000" dirty="0" smtClean="0">
                <a:solidFill>
                  <a:srgbClr val="FFFFCC"/>
                </a:solidFill>
                <a:latin typeface="Times New Roman" panose="02020603050405020304" pitchFamily="18" charset="0"/>
                <a:cs typeface="Times New Roman" panose="02020603050405020304" pitchFamily="18" charset="0"/>
              </a:rPr>
              <a:t> calculations within ~+-20% for scale choice of </a:t>
            </a:r>
            <a:r>
              <a:rPr lang="en-US" sz="2000" dirty="0" err="1" smtClean="0">
                <a:solidFill>
                  <a:srgbClr val="FFFFCC"/>
                </a:solidFill>
                <a:latin typeface="Times New Roman" panose="02020603050405020304" pitchFamily="18" charset="0"/>
                <a:cs typeface="Times New Roman" panose="02020603050405020304" pitchFamily="18" charset="0"/>
              </a:rPr>
              <a:t>p</a:t>
            </a:r>
            <a:r>
              <a:rPr lang="en-US" sz="2000" baseline="-25000" dirty="0" err="1" smtClean="0">
                <a:solidFill>
                  <a:srgbClr val="FFFFCC"/>
                </a:solidFill>
                <a:latin typeface="Times New Roman" panose="02020603050405020304" pitchFamily="18" charset="0"/>
                <a:cs typeface="Times New Roman" panose="02020603050405020304" pitchFamily="18" charset="0"/>
              </a:rPr>
              <a:t>T</a:t>
            </a:r>
            <a:r>
              <a:rPr lang="en-US" sz="2000" dirty="0" smtClean="0">
                <a:solidFill>
                  <a:srgbClr val="FFFFCC"/>
                </a:solidFill>
                <a:latin typeface="Times New Roman" panose="02020603050405020304" pitchFamily="18" charset="0"/>
                <a:cs typeface="Times New Roman" panose="02020603050405020304" pitchFamily="18" charset="0"/>
              </a:rPr>
              <a:t>, </a:t>
            </a:r>
            <a:r>
              <a:rPr lang="en-US" sz="2000" dirty="0" err="1" smtClean="0">
                <a:solidFill>
                  <a:srgbClr val="FFFFCC"/>
                </a:solidFill>
                <a:latin typeface="Times New Roman" panose="02020603050405020304" pitchFamily="18" charset="0"/>
                <a:cs typeface="Times New Roman" panose="02020603050405020304" pitchFamily="18" charset="0"/>
              </a:rPr>
              <a:t>p</a:t>
            </a:r>
            <a:r>
              <a:rPr lang="en-US" sz="2000" baseline="-25000" dirty="0" err="1" smtClean="0">
                <a:solidFill>
                  <a:srgbClr val="FFFFCC"/>
                </a:solidFill>
                <a:latin typeface="Times New Roman" panose="02020603050405020304" pitchFamily="18" charset="0"/>
                <a:cs typeface="Times New Roman" panose="02020603050405020304" pitchFamily="18" charset="0"/>
              </a:rPr>
              <a:t>T</a:t>
            </a:r>
            <a:r>
              <a:rPr lang="en-US" sz="2000" dirty="0" smtClean="0">
                <a:solidFill>
                  <a:srgbClr val="FFFFCC"/>
                </a:solidFill>
                <a:latin typeface="Times New Roman" panose="02020603050405020304" pitchFamily="18" charset="0"/>
                <a:cs typeface="Times New Roman" panose="02020603050405020304" pitchFamily="18" charset="0"/>
              </a:rPr>
              <a:t> ~5-15 GeV/c.</a:t>
            </a:r>
          </a:p>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Scale uncertainties ~+-50% for scale choice from </a:t>
            </a:r>
            <a:r>
              <a:rPr lang="en-US" sz="2000" dirty="0" err="1" smtClean="0">
                <a:solidFill>
                  <a:srgbClr val="FFFFCC"/>
                </a:solidFill>
                <a:latin typeface="Times New Roman" panose="02020603050405020304" pitchFamily="18" charset="0"/>
                <a:cs typeface="Times New Roman" panose="02020603050405020304" pitchFamily="18" charset="0"/>
              </a:rPr>
              <a:t>p</a:t>
            </a:r>
            <a:r>
              <a:rPr lang="en-US" sz="2000" baseline="-25000" dirty="0" err="1" smtClean="0">
                <a:solidFill>
                  <a:srgbClr val="FFFFCC"/>
                </a:solidFill>
                <a:latin typeface="Times New Roman" panose="02020603050405020304" pitchFamily="18" charset="0"/>
                <a:cs typeface="Times New Roman" panose="02020603050405020304" pitchFamily="18" charset="0"/>
              </a:rPr>
              <a:t>T</a:t>
            </a:r>
            <a:r>
              <a:rPr lang="en-US" sz="2000" dirty="0" smtClean="0">
                <a:solidFill>
                  <a:srgbClr val="FFFFCC"/>
                </a:solidFill>
                <a:latin typeface="Times New Roman" panose="02020603050405020304" pitchFamily="18" charset="0"/>
                <a:cs typeface="Times New Roman" panose="02020603050405020304" pitchFamily="18" charset="0"/>
              </a:rPr>
              <a:t>/2 to 2p</a:t>
            </a:r>
            <a:r>
              <a:rPr lang="en-US" sz="2000" baseline="-25000" dirty="0" smtClean="0">
                <a:solidFill>
                  <a:srgbClr val="FFFFCC"/>
                </a:solidFill>
                <a:latin typeface="Times New Roman" panose="02020603050405020304" pitchFamily="18" charset="0"/>
                <a:cs typeface="Times New Roman" panose="02020603050405020304" pitchFamily="18" charset="0"/>
              </a:rPr>
              <a:t>T</a:t>
            </a:r>
            <a:r>
              <a:rPr lang="en-US" sz="2000" dirty="0" smtClean="0">
                <a:solidFill>
                  <a:srgbClr val="FFFFCC"/>
                </a:solidFill>
                <a:latin typeface="Times New Roman" panose="02020603050405020304" pitchFamily="18" charset="0"/>
                <a:cs typeface="Times New Roman" panose="02020603050405020304" pitchFamily="18" charset="0"/>
              </a:rPr>
              <a:t>.  “Good” agreement.</a:t>
            </a:r>
            <a:endParaRPr lang="en-US" sz="20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619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Charged pion ratio, 200 GeV </a:t>
            </a:r>
            <a:r>
              <a:rPr lang="en-US" dirty="0" err="1" smtClean="0"/>
              <a:t>p+p</a:t>
            </a:r>
            <a:endParaRPr lang="en-US" dirty="0"/>
          </a:p>
        </p:txBody>
      </p:sp>
      <p:sp>
        <p:nvSpPr>
          <p:cNvPr id="2" name="Footer Placeholder 1"/>
          <p:cNvSpPr>
            <a:spLocks noGrp="1"/>
          </p:cNvSpPr>
          <p:nvPr>
            <p:ph type="ftr" sz="quarter" idx="11"/>
          </p:nvPr>
        </p:nvSpPr>
        <p:spPr/>
        <p:txBody>
          <a:bodyPr/>
          <a:lstStyle/>
          <a:p>
            <a:r>
              <a:rPr lang="en-US" smtClean="0"/>
              <a:t>C. Aidala, HUGS, June 2016</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47789"/>
            <a:ext cx="4965805" cy="3910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43000" y="3429000"/>
            <a:ext cx="2279791" cy="369332"/>
          </a:xfrm>
          <a:prstGeom prst="rect">
            <a:avLst/>
          </a:prstGeom>
          <a:noFill/>
        </p:spPr>
        <p:txBody>
          <a:bodyPr wrap="none" rtlCol="0">
            <a:spAutoFit/>
          </a:bodyPr>
          <a:lstStyle/>
          <a:p>
            <a:r>
              <a:rPr lang="en-US" dirty="0" smtClean="0"/>
              <a:t>PRD91, 032001 (2015)</a:t>
            </a:r>
            <a:endParaRPr lang="en-US" dirty="0"/>
          </a:p>
        </p:txBody>
      </p:sp>
      <p:sp>
        <p:nvSpPr>
          <p:cNvPr id="7" name="Content Placeholder 2"/>
          <p:cNvSpPr txBox="1">
            <a:spLocks/>
          </p:cNvSpPr>
          <p:nvPr/>
        </p:nvSpPr>
        <p:spPr>
          <a:xfrm>
            <a:off x="5221023" y="1600200"/>
            <a:ext cx="3618177" cy="4800600"/>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Measured </a:t>
            </a:r>
            <a:r>
              <a:rPr lang="en-US" dirty="0" smtClean="0">
                <a:latin typeface="Symbol" panose="05050102010706020507" pitchFamily="18" charset="2"/>
              </a:rPr>
              <a:t>p</a:t>
            </a:r>
            <a:r>
              <a:rPr lang="en-US" dirty="0" smtClean="0"/>
              <a:t>-/</a:t>
            </a:r>
            <a:r>
              <a:rPr lang="en-US" dirty="0" smtClean="0">
                <a:latin typeface="Symbol" panose="05050102010706020507" pitchFamily="18" charset="2"/>
              </a:rPr>
              <a:t>p</a:t>
            </a:r>
            <a:r>
              <a:rPr lang="en-US" dirty="0" smtClean="0"/>
              <a:t>+ </a:t>
            </a:r>
            <a:r>
              <a:rPr lang="en-US" i="1" dirty="0" smtClean="0"/>
              <a:t>ratio</a:t>
            </a:r>
            <a:r>
              <a:rPr lang="en-US" dirty="0" smtClean="0"/>
              <a:t> significantly below NLO calculations for </a:t>
            </a:r>
            <a:r>
              <a:rPr lang="en-US" dirty="0" err="1" smtClean="0"/>
              <a:t>p</a:t>
            </a:r>
            <a:r>
              <a:rPr lang="en-US" baseline="-25000" dirty="0" err="1" smtClean="0"/>
              <a:t>T</a:t>
            </a:r>
            <a:r>
              <a:rPr lang="en-US" dirty="0" smtClean="0"/>
              <a:t> ~3-10 GeV/c</a:t>
            </a:r>
          </a:p>
          <a:p>
            <a:pPr lvl="1"/>
            <a:r>
              <a:rPr lang="en-US" dirty="0" smtClean="0"/>
              <a:t>Data: Normalization uncertainties on cross sections cancel </a:t>
            </a:r>
            <a:r>
              <a:rPr lang="en-US" i="1" dirty="0" smtClean="0"/>
              <a:t>completely</a:t>
            </a:r>
          </a:p>
          <a:p>
            <a:pPr lvl="1"/>
            <a:r>
              <a:rPr lang="en-US" dirty="0" smtClean="0"/>
              <a:t>Calculation: Scale uncertainty greatly reduced</a:t>
            </a:r>
          </a:p>
          <a:p>
            <a:r>
              <a:rPr lang="en-US" dirty="0" smtClean="0"/>
              <a:t>More powerful constraint to fit ratio </a:t>
            </a:r>
            <a:r>
              <a:rPr lang="en-US" dirty="0" smtClean="0"/>
              <a:t>directly—just starting </a:t>
            </a:r>
            <a:r>
              <a:rPr lang="en-US" dirty="0" smtClean="0"/>
              <a:t>to be done</a:t>
            </a:r>
            <a:endParaRPr lang="en-US" dirty="0"/>
          </a:p>
        </p:txBody>
      </p:sp>
    </p:spTree>
    <p:extLst>
      <p:ext uri="{BB962C8B-B14F-4D97-AF65-F5344CB8AC3E}">
        <p14:creationId xmlns:p14="http://schemas.microsoft.com/office/powerpoint/2010/main" val="2248192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Scale uncertainty remains large for single-particle </a:t>
            </a:r>
            <a:r>
              <a:rPr lang="en-US" sz="3600" dirty="0" err="1" smtClean="0"/>
              <a:t>p+p</a:t>
            </a:r>
            <a:r>
              <a:rPr lang="en-US" sz="3600" dirty="0" smtClean="0"/>
              <a:t> cross sections even for </a:t>
            </a:r>
            <a:br>
              <a:rPr lang="en-US" sz="3600" dirty="0" smtClean="0"/>
            </a:br>
            <a:r>
              <a:rPr lang="en-US" sz="3600" dirty="0"/>
              <a:t>√</a:t>
            </a:r>
            <a:r>
              <a:rPr lang="en-US" sz="3600" dirty="0" smtClean="0"/>
              <a:t>s =510 GeV and </a:t>
            </a:r>
            <a:r>
              <a:rPr lang="en-US" sz="3600" dirty="0" err="1" smtClean="0"/>
              <a:t>p</a:t>
            </a:r>
            <a:r>
              <a:rPr lang="en-US" sz="3600" baseline="-25000" dirty="0" err="1" smtClean="0"/>
              <a:t>T</a:t>
            </a:r>
            <a:r>
              <a:rPr lang="en-US" sz="3600" dirty="0" smtClean="0"/>
              <a:t> up to 30 GeV</a:t>
            </a:r>
            <a:endParaRPr lang="en-US" sz="3600" dirty="0"/>
          </a:p>
        </p:txBody>
      </p:sp>
      <p:sp>
        <p:nvSpPr>
          <p:cNvPr id="3" name="Content Placeholder 2"/>
          <p:cNvSpPr>
            <a:spLocks noGrp="1"/>
          </p:cNvSpPr>
          <p:nvPr>
            <p:ph idx="1"/>
          </p:nvPr>
        </p:nvSpPr>
        <p:spPr>
          <a:xfrm>
            <a:off x="4953000" y="1981200"/>
            <a:ext cx="3733800" cy="4373563"/>
          </a:xfrm>
        </p:spPr>
        <p:txBody>
          <a:bodyPr>
            <a:normAutofit fontScale="70000" lnSpcReduction="20000"/>
          </a:bodyPr>
          <a:lstStyle/>
          <a:p>
            <a:r>
              <a:rPr lang="en-US" dirty="0" smtClean="0"/>
              <a:t>Good agreement with NLO, but variation up to ~10-20% for scale choice </a:t>
            </a:r>
            <a:r>
              <a:rPr lang="en-US" dirty="0" err="1" smtClean="0"/>
              <a:t>p</a:t>
            </a:r>
            <a:r>
              <a:rPr lang="en-US" baseline="-25000" dirty="0" err="1" smtClean="0"/>
              <a:t>T</a:t>
            </a:r>
            <a:endParaRPr lang="en-US" baseline="-25000" dirty="0" smtClean="0"/>
          </a:p>
          <a:p>
            <a:r>
              <a:rPr lang="en-US" dirty="0" smtClean="0"/>
              <a:t>Scale uncertainty ~+50%, -20%</a:t>
            </a:r>
          </a:p>
          <a:p>
            <a:r>
              <a:rPr lang="en-US" dirty="0" smtClean="0"/>
              <a:t>Measured </a:t>
            </a:r>
            <a:r>
              <a:rPr lang="en-US" dirty="0" smtClean="0">
                <a:latin typeface="Symbol" panose="05050102010706020507" pitchFamily="18" charset="2"/>
              </a:rPr>
              <a:t>p</a:t>
            </a:r>
            <a:r>
              <a:rPr lang="en-US" dirty="0" smtClean="0"/>
              <a:t>-/</a:t>
            </a:r>
            <a:r>
              <a:rPr lang="en-US" dirty="0" smtClean="0">
                <a:latin typeface="Symbol" panose="05050102010706020507" pitchFamily="18" charset="2"/>
              </a:rPr>
              <a:t>p</a:t>
            </a:r>
            <a:r>
              <a:rPr lang="en-US" dirty="0" smtClean="0"/>
              <a:t>+ ratio at 200 GeV within ~15% of NLO calculation, but less “good” because of greatly reduced scale uncertainties</a:t>
            </a:r>
          </a:p>
          <a:p>
            <a:pPr lvl="1"/>
            <a:r>
              <a:rPr lang="en-US" dirty="0" smtClean="0"/>
              <a:t>Evidently other uncertainties relevant</a:t>
            </a:r>
          </a:p>
          <a:p>
            <a:r>
              <a:rPr lang="en-US" dirty="0" smtClean="0"/>
              <a:t>What are most appropriate uncertainties to use in each case?</a:t>
            </a:r>
            <a:endParaRPr lang="en-US" dirty="0"/>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84908"/>
            <a:ext cx="3962399" cy="4734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52600" y="5638800"/>
            <a:ext cx="1826141" cy="369332"/>
          </a:xfrm>
          <a:prstGeom prst="rect">
            <a:avLst/>
          </a:prstGeom>
          <a:noFill/>
        </p:spPr>
        <p:txBody>
          <a:bodyPr wrap="none" rtlCol="0">
            <a:spAutoFit/>
          </a:bodyPr>
          <a:lstStyle/>
          <a:p>
            <a:r>
              <a:rPr lang="en-US" dirty="0" smtClean="0"/>
              <a:t>arXiv:1510.02317</a:t>
            </a:r>
            <a:endParaRPr lang="en-US" dirty="0"/>
          </a:p>
        </p:txBody>
      </p:sp>
    </p:spTree>
    <p:extLst>
      <p:ext uri="{BB962C8B-B14F-4D97-AF65-F5344CB8AC3E}">
        <p14:creationId xmlns:p14="http://schemas.microsoft.com/office/powerpoint/2010/main" val="392654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4"/>
          <p:cNvSpPr txBox="1">
            <a:spLocks noChangeArrowheads="1"/>
          </p:cNvSpPr>
          <p:nvPr/>
        </p:nvSpPr>
        <p:spPr bwMode="auto">
          <a:xfrm>
            <a:off x="2819400" y="3124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Vast majority of past four decades focused on </a:t>
            </a:r>
          </a:p>
          <a:p>
            <a:pPr algn="ctr"/>
            <a:r>
              <a:rPr lang="en-US" sz="2200" i="1" dirty="0" smtClean="0">
                <a:solidFill>
                  <a:schemeClr val="tx1"/>
                </a:solidFill>
                <a:latin typeface="Times New Roman" pitchFamily="18" charset="0"/>
                <a:cs typeface="Times New Roman" pitchFamily="18" charset="0"/>
              </a:rPr>
              <a:t>1-dimensional</a:t>
            </a:r>
            <a:r>
              <a:rPr lang="en-US" sz="2200" dirty="0" smtClean="0">
                <a:solidFill>
                  <a:schemeClr val="tx1"/>
                </a:solidFill>
                <a:latin typeface="Times New Roman" pitchFamily="18" charset="0"/>
                <a:cs typeface="Times New Roman" pitchFamily="18" charset="0"/>
              </a:rPr>
              <a:t> momentum structure!  Since 1990s starting to consider transverse components . . .</a:t>
            </a:r>
            <a:endParaRPr lang="en-US" sz="2200" dirty="0">
              <a:solidFill>
                <a:schemeClr val="tx1"/>
              </a:solidFill>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smtClean="0"/>
              <a:t>Mapping out the partonic structure </a:t>
            </a:r>
            <a:br>
              <a:rPr lang="en-US" dirty="0" smtClean="0"/>
            </a:br>
            <a:r>
              <a:rPr lang="en-US" dirty="0" smtClean="0"/>
              <a:t>of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en-US" smtClean="0"/>
              <a:t>C. Aidala, HUGS, June 2016</a:t>
            </a:r>
            <a:endParaRPr lang="en-US"/>
          </a:p>
        </p:txBody>
      </p:sp>
      <p:sp>
        <p:nvSpPr>
          <p:cNvPr id="7" name="Text Box 34"/>
          <p:cNvSpPr txBox="1">
            <a:spLocks noChangeArrowheads="1"/>
          </p:cNvSpPr>
          <p:nvPr/>
        </p:nvSpPr>
        <p:spPr bwMode="auto">
          <a:xfrm>
            <a:off x="2819400" y="36926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Polarized protons first studied in </a:t>
            </a:r>
            <a:r>
              <a:rPr lang="en-US" sz="2200" dirty="0" smtClean="0">
                <a:solidFill>
                  <a:schemeClr val="tx1"/>
                </a:solidFill>
                <a:latin typeface="Times New Roman" pitchFamily="18" charset="0"/>
                <a:cs typeface="Times New Roman" pitchFamily="18" charset="0"/>
              </a:rPr>
              <a:t>1980s</a:t>
            </a:r>
            <a:r>
              <a:rPr lang="en-US" sz="2200" dirty="0" smtClean="0">
                <a:latin typeface="Times New Roman" pitchFamily="18" charset="0"/>
                <a:cs typeface="Times New Roman" pitchFamily="18" charset="0"/>
              </a:rPr>
              <a:t>.  How </a:t>
            </a:r>
            <a:r>
              <a:rPr lang="en-US" sz="2200" dirty="0" smtClean="0">
                <a:solidFill>
                  <a:schemeClr val="tx1"/>
                </a:solidFill>
                <a:latin typeface="Times New Roman" pitchFamily="18" charset="0"/>
                <a:cs typeface="Times New Roman" pitchFamily="18" charset="0"/>
              </a:rPr>
              <a:t>angular momentum of quarks and gluons add up still not well understood!</a:t>
            </a:r>
            <a:endParaRPr lang="en-US" sz="2200" dirty="0">
              <a:solidFill>
                <a:schemeClr val="tx1"/>
              </a:solidFill>
              <a:latin typeface="Times New Roman" pitchFamily="18" charset="0"/>
              <a:cs typeface="Times New Roman" pitchFamily="18" charset="0"/>
            </a:endParaRPr>
          </a:p>
        </p:txBody>
      </p:sp>
      <p:sp>
        <p:nvSpPr>
          <p:cNvPr id="8" name="Text Box 34"/>
          <p:cNvSpPr txBox="1">
            <a:spLocks noChangeArrowheads="1"/>
          </p:cNvSpPr>
          <p:nvPr/>
        </p:nvSpPr>
        <p:spPr bwMode="auto">
          <a:xfrm>
            <a:off x="2819400" y="4267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Early measurements of flavor distributions in valence region.  Flavor structure at lower momentum fractions still yielding surprises!</a:t>
            </a:r>
            <a:endParaRPr lang="en-US" sz="2200" dirty="0">
              <a:solidFill>
                <a:schemeClr val="tx1"/>
              </a:solidFill>
              <a:latin typeface="Times New Roman" pitchFamily="18" charset="0"/>
              <a:cs typeface="Times New Roman" pitchFamily="18" charset="0"/>
            </a:endParaRPr>
          </a:p>
        </p:txBody>
      </p:sp>
      <p:sp>
        <p:nvSpPr>
          <p:cNvPr id="9" name="Text Box 34"/>
          <p:cNvSpPr txBox="1">
            <a:spLocks noChangeArrowheads="1"/>
          </p:cNvSpPr>
          <p:nvPr/>
        </p:nvSpPr>
        <p:spPr bwMode="auto">
          <a:xfrm>
            <a:off x="2819400" y="25908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Theoretical and experimental concepts to describe and access position only born in mid-1990s.  </a:t>
            </a:r>
            <a:r>
              <a:rPr lang="en-US" sz="2200" dirty="0" smtClean="0">
                <a:latin typeface="Times New Roman" pitchFamily="18" charset="0"/>
                <a:cs typeface="Times New Roman" pitchFamily="18" charset="0"/>
              </a:rPr>
              <a:t>Pioneering measurements over past decade.</a:t>
            </a:r>
            <a:endParaRPr lang="en-US" sz="2200" dirty="0">
              <a:solidFill>
                <a:schemeClr val="tx1"/>
              </a:solidFill>
              <a:latin typeface="Times New Roman" pitchFamily="18" charset="0"/>
              <a:cs typeface="Times New Roman" pitchFamily="18" charset="0"/>
            </a:endParaRPr>
          </a:p>
        </p:txBody>
      </p:sp>
      <p:sp>
        <p:nvSpPr>
          <p:cNvPr id="10" name="Text Box 34"/>
          <p:cNvSpPr txBox="1">
            <a:spLocks noChangeArrowheads="1"/>
          </p:cNvSpPr>
          <p:nvPr/>
        </p:nvSpPr>
        <p:spPr bwMode="auto">
          <a:xfrm>
            <a:off x="2819400" y="49118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Accounted for </a:t>
            </a:r>
            <a:r>
              <a:rPr lang="en-US" sz="2200" dirty="0" smtClean="0">
                <a:latin typeface="Times New Roman" pitchFamily="18" charset="0"/>
                <a:cs typeface="Times New Roman" pitchFamily="18" charset="0"/>
              </a:rPr>
              <a:t>theoretically</a:t>
            </a:r>
            <a:r>
              <a:rPr lang="en-US" sz="2200" dirty="0" smtClean="0">
                <a:solidFill>
                  <a:schemeClr val="tx1"/>
                </a:solidFill>
                <a:latin typeface="Times New Roman" pitchFamily="18" charset="0"/>
                <a:cs typeface="Times New Roman" pitchFamily="18" charset="0"/>
              </a:rPr>
              <a:t> from beginning of QCD, but more detailed, potentially observable effects of color have come to forefront in last </a:t>
            </a:r>
            <a:r>
              <a:rPr lang="en-US" sz="2200" dirty="0" smtClean="0">
                <a:latin typeface="Times New Roman" pitchFamily="18" charset="0"/>
                <a:cs typeface="Times New Roman" pitchFamily="18" charset="0"/>
              </a:rPr>
              <a:t>few</a:t>
            </a:r>
            <a:r>
              <a:rPr lang="en-US" sz="2200" dirty="0" smtClean="0">
                <a:solidFill>
                  <a:schemeClr val="tx1"/>
                </a:solidFill>
                <a:latin typeface="Times New Roman" pitchFamily="18" charset="0"/>
                <a:cs typeface="Times New Roman" pitchFamily="18" charset="0"/>
              </a:rPr>
              <a:t> years . . .</a:t>
            </a: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5651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1000"/>
                                        <p:tgtEl>
                                          <p:spTgt spid="5">
                                            <p:txEl>
                                              <p:pRg st="4" end="4"/>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blinds(horizontal)">
                                      <p:cBhvr>
                                        <p:cTn id="11" dur="1000"/>
                                        <p:tgtEl>
                                          <p:spTgt spid="5">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1" nodeType="clickEffect">
                                  <p:stCondLst>
                                    <p:cond delay="0"/>
                                  </p:stCondLst>
                                  <p:childTnLst>
                                    <p:animEffect transition="out" filter="blinds(horizontal)">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200" dirty="0" smtClean="0"/>
              <a:t>Eventually even more global </a:t>
            </a:r>
            <a:r>
              <a:rPr lang="en-US" sz="4200" dirty="0" err="1" smtClean="0"/>
              <a:t>global</a:t>
            </a:r>
            <a:r>
              <a:rPr lang="en-US" sz="4200" dirty="0" smtClean="0"/>
              <a:t> fits?  </a:t>
            </a:r>
            <a:r>
              <a:rPr lang="en-US" dirty="0" smtClean="0"/>
              <a:t/>
            </a:r>
            <a:br>
              <a:rPr lang="en-US" dirty="0" smtClean="0"/>
            </a:br>
            <a:r>
              <a:rPr lang="en-US" sz="3600" dirty="0" smtClean="0"/>
              <a:t>(for “traditional” FFs in “vacuum”)</a:t>
            </a:r>
            <a:endParaRPr lang="en-US" sz="3600" dirty="0"/>
          </a:p>
        </p:txBody>
      </p:sp>
      <p:sp>
        <p:nvSpPr>
          <p:cNvPr id="3" name="Content Placeholder 2"/>
          <p:cNvSpPr>
            <a:spLocks noGrp="1"/>
          </p:cNvSpPr>
          <p:nvPr>
            <p:ph idx="1"/>
          </p:nvPr>
        </p:nvSpPr>
        <p:spPr>
          <a:xfrm>
            <a:off x="4724400" y="1600200"/>
            <a:ext cx="3962400" cy="4525963"/>
          </a:xfrm>
        </p:spPr>
        <p:txBody>
          <a:bodyPr>
            <a:normAutofit fontScale="70000" lnSpcReduction="20000"/>
          </a:bodyPr>
          <a:lstStyle/>
          <a:p>
            <a:r>
              <a:rPr lang="en-US" dirty="0"/>
              <a:t>P</a:t>
            </a:r>
            <a:r>
              <a:rPr lang="en-US" dirty="0" smtClean="0"/>
              <a:t>erform FF parameterizations for even more particles simultaneously?</a:t>
            </a:r>
          </a:p>
          <a:p>
            <a:pPr lvl="1"/>
            <a:r>
              <a:rPr lang="en-US" dirty="0" smtClean="0"/>
              <a:t>Will constrain relative normalizations well!</a:t>
            </a:r>
          </a:p>
          <a:p>
            <a:pPr lvl="1"/>
            <a:r>
              <a:rPr lang="en-US" dirty="0" smtClean="0"/>
              <a:t>Eventually simultaneous pdf and FF extractions</a:t>
            </a:r>
          </a:p>
          <a:p>
            <a:endParaRPr lang="en-US" dirty="0" smtClean="0"/>
          </a:p>
          <a:p>
            <a:r>
              <a:rPr lang="en-US" dirty="0" smtClean="0"/>
              <a:t>Can we learn by comparing similar mass states? E.g. about gluon FFs? </a:t>
            </a:r>
          </a:p>
          <a:p>
            <a:pPr lvl="1"/>
            <a:r>
              <a:rPr lang="en-US" dirty="0" smtClean="0"/>
              <a:t>Is a gluon any more or less likely to fragment into a </a:t>
            </a:r>
            <a:r>
              <a:rPr lang="en-US" dirty="0" err="1" smtClean="0"/>
              <a:t>kaon</a:t>
            </a:r>
            <a:r>
              <a:rPr lang="en-US" dirty="0" smtClean="0"/>
              <a:t> vs. an eta?  Eta’ vs. phi vs. proton?</a:t>
            </a:r>
            <a:endParaRPr lang="en-US" dirty="0"/>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2817"/>
            <a:ext cx="4105275" cy="463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19200" y="6248400"/>
            <a:ext cx="2279791" cy="369332"/>
          </a:xfrm>
          <a:prstGeom prst="rect">
            <a:avLst/>
          </a:prstGeom>
          <a:noFill/>
        </p:spPr>
        <p:txBody>
          <a:bodyPr wrap="none" rtlCol="0">
            <a:spAutoFit/>
          </a:bodyPr>
          <a:lstStyle/>
          <a:p>
            <a:r>
              <a:rPr lang="en-US" dirty="0" smtClean="0">
                <a:solidFill>
                  <a:srgbClr val="FFFFCC"/>
                </a:solidFill>
              </a:rPr>
              <a:t>PRD83, 052004 (2011)</a:t>
            </a:r>
            <a:endParaRPr lang="en-US" dirty="0">
              <a:solidFill>
                <a:srgbClr val="FFFFCC"/>
              </a:solidFill>
            </a:endParaRPr>
          </a:p>
        </p:txBody>
      </p:sp>
      <p:pic>
        <p:nvPicPr>
          <p:cNvPr id="8" name="Picture 12" descr="PHENIX big logo"/>
          <p:cNvPicPr>
            <a:picLocks noChangeAspect="1" noChangeArrowheads="1"/>
          </p:cNvPicPr>
          <p:nvPr/>
        </p:nvPicPr>
        <p:blipFill>
          <a:blip r:embed="rId3" cstate="print"/>
          <a:srcRect/>
          <a:stretch>
            <a:fillRect/>
          </a:stretch>
        </p:blipFill>
        <p:spPr bwMode="auto">
          <a:xfrm>
            <a:off x="3235533" y="3526064"/>
            <a:ext cx="861526" cy="281432"/>
          </a:xfrm>
          <a:prstGeom prst="rect">
            <a:avLst/>
          </a:prstGeom>
          <a:noFill/>
        </p:spPr>
      </p:pic>
    </p:spTree>
    <p:extLst>
      <p:ext uri="{BB962C8B-B14F-4D97-AF65-F5344CB8AC3E}">
        <p14:creationId xmlns:p14="http://schemas.microsoft.com/office/powerpoint/2010/main" val="1256866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Looking at multiple hadrons from the same parton: </a:t>
            </a:r>
            <a:r>
              <a:rPr lang="en-US" sz="3800" dirty="0" err="1" smtClean="0"/>
              <a:t>Dihadron</a:t>
            </a:r>
            <a:r>
              <a:rPr lang="en-US" sz="3800" dirty="0" smtClean="0"/>
              <a:t> interference FF</a:t>
            </a:r>
            <a:endParaRPr lang="en-US" sz="3800" dirty="0"/>
          </a:p>
        </p:txBody>
      </p:sp>
      <p:sp>
        <p:nvSpPr>
          <p:cNvPr id="3" name="Content Placeholder 2"/>
          <p:cNvSpPr>
            <a:spLocks noGrp="1"/>
          </p:cNvSpPr>
          <p:nvPr>
            <p:ph idx="1"/>
          </p:nvPr>
        </p:nvSpPr>
        <p:spPr>
          <a:xfrm>
            <a:off x="457200" y="4114800"/>
            <a:ext cx="8229600" cy="2133600"/>
          </a:xfrm>
        </p:spPr>
        <p:txBody>
          <a:bodyPr>
            <a:normAutofit fontScale="70000" lnSpcReduction="20000"/>
          </a:bodyPr>
          <a:lstStyle/>
          <a:p>
            <a:r>
              <a:rPr lang="en-US" dirty="0" smtClean="0"/>
              <a:t>Pion pair </a:t>
            </a:r>
            <a:r>
              <a:rPr lang="en-US" dirty="0" err="1" smtClean="0"/>
              <a:t>hadronizes</a:t>
            </a:r>
            <a:r>
              <a:rPr lang="en-US" dirty="0" smtClean="0"/>
              <a:t> from same quark; correlation </a:t>
            </a:r>
            <a:r>
              <a:rPr lang="en-US" dirty="0" smtClean="0"/>
              <a:t>between </a:t>
            </a:r>
            <a:r>
              <a:rPr lang="en-US" dirty="0" smtClean="0"/>
              <a:t>quark </a:t>
            </a:r>
            <a:r>
              <a:rPr lang="en-US" dirty="0" smtClean="0"/>
              <a:t>transverse spin </a:t>
            </a:r>
            <a:r>
              <a:rPr lang="en-US" dirty="0" smtClean="0"/>
              <a:t>and angular distribution of pair</a:t>
            </a:r>
            <a:endParaRPr lang="en-US" dirty="0" smtClean="0"/>
          </a:p>
          <a:p>
            <a:pPr lvl="1"/>
            <a:r>
              <a:rPr lang="en-US" dirty="0"/>
              <a:t>collinear</a:t>
            </a:r>
          </a:p>
          <a:p>
            <a:pPr lvl="1"/>
            <a:r>
              <a:rPr lang="en-US" dirty="0" smtClean="0"/>
              <a:t>chiral-odd—can measure in conjunction with another chiral-odd function</a:t>
            </a:r>
          </a:p>
          <a:p>
            <a:pPr lvl="1"/>
            <a:r>
              <a:rPr lang="en-US" dirty="0" smtClean="0"/>
              <a:t>Clear nonzero effects in </a:t>
            </a:r>
            <a:r>
              <a:rPr lang="en-US" dirty="0" err="1" smtClean="0"/>
              <a:t>e+e</a:t>
            </a:r>
            <a:r>
              <a:rPr lang="en-US" dirty="0" smtClean="0"/>
              <a:t>- and semi-inclusive DIS </a:t>
            </a:r>
          </a:p>
          <a:p>
            <a:pPr lvl="1"/>
            <a:r>
              <a:rPr lang="en-US" dirty="0" smtClean="0"/>
              <a:t>Transversity x IFF in SIDIS shown here</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461835"/>
            <a:ext cx="6457950" cy="257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62450" y="2069068"/>
            <a:ext cx="3028586" cy="369332"/>
          </a:xfrm>
          <a:prstGeom prst="rect">
            <a:avLst/>
          </a:prstGeom>
          <a:noFill/>
        </p:spPr>
        <p:txBody>
          <a:bodyPr wrap="none" rtlCol="0">
            <a:spAutoFit/>
          </a:bodyPr>
          <a:lstStyle/>
          <a:p>
            <a:r>
              <a:rPr lang="en-US" dirty="0" smtClean="0"/>
              <a:t>COMPASS, PLB736, 124 (2014)</a:t>
            </a:r>
            <a:endParaRPr lang="en-US" dirty="0"/>
          </a:p>
        </p:txBody>
      </p:sp>
    </p:spTree>
    <p:extLst>
      <p:ext uri="{BB962C8B-B14F-4D97-AF65-F5344CB8AC3E}">
        <p14:creationId xmlns:p14="http://schemas.microsoft.com/office/powerpoint/2010/main" val="4042662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ChangeArrowheads="1"/>
          </p:cNvSpPr>
          <p:nvPr/>
        </p:nvSpPr>
        <p:spPr bwMode="auto">
          <a:xfrm>
            <a:off x="152400" y="1260475"/>
            <a:ext cx="89154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 name="Footer Placeholder 3"/>
          <p:cNvSpPr>
            <a:spLocks noGrp="1"/>
          </p:cNvSpPr>
          <p:nvPr>
            <p:ph type="ftr" sz="quarter" idx="11"/>
          </p:nvPr>
        </p:nvSpPr>
        <p:spPr/>
        <p:txBody>
          <a:bodyPr/>
          <a:lstStyle/>
          <a:p>
            <a:r>
              <a:rPr lang="fr-FR"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pic>
        <p:nvPicPr>
          <p:cNvPr id="6" name="Picture 2"/>
          <p:cNvPicPr>
            <a:picLocks noChangeAspect="1" noChangeArrowheads="1"/>
          </p:cNvPicPr>
          <p:nvPr/>
        </p:nvPicPr>
        <p:blipFill rotWithShape="1">
          <a:blip r:embed="rId2" cstate="print"/>
          <a:srcRect l="49467" t="20401" r="-49467" b="-20401"/>
          <a:stretch/>
        </p:blipFill>
        <p:spPr bwMode="auto">
          <a:xfrm>
            <a:off x="2857500" y="1371600"/>
            <a:ext cx="12268200" cy="5808216"/>
          </a:xfrm>
          <a:prstGeom prst="rect">
            <a:avLst/>
          </a:prstGeom>
          <a:noFill/>
          <a:ln w="9525">
            <a:noFill/>
            <a:miter lim="800000"/>
            <a:headEnd/>
            <a:tailEnd/>
          </a:ln>
        </p:spPr>
      </p:pic>
      <p:sp>
        <p:nvSpPr>
          <p:cNvPr id="7" name="Rectangle 19"/>
          <p:cNvSpPr>
            <a:spLocks noChangeArrowheads="1"/>
          </p:cNvSpPr>
          <p:nvPr/>
        </p:nvSpPr>
        <p:spPr bwMode="auto">
          <a:xfrm>
            <a:off x="3124198" y="1508125"/>
            <a:ext cx="2514602" cy="465812"/>
          </a:xfrm>
          <a:prstGeom prst="rect">
            <a:avLst/>
          </a:prstGeom>
          <a:noFill/>
          <a:ln w="9525" algn="ctr">
            <a:solidFill>
              <a:srgbClr val="0000FF"/>
            </a:solidFill>
            <a:miter lim="800000"/>
            <a:headEnd/>
            <a:tailEnd/>
          </a:ln>
          <a:effectLst/>
        </p:spPr>
        <p:txBody>
          <a:bodyPr wrap="square" anchor="ctr">
            <a:spAutoFit/>
          </a:bodyPr>
          <a:lstStyle/>
          <a:p>
            <a:endParaRPr lang="en-US"/>
          </a:p>
        </p:txBody>
      </p:sp>
      <p:sp>
        <p:nvSpPr>
          <p:cNvPr id="8" name="Rectangle 20"/>
          <p:cNvSpPr>
            <a:spLocks noChangeArrowheads="1"/>
          </p:cNvSpPr>
          <p:nvPr/>
        </p:nvSpPr>
        <p:spPr bwMode="auto">
          <a:xfrm>
            <a:off x="3124198" y="2133600"/>
            <a:ext cx="2514602" cy="1280160"/>
          </a:xfrm>
          <a:prstGeom prst="rect">
            <a:avLst/>
          </a:prstGeom>
          <a:noFill/>
          <a:ln w="9525" algn="ctr">
            <a:solidFill>
              <a:srgbClr val="FF0000"/>
            </a:solidFill>
            <a:miter lim="800000"/>
            <a:headEnd/>
            <a:tailEnd/>
          </a:ln>
          <a:effectLst/>
        </p:spPr>
        <p:txBody>
          <a:bodyPr wrap="square" anchor="ctr">
            <a:spAutoFit/>
          </a:bodyPr>
          <a:lstStyle/>
          <a:p>
            <a:endParaRPr lang="en-US"/>
          </a:p>
        </p:txBody>
      </p:sp>
      <p:sp>
        <p:nvSpPr>
          <p:cNvPr id="9" name="Text Box 21"/>
          <p:cNvSpPr txBox="1">
            <a:spLocks noChangeArrowheads="1"/>
          </p:cNvSpPr>
          <p:nvPr/>
        </p:nvSpPr>
        <p:spPr bwMode="auto">
          <a:xfrm>
            <a:off x="533400" y="1600200"/>
            <a:ext cx="2057400" cy="492443"/>
          </a:xfrm>
          <a:prstGeom prst="rect">
            <a:avLst/>
          </a:prstGeom>
          <a:noFill/>
          <a:ln w="9525" algn="ctr">
            <a:noFill/>
            <a:miter lim="800000"/>
            <a:headEnd/>
            <a:tailEnd/>
          </a:ln>
          <a:effectLst/>
        </p:spPr>
        <p:txBody>
          <a:bodyPr>
            <a:spAutoFit/>
          </a:bodyPr>
          <a:lstStyle/>
          <a:p>
            <a:pPr eaLnBrk="1" hangingPunct="1">
              <a:spcBef>
                <a:spcPct val="50000"/>
              </a:spcBef>
            </a:pPr>
            <a:r>
              <a:rPr lang="en-US" altLang="zh-CN" sz="2600" dirty="0" smtClean="0">
                <a:solidFill>
                  <a:srgbClr val="0070C0"/>
                </a:solidFill>
                <a:latin typeface="Arial" charset="0"/>
                <a:ea typeface="宋体" pitchFamily="116" charset="-122"/>
              </a:rPr>
              <a:t>Unpolarized</a:t>
            </a:r>
            <a:endParaRPr lang="en-US" altLang="zh-CN" sz="2600" dirty="0">
              <a:solidFill>
                <a:srgbClr val="0070C0"/>
              </a:solidFill>
              <a:latin typeface="Arial" charset="0"/>
              <a:ea typeface="宋体" pitchFamily="116" charset="-122"/>
            </a:endParaRPr>
          </a:p>
        </p:txBody>
      </p:sp>
      <p:sp>
        <p:nvSpPr>
          <p:cNvPr id="10" name="Text Box 22"/>
          <p:cNvSpPr txBox="1">
            <a:spLocks noChangeArrowheads="1"/>
          </p:cNvSpPr>
          <p:nvPr/>
        </p:nvSpPr>
        <p:spPr bwMode="auto">
          <a:xfrm>
            <a:off x="533400" y="2362200"/>
            <a:ext cx="2514600" cy="892552"/>
          </a:xfrm>
          <a:prstGeom prst="rect">
            <a:avLst/>
          </a:prstGeom>
          <a:noFill/>
          <a:ln w="9525" algn="ctr">
            <a:noFill/>
            <a:miter lim="800000"/>
            <a:headEnd/>
            <a:tailEnd/>
          </a:ln>
          <a:effectLst/>
        </p:spPr>
        <p:txBody>
          <a:bodyPr>
            <a:spAutoFit/>
          </a:bodyPr>
          <a:lstStyle/>
          <a:p>
            <a:pPr eaLnBrk="1" hangingPunct="1">
              <a:spcBef>
                <a:spcPct val="50000"/>
              </a:spcBef>
            </a:pPr>
            <a:r>
              <a:rPr lang="en-US" altLang="zh-CN" sz="2600" dirty="0" smtClean="0">
                <a:solidFill>
                  <a:srgbClr val="FF3300"/>
                </a:solidFill>
                <a:latin typeface="Arial" charset="0"/>
                <a:ea typeface="宋体" pitchFamily="116" charset="-122"/>
              </a:rPr>
              <a:t>Spin-spin correlations</a:t>
            </a:r>
            <a:endParaRPr lang="en-US" altLang="zh-CN" sz="2600" dirty="0">
              <a:solidFill>
                <a:srgbClr val="FF3300"/>
              </a:solidFill>
              <a:latin typeface="Arial" charset="0"/>
              <a:ea typeface="宋体" pitchFamily="116" charset="-122"/>
            </a:endParaRPr>
          </a:p>
        </p:txBody>
      </p:sp>
      <p:sp>
        <p:nvSpPr>
          <p:cNvPr id="11" name="L-Shape 10"/>
          <p:cNvSpPr/>
          <p:nvPr/>
        </p:nvSpPr>
        <p:spPr bwMode="auto">
          <a:xfrm rot="16200000">
            <a:off x="3659982" y="881848"/>
            <a:ext cx="4491037" cy="5562602"/>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12" name="Text Box 22"/>
          <p:cNvSpPr txBox="1">
            <a:spLocks noChangeArrowheads="1"/>
          </p:cNvSpPr>
          <p:nvPr/>
        </p:nvSpPr>
        <p:spPr bwMode="auto">
          <a:xfrm>
            <a:off x="500744" y="4191000"/>
            <a:ext cx="2852056" cy="892552"/>
          </a:xfrm>
          <a:prstGeom prst="rect">
            <a:avLst/>
          </a:prstGeom>
          <a:noFill/>
          <a:ln w="9525" algn="ctr">
            <a:noFill/>
            <a:miter lim="800000"/>
            <a:headEnd/>
            <a:tailEnd/>
          </a:ln>
          <a:effectLst/>
        </p:spPr>
        <p:txBody>
          <a:bodyPr wrap="square">
            <a:spAutoFit/>
          </a:bodyPr>
          <a:lstStyle/>
          <a:p>
            <a:pPr eaLnBrk="1" hangingPunct="1">
              <a:spcBef>
                <a:spcPct val="50000"/>
              </a:spcBef>
            </a:pPr>
            <a:r>
              <a:rPr lang="en-US" altLang="zh-CN" sz="2600" dirty="0" smtClean="0">
                <a:solidFill>
                  <a:srgbClr val="00B050"/>
                </a:solidFill>
                <a:latin typeface="Arial" charset="0"/>
                <a:ea typeface="宋体" pitchFamily="116" charset="-122"/>
              </a:rPr>
              <a:t>Spin-momentum correlations</a:t>
            </a:r>
            <a:endParaRPr lang="en-US" altLang="zh-CN" sz="2600" dirty="0">
              <a:solidFill>
                <a:srgbClr val="00B050"/>
              </a:solidFill>
              <a:latin typeface="Arial" charset="0"/>
              <a:ea typeface="宋体" pitchFamily="116" charset="-122"/>
            </a:endParaRPr>
          </a:p>
        </p:txBody>
      </p:sp>
      <p:sp>
        <p:nvSpPr>
          <p:cNvPr id="14" name="TextBox 13"/>
          <p:cNvSpPr txBox="1"/>
          <p:nvPr/>
        </p:nvSpPr>
        <p:spPr>
          <a:xfrm>
            <a:off x="5257800" y="4621768"/>
            <a:ext cx="2666756" cy="677108"/>
          </a:xfrm>
          <a:prstGeom prst="rect">
            <a:avLst/>
          </a:prstGeom>
          <a:noFill/>
        </p:spPr>
        <p:txBody>
          <a:bodyPr wrap="none" rtlCol="0">
            <a:spAutoFit/>
          </a:bodyPr>
          <a:lstStyle/>
          <a:p>
            <a:r>
              <a:rPr lang="en-US" sz="2200" dirty="0" smtClean="0">
                <a:solidFill>
                  <a:srgbClr val="C00000"/>
                </a:solidFill>
              </a:rPr>
              <a:t>Collins </a:t>
            </a:r>
          </a:p>
          <a:p>
            <a:r>
              <a:rPr lang="en-US" sz="1600" dirty="0" smtClean="0">
                <a:solidFill>
                  <a:srgbClr val="C00000"/>
                </a:solidFill>
              </a:rPr>
              <a:t>(only one extensively studied)</a:t>
            </a:r>
            <a:endParaRPr lang="en-US" sz="1600" dirty="0">
              <a:solidFill>
                <a:srgbClr val="C00000"/>
              </a:solidFill>
            </a:endParaRPr>
          </a:p>
        </p:txBody>
      </p:sp>
      <p:sp>
        <p:nvSpPr>
          <p:cNvPr id="15" name="TextBox 14"/>
          <p:cNvSpPr txBox="1"/>
          <p:nvPr/>
        </p:nvSpPr>
        <p:spPr>
          <a:xfrm>
            <a:off x="5257800" y="3886200"/>
            <a:ext cx="1615314" cy="430887"/>
          </a:xfrm>
          <a:prstGeom prst="rect">
            <a:avLst/>
          </a:prstGeom>
          <a:noFill/>
        </p:spPr>
        <p:txBody>
          <a:bodyPr wrap="none" rtlCol="0">
            <a:spAutoFit/>
          </a:bodyPr>
          <a:lstStyle/>
          <a:p>
            <a:r>
              <a:rPr lang="en-US" sz="2200" dirty="0" smtClean="0">
                <a:solidFill>
                  <a:srgbClr val="C00000"/>
                </a:solidFill>
              </a:rPr>
              <a:t>Polarizing FF</a:t>
            </a:r>
            <a:endParaRPr lang="en-US" sz="2200" dirty="0">
              <a:solidFill>
                <a:srgbClr val="C00000"/>
              </a:solidFill>
            </a:endParaRPr>
          </a:p>
        </p:txBody>
      </p:sp>
      <p:sp>
        <p:nvSpPr>
          <p:cNvPr id="16" name="Title 1"/>
          <p:cNvSpPr txBox="1">
            <a:spLocks/>
          </p:cNvSpPr>
          <p:nvPr/>
        </p:nvSpPr>
        <p:spPr>
          <a:xfrm>
            <a:off x="457200" y="193344"/>
            <a:ext cx="8229600" cy="7159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a:lstStyle>
          <a:p>
            <a:r>
              <a:rPr lang="en-US" altLang="zh-CN" sz="3400" dirty="0" smtClean="0">
                <a:ea typeface="宋体" pitchFamily="116" charset="-122"/>
              </a:rPr>
              <a:t>Twist-2 transverse-momentum-dependent FFs</a:t>
            </a:r>
            <a:endParaRPr lang="en-US" sz="3400" dirty="0"/>
          </a:p>
        </p:txBody>
      </p:sp>
      <p:sp>
        <p:nvSpPr>
          <p:cNvPr id="2" name="Oval 1"/>
          <p:cNvSpPr/>
          <p:nvPr/>
        </p:nvSpPr>
        <p:spPr>
          <a:xfrm>
            <a:off x="3048000" y="1524000"/>
            <a:ext cx="1219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124200" y="4558352"/>
            <a:ext cx="2209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69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Semi-inclusive DIS TMD multiplicities</a:t>
            </a:r>
            <a:endParaRPr lang="en-US" dirty="0"/>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55" y="1219201"/>
            <a:ext cx="324784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656" y="2271588"/>
            <a:ext cx="5605144" cy="4091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262427" y="1905000"/>
            <a:ext cx="3205173" cy="369332"/>
          </a:xfrm>
          <a:prstGeom prst="rect">
            <a:avLst/>
          </a:prstGeom>
          <a:noFill/>
        </p:spPr>
        <p:txBody>
          <a:bodyPr wrap="none" rtlCol="0">
            <a:spAutoFit/>
          </a:bodyPr>
          <a:lstStyle/>
          <a:p>
            <a:r>
              <a:rPr lang="en-US" dirty="0" smtClean="0">
                <a:solidFill>
                  <a:srgbClr val="FFFFCC"/>
                </a:solidFill>
              </a:rPr>
              <a:t>COMPASS, EPJ C73, 2531 (2013) </a:t>
            </a:r>
            <a:endParaRPr lang="en-US" dirty="0">
              <a:solidFill>
                <a:srgbClr val="FFFFCC"/>
              </a:solidFill>
            </a:endParaRPr>
          </a:p>
        </p:txBody>
      </p:sp>
      <p:sp>
        <p:nvSpPr>
          <p:cNvPr id="8" name="TextBox 7"/>
          <p:cNvSpPr txBox="1"/>
          <p:nvPr/>
        </p:nvSpPr>
        <p:spPr>
          <a:xfrm>
            <a:off x="257355" y="3505200"/>
            <a:ext cx="2409646" cy="1692771"/>
          </a:xfrm>
          <a:prstGeom prst="rect">
            <a:avLst/>
          </a:prstGeom>
          <a:noFill/>
        </p:spPr>
        <p:txBody>
          <a:bodyPr wrap="square" rtlCol="0">
            <a:spAutoFit/>
          </a:bodyPr>
          <a:lstStyle/>
          <a:p>
            <a:r>
              <a:rPr lang="en-US" sz="2600" dirty="0" err="1" smtClean="0">
                <a:solidFill>
                  <a:srgbClr val="FFFFCC"/>
                </a:solidFill>
                <a:latin typeface="Times New Roman" panose="02020603050405020304" pitchFamily="18" charset="0"/>
                <a:cs typeface="Times New Roman" panose="02020603050405020304" pitchFamily="18" charset="0"/>
              </a:rPr>
              <a:t>Nonidentified</a:t>
            </a:r>
            <a:r>
              <a:rPr lang="en-US" sz="2600" dirty="0" smtClean="0">
                <a:solidFill>
                  <a:srgbClr val="FFFFCC"/>
                </a:solidFill>
                <a:latin typeface="Times New Roman" panose="02020603050405020304" pitchFamily="18" charset="0"/>
                <a:cs typeface="Times New Roman" panose="02020603050405020304" pitchFamily="18" charset="0"/>
              </a:rPr>
              <a:t> h+, h-</a:t>
            </a:r>
            <a:r>
              <a:rPr lang="en-US" sz="2600" dirty="0" err="1" smtClean="0">
                <a:solidFill>
                  <a:srgbClr val="FFFFCC"/>
                </a:solidFill>
                <a:latin typeface="Times New Roman" panose="02020603050405020304" pitchFamily="18" charset="0"/>
                <a:cs typeface="Times New Roman" panose="02020603050405020304" pitchFamily="18" charset="0"/>
              </a:rPr>
              <a:t>multidifferential</a:t>
            </a:r>
            <a:r>
              <a:rPr lang="en-US" sz="2600" dirty="0" smtClean="0">
                <a:solidFill>
                  <a:srgbClr val="FFFFCC"/>
                </a:solidFill>
                <a:latin typeface="Times New Roman" panose="02020603050405020304" pitchFamily="18" charset="0"/>
                <a:cs typeface="Times New Roman" panose="02020603050405020304" pitchFamily="18" charset="0"/>
              </a:rPr>
              <a:t> in p</a:t>
            </a:r>
            <a:r>
              <a:rPr lang="en-US" sz="2600" baseline="-25000" dirty="0" smtClean="0">
                <a:solidFill>
                  <a:srgbClr val="FFFFCC"/>
                </a:solidFill>
                <a:latin typeface="Times New Roman" panose="02020603050405020304" pitchFamily="18" charset="0"/>
                <a:cs typeface="Times New Roman" panose="02020603050405020304" pitchFamily="18" charset="0"/>
              </a:rPr>
              <a:t>T</a:t>
            </a:r>
            <a:r>
              <a:rPr lang="en-US" sz="2600" baseline="30000" dirty="0" smtClean="0">
                <a:solidFill>
                  <a:srgbClr val="FFFFCC"/>
                </a:solidFill>
                <a:latin typeface="Times New Roman" panose="02020603050405020304" pitchFamily="18" charset="0"/>
                <a:cs typeface="Times New Roman" panose="02020603050405020304" pitchFamily="18" charset="0"/>
              </a:rPr>
              <a:t>2</a:t>
            </a:r>
            <a:r>
              <a:rPr lang="en-US" sz="2600" dirty="0" smtClean="0">
                <a:solidFill>
                  <a:srgbClr val="FFFFCC"/>
                </a:solidFill>
                <a:latin typeface="Times New Roman" panose="02020603050405020304" pitchFamily="18" charset="0"/>
                <a:cs typeface="Times New Roman" panose="02020603050405020304" pitchFamily="18" charset="0"/>
              </a:rPr>
              <a:t>, x, z, Q</a:t>
            </a:r>
            <a:r>
              <a:rPr lang="en-US" sz="2600" baseline="30000" dirty="0" smtClean="0">
                <a:solidFill>
                  <a:srgbClr val="FFFFCC"/>
                </a:solidFill>
                <a:latin typeface="Times New Roman" panose="02020603050405020304" pitchFamily="18" charset="0"/>
                <a:cs typeface="Times New Roman" panose="02020603050405020304" pitchFamily="18" charset="0"/>
              </a:rPr>
              <a:t>2</a:t>
            </a:r>
            <a:endParaRPr lang="en-US" sz="26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2362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TMD spin-momentum correlation in hadronization: Collins FF</a:t>
            </a:r>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a:p>
        </p:txBody>
      </p:sp>
      <p:pic>
        <p:nvPicPr>
          <p:cNvPr id="6" name="Picture 1"/>
          <p:cNvPicPr>
            <a:picLocks noChangeAspect="1" noChangeArrowheads="1"/>
          </p:cNvPicPr>
          <p:nvPr/>
        </p:nvPicPr>
        <p:blipFill>
          <a:blip r:embed="rId2" cstate="print"/>
          <a:srcRect/>
          <a:stretch>
            <a:fillRect/>
          </a:stretch>
        </p:blipFill>
        <p:spPr bwMode="auto">
          <a:xfrm>
            <a:off x="838200" y="1524000"/>
            <a:ext cx="7454153" cy="4224019"/>
          </a:xfrm>
          <a:prstGeom prst="rect">
            <a:avLst/>
          </a:prstGeom>
          <a:noFill/>
          <a:ln w="9525">
            <a:solidFill>
              <a:schemeClr val="tx1"/>
            </a:solidFill>
            <a:miter lim="800000"/>
            <a:headEnd/>
            <a:tailEnd/>
          </a:ln>
        </p:spPr>
      </p:pic>
      <p:sp>
        <p:nvSpPr>
          <p:cNvPr id="7" name="TextBox 6"/>
          <p:cNvSpPr txBox="1"/>
          <p:nvPr/>
        </p:nvSpPr>
        <p:spPr>
          <a:xfrm>
            <a:off x="2016522" y="3352800"/>
            <a:ext cx="5208112" cy="738664"/>
          </a:xfrm>
          <a:prstGeom prst="rect">
            <a:avLst/>
          </a:prstGeom>
          <a:noFill/>
        </p:spPr>
        <p:txBody>
          <a:bodyPr wrap="square" rtlCol="0">
            <a:spAutoFit/>
          </a:bodyPr>
          <a:lstStyle/>
          <a:p>
            <a:r>
              <a:rPr lang="en-US" sz="2000" dirty="0" err="1" smtClean="0">
                <a:solidFill>
                  <a:schemeClr val="tx1"/>
                </a:solidFill>
              </a:rPr>
              <a:t>BaBar</a:t>
            </a:r>
            <a:r>
              <a:rPr lang="en-US" sz="2000" dirty="0">
                <a:solidFill>
                  <a:schemeClr val="tx1"/>
                </a:solidFill>
              </a:rPr>
              <a:t> </a:t>
            </a:r>
            <a:r>
              <a:rPr lang="en-US" sz="2000" dirty="0" smtClean="0">
                <a:solidFill>
                  <a:schemeClr val="tx1"/>
                </a:solidFill>
              </a:rPr>
              <a:t>published ref. PRD90, 052003 (2014)</a:t>
            </a:r>
          </a:p>
          <a:p>
            <a:r>
              <a:rPr lang="en-US" sz="2200" dirty="0" smtClean="0">
                <a:solidFill>
                  <a:schemeClr val="tx1"/>
                </a:solidFill>
              </a:rPr>
              <a:t>Collins x Collins</a:t>
            </a:r>
            <a:endParaRPr lang="en-US" sz="2200" dirty="0">
              <a:solidFill>
                <a:schemeClr val="tx1"/>
              </a:solidFill>
            </a:endParaRPr>
          </a:p>
        </p:txBody>
      </p:sp>
      <p:sp>
        <p:nvSpPr>
          <p:cNvPr id="8" name="Rectangle 7"/>
          <p:cNvSpPr/>
          <p:nvPr/>
        </p:nvSpPr>
        <p:spPr>
          <a:xfrm>
            <a:off x="2514600" y="3962400"/>
            <a:ext cx="673165" cy="430887"/>
          </a:xfrm>
          <a:prstGeom prst="rect">
            <a:avLst/>
          </a:prstGeom>
        </p:spPr>
        <p:txBody>
          <a:bodyPr wrap="square">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sp>
        <p:nvSpPr>
          <p:cNvPr id="9" name="TextBox 8"/>
          <p:cNvSpPr txBox="1"/>
          <p:nvPr/>
        </p:nvSpPr>
        <p:spPr>
          <a:xfrm>
            <a:off x="685800" y="5791200"/>
            <a:ext cx="8072274" cy="461665"/>
          </a:xfrm>
          <a:prstGeom prst="rect">
            <a:avLst/>
          </a:prstGeom>
          <a:noFill/>
        </p:spPr>
        <p:txBody>
          <a:bodyPr wrap="none" rtlCol="0">
            <a:spAutoFit/>
          </a:bodyPr>
          <a:lstStyle/>
          <a:p>
            <a:r>
              <a:rPr lang="en-US" sz="2400" dirty="0">
                <a:solidFill>
                  <a:srgbClr val="FFFFCC"/>
                </a:solidFill>
                <a:latin typeface="Times New Roman" panose="02020603050405020304" pitchFamily="18" charset="0"/>
                <a:cs typeface="Times New Roman" panose="02020603050405020304" pitchFamily="18" charset="0"/>
              </a:rPr>
              <a:t>M</a:t>
            </a:r>
            <a:r>
              <a:rPr lang="en-US" sz="2400" dirty="0" smtClean="0">
                <a:solidFill>
                  <a:srgbClr val="FFFFCC"/>
                </a:solidFill>
                <a:latin typeface="Times New Roman" panose="02020603050405020304" pitchFamily="18" charset="0"/>
                <a:cs typeface="Times New Roman" panose="02020603050405020304" pitchFamily="18" charset="0"/>
              </a:rPr>
              <a:t>easured for pions in </a:t>
            </a:r>
            <a:r>
              <a:rPr lang="en-US" sz="2400" dirty="0" err="1" smtClean="0">
                <a:solidFill>
                  <a:srgbClr val="FFFFCC"/>
                </a:solidFill>
                <a:latin typeface="Times New Roman" panose="02020603050405020304" pitchFamily="18" charset="0"/>
                <a:cs typeface="Times New Roman" panose="02020603050405020304" pitchFamily="18" charset="0"/>
              </a:rPr>
              <a:t>e+e</a:t>
            </a:r>
            <a:r>
              <a:rPr lang="en-US" sz="2400" dirty="0" smtClean="0">
                <a:solidFill>
                  <a:srgbClr val="FFFFCC"/>
                </a:solidFill>
                <a:latin typeface="Times New Roman" panose="02020603050405020304" pitchFamily="18" charset="0"/>
                <a:cs typeface="Times New Roman" panose="02020603050405020304" pitchFamily="18" charset="0"/>
              </a:rPr>
              <a:t>- by BELLE and </a:t>
            </a:r>
            <a:r>
              <a:rPr lang="en-US" sz="2400" dirty="0" err="1" smtClean="0">
                <a:solidFill>
                  <a:srgbClr val="FFFFCC"/>
                </a:solidFill>
                <a:latin typeface="Times New Roman" panose="02020603050405020304" pitchFamily="18" charset="0"/>
                <a:cs typeface="Times New Roman" panose="02020603050405020304" pitchFamily="18" charset="0"/>
              </a:rPr>
              <a:t>BaBar</a:t>
            </a:r>
            <a:r>
              <a:rPr lang="en-US" sz="2400" dirty="0" smtClean="0">
                <a:solidFill>
                  <a:srgbClr val="FFFFCC"/>
                </a:solidFill>
                <a:latin typeface="Times New Roman" panose="02020603050405020304" pitchFamily="18" charset="0"/>
                <a:cs typeface="Times New Roman" panose="02020603050405020304" pitchFamily="18" charset="0"/>
              </a:rPr>
              <a:t>: 5-20% effect</a:t>
            </a:r>
            <a:endParaRPr lang="en-US" sz="24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9152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Hadronization in higher-density </a:t>
            </a:r>
            <a:r>
              <a:rPr lang="en-US" sz="3600" dirty="0"/>
              <a:t>partonic </a:t>
            </a:r>
            <a:r>
              <a:rPr lang="en-US" sz="3600" dirty="0" smtClean="0"/>
              <a:t>environments: Nuclear SIDIS</a:t>
            </a:r>
            <a:endParaRPr lang="en-US" sz="3600" dirty="0"/>
          </a:p>
        </p:txBody>
      </p:sp>
      <p:sp>
        <p:nvSpPr>
          <p:cNvPr id="5" name="Content Placeholder 4"/>
          <p:cNvSpPr>
            <a:spLocks noGrp="1"/>
          </p:cNvSpPr>
          <p:nvPr>
            <p:ph idx="1"/>
          </p:nvPr>
        </p:nvSpPr>
        <p:spPr>
          <a:xfrm>
            <a:off x="457200" y="1295400"/>
            <a:ext cx="3429000" cy="4525963"/>
          </a:xfrm>
        </p:spPr>
        <p:txBody>
          <a:bodyPr>
            <a:normAutofit fontScale="92500"/>
          </a:bodyPr>
          <a:lstStyle/>
          <a:p>
            <a:r>
              <a:rPr lang="en-US" dirty="0" smtClean="0"/>
              <a:t>Nuclear modification of particle production</a:t>
            </a:r>
          </a:p>
          <a:p>
            <a:r>
              <a:rPr lang="en-US" dirty="0" smtClean="0"/>
              <a:t>Enhancement of protons compared to pions in </a:t>
            </a:r>
            <a:r>
              <a:rPr lang="en-US" dirty="0" err="1" smtClean="0"/>
              <a:t>e+A</a:t>
            </a:r>
            <a:r>
              <a:rPr lang="en-US" dirty="0" smtClean="0"/>
              <a:t> with respect to scaled </a:t>
            </a:r>
            <a:r>
              <a:rPr lang="en-US" dirty="0" err="1" smtClean="0"/>
              <a:t>e+p</a:t>
            </a:r>
            <a:endParaRPr lang="en-US" dirty="0" smtClean="0"/>
          </a:p>
          <a:p>
            <a:endParaRPr lang="en-US" dirty="0"/>
          </a:p>
        </p:txBody>
      </p:sp>
      <p:sp>
        <p:nvSpPr>
          <p:cNvPr id="2" name="Footer Placeholder 1"/>
          <p:cNvSpPr>
            <a:spLocks noGrp="1"/>
          </p:cNvSpPr>
          <p:nvPr>
            <p:ph type="ftr" sz="quarter" idx="11"/>
          </p:nvPr>
        </p:nvSpPr>
        <p:spPr/>
        <p:txBody>
          <a:bodyPr/>
          <a:lstStyle/>
          <a:p>
            <a:r>
              <a:rPr lang="en-US" smtClean="0"/>
              <a:t>C. Aidala, HUGS, June 2016</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524000"/>
            <a:ext cx="4999133" cy="3993873"/>
          </a:xfrm>
          <a:prstGeom prst="rect">
            <a:avLst/>
          </a:prstGeom>
        </p:spPr>
      </p:pic>
      <p:sp>
        <p:nvSpPr>
          <p:cNvPr id="11" name="TextBox 10"/>
          <p:cNvSpPr txBox="1"/>
          <p:nvPr/>
        </p:nvSpPr>
        <p:spPr>
          <a:xfrm>
            <a:off x="4419600" y="5029200"/>
            <a:ext cx="2723181" cy="369332"/>
          </a:xfrm>
          <a:prstGeom prst="rect">
            <a:avLst/>
          </a:prstGeom>
          <a:noFill/>
        </p:spPr>
        <p:txBody>
          <a:bodyPr wrap="none" rtlCol="0">
            <a:spAutoFit/>
          </a:bodyPr>
          <a:lstStyle/>
          <a:p>
            <a:r>
              <a:rPr lang="en-US" dirty="0" smtClean="0"/>
              <a:t>HERMES, NPB780, 1 (2007)</a:t>
            </a:r>
            <a:endParaRPr lang="en-US" dirty="0"/>
          </a:p>
        </p:txBody>
      </p:sp>
    </p:spTree>
    <p:extLst>
      <p:ext uri="{BB962C8B-B14F-4D97-AF65-F5344CB8AC3E}">
        <p14:creationId xmlns:p14="http://schemas.microsoft.com/office/powerpoint/2010/main" val="735868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63799"/>
            <a:ext cx="3895106" cy="445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noAutofit/>
          </a:bodyPr>
          <a:lstStyle/>
          <a:p>
            <a:r>
              <a:rPr lang="en-US" sz="3600" dirty="0"/>
              <a:t>Hadronization in higher-density partonic environments: </a:t>
            </a:r>
            <a:r>
              <a:rPr lang="en-US" sz="3600" dirty="0" err="1" smtClean="0"/>
              <a:t>d+Au</a:t>
            </a:r>
            <a:r>
              <a:rPr lang="en-US" sz="3600" dirty="0" smtClean="0"/>
              <a:t> compared to </a:t>
            </a:r>
            <a:r>
              <a:rPr lang="en-US" sz="3600" dirty="0" err="1" smtClean="0"/>
              <a:t>p+p</a:t>
            </a:r>
            <a:endParaRPr lang="en-US" sz="3600" dirty="0"/>
          </a:p>
        </p:txBody>
      </p:sp>
      <p:sp>
        <p:nvSpPr>
          <p:cNvPr id="5" name="Content Placeholder 4"/>
          <p:cNvSpPr>
            <a:spLocks noGrp="1"/>
          </p:cNvSpPr>
          <p:nvPr>
            <p:ph idx="1"/>
          </p:nvPr>
        </p:nvSpPr>
        <p:spPr>
          <a:xfrm>
            <a:off x="5181600" y="1600200"/>
            <a:ext cx="3657600" cy="4692134"/>
          </a:xfrm>
        </p:spPr>
        <p:txBody>
          <a:bodyPr>
            <a:normAutofit fontScale="85000" lnSpcReduction="20000"/>
          </a:bodyPr>
          <a:lstStyle/>
          <a:p>
            <a:r>
              <a:rPr lang="en-US" sz="2800" dirty="0" err="1" smtClean="0"/>
              <a:t>d+Au</a:t>
            </a:r>
            <a:r>
              <a:rPr lang="en-US" sz="2800" dirty="0" smtClean="0"/>
              <a:t> data for identified charged hadrons in bins of centrality (degree of overlap of colliding nuclei—smaller percentiles are more overlapping)</a:t>
            </a:r>
          </a:p>
          <a:p>
            <a:r>
              <a:rPr lang="en-US" sz="2800" dirty="0" smtClean="0"/>
              <a:t>Ratio of protons to pions increases with greater overlap</a:t>
            </a:r>
          </a:p>
          <a:p>
            <a:r>
              <a:rPr lang="en-US" sz="2800" dirty="0" smtClean="0"/>
              <a:t>New hadron production mechanism enabled by presence of additional </a:t>
            </a:r>
            <a:r>
              <a:rPr lang="en-US" sz="2800" dirty="0" smtClean="0"/>
              <a:t>partons/nucleons</a:t>
            </a:r>
            <a:endParaRPr lang="en-US" sz="2800" dirty="0" smtClean="0"/>
          </a:p>
          <a:p>
            <a:pPr lvl="1"/>
            <a:r>
              <a:rPr lang="en-US" sz="2400" dirty="0" smtClean="0"/>
              <a:t>Parton recombination?</a:t>
            </a:r>
          </a:p>
        </p:txBody>
      </p:sp>
      <p:sp>
        <p:nvSpPr>
          <p:cNvPr id="2" name="Footer Placeholder 1"/>
          <p:cNvSpPr>
            <a:spLocks noGrp="1"/>
          </p:cNvSpPr>
          <p:nvPr>
            <p:ph type="ftr" sz="quarter" idx="11"/>
          </p:nvPr>
        </p:nvSpPr>
        <p:spPr/>
        <p:txBody>
          <a:bodyPr/>
          <a:lstStyle/>
          <a:p>
            <a:r>
              <a:rPr lang="en-US" smtClean="0"/>
              <a:t>C. Aidala, HUGS, June 2016</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
        <p:nvSpPr>
          <p:cNvPr id="9" name="TextBox 8"/>
          <p:cNvSpPr txBox="1"/>
          <p:nvPr/>
        </p:nvSpPr>
        <p:spPr>
          <a:xfrm>
            <a:off x="1219200" y="6107668"/>
            <a:ext cx="2258503" cy="369332"/>
          </a:xfrm>
          <a:prstGeom prst="rect">
            <a:avLst/>
          </a:prstGeom>
          <a:noFill/>
        </p:spPr>
        <p:txBody>
          <a:bodyPr wrap="none" rtlCol="0">
            <a:spAutoFit/>
          </a:bodyPr>
          <a:lstStyle/>
          <a:p>
            <a:r>
              <a:rPr lang="en-US" dirty="0" smtClean="0">
                <a:solidFill>
                  <a:srgbClr val="FFFFCC"/>
                </a:solidFill>
              </a:rPr>
              <a:t>PRC88, 024906 (2013)</a:t>
            </a:r>
            <a:endParaRPr lang="en-US" dirty="0">
              <a:solidFill>
                <a:srgbClr val="FFFFCC"/>
              </a:solidFill>
            </a:endParaRPr>
          </a:p>
        </p:txBody>
      </p:sp>
      <p:pic>
        <p:nvPicPr>
          <p:cNvPr id="10" name="Picture 12" descr="PHENIX big logo"/>
          <p:cNvPicPr>
            <a:picLocks noChangeAspect="1" noChangeArrowheads="1"/>
          </p:cNvPicPr>
          <p:nvPr/>
        </p:nvPicPr>
        <p:blipFill>
          <a:blip r:embed="rId3" cstate="print"/>
          <a:srcRect/>
          <a:stretch>
            <a:fillRect/>
          </a:stretch>
        </p:blipFill>
        <p:spPr bwMode="auto">
          <a:xfrm>
            <a:off x="1371600" y="4038600"/>
            <a:ext cx="861526" cy="281432"/>
          </a:xfrm>
          <a:prstGeom prst="rect">
            <a:avLst/>
          </a:prstGeom>
          <a:noFill/>
        </p:spPr>
      </p:pic>
    </p:spTree>
    <p:extLst>
      <p:ext uri="{BB962C8B-B14F-4D97-AF65-F5344CB8AC3E}">
        <p14:creationId xmlns:p14="http://schemas.microsoft.com/office/powerpoint/2010/main" val="2725800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70" y="2057400"/>
            <a:ext cx="5533030" cy="3831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944562"/>
          </a:xfrm>
        </p:spPr>
        <p:txBody>
          <a:bodyPr>
            <a:normAutofit fontScale="90000"/>
          </a:bodyPr>
          <a:lstStyle/>
          <a:p>
            <a:r>
              <a:rPr lang="en-US" dirty="0" smtClean="0"/>
              <a:t>Comparing proton-to-pion ratio in central </a:t>
            </a:r>
            <a:r>
              <a:rPr lang="en-US" dirty="0" err="1" smtClean="0"/>
              <a:t>d+Au</a:t>
            </a:r>
            <a:r>
              <a:rPr lang="en-US" dirty="0" smtClean="0"/>
              <a:t> with peripheral </a:t>
            </a:r>
            <a:r>
              <a:rPr lang="en-US" dirty="0" err="1" smtClean="0"/>
              <a:t>Au+Au</a:t>
            </a:r>
            <a:endParaRPr lang="en-US" dirty="0"/>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0200"/>
            <a:ext cx="421703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82749" y="3124200"/>
            <a:ext cx="2958683" cy="3416320"/>
          </a:xfrm>
          <a:prstGeom prst="rect">
            <a:avLst/>
          </a:prstGeom>
          <a:noFill/>
        </p:spPr>
        <p:txBody>
          <a:bodyPr wrap="square" rtlCol="0">
            <a:spAutoFit/>
          </a:bodyPr>
          <a:lstStyle/>
          <a:p>
            <a:r>
              <a:rPr lang="en-US" sz="2400" dirty="0" smtClean="0">
                <a:solidFill>
                  <a:srgbClr val="FFFFCC"/>
                </a:solidFill>
                <a:latin typeface="Times" pitchFamily="18" charset="0"/>
              </a:rPr>
              <a:t>Both shape and magnitude identical for ~same number of nucleons involved!</a:t>
            </a:r>
          </a:p>
          <a:p>
            <a:endParaRPr lang="en-US" sz="2400" dirty="0">
              <a:solidFill>
                <a:srgbClr val="FFFFCC"/>
              </a:solidFill>
              <a:latin typeface="Times" pitchFamily="18" charset="0"/>
            </a:endParaRPr>
          </a:p>
          <a:p>
            <a:r>
              <a:rPr lang="en-US" sz="2400" dirty="0" smtClean="0">
                <a:solidFill>
                  <a:srgbClr val="FFFFCC"/>
                </a:solidFill>
                <a:latin typeface="Times" pitchFamily="18" charset="0"/>
              </a:rPr>
              <a:t>Suggests common mechanism(s) for baryon production in the two systems</a:t>
            </a:r>
            <a:endParaRPr lang="en-US" sz="2400" dirty="0">
              <a:solidFill>
                <a:srgbClr val="FFFFCC"/>
              </a:solidFill>
              <a:latin typeface="Times" pitchFamily="18" charset="0"/>
            </a:endParaRPr>
          </a:p>
        </p:txBody>
      </p:sp>
      <p:sp>
        <p:nvSpPr>
          <p:cNvPr id="9" name="TextBox 8"/>
          <p:cNvSpPr txBox="1"/>
          <p:nvPr/>
        </p:nvSpPr>
        <p:spPr>
          <a:xfrm>
            <a:off x="637097" y="5879068"/>
            <a:ext cx="2258503" cy="369332"/>
          </a:xfrm>
          <a:prstGeom prst="rect">
            <a:avLst/>
          </a:prstGeom>
          <a:noFill/>
        </p:spPr>
        <p:txBody>
          <a:bodyPr wrap="none" rtlCol="0">
            <a:spAutoFit/>
          </a:bodyPr>
          <a:lstStyle/>
          <a:p>
            <a:r>
              <a:rPr lang="en-US" dirty="0" smtClean="0">
                <a:solidFill>
                  <a:srgbClr val="FFFFCC"/>
                </a:solidFill>
              </a:rPr>
              <a:t>PRC88, 024906 (2013)</a:t>
            </a:r>
            <a:endParaRPr lang="en-US" dirty="0">
              <a:solidFill>
                <a:srgbClr val="FFFFCC"/>
              </a:solidFill>
            </a:endParaRPr>
          </a:p>
        </p:txBody>
      </p:sp>
      <p:pic>
        <p:nvPicPr>
          <p:cNvPr id="10" name="Picture 12" descr="PHENIX big logo"/>
          <p:cNvPicPr>
            <a:picLocks noChangeAspect="1" noChangeArrowheads="1"/>
          </p:cNvPicPr>
          <p:nvPr/>
        </p:nvPicPr>
        <p:blipFill>
          <a:blip r:embed="rId4" cstate="print"/>
          <a:srcRect/>
          <a:stretch>
            <a:fillRect/>
          </a:stretch>
        </p:blipFill>
        <p:spPr bwMode="auto">
          <a:xfrm>
            <a:off x="1219200" y="2514600"/>
            <a:ext cx="861526" cy="281432"/>
          </a:xfrm>
          <a:prstGeom prst="rect">
            <a:avLst/>
          </a:prstGeom>
          <a:noFill/>
        </p:spPr>
      </p:pic>
      <p:sp>
        <p:nvSpPr>
          <p:cNvPr id="3" name="TextBox 2"/>
          <p:cNvSpPr txBox="1"/>
          <p:nvPr/>
        </p:nvSpPr>
        <p:spPr>
          <a:xfrm>
            <a:off x="381000" y="1371600"/>
            <a:ext cx="4375429" cy="646331"/>
          </a:xfrm>
          <a:prstGeom prst="rect">
            <a:avLst/>
          </a:prstGeom>
          <a:noFill/>
        </p:spPr>
        <p:txBody>
          <a:bodyPr wrap="none" rtlCol="0">
            <a:spAutoFit/>
          </a:bodyPr>
          <a:lstStyle/>
          <a:p>
            <a:r>
              <a:rPr lang="en-US" i="1" dirty="0" err="1" smtClean="0">
                <a:solidFill>
                  <a:srgbClr val="FFFFCC"/>
                </a:solidFill>
              </a:rPr>
              <a:t>N</a:t>
            </a:r>
            <a:r>
              <a:rPr lang="en-US" i="1" baseline="-25000" dirty="0" err="1" smtClean="0">
                <a:solidFill>
                  <a:srgbClr val="FFFFCC"/>
                </a:solidFill>
              </a:rPr>
              <a:t>coll</a:t>
            </a:r>
            <a:r>
              <a:rPr lang="en-US" baseline="-25000" dirty="0" smtClean="0">
                <a:solidFill>
                  <a:srgbClr val="FFFFCC"/>
                </a:solidFill>
              </a:rPr>
              <a:t> </a:t>
            </a:r>
            <a:r>
              <a:rPr lang="en-US" dirty="0" smtClean="0">
                <a:solidFill>
                  <a:srgbClr val="FFFFCC"/>
                </a:solidFill>
              </a:rPr>
              <a:t>- # of binary nucleon-nucleon collisions</a:t>
            </a:r>
          </a:p>
          <a:p>
            <a:r>
              <a:rPr lang="en-US" i="1" dirty="0" err="1" smtClean="0">
                <a:solidFill>
                  <a:srgbClr val="FFFFCC"/>
                </a:solidFill>
              </a:rPr>
              <a:t>N</a:t>
            </a:r>
            <a:r>
              <a:rPr lang="en-US" i="1" baseline="-25000" dirty="0" err="1" smtClean="0">
                <a:solidFill>
                  <a:srgbClr val="FFFFCC"/>
                </a:solidFill>
              </a:rPr>
              <a:t>par</a:t>
            </a:r>
            <a:r>
              <a:rPr lang="en-US" baseline="-25000" dirty="0" err="1" smtClean="0">
                <a:solidFill>
                  <a:srgbClr val="FFFFCC"/>
                </a:solidFill>
              </a:rPr>
              <a:t>t</a:t>
            </a:r>
            <a:r>
              <a:rPr lang="en-US" dirty="0" smtClean="0">
                <a:solidFill>
                  <a:srgbClr val="FFFFCC"/>
                </a:solidFill>
              </a:rPr>
              <a:t> - # of participating nucleons</a:t>
            </a:r>
            <a:endParaRPr lang="en-US" dirty="0">
              <a:solidFill>
                <a:srgbClr val="FFFFCC"/>
              </a:solidFill>
            </a:endParaRPr>
          </a:p>
        </p:txBody>
      </p:sp>
    </p:spTree>
    <p:extLst>
      <p:ext uri="{BB962C8B-B14F-4D97-AF65-F5344CB8AC3E}">
        <p14:creationId xmlns:p14="http://schemas.microsoft.com/office/powerpoint/2010/main" val="30677537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Bound states of hadronic bound states:</a:t>
            </a:r>
            <a:br>
              <a:rPr lang="en-US" sz="3600" dirty="0" smtClean="0"/>
            </a:br>
            <a:r>
              <a:rPr lang="en-US" sz="3600" dirty="0" smtClean="0"/>
              <a:t>Creating nuclei!</a:t>
            </a:r>
            <a:endParaRPr lang="en-US" sz="3600" dirty="0"/>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38</a:t>
            </a:fld>
            <a:endParaRPr lang="en-US"/>
          </a:p>
        </p:txBody>
      </p:sp>
      <p:pic>
        <p:nvPicPr>
          <p:cNvPr id="98308" name="Picture 4" descr="https://drupal.star.bnl.gov/STAR/files/starpublications/171/fig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63" y="1914524"/>
            <a:ext cx="7626637" cy="364807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52400" y="4876800"/>
            <a:ext cx="1524000" cy="990600"/>
            <a:chOff x="152400" y="4876800"/>
            <a:chExt cx="1524000" cy="990600"/>
          </a:xfrm>
        </p:grpSpPr>
        <p:sp>
          <p:nvSpPr>
            <p:cNvPr id="10" name="AutoShape 39"/>
            <p:cNvSpPr>
              <a:spLocks noChangeArrowheads="1"/>
            </p:cNvSpPr>
            <p:nvPr/>
          </p:nvSpPr>
          <p:spPr bwMode="auto">
            <a:xfrm>
              <a:off x="152400" y="4876800"/>
              <a:ext cx="1060097" cy="990600"/>
            </a:xfrm>
            <a:prstGeom prst="star5">
              <a:avLst/>
            </a:prstGeom>
            <a:solidFill>
              <a:srgbClr val="FF0000"/>
            </a:solidFill>
            <a:ln w="9525">
              <a:solidFill>
                <a:srgbClr val="000080"/>
              </a:solidFill>
              <a:miter lim="800000"/>
              <a:headEnd type="none" w="sm" len="sm"/>
              <a:tailEnd type="none" w="sm" len="sm"/>
            </a:ln>
            <a:effectLst/>
          </p:spPr>
          <p:txBody>
            <a:bodyPr wrap="none" anchor="ctr"/>
            <a:lstStyle/>
            <a:p>
              <a:endParaRPr lang="en-US" sz="2400" b="1" i="1">
                <a:cs typeface="Arial" pitchFamily="34" charset="0"/>
              </a:endParaRPr>
            </a:p>
          </p:txBody>
        </p:sp>
        <p:sp>
          <p:nvSpPr>
            <p:cNvPr id="11" name="Text Box 40"/>
            <p:cNvSpPr txBox="1">
              <a:spLocks noChangeArrowheads="1"/>
            </p:cNvSpPr>
            <p:nvPr/>
          </p:nvSpPr>
          <p:spPr bwMode="auto">
            <a:xfrm>
              <a:off x="526344" y="5148840"/>
              <a:ext cx="1150056" cy="455901"/>
            </a:xfrm>
            <a:prstGeom prst="rect">
              <a:avLst/>
            </a:prstGeom>
            <a:noFill/>
            <a:ln w="12700">
              <a:noFill/>
              <a:miter lim="800000"/>
              <a:headEnd type="none" w="sm" len="sm"/>
              <a:tailEnd type="none" w="sm" len="sm"/>
            </a:ln>
            <a:effectLst/>
          </p:spPr>
          <p:txBody>
            <a:bodyPr>
              <a:spAutoFit/>
            </a:bodyPr>
            <a:lstStyle/>
            <a:p>
              <a:r>
                <a:rPr lang="en-US" sz="2400" b="1" i="1" dirty="0">
                  <a:solidFill>
                    <a:srgbClr val="1C0E81"/>
                  </a:solidFill>
                  <a:effectLst>
                    <a:outerShdw blurRad="38100" dist="38100" dir="2700000" algn="tl">
                      <a:srgbClr val="FFFFFF"/>
                    </a:outerShdw>
                  </a:effectLst>
                  <a:latin typeface="Helvetica"/>
                  <a:cs typeface="Arial" pitchFamily="34" charset="0"/>
                </a:rPr>
                <a:t>STAR</a:t>
              </a:r>
            </a:p>
          </p:txBody>
        </p:sp>
      </p:grpSp>
      <p:sp>
        <p:nvSpPr>
          <p:cNvPr id="13" name="TextBox 12"/>
          <p:cNvSpPr txBox="1"/>
          <p:nvPr/>
        </p:nvSpPr>
        <p:spPr>
          <a:xfrm>
            <a:off x="1676400" y="5638800"/>
            <a:ext cx="2599430" cy="400110"/>
          </a:xfrm>
          <a:prstGeom prst="rect">
            <a:avLst/>
          </a:prstGeom>
          <a:noFill/>
        </p:spPr>
        <p:txBody>
          <a:bodyPr wrap="none" rtlCol="0">
            <a:spAutoFit/>
          </a:bodyPr>
          <a:lstStyle/>
          <a:p>
            <a:r>
              <a:rPr lang="en-US" sz="2000" dirty="0" smtClean="0">
                <a:solidFill>
                  <a:srgbClr val="FFFFCC"/>
                </a:solidFill>
              </a:rPr>
              <a:t>Nature 473, 353 (2011)</a:t>
            </a:r>
            <a:endParaRPr lang="en-US" sz="2000" dirty="0">
              <a:solidFill>
                <a:srgbClr val="FFFFCC"/>
              </a:solidFill>
            </a:endParaRPr>
          </a:p>
        </p:txBody>
      </p:sp>
    </p:spTree>
    <p:extLst>
      <p:ext uri="{BB962C8B-B14F-4D97-AF65-F5344CB8AC3E}">
        <p14:creationId xmlns:p14="http://schemas.microsoft.com/office/powerpoint/2010/main" val="2956254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28600" y="152400"/>
            <a:ext cx="8686800" cy="1066800"/>
          </a:xfrm>
        </p:spPr>
        <p:txBody>
          <a:bodyPr>
            <a:normAutofit fontScale="90000"/>
          </a:bodyPr>
          <a:lstStyle/>
          <a:p>
            <a:r>
              <a:rPr lang="en-US" sz="4000" dirty="0" smtClean="0"/>
              <a:t>Back to spin-momentum correlations:</a:t>
            </a:r>
            <a:br>
              <a:rPr lang="en-US" sz="4000" dirty="0" smtClean="0"/>
            </a:br>
            <a:r>
              <a:rPr lang="en-US" sz="4000" dirty="0"/>
              <a:t>W</a:t>
            </a:r>
            <a:r>
              <a:rPr lang="en-US" sz="4000" dirty="0" smtClean="0"/>
              <a:t>hat about the original </a:t>
            </a:r>
            <a:r>
              <a:rPr lang="en-US" sz="4000" dirty="0" err="1" smtClean="0"/>
              <a:t>p+p</a:t>
            </a:r>
            <a:r>
              <a:rPr lang="en-US" sz="4000" dirty="0" smtClean="0"/>
              <a:t> </a:t>
            </a:r>
            <a:r>
              <a:rPr lang="en-US" sz="4000" dirty="0" smtClean="0">
                <a:sym typeface="Wingdings" panose="05000000000000000000" pitchFamily="2" charset="2"/>
              </a:rPr>
              <a:t> hadrons</a:t>
            </a:r>
            <a:r>
              <a:rPr lang="en-US" sz="4000" dirty="0" smtClean="0"/>
              <a:t>?</a:t>
            </a:r>
          </a:p>
        </p:txBody>
      </p:sp>
      <p:sp>
        <p:nvSpPr>
          <p:cNvPr id="17413" name="Text Box 8"/>
          <p:cNvSpPr txBox="1">
            <a:spLocks noChangeArrowheads="1"/>
          </p:cNvSpPr>
          <p:nvPr/>
        </p:nvSpPr>
        <p:spPr bwMode="auto">
          <a:xfrm>
            <a:off x="449263" y="1531938"/>
            <a:ext cx="1760537" cy="830262"/>
          </a:xfrm>
          <a:prstGeom prst="rect">
            <a:avLst/>
          </a:prstGeom>
          <a:solidFill>
            <a:schemeClr val="bg1"/>
          </a:solidFill>
          <a:ln w="9525">
            <a:noFill/>
            <a:miter lim="800000"/>
            <a:headEnd/>
            <a:tailEnd/>
          </a:ln>
        </p:spPr>
        <p:txBody>
          <a:bodyPr wrap="none">
            <a:spAutoFit/>
          </a:bodyPr>
          <a:lstStyle/>
          <a:p>
            <a:pPr algn="ctr" eaLnBrk="0" hangingPunct="0"/>
            <a:r>
              <a:rPr lang="en-US" dirty="0"/>
              <a:t>ANL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s=4.9 GeV</a:t>
            </a:r>
            <a:r>
              <a:rPr lang="en-US" dirty="0"/>
              <a:t> </a:t>
            </a:r>
          </a:p>
        </p:txBody>
      </p:sp>
      <p:graphicFrame>
        <p:nvGraphicFramePr>
          <p:cNvPr id="17410" name="Object 2"/>
          <p:cNvGraphicFramePr>
            <a:graphicFrameLocks noGrp="1" noChangeAspect="1"/>
          </p:cNvGraphicFramePr>
          <p:nvPr>
            <p:ph sz="half" idx="2"/>
          </p:nvPr>
        </p:nvGraphicFramePr>
        <p:xfrm>
          <a:off x="1066800" y="5334000"/>
          <a:ext cx="2057400" cy="561975"/>
        </p:xfrm>
        <a:graphic>
          <a:graphicData uri="http://schemas.openxmlformats.org/presentationml/2006/ole">
            <mc:AlternateContent xmlns:mc="http://schemas.openxmlformats.org/markup-compatibility/2006">
              <mc:Choice xmlns:v="urn:schemas-microsoft-com:vml" Requires="v">
                <p:oleObj spid="_x0000_s12789" name="Equation" r:id="rId4" imgW="977760" imgH="266400" progId="Equation.3">
                  <p:embed/>
                </p:oleObj>
              </mc:Choice>
              <mc:Fallback>
                <p:oleObj name="Equation" r:id="rId4" imgW="97776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334000"/>
                        <a:ext cx="2057400" cy="561975"/>
                      </a:xfrm>
                      <a:prstGeom prst="rect">
                        <a:avLst/>
                      </a:prstGeom>
                      <a:solidFill>
                        <a:schemeClr val="bg1"/>
                      </a:solidFill>
                    </p:spPr>
                  </p:pic>
                </p:oleObj>
              </mc:Fallback>
            </mc:AlternateContent>
          </a:graphicData>
        </a:graphic>
      </p:graphicFrame>
      <p:sp>
        <p:nvSpPr>
          <p:cNvPr id="17414" name="Slide Number Placeholder 16"/>
          <p:cNvSpPr>
            <a:spLocks noGrp="1"/>
          </p:cNvSpPr>
          <p:nvPr>
            <p:ph type="sldNum" sz="quarter" idx="12"/>
          </p:nvPr>
        </p:nvSpPr>
        <p:spPr>
          <a:noFill/>
        </p:spPr>
        <p:txBody>
          <a:bodyPr/>
          <a:lstStyle/>
          <a:p>
            <a:fld id="{4895446B-FFB0-49C8-A3C8-E87413C39614}" type="slidenum">
              <a:rPr lang="en-US" smtClean="0"/>
              <a:pPr/>
              <a:t>39</a:t>
            </a:fld>
            <a:endParaRPr lang="en-US" smtClean="0"/>
          </a:p>
        </p:txBody>
      </p:sp>
      <p:pic>
        <p:nvPicPr>
          <p:cNvPr id="17415" name="Picture 4"/>
          <p:cNvPicPr>
            <a:picLocks noChangeAspect="1" noChangeArrowheads="1"/>
          </p:cNvPicPr>
          <p:nvPr/>
        </p:nvPicPr>
        <p:blipFill>
          <a:blip r:embed="rId6" cstate="print"/>
          <a:srcRect/>
          <a:stretch>
            <a:fillRect/>
          </a:stretch>
        </p:blipFill>
        <p:spPr bwMode="auto">
          <a:xfrm>
            <a:off x="0" y="2408238"/>
            <a:ext cx="9144000" cy="2697162"/>
          </a:xfrm>
          <a:prstGeom prst="rect">
            <a:avLst/>
          </a:prstGeom>
          <a:noFill/>
          <a:ln w="9525">
            <a:noFill/>
            <a:miter lim="800000"/>
            <a:headEnd/>
            <a:tailEnd/>
          </a:ln>
        </p:spPr>
      </p:pic>
      <p:sp>
        <p:nvSpPr>
          <p:cNvPr id="17416" name="Rectangle 17"/>
          <p:cNvSpPr>
            <a:spLocks noChangeArrowheads="1"/>
          </p:cNvSpPr>
          <p:nvPr/>
        </p:nvSpPr>
        <p:spPr bwMode="auto">
          <a:xfrm>
            <a:off x="2714625" y="1524000"/>
            <a:ext cx="1760538" cy="831850"/>
          </a:xfrm>
          <a:prstGeom prst="rect">
            <a:avLst/>
          </a:prstGeom>
          <a:solidFill>
            <a:schemeClr val="bg1"/>
          </a:solidFill>
          <a:ln w="9525">
            <a:noFill/>
            <a:miter lim="800000"/>
            <a:headEnd/>
            <a:tailEnd/>
          </a:ln>
        </p:spPr>
        <p:txBody>
          <a:bodyPr wrap="none">
            <a:spAutoFit/>
          </a:bodyPr>
          <a:lstStyle/>
          <a:p>
            <a:pPr algn="ctr" eaLnBrk="0" hangingPunct="0"/>
            <a:r>
              <a:rPr lang="en-US" dirty="0"/>
              <a:t>BNL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s=6.6 GeV</a:t>
            </a:r>
            <a:r>
              <a:rPr lang="en-US" dirty="0"/>
              <a:t> </a:t>
            </a:r>
          </a:p>
        </p:txBody>
      </p:sp>
      <p:sp>
        <p:nvSpPr>
          <p:cNvPr id="17417" name="Rectangle 18"/>
          <p:cNvSpPr>
            <a:spLocks noChangeArrowheads="1"/>
          </p:cNvSpPr>
          <p:nvPr/>
        </p:nvSpPr>
        <p:spPr bwMode="auto">
          <a:xfrm>
            <a:off x="4867275" y="1531937"/>
            <a:ext cx="1914525" cy="830263"/>
          </a:xfrm>
          <a:prstGeom prst="rect">
            <a:avLst/>
          </a:prstGeom>
          <a:solidFill>
            <a:schemeClr val="bg1"/>
          </a:solidFill>
          <a:ln w="9525">
            <a:noFill/>
            <a:miter lim="800000"/>
            <a:headEnd/>
            <a:tailEnd/>
          </a:ln>
        </p:spPr>
        <p:txBody>
          <a:bodyPr wrap="none">
            <a:spAutoFit/>
          </a:bodyPr>
          <a:lstStyle/>
          <a:p>
            <a:pPr algn="ctr" eaLnBrk="0" hangingPunct="0"/>
            <a:r>
              <a:rPr lang="en-US" dirty="0"/>
              <a:t>FNAL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s=19.4 GeV</a:t>
            </a:r>
            <a:r>
              <a:rPr lang="en-US" dirty="0"/>
              <a:t> </a:t>
            </a:r>
          </a:p>
        </p:txBody>
      </p:sp>
      <p:sp>
        <p:nvSpPr>
          <p:cNvPr id="17418" name="Rectangle 19"/>
          <p:cNvSpPr>
            <a:spLocks noChangeArrowheads="1"/>
          </p:cNvSpPr>
          <p:nvPr/>
        </p:nvSpPr>
        <p:spPr bwMode="auto">
          <a:xfrm>
            <a:off x="7145338" y="1531938"/>
            <a:ext cx="1916112" cy="830262"/>
          </a:xfrm>
          <a:prstGeom prst="rect">
            <a:avLst/>
          </a:prstGeom>
          <a:solidFill>
            <a:schemeClr val="bg1"/>
          </a:solidFill>
          <a:ln w="9525">
            <a:noFill/>
            <a:miter lim="800000"/>
            <a:headEnd/>
            <a:tailEnd/>
          </a:ln>
        </p:spPr>
        <p:txBody>
          <a:bodyPr wrap="none">
            <a:spAutoFit/>
          </a:bodyPr>
          <a:lstStyle/>
          <a:p>
            <a:pPr algn="ctr" eaLnBrk="0" hangingPunct="0"/>
            <a:r>
              <a:rPr lang="en-US" dirty="0"/>
              <a:t>RHIC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s=62.4 GeV</a:t>
            </a:r>
            <a:r>
              <a:rPr lang="en-US" dirty="0"/>
              <a:t> </a:t>
            </a:r>
          </a:p>
        </p:txBody>
      </p:sp>
      <p:sp>
        <p:nvSpPr>
          <p:cNvPr id="5" name="Footer Placeholder 4"/>
          <p:cNvSpPr>
            <a:spLocks noGrp="1"/>
          </p:cNvSpPr>
          <p:nvPr>
            <p:ph type="ftr" sz="quarter" idx="11"/>
          </p:nvPr>
        </p:nvSpPr>
        <p:spPr/>
        <p:txBody>
          <a:bodyPr/>
          <a:lstStyle/>
          <a:p>
            <a:r>
              <a:rPr lang="en-US" smtClean="0"/>
              <a:t>C. Aidala, HUGS, June 2016</a:t>
            </a:r>
            <a:endParaRPr lang="en-US"/>
          </a:p>
        </p:txBody>
      </p:sp>
      <p:grpSp>
        <p:nvGrpSpPr>
          <p:cNvPr id="2" name="Group 7"/>
          <p:cNvGrpSpPr>
            <a:grpSpLocks/>
          </p:cNvGrpSpPr>
          <p:nvPr/>
        </p:nvGrpSpPr>
        <p:grpSpPr bwMode="auto">
          <a:xfrm>
            <a:off x="4876800" y="5062537"/>
            <a:ext cx="3048000" cy="1566863"/>
            <a:chOff x="1680" y="3141"/>
            <a:chExt cx="1872" cy="864"/>
          </a:xfrm>
        </p:grpSpPr>
        <p:sp>
          <p:nvSpPr>
            <p:cNvPr id="17430"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3" name="Group 9"/>
            <p:cNvGrpSpPr>
              <a:grpSpLocks/>
            </p:cNvGrpSpPr>
            <p:nvPr/>
          </p:nvGrpSpPr>
          <p:grpSpPr bwMode="auto">
            <a:xfrm>
              <a:off x="1776" y="3141"/>
              <a:ext cx="1579" cy="845"/>
              <a:chOff x="1776" y="2666"/>
              <a:chExt cx="2088" cy="1271"/>
            </a:xfrm>
          </p:grpSpPr>
          <p:sp>
            <p:nvSpPr>
              <p:cNvPr id="17432"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4" name="Group 11"/>
              <p:cNvGrpSpPr>
                <a:grpSpLocks/>
              </p:cNvGrpSpPr>
              <p:nvPr/>
            </p:nvGrpSpPr>
            <p:grpSpPr bwMode="auto">
              <a:xfrm>
                <a:off x="2352" y="3072"/>
                <a:ext cx="288" cy="480"/>
                <a:chOff x="4320" y="1488"/>
                <a:chExt cx="288" cy="480"/>
              </a:xfrm>
            </p:grpSpPr>
            <p:sp>
              <p:nvSpPr>
                <p:cNvPr id="1744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44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7434"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7435"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7436"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7437"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7438" name="Text Box 18"/>
              <p:cNvSpPr txBox="1">
                <a:spLocks noChangeArrowheads="1"/>
              </p:cNvSpPr>
              <p:nvPr/>
            </p:nvSpPr>
            <p:spPr bwMode="auto">
              <a:xfrm>
                <a:off x="2823" y="2666"/>
                <a:ext cx="589" cy="481"/>
              </a:xfrm>
              <a:prstGeom prst="rect">
                <a:avLst/>
              </a:prstGeom>
              <a:noFill/>
              <a:ln w="9525">
                <a:noFill/>
                <a:miter lim="800000"/>
                <a:headEnd/>
                <a:tailEnd/>
              </a:ln>
            </p:spPr>
            <p:txBody>
              <a:bodyPr wrap="none">
                <a:spAutoFit/>
              </a:bodyPr>
              <a:lstStyle/>
              <a:p>
                <a:pPr eaLnBrk="0" hangingPunct="0"/>
                <a:r>
                  <a:rPr lang="en-US" altLang="ja-JP" sz="3200" dirty="0">
                    <a:solidFill>
                      <a:srgbClr val="FF3399"/>
                    </a:solidFill>
                    <a:ea typeface="ＭＳ Ｐゴシック"/>
                    <a:cs typeface="ＭＳ Ｐゴシック"/>
                  </a:rPr>
                  <a:t>left</a:t>
                </a:r>
              </a:p>
            </p:txBody>
          </p:sp>
          <p:sp>
            <p:nvSpPr>
              <p:cNvPr id="17439" name="Text Box 19"/>
              <p:cNvSpPr txBox="1">
                <a:spLocks noChangeArrowheads="1"/>
              </p:cNvSpPr>
              <p:nvPr/>
            </p:nvSpPr>
            <p:spPr bwMode="auto">
              <a:xfrm>
                <a:off x="3073" y="3457"/>
                <a:ext cx="791" cy="480"/>
              </a:xfrm>
              <a:prstGeom prst="rect">
                <a:avLst/>
              </a:prstGeom>
              <a:noFill/>
              <a:ln w="9525">
                <a:noFill/>
                <a:miter lim="800000"/>
                <a:headEnd/>
                <a:tailEnd/>
              </a:ln>
            </p:spPr>
            <p:txBody>
              <a:bodyPr>
                <a:spAutoFit/>
              </a:bodyPr>
              <a:lstStyle/>
              <a:p>
                <a:pPr eaLnBrk="0" hangingPunct="0"/>
                <a:r>
                  <a:rPr lang="en-US" altLang="ja-JP" sz="3200" dirty="0">
                    <a:solidFill>
                      <a:srgbClr val="FF3399"/>
                    </a:solidFill>
                    <a:ea typeface="ＭＳ Ｐゴシック"/>
                    <a:cs typeface="ＭＳ Ｐゴシック"/>
                  </a:rPr>
                  <a:t>right</a:t>
                </a:r>
              </a:p>
            </p:txBody>
          </p:sp>
        </p:grpSp>
      </p:grpSp>
      <p:sp>
        <p:nvSpPr>
          <p:cNvPr id="24" name="Text Box 32"/>
          <p:cNvSpPr txBox="1">
            <a:spLocks noChangeArrowheads="1"/>
          </p:cNvSpPr>
          <p:nvPr/>
        </p:nvSpPr>
        <p:spPr bwMode="auto">
          <a:xfrm>
            <a:off x="486228" y="5188803"/>
            <a:ext cx="8266112" cy="830997"/>
          </a:xfrm>
          <a:prstGeom prst="rect">
            <a:avLst/>
          </a:prstGeom>
          <a:solidFill>
            <a:srgbClr val="00FFFF"/>
          </a:solidFill>
          <a:ln w="9525">
            <a:solidFill>
              <a:schemeClr val="tx1"/>
            </a:solidFill>
            <a:miter lim="800000"/>
            <a:headEnd/>
            <a:tailEnd/>
          </a:ln>
          <a:effectLst/>
        </p:spPr>
        <p:txBody>
          <a:bodyPr>
            <a:spAutoFit/>
          </a:bodyPr>
          <a:lstStyle/>
          <a:p>
            <a:pPr algn="ctr"/>
            <a:r>
              <a:rPr lang="en-US" sz="2400" dirty="0" smtClean="0">
                <a:latin typeface="Times New Roman" panose="02020603050405020304" pitchFamily="18" charset="0"/>
                <a:cs typeface="Times New Roman" panose="02020603050405020304" pitchFamily="18" charset="0"/>
              </a:rPr>
              <a:t>Experimentally confirmed numerous times, with strikingly similar </a:t>
            </a:r>
            <a:r>
              <a:rPr lang="en-US" sz="2400" dirty="0">
                <a:latin typeface="Times New Roman" panose="02020603050405020304" pitchFamily="18" charset="0"/>
                <a:cs typeface="Times New Roman" panose="02020603050405020304" pitchFamily="18" charset="0"/>
              </a:rPr>
              <a:t>effects across </a:t>
            </a:r>
            <a:r>
              <a:rPr lang="en-US" sz="2400" dirty="0" smtClean="0">
                <a:latin typeface="Times New Roman" panose="02020603050405020304" pitchFamily="18" charset="0"/>
                <a:cs typeface="Times New Roman" panose="02020603050405020304" pitchFamily="18" charset="0"/>
              </a:rPr>
              <a:t>energies! </a:t>
            </a:r>
          </a:p>
        </p:txBody>
      </p:sp>
      <p:sp>
        <p:nvSpPr>
          <p:cNvPr id="7" name="Oval 6"/>
          <p:cNvSpPr/>
          <p:nvPr/>
        </p:nvSpPr>
        <p:spPr>
          <a:xfrm>
            <a:off x="527172" y="2452048"/>
            <a:ext cx="1113972"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49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lectures</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Introduction; collinear and TMD proton structure and hadronization; some history</a:t>
            </a:r>
          </a:p>
          <a:p>
            <a:pPr marL="514350" indent="-514350">
              <a:buFont typeface="+mj-lt"/>
              <a:buAutoNum type="arabicPeriod"/>
            </a:pPr>
            <a:r>
              <a:rPr lang="en-US" dirty="0" smtClean="0"/>
              <a:t>TMDs and proton structure; measurements; collinear twist-3 and </a:t>
            </a:r>
            <a:r>
              <a:rPr lang="en-US" dirty="0" err="1" smtClean="0"/>
              <a:t>multiparton</a:t>
            </a:r>
            <a:r>
              <a:rPr lang="en-US" dirty="0" smtClean="0"/>
              <a:t> correlations; </a:t>
            </a:r>
            <a:r>
              <a:rPr lang="en-US" smtClean="0"/>
              <a:t>sea quarks</a:t>
            </a:r>
            <a:endParaRPr lang="en-US" dirty="0" smtClean="0"/>
          </a:p>
          <a:p>
            <a:pPr marL="514350" indent="-514350">
              <a:buFont typeface="+mj-lt"/>
              <a:buAutoNum type="arabicPeriod"/>
            </a:pPr>
            <a:r>
              <a:rPr lang="en-US" dirty="0" smtClean="0"/>
              <a:t>Processes and experimental facilities</a:t>
            </a:r>
          </a:p>
          <a:p>
            <a:pPr marL="514350" indent="-514350">
              <a:buFont typeface="+mj-lt"/>
              <a:buAutoNum type="arabicPeriod"/>
            </a:pPr>
            <a:r>
              <a:rPr lang="en-US" dirty="0" smtClean="0"/>
              <a:t>TMD factorization, </a:t>
            </a:r>
            <a:r>
              <a:rPr lang="en-US" dirty="0" err="1" smtClean="0"/>
              <a:t>Aharonov</a:t>
            </a:r>
            <a:r>
              <a:rPr lang="en-US" dirty="0" smtClean="0"/>
              <a:t>-Bohm, and color entanglement I</a:t>
            </a:r>
          </a:p>
          <a:p>
            <a:pPr marL="514350" indent="-514350">
              <a:buFont typeface="+mj-lt"/>
              <a:buAutoNum type="arabicPeriod"/>
            </a:pPr>
            <a:r>
              <a:rPr lang="en-US" dirty="0" smtClean="0"/>
              <a:t>TMD factorization, </a:t>
            </a:r>
            <a:r>
              <a:rPr lang="en-US" dirty="0" err="1" smtClean="0"/>
              <a:t>Aharonov</a:t>
            </a:r>
            <a:r>
              <a:rPr lang="en-US" dirty="0" smtClean="0"/>
              <a:t>-Bohm, and color entanglement II</a:t>
            </a:r>
          </a:p>
          <a:p>
            <a:pPr marL="514350" indent="-514350">
              <a:buFont typeface="+mj-lt"/>
              <a:buAutoNum type="arabicPeriod"/>
            </a:pPr>
            <a:r>
              <a:rPr lang="en-US" dirty="0" smtClean="0"/>
              <a:t>Connections to other subfields of QCD; summary and outlook</a:t>
            </a:r>
          </a:p>
          <a:p>
            <a:endParaRPr lang="en-US" dirty="0"/>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6749252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p+p</a:t>
            </a:r>
            <a:r>
              <a:rPr lang="en-US" dirty="0" smtClean="0"/>
              <a:t> </a:t>
            </a:r>
            <a:r>
              <a:rPr lang="en-US" dirty="0" smtClean="0">
                <a:sym typeface="Wingdings" panose="05000000000000000000" pitchFamily="2" charset="2"/>
              </a:rPr>
              <a:t> hadron + X:</a:t>
            </a:r>
            <a:r>
              <a:rPr lang="en-US" dirty="0" smtClean="0"/>
              <a:t> </a:t>
            </a:r>
            <a:br>
              <a:rPr lang="en-US" dirty="0" smtClean="0"/>
            </a:br>
            <a:r>
              <a:rPr lang="en-US" dirty="0" smtClean="0"/>
              <a:t>Challenging to interpret</a:t>
            </a:r>
            <a:endParaRPr lang="en-US" dirty="0"/>
          </a:p>
        </p:txBody>
      </p:sp>
      <p:sp>
        <p:nvSpPr>
          <p:cNvPr id="3" name="Text Placeholder 2"/>
          <p:cNvSpPr>
            <a:spLocks noGrp="1"/>
          </p:cNvSpPr>
          <p:nvPr>
            <p:ph idx="1"/>
          </p:nvPr>
        </p:nvSpPr>
        <p:spPr/>
        <p:txBody>
          <a:bodyPr>
            <a:normAutofit fontScale="92500"/>
          </a:bodyPr>
          <a:lstStyle/>
          <a:p>
            <a:r>
              <a:rPr lang="en-US" dirty="0" smtClean="0"/>
              <a:t>Always huge effects!</a:t>
            </a:r>
          </a:p>
          <a:p>
            <a:r>
              <a:rPr lang="en-US" dirty="0" smtClean="0"/>
              <a:t>But in </a:t>
            </a:r>
            <a:r>
              <a:rPr lang="en-US" dirty="0" err="1" smtClean="0"/>
              <a:t>p+p</a:t>
            </a:r>
            <a:r>
              <a:rPr lang="en-US" dirty="0" smtClean="0"/>
              <a:t> </a:t>
            </a:r>
            <a:r>
              <a:rPr lang="en-US" dirty="0" smtClean="0">
                <a:sym typeface="Wingdings" panose="05000000000000000000" pitchFamily="2" charset="2"/>
              </a:rPr>
              <a:t> pion +X don’t have enough information to separate initial-state (proton structure) from final-state (hadronization) effects</a:t>
            </a:r>
          </a:p>
          <a:p>
            <a:r>
              <a:rPr lang="en-US" dirty="0" smtClean="0">
                <a:sym typeface="Wingdings" panose="05000000000000000000" pitchFamily="2" charset="2"/>
              </a:rPr>
              <a:t>Inclusive measurement—don’t measure the combination of a hard plus a </a:t>
            </a:r>
            <a:r>
              <a:rPr lang="en-US" dirty="0" err="1" smtClean="0">
                <a:sym typeface="Wingdings" panose="05000000000000000000" pitchFamily="2" charset="2"/>
              </a:rPr>
              <a:t>nonperturbative</a:t>
            </a:r>
            <a:r>
              <a:rPr lang="en-US" dirty="0" smtClean="0">
                <a:sym typeface="Wingdings" panose="05000000000000000000" pitchFamily="2" charset="2"/>
              </a:rPr>
              <a:t> momentum scale required to (directly) apply TMD framework in </a:t>
            </a:r>
            <a:r>
              <a:rPr lang="en-US" dirty="0" err="1" smtClean="0">
                <a:sym typeface="Wingdings" panose="05000000000000000000" pitchFamily="2" charset="2"/>
              </a:rPr>
              <a:t>pQCD</a:t>
            </a:r>
            <a:r>
              <a:rPr lang="en-US" dirty="0" smtClean="0">
                <a:sym typeface="Wingdings" panose="05000000000000000000" pitchFamily="2" charset="2"/>
              </a:rPr>
              <a:t> calculations</a:t>
            </a:r>
          </a:p>
          <a:p>
            <a:r>
              <a:rPr lang="en-US" dirty="0" smtClean="0">
                <a:sym typeface="Wingdings" panose="05000000000000000000" pitchFamily="2" charset="2"/>
              </a:rPr>
              <a:t>More in later lectures . . .</a:t>
            </a:r>
            <a:endParaRPr lang="en-US" dirty="0"/>
          </a:p>
        </p:txBody>
      </p:sp>
      <p:sp>
        <p:nvSpPr>
          <p:cNvPr id="5" name="Footer Placeholder 4"/>
          <p:cNvSpPr>
            <a:spLocks noGrp="1"/>
          </p:cNvSpPr>
          <p:nvPr>
            <p:ph type="ftr" sz="quarter" idx="11"/>
          </p:nvPr>
        </p:nvSpPr>
        <p:spPr/>
        <p:txBody>
          <a:bodyPr/>
          <a:lstStyle/>
          <a:p>
            <a:r>
              <a:rPr lang="en-US" smtClean="0"/>
              <a:t>C. Aidala, HUGS, June 2016</a:t>
            </a:r>
            <a:endParaRPr lang="en-US"/>
          </a:p>
        </p:txBody>
      </p:sp>
      <p:sp>
        <p:nvSpPr>
          <p:cNvPr id="6" name="Slide Number Placeholder 5"/>
          <p:cNvSpPr>
            <a:spLocks noGrp="1"/>
          </p:cNvSpPr>
          <p:nvPr>
            <p:ph type="sldNum" sz="quarter" idx="12"/>
          </p:nvPr>
        </p:nvSpPr>
        <p:spPr/>
        <p:txBody>
          <a:bodyPr/>
          <a:lstStyle/>
          <a:p>
            <a:fld id="{33787017-3038-4AF4-9EAC-D148795E31DD}" type="slidenum">
              <a:rPr lang="en-US" smtClean="0"/>
              <a:pPr/>
              <a:t>40</a:t>
            </a:fld>
            <a:endParaRPr lang="en-US"/>
          </a:p>
        </p:txBody>
      </p:sp>
    </p:spTree>
    <p:extLst>
      <p:ext uri="{BB962C8B-B14F-4D97-AF65-F5344CB8AC3E}">
        <p14:creationId xmlns:p14="http://schemas.microsoft.com/office/powerpoint/2010/main" val="361166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Lecture 1</a:t>
            </a:r>
            <a:endParaRPr lang="en-US" dirty="0"/>
          </a:p>
        </p:txBody>
      </p:sp>
      <p:sp>
        <p:nvSpPr>
          <p:cNvPr id="3" name="Content Placeholder 2"/>
          <p:cNvSpPr>
            <a:spLocks noGrp="1"/>
          </p:cNvSpPr>
          <p:nvPr>
            <p:ph idx="1"/>
          </p:nvPr>
        </p:nvSpPr>
        <p:spPr>
          <a:xfrm>
            <a:off x="457200" y="1447800"/>
            <a:ext cx="8229600" cy="4525963"/>
          </a:xfrm>
        </p:spPr>
        <p:txBody>
          <a:bodyPr>
            <a:normAutofit fontScale="92500" lnSpcReduction="10000"/>
          </a:bodyPr>
          <a:lstStyle/>
          <a:p>
            <a:r>
              <a:rPr lang="en-US" dirty="0" smtClean="0"/>
              <a:t>Transverse-momentum-dependent distributions have extended our knowledge of partons within QCD bound states and the process of hadronization, highlighting parton </a:t>
            </a:r>
            <a:r>
              <a:rPr lang="en-US" i="1" dirty="0" smtClean="0"/>
              <a:t>dynamics</a:t>
            </a:r>
          </a:p>
          <a:p>
            <a:r>
              <a:rPr lang="en-US" dirty="0" smtClean="0"/>
              <a:t>Working with TMD functions has furthermore brought to light fundamental aspects of QCD related to </a:t>
            </a:r>
            <a:r>
              <a:rPr lang="en-US" i="1" dirty="0" smtClean="0"/>
              <a:t>color interactions</a:t>
            </a:r>
          </a:p>
          <a:p>
            <a:r>
              <a:rPr lang="en-US" dirty="0" smtClean="0"/>
              <a:t>While </a:t>
            </a:r>
            <a:r>
              <a:rPr lang="en-US" dirty="0"/>
              <a:t>nucleon structure </a:t>
            </a:r>
            <a:r>
              <a:rPr lang="en-US" dirty="0" smtClean="0"/>
              <a:t>has been a focus over the past ~40 years, increasing attention is starting to be paid </a:t>
            </a:r>
            <a:r>
              <a:rPr lang="en-US" smtClean="0"/>
              <a:t>to hadronization</a:t>
            </a:r>
            <a:endParaRPr lang="en-US" dirty="0"/>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1676844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Extra</a:t>
            </a:r>
            <a:endParaRPr lang="en-US" dirty="0"/>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smtClean="0"/>
              <a:t>More history]</a:t>
            </a:r>
            <a:endParaRPr lang="en-US"/>
          </a:p>
        </p:txBody>
      </p:sp>
      <p:sp>
        <p:nvSpPr>
          <p:cNvPr id="3" name="Content Placeholder 2"/>
          <p:cNvSpPr>
            <a:spLocks noGrp="1"/>
          </p:cNvSpPr>
          <p:nvPr>
            <p:ph idx="1"/>
          </p:nvPr>
        </p:nvSpPr>
        <p:spPr/>
        <p:txBody>
          <a:bodyPr/>
          <a:lstStyle/>
          <a:p>
            <a:r>
              <a:rPr lang="en-US" dirty="0" smtClean="0"/>
              <a:t>[Early work by Ralston and </a:t>
            </a:r>
            <a:r>
              <a:rPr lang="en-US" dirty="0" err="1" smtClean="0"/>
              <a:t>Soper</a:t>
            </a:r>
            <a:r>
              <a:rPr lang="en-US" dirty="0" smtClean="0"/>
              <a:t>, or was this transversity?]</a:t>
            </a:r>
            <a:endParaRPr lang="en-US" dirty="0"/>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37208581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4953000" y="1493837"/>
            <a:ext cx="3886200" cy="4786829"/>
          </a:xfrm>
        </p:spPr>
        <p:txBody>
          <a:bodyPr>
            <a:normAutofit fontScale="70000" lnSpcReduction="20000"/>
          </a:bodyPr>
          <a:lstStyle/>
          <a:p>
            <a:r>
              <a:rPr lang="en-US" dirty="0" smtClean="0"/>
              <a:t>Cross section data used in FF fit</a:t>
            </a:r>
          </a:p>
          <a:p>
            <a:r>
              <a:rPr lang="en-US" dirty="0" smtClean="0"/>
              <a:t>NLO calculation for </a:t>
            </a:r>
            <a:r>
              <a:rPr lang="en-US" dirty="0" smtClean="0">
                <a:latin typeface="Symbol" panose="05050102010706020507" pitchFamily="18" charset="2"/>
              </a:rPr>
              <a:t>h</a:t>
            </a:r>
            <a:r>
              <a:rPr lang="en-US" dirty="0" smtClean="0"/>
              <a:t>/</a:t>
            </a:r>
            <a:r>
              <a:rPr lang="en-US" dirty="0" smtClean="0">
                <a:latin typeface="Symbol" panose="05050102010706020507" pitchFamily="18" charset="2"/>
              </a:rPr>
              <a:t>p</a:t>
            </a:r>
            <a:r>
              <a:rPr lang="en-US" baseline="30000" dirty="0" smtClean="0"/>
              <a:t>0</a:t>
            </a:r>
            <a:r>
              <a:rPr lang="en-US" dirty="0" smtClean="0"/>
              <a:t> ratio ~15% too low (no uncertainties shown)</a:t>
            </a:r>
          </a:p>
          <a:p>
            <a:r>
              <a:rPr lang="en-US" dirty="0" smtClean="0"/>
              <a:t>PHENIX eta data and (earlier but consistent) </a:t>
            </a:r>
            <a:r>
              <a:rPr lang="en-US" dirty="0" smtClean="0">
                <a:latin typeface="Symbol" panose="05050102010706020507" pitchFamily="18" charset="2"/>
              </a:rPr>
              <a:t>p</a:t>
            </a:r>
            <a:r>
              <a:rPr lang="en-US" baseline="30000" dirty="0" smtClean="0"/>
              <a:t>0</a:t>
            </a:r>
            <a:r>
              <a:rPr lang="en-US" dirty="0" smtClean="0"/>
              <a:t> data were used in respective FF fits, but in </a:t>
            </a:r>
            <a:r>
              <a:rPr lang="en-US" dirty="0">
                <a:latin typeface="Symbol" panose="05050102010706020507" pitchFamily="18" charset="2"/>
              </a:rPr>
              <a:t>p</a:t>
            </a:r>
            <a:r>
              <a:rPr lang="en-US" baseline="30000" dirty="0"/>
              <a:t>0</a:t>
            </a:r>
            <a:r>
              <a:rPr lang="en-US" dirty="0" smtClean="0"/>
              <a:t> fit, PHENIX data normalization scaled within uncertainty in one direction, and in eta fit, scaled in other direction</a:t>
            </a:r>
          </a:p>
          <a:p>
            <a:r>
              <a:rPr lang="en-US" dirty="0" smtClean="0"/>
              <a:t>Again, fitting ratio directly would provide stronger constraint</a:t>
            </a:r>
            <a:endParaRPr lang="en-US" dirty="0"/>
          </a:p>
        </p:txBody>
      </p:sp>
      <p:sp>
        <p:nvSpPr>
          <p:cNvPr id="2" name="Title 1"/>
          <p:cNvSpPr>
            <a:spLocks noGrp="1"/>
          </p:cNvSpPr>
          <p:nvPr>
            <p:ph type="title"/>
          </p:nvPr>
        </p:nvSpPr>
        <p:spPr/>
        <p:txBody>
          <a:bodyPr/>
          <a:lstStyle/>
          <a:p>
            <a:r>
              <a:rPr lang="en-US" dirty="0" smtClean="0"/>
              <a:t>Eta mesons in 200 GeV </a:t>
            </a:r>
            <a:r>
              <a:rPr lang="en-US" dirty="0" err="1" smtClean="0"/>
              <a:t>p+p</a:t>
            </a:r>
            <a:endParaRPr lang="en-US" dirty="0"/>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grpSp>
        <p:nvGrpSpPr>
          <p:cNvPr id="7" name="Group 6"/>
          <p:cNvGrpSpPr/>
          <p:nvPr/>
        </p:nvGrpSpPr>
        <p:grpSpPr>
          <a:xfrm>
            <a:off x="457200" y="1219200"/>
            <a:ext cx="3716059" cy="4867276"/>
            <a:chOff x="457200" y="1219200"/>
            <a:chExt cx="3716059" cy="4867276"/>
          </a:xfrm>
        </p:grpSpPr>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3716059" cy="4867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2" descr="PHENIX big logo"/>
            <p:cNvPicPr>
              <a:picLocks noChangeAspect="1" noChangeArrowheads="1"/>
            </p:cNvPicPr>
            <p:nvPr/>
          </p:nvPicPr>
          <p:blipFill>
            <a:blip r:embed="rId3" cstate="print"/>
            <a:srcRect/>
            <a:stretch>
              <a:fillRect/>
            </a:stretch>
          </p:blipFill>
          <p:spPr bwMode="auto">
            <a:xfrm>
              <a:off x="1295400" y="3807496"/>
              <a:ext cx="861526" cy="281432"/>
            </a:xfrm>
            <a:prstGeom prst="rect">
              <a:avLst/>
            </a:prstGeom>
            <a:noFill/>
          </p:spPr>
        </p:pic>
      </p:grpSp>
      <p:sp>
        <p:nvSpPr>
          <p:cNvPr id="10" name="TextBox 9"/>
          <p:cNvSpPr txBox="1"/>
          <p:nvPr/>
        </p:nvSpPr>
        <p:spPr>
          <a:xfrm>
            <a:off x="1143000" y="6096000"/>
            <a:ext cx="2279791" cy="369332"/>
          </a:xfrm>
          <a:prstGeom prst="rect">
            <a:avLst/>
          </a:prstGeom>
          <a:noFill/>
        </p:spPr>
        <p:txBody>
          <a:bodyPr wrap="none" rtlCol="0">
            <a:spAutoFit/>
          </a:bodyPr>
          <a:lstStyle/>
          <a:p>
            <a:r>
              <a:rPr lang="en-US" dirty="0" smtClean="0">
                <a:solidFill>
                  <a:srgbClr val="FFFFCC"/>
                </a:solidFill>
              </a:rPr>
              <a:t>PRD83, 032001 (2011)</a:t>
            </a:r>
            <a:endParaRPr lang="en-US" dirty="0">
              <a:solidFill>
                <a:srgbClr val="FFFFCC"/>
              </a:solidFill>
            </a:endParaRPr>
          </a:p>
        </p:txBody>
      </p:sp>
      <p:sp>
        <p:nvSpPr>
          <p:cNvPr id="11" name="Rectangle 10"/>
          <p:cNvSpPr/>
          <p:nvPr/>
        </p:nvSpPr>
        <p:spPr>
          <a:xfrm>
            <a:off x="4953000" y="2133600"/>
            <a:ext cx="3962400" cy="403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2684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Eta mesons in 200 GeV </a:t>
            </a:r>
            <a:r>
              <a:rPr lang="en-US" dirty="0" err="1" smtClean="0"/>
              <a:t>p+p</a:t>
            </a:r>
            <a:endParaRPr lang="en-US" dirty="0"/>
          </a:p>
        </p:txBody>
      </p:sp>
      <p:sp>
        <p:nvSpPr>
          <p:cNvPr id="3" name="Content Placeholder 2"/>
          <p:cNvSpPr>
            <a:spLocks noGrp="1"/>
          </p:cNvSpPr>
          <p:nvPr>
            <p:ph idx="1"/>
          </p:nvPr>
        </p:nvSpPr>
        <p:spPr>
          <a:xfrm>
            <a:off x="4953000" y="1493837"/>
            <a:ext cx="3886200" cy="4786829"/>
          </a:xfrm>
        </p:spPr>
        <p:txBody>
          <a:bodyPr>
            <a:normAutofit fontScale="70000" lnSpcReduction="20000"/>
          </a:bodyPr>
          <a:lstStyle/>
          <a:p>
            <a:r>
              <a:rPr lang="en-US" dirty="0" smtClean="0"/>
              <a:t>Cross section data used in FF fit</a:t>
            </a:r>
          </a:p>
          <a:p>
            <a:r>
              <a:rPr lang="en-US" dirty="0" smtClean="0"/>
              <a:t>NLO calculation for </a:t>
            </a:r>
            <a:r>
              <a:rPr lang="en-US" dirty="0" smtClean="0">
                <a:latin typeface="Symbol" panose="05050102010706020507" pitchFamily="18" charset="2"/>
              </a:rPr>
              <a:t>h</a:t>
            </a:r>
            <a:r>
              <a:rPr lang="en-US" dirty="0" smtClean="0"/>
              <a:t>/</a:t>
            </a:r>
            <a:r>
              <a:rPr lang="en-US" dirty="0" smtClean="0">
                <a:latin typeface="Symbol" panose="05050102010706020507" pitchFamily="18" charset="2"/>
              </a:rPr>
              <a:t>p</a:t>
            </a:r>
            <a:r>
              <a:rPr lang="en-US" baseline="30000" dirty="0" smtClean="0"/>
              <a:t>0</a:t>
            </a:r>
            <a:r>
              <a:rPr lang="en-US" dirty="0" smtClean="0"/>
              <a:t> ratio ~15% too low (no uncertainties shown)</a:t>
            </a:r>
          </a:p>
          <a:p>
            <a:r>
              <a:rPr lang="en-US" dirty="0" smtClean="0"/>
              <a:t>PHENIX eta data and (earlier but consistent) </a:t>
            </a:r>
            <a:r>
              <a:rPr lang="en-US" dirty="0" smtClean="0">
                <a:latin typeface="Symbol" panose="05050102010706020507" pitchFamily="18" charset="2"/>
              </a:rPr>
              <a:t>p</a:t>
            </a:r>
            <a:r>
              <a:rPr lang="en-US" baseline="30000" dirty="0" smtClean="0"/>
              <a:t>0</a:t>
            </a:r>
            <a:r>
              <a:rPr lang="en-US" dirty="0" smtClean="0"/>
              <a:t> data were used in respective FF fits, but in </a:t>
            </a:r>
            <a:r>
              <a:rPr lang="en-US" dirty="0">
                <a:latin typeface="Symbol" panose="05050102010706020507" pitchFamily="18" charset="2"/>
              </a:rPr>
              <a:t>p</a:t>
            </a:r>
            <a:r>
              <a:rPr lang="en-US" baseline="30000" dirty="0"/>
              <a:t>0</a:t>
            </a:r>
            <a:r>
              <a:rPr lang="en-US" dirty="0" smtClean="0"/>
              <a:t> fit, PHENIX data normalization scaled within uncertainty in one direction, and in eta fit, scaled in other direction</a:t>
            </a:r>
          </a:p>
          <a:p>
            <a:r>
              <a:rPr lang="en-US" dirty="0" smtClean="0"/>
              <a:t>Again, fitting ratio directly would provide stronger constraint</a:t>
            </a:r>
            <a:endParaRPr lang="en-US" dirty="0"/>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grpSp>
        <p:nvGrpSpPr>
          <p:cNvPr id="6" name="Group 5"/>
          <p:cNvGrpSpPr/>
          <p:nvPr/>
        </p:nvGrpSpPr>
        <p:grpSpPr>
          <a:xfrm>
            <a:off x="304800" y="1245919"/>
            <a:ext cx="4393360" cy="3132303"/>
            <a:chOff x="381000" y="1245919"/>
            <a:chExt cx="4393360" cy="3132303"/>
          </a:xfrm>
        </p:grpSpPr>
        <p:pic>
          <p:nvPicPr>
            <p:cNvPr id="911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45919"/>
              <a:ext cx="4393360" cy="313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2" descr="PHENIX big logo"/>
            <p:cNvPicPr>
              <a:picLocks noChangeAspect="1" noChangeArrowheads="1"/>
            </p:cNvPicPr>
            <p:nvPr/>
          </p:nvPicPr>
          <p:blipFill>
            <a:blip r:embed="rId3" cstate="print"/>
            <a:srcRect/>
            <a:stretch>
              <a:fillRect/>
            </a:stretch>
          </p:blipFill>
          <p:spPr bwMode="auto">
            <a:xfrm>
              <a:off x="3311733" y="3526064"/>
              <a:ext cx="861526" cy="281432"/>
            </a:xfrm>
            <a:prstGeom prst="rect">
              <a:avLst/>
            </a:prstGeom>
            <a:noFill/>
          </p:spPr>
        </p:pic>
      </p:grpSp>
      <p:sp>
        <p:nvSpPr>
          <p:cNvPr id="10" name="TextBox 9"/>
          <p:cNvSpPr txBox="1"/>
          <p:nvPr/>
        </p:nvSpPr>
        <p:spPr>
          <a:xfrm>
            <a:off x="1143000" y="6096000"/>
            <a:ext cx="2279791" cy="369332"/>
          </a:xfrm>
          <a:prstGeom prst="rect">
            <a:avLst/>
          </a:prstGeom>
          <a:noFill/>
        </p:spPr>
        <p:txBody>
          <a:bodyPr wrap="none" rtlCol="0">
            <a:spAutoFit/>
          </a:bodyPr>
          <a:lstStyle/>
          <a:p>
            <a:r>
              <a:rPr lang="en-US" dirty="0" smtClean="0">
                <a:solidFill>
                  <a:srgbClr val="FFFFCC"/>
                </a:solidFill>
              </a:rPr>
              <a:t>PRD83, 032001 (2011)</a:t>
            </a:r>
            <a:endParaRPr lang="en-US" dirty="0">
              <a:solidFill>
                <a:srgbClr val="FFFFCC"/>
              </a:solidFill>
            </a:endParaRPr>
          </a:p>
        </p:txBody>
      </p:sp>
      <p:cxnSp>
        <p:nvCxnSpPr>
          <p:cNvPr id="9" name="Straight Arrow Connector 8"/>
          <p:cNvCxnSpPr/>
          <p:nvPr/>
        </p:nvCxnSpPr>
        <p:spPr>
          <a:xfrm flipH="1">
            <a:off x="2133600" y="2209800"/>
            <a:ext cx="2971800" cy="6022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6769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ALICE </a:t>
            </a:r>
            <a:r>
              <a:rPr lang="en-US" dirty="0" smtClean="0">
                <a:latin typeface="Symbol" panose="05050102010706020507" pitchFamily="18" charset="2"/>
              </a:rPr>
              <a:t>h/p</a:t>
            </a:r>
            <a:r>
              <a:rPr lang="en-US" baseline="30000" dirty="0" smtClean="0"/>
              <a:t>0</a:t>
            </a:r>
            <a:r>
              <a:rPr lang="en-US" dirty="0" smtClean="0"/>
              <a:t> ratio, </a:t>
            </a:r>
            <a:r>
              <a:rPr lang="en-US" dirty="0" err="1" smtClean="0"/>
              <a:t>p+p</a:t>
            </a:r>
            <a:r>
              <a:rPr lang="en-US" dirty="0" smtClean="0"/>
              <a:t> at 7 </a:t>
            </a:r>
            <a:r>
              <a:rPr lang="en-US" dirty="0" err="1" smtClean="0"/>
              <a:t>TeV</a:t>
            </a:r>
            <a:endParaRPr lang="en-US" dirty="0"/>
          </a:p>
        </p:txBody>
      </p:sp>
      <p:sp>
        <p:nvSpPr>
          <p:cNvPr id="3" name="Content Placeholder 2"/>
          <p:cNvSpPr>
            <a:spLocks noGrp="1"/>
          </p:cNvSpPr>
          <p:nvPr>
            <p:ph idx="1"/>
          </p:nvPr>
        </p:nvSpPr>
        <p:spPr>
          <a:xfrm>
            <a:off x="5105400" y="1600200"/>
            <a:ext cx="3581400" cy="4525963"/>
          </a:xfrm>
        </p:spPr>
        <p:txBody>
          <a:bodyPr/>
          <a:lstStyle/>
          <a:p>
            <a:r>
              <a:rPr lang="en-US" dirty="0" smtClean="0"/>
              <a:t>Same </a:t>
            </a:r>
            <a:r>
              <a:rPr lang="en-US" dirty="0" err="1" smtClean="0"/>
              <a:t>p</a:t>
            </a:r>
            <a:r>
              <a:rPr lang="en-US" baseline="-25000" dirty="0" err="1" smtClean="0"/>
              <a:t>T</a:t>
            </a:r>
            <a:r>
              <a:rPr lang="en-US" dirty="0" smtClean="0"/>
              <a:t> range as PHENIX data</a:t>
            </a:r>
          </a:p>
          <a:p>
            <a:r>
              <a:rPr lang="en-US" dirty="0" smtClean="0"/>
              <a:t>Calculated ratio again below data</a:t>
            </a:r>
          </a:p>
          <a:p>
            <a:r>
              <a:rPr lang="en-US" dirty="0" smtClean="0"/>
              <a:t>Scale uncertainty on NLO calculation shown (nearly cancels!)</a:t>
            </a:r>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pic>
        <p:nvPicPr>
          <p:cNvPr id="94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99" y="1981200"/>
            <a:ext cx="464330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42950" y="5410200"/>
            <a:ext cx="2590800" cy="369332"/>
          </a:xfrm>
          <a:prstGeom prst="rect">
            <a:avLst/>
          </a:prstGeom>
          <a:noFill/>
        </p:spPr>
        <p:txBody>
          <a:bodyPr wrap="square" rtlCol="0">
            <a:spAutoFit/>
          </a:bodyPr>
          <a:lstStyle/>
          <a:p>
            <a:r>
              <a:rPr lang="en-US" dirty="0" smtClean="0">
                <a:solidFill>
                  <a:srgbClr val="FFFFCC"/>
                </a:solidFill>
              </a:rPr>
              <a:t>PLB717, 152 (2012)</a:t>
            </a:r>
            <a:endParaRPr lang="en-US" dirty="0">
              <a:solidFill>
                <a:srgbClr val="FFFFCC"/>
              </a:solidFill>
            </a:endParaRPr>
          </a:p>
        </p:txBody>
      </p:sp>
      <p:pic>
        <p:nvPicPr>
          <p:cNvPr id="1028" name="Picture 4" descr="https://encrypted-tbn2.gstatic.com/images?q=tbn:ANd9GcQkJXbUCGVmz7eoIMVTbqhcPoNF8wFyg2bPWIyKTEa0ZZaBF8mP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175" y="2286000"/>
            <a:ext cx="990600"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5309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Midrapidity charge-separated hadrons </a:t>
            </a:r>
            <a:br>
              <a:rPr lang="en-US" sz="3600" dirty="0" smtClean="0"/>
            </a:br>
            <a:r>
              <a:rPr lang="en-US" sz="3600" dirty="0" smtClean="0"/>
              <a:t>in 62.4 GeV </a:t>
            </a:r>
            <a:r>
              <a:rPr lang="en-US" sz="3600" dirty="0" err="1" smtClean="0"/>
              <a:t>p+p</a:t>
            </a:r>
            <a:r>
              <a:rPr lang="en-US" sz="3600" dirty="0" smtClean="0"/>
              <a:t>: Reining in scale uncertainties with NLL resummation</a:t>
            </a:r>
            <a:endParaRPr lang="en-US" sz="3600" dirty="0"/>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0524"/>
            <a:ext cx="7029450" cy="458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410450" y="2590799"/>
            <a:ext cx="1660043" cy="1107996"/>
          </a:xfrm>
          <a:prstGeom prst="rect">
            <a:avLst/>
          </a:prstGeom>
          <a:noFill/>
        </p:spPr>
        <p:txBody>
          <a:bodyPr wrap="square" rtlCol="0">
            <a:spAutoFit/>
          </a:bodyPr>
          <a:lstStyle/>
          <a:p>
            <a:r>
              <a:rPr lang="en-US" sz="2200" dirty="0" smtClean="0">
                <a:solidFill>
                  <a:srgbClr val="FFFFCC"/>
                </a:solidFill>
                <a:latin typeface="Times New Roman" panose="02020603050405020304" pitchFamily="18" charset="0"/>
                <a:cs typeface="Times New Roman" panose="02020603050405020304" pitchFamily="18" charset="0"/>
              </a:rPr>
              <a:t>Useful when appropriate…</a:t>
            </a:r>
            <a:endParaRPr lang="en-US" sz="2200" dirty="0">
              <a:solidFill>
                <a:srgbClr val="FFFF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133600" y="2895600"/>
            <a:ext cx="2279791" cy="369332"/>
          </a:xfrm>
          <a:prstGeom prst="rect">
            <a:avLst/>
          </a:prstGeom>
          <a:noFill/>
        </p:spPr>
        <p:txBody>
          <a:bodyPr wrap="none" rtlCol="0">
            <a:spAutoFit/>
          </a:bodyPr>
          <a:lstStyle/>
          <a:p>
            <a:r>
              <a:rPr lang="en-US" dirty="0" smtClean="0"/>
              <a:t>PRD86, 092006 (2012)</a:t>
            </a:r>
            <a:endParaRPr lang="en-US" dirty="0"/>
          </a:p>
        </p:txBody>
      </p:sp>
    </p:spTree>
    <p:extLst>
      <p:ext uri="{BB962C8B-B14F-4D97-AF65-F5344CB8AC3E}">
        <p14:creationId xmlns:p14="http://schemas.microsoft.com/office/powerpoint/2010/main" val="5314944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Centrality-dependent baryon enhancement in </a:t>
            </a:r>
            <a:r>
              <a:rPr lang="en-US" sz="3600" dirty="0" err="1" smtClean="0"/>
              <a:t>d+Au</a:t>
            </a:r>
            <a:r>
              <a:rPr lang="en-US" sz="3600" dirty="0" smtClean="0"/>
              <a:t> compared to </a:t>
            </a:r>
            <a:r>
              <a:rPr lang="en-US" sz="3600" dirty="0" err="1" smtClean="0"/>
              <a:t>p+p</a:t>
            </a:r>
            <a:endParaRPr lang="en-US" sz="3600" dirty="0"/>
          </a:p>
        </p:txBody>
      </p:sp>
      <p:sp>
        <p:nvSpPr>
          <p:cNvPr id="5" name="Content Placeholder 4"/>
          <p:cNvSpPr>
            <a:spLocks noGrp="1"/>
          </p:cNvSpPr>
          <p:nvPr>
            <p:ph idx="1"/>
          </p:nvPr>
        </p:nvSpPr>
        <p:spPr>
          <a:xfrm>
            <a:off x="5181600" y="1600200"/>
            <a:ext cx="3657600" cy="4692134"/>
          </a:xfrm>
        </p:spPr>
        <p:txBody>
          <a:bodyPr>
            <a:normAutofit fontScale="77500" lnSpcReduction="20000"/>
          </a:bodyPr>
          <a:lstStyle/>
          <a:p>
            <a:r>
              <a:rPr lang="en-US" sz="2800" dirty="0"/>
              <a:t>P</a:t>
            </a:r>
            <a:r>
              <a:rPr lang="en-US" sz="2800" dirty="0" smtClean="0"/>
              <a:t>recision </a:t>
            </a:r>
            <a:r>
              <a:rPr lang="en-US" sz="2800" dirty="0" err="1" smtClean="0"/>
              <a:t>d+Au</a:t>
            </a:r>
            <a:r>
              <a:rPr lang="en-US" sz="2800" dirty="0" smtClean="0"/>
              <a:t> data for identified charged hadrons in bins of centrality</a:t>
            </a:r>
          </a:p>
          <a:p>
            <a:r>
              <a:rPr lang="en-US" sz="2800" dirty="0" smtClean="0"/>
              <a:t>New hadron production mechanism enabled by presence of additional partons/ nucleons</a:t>
            </a:r>
          </a:p>
          <a:p>
            <a:pPr lvl="1"/>
            <a:r>
              <a:rPr lang="en-US" sz="2400" dirty="0" smtClean="0"/>
              <a:t>Parton recombination?</a:t>
            </a:r>
          </a:p>
          <a:p>
            <a:r>
              <a:rPr lang="en-US" sz="2800" dirty="0" smtClean="0"/>
              <a:t>Strong centrality dependence despite small range of </a:t>
            </a:r>
            <a:r>
              <a:rPr lang="en-US" sz="2800" dirty="0" err="1" smtClean="0"/>
              <a:t>N</a:t>
            </a:r>
            <a:r>
              <a:rPr lang="en-US" sz="2800" baseline="-25000" dirty="0" err="1" smtClean="0"/>
              <a:t>part</a:t>
            </a:r>
            <a:r>
              <a:rPr lang="en-US" sz="2800" dirty="0" smtClean="0"/>
              <a:t> and </a:t>
            </a:r>
            <a:r>
              <a:rPr lang="en-US" sz="2800" dirty="0" err="1" smtClean="0"/>
              <a:t>N</a:t>
            </a:r>
            <a:r>
              <a:rPr lang="en-US" sz="2800" baseline="-25000" dirty="0" err="1" smtClean="0"/>
              <a:t>coll</a:t>
            </a:r>
            <a:r>
              <a:rPr lang="en-US" sz="2800" dirty="0" smtClean="0"/>
              <a:t> values in </a:t>
            </a:r>
            <a:r>
              <a:rPr lang="en-US" sz="2800" dirty="0" err="1" smtClean="0"/>
              <a:t>d+Au</a:t>
            </a:r>
            <a:endParaRPr lang="en-US" sz="2800" dirty="0" smtClean="0"/>
          </a:p>
          <a:p>
            <a:r>
              <a:rPr lang="en-US" sz="2800" dirty="0" smtClean="0"/>
              <a:t>Well-known centrality-dependent baryon enhancement in </a:t>
            </a:r>
            <a:r>
              <a:rPr lang="en-US" sz="2800" dirty="0" err="1" smtClean="0"/>
              <a:t>Au+Au</a:t>
            </a:r>
            <a:endParaRPr lang="en-US" sz="2800" dirty="0"/>
          </a:p>
        </p:txBody>
      </p:sp>
      <p:sp>
        <p:nvSpPr>
          <p:cNvPr id="2" name="Footer Placeholder 1"/>
          <p:cNvSpPr>
            <a:spLocks noGrp="1"/>
          </p:cNvSpPr>
          <p:nvPr>
            <p:ph type="ftr" sz="quarter" idx="11"/>
          </p:nvPr>
        </p:nvSpPr>
        <p:spPr/>
        <p:txBody>
          <a:bodyPr/>
          <a:lstStyle/>
          <a:p>
            <a:r>
              <a:rPr lang="en-US" smtClean="0"/>
              <a:t>C. Aidala, HUGS, June 2016</a:t>
            </a: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48</a:t>
            </a:fld>
            <a:endParaRPr lang="en-US"/>
          </a:p>
        </p:txBody>
      </p:sp>
      <p:sp>
        <p:nvSpPr>
          <p:cNvPr id="9" name="TextBox 8"/>
          <p:cNvSpPr txBox="1"/>
          <p:nvPr/>
        </p:nvSpPr>
        <p:spPr>
          <a:xfrm>
            <a:off x="1219200" y="6107668"/>
            <a:ext cx="2258503" cy="369332"/>
          </a:xfrm>
          <a:prstGeom prst="rect">
            <a:avLst/>
          </a:prstGeom>
          <a:noFill/>
        </p:spPr>
        <p:txBody>
          <a:bodyPr wrap="none" rtlCol="0">
            <a:spAutoFit/>
          </a:bodyPr>
          <a:lstStyle/>
          <a:p>
            <a:r>
              <a:rPr lang="en-US" dirty="0" smtClean="0">
                <a:solidFill>
                  <a:srgbClr val="FFFFCC"/>
                </a:solidFill>
              </a:rPr>
              <a:t>PRC88, 024906 (2013)</a:t>
            </a:r>
            <a:endParaRPr lang="en-US" dirty="0">
              <a:solidFill>
                <a:srgbClr val="FFFFCC"/>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82430"/>
            <a:ext cx="3859480" cy="443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 descr="PHENIX big logo"/>
          <p:cNvPicPr>
            <a:picLocks noChangeAspect="1" noChangeArrowheads="1"/>
          </p:cNvPicPr>
          <p:nvPr/>
        </p:nvPicPr>
        <p:blipFill>
          <a:blip r:embed="rId3" cstate="print"/>
          <a:srcRect/>
          <a:stretch>
            <a:fillRect/>
          </a:stretch>
        </p:blipFill>
        <p:spPr bwMode="auto">
          <a:xfrm>
            <a:off x="1371600" y="4038600"/>
            <a:ext cx="861526" cy="281432"/>
          </a:xfrm>
          <a:prstGeom prst="rect">
            <a:avLst/>
          </a:prstGeom>
          <a:noFill/>
        </p:spPr>
      </p:pic>
    </p:spTree>
    <p:extLst>
      <p:ext uri="{BB962C8B-B14F-4D97-AF65-F5344CB8AC3E}">
        <p14:creationId xmlns:p14="http://schemas.microsoft.com/office/powerpoint/2010/main" val="39216072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r>
              <a:rPr lang="en-US" smtClean="0"/>
              <a:t>C. Aidala, HUGS, June 2016</a:t>
            </a:r>
            <a:endParaRPr lang="en-US" dirty="0"/>
          </a:p>
        </p:txBody>
      </p:sp>
      <p:sp>
        <p:nvSpPr>
          <p:cNvPr id="1173506" name="Rectangle 2"/>
          <p:cNvSpPr>
            <a:spLocks noGrp="1" noChangeArrowheads="1"/>
          </p:cNvSpPr>
          <p:nvPr>
            <p:ph type="title"/>
          </p:nvPr>
        </p:nvSpPr>
        <p:spPr/>
        <p:txBody>
          <a:bodyPr>
            <a:normAutofit fontScale="90000"/>
          </a:bodyPr>
          <a:lstStyle/>
          <a:p>
            <a:r>
              <a:rPr lang="en-US" sz="4000" dirty="0"/>
              <a:t>And a </a:t>
            </a:r>
            <a:r>
              <a:rPr lang="en-US" sz="4000" dirty="0" smtClean="0"/>
              <a:t>(relatively</a:t>
            </a:r>
            <a:r>
              <a:rPr lang="en-US" sz="4000" dirty="0"/>
              <a:t>) </a:t>
            </a:r>
            <a:r>
              <a:rPr lang="en-US" sz="4000" dirty="0" smtClean="0"/>
              <a:t>recent surprise </a:t>
            </a:r>
            <a:r>
              <a:rPr lang="en-US" sz="4000" dirty="0"/>
              <a:t>f</a:t>
            </a:r>
            <a:r>
              <a:rPr lang="en-US" sz="4000" dirty="0" smtClean="0"/>
              <a:t>rom </a:t>
            </a:r>
            <a:br>
              <a:rPr lang="en-US" sz="4000" dirty="0" smtClean="0"/>
            </a:br>
            <a:r>
              <a:rPr lang="en-US" sz="4000" dirty="0" err="1" smtClean="0"/>
              <a:t>p+hydrogen</a:t>
            </a:r>
            <a:r>
              <a:rPr lang="en-US" sz="4000" dirty="0" smtClean="0"/>
              <a:t>, </a:t>
            </a:r>
            <a:r>
              <a:rPr lang="en-US" sz="4000" dirty="0" err="1" smtClean="0"/>
              <a:t>p+deuterium</a:t>
            </a:r>
            <a:r>
              <a:rPr lang="en-US" sz="4000" dirty="0" smtClean="0"/>
              <a:t> collisions</a:t>
            </a:r>
            <a:endParaRPr lang="en-US" sz="4000" dirty="0"/>
          </a:p>
        </p:txBody>
      </p:sp>
      <p:sp>
        <p:nvSpPr>
          <p:cNvPr id="1173507" name="Rectangle 3"/>
          <p:cNvSpPr>
            <a:spLocks noGrp="1" noChangeArrowheads="1"/>
          </p:cNvSpPr>
          <p:nvPr>
            <p:ph type="body" sz="half" idx="1"/>
          </p:nvPr>
        </p:nvSpPr>
        <p:spPr>
          <a:xfrm>
            <a:off x="152400" y="1371600"/>
            <a:ext cx="4495800" cy="4953000"/>
          </a:xfrm>
        </p:spPr>
        <p:txBody>
          <a:bodyPr>
            <a:normAutofit fontScale="85000" lnSpcReduction="20000"/>
          </a:bodyPr>
          <a:lstStyle/>
          <a:p>
            <a:pPr>
              <a:lnSpc>
                <a:spcPct val="90000"/>
              </a:lnSpc>
            </a:pPr>
            <a:r>
              <a:rPr lang="en-US" sz="2800" dirty="0" err="1"/>
              <a:t>Fermilab</a:t>
            </a:r>
            <a:r>
              <a:rPr lang="en-US" sz="2800" dirty="0"/>
              <a:t> Experiment 866 used proton-hydrogen and proton-deuterium collisions to probe nucleon structure via the </a:t>
            </a:r>
            <a:r>
              <a:rPr lang="en-US" sz="2800" dirty="0" err="1"/>
              <a:t>Drell</a:t>
            </a:r>
            <a:r>
              <a:rPr lang="en-US" sz="2800" dirty="0"/>
              <a:t>-Yan process </a:t>
            </a:r>
          </a:p>
          <a:p>
            <a:pPr>
              <a:lnSpc>
                <a:spcPct val="90000"/>
              </a:lnSpc>
            </a:pPr>
            <a:endParaRPr lang="en-US" sz="2800" dirty="0"/>
          </a:p>
          <a:p>
            <a:pPr>
              <a:lnSpc>
                <a:spcPct val="90000"/>
              </a:lnSpc>
            </a:pPr>
            <a:r>
              <a:rPr lang="en-US" sz="2800" dirty="0" smtClean="0"/>
              <a:t>Would expect anti-up/anti-down ratio of 1 if sea quarks are only generated dynamically by gluon splitting into quark-antiquark pairs</a:t>
            </a:r>
          </a:p>
          <a:p>
            <a:pPr>
              <a:lnSpc>
                <a:spcPct val="90000"/>
              </a:lnSpc>
            </a:pPr>
            <a:r>
              <a:rPr lang="en-US" sz="2800" dirty="0" smtClean="0"/>
              <a:t>Measured flavor </a:t>
            </a:r>
            <a:r>
              <a:rPr lang="en-US" sz="2800" dirty="0"/>
              <a:t>asymmetry in the quark </a:t>
            </a:r>
            <a:r>
              <a:rPr lang="en-US" sz="2800" dirty="0" smtClean="0"/>
              <a:t>sea, </a:t>
            </a:r>
            <a:r>
              <a:rPr lang="en-US" sz="2800" dirty="0"/>
              <a:t>with striking </a:t>
            </a:r>
            <a:r>
              <a:rPr lang="en-US" sz="2800" i="1" dirty="0"/>
              <a:t>x</a:t>
            </a:r>
            <a:r>
              <a:rPr lang="en-US" sz="2800" dirty="0"/>
              <a:t> </a:t>
            </a:r>
            <a:r>
              <a:rPr lang="en-US" sz="2800" dirty="0" smtClean="0"/>
              <a:t>behavior</a:t>
            </a:r>
          </a:p>
          <a:p>
            <a:pPr>
              <a:lnSpc>
                <a:spcPct val="90000"/>
              </a:lnSpc>
            </a:pPr>
            <a:r>
              <a:rPr lang="en-US" sz="2800" dirty="0" smtClean="0"/>
              <a:t>Indicates some kind of “primordial” sea quarks!</a:t>
            </a:r>
            <a:endParaRPr lang="en-US" sz="2800" dirty="0"/>
          </a:p>
        </p:txBody>
      </p:sp>
      <p:pic>
        <p:nvPicPr>
          <p:cNvPr id="1173510" name="Picture 6"/>
          <p:cNvPicPr>
            <a:picLocks noChangeAspect="1" noChangeArrowheads="1"/>
          </p:cNvPicPr>
          <p:nvPr/>
        </p:nvPicPr>
        <p:blipFill>
          <a:blip r:embed="rId4" cstate="print"/>
          <a:srcRect/>
          <a:stretch>
            <a:fillRect/>
          </a:stretch>
        </p:blipFill>
        <p:spPr bwMode="auto">
          <a:xfrm>
            <a:off x="4876800" y="1295400"/>
            <a:ext cx="3965575" cy="4419600"/>
          </a:xfrm>
          <a:prstGeom prst="rect">
            <a:avLst/>
          </a:prstGeom>
          <a:noFill/>
          <a:ln w="9525">
            <a:noFill/>
            <a:miter lim="800000"/>
            <a:headEnd/>
            <a:tailEnd/>
          </a:ln>
          <a:effectLst/>
        </p:spPr>
      </p:pic>
      <p:sp>
        <p:nvSpPr>
          <p:cNvPr id="1173511" name="Text Box 7"/>
          <p:cNvSpPr txBox="1">
            <a:spLocks noChangeArrowheads="1"/>
          </p:cNvSpPr>
          <p:nvPr/>
        </p:nvSpPr>
        <p:spPr bwMode="auto">
          <a:xfrm>
            <a:off x="5462588" y="5738813"/>
            <a:ext cx="2800350" cy="427037"/>
          </a:xfrm>
          <a:prstGeom prst="rect">
            <a:avLst/>
          </a:prstGeom>
          <a:noFill/>
          <a:ln w="9525">
            <a:noFill/>
            <a:miter lim="800000"/>
            <a:headEnd/>
            <a:tailEnd/>
          </a:ln>
          <a:effectLst/>
        </p:spPr>
        <p:txBody>
          <a:bodyPr wrap="none">
            <a:spAutoFit/>
          </a:bodyPr>
          <a:lstStyle/>
          <a:p>
            <a:r>
              <a:rPr lang="en-US" sz="2200" dirty="0">
                <a:solidFill>
                  <a:srgbClr val="FFFFCC"/>
                </a:solidFill>
              </a:rPr>
              <a:t>PRD64, 052002 (2001)</a:t>
            </a:r>
          </a:p>
        </p:txBody>
      </p:sp>
      <p:graphicFrame>
        <p:nvGraphicFramePr>
          <p:cNvPr id="1173512" name="Object 8"/>
          <p:cNvGraphicFramePr>
            <a:graphicFrameLocks noGrp="1" noChangeAspect="1"/>
          </p:cNvGraphicFramePr>
          <p:nvPr>
            <p:ph sz="half" idx="2"/>
            <p:extLst>
              <p:ext uri="{D42A27DB-BD31-4B8C-83A1-F6EECF244321}">
                <p14:modId xmlns:p14="http://schemas.microsoft.com/office/powerpoint/2010/main" val="4247532366"/>
              </p:ext>
            </p:extLst>
          </p:nvPr>
        </p:nvGraphicFramePr>
        <p:xfrm>
          <a:off x="990600" y="2514600"/>
          <a:ext cx="2819400" cy="611188"/>
        </p:xfrm>
        <a:graphic>
          <a:graphicData uri="http://schemas.openxmlformats.org/presentationml/2006/ole">
            <mc:AlternateContent xmlns:mc="http://schemas.openxmlformats.org/markup-compatibility/2006">
              <mc:Choice xmlns:v="urn:schemas-microsoft-com:vml" Requires="v">
                <p:oleObj spid="_x0000_s33516" name="Equation" r:id="rId5" imgW="1054080" imgH="228600" progId="Equation.3">
                  <p:embed/>
                </p:oleObj>
              </mc:Choice>
              <mc:Fallback>
                <p:oleObj name="Equation" r:id="rId5" imgW="105408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514600"/>
                        <a:ext cx="2819400"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5867400" y="1676400"/>
          <a:ext cx="520700" cy="662709"/>
        </p:xfrm>
        <a:graphic>
          <a:graphicData uri="http://schemas.openxmlformats.org/presentationml/2006/ole">
            <mc:AlternateContent xmlns:mc="http://schemas.openxmlformats.org/markup-compatibility/2006">
              <mc:Choice xmlns:v="urn:schemas-microsoft-com:vml" Requires="v">
                <p:oleObj spid="_x0000_s33517" name="Equation" r:id="rId7" imgW="279360" imgH="355320" progId="Equation.3">
                  <p:embed/>
                </p:oleObj>
              </mc:Choice>
              <mc:Fallback>
                <p:oleObj name="Equation" r:id="rId7" imgW="279360" imgH="3553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1676400"/>
                        <a:ext cx="520700" cy="662709"/>
                      </a:xfrm>
                      <a:prstGeom prst="rect">
                        <a:avLst/>
                      </a:prstGeom>
                      <a:solidFill>
                        <a:schemeClr val="bg1"/>
                      </a:solidFill>
                    </p:spPr>
                  </p:pic>
                </p:oleObj>
              </mc:Fallback>
            </mc:AlternateContent>
          </a:graphicData>
        </a:graphic>
      </p:graphicFrame>
      <p:cxnSp>
        <p:nvCxnSpPr>
          <p:cNvPr id="3" name="Straight Connector 2"/>
          <p:cNvCxnSpPr/>
          <p:nvPr/>
        </p:nvCxnSpPr>
        <p:spPr>
          <a:xfrm>
            <a:off x="5562600" y="3502152"/>
            <a:ext cx="289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173514" name="Text Box 10"/>
          <p:cNvSpPr txBox="1">
            <a:spLocks noChangeArrowheads="1"/>
          </p:cNvSpPr>
          <p:nvPr/>
        </p:nvSpPr>
        <p:spPr bwMode="auto">
          <a:xfrm>
            <a:off x="838200" y="2806700"/>
            <a:ext cx="7224932" cy="1692771"/>
          </a:xfrm>
          <a:prstGeom prst="rect">
            <a:avLst/>
          </a:prstGeom>
          <a:solidFill>
            <a:srgbClr val="00FFFF"/>
          </a:solidFill>
          <a:ln w="9525">
            <a:solidFill>
              <a:schemeClr val="tx1"/>
            </a:solidFill>
            <a:miter lim="800000"/>
            <a:headEnd/>
            <a:tailEnd/>
          </a:ln>
          <a:effectLst/>
        </p:spPr>
        <p:txBody>
          <a:bodyPr wrap="square">
            <a:spAutoFit/>
          </a:bodyPr>
          <a:lstStyle/>
          <a:p>
            <a:r>
              <a:rPr lang="en-US" sz="2600" i="1" dirty="0">
                <a:solidFill>
                  <a:schemeClr val="tx1"/>
                </a:solidFill>
                <a:latin typeface="Times New Roman" pitchFamily="18" charset="0"/>
                <a:cs typeface="Times New Roman" pitchFamily="18" charset="0"/>
              </a:rPr>
              <a:t>Hadronic collisions play a complementary role to </a:t>
            </a:r>
            <a:r>
              <a:rPr lang="en-US" sz="2600" i="1" dirty="0" smtClean="0">
                <a:latin typeface="Times New Roman" pitchFamily="18" charset="0"/>
                <a:cs typeface="Times New Roman" pitchFamily="18" charset="0"/>
              </a:rPr>
              <a:t>electron-nucleon scattering</a:t>
            </a:r>
            <a:r>
              <a:rPr lang="en-US" sz="2600" i="1" dirty="0" smtClean="0">
                <a:solidFill>
                  <a:schemeClr val="tx1"/>
                </a:solidFill>
                <a:latin typeface="Times New Roman" pitchFamily="18" charset="0"/>
                <a:cs typeface="Times New Roman" pitchFamily="18" charset="0"/>
              </a:rPr>
              <a:t> </a:t>
            </a:r>
            <a:r>
              <a:rPr lang="en-US" sz="2600" i="1" dirty="0">
                <a:solidFill>
                  <a:schemeClr val="tx1"/>
                </a:solidFill>
                <a:latin typeface="Times New Roman" pitchFamily="18" charset="0"/>
                <a:cs typeface="Times New Roman" pitchFamily="18" charset="0"/>
              </a:rPr>
              <a:t>and have let us continue to find surprises in the rich linear momentum structure of the proton, even after &gt; 40 years!</a:t>
            </a:r>
          </a:p>
        </p:txBody>
      </p:sp>
      <p:sp>
        <p:nvSpPr>
          <p:cNvPr id="4" name="Slide Number Placeholder 3"/>
          <p:cNvSpPr>
            <a:spLocks noGrp="1"/>
          </p:cNvSpPr>
          <p:nvPr>
            <p:ph type="sldNum" sz="quarter" idx="12"/>
          </p:nvPr>
        </p:nvSpPr>
        <p:spPr/>
        <p:txBody>
          <a:bodyPr/>
          <a:lstStyle/>
          <a:p>
            <a:fld id="{33787017-3038-4AF4-9EAC-D148795E31DD}" type="slidenum">
              <a:rPr lang="en-US" smtClean="0"/>
              <a:pPr/>
              <a:t>49</a:t>
            </a:fld>
            <a:endParaRPr lang="en-US"/>
          </a:p>
        </p:txBody>
      </p:sp>
    </p:spTree>
    <p:extLst>
      <p:ext uri="{BB962C8B-B14F-4D97-AF65-F5344CB8AC3E}">
        <p14:creationId xmlns:p14="http://schemas.microsoft.com/office/powerpoint/2010/main" val="32785465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73507">
                                            <p:txEl>
                                              <p:pRg st="2" end="2"/>
                                            </p:txEl>
                                          </p:spTgt>
                                        </p:tgtEl>
                                        <p:attrNameLst>
                                          <p:attrName>style.visibility</p:attrName>
                                        </p:attrNameLst>
                                      </p:cBhvr>
                                      <p:to>
                                        <p:strVal val="visible"/>
                                      </p:to>
                                    </p:set>
                                    <p:animEffect transition="in" filter="blinds(horizontal)">
                                      <p:cBhvr>
                                        <p:cTn id="7" dur="500"/>
                                        <p:tgtEl>
                                          <p:spTgt spid="1173507">
                                            <p:txEl>
                                              <p:pRg st="2" end="2"/>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173507">
                                            <p:txEl>
                                              <p:pRg st="3" end="3"/>
                                            </p:txEl>
                                          </p:spTgt>
                                        </p:tgtEl>
                                        <p:attrNameLst>
                                          <p:attrName>style.visibility</p:attrName>
                                        </p:attrNameLst>
                                      </p:cBhvr>
                                      <p:to>
                                        <p:strVal val="visible"/>
                                      </p:to>
                                    </p:set>
                                    <p:animEffect transition="in" filter="blinds(horizontal)">
                                      <p:cBhvr>
                                        <p:cTn id="11" dur="500"/>
                                        <p:tgtEl>
                                          <p:spTgt spid="1173507">
                                            <p:txEl>
                                              <p:pRg st="3" end="3"/>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1173507">
                                            <p:txEl>
                                              <p:pRg st="4" end="4"/>
                                            </p:txEl>
                                          </p:spTgt>
                                        </p:tgtEl>
                                        <p:attrNameLst>
                                          <p:attrName>style.visibility</p:attrName>
                                        </p:attrNameLst>
                                      </p:cBhvr>
                                      <p:to>
                                        <p:strVal val="visible"/>
                                      </p:to>
                                    </p:set>
                                    <p:animEffect transition="in" filter="blinds(horizontal)">
                                      <p:cBhvr>
                                        <p:cTn id="15" dur="500"/>
                                        <p:tgtEl>
                                          <p:spTgt spid="117350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173514"/>
                                        </p:tgtEl>
                                        <p:attrNameLst>
                                          <p:attrName>style.visibility</p:attrName>
                                        </p:attrNameLst>
                                      </p:cBhvr>
                                      <p:to>
                                        <p:strVal val="visible"/>
                                      </p:to>
                                    </p:set>
                                    <p:anim calcmode="lin" valueType="num">
                                      <p:cBhvr additive="base">
                                        <p:cTn id="20" dur="500" fill="hold"/>
                                        <p:tgtEl>
                                          <p:spTgt spid="1173514"/>
                                        </p:tgtEl>
                                        <p:attrNameLst>
                                          <p:attrName>ppt_x</p:attrName>
                                        </p:attrNameLst>
                                      </p:cBhvr>
                                      <p:tavLst>
                                        <p:tav tm="0">
                                          <p:val>
                                            <p:strVal val="#ppt_x"/>
                                          </p:val>
                                        </p:tav>
                                        <p:tav tm="100000">
                                          <p:val>
                                            <p:strVal val="#ppt_x"/>
                                          </p:val>
                                        </p:tav>
                                      </p:tavLst>
                                    </p:anim>
                                    <p:anim calcmode="lin" valueType="num">
                                      <p:cBhvr additive="base">
                                        <p:cTn id="21" dur="500" fill="hold"/>
                                        <p:tgtEl>
                                          <p:spTgt spid="1173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5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5"/>
          <p:cNvSpPr>
            <a:spLocks noGrp="1"/>
          </p:cNvSpPr>
          <p:nvPr>
            <p:ph type="ftr" sz="quarter" idx="11"/>
          </p:nvPr>
        </p:nvSpPr>
        <p:spPr/>
        <p:txBody>
          <a:bodyPr/>
          <a:lstStyle/>
          <a:p>
            <a:r>
              <a:rPr lang="en-US" smtClean="0"/>
              <a:t>C. Aidala, HUGS, June 2016</a:t>
            </a:r>
            <a:endParaRPr lang="en-US"/>
          </a:p>
        </p:txBody>
      </p:sp>
      <p:sp>
        <p:nvSpPr>
          <p:cNvPr id="30" name="Slide Number Placeholder 6"/>
          <p:cNvSpPr>
            <a:spLocks noGrp="1"/>
          </p:cNvSpPr>
          <p:nvPr>
            <p:ph type="sldNum" sz="quarter" idx="12"/>
          </p:nvPr>
        </p:nvSpPr>
        <p:spPr/>
        <p:txBody>
          <a:bodyPr/>
          <a:lstStyle/>
          <a:p>
            <a:fld id="{6B666289-FFFA-4C90-B390-A17EF9BC1669}" type="slidenum">
              <a:rPr lang="en-US"/>
              <a:pPr/>
              <a:t>5</a:t>
            </a:fld>
            <a:endParaRPr lang="en-US"/>
          </a:p>
        </p:txBody>
      </p:sp>
      <p:sp>
        <p:nvSpPr>
          <p:cNvPr id="1239042" name="Rectangle 2"/>
          <p:cNvSpPr>
            <a:spLocks noGrp="1" noChangeArrowheads="1"/>
          </p:cNvSpPr>
          <p:nvPr>
            <p:ph type="title"/>
          </p:nvPr>
        </p:nvSpPr>
        <p:spPr>
          <a:xfrm>
            <a:off x="228600" y="228600"/>
            <a:ext cx="8686800" cy="609600"/>
          </a:xfrm>
        </p:spPr>
        <p:txBody>
          <a:bodyPr>
            <a:normAutofit fontScale="90000"/>
          </a:bodyPr>
          <a:lstStyle/>
          <a:p>
            <a:r>
              <a:rPr lang="en-US" sz="3600" dirty="0" smtClean="0"/>
              <a:t>Ways to describe proton structure: </a:t>
            </a:r>
            <a:br>
              <a:rPr lang="en-US" sz="3600" dirty="0" smtClean="0"/>
            </a:br>
            <a:r>
              <a:rPr lang="en-US" sz="3600" dirty="0" smtClean="0"/>
              <a:t>Review of unpolarized, collinear pdfs</a:t>
            </a:r>
            <a:endParaRPr lang="en-US" sz="3600" dirty="0"/>
          </a:p>
        </p:txBody>
      </p:sp>
      <p:grpSp>
        <p:nvGrpSpPr>
          <p:cNvPr id="2" name="Group 3"/>
          <p:cNvGrpSpPr>
            <a:grpSpLocks/>
          </p:cNvGrpSpPr>
          <p:nvPr/>
        </p:nvGrpSpPr>
        <p:grpSpPr bwMode="auto">
          <a:xfrm>
            <a:off x="533400" y="1828800"/>
            <a:ext cx="8127999" cy="3859213"/>
            <a:chOff x="144" y="1728"/>
            <a:chExt cx="5472" cy="1541"/>
          </a:xfrm>
        </p:grpSpPr>
        <p:pic>
          <p:nvPicPr>
            <p:cNvPr id="1239044" name="Picture 4" descr="proton_structure3"/>
            <p:cNvPicPr>
              <a:picLocks noChangeAspect="1" noChangeArrowheads="1"/>
            </p:cNvPicPr>
            <p:nvPr/>
          </p:nvPicPr>
          <p:blipFill>
            <a:blip r:embed="rId3" cstate="print"/>
            <a:srcRect/>
            <a:stretch>
              <a:fillRect/>
            </a:stretch>
          </p:blipFill>
          <p:spPr bwMode="auto">
            <a:xfrm>
              <a:off x="144" y="1728"/>
              <a:ext cx="2688" cy="1541"/>
            </a:xfrm>
            <a:prstGeom prst="rect">
              <a:avLst/>
            </a:prstGeom>
            <a:noFill/>
            <a:ln/>
            <a:effectLst/>
          </p:spPr>
        </p:pic>
        <p:pic>
          <p:nvPicPr>
            <p:cNvPr id="1239045" name="Picture 5" descr="proton_structure4"/>
            <p:cNvPicPr>
              <a:picLocks noChangeAspect="1" noChangeArrowheads="1"/>
            </p:cNvPicPr>
            <p:nvPr/>
          </p:nvPicPr>
          <p:blipFill>
            <a:blip r:embed="rId4" cstate="print"/>
            <a:srcRect/>
            <a:stretch>
              <a:fillRect/>
            </a:stretch>
          </p:blipFill>
          <p:spPr bwMode="auto">
            <a:xfrm>
              <a:off x="2928" y="1728"/>
              <a:ext cx="2688" cy="1536"/>
            </a:xfrm>
            <a:prstGeom prst="rect">
              <a:avLst/>
            </a:prstGeom>
            <a:noFill/>
            <a:ln/>
            <a:effectLst/>
          </p:spPr>
        </p:pic>
      </p:grpSp>
      <p:sp>
        <p:nvSpPr>
          <p:cNvPr id="1239046" name="Text Box 6"/>
          <p:cNvSpPr txBox="1">
            <a:spLocks noChangeArrowheads="1"/>
          </p:cNvSpPr>
          <p:nvPr/>
        </p:nvSpPr>
        <p:spPr bwMode="auto">
          <a:xfrm>
            <a:off x="565150" y="3270647"/>
            <a:ext cx="2787650" cy="615553"/>
          </a:xfrm>
          <a:prstGeom prst="rect">
            <a:avLst/>
          </a:prstGeom>
          <a:noFill/>
          <a:ln w="9525">
            <a:noFill/>
            <a:miter lim="800000"/>
            <a:headEnd/>
            <a:tailEnd/>
          </a:ln>
          <a:effectLst/>
        </p:spPr>
        <p:txBody>
          <a:bodyPr wrap="square">
            <a:spAutoFit/>
          </a:bodyPr>
          <a:lstStyle/>
          <a:p>
            <a:r>
              <a:rPr lang="en-US" sz="1700" dirty="0" err="1">
                <a:solidFill>
                  <a:srgbClr val="0000FF"/>
                </a:solidFill>
              </a:rPr>
              <a:t>Halzen</a:t>
            </a:r>
            <a:r>
              <a:rPr lang="en-US" sz="1700" dirty="0">
                <a:solidFill>
                  <a:srgbClr val="0000FF"/>
                </a:solidFill>
              </a:rPr>
              <a:t> and Martin, “Quarks and Leptons”, p. 201</a:t>
            </a:r>
          </a:p>
        </p:txBody>
      </p:sp>
      <p:sp>
        <p:nvSpPr>
          <p:cNvPr id="1239049" name="Text Box 9"/>
          <p:cNvSpPr txBox="1">
            <a:spLocks noChangeArrowheads="1"/>
          </p:cNvSpPr>
          <p:nvPr/>
        </p:nvSpPr>
        <p:spPr bwMode="auto">
          <a:xfrm>
            <a:off x="4191000" y="3349823"/>
            <a:ext cx="304800" cy="307777"/>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a:t>
            </a:r>
            <a:endParaRPr lang="en-US" sz="1400" baseline="-14000" dirty="0">
              <a:solidFill>
                <a:schemeClr val="tx1"/>
              </a:solidFill>
            </a:endParaRPr>
          </a:p>
        </p:txBody>
      </p:sp>
      <p:sp>
        <p:nvSpPr>
          <p:cNvPr id="1239051" name="Text Box 11"/>
          <p:cNvSpPr txBox="1">
            <a:spLocks noChangeArrowheads="1"/>
          </p:cNvSpPr>
          <p:nvPr/>
        </p:nvSpPr>
        <p:spPr bwMode="auto">
          <a:xfrm>
            <a:off x="4191000" y="5285096"/>
            <a:ext cx="304800" cy="307777"/>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a:t>
            </a:r>
            <a:endParaRPr lang="en-US" sz="1400" baseline="-14000" dirty="0">
              <a:solidFill>
                <a:schemeClr val="tx1"/>
              </a:solidFill>
            </a:endParaRPr>
          </a:p>
        </p:txBody>
      </p:sp>
      <p:sp>
        <p:nvSpPr>
          <p:cNvPr id="1239052" name="Text Box 12"/>
          <p:cNvSpPr txBox="1">
            <a:spLocks noChangeArrowheads="1"/>
          </p:cNvSpPr>
          <p:nvPr/>
        </p:nvSpPr>
        <p:spPr bwMode="auto">
          <a:xfrm>
            <a:off x="8354704" y="5007592"/>
            <a:ext cx="304800" cy="307777"/>
          </a:xfrm>
          <a:prstGeom prst="rect">
            <a:avLst/>
          </a:prstGeom>
          <a:solidFill>
            <a:schemeClr val="bg1"/>
          </a:solidFill>
          <a:ln w="9525">
            <a:noFill/>
            <a:miter lim="800000"/>
            <a:headEnd/>
            <a:tailEnd/>
          </a:ln>
          <a:effectLst/>
        </p:spPr>
        <p:txBody>
          <a:bodyPr>
            <a:spAutoFit/>
          </a:bodyPr>
          <a:lstStyle/>
          <a:p>
            <a:r>
              <a:rPr lang="en-US" sz="1400">
                <a:solidFill>
                  <a:schemeClr val="tx1"/>
                </a:solidFill>
              </a:rPr>
              <a:t>1</a:t>
            </a:r>
            <a:endParaRPr lang="en-US" sz="1400" baseline="-14000">
              <a:solidFill>
                <a:schemeClr val="tx1"/>
              </a:solidFill>
            </a:endParaRPr>
          </a:p>
        </p:txBody>
      </p:sp>
      <p:sp>
        <p:nvSpPr>
          <p:cNvPr id="1239053" name="Text Box 13"/>
          <p:cNvSpPr txBox="1">
            <a:spLocks noChangeArrowheads="1"/>
          </p:cNvSpPr>
          <p:nvPr/>
        </p:nvSpPr>
        <p:spPr bwMode="auto">
          <a:xfrm>
            <a:off x="3124200" y="5298744"/>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4" name="Text Box 14"/>
          <p:cNvSpPr txBox="1">
            <a:spLocks noChangeArrowheads="1"/>
          </p:cNvSpPr>
          <p:nvPr/>
        </p:nvSpPr>
        <p:spPr bwMode="auto">
          <a:xfrm>
            <a:off x="7315200" y="5029200"/>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5" name="Text Box 15"/>
          <p:cNvSpPr txBox="1">
            <a:spLocks noChangeArrowheads="1"/>
          </p:cNvSpPr>
          <p:nvPr/>
        </p:nvSpPr>
        <p:spPr bwMode="auto">
          <a:xfrm>
            <a:off x="7696200" y="3276600"/>
            <a:ext cx="266700" cy="369332"/>
          </a:xfrm>
          <a:prstGeom prst="rect">
            <a:avLst/>
          </a:prstGeom>
          <a:solidFill>
            <a:schemeClr val="bg1"/>
          </a:solidFill>
          <a:ln w="9525">
            <a:noFill/>
            <a:miter lim="800000"/>
            <a:headEnd/>
            <a:tailEnd/>
          </a:ln>
          <a:effectLst/>
        </p:spPr>
        <p:txBody>
          <a:bodyPr wrap="square">
            <a:spAutoFit/>
          </a:bodyPr>
          <a:lstStyle/>
          <a:p>
            <a:r>
              <a:rPr lang="en-US" dirty="0" smtClean="0">
                <a:solidFill>
                  <a:schemeClr val="tx1"/>
                </a:solidFill>
              </a:rPr>
              <a:t>x</a:t>
            </a:r>
            <a:endParaRPr lang="en-US" baseline="-14000" dirty="0">
              <a:solidFill>
                <a:schemeClr val="tx1"/>
              </a:solidFill>
            </a:endParaRPr>
          </a:p>
        </p:txBody>
      </p:sp>
      <p:sp>
        <p:nvSpPr>
          <p:cNvPr id="1239056" name="Text Box 16"/>
          <p:cNvSpPr txBox="1">
            <a:spLocks noChangeArrowheads="1"/>
          </p:cNvSpPr>
          <p:nvPr/>
        </p:nvSpPr>
        <p:spPr bwMode="auto">
          <a:xfrm>
            <a:off x="7309512" y="3276600"/>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7" name="Text Box 17"/>
          <p:cNvSpPr txBox="1">
            <a:spLocks noChangeArrowheads="1"/>
          </p:cNvSpPr>
          <p:nvPr/>
        </p:nvSpPr>
        <p:spPr bwMode="auto">
          <a:xfrm>
            <a:off x="8341056" y="3263591"/>
            <a:ext cx="304800" cy="307777"/>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a:t>
            </a:r>
            <a:endParaRPr lang="en-US" sz="1400" baseline="-14000" dirty="0">
              <a:solidFill>
                <a:schemeClr val="tx1"/>
              </a:solidFill>
            </a:endParaRPr>
          </a:p>
        </p:txBody>
      </p:sp>
      <p:sp>
        <p:nvSpPr>
          <p:cNvPr id="1239058" name="Text Box 18"/>
          <p:cNvSpPr txBox="1">
            <a:spLocks noChangeArrowheads="1"/>
          </p:cNvSpPr>
          <p:nvPr/>
        </p:nvSpPr>
        <p:spPr bwMode="auto">
          <a:xfrm>
            <a:off x="7772400" y="4020498"/>
            <a:ext cx="850900" cy="336550"/>
          </a:xfrm>
          <a:prstGeom prst="rect">
            <a:avLst/>
          </a:prstGeom>
          <a:solidFill>
            <a:schemeClr val="bg1"/>
          </a:solidFill>
          <a:ln w="9525">
            <a:noFill/>
            <a:miter lim="800000"/>
            <a:headEnd/>
            <a:tailEnd/>
          </a:ln>
          <a:effectLst/>
        </p:spPr>
        <p:txBody>
          <a:bodyPr wrap="none">
            <a:spAutoFit/>
          </a:bodyPr>
          <a:lstStyle/>
          <a:p>
            <a:r>
              <a:rPr lang="en-US" sz="1600" dirty="0">
                <a:solidFill>
                  <a:schemeClr val="tx1"/>
                </a:solidFill>
              </a:rPr>
              <a:t>Valence</a:t>
            </a:r>
          </a:p>
        </p:txBody>
      </p:sp>
      <p:sp>
        <p:nvSpPr>
          <p:cNvPr id="1239059" name="Text Box 19"/>
          <p:cNvSpPr txBox="1">
            <a:spLocks noChangeArrowheads="1"/>
          </p:cNvSpPr>
          <p:nvPr/>
        </p:nvSpPr>
        <p:spPr bwMode="auto">
          <a:xfrm>
            <a:off x="7446962" y="3581400"/>
            <a:ext cx="477838" cy="336550"/>
          </a:xfrm>
          <a:prstGeom prst="rect">
            <a:avLst/>
          </a:prstGeom>
          <a:solidFill>
            <a:schemeClr val="bg1"/>
          </a:solidFill>
          <a:ln w="9525">
            <a:noFill/>
            <a:miter lim="800000"/>
            <a:headEnd/>
            <a:tailEnd/>
          </a:ln>
          <a:effectLst/>
        </p:spPr>
        <p:txBody>
          <a:bodyPr wrap="none">
            <a:spAutoFit/>
          </a:bodyPr>
          <a:lstStyle/>
          <a:p>
            <a:r>
              <a:rPr lang="en-US" sz="1600" dirty="0">
                <a:solidFill>
                  <a:schemeClr val="tx1"/>
                </a:solidFill>
              </a:rPr>
              <a:t>Sea</a:t>
            </a:r>
          </a:p>
        </p:txBody>
      </p:sp>
      <p:sp>
        <p:nvSpPr>
          <p:cNvPr id="1239060" name="Rectangle 20"/>
          <p:cNvSpPr>
            <a:spLocks noChangeArrowheads="1"/>
          </p:cNvSpPr>
          <p:nvPr/>
        </p:nvSpPr>
        <p:spPr bwMode="auto">
          <a:xfrm>
            <a:off x="7696200" y="3962400"/>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1239061" name="Text Box 21"/>
          <p:cNvSpPr txBox="1">
            <a:spLocks noChangeArrowheads="1"/>
          </p:cNvSpPr>
          <p:nvPr/>
        </p:nvSpPr>
        <p:spPr bwMode="auto">
          <a:xfrm>
            <a:off x="527998" y="2376487"/>
            <a:ext cx="1619250" cy="366713"/>
          </a:xfrm>
          <a:prstGeom prst="rect">
            <a:avLst/>
          </a:prstGeom>
          <a:solidFill>
            <a:schemeClr val="bg1"/>
          </a:solidFill>
          <a:ln w="9525">
            <a:noFill/>
            <a:miter lim="800000"/>
            <a:headEnd/>
            <a:tailEnd/>
          </a:ln>
          <a:effectLst/>
        </p:spPr>
        <p:txBody>
          <a:bodyPr wrap="none">
            <a:spAutoFit/>
          </a:bodyPr>
          <a:lstStyle/>
          <a:p>
            <a:r>
              <a:rPr lang="en-US" sz="1800" dirty="0">
                <a:solidFill>
                  <a:schemeClr val="tx1"/>
                </a:solidFill>
              </a:rPr>
              <a:t>A point particle</a:t>
            </a:r>
          </a:p>
        </p:txBody>
      </p:sp>
      <p:sp>
        <p:nvSpPr>
          <p:cNvPr id="1239062" name="Text Box 22"/>
          <p:cNvSpPr txBox="1">
            <a:spLocks noChangeArrowheads="1"/>
          </p:cNvSpPr>
          <p:nvPr/>
        </p:nvSpPr>
        <p:spPr bwMode="auto">
          <a:xfrm>
            <a:off x="565150" y="3886200"/>
            <a:ext cx="1720850" cy="366712"/>
          </a:xfrm>
          <a:prstGeom prst="rect">
            <a:avLst/>
          </a:prstGeom>
          <a:solidFill>
            <a:schemeClr val="bg1"/>
          </a:solidFill>
          <a:ln w="9525">
            <a:noFill/>
            <a:miter lim="800000"/>
            <a:headEnd/>
            <a:tailEnd/>
          </a:ln>
          <a:effectLst/>
        </p:spPr>
        <p:txBody>
          <a:bodyPr wrap="none">
            <a:spAutoFit/>
          </a:bodyPr>
          <a:lstStyle/>
          <a:p>
            <a:r>
              <a:rPr lang="en-US" sz="1800" dirty="0">
                <a:solidFill>
                  <a:schemeClr val="tx1"/>
                </a:solidFill>
              </a:rPr>
              <a:t>3 valence quarks</a:t>
            </a:r>
          </a:p>
        </p:txBody>
      </p:sp>
      <p:sp>
        <p:nvSpPr>
          <p:cNvPr id="1239063" name="Text Box 23"/>
          <p:cNvSpPr txBox="1">
            <a:spLocks noChangeArrowheads="1"/>
          </p:cNvSpPr>
          <p:nvPr/>
        </p:nvSpPr>
        <p:spPr bwMode="auto">
          <a:xfrm>
            <a:off x="4660900" y="1946583"/>
            <a:ext cx="2349500" cy="366713"/>
          </a:xfrm>
          <a:prstGeom prst="rect">
            <a:avLst/>
          </a:prstGeom>
          <a:solidFill>
            <a:schemeClr val="bg1"/>
          </a:solidFill>
          <a:ln w="9525">
            <a:noFill/>
            <a:miter lim="800000"/>
            <a:headEnd/>
            <a:tailEnd/>
          </a:ln>
          <a:effectLst/>
        </p:spPr>
        <p:txBody>
          <a:bodyPr wrap="none">
            <a:spAutoFit/>
          </a:bodyPr>
          <a:lstStyle/>
          <a:p>
            <a:r>
              <a:rPr lang="en-US" sz="1800" dirty="0">
                <a:solidFill>
                  <a:schemeClr val="tx1"/>
                </a:solidFill>
              </a:rPr>
              <a:t>3 bound valence quarks</a:t>
            </a:r>
          </a:p>
        </p:txBody>
      </p:sp>
      <p:sp>
        <p:nvSpPr>
          <p:cNvPr id="1239065" name="Text Box 25"/>
          <p:cNvSpPr txBox="1">
            <a:spLocks noChangeArrowheads="1"/>
          </p:cNvSpPr>
          <p:nvPr/>
        </p:nvSpPr>
        <p:spPr bwMode="auto">
          <a:xfrm>
            <a:off x="6191890" y="5091752"/>
            <a:ext cx="731837" cy="304800"/>
          </a:xfrm>
          <a:prstGeom prst="rect">
            <a:avLst/>
          </a:prstGeom>
          <a:solidFill>
            <a:schemeClr val="bg1"/>
          </a:solidFill>
          <a:ln w="9525">
            <a:noFill/>
            <a:miter lim="800000"/>
            <a:headEnd/>
            <a:tailEnd/>
          </a:ln>
          <a:effectLst/>
        </p:spPr>
        <p:txBody>
          <a:bodyPr wrap="none">
            <a:spAutoFit/>
          </a:bodyPr>
          <a:lstStyle/>
          <a:p>
            <a:r>
              <a:rPr lang="en-US" sz="1400">
                <a:solidFill>
                  <a:schemeClr val="tx1"/>
                </a:solidFill>
              </a:rPr>
              <a:t>Small x</a:t>
            </a:r>
          </a:p>
        </p:txBody>
      </p:sp>
      <p:sp>
        <p:nvSpPr>
          <p:cNvPr id="1239066" name="Text Box 26"/>
          <p:cNvSpPr txBox="1">
            <a:spLocks noChangeArrowheads="1"/>
          </p:cNvSpPr>
          <p:nvPr/>
        </p:nvSpPr>
        <p:spPr bwMode="auto">
          <a:xfrm>
            <a:off x="787400" y="1066800"/>
            <a:ext cx="7219220" cy="769441"/>
          </a:xfrm>
          <a:prstGeom prst="rect">
            <a:avLst/>
          </a:prstGeom>
          <a:noFill/>
          <a:ln w="9525">
            <a:noFill/>
            <a:miter lim="800000"/>
            <a:headEnd/>
            <a:tailEnd/>
          </a:ln>
          <a:effectLst/>
        </p:spPr>
        <p:txBody>
          <a:bodyPr wrap="none">
            <a:spAutoFit/>
          </a:bodyPr>
          <a:lstStyle/>
          <a:p>
            <a:r>
              <a:rPr lang="en-US" sz="2200" dirty="0">
                <a:solidFill>
                  <a:srgbClr val="FFFFCC"/>
                </a:solidFill>
              </a:rPr>
              <a:t>What momentum fraction would the scattering particle carry </a:t>
            </a:r>
          </a:p>
          <a:p>
            <a:r>
              <a:rPr lang="en-US" sz="2200" dirty="0">
                <a:solidFill>
                  <a:srgbClr val="FFFFCC"/>
                </a:solidFill>
              </a:rPr>
              <a:t>if the proton were made of …</a:t>
            </a:r>
          </a:p>
        </p:txBody>
      </p:sp>
      <p:sp>
        <p:nvSpPr>
          <p:cNvPr id="1239068" name="Rectangle 28"/>
          <p:cNvSpPr>
            <a:spLocks noChangeArrowheads="1"/>
          </p:cNvSpPr>
          <p:nvPr/>
        </p:nvSpPr>
        <p:spPr bwMode="auto">
          <a:xfrm>
            <a:off x="7072952" y="3976048"/>
            <a:ext cx="457200" cy="1005840"/>
          </a:xfrm>
          <a:prstGeom prst="rect">
            <a:avLst/>
          </a:prstGeom>
          <a:solidFill>
            <a:schemeClr val="bg1"/>
          </a:solidFill>
          <a:ln w="9525">
            <a:noFill/>
            <a:miter lim="800000"/>
            <a:headEnd/>
            <a:tailEnd/>
          </a:ln>
          <a:effectLst/>
        </p:spPr>
        <p:txBody>
          <a:bodyPr wrap="none" anchor="ctr"/>
          <a:lstStyle/>
          <a:p>
            <a:endParaRPr lang="en-US"/>
          </a:p>
        </p:txBody>
      </p:sp>
      <p:sp>
        <p:nvSpPr>
          <p:cNvPr id="31" name="Rectangle 30"/>
          <p:cNvSpPr/>
          <p:nvPr/>
        </p:nvSpPr>
        <p:spPr>
          <a:xfrm>
            <a:off x="4876800" y="3518848"/>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4" name="Text Box 24"/>
          <p:cNvSpPr txBox="1">
            <a:spLocks noChangeArrowheads="1"/>
          </p:cNvSpPr>
          <p:nvPr/>
        </p:nvSpPr>
        <p:spPr bwMode="auto">
          <a:xfrm>
            <a:off x="4670645" y="3346847"/>
            <a:ext cx="2643865" cy="553998"/>
          </a:xfrm>
          <a:prstGeom prst="rect">
            <a:avLst/>
          </a:prstGeom>
          <a:noFill/>
          <a:ln w="9525">
            <a:noFill/>
            <a:miter lim="800000"/>
            <a:headEnd/>
            <a:tailEnd/>
          </a:ln>
          <a:effectLst/>
        </p:spPr>
        <p:txBody>
          <a:bodyPr wrap="none">
            <a:spAutoFit/>
          </a:bodyPr>
          <a:lstStyle/>
          <a:p>
            <a:r>
              <a:rPr lang="en-US" sz="1500" dirty="0">
                <a:solidFill>
                  <a:schemeClr val="tx1"/>
                </a:solidFill>
              </a:rPr>
              <a:t>3 bound valence quarks </a:t>
            </a:r>
            <a:r>
              <a:rPr lang="en-US" sz="1500" dirty="0" smtClean="0"/>
              <a:t>+ some</a:t>
            </a:r>
            <a:endParaRPr lang="en-US" sz="1500" dirty="0">
              <a:solidFill>
                <a:schemeClr val="tx1"/>
              </a:solidFill>
            </a:endParaRPr>
          </a:p>
          <a:p>
            <a:r>
              <a:rPr lang="en-US" sz="1500" dirty="0" smtClean="0"/>
              <a:t>low-momentum</a:t>
            </a:r>
            <a:r>
              <a:rPr lang="en-US" sz="1500" dirty="0" smtClean="0">
                <a:solidFill>
                  <a:schemeClr val="tx1"/>
                </a:solidFill>
              </a:rPr>
              <a:t> </a:t>
            </a:r>
            <a:r>
              <a:rPr lang="en-US" sz="1500" dirty="0">
                <a:solidFill>
                  <a:schemeClr val="tx1"/>
                </a:solidFill>
              </a:rPr>
              <a:t>sea quarks</a:t>
            </a:r>
          </a:p>
        </p:txBody>
      </p:sp>
      <p:sp>
        <p:nvSpPr>
          <p:cNvPr id="32" name="Text Box 10"/>
          <p:cNvSpPr txBox="1">
            <a:spLocks noChangeArrowheads="1"/>
          </p:cNvSpPr>
          <p:nvPr/>
        </p:nvSpPr>
        <p:spPr bwMode="auto">
          <a:xfrm>
            <a:off x="656393" y="5669804"/>
            <a:ext cx="7848600" cy="830997"/>
          </a:xfrm>
          <a:prstGeom prst="rect">
            <a:avLst/>
          </a:prstGeom>
          <a:solidFill>
            <a:srgbClr val="00FFFF"/>
          </a:solidFill>
          <a:ln w="9525">
            <a:solidFill>
              <a:schemeClr val="tx1"/>
            </a:solidFill>
            <a:miter lim="800000"/>
            <a:headEnd/>
            <a:tailEnd/>
          </a:ln>
          <a:effectLst/>
        </p:spPr>
        <p:txBody>
          <a:bodyPr wrap="square">
            <a:spAutoFit/>
          </a:bodyPr>
          <a:lstStyle/>
          <a:p>
            <a:pPr marL="342900" indent="-342900">
              <a:buFont typeface="Arial" panose="020B0604020202020204" pitchFamily="34" charset="0"/>
              <a:buChar char="•"/>
            </a:pPr>
            <a:r>
              <a:rPr lang="en-US" sz="2400" dirty="0" smtClean="0">
                <a:latin typeface="Times New Roman" pitchFamily="18" charset="0"/>
                <a:cs typeface="Times New Roman" pitchFamily="18" charset="0"/>
              </a:rPr>
              <a:t>Don’t take into account polarization of proton or parton</a:t>
            </a:r>
          </a:p>
          <a:p>
            <a:pPr marL="342900" indent="-342900">
              <a:buFont typeface="Arial" panose="020B0604020202020204" pitchFamily="34" charset="0"/>
              <a:buChar char="•"/>
            </a:pPr>
            <a:r>
              <a:rPr lang="en-US" sz="2400" dirty="0" smtClean="0">
                <a:latin typeface="Times New Roman" pitchFamily="18" charset="0"/>
                <a:cs typeface="Times New Roman" pitchFamily="18" charset="0"/>
              </a:rPr>
              <a:t>Integrate over partonic transverse momentum within proton</a:t>
            </a:r>
          </a:p>
        </p:txBody>
      </p:sp>
      <p:sp>
        <p:nvSpPr>
          <p:cNvPr id="33" name="Text Box 15"/>
          <p:cNvSpPr txBox="1">
            <a:spLocks noChangeArrowheads="1"/>
          </p:cNvSpPr>
          <p:nvPr/>
        </p:nvSpPr>
        <p:spPr bwMode="auto">
          <a:xfrm>
            <a:off x="3429000" y="3352800"/>
            <a:ext cx="266700" cy="369332"/>
          </a:xfrm>
          <a:prstGeom prst="rect">
            <a:avLst/>
          </a:prstGeom>
          <a:solidFill>
            <a:schemeClr val="bg1"/>
          </a:solidFill>
          <a:ln w="9525">
            <a:noFill/>
            <a:miter lim="800000"/>
            <a:headEnd/>
            <a:tailEnd/>
          </a:ln>
          <a:effectLst/>
        </p:spPr>
        <p:txBody>
          <a:bodyPr wrap="square">
            <a:spAutoFit/>
          </a:bodyPr>
          <a:lstStyle/>
          <a:p>
            <a:r>
              <a:rPr lang="en-US" dirty="0" smtClean="0">
                <a:solidFill>
                  <a:schemeClr val="tx1"/>
                </a:solidFill>
              </a:rPr>
              <a:t>x</a:t>
            </a:r>
            <a:endParaRPr lang="en-US" baseline="-14000" dirty="0">
              <a:solidFill>
                <a:schemeClr val="tx1"/>
              </a:solidFill>
            </a:endParaRPr>
          </a:p>
        </p:txBody>
      </p:sp>
      <p:sp>
        <p:nvSpPr>
          <p:cNvPr id="34" name="Text Box 15"/>
          <p:cNvSpPr txBox="1">
            <a:spLocks noChangeArrowheads="1"/>
          </p:cNvSpPr>
          <p:nvPr/>
        </p:nvSpPr>
        <p:spPr bwMode="auto">
          <a:xfrm>
            <a:off x="3467100" y="5298744"/>
            <a:ext cx="266700" cy="369332"/>
          </a:xfrm>
          <a:prstGeom prst="rect">
            <a:avLst/>
          </a:prstGeom>
          <a:solidFill>
            <a:schemeClr val="bg1"/>
          </a:solidFill>
          <a:ln w="9525">
            <a:noFill/>
            <a:miter lim="800000"/>
            <a:headEnd/>
            <a:tailEnd/>
          </a:ln>
          <a:effectLst/>
        </p:spPr>
        <p:txBody>
          <a:bodyPr wrap="square">
            <a:spAutoFit/>
          </a:bodyPr>
          <a:lstStyle/>
          <a:p>
            <a:r>
              <a:rPr lang="en-US" dirty="0" smtClean="0">
                <a:solidFill>
                  <a:schemeClr val="tx1"/>
                </a:solidFill>
              </a:rPr>
              <a:t>x</a:t>
            </a:r>
            <a:endParaRPr lang="en-US" baseline="-14000" dirty="0">
              <a:solidFill>
                <a:schemeClr val="tx1"/>
              </a:solidFill>
            </a:endParaRPr>
          </a:p>
        </p:txBody>
      </p:sp>
      <p:sp>
        <p:nvSpPr>
          <p:cNvPr id="35" name="Text Box 15"/>
          <p:cNvSpPr txBox="1">
            <a:spLocks noChangeArrowheads="1"/>
          </p:cNvSpPr>
          <p:nvPr/>
        </p:nvSpPr>
        <p:spPr bwMode="auto">
          <a:xfrm>
            <a:off x="7696200" y="5042848"/>
            <a:ext cx="266700" cy="369332"/>
          </a:xfrm>
          <a:prstGeom prst="rect">
            <a:avLst/>
          </a:prstGeom>
          <a:solidFill>
            <a:schemeClr val="bg1"/>
          </a:solidFill>
          <a:ln w="9525">
            <a:noFill/>
            <a:miter lim="800000"/>
            <a:headEnd/>
            <a:tailEnd/>
          </a:ln>
          <a:effectLst/>
        </p:spPr>
        <p:txBody>
          <a:bodyPr wrap="square">
            <a:spAutoFit/>
          </a:bodyPr>
          <a:lstStyle/>
          <a:p>
            <a:r>
              <a:rPr lang="en-US" dirty="0" smtClean="0">
                <a:solidFill>
                  <a:schemeClr val="tx1"/>
                </a:solidFill>
              </a:rPr>
              <a:t>x</a:t>
            </a:r>
            <a:endParaRPr lang="en-US" baseline="-14000" dirty="0">
              <a:solidFill>
                <a:schemeClr val="tx1"/>
              </a:solidFill>
            </a:endParaRPr>
          </a:p>
        </p:txBody>
      </p:sp>
    </p:spTree>
    <p:extLst>
      <p:ext uri="{BB962C8B-B14F-4D97-AF65-F5344CB8AC3E}">
        <p14:creationId xmlns:p14="http://schemas.microsoft.com/office/powerpoint/2010/main" val="244213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Complementarity</a:t>
            </a:r>
            <a:r>
              <a:rPr lang="en-US" dirty="0" smtClean="0"/>
              <a:t> of </a:t>
            </a:r>
            <a:r>
              <a:rPr lang="en-US" dirty="0" err="1" smtClean="0"/>
              <a:t>Drell</a:t>
            </a:r>
            <a:r>
              <a:rPr lang="en-US" dirty="0" smtClean="0"/>
              <a:t>-Yan and DIS</a:t>
            </a:r>
            <a:endParaRPr lang="en-US" dirty="0"/>
          </a:p>
        </p:txBody>
      </p:sp>
      <p:sp>
        <p:nvSpPr>
          <p:cNvPr id="3" name="Content Placeholder 2"/>
          <p:cNvSpPr>
            <a:spLocks noGrp="1"/>
          </p:cNvSpPr>
          <p:nvPr>
            <p:ph idx="1"/>
          </p:nvPr>
        </p:nvSpPr>
        <p:spPr>
          <a:xfrm>
            <a:off x="228600" y="3276600"/>
            <a:ext cx="8686800" cy="2819400"/>
          </a:xfrm>
        </p:spPr>
        <p:txBody>
          <a:bodyPr/>
          <a:lstStyle/>
          <a:p>
            <a:r>
              <a:rPr lang="en-US" dirty="0">
                <a:latin typeface="Times New Roman" pitchFamily="18" charset="0"/>
                <a:cs typeface="Times New Roman" pitchFamily="18" charset="0"/>
              </a:rPr>
              <a:t>Both deep-inelastic lepton-nucleon scattering </a:t>
            </a:r>
            <a:r>
              <a:rPr lang="en-US" dirty="0">
                <a:cs typeface="Times New Roman" pitchFamily="18" charset="0"/>
              </a:rPr>
              <a:t>(DIS) </a:t>
            </a:r>
            <a:r>
              <a:rPr lang="en-US" dirty="0">
                <a:latin typeface="Times New Roman" pitchFamily="18" charset="0"/>
                <a:cs typeface="Times New Roman" pitchFamily="18" charset="0"/>
              </a:rPr>
              <a:t>and quark-antiquark annihilation to leptons (</a:t>
            </a:r>
            <a:r>
              <a:rPr lang="en-US" dirty="0" err="1" smtClean="0">
                <a:latin typeface="Times New Roman" pitchFamily="18" charset="0"/>
                <a:cs typeface="Times New Roman" pitchFamily="18" charset="0"/>
              </a:rPr>
              <a:t>Drell</a:t>
            </a:r>
            <a:r>
              <a:rPr lang="en-US" dirty="0" smtClean="0">
                <a:latin typeface="Times New Roman" pitchFamily="18" charset="0"/>
                <a:cs typeface="Times New Roman" pitchFamily="18" charset="0"/>
              </a:rPr>
              <a:t>-Yan process) </a:t>
            </a:r>
            <a:r>
              <a:rPr lang="en-US" dirty="0">
                <a:latin typeface="Times New Roman" pitchFamily="18" charset="0"/>
                <a:cs typeface="Times New Roman" pitchFamily="18" charset="0"/>
              </a:rPr>
              <a:t>are tools to probe the quark and antiquark structure of hadrons</a:t>
            </a:r>
          </a:p>
          <a:p>
            <a:endParaRPr lang="en-US" dirty="0"/>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pic>
        <p:nvPicPr>
          <p:cNvPr id="400386" name="Picture 2"/>
          <p:cNvPicPr>
            <a:picLocks noChangeAspect="1" noChangeArrowheads="1"/>
          </p:cNvPicPr>
          <p:nvPr/>
        </p:nvPicPr>
        <p:blipFill rotWithShape="1">
          <a:blip r:embed="rId2" cstate="print"/>
          <a:srcRect l="-1" t="3" r="7286" b="73600"/>
          <a:stretch/>
        </p:blipFill>
        <p:spPr bwMode="auto">
          <a:xfrm>
            <a:off x="213360" y="1188720"/>
            <a:ext cx="8778240" cy="1554480"/>
          </a:xfrm>
          <a:prstGeom prst="rect">
            <a:avLst/>
          </a:prstGeom>
          <a:noFill/>
          <a:ln w="9525">
            <a:noFill/>
            <a:miter lim="800000"/>
            <a:headEnd/>
            <a:tailEnd/>
          </a:ln>
        </p:spPr>
      </p:pic>
    </p:spTree>
    <p:extLst>
      <p:ext uri="{BB962C8B-B14F-4D97-AF65-F5344CB8AC3E}">
        <p14:creationId xmlns:p14="http://schemas.microsoft.com/office/powerpoint/2010/main" val="280240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Perturbative QCD</a:t>
            </a:r>
            <a:endParaRPr lang="en-US" dirty="0"/>
          </a:p>
        </p:txBody>
      </p:sp>
      <p:sp>
        <p:nvSpPr>
          <p:cNvPr id="5" name="Content Placeholder 4"/>
          <p:cNvSpPr>
            <a:spLocks noGrp="1"/>
          </p:cNvSpPr>
          <p:nvPr>
            <p:ph idx="1"/>
          </p:nvPr>
        </p:nvSpPr>
        <p:spPr>
          <a:xfrm>
            <a:off x="457200" y="1371601"/>
            <a:ext cx="4572000" cy="3965138"/>
          </a:xfrm>
        </p:spPr>
        <p:txBody>
          <a:bodyPr>
            <a:normAutofit/>
          </a:bodyPr>
          <a:lstStyle/>
          <a:p>
            <a:r>
              <a:rPr lang="en-US" sz="2500" dirty="0" smtClean="0"/>
              <a:t>Take advantage of running of the strong coupling constant with energy (</a:t>
            </a:r>
            <a:r>
              <a:rPr lang="en-US" sz="2500" i="1" dirty="0" smtClean="0"/>
              <a:t>asymptotic freedom</a:t>
            </a:r>
            <a:r>
              <a:rPr lang="en-US" sz="2500" dirty="0" smtClean="0"/>
              <a:t>)—weak coupling at high energies (short distances)</a:t>
            </a:r>
          </a:p>
          <a:p>
            <a:r>
              <a:rPr lang="en-US" sz="2500" dirty="0" smtClean="0"/>
              <a:t>Perturbative expansion as in quantum electrodynamics (but many more diagrams due to gluon self-coupling!!)</a:t>
            </a:r>
          </a:p>
        </p:txBody>
      </p:sp>
      <p:sp>
        <p:nvSpPr>
          <p:cNvPr id="3" name="Footer Placeholder 2"/>
          <p:cNvSpPr>
            <a:spLocks noGrp="1"/>
          </p:cNvSpPr>
          <p:nvPr>
            <p:ph type="ftr" sz="quarter" idx="11"/>
          </p:nvPr>
        </p:nvSpPr>
        <p:spPr/>
        <p:txBody>
          <a:bodyPr/>
          <a:lstStyle/>
          <a:p>
            <a:r>
              <a:rPr lang="en-US" smtClean="0"/>
              <a:t>C. Aidala, HUGS, June 2016</a:t>
            </a:r>
            <a:endParaRPr lang="en-US"/>
          </a:p>
        </p:txBody>
      </p:sp>
      <p:pic>
        <p:nvPicPr>
          <p:cNvPr id="98305" name="Picture 1"/>
          <p:cNvPicPr>
            <a:picLocks noChangeAspect="1" noChangeArrowheads="1"/>
          </p:cNvPicPr>
          <p:nvPr/>
        </p:nvPicPr>
        <p:blipFill>
          <a:blip r:embed="rId3" cstate="print"/>
          <a:srcRect/>
          <a:stretch>
            <a:fillRect/>
          </a:stretch>
        </p:blipFill>
        <p:spPr bwMode="auto">
          <a:xfrm>
            <a:off x="5129643" y="1447800"/>
            <a:ext cx="3557157" cy="3495675"/>
          </a:xfrm>
          <a:prstGeom prst="rect">
            <a:avLst/>
          </a:prstGeom>
          <a:noFill/>
          <a:ln w="9525">
            <a:noFill/>
            <a:miter lim="800000"/>
            <a:headEnd/>
            <a:tailEnd/>
          </a:ln>
        </p:spPr>
      </p:pic>
      <p:sp>
        <p:nvSpPr>
          <p:cNvPr id="7" name="Text Box 10"/>
          <p:cNvSpPr txBox="1">
            <a:spLocks noChangeArrowheads="1"/>
          </p:cNvSpPr>
          <p:nvPr/>
        </p:nvSpPr>
        <p:spPr bwMode="auto">
          <a:xfrm>
            <a:off x="762000" y="5029200"/>
            <a:ext cx="7620000" cy="1692771"/>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600" i="1" dirty="0">
                <a:latin typeface="Times New Roman" pitchFamily="18" charset="0"/>
                <a:cs typeface="Times New Roman" pitchFamily="18" charset="0"/>
              </a:rPr>
              <a:t>I</a:t>
            </a:r>
            <a:r>
              <a:rPr lang="en-US" sz="2600" i="1" dirty="0" smtClean="0">
                <a:latin typeface="Times New Roman" pitchFamily="18" charset="0"/>
                <a:cs typeface="Times New Roman" pitchFamily="18" charset="0"/>
              </a:rPr>
              <a:t>mportantly: Perturbative QCD provides a rigorous way of relating the fundamental field theory—in terms of </a:t>
            </a:r>
            <a:r>
              <a:rPr lang="en-US" sz="2600" b="1" i="1" dirty="0" smtClean="0">
                <a:latin typeface="Times New Roman" pitchFamily="18" charset="0"/>
                <a:cs typeface="Times New Roman" pitchFamily="18" charset="0"/>
              </a:rPr>
              <a:t>quarks and gluons</a:t>
            </a:r>
            <a:r>
              <a:rPr lang="en-US" sz="2600" i="1" dirty="0" smtClean="0">
                <a:latin typeface="Times New Roman" pitchFamily="18" charset="0"/>
                <a:cs typeface="Times New Roman" pitchFamily="18" charset="0"/>
              </a:rPr>
              <a:t>—to a variety of physical observables—in terms of </a:t>
            </a:r>
            <a:r>
              <a:rPr lang="en-US" sz="2600" b="1" i="1" dirty="0" smtClean="0">
                <a:latin typeface="Times New Roman" pitchFamily="18" charset="0"/>
                <a:cs typeface="Times New Roman" pitchFamily="18" charset="0"/>
              </a:rPr>
              <a:t>hadrons</a:t>
            </a:r>
            <a:endParaRPr lang="en-US" sz="2600" b="1" i="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04811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Factorization and universality in perturbative QCD</a:t>
            </a:r>
            <a:endParaRPr lang="en-US" dirty="0"/>
          </a:p>
        </p:txBody>
      </p:sp>
      <p:sp>
        <p:nvSpPr>
          <p:cNvPr id="3" name="Content Placeholder 2"/>
          <p:cNvSpPr>
            <a:spLocks noGrp="1"/>
          </p:cNvSpPr>
          <p:nvPr>
            <p:ph idx="1"/>
          </p:nvPr>
        </p:nvSpPr>
        <p:spPr>
          <a:xfrm>
            <a:off x="457200" y="1600200"/>
            <a:ext cx="8229600" cy="3581400"/>
          </a:xfrm>
        </p:spPr>
        <p:txBody>
          <a:bodyPr>
            <a:normAutofit/>
          </a:bodyPr>
          <a:lstStyle/>
          <a:p>
            <a:r>
              <a:rPr lang="en-US" sz="2600" dirty="0" smtClean="0"/>
              <a:t>Systematically </a:t>
            </a:r>
            <a:r>
              <a:rPr lang="en-US" sz="2600" i="1" dirty="0" smtClean="0"/>
              <a:t>factorize</a:t>
            </a:r>
            <a:r>
              <a:rPr lang="en-US" sz="2600" dirty="0" smtClean="0"/>
              <a:t> short- and long-distance physics—observable physical QCD processes always involve at least one long-distance scale (confinement)</a:t>
            </a:r>
          </a:p>
          <a:p>
            <a:pPr lvl="1"/>
            <a:r>
              <a:rPr lang="en-US" sz="2400" dirty="0" smtClean="0"/>
              <a:t>Short-distance (high-energy) scale required to apply perturbative techniques</a:t>
            </a:r>
          </a:p>
          <a:p>
            <a:r>
              <a:rPr lang="en-US" sz="2600" dirty="0" smtClean="0"/>
              <a:t>Long-distance (i.e. </a:t>
            </a:r>
            <a:r>
              <a:rPr lang="en-US" sz="2600" dirty="0" err="1" smtClean="0"/>
              <a:t>nonperturbative</a:t>
            </a:r>
            <a:r>
              <a:rPr lang="en-US" sz="2600" dirty="0" smtClean="0"/>
              <a:t>) functions need to be </a:t>
            </a:r>
            <a:r>
              <a:rPr lang="en-US" sz="2600" i="1" dirty="0" smtClean="0"/>
              <a:t>universal</a:t>
            </a:r>
            <a:r>
              <a:rPr lang="en-US" sz="2600" dirty="0" smtClean="0"/>
              <a:t> in order to be portable across calculations for many processes</a:t>
            </a:r>
          </a:p>
        </p:txBody>
      </p:sp>
      <p:sp>
        <p:nvSpPr>
          <p:cNvPr id="4" name="Footer Placeholder 3"/>
          <p:cNvSpPr>
            <a:spLocks noGrp="1"/>
          </p:cNvSpPr>
          <p:nvPr>
            <p:ph type="ftr" sz="quarter" idx="11"/>
          </p:nvPr>
        </p:nvSpPr>
        <p:spPr/>
        <p:txBody>
          <a:bodyPr/>
          <a:lstStyle/>
          <a:p>
            <a:r>
              <a:rPr lang="en-US" smtClean="0"/>
              <a:t>C. Aidala, HUGS, June 2016</a:t>
            </a:r>
            <a:endParaRPr lang="en-US"/>
          </a:p>
        </p:txBody>
      </p:sp>
      <p:sp>
        <p:nvSpPr>
          <p:cNvPr id="6" name="Text Box 10"/>
          <p:cNvSpPr txBox="1">
            <a:spLocks noChangeArrowheads="1"/>
          </p:cNvSpPr>
          <p:nvPr/>
        </p:nvSpPr>
        <p:spPr bwMode="auto">
          <a:xfrm>
            <a:off x="609600" y="5105400"/>
            <a:ext cx="7848600" cy="1569660"/>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dirty="0" smtClean="0">
                <a:latin typeface="Times New Roman" pitchFamily="18" charset="0"/>
                <a:cs typeface="Times New Roman" pitchFamily="18" charset="0"/>
              </a:rPr>
              <a:t>Measure </a:t>
            </a:r>
            <a:r>
              <a:rPr lang="en-US" sz="2400" dirty="0" err="1" smtClean="0">
                <a:latin typeface="Times New Roman" pitchFamily="18" charset="0"/>
                <a:cs typeface="Times New Roman" pitchFamily="18" charset="0"/>
              </a:rPr>
              <a:t>nonperturbative</a:t>
            </a:r>
            <a:r>
              <a:rPr lang="en-US" sz="2400" dirty="0" smtClean="0">
                <a:latin typeface="Times New Roman" pitchFamily="18" charset="0"/>
                <a:cs typeface="Times New Roman" pitchFamily="18" charset="0"/>
              </a:rPr>
              <a:t> pdfs and fragmentation functions (FFs) in many scattering systems over a wide kinematic range </a:t>
            </a:r>
            <a:r>
              <a:rPr lang="en-US" sz="2400" dirty="0" smtClean="0">
                <a:latin typeface="Times New Roman" pitchFamily="18" charset="0"/>
                <a:cs typeface="Times New Roman" pitchFamily="18" charset="0"/>
                <a:sym typeface="Wingdings" pitchFamily="2" charset="2"/>
              </a:rPr>
              <a:t> </a:t>
            </a:r>
            <a:r>
              <a:rPr lang="en-US" sz="2400" dirty="0" smtClean="0">
                <a:latin typeface="Times New Roman" pitchFamily="18" charset="0"/>
                <a:cs typeface="Times New Roman" pitchFamily="18" charset="0"/>
              </a:rPr>
              <a:t>constrain by performing </a:t>
            </a:r>
            <a:r>
              <a:rPr lang="en-US" sz="2400" i="1" dirty="0" smtClean="0">
                <a:latin typeface="Times New Roman" pitchFamily="18" charset="0"/>
                <a:cs typeface="Times New Roman" pitchFamily="18" charset="0"/>
              </a:rPr>
              <a:t>simultaneous fits to world data.</a:t>
            </a:r>
          </a:p>
          <a:p>
            <a:pPr algn="ctr"/>
            <a:r>
              <a:rPr lang="en-US" sz="2400" dirty="0" smtClean="0">
                <a:latin typeface="Times New Roman" pitchFamily="18" charset="0"/>
                <a:cs typeface="Times New Roman" pitchFamily="18" charset="0"/>
              </a:rPr>
              <a:t>See lectures by Amanda Cooper-Sarkar</a:t>
            </a: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63687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5"/>
          <p:cNvSpPr>
            <a:spLocks noGrp="1"/>
          </p:cNvSpPr>
          <p:nvPr>
            <p:ph type="ftr" sz="quarter" idx="11"/>
          </p:nvPr>
        </p:nvSpPr>
        <p:spPr/>
        <p:txBody>
          <a:bodyPr/>
          <a:lstStyle/>
          <a:p>
            <a:r>
              <a:rPr lang="en-US" smtClean="0"/>
              <a:t>C. Aidala, HUGS, June 2016</a:t>
            </a:r>
            <a:endParaRPr lang="en-US"/>
          </a:p>
        </p:txBody>
      </p:sp>
      <p:sp>
        <p:nvSpPr>
          <p:cNvPr id="76" name="Slide Number Placeholder 6"/>
          <p:cNvSpPr>
            <a:spLocks noGrp="1"/>
          </p:cNvSpPr>
          <p:nvPr>
            <p:ph type="sldNum" sz="quarter" idx="12"/>
          </p:nvPr>
        </p:nvSpPr>
        <p:spPr/>
        <p:txBody>
          <a:bodyPr/>
          <a:lstStyle/>
          <a:p>
            <a:fld id="{FDDAAC23-5EAE-445C-8F6B-BB60B2E4B24A}" type="slidenum">
              <a:rPr lang="en-US"/>
              <a:pPr/>
              <a:t>8</a:t>
            </a:fld>
            <a:endParaRPr lang="en-US"/>
          </a:p>
        </p:txBody>
      </p:sp>
      <p:grpSp>
        <p:nvGrpSpPr>
          <p:cNvPr id="2" name="Group 2"/>
          <p:cNvGrpSpPr>
            <a:grpSpLocks/>
          </p:cNvGrpSpPr>
          <p:nvPr/>
        </p:nvGrpSpPr>
        <p:grpSpPr bwMode="auto">
          <a:xfrm>
            <a:off x="1219200" y="1174750"/>
            <a:ext cx="6705600" cy="2743200"/>
            <a:chOff x="768" y="681"/>
            <a:chExt cx="4224" cy="1728"/>
          </a:xfrm>
        </p:grpSpPr>
        <p:sp>
          <p:nvSpPr>
            <p:cNvPr id="1414147" name="Rectangle 3"/>
            <p:cNvSpPr>
              <a:spLocks noChangeArrowheads="1"/>
            </p:cNvSpPr>
            <p:nvPr/>
          </p:nvSpPr>
          <p:spPr bwMode="auto">
            <a:xfrm>
              <a:off x="768" y="681"/>
              <a:ext cx="4224" cy="1728"/>
            </a:xfrm>
            <a:prstGeom prst="rect">
              <a:avLst/>
            </a:prstGeom>
            <a:solidFill>
              <a:schemeClr val="bg1"/>
            </a:solidFill>
            <a:ln w="9525">
              <a:solidFill>
                <a:schemeClr val="tx1"/>
              </a:solidFill>
              <a:miter lim="800000"/>
              <a:headEnd/>
              <a:tailEnd/>
            </a:ln>
            <a:effectLst/>
          </p:spPr>
          <p:txBody>
            <a:bodyPr wrap="none" anchor="ctr"/>
            <a:lstStyle/>
            <a:p>
              <a:endParaRPr lang="en-US">
                <a:solidFill>
                  <a:schemeClr val="tx1"/>
                </a:solidFill>
              </a:endParaRPr>
            </a:p>
          </p:txBody>
        </p:sp>
        <p:sp>
          <p:nvSpPr>
            <p:cNvPr id="1414148" name="Oval 4"/>
            <p:cNvSpPr>
              <a:spLocks noChangeArrowheads="1"/>
            </p:cNvSpPr>
            <p:nvPr/>
          </p:nvSpPr>
          <p:spPr bwMode="auto">
            <a:xfrm>
              <a:off x="1527" y="1875"/>
              <a:ext cx="391" cy="373"/>
            </a:xfrm>
            <a:prstGeom prst="ellipse">
              <a:avLst/>
            </a:prstGeom>
            <a:solidFill>
              <a:srgbClr val="FF85FF"/>
            </a:solidFill>
            <a:ln w="19050">
              <a:solidFill>
                <a:schemeClr val="tx1"/>
              </a:solidFill>
              <a:round/>
              <a:headEnd/>
              <a:tailEnd/>
            </a:ln>
            <a:effectLst/>
          </p:spPr>
          <p:txBody>
            <a:bodyPr wrap="none" anchor="ctr"/>
            <a:lstStyle/>
            <a:p>
              <a:endParaRPr lang="en-US"/>
            </a:p>
          </p:txBody>
        </p:sp>
        <p:sp>
          <p:nvSpPr>
            <p:cNvPr id="1414149" name="Oval 5"/>
            <p:cNvSpPr>
              <a:spLocks noChangeArrowheads="1"/>
            </p:cNvSpPr>
            <p:nvPr/>
          </p:nvSpPr>
          <p:spPr bwMode="auto">
            <a:xfrm>
              <a:off x="1536" y="901"/>
              <a:ext cx="401" cy="381"/>
            </a:xfrm>
            <a:prstGeom prst="ellipse">
              <a:avLst/>
            </a:prstGeom>
            <a:solidFill>
              <a:srgbClr val="9DCEFF"/>
            </a:solidFill>
            <a:ln w="19050">
              <a:solidFill>
                <a:schemeClr val="tx1"/>
              </a:solidFill>
              <a:round/>
              <a:headEnd/>
              <a:tailEnd/>
            </a:ln>
            <a:effectLst/>
          </p:spPr>
          <p:txBody>
            <a:bodyPr wrap="none" anchor="ctr"/>
            <a:lstStyle/>
            <a:p>
              <a:endParaRPr lang="en-US"/>
            </a:p>
          </p:txBody>
        </p:sp>
        <p:sp>
          <p:nvSpPr>
            <p:cNvPr id="1414150" name="Line 6"/>
            <p:cNvSpPr>
              <a:spLocks noChangeShapeType="1"/>
            </p:cNvSpPr>
            <p:nvPr/>
          </p:nvSpPr>
          <p:spPr bwMode="auto">
            <a:xfrm>
              <a:off x="1105" y="977"/>
              <a:ext cx="422" cy="0"/>
            </a:xfrm>
            <a:prstGeom prst="line">
              <a:avLst/>
            </a:prstGeom>
            <a:noFill/>
            <a:ln w="19050">
              <a:solidFill>
                <a:schemeClr val="tx1"/>
              </a:solidFill>
              <a:round/>
              <a:headEnd/>
              <a:tailEnd/>
            </a:ln>
            <a:effectLst/>
          </p:spPr>
          <p:txBody>
            <a:bodyPr wrap="none" anchor="ctr"/>
            <a:lstStyle/>
            <a:p>
              <a:endParaRPr lang="en-US"/>
            </a:p>
          </p:txBody>
        </p:sp>
        <p:sp>
          <p:nvSpPr>
            <p:cNvPr id="1414151" name="Line 7"/>
            <p:cNvSpPr>
              <a:spLocks noChangeShapeType="1"/>
            </p:cNvSpPr>
            <p:nvPr/>
          </p:nvSpPr>
          <p:spPr bwMode="auto">
            <a:xfrm>
              <a:off x="1105" y="1129"/>
              <a:ext cx="422" cy="0"/>
            </a:xfrm>
            <a:prstGeom prst="line">
              <a:avLst/>
            </a:prstGeom>
            <a:noFill/>
            <a:ln w="19050">
              <a:solidFill>
                <a:schemeClr val="tx1"/>
              </a:solidFill>
              <a:round/>
              <a:headEnd/>
              <a:tailEnd/>
            </a:ln>
            <a:effectLst/>
          </p:spPr>
          <p:txBody>
            <a:bodyPr wrap="none" anchor="ctr"/>
            <a:lstStyle/>
            <a:p>
              <a:endParaRPr lang="en-US"/>
            </a:p>
          </p:txBody>
        </p:sp>
        <p:sp>
          <p:nvSpPr>
            <p:cNvPr id="1414152" name="Line 8"/>
            <p:cNvSpPr>
              <a:spLocks noChangeShapeType="1"/>
            </p:cNvSpPr>
            <p:nvPr/>
          </p:nvSpPr>
          <p:spPr bwMode="auto">
            <a:xfrm>
              <a:off x="1115" y="2141"/>
              <a:ext cx="422" cy="0"/>
            </a:xfrm>
            <a:prstGeom prst="line">
              <a:avLst/>
            </a:prstGeom>
            <a:noFill/>
            <a:ln w="19050">
              <a:solidFill>
                <a:schemeClr val="tx1"/>
              </a:solidFill>
              <a:round/>
              <a:headEnd/>
              <a:tailEnd/>
            </a:ln>
            <a:effectLst/>
          </p:spPr>
          <p:txBody>
            <a:bodyPr wrap="none" anchor="ctr"/>
            <a:lstStyle/>
            <a:p>
              <a:endParaRPr lang="en-US"/>
            </a:p>
          </p:txBody>
        </p:sp>
        <p:sp>
          <p:nvSpPr>
            <p:cNvPr id="1414153" name="Line 9"/>
            <p:cNvSpPr>
              <a:spLocks noChangeShapeType="1"/>
            </p:cNvSpPr>
            <p:nvPr/>
          </p:nvSpPr>
          <p:spPr bwMode="auto">
            <a:xfrm>
              <a:off x="1115" y="1993"/>
              <a:ext cx="422" cy="0"/>
            </a:xfrm>
            <a:prstGeom prst="line">
              <a:avLst/>
            </a:prstGeom>
            <a:noFill/>
            <a:ln w="19050">
              <a:solidFill>
                <a:schemeClr val="tx1"/>
              </a:solidFill>
              <a:round/>
              <a:headEnd/>
              <a:tailEnd/>
            </a:ln>
            <a:effectLst/>
          </p:spPr>
          <p:txBody>
            <a:bodyPr wrap="none" anchor="ctr"/>
            <a:lstStyle/>
            <a:p>
              <a:endParaRPr lang="en-US"/>
            </a:p>
          </p:txBody>
        </p:sp>
        <p:sp>
          <p:nvSpPr>
            <p:cNvPr id="1414154" name="Rectangle 10"/>
            <p:cNvSpPr>
              <a:spLocks noChangeArrowheads="1"/>
            </p:cNvSpPr>
            <p:nvPr/>
          </p:nvSpPr>
          <p:spPr bwMode="auto">
            <a:xfrm>
              <a:off x="2561" y="1413"/>
              <a:ext cx="1040" cy="324"/>
            </a:xfrm>
            <a:prstGeom prst="rect">
              <a:avLst/>
            </a:prstGeom>
            <a:noFill/>
            <a:ln w="19050">
              <a:solidFill>
                <a:srgbClr val="00E00B"/>
              </a:solidFill>
              <a:prstDash val="sysDot"/>
              <a:miter lim="800000"/>
              <a:headEnd/>
              <a:tailEnd/>
            </a:ln>
            <a:effectLst/>
          </p:spPr>
          <p:txBody>
            <a:bodyPr wrap="none" anchor="ctr"/>
            <a:lstStyle/>
            <a:p>
              <a:endParaRPr lang="en-US"/>
            </a:p>
          </p:txBody>
        </p:sp>
        <p:sp>
          <p:nvSpPr>
            <p:cNvPr id="1414155" name="Line 11"/>
            <p:cNvSpPr>
              <a:spLocks noChangeShapeType="1"/>
            </p:cNvSpPr>
            <p:nvPr/>
          </p:nvSpPr>
          <p:spPr bwMode="auto">
            <a:xfrm>
              <a:off x="1937" y="1125"/>
              <a:ext cx="641" cy="467"/>
            </a:xfrm>
            <a:prstGeom prst="line">
              <a:avLst/>
            </a:prstGeom>
            <a:noFill/>
            <a:ln w="19050">
              <a:solidFill>
                <a:schemeClr val="tx1"/>
              </a:solidFill>
              <a:round/>
              <a:headEnd/>
              <a:tailEnd/>
            </a:ln>
            <a:effectLst/>
          </p:spPr>
          <p:txBody>
            <a:bodyPr wrap="none" anchor="ctr"/>
            <a:lstStyle/>
            <a:p>
              <a:endParaRPr lang="en-US"/>
            </a:p>
          </p:txBody>
        </p:sp>
        <p:sp>
          <p:nvSpPr>
            <p:cNvPr id="1414156" name="Line 12"/>
            <p:cNvSpPr>
              <a:spLocks noChangeShapeType="1"/>
            </p:cNvSpPr>
            <p:nvPr/>
          </p:nvSpPr>
          <p:spPr bwMode="auto">
            <a:xfrm flipV="1">
              <a:off x="1874" y="751"/>
              <a:ext cx="300" cy="192"/>
            </a:xfrm>
            <a:prstGeom prst="line">
              <a:avLst/>
            </a:prstGeom>
            <a:noFill/>
            <a:ln w="19050">
              <a:solidFill>
                <a:schemeClr val="tx1"/>
              </a:solidFill>
              <a:round/>
              <a:headEnd/>
              <a:tailEnd/>
            </a:ln>
            <a:effectLst/>
          </p:spPr>
          <p:txBody>
            <a:bodyPr wrap="none" anchor="ctr"/>
            <a:lstStyle/>
            <a:p>
              <a:endParaRPr lang="en-US"/>
            </a:p>
          </p:txBody>
        </p:sp>
        <p:sp>
          <p:nvSpPr>
            <p:cNvPr id="1414157" name="Line 13"/>
            <p:cNvSpPr>
              <a:spLocks noChangeShapeType="1"/>
            </p:cNvSpPr>
            <p:nvPr/>
          </p:nvSpPr>
          <p:spPr bwMode="auto">
            <a:xfrm>
              <a:off x="1889" y="2177"/>
              <a:ext cx="292" cy="148"/>
            </a:xfrm>
            <a:prstGeom prst="line">
              <a:avLst/>
            </a:prstGeom>
            <a:noFill/>
            <a:ln w="19050">
              <a:solidFill>
                <a:schemeClr val="tx1"/>
              </a:solidFill>
              <a:round/>
              <a:headEnd/>
              <a:tailEnd/>
            </a:ln>
            <a:effectLst/>
          </p:spPr>
          <p:txBody>
            <a:bodyPr wrap="none" anchor="ctr"/>
            <a:lstStyle/>
            <a:p>
              <a:endParaRPr lang="en-US"/>
            </a:p>
          </p:txBody>
        </p:sp>
        <p:sp>
          <p:nvSpPr>
            <p:cNvPr id="1414158" name="Line 14"/>
            <p:cNvSpPr>
              <a:spLocks noChangeShapeType="1"/>
            </p:cNvSpPr>
            <p:nvPr/>
          </p:nvSpPr>
          <p:spPr bwMode="auto">
            <a:xfrm>
              <a:off x="1869" y="2193"/>
              <a:ext cx="292" cy="148"/>
            </a:xfrm>
            <a:prstGeom prst="line">
              <a:avLst/>
            </a:prstGeom>
            <a:noFill/>
            <a:ln w="19050">
              <a:solidFill>
                <a:schemeClr val="tx1"/>
              </a:solidFill>
              <a:round/>
              <a:headEnd/>
              <a:tailEnd/>
            </a:ln>
            <a:effectLst/>
          </p:spPr>
          <p:txBody>
            <a:bodyPr wrap="none" anchor="ctr"/>
            <a:lstStyle/>
            <a:p>
              <a:endParaRPr lang="en-US"/>
            </a:p>
          </p:txBody>
        </p:sp>
        <p:sp>
          <p:nvSpPr>
            <p:cNvPr id="1414159" name="Line 15"/>
            <p:cNvSpPr>
              <a:spLocks noChangeShapeType="1"/>
            </p:cNvSpPr>
            <p:nvPr/>
          </p:nvSpPr>
          <p:spPr bwMode="auto">
            <a:xfrm>
              <a:off x="1849" y="2217"/>
              <a:ext cx="292" cy="148"/>
            </a:xfrm>
            <a:prstGeom prst="line">
              <a:avLst/>
            </a:prstGeom>
            <a:noFill/>
            <a:ln w="19050">
              <a:solidFill>
                <a:schemeClr val="tx1"/>
              </a:solidFill>
              <a:round/>
              <a:headEnd/>
              <a:tailEnd/>
            </a:ln>
            <a:effectLst/>
          </p:spPr>
          <p:txBody>
            <a:bodyPr wrap="none" anchor="ctr"/>
            <a:lstStyle/>
            <a:p>
              <a:endParaRPr lang="en-US"/>
            </a:p>
          </p:txBody>
        </p:sp>
        <p:sp>
          <p:nvSpPr>
            <p:cNvPr id="1414160" name="Line 16"/>
            <p:cNvSpPr>
              <a:spLocks noChangeShapeType="1"/>
            </p:cNvSpPr>
            <p:nvPr/>
          </p:nvSpPr>
          <p:spPr bwMode="auto">
            <a:xfrm flipV="1">
              <a:off x="1911" y="789"/>
              <a:ext cx="300" cy="192"/>
            </a:xfrm>
            <a:prstGeom prst="line">
              <a:avLst/>
            </a:prstGeom>
            <a:noFill/>
            <a:ln w="19050">
              <a:solidFill>
                <a:schemeClr val="tx1"/>
              </a:solidFill>
              <a:round/>
              <a:headEnd/>
              <a:tailEnd/>
            </a:ln>
            <a:effectLst/>
          </p:spPr>
          <p:txBody>
            <a:bodyPr wrap="none" anchor="ctr"/>
            <a:lstStyle/>
            <a:p>
              <a:endParaRPr lang="en-US"/>
            </a:p>
          </p:txBody>
        </p:sp>
        <p:sp>
          <p:nvSpPr>
            <p:cNvPr id="1414161" name="Line 17"/>
            <p:cNvSpPr>
              <a:spLocks noChangeShapeType="1"/>
            </p:cNvSpPr>
            <p:nvPr/>
          </p:nvSpPr>
          <p:spPr bwMode="auto">
            <a:xfrm flipV="1">
              <a:off x="1901" y="759"/>
              <a:ext cx="300" cy="192"/>
            </a:xfrm>
            <a:prstGeom prst="line">
              <a:avLst/>
            </a:prstGeom>
            <a:noFill/>
            <a:ln w="19050">
              <a:solidFill>
                <a:schemeClr val="tx1"/>
              </a:solidFill>
              <a:round/>
              <a:headEnd/>
              <a:tailEnd/>
            </a:ln>
            <a:effectLst/>
          </p:spPr>
          <p:txBody>
            <a:bodyPr wrap="none" anchor="ctr"/>
            <a:lstStyle/>
            <a:p>
              <a:endParaRPr lang="en-US"/>
            </a:p>
          </p:txBody>
        </p:sp>
        <p:sp>
          <p:nvSpPr>
            <p:cNvPr id="1414162" name="Line 18"/>
            <p:cNvSpPr>
              <a:spLocks noChangeShapeType="1"/>
            </p:cNvSpPr>
            <p:nvPr/>
          </p:nvSpPr>
          <p:spPr bwMode="auto">
            <a:xfrm flipV="1">
              <a:off x="1865" y="733"/>
              <a:ext cx="300" cy="192"/>
            </a:xfrm>
            <a:prstGeom prst="line">
              <a:avLst/>
            </a:prstGeom>
            <a:noFill/>
            <a:ln w="19050">
              <a:solidFill>
                <a:schemeClr val="tx1"/>
              </a:solidFill>
              <a:round/>
              <a:headEnd/>
              <a:tailEnd/>
            </a:ln>
            <a:effectLst/>
          </p:spPr>
          <p:txBody>
            <a:bodyPr wrap="none" anchor="ctr"/>
            <a:lstStyle/>
            <a:p>
              <a:endParaRPr lang="en-US"/>
            </a:p>
          </p:txBody>
        </p:sp>
        <p:sp>
          <p:nvSpPr>
            <p:cNvPr id="1414163" name="Text Box 19"/>
            <p:cNvSpPr txBox="1">
              <a:spLocks noChangeArrowheads="1"/>
            </p:cNvSpPr>
            <p:nvPr/>
          </p:nvSpPr>
          <p:spPr bwMode="auto">
            <a:xfrm>
              <a:off x="2351" y="1195"/>
              <a:ext cx="1784" cy="192"/>
            </a:xfrm>
            <a:prstGeom prst="rect">
              <a:avLst/>
            </a:prstGeom>
            <a:noFill/>
            <a:ln w="9525">
              <a:noFill/>
              <a:miter lim="800000"/>
              <a:headEnd/>
              <a:tailEnd/>
            </a:ln>
            <a:effectLst/>
          </p:spPr>
          <p:txBody>
            <a:bodyPr>
              <a:spAutoFit/>
            </a:bodyPr>
            <a:lstStyle/>
            <a:p>
              <a:pPr algn="l"/>
              <a:r>
                <a:rPr lang="en-US" sz="1400" b="1">
                  <a:solidFill>
                    <a:schemeClr val="accent2"/>
                  </a:solidFill>
                  <a:latin typeface="Comic Sans MS" pitchFamily="66" charset="0"/>
                </a:rPr>
                <a:t>Hard Scattering Process</a:t>
              </a:r>
            </a:p>
          </p:txBody>
        </p:sp>
        <p:sp>
          <p:nvSpPr>
            <p:cNvPr id="1414164" name="Line 20"/>
            <p:cNvSpPr>
              <a:spLocks noChangeShapeType="1"/>
            </p:cNvSpPr>
            <p:nvPr/>
          </p:nvSpPr>
          <p:spPr bwMode="auto">
            <a:xfrm>
              <a:off x="2578" y="1592"/>
              <a:ext cx="960" cy="0"/>
            </a:xfrm>
            <a:prstGeom prst="line">
              <a:avLst/>
            </a:prstGeom>
            <a:noFill/>
            <a:ln w="19050">
              <a:solidFill>
                <a:schemeClr val="tx1"/>
              </a:solidFill>
              <a:round/>
              <a:headEnd/>
              <a:tailEnd/>
            </a:ln>
            <a:effectLst/>
          </p:spPr>
          <p:txBody>
            <a:bodyPr wrap="none" anchor="ctr"/>
            <a:lstStyle/>
            <a:p>
              <a:endParaRPr lang="en-US"/>
            </a:p>
          </p:txBody>
        </p:sp>
        <p:graphicFrame>
          <p:nvGraphicFramePr>
            <p:cNvPr id="1414165" name="Object 21"/>
            <p:cNvGraphicFramePr>
              <a:graphicFrameLocks noChangeAspect="1"/>
            </p:cNvGraphicFramePr>
            <p:nvPr/>
          </p:nvGraphicFramePr>
          <p:xfrm>
            <a:off x="1255" y="1784"/>
            <a:ext cx="123" cy="174"/>
          </p:xfrm>
          <a:graphic>
            <a:graphicData uri="http://schemas.openxmlformats.org/presentationml/2006/ole">
              <mc:AlternateContent xmlns:mc="http://schemas.openxmlformats.org/markup-compatibility/2006">
                <mc:Choice xmlns:v="urn:schemas-microsoft-com:vml" Requires="v">
                  <p:oleObj spid="_x0000_s56266" name="Equation" r:id="rId4" imgW="152280" imgH="215640" progId="">
                    <p:embed/>
                  </p:oleObj>
                </mc:Choice>
                <mc:Fallback>
                  <p:oleObj name="Equation" r:id="rId4" imgW="152280" imgH="2156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 y="1784"/>
                          <a:ext cx="12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6" name="Object 22"/>
            <p:cNvGraphicFramePr>
              <a:graphicFrameLocks noChangeAspect="1"/>
            </p:cNvGraphicFramePr>
            <p:nvPr/>
          </p:nvGraphicFramePr>
          <p:xfrm>
            <a:off x="1954" y="1634"/>
            <a:ext cx="246" cy="174"/>
          </p:xfrm>
          <a:graphic>
            <a:graphicData uri="http://schemas.openxmlformats.org/presentationml/2006/ole">
              <mc:AlternateContent xmlns:mc="http://schemas.openxmlformats.org/markup-compatibility/2006">
                <mc:Choice xmlns:v="urn:schemas-microsoft-com:vml" Requires="v">
                  <p:oleObj spid="_x0000_s56267" name="Equation" r:id="rId6" imgW="304560" imgH="215640" progId="">
                    <p:embed/>
                  </p:oleObj>
                </mc:Choice>
                <mc:Fallback>
                  <p:oleObj name="Equation" r:id="rId6" imgW="304560" imgH="2156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4" y="1634"/>
                          <a:ext cx="246"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7" name="Object 23"/>
            <p:cNvGraphicFramePr>
              <a:graphicFrameLocks noChangeAspect="1"/>
            </p:cNvGraphicFramePr>
            <p:nvPr/>
          </p:nvGraphicFramePr>
          <p:xfrm>
            <a:off x="1287" y="776"/>
            <a:ext cx="113" cy="174"/>
          </p:xfrm>
          <a:graphic>
            <a:graphicData uri="http://schemas.openxmlformats.org/presentationml/2006/ole">
              <mc:AlternateContent xmlns:mc="http://schemas.openxmlformats.org/markup-compatibility/2006">
                <mc:Choice xmlns:v="urn:schemas-microsoft-com:vml" Requires="v">
                  <p:oleObj spid="_x0000_s56268" name="Equation" r:id="rId8" imgW="139680" imgH="215640" progId="">
                    <p:embed/>
                  </p:oleObj>
                </mc:Choice>
                <mc:Fallback>
                  <p:oleObj name="Equation" r:id="rId8" imgW="139680" imgH="2156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7" y="776"/>
                          <a:ext cx="11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8" name="Object 24"/>
            <p:cNvGraphicFramePr>
              <a:graphicFrameLocks noChangeAspect="1"/>
            </p:cNvGraphicFramePr>
            <p:nvPr/>
          </p:nvGraphicFramePr>
          <p:xfrm>
            <a:off x="2150" y="1112"/>
            <a:ext cx="225" cy="174"/>
          </p:xfrm>
          <a:graphic>
            <a:graphicData uri="http://schemas.openxmlformats.org/presentationml/2006/ole">
              <mc:AlternateContent xmlns:mc="http://schemas.openxmlformats.org/markup-compatibility/2006">
                <mc:Choice xmlns:v="urn:schemas-microsoft-com:vml" Requires="v">
                  <p:oleObj spid="_x0000_s56269" name="Equation" r:id="rId10" imgW="279360" imgH="215640" progId="">
                    <p:embed/>
                  </p:oleObj>
                </mc:Choice>
                <mc:Fallback>
                  <p:oleObj name="Equation" r:id="rId10" imgW="279360" imgH="2156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0" y="1112"/>
                          <a:ext cx="225"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5"/>
            <p:cNvGrpSpPr>
              <a:grpSpLocks/>
            </p:cNvGrpSpPr>
            <p:nvPr/>
          </p:nvGrpSpPr>
          <p:grpSpPr bwMode="auto">
            <a:xfrm rot="-1546555">
              <a:off x="1884" y="1844"/>
              <a:ext cx="444" cy="122"/>
              <a:chOff x="2291" y="2513"/>
              <a:chExt cx="1199" cy="188"/>
            </a:xfrm>
          </p:grpSpPr>
          <p:sp>
            <p:nvSpPr>
              <p:cNvPr id="1414170" name="Freeform 26"/>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1" name="Freeform 27"/>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2" name="Freeform 28"/>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3" name="Freeform 29"/>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4" name="Freeform 30"/>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75" name="Line 31"/>
            <p:cNvSpPr>
              <a:spLocks noChangeShapeType="1"/>
            </p:cNvSpPr>
            <p:nvPr/>
          </p:nvSpPr>
          <p:spPr bwMode="auto">
            <a:xfrm flipV="1">
              <a:off x="3909" y="1363"/>
              <a:ext cx="145" cy="57"/>
            </a:xfrm>
            <a:prstGeom prst="line">
              <a:avLst/>
            </a:prstGeom>
            <a:noFill/>
            <a:ln w="19050">
              <a:solidFill>
                <a:schemeClr val="tx1"/>
              </a:solidFill>
              <a:round/>
              <a:headEnd/>
              <a:tailEnd/>
            </a:ln>
            <a:effectLst/>
          </p:spPr>
          <p:txBody>
            <a:bodyPr wrap="none" anchor="ctr"/>
            <a:lstStyle/>
            <a:p>
              <a:endParaRPr lang="en-US"/>
            </a:p>
          </p:txBody>
        </p:sp>
        <p:sp>
          <p:nvSpPr>
            <p:cNvPr id="1414176" name="Line 32"/>
            <p:cNvSpPr>
              <a:spLocks noChangeShapeType="1"/>
            </p:cNvSpPr>
            <p:nvPr/>
          </p:nvSpPr>
          <p:spPr bwMode="auto">
            <a:xfrm>
              <a:off x="3954" y="1414"/>
              <a:ext cx="132" cy="7"/>
            </a:xfrm>
            <a:prstGeom prst="line">
              <a:avLst/>
            </a:prstGeom>
            <a:noFill/>
            <a:ln w="19050">
              <a:solidFill>
                <a:schemeClr val="tx1"/>
              </a:solidFill>
              <a:round/>
              <a:headEnd/>
              <a:tailEnd/>
            </a:ln>
            <a:effectLst/>
          </p:spPr>
          <p:txBody>
            <a:bodyPr wrap="none" anchor="ctr"/>
            <a:lstStyle/>
            <a:p>
              <a:endParaRPr lang="en-US"/>
            </a:p>
          </p:txBody>
        </p:sp>
        <p:sp>
          <p:nvSpPr>
            <p:cNvPr id="1414177" name="Line 33"/>
            <p:cNvSpPr>
              <a:spLocks noChangeShapeType="1"/>
            </p:cNvSpPr>
            <p:nvPr/>
          </p:nvSpPr>
          <p:spPr bwMode="auto">
            <a:xfrm rot="20991552" flipV="1">
              <a:off x="3849" y="1095"/>
              <a:ext cx="28" cy="29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8" name="Line 34"/>
            <p:cNvSpPr>
              <a:spLocks noChangeShapeType="1"/>
            </p:cNvSpPr>
            <p:nvPr/>
          </p:nvSpPr>
          <p:spPr bwMode="auto">
            <a:xfrm flipV="1">
              <a:off x="3905" y="951"/>
              <a:ext cx="55" cy="3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9" name="Line 35"/>
            <p:cNvSpPr>
              <a:spLocks noChangeShapeType="1"/>
            </p:cNvSpPr>
            <p:nvPr/>
          </p:nvSpPr>
          <p:spPr bwMode="auto">
            <a:xfrm flipV="1">
              <a:off x="3912" y="1239"/>
              <a:ext cx="96" cy="1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0" name="Line 36"/>
            <p:cNvSpPr>
              <a:spLocks noChangeShapeType="1"/>
            </p:cNvSpPr>
            <p:nvPr/>
          </p:nvSpPr>
          <p:spPr bwMode="auto">
            <a:xfrm flipV="1">
              <a:off x="3877" y="1095"/>
              <a:ext cx="35" cy="26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1" name="Line 37"/>
            <p:cNvSpPr>
              <a:spLocks noChangeShapeType="1"/>
            </p:cNvSpPr>
            <p:nvPr/>
          </p:nvSpPr>
          <p:spPr bwMode="auto">
            <a:xfrm flipV="1">
              <a:off x="3901" y="921"/>
              <a:ext cx="155" cy="477"/>
            </a:xfrm>
            <a:prstGeom prst="line">
              <a:avLst/>
            </a:prstGeom>
            <a:noFill/>
            <a:ln w="25400">
              <a:solidFill>
                <a:schemeClr val="tx1"/>
              </a:solidFill>
              <a:round/>
              <a:headEnd/>
              <a:tailEnd type="triangle" w="med" len="med"/>
            </a:ln>
            <a:effectLst/>
          </p:spPr>
          <p:txBody>
            <a:bodyPr wrap="none" anchor="ctr"/>
            <a:lstStyle/>
            <a:p>
              <a:endParaRPr lang="en-US"/>
            </a:p>
          </p:txBody>
        </p:sp>
        <p:grpSp>
          <p:nvGrpSpPr>
            <p:cNvPr id="4" name="Group 38"/>
            <p:cNvGrpSpPr>
              <a:grpSpLocks/>
            </p:cNvGrpSpPr>
            <p:nvPr/>
          </p:nvGrpSpPr>
          <p:grpSpPr bwMode="auto">
            <a:xfrm rot="-1546555">
              <a:off x="2250" y="1664"/>
              <a:ext cx="444" cy="122"/>
              <a:chOff x="2291" y="2513"/>
              <a:chExt cx="1199" cy="188"/>
            </a:xfrm>
          </p:grpSpPr>
          <p:sp>
            <p:nvSpPr>
              <p:cNvPr id="1414183" name="Freeform 39"/>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4" name="Freeform 40"/>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5" name="Freeform 41"/>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6" name="Freeform 42"/>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7" name="Freeform 43"/>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aphicFrame>
          <p:nvGraphicFramePr>
            <p:cNvPr id="1414188" name="Object 44"/>
            <p:cNvGraphicFramePr>
              <a:graphicFrameLocks noChangeAspect="1"/>
            </p:cNvGraphicFramePr>
            <p:nvPr/>
          </p:nvGraphicFramePr>
          <p:xfrm>
            <a:off x="3014" y="1439"/>
            <a:ext cx="103" cy="154"/>
          </p:xfrm>
          <a:graphic>
            <a:graphicData uri="http://schemas.openxmlformats.org/presentationml/2006/ole">
              <mc:AlternateContent xmlns:mc="http://schemas.openxmlformats.org/markup-compatibility/2006">
                <mc:Choice xmlns:v="urn:schemas-microsoft-com:vml" Requires="v">
                  <p:oleObj spid="_x0000_s56270" name="Equation" r:id="rId12" imgW="126720" imgH="190440" progId="">
                    <p:embed/>
                  </p:oleObj>
                </mc:Choice>
                <mc:Fallback>
                  <p:oleObj name="Equation" r:id="rId12" imgW="126720" imgH="1904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4" y="1439"/>
                          <a:ext cx="103" cy="1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189" name="Line 45"/>
            <p:cNvSpPr>
              <a:spLocks noChangeShapeType="1"/>
            </p:cNvSpPr>
            <p:nvPr/>
          </p:nvSpPr>
          <p:spPr bwMode="auto">
            <a:xfrm flipV="1">
              <a:off x="3543" y="1408"/>
              <a:ext cx="342" cy="180"/>
            </a:xfrm>
            <a:prstGeom prst="line">
              <a:avLst/>
            </a:prstGeom>
            <a:noFill/>
            <a:ln w="25400">
              <a:solidFill>
                <a:schemeClr val="tx1"/>
              </a:solidFill>
              <a:round/>
              <a:headEnd/>
              <a:tailEnd/>
            </a:ln>
            <a:effectLst/>
          </p:spPr>
          <p:txBody>
            <a:bodyPr anchor="ctr"/>
            <a:lstStyle/>
            <a:p>
              <a:endParaRPr lang="en-US"/>
            </a:p>
          </p:txBody>
        </p:sp>
        <p:graphicFrame>
          <p:nvGraphicFramePr>
            <p:cNvPr id="1414190" name="Object 46"/>
            <p:cNvGraphicFramePr>
              <a:graphicFrameLocks noChangeAspect="1"/>
            </p:cNvGraphicFramePr>
            <p:nvPr/>
          </p:nvGraphicFramePr>
          <p:xfrm>
            <a:off x="2784" y="1785"/>
            <a:ext cx="572" cy="262"/>
          </p:xfrm>
          <a:graphic>
            <a:graphicData uri="http://schemas.openxmlformats.org/presentationml/2006/ole">
              <mc:AlternateContent xmlns:mc="http://schemas.openxmlformats.org/markup-compatibility/2006">
                <mc:Choice xmlns:v="urn:schemas-microsoft-com:vml" Requires="v">
                  <p:oleObj spid="_x0000_s56271" name="Equation" r:id="rId14" imgW="444240" imgH="203040" progId="Equation.3">
                    <p:embed/>
                  </p:oleObj>
                </mc:Choice>
                <mc:Fallback>
                  <p:oleObj name="Equation" r:id="rId14" imgW="444240" imgH="203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84" y="1785"/>
                          <a:ext cx="572"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7"/>
            <p:cNvGrpSpPr>
              <a:grpSpLocks/>
            </p:cNvGrpSpPr>
            <p:nvPr/>
          </p:nvGrpSpPr>
          <p:grpSpPr bwMode="auto">
            <a:xfrm rot="1595871">
              <a:off x="3531" y="1650"/>
              <a:ext cx="444" cy="122"/>
              <a:chOff x="2291" y="2513"/>
              <a:chExt cx="1199" cy="188"/>
            </a:xfrm>
          </p:grpSpPr>
          <p:sp>
            <p:nvSpPr>
              <p:cNvPr id="1414192" name="Freeform 48"/>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3" name="Freeform 49"/>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4" name="Freeform 50"/>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5" name="Freeform 51"/>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6" name="Freeform 52"/>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97" name="Line 53"/>
            <p:cNvSpPr>
              <a:spLocks noChangeShapeType="1"/>
            </p:cNvSpPr>
            <p:nvPr/>
          </p:nvSpPr>
          <p:spPr bwMode="auto">
            <a:xfrm>
              <a:off x="3936" y="1833"/>
              <a:ext cx="336" cy="24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8" name="Line 54"/>
            <p:cNvSpPr>
              <a:spLocks noChangeShapeType="1"/>
            </p:cNvSpPr>
            <p:nvPr/>
          </p:nvSpPr>
          <p:spPr bwMode="auto">
            <a:xfrm rot="-608448">
              <a:off x="3935" y="1758"/>
              <a:ext cx="240" cy="137"/>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9" name="Line 55"/>
            <p:cNvSpPr>
              <a:spLocks noChangeShapeType="1"/>
            </p:cNvSpPr>
            <p:nvPr/>
          </p:nvSpPr>
          <p:spPr bwMode="auto">
            <a:xfrm rot="-608448">
              <a:off x="3943" y="1786"/>
              <a:ext cx="284" cy="234"/>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0" name="Line 56"/>
            <p:cNvSpPr>
              <a:spLocks noChangeShapeType="1"/>
            </p:cNvSpPr>
            <p:nvPr/>
          </p:nvSpPr>
          <p:spPr bwMode="auto">
            <a:xfrm rot="-608448">
              <a:off x="3932" y="1845"/>
              <a:ext cx="99" cy="183"/>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1" name="Line 57"/>
            <p:cNvSpPr>
              <a:spLocks noChangeShapeType="1"/>
            </p:cNvSpPr>
            <p:nvPr/>
          </p:nvSpPr>
          <p:spPr bwMode="auto">
            <a:xfrm>
              <a:off x="3948" y="1778"/>
              <a:ext cx="132" cy="7"/>
            </a:xfrm>
            <a:prstGeom prst="line">
              <a:avLst/>
            </a:prstGeom>
            <a:noFill/>
            <a:ln w="19050">
              <a:solidFill>
                <a:schemeClr val="tx1"/>
              </a:solidFill>
              <a:round/>
              <a:headEnd/>
              <a:tailEnd/>
            </a:ln>
            <a:effectLst/>
          </p:spPr>
          <p:txBody>
            <a:bodyPr wrap="none" anchor="ctr"/>
            <a:lstStyle/>
            <a:p>
              <a:endParaRPr lang="en-US"/>
            </a:p>
          </p:txBody>
        </p:sp>
        <p:sp>
          <p:nvSpPr>
            <p:cNvPr id="1414202" name="Line 58"/>
            <p:cNvSpPr>
              <a:spLocks noChangeShapeType="1"/>
            </p:cNvSpPr>
            <p:nvPr/>
          </p:nvSpPr>
          <p:spPr bwMode="auto">
            <a:xfrm>
              <a:off x="3936" y="1833"/>
              <a:ext cx="102" cy="96"/>
            </a:xfrm>
            <a:prstGeom prst="line">
              <a:avLst/>
            </a:prstGeom>
            <a:noFill/>
            <a:ln w="19050">
              <a:solidFill>
                <a:schemeClr val="tx1"/>
              </a:solidFill>
              <a:round/>
              <a:headEnd/>
              <a:tailEnd/>
            </a:ln>
            <a:effectLst/>
          </p:spPr>
          <p:txBody>
            <a:bodyPr wrap="none" anchor="ctr"/>
            <a:lstStyle/>
            <a:p>
              <a:endParaRPr lang="en-US"/>
            </a:p>
          </p:txBody>
        </p:sp>
        <p:graphicFrame>
          <p:nvGraphicFramePr>
            <p:cNvPr id="1414203" name="Object 59"/>
            <p:cNvGraphicFramePr>
              <a:graphicFrameLocks noChangeAspect="1"/>
            </p:cNvGraphicFramePr>
            <p:nvPr/>
          </p:nvGraphicFramePr>
          <p:xfrm>
            <a:off x="4080" y="816"/>
            <a:ext cx="538" cy="320"/>
          </p:xfrm>
          <a:graphic>
            <a:graphicData uri="http://schemas.openxmlformats.org/presentationml/2006/ole">
              <mc:AlternateContent xmlns:mc="http://schemas.openxmlformats.org/markup-compatibility/2006">
                <mc:Choice xmlns:v="urn:schemas-microsoft-com:vml" Requires="v">
                  <p:oleObj spid="_x0000_s56272" name="Equation" r:id="rId16" imgW="469800" imgH="279360" progId="Equation.3">
                    <p:embed/>
                  </p:oleObj>
                </mc:Choice>
                <mc:Fallback>
                  <p:oleObj name="Equation" r:id="rId16" imgW="469800" imgH="27936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80" y="816"/>
                          <a:ext cx="538"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04" name="Text Box 60"/>
            <p:cNvSpPr txBox="1">
              <a:spLocks noChangeArrowheads="1"/>
            </p:cNvSpPr>
            <p:nvPr/>
          </p:nvSpPr>
          <p:spPr bwMode="auto">
            <a:xfrm>
              <a:off x="4272" y="1824"/>
              <a:ext cx="233" cy="288"/>
            </a:xfrm>
            <a:prstGeom prst="rect">
              <a:avLst/>
            </a:prstGeom>
            <a:noFill/>
            <a:ln w="9525">
              <a:noFill/>
              <a:miter lim="800000"/>
              <a:headEnd/>
              <a:tailEnd/>
            </a:ln>
            <a:effectLst/>
          </p:spPr>
          <p:txBody>
            <a:bodyPr wrap="none">
              <a:spAutoFit/>
            </a:bodyPr>
            <a:lstStyle/>
            <a:p>
              <a:r>
                <a:rPr lang="en-US" i="1">
                  <a:solidFill>
                    <a:schemeClr val="tx1"/>
                  </a:solidFill>
                </a:rPr>
                <a:t>X</a:t>
              </a:r>
            </a:p>
          </p:txBody>
        </p:sp>
        <p:sp>
          <p:nvSpPr>
            <p:cNvPr id="1414205" name="Text Box 61"/>
            <p:cNvSpPr txBox="1">
              <a:spLocks noChangeArrowheads="1"/>
            </p:cNvSpPr>
            <p:nvPr/>
          </p:nvSpPr>
          <p:spPr bwMode="auto">
            <a:xfrm>
              <a:off x="1520" y="969"/>
              <a:ext cx="425"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q(x</a:t>
              </a:r>
              <a:r>
                <a:rPr lang="en-US" sz="1800" baseline="-18000" dirty="0">
                  <a:solidFill>
                    <a:schemeClr val="tx1"/>
                  </a:solidFill>
                  <a:latin typeface="Comic Sans MS" pitchFamily="66" charset="0"/>
                </a:rPr>
                <a:t>1</a:t>
              </a:r>
              <a:r>
                <a:rPr lang="en-US" sz="1800" dirty="0">
                  <a:solidFill>
                    <a:schemeClr val="tx1"/>
                  </a:solidFill>
                  <a:latin typeface="Comic Sans MS" pitchFamily="66" charset="0"/>
                </a:rPr>
                <a:t>)</a:t>
              </a:r>
            </a:p>
          </p:txBody>
        </p:sp>
        <p:sp>
          <p:nvSpPr>
            <p:cNvPr id="1414206" name="Text Box 62"/>
            <p:cNvSpPr txBox="1">
              <a:spLocks noChangeArrowheads="1"/>
            </p:cNvSpPr>
            <p:nvPr/>
          </p:nvSpPr>
          <p:spPr bwMode="auto">
            <a:xfrm>
              <a:off x="1502" y="1929"/>
              <a:ext cx="442"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g(x</a:t>
              </a:r>
              <a:r>
                <a:rPr lang="en-US" sz="1800" baseline="-18000" dirty="0">
                  <a:solidFill>
                    <a:schemeClr val="tx1"/>
                  </a:solidFill>
                  <a:latin typeface="Comic Sans MS" pitchFamily="66" charset="0"/>
                </a:rPr>
                <a:t>2</a:t>
              </a:r>
              <a:r>
                <a:rPr lang="en-US" sz="1800" dirty="0">
                  <a:solidFill>
                    <a:schemeClr val="tx1"/>
                  </a:solidFill>
                  <a:latin typeface="Comic Sans MS" pitchFamily="66" charset="0"/>
                </a:rPr>
                <a:t>)</a:t>
              </a:r>
            </a:p>
          </p:txBody>
        </p:sp>
      </p:grpSp>
      <p:sp>
        <p:nvSpPr>
          <p:cNvPr id="1414207" name="Line 63"/>
          <p:cNvSpPr>
            <a:spLocks noChangeShapeType="1"/>
          </p:cNvSpPr>
          <p:nvPr/>
        </p:nvSpPr>
        <p:spPr bwMode="auto">
          <a:xfrm>
            <a:off x="3048000" y="4594225"/>
            <a:ext cx="2209800" cy="0"/>
          </a:xfrm>
          <a:prstGeom prst="line">
            <a:avLst/>
          </a:prstGeom>
          <a:noFill/>
          <a:ln w="38100">
            <a:solidFill>
              <a:srgbClr val="FF85FF"/>
            </a:solidFill>
            <a:round/>
            <a:headEnd/>
            <a:tailEnd/>
          </a:ln>
          <a:effectLst/>
        </p:spPr>
        <p:txBody>
          <a:bodyPr/>
          <a:lstStyle/>
          <a:p>
            <a:endParaRPr lang="en-US"/>
          </a:p>
        </p:txBody>
      </p:sp>
      <p:sp>
        <p:nvSpPr>
          <p:cNvPr id="1414208" name="Rectangle 64"/>
          <p:cNvSpPr>
            <a:spLocks noGrp="1" noChangeArrowheads="1"/>
          </p:cNvSpPr>
          <p:nvPr>
            <p:ph type="title"/>
          </p:nvPr>
        </p:nvSpPr>
        <p:spPr>
          <a:xfrm>
            <a:off x="457200" y="76200"/>
            <a:ext cx="8229600" cy="1143000"/>
          </a:xfrm>
          <a:noFill/>
        </p:spPr>
        <p:txBody>
          <a:bodyPr>
            <a:noAutofit/>
          </a:bodyPr>
          <a:lstStyle/>
          <a:p>
            <a:r>
              <a:rPr lang="en-US" sz="3500" dirty="0" smtClean="0"/>
              <a:t>Pdfs and FFs in </a:t>
            </a:r>
            <a:r>
              <a:rPr lang="en-US" sz="3500" dirty="0" err="1" smtClean="0"/>
              <a:t>pQCD</a:t>
            </a:r>
            <a:r>
              <a:rPr lang="en-US" sz="3500" dirty="0" smtClean="0"/>
              <a:t> calculations of observables</a:t>
            </a:r>
            <a:endParaRPr lang="en-US" sz="3500" dirty="0"/>
          </a:p>
        </p:txBody>
      </p:sp>
      <p:sp>
        <p:nvSpPr>
          <p:cNvPr id="1414209" name="Rectangle 65"/>
          <p:cNvSpPr>
            <a:spLocks noChangeArrowheads="1"/>
          </p:cNvSpPr>
          <p:nvPr/>
        </p:nvSpPr>
        <p:spPr bwMode="auto">
          <a:xfrm>
            <a:off x="304800" y="4649788"/>
            <a:ext cx="8458200" cy="1979612"/>
          </a:xfrm>
          <a:prstGeom prst="rect">
            <a:avLst/>
          </a:prstGeom>
          <a:noFill/>
          <a:ln w="12700">
            <a:noFill/>
            <a:miter lim="800000"/>
            <a:headEnd/>
            <a:tailEnd/>
          </a:ln>
          <a:effectLst/>
        </p:spPr>
        <p:txBody>
          <a:bodyPr lIns="90488" tIns="44450" rIns="90488" bIns="44450"/>
          <a:lstStyle/>
          <a:p>
            <a:pPr marL="342900" indent="-342900" algn="l">
              <a:spcBef>
                <a:spcPct val="20000"/>
              </a:spcBef>
            </a:pPr>
            <a:r>
              <a:rPr lang="en-US" sz="2000" dirty="0" smtClean="0">
                <a:solidFill>
                  <a:srgbClr val="FFFFCC"/>
                </a:solidFill>
              </a:rPr>
              <a:t>High-energy processes </a:t>
            </a:r>
            <a:r>
              <a:rPr lang="en-US" sz="2000" dirty="0">
                <a:solidFill>
                  <a:srgbClr val="FFFFCC"/>
                </a:solidFill>
              </a:rPr>
              <a:t>have predictable rates given:</a:t>
            </a:r>
          </a:p>
          <a:p>
            <a:pPr marL="1143000" lvl="2" indent="-228600">
              <a:spcBef>
                <a:spcPct val="20000"/>
              </a:spcBef>
              <a:buClr>
                <a:srgbClr val="500093"/>
              </a:buClr>
              <a:buFontTx/>
              <a:buChar char="–"/>
            </a:pPr>
            <a:r>
              <a:rPr lang="en-US" sz="2000" dirty="0" err="1" smtClean="0">
                <a:solidFill>
                  <a:srgbClr val="00FF00"/>
                </a:solidFill>
              </a:rPr>
              <a:t>Partonic</a:t>
            </a:r>
            <a:r>
              <a:rPr lang="en-US" sz="2000" dirty="0" smtClean="0">
                <a:solidFill>
                  <a:srgbClr val="00FF00"/>
                </a:solidFill>
              </a:rPr>
              <a:t> hard scattering rates (calculable in </a:t>
            </a:r>
            <a:r>
              <a:rPr lang="en-US" sz="2000" dirty="0" err="1" smtClean="0">
                <a:solidFill>
                  <a:srgbClr val="00FF00"/>
                </a:solidFill>
              </a:rPr>
              <a:t>pQCD</a:t>
            </a:r>
            <a:r>
              <a:rPr lang="en-US" sz="2000" dirty="0" smtClean="0">
                <a:solidFill>
                  <a:srgbClr val="00FF00"/>
                </a:solidFill>
              </a:rPr>
              <a:t>)</a:t>
            </a:r>
          </a:p>
          <a:p>
            <a:pPr marL="1143000" lvl="2" indent="-228600" algn="l">
              <a:spcBef>
                <a:spcPct val="20000"/>
              </a:spcBef>
              <a:buClr>
                <a:srgbClr val="500093"/>
              </a:buClr>
              <a:buFontTx/>
              <a:buChar char="–"/>
            </a:pPr>
            <a:r>
              <a:rPr lang="en-US" sz="2000" dirty="0" smtClean="0">
                <a:solidFill>
                  <a:srgbClr val="FF85FF"/>
                </a:solidFill>
              </a:rPr>
              <a:t>Parton </a:t>
            </a:r>
            <a:r>
              <a:rPr lang="en-US" sz="2000" dirty="0">
                <a:solidFill>
                  <a:srgbClr val="FF85FF"/>
                </a:solidFill>
              </a:rPr>
              <a:t>distribution functions </a:t>
            </a:r>
            <a:r>
              <a:rPr lang="en-US" sz="2000" dirty="0" smtClean="0">
                <a:solidFill>
                  <a:srgbClr val="FF85FF"/>
                </a:solidFill>
              </a:rPr>
              <a:t>(experiment )</a:t>
            </a:r>
            <a:endParaRPr lang="en-US" sz="2000" dirty="0">
              <a:solidFill>
                <a:srgbClr val="FF85FF"/>
              </a:solidFill>
            </a:endParaRPr>
          </a:p>
          <a:p>
            <a:pPr marL="1143000" lvl="2" indent="-228600" algn="l">
              <a:spcBef>
                <a:spcPct val="20000"/>
              </a:spcBef>
              <a:buClr>
                <a:srgbClr val="500093"/>
              </a:buClr>
              <a:buFontTx/>
              <a:buChar char="–"/>
            </a:pPr>
            <a:r>
              <a:rPr lang="en-US" sz="2000" dirty="0" smtClean="0">
                <a:solidFill>
                  <a:srgbClr val="00FFCC"/>
                </a:solidFill>
              </a:rPr>
              <a:t>Fragmentation </a:t>
            </a:r>
            <a:r>
              <a:rPr lang="en-US" sz="2000" dirty="0">
                <a:solidFill>
                  <a:srgbClr val="00FFCC"/>
                </a:solidFill>
              </a:rPr>
              <a:t>functions </a:t>
            </a:r>
            <a:r>
              <a:rPr lang="en-US" sz="2000" dirty="0" smtClean="0">
                <a:solidFill>
                  <a:srgbClr val="00FFCC"/>
                </a:solidFill>
              </a:rPr>
              <a:t>(experiment )</a:t>
            </a:r>
            <a:endParaRPr lang="en-US" sz="2000" dirty="0">
              <a:solidFill>
                <a:srgbClr val="00FFCC"/>
              </a:solidFill>
            </a:endParaRPr>
          </a:p>
        </p:txBody>
      </p:sp>
      <p:grpSp>
        <p:nvGrpSpPr>
          <p:cNvPr id="79" name="Group 78"/>
          <p:cNvGrpSpPr/>
          <p:nvPr/>
        </p:nvGrpSpPr>
        <p:grpSpPr>
          <a:xfrm>
            <a:off x="7086600" y="5285097"/>
            <a:ext cx="2061553" cy="1200329"/>
            <a:chOff x="7128165" y="5227320"/>
            <a:chExt cx="2061553" cy="1482707"/>
          </a:xfrm>
        </p:grpSpPr>
        <p:sp>
          <p:nvSpPr>
            <p:cNvPr id="1414211" name="Rectangle 67"/>
            <p:cNvSpPr>
              <a:spLocks noChangeArrowheads="1"/>
            </p:cNvSpPr>
            <p:nvPr/>
          </p:nvSpPr>
          <p:spPr bwMode="auto">
            <a:xfrm>
              <a:off x="7513320" y="5227320"/>
              <a:ext cx="1676398" cy="1482707"/>
            </a:xfrm>
            <a:prstGeom prst="rect">
              <a:avLst/>
            </a:prstGeom>
            <a:noFill/>
            <a:ln w="12700">
              <a:noFill/>
              <a:miter lim="800000"/>
              <a:headEnd/>
              <a:tailEnd/>
            </a:ln>
            <a:effectLst/>
          </p:spPr>
          <p:txBody>
            <a:bodyPr wrap="square">
              <a:spAutoFit/>
            </a:bodyPr>
            <a:lstStyle/>
            <a:p>
              <a:pPr eaLnBrk="1" hangingPunct="1"/>
              <a:r>
                <a:rPr lang="en-US" dirty="0" smtClean="0">
                  <a:solidFill>
                    <a:schemeClr val="bg1"/>
                  </a:solidFill>
                  <a:latin typeface="Arial Rounded MT Bold" pitchFamily="34" charset="0"/>
                </a:rPr>
                <a:t>Universal non-</a:t>
              </a:r>
              <a:r>
                <a:rPr lang="en-US" dirty="0" err="1" smtClean="0">
                  <a:solidFill>
                    <a:schemeClr val="bg1"/>
                  </a:solidFill>
                  <a:latin typeface="Arial Rounded MT Bold" pitchFamily="34" charset="0"/>
                </a:rPr>
                <a:t>perturbative</a:t>
              </a:r>
              <a:r>
                <a:rPr lang="en-US" dirty="0" smtClean="0">
                  <a:solidFill>
                    <a:schemeClr val="bg1"/>
                  </a:solidFill>
                  <a:latin typeface="Arial Rounded MT Bold" pitchFamily="34" charset="0"/>
                </a:rPr>
                <a:t> factors</a:t>
              </a:r>
              <a:endParaRPr lang="en-US" dirty="0">
                <a:solidFill>
                  <a:schemeClr val="bg1"/>
                </a:solidFill>
                <a:latin typeface="Arial Rounded MT Bold" pitchFamily="34" charset="0"/>
              </a:endParaRPr>
            </a:p>
          </p:txBody>
        </p:sp>
        <p:sp>
          <p:nvSpPr>
            <p:cNvPr id="1414212" name="AutoShape 68"/>
            <p:cNvSpPr>
              <a:spLocks/>
            </p:cNvSpPr>
            <p:nvPr/>
          </p:nvSpPr>
          <p:spPr bwMode="auto">
            <a:xfrm>
              <a:off x="7128165" y="5442262"/>
              <a:ext cx="381000" cy="828029"/>
            </a:xfrm>
            <a:prstGeom prst="rightBrace">
              <a:avLst>
                <a:gd name="adj1" fmla="val 31667"/>
                <a:gd name="adj2" fmla="val 50000"/>
              </a:avLst>
            </a:prstGeom>
            <a:noFill/>
            <a:ln w="57150">
              <a:solidFill>
                <a:schemeClr val="bg1"/>
              </a:solidFill>
              <a:round/>
              <a:headEnd/>
              <a:tailEnd/>
            </a:ln>
            <a:effectLst/>
          </p:spPr>
          <p:txBody>
            <a:bodyPr wrap="none" anchor="ctr"/>
            <a:lstStyle/>
            <a:p>
              <a:endParaRPr lang="it-IT" sz="3200" b="1">
                <a:solidFill>
                  <a:srgbClr val="500093"/>
                </a:solidFill>
                <a:latin typeface="Symbol" pitchFamily="18" charset="2"/>
              </a:endParaRPr>
            </a:p>
          </p:txBody>
        </p:sp>
      </p:grpSp>
      <p:graphicFrame>
        <p:nvGraphicFramePr>
          <p:cNvPr id="1414213" name="Object 69"/>
          <p:cNvGraphicFramePr>
            <a:graphicFrameLocks noChangeAspect="1"/>
          </p:cNvGraphicFramePr>
          <p:nvPr/>
        </p:nvGraphicFramePr>
        <p:xfrm>
          <a:off x="304800" y="3859213"/>
          <a:ext cx="8486775" cy="746125"/>
        </p:xfrm>
        <a:graphic>
          <a:graphicData uri="http://schemas.openxmlformats.org/presentationml/2006/ole">
            <mc:AlternateContent xmlns:mc="http://schemas.openxmlformats.org/markup-compatibility/2006">
              <mc:Choice xmlns:v="urn:schemas-microsoft-com:vml" Requires="v">
                <p:oleObj spid="_x0000_s56273" name="Equation" r:id="rId18" imgW="3174840" imgH="279360" progId="Equation.3">
                  <p:embed/>
                </p:oleObj>
              </mc:Choice>
              <mc:Fallback>
                <p:oleObj name="Equation" r:id="rId18" imgW="3174840" imgH="2793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800" y="3859213"/>
                        <a:ext cx="8486775"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14" name="Line 70"/>
          <p:cNvSpPr>
            <a:spLocks noChangeShapeType="1"/>
          </p:cNvSpPr>
          <p:nvPr/>
        </p:nvSpPr>
        <p:spPr bwMode="auto">
          <a:xfrm>
            <a:off x="5638800" y="4594225"/>
            <a:ext cx="1524000" cy="0"/>
          </a:xfrm>
          <a:prstGeom prst="line">
            <a:avLst/>
          </a:prstGeom>
          <a:noFill/>
          <a:ln w="38100">
            <a:solidFill>
              <a:srgbClr val="00FF00"/>
            </a:solidFill>
            <a:round/>
            <a:headEnd/>
            <a:tailEnd/>
          </a:ln>
          <a:effectLst/>
        </p:spPr>
        <p:txBody>
          <a:bodyPr/>
          <a:lstStyle/>
          <a:p>
            <a:endParaRPr lang="en-US"/>
          </a:p>
        </p:txBody>
      </p:sp>
      <p:sp>
        <p:nvSpPr>
          <p:cNvPr id="1414215" name="Line 71"/>
          <p:cNvSpPr>
            <a:spLocks noChangeShapeType="1"/>
          </p:cNvSpPr>
          <p:nvPr/>
        </p:nvSpPr>
        <p:spPr bwMode="auto">
          <a:xfrm flipV="1">
            <a:off x="7620000" y="4594225"/>
            <a:ext cx="1066800" cy="0"/>
          </a:xfrm>
          <a:prstGeom prst="line">
            <a:avLst/>
          </a:prstGeom>
          <a:noFill/>
          <a:ln w="38100">
            <a:solidFill>
              <a:srgbClr val="00FFCC"/>
            </a:solidFill>
            <a:round/>
            <a:headEnd/>
            <a:tailEnd/>
          </a:ln>
          <a:effectLst/>
        </p:spPr>
        <p:txBody>
          <a:bodyPr/>
          <a:lstStyle/>
          <a:p>
            <a:endParaRPr lang="en-US"/>
          </a:p>
        </p:txBody>
      </p:sp>
      <p:sp>
        <p:nvSpPr>
          <p:cNvPr id="1414216" name="Line 72"/>
          <p:cNvSpPr>
            <a:spLocks noChangeShapeType="1"/>
          </p:cNvSpPr>
          <p:nvPr/>
        </p:nvSpPr>
        <p:spPr bwMode="auto">
          <a:xfrm flipV="1">
            <a:off x="6477000" y="1890713"/>
            <a:ext cx="762000" cy="14287"/>
          </a:xfrm>
          <a:prstGeom prst="line">
            <a:avLst/>
          </a:prstGeom>
          <a:noFill/>
          <a:ln w="38100">
            <a:solidFill>
              <a:srgbClr val="00FFCC"/>
            </a:solidFill>
            <a:round/>
            <a:headEnd/>
            <a:tailEnd/>
          </a:ln>
          <a:effectLst/>
        </p:spPr>
        <p:txBody>
          <a:bodyPr/>
          <a:lstStyle/>
          <a:p>
            <a:endParaRPr lang="en-US"/>
          </a:p>
        </p:txBody>
      </p:sp>
      <p:sp>
        <p:nvSpPr>
          <p:cNvPr id="1414217" name="Line 73"/>
          <p:cNvSpPr>
            <a:spLocks noChangeShapeType="1"/>
          </p:cNvSpPr>
          <p:nvPr/>
        </p:nvSpPr>
        <p:spPr bwMode="auto">
          <a:xfrm flipV="1">
            <a:off x="4495800" y="3338513"/>
            <a:ext cx="762000" cy="14287"/>
          </a:xfrm>
          <a:prstGeom prst="line">
            <a:avLst/>
          </a:prstGeom>
          <a:noFill/>
          <a:ln w="38100">
            <a:solidFill>
              <a:srgbClr val="00FF00"/>
            </a:solidFill>
            <a:round/>
            <a:headEnd/>
            <a:tailEnd/>
          </a:ln>
          <a:effectLst/>
        </p:spPr>
        <p:txBody>
          <a:bodyPr/>
          <a:lstStyle/>
          <a:p>
            <a:endParaRPr lang="en-US"/>
          </a:p>
        </p:txBody>
      </p:sp>
      <p:sp>
        <p:nvSpPr>
          <p:cNvPr id="77" name="Line 63"/>
          <p:cNvSpPr>
            <a:spLocks noChangeShapeType="1"/>
          </p:cNvSpPr>
          <p:nvPr/>
        </p:nvSpPr>
        <p:spPr bwMode="auto">
          <a:xfrm>
            <a:off x="2438400" y="2209800"/>
            <a:ext cx="609600" cy="0"/>
          </a:xfrm>
          <a:prstGeom prst="line">
            <a:avLst/>
          </a:prstGeom>
          <a:noFill/>
          <a:ln w="38100">
            <a:solidFill>
              <a:srgbClr val="FF85FF"/>
            </a:solidFill>
            <a:round/>
            <a:headEnd/>
            <a:tailEnd/>
          </a:ln>
          <a:effectLst/>
        </p:spPr>
        <p:txBody>
          <a:bodyPr/>
          <a:lstStyle/>
          <a:p>
            <a:endParaRPr lang="en-US"/>
          </a:p>
        </p:txBody>
      </p:sp>
      <p:sp>
        <p:nvSpPr>
          <p:cNvPr id="78" name="Line 63"/>
          <p:cNvSpPr>
            <a:spLocks noChangeShapeType="1"/>
          </p:cNvSpPr>
          <p:nvPr/>
        </p:nvSpPr>
        <p:spPr bwMode="auto">
          <a:xfrm>
            <a:off x="2438400" y="3748548"/>
            <a:ext cx="609600" cy="0"/>
          </a:xfrm>
          <a:prstGeom prst="line">
            <a:avLst/>
          </a:prstGeom>
          <a:noFill/>
          <a:ln w="38100">
            <a:solidFill>
              <a:srgbClr val="FF85FF"/>
            </a:solidFill>
            <a:round/>
            <a:headEnd/>
            <a:tailEnd/>
          </a:ln>
          <a:effectLst/>
        </p:spPr>
        <p:txBody>
          <a:bodyPr/>
          <a:lstStyle/>
          <a:p>
            <a:endParaRPr lang="en-US"/>
          </a:p>
        </p:txBody>
      </p:sp>
    </p:spTree>
    <p:extLst>
      <p:ext uri="{BB962C8B-B14F-4D97-AF65-F5344CB8AC3E}">
        <p14:creationId xmlns:p14="http://schemas.microsoft.com/office/powerpoint/2010/main" val="2128055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14209">
                                            <p:txEl>
                                              <p:pRg st="1" end="1"/>
                                            </p:txEl>
                                          </p:spTgt>
                                        </p:tgtEl>
                                        <p:attrNameLst>
                                          <p:attrName>style.visibility</p:attrName>
                                        </p:attrNameLst>
                                      </p:cBhvr>
                                      <p:to>
                                        <p:strVal val="visible"/>
                                      </p:to>
                                    </p:set>
                                    <p:animEffect transition="in" filter="checkerboard(across)">
                                      <p:cBhvr>
                                        <p:cTn id="7" dur="500"/>
                                        <p:tgtEl>
                                          <p:spTgt spid="1414209">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14214"/>
                                        </p:tgtEl>
                                        <p:attrNameLst>
                                          <p:attrName>style.visibility</p:attrName>
                                        </p:attrNameLst>
                                      </p:cBhvr>
                                      <p:to>
                                        <p:strVal val="visible"/>
                                      </p:to>
                                    </p:set>
                                    <p:animEffect transition="in" filter="checkerboard(across)">
                                      <p:cBhvr>
                                        <p:cTn id="10" dur="500"/>
                                        <p:tgtEl>
                                          <p:spTgt spid="14142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14217"/>
                                        </p:tgtEl>
                                        <p:attrNameLst>
                                          <p:attrName>style.visibility</p:attrName>
                                        </p:attrNameLst>
                                      </p:cBhvr>
                                      <p:to>
                                        <p:strVal val="visible"/>
                                      </p:to>
                                    </p:set>
                                    <p:animEffect transition="in" filter="checkerboard(across)">
                                      <p:cBhvr>
                                        <p:cTn id="13" dur="500"/>
                                        <p:tgtEl>
                                          <p:spTgt spid="141421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414209">
                                            <p:txEl>
                                              <p:pRg st="2" end="2"/>
                                            </p:txEl>
                                          </p:spTgt>
                                        </p:tgtEl>
                                        <p:attrNameLst>
                                          <p:attrName>style.visibility</p:attrName>
                                        </p:attrNameLst>
                                      </p:cBhvr>
                                      <p:to>
                                        <p:strVal val="visible"/>
                                      </p:to>
                                    </p:set>
                                    <p:animEffect transition="in" filter="checkerboard(across)">
                                      <p:cBhvr>
                                        <p:cTn id="18" dur="500"/>
                                        <p:tgtEl>
                                          <p:spTgt spid="1414209">
                                            <p:txEl>
                                              <p:pRg st="2" end="2"/>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414207"/>
                                        </p:tgtEl>
                                        <p:attrNameLst>
                                          <p:attrName>style.visibility</p:attrName>
                                        </p:attrNameLst>
                                      </p:cBhvr>
                                      <p:to>
                                        <p:strVal val="visible"/>
                                      </p:to>
                                    </p:set>
                                    <p:animEffect transition="in" filter="checkerboard(across)">
                                      <p:cBhvr>
                                        <p:cTn id="21" dur="500"/>
                                        <p:tgtEl>
                                          <p:spTgt spid="141420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checkerboard(across)">
                                      <p:cBhvr>
                                        <p:cTn id="24" dur="500"/>
                                        <p:tgtEl>
                                          <p:spTgt spid="7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checkerboard(across)">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14209">
                                            <p:txEl>
                                              <p:pRg st="3" end="3"/>
                                            </p:txEl>
                                          </p:spTgt>
                                        </p:tgtEl>
                                        <p:attrNameLst>
                                          <p:attrName>style.visibility</p:attrName>
                                        </p:attrNameLst>
                                      </p:cBhvr>
                                      <p:to>
                                        <p:strVal val="visible"/>
                                      </p:to>
                                    </p:set>
                                    <p:animEffect transition="in" filter="checkerboard(across)">
                                      <p:cBhvr>
                                        <p:cTn id="32" dur="500"/>
                                        <p:tgtEl>
                                          <p:spTgt spid="1414209">
                                            <p:txEl>
                                              <p:pRg st="3" end="3"/>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414215"/>
                                        </p:tgtEl>
                                        <p:attrNameLst>
                                          <p:attrName>style.visibility</p:attrName>
                                        </p:attrNameLst>
                                      </p:cBhvr>
                                      <p:to>
                                        <p:strVal val="visible"/>
                                      </p:to>
                                    </p:set>
                                    <p:animEffect transition="in" filter="checkerboard(across)">
                                      <p:cBhvr>
                                        <p:cTn id="35" dur="500"/>
                                        <p:tgtEl>
                                          <p:spTgt spid="1414215"/>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414216"/>
                                        </p:tgtEl>
                                        <p:attrNameLst>
                                          <p:attrName>style.visibility</p:attrName>
                                        </p:attrNameLst>
                                      </p:cBhvr>
                                      <p:to>
                                        <p:strVal val="visible"/>
                                      </p:to>
                                    </p:set>
                                    <p:animEffect transition="in" filter="checkerboard(across)">
                                      <p:cBhvr>
                                        <p:cTn id="38" dur="500"/>
                                        <p:tgtEl>
                                          <p:spTgt spid="14142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ppt_x"/>
                                          </p:val>
                                        </p:tav>
                                        <p:tav tm="100000">
                                          <p:val>
                                            <p:strVal val="#ppt_x"/>
                                          </p:val>
                                        </p:tav>
                                      </p:tavLst>
                                    </p:anim>
                                    <p:anim calcmode="lin" valueType="num">
                                      <p:cBhvr additive="base">
                                        <p:cTn id="4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207" grpId="0" animBg="1"/>
      <p:bldP spid="1414214" grpId="0" animBg="1"/>
      <p:bldP spid="1414215" grpId="0" animBg="1"/>
      <p:bldP spid="1414216" grpId="0" animBg="1"/>
      <p:bldP spid="1414217" grpId="0" animBg="1"/>
      <p:bldP spid="77" grpId="0" animBg="1"/>
      <p:bldP spid="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3603" name="Rectangle 5"/>
          <p:cNvSpPr>
            <a:spLocks noGrp="1" noChangeArrowheads="1"/>
          </p:cNvSpPr>
          <p:nvPr>
            <p:ph type="ftr" sz="quarter" idx="11"/>
          </p:nvPr>
        </p:nvSpPr>
        <p:spPr>
          <a:noFill/>
        </p:spPr>
        <p:txBody>
          <a:bodyPr/>
          <a:lstStyle/>
          <a:p>
            <a:r>
              <a:rPr lang="en-US" smtClean="0"/>
              <a:t>C. Aidala, HUGS, June 2016</a:t>
            </a:r>
          </a:p>
        </p:txBody>
      </p:sp>
      <p:sp>
        <p:nvSpPr>
          <p:cNvPr id="2073604" name="Rectangle 6"/>
          <p:cNvSpPr>
            <a:spLocks noGrp="1" noChangeArrowheads="1"/>
          </p:cNvSpPr>
          <p:nvPr>
            <p:ph type="sldNum" sz="quarter" idx="12"/>
          </p:nvPr>
        </p:nvSpPr>
        <p:spPr>
          <a:noFill/>
        </p:spPr>
        <p:txBody>
          <a:bodyPr/>
          <a:lstStyle/>
          <a:p>
            <a:fld id="{B87866F6-2DA7-4119-B0CA-03258368D30D}" type="slidenum">
              <a:rPr lang="en-US" smtClean="0"/>
              <a:pPr/>
              <a:t>9</a:t>
            </a:fld>
            <a:endParaRPr lang="en-US" smtClean="0"/>
          </a:p>
        </p:txBody>
      </p:sp>
      <p:pic>
        <p:nvPicPr>
          <p:cNvPr id="2073606" name="Picture 2" descr="pi0CrossRun05Final"/>
          <p:cNvPicPr>
            <a:picLocks noChangeAspect="1" noChangeArrowheads="1"/>
          </p:cNvPicPr>
          <p:nvPr/>
        </p:nvPicPr>
        <p:blipFill>
          <a:blip r:embed="rId3"/>
          <a:srcRect/>
          <a:stretch>
            <a:fillRect/>
          </a:stretch>
        </p:blipFill>
        <p:spPr bwMode="auto">
          <a:xfrm>
            <a:off x="533400" y="925513"/>
            <a:ext cx="4086225" cy="5387975"/>
          </a:xfrm>
          <a:prstGeom prst="rect">
            <a:avLst/>
          </a:prstGeom>
          <a:noFill/>
          <a:ln w="9525">
            <a:noFill/>
            <a:miter lim="800000"/>
            <a:headEnd/>
            <a:tailEnd/>
          </a:ln>
        </p:spPr>
      </p:pic>
      <p:sp>
        <p:nvSpPr>
          <p:cNvPr id="2073607" name="Rectangle 3"/>
          <p:cNvSpPr>
            <a:spLocks noGrp="1" noChangeArrowheads="1"/>
          </p:cNvSpPr>
          <p:nvPr>
            <p:ph type="title"/>
          </p:nvPr>
        </p:nvSpPr>
        <p:spPr>
          <a:xfrm>
            <a:off x="457200" y="228600"/>
            <a:ext cx="8229600" cy="650875"/>
          </a:xfrm>
        </p:spPr>
        <p:txBody>
          <a:bodyPr>
            <a:noAutofit/>
          </a:bodyPr>
          <a:lstStyle/>
          <a:p>
            <a:r>
              <a:rPr lang="en-US" altLang="ja-JP" sz="4000" dirty="0" err="1" smtClean="0">
                <a:ea typeface="ＭＳ Ｐゴシック"/>
                <a:cs typeface="ＭＳ Ｐゴシック"/>
                <a:sym typeface="Symbol" pitchFamily="18" charset="2"/>
              </a:rPr>
              <a:t>pQCD</a:t>
            </a:r>
            <a:r>
              <a:rPr lang="en-US" altLang="ja-JP" sz="4000" dirty="0" smtClean="0">
                <a:ea typeface="ＭＳ Ｐゴシック"/>
                <a:cs typeface="ＭＳ Ｐゴシック"/>
                <a:sym typeface="Symbol" pitchFamily="18" charset="2"/>
              </a:rPr>
              <a:t> in action</a:t>
            </a:r>
            <a:r>
              <a:rPr lang="en-US" altLang="ja-JP" sz="4000" dirty="0" smtClean="0">
                <a:ea typeface="ＭＳ Ｐゴシック"/>
                <a:cs typeface="ＭＳ Ｐゴシック"/>
              </a:rPr>
              <a:t> at </a:t>
            </a:r>
            <a:r>
              <a:rPr lang="en-US" sz="4000" dirty="0" err="1" smtClean="0">
                <a:latin typeface="Symbol" pitchFamily="18" charset="2"/>
                <a:ea typeface="ＭＳ Ｐゴシック"/>
                <a:cs typeface="ＭＳ Ｐゴシック"/>
                <a:sym typeface="Symbol" pitchFamily="18" charset="2"/>
              </a:rPr>
              <a:t>Ö</a:t>
            </a:r>
            <a:r>
              <a:rPr lang="en-US" altLang="ja-JP" sz="4000" dirty="0" err="1" smtClean="0">
                <a:ea typeface="ＭＳ Ｐゴシック"/>
                <a:cs typeface="ＭＳ Ｐゴシック"/>
                <a:sym typeface="Symbol" pitchFamily="18" charset="2"/>
              </a:rPr>
              <a:t>s</a:t>
            </a:r>
            <a:r>
              <a:rPr lang="en-US" altLang="ja-JP" sz="4000" dirty="0" smtClean="0">
                <a:ea typeface="ＭＳ Ｐゴシック"/>
                <a:cs typeface="ＭＳ Ｐゴシック"/>
                <a:sym typeface="Symbol" pitchFamily="18" charset="2"/>
              </a:rPr>
              <a:t>=</a:t>
            </a:r>
            <a:r>
              <a:rPr lang="en-US" altLang="ja-JP" sz="4000" dirty="0" smtClean="0">
                <a:ea typeface="ＭＳ Ｐゴシック"/>
                <a:cs typeface="ＭＳ Ｐゴシック"/>
              </a:rPr>
              <a:t>200 GeV</a:t>
            </a:r>
            <a:endParaRPr lang="en-US" sz="4000" dirty="0" smtClean="0">
              <a:ea typeface="ＭＳ Ｐゴシック"/>
              <a:cs typeface="ＭＳ Ｐゴシック"/>
            </a:endParaRPr>
          </a:p>
        </p:txBody>
      </p:sp>
      <p:pic>
        <p:nvPicPr>
          <p:cNvPr id="2073608" name="Picture 4"/>
          <p:cNvPicPr>
            <a:picLocks noChangeAspect="1" noChangeArrowheads="1"/>
          </p:cNvPicPr>
          <p:nvPr/>
        </p:nvPicPr>
        <p:blipFill>
          <a:blip r:embed="rId4"/>
          <a:srcRect/>
          <a:stretch>
            <a:fillRect/>
          </a:stretch>
        </p:blipFill>
        <p:spPr bwMode="auto">
          <a:xfrm>
            <a:off x="4746914" y="914400"/>
            <a:ext cx="3948545" cy="3048000"/>
          </a:xfrm>
          <a:prstGeom prst="rect">
            <a:avLst/>
          </a:prstGeom>
          <a:noFill/>
          <a:ln w="12700">
            <a:noFill/>
            <a:miter lim="800000"/>
            <a:headEnd/>
            <a:tailEnd/>
          </a:ln>
        </p:spPr>
      </p:pic>
      <p:sp>
        <p:nvSpPr>
          <p:cNvPr id="2073609" name="Text Box 5"/>
          <p:cNvSpPr txBox="1">
            <a:spLocks noChangeArrowheads="1"/>
          </p:cNvSpPr>
          <p:nvPr/>
        </p:nvSpPr>
        <p:spPr bwMode="auto">
          <a:xfrm>
            <a:off x="5029200" y="1066800"/>
            <a:ext cx="1835654" cy="707886"/>
          </a:xfrm>
          <a:prstGeom prst="rect">
            <a:avLst/>
          </a:prstGeom>
          <a:noFill/>
          <a:ln w="9525">
            <a:noFill/>
            <a:miter lim="800000"/>
            <a:headEnd/>
            <a:tailEnd/>
          </a:ln>
        </p:spPr>
        <p:txBody>
          <a:bodyPr wrap="square">
            <a:spAutoFit/>
          </a:bodyPr>
          <a:lstStyle/>
          <a:p>
            <a:pPr algn="ctr" eaLnBrk="0" hangingPunct="0"/>
            <a:r>
              <a:rPr lang="en-US" sz="2000" dirty="0">
                <a:solidFill>
                  <a:schemeClr val="tx1"/>
                </a:solidFill>
              </a:rPr>
              <a:t>Fraction </a:t>
            </a:r>
            <a:r>
              <a:rPr lang="en-US" sz="2000" dirty="0" smtClean="0">
                <a:solidFill>
                  <a:schemeClr val="tx1"/>
                </a:solidFill>
              </a:rPr>
              <a:t>of pions </a:t>
            </a:r>
            <a:r>
              <a:rPr lang="en-US" sz="2000" dirty="0">
                <a:solidFill>
                  <a:schemeClr val="tx1"/>
                </a:solidFill>
              </a:rPr>
              <a:t>produced</a:t>
            </a:r>
          </a:p>
        </p:txBody>
      </p:sp>
      <p:sp>
        <p:nvSpPr>
          <p:cNvPr id="2073610" name="Text Box 6"/>
          <p:cNvSpPr txBox="1">
            <a:spLocks noChangeArrowheads="1"/>
          </p:cNvSpPr>
          <p:nvPr/>
        </p:nvSpPr>
        <p:spPr bwMode="auto">
          <a:xfrm>
            <a:off x="7086600" y="1143000"/>
            <a:ext cx="1349369" cy="615553"/>
          </a:xfrm>
          <a:prstGeom prst="rect">
            <a:avLst/>
          </a:prstGeom>
          <a:noFill/>
          <a:ln w="9525">
            <a:noFill/>
            <a:miter lim="800000"/>
            <a:headEnd/>
            <a:tailEnd/>
          </a:ln>
        </p:spPr>
        <p:txBody>
          <a:bodyPr wrap="square">
            <a:spAutoFit/>
          </a:bodyPr>
          <a:lstStyle/>
          <a:p>
            <a:pPr algn="ctr" eaLnBrk="0" hangingPunct="0"/>
            <a:r>
              <a:rPr lang="en-US" sz="1700" dirty="0" smtClean="0"/>
              <a:t>Midrapidity</a:t>
            </a:r>
          </a:p>
          <a:p>
            <a:pPr algn="ctr" eaLnBrk="0" hangingPunct="0"/>
            <a:r>
              <a:rPr lang="en-US" sz="1700" dirty="0" smtClean="0">
                <a:latin typeface="Times New Roman"/>
                <a:cs typeface="Times New Roman"/>
              </a:rPr>
              <a:t>√s</a:t>
            </a:r>
            <a:r>
              <a:rPr lang="en-US" sz="1700" dirty="0" smtClean="0"/>
              <a:t>=200 GeV</a:t>
            </a:r>
          </a:p>
        </p:txBody>
      </p:sp>
      <p:pic>
        <p:nvPicPr>
          <p:cNvPr id="2073612" name="Picture 12" descr="phenix_logo2"/>
          <p:cNvPicPr>
            <a:picLocks noChangeAspect="1" noChangeArrowheads="1"/>
          </p:cNvPicPr>
          <p:nvPr/>
        </p:nvPicPr>
        <p:blipFill>
          <a:blip r:embed="rId5"/>
          <a:srcRect/>
          <a:stretch>
            <a:fillRect/>
          </a:stretch>
        </p:blipFill>
        <p:spPr bwMode="auto">
          <a:xfrm>
            <a:off x="2971800" y="3497263"/>
            <a:ext cx="1276350" cy="465137"/>
          </a:xfrm>
          <a:prstGeom prst="rect">
            <a:avLst/>
          </a:prstGeom>
          <a:noFill/>
          <a:ln w="9525">
            <a:noFill/>
            <a:miter lim="800000"/>
            <a:headEnd/>
            <a:tailEnd/>
          </a:ln>
        </p:spPr>
      </p:pic>
      <p:sp>
        <p:nvSpPr>
          <p:cNvPr id="1559572" name="Text Box 20"/>
          <p:cNvSpPr txBox="1">
            <a:spLocks noChangeArrowheads="1"/>
          </p:cNvSpPr>
          <p:nvPr/>
        </p:nvSpPr>
        <p:spPr bwMode="auto">
          <a:xfrm>
            <a:off x="1084597" y="900752"/>
            <a:ext cx="1550425" cy="461665"/>
          </a:xfrm>
          <a:prstGeom prst="rect">
            <a:avLst/>
          </a:prstGeom>
          <a:noFill/>
          <a:ln w="9525">
            <a:noFill/>
            <a:miter lim="800000"/>
            <a:headEnd/>
            <a:tailEnd/>
          </a:ln>
        </p:spPr>
        <p:txBody>
          <a:bodyPr wrap="none">
            <a:spAutoFit/>
          </a:bodyPr>
          <a:lstStyle/>
          <a:p>
            <a:pPr algn="ctr" eaLnBrk="0" hangingPunct="0"/>
            <a:r>
              <a:rPr lang="en-US" sz="2400" dirty="0" smtClean="0">
                <a:solidFill>
                  <a:schemeClr val="tx1"/>
                </a:solidFill>
              </a:rPr>
              <a:t>p+p</a:t>
            </a:r>
            <a:r>
              <a:rPr lang="en-US" sz="2400" dirty="0" smtClean="0">
                <a:solidFill>
                  <a:schemeClr val="tx1"/>
                </a:solidFill>
                <a:latin typeface="Symbol" pitchFamily="18" charset="2"/>
                <a:sym typeface="Wingdings" panose="05000000000000000000" pitchFamily="2" charset="2"/>
              </a:rPr>
              <a:t></a:t>
            </a:r>
            <a:r>
              <a:rPr lang="en-US" sz="2400" dirty="0" smtClean="0">
                <a:solidFill>
                  <a:schemeClr val="tx1"/>
                </a:solidFill>
                <a:latin typeface="Symbol" pitchFamily="18" charset="2"/>
              </a:rPr>
              <a:t>p</a:t>
            </a:r>
            <a:r>
              <a:rPr lang="en-US" sz="2400" baseline="30000" dirty="0" smtClean="0">
                <a:solidFill>
                  <a:schemeClr val="tx1"/>
                </a:solidFill>
              </a:rPr>
              <a:t>0</a:t>
            </a:r>
            <a:r>
              <a:rPr lang="en-US" sz="2400" dirty="0" smtClean="0">
                <a:solidFill>
                  <a:schemeClr val="tx1"/>
                </a:solidFill>
              </a:rPr>
              <a:t>+X</a:t>
            </a:r>
            <a:endParaRPr lang="en-US" sz="2400" dirty="0">
              <a:solidFill>
                <a:schemeClr val="tx1"/>
              </a:solidFill>
            </a:endParaRPr>
          </a:p>
        </p:txBody>
      </p:sp>
      <p:sp>
        <p:nvSpPr>
          <p:cNvPr id="4" name="TextBox 3"/>
          <p:cNvSpPr txBox="1"/>
          <p:nvPr/>
        </p:nvSpPr>
        <p:spPr>
          <a:xfrm>
            <a:off x="4953000" y="4114800"/>
            <a:ext cx="3711569" cy="2308324"/>
          </a:xfrm>
          <a:prstGeom prst="rect">
            <a:avLst/>
          </a:prstGeom>
          <a:noFill/>
        </p:spPr>
        <p:txBody>
          <a:bodyPr wrap="square" rtlCol="0">
            <a:spAutoFit/>
          </a:bodyPr>
          <a:lstStyle/>
          <a:p>
            <a:r>
              <a:rPr lang="en-US" dirty="0">
                <a:solidFill>
                  <a:srgbClr val="FFFFCC"/>
                </a:solidFill>
              </a:rPr>
              <a:t>S</a:t>
            </a:r>
            <a:r>
              <a:rPr lang="en-US" dirty="0" smtClean="0">
                <a:solidFill>
                  <a:srgbClr val="FFFFCC"/>
                </a:solidFill>
              </a:rPr>
              <a:t>ystematic uncertainty on calculation due to factorization, renormalization, and fragmentation scale dependence.  All three scales taken as equal and varied from </a:t>
            </a:r>
            <a:r>
              <a:rPr lang="en-US" dirty="0" err="1" smtClean="0">
                <a:solidFill>
                  <a:srgbClr val="FFFFCC"/>
                </a:solidFill>
              </a:rPr>
              <a:t>p</a:t>
            </a:r>
            <a:r>
              <a:rPr lang="en-US" baseline="-25000" dirty="0" err="1" smtClean="0">
                <a:solidFill>
                  <a:srgbClr val="FFFFCC"/>
                </a:solidFill>
              </a:rPr>
              <a:t>T</a:t>
            </a:r>
            <a:r>
              <a:rPr lang="en-US" dirty="0" smtClean="0">
                <a:solidFill>
                  <a:srgbClr val="FFFFCC"/>
                </a:solidFill>
              </a:rPr>
              <a:t>/2 to 2p</a:t>
            </a:r>
            <a:r>
              <a:rPr lang="en-US" baseline="-25000" dirty="0" smtClean="0">
                <a:solidFill>
                  <a:srgbClr val="FFFFCC"/>
                </a:solidFill>
              </a:rPr>
              <a:t>T</a:t>
            </a:r>
            <a:r>
              <a:rPr lang="en-US" dirty="0" smtClean="0">
                <a:solidFill>
                  <a:srgbClr val="FFFFCC"/>
                </a:solidFill>
              </a:rPr>
              <a:t>.  See lectures by Markus Diehl. </a:t>
            </a:r>
          </a:p>
          <a:p>
            <a:r>
              <a:rPr lang="en-US" dirty="0" smtClean="0">
                <a:solidFill>
                  <a:srgbClr val="FFFFCC"/>
                </a:solidFill>
              </a:rPr>
              <a:t>Cross section prediction varies by tens of percent here.</a:t>
            </a:r>
            <a:endParaRPr lang="en-US" dirty="0">
              <a:solidFill>
                <a:srgbClr val="FFFFCC"/>
              </a:solidFill>
            </a:endParaRPr>
          </a:p>
        </p:txBody>
      </p:sp>
      <p:cxnSp>
        <p:nvCxnSpPr>
          <p:cNvPr id="7" name="Straight Arrow Connector 6"/>
          <p:cNvCxnSpPr/>
          <p:nvPr/>
        </p:nvCxnSpPr>
        <p:spPr>
          <a:xfrm flipH="1">
            <a:off x="4248150" y="4572000"/>
            <a:ext cx="727081" cy="6858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244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56002</TotalTime>
  <Words>3417</Words>
  <Application>Microsoft Office PowerPoint</Application>
  <PresentationFormat>On-screen Show (4:3)</PresentationFormat>
  <Paragraphs>482</Paragraphs>
  <Slides>50</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Office Theme</vt:lpstr>
      <vt:lpstr>Equation</vt:lpstr>
      <vt:lpstr>Document</vt:lpstr>
      <vt:lpstr>Transverse-Momentum-Dependent Distributions and  Color Entanglement in QCD Lecture 1 - Introduction</vt:lpstr>
      <vt:lpstr>How do we understand the visible matter in our universe in terms of the quark and gluon degrees of freedom of quantum chromodynamics?    How can studying QCD systems teach us more about fundamental aspects of QCD as a theory? </vt:lpstr>
      <vt:lpstr>Mapping out the partonic structure  of the proton</vt:lpstr>
      <vt:lpstr>Outline of lectures</vt:lpstr>
      <vt:lpstr>Ways to describe proton structure:  Review of unpolarized, collinear pdfs</vt:lpstr>
      <vt:lpstr>Review: Perturbative QCD</vt:lpstr>
      <vt:lpstr>Review: Factorization and universality in perturbative QCD</vt:lpstr>
      <vt:lpstr>Pdfs and FFs in pQCD calculations of observables</vt:lpstr>
      <vt:lpstr>pQCD in action at Ös=200 GeV</vt:lpstr>
      <vt:lpstr>Complementary scattering systems</vt:lpstr>
      <vt:lpstr>Beyond unpolarized, collinear pdfs: Spin-spin and spin-momentum correlations in QCD bound states</vt:lpstr>
      <vt:lpstr>Twist-2 transverse-momentum-dependent pdfs</vt:lpstr>
      <vt:lpstr>PowerPoint Presentation</vt:lpstr>
      <vt:lpstr>Twist-2 transverse-momentum-dependent pdfs</vt:lpstr>
      <vt:lpstr>Spin-spin correlations in terms of helicity</vt:lpstr>
      <vt:lpstr>Spin-spin correlations (collinear or TMD): Helicity vs. transverse spin structure</vt:lpstr>
      <vt:lpstr>TMD pdfs: Some properties</vt:lpstr>
      <vt:lpstr>Transverse single-spin asymmetries</vt:lpstr>
      <vt:lpstr>PowerPoint Presentation</vt:lpstr>
      <vt:lpstr>PowerPoint Presentation</vt:lpstr>
      <vt:lpstr>Some history of spin-momentum correlations and TMD functions: 1976 discovery in p+p collisions</vt:lpstr>
      <vt:lpstr>Transverse-momentum-dependent distributions and single-spin asymmetries</vt:lpstr>
      <vt:lpstr>“Naïve-T-odd” (PT-odd) spin-momentum correlations require phase interference</vt:lpstr>
      <vt:lpstr>Modified universality of certain transverse-momentum-dependent distributions:  Color in action! </vt:lpstr>
      <vt:lpstr>Modified universality of  PT-odd TMD pdfs</vt:lpstr>
      <vt:lpstr>Hadronization, collinear and TMD: Recent advances</vt:lpstr>
      <vt:lpstr>Inclusive pion production in  200 GeV p+p</vt:lpstr>
      <vt:lpstr>Charged pion ratio, 200 GeV p+p</vt:lpstr>
      <vt:lpstr>Scale uncertainty remains large for single-particle p+p cross sections even for  √s =510 GeV and pT up to 30 GeV</vt:lpstr>
      <vt:lpstr>Eventually even more global global fits?   (for “traditional” FFs in “vacuum”)</vt:lpstr>
      <vt:lpstr>Looking at multiple hadrons from the same parton: Dihadron interference FF</vt:lpstr>
      <vt:lpstr>PowerPoint Presentation</vt:lpstr>
      <vt:lpstr>Semi-inclusive DIS TMD multiplicities</vt:lpstr>
      <vt:lpstr>TMD spin-momentum correlation in hadronization: Collins FF</vt:lpstr>
      <vt:lpstr>Hadronization in higher-density partonic environments: Nuclear SIDIS</vt:lpstr>
      <vt:lpstr>Hadronization in higher-density partonic environments: d+Au compared to p+p</vt:lpstr>
      <vt:lpstr>Comparing proton-to-pion ratio in central d+Au with peripheral Au+Au</vt:lpstr>
      <vt:lpstr>Bound states of hadronic bound states: Creating nuclei!</vt:lpstr>
      <vt:lpstr>Back to spin-momentum correlations: What about the original p+p  hadrons?</vt:lpstr>
      <vt:lpstr>p+p  hadron + X:  Challenging to interpret</vt:lpstr>
      <vt:lpstr>Summary: Lecture 1</vt:lpstr>
      <vt:lpstr>Extra</vt:lpstr>
      <vt:lpstr>[More history]</vt:lpstr>
      <vt:lpstr>Eta mesons in 200 GeV p+p</vt:lpstr>
      <vt:lpstr>Eta mesons in 200 GeV p+p</vt:lpstr>
      <vt:lpstr>ALICE h/p0 ratio, p+p at 7 TeV</vt:lpstr>
      <vt:lpstr>Midrapidity charge-separated hadrons  in 62.4 GeV p+p: Reining in scale uncertainties with NLL resummation</vt:lpstr>
      <vt:lpstr>Centrality-dependent baryon enhancement in d+Au compared to p+p</vt:lpstr>
      <vt:lpstr>And a (relatively) recent surprise from  p+hydrogen, p+deuterium collisions</vt:lpstr>
      <vt:lpstr>Complementarity of Drell-Yan and DIS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Collinear pdf’s: Moving into a new era in understanding nucleon structure</dc:title>
  <dc:creator>Christine Aidala</dc:creator>
  <cp:lastModifiedBy>Aidala, Christine</cp:lastModifiedBy>
  <cp:revision>2132</cp:revision>
  <dcterms:created xsi:type="dcterms:W3CDTF">2006-08-16T00:00:00Z</dcterms:created>
  <dcterms:modified xsi:type="dcterms:W3CDTF">2016-06-10T12:04:38Z</dcterms:modified>
</cp:coreProperties>
</file>