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730" r:id="rId2"/>
    <p:sldId id="732" r:id="rId3"/>
    <p:sldId id="744" r:id="rId4"/>
    <p:sldId id="751" r:id="rId5"/>
    <p:sldId id="735" r:id="rId6"/>
    <p:sldId id="754" r:id="rId7"/>
    <p:sldId id="739" r:id="rId8"/>
    <p:sldId id="778" r:id="rId9"/>
    <p:sldId id="791" r:id="rId10"/>
    <p:sldId id="741" r:id="rId11"/>
    <p:sldId id="742" r:id="rId12"/>
    <p:sldId id="794" r:id="rId13"/>
    <p:sldId id="775" r:id="rId14"/>
    <p:sldId id="776" r:id="rId15"/>
    <p:sldId id="782" r:id="rId16"/>
    <p:sldId id="758" r:id="rId17"/>
    <p:sldId id="733" r:id="rId18"/>
    <p:sldId id="759" r:id="rId19"/>
    <p:sldId id="760" r:id="rId20"/>
    <p:sldId id="716" r:id="rId21"/>
    <p:sldId id="761" r:id="rId22"/>
    <p:sldId id="702" r:id="rId23"/>
    <p:sldId id="703" r:id="rId24"/>
    <p:sldId id="704" r:id="rId25"/>
    <p:sldId id="705" r:id="rId26"/>
    <p:sldId id="706" r:id="rId27"/>
    <p:sldId id="707" r:id="rId28"/>
    <p:sldId id="757" r:id="rId29"/>
    <p:sldId id="708" r:id="rId30"/>
    <p:sldId id="709" r:id="rId31"/>
    <p:sldId id="753" r:id="rId32"/>
    <p:sldId id="710" r:id="rId33"/>
    <p:sldId id="712" r:id="rId34"/>
    <p:sldId id="711" r:id="rId35"/>
    <p:sldId id="713" r:id="rId36"/>
    <p:sldId id="714" r:id="rId37"/>
    <p:sldId id="715" r:id="rId38"/>
    <p:sldId id="674" r:id="rId39"/>
    <p:sldId id="327" r:id="rId40"/>
    <p:sldId id="762" r:id="rId41"/>
    <p:sldId id="763" r:id="rId42"/>
    <p:sldId id="514" r:id="rId43"/>
    <p:sldId id="764" r:id="rId44"/>
    <p:sldId id="768" r:id="rId45"/>
    <p:sldId id="769" r:id="rId46"/>
    <p:sldId id="770" r:id="rId47"/>
    <p:sldId id="788" r:id="rId48"/>
    <p:sldId id="793" r:id="rId49"/>
    <p:sldId id="786" r:id="rId50"/>
    <p:sldId id="787" r:id="rId51"/>
    <p:sldId id="790" r:id="rId52"/>
    <p:sldId id="792" r:id="rId53"/>
    <p:sldId id="795" r:id="rId54"/>
    <p:sldId id="796" r:id="rId55"/>
    <p:sldId id="785" r:id="rId56"/>
    <p:sldId id="77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00FFFF"/>
    <a:srgbClr val="00CCFF"/>
    <a:srgbClr val="8A0000"/>
    <a:srgbClr val="99000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EB88-5A88-4C45-82D2-6FA4DB7BEA54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B1036-C79E-46F7-8FEB-3830A27B2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43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43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4C7D1-5775-42F4-9C7D-0E0B0A7812E4}" type="slidenum">
              <a:rPr lang="en-US"/>
              <a:pPr/>
              <a:t>36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27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B0BDF-5860-4826-956E-2A16756C6938}" type="slidenum">
              <a:rPr lang="en-US"/>
              <a:pPr/>
              <a:t>40</a:t>
            </a:fld>
            <a:endParaRPr 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605338" cy="3454400"/>
          </a:xfrm>
          <a:ln/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217" y="4354361"/>
            <a:ext cx="5078037" cy="412889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4C7D1-5775-42F4-9C7D-0E0B0A7812E4}" type="slidenum">
              <a:rPr lang="en-US"/>
              <a:pPr/>
              <a:t>42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DE551-DDE7-4D7E-B10C-1B39733C0617}" type="slidenum">
              <a:rPr lang="en-US"/>
              <a:pPr/>
              <a:t>2</a:t>
            </a:fld>
            <a:endParaRPr lang="en-US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0920" y="8686490"/>
            <a:ext cx="2975528" cy="455950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2898B8F9-2553-4F06-BE38-7F83CFB7568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8685" y="8686490"/>
            <a:ext cx="2969316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01" tIns="44101" rIns="88201" bIns="44101" anchor="b"/>
          <a:lstStyle>
            <a:lvl1pPr defTabSz="933450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933450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933450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933450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933450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fld id="{08FE8D10-8391-46D7-8FF3-7E3CAA7FE0B2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7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2625"/>
            <a:ext cx="4576763" cy="3432175"/>
          </a:xfrm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2" y="4342464"/>
            <a:ext cx="5028578" cy="4117610"/>
          </a:xfrm>
          <a:noFill/>
        </p:spPr>
        <p:txBody>
          <a:bodyPr lIns="88201" tIns="44101" rIns="88201" bIns="44101"/>
          <a:lstStyle/>
          <a:p>
            <a:pPr defTabSz="864931"/>
            <a:endParaRPr lang="en-US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73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0920" y="8686490"/>
            <a:ext cx="2975528" cy="455950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2898B8F9-2553-4F06-BE38-7F83CFB7568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8685" y="8686490"/>
            <a:ext cx="2969316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01" tIns="44101" rIns="88201" bIns="44101" anchor="b"/>
          <a:lstStyle>
            <a:lvl1pPr defTabSz="933450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933450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933450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933450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933450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fld id="{08FE8D10-8391-46D7-8FF3-7E3CAA7FE0B2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9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2625"/>
            <a:ext cx="4576763" cy="3432175"/>
          </a:xfrm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2" y="4342464"/>
            <a:ext cx="5028578" cy="4117610"/>
          </a:xfrm>
          <a:noFill/>
        </p:spPr>
        <p:txBody>
          <a:bodyPr lIns="88201" tIns="44101" rIns="88201" bIns="44101"/>
          <a:lstStyle/>
          <a:p>
            <a:pPr defTabSz="864931"/>
            <a:endParaRPr lang="en-US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7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0920" y="8686490"/>
            <a:ext cx="2975528" cy="455950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defTabSz="394926" eaLnBrk="0"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3949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26174" algn="l"/>
                <a:tab pos="1252348" algn="l"/>
                <a:tab pos="1878522" algn="l"/>
                <a:tab pos="2504696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2898B8F9-2553-4F06-BE38-7F83CFB7568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8685" y="8686490"/>
            <a:ext cx="2969316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01" tIns="44101" rIns="88201" bIns="44101" anchor="b"/>
          <a:lstStyle>
            <a:lvl1pPr defTabSz="933450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933450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933450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933450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933450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fld id="{08FE8D10-8391-46D7-8FF3-7E3CAA7FE0B2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12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2625"/>
            <a:ext cx="4576763" cy="3432175"/>
          </a:xfrm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2" y="4342464"/>
            <a:ext cx="5028578" cy="4117610"/>
          </a:xfrm>
          <a:noFill/>
        </p:spPr>
        <p:txBody>
          <a:bodyPr lIns="88201" tIns="44101" rIns="88201" bIns="44101"/>
          <a:lstStyle/>
          <a:p>
            <a:pPr defTabSz="864931"/>
            <a:endParaRPr lang="en-US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7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9B923-3C00-4C6F-B0E8-3572FD9C0755}" type="slidenum">
              <a:rPr lang="en-US"/>
              <a:pPr/>
              <a:t>31</a:t>
            </a:fld>
            <a:endParaRPr lang="en-US"/>
          </a:p>
        </p:txBody>
      </p:sp>
      <p:sp>
        <p:nvSpPr>
          <p:cNvPr id="117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68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B14DA-B571-4EB9-A466-1E3D45FE2CFA}" type="slidenum">
              <a:rPr lang="en-US"/>
              <a:pPr/>
              <a:t>33</a:t>
            </a:fld>
            <a:endParaRPr lang="en-US"/>
          </a:p>
        </p:txBody>
      </p:sp>
      <p:sp>
        <p:nvSpPr>
          <p:cNvPr id="146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DA49-3EED-49F1-AA97-01CEFC8670BA}" type="datetime1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C4A5-E67E-4A0B-8243-A8CFB7C88C3D}" type="datetime1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82AD-F43A-428C-A593-A717EBC512A9}" type="datetime1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9F05F7-1054-4DE0-8F31-8C659D18EB43}" type="datetime1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787017-3038-4AF4-9EAC-D148795E31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893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57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A4AD-F9EA-4A3D-ADEB-062BBC6DFC6C}" type="datetime1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2667000" cy="365125"/>
          </a:xfrm>
        </p:spPr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9765-5B0E-4EE2-91E9-E96CACDE22B1}" type="datetime1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402B-8FAC-4365-8E3E-B9532D1A02C1}" type="datetime1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5029-C912-4AEF-ACFD-2C9EA47F0488}" type="datetime1">
              <a:rPr lang="en-US" smtClean="0"/>
              <a:t>6/10/2016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6DB7-B3BC-459B-A76E-1351ED0AA347}" type="datetime1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D88F-8CC8-47B7-AF16-5958690BF3C4}" type="datetime1">
              <a:rPr lang="en-US" smtClean="0"/>
              <a:t>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46C1-F5C5-4462-BB63-A168B21B9F76}" type="datetime1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CF5B-0A29-4120-87FF-2A3857DFE2D2}" type="datetime1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1D117-688E-42D2-B98B-B506507F4890}" type="datetime1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ttps://encrypted-tbn0.gstatic.com/images?q=tbn:ANd9GcS02UiivGjgv--e64cWJFfAQ7SASvDnuoq35pg2aISxkwVeEIsX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6" y="6248400"/>
            <a:ext cx="770825" cy="5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FFFF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png"/><Relationship Id="rId5" Type="http://schemas.openxmlformats.org/officeDocument/2006/relationships/image" Target="../media/image3.emf"/><Relationship Id="rId10" Type="http://schemas.openxmlformats.org/officeDocument/2006/relationships/image" Target="../media/image5.wmf"/><Relationship Id="rId4" Type="http://schemas.openxmlformats.org/officeDocument/2006/relationships/oleObject" Target="../embeddings/Microsoft_Word_97_-_2003_Document1.doc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4.wm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8.wmf"/><Relationship Id="rId4" Type="http://schemas.openxmlformats.org/officeDocument/2006/relationships/image" Target="../media/image55.png"/><Relationship Id="rId9" Type="http://schemas.openxmlformats.org/officeDocument/2006/relationships/image" Target="../media/image57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0574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Transverse-Momentum-Dependent Distributions and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Entanglement in QCD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2 – TMDs and Collinear Twist-3 Correlation Functions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Christine A. Aidala</a:t>
            </a:r>
          </a:p>
          <a:p>
            <a:r>
              <a:rPr lang="en-US" sz="2800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University of Michigan</a:t>
            </a:r>
          </a:p>
          <a:p>
            <a:endParaRPr lang="en-US" sz="2800" dirty="0" smtClean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endParaRPr lang="en-US" sz="2800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3904" y="5553670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Hampton University Graduate Studies Program</a:t>
            </a:r>
          </a:p>
          <a:p>
            <a:pPr algn="ctr"/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Jefferson Lab</a:t>
            </a:r>
          </a:p>
          <a:p>
            <a:pPr algn="ctr"/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June 2016</a:t>
            </a:r>
            <a:endParaRPr lang="en-US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84908" y="4051161"/>
            <a:ext cx="2891692" cy="1486666"/>
            <a:chOff x="1680" y="3142"/>
            <a:chExt cx="1872" cy="868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680" y="3189"/>
              <a:ext cx="187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776" y="3142"/>
              <a:ext cx="1579" cy="868"/>
              <a:chOff x="1776" y="2666"/>
              <a:chExt cx="2088" cy="1305"/>
            </a:xfrm>
          </p:grpSpPr>
          <p:sp>
            <p:nvSpPr>
              <p:cNvPr id="8" name="Line 10"/>
              <p:cNvSpPr>
                <a:spLocks noChangeShapeType="1"/>
              </p:cNvSpPr>
              <p:nvPr/>
            </p:nvSpPr>
            <p:spPr bwMode="auto">
              <a:xfrm flipV="1">
                <a:off x="1776" y="3024"/>
                <a:ext cx="1968" cy="528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11"/>
              <p:cNvGrpSpPr>
                <a:grpSpLocks/>
              </p:cNvGrpSpPr>
              <p:nvPr/>
            </p:nvGrpSpPr>
            <p:grpSpPr bwMode="auto">
              <a:xfrm>
                <a:off x="2352" y="3072"/>
                <a:ext cx="288" cy="480"/>
                <a:chOff x="4320" y="1488"/>
                <a:chExt cx="288" cy="480"/>
              </a:xfrm>
            </p:grpSpPr>
            <p:sp>
              <p:nvSpPr>
                <p:cNvPr id="16" name="AutoShape 12"/>
                <p:cNvSpPr>
                  <a:spLocks noChangeArrowheads="1"/>
                </p:cNvSpPr>
                <p:nvPr/>
              </p:nvSpPr>
              <p:spPr bwMode="auto">
                <a:xfrm>
                  <a:off x="4416" y="1488"/>
                  <a:ext cx="86" cy="480"/>
                </a:xfrm>
                <a:prstGeom prst="upArrow">
                  <a:avLst>
                    <a:gd name="adj1" fmla="val 50000"/>
                    <a:gd name="adj2" fmla="val 139535"/>
                  </a:avLst>
                </a:prstGeom>
                <a:gradFill rotWithShape="0">
                  <a:gsLst>
                    <a:gs pos="0">
                      <a:srgbClr val="000000"/>
                    </a:gs>
                    <a:gs pos="50000">
                      <a:srgbClr val="B2B2B2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17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1632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3300"/>
                    </a:gs>
                  </a:gsLst>
                  <a:lin ang="2700000" scaled="1"/>
                </a:gradFill>
                <a:ln w="952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/>
                </a:p>
              </p:txBody>
            </p:sp>
          </p:grpSp>
          <p:sp>
            <p:nvSpPr>
              <p:cNvPr id="10" name="Oval 14"/>
              <p:cNvSpPr>
                <a:spLocks noChangeAspect="1" noChangeArrowheads="1"/>
              </p:cNvSpPr>
              <p:nvPr/>
            </p:nvSpPr>
            <p:spPr bwMode="auto">
              <a:xfrm>
                <a:off x="3120" y="302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3300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1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2736" y="3120"/>
                <a:ext cx="288" cy="2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flipV="1">
                <a:off x="2880" y="2928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7"/>
              <p:cNvSpPr>
                <a:spLocks noChangeShapeType="1"/>
              </p:cNvSpPr>
              <p:nvPr/>
            </p:nvSpPr>
            <p:spPr bwMode="auto">
              <a:xfrm>
                <a:off x="2976" y="3360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2823" y="2666"/>
                <a:ext cx="589" cy="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ja-JP" sz="3200" dirty="0">
                    <a:solidFill>
                      <a:srgbClr val="FF3399"/>
                    </a:solidFill>
                    <a:ea typeface="ＭＳ Ｐゴシック"/>
                    <a:cs typeface="ＭＳ Ｐゴシック"/>
                  </a:rPr>
                  <a:t>left</a:t>
                </a:r>
              </a:p>
            </p:txBody>
          </p:sp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2904" y="3457"/>
                <a:ext cx="960" cy="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ja-JP" sz="3200" dirty="0">
                    <a:solidFill>
                      <a:srgbClr val="FF3399"/>
                    </a:solidFill>
                    <a:ea typeface="ＭＳ Ｐゴシック"/>
                    <a:cs typeface="ＭＳ Ｐゴシック"/>
                  </a:rPr>
                  <a:t>right</a:t>
                </a:r>
              </a:p>
            </p:txBody>
          </p:sp>
        </p:grpSp>
      </p:grp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22822"/>
            <a:ext cx="2209800" cy="173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69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5" y="1774270"/>
            <a:ext cx="4092901" cy="3992510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74" y="1804770"/>
            <a:ext cx="3276600" cy="3962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Simultaneous extraction of transversity pdf and Collins FF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1905000" y="2895600"/>
            <a:ext cx="3511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Anselmino</a:t>
            </a:r>
            <a:r>
              <a:rPr lang="fr-FR" sz="1600" dirty="0" smtClean="0"/>
              <a:t> et al. ,</a:t>
            </a:r>
          </a:p>
          <a:p>
            <a:r>
              <a:rPr lang="fr-FR" sz="1600" dirty="0" smtClean="0"/>
              <a:t>PRD87, 094019 (2013)</a:t>
            </a:r>
            <a:endParaRPr lang="fr-FR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736104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FFCC"/>
                </a:solidFill>
              </a:rPr>
              <a:t>Extracted from simultaneous fit to HERMES, COMPASS, and BELLE data</a:t>
            </a:r>
          </a:p>
        </p:txBody>
      </p:sp>
    </p:spTree>
    <p:extLst>
      <p:ext uri="{BB962C8B-B14F-4D97-AF65-F5344CB8AC3E}">
        <p14:creationId xmlns:p14="http://schemas.microsoft.com/office/powerpoint/2010/main" val="5554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Transversity ×</a:t>
            </a:r>
            <a:r>
              <a:rPr lang="en-GB" dirty="0" err="1" smtClean="0"/>
              <a:t>dihadron</a:t>
            </a:r>
            <a:r>
              <a:rPr lang="en-GB" dirty="0" smtClean="0"/>
              <a:t> interference FF asymmetries in SIDIS</a:t>
            </a:r>
            <a:endParaRPr lang="en-GB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787017" cy="353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01166"/>
            <a:ext cx="590550" cy="104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4953000"/>
            <a:ext cx="8001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CC"/>
                </a:solidFill>
              </a:rPr>
              <a:t>Transversity pdf – correlation between proton transverse spin and quark transverse spin.  Survives integration over </a:t>
            </a:r>
            <a:r>
              <a:rPr lang="en-US" sz="1900" dirty="0" err="1">
                <a:solidFill>
                  <a:srgbClr val="FFFFCC"/>
                </a:solidFill>
              </a:rPr>
              <a:t>k</a:t>
            </a:r>
            <a:r>
              <a:rPr lang="en-US" sz="1900" baseline="-25000" dirty="0" err="1">
                <a:solidFill>
                  <a:srgbClr val="FFFFCC"/>
                </a:solidFill>
              </a:rPr>
              <a:t>T</a:t>
            </a:r>
            <a:r>
              <a:rPr lang="en-US" sz="1900" dirty="0">
                <a:solidFill>
                  <a:srgbClr val="FFFFCC"/>
                </a:solidFill>
              </a:rPr>
              <a:t>, chiral-odd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 smtClean="0">
                <a:solidFill>
                  <a:srgbClr val="FFFFCC"/>
                </a:solidFill>
              </a:rPr>
              <a:t>Dihadron</a:t>
            </a:r>
            <a:r>
              <a:rPr lang="en-US" sz="1900" dirty="0" smtClean="0">
                <a:solidFill>
                  <a:srgbClr val="FFFFCC"/>
                </a:solidFill>
              </a:rPr>
              <a:t> interference FF – correlation between quark transverse spin and angular distribution of two-particle production.  Collinear, chiral-odd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FFFFCC"/>
                </a:solidFill>
              </a:rPr>
              <a:t>Clearly nonzero for charged pion pairs</a:t>
            </a:r>
          </a:p>
        </p:txBody>
      </p:sp>
    </p:spTree>
    <p:extLst>
      <p:ext uri="{BB962C8B-B14F-4D97-AF65-F5344CB8AC3E}">
        <p14:creationId xmlns:p14="http://schemas.microsoft.com/office/powerpoint/2010/main" val="17371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Dihadron</a:t>
            </a:r>
            <a:r>
              <a:rPr lang="en-US" sz="3600" dirty="0" smtClean="0"/>
              <a:t> interference FF ×</a:t>
            </a:r>
            <a:r>
              <a:rPr lang="en-US" sz="3600" dirty="0"/>
              <a:t> </a:t>
            </a:r>
            <a:r>
              <a:rPr lang="en-US" sz="3600" dirty="0" err="1"/>
              <a:t>Dihadron</a:t>
            </a:r>
            <a:r>
              <a:rPr lang="en-US" sz="3600" dirty="0"/>
              <a:t> interference FF </a:t>
            </a:r>
            <a:r>
              <a:rPr lang="en-US" sz="3600" dirty="0" smtClean="0"/>
              <a:t>asymmetry from </a:t>
            </a:r>
            <a:r>
              <a:rPr lang="en-US" sz="3600" dirty="0" err="1" smtClean="0"/>
              <a:t>e+e</a:t>
            </a:r>
            <a:r>
              <a:rPr lang="en-US" sz="3600" dirty="0" smtClean="0"/>
              <a:t>- 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0600" y="5431304"/>
            <a:ext cx="7924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FFFFCC"/>
                </a:solidFill>
              </a:rPr>
              <a:t>Dihadron</a:t>
            </a:r>
            <a:r>
              <a:rPr lang="en-US" sz="1900" dirty="0">
                <a:solidFill>
                  <a:srgbClr val="FFFFCC"/>
                </a:solidFill>
              </a:rPr>
              <a:t> interference FF – correlation between quark transverse spin and angular distribution of two-particle production.  Collinear, chiral-odd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CC"/>
                </a:solidFill>
              </a:rPr>
              <a:t>Clearly nonzero for charged pion pairs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438275"/>
            <a:ext cx="57816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4191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BELLE</a:t>
            </a:r>
          </a:p>
          <a:p>
            <a:r>
              <a:rPr lang="en-US" dirty="0" smtClean="0"/>
              <a:t>PRL107, 072004 (2011)</a:t>
            </a:r>
          </a:p>
        </p:txBody>
      </p:sp>
    </p:spTree>
    <p:extLst>
      <p:ext uri="{BB962C8B-B14F-4D97-AF65-F5344CB8AC3E}">
        <p14:creationId xmlns:p14="http://schemas.microsoft.com/office/powerpoint/2010/main" val="25597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Probing modified universality of the Sivers TMD pdf</a:t>
            </a:r>
            <a:r>
              <a:rPr lang="en-US" sz="3400" dirty="0"/>
              <a:t> </a:t>
            </a:r>
            <a:r>
              <a:rPr lang="en-US" sz="3400" dirty="0" smtClean="0"/>
              <a:t>via W and Z production in </a:t>
            </a:r>
            <a:r>
              <a:rPr lang="en-US" sz="3400" dirty="0" err="1" smtClean="0"/>
              <a:t>p+p</a:t>
            </a:r>
            <a:endParaRPr lang="en-US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5410200"/>
            <a:ext cx="7620000" cy="685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Early measurement hints at nonzero asymmetries, but inconclusive for testing modified universality.  Expect more data in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800975" cy="36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6287" y="4953000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PRL 116, 132301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2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GB" sz="3800" dirty="0"/>
              <a:t>Transversity ×</a:t>
            </a:r>
            <a:r>
              <a:rPr lang="en-GB" sz="3800" dirty="0" err="1"/>
              <a:t>dihadron</a:t>
            </a:r>
            <a:r>
              <a:rPr lang="en-GB" sz="3800" dirty="0"/>
              <a:t> interference FF asymmetries </a:t>
            </a:r>
            <a:r>
              <a:rPr lang="en-GB" sz="3800" dirty="0" smtClean="0"/>
              <a:t>in </a:t>
            </a:r>
            <a:r>
              <a:rPr lang="en-GB" sz="3800" dirty="0" err="1" smtClean="0"/>
              <a:t>p+p</a:t>
            </a:r>
            <a:endParaRPr lang="en-US" sz="3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501-B949-4497-900A-85D7539E191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385010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14400" y="4953000"/>
            <a:ext cx="8001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CC"/>
                </a:solidFill>
              </a:rPr>
              <a:t>Transversity pdf – correlation between proton transverse spin and quark transverse spin.  Survives integration over </a:t>
            </a:r>
            <a:r>
              <a:rPr lang="en-US" sz="1900" dirty="0" err="1">
                <a:solidFill>
                  <a:srgbClr val="FFFFCC"/>
                </a:solidFill>
              </a:rPr>
              <a:t>k</a:t>
            </a:r>
            <a:r>
              <a:rPr lang="en-US" sz="1900" baseline="-25000" dirty="0" err="1">
                <a:solidFill>
                  <a:srgbClr val="FFFFCC"/>
                </a:solidFill>
              </a:rPr>
              <a:t>T</a:t>
            </a:r>
            <a:r>
              <a:rPr lang="en-US" sz="1900" dirty="0">
                <a:solidFill>
                  <a:srgbClr val="FFFFCC"/>
                </a:solidFill>
              </a:rPr>
              <a:t>, chiral-odd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 smtClean="0">
                <a:solidFill>
                  <a:srgbClr val="FFFFCC"/>
                </a:solidFill>
              </a:rPr>
              <a:t>Dihadron</a:t>
            </a:r>
            <a:r>
              <a:rPr lang="en-US" sz="1900" dirty="0" smtClean="0">
                <a:solidFill>
                  <a:srgbClr val="FFFFCC"/>
                </a:solidFill>
              </a:rPr>
              <a:t> interference FF – correlation between quark transverse spin and angular distribution of two-particle production.  Collinear, chiral-odd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FFFFCC"/>
                </a:solidFill>
              </a:rPr>
              <a:t>Clearly nonzero for charged pion pairs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2184737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CC"/>
                </a:solidFill>
              </a:rPr>
              <a:t>Purely collinear measurement</a:t>
            </a:r>
          </a:p>
          <a:p>
            <a:r>
              <a:rPr lang="en-US" sz="2000" dirty="0" smtClean="0">
                <a:solidFill>
                  <a:srgbClr val="FFFFCC"/>
                </a:solidFill>
              </a:rPr>
              <a:t>- No issues of TMD-factorization breaking.  More in Lectures 4+5 . . .</a:t>
            </a:r>
            <a:endParaRPr lang="en-US" sz="20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4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Inclusive</a:t>
            </a:r>
            <a:r>
              <a:rPr lang="en-US" dirty="0" smtClean="0"/>
              <a:t> hadron transverse single-spin asymmetries in </a:t>
            </a:r>
            <a:r>
              <a:rPr lang="en-US" dirty="0" err="1" smtClean="0"/>
              <a:t>e+p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No</a:t>
            </a:r>
            <a:r>
              <a:rPr lang="en-US" dirty="0" smtClean="0"/>
              <a:t> scattered electron measured</a:t>
            </a:r>
          </a:p>
          <a:p>
            <a:r>
              <a:rPr lang="en-US" dirty="0" smtClean="0"/>
              <a:t>Shown here as function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and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endParaRPr lang="en-US" baseline="-25000" dirty="0" smtClean="0"/>
          </a:p>
          <a:p>
            <a:r>
              <a:rPr lang="en-US" dirty="0" smtClean="0"/>
              <a:t>Also measured doubly differentially</a:t>
            </a:r>
          </a:p>
          <a:p>
            <a:r>
              <a:rPr lang="en-US" dirty="0" smtClean="0"/>
              <a:t>Clear nonzero asymmetries with interesting dependencies</a:t>
            </a:r>
          </a:p>
          <a:p>
            <a:r>
              <a:rPr lang="en-US" dirty="0" smtClean="0"/>
              <a:t>Not as easy to interpret . . 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6606"/>
            <a:ext cx="4038599" cy="479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95850" y="2526268"/>
            <a:ext cx="290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HERMES, PLB728, 183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2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spin-momentum correlation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Clear empirical evidence for nonzero</a:t>
            </a:r>
          </a:p>
          <a:p>
            <a:pPr lvl="1"/>
            <a:r>
              <a:rPr lang="en-US" dirty="0" smtClean="0"/>
              <a:t>Sivers TMD pdf – correlation between proton transverse spin and quark transverse momentum</a:t>
            </a:r>
          </a:p>
          <a:p>
            <a:pPr lvl="2"/>
            <a:r>
              <a:rPr lang="en-US" dirty="0" smtClean="0"/>
              <a:t>SIDIS</a:t>
            </a:r>
          </a:p>
          <a:p>
            <a:pPr lvl="1"/>
            <a:r>
              <a:rPr lang="en-US" dirty="0" smtClean="0"/>
              <a:t>Collins TMD FF – correlation between quark transverse spin and transverse momentum of produced hadron</a:t>
            </a:r>
          </a:p>
          <a:p>
            <a:pPr lvl="2"/>
            <a:r>
              <a:rPr lang="en-US" dirty="0" err="1" smtClean="0"/>
              <a:t>e+e</a:t>
            </a:r>
            <a:r>
              <a:rPr lang="en-US" dirty="0" smtClean="0"/>
              <a:t>-, SIDIS</a:t>
            </a:r>
          </a:p>
          <a:p>
            <a:pPr lvl="1"/>
            <a:r>
              <a:rPr lang="en-US" dirty="0" smtClean="0"/>
              <a:t>Boer-Mulders TMD pdf – correlation between quark transverse spin and quark transverse momentum</a:t>
            </a:r>
          </a:p>
          <a:p>
            <a:pPr lvl="2"/>
            <a:r>
              <a:rPr lang="en-US" dirty="0" err="1" smtClean="0"/>
              <a:t>Drell</a:t>
            </a:r>
            <a:r>
              <a:rPr lang="en-US" dirty="0" smtClean="0"/>
              <a:t>-Yan, SIDIS</a:t>
            </a:r>
          </a:p>
          <a:p>
            <a:r>
              <a:rPr lang="en-US" dirty="0" smtClean="0"/>
              <a:t>Hints from SIDIS measurements (in backup) of nonzero</a:t>
            </a:r>
          </a:p>
          <a:p>
            <a:pPr lvl="1"/>
            <a:r>
              <a:rPr lang="en-US" dirty="0" smtClean="0"/>
              <a:t>Worm gear TMD pdf – correlation between proton transverse spin, quark longitudinal spin, quark transverse momentum</a:t>
            </a:r>
          </a:p>
          <a:p>
            <a:pPr lvl="1"/>
            <a:r>
              <a:rPr lang="en-US" dirty="0" err="1" smtClean="0"/>
              <a:t>Pretzelosity</a:t>
            </a:r>
            <a:r>
              <a:rPr lang="en-US" dirty="0" smtClean="0"/>
              <a:t> TMD pdf – correlation between proton transverse spin, perpendicular quark transverse spin, quark transverse momentum</a:t>
            </a:r>
          </a:p>
          <a:p>
            <a:r>
              <a:rPr lang="en-US" dirty="0" smtClean="0"/>
              <a:t>Also clear evidence for nonzero helicity and transversity collinear pdfs from SIDIS and </a:t>
            </a:r>
            <a:r>
              <a:rPr lang="en-US" dirty="0" err="1" smtClean="0"/>
              <a:t>p+p</a:t>
            </a:r>
            <a:r>
              <a:rPr lang="en-US" dirty="0" smtClean="0"/>
              <a:t>, collinear </a:t>
            </a:r>
            <a:r>
              <a:rPr lang="en-US" dirty="0" err="1" smtClean="0"/>
              <a:t>dihadron</a:t>
            </a:r>
            <a:r>
              <a:rPr lang="en-US" dirty="0" smtClean="0"/>
              <a:t> interference FF from </a:t>
            </a:r>
            <a:r>
              <a:rPr lang="en-US" dirty="0" err="1" smtClean="0"/>
              <a:t>e+e</a:t>
            </a:r>
            <a:r>
              <a:rPr lang="en-US" dirty="0" smtClean="0"/>
              <a:t>-, SIDIS, </a:t>
            </a:r>
            <a:r>
              <a:rPr lang="en-US" dirty="0" err="1" smtClean="0"/>
              <a:t>p+p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What about unpolarized TMD functions?</a:t>
            </a:r>
            <a:br>
              <a:rPr lang="en-US" sz="3800" dirty="0" smtClean="0"/>
            </a:br>
            <a:r>
              <a:rPr lang="en-US" sz="3800" dirty="0" smtClean="0"/>
              <a:t>Unpolarized TMD pdfs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access via transverse-momentum-dependent </a:t>
            </a:r>
            <a:r>
              <a:rPr lang="en-US" dirty="0" err="1" smtClean="0"/>
              <a:t>Drell</a:t>
            </a:r>
            <a:r>
              <a:rPr lang="en-US" dirty="0" smtClean="0"/>
              <a:t>-Yan, Z, and W boson production</a:t>
            </a:r>
          </a:p>
          <a:p>
            <a:pPr lvl="1"/>
            <a:r>
              <a:rPr lang="en-US" dirty="0" smtClean="0"/>
              <a:t>Isolate initial state, i.e. access pdfs without FFs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ransverse momentum of the final-state </a:t>
            </a:r>
            <a:r>
              <a:rPr lang="en-US" dirty="0" err="1" smtClean="0"/>
              <a:t>Drell</a:t>
            </a:r>
            <a:r>
              <a:rPr lang="en-US" dirty="0" smtClean="0"/>
              <a:t>-Yan lepton pair, Z, or W for small (</a:t>
            </a:r>
            <a:r>
              <a:rPr lang="en-US" dirty="0" err="1" smtClean="0"/>
              <a:t>nonperturbative</a:t>
            </a:r>
            <a:r>
              <a:rPr lang="en-US" dirty="0" smtClean="0"/>
              <a:t>) transverse momentum values due to initial-state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of the interacting quark and antiquark </a:t>
            </a:r>
          </a:p>
          <a:p>
            <a:pPr lvl="2"/>
            <a:r>
              <a:rPr lang="en-US" dirty="0" smtClean="0"/>
              <a:t>Larger final-state transverse momenta generated </a:t>
            </a:r>
            <a:r>
              <a:rPr lang="en-US" dirty="0" err="1" smtClean="0"/>
              <a:t>perturbatively</a:t>
            </a:r>
            <a:r>
              <a:rPr lang="en-US" dirty="0" smtClean="0"/>
              <a:t> via gluon radiation</a:t>
            </a:r>
          </a:p>
          <a:p>
            <a:pPr lvl="2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Unpolarized quark TMD pdfs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11409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of Z in this region due to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vectors of annihilating quark and antiquark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erturbatively</a:t>
            </a:r>
            <a:r>
              <a:rPr lang="en-US" dirty="0" smtClean="0"/>
              <a:t> generated tail out to 350 GeV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34" y="1759634"/>
            <a:ext cx="4946266" cy="326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34163" y="3810000"/>
            <a:ext cx="2279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CDF Z production</a:t>
            </a:r>
          </a:p>
          <a:p>
            <a:r>
              <a:rPr lang="en-US" dirty="0" smtClean="0"/>
              <a:t>PRD86, 052010 (2012)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592611">
            <a:off x="6624649" y="1791166"/>
            <a:ext cx="543489" cy="144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92611">
            <a:off x="4601420" y="1699117"/>
            <a:ext cx="346299" cy="942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98689" y="2057400"/>
            <a:ext cx="1630769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6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Unpolarized gluon TMD pdfs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Need more data, but same idea as for </a:t>
            </a:r>
            <a:r>
              <a:rPr lang="en-US" dirty="0" err="1" smtClean="0"/>
              <a:t>Drell</a:t>
            </a:r>
            <a:r>
              <a:rPr lang="en-US" dirty="0" smtClean="0"/>
              <a:t>-Yan and Z boson production</a:t>
            </a:r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vectors of fusing gluons lead to </a:t>
            </a:r>
            <a:r>
              <a:rPr lang="en-US" dirty="0" err="1" smtClean="0"/>
              <a:t>nonperturbative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of J/Psi or Higgs; then long perturbative tail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5538" name="Picture 2" descr="http://cms-results.web.cern.ch/cms-results/public-results/publications/HIG-14-028/CMS-HIG-14-028_Figure_004-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47" y="1022658"/>
            <a:ext cx="4008353" cy="39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2" y="1017896"/>
            <a:ext cx="42672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7312" y="3200400"/>
            <a:ext cx="1052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</a:t>
            </a:r>
          </a:p>
          <a:p>
            <a:r>
              <a:rPr lang="en-US" dirty="0" err="1" smtClean="0"/>
              <a:t>gg</a:t>
            </a:r>
            <a:r>
              <a:rPr lang="en-US" dirty="0" err="1" smtClean="0">
                <a:sym typeface="Wingdings" panose="05000000000000000000" pitchFamily="2" charset="2"/>
              </a:rPr>
              <a:t>J</a:t>
            </a:r>
            <a:r>
              <a:rPr lang="en-US" dirty="0" smtClean="0">
                <a:sym typeface="Wingdings" panose="05000000000000000000" pitchFamily="2" charset="2"/>
              </a:rPr>
              <a:t>/Psi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01381" y="2057400"/>
            <a:ext cx="1137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</a:p>
          <a:p>
            <a:r>
              <a:rPr lang="en-US" dirty="0" err="1" smtClean="0"/>
              <a:t>gg</a:t>
            </a:r>
            <a:r>
              <a:rPr lang="en-US" dirty="0" err="1" smtClean="0">
                <a:sym typeface="Wingdings" panose="05000000000000000000" pitchFamily="2" charset="2"/>
              </a:rPr>
              <a:t>Higgs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592611">
            <a:off x="5510076" y="1833684"/>
            <a:ext cx="562249" cy="12130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92611">
            <a:off x="828628" y="1444190"/>
            <a:ext cx="562249" cy="645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1" y="2804904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PRC87, 034904 (2013)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182035"/>
            <a:ext cx="1981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JHEP04, 005 (2016)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388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400" dirty="0" smtClean="0">
                <a:ea typeface="宋体" pitchFamily="116" charset="-122"/>
              </a:rPr>
              <a:t>Lots of TMD pdfs and FFs: What do we know from experiment?</a:t>
            </a:r>
            <a:endParaRPr lang="en-US" altLang="zh-CN" sz="3400" dirty="0">
              <a:ea typeface="宋体" pitchFamily="116" charset="-122"/>
            </a:endParaRPr>
          </a:p>
        </p:txBody>
      </p:sp>
      <p:graphicFrame>
        <p:nvGraphicFramePr>
          <p:cNvPr id="1364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973217"/>
              </p:ext>
            </p:extLst>
          </p:nvPr>
        </p:nvGraphicFramePr>
        <p:xfrm>
          <a:off x="3657600" y="3940175"/>
          <a:ext cx="220345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2" name="Document" r:id="rId4" imgW="6088943" imgH="4066896" progId="Word.Document.8">
                  <p:embed/>
                </p:oleObj>
              </mc:Choice>
              <mc:Fallback>
                <p:oleObj name="Document" r:id="rId4" imgW="6088943" imgH="40668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940175"/>
                        <a:ext cx="2203450" cy="147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4998" name="Text Box 6"/>
          <p:cNvSpPr txBox="1">
            <a:spLocks noChangeArrowheads="1"/>
          </p:cNvSpPr>
          <p:nvPr/>
        </p:nvSpPr>
        <p:spPr bwMode="auto">
          <a:xfrm>
            <a:off x="4953000" y="3352800"/>
            <a:ext cx="114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CN" altLang="en-US" sz="2000">
              <a:solidFill>
                <a:schemeClr val="accent2"/>
              </a:solidFill>
              <a:latin typeface="Arial" charset="0"/>
              <a:ea typeface="宋体" pitchFamily="116" charset="-122"/>
            </a:endParaRPr>
          </a:p>
        </p:txBody>
      </p:sp>
      <p:sp>
        <p:nvSpPr>
          <p:cNvPr id="13649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5000" name="Rectangle 8"/>
          <p:cNvSpPr>
            <a:spLocks noChangeArrowheads="1"/>
          </p:cNvSpPr>
          <p:nvPr/>
        </p:nvSpPr>
        <p:spPr bwMode="auto">
          <a:xfrm>
            <a:off x="4460875" y="457200"/>
            <a:ext cx="222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zh-CN" altLang="en-US" sz="1200">
                <a:solidFill>
                  <a:schemeClr val="tx1"/>
                </a:solidFill>
                <a:ea typeface="宋体" pitchFamily="116" charset="-122"/>
              </a:rPr>
              <a:t> </a:t>
            </a:r>
            <a:endParaRPr lang="zh-CN" altLang="en-US">
              <a:solidFill>
                <a:schemeClr val="tx1"/>
              </a:solidFill>
              <a:ea typeface="宋体" pitchFamily="116" charset="-122"/>
            </a:endParaRPr>
          </a:p>
        </p:txBody>
      </p:sp>
      <p:sp>
        <p:nvSpPr>
          <p:cNvPr id="1365002" name="Rectangle 10"/>
          <p:cNvSpPr>
            <a:spLocks noChangeArrowheads="1"/>
          </p:cNvSpPr>
          <p:nvPr/>
        </p:nvSpPr>
        <p:spPr bwMode="auto">
          <a:xfrm>
            <a:off x="228600" y="1254125"/>
            <a:ext cx="5270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zh-CN" altLang="en-US" sz="1200">
                <a:solidFill>
                  <a:schemeClr val="tx1"/>
                </a:solidFill>
                <a:ea typeface="宋体" pitchFamily="116" charset="-122"/>
              </a:rPr>
              <a:t>         </a:t>
            </a:r>
            <a:endParaRPr lang="zh-CN" altLang="en-US">
              <a:solidFill>
                <a:schemeClr val="tx1"/>
              </a:solidFill>
              <a:ea typeface="宋体" pitchFamily="116" charset="-122"/>
            </a:endParaRPr>
          </a:p>
        </p:txBody>
      </p:sp>
      <p:graphicFrame>
        <p:nvGraphicFramePr>
          <p:cNvPr id="13650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621941"/>
              </p:ext>
            </p:extLst>
          </p:nvPr>
        </p:nvGraphicFramePr>
        <p:xfrm>
          <a:off x="228600" y="1528763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3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8763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5004" name="Rectangle 12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5005" name="Rectangle 13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650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233337"/>
              </p:ext>
            </p:extLst>
          </p:nvPr>
        </p:nvGraphicFramePr>
        <p:xfrm>
          <a:off x="228600" y="3138488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4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38488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5007" name="Rectangle 15"/>
          <p:cNvSpPr>
            <a:spLocks noChangeArrowheads="1"/>
          </p:cNvSpPr>
          <p:nvPr/>
        </p:nvSpPr>
        <p:spPr bwMode="auto">
          <a:xfrm>
            <a:off x="0" y="35861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650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697292"/>
              </p:ext>
            </p:extLst>
          </p:nvPr>
        </p:nvGraphicFramePr>
        <p:xfrm>
          <a:off x="228600" y="3357563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5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57563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5009" name="Rectangle 17"/>
          <p:cNvSpPr>
            <a:spLocks noChangeArrowheads="1"/>
          </p:cNvSpPr>
          <p:nvPr/>
        </p:nvSpPr>
        <p:spPr bwMode="auto">
          <a:xfrm>
            <a:off x="4537075" y="3576638"/>
            <a:ext cx="5270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zh-CN" altLang="en-US" sz="1200">
                <a:solidFill>
                  <a:schemeClr val="tx1"/>
                </a:solidFill>
                <a:ea typeface="宋体" pitchFamily="116" charset="-122"/>
              </a:rPr>
              <a:t>         </a:t>
            </a:r>
            <a:endParaRPr lang="zh-CN" altLang="en-US">
              <a:solidFill>
                <a:schemeClr val="tx1"/>
              </a:solidFill>
              <a:ea typeface="宋体" pitchFamily="116" charset="-122"/>
            </a:endParaRPr>
          </a:p>
        </p:txBody>
      </p:sp>
      <p:sp>
        <p:nvSpPr>
          <p:cNvPr id="1365010" name="Rectangle 18"/>
          <p:cNvSpPr>
            <a:spLocks noChangeArrowheads="1"/>
          </p:cNvSpPr>
          <p:nvPr/>
        </p:nvSpPr>
        <p:spPr bwMode="auto">
          <a:xfrm>
            <a:off x="0" y="59086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zh-CN" altLang="en-US">
              <a:solidFill>
                <a:schemeClr val="tx1"/>
              </a:solidFill>
              <a:ea typeface="宋体" pitchFamily="116" charset="-122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981200" y="1447800"/>
            <a:ext cx="5334000" cy="2469399"/>
            <a:chOff x="381000" y="1371600"/>
            <a:chExt cx="8458200" cy="4953000"/>
          </a:xfrm>
        </p:grpSpPr>
        <p:sp>
          <p:nvSpPr>
            <p:cNvPr id="1364994" name="Rectangle 2"/>
            <p:cNvSpPr>
              <a:spLocks noChangeArrowheads="1"/>
            </p:cNvSpPr>
            <p:nvPr/>
          </p:nvSpPr>
          <p:spPr bwMode="auto">
            <a:xfrm>
              <a:off x="381000" y="1371600"/>
              <a:ext cx="8458200" cy="495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364996" name="Picture 4" descr="distrib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95600" y="1752600"/>
              <a:ext cx="5181600" cy="422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5011" name="Rectangle 19"/>
            <p:cNvSpPr>
              <a:spLocks noChangeArrowheads="1"/>
            </p:cNvSpPr>
            <p:nvPr/>
          </p:nvSpPr>
          <p:spPr bwMode="auto">
            <a:xfrm>
              <a:off x="2667000" y="1676400"/>
              <a:ext cx="2667000" cy="457200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65012" name="Rectangle 20"/>
            <p:cNvSpPr>
              <a:spLocks noChangeArrowheads="1"/>
            </p:cNvSpPr>
            <p:nvPr/>
          </p:nvSpPr>
          <p:spPr bwMode="auto">
            <a:xfrm>
              <a:off x="2667000" y="2244725"/>
              <a:ext cx="2667000" cy="128016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65013" name="Text Box 21"/>
            <p:cNvSpPr txBox="1">
              <a:spLocks noChangeArrowheads="1"/>
            </p:cNvSpPr>
            <p:nvPr/>
          </p:nvSpPr>
          <p:spPr bwMode="auto">
            <a:xfrm>
              <a:off x="533400" y="1711324"/>
              <a:ext cx="2057399" cy="6790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 dirty="0" smtClean="0">
                  <a:solidFill>
                    <a:srgbClr val="0000FF"/>
                  </a:solidFill>
                  <a:latin typeface="Arial" charset="0"/>
                  <a:ea typeface="宋体" pitchFamily="116" charset="-122"/>
                </a:rPr>
                <a:t>Unpolarized</a:t>
              </a:r>
              <a:endParaRPr lang="en-US" altLang="zh-CN" sz="1600" dirty="0">
                <a:solidFill>
                  <a:srgbClr val="0000FF"/>
                </a:solidFill>
                <a:latin typeface="Arial" charset="0"/>
                <a:ea typeface="宋体" pitchFamily="116" charset="-122"/>
              </a:endParaRPr>
            </a:p>
          </p:txBody>
        </p:sp>
        <p:sp>
          <p:nvSpPr>
            <p:cNvPr id="1365014" name="Text Box 22"/>
            <p:cNvSpPr txBox="1">
              <a:spLocks noChangeArrowheads="1"/>
            </p:cNvSpPr>
            <p:nvPr/>
          </p:nvSpPr>
          <p:spPr bwMode="auto">
            <a:xfrm>
              <a:off x="381000" y="2473325"/>
              <a:ext cx="2514600" cy="3655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700" dirty="0" smtClean="0">
                  <a:solidFill>
                    <a:srgbClr val="FF3300"/>
                  </a:solidFill>
                  <a:latin typeface="Arial" charset="0"/>
                  <a:ea typeface="宋体" pitchFamily="116" charset="-122"/>
                </a:rPr>
                <a:t>Spin-spin correlations</a:t>
              </a:r>
              <a:endParaRPr lang="en-US" altLang="zh-CN" sz="1700" dirty="0">
                <a:solidFill>
                  <a:srgbClr val="FF3300"/>
                </a:solidFill>
                <a:latin typeface="Arial" charset="0"/>
                <a:ea typeface="宋体" pitchFamily="116" charset="-122"/>
              </a:endParaRPr>
            </a:p>
          </p:txBody>
        </p:sp>
        <p:sp>
          <p:nvSpPr>
            <p:cNvPr id="2" name="L-Shape 1"/>
            <p:cNvSpPr/>
            <p:nvPr/>
          </p:nvSpPr>
          <p:spPr bwMode="auto">
            <a:xfrm rot="16200000">
              <a:off x="3202779" y="992976"/>
              <a:ext cx="4491037" cy="5562604"/>
            </a:xfrm>
            <a:prstGeom prst="corner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533400" y="4121081"/>
              <a:ext cx="2514600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dirty="0" smtClean="0">
                  <a:solidFill>
                    <a:srgbClr val="00B050"/>
                  </a:solidFill>
                  <a:latin typeface="Arial" charset="0"/>
                  <a:ea typeface="宋体" pitchFamily="116" charset="-122"/>
                </a:rPr>
                <a:t>Spin-momentum correlations</a:t>
              </a:r>
              <a:endParaRPr lang="en-US" altLang="zh-CN" dirty="0">
                <a:solidFill>
                  <a:srgbClr val="00B050"/>
                </a:solidFill>
                <a:latin typeface="Arial" charset="0"/>
                <a:ea typeface="宋体" pitchFamily="116" charset="-122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00200" y="4025872"/>
            <a:ext cx="10179049" cy="2755928"/>
            <a:chOff x="152400" y="1260475"/>
            <a:chExt cx="14973299" cy="5919340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152400" y="1260475"/>
              <a:ext cx="8915400" cy="495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11" cstate="print"/>
            <a:srcRect l="49467" t="20401" r="-49467" b="-20401"/>
            <a:stretch/>
          </p:blipFill>
          <p:spPr bwMode="auto">
            <a:xfrm>
              <a:off x="2857499" y="1371601"/>
              <a:ext cx="12268200" cy="5808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3124198" y="1508125"/>
              <a:ext cx="2514602" cy="465812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3124198" y="2133600"/>
              <a:ext cx="2514602" cy="128016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533400" y="1600199"/>
              <a:ext cx="2057400" cy="727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 dirty="0" smtClean="0">
                  <a:solidFill>
                    <a:srgbClr val="0070C0"/>
                  </a:solidFill>
                  <a:latin typeface="Arial" charset="0"/>
                  <a:ea typeface="宋体" pitchFamily="116" charset="-122"/>
                </a:rPr>
                <a:t>Unpolarized</a:t>
              </a:r>
              <a:endParaRPr lang="en-US" altLang="zh-CN" sz="1600" dirty="0">
                <a:solidFill>
                  <a:srgbClr val="0070C0"/>
                </a:solidFill>
                <a:latin typeface="Arial" charset="0"/>
                <a:ea typeface="宋体" pitchFamily="116" charset="-122"/>
              </a:endParaRPr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533400" y="2362199"/>
              <a:ext cx="2514599" cy="12560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 dirty="0" smtClean="0">
                  <a:solidFill>
                    <a:srgbClr val="FF3300"/>
                  </a:solidFill>
                  <a:latin typeface="Arial" charset="0"/>
                  <a:ea typeface="宋体" pitchFamily="116" charset="-122"/>
                </a:rPr>
                <a:t>Spin-spin correlations</a:t>
              </a:r>
              <a:endParaRPr lang="en-US" altLang="zh-CN" sz="1600" dirty="0">
                <a:solidFill>
                  <a:srgbClr val="FF3300"/>
                </a:solidFill>
                <a:latin typeface="Arial" charset="0"/>
                <a:ea typeface="宋体" pitchFamily="116" charset="-122"/>
              </a:endParaRPr>
            </a:p>
          </p:txBody>
        </p:sp>
        <p:sp>
          <p:nvSpPr>
            <p:cNvPr id="37" name="L-Shape 36"/>
            <p:cNvSpPr/>
            <p:nvPr/>
          </p:nvSpPr>
          <p:spPr bwMode="auto">
            <a:xfrm rot="16200000">
              <a:off x="3659982" y="881848"/>
              <a:ext cx="4491037" cy="5562602"/>
            </a:xfrm>
            <a:prstGeom prst="corner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500744" y="4191001"/>
              <a:ext cx="2852057" cy="12560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 dirty="0" smtClean="0">
                  <a:solidFill>
                    <a:srgbClr val="00B050"/>
                  </a:solidFill>
                  <a:latin typeface="Arial" charset="0"/>
                  <a:ea typeface="宋体" pitchFamily="116" charset="-122"/>
                </a:rPr>
                <a:t>Spin-momentum correlations</a:t>
              </a:r>
              <a:endParaRPr lang="en-US" altLang="zh-CN" sz="1600" dirty="0">
                <a:solidFill>
                  <a:srgbClr val="00B050"/>
                </a:solidFill>
                <a:latin typeface="Arial" charset="0"/>
                <a:ea typeface="宋体" pitchFamily="116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7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Unpolarized TMD FFs:</a:t>
            </a:r>
            <a:br>
              <a:rPr lang="en-US" dirty="0" smtClean="0"/>
            </a:br>
            <a:r>
              <a:rPr lang="en-US" dirty="0" smtClean="0"/>
              <a:t>Semi-inclusive </a:t>
            </a:r>
            <a:r>
              <a:rPr lang="en-US" dirty="0"/>
              <a:t>DIS TMD multiplicities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743075"/>
            <a:ext cx="77438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7554" y="1447800"/>
            <a:ext cx="318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HERMES, PRD87, 074029 (2013)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584448"/>
            <a:ext cx="5791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FF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2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+-, K+-, </a:t>
            </a:r>
            <a:r>
              <a:rPr lang="en-US" sz="26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multidifferential</a:t>
            </a:r>
            <a:r>
              <a:rPr lang="en-US" sz="2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6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</a:t>
            </a:r>
          </a:p>
          <a:p>
            <a:r>
              <a:rPr lang="en-US" sz="2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Convolution of TMD pdfs and FFs</a:t>
            </a:r>
            <a:endParaRPr lang="en-US" sz="2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Unpolarized TMD FFs:</a:t>
            </a:r>
            <a:br>
              <a:rPr lang="en-US" dirty="0" smtClean="0"/>
            </a:br>
            <a:r>
              <a:rPr lang="en-US" dirty="0" smtClean="0"/>
              <a:t>Semi-inclusive </a:t>
            </a:r>
            <a:r>
              <a:rPr lang="en-US" dirty="0"/>
              <a:t>DIS TMD multiplicities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43600" y="1600200"/>
            <a:ext cx="2895600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CC"/>
                </a:solidFill>
                <a:cs typeface="Times New Roman" panose="02020603050405020304" pitchFamily="18" charset="0"/>
              </a:rPr>
              <a:t>Positive and negative hadron production, </a:t>
            </a:r>
            <a:r>
              <a:rPr lang="en-US" sz="2200" dirty="0" err="1" smtClean="0">
                <a:solidFill>
                  <a:srgbClr val="FFFFCC"/>
                </a:solidFill>
                <a:cs typeface="Times New Roman" panose="02020603050405020304" pitchFamily="18" charset="0"/>
              </a:rPr>
              <a:t>multidifferential</a:t>
            </a:r>
            <a:r>
              <a:rPr lang="en-US" sz="2200" dirty="0" smtClean="0">
                <a:solidFill>
                  <a:srgbClr val="FFFFCC"/>
                </a:solidFill>
                <a:cs typeface="Times New Roman" panose="02020603050405020304" pitchFamily="18" charset="0"/>
              </a:rPr>
              <a:t> in x, Q</a:t>
            </a:r>
            <a:r>
              <a:rPr lang="en-US" sz="2200" baseline="30000" dirty="0" smtClean="0">
                <a:solidFill>
                  <a:srgbClr val="FFFFCC"/>
                </a:solidFill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solidFill>
                  <a:srgbClr val="FFFFCC"/>
                </a:solidFill>
                <a:cs typeface="Times New Roman" panose="02020603050405020304" pitchFamily="18" charset="0"/>
              </a:rPr>
              <a:t>, p</a:t>
            </a:r>
            <a:r>
              <a:rPr lang="en-US" sz="2200" baseline="-25000" dirty="0" smtClean="0">
                <a:solidFill>
                  <a:srgbClr val="FFFFCC"/>
                </a:solidFill>
                <a:cs typeface="Times New Roman" panose="02020603050405020304" pitchFamily="18" charset="0"/>
              </a:rPr>
              <a:t>T</a:t>
            </a:r>
            <a:r>
              <a:rPr lang="en-US" sz="2200" baseline="30000" dirty="0" smtClean="0">
                <a:solidFill>
                  <a:srgbClr val="FFFFCC"/>
                </a:solidFill>
                <a:cs typeface="Times New Roman" panose="02020603050405020304" pitchFamily="18" charset="0"/>
              </a:rPr>
              <a:t>2</a:t>
            </a:r>
          </a:p>
          <a:p>
            <a:endParaRPr lang="en-US" sz="2200" baseline="30000" dirty="0" smtClean="0">
              <a:solidFill>
                <a:srgbClr val="FFFFCC"/>
              </a:solidFill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FFCC"/>
                </a:solidFill>
                <a:cs typeface="Times New Roman" panose="02020603050405020304" pitchFamily="18" charset="0"/>
              </a:rPr>
              <a:t>Recent availability of </a:t>
            </a:r>
            <a:r>
              <a:rPr lang="en-US" sz="2200" dirty="0" err="1" smtClean="0">
                <a:solidFill>
                  <a:srgbClr val="FFFFCC"/>
                </a:solidFill>
                <a:cs typeface="Times New Roman" panose="02020603050405020304" pitchFamily="18" charset="0"/>
              </a:rPr>
              <a:t>multidifferential</a:t>
            </a:r>
            <a:r>
              <a:rPr lang="en-US" sz="2200" dirty="0" smtClean="0">
                <a:solidFill>
                  <a:srgbClr val="FFFFCC"/>
                </a:solidFill>
                <a:cs typeface="Times New Roman" panose="02020603050405020304" pitchFamily="18" charset="0"/>
              </a:rPr>
              <a:t> measurements should greatly improve constraints on TMD functions</a:t>
            </a:r>
          </a:p>
          <a:p>
            <a:endParaRPr lang="en-US" sz="2200" dirty="0">
              <a:solidFill>
                <a:srgbClr val="FFFFCC"/>
              </a:solidFill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FFCC"/>
                </a:solidFill>
                <a:cs typeface="Times New Roman" panose="02020603050405020304" pitchFamily="18" charset="0"/>
              </a:rPr>
              <a:t>Awaiting unpolarized TMD measurements from </a:t>
            </a:r>
            <a:r>
              <a:rPr lang="en-US" sz="2200" dirty="0" err="1" smtClean="0">
                <a:solidFill>
                  <a:srgbClr val="FFFFCC"/>
                </a:solidFill>
                <a:cs typeface="Times New Roman" panose="02020603050405020304" pitchFamily="18" charset="0"/>
              </a:rPr>
              <a:t>e+e</a:t>
            </a:r>
            <a:r>
              <a:rPr lang="en-US" sz="2200" dirty="0" smtClean="0">
                <a:solidFill>
                  <a:srgbClr val="FFFFCC"/>
                </a:solidFill>
                <a:cs typeface="Times New Roman" panose="02020603050405020304" pitchFamily="18" charset="0"/>
              </a:rPr>
              <a:t>- . . 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5172521" cy="5044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517267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x-axis of each panel is 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, ranging from ~0-3 GeV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High-energy QCD: Thinking in terms of individual partons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Pdfs are </a:t>
            </a:r>
            <a:r>
              <a:rPr lang="en-US" i="1" dirty="0" smtClean="0"/>
              <a:t>single-parton</a:t>
            </a:r>
            <a:r>
              <a:rPr lang="en-US" dirty="0" smtClean="0"/>
              <a:t> functions in </a:t>
            </a:r>
            <a:r>
              <a:rPr lang="en-US" i="1" dirty="0" smtClean="0"/>
              <a:t>single</a:t>
            </a:r>
            <a:r>
              <a:rPr lang="en-US" dirty="0" smtClean="0"/>
              <a:t> nucleons</a:t>
            </a:r>
          </a:p>
          <a:p>
            <a:pPr lvl="1"/>
            <a:r>
              <a:rPr lang="en-US" dirty="0" smtClean="0"/>
              <a:t>Or in nuclei, but typically still think of partons in individual nucleons within nucleus</a:t>
            </a:r>
          </a:p>
          <a:p>
            <a:endParaRPr lang="en-US" dirty="0" smtClean="0"/>
          </a:p>
          <a:p>
            <a:r>
              <a:rPr lang="en-US" dirty="0" smtClean="0"/>
              <a:t>Can we go beyond this single-parton picture while staying in the hard (short-distance) limit of perturbative QCD?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An alternative approach to describing the large single-spin asymmetries: </a:t>
            </a:r>
            <a:br>
              <a:rPr lang="en-US" sz="3500" dirty="0" smtClean="0"/>
            </a:br>
            <a:r>
              <a:rPr lang="en-US" sz="3500" dirty="0" smtClean="0"/>
              <a:t>Higher-twist </a:t>
            </a:r>
            <a:r>
              <a:rPr lang="en-US" sz="3500" dirty="0" err="1" smtClean="0"/>
              <a:t>multiparton</a:t>
            </a:r>
            <a:r>
              <a:rPr lang="en-US" sz="3500" dirty="0" smtClean="0"/>
              <a:t> correlations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Extend </a:t>
            </a:r>
            <a:r>
              <a:rPr lang="en-US" dirty="0"/>
              <a:t>our ideas about (single-parton) pdfs to correlation functions that can’t be associated with a single </a:t>
            </a:r>
            <a:r>
              <a:rPr lang="en-US" dirty="0" smtClean="0"/>
              <a:t>parton</a:t>
            </a:r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on-perturbative structure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matrix elements involving the quantum mechanical </a:t>
            </a:r>
            <a:r>
              <a:rPr lang="en-US" i="1" dirty="0" smtClean="0"/>
              <a:t>interference</a:t>
            </a:r>
            <a:r>
              <a:rPr lang="en-US" dirty="0" smtClean="0"/>
              <a:t> between scattering off of a (</a:t>
            </a:r>
            <a:r>
              <a:rPr lang="en-US" dirty="0" err="1" smtClean="0"/>
              <a:t>quark+gluon</a:t>
            </a:r>
            <a:r>
              <a:rPr lang="en-US" dirty="0" smtClean="0"/>
              <a:t>) and scattering off of a single quark (of the same flavor and at the same 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also have interference between (</a:t>
            </a:r>
            <a:r>
              <a:rPr lang="en-US" dirty="0" err="1" smtClean="0"/>
              <a:t>gluon+gluon</a:t>
            </a:r>
            <a:r>
              <a:rPr lang="en-US" dirty="0" smtClean="0"/>
              <a:t>) and single gluon</a:t>
            </a:r>
          </a:p>
          <a:p>
            <a:pPr lvl="1"/>
            <a:r>
              <a:rPr lang="en-US" dirty="0" smtClean="0"/>
              <a:t>No explicit dependence on partonic transverse momentum</a:t>
            </a:r>
          </a:p>
          <a:p>
            <a:pPr lvl="1"/>
            <a:r>
              <a:rPr lang="en-US" dirty="0" err="1"/>
              <a:t>Efremov+Teryaev</a:t>
            </a:r>
            <a:r>
              <a:rPr lang="en-US" dirty="0"/>
              <a:t> </a:t>
            </a:r>
            <a:r>
              <a:rPr lang="en-US" dirty="0" smtClean="0"/>
              <a:t>1981, 84</a:t>
            </a:r>
            <a:r>
              <a:rPr lang="en-US" dirty="0"/>
              <a:t>; </a:t>
            </a:r>
            <a:r>
              <a:rPr lang="en-US" dirty="0" err="1"/>
              <a:t>Qiu+Sterman</a:t>
            </a:r>
            <a:r>
              <a:rPr lang="en-US" dirty="0"/>
              <a:t> 1991, </a:t>
            </a:r>
            <a:r>
              <a:rPr lang="en-US" dirty="0" smtClean="0"/>
              <a:t>98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Beware: Two common usages of the term “twist”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Formal definition of twist: “mass dimension minus spin” of the operator in a matrix element within the Operator Product Expansion</a:t>
            </a:r>
          </a:p>
          <a:p>
            <a:pPr lvl="1"/>
            <a:r>
              <a:rPr lang="en-US" dirty="0" smtClean="0"/>
              <a:t>“Leading twist” is twist-2</a:t>
            </a:r>
          </a:p>
          <a:p>
            <a:pPr lvl="1"/>
            <a:r>
              <a:rPr lang="en-US" dirty="0" smtClean="0"/>
              <a:t>Twist-n </a:t>
            </a:r>
            <a:r>
              <a:rPr lang="en-US" i="1" dirty="0" smtClean="0"/>
              <a:t>matrix element</a:t>
            </a:r>
            <a:r>
              <a:rPr lang="en-US" dirty="0" smtClean="0"/>
              <a:t> carries a factor of 1/Q</a:t>
            </a:r>
            <a:r>
              <a:rPr lang="en-US" baseline="30000" dirty="0" smtClean="0"/>
              <a:t>(n-2)</a:t>
            </a:r>
          </a:p>
          <a:p>
            <a:endParaRPr lang="en-US" dirty="0" smtClean="0"/>
          </a:p>
          <a:p>
            <a:r>
              <a:rPr lang="en-US" dirty="0" smtClean="0"/>
              <a:t>But – </a:t>
            </a:r>
            <a:r>
              <a:rPr lang="en-US" i="1" dirty="0" smtClean="0"/>
              <a:t>observables</a:t>
            </a:r>
            <a:r>
              <a:rPr lang="en-US" dirty="0" smtClean="0"/>
              <a:t> with measurable contributions from terms suppressed by a factor of </a:t>
            </a:r>
            <a:r>
              <a:rPr lang="en-US" dirty="0"/>
              <a:t>1/Q</a:t>
            </a:r>
            <a:r>
              <a:rPr lang="en-US" baseline="30000" dirty="0"/>
              <a:t>(n-2) </a:t>
            </a:r>
            <a:r>
              <a:rPr lang="en-US" dirty="0" smtClean="0"/>
              <a:t>often referred to as sensitive to “twist-n” contributions</a:t>
            </a:r>
          </a:p>
          <a:p>
            <a:pPr lvl="1"/>
            <a:r>
              <a:rPr lang="en-US" dirty="0" smtClean="0"/>
              <a:t>Never measure a matrix element, only matrix elements squared!</a:t>
            </a:r>
          </a:p>
          <a:p>
            <a:pPr lvl="1"/>
            <a:r>
              <a:rPr lang="en-US" dirty="0" smtClean="0"/>
              <a:t>To get 1/Q term describing an </a:t>
            </a:r>
            <a:r>
              <a:rPr lang="en-US" i="1" dirty="0" smtClean="0"/>
              <a:t>observable</a:t>
            </a:r>
            <a:r>
              <a:rPr lang="en-US" dirty="0" smtClean="0"/>
              <a:t>, need interference term in the square modulus: </a:t>
            </a:r>
          </a:p>
          <a:p>
            <a:pPr lvl="2"/>
            <a:r>
              <a:rPr lang="en-US" dirty="0" smtClean="0"/>
              <a:t>A = order 1 + order 1/Q + order 1/Q</a:t>
            </a:r>
            <a:r>
              <a:rPr lang="en-US" baseline="30000" dirty="0" smtClean="0"/>
              <a:t>2</a:t>
            </a:r>
            <a:r>
              <a:rPr lang="en-US" dirty="0" smtClean="0"/>
              <a:t> + …</a:t>
            </a:r>
            <a:endParaRPr lang="en-US" baseline="30000" dirty="0" smtClean="0"/>
          </a:p>
          <a:p>
            <a:pPr lvl="2"/>
            <a:r>
              <a:rPr lang="en-US" dirty="0" smtClean="0"/>
              <a:t>|A|</a:t>
            </a:r>
            <a:r>
              <a:rPr lang="en-US" baseline="30000" dirty="0" smtClean="0"/>
              <a:t>2</a:t>
            </a:r>
            <a:r>
              <a:rPr lang="en-US" dirty="0" smtClean="0"/>
              <a:t> = |order 1|</a:t>
            </a:r>
            <a:r>
              <a:rPr lang="en-US" baseline="30000" dirty="0" smtClean="0"/>
              <a:t>2</a:t>
            </a:r>
            <a:r>
              <a:rPr lang="en-US" dirty="0" smtClean="0"/>
              <a:t> + |order 1/Q|</a:t>
            </a:r>
            <a:r>
              <a:rPr lang="en-US" baseline="30000" dirty="0" smtClean="0"/>
              <a:t>2</a:t>
            </a:r>
            <a:r>
              <a:rPr lang="en-US" dirty="0" smtClean="0"/>
              <a:t> +  </a:t>
            </a:r>
            <a:r>
              <a:rPr lang="en-US" dirty="0" smtClean="0">
                <a:solidFill>
                  <a:srgbClr val="FFFF00"/>
                </a:solidFill>
              </a:rPr>
              <a:t>(order 1)(order 1/Q)* + (order 1)*(order 1/Q) </a:t>
            </a:r>
            <a:r>
              <a:rPr lang="en-US" dirty="0" smtClean="0"/>
              <a:t>+ …</a:t>
            </a:r>
          </a:p>
          <a:p>
            <a:pPr lvl="1"/>
            <a:r>
              <a:rPr lang="en-US" dirty="0" smtClean="0"/>
              <a:t>So twist-3 term in matrix element times </a:t>
            </a:r>
            <a:r>
              <a:rPr lang="en-US" i="1" dirty="0" smtClean="0"/>
              <a:t>twist-2</a:t>
            </a:r>
            <a:r>
              <a:rPr lang="en-US" dirty="0" smtClean="0"/>
              <a:t> term gives 1/Q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quare modulus of</a:t>
            </a:r>
            <a:r>
              <a:rPr lang="en-US" i="1" dirty="0" smtClean="0"/>
              <a:t> twist-3</a:t>
            </a:r>
            <a:r>
              <a:rPr lang="en-US" dirty="0" smtClean="0"/>
              <a:t> term gives 1/Q</a:t>
            </a:r>
            <a:r>
              <a:rPr lang="en-US" baseline="30000" dirty="0" smtClean="0"/>
              <a:t>2</a:t>
            </a:r>
            <a:r>
              <a:rPr lang="en-US" dirty="0" smtClean="0"/>
              <a:t>, sometimes referred to as “twist-4”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Transverse single-spin asymmetries provide </a:t>
            </a:r>
            <a:r>
              <a:rPr lang="en-US" sz="3600" u="sng" dirty="0" smtClean="0"/>
              <a:t>new</a:t>
            </a:r>
            <a:r>
              <a:rPr lang="en-US" sz="3600" dirty="0" smtClean="0"/>
              <a:t> information on hadron 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Leading</a:t>
            </a:r>
            <a:r>
              <a:rPr lang="en-US" dirty="0" smtClean="0"/>
              <a:t> contribution to transverse single-spin asymmetries comes from </a:t>
            </a:r>
            <a:r>
              <a:rPr lang="en-US" i="1" dirty="0" smtClean="0"/>
              <a:t>either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Convolution of two twist-2 </a:t>
            </a:r>
            <a:r>
              <a:rPr lang="en-US" i="1" dirty="0" smtClean="0"/>
              <a:t>transverse-momentum-dependent</a:t>
            </a:r>
            <a:r>
              <a:rPr lang="en-US" dirty="0" smtClean="0"/>
              <a:t> parton distribution functions and/or fragmentation functions, or . . .</a:t>
            </a:r>
          </a:p>
          <a:p>
            <a:pPr lvl="1"/>
            <a:r>
              <a:rPr lang="en-US" dirty="0" smtClean="0"/>
              <a:t>Convolution of one twist-2 collinear pdf or fragmentation function and one twist-3 (collinear) </a:t>
            </a:r>
            <a:r>
              <a:rPr lang="en-US" i="1" dirty="0" err="1" smtClean="0"/>
              <a:t>multiparton</a:t>
            </a:r>
            <a:r>
              <a:rPr lang="en-US" i="1" dirty="0" smtClean="0"/>
              <a:t> correlation</a:t>
            </a:r>
            <a:r>
              <a:rPr lang="en-US" dirty="0" smtClean="0"/>
              <a:t> matrix element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Multiparton</a:t>
            </a:r>
            <a:r>
              <a:rPr lang="en-US" dirty="0" smtClean="0"/>
              <a:t> correlations in hadronization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Traditional fragmentation functions describe probability of single parton to </a:t>
            </a:r>
            <a:r>
              <a:rPr lang="en-US" dirty="0" err="1" smtClean="0"/>
              <a:t>hadronize</a:t>
            </a:r>
            <a:r>
              <a:rPr lang="en-US" dirty="0" smtClean="0"/>
              <a:t> into  particular hadron, as function of momentum fraction (</a:t>
            </a:r>
            <a:r>
              <a:rPr lang="en-US" i="1" dirty="0" smtClean="0"/>
              <a:t>z</a:t>
            </a:r>
            <a:r>
              <a:rPr lang="en-US" dirty="0" smtClean="0"/>
              <a:t>) of parton carried by the final hadron</a:t>
            </a:r>
          </a:p>
          <a:p>
            <a:r>
              <a:rPr lang="en-US" dirty="0" smtClean="0"/>
              <a:t>Can have matrix elements describing </a:t>
            </a:r>
            <a:r>
              <a:rPr lang="en-US" i="1" dirty="0" err="1" smtClean="0"/>
              <a:t>multiparton</a:t>
            </a:r>
            <a:r>
              <a:rPr lang="en-US" i="1" dirty="0" smtClean="0"/>
              <a:t> correlations in hadronization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Interference between a (</a:t>
            </a:r>
            <a:r>
              <a:rPr lang="en-US" dirty="0" err="1" smtClean="0"/>
              <a:t>quark+gluon</a:t>
            </a:r>
            <a:r>
              <a:rPr lang="en-US" dirty="0" smtClean="0"/>
              <a:t>) </a:t>
            </a:r>
            <a:r>
              <a:rPr lang="en-US" dirty="0" err="1" smtClean="0"/>
              <a:t>hadronizing</a:t>
            </a:r>
            <a:r>
              <a:rPr lang="en-US" dirty="0" smtClean="0"/>
              <a:t> and only a quark</a:t>
            </a:r>
          </a:p>
          <a:p>
            <a:pPr lvl="1"/>
            <a:r>
              <a:rPr lang="en-US" dirty="0" smtClean="0"/>
              <a:t>Similarly, interference between (</a:t>
            </a:r>
            <a:r>
              <a:rPr lang="en-US" dirty="0" err="1" smtClean="0"/>
              <a:t>gluon+gluon</a:t>
            </a:r>
            <a:r>
              <a:rPr lang="en-US" dirty="0" smtClean="0"/>
              <a:t>) and only a single gluon</a:t>
            </a:r>
          </a:p>
          <a:p>
            <a:pPr lvl="1"/>
            <a:r>
              <a:rPr lang="en-US" dirty="0" err="1" smtClean="0"/>
              <a:t>Kanazawa+Koike</a:t>
            </a:r>
            <a:r>
              <a:rPr lang="en-US" dirty="0" smtClean="0"/>
              <a:t>, 1991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ransverse-momentum-dependent functions and twist-3 </a:t>
            </a:r>
            <a:r>
              <a:rPr lang="en-US" sz="3600" dirty="0" err="1" smtClean="0"/>
              <a:t>multiparton</a:t>
            </a:r>
            <a:r>
              <a:rPr lang="en-US" sz="3600" dirty="0" smtClean="0"/>
              <a:t> </a:t>
            </a:r>
            <a:r>
              <a:rPr lang="en-US" sz="3600" dirty="0" err="1" smtClean="0"/>
              <a:t>correlators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Twist-3 (collinear) </a:t>
            </a:r>
            <a:r>
              <a:rPr lang="en-US" dirty="0" err="1" smtClean="0"/>
              <a:t>multiparton</a:t>
            </a:r>
            <a:r>
              <a:rPr lang="en-US" dirty="0" smtClean="0"/>
              <a:t> </a:t>
            </a:r>
            <a:r>
              <a:rPr lang="en-US" dirty="0" err="1" smtClean="0"/>
              <a:t>correlators</a:t>
            </a:r>
            <a:r>
              <a:rPr lang="en-US" dirty="0" smtClean="0"/>
              <a:t> believed to be related to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-moments of (twist-2)TMD pdfs and fragmentation functions</a:t>
            </a:r>
          </a:p>
          <a:p>
            <a:pPr lvl="1"/>
            <a:r>
              <a:rPr lang="en-US" dirty="0" smtClean="0"/>
              <a:t>NPB667, 201 (2003); PRL97, 082002 (2006)</a:t>
            </a:r>
          </a:p>
          <a:p>
            <a:r>
              <a:rPr lang="en-US" dirty="0" smtClean="0"/>
              <a:t>To directly constrain TMD functions with experimental data, need </a:t>
            </a:r>
            <a:r>
              <a:rPr lang="en-US" i="1" dirty="0" smtClean="0"/>
              <a:t>two</a:t>
            </a:r>
            <a:r>
              <a:rPr lang="en-US" dirty="0" smtClean="0"/>
              <a:t> scales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ard momentum </a:t>
            </a:r>
          </a:p>
          <a:p>
            <a:pPr lvl="1"/>
            <a:r>
              <a:rPr lang="en-US" dirty="0" smtClean="0"/>
              <a:t>Observable sensitive to parton intrinsic momentum</a:t>
            </a:r>
          </a:p>
          <a:p>
            <a:pPr lvl="1"/>
            <a:r>
              <a:rPr lang="en-US" dirty="0" smtClean="0"/>
              <a:t>Recall: Original </a:t>
            </a:r>
            <a:r>
              <a:rPr lang="en-US" dirty="0" err="1" smtClean="0"/>
              <a:t>p+p</a:t>
            </a:r>
            <a:r>
              <a:rPr lang="en-US" dirty="0" err="1" smtClean="0">
                <a:sym typeface="Wingdings" panose="05000000000000000000" pitchFamily="2" charset="2"/>
              </a:rPr>
              <a:t>pion+X</a:t>
            </a:r>
            <a:r>
              <a:rPr lang="en-US" dirty="0" smtClean="0"/>
              <a:t> asymmetries only measured a single scale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Transverse single-spin asymmetry in </a:t>
            </a:r>
            <a:br>
              <a:rPr lang="en-US" sz="3400" dirty="0" smtClean="0"/>
            </a:br>
            <a:r>
              <a:rPr lang="en-US" sz="3400" dirty="0" err="1" smtClean="0"/>
              <a:t>p+p</a:t>
            </a:r>
            <a:r>
              <a:rPr lang="en-US" sz="3400" dirty="0" smtClean="0"/>
              <a:t> </a:t>
            </a:r>
            <a:r>
              <a:rPr lang="en-US" sz="3400" dirty="0" smtClean="0">
                <a:sym typeface="Wingdings" panose="05000000000000000000" pitchFamily="2" charset="2"/>
              </a:rPr>
              <a:t> hadron + X:</a:t>
            </a:r>
            <a:r>
              <a:rPr lang="en-US" sz="3400" dirty="0" smtClean="0"/>
              <a:t> </a:t>
            </a:r>
            <a:br>
              <a:rPr lang="en-US" sz="3400" dirty="0" smtClean="0"/>
            </a:br>
            <a:r>
              <a:rPr lang="en-US" sz="3400" dirty="0" smtClean="0"/>
              <a:t>Only measure one momentum scale</a:t>
            </a:r>
            <a:endParaRPr lang="en-US" sz="34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For high enough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of produced hadron (&gt;1-2 GeV) have hard scale, so can apply perturbative calculations</a:t>
            </a:r>
          </a:p>
          <a:p>
            <a:pPr lvl="1"/>
            <a:r>
              <a:rPr lang="en-US" dirty="0" smtClean="0"/>
              <a:t>Clear nonzero asymmetries out to 8 GeV </a:t>
            </a:r>
            <a:r>
              <a:rPr lang="en-US" dirty="0" smtClean="0">
                <a:sym typeface="Wingdings" panose="05000000000000000000" pitchFamily="2" charset="2"/>
              </a:rPr>
              <a:t> Q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~ 64 GeV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endParaRPr lang="en-US" baseline="30000" dirty="0" smtClean="0"/>
          </a:p>
          <a:p>
            <a:endParaRPr lang="en-US" dirty="0" smtClean="0"/>
          </a:p>
          <a:p>
            <a:r>
              <a:rPr lang="en-US" dirty="0" smtClean="0"/>
              <a:t>Can have contributions from </a:t>
            </a:r>
            <a:r>
              <a:rPr lang="en-US" dirty="0" smtClean="0">
                <a:sym typeface="Wingdings" panose="05000000000000000000" pitchFamily="2" charset="2"/>
              </a:rPr>
              <a:t>initial-state and final-state effects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Inclusive measurement—don’t measure the combination of a hard plus a </a:t>
            </a:r>
            <a:r>
              <a:rPr lang="en-US" dirty="0" err="1" smtClean="0">
                <a:sym typeface="Wingdings" panose="05000000000000000000" pitchFamily="2" charset="2"/>
              </a:rPr>
              <a:t>nonperturbative</a:t>
            </a:r>
            <a:r>
              <a:rPr lang="en-US" dirty="0" smtClean="0">
                <a:sym typeface="Wingdings" panose="05000000000000000000" pitchFamily="2" charset="2"/>
              </a:rPr>
              <a:t> momentum scale required to (directly) apply TMD framework in </a:t>
            </a:r>
            <a:r>
              <a:rPr lang="en-US" dirty="0" err="1" smtClean="0">
                <a:sym typeface="Wingdings" panose="05000000000000000000" pitchFamily="2" charset="2"/>
              </a:rPr>
              <a:t>pQCD</a:t>
            </a:r>
            <a:r>
              <a:rPr lang="en-US" dirty="0" smtClean="0">
                <a:sym typeface="Wingdings" panose="05000000000000000000" pitchFamily="2" charset="2"/>
              </a:rPr>
              <a:t> calculations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7017-3038-4AF4-9EAC-D148795E31D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24" y="1828799"/>
            <a:ext cx="4514276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0254" y="2362200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√</a:t>
            </a:r>
            <a:r>
              <a:rPr lang="en-US" sz="1600" dirty="0" smtClean="0"/>
              <a:t>s=200 GeV</a:t>
            </a:r>
          </a:p>
          <a:p>
            <a:r>
              <a:rPr lang="en-US" sz="1600" dirty="0" smtClean="0">
                <a:latin typeface="Symbol" panose="05050102010706020507" pitchFamily="18" charset="2"/>
              </a:rPr>
              <a:t>p</a:t>
            </a:r>
            <a:r>
              <a:rPr lang="en-US" sz="1600" baseline="30000" dirty="0" smtClean="0"/>
              <a:t>0</a:t>
            </a:r>
            <a:endParaRPr lang="en-US" sz="1600" baseline="30000" dirty="0"/>
          </a:p>
        </p:txBody>
      </p:sp>
      <p:sp>
        <p:nvSpPr>
          <p:cNvPr id="7" name="Oval 6"/>
          <p:cNvSpPr/>
          <p:nvPr/>
        </p:nvSpPr>
        <p:spPr>
          <a:xfrm>
            <a:off x="5943600" y="53340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Twist-3 </a:t>
            </a:r>
            <a:r>
              <a:rPr lang="en-US" sz="3600" dirty="0" err="1" smtClean="0"/>
              <a:t>multiparton</a:t>
            </a:r>
            <a:r>
              <a:rPr lang="en-US" sz="3600" dirty="0" smtClean="0"/>
              <a:t> correlations to try to interpret inclusive A</a:t>
            </a:r>
            <a:r>
              <a:rPr lang="en-US" sz="3600" baseline="-25000" dirty="0" smtClean="0"/>
              <a:t>N</a:t>
            </a:r>
            <a:r>
              <a:rPr lang="en-US" sz="3600" dirty="0" smtClean="0"/>
              <a:t> data from RHIC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6863"/>
            <a:ext cx="91821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571" y="3657600"/>
            <a:ext cx="2428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Kanazawa, Metz, Koike, </a:t>
            </a:r>
          </a:p>
          <a:p>
            <a:r>
              <a:rPr lang="en-US" dirty="0" smtClean="0"/>
              <a:t>Pitonyak</a:t>
            </a:r>
          </a:p>
          <a:p>
            <a:r>
              <a:rPr lang="en-US" dirty="0" smtClean="0"/>
              <a:t>arXiv:1509.07554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410200"/>
            <a:ext cx="8033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CC"/>
                </a:solidFill>
              </a:rPr>
              <a:t>Find dominant contribution from twist-3 correlation in hadronization</a:t>
            </a:r>
            <a:endParaRPr lang="en-US" sz="22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Sivers asymmetry in SIDIS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" b="2363"/>
          <a:stretch/>
        </p:blipFill>
        <p:spPr bwMode="auto">
          <a:xfrm>
            <a:off x="990600" y="1606774"/>
            <a:ext cx="5257800" cy="349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59972" y="1143000"/>
            <a:ext cx="6379028" cy="553018"/>
          </a:xfrm>
          <a:prstGeom prst="rect">
            <a:avLst/>
          </a:prstGeom>
          <a:noFill/>
          <a:ln>
            <a:noFill/>
          </a:ln>
          <a:extLst/>
        </p:spPr>
        <p:txBody>
          <a:bodyPr lIns="91390" tIns="45697" rIns="91390" bIns="45697"/>
          <a:lstStyle/>
          <a:p>
            <a:pPr marL="159843" indent="-159843" defTabSz="828013">
              <a:spcBef>
                <a:spcPct val="20000"/>
              </a:spcBef>
              <a:buClr>
                <a:srgbClr val="003399"/>
              </a:buClr>
            </a:pPr>
            <a:r>
              <a:rPr lang="en-US" b="1" dirty="0">
                <a:solidFill>
                  <a:srgbClr val="FFFFCC"/>
                </a:solidFill>
              </a:rPr>
              <a:t>C</a:t>
            </a:r>
            <a:r>
              <a:rPr lang="en-US" b="1" dirty="0" smtClean="0">
                <a:solidFill>
                  <a:srgbClr val="FFFFCC"/>
                </a:solidFill>
              </a:rPr>
              <a:t>harged </a:t>
            </a:r>
            <a:r>
              <a:rPr lang="en-US" b="1" dirty="0">
                <a:solidFill>
                  <a:srgbClr val="FFFFCC"/>
                </a:solidFill>
              </a:rPr>
              <a:t>pions (and kaons</a:t>
            </a:r>
            <a:r>
              <a:rPr lang="en-US" b="1" dirty="0" smtClean="0">
                <a:solidFill>
                  <a:srgbClr val="FFFFCC"/>
                </a:solidFill>
              </a:rPr>
              <a:t>), HERMES and COMPASS  </a:t>
            </a:r>
            <a:endParaRPr lang="en-US" sz="1500" i="1" dirty="0">
              <a:solidFill>
                <a:srgbClr val="FFFFCC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90" y="1676400"/>
            <a:ext cx="1215210" cy="1311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91" y="3489242"/>
            <a:ext cx="1215210" cy="1477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51054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FFCC"/>
                </a:solidFill>
              </a:rPr>
              <a:t>Sivers TMD pdf – correlation between proton transverse spin and quark transverse momentum.  PT-odd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FFCC"/>
                </a:solidFill>
              </a:rPr>
              <a:t>Clearly nonzero for positive pions.  Cancellations between up and down quarks lead to smaller negative pion asymmetries?</a:t>
            </a:r>
            <a:endParaRPr lang="en-US" sz="21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81200"/>
            <a:ext cx="81724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Twist-3 correlations to interpret </a:t>
            </a:r>
            <a:r>
              <a:rPr lang="en-US" b="1" dirty="0" smtClean="0"/>
              <a:t>inclusive</a:t>
            </a:r>
            <a:r>
              <a:rPr lang="en-US" dirty="0" smtClean="0"/>
              <a:t> hadron A</a:t>
            </a:r>
            <a:r>
              <a:rPr lang="en-US" baseline="-25000" dirty="0" smtClean="0"/>
              <a:t>N</a:t>
            </a:r>
            <a:r>
              <a:rPr lang="en-US" dirty="0" smtClean="0"/>
              <a:t> in </a:t>
            </a:r>
            <a:r>
              <a:rPr lang="en-US" dirty="0" err="1" smtClean="0"/>
              <a:t>e+p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724400"/>
            <a:ext cx="653813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CC"/>
                </a:solidFill>
              </a:rPr>
              <a:t>Gamberg et al., PRD90, 074012 (2014)</a:t>
            </a:r>
          </a:p>
          <a:p>
            <a:r>
              <a:rPr lang="en-US" sz="2200" dirty="0" smtClean="0">
                <a:solidFill>
                  <a:srgbClr val="FFFFCC"/>
                </a:solidFill>
              </a:rPr>
              <a:t>Data from HERMES</a:t>
            </a:r>
          </a:p>
          <a:p>
            <a:endParaRPr lang="en-US" sz="2200" dirty="0">
              <a:solidFill>
                <a:srgbClr val="FFFFCC"/>
              </a:solidFill>
            </a:endParaRPr>
          </a:p>
          <a:p>
            <a:r>
              <a:rPr lang="en-US" sz="2800" dirty="0" smtClean="0">
                <a:solidFill>
                  <a:srgbClr val="FFFFCC"/>
                </a:solidFill>
              </a:rPr>
              <a:t>Twist-3 phenomenology still in early stages!</a:t>
            </a:r>
          </a:p>
        </p:txBody>
      </p:sp>
    </p:spTree>
    <p:extLst>
      <p:ext uri="{BB962C8B-B14F-4D97-AF65-F5344CB8AC3E}">
        <p14:creationId xmlns:p14="http://schemas.microsoft.com/office/powerpoint/2010/main" val="2108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 dirty="0"/>
          </a:p>
        </p:txBody>
      </p:sp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28550"/>
            <a:ext cx="8686800" cy="762000"/>
          </a:xfrm>
        </p:spPr>
        <p:txBody>
          <a:bodyPr>
            <a:noAutofit/>
          </a:bodyPr>
          <a:lstStyle/>
          <a:p>
            <a:r>
              <a:rPr lang="en-US" dirty="0" smtClean="0"/>
              <a:t>Sea quarks and sea quark dynamics</a:t>
            </a:r>
            <a:endParaRPr lang="en-US" dirty="0"/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24000"/>
            <a:ext cx="44958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Proton-hydrogen </a:t>
            </a:r>
            <a:r>
              <a:rPr lang="en-US" sz="2800" dirty="0"/>
              <a:t>and proton-deuterium </a:t>
            </a:r>
            <a:r>
              <a:rPr lang="en-US" sz="2800" dirty="0" smtClean="0"/>
              <a:t>collisions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Expect anti-down/anti-up ratio of 1 if sea quarks  only generated by gluon splitting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Indicates additional mechanism to generate sea quarks—still not well understood 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Recent review: Chang and Peng, </a:t>
            </a:r>
            <a:r>
              <a:rPr lang="en-US" sz="2400" dirty="0" err="1" smtClean="0"/>
              <a:t>Prog</a:t>
            </a:r>
            <a:r>
              <a:rPr lang="en-US" sz="2400" dirty="0" smtClean="0"/>
              <a:t>. Part. </a:t>
            </a:r>
            <a:r>
              <a:rPr lang="en-US" sz="2400" dirty="0" err="1" smtClean="0"/>
              <a:t>Nucl</a:t>
            </a:r>
            <a:r>
              <a:rPr lang="en-US" sz="2400" dirty="0" smtClean="0"/>
              <a:t>. Phys. 79, 95 (2014)</a:t>
            </a:r>
          </a:p>
        </p:txBody>
      </p:sp>
      <p:sp>
        <p:nvSpPr>
          <p:cNvPr id="1173511" name="Text Box 7"/>
          <p:cNvSpPr txBox="1">
            <a:spLocks noChangeArrowheads="1"/>
          </p:cNvSpPr>
          <p:nvPr/>
        </p:nvSpPr>
        <p:spPr bwMode="auto">
          <a:xfrm>
            <a:off x="4572000" y="4800600"/>
            <a:ext cx="441742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900" dirty="0" smtClean="0">
                <a:solidFill>
                  <a:srgbClr val="FFFFCC"/>
                </a:solidFill>
              </a:rPr>
              <a:t>Fermilab E866 data: PRD64</a:t>
            </a:r>
            <a:r>
              <a:rPr lang="en-US" sz="1900" dirty="0">
                <a:solidFill>
                  <a:srgbClr val="FFFFCC"/>
                </a:solidFill>
              </a:rPr>
              <a:t>, 052002 (2001</a:t>
            </a:r>
            <a:r>
              <a:rPr lang="en-US" sz="1900" dirty="0" smtClean="0">
                <a:solidFill>
                  <a:srgbClr val="FFFFCC"/>
                </a:solidFill>
              </a:rPr>
              <a:t>)</a:t>
            </a:r>
          </a:p>
          <a:p>
            <a:r>
              <a:rPr lang="en-US" sz="1900" dirty="0" smtClean="0">
                <a:solidFill>
                  <a:srgbClr val="FFFFCC"/>
                </a:solidFill>
              </a:rPr>
              <a:t>CERN NA51 data: PLB332, 244 (1994)</a:t>
            </a:r>
            <a:endParaRPr lang="en-US" sz="1900" dirty="0">
              <a:solidFill>
                <a:srgbClr val="FFFF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7017-3038-4AF4-9EAC-D148795E31D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143250" cy="105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44" y="1600200"/>
            <a:ext cx="4670384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112179"/>
              </p:ext>
            </p:extLst>
          </p:nvPr>
        </p:nvGraphicFramePr>
        <p:xfrm>
          <a:off x="8229600" y="1752600"/>
          <a:ext cx="520700" cy="662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4" name="Equation" r:id="rId6" imgW="279360" imgH="355320" progId="Equation.3">
                  <p:embed/>
                </p:oleObj>
              </mc:Choice>
              <mc:Fallback>
                <p:oleObj name="Equation" r:id="rId6" imgW="2793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752600"/>
                        <a:ext cx="520700" cy="6627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730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3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3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3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 quarks—other hints of interesting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p+W</a:t>
            </a:r>
            <a:r>
              <a:rPr lang="en-US" dirty="0"/>
              <a:t>: (Valence) quark from p, (sea) antiquark from W </a:t>
            </a:r>
          </a:p>
          <a:p>
            <a:endParaRPr lang="en-US" dirty="0"/>
          </a:p>
          <a:p>
            <a:r>
              <a:rPr lang="en-US" dirty="0" err="1"/>
              <a:t>pbar+W</a:t>
            </a:r>
            <a:r>
              <a:rPr lang="en-US" dirty="0"/>
              <a:t>: (Valence) quark from W, (valence) antiquark from </a:t>
            </a:r>
            <a:r>
              <a:rPr lang="en-US" dirty="0" err="1"/>
              <a:t>pbar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Valence </a:t>
            </a:r>
            <a:r>
              <a:rPr lang="en-US" dirty="0" smtClean="0"/>
              <a:t>× </a:t>
            </a:r>
            <a:r>
              <a:rPr lang="en-US" dirty="0"/>
              <a:t>sea) spectrum harder  </a:t>
            </a:r>
            <a:r>
              <a:rPr lang="en-US" dirty="0">
                <a:sym typeface="Wingdings" panose="05000000000000000000" pitchFamily="2" charset="2"/>
              </a:rPr>
              <a:t> Larger mean </a:t>
            </a:r>
            <a:r>
              <a:rPr lang="en-US" dirty="0" err="1">
                <a:sym typeface="Wingdings" panose="05000000000000000000" pitchFamily="2" charset="2"/>
              </a:rPr>
              <a:t>k</a:t>
            </a:r>
            <a:r>
              <a:rPr lang="en-US" baseline="-25000" dirty="0" err="1">
                <a:sym typeface="Wingdings" panose="05000000000000000000" pitchFamily="2" charset="2"/>
              </a:rPr>
              <a:t>T</a:t>
            </a:r>
            <a:r>
              <a:rPr lang="en-US" dirty="0">
                <a:sym typeface="Wingdings" panose="05000000000000000000" pitchFamily="2" charset="2"/>
              </a:rPr>
              <a:t> for sea than valence quarks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Agrees with chiral soliton model predictions (e.g. Schweitzer, Strikman, Weiss 2013)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Consistent with work by </a:t>
            </a:r>
            <a:r>
              <a:rPr lang="en-US" dirty="0" err="1" smtClean="0">
                <a:sym typeface="Wingdings" panose="05000000000000000000" pitchFamily="2" charset="2"/>
              </a:rPr>
              <a:t>Bacchetta</a:t>
            </a:r>
            <a:r>
              <a:rPr lang="en-US" dirty="0" smtClean="0">
                <a:sym typeface="Wingdings" panose="05000000000000000000" pitchFamily="2" charset="2"/>
              </a:rPr>
              <a:t> et al.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2575"/>
            <a:ext cx="39719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5362" y="4139625"/>
            <a:ext cx="304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Plot from CAA, Field, Gamberg, Rogers, PRD89, 094002 (2014)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5305425"/>
            <a:ext cx="4693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Data from E537 (</a:t>
            </a:r>
            <a:r>
              <a:rPr lang="en-US" dirty="0" err="1" smtClean="0">
                <a:solidFill>
                  <a:srgbClr val="FFFFCC"/>
                </a:solidFill>
              </a:rPr>
              <a:t>pbar+W</a:t>
            </a:r>
            <a:r>
              <a:rPr lang="en-US" dirty="0" smtClean="0">
                <a:solidFill>
                  <a:srgbClr val="FFFFCC"/>
                </a:solidFill>
              </a:rPr>
              <a:t>): PRD38, 1377 (1988)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E439: (</a:t>
            </a:r>
            <a:r>
              <a:rPr lang="en-US" dirty="0" err="1" smtClean="0">
                <a:solidFill>
                  <a:srgbClr val="FFFFCC"/>
                </a:solidFill>
              </a:rPr>
              <a:t>p+W</a:t>
            </a:r>
            <a:r>
              <a:rPr lang="en-US" dirty="0" smtClean="0">
                <a:solidFill>
                  <a:srgbClr val="FFFFCC"/>
                </a:solidFill>
              </a:rPr>
              <a:t>): AIP Conf. Proc. 45, 93 (1978)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B916-9EFB-4E02-80E6-0AC1A76B3316}" type="slidenum">
              <a:rPr lang="en-US"/>
              <a:pPr/>
              <a:t>33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Flavor asymmetry in the sea helicity distributions</a:t>
            </a:r>
            <a:endParaRPr lang="en-US" sz="38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80" y="3553625"/>
            <a:ext cx="5977743" cy="277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52800" y="3505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NNPDF, NPB 887.276 (2014)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3055273"/>
            <a:ext cx="3661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CC"/>
                </a:solidFill>
              </a:rPr>
              <a:t>(DSSV08 </a:t>
            </a:r>
            <a:r>
              <a:rPr lang="en-US" sz="2000" dirty="0">
                <a:solidFill>
                  <a:srgbClr val="FFFFCC"/>
                </a:solidFill>
              </a:rPr>
              <a:t>b</a:t>
            </a:r>
            <a:r>
              <a:rPr lang="en-US" sz="2000" dirty="0" smtClean="0">
                <a:solidFill>
                  <a:srgbClr val="FFFFCC"/>
                </a:solidFill>
              </a:rPr>
              <a:t>efore RHIC W data)</a:t>
            </a:r>
            <a:endParaRPr lang="en-US" sz="2000" dirty="0">
              <a:solidFill>
                <a:srgbClr val="FFFFCC"/>
              </a:solidFill>
            </a:endParaRPr>
          </a:p>
        </p:txBody>
      </p:sp>
      <p:pic>
        <p:nvPicPr>
          <p:cNvPr id="51250" name="Picture 50" descr="https://drupal.star.bnl.gov/STAR/files/starpublications/213/Fig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363443"/>
            <a:ext cx="3114674" cy="35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52400" y="4876800"/>
            <a:ext cx="1524000" cy="990600"/>
            <a:chOff x="152400" y="4876800"/>
            <a:chExt cx="1524000" cy="990600"/>
          </a:xfrm>
        </p:grpSpPr>
        <p:sp>
          <p:nvSpPr>
            <p:cNvPr id="15" name="AutoShape 39"/>
            <p:cNvSpPr>
              <a:spLocks noChangeArrowheads="1"/>
            </p:cNvSpPr>
            <p:nvPr/>
          </p:nvSpPr>
          <p:spPr bwMode="auto">
            <a:xfrm>
              <a:off x="152400" y="4876800"/>
              <a:ext cx="1060097" cy="9906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 b="1" i="1">
                <a:cs typeface="Arial" pitchFamily="34" charset="0"/>
              </a:endParaRP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526344" y="5148840"/>
              <a:ext cx="1150056" cy="45590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 i="1" dirty="0">
                  <a:solidFill>
                    <a:srgbClr val="1C0E8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/>
                  <a:cs typeface="Arial" pitchFamily="34" charset="0"/>
                </a:rPr>
                <a:t>STAR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76600" y="2209800"/>
            <a:ext cx="3661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CC"/>
                </a:solidFill>
              </a:rPr>
              <a:t>STAR, PRL 113, 72301 (2014)</a:t>
            </a:r>
            <a:endParaRPr lang="en-US" sz="20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Helicity and transversity distributions for sea quarks from lattice(!)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41960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CC"/>
                </a:solidFill>
              </a:rPr>
              <a:t>Lattice calculations of x-dependent pdfs, rather than moments, just starting to be published!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CC"/>
                </a:solidFill>
              </a:rPr>
              <a:t>Lattice confirms experimental evidence for flavor asymmetry in sea helicity distributions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CC"/>
                </a:solidFill>
              </a:rPr>
              <a:t>Lattice calculation finds transversity for sea nonzero and flavor-asymmetric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smtClean="0">
                <a:solidFill>
                  <a:srgbClr val="FFFFCC"/>
                </a:solidFill>
              </a:rPr>
              <a:t>. . .</a:t>
            </a:r>
            <a:endParaRPr lang="en-US" dirty="0">
              <a:solidFill>
                <a:srgbClr val="FFFF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CC"/>
                </a:solidFill>
              </a:rPr>
              <a:t>x-dependent unpolarized sea distributions: PRD91, 054510 (2015)</a:t>
            </a:r>
          </a:p>
          <a:p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295400"/>
            <a:ext cx="79629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6610"/>
            <a:ext cx="1514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1562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838200" y="2895600"/>
            <a:ext cx="1371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00600" y="2895600"/>
            <a:ext cx="1371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8059" y="1219200"/>
            <a:ext cx="293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Chen et al., arXiv:1603.06664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SIDIS Sivers asymmetries larger for K</a:t>
            </a:r>
            <a:r>
              <a:rPr lang="en-US" baseline="30000" dirty="0" smtClean="0"/>
              <a:t>+</a:t>
            </a:r>
            <a:r>
              <a:rPr lang="en-US" dirty="0" smtClean="0"/>
              <a:t> than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562100"/>
            <a:ext cx="46386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73892" y="5334000"/>
            <a:ext cx="326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COMPASS, PLB744, 250 (2015)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158837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73692" y="5955268"/>
            <a:ext cx="348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HERMES, PRL103, 152002 (2009)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 K</a:t>
            </a:r>
            <a:r>
              <a:rPr lang="en-US" baseline="30000" dirty="0" smtClean="0"/>
              <a:t>-</a:t>
            </a:r>
            <a:r>
              <a:rPr lang="en-US" dirty="0" smtClean="0"/>
              <a:t> and antiproton(!) transverse </a:t>
            </a:r>
            <a:br>
              <a:rPr lang="en-US" dirty="0" smtClean="0"/>
            </a:br>
            <a:r>
              <a:rPr lang="en-US" dirty="0" smtClean="0"/>
              <a:t>single-spin asymmetries in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pic>
        <p:nvPicPr>
          <p:cNvPr id="1457158" name="Picture 6" descr="k_f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77798"/>
            <a:ext cx="4114800" cy="2773817"/>
          </a:xfrm>
          <a:prstGeom prst="rect">
            <a:avLst/>
          </a:prstGeom>
          <a:noFill/>
        </p:spPr>
      </p:pic>
      <p:pic>
        <p:nvPicPr>
          <p:cNvPr id="1457159" name="Picture 7" descr="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977798"/>
            <a:ext cx="4114800" cy="2773817"/>
          </a:xfrm>
          <a:prstGeom prst="rect">
            <a:avLst/>
          </a:prstGeom>
          <a:noFill/>
        </p:spPr>
      </p:pic>
      <p:pic>
        <p:nvPicPr>
          <p:cNvPr id="1457160" name="Picture 8" descr="BRAHMS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075830"/>
            <a:ext cx="1447800" cy="774700"/>
          </a:xfrm>
          <a:prstGeom prst="rect">
            <a:avLst/>
          </a:prstGeom>
          <a:noFill/>
        </p:spPr>
      </p:pic>
      <p:sp>
        <p:nvSpPr>
          <p:cNvPr id="1457162" name="Text Box 10"/>
          <p:cNvSpPr txBox="1">
            <a:spLocks noChangeArrowheads="1"/>
          </p:cNvSpPr>
          <p:nvPr/>
        </p:nvSpPr>
        <p:spPr bwMode="auto">
          <a:xfrm>
            <a:off x="1066800" y="2362200"/>
            <a:ext cx="6613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57163" name="Text Box 11"/>
          <p:cNvSpPr txBox="1">
            <a:spLocks noChangeArrowheads="1"/>
          </p:cNvSpPr>
          <p:nvPr/>
        </p:nvSpPr>
        <p:spPr bwMode="auto">
          <a:xfrm>
            <a:off x="5562600" y="2286000"/>
            <a:ext cx="51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57165" name="Text Box 13"/>
          <p:cNvSpPr txBox="1">
            <a:spLocks noChangeArrowheads="1"/>
          </p:cNvSpPr>
          <p:nvPr/>
        </p:nvSpPr>
        <p:spPr bwMode="auto">
          <a:xfrm>
            <a:off x="1153433" y="3547411"/>
            <a:ext cx="1663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1457166" name="Text Box 14"/>
          <p:cNvSpPr txBox="1">
            <a:spLocks noChangeArrowheads="1"/>
          </p:cNvSpPr>
          <p:nvPr/>
        </p:nvSpPr>
        <p:spPr bwMode="auto">
          <a:xfrm>
            <a:off x="5562600" y="3586033"/>
            <a:ext cx="15986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0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more data for sea quarks!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400800" cy="2209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And with more measurements to provide meaningful constraints, will need consistent treatment of sea quarks in theory/phenomenology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AutoShape 2" descr="data:image/jpeg;base64,/9j/4AAQSkZJRgABAQAAAQABAAD/2wCEAAkGBxQTEhQUExIVFBQVFxwYFxYWGBcXHRoUGhcYGhcZFR8YHCggGBolHBcWITEkJSkrLi4vFx8zODMsNygtLisBCgoKDg0OGxAQGy4mICQvLDI0LC4sLCw0LCwsLywsLC8sNCwsLCwsLDQsLCwsLCwsLywsLCwsLCwsLCwsLCwtLP/AABEIAOQA3QMBEQACEQEDEQH/xAAcAAACAgMBAQAAAAAAAAAAAAAABQQGAgMHAQj/xABGEAACAQIDBQUECAMGBAcBAAABAgMAEQQSIQUxQVFhBhMicYEykaGxB0JSYnLB0fAUI4IVM0OiwuGSstLiU1Rjc5Px8kT/xAAbAQEAAgMBAQAAAAAAAAAAAAAAAwQBAgUGB//EADYRAAICAQMCBAQFBAICAwEAAAABAhEDBCExEkEFE1FhInGBkTKhscHwFELR4VLxIzMVJGIG/9oADAMBAAIRAxEAPwDuNAFAFAFAFAFAFAFAFAFAFAFAFAFAFAFAFAFAFAFAFAFAFAFAFAFAFAFAFAFAFAFAFAFAFAFAFAa5p1QXdgo5sQB7zWUr4AnxXazCp/iFzyQE/E2HxqRYZsx1IWy9uk+rC5/EwX5Xrdad92Y6iOe3Z/8ALj/5P+ys/wBP7mOoyXt5zw/uk/7Kf0/uOolwduIT7Uci9bKw+d/hWrwSM9SGuE7Q4aT2ZlB5NdD/AJrX9KjeOS7GbQ0BrQyFAFAFAFAFAFAFAFAFAFAFAFAFAFAFAFAFAFARdobQjhXNI4UcOZPIAamtoxcuBZTNr9t3NxCvdj7TWLHyG4fGrEcCX4jRyKdj9oSO2Z2Zjzcn4cR7hUtVwYIMu0lRlV3Pi3lQNBwve593KoMuqhikoy7/AJGBsmFRhe5YHcc7WPlY2qyqatAwbAR/YHvP61mkDS2z4+AI8mYfnWKQNTYUj2ZXHmcw+NYoGsyzL9iQf8J/SlsE7Zvah4SAHeHo2qn5r62rVqMuUZ3Rdtk9uQbCZBY/Xj1HqP0J8qhlg/4mVL1Lbg8Ykq5o3DrzB+B5Hoagaa2Zub6wAoAoAoAoAoAoAoAoAoAoAoAoAoAoCvdo+0ywXRLPLy4L+Lr0+VTY8Tlu+DVuiizPJO2eRiSfrHlyUcB8KtxikqRpZhKgUaDXnxrYFb2m5vUM5UrMkAbPBdc7ElzYW3DTT5V5fNnlOTk0ali7P7OluQisU4jeL9L7qm0/iK0jXnSqL7cv5pLj67EuPDOfCG+J2fKou0TAcwLj1te1dDF45pJ8tr5r/Fm8tNNC9mrqxnGa6ou0QNNOmaXasg1MawDTIARYi461gEPuShvExQ8t6nzFYr0MjHZPaJ4nBJML/aHst530t0N6OntIHTNg9rklsk1o3O5vqt/0nz9/Cq88LW6NlItFQmwUAUAUAUAUAUAUAUAUAUAUAUBV+1vaPugYoj/MI8TfYH/V8qnxYr3fBq2UuDD38T631seJ5tVujQ2zTWo2BdPia1syJNoSiosmSMFcnSMpN8C+LErmRSbeNdeQzAEnoATXM8Q1GOeBqLt9voOndJlqx22wHyKD3K6BlIK9S1t/O+u+uD4Pp9PF+Zqo3J+vC+jLWfPXwQe3sav7VeJro5U9D+716nJ4fpZKvLS+Sp/dUV1lmu5Ow+NTGZ1yiPELqCNFlFuI+q+/zrzebJk8Kztwdw7p9/n6P3X1XrZi45l0vkTyy2JB3ivVYNRDNjWSHDKsouLpmHfVNZqYlqGDWxoZNUigixFxWAYYfEvDu8cfFTvH4f3+tE6B0Hsl2yygK7F4dwO9k6HiR093Ko54lLeJlOjosUgYBlIKkXBGoI6VVNzOgCgCgCgCgCgCgCgCgCgE/abbIw0Vx/ePog+bHoP0qTHDqZhujnmFiLEu5Jub663N9SeetXkiM24iS1YbAkxmKqNs2ogq5cm3DUk7gOtVtRqVhjdW3skuWzeMOpkfamEcJddRbNcbyp3Hyri4tZ5mqvPGuyXZPv8A9k7x1D4WKdnJeTWmsj0ZJKim+S9x4eIQ3v4uO61q5Lk7MFR2jiLC3L5cK9lg6lhipc0jZGnZu0WRyVUliLDW1jvBri+I+Xmn6rv7i6dotG11RisznKGjDkc2tqo63vXI8O1WpxKWlw89VJvt7/ajoZFCVTl6EDZUyzuUEOljqh1XkSTofcK62tnl0OJZfOblfEkmpetd19yLGo5HXSbZ8AUbJmGe18huDYi4tffpVnT+LSnDzMmNxh/yu6+a5SNJYKdJ7+hDLV2k7VormBNAYE1gGpHaNs8fqvAinAL52M7Wd3YEkwk+Jd5Q81/Tj51icFNWuTKdHUYpAwDKQQRcEagg7iKpm5lQBQBQBQBQBQBQBQGMjhQWJsALkngBvNAct2pjTip2c3C7lHKMbh5nf5k1fhDpVEbZtOgqQwKdoTVHJmUV3FS3NQs2G2y9mFoiGKoGYXdiQBocqnTS5ufSvNarxJrWp4oufSmqXq+X9l+vYtwxf+Pd1ZvxmEZHVXHsIUNtQUsbW5g3FQxnPMsnlxbU2mu/TLun7U3v6NP5bNKNW+P0K8MCAdxvwI0tXo8+j86cXJ7L23f1KVquBhs3KcySsdGK5uWl1JA3iw+NcHNF6fP8Kvpfpe3/AFv7cmcUVKVMS7ewbo2ouL6MNQR0NdqOtx5sbp064f7Pv/NjMscokns1CpIvzrgZm0tiEtXaHCpJHkjuzZbIDYG4F6q6acMGbzXsrVv9SZSnkqHoIuzUpXDY2NdJzkXfYhC4VyPLXdXV8SnBajDkybwp/dfEvvsWMSfRJLkcz4dZD/Eyy5FTJEltWeVeC23kcfI1zcGfPDTPT44pt23faLS/Kly/VVuyWUYuXU/4yHtvBhZXUNeQeJgBvuAdLaX13V1PCtXmx4YLKv8Ax8KXp2V+3ayHNCLk65E5NeiKhgTQGJNAYRytG2dP6hzFOAdL7CdpwuWNm/lOfCT9RzvB5An3b+JrTLDqXUjKdbHR6qm4UAUAUAUAUAUAUBV+3m0skQiU+KTf0Qb/AHmw99T4I27NZMqOCjsvU6/p++tXEaGcxrDAh2lJUMjZCiFMzqObAe81WzyccUpLlJv8jeKtpFqwGBmKzZUzRsdd31T4SvOw5V5bNq9PLFiWKTjOCTutrre+/O90+/qXIwmnK1aYFSVUH6ot6XJHzr03hullijPJNq5vq+HjhfryynmmnSXYhS4XWujREaRgrMzAnxWJGm8C35VTlok9Qs18dvyAux91vlNhy4e6tMugwydpU/bb/RLHLJCUYgqSQbHppVTJ4fBQbTb29v8ABrJ3vQx2pG8liFdlKg6AkA8ai8NnihB9TSd+q4NUIpCVNwSpHK4NdSSUlvujdOh9sHamcQQFCzo7d3rpd/tcrc9dK4XiOicPNzqdRkl1bb7enz+hZxZLqNb9izxYGJpmaOfv50u0nhOQWFmGbdYDSuZnzaqOljh6FHHJbeu298383ST7cksYwc+q9ytYqIoxB9PLhXrdHqY6jEpr5P2a5KOSHTKjQTVo0MSaAxJoDZs/F90+vsN7Q5HnROgdo7E7b72PunN5EGh+1HwPUjQe6oM0Kdo2iyz1CbBQBQBQBQBQGEsgVSzEBVBJJ4AakmgOTYzaBxUplN7ObqD9WL6o6HLv6k1fxxpURtktTUpqasS2lasyiubSeoJG6ImzwC4vuFz7heqOvcvIai6bpX82l+5Jjrq3LPHIZVVo0ZXUAMVuw03N901wMuGWinLD1w6Jf8lbXu9nXz477FmMvMXVTtehtJvrzr1+mxRxYYY4u0klfrSKM31SbZqepjQjSGsMyJdpitGZECTGNr2rla/Flmri9vT+chj6TbFoswPl51xMWmeTIoowUbaeMJffqDcnrXcySUahDhHZ0WnXR1SXP6G7Zu0ijq4OV1NwazcM8HiyLnYh1GklhfXDj9DpkOGPdGL+Jw8MrqM0QPiN9cpPC/KvM45Rjl/qVjnOMXs3fbvsqde7+hhptdFpNiXaWHMaRKxBYZwegDaA+hrv+GamOozZskE1F9P3p2Vs0HGMU+dxeTXYK5iTQHhNYBi1DJYOyO12jdbHxxG69U3FT0sbeRrZLqXSzHB3DA4pZY1kT2WFx+h6jd6VSap0yQ31gBQBQBQBQFN+lDafd4ZYFNnxT9317oWMh8rFV/rqTFG5GGyo4JNSeQsP36Cr6IiZesgiYyXSo5M2RWdoTVA2bHuwYZHkBjTOAddwFuIJNcrxXPgjglDJOm+PW1xx7k2GMnK0i34iGWJI4w+W/wDhgMCW56aP6GvOYs19fVBSlLdyluop7cNVfo977LsW3HinXsjU91Nm0PG/517LwzUYMunjHDK1FJcNcL3KGaMlJuS5NEsldAiIc01a2BfiXBrVsyJ8VGK0MirFEgWG7UgdaqyxxxuWSC3JtPjjPIozdJ9xY0YXW19dSa5z6nyesSxRS6aZK/h7uqLa7kBb82IAv6msKL6XN8K2/puNVqcWnajLl8Kv4jo+zsCUi7xTh8a8PtjMQy/iBuT8K4bfXJJuWKEvqn9Ntvl1UcHJJSk5JJ+3p/PoJ9pY4zIJXUKxkZfCLC1gdB0vb0r0GgwR02pnixu4uKf1trttvyUsknOCk/UXZq7BAeE0B5egPL0ARzFGVxvU+8cRQHYPo62sCDDfRh3kf+ofI2/FUeeP9yEfQvFVzcKAKAKAKA5B26x3fbVCA+HDpltwzkZmP+ZR/RVnCjSRlhNF8z/t+VWkans0lqNgT4/FVDJmyEUzFjYakmwHWoJzUYuUnSRslY5m2UQiWlRcugiJILMD4mHDfp6V5rD4jifXKcG+p7ySuk1t9P5Rblie1PjsTcFiZAfBINxPiNsl7hhruO/d0qnKOOOWDlCqW9bKa7NfPv357kibadP/AEQjjgL+K/XrXotGs2PBkzSSUpbpVwktlX7fIqZHFyUexAw3aJJSQDYgmwPEDiK60XPoTkqdb+zKynFtpGM+NrVyN6MVhkNyQUUC5ZwVFueu+qWTxDDFqMX1Se1Rpv8A19SRYpPd7GcezjIuaNw4F72VxawuTqNaq5fFvKyeXkxtPtvF/vsbrB1K0xBjIwQSjB7b9CD6A76tLVOMlHLHpv3TX3NOja4uxJM/Ait8koyg9yfSKSzRaRJXFKchuyspHitcC2t7byb2t61RhJwTTVprj1/m9na8Qx/1Kg4co6L2Ux2HmYyZHWVBYupCKb6ePU3XXca8/rMWbDHypSThLhc0/qtvmjnKNS3VNGuSH+IkkhMZUQrdZAbAA6kuCLEanXpU+DO9DhhnhK3N7xavjbZ8r5e5FKPmScWuO5AxmyckxgD/AM1fqMLXJFxlbcdN3Ou1h8SyeV52WFQ9U7rtuua+VleWFX0xe4tsbkEG40ItqD1rrRkpJSi7TIGq2Nq4VzuRz5Kf0rYGT4GUC5ikA5lGt8qxaBGvWQWTsbtMxMpG+Jgw6od4+Y/qrNdSaMHdIpAyhlNwwBB5gi4qkSGdAFAFAeMba0B8/bMxXfYqeY/4hd/+N8w+FXcaojZYUeyj976lvYwL8bi60kzKK9jcVULZsSNn4XKVeRwl75RqWOm+w3VxNdq1khOGKPVVW+Fzxvz9CxjhTTbos2AwX8sxK8c9vEI3BRwecZv+dcmWplkyeb0PH1bNqpJ/Tb7fVKydRpVdlZxzkFgwy3Oo5EV6COFRhjy4Pi6VXzT/AHvcquVtqW1iLaU5C5VNy2mnAcb8uVXNNOeeW8WkvXuytqJxxx53Yriwjb72t8K6ixs5jzK9i0dl3DM6yOUbISswQuEA3lgN3LNwuPXi+L6eajGUd43vG66r4Xvv27nS0WpU24vn1LXs9njhyrKssoku2Y5hLhmBDZc/2SQSOleVzPDkySyKLgmqSSrpn70u9Uvn6p11Y9SVXf7oUz7YiSOMRPk7mSQlR9bN7OX7QtcVd/o9Rkb8yFuaj8Xpxd909uCPzIpbPi9iu7SxioBlC5Ml9N7O2/3VZjjlllUk+q637Jfz8vc0bSW3BV1Ja1yT5m9XMtKTpUdfRYqgvfcd7L2Y0miqWNr2AvpVaUjuY8UUrY32HihhZTnJEUgySWGa2oINuYI+NVtRgnnjWP8AF2/wVPFMEYYvMfb99hv/AG5FllgaZT30Hd9+AQoYG6ZuIB1vyvUWLQ58dZo438Mr6G03W1177KvU808kX8N9uSbFjIXWXE5e/liEcEY4FzezEjXKAd/3agWHLBR005OEZdUn8u6/LZf/AKRv1RfxpW1sG1sQonVEjLIUQuwBJSRva13W42qfw2Tx6d5VkppuoyaqSSXbtvaTRplVyqvr6B/bawuUYMSptplIPIjXdXpNPmjqMUcseGVJxcZUywbF7aw5lU5gSQBmS9ydAPDc1vKDMWS/pE2DE2FOJCCOVdTbTMtwDfnv0rGOTujLRzTZU2WZTwbwn13fG1WFszQ7n2IxneYVQd8ZKem9fgQPSq+ZVI3jwP6iMhQBQCvtTiDHg8S43rDIR55Dbf1rMeUGcI7Ne0/4R86uxI2OZJ7KPIfKstgSY3E1E2bBGY4VR5Y+9aQXUE2VV5n7R13Vxsss+rnPHhn0qOzfdv09l7k8emCTkrstWPWJUhZ4biRbJiEJuG1ujcOJt5mvPaeGo8qcYPdO3B3ul3/LeqfBak42m/uR4o5QgRWMgOoAW9lB01tcHS9hU+WWLKnOEFFd7ff0S/ird0apSWzYp2qhbU7+Neh8IwTxaZKXd2vk6/7KueSc9isYlLGuvDM4KqKOXTLI7s1YT22BFwdbfvyq1hk5xdbNnP1ONY5RvdI6RgcAIbSYWLKjLYy96HUgjUSKx0HS1fP9TrM2eN6idtOujp3vjZxX5P7M9LiwY8X/AK47ev8Akq+0pe8I8KKFvZUGVdd5A9BXp9Jo46dOm23VuTt7cFWeRy/0KMTDVlo1E+JisbkXqOabVJ0ZRGTfoDYfv3VQy45R3kzueH6iLSi+UP8AZW0insMVNtbG2nGqso2ekxzi1T3JIhM2feDGufKQblfrHpYEHrepcLWKUJy/DJ0n7vj77r5nF8Z18csHhxu+7+S7C6aKuueYNeHxckRJRytxY24jqONQ5cGPKqyRT+ZtGTjwXzYu3DIkEUU2QKoMyqmaSST65JsSQenOvL63SPF5jnju38LuoxXb03Xo9lXBcxz6qp/M2YnZ02MnkRMK0fGMlSLDTRzu11NdHw7H5MIyxT6rdTinsr7q+62+ZFlfU2pKvQu/ZbsTFg7SzkSTcOS/gHPqfhXZlNvYrpFW+kTtas5METAqD42G7TUIvPWxJ6DrW+OFbsw2UUnlUhg699GuNu7rwkjDjzH/AO/hWudWkxE6BVY3CgCgK59IkgXZ2JJ0ugHqzqo+JFbQ/EjDOJ9n28bfh/MfrVuJoTcXLp6ViTMoW4aHvJFS9gTqeQ3n4VT1efyMMsiVtdvfhfmSQj1SSLfsXGRurxw90GGkYxABuo4Bj7Jrymo0mow5OrPfTLduPZ/p+nsy5CcZKo9vU042bEYeM+FYQWsY7o6N1UC49dKm0eDBqdR5bk5pK+r4otfN9/Tv7bGJylCN1QbNmaQk5yEKElVNruFtlsOZ9KzqMeDS43jqsl0m7/C22n6Pbb1TEXKbvt+5F2vCFCqWGf61tct/ZXTiPzq7o9b5bl0XKL4t81fU9+Pl997I8mO6vZ/yinY8WL3IBW9x5cq7McymoOKfxfl8ys103fYVJIzNcacNOVdPFFx4OZnnGW8kNMFNIlrkuvFTy6HgaT0tpuOz9aNYa3pdPgarIGAI41Xap0dGLUlaNEwrBsLsTFWjRkUzRWNatGTPBGzjrpVHVRqmj0HguVttNnQ4dpqMLmaFCcoRRErXJ3SNM+u/XTrXDWn83UqCm41vba57dMe9ev6VRS1S8qc413f29xHt3Y8sGV2jZYpP7tjuOl7G25t+h10r02nnOWNPJ+Lv/PzObJJPY0bF7MYrGEfw8LMv/iHwoP6jofS5qSXw8mqd8HWOxX0eDBBpJ57u4AIj8IUA3sG9o36WqlqdPj1Dj5ivpd17+5JCbjddx7tvtTh8IniYJy4u34V3nz3VNDHSqKNW/U5H207czzu8S3jj3Gxuzj7x4A/ZHret9M1lgpx7muR9F32KXAZAxa1r866XlNqjm/1CUrsawyZhuseIqCcHF7lzFljkVo6H9G2JtLh/NkPqGA/01rPfGSrk7BVM3CgCgKv9JqE7MxFhf+7PoJoyT7gTW+P8Rh8HEdjPaUdQR8L/AJVZXJqTcYdKxIIj7IzGeMLa5a2vXf8ACud4n0/0mTr4r9OPzJsN9aouODgiaMLAuGRgTnLtZib/AFSbi1eZllzSl/8AbeRbbVsn92l+5bSil8FCvauCUEeJGfXNk1UcteJ37q7/AIRLLJT6lLo26XJU36+u3G5Wz0q9fYNm7PkvfL4Toc2gI6detXNbpo6jH0d+U/dft2fsR459LsyxSmNQuW5Bvc2679fL3VydSsqyKfR0qum+UlfauFuTwcaq77lK7QylrgbhvP2jxNdrTZMcXHHF3sU86bi2RNnIK7OJHEzssLxxZFyls1vFe1r9KuJHPk+KI0RsvqfnXJzteY6PR6RPyY2aZZKgLJpDgnWoNRkcMblHkGXaTZ6xmMpezrfU31G/5iqmh1Msyl18oRYngjuwte99LcTwFWM8OqPNUXtFqlp59TVnavo97MTMimaR+6W/8vMpQsSSRZb3sSb341ytNhhml5tLpvZ003Xfft6epvrNS8uRy4bOh4+CBkySqjqCDlcBhmU3BseINdUoiHbfbLD4ZbM6pbcg8TdLKu710qSGGc+ERTzQhyxHiO1MbRCWaRsOHvlQjNMVBtcDcgPDfXH1Wo1DzSw6ZJ1y1v8ArUV9Wy1iUHBTntfZ7f7K1tLE7NIz+KRzxJzOeputveapww+JTlT6l85JL8v2JXLCl2Kxi4sNI5MbkMeD6H37jVzDl12h5jcV9f03IMuLFnVNiybDmNyG3Mtx6H/6r0Og1y1eOUlszkarTLDKK5Vm6Mi2latt7svxioqolt7Dy2eP7s6H4pWf7WZ7ndapEgUAUAj7bw59n4oD/wAFz/wjN+VbR/EjDPn3CSZZEPJhfy3H4VZ7mo6xse/9/vdWZIIWQymORXH1Tf8AWqupwrNiljfdG8JdLTLbsPCQ5WdSGZz/AC+8OVF18Vz9Yg15fW6/Pa0+W41XU47t/wAXb5u+xcx44/iW/wAxycPFDZi4kbedLi/3eF/L31Jps8MOeM4Nxx076nbl6bL0e9q/mYnFyi093+hFxeOdjb2R8bcNf0r1OnyYs0OvG7RSknF0xRj8OQD1GtTOKNbKRtZbE1CoRg/hVGz35IWBVjmC/VUtboOAqb+sWOuru0vuU8mj67aY42dG0uUKRcjcTa5uAAOutTa/W/02FZHdPZtK6738tino9LDLmcX2/MxkktputpVbqTVnXqiBiJ6xZkjxz6j96VFlScGn3FD3bMyyYeIAgyKdR0I92+1cbQzWPLLq2TRquTX2d2chlcSKZe7AYRxvlL88rDlputqd9WNZrHDHCUGkpOm2uPmvf9Cxjgm3+x0javbGdGiSFV/h2QMMoKFF4hxrYjdqdbVFg18HjknXVHak9n6dP+r9TaWJ2vRlYf6RWuc0RtzD3+aiusobEFle2NtxY8U0z28Tu9rZrFw27TgT8K312CWo0MsMXUnVduGv2KUGserU3xuYT4szM0jNmZjqfyrXDp4aeCxwVJFx5Ot9VmDVMYFmLasBulZ7g4XmYAksdwBN/TXdViEMWGDk6jFbs52XJOcklu2OMVsl8O1mXKdLi4Oh8tDW2PJg1WDzsErjvvuuOedyKE8uDOseRU32+ZYOyR1P/uL+VQrhnVO/VRJAoAoDTi4BJG6Hc6lT5MCD86A+ZJYipKtoykqfMaH41bNCxKc8aNzGvnuPxFb8owb+znZ7+LxKxk5UALyEb8g3gdSSB61DPZGyLH2h2nFh37jDlY7Ja2W6puILa+0Rrr0J68zLinjy/wBRCPVapru64a9/YmjJOPS3REvE0cQklItcyvYku1/qk9K4K1OSWslkWJyn2T/t9HXy+W+9lnpSxpXS/U0YraCySXRcqABVH3RuvXpfC9HLBhkpv4pNt78N+/r+5UzZFKW3Yk9oYu7jU8WjDZeROnxqr4PrMuWWTFkl1KP4Ze1tK/Xs/qb58aSUkq9jmO21dT4kZb7sylb+VxrXWZAiBgJsjh/ssL2+z9b4Xqjmbm3iff8AXt+Z1IaWD0rzK7X6XTLD2XxPdTALc2LquVczEWYAoLbzpqKueKQ8/wANl1UuHvsuVdnnNK/L1u3uidtvs8wMYUCN2Xxo73yyM3gS+vjIIuNwPGuJpvFOhSWV9SXDS7Vu62pLt3rsdieG6rYqc+DltcoQL21I0N7ajfa/Gum9Zhuurtf7kXRI34DD2uA18x32tu0t771z9Tm8xq1VfuRz22LZsnZOa2l652TJRGb9pbHMdpEbu2U3Di4y8zprW+m1CvolHqUtnH19OduTeDals6FO3dsPLoZGcWAZjoXI4kD5V19F4fDDJ5ZRSk3suelelvv6smyZXLZP/ZVsQ1dSCuRXyOotom7JweYgaanedB610cULOLqMrWw62nsZsOEc2yvpdTcX5HrXNh4jpNZ1Rwy3j7Vt6r1Rew6fUaea8xbS/m5AY0LxCxMV6GTdsFH75FUEksLW89fhWdTqMUdNkeXjpf6FP+mn5sXD1RcO3bWmjTS6xrm87m1cH/8Al8s1oprtKbr7Ky9rsEZ6iM3yl/0e9jo7kDnKo/5f1r0C/CyM73VIkCgCgCgPn/6QdndxtCdbeF271fKTxH/PnHpVmDuJozT2fkzK0Z4ajyO/4/OpYmGWDs/tQ4WbvMtwQVZfum27rcVrOHUjKZapZ9mYk5pFQMd5JyH42Jqv0zibWjbHsrZmTICMpN8veE68x4tPSoJYYeb57XxJVfG3v2f1Nup109jOGPZaagRac2Q/M1J1OacefYOEo7tUbcR2swMWuaPzuWP+UGkcPSqjGvpRhyvk5/8ASL23wmMjWFVLWYNnyEBbXGmbxXN+VR54ZVD/AMfPzMwq9zl7MMzBBcHTX8qqrJJtSnyd/S4ZLDLE1zf0sb7C2o8BIbMEdSt1PiUnc6X4jkdDWNTijrIpf3J3T4ddn/LRRz6Kel+P+19+6LHsrHRrEAG/iJ4neZSboWZlyi4Y+IrqbX+Qrm6nFlWZScOiLSi+6S57cb9/uV4Sj01dvkTYliY8xUiZoypQ2Goa4YX/AHrU66IT6Iu4Xd817Gu7V9yFgJ7kZgAw3gHrv6Vvmx1vHdepWyLey/8AZ/HhLMCL1zZqSdoiNXava6lCoN2f5cTVrwzSyyZlN8Lf6mUUx1r1JsQMRBWOGGrVBhZCluV7Vcw596OZqdJs5Fr2X2iUKYcSoeM6a/A8weory/i3hM1qHqNI+mXp/PXun/o62h1F4Ixybr+fyydF2Ww0xDQ4sKp+q9j6Kw099UV45q8XwZ8S6vXdfdf7Ra/p4S3iyVP2EiI0xcSDmWDaeQpi8dzL8ai/uv8AP6CWmj2Z5HPgdnA9yTiMTa2dhYL5DhWZYtX4m0pfDj+VL7cyfu9vYJ48PG7KjLi3lYySe22refSvVxwYsGGGLFxFUcnDPJOc5T7sun0f4fNJAOcub0U3/wBFZe0GWe52uqRuFAFAFAcz+mfZN0hxKj2D3b/hbVCegbMPOSpcT7GGcy2fie7kVuG4/hO/9fSp06ZqWiZdehqRmpExA0rDMkfZ7qrNIQDk3D73CuD4vklKUMEf7v8ApFnAkrkxFsuYLM4JAuzdN/iFWtOvKzdF9qOvqv8AzeHxl3TT/ZjDHaiukzz5WMdGbmocibi0ifBJRyRb9TZsCJGkUObKSASN/pXEzylGLcVbPXYX043JK2uxYu1OzFhkCL7LKHQnflPP1vUfhOd6mpVum7INbq4ZNA3L8T2+vP6CNoa9DR5MhYqPnrWtVwZNWzpQkovoDcHyItVfVQc8TS55+xtFq9y17JgeJomeUNmYgAcAOJ864ufLjy/+uNfz+fMxkx9Ks2bYjk7wjISq3ykKdQTff8PSul4a8UcVp7vnfutv03NXJtKxdXUMGuRKAjyQ6GswdSTNMkeqLRhiWrbPNTlaI9Ljljx9MjLB7QdFkjUgLLlzXvvVrqQQdLGqOXT45zjlkt4XX1VMtqTSaXc6Fh8Dh0BVw5EYu+Jlk0LjhEmt9dNbXry0tVmz15cqlL+yMeF7ul+r+hcUIx57d2Vbaygyd4pusvjHDUk3BHDW9el8Ocli8qapw+H8lT+xTy11dS7kOr5GdU+jXBfzk/8ATjJP4iAv+pvdTM6hQXJ06qhuFAFAFAQdt7NXEwSwPukUrffY/VYdQbH0rKdOwfOOMwrRSPHILOjFWHUGxtzHI1aTs0HuxMTnjyH2k3fh4fpUkXaowzDGvYVhgruO2gURwN5tbzrl67T9c4ZV2/iLujipy6HwK9nYBpmAsWZtw3kmqs592eo0+nj078DjDRNGShvbXQ/VI3jp/tVvRZnJ9N7HN8a0UccFmj/3ZHxiCr7POkjsx2dfFS+EZY1IMkp0VVBubnde3CuT4nmxYcbf974X7v29/tudHSarNHZPYb9qsYJpyYwe7jURqeYXj7zUHgcI6fTtTdSk2/8ABNqfD9VJpxg2q9P5uJGWu6clpp0yBi0rVgUsozAMbC+p6VHNtK48mToWwcarEbjx/wBxXl8uLpNZTlLkvEuICRFidAKoRg5T6UaHMcZiu8dnP1jf9K9vp8Xk4ow9DejQWqcGDtWAQp2rVmSMoJ3b+HnWPmZOnYOWBUVJFw6QBNO+Ehm3cATe/TLXkUs+SUujreRvmNdK+37v5l74UldV78ld24w7xVW2RUUJb7O+56m967/hUZeS5T/E5O/mtvsqKueuqlxRH2dBnkVeF7nyGprqJWyE7b9HuDyxPKf8RrD8K/8AcW91RZ5W6MxLZUBsFAFAFAFAcr+l/s5YjGRrobJNbnuRz8EPkvWpscuxqzm+DxJjcMOG8cxxFTJ0YH+OQOoddQR+/wBK3e+5gq+0sJcEVBkh1Romw5XjmpIjbLxDwOrWsQdDwvY/71x9VpW4OM+Gep02rw6mHlXyW3+28PLZsRBd7aspIPqV3+6qOHwzW6ddWmyKn2e/6o42pzxTeCTbjF/n9yXsxMFIxEWCeUqLkySNkH4gbVnPk8RxxXnZFb7Kk/yW3zsrxWJv4ULO1W28S6iOMxpCu+GEZdPT2h8ah0uOMn1zTb9Xx/37uy/pMuKGRdYqSa8Yt9b9mulhxPJk6T0mt1y0+keTu9l8/wCbmBFdyux4Btt2yNOlYYFOKhrRmTZsnGGJ18Vlvrxt1qpqtOssW0vi/X2FJnTo8eZnhwq2zNE7uR9gAjwc7i5vwrzMsfRilqPRpJe/O/yr6kuHG1kplexmyA8Hf4dGyiYw5dSGsPaS5vYG4OvDhauxp/EMkMvlalr8PVfFez96p/5tG0sSauHrQkxMEkbBHjYMRcC17g8Vt7XpXUx6nFlh1wkml39Pn6fUhcJJ00b9kbObEMUEsUbDQLI2Us2vhUemtQazXR00VJxlJesVaS9WzaGPrdWRdp7JnilMLxP3nBVBa45rbeK3xazDkx+YpJLve1fO+DDhJOqHPY7YjNJHIJVWS793EwIZ8gIYKdwceIgHXw1zvE9XcJ4VFtUrkqpXutu6fH1olww3UrLJidoRSQMsszYju2zZHUq6AGxTPbxC/n5mubjwamGXHLHFQ6tk1TTtc18t649kTOUHFp7lSxM5dixsL8BuA4AdAK9XgwrDjUF2/P1b+ZRlLqdjzsvgSxuBdnIRBz1/Ww9KsR2Vs1Z3jZ2EEUSRjcigX5nifU3PrVKTt2SIk1gBQBQBQBQGrF4ZZEaN1DI4Ksp3FSLEUB8+druzz4LEGJrlD4on+0l+P3huPv3EVZjK1ZoyPsfH5Dkb2G58D+hqSLMMw2xFlPThRgQ96HbLqLH4iubqs1roSPQ+E6KpLK5fRDKeJVW+tQYNRktQR0/EvDNJHHPUTbT557/YZ7P2gUwE6x6PnGcjf3ZsL+VVtVgWTxLG8n4XHZdm1br9/c8tCVYnXIt2PsaXEZmQeBfadtwP5mr2s8Rw6RJT5fCX82RHDFKfBNOxjZ+7dZDGCzqN4Xid5/LdUGHxLGpLrxuHW6TfDf8AP9k2R5ZwUHK1G9vSxZ3ldiyma5HrFmSDPWGCEQLi+7jbfbjb0rR3Wxksuyu1ggICRsEX2SGuQLWNr7tOtcbP4VLLcpS+J/T+fYsRzKOyWxaP7XeabC2bvMHe3gQ3TOMt3VR4SpOvTXhXFWmWLFkx5Phye725t163X7E/XbTXBImhTDxQLNIve/xEyq972jlclLnlexrXqeolk8lf2xbXZ9Kitvz+Zmumur+XZ7iNkMYjJIlsbGHhZrf3oQB45ORLJa5HEVv50OpYoSrG2pdP/H1X03pelPuY6XVvngh7Lxc2LwcfjAxMayRpIxsTkGZMxPEaDqRU2rxY9PrqavG6bXtun+9fZGsG5Y/cYY3aajFveC8S2kWXVO7lA1ZTazAnh1NRYtMp6VThOpy+HoW9rb7Vz6VXDo2lOp01tzZVNo7QElwiBAxux3l2HFuQ6V6bRaGWFReSXU0qXpFe3q/dlPJkUuF/sj4XDl2Cjj8BxNdJKyI639Hmxxm70jwRDKnV7an0B97dK1zSpdKEV3Og1VNwoAoAoAoAoAoBT2n2BHjYDFJod6ON6PbRhz6jiKzGVMHAdubHlwsrQzLZhuI3MvBkPFT/ALGxFWU01aNAwk4cd2/kp59D15VuvQwRMdsYg33Hg35GoM2BTXuXNLrJ6eVrj0CRSQL8B8eNV9Np3jty5Oj4t4mtVGEMfCVv5/6I0GIeJ86Gx+BHI9Kk1Gnhnh0TW36fI40ZOLtFw2NttXwsqd2AqnO8MfhZhxZCtifIWryut0ebDqIVPmqlLdJrhO7+nYuY8kZRe30Ru2DtZMVnwuFw64eLIXkI9twOF9Trz6etb6/T5dPGOfPLrne3t3vf0rhJL1GKUZNxiqRG2dsePER4omERRQiyTagmQEggfaA63qSer1OB45eZ1SlTlHtTqvk37V/nVQhK1Ve4nw3ZsMYo5Ju7mm/u1y3XNa+Vje/S/MjfV2fjEvjljx9UIcu6fNWtvy9PQjWBbJvdmhOzoRZDimkj7tyjd2oa1rXY33jW+nAelbZPFJTnGGnSbkr+J167fPat+/3CwpJuY6w+xHwyBUljbvvHDNlUrIpAspvx6X43Fc3Pq/Pmp5IOkt43uvVr6+2zVPsTRh0qk/qa9q9n+9iLyYf+HnXeVHgkH2l/SpsXiEcM49EnKD9eV/v5bP2NZYupO1TEeDwsuHRna8eYDKNxJ8uVX9RLDq8kccPirn0SIoqUE29jA7S7xO7xEYlAJKuPBIpO/UCzDdoRU3/x/lT8zTy6X3XMX9OU/dM1821UtxyvaogIojZ0jUBc8jZha1jcXOlqoPwOU25ymlJ+kVXyp/xEv9RWyX5kefb8jE5ESMG50FyCd5HC58qs4fBcUa8yTl+SrsvWvqaS1EnwqIcuJkcAO7MBuDMTauni02HE7xwS+SSIZTk+WawKnNS49ldhMzKij+Y+/wC6vG/lvPoK3tQVsxydp2fg1hjWNB4VFvM8SepNz61Sk23bJCRWAFAFAFAFAFAFAFAJe1XZuLHQ93J4WGscgGqN+anS449CARtGTiw0cK7Q7BmwcpjmW32WHsuvND7rjeKsKSfBobtm7RDDu5fRj8m69akT7Mwe4/AFdRqvPl51hoCiaCtGjJFVWRgykqw3EVHkxxnHpmrRsm1uhngu0csTZ8kZfcXChXKneCw33rlZvB8c10qckvS20voTRztdkTdubTbFxhIsSEQizQy+A342I8LDytx31R0Wj/oZuWXG2+0o/Evtyn9yTJPzFUX9GPcLioWGEafJ/EwHTLIMr6EKTe3n6Cublhlx+atPGXRLm09t0/y4+XuTJp11coXy7QxS4yV5MKZYZTZkuLEa+JWBsp148ABVuOHR5NNF+alOO97rd71XP277kblNTfw7EjbTYcwDCLIsUa3ZBISxW7Bsvh+HDTjUej/qnqf6rolJe1K9qvf8/wBjbJ0dHRdCiLH9zGyCd5ydAPFkUdMxrqT0U9XOLeNY4rd8W/sQrIoJ72J5Szm7MWPMm9dvHihjXTBJL2Kzk3yYd3W9GD0R0oGQFZB7QFi2DsZiykqS7GyJ1O6/X5fLdKt2YOzdmNhDDJrYyt7bcuSr0Hx91quTJ1P2N0qHVRmQoAoAoAoAoAoAoAoAoCFtbZUWJjMU8YdDwO8HgVI1U6nUc6ym1wDj/az6O58Nd4M08PQXkUffUe0Oq9bgVNHInyatFc2btcoAreJPeQOnMdKmUqNRhLgUkGaIjy4f7HpWavgCnEYYqbMLHrWrRkivBWtA1NBSgYfw9KMmxAQLBiByBNvdWjxxbtpX8hbAR1vRgyC1kHtAFAFAZwws5soJPT8+VZoFn2D2fYuoVe8lO4DcvXX5mttoq2Y5Otdm+zi4YZms8p3twA5J068fhVXJkcvkbpUPajMhQBQBQBQBQBQBQBQBQBQBQBQFW7S9hMLiyXKmKY/4kdhc/fXc3nv61vGbRijnO1ewWOwjF4h36D60W+33ozqfIZqljkRq0K02qrXjnTKw0NwdD1B1U1MpJ8mKMpdlKwzRuCPePeKz0gXz4B13qfMaj4Vq0CIVrBk8IrAPLUB4aA8oDbBhHf2VJ68PedKyk2Brhdg7u8b+lf1rZQ9TFl57P9ipGAuvcR9R4j6HX1b41pLLGOyCi2dA2XsuLDrljW3MnUsebHjVaUnJ2zdKibWpkKAKAKAKAKAKAKAKAKAKAKAKAKAKAKAhbS2RBiBaaGOW27OoYjyJ1HpWU2uAVnF/RrhCbwtLh2/9NyR6h76dBat1lkjFEFuwEy+zikcfejKH3qxB4cKkWf1RjpIuI7BzkXZYXPIMT8WQVv50HyY6WKJ+xEo34Vv6Tf8A5WNZ68b7imRH7IOP/wCaf0SQ/IVm4epjc2w9jHO7Cy/1Bh87U6oeo3GmC7CTcIEj6uV/K5rDywQpj/BdhNxlm/pjH+pv0rR6j0RnpLLs3YkEH93GA32j4m951HpUEpylybJUMK1MhQBQBQBQBQBQBQBQBQBQBQBQBQBQBQBQBQBQBQBQBQBQBQBQBQBQBQBQBQBQBQBQBQBQBQBQBQBQBQBQBQBQBQBQBQBQBQBQBQBQBQBQBQBQBQBQBQBQBQBQBQBQBQH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619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TEhQUExIVFBQVFxwYFxYWGBcXHRoUGhcYGhcZFR8YHCggGBolHBcWITEkJSkrLi4vFx8zODMsNygtLisBCgoKDg0OGxAQGy4mICQvLDI0LC4sLCw0LCwsLywsLC8sNCwsLCwsLDQsLCwsLCwsLywsLCwsLCwsLCwsLCwtLP/AABEIAOQA3QMBEQACEQEDEQH/xAAcAAACAgMBAQAAAAAAAAAAAAAABQQGAgMHAQj/xABGEAACAQIDBQUECAMGBAcBAAABAgMAEQQSIQUxQVFhBhMicYEykaGxB0JSYnLB0fAUI4IVM0OiwuGSstLiU1Rjc5Px8kT/xAAbAQEAAgMBAQAAAAAAAAAAAAAAAwQBAgUGB//EADYRAAICAQMCBAQFBAICAwEAAAABAhEDBCExEkEFE1FhInGBkTKhscHwFELR4VLxIzMVJGIG/9oADAMBAAIRAxEAPwDuNAFAFAFAFAFAFAFAFAFAFAFAFAFAFAFAFAFAFAFAFAFAFAFAFAFAFAFAFAFAFAFAFAFAFAFAFAa5p1QXdgo5sQB7zWUr4AnxXazCp/iFzyQE/E2HxqRYZsx1IWy9uk+rC5/EwX5Xrdad92Y6iOe3Z/8ALj/5P+ys/wBP7mOoyXt5zw/uk/7Kf0/uOolwduIT7Uci9bKw+d/hWrwSM9SGuE7Q4aT2ZlB5NdD/AJrX9KjeOS7GbQ0BrQyFAFAFAFAFAFAFAFAFAFAFAFAFAFAFAFAFAFARdobQjhXNI4UcOZPIAamtoxcuBZTNr9t3NxCvdj7TWLHyG4fGrEcCX4jRyKdj9oSO2Z2Zjzcn4cR7hUtVwYIMu0lRlV3Pi3lQNBwve593KoMuqhikoy7/AJGBsmFRhe5YHcc7WPlY2qyqatAwbAR/YHvP61mkDS2z4+AI8mYfnWKQNTYUj2ZXHmcw+NYoGsyzL9iQf8J/SlsE7Zvah4SAHeHo2qn5r62rVqMuUZ3Rdtk9uQbCZBY/Xj1HqP0J8qhlg/4mVL1Lbg8Ykq5o3DrzB+B5Hoagaa2Zub6wAoAoAoAoAoAoAoAoAoAoAoAoAoAoCvdo+0ywXRLPLy4L+Lr0+VTY8Tlu+DVuiizPJO2eRiSfrHlyUcB8KtxikqRpZhKgUaDXnxrYFb2m5vUM5UrMkAbPBdc7ElzYW3DTT5V5fNnlOTk0ali7P7OluQisU4jeL9L7qm0/iK0jXnSqL7cv5pLj67EuPDOfCG+J2fKou0TAcwLj1te1dDF45pJ8tr5r/Fm8tNNC9mrqxnGa6ou0QNNOmaXasg1MawDTIARYi461gEPuShvExQ8t6nzFYr0MjHZPaJ4nBJML/aHst530t0N6OntIHTNg9rklsk1o3O5vqt/0nz9/Cq88LW6NlItFQmwUAUAUAUAUAUAUAUAUAUAUAUBV+1vaPugYoj/MI8TfYH/V8qnxYr3fBq2UuDD38T631seJ5tVujQ2zTWo2BdPia1syJNoSiosmSMFcnSMpN8C+LErmRSbeNdeQzAEnoATXM8Q1GOeBqLt9voOndJlqx22wHyKD3K6BlIK9S1t/O+u+uD4Pp9PF+Zqo3J+vC+jLWfPXwQe3sav7VeJro5U9D+716nJ4fpZKvLS+Sp/dUV1lmu5Ow+NTGZ1yiPELqCNFlFuI+q+/zrzebJk8Kztwdw7p9/n6P3X1XrZi45l0vkTyy2JB3ivVYNRDNjWSHDKsouLpmHfVNZqYlqGDWxoZNUigixFxWAYYfEvDu8cfFTvH4f3+tE6B0Hsl2yygK7F4dwO9k6HiR093Ko54lLeJlOjosUgYBlIKkXBGoI6VVNzOgCgCgCgCgCgCgCgCgCgE/abbIw0Vx/ePog+bHoP0qTHDqZhujnmFiLEu5Jub663N9SeetXkiM24iS1YbAkxmKqNs2ogq5cm3DUk7gOtVtRqVhjdW3skuWzeMOpkfamEcJddRbNcbyp3Hyri4tZ5mqvPGuyXZPv8A9k7x1D4WKdnJeTWmsj0ZJKim+S9x4eIQ3v4uO61q5Lk7MFR2jiLC3L5cK9lg6lhipc0jZGnZu0WRyVUliLDW1jvBri+I+Xmn6rv7i6dotG11RisznKGjDkc2tqo63vXI8O1WpxKWlw89VJvt7/ajoZFCVTl6EDZUyzuUEOljqh1XkSTofcK62tnl0OJZfOblfEkmpetd19yLGo5HXSbZ8AUbJmGe18huDYi4tffpVnT+LSnDzMmNxh/yu6+a5SNJYKdJ7+hDLV2k7VormBNAYE1gGpHaNs8fqvAinAL52M7Wd3YEkwk+Jd5Q81/Tj51icFNWuTKdHUYpAwDKQQRcEagg7iKpm5lQBQBQBQBQBQBQBQGMjhQWJsALkngBvNAct2pjTip2c3C7lHKMbh5nf5k1fhDpVEbZtOgqQwKdoTVHJmUV3FS3NQs2G2y9mFoiGKoGYXdiQBocqnTS5ufSvNarxJrWp4oufSmqXq+X9l+vYtwxf+Pd1ZvxmEZHVXHsIUNtQUsbW5g3FQxnPMsnlxbU2mu/TLun7U3v6NP5bNKNW+P0K8MCAdxvwI0tXo8+j86cXJ7L23f1KVquBhs3KcySsdGK5uWl1JA3iw+NcHNF6fP8Kvpfpe3/AFv7cmcUVKVMS7ewbo2ouL6MNQR0NdqOtx5sbp064f7Pv/NjMscokns1CpIvzrgZm0tiEtXaHCpJHkjuzZbIDYG4F6q6acMGbzXsrVv9SZSnkqHoIuzUpXDY2NdJzkXfYhC4VyPLXdXV8SnBajDkybwp/dfEvvsWMSfRJLkcz4dZD/Eyy5FTJEltWeVeC23kcfI1zcGfPDTPT44pt23faLS/Kly/VVuyWUYuXU/4yHtvBhZXUNeQeJgBvuAdLaX13V1PCtXmx4YLKv8Ax8KXp2V+3ayHNCLk65E5NeiKhgTQGJNAYRytG2dP6hzFOAdL7CdpwuWNm/lOfCT9RzvB5An3b+JrTLDqXUjKdbHR6qm4UAUAUAUAUAUAUBV+3m0skQiU+KTf0Qb/AHmw99T4I27NZMqOCjsvU6/p++tXEaGcxrDAh2lJUMjZCiFMzqObAe81WzyccUpLlJv8jeKtpFqwGBmKzZUzRsdd31T4SvOw5V5bNq9PLFiWKTjOCTutrre+/O90+/qXIwmnK1aYFSVUH6ot6XJHzr03hullijPJNq5vq+HjhfryynmmnSXYhS4XWujREaRgrMzAnxWJGm8C35VTlok9Qs18dvyAux91vlNhy4e6tMugwydpU/bb/RLHLJCUYgqSQbHppVTJ4fBQbTb29v8ABrJ3vQx2pG8liFdlKg6AkA8ai8NnihB9TSd+q4NUIpCVNwSpHK4NdSSUlvujdOh9sHamcQQFCzo7d3rpd/tcrc9dK4XiOicPNzqdRkl1bb7enz+hZxZLqNb9izxYGJpmaOfv50u0nhOQWFmGbdYDSuZnzaqOljh6FHHJbeu298383ST7cksYwc+q9ytYqIoxB9PLhXrdHqY6jEpr5P2a5KOSHTKjQTVo0MSaAxJoDZs/F90+vsN7Q5HnROgdo7E7b72PunN5EGh+1HwPUjQe6oM0Kdo2iyz1CbBQBQBQBQBQGEsgVSzEBVBJJ4AakmgOTYzaBxUplN7ObqD9WL6o6HLv6k1fxxpURtktTUpqasS2lasyiubSeoJG6ImzwC4vuFz7heqOvcvIai6bpX82l+5Jjrq3LPHIZVVo0ZXUAMVuw03N901wMuGWinLD1w6Jf8lbXu9nXz477FmMvMXVTtehtJvrzr1+mxRxYYY4u0klfrSKM31SbZqepjQjSGsMyJdpitGZECTGNr2rla/Flmri9vT+chj6TbFoswPl51xMWmeTIoowUbaeMJffqDcnrXcySUahDhHZ0WnXR1SXP6G7Zu0ijq4OV1NwazcM8HiyLnYh1GklhfXDj9DpkOGPdGL+Jw8MrqM0QPiN9cpPC/KvM45Rjl/qVjnOMXs3fbvsqde7+hhptdFpNiXaWHMaRKxBYZwegDaA+hrv+GamOozZskE1F9P3p2Vs0HGMU+dxeTXYK5iTQHhNYBi1DJYOyO12jdbHxxG69U3FT0sbeRrZLqXSzHB3DA4pZY1kT2WFx+h6jd6VSap0yQ31gBQBQBQBQFN+lDafd4ZYFNnxT9317oWMh8rFV/rqTFG5GGyo4JNSeQsP36Cr6IiZesgiYyXSo5M2RWdoTVA2bHuwYZHkBjTOAddwFuIJNcrxXPgjglDJOm+PW1xx7k2GMnK0i34iGWJI4w+W/wDhgMCW56aP6GvOYs19fVBSlLdyluop7cNVfo977LsW3HinXsjU91Nm0PG/517LwzUYMunjHDK1FJcNcL3KGaMlJuS5NEsldAiIc01a2BfiXBrVsyJ8VGK0MirFEgWG7UgdaqyxxxuWSC3JtPjjPIozdJ9xY0YXW19dSa5z6nyesSxRS6aZK/h7uqLa7kBb82IAv6msKL6XN8K2/puNVqcWnajLl8Kv4jo+zsCUi7xTh8a8PtjMQy/iBuT8K4bfXJJuWKEvqn9Ntvl1UcHJJSk5JJ+3p/PoJ9pY4zIJXUKxkZfCLC1gdB0vb0r0GgwR02pnixu4uKf1trttvyUsknOCk/UXZq7BAeE0B5egPL0ARzFGVxvU+8cRQHYPo62sCDDfRh3kf+ofI2/FUeeP9yEfQvFVzcKAKAKAKA5B26x3fbVCA+HDpltwzkZmP+ZR/RVnCjSRlhNF8z/t+VWkans0lqNgT4/FVDJmyEUzFjYakmwHWoJzUYuUnSRslY5m2UQiWlRcugiJILMD4mHDfp6V5rD4jifXKcG+p7ySuk1t9P5Rblie1PjsTcFiZAfBINxPiNsl7hhruO/d0qnKOOOWDlCqW9bKa7NfPv357kibadP/AEQjjgL+K/XrXotGs2PBkzSSUpbpVwktlX7fIqZHFyUexAw3aJJSQDYgmwPEDiK60XPoTkqdb+zKynFtpGM+NrVyN6MVhkNyQUUC5ZwVFueu+qWTxDDFqMX1Se1Rpv8A19SRYpPd7GcezjIuaNw4F72VxawuTqNaq5fFvKyeXkxtPtvF/vsbrB1K0xBjIwQSjB7b9CD6A76tLVOMlHLHpv3TX3NOja4uxJM/Ait8koyg9yfSKSzRaRJXFKchuyspHitcC2t7byb2t61RhJwTTVprj1/m9na8Qx/1Kg4co6L2Ux2HmYyZHWVBYupCKb6ePU3XXca8/rMWbDHypSThLhc0/qtvmjnKNS3VNGuSH+IkkhMZUQrdZAbAA6kuCLEanXpU+DO9DhhnhK3N7xavjbZ8r5e5FKPmScWuO5AxmyckxgD/AM1fqMLXJFxlbcdN3Ou1h8SyeV52WFQ9U7rtuua+VleWFX0xe4tsbkEG40ItqD1rrRkpJSi7TIGq2Nq4VzuRz5Kf0rYGT4GUC5ikA5lGt8qxaBGvWQWTsbtMxMpG+Jgw6od4+Y/qrNdSaMHdIpAyhlNwwBB5gi4qkSGdAFAFAeMba0B8/bMxXfYqeY/4hd/+N8w+FXcaojZYUeyj976lvYwL8bi60kzKK9jcVULZsSNn4XKVeRwl75RqWOm+w3VxNdq1khOGKPVVW+Fzxvz9CxjhTTbos2AwX8sxK8c9vEI3BRwecZv+dcmWplkyeb0PH1bNqpJ/Tb7fVKydRpVdlZxzkFgwy3Oo5EV6COFRhjy4Pi6VXzT/AHvcquVtqW1iLaU5C5VNy2mnAcb8uVXNNOeeW8WkvXuytqJxxx53Yriwjb72t8K6ixs5jzK9i0dl3DM6yOUbISswQuEA3lgN3LNwuPXi+L6eajGUd43vG66r4Xvv27nS0WpU24vn1LXs9njhyrKssoku2Y5hLhmBDZc/2SQSOleVzPDkySyKLgmqSSrpn70u9Uvn6p11Y9SVXf7oUz7YiSOMRPk7mSQlR9bN7OX7QtcVd/o9Rkb8yFuaj8Xpxd909uCPzIpbPi9iu7SxioBlC5Ml9N7O2/3VZjjlllUk+q637Jfz8vc0bSW3BV1Ja1yT5m9XMtKTpUdfRYqgvfcd7L2Y0miqWNr2AvpVaUjuY8UUrY32HihhZTnJEUgySWGa2oINuYI+NVtRgnnjWP8AF2/wVPFMEYYvMfb99hv/AG5FllgaZT30Hd9+AQoYG6ZuIB1vyvUWLQ58dZo438Mr6G03W1177KvU808kX8N9uSbFjIXWXE5e/liEcEY4FzezEjXKAd/3agWHLBR005OEZdUn8u6/LZf/AKRv1RfxpW1sG1sQonVEjLIUQuwBJSRva13W42qfw2Tx6d5VkppuoyaqSSXbtvaTRplVyqvr6B/bawuUYMSptplIPIjXdXpNPmjqMUcseGVJxcZUywbF7aw5lU5gSQBmS9ydAPDc1vKDMWS/pE2DE2FOJCCOVdTbTMtwDfnv0rGOTujLRzTZU2WZTwbwn13fG1WFszQ7n2IxneYVQd8ZKem9fgQPSq+ZVI3jwP6iMhQBQCvtTiDHg8S43rDIR55Dbf1rMeUGcI7Ne0/4R86uxI2OZJ7KPIfKstgSY3E1E2bBGY4VR5Y+9aQXUE2VV5n7R13Vxsss+rnPHhn0qOzfdv09l7k8emCTkrstWPWJUhZ4biRbJiEJuG1ujcOJt5mvPaeGo8qcYPdO3B3ul3/LeqfBak42m/uR4o5QgRWMgOoAW9lB01tcHS9hU+WWLKnOEFFd7ff0S/ird0apSWzYp2qhbU7+Neh8IwTxaZKXd2vk6/7KueSc9isYlLGuvDM4KqKOXTLI7s1YT22BFwdbfvyq1hk5xdbNnP1ONY5RvdI6RgcAIbSYWLKjLYy96HUgjUSKx0HS1fP9TrM2eN6idtOujp3vjZxX5P7M9LiwY8X/AK47ev8Akq+0pe8I8KKFvZUGVdd5A9BXp9Jo46dOm23VuTt7cFWeRy/0KMTDVlo1E+JisbkXqOabVJ0ZRGTfoDYfv3VQy45R3kzueH6iLSi+UP8AZW0insMVNtbG2nGqso2ekxzi1T3JIhM2feDGufKQblfrHpYEHrepcLWKUJy/DJ0n7vj77r5nF8Z18csHhxu+7+S7C6aKuueYNeHxckRJRytxY24jqONQ5cGPKqyRT+ZtGTjwXzYu3DIkEUU2QKoMyqmaSST65JsSQenOvL63SPF5jnju38LuoxXb03Xo9lXBcxz6qp/M2YnZ02MnkRMK0fGMlSLDTRzu11NdHw7H5MIyxT6rdTinsr7q+62+ZFlfU2pKvQu/ZbsTFg7SzkSTcOS/gHPqfhXZlNvYrpFW+kTtas5METAqD42G7TUIvPWxJ6DrW+OFbsw2UUnlUhg699GuNu7rwkjDjzH/AO/hWudWkxE6BVY3CgCgK59IkgXZ2JJ0ugHqzqo+JFbQ/EjDOJ9n28bfh/MfrVuJoTcXLp6ViTMoW4aHvJFS9gTqeQ3n4VT1efyMMsiVtdvfhfmSQj1SSLfsXGRurxw90GGkYxABuo4Bj7Jrymo0mow5OrPfTLduPZ/p+nsy5CcZKo9vU042bEYeM+FYQWsY7o6N1UC49dKm0eDBqdR5bk5pK+r4otfN9/Tv7bGJylCN1QbNmaQk5yEKElVNruFtlsOZ9KzqMeDS43jqsl0m7/C22n6Pbb1TEXKbvt+5F2vCFCqWGf61tct/ZXTiPzq7o9b5bl0XKL4t81fU9+Pl997I8mO6vZ/yinY8WL3IBW9x5cq7McymoOKfxfl8ys103fYVJIzNcacNOVdPFFx4OZnnGW8kNMFNIlrkuvFTy6HgaT0tpuOz9aNYa3pdPgarIGAI41Xap0dGLUlaNEwrBsLsTFWjRkUzRWNatGTPBGzjrpVHVRqmj0HguVttNnQ4dpqMLmaFCcoRRErXJ3SNM+u/XTrXDWn83UqCm41vba57dMe9ev6VRS1S8qc413f29xHt3Y8sGV2jZYpP7tjuOl7G25t+h10r02nnOWNPJ+Lv/PzObJJPY0bF7MYrGEfw8LMv/iHwoP6jofS5qSXw8mqd8HWOxX0eDBBpJ57u4AIj8IUA3sG9o36WqlqdPj1Dj5ivpd17+5JCbjddx7tvtTh8IniYJy4u34V3nz3VNDHSqKNW/U5H207czzu8S3jj3Gxuzj7x4A/ZHret9M1lgpx7muR9F32KXAZAxa1r866XlNqjm/1CUrsawyZhuseIqCcHF7lzFljkVo6H9G2JtLh/NkPqGA/01rPfGSrk7BVM3CgCgKv9JqE7MxFhf+7PoJoyT7gTW+P8Rh8HEdjPaUdQR8L/AJVZXJqTcYdKxIIj7IzGeMLa5a2vXf8ACud4n0/0mTr4r9OPzJsN9aouODgiaMLAuGRgTnLtZib/AFSbi1eZllzSl/8AbeRbbVsn92l+5bSil8FCvauCUEeJGfXNk1UcteJ37q7/AIRLLJT6lLo26XJU36+u3G5Wz0q9fYNm7PkvfL4Toc2gI6detXNbpo6jH0d+U/dft2fsR459LsyxSmNQuW5Bvc2679fL3VydSsqyKfR0qum+UlfauFuTwcaq77lK7QylrgbhvP2jxNdrTZMcXHHF3sU86bi2RNnIK7OJHEzssLxxZFyls1vFe1r9KuJHPk+KI0RsvqfnXJzteY6PR6RPyY2aZZKgLJpDgnWoNRkcMblHkGXaTZ6xmMpezrfU31G/5iqmh1Msyl18oRYngjuwte99LcTwFWM8OqPNUXtFqlp59TVnavo97MTMimaR+6W/8vMpQsSSRZb3sSb341ytNhhml5tLpvZ003Xfft6epvrNS8uRy4bOh4+CBkySqjqCDlcBhmU3BseINdUoiHbfbLD4ZbM6pbcg8TdLKu710qSGGc+ERTzQhyxHiO1MbRCWaRsOHvlQjNMVBtcDcgPDfXH1Wo1DzSw6ZJ1y1v8ArUV9Wy1iUHBTntfZ7f7K1tLE7NIz+KRzxJzOeputveapww+JTlT6l85JL8v2JXLCl2Kxi4sNI5MbkMeD6H37jVzDl12h5jcV9f03IMuLFnVNiybDmNyG3Mtx6H/6r0Og1y1eOUlszkarTLDKK5Vm6Mi2latt7svxioqolt7Dy2eP7s6H4pWf7WZ7ndapEgUAUAj7bw59n4oD/wAFz/wjN+VbR/EjDPn3CSZZEPJhfy3H4VZ7mo6xse/9/vdWZIIWQymORXH1Tf8AWqupwrNiljfdG8JdLTLbsPCQ5WdSGZz/AC+8OVF18Vz9Yg15fW6/Pa0+W41XU47t/wAXb5u+xcx44/iW/wAxycPFDZi4kbedLi/3eF/L31Jps8MOeM4Nxx076nbl6bL0e9q/mYnFyi093+hFxeOdjb2R8bcNf0r1OnyYs0OvG7RSknF0xRj8OQD1GtTOKNbKRtZbE1CoRg/hVGz35IWBVjmC/VUtboOAqb+sWOuru0vuU8mj67aY42dG0uUKRcjcTa5uAAOutTa/W/02FZHdPZtK6738tino9LDLmcX2/MxkktputpVbqTVnXqiBiJ6xZkjxz6j96VFlScGn3FD3bMyyYeIAgyKdR0I92+1cbQzWPLLq2TRquTX2d2chlcSKZe7AYRxvlL88rDlputqd9WNZrHDHCUGkpOm2uPmvf9Cxjgm3+x0javbGdGiSFV/h2QMMoKFF4hxrYjdqdbVFg18HjknXVHak9n6dP+r9TaWJ2vRlYf6RWuc0RtzD3+aiusobEFle2NtxY8U0z28Tu9rZrFw27TgT8K312CWo0MsMXUnVduGv2KUGserU3xuYT4szM0jNmZjqfyrXDp4aeCxwVJFx5Ot9VmDVMYFmLasBulZ7g4XmYAksdwBN/TXdViEMWGDk6jFbs52XJOcklu2OMVsl8O1mXKdLi4Oh8tDW2PJg1WDzsErjvvuuOedyKE8uDOseRU32+ZYOyR1P/uL+VQrhnVO/VRJAoAoDTi4BJG6Hc6lT5MCD86A+ZJYipKtoykqfMaH41bNCxKc8aNzGvnuPxFb8owb+znZ7+LxKxk5UALyEb8g3gdSSB61DPZGyLH2h2nFh37jDlY7Ja2W6puILa+0Rrr0J68zLinjy/wBRCPVapru64a9/YmjJOPS3REvE0cQklItcyvYku1/qk9K4K1OSWslkWJyn2T/t9HXy+W+9lnpSxpXS/U0YraCySXRcqABVH3RuvXpfC9HLBhkpv4pNt78N+/r+5UzZFKW3Yk9oYu7jU8WjDZeROnxqr4PrMuWWTFkl1KP4Ze1tK/Xs/qb58aSUkq9jmO21dT4kZb7sylb+VxrXWZAiBgJsjh/ssL2+z9b4Xqjmbm3iff8AXt+Z1IaWD0rzK7X6XTLD2XxPdTALc2LquVczEWYAoLbzpqKueKQ8/wANl1UuHvsuVdnnNK/L1u3uidtvs8wMYUCN2Xxo73yyM3gS+vjIIuNwPGuJpvFOhSWV9SXDS7Vu62pLt3rsdieG6rYqc+DltcoQL21I0N7ajfa/Gum9Zhuurtf7kXRI34DD2uA18x32tu0t771z9Tm8xq1VfuRz22LZsnZOa2l652TJRGb9pbHMdpEbu2U3Di4y8zprW+m1CvolHqUtnH19OduTeDals6FO3dsPLoZGcWAZjoXI4kD5V19F4fDDJ5ZRSk3suelelvv6smyZXLZP/ZVsQ1dSCuRXyOotom7JweYgaanedB610cULOLqMrWw62nsZsOEc2yvpdTcX5HrXNh4jpNZ1Rwy3j7Vt6r1Rew6fUaea8xbS/m5AY0LxCxMV6GTdsFH75FUEksLW89fhWdTqMUdNkeXjpf6FP+mn5sXD1RcO3bWmjTS6xrm87m1cH/8Al8s1oprtKbr7Ky9rsEZ6iM3yl/0e9jo7kDnKo/5f1r0C/CyM73VIkCgCgCgPn/6QdndxtCdbeF271fKTxH/PnHpVmDuJozT2fkzK0Z4ajyO/4/OpYmGWDs/tQ4WbvMtwQVZfum27rcVrOHUjKZapZ9mYk5pFQMd5JyH42Jqv0zibWjbHsrZmTICMpN8veE68x4tPSoJYYeb57XxJVfG3v2f1Nup109jOGPZaagRac2Q/M1J1OacefYOEo7tUbcR2swMWuaPzuWP+UGkcPSqjGvpRhyvk5/8ASL23wmMjWFVLWYNnyEBbXGmbxXN+VR54ZVD/AMfPzMwq9zl7MMzBBcHTX8qqrJJtSnyd/S4ZLDLE1zf0sb7C2o8BIbMEdSt1PiUnc6X4jkdDWNTijrIpf3J3T4ddn/LRRz6Kel+P+19+6LHsrHRrEAG/iJ4neZSboWZlyi4Y+IrqbX+Qrm6nFlWZScOiLSi+6S57cb9/uV4Sj01dvkTYliY8xUiZoypQ2Goa4YX/AHrU66IT6Iu4Xd817Gu7V9yFgJ7kZgAw3gHrv6Vvmx1vHdepWyLey/8AZ/HhLMCL1zZqSdoiNXava6lCoN2f5cTVrwzSyyZlN8Lf6mUUx1r1JsQMRBWOGGrVBhZCluV7Vcw596OZqdJs5Fr2X2iUKYcSoeM6a/A8weory/i3hM1qHqNI+mXp/PXun/o62h1F4Ixybr+fyydF2Ww0xDQ4sKp+q9j6Kw099UV45q8XwZ8S6vXdfdf7Ra/p4S3iyVP2EiI0xcSDmWDaeQpi8dzL8ai/uv8AP6CWmj2Z5HPgdnA9yTiMTa2dhYL5DhWZYtX4m0pfDj+VL7cyfu9vYJ48PG7KjLi3lYySe22refSvVxwYsGGGLFxFUcnDPJOc5T7sun0f4fNJAOcub0U3/wBFZe0GWe52uqRuFAFAFAcz+mfZN0hxKj2D3b/hbVCegbMPOSpcT7GGcy2fie7kVuG4/hO/9fSp06ZqWiZdehqRmpExA0rDMkfZ7qrNIQDk3D73CuD4vklKUMEf7v8ApFnAkrkxFsuYLM4JAuzdN/iFWtOvKzdF9qOvqv8AzeHxl3TT/ZjDHaiukzz5WMdGbmocibi0ifBJRyRb9TZsCJGkUObKSASN/pXEzylGLcVbPXYX043JK2uxYu1OzFhkCL7LKHQnflPP1vUfhOd6mpVum7INbq4ZNA3L8T2+vP6CNoa9DR5MhYqPnrWtVwZNWzpQkovoDcHyItVfVQc8TS55+xtFq9y17JgeJomeUNmYgAcAOJ864ufLjy/+uNfz+fMxkx9Ks2bYjk7wjISq3ykKdQTff8PSul4a8UcVp7vnfutv03NXJtKxdXUMGuRKAjyQ6GswdSTNMkeqLRhiWrbPNTlaI9Ljljx9MjLB7QdFkjUgLLlzXvvVrqQQdLGqOXT45zjlkt4XX1VMtqTSaXc6Fh8Dh0BVw5EYu+Jlk0LjhEmt9dNbXry0tVmz15cqlL+yMeF7ul+r+hcUIx57d2Vbaygyd4pusvjHDUk3BHDW9el8Ocli8qapw+H8lT+xTy11dS7kOr5GdU+jXBfzk/8ATjJP4iAv+pvdTM6hQXJ06qhuFAFAFAQdt7NXEwSwPukUrffY/VYdQbH0rKdOwfOOMwrRSPHILOjFWHUGxtzHI1aTs0HuxMTnjyH2k3fh4fpUkXaowzDGvYVhgruO2gURwN5tbzrl67T9c4ZV2/iLujipy6HwK9nYBpmAsWZtw3kmqs592eo0+nj078DjDRNGShvbXQ/VI3jp/tVvRZnJ9N7HN8a0UccFmj/3ZHxiCr7POkjsx2dfFS+EZY1IMkp0VVBubnde3CuT4nmxYcbf974X7v29/tudHSarNHZPYb9qsYJpyYwe7jURqeYXj7zUHgcI6fTtTdSk2/8ABNqfD9VJpxg2q9P5uJGWu6clpp0yBi0rVgUsozAMbC+p6VHNtK48mToWwcarEbjx/wBxXl8uLpNZTlLkvEuICRFidAKoRg5T6UaHMcZiu8dnP1jf9K9vp8Xk4ow9DejQWqcGDtWAQp2rVmSMoJ3b+HnWPmZOnYOWBUVJFw6QBNO+Ehm3cATe/TLXkUs+SUujreRvmNdK+37v5l74UldV78ld24w7xVW2RUUJb7O+56m967/hUZeS5T/E5O/mtvsqKueuqlxRH2dBnkVeF7nyGprqJWyE7b9HuDyxPKf8RrD8K/8AcW91RZ5W6MxLZUBsFAFAFAFAcr+l/s5YjGRrobJNbnuRz8EPkvWpscuxqzm+DxJjcMOG8cxxFTJ0YH+OQOoddQR+/wBK3e+5gq+0sJcEVBkh1Romw5XjmpIjbLxDwOrWsQdDwvY/71x9VpW4OM+Gep02rw6mHlXyW3+28PLZsRBd7aspIPqV3+6qOHwzW6ddWmyKn2e/6o42pzxTeCTbjF/n9yXsxMFIxEWCeUqLkySNkH4gbVnPk8RxxXnZFb7Kk/yW3zsrxWJv4ULO1W28S6iOMxpCu+GEZdPT2h8ah0uOMn1zTb9Xx/37uy/pMuKGRdYqSa8Yt9b9mulhxPJk6T0mt1y0+keTu9l8/wCbmBFdyux4Btt2yNOlYYFOKhrRmTZsnGGJ18Vlvrxt1qpqtOssW0vi/X2FJnTo8eZnhwq2zNE7uR9gAjwc7i5vwrzMsfRilqPRpJe/O/yr6kuHG1kplexmyA8Hf4dGyiYw5dSGsPaS5vYG4OvDhauxp/EMkMvlalr8PVfFez96p/5tG0sSauHrQkxMEkbBHjYMRcC17g8Vt7XpXUx6nFlh1wkml39Pn6fUhcJJ00b9kbObEMUEsUbDQLI2Us2vhUemtQazXR00VJxlJesVaS9WzaGPrdWRdp7JnilMLxP3nBVBa45rbeK3xazDkx+YpJLve1fO+DDhJOqHPY7YjNJHIJVWS793EwIZ8gIYKdwceIgHXw1zvE9XcJ4VFtUrkqpXutu6fH1olww3UrLJidoRSQMsszYju2zZHUq6AGxTPbxC/n5mubjwamGXHLHFQ6tk1TTtc18t649kTOUHFp7lSxM5dixsL8BuA4AdAK9XgwrDjUF2/P1b+ZRlLqdjzsvgSxuBdnIRBz1/Ww9KsR2Vs1Z3jZ2EEUSRjcigX5nifU3PrVKTt2SIk1gBQBQBQBQGrF4ZZEaN1DI4Ksp3FSLEUB8+druzz4LEGJrlD4on+0l+P3huPv3EVZjK1ZoyPsfH5Dkb2G58D+hqSLMMw2xFlPThRgQ96HbLqLH4iubqs1roSPQ+E6KpLK5fRDKeJVW+tQYNRktQR0/EvDNJHHPUTbT557/YZ7P2gUwE6x6PnGcjf3ZsL+VVtVgWTxLG8n4XHZdm1br9/c8tCVYnXIt2PsaXEZmQeBfadtwP5mr2s8Rw6RJT5fCX82RHDFKfBNOxjZ+7dZDGCzqN4Xid5/LdUGHxLGpLrxuHW6TfDf8AP9k2R5ZwUHK1G9vSxZ3ldiyma5HrFmSDPWGCEQLi+7jbfbjb0rR3Wxksuyu1ggICRsEX2SGuQLWNr7tOtcbP4VLLcpS+J/T+fYsRzKOyWxaP7XeabC2bvMHe3gQ3TOMt3VR4SpOvTXhXFWmWLFkx5Phye725t163X7E/XbTXBImhTDxQLNIve/xEyq972jlclLnlexrXqeolk8lf2xbXZ9Kitvz+Zmumur+XZ7iNkMYjJIlsbGHhZrf3oQB45ORLJa5HEVv50OpYoSrG2pdP/H1X03pelPuY6XVvngh7Lxc2LwcfjAxMayRpIxsTkGZMxPEaDqRU2rxY9PrqavG6bXtun+9fZGsG5Y/cYY3aajFveC8S2kWXVO7lA1ZTazAnh1NRYtMp6VThOpy+HoW9rb7Vz6VXDo2lOp01tzZVNo7QElwiBAxux3l2HFuQ6V6bRaGWFReSXU0qXpFe3q/dlPJkUuF/sj4XDl2Cjj8BxNdJKyI639Hmxxm70jwRDKnV7an0B97dK1zSpdKEV3Og1VNwoAoAoAoAoAoBT2n2BHjYDFJod6ON6PbRhz6jiKzGVMHAdubHlwsrQzLZhuI3MvBkPFT/ALGxFWU01aNAwk4cd2/kp59D15VuvQwRMdsYg33Hg35GoM2BTXuXNLrJ6eVrj0CRSQL8B8eNV9Np3jty5Oj4t4mtVGEMfCVv5/6I0GIeJ86Gx+BHI9Kk1Gnhnh0TW36fI40ZOLtFw2NttXwsqd2AqnO8MfhZhxZCtifIWryut0ebDqIVPmqlLdJrhO7+nYuY8kZRe30Ru2DtZMVnwuFw64eLIXkI9twOF9Trz6etb6/T5dPGOfPLrne3t3vf0rhJL1GKUZNxiqRG2dsePER4omERRQiyTagmQEggfaA63qSer1OB45eZ1SlTlHtTqvk37V/nVQhK1Ve4nw3ZsMYo5Ju7mm/u1y3XNa+Vje/S/MjfV2fjEvjljx9UIcu6fNWtvy9PQjWBbJvdmhOzoRZDimkj7tyjd2oa1rXY33jW+nAelbZPFJTnGGnSbkr+J167fPat+/3CwpJuY6w+xHwyBUljbvvHDNlUrIpAspvx6X43Fc3Pq/Pmp5IOkt43uvVr6+2zVPsTRh0qk/qa9q9n+9iLyYf+HnXeVHgkH2l/SpsXiEcM49EnKD9eV/v5bP2NZYupO1TEeDwsuHRna8eYDKNxJ8uVX9RLDq8kccPirn0SIoqUE29jA7S7xO7xEYlAJKuPBIpO/UCzDdoRU3/x/lT8zTy6X3XMX9OU/dM1821UtxyvaogIojZ0jUBc8jZha1jcXOlqoPwOU25ymlJ+kVXyp/xEv9RWyX5kefb8jE5ESMG50FyCd5HC58qs4fBcUa8yTl+SrsvWvqaS1EnwqIcuJkcAO7MBuDMTauni02HE7xwS+SSIZTk+WawKnNS49ldhMzKij+Y+/wC6vG/lvPoK3tQVsxydp2fg1hjWNB4VFvM8SepNz61Sk23bJCRWAFAFAFAFAFAFAFAJe1XZuLHQ93J4WGscgGqN+anS449CARtGTiw0cK7Q7BmwcpjmW32WHsuvND7rjeKsKSfBobtm7RDDu5fRj8m69akT7Mwe4/AFdRqvPl51hoCiaCtGjJFVWRgykqw3EVHkxxnHpmrRsm1uhngu0csTZ8kZfcXChXKneCw33rlZvB8c10qckvS20voTRztdkTdubTbFxhIsSEQizQy+A342I8LDytx31R0Wj/oZuWXG2+0o/Evtyn9yTJPzFUX9GPcLioWGEafJ/EwHTLIMr6EKTe3n6Cublhlx+atPGXRLm09t0/y4+XuTJp11coXy7QxS4yV5MKZYZTZkuLEa+JWBsp148ABVuOHR5NNF+alOO97rd71XP277kblNTfw7EjbTYcwDCLIsUa3ZBISxW7Bsvh+HDTjUej/qnqf6rolJe1K9qvf8/wBjbJ0dHRdCiLH9zGyCd5ydAPFkUdMxrqT0U9XOLeNY4rd8W/sQrIoJ72J5Szm7MWPMm9dvHihjXTBJL2Kzk3yYd3W9GD0R0oGQFZB7QFi2DsZiykqS7GyJ1O6/X5fLdKt2YOzdmNhDDJrYyt7bcuSr0Hx91quTJ1P2N0qHVRmQoAoAoAoAoAoAoAoAoCFtbZUWJjMU8YdDwO8HgVI1U6nUc6ym1wDj/az6O58Nd4M08PQXkUffUe0Oq9bgVNHInyatFc2btcoAreJPeQOnMdKmUqNRhLgUkGaIjy4f7HpWavgCnEYYqbMLHrWrRkivBWtA1NBSgYfw9KMmxAQLBiByBNvdWjxxbtpX8hbAR1vRgyC1kHtAFAFAZwws5soJPT8+VZoFn2D2fYuoVe8lO4DcvXX5mttoq2Y5Otdm+zi4YZms8p3twA5J068fhVXJkcvkbpUPajMhQBQBQBQBQBQBQBQBQBQBQBQFW7S9hMLiyXKmKY/4kdhc/fXc3nv61vGbRijnO1ewWOwjF4h36D60W+33ozqfIZqljkRq0K02qrXjnTKw0NwdD1B1U1MpJ8mKMpdlKwzRuCPePeKz0gXz4B13qfMaj4Vq0CIVrBk8IrAPLUB4aA8oDbBhHf2VJ68PedKyk2Brhdg7u8b+lf1rZQ9TFl57P9ipGAuvcR9R4j6HX1b41pLLGOyCi2dA2XsuLDrljW3MnUsebHjVaUnJ2zdKibWpkKAKAKAKAKAKAKAKAKAKAKAKAKAKAKAhbS2RBiBaaGOW27OoYjyJ1HpWU2uAVnF/RrhCbwtLh2/9NyR6h76dBat1lkjFEFuwEy+zikcfejKH3qxB4cKkWf1RjpIuI7BzkXZYXPIMT8WQVv50HyY6WKJ+xEo34Vv6Tf8A5WNZ68b7imRH7IOP/wCaf0SQ/IVm4epjc2w9jHO7Cy/1Bh87U6oeo3GmC7CTcIEj6uV/K5rDywQpj/BdhNxlm/pjH+pv0rR6j0RnpLLs3YkEH93GA32j4m951HpUEpylybJUMK1MhQBQBQBQBQBQBQBQBQBQBQBQBQBQBQBQBQBQBQBQBQBQBQBQBQBQBQBQBQBQBQBQBQBQBQBQBQBQBQBQBQBQBQBQBQBQBQBQBQBQBQBQBQBQBQBQBQBQBQBQBQBQBQH/2Q=="/>
          <p:cNvSpPr>
            <a:spLocks noChangeAspect="1" noChangeArrowheads="1"/>
          </p:cNvSpPr>
          <p:nvPr/>
        </p:nvSpPr>
        <p:spPr bwMode="auto">
          <a:xfrm>
            <a:off x="307975" y="-1638300"/>
            <a:ext cx="3619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6" name="Picture 6" descr="http://www.bnl.gov/today/body_pics/2014/11/gluonspin-h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15027"/>
            <a:ext cx="2272352" cy="23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3847743"/>
            <a:ext cx="79873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</a:t>
            </a:r>
            <a:r>
              <a:rPr lang="en-US" sz="3000" i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  <a:r>
              <a:rPr lang="en-US" sz="30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sea quarks, which probe beyond static pictures of antiquarks in the nucleon, will be crucial to understanding how the nucleon sea is generated (and what in fact it is!)</a:t>
            </a:r>
          </a:p>
        </p:txBody>
      </p:sp>
    </p:spTree>
    <p:extLst>
      <p:ext uri="{BB962C8B-B14F-4D97-AF65-F5344CB8AC3E}">
        <p14:creationId xmlns:p14="http://schemas.microsoft.com/office/powerpoint/2010/main" val="13563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Lecture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Have experimental evidence from SIDIS, </a:t>
            </a:r>
            <a:r>
              <a:rPr lang="en-US" dirty="0" err="1" smtClean="0"/>
              <a:t>Drell</a:t>
            </a:r>
            <a:r>
              <a:rPr lang="en-US" dirty="0" smtClean="0"/>
              <a:t>-Yan, </a:t>
            </a:r>
            <a:r>
              <a:rPr lang="en-US" dirty="0" err="1" smtClean="0"/>
              <a:t>e+e</a:t>
            </a:r>
            <a:r>
              <a:rPr lang="en-US" dirty="0" smtClean="0"/>
              <a:t>-, and </a:t>
            </a:r>
            <a:r>
              <a:rPr lang="en-US" dirty="0" err="1" smtClean="0"/>
              <a:t>p+p</a:t>
            </a:r>
            <a:r>
              <a:rPr lang="en-US" dirty="0" smtClean="0"/>
              <a:t> that numerous spin-momentum correlations </a:t>
            </a:r>
            <a:r>
              <a:rPr lang="en-US" smtClean="0"/>
              <a:t>described </a:t>
            </a:r>
            <a:r>
              <a:rPr lang="en-US" smtClean="0"/>
              <a:t>by TMD </a:t>
            </a:r>
            <a:r>
              <a:rPr lang="en-US" dirty="0" smtClean="0"/>
              <a:t>pdfs and FFs are nonzero in nature</a:t>
            </a:r>
          </a:p>
          <a:p>
            <a:pPr lvl="1"/>
            <a:r>
              <a:rPr lang="en-US" dirty="0" smtClean="0"/>
              <a:t>Others remain to be measured</a:t>
            </a:r>
          </a:p>
          <a:p>
            <a:pPr lvl="1"/>
            <a:r>
              <a:rPr lang="en-US" dirty="0" smtClean="0"/>
              <a:t>Important probes of parton dynamics, along with unpolarized TMD measurements</a:t>
            </a:r>
          </a:p>
          <a:p>
            <a:r>
              <a:rPr lang="en-US" dirty="0" smtClean="0"/>
              <a:t>Collinear twist-3 </a:t>
            </a:r>
            <a:r>
              <a:rPr lang="en-US" dirty="0" err="1" smtClean="0"/>
              <a:t>multiparton</a:t>
            </a:r>
            <a:r>
              <a:rPr lang="en-US" dirty="0" smtClean="0"/>
              <a:t> correlation functions can also generate single-spin asymmetries</a:t>
            </a:r>
          </a:p>
          <a:p>
            <a:pPr lvl="1"/>
            <a:r>
              <a:rPr lang="en-US" dirty="0" smtClean="0"/>
              <a:t>Can be related to moments of TMD functions</a:t>
            </a:r>
          </a:p>
          <a:p>
            <a:pPr lvl="1"/>
            <a:r>
              <a:rPr lang="en-US" dirty="0" smtClean="0"/>
              <a:t>Go beyond traditional thinking in terms of single-parton scattering or hadronization</a:t>
            </a:r>
          </a:p>
          <a:p>
            <a:r>
              <a:rPr lang="en-US" dirty="0" smtClean="0"/>
              <a:t>Increasing interest in sea quarks—probing spin-spin and spin-momentum correlations for sea quarks will be important in understanding what’s really going on in the sea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Sivers asymmetry in SIDIS for </a:t>
            </a:r>
            <a:br>
              <a:rPr lang="en-US" dirty="0" smtClean="0"/>
            </a:br>
            <a:r>
              <a:rPr lang="en-US" dirty="0" smtClean="0"/>
              <a:t>kaons and protons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27247"/>
            <a:ext cx="4435090" cy="357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28113"/>
            <a:ext cx="4114800" cy="356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5334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</a:rPr>
              <a:t>N</a:t>
            </a:r>
            <a:r>
              <a:rPr lang="en-US" sz="2400" dirty="0" smtClean="0">
                <a:solidFill>
                  <a:srgbClr val="FFFFCC"/>
                </a:solidFill>
              </a:rPr>
              <a:t>onzero for positive kaons and protons, hints for negative kaons and antiprotons.  Identified particles help give </a:t>
            </a:r>
            <a:r>
              <a:rPr lang="en-US" sz="2400" i="1" dirty="0" smtClean="0">
                <a:solidFill>
                  <a:srgbClr val="FFFFCC"/>
                </a:solidFill>
              </a:rPr>
              <a:t>flavor separation</a:t>
            </a:r>
            <a:r>
              <a:rPr lang="en-US" sz="2400" dirty="0" smtClean="0">
                <a:solidFill>
                  <a:srgbClr val="FFFFCC"/>
                </a:solidFill>
              </a:rPr>
              <a:t> for Sivers TMD pdf</a:t>
            </a:r>
            <a:endParaRPr lang="en-US" sz="24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Transverse </a:t>
            </a:r>
            <a:r>
              <a:rPr lang="en-US" sz="3600" dirty="0" smtClean="0"/>
              <a:t>single-spin </a:t>
            </a:r>
            <a:r>
              <a:rPr lang="en-US" sz="3600" dirty="0"/>
              <a:t>a</a:t>
            </a:r>
            <a:r>
              <a:rPr lang="en-US" sz="3600" dirty="0" smtClean="0"/>
              <a:t>symmetries</a:t>
            </a:r>
            <a:r>
              <a:rPr lang="en-US" sz="3600" dirty="0"/>
              <a:t>: </a:t>
            </a:r>
            <a:br>
              <a:rPr lang="en-US" sz="3600" dirty="0"/>
            </a:br>
            <a:r>
              <a:rPr lang="en-US" sz="3600" dirty="0"/>
              <a:t>From </a:t>
            </a:r>
            <a:r>
              <a:rPr lang="en-US" sz="3600" dirty="0" smtClean="0"/>
              <a:t>low </a:t>
            </a:r>
            <a:r>
              <a:rPr lang="en-US" sz="3600" dirty="0"/>
              <a:t>to h</a:t>
            </a:r>
            <a:r>
              <a:rPr lang="en-US" sz="3600" dirty="0" smtClean="0"/>
              <a:t>igh </a:t>
            </a:r>
            <a:r>
              <a:rPr lang="en-US" sz="3600" dirty="0"/>
              <a:t>e</a:t>
            </a:r>
            <a:r>
              <a:rPr lang="en-US" sz="3600" dirty="0" smtClean="0"/>
              <a:t>nergies!</a:t>
            </a:r>
            <a:endParaRPr lang="en-US" sz="3600" dirty="0"/>
          </a:p>
        </p:txBody>
      </p:sp>
      <p:sp>
        <p:nvSpPr>
          <p:cNvPr id="1352712" name="Text Box 8"/>
          <p:cNvSpPr txBox="1">
            <a:spLocks noChangeArrowheads="1"/>
          </p:cNvSpPr>
          <p:nvPr/>
        </p:nvSpPr>
        <p:spPr bwMode="auto">
          <a:xfrm>
            <a:off x="448548" y="1357086"/>
            <a:ext cx="1761252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ANL </a:t>
            </a:r>
          </a:p>
          <a:p>
            <a:r>
              <a:rPr lang="en-US" altLang="ja-JP" dirty="0" smtClean="0"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dirty="0">
                <a:ea typeface="ＭＳ Ｐゴシック" pitchFamily="34" charset="-128"/>
              </a:rPr>
              <a:t>s=4.9 </a:t>
            </a:r>
            <a:r>
              <a:rPr lang="en-US" altLang="ja-JP" dirty="0" err="1">
                <a:ea typeface="ＭＳ Ｐゴシック" pitchFamily="34" charset="-128"/>
              </a:rPr>
              <a:t>GeV</a:t>
            </a:r>
            <a:r>
              <a:rPr lang="en-US" dirty="0"/>
              <a:t> </a:t>
            </a:r>
          </a:p>
        </p:txBody>
      </p:sp>
      <p:graphicFrame>
        <p:nvGraphicFramePr>
          <p:cNvPr id="1352738" name="Object 3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66800" y="5334000"/>
          <a:ext cx="2057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3" name="Equation" r:id="rId4" imgW="977760" imgH="266400" progId="Equation.3">
                  <p:embed/>
                </p:oleObj>
              </mc:Choice>
              <mc:Fallback>
                <p:oleObj name="Equation" r:id="rId4" imgW="9777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0"/>
                        <a:ext cx="2057400" cy="56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501-B949-4497-900A-85D7539E1911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8923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14975"/>
            <a:ext cx="9144000" cy="269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2714685" y="1349883"/>
            <a:ext cx="1761252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BNL </a:t>
            </a:r>
          </a:p>
          <a:p>
            <a:r>
              <a:rPr lang="en-US" altLang="ja-JP" dirty="0" smtClean="0"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dirty="0" smtClean="0">
                <a:ea typeface="ＭＳ Ｐゴシック" pitchFamily="34" charset="-128"/>
              </a:rPr>
              <a:t>s=6.6 </a:t>
            </a:r>
            <a:r>
              <a:rPr lang="en-US" altLang="ja-JP" dirty="0" err="1" smtClean="0">
                <a:ea typeface="ＭＳ Ｐゴシック" pitchFamily="34" charset="-128"/>
              </a:rPr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66660" y="1295400"/>
            <a:ext cx="1915140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FNAL </a:t>
            </a:r>
          </a:p>
          <a:p>
            <a:r>
              <a:rPr lang="en-US" altLang="ja-JP" dirty="0" smtClean="0"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dirty="0" smtClean="0">
                <a:ea typeface="ＭＳ Ｐゴシック" pitchFamily="34" charset="-128"/>
              </a:rPr>
              <a:t>s=19.4 </a:t>
            </a:r>
            <a:r>
              <a:rPr lang="en-US" altLang="ja-JP" dirty="0" err="1" smtClean="0">
                <a:ea typeface="ＭＳ Ｐゴシック" pitchFamily="34" charset="-128"/>
              </a:rPr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45621" y="1302711"/>
            <a:ext cx="1915140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RHIC </a:t>
            </a:r>
          </a:p>
          <a:p>
            <a:r>
              <a:rPr lang="en-US" altLang="ja-JP" dirty="0" smtClean="0"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 dirty="0" smtClean="0">
                <a:ea typeface="ＭＳ Ｐゴシック" pitchFamily="34" charset="-128"/>
              </a:rPr>
              <a:t>s=62.4 </a:t>
            </a:r>
            <a:r>
              <a:rPr lang="en-US" altLang="ja-JP" dirty="0" err="1" smtClean="0">
                <a:ea typeface="ＭＳ Ｐゴシック" pitchFamily="34" charset="-128"/>
              </a:rPr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4876800" y="4953000"/>
            <a:ext cx="3048000" cy="1566862"/>
            <a:chOff x="1680" y="3141"/>
            <a:chExt cx="1872" cy="864"/>
          </a:xfrm>
        </p:grpSpPr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1680" y="3189"/>
              <a:ext cx="187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9"/>
            <p:cNvGrpSpPr>
              <a:grpSpLocks/>
            </p:cNvGrpSpPr>
            <p:nvPr/>
          </p:nvGrpSpPr>
          <p:grpSpPr bwMode="auto">
            <a:xfrm>
              <a:off x="1776" y="3141"/>
              <a:ext cx="1579" cy="845"/>
              <a:chOff x="1776" y="2666"/>
              <a:chExt cx="2088" cy="1271"/>
            </a:xfrm>
          </p:grpSpPr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 flipV="1">
                <a:off x="1776" y="3024"/>
                <a:ext cx="1968" cy="528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" name="Group 11"/>
              <p:cNvGrpSpPr>
                <a:grpSpLocks/>
              </p:cNvGrpSpPr>
              <p:nvPr/>
            </p:nvGrpSpPr>
            <p:grpSpPr bwMode="auto">
              <a:xfrm>
                <a:off x="2352" y="3072"/>
                <a:ext cx="288" cy="480"/>
                <a:chOff x="4320" y="1488"/>
                <a:chExt cx="288" cy="480"/>
              </a:xfrm>
            </p:grpSpPr>
            <p:sp>
              <p:nvSpPr>
                <p:cNvPr id="32" name="AutoShape 12"/>
                <p:cNvSpPr>
                  <a:spLocks noChangeArrowheads="1"/>
                </p:cNvSpPr>
                <p:nvPr/>
              </p:nvSpPr>
              <p:spPr bwMode="auto">
                <a:xfrm>
                  <a:off x="4416" y="1488"/>
                  <a:ext cx="86" cy="480"/>
                </a:xfrm>
                <a:prstGeom prst="upArrow">
                  <a:avLst>
                    <a:gd name="adj1" fmla="val 50000"/>
                    <a:gd name="adj2" fmla="val 139535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0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0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1632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3300"/>
                    </a:gs>
                  </a:gsLst>
                  <a:lin ang="2700000" scaled="1"/>
                </a:gradFill>
                <a:ln w="9525">
                  <a:solidFill>
                    <a:srgbClr val="00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Oval 14"/>
              <p:cNvSpPr>
                <a:spLocks noChangeAspect="1" noChangeArrowheads="1"/>
              </p:cNvSpPr>
              <p:nvPr/>
            </p:nvSpPr>
            <p:spPr bwMode="auto">
              <a:xfrm>
                <a:off x="3120" y="302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3300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2736" y="3120"/>
                <a:ext cx="288" cy="2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16"/>
              <p:cNvSpPr>
                <a:spLocks noChangeShapeType="1"/>
              </p:cNvSpPr>
              <p:nvPr/>
            </p:nvSpPr>
            <p:spPr bwMode="auto">
              <a:xfrm flipV="1">
                <a:off x="2880" y="2928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7"/>
              <p:cNvSpPr>
                <a:spLocks noChangeShapeType="1"/>
              </p:cNvSpPr>
              <p:nvPr/>
            </p:nvSpPr>
            <p:spPr bwMode="auto">
              <a:xfrm>
                <a:off x="2976" y="3360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 Box 18"/>
              <p:cNvSpPr txBox="1">
                <a:spLocks noChangeArrowheads="1"/>
              </p:cNvSpPr>
              <p:nvPr/>
            </p:nvSpPr>
            <p:spPr bwMode="auto">
              <a:xfrm>
                <a:off x="2823" y="2666"/>
                <a:ext cx="589" cy="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ja-JP" sz="3200">
                    <a:solidFill>
                      <a:srgbClr val="FF3399"/>
                    </a:solidFill>
                    <a:ea typeface="ＭＳ Ｐゴシック" pitchFamily="34" charset="-128"/>
                  </a:rPr>
                  <a:t>left</a:t>
                </a:r>
              </a:p>
            </p:txBody>
          </p:sp>
          <p:sp>
            <p:nvSpPr>
              <p:cNvPr id="31" name="Text Box 19"/>
              <p:cNvSpPr txBox="1">
                <a:spLocks noChangeArrowheads="1"/>
              </p:cNvSpPr>
              <p:nvPr/>
            </p:nvSpPr>
            <p:spPr bwMode="auto">
              <a:xfrm>
                <a:off x="3073" y="3457"/>
                <a:ext cx="791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ja-JP" sz="3200">
                    <a:solidFill>
                      <a:srgbClr val="FF3399"/>
                    </a:solidFill>
                    <a:ea typeface="ＭＳ Ｐゴシック" pitchFamily="34" charset="-128"/>
                  </a:rPr>
                  <a:t>right</a:t>
                </a:r>
              </a:p>
            </p:txBody>
          </p:sp>
        </p:grpSp>
      </p:grpSp>
      <p:pic>
        <p:nvPicPr>
          <p:cNvPr id="36" name="Picture 8" descr="BRAHMS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762000"/>
            <a:ext cx="990600" cy="530058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 bwMode="auto">
          <a:xfrm>
            <a:off x="6858000" y="2057400"/>
            <a:ext cx="2286000" cy="304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76413" y="1752600"/>
            <a:ext cx="5591175" cy="4095750"/>
            <a:chOff x="1776413" y="1362075"/>
            <a:chExt cx="5591175" cy="4095750"/>
          </a:xfrm>
        </p:grpSpPr>
        <p:pic>
          <p:nvPicPr>
            <p:cNvPr id="1892485" name="Picture 1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413" y="1362075"/>
              <a:ext cx="5591175" cy="409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558809" y="3332424"/>
              <a:ext cx="20730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</a:rPr>
                <a:t>PRD90, 012006 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</a:rPr>
                <a:t>(2014)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67000" y="1600200"/>
              <a:ext cx="56938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p</a:t>
              </a:r>
              <a:r>
                <a:rPr lang="en-US" sz="3400" baseline="30000" dirty="0" smtClean="0">
                  <a:solidFill>
                    <a:schemeClr val="tx1"/>
                  </a:solidFill>
                </a:rPr>
                <a:t>0</a:t>
              </a:r>
              <a:endParaRPr lang="en-US" sz="3400" baseline="30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5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/>
              <a:t>Effects persist up to transverse momenta of 7(!) GeV/c at √s=500 GeV</a:t>
            </a:r>
            <a:endParaRPr lang="en-US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828800"/>
            <a:ext cx="3200400" cy="4495800"/>
          </a:xfrm>
        </p:spPr>
        <p:txBody>
          <a:bodyPr/>
          <a:lstStyle/>
          <a:p>
            <a:r>
              <a:rPr lang="en-US" sz="2300" dirty="0" smtClean="0"/>
              <a:t>Can try to interpret these non-perturbative effects within the framework of perturbative QCD.  </a:t>
            </a:r>
          </a:p>
          <a:p>
            <a:r>
              <a:rPr lang="en-US" sz="2300" dirty="0" smtClean="0"/>
              <a:t>Haven’t yet disentangled all the possible contributing effects to the (messy) process of </a:t>
            </a:r>
            <a:r>
              <a:rPr lang="en-US" sz="2300" dirty="0" err="1" smtClean="0"/>
              <a:t>p+p</a:t>
            </a:r>
            <a:r>
              <a:rPr lang="en-US" sz="2300" dirty="0" smtClean="0"/>
              <a:t> to pions</a:t>
            </a:r>
            <a:endParaRPr lang="en-US" sz="23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501-B949-4497-900A-85D7539E191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99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00200"/>
            <a:ext cx="56007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2590800"/>
            <a:ext cx="638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sz="4000" baseline="30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066800" y="4524828"/>
            <a:ext cx="434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88532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1457154" name="Rectangle 2"/>
          <p:cNvSpPr>
            <a:spLocks noChangeArrowheads="1"/>
          </p:cNvSpPr>
          <p:nvPr/>
        </p:nvSpPr>
        <p:spPr bwMode="auto">
          <a:xfrm>
            <a:off x="5703888" y="76200"/>
            <a:ext cx="3287712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57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7275" y="152400"/>
            <a:ext cx="2854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7156" name="Rectangle 4"/>
          <p:cNvSpPr>
            <a:spLocks noChangeArrowheads="1"/>
          </p:cNvSpPr>
          <p:nvPr/>
        </p:nvSpPr>
        <p:spPr bwMode="auto">
          <a:xfrm>
            <a:off x="5703888" y="4572000"/>
            <a:ext cx="3354387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57157" name="Picture 5" descr="pi_fe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0175"/>
            <a:ext cx="3200400" cy="2155825"/>
          </a:xfrm>
          <a:prstGeom prst="rect">
            <a:avLst/>
          </a:prstGeom>
          <a:noFill/>
        </p:spPr>
      </p:pic>
      <p:pic>
        <p:nvPicPr>
          <p:cNvPr id="1457158" name="Picture 6" descr="k_fe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362200"/>
            <a:ext cx="3200400" cy="2157413"/>
          </a:xfrm>
          <a:prstGeom prst="rect">
            <a:avLst/>
          </a:prstGeom>
          <a:noFill/>
        </p:spPr>
      </p:pic>
      <p:pic>
        <p:nvPicPr>
          <p:cNvPr id="1457159" name="Picture 7" descr="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597400"/>
            <a:ext cx="3200400" cy="2157413"/>
          </a:xfrm>
          <a:prstGeom prst="rect">
            <a:avLst/>
          </a:prstGeom>
          <a:noFill/>
        </p:spPr>
      </p:pic>
      <p:pic>
        <p:nvPicPr>
          <p:cNvPr id="1457160" name="Picture 8" descr="BRAHMS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038600"/>
            <a:ext cx="1447800" cy="774700"/>
          </a:xfrm>
          <a:prstGeom prst="rect">
            <a:avLst/>
          </a:prstGeom>
          <a:noFill/>
        </p:spPr>
      </p:pic>
      <p:sp>
        <p:nvSpPr>
          <p:cNvPr id="1457161" name="Text Box 9"/>
          <p:cNvSpPr txBox="1">
            <a:spLocks noChangeArrowheads="1"/>
          </p:cNvSpPr>
          <p:nvPr/>
        </p:nvSpPr>
        <p:spPr bwMode="auto">
          <a:xfrm>
            <a:off x="722313" y="230188"/>
            <a:ext cx="43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1457162" name="Text Box 10"/>
          <p:cNvSpPr txBox="1">
            <a:spLocks noChangeArrowheads="1"/>
          </p:cNvSpPr>
          <p:nvPr/>
        </p:nvSpPr>
        <p:spPr bwMode="auto">
          <a:xfrm>
            <a:off x="722313" y="2598738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57163" name="Text Box 11"/>
          <p:cNvSpPr txBox="1">
            <a:spLocks noChangeArrowheads="1"/>
          </p:cNvSpPr>
          <p:nvPr/>
        </p:nvSpPr>
        <p:spPr bwMode="auto">
          <a:xfrm>
            <a:off x="812800" y="4800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57164" name="Text Box 12"/>
          <p:cNvSpPr txBox="1">
            <a:spLocks noChangeArrowheads="1"/>
          </p:cNvSpPr>
          <p:nvPr/>
        </p:nvSpPr>
        <p:spPr bwMode="auto">
          <a:xfrm>
            <a:off x="6423025" y="228600"/>
            <a:ext cx="43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1457165" name="Text Box 13"/>
          <p:cNvSpPr txBox="1">
            <a:spLocks noChangeArrowheads="1"/>
          </p:cNvSpPr>
          <p:nvPr/>
        </p:nvSpPr>
        <p:spPr bwMode="auto">
          <a:xfrm>
            <a:off x="728663" y="3657600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1457166" name="Text Box 14"/>
          <p:cNvSpPr txBox="1">
            <a:spLocks noChangeArrowheads="1"/>
          </p:cNvSpPr>
          <p:nvPr/>
        </p:nvSpPr>
        <p:spPr bwMode="auto">
          <a:xfrm>
            <a:off x="739775" y="59436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1457167" name="Text Box 15"/>
          <p:cNvSpPr txBox="1">
            <a:spLocks noChangeArrowheads="1"/>
          </p:cNvSpPr>
          <p:nvPr/>
        </p:nvSpPr>
        <p:spPr bwMode="auto">
          <a:xfrm>
            <a:off x="685800" y="14478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1457168" name="Text Box 16"/>
          <p:cNvSpPr txBox="1">
            <a:spLocks noChangeArrowheads="1"/>
          </p:cNvSpPr>
          <p:nvPr/>
        </p:nvSpPr>
        <p:spPr bwMode="auto">
          <a:xfrm>
            <a:off x="6478588" y="1447800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62.4 GeV</a:t>
            </a:r>
          </a:p>
        </p:txBody>
      </p:sp>
      <p:sp>
        <p:nvSpPr>
          <p:cNvPr id="1457169" name="Text Box 17"/>
          <p:cNvSpPr txBox="1">
            <a:spLocks noChangeArrowheads="1"/>
          </p:cNvSpPr>
          <p:nvPr/>
        </p:nvSpPr>
        <p:spPr bwMode="auto">
          <a:xfrm>
            <a:off x="3581400" y="381000"/>
            <a:ext cx="1905000" cy="1382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2800" i="1">
                <a:solidFill>
                  <a:schemeClr val="tx1"/>
                </a:solidFill>
              </a:rPr>
              <a:t>, K, p </a:t>
            </a:r>
          </a:p>
          <a:p>
            <a:r>
              <a:rPr lang="en-US" sz="2800" i="1">
                <a:solidFill>
                  <a:schemeClr val="tx1"/>
                </a:solidFill>
              </a:rPr>
              <a:t>at 200 and 62.4 GeV</a:t>
            </a:r>
          </a:p>
        </p:txBody>
      </p:sp>
      <p:sp>
        <p:nvSpPr>
          <p:cNvPr id="1457170" name="Text Box 18"/>
          <p:cNvSpPr txBox="1">
            <a:spLocks noChangeArrowheads="1"/>
          </p:cNvSpPr>
          <p:nvPr/>
        </p:nvSpPr>
        <p:spPr bwMode="auto">
          <a:xfrm>
            <a:off x="3429000" y="2895600"/>
            <a:ext cx="1679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K- asymmetries </a:t>
            </a:r>
          </a:p>
          <a:p>
            <a:r>
              <a:rPr lang="en-US" dirty="0" err="1">
                <a:solidFill>
                  <a:srgbClr val="FFFFCC"/>
                </a:solidFill>
              </a:rPr>
              <a:t>underpredicted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457171" name="Line 19"/>
          <p:cNvSpPr>
            <a:spLocks noChangeShapeType="1"/>
          </p:cNvSpPr>
          <p:nvPr/>
        </p:nvSpPr>
        <p:spPr bwMode="auto">
          <a:xfrm>
            <a:off x="3505200" y="2514600"/>
            <a:ext cx="2057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7172" name="Text Box 20"/>
          <p:cNvSpPr txBox="1">
            <a:spLocks noChangeArrowheads="1"/>
          </p:cNvSpPr>
          <p:nvPr/>
        </p:nvSpPr>
        <p:spPr bwMode="auto">
          <a:xfrm>
            <a:off x="3411538" y="2079625"/>
            <a:ext cx="2281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Note different scales</a:t>
            </a:r>
          </a:p>
        </p:txBody>
      </p:sp>
      <p:sp>
        <p:nvSpPr>
          <p:cNvPr id="1457173" name="Rectangle 21"/>
          <p:cNvSpPr>
            <a:spLocks noChangeArrowheads="1"/>
          </p:cNvSpPr>
          <p:nvPr/>
        </p:nvSpPr>
        <p:spPr bwMode="auto">
          <a:xfrm>
            <a:off x="5715000" y="2362200"/>
            <a:ext cx="33528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703888" y="4637088"/>
            <a:ext cx="3298825" cy="2001837"/>
            <a:chOff x="3552" y="2921"/>
            <a:chExt cx="2078" cy="1261"/>
          </a:xfrm>
        </p:grpSpPr>
        <p:pic>
          <p:nvPicPr>
            <p:cNvPr id="1457175" name="Picture 2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54" y="2929"/>
              <a:ext cx="1776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57176" name="Picture 2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52" y="2921"/>
              <a:ext cx="443" cy="1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791200" y="2427288"/>
            <a:ext cx="3276600" cy="2039937"/>
            <a:chOff x="3543" y="1529"/>
            <a:chExt cx="2169" cy="1285"/>
          </a:xfrm>
        </p:grpSpPr>
        <p:pic>
          <p:nvPicPr>
            <p:cNvPr id="1457178" name="Picture 2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09" y="1539"/>
              <a:ext cx="1803" cy="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57179" name="Picture 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43" y="1529"/>
              <a:ext cx="455" cy="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57180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76913" y="142875"/>
            <a:ext cx="7112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7181" name="Text Box 29"/>
          <p:cNvSpPr txBox="1">
            <a:spLocks noChangeArrowheads="1"/>
          </p:cNvSpPr>
          <p:nvPr/>
        </p:nvSpPr>
        <p:spPr bwMode="auto">
          <a:xfrm>
            <a:off x="6434138" y="3733800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62.4 GeV</a:t>
            </a:r>
          </a:p>
        </p:txBody>
      </p:sp>
      <p:sp>
        <p:nvSpPr>
          <p:cNvPr id="1457182" name="Text Box 30"/>
          <p:cNvSpPr txBox="1">
            <a:spLocks noChangeArrowheads="1"/>
          </p:cNvSpPr>
          <p:nvPr/>
        </p:nvSpPr>
        <p:spPr bwMode="auto">
          <a:xfrm>
            <a:off x="6400800" y="5943600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62.4 GeV</a:t>
            </a:r>
          </a:p>
        </p:txBody>
      </p:sp>
      <p:sp>
        <p:nvSpPr>
          <p:cNvPr id="1457183" name="Text Box 31"/>
          <p:cNvSpPr txBox="1">
            <a:spLocks noChangeArrowheads="1"/>
          </p:cNvSpPr>
          <p:nvPr/>
        </p:nvSpPr>
        <p:spPr bwMode="auto">
          <a:xfrm>
            <a:off x="6597650" y="476885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57184" name="Text Box 32"/>
          <p:cNvSpPr txBox="1">
            <a:spLocks noChangeArrowheads="1"/>
          </p:cNvSpPr>
          <p:nvPr/>
        </p:nvSpPr>
        <p:spPr bwMode="auto">
          <a:xfrm>
            <a:off x="6510338" y="2568575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57185" name="Text Box 33"/>
          <p:cNvSpPr txBox="1">
            <a:spLocks noChangeArrowheads="1"/>
          </p:cNvSpPr>
          <p:nvPr/>
        </p:nvSpPr>
        <p:spPr bwMode="auto">
          <a:xfrm>
            <a:off x="3340100" y="5105400"/>
            <a:ext cx="2832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900" dirty="0">
                <a:solidFill>
                  <a:srgbClr val="FFFFCC"/>
                </a:solidFill>
              </a:rPr>
              <a:t>Large antiproton asymmetry??  Unfortunately no </a:t>
            </a:r>
            <a:r>
              <a:rPr lang="en-US" sz="1900" dirty="0" smtClean="0">
                <a:solidFill>
                  <a:srgbClr val="FFFFCC"/>
                </a:solidFill>
              </a:rPr>
              <a:t>62.4 </a:t>
            </a:r>
          </a:p>
          <a:p>
            <a:r>
              <a:rPr lang="en-US" sz="1900" dirty="0" smtClean="0">
                <a:solidFill>
                  <a:srgbClr val="FFFFCC"/>
                </a:solidFill>
              </a:rPr>
              <a:t>GeV </a:t>
            </a:r>
            <a:r>
              <a:rPr lang="en-US" sz="1900" dirty="0">
                <a:solidFill>
                  <a:srgbClr val="FFFFCC"/>
                </a:solidFill>
              </a:rPr>
              <a:t>measurement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524000" y="3429000"/>
            <a:ext cx="6076950" cy="95410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Pions suggest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valence quark effect.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aons and (anti)protons don’t!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1" y="4724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PRL 101</a:t>
            </a:r>
            <a:r>
              <a:rPr lang="en-US" dirty="0"/>
              <a:t>, 042001 (2008) </a:t>
            </a:r>
          </a:p>
        </p:txBody>
      </p:sp>
    </p:spTree>
    <p:extLst>
      <p:ext uri="{BB962C8B-B14F-4D97-AF65-F5344CB8AC3E}">
        <p14:creationId xmlns:p14="http://schemas.microsoft.com/office/powerpoint/2010/main" val="23736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4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Transverse single-spin asymmetry in </a:t>
            </a:r>
            <a:r>
              <a:rPr lang="en-US" dirty="0" err="1" smtClean="0"/>
              <a:t>p+p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lang="en-US" dirty="0" err="1" smtClean="0">
                <a:sym typeface="Wingdings" panose="05000000000000000000" pitchFamily="2" charset="2"/>
              </a:rPr>
              <a:t>+X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501-B949-4497-900A-85D7539E191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8334" y="1333143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PRD90, 072008 (2014)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2052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0" y="1678365"/>
            <a:ext cx="860436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4448" y="4445675"/>
            <a:ext cx="79799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FFFFCC"/>
                </a:solidFill>
              </a:rPr>
              <a:t>Large </a:t>
            </a:r>
            <a:r>
              <a:rPr lang="en-US" sz="2600" dirty="0" smtClean="0">
                <a:solidFill>
                  <a:srgbClr val="FFFFCC"/>
                </a:solidFill>
                <a:latin typeface="Symbol" panose="05050102010706020507" pitchFamily="18" charset="2"/>
              </a:rPr>
              <a:t>h</a:t>
            </a:r>
            <a:r>
              <a:rPr lang="en-US" sz="2600" dirty="0" smtClean="0">
                <a:solidFill>
                  <a:srgbClr val="FFFFCC"/>
                </a:solidFill>
              </a:rPr>
              <a:t> A</a:t>
            </a:r>
            <a:r>
              <a:rPr lang="en-US" sz="2600" baseline="-25000" dirty="0" smtClean="0">
                <a:solidFill>
                  <a:srgbClr val="FFFFCC"/>
                </a:solidFill>
              </a:rPr>
              <a:t>N</a:t>
            </a:r>
            <a:r>
              <a:rPr lang="en-US" sz="2600" dirty="0" smtClean="0">
                <a:solidFill>
                  <a:srgbClr val="FFFFCC"/>
                </a:solidFill>
              </a:rPr>
              <a:t> observed by STAR and PHENIX (and Fermilab E704), similar in magnitude to </a:t>
            </a:r>
            <a:r>
              <a:rPr lang="en-US" sz="2600" dirty="0" smtClean="0">
                <a:solidFill>
                  <a:srgbClr val="FFFFCC"/>
                </a:solidFill>
                <a:latin typeface="Symbol" panose="05050102010706020507" pitchFamily="18" charset="2"/>
              </a:rPr>
              <a:t>p</a:t>
            </a:r>
            <a:r>
              <a:rPr lang="en-US" sz="2600" baseline="30000" dirty="0" smtClean="0">
                <a:solidFill>
                  <a:srgbClr val="FFFFCC"/>
                </a:solidFill>
              </a:rPr>
              <a:t>0</a:t>
            </a:r>
          </a:p>
          <a:p>
            <a:pPr algn="l"/>
            <a:endParaRPr lang="en-US" sz="2600" dirty="0" smtClean="0">
              <a:solidFill>
                <a:srgbClr val="FFFFCC"/>
              </a:solidFill>
            </a:endParaRPr>
          </a:p>
          <a:p>
            <a:pPr algn="l"/>
            <a:endParaRPr lang="en-US" sz="26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5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 and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A</a:t>
            </a:r>
            <a:r>
              <a:rPr lang="en-US" baseline="-25000" dirty="0" smtClean="0"/>
              <a:t>N</a:t>
            </a:r>
            <a:r>
              <a:rPr lang="en-US" dirty="0" smtClean="0"/>
              <a:t> at midrapidity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04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9175"/>
            <a:ext cx="39433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5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1981200"/>
            <a:ext cx="42862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5410200"/>
            <a:ext cx="2859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Sensitive to </a:t>
            </a:r>
            <a:r>
              <a:rPr lang="en-US" dirty="0" err="1" smtClean="0">
                <a:solidFill>
                  <a:srgbClr val="FFFFCC"/>
                </a:solidFill>
              </a:rPr>
              <a:t>gg</a:t>
            </a:r>
            <a:r>
              <a:rPr lang="en-US" dirty="0" smtClean="0">
                <a:solidFill>
                  <a:srgbClr val="FFFFCC"/>
                </a:solidFill>
              </a:rPr>
              <a:t>, </a:t>
            </a:r>
            <a:r>
              <a:rPr lang="en-US" dirty="0" err="1" smtClean="0">
                <a:solidFill>
                  <a:srgbClr val="FFFFCC"/>
                </a:solidFill>
              </a:rPr>
              <a:t>qg</a:t>
            </a:r>
            <a:r>
              <a:rPr lang="en-US" dirty="0" smtClean="0">
                <a:solidFill>
                  <a:srgbClr val="FFFFCC"/>
                </a:solidFill>
              </a:rPr>
              <a:t> scattering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Consistent with zero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Enhanced A</a:t>
            </a:r>
            <a:r>
              <a:rPr lang="en-US" baseline="-25000" dirty="0" smtClean="0"/>
              <a:t>N</a:t>
            </a:r>
            <a:r>
              <a:rPr lang="en-US" dirty="0" smtClean="0"/>
              <a:t> for isolated forward neutral pions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05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1" y="1447800"/>
            <a:ext cx="734862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heavy flavor A</a:t>
            </a:r>
            <a:r>
              <a:rPr lang="en-US" baseline="-25000" dirty="0" smtClean="0"/>
              <a:t>N</a:t>
            </a:r>
            <a:r>
              <a:rPr lang="en-US" dirty="0" smtClean="0"/>
              <a:t> to </a:t>
            </a:r>
            <a:r>
              <a:rPr lang="en-US" smtClean="0"/>
              <a:t>probe </a:t>
            </a:r>
            <a:br>
              <a:rPr lang="en-US" smtClean="0"/>
            </a:br>
            <a:r>
              <a:rPr lang="en-US" smtClean="0"/>
              <a:t>twist-3 </a:t>
            </a:r>
            <a:r>
              <a:rPr lang="en-US" dirty="0" err="1" smtClean="0"/>
              <a:t>trigluon</a:t>
            </a:r>
            <a:r>
              <a:rPr lang="en-US" dirty="0" smtClean="0"/>
              <a:t> correlations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03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4" y="1600201"/>
            <a:ext cx="584874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2286000"/>
            <a:ext cx="2304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FFCC"/>
                </a:solidFill>
              </a:rPr>
              <a:t>Expect measurement with ~0.01 accuracy from 2015 data, with displaced vertex heavy flavor tagging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Sivers for pions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4196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0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Boer-Mulders ×Collins asymmetry from SIDIS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3748" y="2147888"/>
            <a:ext cx="8459252" cy="2358071"/>
            <a:chOff x="708561" y="2147888"/>
            <a:chExt cx="8459252" cy="2358071"/>
          </a:xfrm>
        </p:grpSpPr>
        <p:pic>
          <p:nvPicPr>
            <p:cNvPr id="4700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61" y="2147888"/>
              <a:ext cx="8459252" cy="23580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414714" y="2209800"/>
              <a:ext cx="27574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</a:rPr>
                <a:t>Boer-Mulders x Collins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04777" y="2526268"/>
              <a:ext cx="6432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1"/>
                  </a:solidFill>
                </a:rPr>
                <a:t>e+p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09004" y="3516868"/>
              <a:ext cx="3987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HERMES, PRD 87, 012010 (2013)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95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6738"/>
            <a:ext cx="76200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5715000"/>
            <a:ext cx="280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C. van Hulse, DIS 2016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939352" y="1842448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400" dirty="0" smtClean="0"/>
              <a:t>Boer-Mulders ×Collins asymmetry from SIDIS</a:t>
            </a:r>
            <a:endParaRPr lang="en-US" sz="3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726674"/>
              </p:ext>
            </p:extLst>
          </p:nvPr>
        </p:nvGraphicFramePr>
        <p:xfrm>
          <a:off x="838200" y="1143000"/>
          <a:ext cx="7502525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8" r:id="rId3" imgW="16901587" imgH="7873016" progId="">
                  <p:embed/>
                </p:oleObj>
              </mc:Choice>
              <mc:Fallback>
                <p:oleObj r:id="rId3" imgW="16901587" imgH="787301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0"/>
                        <a:ext cx="7502525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4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1371600"/>
            <a:ext cx="110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648200"/>
            <a:ext cx="762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FFFFCC"/>
                </a:solidFill>
              </a:rPr>
              <a:t>Boer-Mulders TMD pdf – correlation between quark transverse spin and its own transverse momentum.  PT-odd, chiral-odd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FFFFCC"/>
                </a:solidFill>
              </a:rPr>
              <a:t>Chiral-odd </a:t>
            </a:r>
            <a:r>
              <a:rPr lang="en-US" sz="1900" dirty="0" smtClean="0">
                <a:solidFill>
                  <a:srgbClr val="FFFFCC"/>
                </a:solidFill>
                <a:sym typeface="Wingdings" panose="05000000000000000000" pitchFamily="2" charset="2"/>
              </a:rPr>
              <a:t> need another chiral-odd function to measure it.  Here the Collins TMD FF</a:t>
            </a:r>
            <a:endParaRPr lang="en-US" sz="1900" dirty="0" smtClean="0">
              <a:solidFill>
                <a:srgbClr val="FFFF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FFFFCC"/>
                </a:solidFill>
              </a:rPr>
              <a:t>Clearly nonzero for positive and negative hadrons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FFFFCC"/>
                </a:solidFill>
              </a:rPr>
              <a:t>Also measured by HERMES – PRD87, 012010 (2013)</a:t>
            </a:r>
            <a:endParaRPr lang="en-US" sz="19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623888"/>
            <a:ext cx="759142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5715000"/>
            <a:ext cx="280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C. van Hulse, DIS 2016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25704" y="1883392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Transversity ×Collins asymmetry from SIDIS </a:t>
            </a:r>
            <a:r>
              <a:rPr lang="en-US" dirty="0" smtClean="0"/>
              <a:t>for protons and antiprotons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819275"/>
            <a:ext cx="47910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Collins ×Collins from </a:t>
            </a:r>
            <a:r>
              <a:rPr lang="en-US" dirty="0" err="1" smtClean="0"/>
              <a:t>e+e</a:t>
            </a:r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0" y="1524000"/>
            <a:ext cx="4876800" cy="4953000"/>
            <a:chOff x="2238375" y="1143000"/>
            <a:chExt cx="4238625" cy="436245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38375" y="1143000"/>
              <a:ext cx="4238625" cy="4362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968820" y="1369959"/>
              <a:ext cx="27703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BELLE PRL96, 232002 (2006)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39740" y="1676400"/>
              <a:ext cx="1935145" cy="43088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</a:rPr>
                <a:t>Collins x Collins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02078" y="1676400"/>
              <a:ext cx="61747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>
                  <a:solidFill>
                    <a:schemeClr val="tx1"/>
                  </a:solidFill>
                </a:rPr>
                <a:t>e</a:t>
              </a:r>
              <a:r>
                <a:rPr lang="en-US" sz="2200" baseline="30000" dirty="0" err="1" smtClean="0">
                  <a:solidFill>
                    <a:schemeClr val="tx1"/>
                  </a:solidFill>
                </a:rPr>
                <a:t>+</a:t>
              </a:r>
              <a:r>
                <a:rPr lang="en-US" sz="2200" dirty="0" err="1" smtClean="0">
                  <a:solidFill>
                    <a:schemeClr val="tx1"/>
                  </a:solidFill>
                </a:rPr>
                <a:t>e</a:t>
              </a:r>
              <a:r>
                <a:rPr lang="en-US" sz="2200" baseline="30000" dirty="0" smtClean="0">
                  <a:solidFill>
                    <a:schemeClr val="tx1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5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TMD pdf measurements in SIDIS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7086600" cy="236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1905000"/>
            <a:ext cx="209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Pretzelosity</a:t>
            </a:r>
            <a:r>
              <a:rPr lang="en-US" dirty="0" smtClean="0"/>
              <a:t> x Collins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7086600" cy="216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29000" y="4648200"/>
            <a:ext cx="171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Worm gear g</a:t>
            </a:r>
            <a:r>
              <a:rPr lang="en-US" baseline="-25000" dirty="0" smtClean="0"/>
              <a:t>1T</a:t>
            </a:r>
            <a:r>
              <a:rPr lang="en-US" dirty="0" smtClean="0">
                <a:latin typeface="Times New Roman"/>
                <a:cs typeface="Times New Roman"/>
              </a:rPr>
              <a:t>┴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2274332"/>
            <a:ext cx="1408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CC"/>
                </a:solidFill>
              </a:rPr>
              <a:t>COMPASS</a:t>
            </a:r>
            <a:endParaRPr lang="en-US" sz="24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TMD pdf measurements in SIDIS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1143000"/>
            <a:ext cx="76295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7992" y="1367135"/>
            <a:ext cx="1246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90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Similarity of Collins and </a:t>
            </a:r>
            <a:r>
              <a:rPr lang="en-US" dirty="0" err="1" smtClean="0"/>
              <a:t>dihadron</a:t>
            </a:r>
            <a:r>
              <a:rPr lang="en-US" dirty="0" smtClean="0"/>
              <a:t> interference FF asymmetry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609724"/>
            <a:ext cx="4838700" cy="45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8500" y="4964668"/>
            <a:ext cx="302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COMPASS, PLB736, 124 (2014)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91352" y="6140075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CC"/>
                </a:solidFill>
              </a:rPr>
              <a:t>C</a:t>
            </a:r>
            <a:r>
              <a:rPr lang="en-US" sz="1600" dirty="0" smtClean="0">
                <a:solidFill>
                  <a:srgbClr val="FFFFCC"/>
                </a:solidFill>
              </a:rPr>
              <a:t>ommon </a:t>
            </a:r>
            <a:r>
              <a:rPr lang="en-US" sz="1600" dirty="0">
                <a:solidFill>
                  <a:srgbClr val="FFFFCC"/>
                </a:solidFill>
              </a:rPr>
              <a:t>hadron sample for Collins and </a:t>
            </a:r>
            <a:r>
              <a:rPr lang="en-US" sz="1600" dirty="0" smtClean="0">
                <a:solidFill>
                  <a:srgbClr val="FFFFCC"/>
                </a:solidFill>
              </a:rPr>
              <a:t>interference FF </a:t>
            </a:r>
            <a:r>
              <a:rPr lang="en-US" sz="1600" dirty="0">
                <a:solidFill>
                  <a:srgbClr val="FFFFCC"/>
                </a:solidFill>
              </a:rPr>
              <a:t>analysis</a:t>
            </a:r>
            <a:endParaRPr lang="en-GB" sz="16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Inclusive</a:t>
            </a:r>
            <a:r>
              <a:rPr lang="en-US" dirty="0"/>
              <a:t> hadron transverse single-spin asymmetries in </a:t>
            </a:r>
            <a:r>
              <a:rPr lang="en-US" dirty="0" err="1"/>
              <a:t>e+p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Striking enhancement if measure scattered electron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3999"/>
            <a:ext cx="382515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60214" y="6048374"/>
            <a:ext cx="290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HERMES, PLB728, 183 (2014)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Boer-Mulders ×Boer-Mulders asymmetry from </a:t>
            </a:r>
            <a:r>
              <a:rPr lang="en-US" sz="3600" dirty="0" err="1" smtClean="0"/>
              <a:t>Drell</a:t>
            </a:r>
            <a:r>
              <a:rPr lang="en-US" sz="3600" dirty="0" smtClean="0"/>
              <a:t>-Yan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Huge </a:t>
            </a:r>
            <a:r>
              <a:rPr lang="en-US" sz="2400" dirty="0"/>
              <a:t>cos2</a:t>
            </a:r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dirty="0"/>
              <a:t> dependence </a:t>
            </a:r>
            <a:r>
              <a:rPr lang="en-US" sz="2400" dirty="0" smtClean="0"/>
              <a:t>in pion-induced </a:t>
            </a:r>
            <a:r>
              <a:rPr lang="en-US" sz="2400" dirty="0" err="1" smtClean="0"/>
              <a:t>Drell</a:t>
            </a:r>
            <a:r>
              <a:rPr lang="en-US" sz="2400" dirty="0" smtClean="0"/>
              <a:t>-Yan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ignificantly reduced in proton-induced </a:t>
            </a:r>
            <a:r>
              <a:rPr lang="en-US" sz="2400" dirty="0" err="1" smtClean="0"/>
              <a:t>Drell</a:t>
            </a:r>
            <a:r>
              <a:rPr lang="en-US" sz="2400" dirty="0" smtClean="0"/>
              <a:t>-Yan</a:t>
            </a:r>
          </a:p>
          <a:p>
            <a:r>
              <a:rPr lang="en-US" sz="2400" dirty="0" smtClean="0"/>
              <a:t>Suggests sea quark transverse spin-momentum correlations small?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809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00200"/>
            <a:ext cx="432190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52800" y="365760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E866, </a:t>
            </a:r>
            <a:r>
              <a:rPr lang="en-US" dirty="0" err="1" smtClean="0"/>
              <a:t>p+d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22074" y="3810000"/>
            <a:ext cx="164592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09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497285"/>
            <a:ext cx="544204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76348" y="5005252"/>
          <a:ext cx="277283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9" name="Equation" r:id="rId6" imgW="1663560" imgH="228600" progId="Equation.3">
                  <p:embed/>
                </p:oleObj>
              </mc:Choice>
              <mc:Fallback>
                <p:oleObj name="Equation" r:id="rId6" imgW="1663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48" y="5005252"/>
                        <a:ext cx="2772833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1066800"/>
            <a:ext cx="419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CC"/>
                </a:solidFill>
              </a:rPr>
              <a:t>E866, PRL 99, 082301 (2007);</a:t>
            </a:r>
          </a:p>
          <a:p>
            <a:r>
              <a:rPr lang="en-US" sz="1600" dirty="0" smtClean="0">
                <a:solidFill>
                  <a:srgbClr val="FFFFCC"/>
                </a:solidFill>
              </a:rPr>
              <a:t>PRL 102, 182001 (2009)</a:t>
            </a:r>
            <a:endParaRPr lang="en-US" sz="16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 b="4499"/>
          <a:stretch/>
        </p:blipFill>
        <p:spPr bwMode="auto">
          <a:xfrm>
            <a:off x="1828800" y="1295400"/>
            <a:ext cx="5408881" cy="35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Transversity ×Collins asymmetry from SIDIS 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1215210" cy="1311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184442"/>
            <a:ext cx="1215210" cy="1477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4" name="TextBox 13"/>
          <p:cNvSpPr txBox="1"/>
          <p:nvPr/>
        </p:nvSpPr>
        <p:spPr>
          <a:xfrm>
            <a:off x="990600" y="4846528"/>
            <a:ext cx="7620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FFFFCC"/>
                </a:solidFill>
              </a:rPr>
              <a:t>Transversity pdf – correlation between proton transverse spin and quark transverse spin.  Survives integration over </a:t>
            </a:r>
            <a:r>
              <a:rPr lang="en-US" sz="1900" dirty="0" err="1" smtClean="0">
                <a:solidFill>
                  <a:srgbClr val="FFFFCC"/>
                </a:solidFill>
              </a:rPr>
              <a:t>k</a:t>
            </a:r>
            <a:r>
              <a:rPr lang="en-US" sz="1900" baseline="-25000" dirty="0" err="1" smtClean="0">
                <a:solidFill>
                  <a:srgbClr val="FFFFCC"/>
                </a:solidFill>
              </a:rPr>
              <a:t>T</a:t>
            </a:r>
            <a:r>
              <a:rPr lang="en-US" sz="1900" dirty="0" smtClean="0">
                <a:solidFill>
                  <a:srgbClr val="FFFFCC"/>
                </a:solidFill>
              </a:rPr>
              <a:t>, chiral-odd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FFFFCC"/>
                </a:solidFill>
              </a:rPr>
              <a:t>Collins TMD FF – correlation between quark transverse spin and hadron transverse momentum.  Chiral-odd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FFFFCC"/>
                </a:solidFill>
              </a:rPr>
              <a:t>Clearly nonzero for positive and negative pions </a:t>
            </a:r>
          </a:p>
        </p:txBody>
      </p:sp>
    </p:spTree>
    <p:extLst>
      <p:ext uri="{BB962C8B-B14F-4D97-AF65-F5344CB8AC3E}">
        <p14:creationId xmlns:p14="http://schemas.microsoft.com/office/powerpoint/2010/main" val="13259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 from SIDIS on polarized 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6350"/>
            <a:ext cx="6199522" cy="468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04121" y="1755365"/>
            <a:ext cx="14061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JLab</a:t>
            </a:r>
            <a:r>
              <a:rPr lang="en-US" sz="2200" dirty="0" smtClean="0"/>
              <a:t> Hall A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618121" y="3915278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e+</a:t>
            </a:r>
            <a:r>
              <a:rPr lang="en-US" sz="2200" baseline="30000" dirty="0" smtClean="0">
                <a:solidFill>
                  <a:schemeClr val="tx1"/>
                </a:solidFill>
              </a:rPr>
              <a:t>3</a:t>
            </a:r>
            <a:r>
              <a:rPr lang="en-US" sz="2200" dirty="0" smtClean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4733" y="3965165"/>
            <a:ext cx="8899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Sivers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417" y="3050765"/>
            <a:ext cx="25412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Transversity x Collins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3521" y="3812765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PRL 107, 072003 (2011)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0522" y="1755364"/>
            <a:ext cx="203007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FFFFCC"/>
                </a:solidFill>
              </a:rPr>
              <a:t>Measurements on polarized neutrons help provide flavor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FFFFCC"/>
                </a:solidFill>
              </a:rPr>
              <a:t>12 GeV program will bring a lot more data!</a:t>
            </a:r>
          </a:p>
        </p:txBody>
      </p:sp>
    </p:spTree>
    <p:extLst>
      <p:ext uri="{BB962C8B-B14F-4D97-AF65-F5344CB8AC3E}">
        <p14:creationId xmlns:p14="http://schemas.microsoft.com/office/powerpoint/2010/main" val="29668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Collins ×Collins asymmetry from </a:t>
            </a:r>
            <a:r>
              <a:rPr lang="en-US" sz="3600" dirty="0" err="1" smtClean="0"/>
              <a:t>e+e</a:t>
            </a:r>
            <a:r>
              <a:rPr lang="en-US" sz="3600" dirty="0" smtClean="0"/>
              <a:t>- 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HUGS, June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0600" y="5278904"/>
            <a:ext cx="7620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FFFFCC"/>
                </a:solidFill>
              </a:rPr>
              <a:t>Collins TMD FF – correlation between quark transverse spin and hadron transverse momentum.  Chiral-odd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FFFFCC"/>
                </a:solidFill>
              </a:rPr>
              <a:t>Clearly nonzero for charged pions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95401" y="1219200"/>
            <a:ext cx="6759388" cy="3830319"/>
            <a:chOff x="1295401" y="2590800"/>
            <a:chExt cx="6759388" cy="3830319"/>
          </a:xfrm>
        </p:grpSpPr>
        <p:grpSp>
          <p:nvGrpSpPr>
            <p:cNvPr id="10" name="Group 9"/>
            <p:cNvGrpSpPr/>
            <p:nvPr/>
          </p:nvGrpSpPr>
          <p:grpSpPr>
            <a:xfrm>
              <a:off x="1295401" y="2590800"/>
              <a:ext cx="6759388" cy="3830319"/>
              <a:chOff x="1295401" y="5237481"/>
              <a:chExt cx="6759388" cy="3830319"/>
            </a:xfrm>
          </p:grpSpPr>
          <p:pic>
            <p:nvPicPr>
              <p:cNvPr id="16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95401" y="5237481"/>
                <a:ext cx="6759388" cy="38303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209800" y="6794997"/>
                <a:ext cx="477727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chemeClr val="tx1"/>
                    </a:solidFill>
                  </a:rPr>
                  <a:t>BaBar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published ref. PRD90, 052003 (2014)</a:t>
                </a: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Collins x Collins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438400" y="4724400"/>
              <a:ext cx="61747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err="1" smtClean="0">
                  <a:solidFill>
                    <a:schemeClr val="tx1"/>
                  </a:solidFill>
                </a:rPr>
                <a:t>e</a:t>
              </a:r>
              <a:r>
                <a:rPr lang="en-US" sz="2200" baseline="30000" dirty="0" err="1" smtClean="0">
                  <a:solidFill>
                    <a:schemeClr val="tx1"/>
                  </a:solidFill>
                </a:rPr>
                <a:t>+</a:t>
              </a:r>
              <a:r>
                <a:rPr lang="en-US" sz="2200" dirty="0" err="1" smtClean="0">
                  <a:solidFill>
                    <a:schemeClr val="tx1"/>
                  </a:solidFill>
                </a:rPr>
                <a:t>e</a:t>
              </a:r>
              <a:r>
                <a:rPr lang="en-US" sz="2200" baseline="30000" dirty="0" smtClean="0">
                  <a:solidFill>
                    <a:schemeClr val="tx1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94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56294</TotalTime>
  <Words>2914</Words>
  <Application>Microsoft Office PowerPoint</Application>
  <PresentationFormat>On-screen Show (4:3)</PresentationFormat>
  <Paragraphs>426</Paragraphs>
  <Slides>56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Office Theme</vt:lpstr>
      <vt:lpstr>Document</vt:lpstr>
      <vt:lpstr>Equation</vt:lpstr>
      <vt:lpstr>Transverse-Momentum-Dependent Distributions and  Color Entanglement in QCD Lecture 2 – TMDs and Collinear Twist-3 Correlation Functions</vt:lpstr>
      <vt:lpstr>Lots of TMD pdfs and FFs: What do we know from experiment?</vt:lpstr>
      <vt:lpstr>Sivers asymmetry in SIDIS</vt:lpstr>
      <vt:lpstr>Sivers asymmetry in SIDIS for  kaons and protons</vt:lpstr>
      <vt:lpstr>Boer-Mulders ×Collins asymmetry from SIDIS</vt:lpstr>
      <vt:lpstr>Boer-Mulders ×Boer-Mulders asymmetry from Drell-Yan</vt:lpstr>
      <vt:lpstr>Transversity ×Collins asymmetry from SIDIS </vt:lpstr>
      <vt:lpstr>Hints from SIDIS on polarized 3He</vt:lpstr>
      <vt:lpstr>Collins ×Collins asymmetry from e+e- </vt:lpstr>
      <vt:lpstr>Simultaneous extraction of transversity pdf and Collins FF</vt:lpstr>
      <vt:lpstr>Transversity ×dihadron interference FF asymmetries in SIDIS</vt:lpstr>
      <vt:lpstr>Dihadron interference FF × Dihadron interference FF asymmetry from e+e- </vt:lpstr>
      <vt:lpstr>Probing modified universality of the Sivers TMD pdf via W and Z production in p+p</vt:lpstr>
      <vt:lpstr>Transversity ×dihadron interference FF asymmetries in p+p</vt:lpstr>
      <vt:lpstr>Inclusive hadron transverse single-spin asymmetries in e+p</vt:lpstr>
      <vt:lpstr>Summary of spin-momentum correlation results</vt:lpstr>
      <vt:lpstr>What about unpolarized TMD functions? Unpolarized TMD pdfs</vt:lpstr>
      <vt:lpstr>Unpolarized quark TMD pdfs</vt:lpstr>
      <vt:lpstr>Unpolarized gluon TMD pdfs</vt:lpstr>
      <vt:lpstr>Unpolarized TMD FFs: Semi-inclusive DIS TMD multiplicities</vt:lpstr>
      <vt:lpstr>Unpolarized TMD FFs: Semi-inclusive DIS TMD multiplicities</vt:lpstr>
      <vt:lpstr>High-energy QCD: Thinking in terms of individual partons</vt:lpstr>
      <vt:lpstr>An alternative approach to describing the large single-spin asymmetries:  Higher-twist multiparton correlations</vt:lpstr>
      <vt:lpstr>Beware: Two common usages of the term “twist”</vt:lpstr>
      <vt:lpstr>Transverse single-spin asymmetries provide new information on hadron structure</vt:lpstr>
      <vt:lpstr>Multiparton correlations in hadronization</vt:lpstr>
      <vt:lpstr>Transverse-momentum-dependent functions and twist-3 multiparton correlators</vt:lpstr>
      <vt:lpstr>Transverse single-spin asymmetry in  p+p  hadron + X:  Only measure one momentum scale</vt:lpstr>
      <vt:lpstr>Twist-3 multiparton correlations to try to interpret inclusive AN data from RHIC</vt:lpstr>
      <vt:lpstr>Twist-3 correlations to interpret inclusive hadron AN in e+p</vt:lpstr>
      <vt:lpstr>Sea quarks and sea quark dynamics</vt:lpstr>
      <vt:lpstr>Sea quarks—other hints of interesting behavior</vt:lpstr>
      <vt:lpstr>Flavor asymmetry in the sea helicity distributions</vt:lpstr>
      <vt:lpstr>Helicity and transversity distributions for sea quarks from lattice(!)</vt:lpstr>
      <vt:lpstr>SIDIS Sivers asymmetries larger for K+ than p+</vt:lpstr>
      <vt:lpstr>Large K- and antiproton(!) transverse  single-spin asymmetries in p+p</vt:lpstr>
      <vt:lpstr>Need more data for sea quarks!</vt:lpstr>
      <vt:lpstr>Summary: Lecture 2</vt:lpstr>
      <vt:lpstr>Extra</vt:lpstr>
      <vt:lpstr>Transverse single-spin asymmetries:  From low to high energies!</vt:lpstr>
      <vt:lpstr>Effects persist up to transverse momenta of 7(!) GeV/c at √s=500 GeV</vt:lpstr>
      <vt:lpstr>PowerPoint Presentation</vt:lpstr>
      <vt:lpstr>Transverse single-spin asymmetry in p+p  h+X</vt:lpstr>
      <vt:lpstr>h and p0 AN at midrapidity</vt:lpstr>
      <vt:lpstr>Enhanced AN for isolated forward neutral pions</vt:lpstr>
      <vt:lpstr>Open heavy flavor AN to probe  twist-3 trigluon correlations</vt:lpstr>
      <vt:lpstr>HERMES Sivers for pions</vt:lpstr>
      <vt:lpstr>Boer-Mulders ×Collins asymmetry from SIDIS</vt:lpstr>
      <vt:lpstr>PowerPoint Presentation</vt:lpstr>
      <vt:lpstr>PowerPoint Presentation</vt:lpstr>
      <vt:lpstr>Transversity ×Collins asymmetry from SIDIS for protons and antiprotons</vt:lpstr>
      <vt:lpstr>Collins ×Collins from e+e-</vt:lpstr>
      <vt:lpstr>Other TMD pdf measurements in SIDIS</vt:lpstr>
      <vt:lpstr>Other TMD pdf measurements in SIDIS</vt:lpstr>
      <vt:lpstr>Similarity of Collins and dihadron interference FF asymmetry</vt:lpstr>
      <vt:lpstr>Inclusive hadron transverse single-spin asymmetries in e+p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Collinear pdf’s: Moving into a new era in understanding nucleon structure</dc:title>
  <dc:creator>Christine Aidala</dc:creator>
  <cp:lastModifiedBy>Aidala, Christine</cp:lastModifiedBy>
  <cp:revision>2100</cp:revision>
  <dcterms:created xsi:type="dcterms:W3CDTF">2006-08-16T00:00:00Z</dcterms:created>
  <dcterms:modified xsi:type="dcterms:W3CDTF">2016-06-10T12:04:29Z</dcterms:modified>
</cp:coreProperties>
</file>