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7" r:id="rId3"/>
    <p:sldId id="270" r:id="rId4"/>
    <p:sldId id="287" r:id="rId5"/>
    <p:sldId id="259" r:id="rId6"/>
    <p:sldId id="273" r:id="rId7"/>
    <p:sldId id="274" r:id="rId8"/>
    <p:sldId id="275" r:id="rId9"/>
    <p:sldId id="276" r:id="rId10"/>
    <p:sldId id="277" r:id="rId11"/>
    <p:sldId id="281" r:id="rId12"/>
    <p:sldId id="288" r:id="rId13"/>
    <p:sldId id="278" r:id="rId14"/>
    <p:sldId id="280" r:id="rId15"/>
    <p:sldId id="292" r:id="rId16"/>
    <p:sldId id="272" r:id="rId17"/>
    <p:sldId id="289" r:id="rId18"/>
    <p:sldId id="290" r:id="rId19"/>
    <p:sldId id="291" r:id="rId20"/>
    <p:sldId id="285" r:id="rId21"/>
    <p:sldId id="266" r:id="rId22"/>
    <p:sldId id="263" r:id="rId23"/>
    <p:sldId id="265" r:id="rId24"/>
    <p:sldId id="293" r:id="rId25"/>
    <p:sldId id="286" r:id="rId26"/>
    <p:sldId id="269" r:id="rId27"/>
    <p:sldId id="294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" initials="L" lastIdx="2" clrIdx="0">
    <p:extLst>
      <p:ext uri="{19B8F6BF-5375-455C-9EA6-DF929625EA0E}">
        <p15:presenceInfo xmlns:p15="http://schemas.microsoft.com/office/powerpoint/2012/main" userId="Lu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4" autoAdjust="0"/>
    <p:restoredTop sz="94660"/>
  </p:normalViewPr>
  <p:slideViewPr>
    <p:cSldViewPr snapToGrid="0">
      <p:cViewPr>
        <p:scale>
          <a:sx n="39" d="100"/>
          <a:sy n="39" d="100"/>
        </p:scale>
        <p:origin x="111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04-07T15:10:32.2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AE816-4911-4089-9693-2120C95332F1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08E9F-D764-4A07-885C-D77CB9A71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88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8739-196A-4BFF-9420-DCF0EBA918D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25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8739-196A-4BFF-9420-DCF0EBA918D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39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8739-196A-4BFF-9420-DCF0EBA918D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1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8739-196A-4BFF-9420-DCF0EBA918D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7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4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00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20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60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9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37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65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0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60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7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02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DAC6-0D78-4770-9A8F-10347EE45FCC}" type="datetimeFigureOut">
              <a:rPr lang="it-IT" smtClean="0"/>
              <a:t>15/06/2016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1395-BBD7-4FCC-94EF-E199BF131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06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tmp"/><Relationship Id="rId12" Type="http://schemas.openxmlformats.org/officeDocument/2006/relationships/image" Target="../media/image79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19.tmp"/><Relationship Id="rId5" Type="http://schemas.openxmlformats.org/officeDocument/2006/relationships/image" Target="../media/image72.png"/><Relationship Id="rId10" Type="http://schemas.openxmlformats.org/officeDocument/2006/relationships/image" Target="../media/image78.png"/><Relationship Id="rId4" Type="http://schemas.openxmlformats.org/officeDocument/2006/relationships/image" Target="../media/image71.png"/><Relationship Id="rId9" Type="http://schemas.openxmlformats.org/officeDocument/2006/relationships/image" Target="../media/image18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4.tmp"/><Relationship Id="rId7" Type="http://schemas.openxmlformats.org/officeDocument/2006/relationships/image" Target="../media/image740.png"/><Relationship Id="rId12" Type="http://schemas.openxmlformats.org/officeDocument/2006/relationships/image" Target="../media/image20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png"/><Relationship Id="rId11" Type="http://schemas.openxmlformats.org/officeDocument/2006/relationships/image" Target="../media/image79.png"/><Relationship Id="rId5" Type="http://schemas.openxmlformats.org/officeDocument/2006/relationships/image" Target="../media/image720.png"/><Relationship Id="rId10" Type="http://schemas.openxmlformats.org/officeDocument/2006/relationships/image" Target="../media/image78.png"/><Relationship Id="rId4" Type="http://schemas.openxmlformats.org/officeDocument/2006/relationships/image" Target="../media/image15.png"/><Relationship Id="rId9" Type="http://schemas.openxmlformats.org/officeDocument/2006/relationships/image" Target="../media/image18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7.png"/><Relationship Id="rId7" Type="http://schemas.openxmlformats.org/officeDocument/2006/relationships/image" Target="../media/image4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10" Type="http://schemas.openxmlformats.org/officeDocument/2006/relationships/image" Target="../media/image30.tmp"/><Relationship Id="rId4" Type="http://schemas.openxmlformats.org/officeDocument/2006/relationships/image" Target="../media/image28.png"/><Relationship Id="rId9" Type="http://schemas.openxmlformats.org/officeDocument/2006/relationships/image" Target="../media/image29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4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10" Type="http://schemas.openxmlformats.org/officeDocument/2006/relationships/image" Target="../media/image36.tmp"/><Relationship Id="rId4" Type="http://schemas.openxmlformats.org/officeDocument/2006/relationships/image" Target="../media/image380.png"/><Relationship Id="rId9" Type="http://schemas.openxmlformats.org/officeDocument/2006/relationships/image" Target="../media/image35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dronicphysics.i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42911" y="191216"/>
            <a:ext cx="9706178" cy="2387600"/>
          </a:xfrm>
        </p:spPr>
        <p:txBody>
          <a:bodyPr/>
          <a:lstStyle/>
          <a:p>
            <a:r>
              <a:rPr lang="it-IT" dirty="0" err="1">
                <a:latin typeface="Book Antiqua" panose="02040602050305030304" pitchFamily="18" charset="0"/>
              </a:rPr>
              <a:t>Parton</a:t>
            </a:r>
            <a:r>
              <a:rPr lang="it-IT" dirty="0">
                <a:latin typeface="Book Antiqua" panose="02040602050305030304" pitchFamily="18" charset="0"/>
              </a:rPr>
              <a:t> </a:t>
            </a:r>
            <a:r>
              <a:rPr lang="it-IT" dirty="0" err="1">
                <a:latin typeface="Book Antiqua" panose="02040602050305030304" pitchFamily="18" charset="0"/>
              </a:rPr>
              <a:t>distributions</a:t>
            </a:r>
            <a:r>
              <a:rPr lang="it-IT" dirty="0">
                <a:latin typeface="Book Antiqua" panose="02040602050305030304" pitchFamily="18" charset="0"/>
              </a:rPr>
              <a:t> in QED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999" y="3052562"/>
            <a:ext cx="9144000" cy="1655762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Book Antiqua" panose="02040602050305030304" pitchFamily="18" charset="0"/>
              </a:rPr>
              <a:t>Luca Mantovani</a:t>
            </a:r>
          </a:p>
        </p:txBody>
      </p:sp>
      <p:sp>
        <p:nvSpPr>
          <p:cNvPr id="4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81" y="3880443"/>
            <a:ext cx="7808637" cy="237396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191681" y="3880443"/>
            <a:ext cx="946374" cy="359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8208818" y="5423208"/>
            <a:ext cx="1950218" cy="805811"/>
          </a:xfrm>
          <a:prstGeom prst="ellipse">
            <a:avLst/>
          </a:prstGeom>
          <a:solidFill>
            <a:srgbClr val="3165BB">
              <a:alpha val="25000"/>
            </a:srgbClr>
          </a:solidFill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165BB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117771" y="5171989"/>
            <a:ext cx="1742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>
                <a:solidFill>
                  <a:schemeClr val="accent1"/>
                </a:solidFill>
                <a:latin typeface="Book Antiqua" panose="02040602050305030304" pitchFamily="18" charset="0"/>
              </a:rPr>
              <a:t>WHERE ??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383791" y="68191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latin typeface="Book Antiqua" panose="02040602050305030304" pitchFamily="18" charset="0"/>
              </a:rPr>
              <a:t>HUGS 2016</a:t>
            </a:r>
          </a:p>
        </p:txBody>
      </p:sp>
    </p:spTree>
    <p:extLst>
      <p:ext uri="{BB962C8B-B14F-4D97-AF65-F5344CB8AC3E}">
        <p14:creationId xmlns:p14="http://schemas.microsoft.com/office/powerpoint/2010/main" val="41519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4043966" y="3078051"/>
            <a:ext cx="180304" cy="83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980665" y="3203137"/>
            <a:ext cx="120315" cy="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8565269" y="5802229"/>
            <a:ext cx="120315" cy="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77359" y="843627"/>
            <a:ext cx="120315" cy="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248736" y="843627"/>
            <a:ext cx="120315" cy="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27" name="Immagine 26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t="584" r="42469" b="90759"/>
          <a:stretch/>
        </p:blipFill>
        <p:spPr>
          <a:xfrm>
            <a:off x="4930937" y="2666399"/>
            <a:ext cx="1995351" cy="3597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0" name="CasellaDiTesto 29"/>
          <p:cNvSpPr txBox="1"/>
          <p:nvPr/>
        </p:nvSpPr>
        <p:spPr>
          <a:xfrm>
            <a:off x="246091" y="4202479"/>
            <a:ext cx="4495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Lorcè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Pasquini,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Vanderhaeghen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(2011)</a:t>
            </a:r>
          </a:p>
          <a:p>
            <a:endParaRPr lang="it-I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it-I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See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M.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Diehl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lectures</a:t>
            </a:r>
            <a:endParaRPr lang="it-I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68" y="214714"/>
            <a:ext cx="5848619" cy="63135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Ovale 19"/>
          <p:cNvSpPr/>
          <p:nvPr/>
        </p:nvSpPr>
        <p:spPr>
          <a:xfrm>
            <a:off x="3713568" y="2497014"/>
            <a:ext cx="1217369" cy="526135"/>
          </a:xfrm>
          <a:prstGeom prst="ellipse">
            <a:avLst/>
          </a:prstGeom>
          <a:solidFill>
            <a:srgbClr val="ED1C24">
              <a:alpha val="25000"/>
            </a:srgbClr>
          </a:solidFill>
          <a:ln w="24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D1C24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13568" y="384025"/>
            <a:ext cx="1312186" cy="8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311420" y="3042649"/>
            <a:ext cx="12403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8129418" y="3116122"/>
            <a:ext cx="14263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853668" y="827987"/>
            <a:ext cx="1253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461319" y="820767"/>
            <a:ext cx="1253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8690215" y="5654142"/>
            <a:ext cx="150430" cy="57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5928612" y="250463"/>
            <a:ext cx="1217369" cy="526135"/>
          </a:xfrm>
          <a:prstGeom prst="ellipse">
            <a:avLst/>
          </a:prstGeom>
          <a:solidFill>
            <a:srgbClr val="ED1C24">
              <a:alpha val="25000"/>
            </a:srgbClr>
          </a:solidFill>
          <a:ln w="24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D1C24"/>
              </a:solidFill>
            </a:endParaRPr>
          </a:p>
        </p:txBody>
      </p:sp>
      <p:sp>
        <p:nvSpPr>
          <p:cNvPr id="31" name="Segnaposto numero diapositiva 3"/>
          <p:cNvSpPr txBox="1">
            <a:spLocks/>
          </p:cNvSpPr>
          <p:nvPr/>
        </p:nvSpPr>
        <p:spPr>
          <a:xfrm>
            <a:off x="9093016" y="64068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2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4043966" y="3078051"/>
            <a:ext cx="180304" cy="83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980665" y="3203137"/>
            <a:ext cx="120315" cy="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8565269" y="5802229"/>
            <a:ext cx="120315" cy="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677359" y="843627"/>
            <a:ext cx="120315" cy="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248736" y="843627"/>
            <a:ext cx="120315" cy="60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27" name="Immagine 26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t="584" r="42469" b="90759"/>
          <a:stretch/>
        </p:blipFill>
        <p:spPr>
          <a:xfrm>
            <a:off x="4930937" y="2666399"/>
            <a:ext cx="1995351" cy="3597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0" name="CasellaDiTesto 29"/>
          <p:cNvSpPr txBox="1"/>
          <p:nvPr/>
        </p:nvSpPr>
        <p:spPr>
          <a:xfrm>
            <a:off x="246091" y="4202479"/>
            <a:ext cx="4495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Lorcè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Pasquini,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Vanderhaeghen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(2011)</a:t>
            </a:r>
          </a:p>
          <a:p>
            <a:endParaRPr lang="it-I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it-I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See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M.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Diehl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lectures</a:t>
            </a:r>
            <a:endParaRPr lang="it-I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68" y="214714"/>
            <a:ext cx="5848619" cy="63135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Ovale 19"/>
          <p:cNvSpPr/>
          <p:nvPr/>
        </p:nvSpPr>
        <p:spPr>
          <a:xfrm>
            <a:off x="3713568" y="2497014"/>
            <a:ext cx="1217369" cy="526135"/>
          </a:xfrm>
          <a:prstGeom prst="ellipse">
            <a:avLst/>
          </a:prstGeom>
          <a:solidFill>
            <a:srgbClr val="ED1C24">
              <a:alpha val="25000"/>
            </a:srgbClr>
          </a:solidFill>
          <a:ln w="24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D1C24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13568" y="384025"/>
            <a:ext cx="1312186" cy="80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256460" y="3035370"/>
            <a:ext cx="16870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8129418" y="3116122"/>
            <a:ext cx="14263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853668" y="827987"/>
            <a:ext cx="1253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461319" y="820767"/>
            <a:ext cx="1253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8690215" y="5654142"/>
            <a:ext cx="150430" cy="57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Segnaposto numero diapositiva 3"/>
          <p:cNvSpPr txBox="1">
            <a:spLocks/>
          </p:cNvSpPr>
          <p:nvPr/>
        </p:nvSpPr>
        <p:spPr>
          <a:xfrm>
            <a:off x="9093016" y="64068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755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7" y="4445367"/>
            <a:ext cx="10449972" cy="11989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23987" y="5977197"/>
            <a:ext cx="449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See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M.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Diehl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lectures</a:t>
            </a:r>
            <a:endParaRPr lang="it-I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6049" y="327752"/>
            <a:ext cx="239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ook Antiqua" panose="02040602050305030304" pitchFamily="18" charset="0"/>
              </a:rPr>
              <a:t>QCD case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76213" y="3589228"/>
            <a:ext cx="278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TMD correlator</a:t>
            </a:r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5466524" y="5303557"/>
            <a:ext cx="1510746" cy="801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7706158" y="5303557"/>
            <a:ext cx="1497532" cy="801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7164843" y="6105143"/>
            <a:ext cx="42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Book Antiqua" panose="02040602050305030304" pitchFamily="18" charset="0"/>
              </a:rPr>
              <a:t>?</a:t>
            </a: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46" y="521750"/>
            <a:ext cx="4656434" cy="3462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063120" y="2679065"/>
                <a:ext cx="849086" cy="538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it-IT" sz="35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120" y="2679065"/>
                <a:ext cx="849086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9479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6213" y="3589228"/>
            <a:ext cx="278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TMD correlator</a:t>
            </a:r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3" y="4377043"/>
            <a:ext cx="10449972" cy="119891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70383" y="6105143"/>
            <a:ext cx="925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We</a:t>
            </a:r>
            <a:r>
              <a:rPr lang="it-IT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know</a:t>
            </a:r>
            <a:r>
              <a:rPr lang="it-IT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how</a:t>
            </a:r>
            <a:r>
              <a:rPr lang="it-IT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to </a:t>
            </a:r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rewrite</a:t>
            </a:r>
            <a:r>
              <a:rPr lang="it-IT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initial</a:t>
            </a:r>
            <a:r>
              <a:rPr lang="it-IT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and </a:t>
            </a:r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final</a:t>
            </a:r>
            <a:r>
              <a:rPr lang="it-IT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electron </a:t>
            </a:r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states</a:t>
            </a:r>
            <a:r>
              <a:rPr lang="it-IT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!</a:t>
            </a:r>
          </a:p>
        </p:txBody>
      </p:sp>
      <p:cxnSp>
        <p:nvCxnSpPr>
          <p:cNvPr id="10" name="Connettore 2 9"/>
          <p:cNvCxnSpPr>
            <a:stCxn id="8" idx="0"/>
          </p:cNvCxnSpPr>
          <p:nvPr/>
        </p:nvCxnSpPr>
        <p:spPr>
          <a:xfrm flipH="1" flipV="1">
            <a:off x="5466524" y="5303557"/>
            <a:ext cx="731760" cy="801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8289235" y="5303557"/>
            <a:ext cx="801793" cy="801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5209350" y="388380"/>
            <a:ext cx="224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Book Antiqua" panose="02040602050305030304" pitchFamily="18" charset="0"/>
              </a:rPr>
              <a:t>QED case</a:t>
            </a:r>
          </a:p>
        </p:txBody>
      </p:sp>
      <p:pic>
        <p:nvPicPr>
          <p:cNvPr id="55" name="Immagine 54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51" y="1210903"/>
            <a:ext cx="7673466" cy="2378325"/>
          </a:xfrm>
          <a:prstGeom prst="rect">
            <a:avLst/>
          </a:prstGeom>
        </p:spPr>
      </p:pic>
      <p:sp>
        <p:nvSpPr>
          <p:cNvPr id="9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811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92720" y="2777163"/>
            <a:ext cx="7224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Book Antiqua" panose="02040602050305030304" pitchFamily="18" charset="0"/>
              </a:rPr>
              <a:t>Light-</a:t>
            </a:r>
            <a:r>
              <a:rPr lang="it-IT" sz="4400" b="1" dirty="0" err="1">
                <a:latin typeface="Book Antiqua" panose="02040602050305030304" pitchFamily="18" charset="0"/>
              </a:rPr>
              <a:t>cone</a:t>
            </a:r>
            <a:r>
              <a:rPr lang="it-IT" sz="4400" b="1" dirty="0">
                <a:latin typeface="Book Antiqua" panose="02040602050305030304" pitchFamily="18" charset="0"/>
              </a:rPr>
              <a:t> </a:t>
            </a:r>
            <a:r>
              <a:rPr lang="it-IT" sz="4400" b="1" dirty="0" err="1">
                <a:latin typeface="Book Antiqua" panose="02040602050305030304" pitchFamily="18" charset="0"/>
              </a:rPr>
              <a:t>quantization</a:t>
            </a:r>
            <a:endParaRPr lang="it-IT" sz="4400" b="1" dirty="0">
              <a:latin typeface="Book Antiqua" panose="02040602050305030304" pitchFamily="18" charset="0"/>
            </a:endParaRPr>
          </a:p>
        </p:txBody>
      </p:sp>
      <p:sp>
        <p:nvSpPr>
          <p:cNvPr id="5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251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49" y="5560746"/>
            <a:ext cx="3322341" cy="10741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r="12394" b="10022"/>
          <a:stretch/>
        </p:blipFill>
        <p:spPr>
          <a:xfrm>
            <a:off x="219056" y="896372"/>
            <a:ext cx="5351750" cy="4071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401457" y="3384165"/>
                <a:ext cx="857454" cy="410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457" y="3384165"/>
                <a:ext cx="857454" cy="410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405261" y="3384165"/>
                <a:ext cx="1407269" cy="410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1" y="3384165"/>
                <a:ext cx="1407269" cy="410757"/>
              </a:xfrm>
              <a:prstGeom prst="rect">
                <a:avLst/>
              </a:prstGeom>
              <a:blipFill>
                <a:blip r:embed="rId5"/>
                <a:stretch>
                  <a:fillRect t="-14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in su 8"/>
          <p:cNvSpPr/>
          <p:nvPr/>
        </p:nvSpPr>
        <p:spPr>
          <a:xfrm>
            <a:off x="867368" y="2210792"/>
            <a:ext cx="343224" cy="721540"/>
          </a:xfrm>
          <a:prstGeom prst="upArrow">
            <a:avLst/>
          </a:prstGeom>
          <a:solidFill>
            <a:srgbClr val="A2C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647185" y="2002847"/>
                <a:ext cx="220182" cy="410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85" y="2002847"/>
                <a:ext cx="220182" cy="410757"/>
              </a:xfrm>
              <a:prstGeom prst="rect">
                <a:avLst/>
              </a:prstGeom>
              <a:blipFill>
                <a:blip r:embed="rId6"/>
                <a:stretch>
                  <a:fillRect l="-11111" r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1897982" y="896372"/>
            <a:ext cx="2503476" cy="616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Book Antiqua" panose="02040602050305030304" pitchFamily="18" charset="0"/>
              </a:rPr>
              <a:t>Instant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form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13" name="Immagine 12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16" y="4845689"/>
            <a:ext cx="2302830" cy="47363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9200" r="23000" b="14000"/>
          <a:stretch/>
        </p:blipFill>
        <p:spPr>
          <a:xfrm>
            <a:off x="7316603" y="1311343"/>
            <a:ext cx="3773652" cy="3534346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3644931" y="201434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Book Antiqua" panose="02040602050305030304" pitchFamily="18" charset="0"/>
              </a:rPr>
              <a:t>Forms of </a:t>
            </a:r>
            <a:r>
              <a:rPr lang="it-IT" sz="3600" b="1" dirty="0" err="1">
                <a:latin typeface="Book Antiqua" panose="02040602050305030304" pitchFamily="18" charset="0"/>
              </a:rPr>
              <a:t>dynamics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335469" y="896372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Front </a:t>
            </a:r>
            <a:r>
              <a:rPr lang="it-IT" sz="2400" dirty="0" err="1">
                <a:latin typeface="Book Antiqua" panose="02040602050305030304" pitchFamily="18" charset="0"/>
              </a:rPr>
              <a:t>form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92" y="4845689"/>
            <a:ext cx="2728090" cy="510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6808763" y="2932332"/>
                <a:ext cx="10219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63" y="2932332"/>
                <a:ext cx="1021929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79" y="5560746"/>
            <a:ext cx="2816745" cy="952252"/>
          </a:xfrm>
          <a:prstGeom prst="rect">
            <a:avLst/>
          </a:prstGeom>
        </p:spPr>
      </p:pic>
      <p:sp>
        <p:nvSpPr>
          <p:cNvPr id="24" name="Freccia in su 23"/>
          <p:cNvSpPr/>
          <p:nvPr/>
        </p:nvSpPr>
        <p:spPr>
          <a:xfrm rot="3180000">
            <a:off x="10532025" y="2826007"/>
            <a:ext cx="291713" cy="812874"/>
          </a:xfrm>
          <a:prstGeom prst="upArrow">
            <a:avLst/>
          </a:prstGeom>
          <a:solidFill>
            <a:srgbClr val="A2C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11109236" y="2927612"/>
                <a:ext cx="380633" cy="317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236" y="2927612"/>
                <a:ext cx="380633" cy="317215"/>
              </a:xfrm>
              <a:prstGeom prst="rect">
                <a:avLst/>
              </a:prstGeom>
              <a:blipFill>
                <a:blip r:embed="rId12"/>
                <a:stretch>
                  <a:fillRect l="-4762" r="-1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3412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21" grpId="0"/>
      <p:bldP spid="23" grpId="0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9200" r="23000" b="14000"/>
          <a:stretch/>
        </p:blipFill>
        <p:spPr>
          <a:xfrm>
            <a:off x="7316603" y="1311343"/>
            <a:ext cx="3773652" cy="3534346"/>
          </a:xfrm>
          <a:prstGeom prst="rect">
            <a:avLst/>
          </a:prstGeom>
        </p:spPr>
      </p:pic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49" y="5560746"/>
            <a:ext cx="3322341" cy="1074140"/>
          </a:xfrm>
          <a:prstGeom prst="rect">
            <a:avLst/>
          </a:prstGeom>
        </p:spPr>
      </p:pic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219056" y="896372"/>
            <a:ext cx="5351750" cy="4071923"/>
            <a:chOff x="219075" y="879712"/>
            <a:chExt cx="4010025" cy="3051057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3" r="12394" b="10022"/>
            <a:stretch/>
          </p:blipFill>
          <p:spPr>
            <a:xfrm>
              <a:off x="219075" y="879712"/>
              <a:ext cx="4010025" cy="305105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/>
                <p:cNvSpPr txBox="1"/>
                <p:nvPr/>
              </p:nvSpPr>
              <p:spPr>
                <a:xfrm>
                  <a:off x="3352916" y="2743794"/>
                  <a:ext cx="64248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7" name="CasellaDiTes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916" y="2743794"/>
                  <a:ext cx="64248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/>
                <p:cNvSpPr txBox="1"/>
                <p:nvPr/>
              </p:nvSpPr>
              <p:spPr>
                <a:xfrm>
                  <a:off x="358597" y="2743794"/>
                  <a:ext cx="105445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" name="CasellaDiTes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597" y="2743794"/>
                  <a:ext cx="1054456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14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ccia in su 8"/>
            <p:cNvSpPr/>
            <p:nvPr/>
          </p:nvSpPr>
          <p:spPr>
            <a:xfrm>
              <a:off x="704850" y="1864596"/>
              <a:ext cx="257175" cy="540644"/>
            </a:xfrm>
            <a:prstGeom prst="upArrow">
              <a:avLst/>
            </a:prstGeom>
            <a:solidFill>
              <a:srgbClr val="A2C5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/>
                <p:cNvSpPr txBox="1"/>
                <p:nvPr/>
              </p:nvSpPr>
              <p:spPr>
                <a:xfrm>
                  <a:off x="539869" y="1708784"/>
                  <a:ext cx="16498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869" y="1708784"/>
                  <a:ext cx="164981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1111" r="-8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sellaDiTesto 10"/>
            <p:cNvSpPr txBox="1"/>
            <p:nvPr/>
          </p:nvSpPr>
          <p:spPr>
            <a:xfrm>
              <a:off x="1477081" y="879712"/>
              <a:ext cx="1875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>
                  <a:latin typeface="Book Antiqua" panose="02040602050305030304" pitchFamily="18" charset="0"/>
                </a:rPr>
                <a:t>Instant</a:t>
              </a:r>
              <a:r>
                <a:rPr lang="it-IT" sz="2400" dirty="0">
                  <a:latin typeface="Book Antiqua" panose="02040602050305030304" pitchFamily="18" charset="0"/>
                </a:rPr>
                <a:t> </a:t>
              </a:r>
              <a:r>
                <a:rPr lang="it-IT" sz="2400" dirty="0" err="1">
                  <a:latin typeface="Book Antiqua" panose="02040602050305030304" pitchFamily="18" charset="0"/>
                </a:rPr>
                <a:t>form</a:t>
              </a:r>
              <a:endParaRPr lang="it-IT" sz="2400" dirty="0">
                <a:latin typeface="Book Antiqua" panose="02040602050305030304" pitchFamily="18" charset="0"/>
              </a:endParaRPr>
            </a:p>
          </p:txBody>
        </p:sp>
      </p:grpSp>
      <p:pic>
        <p:nvPicPr>
          <p:cNvPr id="13" name="Immagine 12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16" y="4845689"/>
            <a:ext cx="2302830" cy="473632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3644931" y="201434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Book Antiqua" panose="02040602050305030304" pitchFamily="18" charset="0"/>
              </a:rPr>
              <a:t>Forms of </a:t>
            </a:r>
            <a:r>
              <a:rPr lang="it-IT" sz="3600" b="1" dirty="0" err="1">
                <a:latin typeface="Book Antiqua" panose="02040602050305030304" pitchFamily="18" charset="0"/>
              </a:rPr>
              <a:t>dynamics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335469" y="896372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Front </a:t>
            </a:r>
            <a:r>
              <a:rPr lang="it-IT" sz="2400" dirty="0" err="1">
                <a:latin typeface="Book Antiqua" panose="02040602050305030304" pitchFamily="18" charset="0"/>
              </a:rPr>
              <a:t>form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92" y="4845689"/>
            <a:ext cx="2728090" cy="510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6808763" y="2932332"/>
                <a:ext cx="10219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63" y="2932332"/>
                <a:ext cx="1021929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in su 15"/>
          <p:cNvSpPr/>
          <p:nvPr/>
        </p:nvSpPr>
        <p:spPr>
          <a:xfrm rot="3180000">
            <a:off x="10532025" y="2826007"/>
            <a:ext cx="291713" cy="812874"/>
          </a:xfrm>
          <a:prstGeom prst="upArrow">
            <a:avLst/>
          </a:prstGeom>
          <a:solidFill>
            <a:srgbClr val="A2C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11109236" y="2927612"/>
                <a:ext cx="380633" cy="317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236" y="2927612"/>
                <a:ext cx="380633" cy="317215"/>
              </a:xfrm>
              <a:prstGeom prst="rect">
                <a:avLst/>
              </a:prstGeom>
              <a:blipFill>
                <a:blip r:embed="rId11"/>
                <a:stretch>
                  <a:fillRect l="-4762" r="-1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4" y="5596397"/>
            <a:ext cx="3223996" cy="1002837"/>
          </a:xfrm>
          <a:prstGeom prst="rect">
            <a:avLst/>
          </a:prstGeom>
        </p:spPr>
      </p:pic>
      <p:sp>
        <p:nvSpPr>
          <p:cNvPr id="19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837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44828" y="347535"/>
            <a:ext cx="940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Book Antiqua" panose="02040602050305030304" pitchFamily="18" charset="0"/>
              </a:rPr>
              <a:t>Fock</a:t>
            </a:r>
            <a:r>
              <a:rPr lang="it-IT" sz="3600" b="1" dirty="0">
                <a:latin typeface="Book Antiqua" panose="02040602050305030304" pitchFamily="18" charset="0"/>
              </a:rPr>
              <a:t> state </a:t>
            </a:r>
            <a:r>
              <a:rPr lang="it-IT" sz="3600" b="1" dirty="0" err="1">
                <a:latin typeface="Book Antiqua" panose="02040602050305030304" pitchFamily="18" charset="0"/>
              </a:rPr>
              <a:t>expansion</a:t>
            </a:r>
            <a:r>
              <a:rPr lang="it-IT" sz="3600" b="1" dirty="0">
                <a:latin typeface="Book Antiqua" panose="02040602050305030304" pitchFamily="18" charset="0"/>
              </a:rPr>
              <a:t> of the </a:t>
            </a:r>
            <a:r>
              <a:rPr lang="it-IT" sz="3600" b="1" dirty="0" err="1">
                <a:latin typeface="Book Antiqua" panose="02040602050305030304" pitchFamily="18" charset="0"/>
              </a:rPr>
              <a:t>dressed</a:t>
            </a:r>
            <a:r>
              <a:rPr lang="it-IT" sz="3600" b="1" dirty="0">
                <a:latin typeface="Book Antiqua" panose="02040602050305030304" pitchFamily="18" charset="0"/>
              </a:rPr>
              <a:t> electron</a:t>
            </a:r>
          </a:p>
        </p:txBody>
      </p:sp>
      <p:sp>
        <p:nvSpPr>
          <p:cNvPr id="9" name="Rettangolo 8"/>
          <p:cNvSpPr/>
          <p:nvPr/>
        </p:nvSpPr>
        <p:spPr>
          <a:xfrm>
            <a:off x="1676656" y="2945507"/>
            <a:ext cx="463463" cy="306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3" y="1456169"/>
            <a:ext cx="7597369" cy="792297"/>
          </a:xfrm>
          <a:prstGeom prst="rect">
            <a:avLst/>
          </a:prstGeom>
        </p:spPr>
      </p:pic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807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44828" y="347535"/>
            <a:ext cx="940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Book Antiqua" panose="02040602050305030304" pitchFamily="18" charset="0"/>
              </a:rPr>
              <a:t>Fock</a:t>
            </a:r>
            <a:r>
              <a:rPr lang="it-IT" sz="3600" b="1" dirty="0">
                <a:latin typeface="Book Antiqua" panose="02040602050305030304" pitchFamily="18" charset="0"/>
              </a:rPr>
              <a:t> state </a:t>
            </a:r>
            <a:r>
              <a:rPr lang="it-IT" sz="3600" b="1" dirty="0" err="1">
                <a:latin typeface="Book Antiqua" panose="02040602050305030304" pitchFamily="18" charset="0"/>
              </a:rPr>
              <a:t>expansion</a:t>
            </a:r>
            <a:r>
              <a:rPr lang="it-IT" sz="3600" b="1" dirty="0">
                <a:latin typeface="Book Antiqua" panose="02040602050305030304" pitchFamily="18" charset="0"/>
              </a:rPr>
              <a:t> of the </a:t>
            </a:r>
            <a:r>
              <a:rPr lang="it-IT" sz="3600" b="1" dirty="0" err="1">
                <a:latin typeface="Book Antiqua" panose="02040602050305030304" pitchFamily="18" charset="0"/>
              </a:rPr>
              <a:t>dressed</a:t>
            </a:r>
            <a:r>
              <a:rPr lang="it-IT" sz="3600" b="1" dirty="0">
                <a:latin typeface="Book Antiqua" panose="02040602050305030304" pitchFamily="18" charset="0"/>
              </a:rPr>
              <a:t> electron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3" y="2750138"/>
            <a:ext cx="2198265" cy="5016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676656" y="2945507"/>
            <a:ext cx="463463" cy="306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487568" y="2990199"/>
            <a:ext cx="84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Book Antiqua" panose="02040602050305030304" pitchFamily="18" charset="0"/>
              </a:rPr>
              <a:t>P,S</a:t>
            </a:r>
          </a:p>
        </p:txBody>
      </p:sp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3" y="1456169"/>
            <a:ext cx="7597369" cy="792297"/>
          </a:xfrm>
          <a:prstGeom prst="rect">
            <a:avLst/>
          </a:prstGeom>
        </p:spPr>
      </p:pic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2" y="1495538"/>
            <a:ext cx="7852633" cy="797620"/>
          </a:xfrm>
          <a:prstGeom prst="rect">
            <a:avLst/>
          </a:prstGeom>
        </p:spPr>
      </p:pic>
      <p:sp>
        <p:nvSpPr>
          <p:cNvPr id="12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584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/>
          <a:stretch/>
        </p:blipFill>
        <p:spPr>
          <a:xfrm>
            <a:off x="658658" y="3971108"/>
            <a:ext cx="5049874" cy="193475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44828" y="347535"/>
            <a:ext cx="940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Book Antiqua" panose="02040602050305030304" pitchFamily="18" charset="0"/>
              </a:rPr>
              <a:t>Fock</a:t>
            </a:r>
            <a:r>
              <a:rPr lang="it-IT" sz="3600" b="1" dirty="0">
                <a:latin typeface="Book Antiqua" panose="02040602050305030304" pitchFamily="18" charset="0"/>
              </a:rPr>
              <a:t> state </a:t>
            </a:r>
            <a:r>
              <a:rPr lang="it-IT" sz="3600" b="1" dirty="0" err="1">
                <a:latin typeface="Book Antiqua" panose="02040602050305030304" pitchFamily="18" charset="0"/>
              </a:rPr>
              <a:t>expansion</a:t>
            </a:r>
            <a:r>
              <a:rPr lang="it-IT" sz="3600" b="1" dirty="0">
                <a:latin typeface="Book Antiqua" panose="02040602050305030304" pitchFamily="18" charset="0"/>
              </a:rPr>
              <a:t> of the </a:t>
            </a:r>
            <a:r>
              <a:rPr lang="it-IT" sz="3600" b="1" dirty="0" err="1">
                <a:latin typeface="Book Antiqua" panose="02040602050305030304" pitchFamily="18" charset="0"/>
              </a:rPr>
              <a:t>dressed</a:t>
            </a:r>
            <a:r>
              <a:rPr lang="it-IT" sz="3600" b="1" dirty="0">
                <a:latin typeface="Book Antiqua" panose="02040602050305030304" pitchFamily="18" charset="0"/>
              </a:rPr>
              <a:t> electron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3" y="2750138"/>
            <a:ext cx="2198265" cy="50167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676656" y="2945507"/>
            <a:ext cx="463463" cy="306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487568" y="2990199"/>
            <a:ext cx="84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Book Antiqua" panose="02040602050305030304" pitchFamily="18" charset="0"/>
              </a:rPr>
              <a:t>P,S</a:t>
            </a:r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3" y="1456169"/>
            <a:ext cx="7597369" cy="792297"/>
          </a:xfrm>
          <a:prstGeom prst="rect">
            <a:avLst/>
          </a:prstGeom>
        </p:spPr>
      </p:pic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4" y="1495537"/>
            <a:ext cx="7553698" cy="769458"/>
          </a:xfrm>
          <a:prstGeom prst="rect">
            <a:avLst/>
          </a:prstGeom>
        </p:spPr>
      </p:pic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29" y="4362994"/>
            <a:ext cx="6735746" cy="117946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183595" y="6101944"/>
            <a:ext cx="692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Model </a:t>
            </a:r>
            <a:r>
              <a:rPr lang="it-IT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dependent</a:t>
            </a:r>
            <a:r>
              <a:rPr lang="it-IT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in QCD, </a:t>
            </a:r>
            <a:r>
              <a:rPr lang="it-IT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exact</a:t>
            </a:r>
            <a:r>
              <a:rPr lang="it-IT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in QED!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9117874" y="5306518"/>
            <a:ext cx="805615" cy="62782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057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3" y="698181"/>
            <a:ext cx="4756116" cy="5144979"/>
          </a:xfrm>
          <a:prstGeom prst="rect">
            <a:avLst/>
          </a:prstGeom>
        </p:spPr>
      </p:pic>
      <p:pic>
        <p:nvPicPr>
          <p:cNvPr id="4" name="Immagine 3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" b="21842"/>
          <a:stretch/>
        </p:blipFill>
        <p:spPr>
          <a:xfrm>
            <a:off x="6614203" y="812598"/>
            <a:ext cx="5007479" cy="283922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290279" y="1354432"/>
            <a:ext cx="1035164" cy="644238"/>
          </a:xfrm>
          <a:prstGeom prst="rect">
            <a:avLst/>
          </a:prstGeom>
          <a:solidFill>
            <a:srgbClr val="ED1C24">
              <a:alpha val="25000"/>
            </a:srgbClr>
          </a:solidFill>
          <a:ln w="24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D1C24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8863021" y="2052760"/>
            <a:ext cx="826928" cy="632013"/>
          </a:xfrm>
          <a:prstGeom prst="rect">
            <a:avLst/>
          </a:prstGeom>
          <a:noFill/>
          <a:ln w="762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D1C24"/>
              </a:solidFill>
            </a:endParaRPr>
          </a:p>
        </p:txBody>
      </p:sp>
      <p:sp>
        <p:nvSpPr>
          <p:cNvPr id="18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" name="Connettore diritto 4"/>
          <p:cNvCxnSpPr/>
          <p:nvPr/>
        </p:nvCxnSpPr>
        <p:spPr>
          <a:xfrm flipV="1">
            <a:off x="1290279" y="812598"/>
            <a:ext cx="5368705" cy="541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>
            <a:off x="1290279" y="1998670"/>
            <a:ext cx="5368705" cy="16531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7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92720" y="2777163"/>
            <a:ext cx="7224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>
                <a:latin typeface="Book Antiqua" panose="02040602050305030304" pitchFamily="18" charset="0"/>
              </a:rPr>
              <a:t>Results</a:t>
            </a:r>
            <a:r>
              <a:rPr lang="it-IT" sz="4400" b="1" dirty="0">
                <a:latin typeface="Book Antiqua" panose="02040602050305030304" pitchFamily="18" charset="0"/>
              </a:rPr>
              <a:t> and </a:t>
            </a:r>
            <a:r>
              <a:rPr lang="it-IT" sz="4400" b="1" dirty="0" err="1">
                <a:latin typeface="Book Antiqua" panose="02040602050305030304" pitchFamily="18" charset="0"/>
              </a:rPr>
              <a:t>applications</a:t>
            </a:r>
            <a:endParaRPr lang="it-IT" sz="4400" b="1" dirty="0">
              <a:latin typeface="Book Antiqua" panose="02040602050305030304" pitchFamily="18" charset="0"/>
            </a:endParaRPr>
          </a:p>
        </p:txBody>
      </p:sp>
      <p:sp>
        <p:nvSpPr>
          <p:cNvPr id="5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3136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624" y="196753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r="20764" b="11754"/>
          <a:stretch/>
        </p:blipFill>
        <p:spPr>
          <a:xfrm>
            <a:off x="2451573" y="763214"/>
            <a:ext cx="2882156" cy="3168000"/>
          </a:xfrm>
          <a:prstGeom prst="rect">
            <a:avLst/>
          </a:prstGeom>
          <a:scene3d>
            <a:camera prst="orthographicFront">
              <a:rot lat="1200000" lon="20100000" rev="0"/>
            </a:camera>
            <a:lightRig rig="threePt" dir="t"/>
          </a:scene3d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8657" r="20739" b="11905"/>
          <a:stretch/>
        </p:blipFill>
        <p:spPr>
          <a:xfrm>
            <a:off x="4642646" y="2116882"/>
            <a:ext cx="2902741" cy="2859758"/>
          </a:xfrm>
          <a:prstGeom prst="rect">
            <a:avLst/>
          </a:prstGeom>
          <a:scene3d>
            <a:camera prst="orthographicFront">
              <a:rot lat="1200000" lon="20100000" rev="0"/>
            </a:camera>
            <a:lightRig rig="threePt" dir="t"/>
          </a:scene3d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6287" r="17099"/>
          <a:stretch/>
        </p:blipFill>
        <p:spPr>
          <a:xfrm>
            <a:off x="6944166" y="3144611"/>
            <a:ext cx="3321116" cy="3283200"/>
          </a:xfrm>
          <a:prstGeom prst="rect">
            <a:avLst/>
          </a:prstGeom>
          <a:scene3d>
            <a:camera prst="orthographicFront">
              <a:rot lat="1200000" lon="20100000" rev="0"/>
            </a:camera>
            <a:lightRig rig="threePt" dir="t"/>
          </a:scene3d>
        </p:spPr>
      </p:pic>
      <p:cxnSp>
        <p:nvCxnSpPr>
          <p:cNvPr id="19" name="Connettore 1 18"/>
          <p:cNvCxnSpPr/>
          <p:nvPr/>
        </p:nvCxnSpPr>
        <p:spPr>
          <a:xfrm flipH="1" flipV="1">
            <a:off x="5155180" y="950769"/>
            <a:ext cx="4501999" cy="213435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 flipV="1">
            <a:off x="2589432" y="4022353"/>
            <a:ext cx="4515072" cy="213750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6995575" y="6262654"/>
            <a:ext cx="67964" cy="3558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6367422" y="1273581"/>
                <a:ext cx="1442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422" y="1273581"/>
                <a:ext cx="144270" cy="215444"/>
              </a:xfrm>
              <a:prstGeom prst="rect">
                <a:avLst/>
              </a:prstGeom>
              <a:blipFill>
                <a:blip r:embed="rId5"/>
                <a:stretch>
                  <a:fillRect l="-21739" r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5195871" y="795153"/>
                <a:ext cx="2757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871" y="795153"/>
                <a:ext cx="275717" cy="184666"/>
              </a:xfrm>
              <a:prstGeom prst="rect">
                <a:avLst/>
              </a:prstGeom>
              <a:blipFill>
                <a:blip r:embed="rId6"/>
                <a:stretch>
                  <a:fillRect l="-13043" r="-10870" b="-32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7406179" y="1823630"/>
                <a:ext cx="2757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179" y="1823630"/>
                <a:ext cx="275717" cy="184666"/>
              </a:xfrm>
              <a:prstGeom prst="rect">
                <a:avLst/>
              </a:prstGeom>
              <a:blipFill>
                <a:blip r:embed="rId7"/>
                <a:stretch>
                  <a:fillRect l="-13333" r="-13333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9521498" y="2837869"/>
                <a:ext cx="2757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498" y="2837869"/>
                <a:ext cx="275717" cy="184666"/>
              </a:xfrm>
              <a:prstGeom prst="rect">
                <a:avLst/>
              </a:prstGeom>
              <a:blipFill>
                <a:blip r:embed="rId8"/>
                <a:stretch>
                  <a:fillRect l="-13333" r="-13333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tangolo 39"/>
          <p:cNvSpPr/>
          <p:nvPr/>
        </p:nvSpPr>
        <p:spPr>
          <a:xfrm>
            <a:off x="3392994" y="5190902"/>
            <a:ext cx="633047" cy="26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2719755" y="5878286"/>
            <a:ext cx="261257" cy="289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3816193" y="6092972"/>
            <a:ext cx="261257" cy="289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955324" y="3406392"/>
            <a:ext cx="261256" cy="261257"/>
          </a:xfrm>
          <a:prstGeom prst="ellipse">
            <a:avLst/>
          </a:prstGeom>
          <a:solidFill>
            <a:schemeClr val="bg1"/>
          </a:solidFill>
          <a:ln>
            <a:solidFill>
              <a:srgbClr val="310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8201131" y="4446397"/>
            <a:ext cx="331594" cy="341643"/>
          </a:xfrm>
          <a:prstGeom prst="ellipse">
            <a:avLst/>
          </a:prstGeom>
          <a:solidFill>
            <a:schemeClr val="bg1"/>
          </a:solidFill>
          <a:ln>
            <a:solidFill>
              <a:srgbClr val="310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04" y="245980"/>
            <a:ext cx="1301875" cy="509113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850155" y="174125"/>
            <a:ext cx="8610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latin typeface="Book Antiqua" panose="02040602050305030304" pitchFamily="18" charset="0"/>
              </a:rPr>
              <a:t>Unpolarized</a:t>
            </a:r>
            <a:r>
              <a:rPr lang="it-IT" sz="3200" b="1" dirty="0">
                <a:latin typeface="Book Antiqua" panose="02040602050305030304" pitchFamily="18" charset="0"/>
              </a:rPr>
              <a:t> electron in </a:t>
            </a:r>
            <a:r>
              <a:rPr lang="it-IT" sz="3200" b="1" dirty="0" err="1">
                <a:latin typeface="Book Antiqua" panose="02040602050305030304" pitchFamily="18" charset="0"/>
              </a:rPr>
              <a:t>unpolarized</a:t>
            </a:r>
            <a:r>
              <a:rPr lang="it-IT" sz="3200" b="1" dirty="0">
                <a:latin typeface="Book Antiqua" panose="02040602050305030304" pitchFamily="18" charset="0"/>
              </a:rPr>
              <a:t> electron</a:t>
            </a: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53" y="1116820"/>
            <a:ext cx="1021053" cy="312052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323191" y="4098664"/>
            <a:ext cx="172122" cy="23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293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9" y="2094418"/>
            <a:ext cx="4006734" cy="325895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71707" y="414972"/>
            <a:ext cx="4624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Electron </a:t>
            </a:r>
            <a:r>
              <a:rPr lang="it-IT" sz="3200" b="1" dirty="0" err="1">
                <a:latin typeface="Book Antiqua" panose="02040602050305030304" pitchFamily="18" charset="0"/>
              </a:rPr>
              <a:t>is</a:t>
            </a:r>
            <a:r>
              <a:rPr lang="it-IT" sz="3200" b="1" dirty="0">
                <a:latin typeface="Book Antiqua" panose="02040602050305030304" pitchFamily="18" charset="0"/>
              </a:rPr>
              <a:t> ring-</a:t>
            </a:r>
            <a:r>
              <a:rPr lang="it-IT" sz="3200" b="1" dirty="0" err="1">
                <a:latin typeface="Book Antiqua" panose="02040602050305030304" pitchFamily="18" charset="0"/>
              </a:rPr>
              <a:t>shaped</a:t>
            </a:r>
            <a:r>
              <a:rPr lang="it-IT" sz="3200" b="1" dirty="0">
                <a:latin typeface="Book Antiqua" panose="02040602050305030304" pitchFamily="18" charset="0"/>
              </a:rPr>
              <a:t>!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25971" y="999746"/>
            <a:ext cx="3916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latin typeface="Book Antiqua" panose="02040602050305030304" pitchFamily="18" charset="0"/>
              </a:rPr>
              <a:t>(in </a:t>
            </a:r>
            <a:r>
              <a:rPr lang="it-IT" sz="2800" b="1" dirty="0" err="1">
                <a:latin typeface="Book Antiqua" panose="02040602050305030304" pitchFamily="18" charset="0"/>
              </a:rPr>
              <a:t>momentum</a:t>
            </a:r>
            <a:r>
              <a:rPr lang="it-IT" sz="2800" b="1" dirty="0">
                <a:latin typeface="Book Antiqua" panose="02040602050305030304" pitchFamily="18" charset="0"/>
              </a:rPr>
              <a:t> </a:t>
            </a:r>
            <a:r>
              <a:rPr lang="it-IT" sz="2800" b="1" dirty="0" err="1">
                <a:latin typeface="Book Antiqua" panose="02040602050305030304" pitchFamily="18" charset="0"/>
              </a:rPr>
              <a:t>space</a:t>
            </a:r>
            <a:r>
              <a:rPr lang="it-IT" sz="2800" b="1" dirty="0">
                <a:latin typeface="Book Antiqua" panose="02040602050305030304" pitchFamily="18" charset="0"/>
              </a:rPr>
              <a:t>..)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85" y="2229492"/>
            <a:ext cx="3990012" cy="3420010"/>
          </a:xfrm>
          <a:prstGeom prst="rect">
            <a:avLst/>
          </a:prstGeom>
        </p:spPr>
      </p:pic>
      <p:sp>
        <p:nvSpPr>
          <p:cNvPr id="9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079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8181" r="21144" b="11818"/>
          <a:stretch/>
        </p:blipFill>
        <p:spPr>
          <a:xfrm>
            <a:off x="2464430" y="1065944"/>
            <a:ext cx="2858399" cy="2858400"/>
          </a:xfrm>
          <a:prstGeom prst="rect">
            <a:avLst/>
          </a:prstGeom>
          <a:scene3d>
            <a:camera prst="orthographicFront">
              <a:rot lat="1200000" lon="20100000" rev="0"/>
            </a:camera>
            <a:lightRig rig="threePt" dir="t"/>
          </a:scene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6515" r="28301" b="12122"/>
          <a:stretch/>
        </p:blipFill>
        <p:spPr>
          <a:xfrm>
            <a:off x="4696282" y="2111097"/>
            <a:ext cx="2847754" cy="2858400"/>
          </a:xfrm>
          <a:prstGeom prst="rect">
            <a:avLst/>
          </a:prstGeom>
          <a:scene3d>
            <a:camera prst="orthographicFront">
              <a:rot lat="1200000" lon="20100000" rev="0"/>
            </a:camera>
            <a:lightRig rig="threePt" dir="t"/>
          </a:scene3d>
        </p:spPr>
      </p:pic>
      <p:cxnSp>
        <p:nvCxnSpPr>
          <p:cNvPr id="27" name="Connettore 1 26"/>
          <p:cNvCxnSpPr/>
          <p:nvPr/>
        </p:nvCxnSpPr>
        <p:spPr>
          <a:xfrm flipH="1" flipV="1">
            <a:off x="2589432" y="4022353"/>
            <a:ext cx="4515072" cy="213750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6995575" y="6262654"/>
            <a:ext cx="67964" cy="3558"/>
          </a:xfrm>
          <a:prstGeom prst="line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6367422" y="1273581"/>
                <a:ext cx="1442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422" y="1273581"/>
                <a:ext cx="144270" cy="215444"/>
              </a:xfrm>
              <a:prstGeom prst="rect">
                <a:avLst/>
              </a:prstGeom>
              <a:blipFill>
                <a:blip r:embed="rId4"/>
                <a:stretch>
                  <a:fillRect l="-21739" r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5195871" y="795153"/>
                <a:ext cx="2757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871" y="795153"/>
                <a:ext cx="275717" cy="184666"/>
              </a:xfrm>
              <a:prstGeom prst="rect">
                <a:avLst/>
              </a:prstGeom>
              <a:blipFill>
                <a:blip r:embed="rId5"/>
                <a:stretch>
                  <a:fillRect l="-13043" r="-10870" b="-32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7406179" y="1823630"/>
                <a:ext cx="2757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179" y="1823630"/>
                <a:ext cx="275717" cy="184666"/>
              </a:xfrm>
              <a:prstGeom prst="rect">
                <a:avLst/>
              </a:prstGeom>
              <a:blipFill>
                <a:blip r:embed="rId6"/>
                <a:stretch>
                  <a:fillRect l="-13333" r="-13333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9439031" y="2776831"/>
                <a:ext cx="2757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12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031" y="2776831"/>
                <a:ext cx="275717" cy="184666"/>
              </a:xfrm>
              <a:prstGeom prst="rect">
                <a:avLst/>
              </a:prstGeom>
              <a:blipFill>
                <a:blip r:embed="rId7"/>
                <a:stretch>
                  <a:fillRect l="-13043" r="-10870"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tangolo 39"/>
          <p:cNvSpPr/>
          <p:nvPr/>
        </p:nvSpPr>
        <p:spPr>
          <a:xfrm>
            <a:off x="3392994" y="5190902"/>
            <a:ext cx="633047" cy="26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2719755" y="5878286"/>
            <a:ext cx="261257" cy="289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3816193" y="6092972"/>
            <a:ext cx="261257" cy="289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6212" r="17514" b="2424"/>
          <a:stretch/>
        </p:blipFill>
        <p:spPr>
          <a:xfrm>
            <a:off x="6945222" y="3085125"/>
            <a:ext cx="3224490" cy="3274221"/>
          </a:xfrm>
          <a:prstGeom prst="rect">
            <a:avLst/>
          </a:prstGeom>
          <a:scene3d>
            <a:camera prst="orthographicFront">
              <a:rot lat="1200000" lon="20100000" rev="0"/>
            </a:camera>
            <a:lightRig rig="threePt" dir="t"/>
          </a:scene3d>
        </p:spPr>
      </p:pic>
      <p:cxnSp>
        <p:nvCxnSpPr>
          <p:cNvPr id="19" name="Connettore 1 18"/>
          <p:cNvCxnSpPr/>
          <p:nvPr/>
        </p:nvCxnSpPr>
        <p:spPr>
          <a:xfrm flipH="1" flipV="1">
            <a:off x="5155181" y="950769"/>
            <a:ext cx="4443419" cy="207176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ccia in su 6"/>
          <p:cNvSpPr/>
          <p:nvPr/>
        </p:nvSpPr>
        <p:spPr>
          <a:xfrm>
            <a:off x="8174349" y="2632227"/>
            <a:ext cx="300158" cy="723607"/>
          </a:xfrm>
          <a:prstGeom prst="upArrow">
            <a:avLst/>
          </a:prstGeom>
          <a:solidFill>
            <a:schemeClr val="tx1"/>
          </a:solidFill>
          <a:scene3d>
            <a:camera prst="orthographicFront">
              <a:rot lat="1200000" lon="201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su 24"/>
          <p:cNvSpPr/>
          <p:nvPr/>
        </p:nvSpPr>
        <p:spPr>
          <a:xfrm>
            <a:off x="5991923" y="1602811"/>
            <a:ext cx="300158" cy="723607"/>
          </a:xfrm>
          <a:prstGeom prst="upArrow">
            <a:avLst/>
          </a:prstGeom>
          <a:solidFill>
            <a:schemeClr val="tx1"/>
          </a:solidFill>
          <a:scene3d>
            <a:camera prst="orthographicFront">
              <a:rot lat="1200000" lon="201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in su 27"/>
          <p:cNvSpPr/>
          <p:nvPr/>
        </p:nvSpPr>
        <p:spPr>
          <a:xfrm>
            <a:off x="3755163" y="657697"/>
            <a:ext cx="300158" cy="723607"/>
          </a:xfrm>
          <a:prstGeom prst="upArrow">
            <a:avLst/>
          </a:prstGeom>
          <a:solidFill>
            <a:schemeClr val="tx1"/>
          </a:solidFill>
          <a:scene3d>
            <a:camera prst="orthographicFront">
              <a:rot lat="1200000" lon="201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47" y="86191"/>
            <a:ext cx="1770671" cy="523351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1075577" y="86191"/>
            <a:ext cx="8087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Book Antiqua" panose="02040602050305030304" pitchFamily="18" charset="0"/>
              </a:rPr>
              <a:t>Long. </a:t>
            </a:r>
            <a:r>
              <a:rPr lang="it-IT" sz="3200" b="1" dirty="0" err="1">
                <a:latin typeface="Book Antiqua" panose="02040602050305030304" pitchFamily="18" charset="0"/>
              </a:rPr>
              <a:t>pol</a:t>
            </a:r>
            <a:r>
              <a:rPr lang="it-IT" sz="3200" b="1" dirty="0">
                <a:latin typeface="Book Antiqua" panose="02040602050305030304" pitchFamily="18" charset="0"/>
              </a:rPr>
              <a:t>. electron in </a:t>
            </a:r>
            <a:r>
              <a:rPr lang="it-IT" sz="3200" b="1" dirty="0" err="1">
                <a:latin typeface="Book Antiqua" panose="02040602050305030304" pitchFamily="18" charset="0"/>
              </a:rPr>
              <a:t>Transv</a:t>
            </a:r>
            <a:r>
              <a:rPr lang="it-IT" sz="3200" b="1" dirty="0">
                <a:latin typeface="Book Antiqua" panose="02040602050305030304" pitchFamily="18" charset="0"/>
              </a:rPr>
              <a:t>. </a:t>
            </a:r>
            <a:r>
              <a:rPr lang="it-IT" sz="3200" b="1" dirty="0" err="1">
                <a:latin typeface="Book Antiqua" panose="02040602050305030304" pitchFamily="18" charset="0"/>
              </a:rPr>
              <a:t>pol</a:t>
            </a:r>
            <a:r>
              <a:rPr lang="it-IT" sz="3200" b="1" dirty="0">
                <a:latin typeface="Book Antiqua" panose="02040602050305030304" pitchFamily="18" charset="0"/>
              </a:rPr>
              <a:t>. electron</a:t>
            </a: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40" y="1065943"/>
            <a:ext cx="939776" cy="3345155"/>
          </a:xfrm>
          <a:prstGeom prst="rect">
            <a:avLst/>
          </a:prstGeom>
        </p:spPr>
      </p:pic>
      <p:sp>
        <p:nvSpPr>
          <p:cNvPr id="22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4996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3293428" y="510559"/>
            <a:ext cx="5343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What</a:t>
            </a:r>
            <a:r>
              <a:rPr lang="it-IT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about</a:t>
            </a:r>
            <a:r>
              <a:rPr lang="it-IT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chemeClr val="accent5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PT-</a:t>
            </a:r>
            <a:r>
              <a:rPr lang="it-IT" sz="3200" b="1" dirty="0" err="1">
                <a:solidFill>
                  <a:schemeClr val="accent5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odd</a:t>
            </a:r>
            <a:r>
              <a:rPr lang="it-IT" sz="3200" b="1" dirty="0">
                <a:solidFill>
                  <a:schemeClr val="accent5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TMDs</a:t>
            </a:r>
            <a:r>
              <a:rPr lang="it-IT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  <a:endParaRPr lang="it-IT" sz="3200" b="1" dirty="0">
              <a:latin typeface="Book Antiqua" panose="0204060205030503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5122" y="5527964"/>
            <a:ext cx="321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See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C.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Aidala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lectures</a:t>
            </a:r>
            <a:endParaRPr lang="it-I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38867" y="4479756"/>
            <a:ext cx="479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Nonzero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Sivers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asymmetry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12310" y="1351719"/>
            <a:ext cx="9412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latin typeface="Book Antiqua" panose="02040602050305030304" pitchFamily="18" charset="0"/>
              </a:rPr>
              <a:t>QCD</a:t>
            </a:r>
          </a:p>
        </p:txBody>
      </p:sp>
      <p:pic>
        <p:nvPicPr>
          <p:cNvPr id="8" name="Immagine 7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" b="4419"/>
          <a:stretch/>
        </p:blipFill>
        <p:spPr>
          <a:xfrm>
            <a:off x="811080" y="2060083"/>
            <a:ext cx="3343742" cy="2133601"/>
          </a:xfrm>
          <a:prstGeom prst="rect">
            <a:avLst/>
          </a:prstGeom>
        </p:spPr>
      </p:pic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283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5751092" y="5222624"/>
                <a:ext cx="4816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92" y="5222624"/>
                <a:ext cx="48160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6112297" y="5158433"/>
            <a:ext cx="589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probably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4" b="7922"/>
          <a:stretch/>
        </p:blipFill>
        <p:spPr>
          <a:xfrm>
            <a:off x="6541578" y="4303619"/>
            <a:ext cx="2231603" cy="633893"/>
          </a:xfrm>
          <a:prstGeom prst="rect">
            <a:avLst/>
          </a:prstGeom>
        </p:spPr>
      </p:pic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99" y="4263097"/>
            <a:ext cx="2959519" cy="739879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80" y="1844162"/>
            <a:ext cx="3000076" cy="2304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293428" y="510559"/>
            <a:ext cx="5343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What</a:t>
            </a:r>
            <a:r>
              <a:rPr lang="it-IT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about</a:t>
            </a:r>
            <a:r>
              <a:rPr lang="it-IT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chemeClr val="accent5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PT-</a:t>
            </a:r>
            <a:r>
              <a:rPr lang="it-IT" sz="3200" b="1" dirty="0" err="1">
                <a:solidFill>
                  <a:schemeClr val="accent5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odd</a:t>
            </a:r>
            <a:r>
              <a:rPr lang="it-IT" sz="3200" b="1" dirty="0">
                <a:solidFill>
                  <a:schemeClr val="accent5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TMDs</a:t>
            </a:r>
            <a:r>
              <a:rPr lang="it-IT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  <a:endParaRPr lang="it-IT" sz="3200" b="1" dirty="0">
              <a:latin typeface="Book Antiqua" panose="02040602050305030304" pitchFamily="18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7746424" y="1974636"/>
            <a:ext cx="2911033" cy="1963325"/>
          </a:xfrm>
          <a:prstGeom prst="line">
            <a:avLst/>
          </a:prstGeom>
          <a:ln w="444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7746424" y="1959097"/>
            <a:ext cx="2911033" cy="1974273"/>
          </a:xfrm>
          <a:prstGeom prst="line">
            <a:avLst/>
          </a:prstGeom>
          <a:ln w="444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05122" y="5527964"/>
            <a:ext cx="321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See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C.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Aidala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lectures</a:t>
            </a:r>
            <a:endParaRPr lang="it-I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12310" y="1351719"/>
            <a:ext cx="9412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latin typeface="Book Antiqua" panose="02040602050305030304" pitchFamily="18" charset="0"/>
              </a:rPr>
              <a:t>QCD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731298" y="1223279"/>
            <a:ext cx="9412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latin typeface="Book Antiqua" panose="02040602050305030304" pitchFamily="18" charset="0"/>
              </a:rPr>
              <a:t>QED</a:t>
            </a:r>
          </a:p>
        </p:txBody>
      </p:sp>
      <p:pic>
        <p:nvPicPr>
          <p:cNvPr id="18" name="Immagine 17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" b="4419"/>
          <a:stretch/>
        </p:blipFill>
        <p:spPr>
          <a:xfrm>
            <a:off x="811080" y="2060083"/>
            <a:ext cx="3343742" cy="213360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538867" y="4479756"/>
            <a:ext cx="589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Nonzero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Sivers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asymmetry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10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9" y="471282"/>
            <a:ext cx="7074068" cy="326251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8098" y="5288340"/>
            <a:ext cx="4327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Slides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by A. Bacchetta</a:t>
            </a:r>
          </a:p>
          <a:p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"Radiative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corrections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2016"</a:t>
            </a:r>
          </a:p>
          <a:p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Jefferson Lab</a:t>
            </a:r>
          </a:p>
          <a:p>
            <a:endParaRPr lang="it-I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2862000" y="1704600"/>
            <a:ext cx="1258560" cy="554760"/>
          </a:xfrm>
          <a:prstGeom prst="ellipse">
            <a:avLst/>
          </a:prstGeom>
          <a:solidFill>
            <a:srgbClr val="ED1C24">
              <a:alpha val="25000"/>
            </a:srgbClr>
          </a:solidFill>
          <a:ln w="24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ED1C24"/>
              </a:solidFill>
            </a:endParaRP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9" y="3733800"/>
            <a:ext cx="7276138" cy="700140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H="1" flipV="1">
            <a:off x="3370307" y="6154631"/>
            <a:ext cx="2029846" cy="3414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400153" y="5908380"/>
            <a:ext cx="27270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Relevant</a:t>
            </a:r>
            <a:r>
              <a:rPr lang="it-IT" sz="2600" dirty="0">
                <a:solidFill>
                  <a:srgbClr val="FF0000"/>
                </a:solidFill>
                <a:latin typeface="Book Antiqua" panose="02040602050305030304" pitchFamily="18" charset="0"/>
              </a:rPr>
              <a:t> for </a:t>
            </a:r>
          </a:p>
          <a:p>
            <a:r>
              <a:rPr lang="it-IT" sz="2600" dirty="0">
                <a:solidFill>
                  <a:srgbClr val="FF0000"/>
                </a:solidFill>
                <a:latin typeface="Book Antiqua" panose="02040602050305030304" pitchFamily="18" charset="0"/>
              </a:rPr>
              <a:t>12 </a:t>
            </a:r>
            <a:r>
              <a:rPr lang="it-IT" sz="26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GeV</a:t>
            </a:r>
            <a:r>
              <a:rPr lang="it-IT" sz="26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it-IT" sz="26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program</a:t>
            </a:r>
            <a:r>
              <a:rPr lang="it-IT" sz="2600" dirty="0">
                <a:solidFill>
                  <a:srgbClr val="FF0000"/>
                </a:solidFill>
                <a:latin typeface="Book Antiqua" panose="02040602050305030304" pitchFamily="18" charset="0"/>
              </a:rPr>
              <a:t>!</a:t>
            </a:r>
          </a:p>
        </p:txBody>
      </p:sp>
      <p:sp>
        <p:nvSpPr>
          <p:cNvPr id="16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631044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03178" y="548659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Summary</a:t>
            </a:r>
            <a:endParaRPr lang="it-IT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97382" y="1437902"/>
            <a:ext cx="98204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err="1">
                <a:latin typeface="Book Antiqua" panose="02040602050305030304" pitchFamily="18" charset="0"/>
              </a:rPr>
              <a:t>Parton</a:t>
            </a:r>
            <a:r>
              <a:rPr lang="it-IT" sz="3200" dirty="0">
                <a:latin typeface="Book Antiqua" panose="02040602050305030304" pitchFamily="18" charset="0"/>
              </a:rPr>
              <a:t> </a:t>
            </a:r>
            <a:r>
              <a:rPr lang="it-IT" sz="3200" dirty="0" err="1">
                <a:latin typeface="Book Antiqua" panose="02040602050305030304" pitchFamily="18" charset="0"/>
              </a:rPr>
              <a:t>distributions</a:t>
            </a:r>
            <a:r>
              <a:rPr lang="it-IT" sz="3200" dirty="0">
                <a:latin typeface="Book Antiqua" panose="02040602050305030304" pitchFamily="18" charset="0"/>
              </a:rPr>
              <a:t> are </a:t>
            </a:r>
            <a:r>
              <a:rPr lang="it-IT" sz="3200" dirty="0" err="1">
                <a:latin typeface="Book Antiqua" panose="02040602050305030304" pitchFamily="18" charset="0"/>
              </a:rPr>
              <a:t>meaningful</a:t>
            </a:r>
            <a:r>
              <a:rPr lang="it-IT" sz="3200" dirty="0">
                <a:latin typeface="Book Antiqua" panose="02040602050305030304" pitchFamily="18" charset="0"/>
              </a:rPr>
              <a:t> </a:t>
            </a:r>
            <a:r>
              <a:rPr lang="it-IT" sz="3200" dirty="0" err="1">
                <a:latin typeface="Book Antiqua" panose="02040602050305030304" pitchFamily="18" charset="0"/>
              </a:rPr>
              <a:t>also</a:t>
            </a:r>
            <a:r>
              <a:rPr lang="it-IT" sz="3200" dirty="0">
                <a:latin typeface="Book Antiqua" panose="02040602050305030304" pitchFamily="18" charset="0"/>
              </a:rPr>
              <a:t> in QED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err="1">
                <a:latin typeface="Book Antiqua" panose="02040602050305030304" pitchFamily="18" charset="0"/>
              </a:rPr>
              <a:t>They</a:t>
            </a:r>
            <a:r>
              <a:rPr lang="it-IT" sz="3200" dirty="0">
                <a:latin typeface="Book Antiqua" panose="02040602050305030304" pitchFamily="18" charset="0"/>
              </a:rPr>
              <a:t> can be </a:t>
            </a:r>
            <a:r>
              <a:rPr lang="it-IT" sz="3200" dirty="0" err="1">
                <a:latin typeface="Book Antiqua" panose="02040602050305030304" pitchFamily="18" charset="0"/>
              </a:rPr>
              <a:t>studied</a:t>
            </a:r>
            <a:r>
              <a:rPr lang="it-IT" sz="3200" dirty="0">
                <a:latin typeface="Book Antiqua" panose="02040602050305030304" pitchFamily="18" charset="0"/>
              </a:rPr>
              <a:t> </a:t>
            </a:r>
            <a:r>
              <a:rPr lang="it-IT" sz="3200" dirty="0" err="1">
                <a:latin typeface="Book Antiqua" panose="02040602050305030304" pitchFamily="18" charset="0"/>
              </a:rPr>
              <a:t>using</a:t>
            </a:r>
            <a:r>
              <a:rPr lang="it-IT" sz="3200" dirty="0">
                <a:latin typeface="Book Antiqua" panose="02040602050305030304" pitchFamily="18" charset="0"/>
              </a:rPr>
              <a:t> light-</a:t>
            </a:r>
            <a:r>
              <a:rPr lang="it-IT" sz="3200" dirty="0" err="1">
                <a:latin typeface="Book Antiqua" panose="02040602050305030304" pitchFamily="18" charset="0"/>
              </a:rPr>
              <a:t>cone</a:t>
            </a:r>
            <a:r>
              <a:rPr lang="it-IT" sz="3200" dirty="0">
                <a:latin typeface="Book Antiqua" panose="02040602050305030304" pitchFamily="18" charset="0"/>
              </a:rPr>
              <a:t> </a:t>
            </a:r>
            <a:r>
              <a:rPr lang="it-IT" sz="3200" dirty="0" err="1">
                <a:latin typeface="Book Antiqua" panose="02040602050305030304" pitchFamily="18" charset="0"/>
              </a:rPr>
              <a:t>quantization</a:t>
            </a:r>
            <a:r>
              <a:rPr lang="it-IT" sz="3200" dirty="0">
                <a:latin typeface="Book Antiqua" panose="02040602050305030304" pitchFamily="18" charset="0"/>
              </a:rPr>
              <a:t> </a:t>
            </a:r>
            <a:r>
              <a:rPr lang="it-IT" sz="3200" dirty="0" err="1">
                <a:latin typeface="Book Antiqua" panose="02040602050305030304" pitchFamily="18" charset="0"/>
              </a:rPr>
              <a:t>without</a:t>
            </a:r>
            <a:r>
              <a:rPr lang="it-IT" sz="3200" dirty="0">
                <a:latin typeface="Book Antiqua" panose="02040602050305030304" pitchFamily="18" charset="0"/>
              </a:rPr>
              <a:t> model </a:t>
            </a:r>
            <a:r>
              <a:rPr lang="it-IT" sz="3200" dirty="0" err="1">
                <a:latin typeface="Book Antiqua" panose="02040602050305030304" pitchFamily="18" charset="0"/>
              </a:rPr>
              <a:t>assumptions</a:t>
            </a:r>
            <a:r>
              <a:rPr lang="it-IT" sz="3200" dirty="0">
                <a:latin typeface="Book Antiqua" panose="0204060205030503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latin typeface="Book Antiqua" panose="02040602050305030304" pitchFamily="18" charset="0"/>
              </a:rPr>
              <a:t>Applications from a </a:t>
            </a:r>
            <a:r>
              <a:rPr lang="it-IT" sz="3200" dirty="0" err="1">
                <a:latin typeface="Book Antiqua" panose="02040602050305030304" pitchFamily="18" charset="0"/>
              </a:rPr>
              <a:t>theoretical</a:t>
            </a:r>
            <a:r>
              <a:rPr lang="it-IT" sz="3200" dirty="0">
                <a:latin typeface="Book Antiqua" panose="02040602050305030304" pitchFamily="18" charset="0"/>
              </a:rPr>
              <a:t> </a:t>
            </a:r>
            <a:r>
              <a:rPr lang="it-IT" sz="3200" dirty="0" err="1">
                <a:latin typeface="Book Antiqua" panose="02040602050305030304" pitchFamily="18" charset="0"/>
              </a:rPr>
              <a:t>point</a:t>
            </a:r>
            <a:r>
              <a:rPr lang="it-IT" sz="3200" dirty="0">
                <a:latin typeface="Book Antiqua" panose="02040602050305030304" pitchFamily="18" charset="0"/>
              </a:rPr>
              <a:t> of </a:t>
            </a:r>
            <a:r>
              <a:rPr lang="it-IT" sz="3200" dirty="0" err="1">
                <a:latin typeface="Book Antiqua" panose="02040602050305030304" pitchFamily="18" charset="0"/>
              </a:rPr>
              <a:t>view</a:t>
            </a:r>
            <a:endParaRPr lang="it-IT" sz="3200" dirty="0">
              <a:latin typeface="Book Antiqua" panose="02040602050305030304" pitchFamily="18" charset="0"/>
            </a:endParaRPr>
          </a:p>
        </p:txBody>
      </p:sp>
      <p:sp>
        <p:nvSpPr>
          <p:cNvPr id="4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2101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86" y="895370"/>
            <a:ext cx="8900827" cy="490432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352800" y="5936119"/>
            <a:ext cx="548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>
                <a:solidFill>
                  <a:schemeClr val="accent1"/>
                </a:solidFill>
                <a:latin typeface="Book Antiqua" panose="02040602050305030304" pitchFamily="18" charset="0"/>
                <a:hlinkClick r:id="rId3"/>
              </a:rPr>
              <a:t>www.hadronicphysics.it</a:t>
            </a:r>
            <a:endParaRPr lang="it-IT" sz="34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718302" y="236973"/>
            <a:ext cx="2755393" cy="10439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 err="1">
                <a:latin typeface="Book Antiqua" panose="02040602050305030304" pitchFamily="18" charset="0"/>
              </a:rPr>
              <a:t>Our</a:t>
            </a:r>
            <a:r>
              <a:rPr lang="it-IT" sz="3600" b="1" dirty="0">
                <a:latin typeface="Book Antiqua" panose="02040602050305030304" pitchFamily="18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</a:rPr>
              <a:t>group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1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12418" y="2887956"/>
            <a:ext cx="4153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500" b="1" dirty="0">
                <a:latin typeface="Book Antiqua" panose="02040602050305030304" pitchFamily="18" charset="0"/>
              </a:rPr>
              <a:t>WHY QED?</a:t>
            </a:r>
          </a:p>
        </p:txBody>
      </p:sp>
      <p:sp>
        <p:nvSpPr>
          <p:cNvPr id="3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46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09350" y="388380"/>
            <a:ext cx="191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Book Antiqua" panose="02040602050305030304" pitchFamily="18" charset="0"/>
              </a:rPr>
              <a:t>Outline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66626" y="2060472"/>
            <a:ext cx="788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err="1">
                <a:latin typeface="Book Antiqua" panose="02040602050305030304" pitchFamily="18" charset="0"/>
              </a:rPr>
              <a:t>Distributions</a:t>
            </a:r>
            <a:r>
              <a:rPr lang="it-IT" sz="3200" dirty="0">
                <a:latin typeface="Book Antiqua" panose="02040602050305030304" pitchFamily="18" charset="0"/>
              </a:rPr>
              <a:t> </a:t>
            </a:r>
            <a:r>
              <a:rPr lang="it-IT" sz="3200" dirty="0" err="1">
                <a:latin typeface="Book Antiqua" panose="02040602050305030304" pitchFamily="18" charset="0"/>
              </a:rPr>
              <a:t>functions</a:t>
            </a:r>
            <a:r>
              <a:rPr lang="it-IT" sz="3200" dirty="0">
                <a:latin typeface="Book Antiqua" panose="02040602050305030304" pitchFamily="18" charset="0"/>
              </a:rPr>
              <a:t> for the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>
                <a:latin typeface="Book Antiqua" panose="02040602050305030304" pitchFamily="18" charset="0"/>
              </a:rPr>
              <a:t>Light-</a:t>
            </a:r>
            <a:r>
              <a:rPr lang="it-IT" sz="3200" dirty="0" err="1">
                <a:latin typeface="Book Antiqua" panose="02040602050305030304" pitchFamily="18" charset="0"/>
              </a:rPr>
              <a:t>cone</a:t>
            </a:r>
            <a:r>
              <a:rPr lang="it-IT" sz="3200" dirty="0">
                <a:latin typeface="Book Antiqua" panose="02040602050305030304" pitchFamily="18" charset="0"/>
              </a:rPr>
              <a:t> </a:t>
            </a:r>
            <a:r>
              <a:rPr lang="it-IT" sz="3200" dirty="0" err="1">
                <a:latin typeface="Book Antiqua" panose="02040602050305030304" pitchFamily="18" charset="0"/>
              </a:rPr>
              <a:t>Quantization</a:t>
            </a:r>
            <a:endParaRPr lang="it-IT" sz="32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err="1">
                <a:latin typeface="Book Antiqua" panose="02040602050305030304" pitchFamily="18" charset="0"/>
              </a:rPr>
              <a:t>Results</a:t>
            </a:r>
            <a:r>
              <a:rPr lang="it-IT" sz="3200" dirty="0">
                <a:latin typeface="Book Antiqua" panose="02040602050305030304" pitchFamily="18" charset="0"/>
              </a:rPr>
              <a:t> and </a:t>
            </a:r>
            <a:r>
              <a:rPr lang="it-IT" sz="3200" dirty="0" err="1">
                <a:latin typeface="Book Antiqua" panose="02040602050305030304" pitchFamily="18" charset="0"/>
              </a:rPr>
              <a:t>Summary</a:t>
            </a:r>
            <a:endParaRPr lang="it-IT" sz="3200" dirty="0">
              <a:latin typeface="Book Antiqua" panose="02040602050305030304" pitchFamily="18" charset="0"/>
            </a:endParaRPr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662668" y="2575631"/>
            <a:ext cx="699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solidFill>
                  <a:srgbClr val="FF0000"/>
                </a:solidFill>
                <a:latin typeface="Book Antiqua" panose="02040602050305030304" pitchFamily="18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0534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7687" y="732349"/>
            <a:ext cx="385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Book Antiqua" panose="02040602050305030304" pitchFamily="18" charset="0"/>
                <a:cs typeface="Arial" panose="020B0604020202020204" pitchFamily="34" charset="0"/>
              </a:rPr>
              <a:t>Bare electron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76" y="3253154"/>
            <a:ext cx="2198265" cy="531243"/>
          </a:xfrm>
          <a:prstGeom prst="rect">
            <a:avLst/>
          </a:prstGeom>
        </p:spPr>
      </p:pic>
      <p:sp>
        <p:nvSpPr>
          <p:cNvPr id="4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367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/>
          <a:stretch/>
        </p:blipFill>
        <p:spPr>
          <a:xfrm>
            <a:off x="1793630" y="2564679"/>
            <a:ext cx="3055141" cy="143609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55625" y="732349"/>
            <a:ext cx="385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latin typeface="Book Antiqua" panose="02040602050305030304" pitchFamily="18" charset="0"/>
                <a:cs typeface="Arial" panose="020B0604020202020204" pitchFamily="34" charset="0"/>
              </a:rPr>
              <a:t>Dressed</a:t>
            </a:r>
            <a:r>
              <a:rPr lang="it-IT" sz="3200" dirty="0">
                <a:latin typeface="Book Antiqua" panose="02040602050305030304" pitchFamily="18" charset="0"/>
                <a:cs typeface="Arial" panose="020B0604020202020204" pitchFamily="34" charset="0"/>
              </a:rPr>
              <a:t> electron</a:t>
            </a:r>
          </a:p>
        </p:txBody>
      </p:sp>
      <p:sp>
        <p:nvSpPr>
          <p:cNvPr id="4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3823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5374482" y="4314825"/>
            <a:ext cx="407194" cy="300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" name="Ovale 2"/>
          <p:cNvSpPr/>
          <p:nvPr/>
        </p:nvSpPr>
        <p:spPr>
          <a:xfrm>
            <a:off x="6881812" y="4543427"/>
            <a:ext cx="300038" cy="364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8" name="Rettangolo 7"/>
          <p:cNvSpPr/>
          <p:nvPr/>
        </p:nvSpPr>
        <p:spPr>
          <a:xfrm>
            <a:off x="6317457" y="3378995"/>
            <a:ext cx="785813" cy="378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76" y="1666176"/>
            <a:ext cx="4272624" cy="285808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00858" y="735164"/>
            <a:ext cx="6419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latin typeface="Book Antiqua" panose="02040602050305030304" pitchFamily="18" charset="0"/>
                <a:cs typeface="Arial" panose="020B0604020202020204" pitchFamily="34" charset="0"/>
              </a:rPr>
              <a:t>Dressed</a:t>
            </a:r>
            <a:r>
              <a:rPr lang="it-IT" sz="3200" dirty="0">
                <a:latin typeface="Book Antiqua" panose="02040602050305030304" pitchFamily="18" charset="0"/>
                <a:cs typeface="Arial" panose="020B0604020202020204" pitchFamily="34" charset="0"/>
              </a:rPr>
              <a:t> electron (3D </a:t>
            </a:r>
            <a:r>
              <a:rPr lang="it-IT" sz="3200" dirty="0" err="1">
                <a:latin typeface="Book Antiqua" panose="02040602050305030304" pitchFamily="18" charset="0"/>
                <a:cs typeface="Arial" panose="020B0604020202020204" pitchFamily="34" charset="0"/>
              </a:rPr>
              <a:t>structure</a:t>
            </a:r>
            <a:r>
              <a:rPr lang="it-IT" sz="3200" dirty="0">
                <a:latin typeface="Book Antiqua" panose="02040602050305030304" pitchFamily="18" charset="0"/>
                <a:cs typeface="Arial" panose="020B0604020202020204" pitchFamily="34" charset="0"/>
              </a:rPr>
              <a:t>!)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23313" y="4870502"/>
            <a:ext cx="5355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Brodsky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Hwang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Ma,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Scmidth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(2000)</a:t>
            </a:r>
          </a:p>
          <a:p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Hoyer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Kurki</a:t>
            </a:r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(2009)</a:t>
            </a:r>
          </a:p>
          <a:p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Miller (2014)</a:t>
            </a:r>
          </a:p>
          <a:p>
            <a:r>
              <a:rPr lang="it-I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Bacchetta, LM, Pasquini (2015)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6066832" y="3262363"/>
            <a:ext cx="8667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1616171"/>
            <a:ext cx="3692784" cy="3009366"/>
          </a:xfrm>
          <a:prstGeom prst="rect">
            <a:avLst/>
          </a:prstGeom>
        </p:spPr>
      </p:pic>
      <p:sp>
        <p:nvSpPr>
          <p:cNvPr id="14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375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455625" y="732349"/>
            <a:ext cx="385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latin typeface="Book Antiqua" panose="02040602050305030304" pitchFamily="18" charset="0"/>
                <a:cs typeface="Arial" panose="020B0604020202020204" pitchFamily="34" charset="0"/>
              </a:rPr>
              <a:t>Dressed</a:t>
            </a:r>
            <a:r>
              <a:rPr lang="it-IT" sz="3200" dirty="0">
                <a:latin typeface="Book Antiqua" panose="02040602050305030304" pitchFamily="18" charset="0"/>
                <a:cs typeface="Arial" panose="020B0604020202020204" pitchFamily="34" charset="0"/>
              </a:rPr>
              <a:t> electron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put penna 9"/>
              <p14:cNvContentPartPr/>
              <p14:nvPr/>
            </p14:nvContentPartPr>
            <p14:xfrm>
              <a:off x="4582800" y="3902032"/>
              <a:ext cx="360" cy="36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0920" y="3890152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/>
          <a:stretch/>
        </p:blipFill>
        <p:spPr>
          <a:xfrm>
            <a:off x="1793630" y="2564679"/>
            <a:ext cx="3055141" cy="1436094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 rot="1409400">
            <a:off x="3629908" y="3293930"/>
            <a:ext cx="1341680" cy="765196"/>
          </a:xfrm>
          <a:prstGeom prst="ellipse">
            <a:avLst/>
          </a:prstGeom>
          <a:solidFill>
            <a:srgbClr val="3165BB">
              <a:alpha val="25000"/>
            </a:srgbClr>
          </a:solidFill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165BB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483475" y="4232730"/>
            <a:ext cx="5165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Electron in the </a:t>
            </a:r>
            <a:r>
              <a:rPr lang="it-IT" sz="2800" dirty="0" err="1">
                <a:latin typeface="Book Antiqua" panose="02040602050305030304" pitchFamily="18" charset="0"/>
              </a:rPr>
              <a:t>dressed</a:t>
            </a:r>
            <a:r>
              <a:rPr lang="it-IT" sz="2800" dirty="0">
                <a:latin typeface="Book Antiqua" panose="02040602050305030304" pitchFamily="18" charset="0"/>
              </a:rPr>
              <a:t> electron</a:t>
            </a:r>
          </a:p>
        </p:txBody>
      </p:sp>
      <p:sp>
        <p:nvSpPr>
          <p:cNvPr id="9" name="Segnaposto numero diapositiva 3"/>
          <p:cNvSpPr txBox="1">
            <a:spLocks/>
          </p:cNvSpPr>
          <p:nvPr/>
        </p:nvSpPr>
        <p:spPr>
          <a:xfrm>
            <a:off x="8940616" y="625440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37910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351</Words>
  <Application>Microsoft Office PowerPoint</Application>
  <PresentationFormat>Widescreen</PresentationFormat>
  <Paragraphs>131</Paragraphs>
  <Slides>27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Cambria Math</vt:lpstr>
      <vt:lpstr>Tema di Office</vt:lpstr>
      <vt:lpstr>Parton distributions in QED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</dc:creator>
  <cp:lastModifiedBy>Luca</cp:lastModifiedBy>
  <cp:revision>166</cp:revision>
  <dcterms:created xsi:type="dcterms:W3CDTF">2016-06-07T22:51:56Z</dcterms:created>
  <dcterms:modified xsi:type="dcterms:W3CDTF">2016-06-15T03:58:33Z</dcterms:modified>
</cp:coreProperties>
</file>